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751" r:id="rId1"/>
  </p:sldMasterIdLst>
  <p:notesMasterIdLst>
    <p:notesMasterId r:id="rId56"/>
  </p:notesMasterIdLst>
  <p:sldIdLst>
    <p:sldId id="429" r:id="rId2"/>
    <p:sldId id="1026" r:id="rId3"/>
    <p:sldId id="1027" r:id="rId4"/>
    <p:sldId id="346" r:id="rId5"/>
    <p:sldId id="989" r:id="rId6"/>
    <p:sldId id="348" r:id="rId7"/>
    <p:sldId id="349" r:id="rId8"/>
    <p:sldId id="350" r:id="rId9"/>
    <p:sldId id="351" r:id="rId10"/>
    <p:sldId id="352" r:id="rId11"/>
    <p:sldId id="353" r:id="rId12"/>
    <p:sldId id="354" r:id="rId13"/>
    <p:sldId id="355" r:id="rId14"/>
    <p:sldId id="356" r:id="rId15"/>
    <p:sldId id="991" r:id="rId16"/>
    <p:sldId id="358" r:id="rId17"/>
    <p:sldId id="359" r:id="rId18"/>
    <p:sldId id="362" r:id="rId19"/>
    <p:sldId id="363" r:id="rId20"/>
    <p:sldId id="990" r:id="rId21"/>
    <p:sldId id="427" r:id="rId22"/>
    <p:sldId id="364" r:id="rId23"/>
    <p:sldId id="366" r:id="rId24"/>
    <p:sldId id="367" r:id="rId25"/>
    <p:sldId id="368" r:id="rId26"/>
    <p:sldId id="369" r:id="rId27"/>
    <p:sldId id="370" r:id="rId28"/>
    <p:sldId id="372" r:id="rId29"/>
    <p:sldId id="373" r:id="rId30"/>
    <p:sldId id="374" r:id="rId31"/>
    <p:sldId id="375" r:id="rId32"/>
    <p:sldId id="376" r:id="rId33"/>
    <p:sldId id="377" r:id="rId34"/>
    <p:sldId id="378" r:id="rId35"/>
    <p:sldId id="1028" r:id="rId36"/>
    <p:sldId id="380" r:id="rId37"/>
    <p:sldId id="383" r:id="rId38"/>
    <p:sldId id="385" r:id="rId39"/>
    <p:sldId id="992" r:id="rId40"/>
    <p:sldId id="994" r:id="rId41"/>
    <p:sldId id="993" r:id="rId42"/>
    <p:sldId id="270" r:id="rId43"/>
    <p:sldId id="502" r:id="rId44"/>
    <p:sldId id="958" r:id="rId45"/>
    <p:sldId id="1009" r:id="rId46"/>
    <p:sldId id="1011" r:id="rId47"/>
    <p:sldId id="1010" r:id="rId48"/>
    <p:sldId id="1008" r:id="rId49"/>
    <p:sldId id="1025" r:id="rId50"/>
    <p:sldId id="1022" r:id="rId51"/>
    <p:sldId id="1023" r:id="rId52"/>
    <p:sldId id="1024" r:id="rId53"/>
    <p:sldId id="1019" r:id="rId54"/>
    <p:sldId id="976"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764"/>
    <a:srgbClr val="FF2F92"/>
    <a:srgbClr val="AC4FF4"/>
    <a:srgbClr val="FF8AD8"/>
    <a:srgbClr val="27AAB1"/>
    <a:srgbClr val="FF5849"/>
    <a:srgbClr val="1F3763"/>
    <a:srgbClr val="8EA3D8"/>
    <a:srgbClr val="0432FF"/>
    <a:srgbClr val="FA85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27"/>
    <p:restoredTop sz="84348"/>
  </p:normalViewPr>
  <p:slideViewPr>
    <p:cSldViewPr snapToGrid="0" snapToObjects="1">
      <p:cViewPr varScale="1">
        <p:scale>
          <a:sx n="172" d="100"/>
          <a:sy n="172" d="100"/>
        </p:scale>
        <p:origin x="248" y="19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70D3D-2AC8-544E-ACAB-7588A3B858E5}" type="datetimeFigureOut">
              <a:rPr lang="en-US" smtClean="0"/>
              <a:t>11/12/25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9A422B-938F-DF42-89BB-64855C744AD5}" type="slidenum">
              <a:rPr lang="en-US" smtClean="0"/>
              <a:t>‹#›</a:t>
            </a:fld>
            <a:endParaRPr lang="en-US"/>
          </a:p>
        </p:txBody>
      </p:sp>
    </p:spTree>
    <p:extLst>
      <p:ext uri="{BB962C8B-B14F-4D97-AF65-F5344CB8AC3E}">
        <p14:creationId xmlns:p14="http://schemas.microsoft.com/office/powerpoint/2010/main" val="2673792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Trials</a:t>
            </a:r>
            <a:r>
              <a:rPr lang="en-US" baseline="0" dirty="0"/>
              <a:t> added by me</a:t>
            </a:r>
            <a:endParaRPr lang="en-US" dirty="0"/>
          </a:p>
        </p:txBody>
      </p:sp>
      <p:sp>
        <p:nvSpPr>
          <p:cNvPr id="4" name="Slide Number Placeholder 3"/>
          <p:cNvSpPr>
            <a:spLocks noGrp="1"/>
          </p:cNvSpPr>
          <p:nvPr>
            <p:ph type="sldNum" sz="quarter" idx="10"/>
          </p:nvPr>
        </p:nvSpPr>
        <p:spPr/>
        <p:txBody>
          <a:bodyPr/>
          <a:lstStyle/>
          <a:p>
            <a:fld id="{9CB95AA0-C696-364D-9F48-BC3404E3E5A9}" type="slidenum">
              <a:rPr lang="en-US" smtClean="0"/>
              <a:t>26</a:t>
            </a:fld>
            <a:endParaRPr lang="en-US"/>
          </a:p>
        </p:txBody>
      </p:sp>
    </p:spTree>
    <p:extLst>
      <p:ext uri="{BB962C8B-B14F-4D97-AF65-F5344CB8AC3E}">
        <p14:creationId xmlns:p14="http://schemas.microsoft.com/office/powerpoint/2010/main" val="2126287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39</a:t>
            </a:fld>
            <a:endParaRPr lang="en-US"/>
          </a:p>
        </p:txBody>
      </p:sp>
    </p:spTree>
    <p:extLst>
      <p:ext uri="{BB962C8B-B14F-4D97-AF65-F5344CB8AC3E}">
        <p14:creationId xmlns:p14="http://schemas.microsoft.com/office/powerpoint/2010/main" val="1939460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40</a:t>
            </a:fld>
            <a:endParaRPr lang="en-US"/>
          </a:p>
        </p:txBody>
      </p:sp>
    </p:spTree>
    <p:extLst>
      <p:ext uri="{BB962C8B-B14F-4D97-AF65-F5344CB8AC3E}">
        <p14:creationId xmlns:p14="http://schemas.microsoft.com/office/powerpoint/2010/main" val="3735549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41</a:t>
            </a:fld>
            <a:endParaRPr lang="en-US"/>
          </a:p>
        </p:txBody>
      </p:sp>
    </p:spTree>
    <p:extLst>
      <p:ext uri="{BB962C8B-B14F-4D97-AF65-F5344CB8AC3E}">
        <p14:creationId xmlns:p14="http://schemas.microsoft.com/office/powerpoint/2010/main" val="365881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C4848549-F413-7D4E-9E06-699F465ED30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9667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7370448-8429-0648-AD08-D06AE800AADF}" type="slidenum">
              <a:rPr lang="en-US" altLang="en-US" sz="1300"/>
              <a:pPr eaLnBrk="1" hangingPunct="1"/>
              <a:t>42</a:t>
            </a:fld>
            <a:endParaRPr lang="en-US" altLang="en-US" sz="1300"/>
          </a:p>
        </p:txBody>
      </p:sp>
      <p:sp>
        <p:nvSpPr>
          <p:cNvPr id="57347" name="Rectangle 2">
            <a:extLst>
              <a:ext uri="{FF2B5EF4-FFF2-40B4-BE49-F238E27FC236}">
                <a16:creationId xmlns:a16="http://schemas.microsoft.com/office/drawing/2014/main" id="{CBF40145-CB8D-5240-9F6F-C87F710E8D55}"/>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7CD1DB14-A43B-9648-A274-25C2BC309300}"/>
              </a:ext>
            </a:extLst>
          </p:cNvPr>
          <p:cNvSpPr>
            <a:spLocks noGrp="1" noChangeArrowheads="1"/>
          </p:cNvSpPr>
          <p:nvPr>
            <p:ph type="body" idx="1"/>
          </p:nvPr>
        </p:nvSpPr>
        <p:spPr>
          <a:xfrm>
            <a:off x="974725"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ea typeface="ＭＳ Ｐゴシック" panose="020B0600070205080204" pitchFamily="34" charset="-128"/>
              </a:rPr>
              <a:t>From 2 components at a definite time and definite frequency, we want to see if they are synchronized or if there is a latency shift or relationship between these two components. Let’s take 3 trials. For instance these 2 trials are synchronized. Here I represented their phase, and their difference is 0.</a:t>
            </a:r>
          </a:p>
          <a:p>
            <a:pPr eaLnBrk="1" hangingPunct="1"/>
            <a:r>
              <a:rPr lang="en-US" altLang="en-US" dirty="0">
                <a:latin typeface="Arial" panose="020B0604020202020204" pitchFamily="34" charset="0"/>
                <a:ea typeface="ＭＳ Ｐゴシック" panose="020B0600070205080204" pitchFamily="34" charset="-128"/>
              </a:rPr>
              <a:t>For two other trials, one being shifted by 90 </a:t>
            </a:r>
            <a:r>
              <a:rPr lang="en-US" altLang="en-US" dirty="0" err="1">
                <a:latin typeface="Arial" panose="020B0604020202020204" pitchFamily="34" charset="0"/>
                <a:ea typeface="ＭＳ Ｐゴシック" panose="020B0600070205080204" pitchFamily="34" charset="-128"/>
              </a:rPr>
              <a:t>ms</a:t>
            </a:r>
            <a:r>
              <a:rPr lang="en-US" altLang="en-US" dirty="0">
                <a:latin typeface="Arial" panose="020B0604020202020204" pitchFamily="34" charset="0"/>
                <a:ea typeface="ＭＳ Ｐゴシック" panose="020B0600070205080204" pitchFamily="34" charset="-128"/>
              </a:rPr>
              <a:t> in comparison to the other, their phase difference is 90 degrees. For the 3</a:t>
            </a:r>
            <a:r>
              <a:rPr lang="en-US" altLang="en-US" baseline="30000" dirty="0">
                <a:latin typeface="Arial" panose="020B0604020202020204" pitchFamily="34" charset="0"/>
                <a:ea typeface="ＭＳ Ｐゴシック" panose="020B0600070205080204" pitchFamily="34" charset="-128"/>
              </a:rPr>
              <a:t>rd</a:t>
            </a:r>
            <a:r>
              <a:rPr lang="en-US" altLang="en-US" dirty="0">
                <a:latin typeface="Arial" panose="020B0604020202020204" pitchFamily="34" charset="0"/>
                <a:ea typeface="ＭＳ Ｐゴシック" panose="020B0600070205080204" pitchFamily="34" charset="-128"/>
              </a:rPr>
              <a:t> trial, the difference in phase in 180 degrees. </a:t>
            </a:r>
          </a:p>
          <a:p>
            <a:pPr eaLnBrk="1" hangingPunct="1"/>
            <a:r>
              <a:rPr lang="en-US" altLang="en-US" dirty="0">
                <a:latin typeface="Arial" panose="020B0604020202020204" pitchFamily="34" charset="0"/>
                <a:ea typeface="ＭＳ Ｐゴシック" panose="020B0600070205080204" pitchFamily="34" charset="-128"/>
              </a:rPr>
              <a:t>The coherence is the average of these 3 phase vector, so here the coherence phase is 90 degree and the amplitude is 0.33. If the two components always had the same relationship, then the coherence amplitude would be 1 and the phase would determine the latency difference between the components. For instance 90 degrees at 10hz represent a 25 </a:t>
            </a:r>
            <a:r>
              <a:rPr lang="en-US" altLang="en-US" dirty="0" err="1">
                <a:latin typeface="Arial" panose="020B0604020202020204" pitchFamily="34" charset="0"/>
                <a:ea typeface="ＭＳ Ｐゴシック" panose="020B0600070205080204" pitchFamily="34" charset="-128"/>
              </a:rPr>
              <a:t>ms</a:t>
            </a:r>
            <a:r>
              <a:rPr lang="en-US" altLang="en-US" dirty="0">
                <a:latin typeface="Arial" panose="020B0604020202020204" pitchFamily="34" charset="0"/>
                <a:ea typeface="ＭＳ Ｐゴシック" panose="020B0600070205080204" pitchFamily="34" charset="-128"/>
              </a:rPr>
              <a:t> advance for one of the components.</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i="1" dirty="0">
                <a:latin typeface="Arial" panose="020B0604020202020204" pitchFamily="34" charset="0"/>
                <a:ea typeface="ＭＳ Ｐゴシック" panose="020B0600070205080204" pitchFamily="34" charset="-128"/>
              </a:rPr>
              <a:t>The cross-coherence help to determine how 2 processes are related. If one </a:t>
            </a:r>
            <a:r>
              <a:rPr lang="en-US" altLang="en-US" i="1" dirty="0" err="1">
                <a:latin typeface="Arial" panose="020B0604020202020204" pitchFamily="34" charset="0"/>
                <a:ea typeface="ＭＳ Ｐゴシック" panose="020B0600070205080204" pitchFamily="34" charset="-128"/>
              </a:rPr>
              <a:t>preceed</a:t>
            </a:r>
            <a:r>
              <a:rPr lang="en-US" altLang="en-US" i="1" dirty="0">
                <a:latin typeface="Arial" panose="020B0604020202020204" pitchFamily="34" charset="0"/>
                <a:ea typeface="ＭＳ Ｐゴシック" panose="020B0600070205080204" pitchFamily="34" charset="-128"/>
              </a:rPr>
              <a:t> the other, if they express the same frequency or pic at the time, if they are </a:t>
            </a:r>
            <a:r>
              <a:rPr lang="en-US" altLang="en-US" i="1" dirty="0" err="1">
                <a:latin typeface="Arial" panose="020B0604020202020204" pitchFamily="34" charset="0"/>
                <a:ea typeface="ＭＳ Ｐゴシック" panose="020B0600070205080204" pitchFamily="34" charset="-128"/>
              </a:rPr>
              <a:t>synchrosous</a:t>
            </a:r>
            <a:r>
              <a:rPr lang="en-US" altLang="en-US" i="1" dirty="0">
                <a:latin typeface="Arial" panose="020B0604020202020204" pitchFamily="34" charset="0"/>
                <a:ea typeface="ＭＳ Ｐゴシック" panose="020B0600070205080204" pitchFamily="34" charset="-128"/>
              </a:rPr>
              <a:t>. For instance, here the two components…. We can express the difference in term of angle but also in term of millisecond advance. For instance, 90 degree difference at 10 Hz represents 25 </a:t>
            </a:r>
            <a:r>
              <a:rPr lang="en-US" altLang="en-US" i="1" dirty="0" err="1">
                <a:latin typeface="Arial" panose="020B0604020202020204" pitchFamily="34" charset="0"/>
                <a:ea typeface="ＭＳ Ｐゴシック" panose="020B0600070205080204" pitchFamily="34" charset="-128"/>
              </a:rPr>
              <a:t>ms</a:t>
            </a:r>
            <a:r>
              <a:rPr lang="en-US" altLang="en-US" i="1" dirty="0">
                <a:latin typeface="Arial" panose="020B0604020202020204" pitchFamily="34" charset="0"/>
                <a:ea typeface="ＭＳ Ｐゴシック" panose="020B0600070205080204" pitchFamily="34" charset="-128"/>
              </a:rPr>
              <a:t> advance for one of the component. </a:t>
            </a:r>
          </a:p>
          <a:p>
            <a:pPr eaLnBrk="1" hangingPunct="1"/>
            <a:endParaRPr lang="en-US" altLang="en-US" i="1"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Only the phase matters, not the amplitude of the waves</a:t>
            </a:r>
          </a:p>
        </p:txBody>
      </p:sp>
    </p:spTree>
    <p:extLst>
      <p:ext uri="{BB962C8B-B14F-4D97-AF65-F5344CB8AC3E}">
        <p14:creationId xmlns:p14="http://schemas.microsoft.com/office/powerpoint/2010/main" val="1061390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8">
            <a:extLst>
              <a:ext uri="{FF2B5EF4-FFF2-40B4-BE49-F238E27FC236}">
                <a16:creationId xmlns:a16="http://schemas.microsoft.com/office/drawing/2014/main" id="{FD649296-45A2-3749-84B5-BEEE2038608C}"/>
              </a:ext>
            </a:extLst>
          </p:cNvPr>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98538">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1pPr>
            <a:lvl2pPr marL="742950" indent="-285750" defTabSz="998538">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2pPr>
            <a:lvl3pPr marL="1143000" indent="-228600" defTabSz="998538">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3pPr>
            <a:lvl4pPr marL="1600200" indent="-228600" defTabSz="998538">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4pPr>
            <a:lvl5pPr marL="2057400" indent="-228600" defTabSz="998538">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5pPr>
            <a:lvl6pPr marL="2514600" indent="-228600" defTabSz="998538"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6pPr>
            <a:lvl7pPr marL="2971800" indent="-228600" defTabSz="998538"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7pPr>
            <a:lvl8pPr marL="3429000" indent="-228600" defTabSz="998538"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8pPr>
            <a:lvl9pPr marL="3886200" indent="-228600" defTabSz="998538"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12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pPr>
            <a:fld id="{92D5DED6-E727-464A-892F-D6A6373AA2AC}" type="slidenum">
              <a:rPr kumimoji="0" lang="de-DE" altLang="en-US" sz="1300">
                <a:solidFill>
                  <a:srgbClr val="000000"/>
                </a:solidFill>
                <a:latin typeface="Arial" panose="020B0604020202020204" pitchFamily="34" charset="0"/>
              </a:rPr>
              <a:pPr eaLnBrk="1" hangingPunct="1">
                <a:spcBef>
                  <a:spcPct val="0"/>
                </a:spcBef>
              </a:pPr>
              <a:t>54</a:t>
            </a:fld>
            <a:endParaRPr kumimoji="0" lang="de-DE" altLang="en-US" sz="1300">
              <a:solidFill>
                <a:srgbClr val="000000"/>
              </a:solidFill>
              <a:latin typeface="Arial" panose="020B0604020202020204" pitchFamily="34" charset="0"/>
            </a:endParaRPr>
          </a:p>
        </p:txBody>
      </p:sp>
      <p:sp>
        <p:nvSpPr>
          <p:cNvPr id="31747" name="Text Box 1">
            <a:extLst>
              <a:ext uri="{FF2B5EF4-FFF2-40B4-BE49-F238E27FC236}">
                <a16:creationId xmlns:a16="http://schemas.microsoft.com/office/drawing/2014/main" id="{265104C3-55FB-D34D-B49D-B98D48D4BE73}"/>
              </a:ext>
            </a:extLst>
          </p:cNvPr>
          <p:cNvSpPr>
            <a:spLocks noGrp="1" noRot="1" noChangeAspect="1" noChangeArrowheads="1" noTextEdit="1"/>
          </p:cNvSpPr>
          <p:nvPr>
            <p:ph type="sldImg"/>
          </p:nvPr>
        </p:nvSpPr>
        <p:spPr>
          <a:xfrm>
            <a:off x="458788" y="720725"/>
            <a:ext cx="6396037" cy="3598863"/>
          </a:xfrm>
          <a:solidFill>
            <a:srgbClr val="FFFFFF"/>
          </a:solidFill>
          <a:ln/>
        </p:spPr>
      </p:sp>
      <p:sp>
        <p:nvSpPr>
          <p:cNvPr id="33794" name="Text Box 2">
            <a:extLst>
              <a:ext uri="{FF2B5EF4-FFF2-40B4-BE49-F238E27FC236}">
                <a16:creationId xmlns:a16="http://schemas.microsoft.com/office/drawing/2014/main" id="{7C429AFB-DF7E-B64B-9AB2-A903753975E0}"/>
              </a:ext>
            </a:extLst>
          </p:cNvPr>
          <p:cNvSpPr txBox="1">
            <a:spLocks noGrp="1" noChangeArrowheads="1"/>
          </p:cNvSpPr>
          <p:nvPr>
            <p:ph type="body" idx="1"/>
          </p:nvPr>
        </p:nvSpPr>
        <p:spPr>
          <a:xfrm>
            <a:off x="731838" y="4560888"/>
            <a:ext cx="5853112" cy="4319587"/>
          </a:xfrm>
          <a:ln/>
          <a:extLst>
            <a:ext uri="{AF507438-7753-43e0-B8FC-AC1667EBCBE1}"/>
          </a:extLst>
        </p:spPr>
        <p:txBody>
          <a:bodyPr wrap="none" anchor="ctr"/>
          <a:lstStyle/>
          <a:p>
            <a:pPr>
              <a:defRPr/>
            </a:pPr>
            <a:endParaRPr lang="en-US" dirty="0">
              <a:cs typeface="+mn-cs"/>
            </a:endParaRPr>
          </a:p>
        </p:txBody>
      </p:sp>
    </p:spTree>
    <p:extLst>
      <p:ext uri="{BB962C8B-B14F-4D97-AF65-F5344CB8AC3E}">
        <p14:creationId xmlns:p14="http://schemas.microsoft.com/office/powerpoint/2010/main" val="3000475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10.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10.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10" name="Picture 9">
            <a:extLst>
              <a:ext uri="{FF2B5EF4-FFF2-40B4-BE49-F238E27FC236}">
                <a16:creationId xmlns:a16="http://schemas.microsoft.com/office/drawing/2014/main" id="{4548FEFB-F552-3243-B8EF-BAAE05BACF1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6226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A47772-EBDF-DC41-BB33-1CD03BE1F621}" type="slidenum">
              <a:rPr lang="en-US" smtClean="0"/>
              <a:t>‹#›</a:t>
            </a:fld>
            <a:endParaRPr lang="en-US"/>
          </a:p>
        </p:txBody>
      </p:sp>
      <p:pic>
        <p:nvPicPr>
          <p:cNvPr id="11" name="Picture 10">
            <a:extLst>
              <a:ext uri="{FF2B5EF4-FFF2-40B4-BE49-F238E27FC236}">
                <a16:creationId xmlns:a16="http://schemas.microsoft.com/office/drawing/2014/main" id="{15900663-0266-E346-98D7-8CF1F7C66EE8}"/>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66917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A47772-EBDF-DC41-BB33-1CD03BE1F621}" type="slidenum">
              <a:rPr lang="en-US" smtClean="0"/>
              <a:t>‹#›</a:t>
            </a:fld>
            <a:endParaRPr lang="en-US"/>
          </a:p>
        </p:txBody>
      </p:sp>
      <p:pic>
        <p:nvPicPr>
          <p:cNvPr id="10" name="Picture 9">
            <a:extLst>
              <a:ext uri="{FF2B5EF4-FFF2-40B4-BE49-F238E27FC236}">
                <a16:creationId xmlns:a16="http://schemas.microsoft.com/office/drawing/2014/main" id="{9363E39F-165D-D241-893E-A75AF5A883F9}"/>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62323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4BF523-F98D-764F-97C8-FA7B37123B2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68A47772-EBDF-DC41-BB33-1CD03BE1F621}" type="slidenum">
              <a:rPr lang="en-US" smtClean="0"/>
              <a:t>‹#›</a:t>
            </a:fld>
            <a:endParaRPr lang="en-US"/>
          </a:p>
        </p:txBody>
      </p:sp>
      <p:pic>
        <p:nvPicPr>
          <p:cNvPr id="8" name="Picture 7">
            <a:extLst>
              <a:ext uri="{FF2B5EF4-FFF2-40B4-BE49-F238E27FC236}">
                <a16:creationId xmlns:a16="http://schemas.microsoft.com/office/drawing/2014/main" id="{915C3079-888F-414A-AAC5-A756EFE3AC0A}"/>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9178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A01CF4-4723-DD47-8FA4-E20B35C28D8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Date Placeholder 1"/>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68A47772-EBDF-DC41-BB33-1CD03BE1F621}" type="slidenum">
              <a:rPr lang="en-US" smtClean="0"/>
              <a:t>‹#›</a:t>
            </a:fld>
            <a:endParaRPr lang="en-US"/>
          </a:p>
        </p:txBody>
      </p:sp>
      <p:pic>
        <p:nvPicPr>
          <p:cNvPr id="8" name="Picture 7">
            <a:extLst>
              <a:ext uri="{FF2B5EF4-FFF2-40B4-BE49-F238E27FC236}">
                <a16:creationId xmlns:a16="http://schemas.microsoft.com/office/drawing/2014/main" id="{8B9D7565-F48C-6B47-B5A1-DB75B2969A2D}"/>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583305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lgn="ctr">
              <a:defRPr sz="4800"/>
            </a:lvl1pPr>
          </a:lstStyle>
          <a:p>
            <a:r>
              <a:rPr lang="en-US" dirty="0"/>
              <a:t>Click to edit Master title style</a:t>
            </a:r>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lgn="ctr">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A47772-EBDF-DC41-BB33-1CD03BE1F621}"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2315606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BEE44C-5135-1A4A-B8E0-32AFC7CCCA1F}" type="datetimeFigureOut">
              <a:rPr lang="en-US" smtClean="0"/>
              <a:t>11/12/25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A47772-EBDF-DC41-BB33-1CD03BE1F621}" type="slidenum">
              <a:rPr lang="en-US" smtClean="0"/>
              <a:t>‹#›</a:t>
            </a:fld>
            <a:endParaRPr lang="en-US"/>
          </a:p>
        </p:txBody>
      </p:sp>
    </p:spTree>
    <p:extLst>
      <p:ext uri="{BB962C8B-B14F-4D97-AF65-F5344CB8AC3E}">
        <p14:creationId xmlns:p14="http://schemas.microsoft.com/office/powerpoint/2010/main" val="3143720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wo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455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tiff"/><Relationship Id="rId2" Type="http://schemas.openxmlformats.org/officeDocument/2006/relationships/slideLayout" Target="../slideLayouts/slideLayout2.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lum bright="70000" contrast="-70000"/>
            <a:extLst>
              <a:ext uri="{BEBA8EAE-BF5A-486C-A8C5-ECC9F3942E4B}">
                <a14:imgProps xmlns:a14="http://schemas.microsoft.com/office/drawing/2010/main">
                  <a14:imgLayer r:embed="rId11">
                    <a14:imgEffect>
                      <a14:colorTemperature colorTemp="1500"/>
                    </a14:imgEffect>
                    <a14:imgEffect>
                      <a14:brightnessContrast bright="-12000"/>
                    </a14:imgEffect>
                  </a14:imgLayer>
                </a14:imgProps>
              </a:ext>
            </a:extLst>
          </a:blip>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53B51D2-06CC-4444-8459-9D4F8F858894}"/>
              </a:ext>
            </a:extLst>
          </p:cNvPr>
          <p:cNvPicPr>
            <a:picLocks noChangeAspect="1"/>
          </p:cNvPicPr>
          <p:nvPr userDrawn="1"/>
        </p:nvPicPr>
        <p:blipFill>
          <a:blip r:embed="rId12"/>
          <a:stretch>
            <a:fillRect/>
          </a:stretch>
        </p:blipFill>
        <p:spPr>
          <a:xfrm>
            <a:off x="0" y="24826"/>
            <a:ext cx="12192000" cy="6858000"/>
          </a:xfrm>
          <a:prstGeom prst="rect">
            <a:avLst/>
          </a:prstGeom>
        </p:spPr>
      </p:pic>
      <p:pic>
        <p:nvPicPr>
          <p:cNvPr id="8" name="Picture 7"/>
          <p:cNvPicPr>
            <a:picLocks noChangeAspect="1"/>
          </p:cNvPicPr>
          <p:nvPr/>
        </p:nvPicPr>
        <p:blipFill rotWithShape="1">
          <a:blip r:embed="rId13" cstate="screen">
            <a:extLst>
              <a:ext uri="{28A0092B-C50C-407E-A947-70E740481C1C}">
                <a14:useLocalDpi xmlns:a14="http://schemas.microsoft.com/office/drawing/2010/main"/>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9" name="Picture 8"/>
          <p:cNvPicPr>
            <a:picLocks noChangeAspect="1"/>
          </p:cNvPicPr>
          <p:nvPr/>
        </p:nvPicPr>
        <p:blipFill rotWithShape="1">
          <a:blip r:embed="rId15" cstate="screen">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16" cstate="screen">
            <a:extLst>
              <a:ext uri="{28A0092B-C50C-407E-A947-70E740481C1C}">
                <a14:useLocalDpi xmlns:a14="http://schemas.microsoft.com/office/drawing/2010/main"/>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6BEE44C-5135-1A4A-B8E0-32AFC7CCCA1F}" type="datetimeFigureOut">
              <a:rPr lang="en-US" smtClean="0"/>
              <a:t>11/12/25</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8A47772-EBDF-DC41-BB33-1CD03BE1F621}" type="slidenum">
              <a:rPr lang="en-US" smtClean="0"/>
              <a:t>‹#›</a:t>
            </a:fld>
            <a:endParaRPr lang="en-US"/>
          </a:p>
        </p:txBody>
      </p:sp>
    </p:spTree>
    <p:extLst>
      <p:ext uri="{BB962C8B-B14F-4D97-AF65-F5344CB8AC3E}">
        <p14:creationId xmlns:p14="http://schemas.microsoft.com/office/powerpoint/2010/main" val="2984075269"/>
      </p:ext>
    </p:extLst>
  </p:cSld>
  <p:clrMap bg1="dk1" tx1="lt1" bg2="dk2" tx2="lt2" accent1="accent1" accent2="accent2" accent3="accent3" accent4="accent4" accent5="accent5" accent6="accent6" hlink="hlink" folHlink="folHlink"/>
  <p:sldLayoutIdLst>
    <p:sldLayoutId id="2147484752" r:id="rId1"/>
    <p:sldLayoutId id="2147484753" r:id="rId2"/>
    <p:sldLayoutId id="2147484754" r:id="rId3"/>
    <p:sldLayoutId id="2147484757" r:id="rId4"/>
    <p:sldLayoutId id="2147484758" r:id="rId5"/>
    <p:sldLayoutId id="2147484763" r:id="rId6"/>
    <p:sldLayoutId id="2147484764" r:id="rId7"/>
    <p:sldLayoutId id="2147484768" r:id="rId8"/>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0.pn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g"/></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25.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0.tif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jpg"/><Relationship Id="rId2" Type="http://schemas.openxmlformats.org/officeDocument/2006/relationships/image" Target="../media/image64.jpeg"/><Relationship Id="rId1" Type="http://schemas.openxmlformats.org/officeDocument/2006/relationships/slideLayout" Target="../slideLayouts/slideLayout8.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jpe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jpg"/></Relationships>
</file>

<file path=ppt/slides/_rels/slide34.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18" Type="http://schemas.openxmlformats.org/officeDocument/2006/relationships/image" Target="../media/image101.png"/><Relationship Id="rId26" Type="http://schemas.openxmlformats.org/officeDocument/2006/relationships/image" Target="../media/image109.png"/><Relationship Id="rId3" Type="http://schemas.openxmlformats.org/officeDocument/2006/relationships/image" Target="../media/image86.png"/><Relationship Id="rId21" Type="http://schemas.openxmlformats.org/officeDocument/2006/relationships/image" Target="../media/image104.pn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100.png"/><Relationship Id="rId25" Type="http://schemas.openxmlformats.org/officeDocument/2006/relationships/image" Target="../media/image108.png"/><Relationship Id="rId2" Type="http://schemas.openxmlformats.org/officeDocument/2006/relationships/image" Target="../media/image85.png"/><Relationship Id="rId16" Type="http://schemas.openxmlformats.org/officeDocument/2006/relationships/image" Target="../media/image99.png"/><Relationship Id="rId20" Type="http://schemas.openxmlformats.org/officeDocument/2006/relationships/image" Target="../media/image103.png"/><Relationship Id="rId29"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94.png"/><Relationship Id="rId24" Type="http://schemas.openxmlformats.org/officeDocument/2006/relationships/image" Target="../media/image107.png"/><Relationship Id="rId32" Type="http://schemas.openxmlformats.org/officeDocument/2006/relationships/image" Target="../media/image115.png"/><Relationship Id="rId5" Type="http://schemas.openxmlformats.org/officeDocument/2006/relationships/image" Target="../media/image88.png"/><Relationship Id="rId15" Type="http://schemas.openxmlformats.org/officeDocument/2006/relationships/image" Target="../media/image98.png"/><Relationship Id="rId23" Type="http://schemas.openxmlformats.org/officeDocument/2006/relationships/image" Target="../media/image106.png"/><Relationship Id="rId28" Type="http://schemas.openxmlformats.org/officeDocument/2006/relationships/image" Target="../media/image111.png"/><Relationship Id="rId10" Type="http://schemas.openxmlformats.org/officeDocument/2006/relationships/image" Target="../media/image93.png"/><Relationship Id="rId19" Type="http://schemas.openxmlformats.org/officeDocument/2006/relationships/image" Target="../media/image102.png"/><Relationship Id="rId31" Type="http://schemas.openxmlformats.org/officeDocument/2006/relationships/image" Target="../media/image114.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image" Target="../media/image97.png"/><Relationship Id="rId22" Type="http://schemas.openxmlformats.org/officeDocument/2006/relationships/image" Target="../media/image105.png"/><Relationship Id="rId27" Type="http://schemas.openxmlformats.org/officeDocument/2006/relationships/image" Target="../media/image110.png"/><Relationship Id="rId30" Type="http://schemas.openxmlformats.org/officeDocument/2006/relationships/image" Target="../media/image113.png"/></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20.tiff"/><Relationship Id="rId7" Type="http://schemas.openxmlformats.org/officeDocument/2006/relationships/image" Target="../media/image124.tif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41.xml.rels><?xml version="1.0" encoding="UTF-8" standalone="yes"?>
<Relationships xmlns="http://schemas.openxmlformats.org/package/2006/relationships"><Relationship Id="rId8" Type="http://schemas.openxmlformats.org/officeDocument/2006/relationships/image" Target="../media/image130.tiff"/><Relationship Id="rId3" Type="http://schemas.openxmlformats.org/officeDocument/2006/relationships/image" Target="../media/image125.tiff"/><Relationship Id="rId7" Type="http://schemas.openxmlformats.org/officeDocument/2006/relationships/image" Target="../media/image129.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8.tiff"/><Relationship Id="rId5" Type="http://schemas.openxmlformats.org/officeDocument/2006/relationships/image" Target="../media/image127.tiff"/><Relationship Id="rId4" Type="http://schemas.openxmlformats.org/officeDocument/2006/relationships/image" Target="../media/image126.tiff"/></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135.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oleObject" Target="../embeddings/oleObject6.bin"/><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2.emf"/><Relationship Id="rId11" Type="http://schemas.openxmlformats.org/officeDocument/2006/relationships/image" Target="../media/image134.emf"/><Relationship Id="rId5" Type="http://schemas.openxmlformats.org/officeDocument/2006/relationships/oleObject" Target="../embeddings/oleObject2.bin"/><Relationship Id="rId15" Type="http://schemas.openxmlformats.org/officeDocument/2006/relationships/image" Target="../media/image120.tiff"/><Relationship Id="rId10" Type="http://schemas.openxmlformats.org/officeDocument/2006/relationships/oleObject" Target="../embeddings/oleObject5.bin"/><Relationship Id="rId4" Type="http://schemas.openxmlformats.org/officeDocument/2006/relationships/image" Target="../media/image131.emf"/><Relationship Id="rId9" Type="http://schemas.openxmlformats.org/officeDocument/2006/relationships/image" Target="../media/image133.emf"/><Relationship Id="rId14" Type="http://schemas.openxmlformats.org/officeDocument/2006/relationships/image" Target="../media/image136.tiff"/></Relationships>
</file>

<file path=ppt/slides/_rels/slide43.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tiff"/><Relationship Id="rId7" Type="http://schemas.openxmlformats.org/officeDocument/2006/relationships/image" Target="../media/image142.tiff"/><Relationship Id="rId12" Type="http://schemas.openxmlformats.org/officeDocument/2006/relationships/image" Target="../media/image124.tiff"/><Relationship Id="rId2" Type="http://schemas.openxmlformats.org/officeDocument/2006/relationships/image" Target="../media/image137.png"/><Relationship Id="rId1" Type="http://schemas.openxmlformats.org/officeDocument/2006/relationships/slideLayout" Target="../slideLayouts/slideLayout4.xml"/><Relationship Id="rId6" Type="http://schemas.openxmlformats.org/officeDocument/2006/relationships/image" Target="../media/image141.tiff"/><Relationship Id="rId11" Type="http://schemas.microsoft.com/office/2007/relationships/hdphoto" Target="../media/hdphoto5.wdp"/><Relationship Id="rId5" Type="http://schemas.openxmlformats.org/officeDocument/2006/relationships/image" Target="../media/image140.png"/><Relationship Id="rId10" Type="http://schemas.openxmlformats.org/officeDocument/2006/relationships/image" Target="../media/image144.png"/><Relationship Id="rId4" Type="http://schemas.openxmlformats.org/officeDocument/2006/relationships/image" Target="../media/image139.tiff"/><Relationship Id="rId9" Type="http://schemas.microsoft.com/office/2007/relationships/hdphoto" Target="../media/hdphoto4.wdp"/></Relationships>
</file>

<file path=ppt/slides/_rels/slide4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5.xml"/><Relationship Id="rId4" Type="http://schemas.openxmlformats.org/officeDocument/2006/relationships/image" Target="../media/image147.png"/></Relationships>
</file>

<file path=ppt/slides/_rels/slide4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5.xml"/><Relationship Id="rId4" Type="http://schemas.openxmlformats.org/officeDocument/2006/relationships/image" Target="../media/image1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8.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5.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a:extLst>
              <a:ext uri="{FF2B5EF4-FFF2-40B4-BE49-F238E27FC236}">
                <a16:creationId xmlns:a16="http://schemas.microsoft.com/office/drawing/2014/main" id="{C0B31AE2-5B48-9F40-B1E0-A7CB2EC2328B}"/>
              </a:ext>
            </a:extLst>
          </p:cNvPr>
          <p:cNvSpPr>
            <a:spLocks noChangeArrowheads="1"/>
          </p:cNvSpPr>
          <p:nvPr/>
        </p:nvSpPr>
        <p:spPr bwMode="auto">
          <a:xfrm>
            <a:off x="2236274" y="892242"/>
            <a:ext cx="7543800" cy="110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500" dirty="0"/>
              <a:t>Network Dynamics in EEG</a:t>
            </a:r>
          </a:p>
        </p:txBody>
      </p:sp>
      <p:sp>
        <p:nvSpPr>
          <p:cNvPr id="20483" name="Text Box 7">
            <a:extLst>
              <a:ext uri="{FF2B5EF4-FFF2-40B4-BE49-F238E27FC236}">
                <a16:creationId xmlns:a16="http://schemas.microsoft.com/office/drawing/2014/main" id="{044E96DA-17E1-7747-BB75-99426C4C2FEE}"/>
              </a:ext>
            </a:extLst>
          </p:cNvPr>
          <p:cNvSpPr txBox="1">
            <a:spLocks noChangeArrowheads="1"/>
          </p:cNvSpPr>
          <p:nvPr/>
        </p:nvSpPr>
        <p:spPr bwMode="auto">
          <a:xfrm>
            <a:off x="3562312" y="4174982"/>
            <a:ext cx="489172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b="1" dirty="0"/>
              <a:t>Arnaud Delorme</a:t>
            </a:r>
          </a:p>
          <a:p>
            <a:pPr algn="ctr" eaLnBrk="1" hangingPunct="1"/>
            <a:r>
              <a:rPr lang="en-US" altLang="en-US" dirty="0"/>
              <a:t>(with contribution from Tim Mullen)</a:t>
            </a:r>
          </a:p>
          <a:p>
            <a:pPr algn="ctr" eaLnBrk="1" hangingPunct="1"/>
            <a:endParaRPr lang="en-US" altLang="en-US" dirty="0"/>
          </a:p>
          <a:p>
            <a:pPr algn="ctr" eaLnBrk="1" hangingPunct="1"/>
            <a:endParaRPr lang="en-US" altLang="en-US" dirty="0"/>
          </a:p>
          <a:p>
            <a:pPr algn="ctr" eaLnBrk="1" hangingPunct="1"/>
            <a:r>
              <a:rPr lang="en-US" altLang="en-US" dirty="0"/>
              <a:t>		</a:t>
            </a:r>
          </a:p>
        </p:txBody>
      </p:sp>
      <p:pic>
        <p:nvPicPr>
          <p:cNvPr id="7" name="Picture 6">
            <a:extLst>
              <a:ext uri="{FF2B5EF4-FFF2-40B4-BE49-F238E27FC236}">
                <a16:creationId xmlns:a16="http://schemas.microsoft.com/office/drawing/2014/main" id="{5584B963-1FEC-AD41-B560-DC149304CAC5}"/>
              </a:ext>
            </a:extLst>
          </p:cNvPr>
          <p:cNvPicPr>
            <a:picLocks noChangeAspect="1"/>
          </p:cNvPicPr>
          <p:nvPr/>
        </p:nvPicPr>
        <p:blipFill rotWithShape="1">
          <a:blip r:embed="rId2" cstate="email">
            <a:clrChange>
              <a:clrFrom>
                <a:srgbClr val="F2F2F2"/>
              </a:clrFrom>
              <a:clrTo>
                <a:srgbClr val="F2F2F2">
                  <a:alpha val="0"/>
                </a:srgbClr>
              </a:clrTo>
            </a:clrChange>
            <a:extLst>
              <a:ext uri="{28A0092B-C50C-407E-A947-70E740481C1C}">
                <a14:useLocalDpi xmlns:a14="http://schemas.microsoft.com/office/drawing/2010/main"/>
              </a:ext>
            </a:extLst>
          </a:blip>
          <a:srcRect/>
          <a:stretch/>
        </p:blipFill>
        <p:spPr>
          <a:xfrm>
            <a:off x="8805491" y="3760739"/>
            <a:ext cx="3162832" cy="2767479"/>
          </a:xfrm>
          <a:prstGeom prst="rect">
            <a:avLst/>
          </a:prstGeom>
        </p:spPr>
      </p:pic>
      <p:pic>
        <p:nvPicPr>
          <p:cNvPr id="8" name="Picture 7" descr="A picture containing orange, photo, yellow, sign&#10;&#10;Description automatically generated">
            <a:extLst>
              <a:ext uri="{FF2B5EF4-FFF2-40B4-BE49-F238E27FC236}">
                <a16:creationId xmlns:a16="http://schemas.microsoft.com/office/drawing/2014/main" id="{C5A008D2-397C-9041-8B13-1CD2FCCB49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677" y="3606004"/>
            <a:ext cx="2930422" cy="2922214"/>
          </a:xfrm>
          <a:prstGeom prst="rect">
            <a:avLst/>
          </a:prstGeom>
        </p:spPr>
      </p:pic>
    </p:spTree>
    <p:extLst>
      <p:ext uri="{BB962C8B-B14F-4D97-AF65-F5344CB8AC3E}">
        <p14:creationId xmlns:p14="http://schemas.microsoft.com/office/powerpoint/2010/main" val="753709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77915" y="333645"/>
            <a:ext cx="8298285" cy="461665"/>
          </a:xfrm>
          <a:prstGeom prst="rect">
            <a:avLst/>
          </a:prstGeom>
        </p:spPr>
        <p:txBody>
          <a:bodyPr vert="horz" wrap="square" lIns="0" tIns="0" rIns="0" bIns="0" rtlCol="0" anchor="t">
            <a:spAutoFit/>
          </a:bodyPr>
          <a:lstStyle/>
          <a:p>
            <a:pPr marL="965438"/>
            <a:r>
              <a:rPr sz="3000" dirty="0">
                <a:solidFill>
                  <a:schemeClr val="tx1"/>
                </a:solidFill>
                <a:latin typeface="Myriad Pro"/>
                <a:cs typeface="Myriad Pro"/>
              </a:rPr>
              <a:t>A </a:t>
            </a:r>
            <a:r>
              <a:rPr sz="3000" spc="-13" dirty="0">
                <a:solidFill>
                  <a:schemeClr val="tx1"/>
                </a:solidFill>
                <a:latin typeface="Myriad Pro"/>
                <a:cs typeface="Myriad Pro"/>
              </a:rPr>
              <a:t>deeper problem </a:t>
            </a:r>
            <a:r>
              <a:rPr sz="3000" dirty="0">
                <a:solidFill>
                  <a:schemeClr val="tx1"/>
                </a:solidFill>
                <a:latin typeface="Myriad Pro"/>
                <a:cs typeface="Myriad Pro"/>
              </a:rPr>
              <a:t>– </a:t>
            </a:r>
            <a:r>
              <a:rPr sz="3000" spc="-9" dirty="0">
                <a:solidFill>
                  <a:schemeClr val="tx1"/>
                </a:solidFill>
                <a:latin typeface="Myriad Pro"/>
                <a:cs typeface="Myriad Pro"/>
              </a:rPr>
              <a:t>unobserved</a:t>
            </a:r>
            <a:r>
              <a:rPr sz="3000" spc="405" dirty="0">
                <a:solidFill>
                  <a:schemeClr val="tx1"/>
                </a:solidFill>
                <a:latin typeface="Myriad Pro"/>
                <a:cs typeface="Myriad Pro"/>
              </a:rPr>
              <a:t> </a:t>
            </a:r>
            <a:r>
              <a:rPr sz="3000" dirty="0">
                <a:solidFill>
                  <a:schemeClr val="tx1"/>
                </a:solidFill>
                <a:latin typeface="Myriad Pro"/>
                <a:cs typeface="Myriad Pro"/>
              </a:rPr>
              <a:t>nodes</a:t>
            </a:r>
          </a:p>
        </p:txBody>
      </p:sp>
      <p:sp>
        <p:nvSpPr>
          <p:cNvPr id="3" name="object 3"/>
          <p:cNvSpPr/>
          <p:nvPr/>
        </p:nvSpPr>
        <p:spPr>
          <a:xfrm>
            <a:off x="2465294" y="1546412"/>
            <a:ext cx="6723529" cy="2599766"/>
          </a:xfrm>
          <a:prstGeom prst="rect">
            <a:avLst/>
          </a:prstGeom>
          <a:blipFill>
            <a:blip r:embed="rId2" cstate="screen">
              <a:extLst>
                <a:ext uri="{28A0092B-C50C-407E-A947-70E740481C1C}">
                  <a14:useLocalDpi xmlns:a14="http://schemas.microsoft.com/office/drawing/2010/main"/>
                </a:ext>
              </a:extLst>
            </a:blip>
            <a:srcRect/>
            <a:stretch>
              <a:fillRect/>
            </a:stretch>
          </a:blipFill>
        </p:spPr>
        <p:txBody>
          <a:bodyPr wrap="square" lIns="0" tIns="0" rIns="0" bIns="0" rtlCol="0"/>
          <a:lstStyle/>
          <a:p>
            <a:endParaRPr sz="1588"/>
          </a:p>
        </p:txBody>
      </p:sp>
      <p:sp>
        <p:nvSpPr>
          <p:cNvPr id="4" name="object 4"/>
          <p:cNvSpPr txBox="1"/>
          <p:nvPr/>
        </p:nvSpPr>
        <p:spPr>
          <a:xfrm>
            <a:off x="2359483" y="4813748"/>
            <a:ext cx="7138706" cy="1738040"/>
          </a:xfrm>
          <a:prstGeom prst="rect">
            <a:avLst/>
          </a:prstGeom>
        </p:spPr>
        <p:txBody>
          <a:bodyPr vert="horz" wrap="square" lIns="0" tIns="0" rIns="0" bIns="0" rtlCol="0">
            <a:spAutoFit/>
          </a:bodyPr>
          <a:lstStyle/>
          <a:p>
            <a:pPr marL="11206" marR="397270">
              <a:lnSpc>
                <a:spcPts val="2735"/>
              </a:lnSpc>
            </a:pPr>
            <a:r>
              <a:rPr sz="2294" dirty="0">
                <a:latin typeface="Calibri"/>
                <a:cs typeface="Calibri"/>
              </a:rPr>
              <a:t>With</a:t>
            </a:r>
            <a:r>
              <a:rPr lang="en-US" sz="2294" dirty="0">
                <a:latin typeface="Calibri"/>
                <a:cs typeface="Calibri"/>
              </a:rPr>
              <a:t> </a:t>
            </a:r>
            <a:r>
              <a:rPr sz="2294" dirty="0">
                <a:latin typeface="Calibri"/>
                <a:cs typeface="Calibri"/>
              </a:rPr>
              <a:t>EEG,</a:t>
            </a:r>
            <a:r>
              <a:rPr lang="en-US" sz="2294" dirty="0">
                <a:latin typeface="Calibri"/>
                <a:cs typeface="Calibri"/>
              </a:rPr>
              <a:t> </a:t>
            </a:r>
            <a:r>
              <a:rPr sz="2294" dirty="0">
                <a:latin typeface="Calibri"/>
                <a:cs typeface="Calibri"/>
              </a:rPr>
              <a:t>it's</a:t>
            </a:r>
            <a:r>
              <a:rPr lang="en-US" sz="2294" dirty="0">
                <a:latin typeface="Calibri"/>
                <a:cs typeface="Calibri"/>
              </a:rPr>
              <a:t> </a:t>
            </a:r>
            <a:r>
              <a:rPr sz="2294" dirty="0">
                <a:latin typeface="Calibri"/>
                <a:cs typeface="Calibri"/>
              </a:rPr>
              <a:t>unavoidable</a:t>
            </a:r>
            <a:r>
              <a:rPr lang="en-US" sz="2294" dirty="0">
                <a:latin typeface="Calibri"/>
                <a:cs typeface="Calibri"/>
              </a:rPr>
              <a:t> </a:t>
            </a:r>
            <a:r>
              <a:rPr sz="2294" dirty="0">
                <a:latin typeface="Calibri"/>
                <a:cs typeface="Calibri"/>
              </a:rPr>
              <a:t>that</a:t>
            </a:r>
            <a:r>
              <a:rPr lang="en-US" sz="2294" dirty="0">
                <a:latin typeface="Calibri"/>
                <a:cs typeface="Calibri"/>
              </a:rPr>
              <a:t> </a:t>
            </a:r>
            <a:r>
              <a:rPr sz="2294" dirty="0">
                <a:latin typeface="Calibri"/>
                <a:cs typeface="Calibri"/>
              </a:rPr>
              <a:t>there</a:t>
            </a:r>
            <a:r>
              <a:rPr lang="en-US" sz="2294" dirty="0">
                <a:latin typeface="Calibri"/>
                <a:cs typeface="Calibri"/>
              </a:rPr>
              <a:t> </a:t>
            </a:r>
            <a:r>
              <a:rPr sz="2294" dirty="0">
                <a:latin typeface="Calibri"/>
                <a:cs typeface="Calibri"/>
              </a:rPr>
              <a:t>will</a:t>
            </a:r>
            <a:r>
              <a:rPr lang="en-US" sz="2294" dirty="0">
                <a:latin typeface="Calibri"/>
                <a:cs typeface="Calibri"/>
              </a:rPr>
              <a:t> </a:t>
            </a:r>
            <a:r>
              <a:rPr sz="2294" dirty="0">
                <a:latin typeface="Calibri"/>
                <a:cs typeface="Calibri"/>
              </a:rPr>
              <a:t>be</a:t>
            </a:r>
            <a:r>
              <a:rPr lang="en-US" sz="2294" dirty="0">
                <a:latin typeface="Calibri"/>
                <a:cs typeface="Calibri"/>
              </a:rPr>
              <a:t> </a:t>
            </a:r>
            <a:r>
              <a:rPr sz="2294" dirty="0">
                <a:latin typeface="Calibri"/>
                <a:cs typeface="Calibri"/>
              </a:rPr>
              <a:t>contributing</a:t>
            </a:r>
            <a:r>
              <a:rPr lang="en-US" sz="2294" dirty="0">
                <a:latin typeface="Calibri"/>
                <a:cs typeface="Calibri"/>
              </a:rPr>
              <a:t> </a:t>
            </a:r>
            <a:r>
              <a:rPr sz="2294" dirty="0">
                <a:latin typeface="Calibri"/>
                <a:cs typeface="Calibri"/>
              </a:rPr>
              <a:t>  network</a:t>
            </a:r>
            <a:r>
              <a:rPr lang="en-US" sz="2294" dirty="0">
                <a:latin typeface="Calibri"/>
                <a:cs typeface="Calibri"/>
              </a:rPr>
              <a:t> </a:t>
            </a:r>
            <a:r>
              <a:rPr sz="2294" dirty="0">
                <a:latin typeface="Calibri"/>
                <a:cs typeface="Calibri"/>
              </a:rPr>
              <a:t>nodes</a:t>
            </a:r>
            <a:r>
              <a:rPr lang="en-US" sz="2294" dirty="0">
                <a:latin typeface="Calibri"/>
                <a:cs typeface="Calibri"/>
              </a:rPr>
              <a:t> </a:t>
            </a:r>
            <a:r>
              <a:rPr sz="2294" dirty="0">
                <a:latin typeface="Calibri"/>
                <a:cs typeface="Calibri"/>
              </a:rPr>
              <a:t>(e.g.</a:t>
            </a:r>
            <a:r>
              <a:rPr lang="en-US" sz="2294" dirty="0">
                <a:latin typeface="Calibri"/>
                <a:cs typeface="Calibri"/>
              </a:rPr>
              <a:t> </a:t>
            </a:r>
            <a:r>
              <a:rPr sz="2294" dirty="0">
                <a:latin typeface="Calibri"/>
                <a:cs typeface="Calibri"/>
              </a:rPr>
              <a:t>thalamus)</a:t>
            </a:r>
            <a:r>
              <a:rPr lang="en-US" sz="2294" dirty="0">
                <a:latin typeface="Calibri"/>
                <a:cs typeface="Calibri"/>
              </a:rPr>
              <a:t> </a:t>
            </a:r>
            <a:r>
              <a:rPr sz="2294" dirty="0">
                <a:latin typeface="Calibri"/>
                <a:cs typeface="Calibri"/>
              </a:rPr>
              <a:t>that</a:t>
            </a:r>
            <a:r>
              <a:rPr lang="en-US" sz="2294" dirty="0">
                <a:latin typeface="Calibri"/>
                <a:cs typeface="Calibri"/>
              </a:rPr>
              <a:t> </a:t>
            </a:r>
            <a:r>
              <a:rPr sz="2294" dirty="0">
                <a:latin typeface="Calibri"/>
                <a:cs typeface="Calibri"/>
              </a:rPr>
              <a:t>we</a:t>
            </a:r>
            <a:r>
              <a:rPr lang="en-US" sz="2294" dirty="0">
                <a:latin typeface="Calibri"/>
                <a:cs typeface="Calibri"/>
              </a:rPr>
              <a:t> </a:t>
            </a:r>
            <a:r>
              <a:rPr sz="2294" dirty="0">
                <a:latin typeface="Calibri"/>
                <a:cs typeface="Calibri"/>
              </a:rPr>
              <a:t>cannot</a:t>
            </a:r>
            <a:r>
              <a:rPr lang="en-US" sz="2294" dirty="0">
                <a:latin typeface="Calibri"/>
                <a:cs typeface="Calibri"/>
              </a:rPr>
              <a:t> </a:t>
            </a:r>
            <a:r>
              <a:rPr sz="2294" dirty="0">
                <a:latin typeface="Calibri"/>
                <a:cs typeface="Calibri"/>
              </a:rPr>
              <a:t>observe.</a:t>
            </a:r>
          </a:p>
          <a:p>
            <a:pPr>
              <a:spcBef>
                <a:spcPts val="4"/>
              </a:spcBef>
            </a:pPr>
            <a:endParaRPr sz="2206" dirty="0">
              <a:latin typeface="Times New Roman"/>
              <a:cs typeface="Times New Roman"/>
            </a:endParaRPr>
          </a:p>
          <a:p>
            <a:pPr marL="11206"/>
            <a:r>
              <a:rPr sz="2294" dirty="0">
                <a:latin typeface="Calibri"/>
                <a:cs typeface="Calibri"/>
              </a:rPr>
              <a:t>We</a:t>
            </a:r>
            <a:r>
              <a:rPr lang="en-US" sz="2294" dirty="0">
                <a:latin typeface="Calibri"/>
                <a:cs typeface="Calibri"/>
              </a:rPr>
              <a:t> </a:t>
            </a:r>
            <a:r>
              <a:rPr sz="2294" dirty="0">
                <a:latin typeface="Calibri"/>
                <a:cs typeface="Calibri"/>
              </a:rPr>
              <a:t>also</a:t>
            </a:r>
            <a:r>
              <a:rPr lang="en-US" sz="2294" dirty="0">
                <a:latin typeface="Calibri"/>
                <a:cs typeface="Calibri"/>
              </a:rPr>
              <a:t> </a:t>
            </a:r>
            <a:r>
              <a:rPr sz="2294" dirty="0">
                <a:latin typeface="Calibri"/>
                <a:cs typeface="Calibri"/>
              </a:rPr>
              <a:t>can't</a:t>
            </a:r>
            <a:r>
              <a:rPr lang="en-US" sz="2294" dirty="0">
                <a:latin typeface="Calibri"/>
                <a:cs typeface="Calibri"/>
              </a:rPr>
              <a:t> </a:t>
            </a:r>
            <a:r>
              <a:rPr sz="2294" dirty="0">
                <a:latin typeface="Calibri"/>
                <a:cs typeface="Calibri"/>
              </a:rPr>
              <a:t>be</a:t>
            </a:r>
            <a:r>
              <a:rPr lang="en-US" sz="2294" dirty="0">
                <a:latin typeface="Calibri"/>
                <a:cs typeface="Calibri"/>
              </a:rPr>
              <a:t> </a:t>
            </a:r>
            <a:r>
              <a:rPr sz="2294" dirty="0">
                <a:latin typeface="Calibri"/>
                <a:cs typeface="Calibri"/>
              </a:rPr>
              <a:t>sure</a:t>
            </a:r>
            <a:r>
              <a:rPr lang="en-US" sz="2294" dirty="0">
                <a:latin typeface="Calibri"/>
                <a:cs typeface="Calibri"/>
              </a:rPr>
              <a:t> </a:t>
            </a:r>
            <a:r>
              <a:rPr sz="2294" dirty="0">
                <a:latin typeface="Calibri"/>
                <a:cs typeface="Calibri"/>
              </a:rPr>
              <a:t>ICA</a:t>
            </a:r>
            <a:r>
              <a:rPr lang="en-US" sz="2294" dirty="0">
                <a:latin typeface="Calibri"/>
                <a:cs typeface="Calibri"/>
              </a:rPr>
              <a:t> </a:t>
            </a:r>
            <a:r>
              <a:rPr sz="2294" dirty="0">
                <a:latin typeface="Calibri"/>
                <a:cs typeface="Calibri"/>
              </a:rPr>
              <a:t>will</a:t>
            </a:r>
            <a:r>
              <a:rPr lang="en-US" sz="2294" dirty="0">
                <a:latin typeface="Calibri"/>
                <a:cs typeface="Calibri"/>
              </a:rPr>
              <a:t> </a:t>
            </a:r>
            <a:r>
              <a:rPr sz="2294" dirty="0">
                <a:latin typeface="Calibri"/>
                <a:cs typeface="Calibri"/>
              </a:rPr>
              <a:t>identify</a:t>
            </a:r>
            <a:r>
              <a:rPr lang="en-US" sz="2294" dirty="0">
                <a:latin typeface="Calibri"/>
                <a:cs typeface="Calibri"/>
              </a:rPr>
              <a:t> </a:t>
            </a:r>
            <a:r>
              <a:rPr sz="2294" dirty="0">
                <a:latin typeface="Calibri"/>
                <a:cs typeface="Calibri"/>
              </a:rPr>
              <a:t>all</a:t>
            </a:r>
            <a:r>
              <a:rPr lang="en-US" sz="2294" dirty="0">
                <a:latin typeface="Calibri"/>
                <a:cs typeface="Calibri"/>
              </a:rPr>
              <a:t> </a:t>
            </a:r>
            <a:r>
              <a:rPr sz="2294" dirty="0">
                <a:latin typeface="Calibri"/>
                <a:cs typeface="Calibri"/>
              </a:rPr>
              <a:t>important</a:t>
            </a:r>
            <a:r>
              <a:rPr lang="en-US" sz="2294" dirty="0">
                <a:latin typeface="Calibri"/>
                <a:cs typeface="Calibri"/>
              </a:rPr>
              <a:t> </a:t>
            </a:r>
            <a:r>
              <a:rPr sz="2294" dirty="0">
                <a:latin typeface="Calibri"/>
                <a:cs typeface="Calibri"/>
              </a:rPr>
              <a:t>sources…</a:t>
            </a:r>
          </a:p>
        </p:txBody>
      </p:sp>
    </p:spTree>
    <p:extLst>
      <p:ext uri="{BB962C8B-B14F-4D97-AF65-F5344CB8AC3E}">
        <p14:creationId xmlns:p14="http://schemas.microsoft.com/office/powerpoint/2010/main" val="3057897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13773" y="2169907"/>
            <a:ext cx="4792196" cy="1591205"/>
          </a:xfrm>
          <a:prstGeom prst="rect">
            <a:avLst/>
          </a:prstGeom>
        </p:spPr>
        <p:txBody>
          <a:bodyPr vert="horz" wrap="square" lIns="0" tIns="0" rIns="0" bIns="0" rtlCol="0">
            <a:spAutoFit/>
          </a:bodyPr>
          <a:lstStyle/>
          <a:p>
            <a:pPr marL="336194" marR="954232" indent="-324988">
              <a:lnSpc>
                <a:spcPts val="2206"/>
              </a:lnSpc>
              <a:buFont typeface="Arial"/>
              <a:buChar char="•"/>
              <a:tabLst>
                <a:tab pos="335634" algn="l"/>
                <a:tab pos="336194" algn="l"/>
              </a:tabLst>
            </a:pPr>
            <a:r>
              <a:rPr sz="2030" dirty="0">
                <a:latin typeface="Myriad Pro"/>
                <a:cs typeface="Myriad Pro"/>
              </a:rPr>
              <a:t>A </a:t>
            </a:r>
            <a:r>
              <a:rPr sz="2030" spc="9" dirty="0">
                <a:latin typeface="Myriad Pro"/>
                <a:cs typeface="Myriad Pro"/>
              </a:rPr>
              <a:t>measure </a:t>
            </a:r>
            <a:r>
              <a:rPr sz="2030" spc="13" dirty="0">
                <a:latin typeface="Myriad Pro"/>
                <a:cs typeface="Myriad Pro"/>
              </a:rPr>
              <a:t>of </a:t>
            </a:r>
            <a:r>
              <a:rPr sz="2030" i="1" spc="-4" dirty="0">
                <a:latin typeface="Myriad Pro"/>
                <a:cs typeface="Myriad Pro"/>
              </a:rPr>
              <a:t>statistical </a:t>
            </a:r>
            <a:r>
              <a:rPr sz="2030" spc="-9" dirty="0">
                <a:latin typeface="Myriad Pro"/>
                <a:cs typeface="Myriad Pro"/>
              </a:rPr>
              <a:t>causality  </a:t>
            </a:r>
            <a:r>
              <a:rPr sz="2030" dirty="0">
                <a:latin typeface="Myriad Pro"/>
                <a:cs typeface="Myriad Pro"/>
              </a:rPr>
              <a:t>based </a:t>
            </a:r>
            <a:r>
              <a:rPr sz="2030" spc="13" dirty="0">
                <a:latin typeface="Myriad Pro"/>
                <a:cs typeface="Myriad Pro"/>
              </a:rPr>
              <a:t>on</a:t>
            </a:r>
            <a:r>
              <a:rPr sz="2030" spc="57" dirty="0">
                <a:latin typeface="Myriad Pro"/>
                <a:cs typeface="Myriad Pro"/>
              </a:rPr>
              <a:t> </a:t>
            </a:r>
            <a:r>
              <a:rPr sz="2030" spc="4" dirty="0">
                <a:latin typeface="Myriad Pro"/>
                <a:cs typeface="Myriad Pro"/>
              </a:rPr>
              <a:t>prediction.</a:t>
            </a:r>
            <a:endParaRPr sz="2030">
              <a:latin typeface="Myriad Pro"/>
              <a:cs typeface="Myriad Pro"/>
            </a:endParaRPr>
          </a:p>
          <a:p>
            <a:pPr marL="336194" indent="-324988">
              <a:spcBef>
                <a:spcPts val="353"/>
              </a:spcBef>
              <a:buFont typeface="Arial"/>
              <a:buChar char="•"/>
              <a:tabLst>
                <a:tab pos="335634" algn="l"/>
                <a:tab pos="336194" algn="l"/>
              </a:tabLst>
            </a:pPr>
            <a:r>
              <a:rPr sz="2030" spc="-13" dirty="0">
                <a:latin typeface="Myriad Pro"/>
                <a:cs typeface="Myriad Pro"/>
              </a:rPr>
              <a:t>Widely </a:t>
            </a:r>
            <a:r>
              <a:rPr sz="2030" spc="13" dirty="0">
                <a:latin typeface="Myriad Pro"/>
                <a:cs typeface="Myriad Pro"/>
              </a:rPr>
              <a:t>used </a:t>
            </a:r>
            <a:r>
              <a:rPr sz="2030" spc="-18" dirty="0">
                <a:latin typeface="Myriad Pro"/>
                <a:cs typeface="Myriad Pro"/>
              </a:rPr>
              <a:t>in </a:t>
            </a:r>
            <a:r>
              <a:rPr sz="2030" spc="4" dirty="0">
                <a:latin typeface="Myriad Pro"/>
                <a:cs typeface="Myriad Pro"/>
              </a:rPr>
              <a:t>time-series</a:t>
            </a:r>
            <a:r>
              <a:rPr sz="2030" spc="410" dirty="0">
                <a:latin typeface="Myriad Pro"/>
                <a:cs typeface="Myriad Pro"/>
              </a:rPr>
              <a:t> </a:t>
            </a:r>
            <a:r>
              <a:rPr sz="2030" spc="4" dirty="0">
                <a:latin typeface="Myriad Pro"/>
                <a:cs typeface="Myriad Pro"/>
              </a:rPr>
              <a:t>econometrics.</a:t>
            </a:r>
            <a:endParaRPr sz="2030">
              <a:latin typeface="Myriad Pro"/>
              <a:cs typeface="Myriad Pro"/>
            </a:endParaRPr>
          </a:p>
          <a:p>
            <a:pPr marL="336194" indent="-324988">
              <a:spcBef>
                <a:spcPts val="300"/>
              </a:spcBef>
              <a:buFont typeface="Arial"/>
              <a:buChar char="•"/>
              <a:tabLst>
                <a:tab pos="335634" algn="l"/>
                <a:tab pos="336194" algn="l"/>
              </a:tabLst>
            </a:pPr>
            <a:r>
              <a:rPr sz="2030" spc="9" dirty="0">
                <a:latin typeface="Myriad Pro"/>
                <a:cs typeface="Myriad Pro"/>
              </a:rPr>
              <a:t>Nobel </a:t>
            </a:r>
            <a:r>
              <a:rPr sz="2030" spc="-4" dirty="0">
                <a:latin typeface="Myriad Pro"/>
                <a:cs typeface="Myriad Pro"/>
              </a:rPr>
              <a:t>Prize </a:t>
            </a:r>
            <a:r>
              <a:rPr sz="2030" spc="-18" dirty="0">
                <a:latin typeface="Myriad Pro"/>
                <a:cs typeface="Myriad Pro"/>
              </a:rPr>
              <a:t>in </a:t>
            </a:r>
            <a:r>
              <a:rPr sz="2030" dirty="0">
                <a:latin typeface="Myriad Pro"/>
                <a:cs typeface="Myriad Pro"/>
              </a:rPr>
              <a:t>economics,</a:t>
            </a:r>
            <a:r>
              <a:rPr sz="2030" spc="388" dirty="0">
                <a:latin typeface="Myriad Pro"/>
                <a:cs typeface="Myriad Pro"/>
              </a:rPr>
              <a:t> </a:t>
            </a:r>
            <a:r>
              <a:rPr sz="2030" spc="13" dirty="0">
                <a:latin typeface="Myriad Pro"/>
                <a:cs typeface="Myriad Pro"/>
              </a:rPr>
              <a:t>2003.</a:t>
            </a:r>
            <a:endParaRPr sz="2030">
              <a:latin typeface="Myriad Pro"/>
              <a:cs typeface="Myriad Pro"/>
            </a:endParaRPr>
          </a:p>
        </p:txBody>
      </p:sp>
      <p:sp>
        <p:nvSpPr>
          <p:cNvPr id="3" name="object 3"/>
          <p:cNvSpPr txBox="1">
            <a:spLocks noGrp="1"/>
          </p:cNvSpPr>
          <p:nvPr>
            <p:ph type="title"/>
          </p:nvPr>
        </p:nvSpPr>
        <p:spPr>
          <a:xfrm>
            <a:off x="2228569" y="399458"/>
            <a:ext cx="8298285" cy="461665"/>
          </a:xfrm>
          <a:prstGeom prst="rect">
            <a:avLst/>
          </a:prstGeom>
        </p:spPr>
        <p:txBody>
          <a:bodyPr vert="horz" wrap="square" lIns="0" tIns="0" rIns="0" bIns="0" rtlCol="0" anchor="t">
            <a:spAutoFit/>
          </a:bodyPr>
          <a:lstStyle/>
          <a:p>
            <a:pPr marL="2702443"/>
            <a:r>
              <a:rPr sz="3000" spc="-18" dirty="0">
                <a:solidFill>
                  <a:schemeClr val="tx1"/>
                </a:solidFill>
                <a:latin typeface="Myriad Pro"/>
                <a:cs typeface="Myriad Pro"/>
              </a:rPr>
              <a:t>Granger-causality</a:t>
            </a:r>
            <a:endParaRPr sz="3000" dirty="0">
              <a:solidFill>
                <a:schemeClr val="tx1"/>
              </a:solidFill>
              <a:latin typeface="Myriad Pro"/>
              <a:cs typeface="Myriad Pro"/>
            </a:endParaRPr>
          </a:p>
        </p:txBody>
      </p:sp>
      <p:sp>
        <p:nvSpPr>
          <p:cNvPr id="4" name="object 4"/>
          <p:cNvSpPr/>
          <p:nvPr/>
        </p:nvSpPr>
        <p:spPr>
          <a:xfrm>
            <a:off x="2297205" y="1994647"/>
            <a:ext cx="1535206" cy="2173941"/>
          </a:xfrm>
          <a:prstGeom prst="rect">
            <a:avLst/>
          </a:prstGeom>
          <a:blipFill>
            <a:blip r:embed="rId2" cstate="print"/>
            <a:stretch>
              <a:fillRect/>
            </a:stretch>
          </a:blipFill>
        </p:spPr>
        <p:txBody>
          <a:bodyPr wrap="square" lIns="0" tIns="0" rIns="0" bIns="0" rtlCol="0"/>
          <a:lstStyle/>
          <a:p>
            <a:endParaRPr sz="1588"/>
          </a:p>
        </p:txBody>
      </p:sp>
      <p:sp>
        <p:nvSpPr>
          <p:cNvPr id="5" name="object 5"/>
          <p:cNvSpPr txBox="1"/>
          <p:nvPr/>
        </p:nvSpPr>
        <p:spPr>
          <a:xfrm>
            <a:off x="2800125" y="4844410"/>
            <a:ext cx="6655734" cy="1038746"/>
          </a:xfrm>
          <a:prstGeom prst="rect">
            <a:avLst/>
          </a:prstGeom>
        </p:spPr>
        <p:txBody>
          <a:bodyPr vert="horz" wrap="square" lIns="0" tIns="0" rIns="0" bIns="0" rtlCol="0">
            <a:spAutoFit/>
          </a:bodyPr>
          <a:lstStyle/>
          <a:p>
            <a:pPr marL="11206" marR="4483">
              <a:lnSpc>
                <a:spcPts val="2735"/>
              </a:lnSpc>
            </a:pPr>
            <a:r>
              <a:rPr sz="2294" i="1" dirty="0">
                <a:latin typeface="Calibri"/>
                <a:cs typeface="Calibri"/>
              </a:rPr>
              <a:t>If</a:t>
            </a:r>
            <a:r>
              <a:rPr lang="en-US" sz="2294" i="1" dirty="0">
                <a:latin typeface="Calibri"/>
                <a:cs typeface="Calibri"/>
              </a:rPr>
              <a:t> </a:t>
            </a:r>
            <a:r>
              <a:rPr sz="2294" i="1" dirty="0">
                <a:latin typeface="Calibri"/>
                <a:cs typeface="Calibri"/>
              </a:rPr>
              <a:t>a</a:t>
            </a:r>
            <a:r>
              <a:rPr lang="en-US" sz="2294" i="1" dirty="0">
                <a:latin typeface="Calibri"/>
                <a:cs typeface="Calibri"/>
              </a:rPr>
              <a:t> </a:t>
            </a:r>
            <a:r>
              <a:rPr sz="2294" i="1" dirty="0">
                <a:latin typeface="Calibri"/>
                <a:cs typeface="Calibri"/>
              </a:rPr>
              <a:t>signal</a:t>
            </a:r>
            <a:r>
              <a:rPr lang="en-US" sz="2294" i="1" dirty="0">
                <a:latin typeface="Calibri"/>
                <a:cs typeface="Calibri"/>
              </a:rPr>
              <a:t> </a:t>
            </a:r>
            <a:r>
              <a:rPr sz="2294" i="1" dirty="0">
                <a:latin typeface="Calibri"/>
                <a:cs typeface="Calibri"/>
              </a:rPr>
              <a:t>A</a:t>
            </a:r>
            <a:r>
              <a:rPr lang="en-US" sz="2294" i="1" dirty="0">
                <a:latin typeface="Calibri"/>
                <a:cs typeface="Calibri"/>
              </a:rPr>
              <a:t> </a:t>
            </a:r>
            <a:r>
              <a:rPr sz="2294" i="1" dirty="0">
                <a:latin typeface="Calibri"/>
                <a:cs typeface="Calibri"/>
              </a:rPr>
              <a:t>causes</a:t>
            </a:r>
            <a:r>
              <a:rPr lang="en-US" sz="2294" i="1" dirty="0">
                <a:latin typeface="Calibri"/>
                <a:cs typeface="Calibri"/>
              </a:rPr>
              <a:t> </a:t>
            </a:r>
            <a:r>
              <a:rPr sz="2294" i="1" dirty="0">
                <a:latin typeface="Calibri"/>
                <a:cs typeface="Calibri"/>
              </a:rPr>
              <a:t>a</a:t>
            </a:r>
            <a:r>
              <a:rPr lang="en-US" sz="2294" i="1" dirty="0">
                <a:latin typeface="Calibri"/>
                <a:cs typeface="Calibri"/>
              </a:rPr>
              <a:t> </a:t>
            </a:r>
            <a:r>
              <a:rPr sz="2294" i="1" dirty="0">
                <a:latin typeface="Calibri"/>
                <a:cs typeface="Calibri"/>
              </a:rPr>
              <a:t>signal</a:t>
            </a:r>
            <a:r>
              <a:rPr lang="en-US" sz="2294" i="1" dirty="0">
                <a:latin typeface="Calibri"/>
                <a:cs typeface="Calibri"/>
              </a:rPr>
              <a:t> </a:t>
            </a:r>
            <a:r>
              <a:rPr sz="2294" i="1" dirty="0">
                <a:latin typeface="Calibri"/>
                <a:cs typeface="Calibri"/>
              </a:rPr>
              <a:t>B,</a:t>
            </a:r>
            <a:r>
              <a:rPr lang="en-US" sz="2294" i="1" dirty="0">
                <a:latin typeface="Calibri"/>
                <a:cs typeface="Calibri"/>
              </a:rPr>
              <a:t> </a:t>
            </a:r>
            <a:r>
              <a:rPr sz="2294" i="1" dirty="0">
                <a:latin typeface="Calibri"/>
                <a:cs typeface="Calibri"/>
              </a:rPr>
              <a:t>then</a:t>
            </a:r>
            <a:r>
              <a:rPr lang="en-US" sz="2294" i="1" dirty="0">
                <a:latin typeface="Calibri"/>
                <a:cs typeface="Calibri"/>
              </a:rPr>
              <a:t> </a:t>
            </a:r>
            <a:r>
              <a:rPr sz="2294" i="1" dirty="0">
                <a:latin typeface="Calibri"/>
                <a:cs typeface="Calibri"/>
              </a:rPr>
              <a:t>knowledge</a:t>
            </a:r>
            <a:r>
              <a:rPr lang="en-US" sz="2294" i="1" dirty="0">
                <a:latin typeface="Calibri"/>
                <a:cs typeface="Calibri"/>
              </a:rPr>
              <a:t> </a:t>
            </a:r>
            <a:r>
              <a:rPr sz="2294" i="1" dirty="0">
                <a:latin typeface="Calibri"/>
                <a:cs typeface="Calibri"/>
              </a:rPr>
              <a:t>of</a:t>
            </a:r>
            <a:r>
              <a:rPr lang="en-US" sz="2294" i="1" dirty="0">
                <a:latin typeface="Calibri"/>
                <a:cs typeface="Calibri"/>
              </a:rPr>
              <a:t> </a:t>
            </a:r>
            <a:r>
              <a:rPr sz="2294" i="1" dirty="0">
                <a:latin typeface="Calibri"/>
                <a:cs typeface="Calibri"/>
              </a:rPr>
              <a:t>the</a:t>
            </a:r>
            <a:r>
              <a:rPr lang="en-US" sz="2294" i="1" dirty="0">
                <a:latin typeface="Calibri"/>
                <a:cs typeface="Calibri"/>
              </a:rPr>
              <a:t> </a:t>
            </a:r>
            <a:r>
              <a:rPr sz="2294" i="1" dirty="0">
                <a:latin typeface="Calibri"/>
                <a:cs typeface="Calibri"/>
              </a:rPr>
              <a:t>  past</a:t>
            </a:r>
            <a:r>
              <a:rPr lang="en-US" sz="2294" i="1" dirty="0">
                <a:latin typeface="Calibri"/>
                <a:cs typeface="Calibri"/>
              </a:rPr>
              <a:t> </a:t>
            </a:r>
            <a:r>
              <a:rPr sz="2294" i="1" dirty="0">
                <a:latin typeface="Calibri"/>
                <a:cs typeface="Calibri"/>
              </a:rPr>
              <a:t>of</a:t>
            </a:r>
            <a:r>
              <a:rPr lang="en-US" sz="2294" i="1" dirty="0">
                <a:latin typeface="Calibri"/>
                <a:cs typeface="Calibri"/>
              </a:rPr>
              <a:t> </a:t>
            </a:r>
            <a:r>
              <a:rPr sz="2294" i="1" dirty="0">
                <a:latin typeface="Calibri"/>
                <a:cs typeface="Calibri"/>
              </a:rPr>
              <a:t>both</a:t>
            </a:r>
            <a:r>
              <a:rPr lang="en-US" sz="2294" i="1" dirty="0">
                <a:latin typeface="Calibri"/>
                <a:cs typeface="Calibri"/>
              </a:rPr>
              <a:t> </a:t>
            </a:r>
            <a:r>
              <a:rPr sz="2294" i="1" dirty="0">
                <a:latin typeface="Calibri"/>
                <a:cs typeface="Calibri"/>
              </a:rPr>
              <a:t>A</a:t>
            </a:r>
            <a:r>
              <a:rPr lang="en-US" sz="2294" i="1" dirty="0">
                <a:latin typeface="Calibri"/>
                <a:cs typeface="Calibri"/>
              </a:rPr>
              <a:t> </a:t>
            </a:r>
            <a:r>
              <a:rPr sz="2294" i="1" dirty="0">
                <a:latin typeface="Calibri"/>
                <a:cs typeface="Calibri"/>
              </a:rPr>
              <a:t>and</a:t>
            </a:r>
            <a:r>
              <a:rPr lang="en-US" sz="2294" i="1" dirty="0">
                <a:latin typeface="Calibri"/>
                <a:cs typeface="Calibri"/>
              </a:rPr>
              <a:t> </a:t>
            </a:r>
            <a:r>
              <a:rPr sz="2294" i="1" dirty="0">
                <a:latin typeface="Calibri"/>
                <a:cs typeface="Calibri"/>
              </a:rPr>
              <a:t>B</a:t>
            </a:r>
            <a:r>
              <a:rPr lang="en-US" sz="2294" i="1" dirty="0">
                <a:latin typeface="Calibri"/>
                <a:cs typeface="Calibri"/>
              </a:rPr>
              <a:t> </a:t>
            </a:r>
            <a:r>
              <a:rPr sz="2294" i="1" dirty="0">
                <a:latin typeface="Calibri"/>
                <a:cs typeface="Calibri"/>
              </a:rPr>
              <a:t>should</a:t>
            </a:r>
            <a:r>
              <a:rPr lang="en-US" sz="2294" i="1" dirty="0">
                <a:latin typeface="Calibri"/>
                <a:cs typeface="Calibri"/>
              </a:rPr>
              <a:t> </a:t>
            </a:r>
            <a:r>
              <a:rPr sz="2294" i="1" dirty="0">
                <a:latin typeface="Calibri"/>
                <a:cs typeface="Calibri"/>
              </a:rPr>
              <a:t>improve</a:t>
            </a:r>
            <a:r>
              <a:rPr lang="en-US" sz="2294" i="1" dirty="0">
                <a:latin typeface="Calibri"/>
                <a:cs typeface="Calibri"/>
              </a:rPr>
              <a:t> </a:t>
            </a:r>
            <a:r>
              <a:rPr sz="2294" i="1" dirty="0">
                <a:latin typeface="Calibri"/>
                <a:cs typeface="Calibri"/>
              </a:rPr>
              <a:t>the</a:t>
            </a:r>
            <a:r>
              <a:rPr lang="en-US" sz="2294" i="1" dirty="0">
                <a:latin typeface="Calibri"/>
                <a:cs typeface="Calibri"/>
              </a:rPr>
              <a:t> </a:t>
            </a:r>
            <a:r>
              <a:rPr sz="2294" i="1" dirty="0">
                <a:latin typeface="Calibri"/>
                <a:cs typeface="Calibri"/>
              </a:rPr>
              <a:t>predictability</a:t>
            </a:r>
            <a:r>
              <a:rPr lang="en-US" sz="2294" i="1" dirty="0">
                <a:latin typeface="Calibri"/>
                <a:cs typeface="Calibri"/>
              </a:rPr>
              <a:t> </a:t>
            </a:r>
            <a:r>
              <a:rPr sz="2294" i="1" dirty="0">
                <a:latin typeface="Calibri"/>
                <a:cs typeface="Calibri"/>
              </a:rPr>
              <a:t>of</a:t>
            </a:r>
            <a:r>
              <a:rPr lang="en-US" sz="2294" i="1" dirty="0">
                <a:latin typeface="Calibri"/>
                <a:cs typeface="Calibri"/>
              </a:rPr>
              <a:t> </a:t>
            </a:r>
            <a:r>
              <a:rPr sz="2294" i="1" dirty="0">
                <a:latin typeface="Calibri"/>
                <a:cs typeface="Calibri"/>
              </a:rPr>
              <a:t>  B,</a:t>
            </a:r>
            <a:r>
              <a:rPr lang="en-US" sz="2294" i="1" dirty="0">
                <a:latin typeface="Calibri"/>
                <a:cs typeface="Calibri"/>
              </a:rPr>
              <a:t> </a:t>
            </a:r>
            <a:r>
              <a:rPr sz="2294" i="1" dirty="0">
                <a:latin typeface="Calibri"/>
                <a:cs typeface="Calibri"/>
              </a:rPr>
              <a:t>as</a:t>
            </a:r>
            <a:r>
              <a:rPr lang="en-US" sz="2294" i="1" dirty="0">
                <a:latin typeface="Calibri"/>
                <a:cs typeface="Calibri"/>
              </a:rPr>
              <a:t> </a:t>
            </a:r>
            <a:r>
              <a:rPr sz="2294" i="1" dirty="0">
                <a:latin typeface="Calibri"/>
                <a:cs typeface="Calibri"/>
              </a:rPr>
              <a:t>compared</a:t>
            </a:r>
            <a:r>
              <a:rPr lang="en-US" sz="2294" i="1" dirty="0">
                <a:latin typeface="Calibri"/>
                <a:cs typeface="Calibri"/>
              </a:rPr>
              <a:t> </a:t>
            </a:r>
            <a:r>
              <a:rPr sz="2294" i="1" dirty="0">
                <a:latin typeface="Calibri"/>
                <a:cs typeface="Calibri"/>
              </a:rPr>
              <a:t>to</a:t>
            </a:r>
            <a:r>
              <a:rPr lang="en-US" sz="2294" i="1" dirty="0">
                <a:latin typeface="Calibri"/>
                <a:cs typeface="Calibri"/>
              </a:rPr>
              <a:t> </a:t>
            </a:r>
            <a:r>
              <a:rPr sz="2294" i="1" dirty="0">
                <a:latin typeface="Calibri"/>
                <a:cs typeface="Calibri"/>
              </a:rPr>
              <a:t>knowledge</a:t>
            </a:r>
            <a:r>
              <a:rPr lang="en-US" sz="2294" i="1" dirty="0">
                <a:latin typeface="Calibri"/>
                <a:cs typeface="Calibri"/>
              </a:rPr>
              <a:t> </a:t>
            </a:r>
            <a:r>
              <a:rPr sz="2294" i="1" dirty="0">
                <a:latin typeface="Calibri"/>
                <a:cs typeface="Calibri"/>
              </a:rPr>
              <a:t>of</a:t>
            </a:r>
            <a:r>
              <a:rPr lang="en-US" sz="2294" i="1" dirty="0">
                <a:latin typeface="Calibri"/>
                <a:cs typeface="Calibri"/>
              </a:rPr>
              <a:t> </a:t>
            </a:r>
            <a:r>
              <a:rPr sz="2294" i="1" dirty="0">
                <a:latin typeface="Calibri"/>
                <a:cs typeface="Calibri"/>
              </a:rPr>
              <a:t>B</a:t>
            </a:r>
            <a:r>
              <a:rPr lang="en-US" sz="2294" i="1" dirty="0">
                <a:latin typeface="Calibri"/>
                <a:cs typeface="Calibri"/>
              </a:rPr>
              <a:t> </a:t>
            </a:r>
            <a:r>
              <a:rPr sz="2294" i="1" dirty="0">
                <a:latin typeface="Calibri"/>
                <a:cs typeface="Calibri"/>
              </a:rPr>
              <a:t>alone.</a:t>
            </a:r>
            <a:endParaRPr sz="2294" dirty="0">
              <a:latin typeface="Calibri"/>
              <a:cs typeface="Calibri"/>
            </a:endParaRPr>
          </a:p>
        </p:txBody>
      </p:sp>
    </p:spTree>
    <p:extLst>
      <p:ext uri="{BB962C8B-B14F-4D97-AF65-F5344CB8AC3E}">
        <p14:creationId xmlns:p14="http://schemas.microsoft.com/office/powerpoint/2010/main" val="2244569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3"/>
          <p:cNvSpPr/>
          <p:nvPr/>
        </p:nvSpPr>
        <p:spPr>
          <a:xfrm>
            <a:off x="2572055" y="969004"/>
            <a:ext cx="5535706" cy="842529"/>
          </a:xfrm>
          <a:prstGeom prst="rect">
            <a:avLst/>
          </a:prstGeom>
          <a:blipFill>
            <a:blip r:embed="rId2" cstate="screen">
              <a:extLst>
                <a:ext uri="{28A0092B-C50C-407E-A947-70E740481C1C}">
                  <a14:useLocalDpi xmlns:a14="http://schemas.microsoft.com/office/drawing/2010/main"/>
                </a:ext>
              </a:extLst>
            </a:blip>
            <a:srcRect/>
            <a:stretch>
              <a:fillRect b="-95514"/>
            </a:stretch>
          </a:blipFill>
        </p:spPr>
        <p:txBody>
          <a:bodyPr wrap="square" lIns="0" tIns="0" rIns="0" bIns="0" rtlCol="0"/>
          <a:lstStyle/>
          <a:p>
            <a:endParaRPr sz="1588"/>
          </a:p>
        </p:txBody>
      </p:sp>
      <p:sp>
        <p:nvSpPr>
          <p:cNvPr id="4" name="object 4"/>
          <p:cNvSpPr txBox="1"/>
          <p:nvPr/>
        </p:nvSpPr>
        <p:spPr>
          <a:xfrm>
            <a:off x="2441537" y="492013"/>
            <a:ext cx="5402581" cy="1799275"/>
          </a:xfrm>
          <a:prstGeom prst="rect">
            <a:avLst/>
          </a:prstGeom>
        </p:spPr>
        <p:txBody>
          <a:bodyPr vert="horz" wrap="square" lIns="0" tIns="0" rIns="0" bIns="0" rtlCol="0">
            <a:spAutoFit/>
          </a:bodyPr>
          <a:lstStyle/>
          <a:p>
            <a:pPr marL="11206"/>
            <a:r>
              <a:rPr sz="1677" dirty="0">
                <a:latin typeface="Calibri"/>
                <a:cs typeface="Calibri"/>
              </a:rPr>
              <a:t>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p>
          <a:p>
            <a:pPr>
              <a:lnSpc>
                <a:spcPct val="100000"/>
              </a:lnSpc>
            </a:pPr>
            <a:endParaRPr sz="2294" dirty="0">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1</a:t>
            </a:r>
            <a:endParaRPr sz="3044" baseline="-19323" dirty="0">
              <a:solidFill>
                <a:schemeClr val="bg1"/>
              </a:solidFill>
              <a:latin typeface="Calibri"/>
              <a:cs typeface="Calibri"/>
            </a:endParaRPr>
          </a:p>
          <a:p>
            <a:pPr>
              <a:spcBef>
                <a:spcPts val="4"/>
              </a:spcBef>
            </a:pPr>
            <a:endParaRPr sz="4721" dirty="0">
              <a:latin typeface="Times New Roman"/>
              <a:cs typeface="Times New Roman"/>
            </a:endParaRPr>
          </a:p>
        </p:txBody>
      </p:sp>
      <p:sp>
        <p:nvSpPr>
          <p:cNvPr id="6" name="object 11"/>
          <p:cNvSpPr txBox="1"/>
          <p:nvPr/>
        </p:nvSpPr>
        <p:spPr>
          <a:xfrm>
            <a:off x="2868706" y="2017059"/>
            <a:ext cx="8269941" cy="271613"/>
          </a:xfrm>
          <a:prstGeom prst="rect">
            <a:avLst/>
          </a:prstGeom>
        </p:spPr>
        <p:txBody>
          <a:bodyPr vert="horz" wrap="square" lIns="0" tIns="0" rIns="0" bIns="0" rtlCol="0">
            <a:spAutoFit/>
          </a:bodyPr>
          <a:lstStyle/>
          <a:p>
            <a:pPr marL="11206">
              <a:tabLst>
                <a:tab pos="383822" algn="l"/>
                <a:tab pos="2144360" algn="l"/>
              </a:tabLst>
            </a:pPr>
            <a:r>
              <a:rPr sz="1765" spc="22" dirty="0">
                <a:latin typeface="Arial"/>
                <a:cs typeface="Arial"/>
              </a:rPr>
              <a:t>X</a:t>
            </a:r>
            <a:r>
              <a:rPr lang="en-US" sz="1765" spc="22" baseline="-25000" dirty="0">
                <a:latin typeface="Arial"/>
                <a:cs typeface="Arial"/>
              </a:rPr>
              <a:t>1</a:t>
            </a:r>
            <a:r>
              <a:rPr sz="1765" spc="26" dirty="0">
                <a:latin typeface="Arial"/>
                <a:cs typeface="Arial"/>
              </a:rPr>
              <a:t>(t)</a:t>
            </a:r>
            <a:r>
              <a:rPr lang="en-US" sz="1765" spc="26" dirty="0">
                <a:latin typeface="Arial"/>
                <a:cs typeface="Arial"/>
              </a:rPr>
              <a:t>   </a:t>
            </a:r>
            <a:r>
              <a:rPr sz="1765" spc="26" dirty="0">
                <a:latin typeface="Arial"/>
                <a:cs typeface="Arial"/>
              </a:rPr>
              <a:t>=</a:t>
            </a:r>
            <a:r>
              <a:rPr sz="1765" spc="57" dirty="0">
                <a:latin typeface="Arial"/>
                <a:cs typeface="Arial"/>
              </a:rPr>
              <a:t> </a:t>
            </a:r>
            <a:r>
              <a:rPr lang="en-US" sz="1765" spc="57" dirty="0">
                <a:latin typeface="Arial"/>
                <a:cs typeface="Arial"/>
              </a:rPr>
              <a:t> </a:t>
            </a:r>
            <a:r>
              <a:rPr sz="1765" spc="57" dirty="0">
                <a:latin typeface="Arial"/>
                <a:cs typeface="Arial"/>
              </a:rPr>
              <a:t>−0.5X</a:t>
            </a:r>
            <a:r>
              <a:rPr lang="en-US" sz="1765" spc="22" baseline="-25000" dirty="0">
                <a:latin typeface="Arial"/>
                <a:cs typeface="Arial"/>
              </a:rPr>
              <a:t>1</a:t>
            </a:r>
            <a:r>
              <a:rPr sz="1765" spc="31" dirty="0">
                <a:latin typeface="Arial"/>
                <a:cs typeface="Arial"/>
              </a:rPr>
              <a:t>(t </a:t>
            </a:r>
            <a:r>
              <a:rPr sz="1765" spc="9" dirty="0">
                <a:latin typeface="Arial"/>
                <a:cs typeface="Arial"/>
              </a:rPr>
              <a:t>-</a:t>
            </a:r>
            <a:r>
              <a:rPr sz="1765" spc="-613" dirty="0">
                <a:latin typeface="Arial"/>
                <a:cs typeface="Arial"/>
              </a:rPr>
              <a:t> </a:t>
            </a:r>
            <a:r>
              <a:rPr sz="1765" spc="-88" dirty="0">
                <a:latin typeface="Arial"/>
                <a:cs typeface="Arial"/>
              </a:rPr>
              <a:t>1)</a:t>
            </a:r>
            <a:r>
              <a:rPr lang="en-US" sz="1765" spc="-88" dirty="0">
                <a:latin typeface="Arial"/>
                <a:cs typeface="Arial"/>
              </a:rPr>
              <a:t>   +   0.3</a:t>
            </a:r>
            <a:r>
              <a:rPr lang="en-US" sz="1765" spc="57" dirty="0">
                <a:latin typeface="Arial"/>
                <a:cs typeface="Arial"/>
              </a:rPr>
              <a:t>X</a:t>
            </a:r>
            <a:r>
              <a:rPr lang="en-US" sz="1765" spc="22" baseline="-25000" dirty="0">
                <a:latin typeface="Arial"/>
                <a:cs typeface="Arial"/>
              </a:rPr>
              <a:t>1</a:t>
            </a:r>
            <a:r>
              <a:rPr lang="en-US" sz="1765" spc="31" dirty="0">
                <a:latin typeface="Arial"/>
                <a:cs typeface="Arial"/>
              </a:rPr>
              <a:t>(t </a:t>
            </a:r>
            <a:r>
              <a:rPr lang="en-US" sz="1765" spc="9" dirty="0">
                <a:latin typeface="Arial"/>
                <a:cs typeface="Arial"/>
              </a:rPr>
              <a:t>-</a:t>
            </a:r>
            <a:r>
              <a:rPr lang="en-US" sz="1765" spc="-613" dirty="0">
                <a:latin typeface="Arial"/>
                <a:cs typeface="Arial"/>
              </a:rPr>
              <a:t> </a:t>
            </a:r>
            <a:r>
              <a:rPr lang="en-US" sz="1765" spc="-88" dirty="0">
                <a:latin typeface="Arial"/>
                <a:cs typeface="Arial"/>
              </a:rPr>
              <a:t>2)    +    0.1</a:t>
            </a:r>
            <a:r>
              <a:rPr lang="en-US" sz="1765" spc="57" dirty="0">
                <a:latin typeface="Arial"/>
                <a:cs typeface="Arial"/>
              </a:rPr>
              <a:t>X</a:t>
            </a:r>
            <a:r>
              <a:rPr lang="en-US" sz="1765" spc="22" baseline="-25000" dirty="0">
                <a:latin typeface="Arial"/>
                <a:cs typeface="Arial"/>
              </a:rPr>
              <a:t>1</a:t>
            </a:r>
            <a:r>
              <a:rPr lang="en-US" sz="1765" spc="31" dirty="0">
                <a:latin typeface="Arial"/>
                <a:cs typeface="Arial"/>
              </a:rPr>
              <a:t>(t </a:t>
            </a:r>
            <a:r>
              <a:rPr lang="en-US" sz="1765" spc="9" dirty="0">
                <a:latin typeface="Arial"/>
                <a:cs typeface="Arial"/>
              </a:rPr>
              <a:t>-</a:t>
            </a:r>
            <a:r>
              <a:rPr lang="en-US" sz="1765" spc="-613" dirty="0">
                <a:latin typeface="Arial"/>
                <a:cs typeface="Arial"/>
              </a:rPr>
              <a:t> </a:t>
            </a:r>
            <a:r>
              <a:rPr lang="en-US" sz="1765" spc="-88" dirty="0">
                <a:latin typeface="Arial"/>
                <a:cs typeface="Arial"/>
              </a:rPr>
              <a:t>3) …</a:t>
            </a:r>
            <a:endParaRPr sz="1765" dirty="0">
              <a:latin typeface="Arial"/>
              <a:cs typeface="Arial"/>
            </a:endParaRPr>
          </a:p>
        </p:txBody>
      </p:sp>
    </p:spTree>
    <p:extLst>
      <p:ext uri="{BB962C8B-B14F-4D97-AF65-F5344CB8AC3E}">
        <p14:creationId xmlns:p14="http://schemas.microsoft.com/office/powerpoint/2010/main" val="4245162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577353" y="974912"/>
            <a:ext cx="5535706" cy="1647265"/>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txBox="1"/>
          <p:nvPr/>
        </p:nvSpPr>
        <p:spPr>
          <a:xfrm>
            <a:off x="2441537" y="492013"/>
            <a:ext cx="5402581" cy="1941814"/>
          </a:xfrm>
          <a:prstGeom prst="rect">
            <a:avLst/>
          </a:prstGeom>
        </p:spPr>
        <p:txBody>
          <a:bodyPr vert="horz" wrap="square" lIns="0" tIns="0" rIns="0" bIns="0" rtlCol="0">
            <a:spAutoFit/>
          </a:bodyPr>
          <a:lstStyle/>
          <a:p>
            <a:pPr marL="11206"/>
            <a:r>
              <a:rPr sz="1677" dirty="0">
                <a:latin typeface="Calibri"/>
                <a:cs typeface="Calibri"/>
              </a:rPr>
              <a:t>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p>
          <a:p>
            <a:pPr>
              <a:lnSpc>
                <a:spcPct val="100000"/>
              </a:lnSpc>
            </a:pPr>
            <a:endParaRPr sz="2294" dirty="0">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1</a:t>
            </a:r>
            <a:endParaRPr lang="en-US" sz="3044" baseline="-19323" dirty="0">
              <a:solidFill>
                <a:schemeClr val="bg1"/>
              </a:solidFill>
              <a:latin typeface="Calibri"/>
              <a:cs typeface="Calibri"/>
            </a:endParaRPr>
          </a:p>
          <a:p>
            <a:pPr marL="298092"/>
            <a:endParaRPr sz="2647" dirty="0">
              <a:solidFill>
                <a:schemeClr val="bg1"/>
              </a:solidFill>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2</a:t>
            </a:r>
            <a:endParaRPr sz="3044" baseline="-19323" dirty="0">
              <a:solidFill>
                <a:schemeClr val="bg1"/>
              </a:solidFill>
              <a:latin typeface="Calibri"/>
              <a:cs typeface="Calibri"/>
            </a:endParaRPr>
          </a:p>
        </p:txBody>
      </p:sp>
    </p:spTree>
    <p:extLst>
      <p:ext uri="{BB962C8B-B14F-4D97-AF65-F5344CB8AC3E}">
        <p14:creationId xmlns:p14="http://schemas.microsoft.com/office/powerpoint/2010/main" val="4046021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70517" y="3503511"/>
            <a:ext cx="5542542" cy="1714500"/>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2577353" y="974912"/>
            <a:ext cx="5535706" cy="164726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txBox="1"/>
          <p:nvPr/>
        </p:nvSpPr>
        <p:spPr>
          <a:xfrm>
            <a:off x="2441537" y="492013"/>
            <a:ext cx="5402581" cy="1941814"/>
          </a:xfrm>
          <a:prstGeom prst="rect">
            <a:avLst/>
          </a:prstGeom>
        </p:spPr>
        <p:txBody>
          <a:bodyPr vert="horz" wrap="square" lIns="0" tIns="0" rIns="0" bIns="0" rtlCol="0">
            <a:spAutoFit/>
          </a:bodyPr>
          <a:lstStyle/>
          <a:p>
            <a:pPr marL="11206"/>
            <a:r>
              <a:rPr sz="1677" dirty="0">
                <a:latin typeface="Calibri"/>
                <a:cs typeface="Calibri"/>
              </a:rPr>
              <a:t>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p>
          <a:p>
            <a:pPr>
              <a:lnSpc>
                <a:spcPct val="100000"/>
              </a:lnSpc>
            </a:pPr>
            <a:endParaRPr sz="2294" dirty="0">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1</a:t>
            </a:r>
            <a:endParaRPr lang="en-US" sz="3044" baseline="-19323" dirty="0">
              <a:solidFill>
                <a:schemeClr val="bg1"/>
              </a:solidFill>
              <a:latin typeface="Calibri"/>
              <a:cs typeface="Calibri"/>
            </a:endParaRPr>
          </a:p>
          <a:p>
            <a:pPr marL="298092"/>
            <a:endParaRPr sz="2647" dirty="0">
              <a:solidFill>
                <a:schemeClr val="bg1"/>
              </a:solidFill>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2</a:t>
            </a:r>
            <a:endParaRPr sz="3044" baseline="-19323" dirty="0">
              <a:solidFill>
                <a:schemeClr val="bg1"/>
              </a:solidFill>
              <a:latin typeface="Calibri"/>
              <a:cs typeface="Calibri"/>
            </a:endParaRPr>
          </a:p>
        </p:txBody>
      </p:sp>
      <p:sp>
        <p:nvSpPr>
          <p:cNvPr id="5" name="object 5"/>
          <p:cNvSpPr txBox="1"/>
          <p:nvPr/>
        </p:nvSpPr>
        <p:spPr>
          <a:xfrm>
            <a:off x="2257361" y="3003448"/>
            <a:ext cx="8074463" cy="3234219"/>
          </a:xfrm>
          <a:prstGeom prst="rect">
            <a:avLst/>
          </a:prstGeom>
        </p:spPr>
        <p:txBody>
          <a:bodyPr vert="horz" wrap="square" lIns="0" tIns="0" rIns="0" bIns="0" rtlCol="0">
            <a:spAutoFit/>
          </a:bodyPr>
          <a:lstStyle/>
          <a:p>
            <a:pPr marL="194992"/>
            <a:r>
              <a:rPr sz="1677" dirty="0">
                <a:latin typeface="Calibri"/>
                <a:cs typeface="Calibri"/>
              </a:rPr>
              <a:t>VAR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r>
              <a:rPr lang="en-US" sz="1677" dirty="0">
                <a:latin typeface="Calibri"/>
                <a:cs typeface="Calibri"/>
              </a:rPr>
              <a:t> </a:t>
            </a:r>
            <a:r>
              <a:rPr sz="1677" dirty="0">
                <a:latin typeface="Calibri"/>
                <a:cs typeface="Calibri"/>
              </a:rPr>
              <a:t>+</a:t>
            </a:r>
            <a:r>
              <a:rPr lang="en-US" sz="1677" dirty="0">
                <a:latin typeface="Calibri"/>
                <a:cs typeface="Calibri"/>
              </a:rPr>
              <a:t> </a:t>
            </a:r>
            <a:r>
              <a:rPr sz="1677" dirty="0">
                <a:latin typeface="Calibri"/>
                <a:cs typeface="Calibri"/>
              </a:rPr>
              <a:t>the</a:t>
            </a:r>
            <a:r>
              <a:rPr lang="en-US" sz="1677" dirty="0">
                <a:latin typeface="Calibri"/>
                <a:cs typeface="Calibri"/>
              </a:rPr>
              <a:t> </a:t>
            </a:r>
            <a:r>
              <a:rPr sz="1677" dirty="0">
                <a:latin typeface="Calibri"/>
                <a:cs typeface="Calibri"/>
              </a:rPr>
              <a:t> other</a:t>
            </a:r>
            <a:r>
              <a:rPr lang="en-US" sz="1677" dirty="0">
                <a:latin typeface="Calibri"/>
                <a:cs typeface="Calibri"/>
              </a:rPr>
              <a:t> </a:t>
            </a:r>
            <a:r>
              <a:rPr sz="1677" dirty="0">
                <a:latin typeface="Calibri"/>
                <a:cs typeface="Calibri"/>
              </a:rPr>
              <a:t>signal's</a:t>
            </a:r>
            <a:r>
              <a:rPr lang="en-US" sz="1677" dirty="0">
                <a:latin typeface="Calibri"/>
                <a:cs typeface="Calibri"/>
              </a:rPr>
              <a:t> </a:t>
            </a:r>
            <a:r>
              <a:rPr sz="1677" dirty="0">
                <a:latin typeface="Calibri"/>
                <a:cs typeface="Calibri"/>
              </a:rPr>
              <a:t> past)</a:t>
            </a:r>
          </a:p>
          <a:p>
            <a:pPr>
              <a:lnSpc>
                <a:spcPct val="100000"/>
              </a:lnSpc>
            </a:pPr>
            <a:endParaRPr sz="1677" dirty="0">
              <a:latin typeface="Times New Roman"/>
              <a:cs typeface="Times New Roman"/>
            </a:endParaRPr>
          </a:p>
          <a:p>
            <a:pPr marL="11206">
              <a:spcBef>
                <a:spcPts val="1156"/>
              </a:spcBef>
            </a:pPr>
            <a:r>
              <a:rPr lang="en-US" sz="3000" i="1" dirty="0">
                <a:solidFill>
                  <a:schemeClr val="bg1"/>
                </a:solidFill>
                <a:latin typeface="Calibri"/>
                <a:cs typeface="Calibri"/>
              </a:rPr>
              <a:t>     </a:t>
            </a:r>
            <a:r>
              <a:rPr sz="3000" i="1" dirty="0">
                <a:solidFill>
                  <a:schemeClr val="bg1"/>
                </a:solidFill>
                <a:latin typeface="Calibri"/>
                <a:cs typeface="Calibri"/>
              </a:rPr>
              <a:t>X</a:t>
            </a:r>
            <a:r>
              <a:rPr sz="3044" baseline="-19323" dirty="0">
                <a:solidFill>
                  <a:schemeClr val="bg1"/>
                </a:solidFill>
                <a:latin typeface="Calibri"/>
                <a:cs typeface="Calibri"/>
              </a:rPr>
              <a:t>1</a:t>
            </a:r>
            <a:r>
              <a:rPr lang="en-US" sz="3044" dirty="0">
                <a:solidFill>
                  <a:schemeClr val="bg1"/>
                </a:solidFill>
                <a:latin typeface="Calibri"/>
                <a:cs typeface="Calibri"/>
              </a:rPr>
              <a:t> </a:t>
            </a:r>
          </a:p>
          <a:p>
            <a:pPr>
              <a:lnSpc>
                <a:spcPct val="100000"/>
              </a:lnSpc>
            </a:pPr>
            <a:endParaRPr sz="882" dirty="0">
              <a:solidFill>
                <a:schemeClr val="bg1"/>
              </a:solidFill>
              <a:latin typeface="Times New Roman"/>
              <a:cs typeface="Times New Roman"/>
            </a:endParaRPr>
          </a:p>
          <a:p>
            <a:pPr marL="11206">
              <a:spcBef>
                <a:spcPts val="2184"/>
              </a:spcBef>
            </a:pPr>
            <a:r>
              <a:rPr lang="en-US" sz="882" i="1" baseline="13071" dirty="0">
                <a:solidFill>
                  <a:schemeClr val="bg1"/>
                </a:solidFill>
                <a:latin typeface="Calibri"/>
                <a:cs typeface="Calibri"/>
              </a:rPr>
              <a:t>                  </a:t>
            </a:r>
            <a:r>
              <a:rPr lang="en-US" sz="4500" i="1" baseline="13071" dirty="0">
                <a:solidFill>
                  <a:schemeClr val="bg1"/>
                </a:solidFill>
                <a:latin typeface="Calibri"/>
                <a:cs typeface="Calibri"/>
              </a:rPr>
              <a:t> </a:t>
            </a:r>
            <a:r>
              <a:rPr sz="4500" i="1" baseline="13071" dirty="0">
                <a:solidFill>
                  <a:schemeClr val="bg1"/>
                </a:solidFill>
                <a:latin typeface="Calibri"/>
                <a:cs typeface="Calibri"/>
              </a:rPr>
              <a:t>X</a:t>
            </a:r>
            <a:r>
              <a:rPr sz="2030" dirty="0">
                <a:solidFill>
                  <a:schemeClr val="bg1"/>
                </a:solidFill>
                <a:latin typeface="Calibri"/>
                <a:cs typeface="Calibri"/>
              </a:rPr>
              <a:t>2</a:t>
            </a:r>
            <a:r>
              <a:rPr lang="en-US" sz="2030" dirty="0">
                <a:solidFill>
                  <a:schemeClr val="bg1"/>
                </a:solidFill>
                <a:latin typeface="Calibri"/>
                <a:cs typeface="Calibri"/>
              </a:rPr>
              <a:t> </a:t>
            </a:r>
          </a:p>
          <a:p>
            <a:pPr marL="11206">
              <a:spcBef>
                <a:spcPts val="2184"/>
              </a:spcBef>
            </a:pPr>
            <a:endParaRPr lang="en-US" sz="882" dirty="0">
              <a:latin typeface="Calibri"/>
              <a:cs typeface="Calibri"/>
            </a:endParaRPr>
          </a:p>
          <a:p>
            <a:pPr marL="11206">
              <a:spcBef>
                <a:spcPts val="2184"/>
              </a:spcBef>
            </a:pPr>
            <a:r>
              <a:rPr sz="1677" dirty="0">
                <a:latin typeface="Calibri"/>
                <a:cs typeface="Calibri"/>
              </a:rPr>
              <a:t>Incorporating</a:t>
            </a:r>
            <a:r>
              <a:rPr lang="en-US" sz="1677" dirty="0">
                <a:latin typeface="Calibri"/>
                <a:cs typeface="Calibri"/>
              </a:rPr>
              <a:t> </a:t>
            </a:r>
            <a:r>
              <a:rPr sz="1677" dirty="0">
                <a:latin typeface="Calibri"/>
                <a:cs typeface="Calibri"/>
              </a:rPr>
              <a:t>information</a:t>
            </a:r>
            <a:r>
              <a:rPr lang="en-US" sz="1677" dirty="0">
                <a:latin typeface="Calibri"/>
                <a:cs typeface="Calibri"/>
              </a:rPr>
              <a:t> </a:t>
            </a:r>
            <a:r>
              <a:rPr sz="1677" dirty="0">
                <a:latin typeface="Calibri"/>
                <a:cs typeface="Calibri"/>
              </a:rPr>
              <a:t> about</a:t>
            </a:r>
            <a:r>
              <a:rPr lang="en-US" sz="1677" dirty="0">
                <a:latin typeface="Calibri"/>
                <a:cs typeface="Calibri"/>
              </a:rPr>
              <a:t> </a:t>
            </a:r>
            <a:r>
              <a:rPr sz="1677" dirty="0">
                <a:latin typeface="Calibri"/>
                <a:cs typeface="Calibri"/>
              </a:rPr>
              <a:t>X</a:t>
            </a:r>
            <a:r>
              <a:rPr sz="1721" baseline="-17094" dirty="0">
                <a:latin typeface="Calibri"/>
                <a:cs typeface="Calibri"/>
              </a:rPr>
              <a:t>1 </a:t>
            </a:r>
            <a:r>
              <a:rPr sz="1677" dirty="0">
                <a:latin typeface="Calibri"/>
                <a:cs typeface="Calibri"/>
              </a:rPr>
              <a:t>improves</a:t>
            </a:r>
            <a:r>
              <a:rPr lang="en-US" sz="1677" dirty="0">
                <a:latin typeface="Calibri"/>
                <a:cs typeface="Calibri"/>
              </a:rPr>
              <a:t> </a:t>
            </a:r>
            <a:r>
              <a:rPr sz="1677" dirty="0">
                <a:latin typeface="Calibri"/>
                <a:cs typeface="Calibri"/>
              </a:rPr>
              <a:t> the</a:t>
            </a:r>
            <a:r>
              <a:rPr lang="en-US" sz="1677" dirty="0">
                <a:latin typeface="Calibri"/>
                <a:cs typeface="Calibri"/>
              </a:rPr>
              <a:t> </a:t>
            </a:r>
            <a:r>
              <a:rPr sz="1677" dirty="0">
                <a:latin typeface="Calibri"/>
                <a:cs typeface="Calibri"/>
              </a:rPr>
              <a:t>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X</a:t>
            </a:r>
            <a:r>
              <a:rPr sz="1721" baseline="-17094" dirty="0">
                <a:latin typeface="Calibri"/>
                <a:cs typeface="Calibri"/>
              </a:rPr>
              <a:t>2</a:t>
            </a:r>
            <a:r>
              <a:rPr sz="1677" dirty="0">
                <a:latin typeface="Calibri"/>
                <a:cs typeface="Calibri"/>
              </a:rPr>
              <a:t>!  We</a:t>
            </a:r>
            <a:r>
              <a:rPr lang="en-US" sz="1677" dirty="0">
                <a:latin typeface="Calibri"/>
                <a:cs typeface="Calibri"/>
              </a:rPr>
              <a:t> </a:t>
            </a:r>
            <a:r>
              <a:rPr sz="1677" dirty="0">
                <a:latin typeface="Calibri"/>
                <a:cs typeface="Calibri"/>
              </a:rPr>
              <a:t>say</a:t>
            </a:r>
            <a:r>
              <a:rPr lang="en-US" sz="1677" dirty="0">
                <a:latin typeface="Calibri"/>
                <a:cs typeface="Calibri"/>
              </a:rPr>
              <a:t> </a:t>
            </a:r>
            <a:r>
              <a:rPr sz="1677" dirty="0">
                <a:latin typeface="Calibri"/>
                <a:cs typeface="Calibri"/>
              </a:rPr>
              <a:t>"X</a:t>
            </a:r>
            <a:r>
              <a:rPr sz="1721" baseline="-17094" dirty="0">
                <a:latin typeface="Calibri"/>
                <a:cs typeface="Calibri"/>
              </a:rPr>
              <a:t>1    </a:t>
            </a:r>
            <a:r>
              <a:rPr sz="1677" dirty="0">
                <a:latin typeface="Calibri"/>
                <a:cs typeface="Calibri"/>
              </a:rPr>
              <a:t>granger</a:t>
            </a:r>
            <a:r>
              <a:rPr lang="en-US" sz="1677" dirty="0">
                <a:latin typeface="Calibri"/>
                <a:cs typeface="Calibri"/>
              </a:rPr>
              <a:t> </a:t>
            </a:r>
            <a:r>
              <a:rPr sz="1677" dirty="0">
                <a:latin typeface="Calibri"/>
                <a:cs typeface="Calibri"/>
              </a:rPr>
              <a:t>causes</a:t>
            </a:r>
            <a:r>
              <a:rPr lang="en-US" sz="1677" dirty="0">
                <a:latin typeface="Calibri"/>
                <a:cs typeface="Calibri"/>
              </a:rPr>
              <a:t> </a:t>
            </a:r>
            <a:r>
              <a:rPr sz="1677" dirty="0">
                <a:latin typeface="Calibri"/>
                <a:cs typeface="Calibri"/>
              </a:rPr>
              <a:t> X</a:t>
            </a:r>
            <a:r>
              <a:rPr sz="1721" baseline="-17094" dirty="0">
                <a:latin typeface="Calibri"/>
                <a:cs typeface="Calibri"/>
              </a:rPr>
              <a:t>2</a:t>
            </a:r>
            <a:r>
              <a:rPr sz="1677" dirty="0">
                <a:latin typeface="Calibri"/>
                <a:cs typeface="Calibri"/>
              </a:rPr>
              <a:t>"</a:t>
            </a:r>
          </a:p>
        </p:txBody>
      </p:sp>
    </p:spTree>
    <p:extLst>
      <p:ext uri="{BB962C8B-B14F-4D97-AF65-F5344CB8AC3E}">
        <p14:creationId xmlns:p14="http://schemas.microsoft.com/office/powerpoint/2010/main" val="3645053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70517" y="3503511"/>
            <a:ext cx="5542542" cy="1714500"/>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2577353" y="974912"/>
            <a:ext cx="5535706" cy="164726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txBox="1"/>
          <p:nvPr/>
        </p:nvSpPr>
        <p:spPr>
          <a:xfrm>
            <a:off x="2441537" y="492013"/>
            <a:ext cx="5402581" cy="1941814"/>
          </a:xfrm>
          <a:prstGeom prst="rect">
            <a:avLst/>
          </a:prstGeom>
        </p:spPr>
        <p:txBody>
          <a:bodyPr vert="horz" wrap="square" lIns="0" tIns="0" rIns="0" bIns="0" rtlCol="0">
            <a:spAutoFit/>
          </a:bodyPr>
          <a:lstStyle/>
          <a:p>
            <a:pPr marL="11206"/>
            <a:r>
              <a:rPr sz="1677" dirty="0">
                <a:latin typeface="Calibri"/>
                <a:cs typeface="Calibri"/>
              </a:rPr>
              <a:t>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p>
          <a:p>
            <a:pPr>
              <a:lnSpc>
                <a:spcPct val="100000"/>
              </a:lnSpc>
            </a:pPr>
            <a:endParaRPr sz="2294" dirty="0">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1</a:t>
            </a:r>
            <a:endParaRPr lang="en-US" sz="3044" baseline="-19323" dirty="0">
              <a:solidFill>
                <a:schemeClr val="bg1"/>
              </a:solidFill>
              <a:latin typeface="Calibri"/>
              <a:cs typeface="Calibri"/>
            </a:endParaRPr>
          </a:p>
          <a:p>
            <a:pPr marL="298092"/>
            <a:endParaRPr sz="2647" dirty="0">
              <a:solidFill>
                <a:schemeClr val="bg1"/>
              </a:solidFill>
              <a:latin typeface="Times New Roman"/>
              <a:cs typeface="Times New Roman"/>
            </a:endParaRPr>
          </a:p>
          <a:p>
            <a:pPr marL="298092"/>
            <a:r>
              <a:rPr sz="3000" i="1" spc="13" dirty="0">
                <a:solidFill>
                  <a:schemeClr val="bg1"/>
                </a:solidFill>
                <a:latin typeface="Calibri"/>
                <a:cs typeface="Calibri"/>
              </a:rPr>
              <a:t>X</a:t>
            </a:r>
            <a:r>
              <a:rPr sz="3044" spc="19" baseline="-19323" dirty="0">
                <a:solidFill>
                  <a:schemeClr val="bg1"/>
                </a:solidFill>
                <a:latin typeface="Calibri"/>
                <a:cs typeface="Calibri"/>
              </a:rPr>
              <a:t>2</a:t>
            </a:r>
            <a:endParaRPr sz="3044" baseline="-19323" dirty="0">
              <a:solidFill>
                <a:schemeClr val="bg1"/>
              </a:solidFill>
              <a:latin typeface="Calibri"/>
              <a:cs typeface="Calibri"/>
            </a:endParaRPr>
          </a:p>
        </p:txBody>
      </p:sp>
      <p:sp>
        <p:nvSpPr>
          <p:cNvPr id="5" name="object 5"/>
          <p:cNvSpPr txBox="1"/>
          <p:nvPr/>
        </p:nvSpPr>
        <p:spPr>
          <a:xfrm>
            <a:off x="2257361" y="3003448"/>
            <a:ext cx="8074463" cy="3234219"/>
          </a:xfrm>
          <a:prstGeom prst="rect">
            <a:avLst/>
          </a:prstGeom>
        </p:spPr>
        <p:txBody>
          <a:bodyPr vert="horz" wrap="square" lIns="0" tIns="0" rIns="0" bIns="0" rtlCol="0">
            <a:spAutoFit/>
          </a:bodyPr>
          <a:lstStyle/>
          <a:p>
            <a:pPr marL="194992"/>
            <a:r>
              <a:rPr sz="1677" dirty="0">
                <a:latin typeface="Calibri"/>
                <a:cs typeface="Calibri"/>
              </a:rPr>
              <a:t>VAR</a:t>
            </a:r>
            <a:r>
              <a:rPr lang="en-US" sz="1677" dirty="0">
                <a:latin typeface="Calibri"/>
                <a:cs typeface="Calibri"/>
              </a:rPr>
              <a:t> </a:t>
            </a:r>
            <a:r>
              <a:rPr sz="1677" dirty="0">
                <a:latin typeface="Calibri"/>
                <a:cs typeface="Calibri"/>
              </a:rPr>
              <a:t>Models</a:t>
            </a:r>
            <a:r>
              <a:rPr lang="en-US" sz="1677" dirty="0">
                <a:latin typeface="Calibri"/>
                <a:cs typeface="Calibri"/>
              </a:rPr>
              <a:t> </a:t>
            </a:r>
            <a:r>
              <a:rPr sz="1677" dirty="0">
                <a:latin typeface="Calibri"/>
                <a:cs typeface="Calibri"/>
              </a:rPr>
              <a:t> (prediction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future</a:t>
            </a:r>
            <a:r>
              <a:rPr lang="en-US" sz="1677" dirty="0">
                <a:latin typeface="Calibri"/>
                <a:cs typeface="Calibri"/>
              </a:rPr>
              <a:t> </a:t>
            </a:r>
            <a:r>
              <a:rPr sz="1677" dirty="0">
                <a:latin typeface="Calibri"/>
                <a:cs typeface="Calibri"/>
              </a:rPr>
              <a:t>of</a:t>
            </a:r>
            <a:r>
              <a:rPr lang="en-US" sz="1677" dirty="0">
                <a:latin typeface="Calibri"/>
                <a:cs typeface="Calibri"/>
              </a:rPr>
              <a:t> </a:t>
            </a:r>
            <a:r>
              <a:rPr sz="1677" dirty="0">
                <a:latin typeface="Calibri"/>
                <a:cs typeface="Calibri"/>
              </a:rPr>
              <a:t>a</a:t>
            </a:r>
            <a:r>
              <a:rPr lang="en-US" sz="1677" dirty="0">
                <a:latin typeface="Calibri"/>
                <a:cs typeface="Calibri"/>
              </a:rPr>
              <a:t> </a:t>
            </a:r>
            <a:r>
              <a:rPr sz="1677" dirty="0">
                <a:latin typeface="Calibri"/>
                <a:cs typeface="Calibri"/>
              </a:rPr>
              <a:t>signal</a:t>
            </a:r>
            <a:r>
              <a:rPr lang="en-US" sz="1677" dirty="0">
                <a:latin typeface="Calibri"/>
                <a:cs typeface="Calibri"/>
              </a:rPr>
              <a:t> </a:t>
            </a:r>
            <a:r>
              <a:rPr sz="1677" dirty="0">
                <a:latin typeface="Calibri"/>
                <a:cs typeface="Calibri"/>
              </a:rPr>
              <a:t> by</a:t>
            </a:r>
            <a:r>
              <a:rPr lang="en-US" sz="1677" dirty="0">
                <a:latin typeface="Calibri"/>
                <a:cs typeface="Calibri"/>
              </a:rPr>
              <a:t> </a:t>
            </a:r>
            <a:r>
              <a:rPr sz="1677" dirty="0">
                <a:latin typeface="Calibri"/>
                <a:cs typeface="Calibri"/>
              </a:rPr>
              <a:t>its</a:t>
            </a:r>
            <a:r>
              <a:rPr lang="en-US" sz="1677" dirty="0">
                <a:latin typeface="Calibri"/>
                <a:cs typeface="Calibri"/>
              </a:rPr>
              <a:t> </a:t>
            </a:r>
            <a:r>
              <a:rPr sz="1677" dirty="0">
                <a:latin typeface="Calibri"/>
                <a:cs typeface="Calibri"/>
              </a:rPr>
              <a:t> past</a:t>
            </a:r>
            <a:r>
              <a:rPr lang="en-US" sz="1677" dirty="0">
                <a:latin typeface="Calibri"/>
                <a:cs typeface="Calibri"/>
              </a:rPr>
              <a:t> </a:t>
            </a:r>
            <a:r>
              <a:rPr sz="1677" dirty="0">
                <a:latin typeface="Calibri"/>
                <a:cs typeface="Calibri"/>
              </a:rPr>
              <a:t>+</a:t>
            </a:r>
            <a:r>
              <a:rPr lang="en-US" sz="1677" dirty="0">
                <a:latin typeface="Calibri"/>
                <a:cs typeface="Calibri"/>
              </a:rPr>
              <a:t> </a:t>
            </a:r>
            <a:r>
              <a:rPr sz="1677" dirty="0">
                <a:latin typeface="Calibri"/>
                <a:cs typeface="Calibri"/>
              </a:rPr>
              <a:t>the</a:t>
            </a:r>
            <a:r>
              <a:rPr lang="en-US" sz="1677" dirty="0">
                <a:latin typeface="Calibri"/>
                <a:cs typeface="Calibri"/>
              </a:rPr>
              <a:t> </a:t>
            </a:r>
            <a:r>
              <a:rPr sz="1677" dirty="0">
                <a:latin typeface="Calibri"/>
                <a:cs typeface="Calibri"/>
              </a:rPr>
              <a:t> other</a:t>
            </a:r>
            <a:r>
              <a:rPr lang="en-US" sz="1677" dirty="0">
                <a:latin typeface="Calibri"/>
                <a:cs typeface="Calibri"/>
              </a:rPr>
              <a:t> </a:t>
            </a:r>
            <a:r>
              <a:rPr sz="1677" dirty="0">
                <a:latin typeface="Calibri"/>
                <a:cs typeface="Calibri"/>
              </a:rPr>
              <a:t>signal's</a:t>
            </a:r>
            <a:r>
              <a:rPr lang="en-US" sz="1677" dirty="0">
                <a:latin typeface="Calibri"/>
                <a:cs typeface="Calibri"/>
              </a:rPr>
              <a:t> </a:t>
            </a:r>
            <a:r>
              <a:rPr sz="1677" dirty="0">
                <a:latin typeface="Calibri"/>
                <a:cs typeface="Calibri"/>
              </a:rPr>
              <a:t> past)</a:t>
            </a:r>
          </a:p>
          <a:p>
            <a:pPr>
              <a:lnSpc>
                <a:spcPct val="100000"/>
              </a:lnSpc>
            </a:pPr>
            <a:endParaRPr sz="1677" dirty="0">
              <a:latin typeface="Times New Roman"/>
              <a:cs typeface="Times New Roman"/>
            </a:endParaRPr>
          </a:p>
          <a:p>
            <a:pPr marL="11206">
              <a:spcBef>
                <a:spcPts val="1156"/>
              </a:spcBef>
            </a:pPr>
            <a:r>
              <a:rPr lang="en-US" sz="3000" i="1" dirty="0">
                <a:solidFill>
                  <a:schemeClr val="bg1"/>
                </a:solidFill>
                <a:latin typeface="Calibri"/>
                <a:cs typeface="Calibri"/>
              </a:rPr>
              <a:t>     </a:t>
            </a:r>
            <a:r>
              <a:rPr sz="3000" i="1" dirty="0">
                <a:solidFill>
                  <a:schemeClr val="bg1"/>
                </a:solidFill>
                <a:latin typeface="Calibri"/>
                <a:cs typeface="Calibri"/>
              </a:rPr>
              <a:t>X</a:t>
            </a:r>
            <a:r>
              <a:rPr sz="3044" baseline="-19323" dirty="0">
                <a:solidFill>
                  <a:schemeClr val="bg1"/>
                </a:solidFill>
                <a:latin typeface="Calibri"/>
                <a:cs typeface="Calibri"/>
              </a:rPr>
              <a:t>1</a:t>
            </a:r>
            <a:r>
              <a:rPr lang="en-US" sz="3044" dirty="0">
                <a:solidFill>
                  <a:schemeClr val="bg1"/>
                </a:solidFill>
                <a:latin typeface="Calibri"/>
                <a:cs typeface="Calibri"/>
              </a:rPr>
              <a:t> </a:t>
            </a:r>
          </a:p>
          <a:p>
            <a:pPr>
              <a:lnSpc>
                <a:spcPct val="100000"/>
              </a:lnSpc>
            </a:pPr>
            <a:endParaRPr sz="882" dirty="0">
              <a:solidFill>
                <a:schemeClr val="bg1"/>
              </a:solidFill>
              <a:latin typeface="Times New Roman"/>
              <a:cs typeface="Times New Roman"/>
            </a:endParaRPr>
          </a:p>
          <a:p>
            <a:pPr marL="11206">
              <a:spcBef>
                <a:spcPts val="2184"/>
              </a:spcBef>
            </a:pPr>
            <a:r>
              <a:rPr lang="en-US" sz="882" i="1" baseline="13071" dirty="0">
                <a:solidFill>
                  <a:schemeClr val="bg1"/>
                </a:solidFill>
                <a:latin typeface="Calibri"/>
                <a:cs typeface="Calibri"/>
              </a:rPr>
              <a:t>                  </a:t>
            </a:r>
            <a:r>
              <a:rPr lang="en-US" sz="4500" i="1" baseline="13071" dirty="0">
                <a:solidFill>
                  <a:schemeClr val="bg1"/>
                </a:solidFill>
                <a:latin typeface="Calibri"/>
                <a:cs typeface="Calibri"/>
              </a:rPr>
              <a:t> </a:t>
            </a:r>
            <a:r>
              <a:rPr sz="4500" i="1" baseline="13071" dirty="0">
                <a:solidFill>
                  <a:schemeClr val="bg1"/>
                </a:solidFill>
                <a:latin typeface="Calibri"/>
                <a:cs typeface="Calibri"/>
              </a:rPr>
              <a:t>X</a:t>
            </a:r>
            <a:r>
              <a:rPr sz="2030" dirty="0">
                <a:solidFill>
                  <a:schemeClr val="bg1"/>
                </a:solidFill>
                <a:latin typeface="Calibri"/>
                <a:cs typeface="Calibri"/>
              </a:rPr>
              <a:t>2</a:t>
            </a:r>
            <a:r>
              <a:rPr lang="en-US" sz="2030" dirty="0">
                <a:solidFill>
                  <a:schemeClr val="bg1"/>
                </a:solidFill>
                <a:latin typeface="Calibri"/>
                <a:cs typeface="Calibri"/>
              </a:rPr>
              <a:t> </a:t>
            </a:r>
          </a:p>
          <a:p>
            <a:pPr marL="11206">
              <a:spcBef>
                <a:spcPts val="2184"/>
              </a:spcBef>
            </a:pPr>
            <a:endParaRPr lang="en-US" sz="882" dirty="0">
              <a:latin typeface="Calibri"/>
              <a:cs typeface="Calibri"/>
            </a:endParaRPr>
          </a:p>
          <a:p>
            <a:pPr marL="11206">
              <a:spcBef>
                <a:spcPts val="2184"/>
              </a:spcBef>
            </a:pPr>
            <a:r>
              <a:rPr sz="1677" dirty="0">
                <a:latin typeface="Calibri"/>
                <a:cs typeface="Calibri"/>
              </a:rPr>
              <a:t>Incorporating</a:t>
            </a:r>
            <a:r>
              <a:rPr lang="en-US" sz="1677" dirty="0">
                <a:latin typeface="Calibri"/>
                <a:cs typeface="Calibri"/>
              </a:rPr>
              <a:t> </a:t>
            </a:r>
            <a:r>
              <a:rPr sz="1677" dirty="0">
                <a:latin typeface="Calibri"/>
                <a:cs typeface="Calibri"/>
              </a:rPr>
              <a:t>information</a:t>
            </a:r>
            <a:r>
              <a:rPr lang="en-US" sz="1677" dirty="0">
                <a:latin typeface="Calibri"/>
                <a:cs typeface="Calibri"/>
              </a:rPr>
              <a:t> </a:t>
            </a:r>
            <a:r>
              <a:rPr sz="1677" dirty="0">
                <a:latin typeface="Calibri"/>
                <a:cs typeface="Calibri"/>
              </a:rPr>
              <a:t> about</a:t>
            </a:r>
            <a:r>
              <a:rPr lang="en-US" sz="1677" dirty="0">
                <a:latin typeface="Calibri"/>
                <a:cs typeface="Calibri"/>
              </a:rPr>
              <a:t> </a:t>
            </a:r>
            <a:r>
              <a:rPr sz="1677" dirty="0">
                <a:latin typeface="Calibri"/>
                <a:cs typeface="Calibri"/>
              </a:rPr>
              <a:t>X</a:t>
            </a:r>
            <a:r>
              <a:rPr sz="1721" baseline="-17094" dirty="0">
                <a:latin typeface="Calibri"/>
                <a:cs typeface="Calibri"/>
              </a:rPr>
              <a:t>1 </a:t>
            </a:r>
            <a:r>
              <a:rPr sz="1677" dirty="0">
                <a:latin typeface="Calibri"/>
                <a:cs typeface="Calibri"/>
              </a:rPr>
              <a:t>improves</a:t>
            </a:r>
            <a:r>
              <a:rPr lang="en-US" sz="1677" dirty="0">
                <a:latin typeface="Calibri"/>
                <a:cs typeface="Calibri"/>
              </a:rPr>
              <a:t> </a:t>
            </a:r>
            <a:r>
              <a:rPr sz="1677" dirty="0">
                <a:latin typeface="Calibri"/>
                <a:cs typeface="Calibri"/>
              </a:rPr>
              <a:t> the</a:t>
            </a:r>
            <a:r>
              <a:rPr lang="en-US" sz="1677" dirty="0">
                <a:latin typeface="Calibri"/>
                <a:cs typeface="Calibri"/>
              </a:rPr>
              <a:t> </a:t>
            </a:r>
            <a:r>
              <a:rPr sz="1677" dirty="0">
                <a:latin typeface="Calibri"/>
                <a:cs typeface="Calibri"/>
              </a:rPr>
              <a:t>prediction</a:t>
            </a:r>
            <a:r>
              <a:rPr lang="en-US" sz="1677" dirty="0">
                <a:latin typeface="Calibri"/>
                <a:cs typeface="Calibri"/>
              </a:rPr>
              <a:t> </a:t>
            </a:r>
            <a:r>
              <a:rPr sz="1677" dirty="0">
                <a:latin typeface="Calibri"/>
                <a:cs typeface="Calibri"/>
              </a:rPr>
              <a:t> of</a:t>
            </a:r>
            <a:r>
              <a:rPr lang="en-US" sz="1677" dirty="0">
                <a:latin typeface="Calibri"/>
                <a:cs typeface="Calibri"/>
              </a:rPr>
              <a:t> </a:t>
            </a:r>
            <a:r>
              <a:rPr sz="1677" dirty="0">
                <a:latin typeface="Calibri"/>
                <a:cs typeface="Calibri"/>
              </a:rPr>
              <a:t>X</a:t>
            </a:r>
            <a:r>
              <a:rPr sz="1721" baseline="-17094" dirty="0">
                <a:latin typeface="Calibri"/>
                <a:cs typeface="Calibri"/>
              </a:rPr>
              <a:t>2</a:t>
            </a:r>
            <a:r>
              <a:rPr sz="1677" dirty="0">
                <a:latin typeface="Calibri"/>
                <a:cs typeface="Calibri"/>
              </a:rPr>
              <a:t>!  We</a:t>
            </a:r>
            <a:r>
              <a:rPr lang="en-US" sz="1677" dirty="0">
                <a:latin typeface="Calibri"/>
                <a:cs typeface="Calibri"/>
              </a:rPr>
              <a:t> </a:t>
            </a:r>
            <a:r>
              <a:rPr sz="1677" dirty="0">
                <a:latin typeface="Calibri"/>
                <a:cs typeface="Calibri"/>
              </a:rPr>
              <a:t>say</a:t>
            </a:r>
            <a:r>
              <a:rPr lang="en-US" sz="1677" dirty="0">
                <a:latin typeface="Calibri"/>
                <a:cs typeface="Calibri"/>
              </a:rPr>
              <a:t> </a:t>
            </a:r>
            <a:r>
              <a:rPr sz="1677" dirty="0">
                <a:latin typeface="Calibri"/>
                <a:cs typeface="Calibri"/>
              </a:rPr>
              <a:t>"X</a:t>
            </a:r>
            <a:r>
              <a:rPr sz="1721" baseline="-17094" dirty="0">
                <a:latin typeface="Calibri"/>
                <a:cs typeface="Calibri"/>
              </a:rPr>
              <a:t>1    </a:t>
            </a:r>
            <a:r>
              <a:rPr sz="1677" dirty="0">
                <a:latin typeface="Calibri"/>
                <a:cs typeface="Calibri"/>
              </a:rPr>
              <a:t>granger</a:t>
            </a:r>
            <a:r>
              <a:rPr lang="en-US" sz="1677" dirty="0">
                <a:latin typeface="Calibri"/>
                <a:cs typeface="Calibri"/>
              </a:rPr>
              <a:t> </a:t>
            </a:r>
            <a:r>
              <a:rPr sz="1677" dirty="0">
                <a:latin typeface="Calibri"/>
                <a:cs typeface="Calibri"/>
              </a:rPr>
              <a:t>causes</a:t>
            </a:r>
            <a:r>
              <a:rPr lang="en-US" sz="1677" dirty="0">
                <a:latin typeface="Calibri"/>
                <a:cs typeface="Calibri"/>
              </a:rPr>
              <a:t> </a:t>
            </a:r>
            <a:r>
              <a:rPr sz="1677" dirty="0">
                <a:latin typeface="Calibri"/>
                <a:cs typeface="Calibri"/>
              </a:rPr>
              <a:t> X</a:t>
            </a:r>
            <a:r>
              <a:rPr sz="1721" baseline="-17094" dirty="0">
                <a:latin typeface="Calibri"/>
                <a:cs typeface="Calibri"/>
              </a:rPr>
              <a:t>2</a:t>
            </a:r>
            <a:r>
              <a:rPr sz="1677" dirty="0">
                <a:latin typeface="Calibri"/>
                <a:cs typeface="Calibri"/>
              </a:rPr>
              <a:t>"</a:t>
            </a:r>
          </a:p>
        </p:txBody>
      </p:sp>
      <p:sp>
        <p:nvSpPr>
          <p:cNvPr id="6" name="Rectangle 5">
            <a:extLst>
              <a:ext uri="{FF2B5EF4-FFF2-40B4-BE49-F238E27FC236}">
                <a16:creationId xmlns:a16="http://schemas.microsoft.com/office/drawing/2014/main" id="{BA00508B-5F1F-CE4C-90BC-8F45EB387AD9}"/>
              </a:ext>
            </a:extLst>
          </p:cNvPr>
          <p:cNvSpPr/>
          <p:nvPr/>
        </p:nvSpPr>
        <p:spPr>
          <a:xfrm>
            <a:off x="8262194" y="3787442"/>
            <a:ext cx="3344890" cy="336695"/>
          </a:xfrm>
          <a:prstGeom prst="rect">
            <a:avLst/>
          </a:prstGeom>
        </p:spPr>
        <p:txBody>
          <a:bodyPr wrap="none">
            <a:spAutoFit/>
          </a:bodyPr>
          <a:lstStyle/>
          <a:p>
            <a:pPr marL="11206">
              <a:tabLst>
                <a:tab pos="383822" algn="l"/>
                <a:tab pos="2144360" algn="l"/>
              </a:tabLst>
            </a:pPr>
            <a:r>
              <a:rPr lang="en-US" sz="1588" spc="22" dirty="0">
                <a:latin typeface="Arial"/>
                <a:cs typeface="Arial"/>
              </a:rPr>
              <a:t>X</a:t>
            </a:r>
            <a:r>
              <a:rPr lang="en-US" sz="1588" spc="22" baseline="-25000" dirty="0">
                <a:latin typeface="Arial"/>
                <a:cs typeface="Arial"/>
              </a:rPr>
              <a:t>1</a:t>
            </a:r>
            <a:r>
              <a:rPr lang="en-US" sz="1588" spc="26" dirty="0">
                <a:latin typeface="Arial"/>
                <a:cs typeface="Arial"/>
              </a:rPr>
              <a:t>(t)=</a:t>
            </a:r>
            <a:r>
              <a:rPr lang="en-US" sz="1588" spc="57" dirty="0">
                <a:latin typeface="Arial"/>
                <a:cs typeface="Arial"/>
              </a:rPr>
              <a:t> −0.5X</a:t>
            </a:r>
            <a:r>
              <a:rPr lang="en-US" sz="1588" spc="22" baseline="-25000" dirty="0">
                <a:latin typeface="Arial"/>
                <a:cs typeface="Arial"/>
              </a:rPr>
              <a:t>1</a:t>
            </a:r>
            <a:r>
              <a:rPr lang="en-US" sz="1588" spc="31" dirty="0">
                <a:latin typeface="Arial"/>
                <a:cs typeface="Arial"/>
              </a:rPr>
              <a:t>(t </a:t>
            </a:r>
            <a:r>
              <a:rPr lang="en-US" sz="1588" spc="9" dirty="0">
                <a:latin typeface="Arial"/>
                <a:cs typeface="Arial"/>
              </a:rPr>
              <a:t>-</a:t>
            </a:r>
            <a:r>
              <a:rPr lang="en-US" sz="1588" spc="-613" dirty="0">
                <a:latin typeface="Arial"/>
                <a:cs typeface="Arial"/>
              </a:rPr>
              <a:t> </a:t>
            </a:r>
            <a:r>
              <a:rPr lang="en-US" sz="1588" spc="-88" dirty="0">
                <a:latin typeface="Arial"/>
                <a:cs typeface="Arial"/>
              </a:rPr>
              <a:t>1) + 0.3</a:t>
            </a:r>
            <a:r>
              <a:rPr lang="en-US" sz="1588" spc="57" dirty="0">
                <a:latin typeface="Arial"/>
                <a:cs typeface="Arial"/>
              </a:rPr>
              <a:t>X</a:t>
            </a:r>
            <a:r>
              <a:rPr lang="en-US" sz="1588" spc="22" baseline="-25000" dirty="0">
                <a:latin typeface="Arial"/>
                <a:cs typeface="Arial"/>
              </a:rPr>
              <a:t>2</a:t>
            </a:r>
            <a:r>
              <a:rPr lang="en-US" sz="1588" spc="31" dirty="0">
                <a:latin typeface="Arial"/>
                <a:cs typeface="Arial"/>
              </a:rPr>
              <a:t>(t </a:t>
            </a:r>
            <a:r>
              <a:rPr lang="en-US" sz="1588" spc="9" dirty="0">
                <a:latin typeface="Arial"/>
                <a:cs typeface="Arial"/>
              </a:rPr>
              <a:t>-</a:t>
            </a:r>
            <a:r>
              <a:rPr lang="en-US" sz="1588" spc="-613" dirty="0">
                <a:latin typeface="Arial"/>
                <a:cs typeface="Arial"/>
              </a:rPr>
              <a:t> </a:t>
            </a:r>
            <a:r>
              <a:rPr lang="en-US" sz="1588" spc="-88" dirty="0">
                <a:latin typeface="Arial"/>
                <a:cs typeface="Arial"/>
              </a:rPr>
              <a:t>1) + …</a:t>
            </a:r>
            <a:endParaRPr lang="en-US" sz="1588" dirty="0">
              <a:latin typeface="Arial"/>
              <a:cs typeface="Arial"/>
            </a:endParaRPr>
          </a:p>
        </p:txBody>
      </p:sp>
      <p:sp>
        <p:nvSpPr>
          <p:cNvPr id="7" name="Rectangle 6">
            <a:extLst>
              <a:ext uri="{FF2B5EF4-FFF2-40B4-BE49-F238E27FC236}">
                <a16:creationId xmlns:a16="http://schemas.microsoft.com/office/drawing/2014/main" id="{79F44656-664A-3249-93EA-922C6A7E374A}"/>
              </a:ext>
            </a:extLst>
          </p:cNvPr>
          <p:cNvSpPr/>
          <p:nvPr/>
        </p:nvSpPr>
        <p:spPr>
          <a:xfrm>
            <a:off x="8262194" y="4594266"/>
            <a:ext cx="3109056" cy="336695"/>
          </a:xfrm>
          <a:prstGeom prst="rect">
            <a:avLst/>
          </a:prstGeom>
        </p:spPr>
        <p:txBody>
          <a:bodyPr wrap="none">
            <a:spAutoFit/>
          </a:bodyPr>
          <a:lstStyle/>
          <a:p>
            <a:pPr marL="11206">
              <a:tabLst>
                <a:tab pos="383822" algn="l"/>
                <a:tab pos="2144360" algn="l"/>
              </a:tabLst>
            </a:pPr>
            <a:r>
              <a:rPr lang="en-US" sz="1588" spc="22" dirty="0">
                <a:latin typeface="Arial"/>
                <a:cs typeface="Arial"/>
              </a:rPr>
              <a:t>X</a:t>
            </a:r>
            <a:r>
              <a:rPr lang="en-US" sz="1588" spc="22" baseline="-25000" dirty="0">
                <a:latin typeface="Arial"/>
                <a:cs typeface="Arial"/>
              </a:rPr>
              <a:t>2</a:t>
            </a:r>
            <a:r>
              <a:rPr lang="en-US" sz="1588" spc="26" dirty="0">
                <a:latin typeface="Arial"/>
                <a:cs typeface="Arial"/>
              </a:rPr>
              <a:t>(t)=</a:t>
            </a:r>
            <a:r>
              <a:rPr lang="en-US" sz="1588" spc="57" dirty="0">
                <a:latin typeface="Arial"/>
                <a:cs typeface="Arial"/>
              </a:rPr>
              <a:t> −5X</a:t>
            </a:r>
            <a:r>
              <a:rPr lang="en-US" sz="1588" spc="22" baseline="-25000" dirty="0">
                <a:latin typeface="Arial"/>
                <a:cs typeface="Arial"/>
              </a:rPr>
              <a:t>1</a:t>
            </a:r>
            <a:r>
              <a:rPr lang="en-US" sz="1588" spc="31" dirty="0">
                <a:latin typeface="Arial"/>
                <a:cs typeface="Arial"/>
              </a:rPr>
              <a:t>(t </a:t>
            </a:r>
            <a:r>
              <a:rPr lang="en-US" sz="1588" spc="9" dirty="0">
                <a:latin typeface="Arial"/>
                <a:cs typeface="Arial"/>
              </a:rPr>
              <a:t>-</a:t>
            </a:r>
            <a:r>
              <a:rPr lang="en-US" sz="1588" spc="-613" dirty="0">
                <a:latin typeface="Arial"/>
                <a:cs typeface="Arial"/>
              </a:rPr>
              <a:t> </a:t>
            </a:r>
            <a:r>
              <a:rPr lang="en-US" sz="1588" spc="-88" dirty="0">
                <a:latin typeface="Arial"/>
                <a:cs typeface="Arial"/>
              </a:rPr>
              <a:t>1) - 0.1</a:t>
            </a:r>
            <a:r>
              <a:rPr lang="en-US" sz="1588" spc="57" dirty="0">
                <a:latin typeface="Arial"/>
                <a:cs typeface="Arial"/>
              </a:rPr>
              <a:t>X</a:t>
            </a:r>
            <a:r>
              <a:rPr lang="en-US" sz="1588" spc="22" baseline="-25000" dirty="0">
                <a:latin typeface="Arial"/>
                <a:cs typeface="Arial"/>
              </a:rPr>
              <a:t>2</a:t>
            </a:r>
            <a:r>
              <a:rPr lang="en-US" sz="1588" spc="31" dirty="0">
                <a:latin typeface="Arial"/>
                <a:cs typeface="Arial"/>
              </a:rPr>
              <a:t>(t </a:t>
            </a:r>
            <a:r>
              <a:rPr lang="en-US" sz="1588" spc="9" dirty="0">
                <a:latin typeface="Arial"/>
                <a:cs typeface="Arial"/>
              </a:rPr>
              <a:t>-</a:t>
            </a:r>
            <a:r>
              <a:rPr lang="en-US" sz="1588" spc="-613" dirty="0">
                <a:latin typeface="Arial"/>
                <a:cs typeface="Arial"/>
              </a:rPr>
              <a:t> </a:t>
            </a:r>
            <a:r>
              <a:rPr lang="en-US" sz="1588" spc="-88" dirty="0">
                <a:latin typeface="Arial"/>
                <a:cs typeface="Arial"/>
              </a:rPr>
              <a:t>1) + …</a:t>
            </a:r>
            <a:endParaRPr lang="en-US" sz="1588" dirty="0">
              <a:latin typeface="Arial"/>
              <a:cs typeface="Arial"/>
            </a:endParaRPr>
          </a:p>
        </p:txBody>
      </p:sp>
    </p:spTree>
    <p:extLst>
      <p:ext uri="{BB962C8B-B14F-4D97-AF65-F5344CB8AC3E}">
        <p14:creationId xmlns:p14="http://schemas.microsoft.com/office/powerpoint/2010/main" val="2218122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962A07-5EED-7147-B3E7-4D05174DCC30}"/>
              </a:ext>
            </a:extLst>
          </p:cNvPr>
          <p:cNvSpPr/>
          <p:nvPr/>
        </p:nvSpPr>
        <p:spPr>
          <a:xfrm>
            <a:off x="3537678" y="1154243"/>
            <a:ext cx="5441429" cy="488304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2228569" y="399458"/>
            <a:ext cx="8298285" cy="461665"/>
          </a:xfrm>
          <a:prstGeom prst="rect">
            <a:avLst/>
          </a:prstGeom>
        </p:spPr>
        <p:txBody>
          <a:bodyPr vert="horz" wrap="square" lIns="0" tIns="0" rIns="0" bIns="0" rtlCol="0" anchor="t">
            <a:spAutoFit/>
          </a:bodyPr>
          <a:lstStyle/>
          <a:p>
            <a:pPr marL="2713649"/>
            <a:r>
              <a:rPr sz="3000" spc="-9" dirty="0">
                <a:solidFill>
                  <a:srgbClr val="000000"/>
                </a:solidFill>
                <a:latin typeface="Myriad Pro"/>
                <a:cs typeface="Myriad Pro"/>
              </a:rPr>
              <a:t>Calculation </a:t>
            </a:r>
            <a:r>
              <a:rPr sz="3000" spc="13" dirty="0">
                <a:solidFill>
                  <a:srgbClr val="000000"/>
                </a:solidFill>
                <a:latin typeface="Myriad Pro"/>
                <a:cs typeface="Myriad Pro"/>
              </a:rPr>
              <a:t>of</a:t>
            </a:r>
            <a:r>
              <a:rPr sz="3000" spc="18" dirty="0">
                <a:solidFill>
                  <a:srgbClr val="000000"/>
                </a:solidFill>
                <a:latin typeface="Myriad Pro"/>
                <a:cs typeface="Myriad Pro"/>
              </a:rPr>
              <a:t> </a:t>
            </a:r>
            <a:r>
              <a:rPr sz="3000" dirty="0">
                <a:solidFill>
                  <a:srgbClr val="000000"/>
                </a:solidFill>
                <a:latin typeface="Myriad Pro"/>
                <a:cs typeface="Myriad Pro"/>
              </a:rPr>
              <a:t>GC</a:t>
            </a:r>
            <a:endParaRPr sz="3000">
              <a:latin typeface="Myriad Pro"/>
              <a:cs typeface="Myriad Pro"/>
            </a:endParaRPr>
          </a:p>
        </p:txBody>
      </p:sp>
      <p:sp>
        <p:nvSpPr>
          <p:cNvPr id="3" name="object 3"/>
          <p:cNvSpPr/>
          <p:nvPr/>
        </p:nvSpPr>
        <p:spPr>
          <a:xfrm>
            <a:off x="3776382" y="1355912"/>
            <a:ext cx="5065059" cy="4605618"/>
          </a:xfrm>
          <a:prstGeom prst="rect">
            <a:avLst/>
          </a:prstGeom>
          <a:blipFill>
            <a:blip r:embed="rId2" cstate="print"/>
            <a:stretch>
              <a:fillRect/>
            </a:stretch>
          </a:blipFill>
        </p:spPr>
        <p:txBody>
          <a:bodyPr wrap="square" lIns="0" tIns="0" rIns="0" bIns="0" rtlCol="0"/>
          <a:lstStyle/>
          <a:p>
            <a:endParaRPr sz="1588"/>
          </a:p>
        </p:txBody>
      </p:sp>
      <p:sp>
        <p:nvSpPr>
          <p:cNvPr id="5" name="object 5"/>
          <p:cNvSpPr/>
          <p:nvPr/>
        </p:nvSpPr>
        <p:spPr>
          <a:xfrm>
            <a:off x="3537678" y="1860176"/>
            <a:ext cx="2636762" cy="2577353"/>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Tree>
    <p:extLst>
      <p:ext uri="{BB962C8B-B14F-4D97-AF65-F5344CB8AC3E}">
        <p14:creationId xmlns:p14="http://schemas.microsoft.com/office/powerpoint/2010/main" val="895439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A2C9F93-4815-7F42-BFB7-4C84C92B2AFB}"/>
              </a:ext>
            </a:extLst>
          </p:cNvPr>
          <p:cNvSpPr/>
          <p:nvPr/>
        </p:nvSpPr>
        <p:spPr>
          <a:xfrm>
            <a:off x="2501227" y="434357"/>
            <a:ext cx="7587430" cy="642364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3272118" y="2097740"/>
            <a:ext cx="4313816" cy="1516828"/>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5950772" y="3808207"/>
            <a:ext cx="161364" cy="46257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5316070" y="4378363"/>
            <a:ext cx="1430767" cy="677731"/>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3" name="object 13"/>
          <p:cNvSpPr txBox="1">
            <a:spLocks noGrp="1"/>
          </p:cNvSpPr>
          <p:nvPr>
            <p:ph type="title"/>
          </p:nvPr>
        </p:nvSpPr>
        <p:spPr>
          <a:xfrm>
            <a:off x="1599840" y="739588"/>
            <a:ext cx="8920219" cy="882036"/>
          </a:xfrm>
          <a:prstGeom prst="rect">
            <a:avLst/>
          </a:prstGeom>
        </p:spPr>
        <p:txBody>
          <a:bodyPr vert="horz" wrap="square" lIns="0" tIns="0" rIns="0" bIns="0" rtlCol="0" anchor="t">
            <a:spAutoFit/>
          </a:bodyPr>
          <a:lstStyle/>
          <a:p>
            <a:pPr marL="319385" algn="ctr"/>
            <a:r>
              <a:rPr sz="2824" dirty="0">
                <a:solidFill>
                  <a:srgbClr val="030001"/>
                </a:solidFill>
                <a:latin typeface="Arial"/>
                <a:cs typeface="Arial"/>
              </a:rPr>
              <a:t>Vector Autoregressive</a:t>
            </a:r>
            <a:endParaRPr sz="2824" dirty="0">
              <a:latin typeface="Arial"/>
              <a:cs typeface="Arial"/>
            </a:endParaRPr>
          </a:p>
          <a:p>
            <a:pPr marL="356926" algn="ctr">
              <a:spcBef>
                <a:spcPts val="146"/>
              </a:spcBef>
            </a:pPr>
            <a:r>
              <a:rPr sz="2824" dirty="0">
                <a:solidFill>
                  <a:srgbClr val="030001"/>
                </a:solidFill>
                <a:latin typeface="Arial"/>
                <a:cs typeface="Arial"/>
              </a:rPr>
              <a:t>(VAR / MAR / MVAR) Modeling</a:t>
            </a:r>
            <a:endParaRPr sz="2824" dirty="0">
              <a:latin typeface="Arial"/>
              <a:cs typeface="Arial"/>
            </a:endParaRPr>
          </a:p>
        </p:txBody>
      </p:sp>
      <p:sp>
        <p:nvSpPr>
          <p:cNvPr id="15" name="object 15"/>
          <p:cNvSpPr txBox="1"/>
          <p:nvPr/>
        </p:nvSpPr>
        <p:spPr>
          <a:xfrm>
            <a:off x="2959698" y="6152030"/>
            <a:ext cx="1706656" cy="271613"/>
          </a:xfrm>
          <a:prstGeom prst="rect">
            <a:avLst/>
          </a:prstGeom>
        </p:spPr>
        <p:txBody>
          <a:bodyPr vert="horz" wrap="square" lIns="0" tIns="0" rIns="0" bIns="0" rtlCol="0">
            <a:spAutoFit/>
          </a:bodyPr>
          <a:lstStyle/>
          <a:p>
            <a:pPr marL="11206"/>
            <a:r>
              <a:rPr sz="1765" spc="-53" dirty="0">
                <a:solidFill>
                  <a:srgbClr val="030001"/>
                </a:solidFill>
                <a:latin typeface="Arial"/>
                <a:cs typeface="Arial"/>
              </a:rPr>
              <a:t>Grange</a:t>
            </a:r>
            <a:r>
              <a:rPr sz="1765" spc="-53" dirty="0">
                <a:solidFill>
                  <a:srgbClr val="1F0500"/>
                </a:solidFill>
                <a:latin typeface="Arial"/>
                <a:cs typeface="Arial"/>
              </a:rPr>
              <a:t>r</a:t>
            </a:r>
            <a:r>
              <a:rPr sz="1765" spc="-106" dirty="0">
                <a:solidFill>
                  <a:srgbClr val="1F0500"/>
                </a:solidFill>
                <a:latin typeface="Arial"/>
                <a:cs typeface="Arial"/>
              </a:rPr>
              <a:t> </a:t>
            </a:r>
            <a:r>
              <a:rPr sz="1765" spc="-66" dirty="0">
                <a:solidFill>
                  <a:srgbClr val="030001"/>
                </a:solidFill>
                <a:latin typeface="Arial"/>
                <a:cs typeface="Arial"/>
              </a:rPr>
              <a:t>Causality</a:t>
            </a:r>
            <a:endParaRPr sz="1765" dirty="0">
              <a:latin typeface="Arial"/>
              <a:cs typeface="Arial"/>
            </a:endParaRPr>
          </a:p>
        </p:txBody>
      </p:sp>
      <p:sp>
        <p:nvSpPr>
          <p:cNvPr id="16" name="object 16"/>
          <p:cNvSpPr txBox="1"/>
          <p:nvPr/>
        </p:nvSpPr>
        <p:spPr>
          <a:xfrm>
            <a:off x="6891618" y="6152030"/>
            <a:ext cx="958103" cy="271613"/>
          </a:xfrm>
          <a:prstGeom prst="rect">
            <a:avLst/>
          </a:prstGeom>
        </p:spPr>
        <p:txBody>
          <a:bodyPr vert="horz" wrap="square" lIns="0" tIns="0" rIns="0" bIns="0" rtlCol="0">
            <a:spAutoFit/>
          </a:bodyPr>
          <a:lstStyle/>
          <a:p>
            <a:pPr marL="11206"/>
            <a:r>
              <a:rPr sz="1765" spc="-53" dirty="0">
                <a:solidFill>
                  <a:srgbClr val="030001"/>
                </a:solidFill>
                <a:latin typeface="Arial"/>
                <a:cs typeface="Arial"/>
              </a:rPr>
              <a:t>Spec</a:t>
            </a:r>
            <a:r>
              <a:rPr sz="1765" spc="88" dirty="0">
                <a:solidFill>
                  <a:srgbClr val="030001"/>
                </a:solidFill>
                <a:latin typeface="Arial"/>
                <a:cs typeface="Arial"/>
              </a:rPr>
              <a:t>t</a:t>
            </a:r>
            <a:r>
              <a:rPr sz="1765" dirty="0">
                <a:solidFill>
                  <a:srgbClr val="1F0500"/>
                </a:solidFill>
                <a:latin typeface="Arial"/>
                <a:cs typeface="Arial"/>
              </a:rPr>
              <a:t>r</a:t>
            </a:r>
            <a:r>
              <a:rPr sz="1765" spc="-115" dirty="0">
                <a:solidFill>
                  <a:srgbClr val="1F0500"/>
                </a:solidFill>
                <a:latin typeface="Arial"/>
                <a:cs typeface="Arial"/>
              </a:rPr>
              <a:t>u</a:t>
            </a:r>
            <a:r>
              <a:rPr sz="1765" spc="26" dirty="0">
                <a:solidFill>
                  <a:srgbClr val="030001"/>
                </a:solidFill>
                <a:latin typeface="Arial"/>
                <a:cs typeface="Arial"/>
              </a:rPr>
              <a:t>m</a:t>
            </a:r>
            <a:endParaRPr sz="1765" dirty="0">
              <a:latin typeface="Arial"/>
              <a:cs typeface="Arial"/>
            </a:endParaRPr>
          </a:p>
        </p:txBody>
      </p:sp>
      <p:sp>
        <p:nvSpPr>
          <p:cNvPr id="17" name="object 15"/>
          <p:cNvSpPr txBox="1"/>
          <p:nvPr/>
        </p:nvSpPr>
        <p:spPr>
          <a:xfrm>
            <a:off x="5196168" y="6152030"/>
            <a:ext cx="1706656" cy="271613"/>
          </a:xfrm>
          <a:prstGeom prst="rect">
            <a:avLst/>
          </a:prstGeom>
        </p:spPr>
        <p:txBody>
          <a:bodyPr vert="horz" wrap="square" lIns="0" tIns="0" rIns="0" bIns="0" rtlCol="0">
            <a:spAutoFit/>
          </a:bodyPr>
          <a:lstStyle/>
          <a:p>
            <a:pPr marL="11206"/>
            <a:r>
              <a:rPr lang="en-US" sz="1765" spc="-53" dirty="0">
                <a:solidFill>
                  <a:srgbClr val="030001"/>
                </a:solidFill>
                <a:latin typeface="Arial"/>
                <a:cs typeface="Arial"/>
              </a:rPr>
              <a:t>Coherence</a:t>
            </a:r>
            <a:endParaRPr sz="1765" dirty="0">
              <a:latin typeface="Arial"/>
              <a:cs typeface="Arial"/>
            </a:endParaRPr>
          </a:p>
        </p:txBody>
      </p:sp>
      <p:sp>
        <p:nvSpPr>
          <p:cNvPr id="18" name="object 15"/>
          <p:cNvSpPr txBox="1"/>
          <p:nvPr/>
        </p:nvSpPr>
        <p:spPr>
          <a:xfrm>
            <a:off x="8382000" y="6152030"/>
            <a:ext cx="1706656" cy="271613"/>
          </a:xfrm>
          <a:prstGeom prst="rect">
            <a:avLst/>
          </a:prstGeom>
        </p:spPr>
        <p:txBody>
          <a:bodyPr vert="horz" wrap="square" lIns="0" tIns="0" rIns="0" bIns="0" rtlCol="0">
            <a:spAutoFit/>
          </a:bodyPr>
          <a:lstStyle/>
          <a:p>
            <a:pPr marL="11206"/>
            <a:r>
              <a:rPr lang="en-US" sz="1765" spc="-53" dirty="0">
                <a:solidFill>
                  <a:srgbClr val="030001"/>
                </a:solidFill>
                <a:latin typeface="Arial"/>
                <a:cs typeface="Arial"/>
              </a:rPr>
              <a:t>…</a:t>
            </a:r>
            <a:endParaRPr sz="1765" dirty="0">
              <a:latin typeface="Arial"/>
              <a:cs typeface="Arial"/>
            </a:endParaRPr>
          </a:p>
        </p:txBody>
      </p:sp>
      <p:cxnSp>
        <p:nvCxnSpPr>
          <p:cNvPr id="20" name="Straight Arrow Connector 19"/>
          <p:cNvCxnSpPr/>
          <p:nvPr/>
        </p:nvCxnSpPr>
        <p:spPr>
          <a:xfrm flipH="1">
            <a:off x="4146176" y="5244353"/>
            <a:ext cx="1075765" cy="8068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5692588" y="5244353"/>
            <a:ext cx="268941" cy="87405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6566647" y="5244353"/>
            <a:ext cx="470647" cy="8068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6970059" y="5177118"/>
            <a:ext cx="1277471" cy="9412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5102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3E47E3-E0D9-8F40-9C98-66E8B653D76E}"/>
              </a:ext>
            </a:extLst>
          </p:cNvPr>
          <p:cNvSpPr/>
          <p:nvPr/>
        </p:nvSpPr>
        <p:spPr>
          <a:xfrm>
            <a:off x="1428225" y="-36290"/>
            <a:ext cx="9172539" cy="67598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bject 70"/>
          <p:cNvSpPr txBox="1"/>
          <p:nvPr/>
        </p:nvSpPr>
        <p:spPr>
          <a:xfrm>
            <a:off x="1927412" y="201706"/>
            <a:ext cx="5580529" cy="1570366"/>
          </a:xfrm>
          <a:prstGeom prst="rect">
            <a:avLst/>
          </a:prstGeom>
        </p:spPr>
        <p:txBody>
          <a:bodyPr vert="horz" wrap="square" lIns="0" tIns="0" rIns="0" bIns="0" rtlCol="0">
            <a:spAutoFit/>
          </a:bodyPr>
          <a:lstStyle/>
          <a:p>
            <a:pPr marL="11206"/>
            <a:r>
              <a:rPr sz="4544" dirty="0">
                <a:solidFill>
                  <a:srgbClr val="08080A"/>
                </a:solidFill>
                <a:latin typeface="Arial"/>
                <a:cs typeface="Arial"/>
              </a:rPr>
              <a:t>Granger Causality</a:t>
            </a:r>
            <a:endParaRPr sz="4544" dirty="0">
              <a:latin typeface="Arial"/>
              <a:cs typeface="Arial"/>
            </a:endParaRPr>
          </a:p>
          <a:p>
            <a:pPr marL="981688" marR="141202" indent="-379339">
              <a:lnSpc>
                <a:spcPct val="102499"/>
              </a:lnSpc>
              <a:spcBef>
                <a:spcPts val="119"/>
              </a:spcBef>
            </a:pPr>
            <a:r>
              <a:rPr sz="2824" dirty="0">
                <a:solidFill>
                  <a:srgbClr val="161FFB"/>
                </a:solidFill>
                <a:latin typeface="Arial"/>
                <a:cs typeface="Arial"/>
              </a:rPr>
              <a:t>Does X4 granger-cause X</a:t>
            </a:r>
            <a:r>
              <a:rPr sz="2824" dirty="0">
                <a:solidFill>
                  <a:srgbClr val="2F3BF9"/>
                </a:solidFill>
                <a:latin typeface="Arial"/>
                <a:cs typeface="Arial"/>
              </a:rPr>
              <a:t>1</a:t>
            </a:r>
            <a:r>
              <a:rPr sz="2824" dirty="0">
                <a:solidFill>
                  <a:srgbClr val="161FFB"/>
                </a:solidFill>
                <a:latin typeface="Arial"/>
                <a:cs typeface="Arial"/>
              </a:rPr>
              <a:t>?  (conditioned on X2, </a:t>
            </a:r>
            <a:r>
              <a:rPr sz="2735" dirty="0">
                <a:solidFill>
                  <a:srgbClr val="161FFB"/>
                </a:solidFill>
                <a:latin typeface="Arial"/>
                <a:cs typeface="Arial"/>
              </a:rPr>
              <a:t>X3)</a:t>
            </a:r>
            <a:endParaRPr sz="2735" dirty="0">
              <a:latin typeface="Arial"/>
              <a:cs typeface="Arial"/>
            </a:endParaRPr>
          </a:p>
        </p:txBody>
      </p:sp>
      <p:pic>
        <p:nvPicPr>
          <p:cNvPr id="75" name="Picture 74" descr="Screen Shot 2016-10-05 at 10.40.34 AM.png"/>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8266577" y="134471"/>
            <a:ext cx="2334188" cy="1900917"/>
          </a:xfrm>
          <a:prstGeom prst="rect">
            <a:avLst/>
          </a:prstGeom>
        </p:spPr>
      </p:pic>
      <p:pic>
        <p:nvPicPr>
          <p:cNvPr id="76" name="Picture 75" descr="Screen Shot 2016-10-05 at 10.40.34 AM.png"/>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1725706" y="1908473"/>
            <a:ext cx="8875059" cy="4815057"/>
          </a:xfrm>
          <a:prstGeom prst="rect">
            <a:avLst/>
          </a:prstGeom>
        </p:spPr>
      </p:pic>
      <p:sp>
        <p:nvSpPr>
          <p:cNvPr id="77" name="Rectangle 76"/>
          <p:cNvSpPr/>
          <p:nvPr/>
        </p:nvSpPr>
        <p:spPr>
          <a:xfrm>
            <a:off x="6364941" y="3294530"/>
            <a:ext cx="2823882" cy="53788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8"/>
          </a:p>
        </p:txBody>
      </p:sp>
      <p:sp>
        <p:nvSpPr>
          <p:cNvPr id="78" name="Rectangle 77"/>
          <p:cNvSpPr/>
          <p:nvPr/>
        </p:nvSpPr>
        <p:spPr>
          <a:xfrm>
            <a:off x="6297706" y="5849471"/>
            <a:ext cx="3160059" cy="53788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8"/>
          </a:p>
        </p:txBody>
      </p:sp>
    </p:spTree>
    <p:extLst>
      <p:ext uri="{BB962C8B-B14F-4D97-AF65-F5344CB8AC3E}">
        <p14:creationId xmlns:p14="http://schemas.microsoft.com/office/powerpoint/2010/main" val="1549113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79059" y="5020235"/>
            <a:ext cx="7003676" cy="1299882"/>
          </a:xfrm>
          <a:prstGeom prst="rect">
            <a:avLst/>
          </a:prstGeom>
          <a:blipFill>
            <a:blip r:embed="rId2" cstate="print"/>
            <a:stretch>
              <a:fillRect/>
            </a:stretch>
          </a:blipFill>
        </p:spPr>
        <p:txBody>
          <a:bodyPr wrap="square" lIns="0" tIns="0" rIns="0" bIns="0" rtlCol="0"/>
          <a:lstStyle/>
          <a:p>
            <a:endParaRPr sz="1588"/>
          </a:p>
        </p:txBody>
      </p:sp>
      <p:sp>
        <p:nvSpPr>
          <p:cNvPr id="3" name="object 3"/>
          <p:cNvSpPr/>
          <p:nvPr/>
        </p:nvSpPr>
        <p:spPr>
          <a:xfrm>
            <a:off x="2868706" y="5109883"/>
            <a:ext cx="6824382" cy="1120587"/>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10"/>
          <p:cNvSpPr txBox="1"/>
          <p:nvPr/>
        </p:nvSpPr>
        <p:spPr>
          <a:xfrm>
            <a:off x="4723618" y="3308896"/>
            <a:ext cx="133350" cy="264816"/>
          </a:xfrm>
          <a:prstGeom prst="rect">
            <a:avLst/>
          </a:prstGeom>
        </p:spPr>
        <p:txBody>
          <a:bodyPr vert="horz" wrap="square" lIns="0" tIns="0" rIns="0" bIns="0" rtlCol="0">
            <a:spAutoFit/>
          </a:bodyPr>
          <a:lstStyle/>
          <a:p>
            <a:pPr marL="11206"/>
            <a:r>
              <a:rPr sz="1721" spc="9" dirty="0">
                <a:latin typeface="Times New Roman"/>
                <a:cs typeface="Times New Roman"/>
              </a:rPr>
              <a:t>1</a:t>
            </a:r>
            <a:endParaRPr sz="1721">
              <a:latin typeface="Times New Roman"/>
              <a:cs typeface="Times New Roman"/>
            </a:endParaRPr>
          </a:p>
        </p:txBody>
      </p:sp>
      <p:sp>
        <p:nvSpPr>
          <p:cNvPr id="5" name="object 11"/>
          <p:cNvSpPr txBox="1"/>
          <p:nvPr/>
        </p:nvSpPr>
        <p:spPr>
          <a:xfrm>
            <a:off x="2718725" y="3025588"/>
            <a:ext cx="2935941" cy="454868"/>
          </a:xfrm>
          <a:prstGeom prst="rect">
            <a:avLst/>
          </a:prstGeom>
        </p:spPr>
        <p:txBody>
          <a:bodyPr vert="horz" wrap="square" lIns="0" tIns="0" rIns="0" bIns="0" rtlCol="0">
            <a:spAutoFit/>
          </a:bodyPr>
          <a:lstStyle/>
          <a:p>
            <a:pPr marL="11206">
              <a:tabLst>
                <a:tab pos="383822" algn="l"/>
                <a:tab pos="2144360" algn="l"/>
              </a:tabLst>
            </a:pPr>
            <a:r>
              <a:rPr sz="2956" i="1" spc="22" dirty="0">
                <a:latin typeface="Times New Roman"/>
                <a:cs typeface="Times New Roman"/>
              </a:rPr>
              <a:t>X	</a:t>
            </a:r>
            <a:r>
              <a:rPr sz="2956" spc="26" dirty="0">
                <a:latin typeface="Times New Roman"/>
                <a:cs typeface="Times New Roman"/>
              </a:rPr>
              <a:t>(</a:t>
            </a:r>
            <a:r>
              <a:rPr sz="2956" i="1" spc="26" dirty="0">
                <a:latin typeface="Times New Roman"/>
                <a:cs typeface="Times New Roman"/>
              </a:rPr>
              <a:t>t</a:t>
            </a:r>
            <a:r>
              <a:rPr sz="2956" spc="26" dirty="0">
                <a:latin typeface="Times New Roman"/>
                <a:cs typeface="Times New Roman"/>
              </a:rPr>
              <a:t>)</a:t>
            </a:r>
            <a:r>
              <a:rPr sz="2956" spc="26" dirty="0">
                <a:latin typeface="Symbol"/>
                <a:cs typeface="Symbol"/>
              </a:rPr>
              <a:t>=</a:t>
            </a:r>
            <a:r>
              <a:rPr sz="2956" spc="57" dirty="0">
                <a:latin typeface="Symbol"/>
                <a:cs typeface="Symbol"/>
              </a:rPr>
              <a:t> −</a:t>
            </a:r>
            <a:r>
              <a:rPr sz="2956" spc="57" dirty="0">
                <a:latin typeface="Times New Roman"/>
                <a:cs typeface="Times New Roman"/>
              </a:rPr>
              <a:t>0.5</a:t>
            </a:r>
            <a:r>
              <a:rPr sz="2956" i="1" spc="57" dirty="0">
                <a:latin typeface="Times New Roman"/>
                <a:cs typeface="Times New Roman"/>
              </a:rPr>
              <a:t>X	</a:t>
            </a:r>
            <a:r>
              <a:rPr sz="2956" spc="31" dirty="0">
                <a:latin typeface="Times New Roman"/>
                <a:cs typeface="Times New Roman"/>
              </a:rPr>
              <a:t>(</a:t>
            </a:r>
            <a:r>
              <a:rPr sz="2956" i="1" spc="31" dirty="0">
                <a:latin typeface="Times New Roman"/>
                <a:cs typeface="Times New Roman"/>
              </a:rPr>
              <a:t>t </a:t>
            </a:r>
            <a:r>
              <a:rPr sz="2956" spc="9" dirty="0">
                <a:latin typeface="Times New Roman"/>
                <a:cs typeface="Times New Roman"/>
              </a:rPr>
              <a:t>-</a:t>
            </a:r>
            <a:r>
              <a:rPr sz="2956" spc="-613" dirty="0">
                <a:latin typeface="Times New Roman"/>
                <a:cs typeface="Times New Roman"/>
              </a:rPr>
              <a:t> </a:t>
            </a:r>
            <a:r>
              <a:rPr sz="2956" spc="-88" dirty="0">
                <a:latin typeface="Times New Roman"/>
                <a:cs typeface="Times New Roman"/>
              </a:rPr>
              <a:t>1)</a:t>
            </a:r>
            <a:endParaRPr sz="2956">
              <a:latin typeface="Times New Roman"/>
              <a:cs typeface="Times New Roman"/>
            </a:endParaRPr>
          </a:p>
        </p:txBody>
      </p:sp>
      <p:sp>
        <p:nvSpPr>
          <p:cNvPr id="6" name="object 12"/>
          <p:cNvSpPr txBox="1"/>
          <p:nvPr/>
        </p:nvSpPr>
        <p:spPr>
          <a:xfrm>
            <a:off x="7211427" y="3308896"/>
            <a:ext cx="133350" cy="264816"/>
          </a:xfrm>
          <a:prstGeom prst="rect">
            <a:avLst/>
          </a:prstGeom>
        </p:spPr>
        <p:txBody>
          <a:bodyPr vert="horz" wrap="square" lIns="0" tIns="0" rIns="0" bIns="0" rtlCol="0">
            <a:spAutoFit/>
          </a:bodyPr>
          <a:lstStyle/>
          <a:p>
            <a:pPr marL="11206"/>
            <a:r>
              <a:rPr sz="1721" spc="9" dirty="0">
                <a:latin typeface="Times New Roman"/>
                <a:cs typeface="Times New Roman"/>
              </a:rPr>
              <a:t>2</a:t>
            </a:r>
            <a:endParaRPr sz="1721">
              <a:latin typeface="Times New Roman"/>
              <a:cs typeface="Times New Roman"/>
            </a:endParaRPr>
          </a:p>
        </p:txBody>
      </p:sp>
      <p:sp>
        <p:nvSpPr>
          <p:cNvPr id="7" name="object 13"/>
          <p:cNvSpPr txBox="1"/>
          <p:nvPr/>
        </p:nvSpPr>
        <p:spPr>
          <a:xfrm>
            <a:off x="4706127" y="3925220"/>
            <a:ext cx="110938" cy="253659"/>
          </a:xfrm>
          <a:prstGeom prst="rect">
            <a:avLst/>
          </a:prstGeom>
        </p:spPr>
        <p:txBody>
          <a:bodyPr vert="horz" wrap="square" lIns="0" tIns="0" rIns="0" bIns="0" rtlCol="0">
            <a:spAutoFit/>
          </a:bodyPr>
          <a:lstStyle/>
          <a:p>
            <a:pPr>
              <a:lnSpc>
                <a:spcPts val="2060"/>
              </a:lnSpc>
            </a:pPr>
            <a:r>
              <a:rPr sz="1721" spc="9" dirty="0">
                <a:latin typeface="Times New Roman"/>
                <a:cs typeface="Times New Roman"/>
              </a:rPr>
              <a:t>1</a:t>
            </a:r>
            <a:endParaRPr sz="1721">
              <a:latin typeface="Times New Roman"/>
              <a:cs typeface="Times New Roman"/>
            </a:endParaRPr>
          </a:p>
        </p:txBody>
      </p:sp>
      <p:sp>
        <p:nvSpPr>
          <p:cNvPr id="8" name="object 14"/>
          <p:cNvSpPr txBox="1"/>
          <p:nvPr/>
        </p:nvSpPr>
        <p:spPr>
          <a:xfrm>
            <a:off x="2718726" y="3308896"/>
            <a:ext cx="2896160" cy="899990"/>
          </a:xfrm>
          <a:prstGeom prst="rect">
            <a:avLst/>
          </a:prstGeom>
        </p:spPr>
        <p:txBody>
          <a:bodyPr vert="horz" wrap="square" lIns="0" tIns="0" rIns="0" bIns="0" rtlCol="0">
            <a:spAutoFit/>
          </a:bodyPr>
          <a:lstStyle/>
          <a:p>
            <a:pPr marL="255508"/>
            <a:r>
              <a:rPr sz="1721" spc="9" dirty="0">
                <a:latin typeface="Times New Roman"/>
                <a:cs typeface="Times New Roman"/>
              </a:rPr>
              <a:t>1</a:t>
            </a:r>
            <a:endParaRPr sz="1721">
              <a:latin typeface="Times New Roman"/>
              <a:cs typeface="Times New Roman"/>
            </a:endParaRPr>
          </a:p>
          <a:p>
            <a:pPr marL="11206">
              <a:lnSpc>
                <a:spcPts val="2890"/>
              </a:lnSpc>
              <a:spcBef>
                <a:spcPts val="556"/>
              </a:spcBef>
              <a:tabLst>
                <a:tab pos="420802" algn="l"/>
                <a:tab pos="1214222" algn="l"/>
                <a:tab pos="2115783" algn="l"/>
              </a:tabLst>
            </a:pPr>
            <a:r>
              <a:rPr sz="2956" i="1" spc="22" dirty="0">
                <a:latin typeface="Times New Roman"/>
                <a:cs typeface="Times New Roman"/>
              </a:rPr>
              <a:t>X	</a:t>
            </a:r>
            <a:r>
              <a:rPr sz="2956" spc="26" dirty="0">
                <a:latin typeface="Times New Roman"/>
                <a:cs typeface="Times New Roman"/>
              </a:rPr>
              <a:t>(</a:t>
            </a:r>
            <a:r>
              <a:rPr sz="2956" i="1" spc="26" dirty="0">
                <a:latin typeface="Times New Roman"/>
                <a:cs typeface="Times New Roman"/>
              </a:rPr>
              <a:t>t</a:t>
            </a:r>
            <a:r>
              <a:rPr sz="2956" spc="26" dirty="0">
                <a:latin typeface="Times New Roman"/>
                <a:cs typeface="Times New Roman"/>
              </a:rPr>
              <a:t>)</a:t>
            </a:r>
            <a:r>
              <a:rPr sz="2956" spc="26" dirty="0">
                <a:latin typeface="Symbol"/>
                <a:cs typeface="Symbol"/>
              </a:rPr>
              <a:t>=	</a:t>
            </a:r>
            <a:r>
              <a:rPr sz="2956" spc="13" dirty="0">
                <a:latin typeface="Times New Roman"/>
                <a:cs typeface="Times New Roman"/>
              </a:rPr>
              <a:t>0.7</a:t>
            </a:r>
            <a:r>
              <a:rPr sz="2956" spc="-322" dirty="0">
                <a:latin typeface="Times New Roman"/>
                <a:cs typeface="Times New Roman"/>
              </a:rPr>
              <a:t> </a:t>
            </a:r>
            <a:r>
              <a:rPr sz="2956" i="1" spc="22" dirty="0">
                <a:latin typeface="Times New Roman"/>
                <a:cs typeface="Times New Roman"/>
              </a:rPr>
              <a:t>X	</a:t>
            </a:r>
            <a:r>
              <a:rPr sz="2956" spc="31" dirty="0">
                <a:latin typeface="Times New Roman"/>
                <a:cs typeface="Times New Roman"/>
              </a:rPr>
              <a:t>(</a:t>
            </a:r>
            <a:r>
              <a:rPr sz="2956" i="1" spc="31" dirty="0">
                <a:latin typeface="Times New Roman"/>
                <a:cs typeface="Times New Roman"/>
              </a:rPr>
              <a:t>t </a:t>
            </a:r>
            <a:r>
              <a:rPr sz="2956" spc="9" dirty="0">
                <a:latin typeface="Times New Roman"/>
                <a:cs typeface="Times New Roman"/>
              </a:rPr>
              <a:t>-</a:t>
            </a:r>
            <a:r>
              <a:rPr sz="2956" spc="-613" dirty="0">
                <a:latin typeface="Times New Roman"/>
                <a:cs typeface="Times New Roman"/>
              </a:rPr>
              <a:t> </a:t>
            </a:r>
            <a:r>
              <a:rPr sz="2956" spc="-88" dirty="0">
                <a:latin typeface="Times New Roman"/>
                <a:cs typeface="Times New Roman"/>
              </a:rPr>
              <a:t>1)</a:t>
            </a:r>
            <a:endParaRPr sz="2956">
              <a:latin typeface="Times New Roman"/>
              <a:cs typeface="Times New Roman"/>
            </a:endParaRPr>
          </a:p>
          <a:p>
            <a:pPr marL="273998">
              <a:lnSpc>
                <a:spcPts val="1407"/>
              </a:lnSpc>
            </a:pPr>
            <a:r>
              <a:rPr sz="1721" spc="9" dirty="0">
                <a:latin typeface="Times New Roman"/>
                <a:cs typeface="Times New Roman"/>
              </a:rPr>
              <a:t>2</a:t>
            </a:r>
            <a:endParaRPr sz="1721">
              <a:latin typeface="Times New Roman"/>
              <a:cs typeface="Times New Roman"/>
            </a:endParaRPr>
          </a:p>
        </p:txBody>
      </p:sp>
      <p:sp>
        <p:nvSpPr>
          <p:cNvPr id="9" name="object 15"/>
          <p:cNvSpPr txBox="1"/>
          <p:nvPr/>
        </p:nvSpPr>
        <p:spPr>
          <a:xfrm>
            <a:off x="6398981" y="3641912"/>
            <a:ext cx="1732429" cy="558230"/>
          </a:xfrm>
          <a:prstGeom prst="rect">
            <a:avLst/>
          </a:prstGeom>
        </p:spPr>
        <p:txBody>
          <a:bodyPr vert="horz" wrap="square" lIns="0" tIns="0" rIns="0" bIns="0" rtlCol="0">
            <a:spAutoFit/>
          </a:bodyPr>
          <a:lstStyle/>
          <a:p>
            <a:pPr algn="ctr">
              <a:lnSpc>
                <a:spcPts val="2890"/>
              </a:lnSpc>
              <a:tabLst>
                <a:tab pos="930138" algn="l"/>
              </a:tabLst>
            </a:pPr>
            <a:r>
              <a:rPr sz="2956" spc="13" dirty="0">
                <a:latin typeface="Times New Roman"/>
                <a:cs typeface="Times New Roman"/>
              </a:rPr>
              <a:t>0.2</a:t>
            </a:r>
            <a:r>
              <a:rPr sz="2956" spc="-383" dirty="0">
                <a:latin typeface="Times New Roman"/>
                <a:cs typeface="Times New Roman"/>
              </a:rPr>
              <a:t> </a:t>
            </a:r>
            <a:r>
              <a:rPr sz="2956" i="1" spc="22" dirty="0">
                <a:latin typeface="Times New Roman"/>
                <a:cs typeface="Times New Roman"/>
              </a:rPr>
              <a:t>X	</a:t>
            </a:r>
            <a:r>
              <a:rPr sz="2956" spc="31" dirty="0">
                <a:latin typeface="Times New Roman"/>
                <a:cs typeface="Times New Roman"/>
              </a:rPr>
              <a:t>(</a:t>
            </a:r>
            <a:r>
              <a:rPr sz="2956" i="1" spc="31" dirty="0">
                <a:latin typeface="Times New Roman"/>
                <a:cs typeface="Times New Roman"/>
              </a:rPr>
              <a:t>t </a:t>
            </a:r>
            <a:r>
              <a:rPr sz="2956" spc="9" dirty="0">
                <a:latin typeface="Times New Roman"/>
                <a:cs typeface="Times New Roman"/>
              </a:rPr>
              <a:t>-</a:t>
            </a:r>
            <a:r>
              <a:rPr sz="2956" spc="-613" dirty="0">
                <a:latin typeface="Times New Roman"/>
                <a:cs typeface="Times New Roman"/>
              </a:rPr>
              <a:t> </a:t>
            </a:r>
            <a:r>
              <a:rPr sz="2956" spc="-88" dirty="0">
                <a:latin typeface="Times New Roman"/>
                <a:cs typeface="Times New Roman"/>
              </a:rPr>
              <a:t>1)</a:t>
            </a:r>
            <a:endParaRPr sz="2956">
              <a:latin typeface="Times New Roman"/>
              <a:cs typeface="Times New Roman"/>
            </a:endParaRPr>
          </a:p>
          <a:p>
            <a:pPr marR="24654" algn="ctr">
              <a:lnSpc>
                <a:spcPts val="1407"/>
              </a:lnSpc>
            </a:pPr>
            <a:r>
              <a:rPr sz="1721" spc="9" dirty="0">
                <a:latin typeface="Times New Roman"/>
                <a:cs typeface="Times New Roman"/>
              </a:rPr>
              <a:t>2</a:t>
            </a:r>
            <a:endParaRPr sz="1721">
              <a:latin typeface="Times New Roman"/>
              <a:cs typeface="Times New Roman"/>
            </a:endParaRPr>
          </a:p>
        </p:txBody>
      </p:sp>
      <p:sp>
        <p:nvSpPr>
          <p:cNvPr id="10" name="object 16"/>
          <p:cNvSpPr txBox="1"/>
          <p:nvPr/>
        </p:nvSpPr>
        <p:spPr>
          <a:xfrm>
            <a:off x="5894294" y="3025589"/>
            <a:ext cx="3780865" cy="1076449"/>
          </a:xfrm>
          <a:prstGeom prst="rect">
            <a:avLst/>
          </a:prstGeom>
        </p:spPr>
        <p:txBody>
          <a:bodyPr vert="horz" wrap="square" lIns="0" tIns="0" rIns="0" bIns="0" rtlCol="0">
            <a:spAutoFit/>
          </a:bodyPr>
          <a:lstStyle/>
          <a:p>
            <a:pPr marL="39783">
              <a:tabLst>
                <a:tab pos="829280" algn="l"/>
                <a:tab pos="1474773" algn="l"/>
                <a:tab pos="2545552" algn="l"/>
                <a:tab pos="3036396" algn="l"/>
              </a:tabLst>
            </a:pPr>
            <a:r>
              <a:rPr sz="2956" spc="18" dirty="0">
                <a:latin typeface="Symbol"/>
                <a:cs typeface="Symbol"/>
              </a:rPr>
              <a:t>+	</a:t>
            </a:r>
            <a:r>
              <a:rPr sz="2956" spc="18" dirty="0">
                <a:latin typeface="Times New Roman"/>
                <a:cs typeface="Times New Roman"/>
              </a:rPr>
              <a:t>0</a:t>
            </a:r>
            <a:r>
              <a:rPr sz="2956" spc="-383" dirty="0">
                <a:latin typeface="Times New Roman"/>
                <a:cs typeface="Times New Roman"/>
              </a:rPr>
              <a:t> </a:t>
            </a:r>
            <a:r>
              <a:rPr sz="2956" i="1" spc="22" dirty="0">
                <a:latin typeface="Times New Roman"/>
                <a:cs typeface="Times New Roman"/>
              </a:rPr>
              <a:t>X	</a:t>
            </a:r>
            <a:r>
              <a:rPr sz="2956" spc="31" dirty="0">
                <a:latin typeface="Times New Roman"/>
                <a:cs typeface="Times New Roman"/>
              </a:rPr>
              <a:t>(</a:t>
            </a:r>
            <a:r>
              <a:rPr sz="2956" i="1" spc="31" dirty="0">
                <a:latin typeface="Times New Roman"/>
                <a:cs typeface="Times New Roman"/>
              </a:rPr>
              <a:t>t</a:t>
            </a:r>
            <a:r>
              <a:rPr sz="2956" i="1" spc="-75" dirty="0">
                <a:latin typeface="Times New Roman"/>
                <a:cs typeface="Times New Roman"/>
              </a:rPr>
              <a:t> </a:t>
            </a:r>
            <a:r>
              <a:rPr sz="2956" spc="9" dirty="0">
                <a:latin typeface="Times New Roman"/>
                <a:cs typeface="Times New Roman"/>
              </a:rPr>
              <a:t>-</a:t>
            </a:r>
            <a:r>
              <a:rPr sz="2956" spc="-427" dirty="0">
                <a:latin typeface="Times New Roman"/>
                <a:cs typeface="Times New Roman"/>
              </a:rPr>
              <a:t> </a:t>
            </a:r>
            <a:r>
              <a:rPr sz="2956" spc="-88" dirty="0">
                <a:latin typeface="Times New Roman"/>
                <a:cs typeface="Times New Roman"/>
              </a:rPr>
              <a:t>1)	</a:t>
            </a:r>
            <a:r>
              <a:rPr sz="2956" spc="18" dirty="0">
                <a:latin typeface="Symbol"/>
                <a:cs typeface="Symbol"/>
              </a:rPr>
              <a:t>+	</a:t>
            </a:r>
            <a:r>
              <a:rPr sz="2956" i="1" spc="22" dirty="0">
                <a:latin typeface="Times New Roman"/>
                <a:cs typeface="Times New Roman"/>
              </a:rPr>
              <a:t>E</a:t>
            </a:r>
            <a:r>
              <a:rPr sz="2956" i="1" spc="40" dirty="0">
                <a:latin typeface="Times New Roman"/>
                <a:cs typeface="Times New Roman"/>
              </a:rPr>
              <a:t> </a:t>
            </a:r>
            <a:r>
              <a:rPr sz="2956" spc="93" dirty="0">
                <a:latin typeface="Times New Roman"/>
                <a:cs typeface="Times New Roman"/>
              </a:rPr>
              <a:t>(</a:t>
            </a:r>
            <a:r>
              <a:rPr sz="2956" i="1" spc="93" dirty="0">
                <a:latin typeface="Times New Roman"/>
                <a:cs typeface="Times New Roman"/>
              </a:rPr>
              <a:t>t</a:t>
            </a:r>
            <a:r>
              <a:rPr sz="2956" spc="93" dirty="0">
                <a:latin typeface="Times New Roman"/>
                <a:cs typeface="Times New Roman"/>
              </a:rPr>
              <a:t>)</a:t>
            </a:r>
            <a:endParaRPr sz="2956">
              <a:latin typeface="Times New Roman"/>
              <a:cs typeface="Times New Roman"/>
            </a:endParaRPr>
          </a:p>
          <a:p>
            <a:pPr marL="11206">
              <a:spcBef>
                <a:spcPts val="1306"/>
              </a:spcBef>
              <a:tabLst>
                <a:tab pos="2516415" algn="l"/>
              </a:tabLst>
            </a:pPr>
            <a:r>
              <a:rPr sz="2956" spc="18" dirty="0">
                <a:latin typeface="Symbol"/>
                <a:cs typeface="Symbol"/>
              </a:rPr>
              <a:t>+	+</a:t>
            </a:r>
            <a:endParaRPr sz="2956">
              <a:latin typeface="Symbol"/>
              <a:cs typeface="Symbol"/>
            </a:endParaRPr>
          </a:p>
        </p:txBody>
      </p:sp>
      <p:sp>
        <p:nvSpPr>
          <p:cNvPr id="11" name="object 17"/>
          <p:cNvSpPr txBox="1"/>
          <p:nvPr/>
        </p:nvSpPr>
        <p:spPr>
          <a:xfrm>
            <a:off x="8890748" y="3308896"/>
            <a:ext cx="792256" cy="899990"/>
          </a:xfrm>
          <a:prstGeom prst="rect">
            <a:avLst/>
          </a:prstGeom>
        </p:spPr>
        <p:txBody>
          <a:bodyPr vert="horz" wrap="square" lIns="0" tIns="0" rIns="0" bIns="0" rtlCol="0">
            <a:spAutoFit/>
          </a:bodyPr>
          <a:lstStyle/>
          <a:p>
            <a:pPr marL="252146"/>
            <a:r>
              <a:rPr sz="1721" spc="9" dirty="0">
                <a:latin typeface="Times New Roman"/>
                <a:cs typeface="Times New Roman"/>
              </a:rPr>
              <a:t>1</a:t>
            </a:r>
            <a:endParaRPr sz="1721">
              <a:latin typeface="Times New Roman"/>
              <a:cs typeface="Times New Roman"/>
            </a:endParaRPr>
          </a:p>
          <a:p>
            <a:pPr marL="11206">
              <a:lnSpc>
                <a:spcPts val="2890"/>
              </a:lnSpc>
              <a:spcBef>
                <a:spcPts val="556"/>
              </a:spcBef>
              <a:tabLst>
                <a:tab pos="388865" algn="l"/>
              </a:tabLst>
            </a:pPr>
            <a:r>
              <a:rPr sz="2956" i="1" spc="22" dirty="0">
                <a:latin typeface="Times New Roman"/>
                <a:cs typeface="Times New Roman"/>
              </a:rPr>
              <a:t>E	</a:t>
            </a:r>
            <a:r>
              <a:rPr sz="2956" spc="53" dirty="0">
                <a:latin typeface="Times New Roman"/>
                <a:cs typeface="Times New Roman"/>
              </a:rPr>
              <a:t>(</a:t>
            </a:r>
            <a:r>
              <a:rPr sz="2956" i="1" spc="221" dirty="0">
                <a:latin typeface="Times New Roman"/>
                <a:cs typeface="Times New Roman"/>
              </a:rPr>
              <a:t>t</a:t>
            </a:r>
            <a:r>
              <a:rPr sz="2956" spc="9" dirty="0">
                <a:latin typeface="Times New Roman"/>
                <a:cs typeface="Times New Roman"/>
              </a:rPr>
              <a:t>)</a:t>
            </a:r>
            <a:endParaRPr sz="2956">
              <a:latin typeface="Times New Roman"/>
              <a:cs typeface="Times New Roman"/>
            </a:endParaRPr>
          </a:p>
          <a:p>
            <a:pPr marL="242620">
              <a:lnSpc>
                <a:spcPts val="1407"/>
              </a:lnSpc>
            </a:pPr>
            <a:r>
              <a:rPr sz="1721" spc="9" dirty="0">
                <a:latin typeface="Times New Roman"/>
                <a:cs typeface="Times New Roman"/>
              </a:rPr>
              <a:t>2</a:t>
            </a:r>
            <a:endParaRPr sz="1721">
              <a:latin typeface="Times New Roman"/>
              <a:cs typeface="Times New Roman"/>
            </a:endParaRPr>
          </a:p>
        </p:txBody>
      </p:sp>
      <p:sp>
        <p:nvSpPr>
          <p:cNvPr id="12" name="object 47"/>
          <p:cNvSpPr txBox="1"/>
          <p:nvPr/>
        </p:nvSpPr>
        <p:spPr>
          <a:xfrm>
            <a:off x="2989170" y="5161710"/>
            <a:ext cx="6570569" cy="325923"/>
          </a:xfrm>
          <a:prstGeom prst="rect">
            <a:avLst/>
          </a:prstGeom>
        </p:spPr>
        <p:txBody>
          <a:bodyPr vert="horz" wrap="square" lIns="0" tIns="0" rIns="0" bIns="0" rtlCol="0">
            <a:spAutoFit/>
          </a:bodyPr>
          <a:lstStyle/>
          <a:p>
            <a:pPr marL="11206"/>
            <a:r>
              <a:rPr sz="2118" spc="-4" dirty="0">
                <a:latin typeface="Arial"/>
                <a:cs typeface="Arial"/>
              </a:rPr>
              <a:t>Which </a:t>
            </a:r>
            <a:r>
              <a:rPr sz="2118" dirty="0">
                <a:latin typeface="Arial"/>
                <a:cs typeface="Arial"/>
              </a:rPr>
              <a:t>causal structure does this model correspond</a:t>
            </a:r>
            <a:r>
              <a:rPr sz="2118" spc="-66" dirty="0">
                <a:latin typeface="Arial"/>
                <a:cs typeface="Arial"/>
              </a:rPr>
              <a:t> </a:t>
            </a:r>
            <a:r>
              <a:rPr sz="2118" dirty="0">
                <a:latin typeface="Arial"/>
                <a:cs typeface="Arial"/>
              </a:rPr>
              <a:t>to?</a:t>
            </a:r>
            <a:endParaRPr sz="2118">
              <a:latin typeface="Arial"/>
              <a:cs typeface="Arial"/>
            </a:endParaRPr>
          </a:p>
        </p:txBody>
      </p:sp>
      <p:sp>
        <p:nvSpPr>
          <p:cNvPr id="13" name="object 48"/>
          <p:cNvSpPr/>
          <p:nvPr/>
        </p:nvSpPr>
        <p:spPr>
          <a:xfrm>
            <a:off x="3478026" y="5764025"/>
            <a:ext cx="333375" cy="307041"/>
          </a:xfrm>
          <a:custGeom>
            <a:avLst/>
            <a:gdLst/>
            <a:ahLst/>
            <a:cxnLst/>
            <a:rect l="l" t="t" r="r" b="b"/>
            <a:pathLst>
              <a:path w="377825" h="347979">
                <a:moveTo>
                  <a:pt x="188912" y="0"/>
                </a:moveTo>
                <a:lnTo>
                  <a:pt x="140989" y="5657"/>
                </a:lnTo>
                <a:lnTo>
                  <a:pt x="95614" y="22628"/>
                </a:lnTo>
                <a:lnTo>
                  <a:pt x="55331" y="50913"/>
                </a:lnTo>
                <a:lnTo>
                  <a:pt x="24591" y="87980"/>
                </a:lnTo>
                <a:lnTo>
                  <a:pt x="6147" y="129733"/>
                </a:lnTo>
                <a:lnTo>
                  <a:pt x="0" y="173830"/>
                </a:lnTo>
                <a:lnTo>
                  <a:pt x="6147" y="217927"/>
                </a:lnTo>
                <a:lnTo>
                  <a:pt x="24591" y="259680"/>
                </a:lnTo>
                <a:lnTo>
                  <a:pt x="55331" y="296747"/>
                </a:lnTo>
                <a:lnTo>
                  <a:pt x="95614" y="325033"/>
                </a:lnTo>
                <a:lnTo>
                  <a:pt x="140989" y="342004"/>
                </a:lnTo>
                <a:lnTo>
                  <a:pt x="188912" y="347661"/>
                </a:lnTo>
                <a:lnTo>
                  <a:pt x="236834" y="342004"/>
                </a:lnTo>
                <a:lnTo>
                  <a:pt x="282210" y="325033"/>
                </a:lnTo>
                <a:lnTo>
                  <a:pt x="322493" y="296747"/>
                </a:lnTo>
                <a:lnTo>
                  <a:pt x="353233" y="259680"/>
                </a:lnTo>
                <a:lnTo>
                  <a:pt x="371676" y="217927"/>
                </a:lnTo>
                <a:lnTo>
                  <a:pt x="377824" y="173830"/>
                </a:lnTo>
                <a:lnTo>
                  <a:pt x="371676" y="129733"/>
                </a:lnTo>
                <a:lnTo>
                  <a:pt x="353233" y="87980"/>
                </a:lnTo>
                <a:lnTo>
                  <a:pt x="322493" y="50913"/>
                </a:lnTo>
                <a:lnTo>
                  <a:pt x="282210" y="22628"/>
                </a:lnTo>
                <a:lnTo>
                  <a:pt x="236834" y="5657"/>
                </a:lnTo>
                <a:lnTo>
                  <a:pt x="188912" y="0"/>
                </a:lnTo>
                <a:close/>
              </a:path>
            </a:pathLst>
          </a:custGeom>
          <a:solidFill>
            <a:srgbClr val="D6A800"/>
          </a:solidFill>
        </p:spPr>
        <p:txBody>
          <a:bodyPr wrap="square" lIns="0" tIns="0" rIns="0" bIns="0" rtlCol="0"/>
          <a:lstStyle/>
          <a:p>
            <a:endParaRPr sz="1588"/>
          </a:p>
        </p:txBody>
      </p:sp>
      <p:sp>
        <p:nvSpPr>
          <p:cNvPr id="14" name="object 49"/>
          <p:cNvSpPr/>
          <p:nvPr/>
        </p:nvSpPr>
        <p:spPr>
          <a:xfrm>
            <a:off x="3478026" y="5764025"/>
            <a:ext cx="333375" cy="307041"/>
          </a:xfrm>
          <a:custGeom>
            <a:avLst/>
            <a:gdLst/>
            <a:ahLst/>
            <a:cxnLst/>
            <a:rect l="l" t="t" r="r" b="b"/>
            <a:pathLst>
              <a:path w="377825" h="347979">
                <a:moveTo>
                  <a:pt x="322493" y="50913"/>
                </a:moveTo>
                <a:lnTo>
                  <a:pt x="353233" y="87980"/>
                </a:lnTo>
                <a:lnTo>
                  <a:pt x="371676" y="129733"/>
                </a:lnTo>
                <a:lnTo>
                  <a:pt x="377824" y="173830"/>
                </a:lnTo>
                <a:lnTo>
                  <a:pt x="371676" y="217927"/>
                </a:lnTo>
                <a:lnTo>
                  <a:pt x="353233" y="259680"/>
                </a:lnTo>
                <a:lnTo>
                  <a:pt x="322493" y="296747"/>
                </a:lnTo>
                <a:lnTo>
                  <a:pt x="282210" y="325033"/>
                </a:lnTo>
                <a:lnTo>
                  <a:pt x="236834" y="342004"/>
                </a:lnTo>
                <a:lnTo>
                  <a:pt x="188912" y="347661"/>
                </a:lnTo>
                <a:lnTo>
                  <a:pt x="140989" y="342004"/>
                </a:lnTo>
                <a:lnTo>
                  <a:pt x="95614" y="325033"/>
                </a:lnTo>
                <a:lnTo>
                  <a:pt x="55331" y="296747"/>
                </a:lnTo>
                <a:lnTo>
                  <a:pt x="24591" y="259680"/>
                </a:lnTo>
                <a:lnTo>
                  <a:pt x="6147" y="217927"/>
                </a:lnTo>
                <a:lnTo>
                  <a:pt x="0" y="173830"/>
                </a:lnTo>
                <a:lnTo>
                  <a:pt x="6147" y="129733"/>
                </a:lnTo>
                <a:lnTo>
                  <a:pt x="24591" y="87980"/>
                </a:lnTo>
                <a:lnTo>
                  <a:pt x="55331" y="50913"/>
                </a:lnTo>
                <a:lnTo>
                  <a:pt x="95614" y="22628"/>
                </a:lnTo>
                <a:lnTo>
                  <a:pt x="140989" y="5657"/>
                </a:lnTo>
                <a:lnTo>
                  <a:pt x="188912" y="0"/>
                </a:lnTo>
                <a:lnTo>
                  <a:pt x="236834" y="5657"/>
                </a:lnTo>
                <a:lnTo>
                  <a:pt x="282210" y="22628"/>
                </a:lnTo>
                <a:lnTo>
                  <a:pt x="322493" y="50913"/>
                </a:lnTo>
              </a:path>
            </a:pathLst>
          </a:custGeom>
          <a:ln w="9525">
            <a:solidFill>
              <a:srgbClr val="000000"/>
            </a:solidFill>
          </a:ln>
        </p:spPr>
        <p:txBody>
          <a:bodyPr wrap="square" lIns="0" tIns="0" rIns="0" bIns="0" rtlCol="0"/>
          <a:lstStyle/>
          <a:p>
            <a:endParaRPr sz="1588"/>
          </a:p>
        </p:txBody>
      </p:sp>
      <p:sp>
        <p:nvSpPr>
          <p:cNvPr id="15" name="object 50"/>
          <p:cNvSpPr/>
          <p:nvPr/>
        </p:nvSpPr>
        <p:spPr>
          <a:xfrm>
            <a:off x="4431926" y="5758422"/>
            <a:ext cx="333375" cy="307041"/>
          </a:xfrm>
          <a:custGeom>
            <a:avLst/>
            <a:gdLst/>
            <a:ahLst/>
            <a:cxnLst/>
            <a:rect l="l" t="t" r="r" b="b"/>
            <a:pathLst>
              <a:path w="377825" h="347979">
                <a:moveTo>
                  <a:pt x="188912" y="0"/>
                </a:moveTo>
                <a:lnTo>
                  <a:pt x="140989" y="5657"/>
                </a:lnTo>
                <a:lnTo>
                  <a:pt x="95614" y="22628"/>
                </a:lnTo>
                <a:lnTo>
                  <a:pt x="55331" y="50913"/>
                </a:lnTo>
                <a:lnTo>
                  <a:pt x="24591" y="87980"/>
                </a:lnTo>
                <a:lnTo>
                  <a:pt x="6147" y="129733"/>
                </a:lnTo>
                <a:lnTo>
                  <a:pt x="0" y="173830"/>
                </a:lnTo>
                <a:lnTo>
                  <a:pt x="6147" y="217927"/>
                </a:lnTo>
                <a:lnTo>
                  <a:pt x="24591" y="259680"/>
                </a:lnTo>
                <a:lnTo>
                  <a:pt x="55331" y="296747"/>
                </a:lnTo>
                <a:lnTo>
                  <a:pt x="95614" y="325033"/>
                </a:lnTo>
                <a:lnTo>
                  <a:pt x="140989" y="342004"/>
                </a:lnTo>
                <a:lnTo>
                  <a:pt x="188912" y="347661"/>
                </a:lnTo>
                <a:lnTo>
                  <a:pt x="236834" y="342004"/>
                </a:lnTo>
                <a:lnTo>
                  <a:pt x="282210" y="325033"/>
                </a:lnTo>
                <a:lnTo>
                  <a:pt x="322493" y="296747"/>
                </a:lnTo>
                <a:lnTo>
                  <a:pt x="353233" y="259680"/>
                </a:lnTo>
                <a:lnTo>
                  <a:pt x="371676" y="217927"/>
                </a:lnTo>
                <a:lnTo>
                  <a:pt x="377824" y="173830"/>
                </a:lnTo>
                <a:lnTo>
                  <a:pt x="371676" y="129733"/>
                </a:lnTo>
                <a:lnTo>
                  <a:pt x="353233" y="87980"/>
                </a:lnTo>
                <a:lnTo>
                  <a:pt x="322493" y="50913"/>
                </a:lnTo>
                <a:lnTo>
                  <a:pt x="282210" y="22628"/>
                </a:lnTo>
                <a:lnTo>
                  <a:pt x="236834" y="5657"/>
                </a:lnTo>
                <a:lnTo>
                  <a:pt x="188912" y="0"/>
                </a:lnTo>
                <a:close/>
              </a:path>
            </a:pathLst>
          </a:custGeom>
          <a:solidFill>
            <a:srgbClr val="D6A800"/>
          </a:solidFill>
        </p:spPr>
        <p:txBody>
          <a:bodyPr wrap="square" lIns="0" tIns="0" rIns="0" bIns="0" rtlCol="0"/>
          <a:lstStyle/>
          <a:p>
            <a:endParaRPr sz="1588"/>
          </a:p>
        </p:txBody>
      </p:sp>
      <p:sp>
        <p:nvSpPr>
          <p:cNvPr id="16" name="object 51"/>
          <p:cNvSpPr/>
          <p:nvPr/>
        </p:nvSpPr>
        <p:spPr>
          <a:xfrm>
            <a:off x="4431926" y="5758422"/>
            <a:ext cx="333375" cy="307041"/>
          </a:xfrm>
          <a:custGeom>
            <a:avLst/>
            <a:gdLst/>
            <a:ahLst/>
            <a:cxnLst/>
            <a:rect l="l" t="t" r="r" b="b"/>
            <a:pathLst>
              <a:path w="377825" h="347979">
                <a:moveTo>
                  <a:pt x="322493" y="50913"/>
                </a:moveTo>
                <a:lnTo>
                  <a:pt x="353233" y="87980"/>
                </a:lnTo>
                <a:lnTo>
                  <a:pt x="371676" y="129733"/>
                </a:lnTo>
                <a:lnTo>
                  <a:pt x="377824" y="173830"/>
                </a:lnTo>
                <a:lnTo>
                  <a:pt x="371676" y="217927"/>
                </a:lnTo>
                <a:lnTo>
                  <a:pt x="353233" y="259680"/>
                </a:lnTo>
                <a:lnTo>
                  <a:pt x="322493" y="296747"/>
                </a:lnTo>
                <a:lnTo>
                  <a:pt x="282210" y="325033"/>
                </a:lnTo>
                <a:lnTo>
                  <a:pt x="236834" y="342004"/>
                </a:lnTo>
                <a:lnTo>
                  <a:pt x="188912" y="347661"/>
                </a:lnTo>
                <a:lnTo>
                  <a:pt x="140989" y="342004"/>
                </a:lnTo>
                <a:lnTo>
                  <a:pt x="95614" y="325033"/>
                </a:lnTo>
                <a:lnTo>
                  <a:pt x="55331" y="296747"/>
                </a:lnTo>
                <a:lnTo>
                  <a:pt x="24591" y="259680"/>
                </a:lnTo>
                <a:lnTo>
                  <a:pt x="6147" y="217927"/>
                </a:lnTo>
                <a:lnTo>
                  <a:pt x="0" y="173830"/>
                </a:lnTo>
                <a:lnTo>
                  <a:pt x="6147" y="129733"/>
                </a:lnTo>
                <a:lnTo>
                  <a:pt x="24591" y="87980"/>
                </a:lnTo>
                <a:lnTo>
                  <a:pt x="55331" y="50913"/>
                </a:lnTo>
                <a:lnTo>
                  <a:pt x="95614" y="22628"/>
                </a:lnTo>
                <a:lnTo>
                  <a:pt x="140989" y="5657"/>
                </a:lnTo>
                <a:lnTo>
                  <a:pt x="188912" y="0"/>
                </a:lnTo>
                <a:lnTo>
                  <a:pt x="236834" y="5657"/>
                </a:lnTo>
                <a:lnTo>
                  <a:pt x="282210" y="22628"/>
                </a:lnTo>
                <a:lnTo>
                  <a:pt x="322493" y="50913"/>
                </a:lnTo>
              </a:path>
            </a:pathLst>
          </a:custGeom>
          <a:ln w="9525">
            <a:solidFill>
              <a:srgbClr val="000000"/>
            </a:solidFill>
          </a:ln>
        </p:spPr>
        <p:txBody>
          <a:bodyPr wrap="square" lIns="0" tIns="0" rIns="0" bIns="0" rtlCol="0"/>
          <a:lstStyle/>
          <a:p>
            <a:endParaRPr sz="1588"/>
          </a:p>
        </p:txBody>
      </p:sp>
      <p:sp>
        <p:nvSpPr>
          <p:cNvPr id="17" name="object 52"/>
          <p:cNvSpPr/>
          <p:nvPr/>
        </p:nvSpPr>
        <p:spPr>
          <a:xfrm>
            <a:off x="3881437" y="5916706"/>
            <a:ext cx="361390" cy="0"/>
          </a:xfrm>
          <a:custGeom>
            <a:avLst/>
            <a:gdLst/>
            <a:ahLst/>
            <a:cxnLst/>
            <a:rect l="l" t="t" r="r" b="b"/>
            <a:pathLst>
              <a:path w="409575">
                <a:moveTo>
                  <a:pt x="0" y="0"/>
                </a:moveTo>
                <a:lnTo>
                  <a:pt x="383666" y="0"/>
                </a:lnTo>
                <a:lnTo>
                  <a:pt x="409065" y="0"/>
                </a:lnTo>
              </a:path>
            </a:pathLst>
          </a:custGeom>
          <a:ln w="50800">
            <a:solidFill>
              <a:srgbClr val="FFFFFF"/>
            </a:solidFill>
          </a:ln>
        </p:spPr>
        <p:txBody>
          <a:bodyPr wrap="square" lIns="0" tIns="0" rIns="0" bIns="0" rtlCol="0"/>
          <a:lstStyle/>
          <a:p>
            <a:endParaRPr sz="1588"/>
          </a:p>
        </p:txBody>
      </p:sp>
      <p:sp>
        <p:nvSpPr>
          <p:cNvPr id="18" name="object 53"/>
          <p:cNvSpPr/>
          <p:nvPr/>
        </p:nvSpPr>
        <p:spPr>
          <a:xfrm>
            <a:off x="4219966" y="5849246"/>
            <a:ext cx="135031" cy="135031"/>
          </a:xfrm>
          <a:custGeom>
            <a:avLst/>
            <a:gdLst/>
            <a:ahLst/>
            <a:cxnLst/>
            <a:rect l="l" t="t" r="r" b="b"/>
            <a:pathLst>
              <a:path w="153035" h="153034">
                <a:moveTo>
                  <a:pt x="0" y="0"/>
                </a:moveTo>
                <a:lnTo>
                  <a:pt x="0" y="152908"/>
                </a:lnTo>
                <a:lnTo>
                  <a:pt x="152908" y="76454"/>
                </a:lnTo>
                <a:lnTo>
                  <a:pt x="0" y="0"/>
                </a:lnTo>
                <a:close/>
              </a:path>
            </a:pathLst>
          </a:custGeom>
          <a:solidFill>
            <a:srgbClr val="FFFFFF"/>
          </a:solidFill>
        </p:spPr>
        <p:txBody>
          <a:bodyPr wrap="square" lIns="0" tIns="0" rIns="0" bIns="0" rtlCol="0"/>
          <a:lstStyle/>
          <a:p>
            <a:endParaRPr sz="1588"/>
          </a:p>
        </p:txBody>
      </p:sp>
      <p:sp>
        <p:nvSpPr>
          <p:cNvPr id="19" name="object 54"/>
          <p:cNvSpPr/>
          <p:nvPr/>
        </p:nvSpPr>
        <p:spPr>
          <a:xfrm>
            <a:off x="5615548" y="5759824"/>
            <a:ext cx="333375" cy="307041"/>
          </a:xfrm>
          <a:custGeom>
            <a:avLst/>
            <a:gdLst/>
            <a:ahLst/>
            <a:cxnLst/>
            <a:rect l="l" t="t" r="r" b="b"/>
            <a:pathLst>
              <a:path w="377825" h="347979">
                <a:moveTo>
                  <a:pt x="188912" y="0"/>
                </a:moveTo>
                <a:lnTo>
                  <a:pt x="140989" y="5657"/>
                </a:lnTo>
                <a:lnTo>
                  <a:pt x="95614" y="22628"/>
                </a:lnTo>
                <a:lnTo>
                  <a:pt x="55331" y="50913"/>
                </a:lnTo>
                <a:lnTo>
                  <a:pt x="24591" y="87980"/>
                </a:lnTo>
                <a:lnTo>
                  <a:pt x="6147" y="129733"/>
                </a:lnTo>
                <a:lnTo>
                  <a:pt x="0" y="173830"/>
                </a:lnTo>
                <a:lnTo>
                  <a:pt x="6147" y="217927"/>
                </a:lnTo>
                <a:lnTo>
                  <a:pt x="24591" y="259680"/>
                </a:lnTo>
                <a:lnTo>
                  <a:pt x="55331" y="296747"/>
                </a:lnTo>
                <a:lnTo>
                  <a:pt x="95614" y="325033"/>
                </a:lnTo>
                <a:lnTo>
                  <a:pt x="140989" y="342004"/>
                </a:lnTo>
                <a:lnTo>
                  <a:pt x="188912" y="347661"/>
                </a:lnTo>
                <a:lnTo>
                  <a:pt x="236834" y="342004"/>
                </a:lnTo>
                <a:lnTo>
                  <a:pt x="282210" y="325033"/>
                </a:lnTo>
                <a:lnTo>
                  <a:pt x="322492" y="296747"/>
                </a:lnTo>
                <a:lnTo>
                  <a:pt x="353231" y="259680"/>
                </a:lnTo>
                <a:lnTo>
                  <a:pt x="371675" y="217927"/>
                </a:lnTo>
                <a:lnTo>
                  <a:pt x="377823" y="173830"/>
                </a:lnTo>
                <a:lnTo>
                  <a:pt x="371675" y="129733"/>
                </a:lnTo>
                <a:lnTo>
                  <a:pt x="353231" y="87980"/>
                </a:lnTo>
                <a:lnTo>
                  <a:pt x="322492" y="50913"/>
                </a:lnTo>
                <a:lnTo>
                  <a:pt x="282210" y="22628"/>
                </a:lnTo>
                <a:lnTo>
                  <a:pt x="236834" y="5657"/>
                </a:lnTo>
                <a:lnTo>
                  <a:pt x="188912" y="0"/>
                </a:lnTo>
                <a:close/>
              </a:path>
            </a:pathLst>
          </a:custGeom>
          <a:solidFill>
            <a:srgbClr val="D6A800"/>
          </a:solidFill>
        </p:spPr>
        <p:txBody>
          <a:bodyPr wrap="square" lIns="0" tIns="0" rIns="0" bIns="0" rtlCol="0"/>
          <a:lstStyle/>
          <a:p>
            <a:endParaRPr sz="1588"/>
          </a:p>
        </p:txBody>
      </p:sp>
      <p:sp>
        <p:nvSpPr>
          <p:cNvPr id="20" name="object 55"/>
          <p:cNvSpPr/>
          <p:nvPr/>
        </p:nvSpPr>
        <p:spPr>
          <a:xfrm>
            <a:off x="5615548" y="5759824"/>
            <a:ext cx="333375" cy="307041"/>
          </a:xfrm>
          <a:custGeom>
            <a:avLst/>
            <a:gdLst/>
            <a:ahLst/>
            <a:cxnLst/>
            <a:rect l="l" t="t" r="r" b="b"/>
            <a:pathLst>
              <a:path w="377825" h="347979">
                <a:moveTo>
                  <a:pt x="322492" y="50913"/>
                </a:moveTo>
                <a:lnTo>
                  <a:pt x="353231" y="87980"/>
                </a:lnTo>
                <a:lnTo>
                  <a:pt x="371675" y="129733"/>
                </a:lnTo>
                <a:lnTo>
                  <a:pt x="377823" y="173830"/>
                </a:lnTo>
                <a:lnTo>
                  <a:pt x="371675" y="217927"/>
                </a:lnTo>
                <a:lnTo>
                  <a:pt x="353231" y="259680"/>
                </a:lnTo>
                <a:lnTo>
                  <a:pt x="322492" y="296747"/>
                </a:lnTo>
                <a:lnTo>
                  <a:pt x="282210" y="325033"/>
                </a:lnTo>
                <a:lnTo>
                  <a:pt x="236834" y="342004"/>
                </a:lnTo>
                <a:lnTo>
                  <a:pt x="188912" y="347661"/>
                </a:lnTo>
                <a:lnTo>
                  <a:pt x="140989" y="342004"/>
                </a:lnTo>
                <a:lnTo>
                  <a:pt x="95614" y="325033"/>
                </a:lnTo>
                <a:lnTo>
                  <a:pt x="55331" y="296747"/>
                </a:lnTo>
                <a:lnTo>
                  <a:pt x="24591" y="259680"/>
                </a:lnTo>
                <a:lnTo>
                  <a:pt x="6147" y="217927"/>
                </a:lnTo>
                <a:lnTo>
                  <a:pt x="0" y="173830"/>
                </a:lnTo>
                <a:lnTo>
                  <a:pt x="6147" y="129733"/>
                </a:lnTo>
                <a:lnTo>
                  <a:pt x="24591" y="87980"/>
                </a:lnTo>
                <a:lnTo>
                  <a:pt x="55331" y="50913"/>
                </a:lnTo>
                <a:lnTo>
                  <a:pt x="95614" y="22628"/>
                </a:lnTo>
                <a:lnTo>
                  <a:pt x="140989" y="5657"/>
                </a:lnTo>
                <a:lnTo>
                  <a:pt x="188912" y="0"/>
                </a:lnTo>
                <a:lnTo>
                  <a:pt x="236834" y="5657"/>
                </a:lnTo>
                <a:lnTo>
                  <a:pt x="282210" y="22628"/>
                </a:lnTo>
                <a:lnTo>
                  <a:pt x="322492" y="50913"/>
                </a:lnTo>
              </a:path>
            </a:pathLst>
          </a:custGeom>
          <a:ln w="9525">
            <a:solidFill>
              <a:srgbClr val="000000"/>
            </a:solidFill>
          </a:ln>
        </p:spPr>
        <p:txBody>
          <a:bodyPr wrap="square" lIns="0" tIns="0" rIns="0" bIns="0" rtlCol="0"/>
          <a:lstStyle/>
          <a:p>
            <a:endParaRPr sz="1588"/>
          </a:p>
        </p:txBody>
      </p:sp>
      <p:sp>
        <p:nvSpPr>
          <p:cNvPr id="21" name="object 56"/>
          <p:cNvSpPr/>
          <p:nvPr/>
        </p:nvSpPr>
        <p:spPr>
          <a:xfrm>
            <a:off x="6569448" y="5754221"/>
            <a:ext cx="333375" cy="307041"/>
          </a:xfrm>
          <a:custGeom>
            <a:avLst/>
            <a:gdLst/>
            <a:ahLst/>
            <a:cxnLst/>
            <a:rect l="l" t="t" r="r" b="b"/>
            <a:pathLst>
              <a:path w="377825" h="347979">
                <a:moveTo>
                  <a:pt x="188911" y="0"/>
                </a:moveTo>
                <a:lnTo>
                  <a:pt x="140989" y="5657"/>
                </a:lnTo>
                <a:lnTo>
                  <a:pt x="95613" y="22628"/>
                </a:lnTo>
                <a:lnTo>
                  <a:pt x="55330" y="50913"/>
                </a:lnTo>
                <a:lnTo>
                  <a:pt x="24591" y="87980"/>
                </a:lnTo>
                <a:lnTo>
                  <a:pt x="6147" y="129733"/>
                </a:lnTo>
                <a:lnTo>
                  <a:pt x="0" y="173830"/>
                </a:lnTo>
                <a:lnTo>
                  <a:pt x="6147" y="217927"/>
                </a:lnTo>
                <a:lnTo>
                  <a:pt x="24591" y="259680"/>
                </a:lnTo>
                <a:lnTo>
                  <a:pt x="55330" y="296747"/>
                </a:lnTo>
                <a:lnTo>
                  <a:pt x="95613" y="325033"/>
                </a:lnTo>
                <a:lnTo>
                  <a:pt x="140989" y="342004"/>
                </a:lnTo>
                <a:lnTo>
                  <a:pt x="188911" y="347661"/>
                </a:lnTo>
                <a:lnTo>
                  <a:pt x="236834" y="342004"/>
                </a:lnTo>
                <a:lnTo>
                  <a:pt x="282209" y="325033"/>
                </a:lnTo>
                <a:lnTo>
                  <a:pt x="322493" y="296747"/>
                </a:lnTo>
                <a:lnTo>
                  <a:pt x="353232" y="259680"/>
                </a:lnTo>
                <a:lnTo>
                  <a:pt x="371675" y="217927"/>
                </a:lnTo>
                <a:lnTo>
                  <a:pt x="377823" y="173830"/>
                </a:lnTo>
                <a:lnTo>
                  <a:pt x="371675" y="129733"/>
                </a:lnTo>
                <a:lnTo>
                  <a:pt x="353232" y="87980"/>
                </a:lnTo>
                <a:lnTo>
                  <a:pt x="322493" y="50913"/>
                </a:lnTo>
                <a:lnTo>
                  <a:pt x="282209" y="22628"/>
                </a:lnTo>
                <a:lnTo>
                  <a:pt x="236834" y="5657"/>
                </a:lnTo>
                <a:lnTo>
                  <a:pt x="188911" y="0"/>
                </a:lnTo>
                <a:close/>
              </a:path>
            </a:pathLst>
          </a:custGeom>
          <a:solidFill>
            <a:srgbClr val="D6A800"/>
          </a:solidFill>
        </p:spPr>
        <p:txBody>
          <a:bodyPr wrap="square" lIns="0" tIns="0" rIns="0" bIns="0" rtlCol="0"/>
          <a:lstStyle/>
          <a:p>
            <a:endParaRPr sz="1588"/>
          </a:p>
        </p:txBody>
      </p:sp>
      <p:sp>
        <p:nvSpPr>
          <p:cNvPr id="22" name="object 57"/>
          <p:cNvSpPr/>
          <p:nvPr/>
        </p:nvSpPr>
        <p:spPr>
          <a:xfrm>
            <a:off x="6569448" y="5754221"/>
            <a:ext cx="333375" cy="307041"/>
          </a:xfrm>
          <a:custGeom>
            <a:avLst/>
            <a:gdLst/>
            <a:ahLst/>
            <a:cxnLst/>
            <a:rect l="l" t="t" r="r" b="b"/>
            <a:pathLst>
              <a:path w="377825" h="347979">
                <a:moveTo>
                  <a:pt x="322493" y="50913"/>
                </a:moveTo>
                <a:lnTo>
                  <a:pt x="353232" y="87980"/>
                </a:lnTo>
                <a:lnTo>
                  <a:pt x="371675" y="129733"/>
                </a:lnTo>
                <a:lnTo>
                  <a:pt x="377823" y="173830"/>
                </a:lnTo>
                <a:lnTo>
                  <a:pt x="371675" y="217927"/>
                </a:lnTo>
                <a:lnTo>
                  <a:pt x="353232" y="259680"/>
                </a:lnTo>
                <a:lnTo>
                  <a:pt x="322493" y="296747"/>
                </a:lnTo>
                <a:lnTo>
                  <a:pt x="282209" y="325033"/>
                </a:lnTo>
                <a:lnTo>
                  <a:pt x="236834" y="342004"/>
                </a:lnTo>
                <a:lnTo>
                  <a:pt x="188911" y="347661"/>
                </a:lnTo>
                <a:lnTo>
                  <a:pt x="140989" y="342004"/>
                </a:lnTo>
                <a:lnTo>
                  <a:pt x="95613" y="325033"/>
                </a:lnTo>
                <a:lnTo>
                  <a:pt x="55330" y="296747"/>
                </a:lnTo>
                <a:lnTo>
                  <a:pt x="24591" y="259680"/>
                </a:lnTo>
                <a:lnTo>
                  <a:pt x="6147" y="217927"/>
                </a:lnTo>
                <a:lnTo>
                  <a:pt x="0" y="173830"/>
                </a:lnTo>
                <a:lnTo>
                  <a:pt x="6147" y="129733"/>
                </a:lnTo>
                <a:lnTo>
                  <a:pt x="24591" y="87980"/>
                </a:lnTo>
                <a:lnTo>
                  <a:pt x="55330" y="50913"/>
                </a:lnTo>
                <a:lnTo>
                  <a:pt x="95613" y="22628"/>
                </a:lnTo>
                <a:lnTo>
                  <a:pt x="140989" y="5657"/>
                </a:lnTo>
                <a:lnTo>
                  <a:pt x="188911" y="0"/>
                </a:lnTo>
                <a:lnTo>
                  <a:pt x="236834" y="5657"/>
                </a:lnTo>
                <a:lnTo>
                  <a:pt x="282209" y="22628"/>
                </a:lnTo>
                <a:lnTo>
                  <a:pt x="322493" y="50913"/>
                </a:lnTo>
              </a:path>
            </a:pathLst>
          </a:custGeom>
          <a:ln w="9525">
            <a:solidFill>
              <a:srgbClr val="000000"/>
            </a:solidFill>
          </a:ln>
        </p:spPr>
        <p:txBody>
          <a:bodyPr wrap="square" lIns="0" tIns="0" rIns="0" bIns="0" rtlCol="0"/>
          <a:lstStyle/>
          <a:p>
            <a:endParaRPr sz="1588"/>
          </a:p>
        </p:txBody>
      </p:sp>
      <p:sp>
        <p:nvSpPr>
          <p:cNvPr id="23" name="object 58"/>
          <p:cNvSpPr txBox="1"/>
          <p:nvPr/>
        </p:nvSpPr>
        <p:spPr>
          <a:xfrm>
            <a:off x="5714940" y="5778733"/>
            <a:ext cx="1088651" cy="244362"/>
          </a:xfrm>
          <a:prstGeom prst="rect">
            <a:avLst/>
          </a:prstGeom>
        </p:spPr>
        <p:txBody>
          <a:bodyPr vert="horz" wrap="square" lIns="0" tIns="0" rIns="0" bIns="0" rtlCol="0">
            <a:spAutoFit/>
          </a:bodyPr>
          <a:lstStyle/>
          <a:p>
            <a:pPr marL="11206">
              <a:tabLst>
                <a:tab pos="964878" algn="l"/>
              </a:tabLst>
            </a:pPr>
            <a:r>
              <a:rPr sz="1588" dirty="0">
                <a:latin typeface="Arial"/>
                <a:cs typeface="Arial"/>
              </a:rPr>
              <a:t>1	</a:t>
            </a:r>
            <a:r>
              <a:rPr sz="2382" baseline="1543" dirty="0">
                <a:latin typeface="Arial"/>
                <a:cs typeface="Arial"/>
              </a:rPr>
              <a:t>2</a:t>
            </a:r>
            <a:endParaRPr sz="2382" baseline="1543">
              <a:latin typeface="Arial"/>
              <a:cs typeface="Arial"/>
            </a:endParaRPr>
          </a:p>
        </p:txBody>
      </p:sp>
      <p:sp>
        <p:nvSpPr>
          <p:cNvPr id="24" name="object 59"/>
          <p:cNvSpPr/>
          <p:nvPr/>
        </p:nvSpPr>
        <p:spPr>
          <a:xfrm>
            <a:off x="6131466" y="5912503"/>
            <a:ext cx="361390" cy="0"/>
          </a:xfrm>
          <a:custGeom>
            <a:avLst/>
            <a:gdLst/>
            <a:ahLst/>
            <a:cxnLst/>
            <a:rect l="l" t="t" r="r" b="b"/>
            <a:pathLst>
              <a:path w="409575">
                <a:moveTo>
                  <a:pt x="0" y="0"/>
                </a:moveTo>
                <a:lnTo>
                  <a:pt x="25400" y="0"/>
                </a:lnTo>
                <a:lnTo>
                  <a:pt x="409065" y="0"/>
                </a:lnTo>
              </a:path>
            </a:pathLst>
          </a:custGeom>
          <a:ln w="50800">
            <a:solidFill>
              <a:srgbClr val="FFFFFF"/>
            </a:solidFill>
          </a:ln>
        </p:spPr>
        <p:txBody>
          <a:bodyPr wrap="square" lIns="0" tIns="0" rIns="0" bIns="0" rtlCol="0"/>
          <a:lstStyle/>
          <a:p>
            <a:endParaRPr sz="1588"/>
          </a:p>
        </p:txBody>
      </p:sp>
      <p:sp>
        <p:nvSpPr>
          <p:cNvPr id="25" name="object 60"/>
          <p:cNvSpPr/>
          <p:nvPr/>
        </p:nvSpPr>
        <p:spPr>
          <a:xfrm>
            <a:off x="6018960" y="5845044"/>
            <a:ext cx="135031" cy="135031"/>
          </a:xfrm>
          <a:custGeom>
            <a:avLst/>
            <a:gdLst/>
            <a:ahLst/>
            <a:cxnLst/>
            <a:rect l="l" t="t" r="r" b="b"/>
            <a:pathLst>
              <a:path w="153035" h="153034">
                <a:moveTo>
                  <a:pt x="152908" y="0"/>
                </a:moveTo>
                <a:lnTo>
                  <a:pt x="0" y="76454"/>
                </a:lnTo>
                <a:lnTo>
                  <a:pt x="152908" y="152908"/>
                </a:lnTo>
                <a:lnTo>
                  <a:pt x="152908" y="0"/>
                </a:lnTo>
                <a:close/>
              </a:path>
            </a:pathLst>
          </a:custGeom>
          <a:solidFill>
            <a:srgbClr val="FFFFFF"/>
          </a:solidFill>
        </p:spPr>
        <p:txBody>
          <a:bodyPr wrap="square" lIns="0" tIns="0" rIns="0" bIns="0" rtlCol="0"/>
          <a:lstStyle/>
          <a:p>
            <a:endParaRPr sz="1588"/>
          </a:p>
        </p:txBody>
      </p:sp>
      <p:sp>
        <p:nvSpPr>
          <p:cNvPr id="26" name="object 61"/>
          <p:cNvSpPr txBox="1"/>
          <p:nvPr/>
        </p:nvSpPr>
        <p:spPr>
          <a:xfrm>
            <a:off x="3132045" y="5726206"/>
            <a:ext cx="2344831" cy="325923"/>
          </a:xfrm>
          <a:prstGeom prst="rect">
            <a:avLst/>
          </a:prstGeom>
        </p:spPr>
        <p:txBody>
          <a:bodyPr vert="horz" wrap="square" lIns="0" tIns="0" rIns="0" bIns="0" rtlCol="0">
            <a:spAutoFit/>
          </a:bodyPr>
          <a:lstStyle/>
          <a:p>
            <a:pPr marL="11206">
              <a:tabLst>
                <a:tab pos="456104" algn="l"/>
                <a:tab pos="1410336" algn="l"/>
                <a:tab pos="2093931" algn="l"/>
              </a:tabLst>
            </a:pPr>
            <a:r>
              <a:rPr sz="3177" baseline="2314" dirty="0">
                <a:latin typeface="Arial"/>
                <a:cs typeface="Arial"/>
              </a:rPr>
              <a:t>a)	</a:t>
            </a:r>
            <a:r>
              <a:rPr sz="2382" baseline="3086" dirty="0">
                <a:latin typeface="Arial"/>
                <a:cs typeface="Arial"/>
              </a:rPr>
              <a:t>1	</a:t>
            </a:r>
            <a:r>
              <a:rPr sz="2382" baseline="4629" dirty="0">
                <a:latin typeface="Arial"/>
                <a:cs typeface="Arial"/>
              </a:rPr>
              <a:t>2	</a:t>
            </a:r>
            <a:r>
              <a:rPr sz="2118" dirty="0">
                <a:latin typeface="Arial"/>
                <a:cs typeface="Arial"/>
              </a:rPr>
              <a:t>b)</a:t>
            </a:r>
            <a:endParaRPr sz="2118">
              <a:latin typeface="Arial"/>
              <a:cs typeface="Arial"/>
            </a:endParaRPr>
          </a:p>
        </p:txBody>
      </p:sp>
      <p:sp>
        <p:nvSpPr>
          <p:cNvPr id="27" name="object 62"/>
          <p:cNvSpPr/>
          <p:nvPr/>
        </p:nvSpPr>
        <p:spPr>
          <a:xfrm>
            <a:off x="7715250" y="5744415"/>
            <a:ext cx="333375" cy="307041"/>
          </a:xfrm>
          <a:custGeom>
            <a:avLst/>
            <a:gdLst/>
            <a:ahLst/>
            <a:cxnLst/>
            <a:rect l="l" t="t" r="r" b="b"/>
            <a:pathLst>
              <a:path w="377825" h="347979">
                <a:moveTo>
                  <a:pt x="188912" y="0"/>
                </a:moveTo>
                <a:lnTo>
                  <a:pt x="140989" y="5657"/>
                </a:lnTo>
                <a:lnTo>
                  <a:pt x="95614" y="22628"/>
                </a:lnTo>
                <a:lnTo>
                  <a:pt x="55331" y="50913"/>
                </a:lnTo>
                <a:lnTo>
                  <a:pt x="24591" y="87980"/>
                </a:lnTo>
                <a:lnTo>
                  <a:pt x="6147" y="129733"/>
                </a:lnTo>
                <a:lnTo>
                  <a:pt x="0" y="173830"/>
                </a:lnTo>
                <a:lnTo>
                  <a:pt x="6147" y="217927"/>
                </a:lnTo>
                <a:lnTo>
                  <a:pt x="24591" y="259680"/>
                </a:lnTo>
                <a:lnTo>
                  <a:pt x="55331" y="296747"/>
                </a:lnTo>
                <a:lnTo>
                  <a:pt x="95614" y="325033"/>
                </a:lnTo>
                <a:lnTo>
                  <a:pt x="140989" y="342004"/>
                </a:lnTo>
                <a:lnTo>
                  <a:pt x="188912" y="347661"/>
                </a:lnTo>
                <a:lnTo>
                  <a:pt x="236834" y="342004"/>
                </a:lnTo>
                <a:lnTo>
                  <a:pt x="282210" y="325033"/>
                </a:lnTo>
                <a:lnTo>
                  <a:pt x="322492" y="296747"/>
                </a:lnTo>
                <a:lnTo>
                  <a:pt x="353232" y="259680"/>
                </a:lnTo>
                <a:lnTo>
                  <a:pt x="371676" y="217927"/>
                </a:lnTo>
                <a:lnTo>
                  <a:pt x="377824" y="173830"/>
                </a:lnTo>
                <a:lnTo>
                  <a:pt x="371676" y="129733"/>
                </a:lnTo>
                <a:lnTo>
                  <a:pt x="353232" y="87980"/>
                </a:lnTo>
                <a:lnTo>
                  <a:pt x="322492" y="50913"/>
                </a:lnTo>
                <a:lnTo>
                  <a:pt x="282210" y="22628"/>
                </a:lnTo>
                <a:lnTo>
                  <a:pt x="236834" y="5657"/>
                </a:lnTo>
                <a:lnTo>
                  <a:pt x="188912" y="0"/>
                </a:lnTo>
                <a:close/>
              </a:path>
            </a:pathLst>
          </a:custGeom>
          <a:solidFill>
            <a:srgbClr val="D6A800"/>
          </a:solidFill>
        </p:spPr>
        <p:txBody>
          <a:bodyPr wrap="square" lIns="0" tIns="0" rIns="0" bIns="0" rtlCol="0"/>
          <a:lstStyle/>
          <a:p>
            <a:endParaRPr sz="1588"/>
          </a:p>
        </p:txBody>
      </p:sp>
      <p:sp>
        <p:nvSpPr>
          <p:cNvPr id="28" name="object 63"/>
          <p:cNvSpPr/>
          <p:nvPr/>
        </p:nvSpPr>
        <p:spPr>
          <a:xfrm>
            <a:off x="7715250" y="5744415"/>
            <a:ext cx="333375" cy="307041"/>
          </a:xfrm>
          <a:custGeom>
            <a:avLst/>
            <a:gdLst/>
            <a:ahLst/>
            <a:cxnLst/>
            <a:rect l="l" t="t" r="r" b="b"/>
            <a:pathLst>
              <a:path w="377825" h="347979">
                <a:moveTo>
                  <a:pt x="322492" y="50913"/>
                </a:moveTo>
                <a:lnTo>
                  <a:pt x="353232" y="87980"/>
                </a:lnTo>
                <a:lnTo>
                  <a:pt x="371676" y="129733"/>
                </a:lnTo>
                <a:lnTo>
                  <a:pt x="377824" y="173830"/>
                </a:lnTo>
                <a:lnTo>
                  <a:pt x="371676" y="217927"/>
                </a:lnTo>
                <a:lnTo>
                  <a:pt x="353232" y="259680"/>
                </a:lnTo>
                <a:lnTo>
                  <a:pt x="322492" y="296747"/>
                </a:lnTo>
                <a:lnTo>
                  <a:pt x="282210" y="325033"/>
                </a:lnTo>
                <a:lnTo>
                  <a:pt x="236834" y="342004"/>
                </a:lnTo>
                <a:lnTo>
                  <a:pt x="188912" y="347661"/>
                </a:lnTo>
                <a:lnTo>
                  <a:pt x="140989" y="342004"/>
                </a:lnTo>
                <a:lnTo>
                  <a:pt x="95614" y="325033"/>
                </a:lnTo>
                <a:lnTo>
                  <a:pt x="55331" y="296747"/>
                </a:lnTo>
                <a:lnTo>
                  <a:pt x="24591" y="259680"/>
                </a:lnTo>
                <a:lnTo>
                  <a:pt x="6147" y="217927"/>
                </a:lnTo>
                <a:lnTo>
                  <a:pt x="0" y="173830"/>
                </a:lnTo>
                <a:lnTo>
                  <a:pt x="6147" y="129733"/>
                </a:lnTo>
                <a:lnTo>
                  <a:pt x="24591" y="87980"/>
                </a:lnTo>
                <a:lnTo>
                  <a:pt x="55331" y="50913"/>
                </a:lnTo>
                <a:lnTo>
                  <a:pt x="95614" y="22628"/>
                </a:lnTo>
                <a:lnTo>
                  <a:pt x="140989" y="5657"/>
                </a:lnTo>
                <a:lnTo>
                  <a:pt x="188912" y="0"/>
                </a:lnTo>
                <a:lnTo>
                  <a:pt x="236834" y="5657"/>
                </a:lnTo>
                <a:lnTo>
                  <a:pt x="282210" y="22628"/>
                </a:lnTo>
                <a:lnTo>
                  <a:pt x="322492" y="50913"/>
                </a:lnTo>
              </a:path>
            </a:pathLst>
          </a:custGeom>
          <a:ln w="9525">
            <a:solidFill>
              <a:srgbClr val="000000"/>
            </a:solidFill>
          </a:ln>
        </p:spPr>
        <p:txBody>
          <a:bodyPr wrap="square" lIns="0" tIns="0" rIns="0" bIns="0" rtlCol="0"/>
          <a:lstStyle/>
          <a:p>
            <a:endParaRPr sz="1588"/>
          </a:p>
        </p:txBody>
      </p:sp>
      <p:sp>
        <p:nvSpPr>
          <p:cNvPr id="29" name="object 64"/>
          <p:cNvSpPr/>
          <p:nvPr/>
        </p:nvSpPr>
        <p:spPr>
          <a:xfrm>
            <a:off x="8669151" y="5738812"/>
            <a:ext cx="333375" cy="307041"/>
          </a:xfrm>
          <a:custGeom>
            <a:avLst/>
            <a:gdLst/>
            <a:ahLst/>
            <a:cxnLst/>
            <a:rect l="l" t="t" r="r" b="b"/>
            <a:pathLst>
              <a:path w="377825" h="347979">
                <a:moveTo>
                  <a:pt x="188912" y="0"/>
                </a:moveTo>
                <a:lnTo>
                  <a:pt x="140989" y="5657"/>
                </a:lnTo>
                <a:lnTo>
                  <a:pt x="95614" y="22628"/>
                </a:lnTo>
                <a:lnTo>
                  <a:pt x="55331" y="50913"/>
                </a:lnTo>
                <a:lnTo>
                  <a:pt x="24591" y="87980"/>
                </a:lnTo>
                <a:lnTo>
                  <a:pt x="6147" y="129733"/>
                </a:lnTo>
                <a:lnTo>
                  <a:pt x="0" y="173830"/>
                </a:lnTo>
                <a:lnTo>
                  <a:pt x="6147" y="217927"/>
                </a:lnTo>
                <a:lnTo>
                  <a:pt x="24591" y="259680"/>
                </a:lnTo>
                <a:lnTo>
                  <a:pt x="55331" y="296747"/>
                </a:lnTo>
                <a:lnTo>
                  <a:pt x="95614" y="325033"/>
                </a:lnTo>
                <a:lnTo>
                  <a:pt x="140989" y="342004"/>
                </a:lnTo>
                <a:lnTo>
                  <a:pt x="188912" y="347661"/>
                </a:lnTo>
                <a:lnTo>
                  <a:pt x="236834" y="342004"/>
                </a:lnTo>
                <a:lnTo>
                  <a:pt x="282210" y="325033"/>
                </a:lnTo>
                <a:lnTo>
                  <a:pt x="322492" y="296747"/>
                </a:lnTo>
                <a:lnTo>
                  <a:pt x="353232" y="259680"/>
                </a:lnTo>
                <a:lnTo>
                  <a:pt x="371676" y="217927"/>
                </a:lnTo>
                <a:lnTo>
                  <a:pt x="377824" y="173830"/>
                </a:lnTo>
                <a:lnTo>
                  <a:pt x="371676" y="129733"/>
                </a:lnTo>
                <a:lnTo>
                  <a:pt x="353232" y="87980"/>
                </a:lnTo>
                <a:lnTo>
                  <a:pt x="322492" y="50913"/>
                </a:lnTo>
                <a:lnTo>
                  <a:pt x="282210" y="22628"/>
                </a:lnTo>
                <a:lnTo>
                  <a:pt x="236834" y="5657"/>
                </a:lnTo>
                <a:lnTo>
                  <a:pt x="188912" y="0"/>
                </a:lnTo>
                <a:close/>
              </a:path>
            </a:pathLst>
          </a:custGeom>
          <a:solidFill>
            <a:srgbClr val="D6A800"/>
          </a:solidFill>
        </p:spPr>
        <p:txBody>
          <a:bodyPr wrap="square" lIns="0" tIns="0" rIns="0" bIns="0" rtlCol="0"/>
          <a:lstStyle/>
          <a:p>
            <a:endParaRPr sz="1588"/>
          </a:p>
        </p:txBody>
      </p:sp>
      <p:sp>
        <p:nvSpPr>
          <p:cNvPr id="30" name="object 65"/>
          <p:cNvSpPr/>
          <p:nvPr/>
        </p:nvSpPr>
        <p:spPr>
          <a:xfrm>
            <a:off x="8669151" y="5738812"/>
            <a:ext cx="333375" cy="307041"/>
          </a:xfrm>
          <a:custGeom>
            <a:avLst/>
            <a:gdLst/>
            <a:ahLst/>
            <a:cxnLst/>
            <a:rect l="l" t="t" r="r" b="b"/>
            <a:pathLst>
              <a:path w="377825" h="347979">
                <a:moveTo>
                  <a:pt x="322492" y="50913"/>
                </a:moveTo>
                <a:lnTo>
                  <a:pt x="353232" y="87980"/>
                </a:lnTo>
                <a:lnTo>
                  <a:pt x="371676" y="129733"/>
                </a:lnTo>
                <a:lnTo>
                  <a:pt x="377824" y="173830"/>
                </a:lnTo>
                <a:lnTo>
                  <a:pt x="371676" y="217927"/>
                </a:lnTo>
                <a:lnTo>
                  <a:pt x="353232" y="259680"/>
                </a:lnTo>
                <a:lnTo>
                  <a:pt x="322492" y="296747"/>
                </a:lnTo>
                <a:lnTo>
                  <a:pt x="282210" y="325033"/>
                </a:lnTo>
                <a:lnTo>
                  <a:pt x="236834" y="342004"/>
                </a:lnTo>
                <a:lnTo>
                  <a:pt x="188912" y="347661"/>
                </a:lnTo>
                <a:lnTo>
                  <a:pt x="140989" y="342004"/>
                </a:lnTo>
                <a:lnTo>
                  <a:pt x="95614" y="325033"/>
                </a:lnTo>
                <a:lnTo>
                  <a:pt x="55331" y="296747"/>
                </a:lnTo>
                <a:lnTo>
                  <a:pt x="24591" y="259680"/>
                </a:lnTo>
                <a:lnTo>
                  <a:pt x="6147" y="217927"/>
                </a:lnTo>
                <a:lnTo>
                  <a:pt x="0" y="173830"/>
                </a:lnTo>
                <a:lnTo>
                  <a:pt x="6147" y="129733"/>
                </a:lnTo>
                <a:lnTo>
                  <a:pt x="24591" y="87980"/>
                </a:lnTo>
                <a:lnTo>
                  <a:pt x="55331" y="50913"/>
                </a:lnTo>
                <a:lnTo>
                  <a:pt x="95614" y="22628"/>
                </a:lnTo>
                <a:lnTo>
                  <a:pt x="140989" y="5657"/>
                </a:lnTo>
                <a:lnTo>
                  <a:pt x="188912" y="0"/>
                </a:lnTo>
                <a:lnTo>
                  <a:pt x="236834" y="5657"/>
                </a:lnTo>
                <a:lnTo>
                  <a:pt x="282210" y="22628"/>
                </a:lnTo>
                <a:lnTo>
                  <a:pt x="322492" y="50913"/>
                </a:lnTo>
              </a:path>
            </a:pathLst>
          </a:custGeom>
          <a:ln w="9525">
            <a:solidFill>
              <a:srgbClr val="000000"/>
            </a:solidFill>
          </a:ln>
        </p:spPr>
        <p:txBody>
          <a:bodyPr wrap="square" lIns="0" tIns="0" rIns="0" bIns="0" rtlCol="0"/>
          <a:lstStyle/>
          <a:p>
            <a:endParaRPr sz="1588"/>
          </a:p>
        </p:txBody>
      </p:sp>
      <p:sp>
        <p:nvSpPr>
          <p:cNvPr id="31" name="object 66"/>
          <p:cNvSpPr/>
          <p:nvPr/>
        </p:nvSpPr>
        <p:spPr>
          <a:xfrm>
            <a:off x="8231168" y="5897096"/>
            <a:ext cx="248771" cy="0"/>
          </a:xfrm>
          <a:custGeom>
            <a:avLst/>
            <a:gdLst/>
            <a:ahLst/>
            <a:cxnLst/>
            <a:rect l="l" t="t" r="r" b="b"/>
            <a:pathLst>
              <a:path w="281940">
                <a:moveTo>
                  <a:pt x="0" y="0"/>
                </a:moveTo>
                <a:lnTo>
                  <a:pt x="25400" y="0"/>
                </a:lnTo>
                <a:lnTo>
                  <a:pt x="256159" y="0"/>
                </a:lnTo>
                <a:lnTo>
                  <a:pt x="281557" y="0"/>
                </a:lnTo>
              </a:path>
            </a:pathLst>
          </a:custGeom>
          <a:ln w="50800">
            <a:solidFill>
              <a:srgbClr val="FFFFFF"/>
            </a:solidFill>
          </a:ln>
        </p:spPr>
        <p:txBody>
          <a:bodyPr wrap="square" lIns="0" tIns="0" rIns="0" bIns="0" rtlCol="0"/>
          <a:lstStyle/>
          <a:p>
            <a:endParaRPr sz="1588"/>
          </a:p>
        </p:txBody>
      </p:sp>
      <p:sp>
        <p:nvSpPr>
          <p:cNvPr id="32" name="object 67"/>
          <p:cNvSpPr/>
          <p:nvPr/>
        </p:nvSpPr>
        <p:spPr>
          <a:xfrm>
            <a:off x="8118662" y="5829636"/>
            <a:ext cx="135031" cy="135031"/>
          </a:xfrm>
          <a:custGeom>
            <a:avLst/>
            <a:gdLst/>
            <a:ahLst/>
            <a:cxnLst/>
            <a:rect l="l" t="t" r="r" b="b"/>
            <a:pathLst>
              <a:path w="153034" h="153034">
                <a:moveTo>
                  <a:pt x="152907" y="0"/>
                </a:moveTo>
                <a:lnTo>
                  <a:pt x="0" y="76454"/>
                </a:lnTo>
                <a:lnTo>
                  <a:pt x="152907" y="152908"/>
                </a:lnTo>
                <a:lnTo>
                  <a:pt x="152907" y="0"/>
                </a:lnTo>
                <a:close/>
              </a:path>
            </a:pathLst>
          </a:custGeom>
          <a:solidFill>
            <a:srgbClr val="FFFFFF"/>
          </a:solidFill>
        </p:spPr>
        <p:txBody>
          <a:bodyPr wrap="square" lIns="0" tIns="0" rIns="0" bIns="0" rtlCol="0"/>
          <a:lstStyle/>
          <a:p>
            <a:endParaRPr sz="1588"/>
          </a:p>
        </p:txBody>
      </p:sp>
      <p:sp>
        <p:nvSpPr>
          <p:cNvPr id="33" name="object 68"/>
          <p:cNvSpPr/>
          <p:nvPr/>
        </p:nvSpPr>
        <p:spPr>
          <a:xfrm>
            <a:off x="8457190" y="5829636"/>
            <a:ext cx="135031" cy="135031"/>
          </a:xfrm>
          <a:custGeom>
            <a:avLst/>
            <a:gdLst/>
            <a:ahLst/>
            <a:cxnLst/>
            <a:rect l="l" t="t" r="r" b="b"/>
            <a:pathLst>
              <a:path w="153034" h="153034">
                <a:moveTo>
                  <a:pt x="0" y="0"/>
                </a:moveTo>
                <a:lnTo>
                  <a:pt x="0" y="152908"/>
                </a:lnTo>
                <a:lnTo>
                  <a:pt x="152908" y="76454"/>
                </a:lnTo>
                <a:lnTo>
                  <a:pt x="0" y="0"/>
                </a:lnTo>
                <a:close/>
              </a:path>
            </a:pathLst>
          </a:custGeom>
          <a:solidFill>
            <a:srgbClr val="FFFFFF"/>
          </a:solidFill>
        </p:spPr>
        <p:txBody>
          <a:bodyPr wrap="square" lIns="0" tIns="0" rIns="0" bIns="0" rtlCol="0"/>
          <a:lstStyle/>
          <a:p>
            <a:endParaRPr sz="1588"/>
          </a:p>
        </p:txBody>
      </p:sp>
      <p:sp>
        <p:nvSpPr>
          <p:cNvPr id="34" name="object 69"/>
          <p:cNvSpPr txBox="1"/>
          <p:nvPr/>
        </p:nvSpPr>
        <p:spPr>
          <a:xfrm>
            <a:off x="7398684" y="5698192"/>
            <a:ext cx="1504950" cy="325923"/>
          </a:xfrm>
          <a:prstGeom prst="rect">
            <a:avLst/>
          </a:prstGeom>
        </p:spPr>
        <p:txBody>
          <a:bodyPr vert="horz" wrap="square" lIns="0" tIns="0" rIns="0" bIns="0" rtlCol="0">
            <a:spAutoFit/>
          </a:bodyPr>
          <a:lstStyle/>
          <a:p>
            <a:pPr marL="11206">
              <a:tabLst>
                <a:tab pos="426967" algn="l"/>
                <a:tab pos="1380638" algn="l"/>
              </a:tabLst>
            </a:pPr>
            <a:r>
              <a:rPr sz="2118" dirty="0">
                <a:latin typeface="Arial"/>
                <a:cs typeface="Arial"/>
              </a:rPr>
              <a:t>c)	</a:t>
            </a:r>
            <a:r>
              <a:rPr sz="1588" dirty="0">
                <a:latin typeface="Arial"/>
                <a:cs typeface="Arial"/>
              </a:rPr>
              <a:t>1</a:t>
            </a:r>
            <a:r>
              <a:rPr sz="2382" baseline="1543" dirty="0">
                <a:latin typeface="Arial"/>
                <a:cs typeface="Arial"/>
              </a:rPr>
              <a:t> 	2</a:t>
            </a:r>
            <a:endParaRPr sz="2382" baseline="1543">
              <a:latin typeface="Arial"/>
              <a:cs typeface="Arial"/>
            </a:endParaRPr>
          </a:p>
        </p:txBody>
      </p:sp>
      <p:grpSp>
        <p:nvGrpSpPr>
          <p:cNvPr id="45" name="Group 44"/>
          <p:cNvGrpSpPr/>
          <p:nvPr/>
        </p:nvGrpSpPr>
        <p:grpSpPr>
          <a:xfrm>
            <a:off x="3137647" y="2353236"/>
            <a:ext cx="5132294" cy="2064439"/>
            <a:chOff x="1754356" y="2702251"/>
            <a:chExt cx="5816600" cy="2339697"/>
          </a:xfrm>
        </p:grpSpPr>
        <p:sp>
          <p:nvSpPr>
            <p:cNvPr id="35" name="object 72"/>
            <p:cNvSpPr/>
            <p:nvPr/>
          </p:nvSpPr>
          <p:spPr>
            <a:xfrm>
              <a:off x="1925800" y="4724400"/>
              <a:ext cx="1466850" cy="266700"/>
            </a:xfrm>
            <a:custGeom>
              <a:avLst/>
              <a:gdLst/>
              <a:ahLst/>
              <a:cxnLst/>
              <a:rect l="l" t="t" r="r" b="b"/>
              <a:pathLst>
                <a:path w="1466850" h="266700">
                  <a:moveTo>
                    <a:pt x="1466855" y="0"/>
                  </a:moveTo>
                  <a:lnTo>
                    <a:pt x="1429196" y="41671"/>
                  </a:lnTo>
                  <a:lnTo>
                    <a:pt x="1388990" y="75142"/>
                  </a:lnTo>
                  <a:lnTo>
                    <a:pt x="1331441" y="113414"/>
                  </a:lnTo>
                  <a:lnTo>
                    <a:pt x="1295543" y="133349"/>
                  </a:lnTo>
                  <a:lnTo>
                    <a:pt x="1254563" y="153285"/>
                  </a:lnTo>
                  <a:lnTo>
                    <a:pt x="1208256" y="172821"/>
                  </a:lnTo>
                  <a:lnTo>
                    <a:pt x="1156372" y="191557"/>
                  </a:lnTo>
                  <a:lnTo>
                    <a:pt x="1098663" y="209092"/>
                  </a:lnTo>
                  <a:lnTo>
                    <a:pt x="1034881" y="225028"/>
                  </a:lnTo>
                  <a:lnTo>
                    <a:pt x="964779" y="238963"/>
                  </a:lnTo>
                  <a:lnTo>
                    <a:pt x="888108" y="250497"/>
                  </a:lnTo>
                  <a:lnTo>
                    <a:pt x="804619" y="259232"/>
                  </a:lnTo>
                  <a:lnTo>
                    <a:pt x="714065" y="264766"/>
                  </a:lnTo>
                  <a:lnTo>
                    <a:pt x="616198" y="266700"/>
                  </a:lnTo>
                  <a:lnTo>
                    <a:pt x="555961" y="265575"/>
                  </a:lnTo>
                  <a:lnTo>
                    <a:pt x="497329" y="262340"/>
                  </a:lnTo>
                  <a:lnTo>
                    <a:pt x="440413" y="257201"/>
                  </a:lnTo>
                  <a:lnTo>
                    <a:pt x="385320" y="250363"/>
                  </a:lnTo>
                  <a:lnTo>
                    <a:pt x="332159" y="242034"/>
                  </a:lnTo>
                  <a:lnTo>
                    <a:pt x="281037" y="232419"/>
                  </a:lnTo>
                  <a:lnTo>
                    <a:pt x="232065" y="221724"/>
                  </a:lnTo>
                  <a:lnTo>
                    <a:pt x="185349" y="210157"/>
                  </a:lnTo>
                  <a:lnTo>
                    <a:pt x="140998" y="197922"/>
                  </a:lnTo>
                  <a:lnTo>
                    <a:pt x="99121" y="185228"/>
                  </a:lnTo>
                  <a:lnTo>
                    <a:pt x="59825" y="172279"/>
                  </a:lnTo>
                  <a:lnTo>
                    <a:pt x="23220" y="159282"/>
                  </a:lnTo>
                  <a:lnTo>
                    <a:pt x="0" y="148847"/>
                  </a:lnTo>
                </a:path>
              </a:pathLst>
            </a:custGeom>
            <a:ln w="50800">
              <a:solidFill>
                <a:srgbClr val="00F900"/>
              </a:solidFill>
            </a:ln>
          </p:spPr>
          <p:txBody>
            <a:bodyPr wrap="square" lIns="0" tIns="0" rIns="0" bIns="0" rtlCol="0"/>
            <a:lstStyle/>
            <a:p>
              <a:endParaRPr sz="1588"/>
            </a:p>
          </p:txBody>
        </p:sp>
        <p:sp>
          <p:nvSpPr>
            <p:cNvPr id="36" name="object 73"/>
            <p:cNvSpPr/>
            <p:nvPr/>
          </p:nvSpPr>
          <p:spPr>
            <a:xfrm>
              <a:off x="1754356" y="4847003"/>
              <a:ext cx="238760" cy="194945"/>
            </a:xfrm>
            <a:custGeom>
              <a:avLst/>
              <a:gdLst/>
              <a:ahLst/>
              <a:cxnLst/>
              <a:rect l="l" t="t" r="r" b="b"/>
              <a:pathLst>
                <a:path w="238760" h="194945">
                  <a:moveTo>
                    <a:pt x="238340" y="0"/>
                  </a:moveTo>
                  <a:lnTo>
                    <a:pt x="0" y="9852"/>
                  </a:lnTo>
                  <a:lnTo>
                    <a:pt x="150886" y="194613"/>
                  </a:lnTo>
                  <a:lnTo>
                    <a:pt x="238340" y="0"/>
                  </a:lnTo>
                  <a:close/>
                </a:path>
              </a:pathLst>
            </a:custGeom>
            <a:solidFill>
              <a:srgbClr val="00F900"/>
            </a:solidFill>
          </p:spPr>
          <p:txBody>
            <a:bodyPr wrap="square" lIns="0" tIns="0" rIns="0" bIns="0" rtlCol="0"/>
            <a:lstStyle/>
            <a:p>
              <a:endParaRPr sz="1588"/>
            </a:p>
          </p:txBody>
        </p:sp>
        <p:sp>
          <p:nvSpPr>
            <p:cNvPr id="37" name="object 74"/>
            <p:cNvSpPr/>
            <p:nvPr/>
          </p:nvSpPr>
          <p:spPr>
            <a:xfrm>
              <a:off x="2440156" y="3959551"/>
              <a:ext cx="2362200" cy="914400"/>
            </a:xfrm>
            <a:prstGeom prst="rect">
              <a:avLst/>
            </a:prstGeom>
            <a:blipFill>
              <a:blip r:embed="rId4" cstate="print"/>
              <a:stretch>
                <a:fillRect/>
              </a:stretch>
            </a:blipFill>
          </p:spPr>
          <p:txBody>
            <a:bodyPr wrap="square" lIns="0" tIns="0" rIns="0" bIns="0" rtlCol="0"/>
            <a:lstStyle/>
            <a:p>
              <a:endParaRPr sz="1588"/>
            </a:p>
          </p:txBody>
        </p:sp>
        <p:sp>
          <p:nvSpPr>
            <p:cNvPr id="38" name="object 75"/>
            <p:cNvSpPr/>
            <p:nvPr/>
          </p:nvSpPr>
          <p:spPr>
            <a:xfrm>
              <a:off x="2514600" y="4038600"/>
              <a:ext cx="2095500" cy="647700"/>
            </a:xfrm>
            <a:custGeom>
              <a:avLst/>
              <a:gdLst/>
              <a:ahLst/>
              <a:cxnLst/>
              <a:rect l="l" t="t" r="r" b="b"/>
              <a:pathLst>
                <a:path w="2095500" h="647700">
                  <a:moveTo>
                    <a:pt x="0" y="0"/>
                  </a:moveTo>
                  <a:lnTo>
                    <a:pt x="2095500" y="0"/>
                  </a:lnTo>
                  <a:lnTo>
                    <a:pt x="2095500" y="647700"/>
                  </a:lnTo>
                  <a:lnTo>
                    <a:pt x="0" y="647700"/>
                  </a:lnTo>
                  <a:lnTo>
                    <a:pt x="0" y="0"/>
                  </a:lnTo>
                  <a:close/>
                </a:path>
              </a:pathLst>
            </a:custGeom>
            <a:ln w="50800">
              <a:solidFill>
                <a:srgbClr val="00F900"/>
              </a:solidFill>
            </a:ln>
          </p:spPr>
          <p:txBody>
            <a:bodyPr wrap="square" lIns="0" tIns="0" rIns="0" bIns="0" rtlCol="0"/>
            <a:lstStyle/>
            <a:p>
              <a:endParaRPr sz="1588"/>
            </a:p>
          </p:txBody>
        </p:sp>
        <p:sp>
          <p:nvSpPr>
            <p:cNvPr id="39" name="object 78"/>
            <p:cNvSpPr/>
            <p:nvPr/>
          </p:nvSpPr>
          <p:spPr>
            <a:xfrm>
              <a:off x="2225885" y="3019887"/>
              <a:ext cx="3745229" cy="406400"/>
            </a:xfrm>
            <a:custGeom>
              <a:avLst/>
              <a:gdLst/>
              <a:ahLst/>
              <a:cxnLst/>
              <a:rect l="l" t="t" r="r" b="b"/>
              <a:pathLst>
                <a:path w="3745229" h="406400">
                  <a:moveTo>
                    <a:pt x="3744870" y="406263"/>
                  </a:moveTo>
                  <a:lnTo>
                    <a:pt x="3701040" y="383171"/>
                  </a:lnTo>
                  <a:lnTo>
                    <a:pt x="3646716" y="357082"/>
                  </a:lnTo>
                  <a:lnTo>
                    <a:pt x="3598706" y="335559"/>
                  </a:lnTo>
                  <a:lnTo>
                    <a:pt x="3541369" y="311372"/>
                  </a:lnTo>
                  <a:lnTo>
                    <a:pt x="3474796" y="285069"/>
                  </a:lnTo>
                  <a:lnTo>
                    <a:pt x="3438074" y="271295"/>
                  </a:lnTo>
                  <a:lnTo>
                    <a:pt x="3399077" y="257198"/>
                  </a:lnTo>
                  <a:lnTo>
                    <a:pt x="3357818" y="242845"/>
                  </a:lnTo>
                  <a:lnTo>
                    <a:pt x="3314306" y="228307"/>
                  </a:lnTo>
                  <a:lnTo>
                    <a:pt x="3268554" y="213650"/>
                  </a:lnTo>
                  <a:lnTo>
                    <a:pt x="3220574" y="198944"/>
                  </a:lnTo>
                  <a:lnTo>
                    <a:pt x="3170376" y="184258"/>
                  </a:lnTo>
                  <a:lnTo>
                    <a:pt x="3117971" y="169659"/>
                  </a:lnTo>
                  <a:lnTo>
                    <a:pt x="3063373" y="155216"/>
                  </a:lnTo>
                  <a:lnTo>
                    <a:pt x="3006591" y="140998"/>
                  </a:lnTo>
                  <a:lnTo>
                    <a:pt x="2947637" y="127073"/>
                  </a:lnTo>
                  <a:lnTo>
                    <a:pt x="2886524" y="113510"/>
                  </a:lnTo>
                  <a:lnTo>
                    <a:pt x="2823261" y="100378"/>
                  </a:lnTo>
                  <a:lnTo>
                    <a:pt x="2757862" y="87744"/>
                  </a:lnTo>
                  <a:lnTo>
                    <a:pt x="2690336" y="75678"/>
                  </a:lnTo>
                  <a:lnTo>
                    <a:pt x="2620696" y="64248"/>
                  </a:lnTo>
                  <a:lnTo>
                    <a:pt x="2548953" y="53522"/>
                  </a:lnTo>
                  <a:lnTo>
                    <a:pt x="2475119" y="43569"/>
                  </a:lnTo>
                  <a:lnTo>
                    <a:pt x="2399205" y="34458"/>
                  </a:lnTo>
                  <a:lnTo>
                    <a:pt x="2321222" y="26257"/>
                  </a:lnTo>
                  <a:lnTo>
                    <a:pt x="2241181" y="19035"/>
                  </a:lnTo>
                  <a:lnTo>
                    <a:pt x="2159096" y="12859"/>
                  </a:lnTo>
                  <a:lnTo>
                    <a:pt x="2074976" y="7799"/>
                  </a:lnTo>
                  <a:lnTo>
                    <a:pt x="1988833" y="3924"/>
                  </a:lnTo>
                  <a:lnTo>
                    <a:pt x="1900678" y="1301"/>
                  </a:lnTo>
                  <a:lnTo>
                    <a:pt x="1810524" y="0"/>
                  </a:lnTo>
                  <a:lnTo>
                    <a:pt x="1718382" y="88"/>
                  </a:lnTo>
                  <a:lnTo>
                    <a:pt x="1641605" y="1207"/>
                  </a:lnTo>
                  <a:lnTo>
                    <a:pt x="1566529" y="3196"/>
                  </a:lnTo>
                  <a:lnTo>
                    <a:pt x="1493147" y="6018"/>
                  </a:lnTo>
                  <a:lnTo>
                    <a:pt x="1421453" y="9638"/>
                  </a:lnTo>
                  <a:lnTo>
                    <a:pt x="1351440" y="14018"/>
                  </a:lnTo>
                  <a:lnTo>
                    <a:pt x="1283102" y="19122"/>
                  </a:lnTo>
                  <a:lnTo>
                    <a:pt x="1216432" y="24913"/>
                  </a:lnTo>
                  <a:lnTo>
                    <a:pt x="1151423" y="31356"/>
                  </a:lnTo>
                  <a:lnTo>
                    <a:pt x="1088069" y="38413"/>
                  </a:lnTo>
                  <a:lnTo>
                    <a:pt x="1026362" y="46047"/>
                  </a:lnTo>
                  <a:lnTo>
                    <a:pt x="966298" y="54224"/>
                  </a:lnTo>
                  <a:lnTo>
                    <a:pt x="907867" y="62905"/>
                  </a:lnTo>
                  <a:lnTo>
                    <a:pt x="851066" y="72054"/>
                  </a:lnTo>
                  <a:lnTo>
                    <a:pt x="795885" y="81636"/>
                  </a:lnTo>
                  <a:lnTo>
                    <a:pt x="742320" y="91613"/>
                  </a:lnTo>
                  <a:lnTo>
                    <a:pt x="690362" y="101948"/>
                  </a:lnTo>
                  <a:lnTo>
                    <a:pt x="640006" y="112607"/>
                  </a:lnTo>
                  <a:lnTo>
                    <a:pt x="591246" y="123550"/>
                  </a:lnTo>
                  <a:lnTo>
                    <a:pt x="544073" y="134744"/>
                  </a:lnTo>
                  <a:lnTo>
                    <a:pt x="498483" y="146150"/>
                  </a:lnTo>
                  <a:lnTo>
                    <a:pt x="454467" y="157732"/>
                  </a:lnTo>
                  <a:lnTo>
                    <a:pt x="412020" y="169454"/>
                  </a:lnTo>
                  <a:lnTo>
                    <a:pt x="371135" y="181280"/>
                  </a:lnTo>
                  <a:lnTo>
                    <a:pt x="331805" y="193172"/>
                  </a:lnTo>
                  <a:lnTo>
                    <a:pt x="294023" y="205094"/>
                  </a:lnTo>
                  <a:lnTo>
                    <a:pt x="257783" y="217011"/>
                  </a:lnTo>
                  <a:lnTo>
                    <a:pt x="189903" y="240678"/>
                  </a:lnTo>
                  <a:lnTo>
                    <a:pt x="128112" y="263883"/>
                  </a:lnTo>
                  <a:lnTo>
                    <a:pt x="72355" y="286332"/>
                  </a:lnTo>
                  <a:lnTo>
                    <a:pt x="22580" y="307734"/>
                  </a:lnTo>
                  <a:lnTo>
                    <a:pt x="0" y="319486"/>
                  </a:lnTo>
                </a:path>
              </a:pathLst>
            </a:custGeom>
            <a:ln w="50800">
              <a:solidFill>
                <a:srgbClr val="FF2600"/>
              </a:solidFill>
            </a:ln>
          </p:spPr>
          <p:txBody>
            <a:bodyPr wrap="square" lIns="0" tIns="0" rIns="0" bIns="0" rtlCol="0"/>
            <a:lstStyle/>
            <a:p>
              <a:endParaRPr sz="1588"/>
            </a:p>
          </p:txBody>
        </p:sp>
        <p:sp>
          <p:nvSpPr>
            <p:cNvPr id="40" name="object 79"/>
            <p:cNvSpPr/>
            <p:nvPr/>
          </p:nvSpPr>
          <p:spPr>
            <a:xfrm>
              <a:off x="2059156" y="3233017"/>
              <a:ext cx="238760" cy="193675"/>
            </a:xfrm>
            <a:custGeom>
              <a:avLst/>
              <a:gdLst/>
              <a:ahLst/>
              <a:cxnLst/>
              <a:rect l="l" t="t" r="r" b="b"/>
              <a:pathLst>
                <a:path w="238760" h="193675">
                  <a:moveTo>
                    <a:pt x="140008" y="0"/>
                  </a:moveTo>
                  <a:lnTo>
                    <a:pt x="0" y="193133"/>
                  </a:lnTo>
                  <a:lnTo>
                    <a:pt x="238512" y="189260"/>
                  </a:lnTo>
                  <a:lnTo>
                    <a:pt x="140008" y="0"/>
                  </a:lnTo>
                  <a:close/>
                </a:path>
              </a:pathLst>
            </a:custGeom>
            <a:solidFill>
              <a:srgbClr val="FF2600"/>
            </a:solidFill>
          </p:spPr>
          <p:txBody>
            <a:bodyPr wrap="square" lIns="0" tIns="0" rIns="0" bIns="0" rtlCol="0"/>
            <a:lstStyle/>
            <a:p>
              <a:endParaRPr sz="1588"/>
            </a:p>
          </p:txBody>
        </p:sp>
        <p:sp>
          <p:nvSpPr>
            <p:cNvPr id="41" name="object 80"/>
            <p:cNvSpPr txBox="1"/>
            <p:nvPr/>
          </p:nvSpPr>
          <p:spPr>
            <a:xfrm>
              <a:off x="4052803" y="2702251"/>
              <a:ext cx="364490" cy="615656"/>
            </a:xfrm>
            <a:prstGeom prst="rect">
              <a:avLst/>
            </a:prstGeom>
          </p:spPr>
          <p:txBody>
            <a:bodyPr vert="horz" wrap="square" lIns="0" tIns="0" rIns="0" bIns="0" rtlCol="0">
              <a:spAutoFit/>
            </a:bodyPr>
            <a:lstStyle/>
            <a:p>
              <a:pPr marL="11206"/>
              <a:r>
                <a:rPr sz="3530" b="1" dirty="0">
                  <a:solidFill>
                    <a:srgbClr val="FF0000"/>
                  </a:solidFill>
                  <a:latin typeface="Helvetica Neue"/>
                  <a:cs typeface="Helvetica Neue"/>
                </a:rPr>
                <a:t>X</a:t>
              </a:r>
              <a:endParaRPr sz="3530" dirty="0">
                <a:solidFill>
                  <a:srgbClr val="FF0000"/>
                </a:solidFill>
                <a:latin typeface="Helvetica Neue"/>
                <a:cs typeface="Helvetica Neue"/>
              </a:endParaRPr>
            </a:p>
          </p:txBody>
        </p:sp>
        <p:sp>
          <p:nvSpPr>
            <p:cNvPr id="43" name="object 82"/>
            <p:cNvSpPr/>
            <p:nvPr/>
          </p:nvSpPr>
          <p:spPr>
            <a:xfrm>
              <a:off x="5589756" y="3426151"/>
              <a:ext cx="1981200" cy="647700"/>
            </a:xfrm>
            <a:custGeom>
              <a:avLst/>
              <a:gdLst/>
              <a:ahLst/>
              <a:cxnLst/>
              <a:rect l="l" t="t" r="r" b="b"/>
              <a:pathLst>
                <a:path w="1981200" h="647700">
                  <a:moveTo>
                    <a:pt x="0" y="0"/>
                  </a:moveTo>
                  <a:lnTo>
                    <a:pt x="1981200" y="0"/>
                  </a:lnTo>
                  <a:lnTo>
                    <a:pt x="1981200" y="647700"/>
                  </a:lnTo>
                  <a:lnTo>
                    <a:pt x="0" y="647700"/>
                  </a:lnTo>
                  <a:lnTo>
                    <a:pt x="0" y="0"/>
                  </a:lnTo>
                  <a:close/>
                </a:path>
              </a:pathLst>
            </a:custGeom>
            <a:ln w="50800">
              <a:solidFill>
                <a:srgbClr val="FF2600"/>
              </a:solidFill>
            </a:ln>
          </p:spPr>
          <p:txBody>
            <a:bodyPr wrap="square" lIns="0" tIns="0" rIns="0" bIns="0" rtlCol="0"/>
            <a:lstStyle/>
            <a:p>
              <a:endParaRPr sz="1588"/>
            </a:p>
          </p:txBody>
        </p:sp>
      </p:grpSp>
      <p:sp>
        <p:nvSpPr>
          <p:cNvPr id="44" name="object 3"/>
          <p:cNvSpPr txBox="1">
            <a:spLocks/>
          </p:cNvSpPr>
          <p:nvPr/>
        </p:nvSpPr>
        <p:spPr>
          <a:xfrm>
            <a:off x="1658471" y="1210236"/>
            <a:ext cx="8158554" cy="461665"/>
          </a:xfrm>
          <a:prstGeom prst="rect">
            <a:avLst/>
          </a:prstGeom>
        </p:spPr>
        <p:txBody>
          <a:bodyPr vert="horz" wrap="square" lIns="0" tIns="0" rIns="0" bIns="0" rtlCol="0">
            <a:spAutoFit/>
          </a:bodyPr>
          <a:lstStyle>
            <a:lvl1pPr>
              <a:defRPr>
                <a:latin typeface="+mj-lt"/>
                <a:ea typeface="+mj-ea"/>
                <a:cs typeface="+mj-cs"/>
              </a:defRPr>
            </a:lvl1pPr>
          </a:lstStyle>
          <a:p>
            <a:pPr marL="2702443"/>
            <a:r>
              <a:rPr lang="en-US" sz="3000" spc="-18" dirty="0">
                <a:latin typeface="Myriad Pro"/>
                <a:cs typeface="Myriad Pro"/>
              </a:rPr>
              <a:t>Granger-causality quiz</a:t>
            </a:r>
            <a:endParaRPr lang="en-US" sz="3000" dirty="0">
              <a:latin typeface="Myriad Pro"/>
              <a:cs typeface="Myriad Pro"/>
            </a:endParaRPr>
          </a:p>
        </p:txBody>
      </p:sp>
      <p:sp>
        <p:nvSpPr>
          <p:cNvPr id="46" name="Rounded Rectangle 45"/>
          <p:cNvSpPr/>
          <p:nvPr/>
        </p:nvSpPr>
        <p:spPr>
          <a:xfrm>
            <a:off x="2935941" y="5580529"/>
            <a:ext cx="1949824" cy="672353"/>
          </a:xfrm>
          <a:prstGeom prst="roundRect">
            <a:avLst/>
          </a:prstGeom>
          <a:noFill/>
          <a:ln w="38100" cmpd="sng">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8"/>
          </a:p>
        </p:txBody>
      </p:sp>
    </p:spTree>
    <p:extLst>
      <p:ext uri="{BB962C8B-B14F-4D97-AF65-F5344CB8AC3E}">
        <p14:creationId xmlns:p14="http://schemas.microsoft.com/office/powerpoint/2010/main" val="20177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49589" y="1815353"/>
            <a:ext cx="4388651" cy="40100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3176393" y="4211803"/>
            <a:ext cx="4988629" cy="2444491"/>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7" name="object 7"/>
          <p:cNvSpPr txBox="1">
            <a:spLocks noGrp="1"/>
          </p:cNvSpPr>
          <p:nvPr>
            <p:ph type="title"/>
          </p:nvPr>
        </p:nvSpPr>
        <p:spPr>
          <a:xfrm>
            <a:off x="3877236" y="1882589"/>
            <a:ext cx="8158554" cy="461665"/>
          </a:xfrm>
          <a:prstGeom prst="rect">
            <a:avLst/>
          </a:prstGeom>
        </p:spPr>
        <p:txBody>
          <a:bodyPr vert="horz" wrap="square" lIns="0" tIns="0" rIns="0" bIns="0" rtlCol="0" anchor="t">
            <a:spAutoFit/>
          </a:bodyPr>
          <a:lstStyle/>
          <a:p>
            <a:pPr marL="3195527"/>
            <a:r>
              <a:rPr sz="3000" dirty="0">
                <a:solidFill>
                  <a:srgbClr val="000000"/>
                </a:solidFill>
                <a:latin typeface="Myriad Pro"/>
                <a:cs typeface="Myriad Pro"/>
              </a:rPr>
              <a:t>Tim</a:t>
            </a:r>
            <a:r>
              <a:rPr sz="3000" spc="-40" dirty="0">
                <a:solidFill>
                  <a:srgbClr val="000000"/>
                </a:solidFill>
                <a:latin typeface="Myriad Pro"/>
                <a:cs typeface="Myriad Pro"/>
              </a:rPr>
              <a:t> </a:t>
            </a:r>
            <a:r>
              <a:rPr sz="3000" spc="-4" dirty="0">
                <a:solidFill>
                  <a:srgbClr val="000000"/>
                </a:solidFill>
                <a:latin typeface="Myriad Pro"/>
                <a:cs typeface="Myriad Pro"/>
              </a:rPr>
              <a:t>Mullen</a:t>
            </a:r>
            <a:endParaRPr sz="3000" dirty="0">
              <a:latin typeface="Myriad Pro"/>
              <a:cs typeface="Myriad Pro"/>
            </a:endParaRPr>
          </a:p>
        </p:txBody>
      </p:sp>
      <p:sp>
        <p:nvSpPr>
          <p:cNvPr id="10" name="object 10"/>
          <p:cNvSpPr/>
          <p:nvPr/>
        </p:nvSpPr>
        <p:spPr>
          <a:xfrm>
            <a:off x="7956513" y="1851154"/>
            <a:ext cx="2386854" cy="3462618"/>
          </a:xfrm>
          <a:prstGeom prst="rect">
            <a:avLst/>
          </a:prstGeom>
          <a:blipFill>
            <a:blip r:embed="rId4" cstate="print"/>
            <a:stretch>
              <a:fillRect/>
            </a:stretch>
          </a:blipFill>
        </p:spPr>
        <p:txBody>
          <a:bodyPr wrap="square" lIns="0" tIns="0" rIns="0" bIns="0" rtlCol="0"/>
          <a:lstStyle/>
          <a:p>
            <a:endParaRPr sz="1588" dirty="0"/>
          </a:p>
        </p:txBody>
      </p:sp>
      <p:sp>
        <p:nvSpPr>
          <p:cNvPr id="11" name="object 7"/>
          <p:cNvSpPr txBox="1">
            <a:spLocks/>
          </p:cNvSpPr>
          <p:nvPr/>
        </p:nvSpPr>
        <p:spPr>
          <a:xfrm>
            <a:off x="986118" y="336177"/>
            <a:ext cx="8158554" cy="651845"/>
          </a:xfrm>
          <a:prstGeom prst="rect">
            <a:avLst/>
          </a:prstGeom>
        </p:spPr>
        <p:txBody>
          <a:bodyPr vert="horz" wrap="square" lIns="0" tIns="0" rIns="0" bIns="0" rtlCol="0">
            <a:spAutoFit/>
          </a:bodyPr>
          <a:lstStyle>
            <a:lvl1pPr>
              <a:defRPr sz="1900" b="0" i="0">
                <a:solidFill>
                  <a:srgbClr val="696EAA"/>
                </a:solidFill>
                <a:latin typeface="Times New Roman"/>
                <a:ea typeface="+mj-ea"/>
                <a:cs typeface="Times New Roman"/>
              </a:defRPr>
            </a:lvl1pPr>
          </a:lstStyle>
          <a:p>
            <a:pPr marL="3195527"/>
            <a:r>
              <a:rPr lang="en-US" sz="4236" dirty="0">
                <a:solidFill>
                  <a:srgbClr val="000000"/>
                </a:solidFill>
                <a:latin typeface="Myriad Pro"/>
                <a:cs typeface="Myriad Pro"/>
              </a:rPr>
              <a:t>Brain connectivity</a:t>
            </a:r>
            <a:endParaRPr lang="en-US" sz="4236" dirty="0">
              <a:latin typeface="Myriad Pro"/>
              <a:cs typeface="Myriad Pro"/>
            </a:endParaRPr>
          </a:p>
        </p:txBody>
      </p:sp>
      <p:pic>
        <p:nvPicPr>
          <p:cNvPr id="19458" name="Picture 2" descr="Technology - Neuroscape">
            <a:extLst>
              <a:ext uri="{FF2B5EF4-FFF2-40B4-BE49-F238E27FC236}">
                <a16:creationId xmlns:a16="http://schemas.microsoft.com/office/drawing/2014/main" id="{60DC91AE-D111-FD43-B0E9-4527604606B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03410" y="2178669"/>
            <a:ext cx="6453103" cy="342232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EC7656F-E046-2E48-A2EF-65C02785368D}"/>
              </a:ext>
            </a:extLst>
          </p:cNvPr>
          <p:cNvSpPr/>
          <p:nvPr/>
        </p:nvSpPr>
        <p:spPr>
          <a:xfrm>
            <a:off x="8261812" y="5415032"/>
            <a:ext cx="6096000" cy="441852"/>
          </a:xfrm>
          <a:prstGeom prst="rect">
            <a:avLst/>
          </a:prstGeom>
        </p:spPr>
        <p:txBody>
          <a:bodyPr>
            <a:spAutoFit/>
          </a:bodyPr>
          <a:lstStyle/>
          <a:p>
            <a:pPr marL="11206" marR="4483">
              <a:lnSpc>
                <a:spcPct val="100899"/>
              </a:lnSpc>
              <a:tabLst>
                <a:tab pos="335634" algn="l"/>
                <a:tab pos="336194" algn="l"/>
              </a:tabLst>
            </a:pPr>
            <a:r>
              <a:rPr lang="en-US" sz="2400" dirty="0">
                <a:latin typeface="Myriad Pro"/>
                <a:cs typeface="Myriad Pro"/>
              </a:rPr>
              <a:t>Tim Mullen</a:t>
            </a:r>
          </a:p>
        </p:txBody>
      </p:sp>
    </p:spTree>
    <p:extLst>
      <p:ext uri="{BB962C8B-B14F-4D97-AF65-F5344CB8AC3E}">
        <p14:creationId xmlns:p14="http://schemas.microsoft.com/office/powerpoint/2010/main" val="2956726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08-04 at 6.35.01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58471" y="11206"/>
            <a:ext cx="8875059" cy="6829816"/>
          </a:xfrm>
          <a:prstGeom prst="rect">
            <a:avLst/>
          </a:prstGeom>
        </p:spPr>
      </p:pic>
    </p:spTree>
    <p:extLst>
      <p:ext uri="{BB962C8B-B14F-4D97-AF65-F5344CB8AC3E}">
        <p14:creationId xmlns:p14="http://schemas.microsoft.com/office/powerpoint/2010/main" val="76506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6445624" y="3711389"/>
            <a:ext cx="3560781" cy="2624865"/>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1" name="object 11"/>
          <p:cNvSpPr txBox="1">
            <a:spLocks noGrp="1"/>
          </p:cNvSpPr>
          <p:nvPr>
            <p:ph type="title"/>
          </p:nvPr>
        </p:nvSpPr>
        <p:spPr>
          <a:xfrm>
            <a:off x="1964615" y="238461"/>
            <a:ext cx="8053107" cy="760336"/>
          </a:xfrm>
          <a:prstGeom prst="rect">
            <a:avLst/>
          </a:prstGeom>
        </p:spPr>
        <p:txBody>
          <a:bodyPr vert="horz" wrap="square" lIns="0" tIns="0" rIns="0" bIns="0" rtlCol="0" anchor="t">
            <a:spAutoFit/>
          </a:bodyPr>
          <a:lstStyle/>
          <a:p>
            <a:pPr marL="11206"/>
            <a:r>
              <a:rPr sz="4721" spc="57" dirty="0">
                <a:solidFill>
                  <a:schemeClr val="tx1"/>
                </a:solidFill>
                <a:latin typeface="Arial"/>
                <a:cs typeface="Arial"/>
              </a:rPr>
              <a:t>Selecting </a:t>
            </a:r>
            <a:r>
              <a:rPr sz="4721" spc="287" dirty="0">
                <a:solidFill>
                  <a:schemeClr val="tx1"/>
                </a:solidFill>
                <a:latin typeface="Arial"/>
                <a:cs typeface="Arial"/>
              </a:rPr>
              <a:t>a </a:t>
            </a:r>
            <a:r>
              <a:rPr sz="4941" spc="-207" dirty="0">
                <a:solidFill>
                  <a:schemeClr val="tx1"/>
                </a:solidFill>
                <a:latin typeface="Arial"/>
                <a:cs typeface="Arial"/>
              </a:rPr>
              <a:t>VAR </a:t>
            </a:r>
            <a:r>
              <a:rPr sz="4721" spc="128" dirty="0">
                <a:solidFill>
                  <a:schemeClr val="tx1"/>
                </a:solidFill>
                <a:latin typeface="Arial"/>
                <a:cs typeface="Arial"/>
              </a:rPr>
              <a:t>Model</a:t>
            </a:r>
            <a:r>
              <a:rPr sz="4721" spc="-569" dirty="0">
                <a:solidFill>
                  <a:schemeClr val="tx1"/>
                </a:solidFill>
                <a:latin typeface="Arial"/>
                <a:cs typeface="Arial"/>
              </a:rPr>
              <a:t> </a:t>
            </a:r>
            <a:r>
              <a:rPr sz="4721" spc="57" dirty="0">
                <a:solidFill>
                  <a:schemeClr val="tx1"/>
                </a:solidFill>
                <a:latin typeface="Arial"/>
                <a:cs typeface="Arial"/>
              </a:rPr>
              <a:t>Order</a:t>
            </a:r>
            <a:endParaRPr sz="4721">
              <a:solidFill>
                <a:schemeClr val="tx1"/>
              </a:solidFill>
              <a:latin typeface="Arial"/>
              <a:cs typeface="Arial"/>
            </a:endParaRPr>
          </a:p>
        </p:txBody>
      </p:sp>
      <p:sp>
        <p:nvSpPr>
          <p:cNvPr id="12" name="object 12"/>
          <p:cNvSpPr txBox="1"/>
          <p:nvPr/>
        </p:nvSpPr>
        <p:spPr>
          <a:xfrm>
            <a:off x="1945789" y="1546412"/>
            <a:ext cx="8430746" cy="996427"/>
          </a:xfrm>
          <a:prstGeom prst="rect">
            <a:avLst/>
          </a:prstGeom>
        </p:spPr>
        <p:txBody>
          <a:bodyPr vert="horz" wrap="square" lIns="0" tIns="0" rIns="0" bIns="0" rtlCol="0">
            <a:spAutoFit/>
          </a:bodyPr>
          <a:lstStyle/>
          <a:p>
            <a:pPr marL="255508" marR="4483" indent="-244301">
              <a:lnSpc>
                <a:spcPct val="102000"/>
              </a:lnSpc>
              <a:buChar char="•"/>
              <a:tabLst>
                <a:tab pos="264473" algn="l"/>
              </a:tabLst>
            </a:pPr>
            <a:r>
              <a:rPr sz="2162" dirty="0">
                <a:latin typeface="Arial"/>
                <a:cs typeface="Arial"/>
              </a:rPr>
              <a:t>Model order is typically determined by minimizing information criteria  such as Akaike Information Criterion (AIC) for varying model order (p):</a:t>
            </a:r>
          </a:p>
        </p:txBody>
      </p:sp>
      <p:sp>
        <p:nvSpPr>
          <p:cNvPr id="13" name="object 13"/>
          <p:cNvSpPr txBox="1"/>
          <p:nvPr/>
        </p:nvSpPr>
        <p:spPr>
          <a:xfrm>
            <a:off x="1994647" y="2982227"/>
            <a:ext cx="3910853" cy="312393"/>
          </a:xfrm>
          <a:prstGeom prst="rect">
            <a:avLst/>
          </a:prstGeom>
        </p:spPr>
        <p:txBody>
          <a:bodyPr vert="horz" wrap="square" lIns="0" tIns="0" rIns="0" bIns="0" rtlCol="0">
            <a:spAutoFit/>
          </a:bodyPr>
          <a:lstStyle/>
          <a:p>
            <a:pPr marL="11206"/>
            <a:r>
              <a:rPr sz="2030" b="1" dirty="0">
                <a:latin typeface="Arial"/>
                <a:cs typeface="Arial"/>
              </a:rPr>
              <a:t>AIC(p) </a:t>
            </a:r>
            <a:r>
              <a:rPr sz="2030">
                <a:latin typeface="Times New Roman"/>
                <a:cs typeface="Times New Roman"/>
              </a:rPr>
              <a:t>=  </a:t>
            </a:r>
            <a:r>
              <a:rPr sz="2030" b="1">
                <a:latin typeface="Arial"/>
                <a:cs typeface="Arial"/>
              </a:rPr>
              <a:t>2</a:t>
            </a:r>
            <a:r>
              <a:rPr lang="en-US" sz="2030" b="1">
                <a:latin typeface="Arial"/>
                <a:cs typeface="Arial"/>
              </a:rPr>
              <a:t>l</a:t>
            </a:r>
            <a:r>
              <a:rPr sz="2030" b="1">
                <a:latin typeface="Arial"/>
                <a:cs typeface="Arial"/>
              </a:rPr>
              <a:t>og</a:t>
            </a:r>
            <a:r>
              <a:rPr sz="2030" b="1" dirty="0">
                <a:latin typeface="Arial"/>
                <a:cs typeface="Arial"/>
              </a:rPr>
              <a:t>(det(V)) </a:t>
            </a:r>
            <a:r>
              <a:rPr sz="2030" dirty="0">
                <a:latin typeface="Arial"/>
                <a:cs typeface="Arial"/>
              </a:rPr>
              <a:t>+ </a:t>
            </a:r>
            <a:r>
              <a:rPr sz="2030" b="1" dirty="0">
                <a:latin typeface="Arial"/>
                <a:cs typeface="Arial"/>
              </a:rPr>
              <a:t>M2p/N</a:t>
            </a:r>
            <a:endParaRPr sz="2030" dirty="0">
              <a:latin typeface="Arial"/>
              <a:cs typeface="Arial"/>
            </a:endParaRPr>
          </a:p>
        </p:txBody>
      </p:sp>
      <p:sp>
        <p:nvSpPr>
          <p:cNvPr id="14" name="object 14"/>
          <p:cNvSpPr txBox="1"/>
          <p:nvPr/>
        </p:nvSpPr>
        <p:spPr>
          <a:xfrm>
            <a:off x="6297706" y="3025589"/>
            <a:ext cx="3024467" cy="210507"/>
          </a:xfrm>
          <a:prstGeom prst="rect">
            <a:avLst/>
          </a:prstGeom>
        </p:spPr>
        <p:txBody>
          <a:bodyPr vert="horz" wrap="square" lIns="0" tIns="0" rIns="0" bIns="0" rtlCol="0">
            <a:spAutoFit/>
          </a:bodyPr>
          <a:lstStyle/>
          <a:p>
            <a:pPr marL="11206"/>
            <a:r>
              <a:rPr sz="1368" b="1" spc="-71" dirty="0">
                <a:latin typeface="Arial"/>
                <a:cs typeface="Arial"/>
              </a:rPr>
              <a:t>Penalizes </a:t>
            </a:r>
            <a:r>
              <a:rPr sz="1368" b="1" spc="-110" dirty="0">
                <a:latin typeface="Arial"/>
                <a:cs typeface="Arial"/>
              </a:rPr>
              <a:t>high </a:t>
            </a:r>
            <a:r>
              <a:rPr sz="1368" b="1" spc="-101" dirty="0">
                <a:latin typeface="Arial"/>
                <a:cs typeface="Arial"/>
              </a:rPr>
              <a:t>model </a:t>
            </a:r>
            <a:r>
              <a:rPr sz="1368" b="1" spc="-79" dirty="0">
                <a:latin typeface="Arial"/>
                <a:cs typeface="Arial"/>
              </a:rPr>
              <a:t>orders</a:t>
            </a:r>
            <a:r>
              <a:rPr sz="1368" b="1" spc="18" dirty="0">
                <a:latin typeface="Arial"/>
                <a:cs typeface="Arial"/>
              </a:rPr>
              <a:t> </a:t>
            </a:r>
            <a:r>
              <a:rPr sz="1368" b="1" spc="-84" dirty="0">
                <a:latin typeface="Arial"/>
                <a:cs typeface="Arial"/>
              </a:rPr>
              <a:t>(parsimony)</a:t>
            </a:r>
            <a:endParaRPr sz="1368" dirty="0">
              <a:latin typeface="Arial"/>
              <a:cs typeface="Arial"/>
            </a:endParaRPr>
          </a:p>
        </p:txBody>
      </p:sp>
      <p:sp>
        <p:nvSpPr>
          <p:cNvPr id="18" name="object 18"/>
          <p:cNvSpPr txBox="1"/>
          <p:nvPr/>
        </p:nvSpPr>
        <p:spPr>
          <a:xfrm>
            <a:off x="2747235" y="3816164"/>
            <a:ext cx="2945466" cy="210507"/>
          </a:xfrm>
          <a:prstGeom prst="rect">
            <a:avLst/>
          </a:prstGeom>
        </p:spPr>
        <p:txBody>
          <a:bodyPr vert="horz" wrap="square" lIns="0" tIns="0" rIns="0" bIns="0" rtlCol="0">
            <a:spAutoFit/>
          </a:bodyPr>
          <a:lstStyle/>
          <a:p>
            <a:pPr marL="11206"/>
            <a:r>
              <a:rPr sz="1368" b="1" spc="-101" dirty="0">
                <a:latin typeface="Arial"/>
                <a:cs typeface="Arial"/>
              </a:rPr>
              <a:t>entropy </a:t>
            </a:r>
            <a:r>
              <a:rPr sz="1368" b="1" spc="-66" dirty="0">
                <a:latin typeface="Arial"/>
                <a:cs typeface="Arial"/>
              </a:rPr>
              <a:t>rate </a:t>
            </a:r>
            <a:r>
              <a:rPr sz="1368" b="1" spc="-84" dirty="0">
                <a:latin typeface="Arial"/>
                <a:cs typeface="Arial"/>
              </a:rPr>
              <a:t>(amount </a:t>
            </a:r>
            <a:r>
              <a:rPr sz="1324" b="1" spc="-57" dirty="0">
                <a:latin typeface="Arial"/>
                <a:cs typeface="Arial"/>
              </a:rPr>
              <a:t>of </a:t>
            </a:r>
            <a:r>
              <a:rPr sz="1368" b="1" spc="-110" dirty="0">
                <a:latin typeface="Arial"/>
                <a:cs typeface="Arial"/>
              </a:rPr>
              <a:t>prediction</a:t>
            </a:r>
            <a:r>
              <a:rPr sz="1368" b="1" spc="154" dirty="0">
                <a:latin typeface="Arial"/>
                <a:cs typeface="Arial"/>
              </a:rPr>
              <a:t> </a:t>
            </a:r>
            <a:r>
              <a:rPr sz="1368" b="1" spc="-79" dirty="0">
                <a:latin typeface="Arial"/>
                <a:cs typeface="Arial"/>
              </a:rPr>
              <a:t>error)</a:t>
            </a:r>
            <a:endParaRPr sz="1368" dirty="0">
              <a:latin typeface="Arial"/>
              <a:cs typeface="Arial"/>
            </a:endParaRPr>
          </a:p>
        </p:txBody>
      </p:sp>
      <p:sp>
        <p:nvSpPr>
          <p:cNvPr id="19" name="object 19"/>
          <p:cNvSpPr txBox="1"/>
          <p:nvPr/>
        </p:nvSpPr>
        <p:spPr>
          <a:xfrm>
            <a:off x="5446059" y="6051177"/>
            <a:ext cx="4078941" cy="543995"/>
          </a:xfrm>
          <a:prstGeom prst="rect">
            <a:avLst/>
          </a:prstGeom>
        </p:spPr>
        <p:txBody>
          <a:bodyPr vert="horz" wrap="square" lIns="0" tIns="0" rIns="0" bIns="0" rtlCol="0">
            <a:spAutoFit/>
          </a:bodyPr>
          <a:lstStyle/>
          <a:p>
            <a:pPr marL="11206">
              <a:tabLst>
                <a:tab pos="1202455" algn="l"/>
                <a:tab pos="1842905" algn="l"/>
              </a:tabLst>
            </a:pPr>
            <a:r>
              <a:rPr sz="1324" spc="-18" dirty="0">
                <a:latin typeface="Arial"/>
                <a:cs typeface="Arial"/>
              </a:rPr>
              <a:t>optimal</a:t>
            </a:r>
            <a:r>
              <a:rPr sz="1324" spc="-163" dirty="0">
                <a:latin typeface="Arial"/>
                <a:cs typeface="Arial"/>
              </a:rPr>
              <a:t> </a:t>
            </a:r>
            <a:r>
              <a:rPr sz="1324" spc="-13" dirty="0">
                <a:latin typeface="Arial"/>
                <a:cs typeface="Arial"/>
              </a:rPr>
              <a:t>order	</a:t>
            </a:r>
            <a:r>
              <a:rPr sz="1324" u="heavy" spc="-18" dirty="0">
                <a:latin typeface="Arial"/>
                <a:cs typeface="Arial"/>
              </a:rPr>
              <a:t> </a:t>
            </a:r>
            <a:r>
              <a:rPr sz="1324" u="heavy" spc="-13" dirty="0">
                <a:latin typeface="Arial"/>
                <a:cs typeface="Arial"/>
              </a:rPr>
              <a:t>	</a:t>
            </a:r>
            <a:endParaRPr sz="1324" dirty="0">
              <a:latin typeface="Arial"/>
              <a:cs typeface="Arial"/>
            </a:endParaRPr>
          </a:p>
          <a:p>
            <a:pPr marR="4483" algn="r">
              <a:spcBef>
                <a:spcPts val="838"/>
              </a:spcBef>
            </a:pPr>
            <a:r>
              <a:rPr sz="1544" spc="-66" dirty="0">
                <a:latin typeface="Arial"/>
                <a:cs typeface="Arial"/>
              </a:rPr>
              <a:t>model</a:t>
            </a:r>
            <a:r>
              <a:rPr sz="1544" spc="-199" dirty="0">
                <a:latin typeface="Arial"/>
                <a:cs typeface="Arial"/>
              </a:rPr>
              <a:t> </a:t>
            </a:r>
            <a:r>
              <a:rPr sz="1544" spc="-49" dirty="0">
                <a:latin typeface="Arial"/>
                <a:cs typeface="Arial"/>
              </a:rPr>
              <a:t>order</a:t>
            </a:r>
            <a:endParaRPr sz="1544" dirty="0">
              <a:latin typeface="Arial"/>
              <a:cs typeface="Arial"/>
            </a:endParaRPr>
          </a:p>
        </p:txBody>
      </p:sp>
      <p:sp>
        <p:nvSpPr>
          <p:cNvPr id="20" name="object 19"/>
          <p:cNvSpPr txBox="1"/>
          <p:nvPr/>
        </p:nvSpPr>
        <p:spPr>
          <a:xfrm>
            <a:off x="6028765" y="4840941"/>
            <a:ext cx="4078941" cy="203774"/>
          </a:xfrm>
          <a:prstGeom prst="rect">
            <a:avLst/>
          </a:prstGeom>
        </p:spPr>
        <p:txBody>
          <a:bodyPr vert="horz" wrap="square" lIns="0" tIns="0" rIns="0" bIns="0" rtlCol="0">
            <a:spAutoFit/>
          </a:bodyPr>
          <a:lstStyle/>
          <a:p>
            <a:pPr marL="11206">
              <a:tabLst>
                <a:tab pos="1202455" algn="l"/>
                <a:tab pos="1842905" algn="l"/>
              </a:tabLst>
            </a:pPr>
            <a:r>
              <a:rPr lang="en-US" sz="1324" spc="-18" dirty="0">
                <a:latin typeface="Arial"/>
                <a:cs typeface="Arial"/>
              </a:rPr>
              <a:t>Error</a:t>
            </a:r>
            <a:endParaRPr sz="1324" dirty="0">
              <a:latin typeface="Arial"/>
              <a:cs typeface="Arial"/>
            </a:endParaRPr>
          </a:p>
        </p:txBody>
      </p:sp>
      <p:cxnSp>
        <p:nvCxnSpPr>
          <p:cNvPr id="22" name="Straight Arrow Connector 21"/>
          <p:cNvCxnSpPr/>
          <p:nvPr/>
        </p:nvCxnSpPr>
        <p:spPr>
          <a:xfrm flipV="1">
            <a:off x="3944471" y="3294529"/>
            <a:ext cx="0" cy="47064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5759823" y="3160059"/>
            <a:ext cx="403412"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1658470" y="4504765"/>
            <a:ext cx="3563471" cy="1759456"/>
          </a:xfrm>
          <a:prstGeom prst="rect">
            <a:avLst/>
          </a:prstGeom>
        </p:spPr>
        <p:txBody>
          <a:bodyPr wrap="square">
            <a:spAutoFit/>
          </a:bodyPr>
          <a:lstStyle/>
          <a:p>
            <a:pPr marL="522222" marR="4483" lvl="1" indent="-244862">
              <a:lnSpc>
                <a:spcPts val="2630"/>
              </a:lnSpc>
              <a:buChar char="•"/>
              <a:tabLst>
                <a:tab pos="522222" algn="l"/>
              </a:tabLst>
            </a:pPr>
            <a:r>
              <a:rPr lang="en-US" sz="2206" spc="-44" dirty="0">
                <a:latin typeface="Arial"/>
                <a:cs typeface="Arial"/>
              </a:rPr>
              <a:t>Optimal </a:t>
            </a:r>
            <a:r>
              <a:rPr lang="en-US" sz="2206" spc="-53" dirty="0">
                <a:latin typeface="Arial"/>
                <a:cs typeface="Arial"/>
              </a:rPr>
              <a:t>model </a:t>
            </a:r>
            <a:r>
              <a:rPr lang="en-US" sz="2206" spc="-44" dirty="0">
                <a:latin typeface="Arial"/>
                <a:cs typeface="Arial"/>
              </a:rPr>
              <a:t>order </a:t>
            </a:r>
            <a:r>
              <a:rPr lang="en-US" sz="2206" spc="-40" dirty="0">
                <a:latin typeface="Arial"/>
                <a:cs typeface="Arial"/>
              </a:rPr>
              <a:t>depends on sampling </a:t>
            </a:r>
            <a:r>
              <a:rPr lang="en-US" sz="2206" spc="-75" dirty="0">
                <a:latin typeface="Arial"/>
                <a:cs typeface="Arial"/>
              </a:rPr>
              <a:t>rate </a:t>
            </a:r>
            <a:r>
              <a:rPr lang="en-US" sz="2206" spc="-79" dirty="0">
                <a:latin typeface="Arial"/>
                <a:cs typeface="Arial"/>
              </a:rPr>
              <a:t>(higher  </a:t>
            </a:r>
            <a:r>
              <a:rPr lang="en-US" sz="2206" spc="-53" dirty="0">
                <a:latin typeface="Arial"/>
                <a:cs typeface="Arial"/>
              </a:rPr>
              <a:t>sampling </a:t>
            </a:r>
            <a:r>
              <a:rPr lang="en-US" sz="2206" spc="-79" dirty="0">
                <a:latin typeface="Arial"/>
                <a:cs typeface="Arial"/>
              </a:rPr>
              <a:t>rate </a:t>
            </a:r>
            <a:r>
              <a:rPr lang="en-US" sz="2206" spc="-22" dirty="0">
                <a:latin typeface="Arial"/>
                <a:cs typeface="Arial"/>
              </a:rPr>
              <a:t>often </a:t>
            </a:r>
            <a:r>
              <a:rPr lang="en-US" sz="2206" spc="-79" dirty="0">
                <a:latin typeface="Arial"/>
                <a:cs typeface="Arial"/>
              </a:rPr>
              <a:t>requires </a:t>
            </a:r>
            <a:r>
              <a:rPr lang="en-US" sz="2206" spc="-62" dirty="0">
                <a:latin typeface="Arial"/>
                <a:cs typeface="Arial"/>
              </a:rPr>
              <a:t>higher </a:t>
            </a:r>
            <a:r>
              <a:rPr lang="en-US" sz="2206" spc="-53" dirty="0">
                <a:latin typeface="Arial"/>
                <a:cs typeface="Arial"/>
              </a:rPr>
              <a:t>model</a:t>
            </a:r>
            <a:r>
              <a:rPr lang="en-US" sz="2206" spc="260" dirty="0">
                <a:latin typeface="Arial"/>
                <a:cs typeface="Arial"/>
              </a:rPr>
              <a:t> </a:t>
            </a:r>
            <a:r>
              <a:rPr lang="en-US" sz="2206" spc="-66" dirty="0">
                <a:latin typeface="Arial"/>
                <a:cs typeface="Arial"/>
              </a:rPr>
              <a:t>orders)</a:t>
            </a:r>
            <a:endParaRPr lang="en-US" sz="2206" dirty="0">
              <a:latin typeface="Arial"/>
              <a:cs typeface="Arial"/>
            </a:endParaRPr>
          </a:p>
        </p:txBody>
      </p:sp>
    </p:spTree>
    <p:extLst>
      <p:ext uri="{BB962C8B-B14F-4D97-AF65-F5344CB8AC3E}">
        <p14:creationId xmlns:p14="http://schemas.microsoft.com/office/powerpoint/2010/main" val="3373079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descr="Screen Shot 2016-10-05 at 10.43.43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549" y="241343"/>
            <a:ext cx="2386853" cy="2274794"/>
          </a:xfrm>
          <a:prstGeom prst="rect">
            <a:avLst/>
          </a:prstGeom>
        </p:spPr>
      </p:pic>
      <p:pic>
        <p:nvPicPr>
          <p:cNvPr id="75" name="Picture 74" descr="Screen Shot 2016-10-05 at 10.43.35 A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8648" y="2861579"/>
            <a:ext cx="8875059" cy="3860009"/>
          </a:xfrm>
          <a:prstGeom prst="rect">
            <a:avLst/>
          </a:prstGeom>
        </p:spPr>
      </p:pic>
    </p:spTree>
    <p:extLst>
      <p:ext uri="{BB962C8B-B14F-4D97-AF65-F5344CB8AC3E}">
        <p14:creationId xmlns:p14="http://schemas.microsoft.com/office/powerpoint/2010/main" val="3706794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465294" y="4324573"/>
            <a:ext cx="7444292" cy="2022438"/>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txBox="1">
            <a:spLocks noGrp="1"/>
          </p:cNvSpPr>
          <p:nvPr>
            <p:ph type="title"/>
          </p:nvPr>
        </p:nvSpPr>
        <p:spPr>
          <a:xfrm>
            <a:off x="1889312" y="204620"/>
            <a:ext cx="7811060" cy="726481"/>
          </a:xfrm>
          <a:prstGeom prst="rect">
            <a:avLst/>
          </a:prstGeom>
        </p:spPr>
        <p:txBody>
          <a:bodyPr vert="horz" wrap="square" lIns="0" tIns="0" rIns="0" bIns="0" rtlCol="0" anchor="t">
            <a:spAutoFit/>
          </a:bodyPr>
          <a:lstStyle/>
          <a:p>
            <a:pPr marL="11206"/>
            <a:r>
              <a:rPr sz="4721" spc="119" dirty="0">
                <a:solidFill>
                  <a:schemeClr val="tx1"/>
                </a:solidFill>
                <a:latin typeface="Arial"/>
                <a:cs typeface="Arial"/>
              </a:rPr>
              <a:t>Adapting </a:t>
            </a:r>
            <a:r>
              <a:rPr sz="4721" spc="212" dirty="0">
                <a:solidFill>
                  <a:schemeClr val="tx1"/>
                </a:solidFill>
                <a:latin typeface="Arial"/>
                <a:cs typeface="Arial"/>
              </a:rPr>
              <a:t>to</a:t>
            </a:r>
            <a:r>
              <a:rPr sz="4721" spc="35" dirty="0">
                <a:solidFill>
                  <a:schemeClr val="tx1"/>
                </a:solidFill>
                <a:latin typeface="Arial"/>
                <a:cs typeface="Arial"/>
              </a:rPr>
              <a:t> </a:t>
            </a:r>
            <a:r>
              <a:rPr sz="4721" spc="40" dirty="0">
                <a:solidFill>
                  <a:schemeClr val="tx1"/>
                </a:solidFill>
                <a:latin typeface="Arial"/>
                <a:cs typeface="Arial"/>
              </a:rPr>
              <a:t>Non-Stationarity</a:t>
            </a:r>
            <a:endParaRPr sz="4721">
              <a:solidFill>
                <a:schemeClr val="tx1"/>
              </a:solidFill>
              <a:latin typeface="Arial"/>
              <a:cs typeface="Arial"/>
            </a:endParaRPr>
          </a:p>
        </p:txBody>
      </p:sp>
      <p:sp>
        <p:nvSpPr>
          <p:cNvPr id="4" name="object 4"/>
          <p:cNvSpPr txBox="1"/>
          <p:nvPr/>
        </p:nvSpPr>
        <p:spPr>
          <a:xfrm>
            <a:off x="1927412" y="1277471"/>
            <a:ext cx="8248650" cy="2802562"/>
          </a:xfrm>
          <a:prstGeom prst="rect">
            <a:avLst/>
          </a:prstGeom>
        </p:spPr>
        <p:txBody>
          <a:bodyPr vert="horz" wrap="square" lIns="0" tIns="0" rIns="0" bIns="0" rtlCol="0">
            <a:spAutoFit/>
          </a:bodyPr>
          <a:lstStyle/>
          <a:p>
            <a:pPr marL="253266" marR="4483" indent="-242060">
              <a:lnSpc>
                <a:spcPts val="2859"/>
              </a:lnSpc>
              <a:buChar char="•"/>
              <a:tabLst>
                <a:tab pos="239819" algn="l"/>
              </a:tabLst>
            </a:pPr>
            <a:r>
              <a:rPr sz="2471" dirty="0">
                <a:latin typeface="Arial"/>
                <a:cs typeface="Arial"/>
              </a:rPr>
              <a:t>The brain is </a:t>
            </a:r>
            <a:r>
              <a:rPr sz="2338" b="1" dirty="0">
                <a:latin typeface="Arial"/>
                <a:cs typeface="Arial"/>
              </a:rPr>
              <a:t>a dynamic system </a:t>
            </a:r>
            <a:r>
              <a:rPr sz="2471" dirty="0">
                <a:latin typeface="Arial"/>
                <a:cs typeface="Arial"/>
              </a:rPr>
              <a:t>and measured brain activity  and coupling can change rapidly with time (non-stationarity)</a:t>
            </a:r>
          </a:p>
          <a:p>
            <a:pPr marL="500369" lvl="1" indent="-233655">
              <a:spcBef>
                <a:spcPts val="1628"/>
              </a:spcBef>
              <a:buChar char="•"/>
              <a:tabLst>
                <a:tab pos="500930" algn="l"/>
              </a:tabLst>
            </a:pPr>
            <a:r>
              <a:rPr sz="2162" dirty="0">
                <a:latin typeface="Arial"/>
                <a:cs typeface="Arial"/>
              </a:rPr>
              <a:t>event-related perturbations (ERSP, ERP, etc)</a:t>
            </a:r>
          </a:p>
          <a:p>
            <a:pPr marL="500369" lvl="1" indent="-233655">
              <a:spcBef>
                <a:spcPts val="1725"/>
              </a:spcBef>
              <a:buChar char="•"/>
              <a:tabLst>
                <a:tab pos="500930" algn="l"/>
              </a:tabLst>
            </a:pPr>
            <a:r>
              <a:rPr sz="2162" dirty="0">
                <a:latin typeface="Arial"/>
                <a:cs typeface="Arial"/>
              </a:rPr>
              <a:t>structural changes due to learning/feedback</a:t>
            </a:r>
          </a:p>
          <a:p>
            <a:pPr marL="263913" indent="-252706">
              <a:spcBef>
                <a:spcPts val="1667"/>
              </a:spcBef>
              <a:buClr>
                <a:srgbClr val="131113"/>
              </a:buClr>
              <a:buChar char="•"/>
              <a:tabLst>
                <a:tab pos="264473" algn="l"/>
              </a:tabLst>
            </a:pPr>
            <a:r>
              <a:rPr sz="2471" dirty="0">
                <a:latin typeface="Arial"/>
                <a:cs typeface="Arial"/>
              </a:rPr>
              <a:t>How can we adapt to non-stationarity?</a:t>
            </a:r>
          </a:p>
        </p:txBody>
      </p:sp>
      <p:sp>
        <p:nvSpPr>
          <p:cNvPr id="5" name="object 5"/>
          <p:cNvSpPr txBox="1"/>
          <p:nvPr/>
        </p:nvSpPr>
        <p:spPr>
          <a:xfrm>
            <a:off x="2271208" y="4472716"/>
            <a:ext cx="149599" cy="237629"/>
          </a:xfrm>
          <a:prstGeom prst="rect">
            <a:avLst/>
          </a:prstGeom>
        </p:spPr>
        <p:txBody>
          <a:bodyPr vert="horz" wrap="square" lIns="0" tIns="0" rIns="0" bIns="0" rtlCol="0">
            <a:spAutoFit/>
          </a:bodyPr>
          <a:lstStyle/>
          <a:p>
            <a:pPr marL="11206"/>
            <a:r>
              <a:rPr sz="1544" spc="97" dirty="0">
                <a:latin typeface="Arial"/>
                <a:cs typeface="Arial"/>
              </a:rPr>
              <a:t>+</a:t>
            </a:r>
            <a:endParaRPr sz="1544">
              <a:latin typeface="Arial"/>
              <a:cs typeface="Arial"/>
            </a:endParaRPr>
          </a:p>
        </p:txBody>
      </p:sp>
      <p:sp>
        <p:nvSpPr>
          <p:cNvPr id="6" name="object 6"/>
          <p:cNvSpPr txBox="1"/>
          <p:nvPr/>
        </p:nvSpPr>
        <p:spPr>
          <a:xfrm>
            <a:off x="2042607" y="5234717"/>
            <a:ext cx="287991" cy="210507"/>
          </a:xfrm>
          <a:prstGeom prst="rect">
            <a:avLst/>
          </a:prstGeom>
        </p:spPr>
        <p:txBody>
          <a:bodyPr vert="horz" wrap="square" lIns="0" tIns="0" rIns="0" bIns="0" rtlCol="0">
            <a:spAutoFit/>
          </a:bodyPr>
          <a:lstStyle/>
          <a:p>
            <a:pPr marL="11206"/>
            <a:r>
              <a:rPr sz="1368" spc="18" dirty="0">
                <a:latin typeface="Arial"/>
                <a:cs typeface="Arial"/>
              </a:rPr>
              <a:t>mV</a:t>
            </a:r>
            <a:endParaRPr sz="1368">
              <a:latin typeface="Arial"/>
              <a:cs typeface="Arial"/>
            </a:endParaRPr>
          </a:p>
        </p:txBody>
      </p:sp>
      <p:sp>
        <p:nvSpPr>
          <p:cNvPr id="7" name="object 7"/>
          <p:cNvSpPr txBox="1"/>
          <p:nvPr/>
        </p:nvSpPr>
        <p:spPr>
          <a:xfrm>
            <a:off x="5963771" y="6383095"/>
            <a:ext cx="377638" cy="210507"/>
          </a:xfrm>
          <a:prstGeom prst="rect">
            <a:avLst/>
          </a:prstGeom>
        </p:spPr>
        <p:txBody>
          <a:bodyPr vert="horz" wrap="square" lIns="0" tIns="0" rIns="0" bIns="0" rtlCol="0">
            <a:spAutoFit/>
          </a:bodyPr>
          <a:lstStyle/>
          <a:p>
            <a:pPr marL="11206"/>
            <a:r>
              <a:rPr sz="1368" spc="49" dirty="0">
                <a:latin typeface="Arial"/>
                <a:cs typeface="Arial"/>
              </a:rPr>
              <a:t>t</a:t>
            </a:r>
            <a:r>
              <a:rPr sz="1368" spc="22" dirty="0">
                <a:latin typeface="Arial"/>
                <a:cs typeface="Arial"/>
              </a:rPr>
              <a:t>i</a:t>
            </a:r>
            <a:r>
              <a:rPr sz="1368" spc="66" dirty="0">
                <a:latin typeface="Arial"/>
                <a:cs typeface="Arial"/>
              </a:rPr>
              <a:t>me</a:t>
            </a:r>
            <a:endParaRPr sz="1368">
              <a:latin typeface="Arial"/>
              <a:cs typeface="Arial"/>
            </a:endParaRPr>
          </a:p>
        </p:txBody>
      </p:sp>
    </p:spTree>
    <p:extLst>
      <p:ext uri="{BB962C8B-B14F-4D97-AF65-F5344CB8AC3E}">
        <p14:creationId xmlns:p14="http://schemas.microsoft.com/office/powerpoint/2010/main" val="8641764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682B618-0B15-C146-A269-0601B5E9998D}"/>
              </a:ext>
            </a:extLst>
          </p:cNvPr>
          <p:cNvSpPr/>
          <p:nvPr/>
        </p:nvSpPr>
        <p:spPr>
          <a:xfrm>
            <a:off x="1490081" y="-23068"/>
            <a:ext cx="9062994" cy="688106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1938169" y="1301675"/>
            <a:ext cx="3861995" cy="2926080"/>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2465294" y="4636546"/>
            <a:ext cx="1172583" cy="946673"/>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3723939" y="4927002"/>
            <a:ext cx="1075765" cy="645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4896521" y="4970032"/>
            <a:ext cx="774551" cy="355002"/>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p:cNvSpPr/>
          <p:nvPr/>
        </p:nvSpPr>
        <p:spPr>
          <a:xfrm>
            <a:off x="5918499" y="1602889"/>
            <a:ext cx="344244" cy="1323190"/>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7" name="object 7"/>
          <p:cNvSpPr/>
          <p:nvPr/>
        </p:nvSpPr>
        <p:spPr>
          <a:xfrm>
            <a:off x="5918499" y="4087905"/>
            <a:ext cx="398032" cy="473336"/>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8" name="object 8"/>
          <p:cNvSpPr/>
          <p:nvPr/>
        </p:nvSpPr>
        <p:spPr>
          <a:xfrm>
            <a:off x="5886225" y="4883971"/>
            <a:ext cx="408791" cy="505609"/>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9" name="object 9"/>
          <p:cNvSpPr/>
          <p:nvPr/>
        </p:nvSpPr>
        <p:spPr>
          <a:xfrm>
            <a:off x="5918499" y="5755341"/>
            <a:ext cx="408791" cy="505609"/>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0" name="object 10"/>
          <p:cNvSpPr/>
          <p:nvPr/>
        </p:nvSpPr>
        <p:spPr>
          <a:xfrm>
            <a:off x="6424108" y="3302598"/>
            <a:ext cx="3861995" cy="3098202"/>
          </a:xfrm>
          <a:prstGeom prst="rect">
            <a:avLst/>
          </a:prstGeom>
          <a:blipFill>
            <a:blip r:embed="rId10"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1" name="object 11"/>
          <p:cNvSpPr txBox="1">
            <a:spLocks noGrp="1"/>
          </p:cNvSpPr>
          <p:nvPr>
            <p:ph type="title"/>
          </p:nvPr>
        </p:nvSpPr>
        <p:spPr>
          <a:xfrm>
            <a:off x="3492875" y="67236"/>
            <a:ext cx="6838949" cy="632033"/>
          </a:xfrm>
          <a:prstGeom prst="rect">
            <a:avLst/>
          </a:prstGeom>
        </p:spPr>
        <p:txBody>
          <a:bodyPr vert="horz" wrap="square" lIns="0" tIns="0" rIns="0" bIns="0" rtlCol="0" anchor="t">
            <a:spAutoFit/>
          </a:bodyPr>
          <a:lstStyle/>
          <a:p>
            <a:pPr marL="11206">
              <a:lnSpc>
                <a:spcPts val="5466"/>
              </a:lnSpc>
            </a:pPr>
            <a:r>
              <a:rPr sz="3530" dirty="0">
                <a:solidFill>
                  <a:srgbClr val="343436"/>
                </a:solidFill>
                <a:latin typeface="Arial"/>
                <a:cs typeface="Arial"/>
              </a:rPr>
              <a:t>Segmentation-based VAR</a:t>
            </a:r>
            <a:endParaRPr sz="3530" dirty="0">
              <a:latin typeface="Arial"/>
              <a:cs typeface="Arial"/>
            </a:endParaRPr>
          </a:p>
        </p:txBody>
      </p:sp>
      <p:sp>
        <p:nvSpPr>
          <p:cNvPr id="12" name="object 12"/>
          <p:cNvSpPr txBox="1"/>
          <p:nvPr/>
        </p:nvSpPr>
        <p:spPr>
          <a:xfrm>
            <a:off x="3376557" y="809848"/>
            <a:ext cx="5436534" cy="179536"/>
          </a:xfrm>
          <a:prstGeom prst="rect">
            <a:avLst/>
          </a:prstGeom>
        </p:spPr>
        <p:txBody>
          <a:bodyPr vert="horz" wrap="square" lIns="0" tIns="0" rIns="0" bIns="0" rtlCol="0">
            <a:spAutoFit/>
          </a:bodyPr>
          <a:lstStyle/>
          <a:p>
            <a:pPr marL="11206">
              <a:lnSpc>
                <a:spcPts val="1446"/>
              </a:lnSpc>
            </a:pPr>
            <a:r>
              <a:rPr sz="1456" spc="-35" dirty="0">
                <a:solidFill>
                  <a:srgbClr val="343436"/>
                </a:solidFill>
                <a:latin typeface="Arial"/>
                <a:cs typeface="Arial"/>
              </a:rPr>
              <a:t>(Jansen</a:t>
            </a:r>
            <a:r>
              <a:rPr sz="1456" spc="-132" dirty="0">
                <a:solidFill>
                  <a:srgbClr val="343436"/>
                </a:solidFill>
                <a:latin typeface="Arial"/>
                <a:cs typeface="Arial"/>
              </a:rPr>
              <a:t> </a:t>
            </a:r>
            <a:r>
              <a:rPr sz="1456" spc="-4" dirty="0">
                <a:solidFill>
                  <a:srgbClr val="343436"/>
                </a:solidFill>
                <a:latin typeface="Arial"/>
                <a:cs typeface="Arial"/>
              </a:rPr>
              <a:t>et</a:t>
            </a:r>
            <a:r>
              <a:rPr sz="1456" spc="-75" dirty="0">
                <a:solidFill>
                  <a:srgbClr val="343436"/>
                </a:solidFill>
                <a:latin typeface="Arial"/>
                <a:cs typeface="Arial"/>
              </a:rPr>
              <a:t> </a:t>
            </a:r>
            <a:r>
              <a:rPr sz="1456" spc="40" dirty="0">
                <a:solidFill>
                  <a:srgbClr val="343436"/>
                </a:solidFill>
                <a:latin typeface="Arial"/>
                <a:cs typeface="Arial"/>
              </a:rPr>
              <a:t>al.,</a:t>
            </a:r>
            <a:r>
              <a:rPr sz="1456" spc="-146" dirty="0">
                <a:solidFill>
                  <a:srgbClr val="343436"/>
                </a:solidFill>
                <a:latin typeface="Arial"/>
                <a:cs typeface="Arial"/>
              </a:rPr>
              <a:t> </a:t>
            </a:r>
            <a:r>
              <a:rPr sz="1456" spc="-9" dirty="0">
                <a:solidFill>
                  <a:srgbClr val="343436"/>
                </a:solidFill>
                <a:latin typeface="Arial"/>
                <a:cs typeface="Arial"/>
              </a:rPr>
              <a:t>1981;Florian</a:t>
            </a:r>
            <a:r>
              <a:rPr sz="1456" spc="-88" dirty="0">
                <a:solidFill>
                  <a:srgbClr val="343436"/>
                </a:solidFill>
                <a:latin typeface="Arial"/>
                <a:cs typeface="Arial"/>
              </a:rPr>
              <a:t> </a:t>
            </a:r>
            <a:r>
              <a:rPr sz="1456" spc="-13" dirty="0">
                <a:solidFill>
                  <a:srgbClr val="343436"/>
                </a:solidFill>
                <a:latin typeface="Arial"/>
                <a:cs typeface="Arial"/>
              </a:rPr>
              <a:t>and</a:t>
            </a:r>
            <a:r>
              <a:rPr sz="1456" spc="-49" dirty="0">
                <a:solidFill>
                  <a:srgbClr val="343436"/>
                </a:solidFill>
                <a:latin typeface="Arial"/>
                <a:cs typeface="Arial"/>
              </a:rPr>
              <a:t> </a:t>
            </a:r>
            <a:r>
              <a:rPr sz="1456" spc="-22" dirty="0">
                <a:solidFill>
                  <a:srgbClr val="343436"/>
                </a:solidFill>
                <a:latin typeface="Arial"/>
                <a:cs typeface="Arial"/>
              </a:rPr>
              <a:t>Pfurtscheller,</a:t>
            </a:r>
            <a:r>
              <a:rPr sz="1456" spc="-168" dirty="0">
                <a:solidFill>
                  <a:srgbClr val="343436"/>
                </a:solidFill>
                <a:latin typeface="Arial"/>
                <a:cs typeface="Arial"/>
              </a:rPr>
              <a:t> </a:t>
            </a:r>
            <a:r>
              <a:rPr sz="1456" spc="-49" dirty="0">
                <a:solidFill>
                  <a:srgbClr val="343436"/>
                </a:solidFill>
                <a:latin typeface="Arial"/>
                <a:cs typeface="Arial"/>
              </a:rPr>
              <a:t>1995;</a:t>
            </a:r>
            <a:r>
              <a:rPr sz="1456" spc="-4" dirty="0">
                <a:solidFill>
                  <a:srgbClr val="343436"/>
                </a:solidFill>
                <a:latin typeface="Arial"/>
                <a:cs typeface="Arial"/>
              </a:rPr>
              <a:t> </a:t>
            </a:r>
            <a:r>
              <a:rPr sz="1456" spc="-22" dirty="0">
                <a:solidFill>
                  <a:srgbClr val="343436"/>
                </a:solidFill>
                <a:latin typeface="Arial"/>
                <a:cs typeface="Arial"/>
              </a:rPr>
              <a:t>Ding</a:t>
            </a:r>
            <a:r>
              <a:rPr sz="1456" spc="-101" dirty="0">
                <a:solidFill>
                  <a:srgbClr val="343436"/>
                </a:solidFill>
                <a:latin typeface="Arial"/>
                <a:cs typeface="Arial"/>
              </a:rPr>
              <a:t> </a:t>
            </a:r>
            <a:r>
              <a:rPr sz="1456" spc="-4" dirty="0">
                <a:solidFill>
                  <a:srgbClr val="343436"/>
                </a:solidFill>
                <a:latin typeface="Arial"/>
                <a:cs typeface="Arial"/>
              </a:rPr>
              <a:t>et</a:t>
            </a:r>
            <a:r>
              <a:rPr sz="1456" spc="-93" dirty="0">
                <a:solidFill>
                  <a:srgbClr val="343436"/>
                </a:solidFill>
                <a:latin typeface="Arial"/>
                <a:cs typeface="Arial"/>
              </a:rPr>
              <a:t> </a:t>
            </a:r>
            <a:r>
              <a:rPr sz="1456" spc="13" dirty="0">
                <a:solidFill>
                  <a:srgbClr val="343436"/>
                </a:solidFill>
                <a:latin typeface="Arial"/>
                <a:cs typeface="Arial"/>
              </a:rPr>
              <a:t>al,2000)</a:t>
            </a:r>
            <a:endParaRPr sz="1456" dirty="0">
              <a:latin typeface="Arial"/>
              <a:cs typeface="Arial"/>
            </a:endParaRPr>
          </a:p>
        </p:txBody>
      </p:sp>
      <p:sp>
        <p:nvSpPr>
          <p:cNvPr id="14" name="object 14"/>
          <p:cNvSpPr txBox="1"/>
          <p:nvPr/>
        </p:nvSpPr>
        <p:spPr>
          <a:xfrm>
            <a:off x="7410675" y="1700713"/>
            <a:ext cx="2531969" cy="600164"/>
          </a:xfrm>
          <a:prstGeom prst="rect">
            <a:avLst/>
          </a:prstGeom>
        </p:spPr>
        <p:txBody>
          <a:bodyPr vert="horz" wrap="square" lIns="0" tIns="0" rIns="0" bIns="0" rtlCol="0">
            <a:spAutoFit/>
          </a:bodyPr>
          <a:lstStyle/>
          <a:p>
            <a:pPr marL="16249" marR="4483" indent="-5603">
              <a:lnSpc>
                <a:spcPct val="103600"/>
              </a:lnSpc>
              <a:tabLst>
                <a:tab pos="1417620" algn="l"/>
                <a:tab pos="1847949" algn="l"/>
              </a:tabLst>
            </a:pPr>
            <a:r>
              <a:rPr sz="1941" dirty="0">
                <a:solidFill>
                  <a:srgbClr val="343436"/>
                </a:solidFill>
                <a:latin typeface="Arial"/>
                <a:cs typeface="Arial"/>
              </a:rPr>
              <a:t>Analogous	to	short-  time Fourier transform</a:t>
            </a:r>
            <a:endParaRPr sz="1941" dirty="0">
              <a:latin typeface="Arial"/>
              <a:cs typeface="Arial"/>
            </a:endParaRPr>
          </a:p>
        </p:txBody>
      </p:sp>
      <p:sp>
        <p:nvSpPr>
          <p:cNvPr id="17" name="object 17"/>
          <p:cNvSpPr txBox="1"/>
          <p:nvPr/>
        </p:nvSpPr>
        <p:spPr>
          <a:xfrm>
            <a:off x="2667001" y="4303059"/>
            <a:ext cx="1823757" cy="224036"/>
          </a:xfrm>
          <a:prstGeom prst="rect">
            <a:avLst/>
          </a:prstGeom>
        </p:spPr>
        <p:txBody>
          <a:bodyPr vert="horz" wrap="square" lIns="0" tIns="0" rIns="0" bIns="0" rtlCol="0">
            <a:spAutoFit/>
          </a:bodyPr>
          <a:lstStyle/>
          <a:p>
            <a:pPr marL="11206"/>
            <a:r>
              <a:rPr lang="en-US" sz="1456" spc="-57" dirty="0">
                <a:solidFill>
                  <a:srgbClr val="343436"/>
                </a:solidFill>
                <a:latin typeface="Arial"/>
                <a:cs typeface="Arial"/>
              </a:rPr>
              <a:t>Sliding window</a:t>
            </a:r>
            <a:endParaRPr sz="1456" dirty="0">
              <a:latin typeface="Arial"/>
              <a:cs typeface="Arial"/>
            </a:endParaRPr>
          </a:p>
        </p:txBody>
      </p:sp>
      <p:sp>
        <p:nvSpPr>
          <p:cNvPr id="19" name="object 19"/>
          <p:cNvSpPr txBox="1"/>
          <p:nvPr/>
        </p:nvSpPr>
        <p:spPr>
          <a:xfrm>
            <a:off x="7948557" y="2859069"/>
            <a:ext cx="792816" cy="400559"/>
          </a:xfrm>
          <a:prstGeom prst="rect">
            <a:avLst/>
          </a:prstGeom>
        </p:spPr>
        <p:txBody>
          <a:bodyPr vert="horz" wrap="square" lIns="0" tIns="0" rIns="0" bIns="0" rtlCol="0">
            <a:spAutoFit/>
          </a:bodyPr>
          <a:lstStyle/>
          <a:p>
            <a:pPr marL="11206"/>
            <a:r>
              <a:rPr sz="2603" spc="-154" dirty="0">
                <a:solidFill>
                  <a:srgbClr val="343436"/>
                </a:solidFill>
                <a:latin typeface="Arial"/>
                <a:cs typeface="Arial"/>
              </a:rPr>
              <a:t>Fr</a:t>
            </a:r>
            <a:r>
              <a:rPr sz="2603" spc="141" dirty="0">
                <a:solidFill>
                  <a:srgbClr val="343436"/>
                </a:solidFill>
                <a:latin typeface="Arial"/>
                <a:cs typeface="Arial"/>
              </a:rPr>
              <a:t>om</a:t>
            </a:r>
            <a:endParaRPr sz="2603">
              <a:latin typeface="Arial"/>
              <a:cs typeface="Arial"/>
            </a:endParaRPr>
          </a:p>
        </p:txBody>
      </p:sp>
      <p:sp>
        <p:nvSpPr>
          <p:cNvPr id="20" name="object 20"/>
          <p:cNvSpPr txBox="1"/>
          <p:nvPr/>
        </p:nvSpPr>
        <p:spPr>
          <a:xfrm>
            <a:off x="8015792" y="6400575"/>
            <a:ext cx="429184" cy="251159"/>
          </a:xfrm>
          <a:prstGeom prst="rect">
            <a:avLst/>
          </a:prstGeom>
        </p:spPr>
        <p:txBody>
          <a:bodyPr vert="horz" wrap="square" lIns="0" tIns="0" rIns="0" bIns="0" rtlCol="0">
            <a:spAutoFit/>
          </a:bodyPr>
          <a:lstStyle/>
          <a:p>
            <a:pPr marL="11206"/>
            <a:r>
              <a:rPr sz="1632" spc="26" dirty="0">
                <a:solidFill>
                  <a:srgbClr val="343436"/>
                </a:solidFill>
                <a:latin typeface="Arial"/>
                <a:cs typeface="Arial"/>
              </a:rPr>
              <a:t>t</a:t>
            </a:r>
            <a:r>
              <a:rPr sz="1632" spc="40" dirty="0">
                <a:solidFill>
                  <a:srgbClr val="343436"/>
                </a:solidFill>
                <a:latin typeface="Arial"/>
                <a:cs typeface="Arial"/>
              </a:rPr>
              <a:t>i</a:t>
            </a:r>
            <a:r>
              <a:rPr sz="1632" spc="22" dirty="0">
                <a:solidFill>
                  <a:srgbClr val="343436"/>
                </a:solidFill>
                <a:latin typeface="Arial"/>
                <a:cs typeface="Arial"/>
              </a:rPr>
              <a:t>me</a:t>
            </a:r>
            <a:endParaRPr sz="1632">
              <a:latin typeface="Arial"/>
              <a:cs typeface="Arial"/>
            </a:endParaRPr>
          </a:p>
        </p:txBody>
      </p:sp>
    </p:spTree>
    <p:extLst>
      <p:ext uri="{BB962C8B-B14F-4D97-AF65-F5344CB8AC3E}">
        <p14:creationId xmlns:p14="http://schemas.microsoft.com/office/powerpoint/2010/main" val="1043761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5A99164-429A-7A45-A9EE-D3B706050E37}"/>
              </a:ext>
            </a:extLst>
          </p:cNvPr>
          <p:cNvSpPr/>
          <p:nvPr/>
        </p:nvSpPr>
        <p:spPr>
          <a:xfrm>
            <a:off x="1490081" y="-23068"/>
            <a:ext cx="9062994" cy="688106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1938169" y="1301675"/>
            <a:ext cx="3861995" cy="2926080"/>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2465294" y="4636546"/>
            <a:ext cx="1172583" cy="946673"/>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3723939" y="4927002"/>
            <a:ext cx="1075765" cy="645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4896521" y="4970032"/>
            <a:ext cx="774551" cy="355002"/>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p:cNvSpPr/>
          <p:nvPr/>
        </p:nvSpPr>
        <p:spPr>
          <a:xfrm>
            <a:off x="5918499" y="1602889"/>
            <a:ext cx="344244" cy="1323190"/>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7" name="object 7"/>
          <p:cNvSpPr/>
          <p:nvPr/>
        </p:nvSpPr>
        <p:spPr>
          <a:xfrm>
            <a:off x="5918499" y="4087905"/>
            <a:ext cx="398032" cy="473336"/>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8" name="object 8"/>
          <p:cNvSpPr/>
          <p:nvPr/>
        </p:nvSpPr>
        <p:spPr>
          <a:xfrm>
            <a:off x="5886225" y="4883971"/>
            <a:ext cx="408791" cy="505609"/>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9" name="object 9"/>
          <p:cNvSpPr/>
          <p:nvPr/>
        </p:nvSpPr>
        <p:spPr>
          <a:xfrm>
            <a:off x="5918499" y="5755341"/>
            <a:ext cx="408791" cy="505609"/>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0" name="object 10"/>
          <p:cNvSpPr/>
          <p:nvPr/>
        </p:nvSpPr>
        <p:spPr>
          <a:xfrm>
            <a:off x="6424108" y="3302598"/>
            <a:ext cx="3861995" cy="3098202"/>
          </a:xfrm>
          <a:prstGeom prst="rect">
            <a:avLst/>
          </a:prstGeom>
          <a:blipFill>
            <a:blip r:embed="rId10"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1" name="object 11"/>
          <p:cNvSpPr txBox="1">
            <a:spLocks noGrp="1"/>
          </p:cNvSpPr>
          <p:nvPr>
            <p:ph type="title"/>
          </p:nvPr>
        </p:nvSpPr>
        <p:spPr>
          <a:xfrm>
            <a:off x="3492875" y="67236"/>
            <a:ext cx="6838949" cy="632033"/>
          </a:xfrm>
          <a:prstGeom prst="rect">
            <a:avLst/>
          </a:prstGeom>
        </p:spPr>
        <p:txBody>
          <a:bodyPr vert="horz" wrap="square" lIns="0" tIns="0" rIns="0" bIns="0" rtlCol="0" anchor="t">
            <a:spAutoFit/>
          </a:bodyPr>
          <a:lstStyle/>
          <a:p>
            <a:pPr marL="11206">
              <a:lnSpc>
                <a:spcPts val="5466"/>
              </a:lnSpc>
            </a:pPr>
            <a:r>
              <a:rPr sz="3530" dirty="0">
                <a:solidFill>
                  <a:srgbClr val="343436"/>
                </a:solidFill>
                <a:latin typeface="Arial"/>
                <a:cs typeface="Arial"/>
              </a:rPr>
              <a:t>Segmentation-based VAR</a:t>
            </a:r>
            <a:endParaRPr sz="3530" dirty="0">
              <a:latin typeface="Arial"/>
              <a:cs typeface="Arial"/>
            </a:endParaRPr>
          </a:p>
        </p:txBody>
      </p:sp>
      <p:sp>
        <p:nvSpPr>
          <p:cNvPr id="12" name="object 12"/>
          <p:cNvSpPr txBox="1"/>
          <p:nvPr/>
        </p:nvSpPr>
        <p:spPr>
          <a:xfrm>
            <a:off x="3376557" y="809848"/>
            <a:ext cx="5436534" cy="179536"/>
          </a:xfrm>
          <a:prstGeom prst="rect">
            <a:avLst/>
          </a:prstGeom>
        </p:spPr>
        <p:txBody>
          <a:bodyPr vert="horz" wrap="square" lIns="0" tIns="0" rIns="0" bIns="0" rtlCol="0">
            <a:spAutoFit/>
          </a:bodyPr>
          <a:lstStyle/>
          <a:p>
            <a:pPr marL="11206">
              <a:lnSpc>
                <a:spcPts val="1446"/>
              </a:lnSpc>
            </a:pPr>
            <a:r>
              <a:rPr sz="1456" spc="-35" dirty="0">
                <a:solidFill>
                  <a:srgbClr val="343436"/>
                </a:solidFill>
                <a:latin typeface="Arial"/>
                <a:cs typeface="Arial"/>
              </a:rPr>
              <a:t>(Jansen</a:t>
            </a:r>
            <a:r>
              <a:rPr sz="1456" spc="-132" dirty="0">
                <a:solidFill>
                  <a:srgbClr val="343436"/>
                </a:solidFill>
                <a:latin typeface="Arial"/>
                <a:cs typeface="Arial"/>
              </a:rPr>
              <a:t> </a:t>
            </a:r>
            <a:r>
              <a:rPr sz="1456" spc="-4" dirty="0">
                <a:solidFill>
                  <a:srgbClr val="343436"/>
                </a:solidFill>
                <a:latin typeface="Arial"/>
                <a:cs typeface="Arial"/>
              </a:rPr>
              <a:t>et</a:t>
            </a:r>
            <a:r>
              <a:rPr sz="1456" spc="-75" dirty="0">
                <a:solidFill>
                  <a:srgbClr val="343436"/>
                </a:solidFill>
                <a:latin typeface="Arial"/>
                <a:cs typeface="Arial"/>
              </a:rPr>
              <a:t> </a:t>
            </a:r>
            <a:r>
              <a:rPr sz="1456" spc="40" dirty="0">
                <a:solidFill>
                  <a:srgbClr val="343436"/>
                </a:solidFill>
                <a:latin typeface="Arial"/>
                <a:cs typeface="Arial"/>
              </a:rPr>
              <a:t>al.,</a:t>
            </a:r>
            <a:r>
              <a:rPr sz="1456" spc="-146" dirty="0">
                <a:solidFill>
                  <a:srgbClr val="343436"/>
                </a:solidFill>
                <a:latin typeface="Arial"/>
                <a:cs typeface="Arial"/>
              </a:rPr>
              <a:t> </a:t>
            </a:r>
            <a:r>
              <a:rPr sz="1456" spc="-9" dirty="0">
                <a:solidFill>
                  <a:srgbClr val="343436"/>
                </a:solidFill>
                <a:latin typeface="Arial"/>
                <a:cs typeface="Arial"/>
              </a:rPr>
              <a:t>1981;Florian</a:t>
            </a:r>
            <a:r>
              <a:rPr sz="1456" spc="-88" dirty="0">
                <a:solidFill>
                  <a:srgbClr val="343436"/>
                </a:solidFill>
                <a:latin typeface="Arial"/>
                <a:cs typeface="Arial"/>
              </a:rPr>
              <a:t> </a:t>
            </a:r>
            <a:r>
              <a:rPr sz="1456" spc="-13" dirty="0">
                <a:solidFill>
                  <a:srgbClr val="343436"/>
                </a:solidFill>
                <a:latin typeface="Arial"/>
                <a:cs typeface="Arial"/>
              </a:rPr>
              <a:t>and</a:t>
            </a:r>
            <a:r>
              <a:rPr sz="1456" spc="-49" dirty="0">
                <a:solidFill>
                  <a:srgbClr val="343436"/>
                </a:solidFill>
                <a:latin typeface="Arial"/>
                <a:cs typeface="Arial"/>
              </a:rPr>
              <a:t> </a:t>
            </a:r>
            <a:r>
              <a:rPr sz="1456" spc="-22" dirty="0">
                <a:solidFill>
                  <a:srgbClr val="343436"/>
                </a:solidFill>
                <a:latin typeface="Arial"/>
                <a:cs typeface="Arial"/>
              </a:rPr>
              <a:t>Pfurtscheller,</a:t>
            </a:r>
            <a:r>
              <a:rPr sz="1456" spc="-168" dirty="0">
                <a:solidFill>
                  <a:srgbClr val="343436"/>
                </a:solidFill>
                <a:latin typeface="Arial"/>
                <a:cs typeface="Arial"/>
              </a:rPr>
              <a:t> </a:t>
            </a:r>
            <a:r>
              <a:rPr sz="1456" spc="-49" dirty="0">
                <a:solidFill>
                  <a:srgbClr val="343436"/>
                </a:solidFill>
                <a:latin typeface="Arial"/>
                <a:cs typeface="Arial"/>
              </a:rPr>
              <a:t>1995;</a:t>
            </a:r>
            <a:r>
              <a:rPr sz="1456" spc="-4" dirty="0">
                <a:solidFill>
                  <a:srgbClr val="343436"/>
                </a:solidFill>
                <a:latin typeface="Arial"/>
                <a:cs typeface="Arial"/>
              </a:rPr>
              <a:t> </a:t>
            </a:r>
            <a:r>
              <a:rPr sz="1456" spc="-22" dirty="0">
                <a:solidFill>
                  <a:srgbClr val="343436"/>
                </a:solidFill>
                <a:latin typeface="Arial"/>
                <a:cs typeface="Arial"/>
              </a:rPr>
              <a:t>Ding</a:t>
            </a:r>
            <a:r>
              <a:rPr sz="1456" spc="-101" dirty="0">
                <a:solidFill>
                  <a:srgbClr val="343436"/>
                </a:solidFill>
                <a:latin typeface="Arial"/>
                <a:cs typeface="Arial"/>
              </a:rPr>
              <a:t> </a:t>
            </a:r>
            <a:r>
              <a:rPr sz="1456" spc="-4" dirty="0">
                <a:solidFill>
                  <a:srgbClr val="343436"/>
                </a:solidFill>
                <a:latin typeface="Arial"/>
                <a:cs typeface="Arial"/>
              </a:rPr>
              <a:t>et</a:t>
            </a:r>
            <a:r>
              <a:rPr sz="1456" spc="-93" dirty="0">
                <a:solidFill>
                  <a:srgbClr val="343436"/>
                </a:solidFill>
                <a:latin typeface="Arial"/>
                <a:cs typeface="Arial"/>
              </a:rPr>
              <a:t> </a:t>
            </a:r>
            <a:r>
              <a:rPr sz="1456" spc="13" dirty="0">
                <a:solidFill>
                  <a:srgbClr val="343436"/>
                </a:solidFill>
                <a:latin typeface="Arial"/>
                <a:cs typeface="Arial"/>
              </a:rPr>
              <a:t>al,2000)</a:t>
            </a:r>
            <a:endParaRPr sz="1456" dirty="0">
              <a:latin typeface="Arial"/>
              <a:cs typeface="Arial"/>
            </a:endParaRPr>
          </a:p>
        </p:txBody>
      </p:sp>
      <p:sp>
        <p:nvSpPr>
          <p:cNvPr id="14" name="object 14"/>
          <p:cNvSpPr txBox="1"/>
          <p:nvPr/>
        </p:nvSpPr>
        <p:spPr>
          <a:xfrm>
            <a:off x="7410675" y="1700713"/>
            <a:ext cx="2531969" cy="600164"/>
          </a:xfrm>
          <a:prstGeom prst="rect">
            <a:avLst/>
          </a:prstGeom>
        </p:spPr>
        <p:txBody>
          <a:bodyPr vert="horz" wrap="square" lIns="0" tIns="0" rIns="0" bIns="0" rtlCol="0">
            <a:spAutoFit/>
          </a:bodyPr>
          <a:lstStyle/>
          <a:p>
            <a:pPr marL="16249" marR="4483" indent="-5603">
              <a:lnSpc>
                <a:spcPct val="103600"/>
              </a:lnSpc>
              <a:tabLst>
                <a:tab pos="1417620" algn="l"/>
                <a:tab pos="1847949" algn="l"/>
              </a:tabLst>
            </a:pPr>
            <a:r>
              <a:rPr sz="1941" dirty="0">
                <a:solidFill>
                  <a:srgbClr val="343436"/>
                </a:solidFill>
                <a:latin typeface="Arial"/>
                <a:cs typeface="Arial"/>
              </a:rPr>
              <a:t>Analogous	to	short-  time Fourier transform</a:t>
            </a:r>
            <a:endParaRPr sz="1941" dirty="0">
              <a:latin typeface="Arial"/>
              <a:cs typeface="Arial"/>
            </a:endParaRPr>
          </a:p>
        </p:txBody>
      </p:sp>
      <p:sp>
        <p:nvSpPr>
          <p:cNvPr id="17" name="object 17"/>
          <p:cNvSpPr txBox="1"/>
          <p:nvPr/>
        </p:nvSpPr>
        <p:spPr>
          <a:xfrm>
            <a:off x="2667001" y="4303059"/>
            <a:ext cx="1823757" cy="224036"/>
          </a:xfrm>
          <a:prstGeom prst="rect">
            <a:avLst/>
          </a:prstGeom>
        </p:spPr>
        <p:txBody>
          <a:bodyPr vert="horz" wrap="square" lIns="0" tIns="0" rIns="0" bIns="0" rtlCol="0">
            <a:spAutoFit/>
          </a:bodyPr>
          <a:lstStyle/>
          <a:p>
            <a:pPr marL="11206"/>
            <a:r>
              <a:rPr lang="en-US" sz="1456" spc="-57" dirty="0">
                <a:solidFill>
                  <a:srgbClr val="343436"/>
                </a:solidFill>
                <a:latin typeface="Arial"/>
                <a:cs typeface="Arial"/>
              </a:rPr>
              <a:t>Sliding window</a:t>
            </a:r>
            <a:endParaRPr sz="1456" dirty="0">
              <a:latin typeface="Arial"/>
              <a:cs typeface="Arial"/>
            </a:endParaRPr>
          </a:p>
        </p:txBody>
      </p:sp>
      <p:sp>
        <p:nvSpPr>
          <p:cNvPr id="19" name="object 19"/>
          <p:cNvSpPr txBox="1"/>
          <p:nvPr/>
        </p:nvSpPr>
        <p:spPr>
          <a:xfrm>
            <a:off x="7948557" y="2859069"/>
            <a:ext cx="792816" cy="400559"/>
          </a:xfrm>
          <a:prstGeom prst="rect">
            <a:avLst/>
          </a:prstGeom>
        </p:spPr>
        <p:txBody>
          <a:bodyPr vert="horz" wrap="square" lIns="0" tIns="0" rIns="0" bIns="0" rtlCol="0">
            <a:spAutoFit/>
          </a:bodyPr>
          <a:lstStyle/>
          <a:p>
            <a:pPr marL="11206"/>
            <a:r>
              <a:rPr sz="2603" spc="-154" dirty="0">
                <a:solidFill>
                  <a:srgbClr val="343436"/>
                </a:solidFill>
                <a:latin typeface="Arial"/>
                <a:cs typeface="Arial"/>
              </a:rPr>
              <a:t>Fr</a:t>
            </a:r>
            <a:r>
              <a:rPr sz="2603" spc="141" dirty="0">
                <a:solidFill>
                  <a:srgbClr val="343436"/>
                </a:solidFill>
                <a:latin typeface="Arial"/>
                <a:cs typeface="Arial"/>
              </a:rPr>
              <a:t>om</a:t>
            </a:r>
            <a:endParaRPr sz="2603">
              <a:latin typeface="Arial"/>
              <a:cs typeface="Arial"/>
            </a:endParaRPr>
          </a:p>
        </p:txBody>
      </p:sp>
      <p:sp>
        <p:nvSpPr>
          <p:cNvPr id="20" name="object 20"/>
          <p:cNvSpPr txBox="1"/>
          <p:nvPr/>
        </p:nvSpPr>
        <p:spPr>
          <a:xfrm>
            <a:off x="8015792" y="6400575"/>
            <a:ext cx="429184" cy="251159"/>
          </a:xfrm>
          <a:prstGeom prst="rect">
            <a:avLst/>
          </a:prstGeom>
        </p:spPr>
        <p:txBody>
          <a:bodyPr vert="horz" wrap="square" lIns="0" tIns="0" rIns="0" bIns="0" rtlCol="0">
            <a:spAutoFit/>
          </a:bodyPr>
          <a:lstStyle/>
          <a:p>
            <a:pPr marL="11206"/>
            <a:r>
              <a:rPr sz="1632" spc="26" dirty="0">
                <a:solidFill>
                  <a:srgbClr val="343436"/>
                </a:solidFill>
                <a:latin typeface="Arial"/>
                <a:cs typeface="Arial"/>
              </a:rPr>
              <a:t>t</a:t>
            </a:r>
            <a:r>
              <a:rPr sz="1632" spc="40" dirty="0">
                <a:solidFill>
                  <a:srgbClr val="343436"/>
                </a:solidFill>
                <a:latin typeface="Arial"/>
                <a:cs typeface="Arial"/>
              </a:rPr>
              <a:t>i</a:t>
            </a:r>
            <a:r>
              <a:rPr sz="1632" spc="22" dirty="0">
                <a:solidFill>
                  <a:srgbClr val="343436"/>
                </a:solidFill>
                <a:latin typeface="Arial"/>
                <a:cs typeface="Arial"/>
              </a:rPr>
              <a:t>me</a:t>
            </a:r>
            <a:endParaRPr sz="1632">
              <a:latin typeface="Arial"/>
              <a:cs typeface="Arial"/>
            </a:endParaRPr>
          </a:p>
        </p:txBody>
      </p:sp>
      <p:sp>
        <p:nvSpPr>
          <p:cNvPr id="18" name="object 2"/>
          <p:cNvSpPr/>
          <p:nvPr/>
        </p:nvSpPr>
        <p:spPr>
          <a:xfrm>
            <a:off x="5832277" y="3294530"/>
            <a:ext cx="4421553" cy="3084041"/>
          </a:xfrm>
          <a:prstGeom prst="rect">
            <a:avLst/>
          </a:prstGeom>
          <a:blipFill>
            <a:blip r:embed="rId11" cstate="screen">
              <a:extLst>
                <a:ext uri="{28A0092B-C50C-407E-A947-70E740481C1C}">
                  <a14:useLocalDpi xmlns:a14="http://schemas.microsoft.com/office/drawing/2010/main"/>
                </a:ext>
              </a:extLst>
            </a:blip>
            <a:srcRect/>
            <a:stretch>
              <a:fillRect/>
            </a:stretch>
          </a:blipFill>
        </p:spPr>
        <p:txBody>
          <a:bodyPr wrap="square" lIns="0" tIns="0" rIns="0" bIns="0" rtlCol="0"/>
          <a:lstStyle/>
          <a:p>
            <a:endParaRPr sz="1588"/>
          </a:p>
        </p:txBody>
      </p:sp>
    </p:spTree>
    <p:extLst>
      <p:ext uri="{BB962C8B-B14F-4D97-AF65-F5344CB8AC3E}">
        <p14:creationId xmlns:p14="http://schemas.microsoft.com/office/powerpoint/2010/main" val="1291699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94647" y="605118"/>
            <a:ext cx="8158554" cy="461665"/>
          </a:xfrm>
          <a:prstGeom prst="rect">
            <a:avLst/>
          </a:prstGeom>
        </p:spPr>
        <p:txBody>
          <a:bodyPr vert="horz" wrap="square" lIns="0" tIns="0" rIns="0" bIns="0" rtlCol="0" anchor="t">
            <a:spAutoFit/>
          </a:bodyPr>
          <a:lstStyle/>
          <a:p>
            <a:pPr marL="2612791"/>
            <a:r>
              <a:rPr sz="3000" spc="-13" dirty="0">
                <a:solidFill>
                  <a:schemeClr val="tx1"/>
                </a:solidFill>
                <a:latin typeface="Myriad Pro"/>
                <a:cs typeface="Myriad Pro"/>
              </a:rPr>
              <a:t>Important</a:t>
            </a:r>
            <a:r>
              <a:rPr sz="3000" spc="137" dirty="0">
                <a:solidFill>
                  <a:schemeClr val="tx1"/>
                </a:solidFill>
                <a:latin typeface="Myriad Pro"/>
                <a:cs typeface="Myriad Pro"/>
              </a:rPr>
              <a:t> </a:t>
            </a:r>
            <a:r>
              <a:rPr sz="3000" spc="4" dirty="0">
                <a:solidFill>
                  <a:schemeClr val="tx1"/>
                </a:solidFill>
                <a:latin typeface="Myriad Pro"/>
                <a:cs typeface="Myriad Pro"/>
              </a:rPr>
              <a:t>Choices</a:t>
            </a:r>
            <a:endParaRPr sz="3000" dirty="0">
              <a:solidFill>
                <a:schemeClr val="tx1"/>
              </a:solidFill>
              <a:latin typeface="Myriad Pro"/>
              <a:cs typeface="Myriad Pro"/>
            </a:endParaRPr>
          </a:p>
        </p:txBody>
      </p:sp>
      <p:sp>
        <p:nvSpPr>
          <p:cNvPr id="3" name="object 3"/>
          <p:cNvSpPr txBox="1"/>
          <p:nvPr/>
        </p:nvSpPr>
        <p:spPr>
          <a:xfrm>
            <a:off x="2298103" y="1683571"/>
            <a:ext cx="7511863" cy="4390882"/>
          </a:xfrm>
          <a:prstGeom prst="rect">
            <a:avLst/>
          </a:prstGeom>
        </p:spPr>
        <p:txBody>
          <a:bodyPr vert="horz" wrap="square" lIns="0" tIns="0" rIns="0" bIns="0" rtlCol="0">
            <a:spAutoFit/>
          </a:bodyPr>
          <a:lstStyle/>
          <a:p>
            <a:pPr marL="336194" indent="-324988">
              <a:buFont typeface="Arial"/>
              <a:buChar char="•"/>
              <a:tabLst>
                <a:tab pos="335634" algn="l"/>
                <a:tab pos="336194" algn="l"/>
              </a:tabLst>
            </a:pPr>
            <a:r>
              <a:rPr sz="2118" kern="0" dirty="0">
                <a:latin typeface="Arial"/>
                <a:cs typeface="Myriad Pro"/>
              </a:rPr>
              <a:t>Model Order</a:t>
            </a:r>
          </a:p>
          <a:p>
            <a:pPr marL="717215" lvl="1" indent="-268956">
              <a:spcBef>
                <a:spcPts val="318"/>
              </a:spcBef>
              <a:buFont typeface="Arial"/>
              <a:buChar char="–"/>
              <a:tabLst>
                <a:tab pos="717215" algn="l"/>
              </a:tabLst>
            </a:pPr>
            <a:r>
              <a:rPr sz="2118" kern="0" dirty="0">
                <a:latin typeface="Arial"/>
                <a:cs typeface="Calibri"/>
              </a:rPr>
              <a:t>Determines</a:t>
            </a:r>
            <a:r>
              <a:rPr lang="en-US" sz="2118" kern="0" dirty="0">
                <a:latin typeface="Arial"/>
                <a:cs typeface="Calibri"/>
              </a:rPr>
              <a:t> </a:t>
            </a:r>
            <a:r>
              <a:rPr sz="2118" kern="0" dirty="0">
                <a:latin typeface="Arial"/>
                <a:cs typeface="Calibri"/>
              </a:rPr>
              <a:t>complexity</a:t>
            </a:r>
            <a:r>
              <a:rPr lang="en-US" sz="2118" kern="0" dirty="0">
                <a:latin typeface="Arial"/>
                <a:cs typeface="Calibri"/>
              </a:rPr>
              <a:t> </a:t>
            </a:r>
            <a:r>
              <a:rPr sz="2118" kern="0" dirty="0">
                <a:latin typeface="Arial"/>
                <a:cs typeface="Calibri"/>
              </a:rPr>
              <a:t>of</a:t>
            </a:r>
            <a:r>
              <a:rPr lang="en-US" sz="2118" kern="0" dirty="0">
                <a:latin typeface="Arial"/>
                <a:cs typeface="Calibri"/>
              </a:rPr>
              <a:t> </a:t>
            </a:r>
            <a:r>
              <a:rPr sz="2118" kern="0" dirty="0">
                <a:latin typeface="Arial"/>
                <a:cs typeface="Calibri"/>
              </a:rPr>
              <a:t>spectrum</a:t>
            </a:r>
            <a:r>
              <a:rPr lang="en-US" sz="2118" kern="0" dirty="0">
                <a:latin typeface="Arial"/>
                <a:cs typeface="Calibri"/>
              </a:rPr>
              <a:t> </a:t>
            </a:r>
            <a:r>
              <a:rPr sz="2118" kern="0" dirty="0">
                <a:latin typeface="Arial"/>
                <a:cs typeface="Calibri"/>
              </a:rPr>
              <a:t>you</a:t>
            </a:r>
            <a:r>
              <a:rPr lang="en-US" sz="2118" kern="0" dirty="0">
                <a:latin typeface="Arial"/>
                <a:cs typeface="Calibri"/>
              </a:rPr>
              <a:t> </a:t>
            </a:r>
            <a:r>
              <a:rPr sz="2118" kern="0" dirty="0">
                <a:latin typeface="Arial"/>
                <a:cs typeface="Calibri"/>
              </a:rPr>
              <a:t>can</a:t>
            </a:r>
            <a:r>
              <a:rPr lang="en-US" sz="2118" kern="0" dirty="0">
                <a:latin typeface="Arial"/>
                <a:cs typeface="Calibri"/>
              </a:rPr>
              <a:t> </a:t>
            </a:r>
            <a:r>
              <a:rPr sz="2118" kern="0" dirty="0">
                <a:latin typeface="Arial"/>
                <a:cs typeface="Calibri"/>
              </a:rPr>
              <a:t>model</a:t>
            </a:r>
          </a:p>
          <a:p>
            <a:pPr marL="717215" lvl="1" indent="-268956">
              <a:spcBef>
                <a:spcPts val="300"/>
              </a:spcBef>
              <a:buFont typeface="Arial"/>
              <a:buChar char="–"/>
              <a:tabLst>
                <a:tab pos="717215" algn="l"/>
              </a:tabLst>
            </a:pPr>
            <a:r>
              <a:rPr sz="2118" kern="0" dirty="0">
                <a:latin typeface="Arial"/>
                <a:cs typeface="Calibri"/>
              </a:rPr>
              <a:t>Larger</a:t>
            </a:r>
            <a:r>
              <a:rPr lang="en-US" sz="2118" kern="0" dirty="0">
                <a:latin typeface="Arial"/>
                <a:cs typeface="Calibri"/>
              </a:rPr>
              <a:t> </a:t>
            </a:r>
            <a:r>
              <a:rPr sz="2118" kern="0" dirty="0">
                <a:latin typeface="Arial"/>
                <a:cs typeface="Calibri"/>
              </a:rPr>
              <a:t>orders</a:t>
            </a:r>
            <a:r>
              <a:rPr lang="en-US" sz="2118" kern="0" dirty="0">
                <a:latin typeface="Arial"/>
                <a:cs typeface="Calibri"/>
              </a:rPr>
              <a:t> </a:t>
            </a:r>
            <a:r>
              <a:rPr sz="2118" kern="0" dirty="0">
                <a:latin typeface="Arial"/>
                <a:cs typeface="Calibri"/>
              </a:rPr>
              <a:t>need</a:t>
            </a:r>
            <a:r>
              <a:rPr lang="en-US" sz="2118" kern="0" dirty="0">
                <a:latin typeface="Arial"/>
                <a:cs typeface="Calibri"/>
              </a:rPr>
              <a:t> </a:t>
            </a:r>
            <a:r>
              <a:rPr sz="2118" kern="0" dirty="0">
                <a:latin typeface="Arial"/>
                <a:cs typeface="Calibri"/>
              </a:rPr>
              <a:t>more</a:t>
            </a:r>
            <a:r>
              <a:rPr lang="en-US" sz="2118" kern="0" dirty="0">
                <a:latin typeface="Arial"/>
                <a:cs typeface="Calibri"/>
              </a:rPr>
              <a:t> </a:t>
            </a:r>
            <a:r>
              <a:rPr sz="2118" kern="0" dirty="0">
                <a:latin typeface="Arial"/>
                <a:cs typeface="Calibri"/>
              </a:rPr>
              <a:t>data</a:t>
            </a:r>
            <a:endParaRPr lang="en-US" sz="2118" kern="0" dirty="0">
              <a:latin typeface="Arial"/>
              <a:cs typeface="Calibri"/>
            </a:endParaRPr>
          </a:p>
          <a:p>
            <a:pPr marL="448259" lvl="1">
              <a:spcBef>
                <a:spcPts val="300"/>
              </a:spcBef>
              <a:tabLst>
                <a:tab pos="717215" algn="l"/>
              </a:tabLst>
            </a:pPr>
            <a:endParaRPr sz="2118" kern="0" dirty="0">
              <a:latin typeface="Arial"/>
              <a:cs typeface="Calibri"/>
            </a:endParaRPr>
          </a:p>
          <a:p>
            <a:pPr marL="336194" indent="-324988">
              <a:spcBef>
                <a:spcPts val="300"/>
              </a:spcBef>
              <a:buFont typeface="Arial"/>
              <a:buChar char="•"/>
              <a:tabLst>
                <a:tab pos="335634" algn="l"/>
                <a:tab pos="336194" algn="l"/>
              </a:tabLst>
            </a:pPr>
            <a:r>
              <a:rPr sz="2118" kern="0" dirty="0">
                <a:latin typeface="Arial"/>
                <a:cs typeface="Myriad Pro"/>
              </a:rPr>
              <a:t>Window Length</a:t>
            </a:r>
          </a:p>
          <a:p>
            <a:pPr marL="717215" marR="307618" lvl="1" indent="-268956">
              <a:lnSpc>
                <a:spcPts val="2647"/>
              </a:lnSpc>
              <a:spcBef>
                <a:spcPts val="671"/>
              </a:spcBef>
              <a:buFont typeface="Arial"/>
              <a:buChar char="–"/>
              <a:tabLst>
                <a:tab pos="717215" algn="l"/>
              </a:tabLst>
            </a:pPr>
            <a:r>
              <a:rPr sz="2118" kern="0" dirty="0">
                <a:latin typeface="Arial"/>
                <a:cs typeface="Calibri"/>
              </a:rPr>
              <a:t>Window</a:t>
            </a:r>
            <a:r>
              <a:rPr lang="en-US" sz="2118" kern="0" dirty="0">
                <a:latin typeface="Arial"/>
                <a:cs typeface="Calibri"/>
              </a:rPr>
              <a:t> </a:t>
            </a:r>
            <a:r>
              <a:rPr sz="2118" kern="0" dirty="0">
                <a:latin typeface="Arial"/>
                <a:cs typeface="Calibri"/>
              </a:rPr>
              <a:t>must</a:t>
            </a:r>
            <a:r>
              <a:rPr lang="en-US" sz="2118" kern="0" dirty="0">
                <a:latin typeface="Arial"/>
                <a:cs typeface="Calibri"/>
              </a:rPr>
              <a:t> </a:t>
            </a:r>
            <a:r>
              <a:rPr sz="2118" kern="0" dirty="0">
                <a:latin typeface="Arial"/>
                <a:cs typeface="Calibri"/>
              </a:rPr>
              <a:t>be</a:t>
            </a:r>
            <a:r>
              <a:rPr lang="en-US" sz="2118" kern="0" dirty="0">
                <a:latin typeface="Arial"/>
                <a:cs typeface="Calibri"/>
              </a:rPr>
              <a:t> </a:t>
            </a:r>
            <a:r>
              <a:rPr sz="2118" kern="0" dirty="0">
                <a:latin typeface="Arial"/>
                <a:cs typeface="Calibri"/>
              </a:rPr>
              <a:t>long</a:t>
            </a:r>
            <a:r>
              <a:rPr lang="en-US" sz="2118" kern="0" dirty="0">
                <a:latin typeface="Arial"/>
                <a:cs typeface="Calibri"/>
              </a:rPr>
              <a:t> </a:t>
            </a:r>
            <a:r>
              <a:rPr sz="2118" kern="0" dirty="0">
                <a:latin typeface="Arial"/>
                <a:cs typeface="Calibri"/>
              </a:rPr>
              <a:t>enough</a:t>
            </a:r>
            <a:r>
              <a:rPr lang="en-US" sz="2118" kern="0" dirty="0">
                <a:latin typeface="Arial"/>
                <a:cs typeface="Calibri"/>
              </a:rPr>
              <a:t> </a:t>
            </a:r>
            <a:r>
              <a:rPr sz="2118" kern="0" dirty="0">
                <a:latin typeface="Arial"/>
                <a:cs typeface="Calibri"/>
              </a:rPr>
              <a:t>to</a:t>
            </a:r>
            <a:r>
              <a:rPr lang="en-US" sz="2118" kern="0" dirty="0">
                <a:latin typeface="Arial"/>
                <a:cs typeface="Calibri"/>
              </a:rPr>
              <a:t> </a:t>
            </a:r>
            <a:r>
              <a:rPr sz="2118" kern="0" dirty="0">
                <a:latin typeface="Arial"/>
                <a:cs typeface="Calibri"/>
              </a:rPr>
              <a:t>contain</a:t>
            </a:r>
            <a:r>
              <a:rPr lang="en-US" sz="2118" kern="0" dirty="0">
                <a:latin typeface="Arial"/>
                <a:cs typeface="Calibri"/>
              </a:rPr>
              <a:t> </a:t>
            </a:r>
            <a:r>
              <a:rPr sz="2118" kern="0" dirty="0">
                <a:latin typeface="Arial"/>
                <a:cs typeface="Calibri"/>
              </a:rPr>
              <a:t>sufficient</a:t>
            </a:r>
            <a:r>
              <a:rPr lang="en-US" sz="2118" kern="0" dirty="0">
                <a:latin typeface="Arial"/>
                <a:cs typeface="Calibri"/>
              </a:rPr>
              <a:t> </a:t>
            </a:r>
            <a:r>
              <a:rPr sz="2118" kern="0" dirty="0">
                <a:latin typeface="Arial"/>
                <a:cs typeface="Calibri"/>
              </a:rPr>
              <a:t>  data</a:t>
            </a:r>
            <a:r>
              <a:rPr lang="en-US" sz="2118" kern="0" dirty="0">
                <a:latin typeface="Arial"/>
                <a:cs typeface="Calibri"/>
              </a:rPr>
              <a:t> </a:t>
            </a:r>
            <a:r>
              <a:rPr sz="2118" kern="0" dirty="0">
                <a:latin typeface="Arial"/>
                <a:cs typeface="Calibri"/>
              </a:rPr>
              <a:t>for</a:t>
            </a:r>
            <a:r>
              <a:rPr lang="en-US" sz="2118" kern="0" dirty="0">
                <a:latin typeface="Arial"/>
                <a:cs typeface="Calibri"/>
              </a:rPr>
              <a:t> </a:t>
            </a:r>
            <a:r>
              <a:rPr sz="2118" kern="0" dirty="0">
                <a:latin typeface="Arial"/>
                <a:cs typeface="Calibri"/>
              </a:rPr>
              <a:t>your</a:t>
            </a:r>
            <a:r>
              <a:rPr lang="en-US" sz="2118" kern="0" dirty="0">
                <a:latin typeface="Arial"/>
                <a:cs typeface="Calibri"/>
              </a:rPr>
              <a:t> </a:t>
            </a:r>
            <a:r>
              <a:rPr sz="2118" kern="0" dirty="0">
                <a:latin typeface="Arial"/>
                <a:cs typeface="Calibri"/>
              </a:rPr>
              <a:t>chosen</a:t>
            </a:r>
            <a:r>
              <a:rPr lang="en-US" sz="2118" kern="0" dirty="0">
                <a:latin typeface="Arial"/>
                <a:cs typeface="Calibri"/>
              </a:rPr>
              <a:t> </a:t>
            </a:r>
            <a:r>
              <a:rPr sz="2118" kern="0" dirty="0">
                <a:latin typeface="Arial"/>
                <a:cs typeface="Calibri"/>
              </a:rPr>
              <a:t>model</a:t>
            </a:r>
            <a:r>
              <a:rPr lang="en-US" sz="2118" kern="0" dirty="0">
                <a:latin typeface="Arial"/>
                <a:cs typeface="Calibri"/>
              </a:rPr>
              <a:t> </a:t>
            </a:r>
            <a:r>
              <a:rPr sz="2118" kern="0" dirty="0">
                <a:latin typeface="Arial"/>
                <a:cs typeface="Calibri"/>
              </a:rPr>
              <a:t>order</a:t>
            </a:r>
          </a:p>
          <a:p>
            <a:pPr marL="717215" marR="4483" lvl="1" indent="-268956">
              <a:lnSpc>
                <a:spcPts val="2647"/>
              </a:lnSpc>
              <a:spcBef>
                <a:spcPts val="618"/>
              </a:spcBef>
              <a:buFont typeface="Arial"/>
              <a:buChar char="–"/>
              <a:tabLst>
                <a:tab pos="717215" algn="l"/>
              </a:tabLst>
            </a:pPr>
            <a:r>
              <a:rPr sz="2118" kern="0" dirty="0">
                <a:latin typeface="Arial"/>
                <a:cs typeface="Calibri"/>
              </a:rPr>
              <a:t>Must</a:t>
            </a:r>
            <a:r>
              <a:rPr lang="en-US" sz="2118" kern="0" dirty="0">
                <a:latin typeface="Arial"/>
                <a:cs typeface="Calibri"/>
              </a:rPr>
              <a:t> </a:t>
            </a:r>
            <a:r>
              <a:rPr sz="2118" kern="0" dirty="0">
                <a:latin typeface="Arial"/>
                <a:cs typeface="Calibri"/>
              </a:rPr>
              <a:t>be</a:t>
            </a:r>
            <a:r>
              <a:rPr lang="en-US" sz="2118" kern="0" dirty="0">
                <a:latin typeface="Arial"/>
                <a:cs typeface="Calibri"/>
              </a:rPr>
              <a:t> </a:t>
            </a:r>
            <a:r>
              <a:rPr sz="2118" kern="0" dirty="0">
                <a:latin typeface="Arial"/>
                <a:cs typeface="Calibri"/>
              </a:rPr>
              <a:t>long</a:t>
            </a:r>
            <a:r>
              <a:rPr lang="en-US" sz="2118" kern="0" dirty="0">
                <a:latin typeface="Arial"/>
                <a:cs typeface="Calibri"/>
              </a:rPr>
              <a:t> </a:t>
            </a:r>
            <a:r>
              <a:rPr sz="2118" kern="0" dirty="0">
                <a:latin typeface="Arial"/>
                <a:cs typeface="Calibri"/>
              </a:rPr>
              <a:t>enough</a:t>
            </a:r>
            <a:r>
              <a:rPr lang="en-US" sz="2118" kern="0" dirty="0">
                <a:latin typeface="Arial"/>
                <a:cs typeface="Calibri"/>
              </a:rPr>
              <a:t> </a:t>
            </a:r>
            <a:r>
              <a:rPr sz="2118" kern="0" dirty="0">
                <a:latin typeface="Arial"/>
                <a:cs typeface="Calibri"/>
              </a:rPr>
              <a:t>to</a:t>
            </a:r>
            <a:r>
              <a:rPr lang="en-US" sz="2118" kern="0" dirty="0">
                <a:latin typeface="Arial"/>
                <a:cs typeface="Calibri"/>
              </a:rPr>
              <a:t> </a:t>
            </a:r>
            <a:r>
              <a:rPr sz="2118" kern="0" dirty="0">
                <a:latin typeface="Arial"/>
                <a:cs typeface="Calibri"/>
              </a:rPr>
              <a:t>encompass</a:t>
            </a:r>
            <a:r>
              <a:rPr lang="en-US" sz="2118" kern="0" dirty="0">
                <a:latin typeface="Arial"/>
                <a:cs typeface="Calibri"/>
              </a:rPr>
              <a:t> </a:t>
            </a:r>
            <a:r>
              <a:rPr sz="2118" kern="0" dirty="0">
                <a:latin typeface="Arial"/>
                <a:cs typeface="Calibri"/>
              </a:rPr>
              <a:t>the</a:t>
            </a:r>
            <a:r>
              <a:rPr lang="en-US" sz="2118" kern="0" dirty="0">
                <a:latin typeface="Arial"/>
                <a:cs typeface="Calibri"/>
              </a:rPr>
              <a:t> </a:t>
            </a:r>
            <a:r>
              <a:rPr sz="2118" kern="0" dirty="0">
                <a:latin typeface="Arial"/>
                <a:cs typeface="Calibri"/>
              </a:rPr>
              <a:t>time</a:t>
            </a:r>
            <a:r>
              <a:rPr lang="en-US" sz="2118" kern="0" dirty="0">
                <a:latin typeface="Arial"/>
                <a:cs typeface="Calibri"/>
              </a:rPr>
              <a:t>-</a:t>
            </a:r>
            <a:r>
              <a:rPr sz="2118" kern="0" dirty="0">
                <a:latin typeface="Arial"/>
                <a:cs typeface="Calibri"/>
              </a:rPr>
              <a:t>scale</a:t>
            </a:r>
            <a:r>
              <a:rPr lang="en-US" sz="2118" kern="0" dirty="0">
                <a:latin typeface="Arial"/>
                <a:cs typeface="Calibri"/>
              </a:rPr>
              <a:t> </a:t>
            </a:r>
            <a:r>
              <a:rPr sz="2118" kern="0" dirty="0">
                <a:latin typeface="Arial"/>
                <a:cs typeface="Calibri"/>
              </a:rPr>
              <a:t>of</a:t>
            </a:r>
            <a:r>
              <a:rPr lang="en-US" sz="2118" kern="0" dirty="0">
                <a:latin typeface="Arial"/>
                <a:cs typeface="Calibri"/>
              </a:rPr>
              <a:t> </a:t>
            </a:r>
            <a:r>
              <a:rPr sz="2118" kern="0" dirty="0">
                <a:latin typeface="Arial"/>
                <a:cs typeface="Calibri"/>
              </a:rPr>
              <a:t>  interactions</a:t>
            </a:r>
          </a:p>
          <a:p>
            <a:pPr marL="717215" marR="328350" lvl="1" indent="-268956">
              <a:lnSpc>
                <a:spcPts val="2647"/>
              </a:lnSpc>
              <a:spcBef>
                <a:spcPts val="529"/>
              </a:spcBef>
              <a:buFont typeface="Arial"/>
              <a:buChar char="–"/>
              <a:tabLst>
                <a:tab pos="717215" algn="l"/>
              </a:tabLst>
            </a:pPr>
            <a:r>
              <a:rPr sz="2118" kern="0" dirty="0">
                <a:latin typeface="Arial"/>
                <a:cs typeface="Calibri"/>
              </a:rPr>
              <a:t>Yet</a:t>
            </a:r>
            <a:r>
              <a:rPr lang="en-US" sz="2118" kern="0" dirty="0">
                <a:latin typeface="Arial"/>
                <a:cs typeface="Calibri"/>
              </a:rPr>
              <a:t> </a:t>
            </a:r>
            <a:r>
              <a:rPr sz="2118" kern="0" dirty="0">
                <a:latin typeface="Arial"/>
                <a:cs typeface="Calibri"/>
              </a:rPr>
              <a:t>not</a:t>
            </a:r>
            <a:r>
              <a:rPr lang="en-US" sz="2118" kern="0" dirty="0">
                <a:latin typeface="Arial"/>
                <a:cs typeface="Calibri"/>
              </a:rPr>
              <a:t> </a:t>
            </a:r>
            <a:r>
              <a:rPr sz="2118" kern="0" dirty="0">
                <a:latin typeface="Arial"/>
                <a:cs typeface="Calibri"/>
              </a:rPr>
              <a:t>too</a:t>
            </a:r>
            <a:r>
              <a:rPr lang="en-US" sz="2118" kern="0" dirty="0">
                <a:latin typeface="Arial"/>
                <a:cs typeface="Calibri"/>
              </a:rPr>
              <a:t> </a:t>
            </a:r>
            <a:r>
              <a:rPr sz="2118" kern="0" dirty="0">
                <a:latin typeface="Arial"/>
                <a:cs typeface="Calibri"/>
              </a:rPr>
              <a:t>long</a:t>
            </a:r>
            <a:r>
              <a:rPr lang="en-US" sz="2118" kern="0" dirty="0">
                <a:latin typeface="Arial"/>
                <a:cs typeface="Calibri"/>
              </a:rPr>
              <a:t> </a:t>
            </a:r>
            <a:r>
              <a:rPr sz="2118" kern="0" dirty="0">
                <a:latin typeface="Arial"/>
                <a:cs typeface="Calibri"/>
              </a:rPr>
              <a:t>as</a:t>
            </a:r>
            <a:r>
              <a:rPr lang="en-US" sz="2118" kern="0" dirty="0">
                <a:latin typeface="Arial"/>
                <a:cs typeface="Calibri"/>
              </a:rPr>
              <a:t> </a:t>
            </a:r>
            <a:r>
              <a:rPr sz="2118" kern="0" dirty="0">
                <a:latin typeface="Arial"/>
                <a:cs typeface="Calibri"/>
              </a:rPr>
              <a:t>to</a:t>
            </a:r>
            <a:r>
              <a:rPr lang="en-US" sz="2118" kern="0" dirty="0">
                <a:latin typeface="Arial"/>
                <a:cs typeface="Calibri"/>
              </a:rPr>
              <a:t> </a:t>
            </a:r>
            <a:r>
              <a:rPr sz="2118" kern="0" dirty="0">
                <a:latin typeface="Arial"/>
                <a:cs typeface="Calibri"/>
              </a:rPr>
              <a:t>smear</a:t>
            </a:r>
            <a:r>
              <a:rPr lang="en-US" sz="2118" kern="0" dirty="0">
                <a:latin typeface="Arial"/>
                <a:cs typeface="Calibri"/>
              </a:rPr>
              <a:t> </a:t>
            </a:r>
            <a:r>
              <a:rPr sz="2118" kern="0" dirty="0">
                <a:latin typeface="Arial"/>
                <a:cs typeface="Calibri"/>
              </a:rPr>
              <a:t>temporal</a:t>
            </a:r>
            <a:r>
              <a:rPr lang="en-US" sz="2118" kern="0" dirty="0">
                <a:latin typeface="Arial"/>
                <a:cs typeface="Calibri"/>
              </a:rPr>
              <a:t> </a:t>
            </a:r>
            <a:r>
              <a:rPr sz="2118" kern="0" dirty="0">
                <a:latin typeface="Arial"/>
                <a:cs typeface="Calibri"/>
              </a:rPr>
              <a:t>dynamics</a:t>
            </a:r>
            <a:r>
              <a:rPr lang="en-US" sz="2118" kern="0" dirty="0">
                <a:latin typeface="Arial"/>
                <a:cs typeface="Calibri"/>
              </a:rPr>
              <a:t> </a:t>
            </a:r>
            <a:r>
              <a:rPr sz="2118" kern="0" dirty="0">
                <a:latin typeface="Arial"/>
                <a:cs typeface="Calibri"/>
              </a:rPr>
              <a:t>or</a:t>
            </a:r>
            <a:r>
              <a:rPr lang="en-US" sz="2118" kern="0" dirty="0">
                <a:latin typeface="Arial"/>
                <a:cs typeface="Calibri"/>
              </a:rPr>
              <a:t> </a:t>
            </a:r>
            <a:r>
              <a:rPr sz="2118" kern="0" dirty="0">
                <a:latin typeface="Arial"/>
                <a:cs typeface="Calibri"/>
              </a:rPr>
              <a:t>  include</a:t>
            </a:r>
            <a:r>
              <a:rPr lang="en-US" sz="2118" kern="0" dirty="0">
                <a:latin typeface="Arial"/>
                <a:cs typeface="Calibri"/>
              </a:rPr>
              <a:t> </a:t>
            </a:r>
            <a:r>
              <a:rPr sz="2118" kern="0" dirty="0">
                <a:latin typeface="Arial"/>
                <a:cs typeface="Calibri"/>
              </a:rPr>
              <a:t>non</a:t>
            </a:r>
            <a:r>
              <a:rPr lang="en-US" sz="2118" kern="0" dirty="0">
                <a:latin typeface="Arial"/>
                <a:cs typeface="Calibri"/>
              </a:rPr>
              <a:t>-</a:t>
            </a:r>
            <a:r>
              <a:rPr sz="2118" kern="0" dirty="0">
                <a:latin typeface="Arial"/>
                <a:cs typeface="Calibri"/>
              </a:rPr>
              <a:t>stationary</a:t>
            </a:r>
            <a:r>
              <a:rPr lang="en-US" sz="2118" kern="0" dirty="0">
                <a:latin typeface="Arial"/>
                <a:cs typeface="Calibri"/>
              </a:rPr>
              <a:t> </a:t>
            </a:r>
            <a:r>
              <a:rPr sz="2118" kern="0" dirty="0">
                <a:latin typeface="Arial"/>
                <a:cs typeface="Calibri"/>
              </a:rPr>
              <a:t>data</a:t>
            </a:r>
            <a:endParaRPr lang="en-US" sz="2118" kern="0" dirty="0">
              <a:latin typeface="Arial"/>
              <a:cs typeface="Calibri"/>
            </a:endParaRPr>
          </a:p>
          <a:p>
            <a:pPr marL="717215" marR="328350" lvl="1" indent="-268956">
              <a:lnSpc>
                <a:spcPts val="2647"/>
              </a:lnSpc>
              <a:spcBef>
                <a:spcPts val="529"/>
              </a:spcBef>
              <a:buFont typeface="Arial"/>
              <a:buChar char="–"/>
              <a:tabLst>
                <a:tab pos="717215" algn="l"/>
              </a:tabLst>
            </a:pPr>
            <a:r>
              <a:rPr lang="en-US" sz="2118" i="1" kern="0" dirty="0">
                <a:latin typeface="Arial"/>
                <a:cs typeface="Calibri"/>
              </a:rPr>
              <a:t>If trials are present, can optimize AR model over trials</a:t>
            </a:r>
            <a:endParaRPr sz="2118" i="1" kern="0" dirty="0">
              <a:latin typeface="Arial"/>
              <a:cs typeface="Calibri"/>
            </a:endParaRPr>
          </a:p>
        </p:txBody>
      </p:sp>
    </p:spTree>
    <p:extLst>
      <p:ext uri="{BB962C8B-B14F-4D97-AF65-F5344CB8AC3E}">
        <p14:creationId xmlns:p14="http://schemas.microsoft.com/office/powerpoint/2010/main" val="3742205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956950" y="3034185"/>
            <a:ext cx="2689412" cy="529632"/>
          </a:xfrm>
          <a:prstGeom prst="rect">
            <a:avLst/>
          </a:prstGeom>
        </p:spPr>
        <p:txBody>
          <a:bodyPr vert="horz" wrap="square" lIns="0" tIns="0" rIns="0" bIns="0" rtlCol="0">
            <a:spAutoFit/>
          </a:bodyPr>
          <a:lstStyle/>
          <a:p>
            <a:pPr marL="24094" marR="4483" indent="-13448">
              <a:lnSpc>
                <a:spcPct val="100499"/>
              </a:lnSpc>
            </a:pPr>
            <a:r>
              <a:rPr sz="1721" spc="-97" dirty="0">
                <a:latin typeface="Arial"/>
                <a:cs typeface="Arial"/>
              </a:rPr>
              <a:t>Too-large, </a:t>
            </a:r>
            <a:r>
              <a:rPr sz="1721" spc="-18" dirty="0">
                <a:latin typeface="Arial"/>
                <a:cs typeface="Arial"/>
              </a:rPr>
              <a:t>windows </a:t>
            </a:r>
            <a:r>
              <a:rPr sz="1721" spc="-62" dirty="0">
                <a:latin typeface="Arial"/>
                <a:cs typeface="Arial"/>
              </a:rPr>
              <a:t>may </a:t>
            </a:r>
            <a:r>
              <a:rPr sz="1721" spc="-31" dirty="0">
                <a:latin typeface="Arial"/>
                <a:cs typeface="Arial"/>
              </a:rPr>
              <a:t>not </a:t>
            </a:r>
            <a:r>
              <a:rPr sz="1721" spc="-9" dirty="0">
                <a:latin typeface="Arial"/>
                <a:cs typeface="Arial"/>
              </a:rPr>
              <a:t>be  </a:t>
            </a:r>
            <a:r>
              <a:rPr sz="1721" spc="-49" dirty="0">
                <a:latin typeface="Arial"/>
                <a:cs typeface="Arial"/>
              </a:rPr>
              <a:t>locally-stationary</a:t>
            </a:r>
            <a:endParaRPr sz="1721" dirty="0">
              <a:latin typeface="Arial"/>
              <a:cs typeface="Arial"/>
            </a:endParaRPr>
          </a:p>
        </p:txBody>
      </p:sp>
      <p:sp>
        <p:nvSpPr>
          <p:cNvPr id="7" name="object 11">
            <a:extLst>
              <a:ext uri="{FF2B5EF4-FFF2-40B4-BE49-F238E27FC236}">
                <a16:creationId xmlns:a16="http://schemas.microsoft.com/office/drawing/2014/main" id="{1C4C890E-0038-914E-8E2A-9DBE5E38ECE5}"/>
              </a:ext>
            </a:extLst>
          </p:cNvPr>
          <p:cNvSpPr txBox="1">
            <a:spLocks/>
          </p:cNvSpPr>
          <p:nvPr/>
        </p:nvSpPr>
        <p:spPr>
          <a:xfrm>
            <a:off x="2818318" y="348433"/>
            <a:ext cx="6838949" cy="632033"/>
          </a:xfrm>
          <a:prstGeom prst="rect">
            <a:avLst/>
          </a:prstGeom>
        </p:spPr>
        <p:txBody>
          <a:bodyPr vert="horz" wrap="square" lIns="0" tIns="0" rIns="0" bIns="0" rtlCol="0" anchor="t">
            <a:sp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1206">
              <a:lnSpc>
                <a:spcPts val="5466"/>
              </a:lnSpc>
            </a:pPr>
            <a:r>
              <a:rPr lang="en-US" sz="3530" dirty="0">
                <a:solidFill>
                  <a:schemeClr val="tx1"/>
                </a:solidFill>
                <a:latin typeface="Arial"/>
                <a:cs typeface="Arial"/>
              </a:rPr>
              <a:t>Consideration: Local Stationarity</a:t>
            </a:r>
          </a:p>
        </p:txBody>
      </p:sp>
      <p:pic>
        <p:nvPicPr>
          <p:cNvPr id="4" name="Picture 3">
            <a:extLst>
              <a:ext uri="{FF2B5EF4-FFF2-40B4-BE49-F238E27FC236}">
                <a16:creationId xmlns:a16="http://schemas.microsoft.com/office/drawing/2014/main" id="{A2CC6DB0-5B5A-824E-86A5-C9787882BDFC}"/>
              </a:ext>
            </a:extLst>
          </p:cNvPr>
          <p:cNvPicPr>
            <a:picLocks noChangeAspect="1"/>
          </p:cNvPicPr>
          <p:nvPr/>
        </p:nvPicPr>
        <p:blipFill>
          <a:blip r:embed="rId2"/>
          <a:stretch>
            <a:fillRect/>
          </a:stretch>
        </p:blipFill>
        <p:spPr>
          <a:xfrm>
            <a:off x="4792786" y="1983480"/>
            <a:ext cx="5232400" cy="4000500"/>
          </a:xfrm>
          <a:prstGeom prst="rect">
            <a:avLst/>
          </a:prstGeom>
        </p:spPr>
      </p:pic>
    </p:spTree>
    <p:extLst>
      <p:ext uri="{BB962C8B-B14F-4D97-AF65-F5344CB8AC3E}">
        <p14:creationId xmlns:p14="http://schemas.microsoft.com/office/powerpoint/2010/main" val="1952751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28569" y="399457"/>
            <a:ext cx="8298285" cy="420884"/>
          </a:xfrm>
          <a:prstGeom prst="rect">
            <a:avLst/>
          </a:prstGeom>
        </p:spPr>
        <p:txBody>
          <a:bodyPr vert="horz" wrap="square" lIns="0" tIns="0" rIns="0" bIns="0" rtlCol="0" anchor="t">
            <a:spAutoFit/>
          </a:bodyPr>
          <a:lstStyle/>
          <a:p>
            <a:pPr marL="483560"/>
            <a:r>
              <a:rPr sz="2735" spc="-9" dirty="0">
                <a:solidFill>
                  <a:schemeClr val="tx1"/>
                </a:solidFill>
                <a:latin typeface="Myriad Pro"/>
                <a:cs typeface="Myriad Pro"/>
              </a:rPr>
              <a:t>How </a:t>
            </a:r>
            <a:r>
              <a:rPr sz="2735" spc="-4" dirty="0">
                <a:solidFill>
                  <a:schemeClr val="tx1"/>
                </a:solidFill>
                <a:latin typeface="Myriad Pro"/>
                <a:cs typeface="Myriad Pro"/>
              </a:rPr>
              <a:t>does brain </a:t>
            </a:r>
            <a:r>
              <a:rPr sz="2735" dirty="0">
                <a:solidFill>
                  <a:schemeClr val="tx1"/>
                </a:solidFill>
                <a:latin typeface="Myriad Pro"/>
                <a:cs typeface="Myriad Pro"/>
              </a:rPr>
              <a:t>plan </a:t>
            </a:r>
            <a:r>
              <a:rPr sz="2735" spc="-13" dirty="0">
                <a:solidFill>
                  <a:schemeClr val="tx1"/>
                </a:solidFill>
                <a:latin typeface="Myriad Pro"/>
                <a:cs typeface="Myriad Pro"/>
              </a:rPr>
              <a:t>visually guided</a:t>
            </a:r>
            <a:r>
              <a:rPr sz="2735" spc="176" dirty="0">
                <a:solidFill>
                  <a:schemeClr val="tx1"/>
                </a:solidFill>
                <a:latin typeface="Myriad Pro"/>
                <a:cs typeface="Myriad Pro"/>
              </a:rPr>
              <a:t> </a:t>
            </a:r>
            <a:r>
              <a:rPr sz="2735" dirty="0">
                <a:solidFill>
                  <a:schemeClr val="tx1"/>
                </a:solidFill>
                <a:latin typeface="Myriad Pro"/>
                <a:cs typeface="Myriad Pro"/>
              </a:rPr>
              <a:t>movements?</a:t>
            </a:r>
          </a:p>
        </p:txBody>
      </p:sp>
      <p:sp>
        <p:nvSpPr>
          <p:cNvPr id="3" name="object 3"/>
          <p:cNvSpPr txBox="1"/>
          <p:nvPr/>
        </p:nvSpPr>
        <p:spPr>
          <a:xfrm>
            <a:off x="2016121" y="1064228"/>
            <a:ext cx="7338360" cy="285143"/>
          </a:xfrm>
          <a:prstGeom prst="rect">
            <a:avLst/>
          </a:prstGeom>
        </p:spPr>
        <p:txBody>
          <a:bodyPr vert="horz" wrap="square" lIns="0" tIns="0" rIns="0" bIns="0" rtlCol="0">
            <a:spAutoFit/>
          </a:bodyPr>
          <a:lstStyle/>
          <a:p>
            <a:pPr marL="336194" indent="-324988">
              <a:buFont typeface="Arial"/>
              <a:buChar char="•"/>
              <a:tabLst>
                <a:tab pos="335634" algn="l"/>
                <a:tab pos="336194" algn="l"/>
              </a:tabLst>
            </a:pPr>
            <a:r>
              <a:rPr sz="1853" spc="9" dirty="0">
                <a:latin typeface="Myriad Pro"/>
                <a:cs typeface="Myriad Pro"/>
              </a:rPr>
              <a:t>Pointing </a:t>
            </a:r>
            <a:r>
              <a:rPr sz="1853" spc="-22" dirty="0">
                <a:latin typeface="Myriad Pro"/>
                <a:cs typeface="Myriad Pro"/>
              </a:rPr>
              <a:t>Task </a:t>
            </a:r>
            <a:r>
              <a:rPr sz="1853" spc="-4" dirty="0">
                <a:latin typeface="Myriad Pro"/>
                <a:cs typeface="Myriad Pro"/>
              </a:rPr>
              <a:t>(Park, </a:t>
            </a:r>
            <a:r>
              <a:rPr sz="1853" spc="18" dirty="0">
                <a:latin typeface="Myriad Pro"/>
                <a:cs typeface="Myriad Pro"/>
              </a:rPr>
              <a:t>et </a:t>
            </a:r>
            <a:r>
              <a:rPr sz="1853" spc="-4" dirty="0">
                <a:latin typeface="Myriad Pro"/>
                <a:cs typeface="Myriad Pro"/>
              </a:rPr>
              <a:t>al. </a:t>
            </a:r>
            <a:r>
              <a:rPr sz="1853" spc="13" dirty="0">
                <a:latin typeface="Myriad Pro"/>
                <a:cs typeface="Myriad Pro"/>
              </a:rPr>
              <a:t>2014, </a:t>
            </a:r>
            <a:r>
              <a:rPr sz="1853" i="1" spc="4" dirty="0">
                <a:latin typeface="Myriad Pro"/>
                <a:cs typeface="Myriad Pro"/>
              </a:rPr>
              <a:t>IEEE </a:t>
            </a:r>
            <a:r>
              <a:rPr sz="1853" i="1" dirty="0">
                <a:latin typeface="Myriad Pro"/>
                <a:cs typeface="Myriad Pro"/>
              </a:rPr>
              <a:t>Trans </a:t>
            </a:r>
            <a:r>
              <a:rPr sz="1853" i="1" spc="4" dirty="0">
                <a:latin typeface="Myriad Pro"/>
                <a:cs typeface="Myriad Pro"/>
              </a:rPr>
              <a:t>Neural </a:t>
            </a:r>
            <a:r>
              <a:rPr sz="1853" i="1" dirty="0">
                <a:latin typeface="Myriad Pro"/>
                <a:cs typeface="Myriad Pro"/>
              </a:rPr>
              <a:t>Syst Rehabil </a:t>
            </a:r>
            <a:r>
              <a:rPr sz="1853" i="1" spc="229" dirty="0">
                <a:latin typeface="Myriad Pro"/>
                <a:cs typeface="Myriad Pro"/>
              </a:rPr>
              <a:t> </a:t>
            </a:r>
            <a:r>
              <a:rPr sz="1853" i="1" spc="-4" dirty="0">
                <a:latin typeface="Myriad Pro"/>
                <a:cs typeface="Myriad Pro"/>
              </a:rPr>
              <a:t>Eng)</a:t>
            </a:r>
            <a:endParaRPr sz="1853" dirty="0">
              <a:latin typeface="Myriad Pro"/>
              <a:cs typeface="Myriad Pro"/>
            </a:endParaRPr>
          </a:p>
        </p:txBody>
      </p:sp>
      <p:sp>
        <p:nvSpPr>
          <p:cNvPr id="4" name="object 4"/>
          <p:cNvSpPr/>
          <p:nvPr/>
        </p:nvSpPr>
        <p:spPr>
          <a:xfrm>
            <a:off x="2667000" y="1696902"/>
            <a:ext cx="6794552" cy="3715537"/>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2928528" y="4625281"/>
            <a:ext cx="1194547" cy="787213"/>
          </a:xfrm>
          <a:custGeom>
            <a:avLst/>
            <a:gdLst/>
            <a:ahLst/>
            <a:cxnLst/>
            <a:rect l="l" t="t" r="r" b="b"/>
            <a:pathLst>
              <a:path w="1353820" h="892175">
                <a:moveTo>
                  <a:pt x="0" y="892112"/>
                </a:moveTo>
                <a:lnTo>
                  <a:pt x="0" y="0"/>
                </a:lnTo>
                <a:lnTo>
                  <a:pt x="1353578" y="0"/>
                </a:lnTo>
                <a:lnTo>
                  <a:pt x="1353578" y="892112"/>
                </a:lnTo>
                <a:lnTo>
                  <a:pt x="0" y="892112"/>
                </a:lnTo>
                <a:close/>
              </a:path>
            </a:pathLst>
          </a:custGeom>
          <a:solidFill>
            <a:srgbClr val="FFFFFF"/>
          </a:solidFill>
        </p:spPr>
        <p:txBody>
          <a:bodyPr wrap="square" lIns="0" tIns="0" rIns="0" bIns="0" rtlCol="0"/>
          <a:lstStyle/>
          <a:p>
            <a:endParaRPr sz="1588"/>
          </a:p>
        </p:txBody>
      </p:sp>
      <p:sp>
        <p:nvSpPr>
          <p:cNvPr id="6" name="object 6"/>
          <p:cNvSpPr/>
          <p:nvPr/>
        </p:nvSpPr>
        <p:spPr>
          <a:xfrm>
            <a:off x="4225446" y="3800889"/>
            <a:ext cx="1172696" cy="814107"/>
          </a:xfrm>
          <a:custGeom>
            <a:avLst/>
            <a:gdLst/>
            <a:ahLst/>
            <a:cxnLst/>
            <a:rect l="l" t="t" r="r" b="b"/>
            <a:pathLst>
              <a:path w="1329054" h="922654">
                <a:moveTo>
                  <a:pt x="1328671" y="922262"/>
                </a:moveTo>
                <a:lnTo>
                  <a:pt x="0" y="922262"/>
                </a:lnTo>
                <a:lnTo>
                  <a:pt x="0" y="0"/>
                </a:lnTo>
                <a:lnTo>
                  <a:pt x="1328671" y="0"/>
                </a:lnTo>
                <a:lnTo>
                  <a:pt x="1328671" y="922262"/>
                </a:lnTo>
                <a:close/>
              </a:path>
            </a:pathLst>
          </a:custGeom>
          <a:solidFill>
            <a:srgbClr val="FFFFFF"/>
          </a:solidFill>
        </p:spPr>
        <p:txBody>
          <a:bodyPr wrap="square" lIns="0" tIns="0" rIns="0" bIns="0" rtlCol="0"/>
          <a:lstStyle/>
          <a:p>
            <a:endParaRPr sz="1588"/>
          </a:p>
        </p:txBody>
      </p:sp>
      <p:sp>
        <p:nvSpPr>
          <p:cNvPr id="7" name="object 7"/>
          <p:cNvSpPr/>
          <p:nvPr/>
        </p:nvSpPr>
        <p:spPr>
          <a:xfrm>
            <a:off x="5253267" y="4608971"/>
            <a:ext cx="190500" cy="337297"/>
          </a:xfrm>
          <a:custGeom>
            <a:avLst/>
            <a:gdLst/>
            <a:ahLst/>
            <a:cxnLst/>
            <a:rect l="l" t="t" r="r" b="b"/>
            <a:pathLst>
              <a:path w="215900" h="382270">
                <a:moveTo>
                  <a:pt x="215909" y="382194"/>
                </a:moveTo>
                <a:lnTo>
                  <a:pt x="0" y="382194"/>
                </a:lnTo>
                <a:lnTo>
                  <a:pt x="0" y="0"/>
                </a:lnTo>
                <a:lnTo>
                  <a:pt x="215909" y="0"/>
                </a:lnTo>
                <a:lnTo>
                  <a:pt x="215909" y="382194"/>
                </a:lnTo>
                <a:close/>
              </a:path>
            </a:pathLst>
          </a:custGeom>
          <a:solidFill>
            <a:srgbClr val="FFFFFF"/>
          </a:solidFill>
        </p:spPr>
        <p:txBody>
          <a:bodyPr wrap="square" lIns="0" tIns="0" rIns="0" bIns="0" rtlCol="0"/>
          <a:lstStyle/>
          <a:p>
            <a:endParaRPr sz="1588"/>
          </a:p>
        </p:txBody>
      </p:sp>
      <p:sp>
        <p:nvSpPr>
          <p:cNvPr id="8" name="object 8"/>
          <p:cNvSpPr/>
          <p:nvPr/>
        </p:nvSpPr>
        <p:spPr>
          <a:xfrm>
            <a:off x="3485393" y="4141043"/>
            <a:ext cx="49306" cy="67235"/>
          </a:xfrm>
          <a:custGeom>
            <a:avLst/>
            <a:gdLst/>
            <a:ahLst/>
            <a:cxnLst/>
            <a:rect l="l" t="t" r="r" b="b"/>
            <a:pathLst>
              <a:path w="55880" h="76200">
                <a:moveTo>
                  <a:pt x="0" y="75620"/>
                </a:moveTo>
                <a:lnTo>
                  <a:pt x="55603" y="0"/>
                </a:lnTo>
              </a:path>
            </a:pathLst>
          </a:custGeom>
          <a:ln w="17870">
            <a:solidFill>
              <a:srgbClr val="FF0000"/>
            </a:solidFill>
          </a:ln>
        </p:spPr>
        <p:txBody>
          <a:bodyPr wrap="square" lIns="0" tIns="0" rIns="0" bIns="0" rtlCol="0"/>
          <a:lstStyle/>
          <a:p>
            <a:endParaRPr sz="1588"/>
          </a:p>
        </p:txBody>
      </p:sp>
      <p:sp>
        <p:nvSpPr>
          <p:cNvPr id="9" name="object 9"/>
          <p:cNvSpPr/>
          <p:nvPr/>
        </p:nvSpPr>
        <p:spPr>
          <a:xfrm>
            <a:off x="3497816" y="4103109"/>
            <a:ext cx="64994" cy="73399"/>
          </a:xfrm>
          <a:custGeom>
            <a:avLst/>
            <a:gdLst/>
            <a:ahLst/>
            <a:cxnLst/>
            <a:rect l="l" t="t" r="r" b="b"/>
            <a:pathLst>
              <a:path w="73660" h="83185">
                <a:moveTo>
                  <a:pt x="73112" y="0"/>
                </a:moveTo>
                <a:lnTo>
                  <a:pt x="0" y="43602"/>
                </a:lnTo>
                <a:lnTo>
                  <a:pt x="34983" y="51879"/>
                </a:lnTo>
                <a:lnTo>
                  <a:pt x="53298" y="82824"/>
                </a:lnTo>
                <a:lnTo>
                  <a:pt x="73112" y="0"/>
                </a:lnTo>
                <a:close/>
              </a:path>
            </a:pathLst>
          </a:custGeom>
          <a:solidFill>
            <a:srgbClr val="FF0000"/>
          </a:solidFill>
        </p:spPr>
        <p:txBody>
          <a:bodyPr wrap="square" lIns="0" tIns="0" rIns="0" bIns="0" rtlCol="0"/>
          <a:lstStyle/>
          <a:p>
            <a:endParaRPr sz="1588"/>
          </a:p>
        </p:txBody>
      </p:sp>
      <p:sp>
        <p:nvSpPr>
          <p:cNvPr id="10" name="object 10"/>
          <p:cNvSpPr/>
          <p:nvPr/>
        </p:nvSpPr>
        <p:spPr>
          <a:xfrm>
            <a:off x="6038906" y="5375091"/>
            <a:ext cx="0" cy="37540"/>
          </a:xfrm>
          <a:custGeom>
            <a:avLst/>
            <a:gdLst/>
            <a:ahLst/>
            <a:cxnLst/>
            <a:rect l="l" t="t" r="r" b="b"/>
            <a:pathLst>
              <a:path h="42545">
                <a:moveTo>
                  <a:pt x="0" y="0"/>
                </a:moveTo>
                <a:lnTo>
                  <a:pt x="0" y="42328"/>
                </a:lnTo>
              </a:path>
            </a:pathLst>
          </a:custGeom>
          <a:ln w="17867">
            <a:solidFill>
              <a:srgbClr val="000000"/>
            </a:solidFill>
          </a:ln>
        </p:spPr>
        <p:txBody>
          <a:bodyPr wrap="square" lIns="0" tIns="0" rIns="0" bIns="0" rtlCol="0"/>
          <a:lstStyle/>
          <a:p>
            <a:endParaRPr sz="1588"/>
          </a:p>
        </p:txBody>
      </p:sp>
      <p:sp>
        <p:nvSpPr>
          <p:cNvPr id="11" name="object 11"/>
          <p:cNvSpPr/>
          <p:nvPr/>
        </p:nvSpPr>
        <p:spPr>
          <a:xfrm>
            <a:off x="9354481" y="5375091"/>
            <a:ext cx="0" cy="37540"/>
          </a:xfrm>
          <a:custGeom>
            <a:avLst/>
            <a:gdLst/>
            <a:ahLst/>
            <a:cxnLst/>
            <a:rect l="l" t="t" r="r" b="b"/>
            <a:pathLst>
              <a:path h="42545">
                <a:moveTo>
                  <a:pt x="0" y="42328"/>
                </a:moveTo>
                <a:lnTo>
                  <a:pt x="0" y="0"/>
                </a:lnTo>
              </a:path>
            </a:pathLst>
          </a:custGeom>
          <a:ln w="17867">
            <a:solidFill>
              <a:srgbClr val="000000"/>
            </a:solidFill>
          </a:ln>
        </p:spPr>
        <p:txBody>
          <a:bodyPr wrap="square" lIns="0" tIns="0" rIns="0" bIns="0" rtlCol="0"/>
          <a:lstStyle/>
          <a:p>
            <a:endParaRPr sz="1588"/>
          </a:p>
        </p:txBody>
      </p:sp>
      <p:sp>
        <p:nvSpPr>
          <p:cNvPr id="12" name="object 12"/>
          <p:cNvSpPr txBox="1"/>
          <p:nvPr/>
        </p:nvSpPr>
        <p:spPr>
          <a:xfrm>
            <a:off x="3996684" y="4505661"/>
            <a:ext cx="224118" cy="190052"/>
          </a:xfrm>
          <a:prstGeom prst="rect">
            <a:avLst/>
          </a:prstGeom>
        </p:spPr>
        <p:txBody>
          <a:bodyPr vert="horz" wrap="square" lIns="0" tIns="0" rIns="0" bIns="0" rtlCol="0">
            <a:spAutoFit/>
          </a:bodyPr>
          <a:lstStyle/>
          <a:p>
            <a:pPr marL="11206"/>
            <a:r>
              <a:rPr sz="1235" dirty="0">
                <a:latin typeface="Helvetica"/>
                <a:cs typeface="Helvetica"/>
              </a:rPr>
              <a:t>vs.</a:t>
            </a:r>
            <a:endParaRPr sz="1235">
              <a:latin typeface="Helvetica"/>
              <a:cs typeface="Helvetica"/>
            </a:endParaRPr>
          </a:p>
        </p:txBody>
      </p:sp>
      <p:sp>
        <p:nvSpPr>
          <p:cNvPr id="13" name="object 13"/>
          <p:cNvSpPr txBox="1"/>
          <p:nvPr/>
        </p:nvSpPr>
        <p:spPr>
          <a:xfrm>
            <a:off x="6046129" y="5599621"/>
            <a:ext cx="1381125" cy="203774"/>
          </a:xfrm>
          <a:prstGeom prst="rect">
            <a:avLst/>
          </a:prstGeom>
        </p:spPr>
        <p:txBody>
          <a:bodyPr vert="horz" wrap="square" lIns="0" tIns="0" rIns="0" bIns="0" rtlCol="0">
            <a:spAutoFit/>
          </a:bodyPr>
          <a:lstStyle/>
          <a:p>
            <a:pPr marL="11206">
              <a:tabLst>
                <a:tab pos="720577" algn="l"/>
              </a:tabLst>
            </a:pPr>
            <a:r>
              <a:rPr sz="1324" spc="-9" dirty="0">
                <a:latin typeface="Calibri"/>
                <a:cs typeface="Calibri"/>
              </a:rPr>
              <a:t>Planning	</a:t>
            </a:r>
            <a:r>
              <a:rPr sz="1324" spc="-22" dirty="0">
                <a:latin typeface="Calibri"/>
                <a:cs typeface="Calibri"/>
              </a:rPr>
              <a:t>Execution</a:t>
            </a:r>
            <a:endParaRPr sz="1324">
              <a:latin typeface="Calibri"/>
              <a:cs typeface="Calibri"/>
            </a:endParaRPr>
          </a:p>
        </p:txBody>
      </p:sp>
      <p:sp>
        <p:nvSpPr>
          <p:cNvPr id="14" name="object 14"/>
          <p:cNvSpPr/>
          <p:nvPr/>
        </p:nvSpPr>
        <p:spPr>
          <a:xfrm>
            <a:off x="6633882" y="5535706"/>
            <a:ext cx="134471" cy="403412"/>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5" name="object 15"/>
          <p:cNvSpPr/>
          <p:nvPr/>
        </p:nvSpPr>
        <p:spPr>
          <a:xfrm>
            <a:off x="6701118" y="5569324"/>
            <a:ext cx="0" cy="287991"/>
          </a:xfrm>
          <a:custGeom>
            <a:avLst/>
            <a:gdLst/>
            <a:ahLst/>
            <a:cxnLst/>
            <a:rect l="l" t="t" r="r" b="b"/>
            <a:pathLst>
              <a:path h="326390">
                <a:moveTo>
                  <a:pt x="0" y="0"/>
                </a:moveTo>
                <a:lnTo>
                  <a:pt x="1" y="326330"/>
                </a:lnTo>
              </a:path>
            </a:pathLst>
          </a:custGeom>
          <a:ln w="25400">
            <a:solidFill>
              <a:srgbClr val="4F81BD"/>
            </a:solidFill>
          </a:ln>
        </p:spPr>
        <p:txBody>
          <a:bodyPr wrap="square" lIns="0" tIns="0" rIns="0" bIns="0" rtlCol="0"/>
          <a:lstStyle/>
          <a:p>
            <a:endParaRPr sz="1588"/>
          </a:p>
        </p:txBody>
      </p:sp>
      <p:sp>
        <p:nvSpPr>
          <p:cNvPr id="16" name="object 16"/>
          <p:cNvSpPr/>
          <p:nvPr/>
        </p:nvSpPr>
        <p:spPr>
          <a:xfrm>
            <a:off x="5972735" y="5490882"/>
            <a:ext cx="1557618" cy="515471"/>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7" name="object 17"/>
          <p:cNvSpPr/>
          <p:nvPr/>
        </p:nvSpPr>
        <p:spPr>
          <a:xfrm>
            <a:off x="6034368" y="5530103"/>
            <a:ext cx="1434353" cy="392206"/>
          </a:xfrm>
          <a:custGeom>
            <a:avLst/>
            <a:gdLst/>
            <a:ahLst/>
            <a:cxnLst/>
            <a:rect l="l" t="t" r="r" b="b"/>
            <a:pathLst>
              <a:path w="1625600" h="444500">
                <a:moveTo>
                  <a:pt x="0" y="0"/>
                </a:moveTo>
                <a:lnTo>
                  <a:pt x="1625599" y="0"/>
                </a:lnTo>
                <a:lnTo>
                  <a:pt x="1625599" y="444500"/>
                </a:lnTo>
                <a:lnTo>
                  <a:pt x="0" y="444500"/>
                </a:lnTo>
                <a:lnTo>
                  <a:pt x="0" y="0"/>
                </a:lnTo>
                <a:close/>
              </a:path>
            </a:pathLst>
          </a:custGeom>
          <a:ln w="12699">
            <a:solidFill>
              <a:srgbClr val="1F497D"/>
            </a:solidFill>
          </a:ln>
        </p:spPr>
        <p:txBody>
          <a:bodyPr wrap="square" lIns="0" tIns="0" rIns="0" bIns="0" rtlCol="0"/>
          <a:lstStyle/>
          <a:p>
            <a:endParaRPr sz="1588"/>
          </a:p>
        </p:txBody>
      </p:sp>
      <p:sp>
        <p:nvSpPr>
          <p:cNvPr id="18" name="object 18"/>
          <p:cNvSpPr txBox="1"/>
          <p:nvPr/>
        </p:nvSpPr>
        <p:spPr>
          <a:xfrm>
            <a:off x="6019956" y="5905002"/>
            <a:ext cx="108137" cy="203774"/>
          </a:xfrm>
          <a:prstGeom prst="rect">
            <a:avLst/>
          </a:prstGeom>
        </p:spPr>
        <p:txBody>
          <a:bodyPr vert="horz" wrap="square" lIns="0" tIns="0" rIns="0" bIns="0" rtlCol="0">
            <a:spAutoFit/>
          </a:bodyPr>
          <a:lstStyle/>
          <a:p>
            <a:pPr marL="11206"/>
            <a:r>
              <a:rPr sz="1324" dirty="0">
                <a:latin typeface="Calibri"/>
                <a:cs typeface="Calibri"/>
              </a:rPr>
              <a:t>0</a:t>
            </a:r>
            <a:endParaRPr sz="1324">
              <a:latin typeface="Calibri"/>
              <a:cs typeface="Calibri"/>
            </a:endParaRPr>
          </a:p>
        </p:txBody>
      </p:sp>
      <p:sp>
        <p:nvSpPr>
          <p:cNvPr id="19" name="object 19"/>
          <p:cNvSpPr txBox="1"/>
          <p:nvPr/>
        </p:nvSpPr>
        <p:spPr>
          <a:xfrm>
            <a:off x="6402095" y="5905003"/>
            <a:ext cx="1209115" cy="448841"/>
          </a:xfrm>
          <a:prstGeom prst="rect">
            <a:avLst/>
          </a:prstGeom>
        </p:spPr>
        <p:txBody>
          <a:bodyPr vert="horz" wrap="square" lIns="0" tIns="0" rIns="0" bIns="0" rtlCol="0">
            <a:spAutoFit/>
          </a:bodyPr>
          <a:lstStyle/>
          <a:p>
            <a:pPr marL="206760">
              <a:lnSpc>
                <a:spcPts val="1531"/>
              </a:lnSpc>
              <a:tabLst>
                <a:tab pos="977765" algn="l"/>
              </a:tabLst>
            </a:pPr>
            <a:r>
              <a:rPr sz="1324" spc="31" dirty="0">
                <a:latin typeface="Calibri"/>
                <a:cs typeface="Calibri"/>
              </a:rPr>
              <a:t>0</a:t>
            </a:r>
            <a:r>
              <a:rPr sz="1324" spc="18" dirty="0">
                <a:latin typeface="Calibri"/>
                <a:cs typeface="Calibri"/>
              </a:rPr>
              <a:t>.</a:t>
            </a:r>
            <a:r>
              <a:rPr sz="1324" dirty="0">
                <a:latin typeface="Calibri"/>
                <a:cs typeface="Calibri"/>
              </a:rPr>
              <a:t>5	</a:t>
            </a:r>
            <a:r>
              <a:rPr sz="1324" spc="31" dirty="0">
                <a:latin typeface="Calibri"/>
                <a:cs typeface="Calibri"/>
              </a:rPr>
              <a:t>1</a:t>
            </a:r>
            <a:r>
              <a:rPr sz="1324" spc="18" dirty="0">
                <a:latin typeface="Calibri"/>
                <a:cs typeface="Calibri"/>
              </a:rPr>
              <a:t>.</a:t>
            </a:r>
            <a:r>
              <a:rPr sz="1324" dirty="0">
                <a:latin typeface="Calibri"/>
                <a:cs typeface="Calibri"/>
              </a:rPr>
              <a:t>0</a:t>
            </a:r>
          </a:p>
          <a:p>
            <a:pPr marL="11206">
              <a:lnSpc>
                <a:spcPts val="1955"/>
              </a:lnSpc>
            </a:pPr>
            <a:r>
              <a:rPr sz="1677" dirty="0">
                <a:latin typeface="Calibri"/>
                <a:cs typeface="Calibri"/>
              </a:rPr>
              <a:t>Time</a:t>
            </a:r>
            <a:r>
              <a:rPr lang="en-US" sz="1677" dirty="0">
                <a:latin typeface="Calibri"/>
                <a:cs typeface="Calibri"/>
              </a:rPr>
              <a:t> </a:t>
            </a:r>
            <a:r>
              <a:rPr sz="1677" dirty="0">
                <a:latin typeface="Calibri"/>
                <a:cs typeface="Calibri"/>
              </a:rPr>
              <a:t> (s)</a:t>
            </a:r>
          </a:p>
        </p:txBody>
      </p:sp>
      <p:sp>
        <p:nvSpPr>
          <p:cNvPr id="21" name="object 21"/>
          <p:cNvSpPr txBox="1"/>
          <p:nvPr/>
        </p:nvSpPr>
        <p:spPr>
          <a:xfrm>
            <a:off x="2294838" y="5501343"/>
            <a:ext cx="3078816" cy="773545"/>
          </a:xfrm>
          <a:prstGeom prst="rect">
            <a:avLst/>
          </a:prstGeom>
        </p:spPr>
        <p:txBody>
          <a:bodyPr vert="horz" wrap="square" lIns="0" tIns="0" rIns="0" bIns="0" rtlCol="0">
            <a:spAutoFit/>
          </a:bodyPr>
          <a:lstStyle/>
          <a:p>
            <a:pPr marL="11206" marR="4483">
              <a:lnSpc>
                <a:spcPct val="100899"/>
              </a:lnSpc>
            </a:pPr>
            <a:r>
              <a:rPr sz="1677" dirty="0">
                <a:latin typeface="Calibri"/>
                <a:cs typeface="Calibri"/>
              </a:rPr>
              <a:t>N=10</a:t>
            </a:r>
            <a:r>
              <a:rPr lang="en-US" sz="1677" dirty="0">
                <a:latin typeface="Calibri"/>
                <a:cs typeface="Calibri"/>
              </a:rPr>
              <a:t> </a:t>
            </a:r>
            <a:r>
              <a:rPr sz="1677" dirty="0">
                <a:latin typeface="Calibri"/>
                <a:cs typeface="Calibri"/>
              </a:rPr>
              <a:t>(right</a:t>
            </a:r>
            <a:r>
              <a:rPr lang="en-US" sz="1677" dirty="0">
                <a:latin typeface="Calibri"/>
                <a:cs typeface="Calibri"/>
              </a:rPr>
              <a:t>-</a:t>
            </a:r>
            <a:r>
              <a:rPr sz="1677" dirty="0">
                <a:latin typeface="Calibri"/>
                <a:cs typeface="Calibri"/>
              </a:rPr>
              <a:t>handed,</a:t>
            </a:r>
            <a:r>
              <a:rPr lang="en-US" sz="1677" dirty="0">
                <a:latin typeface="Calibri"/>
                <a:cs typeface="Calibri"/>
              </a:rPr>
              <a:t> </a:t>
            </a:r>
            <a:r>
              <a:rPr sz="1677" dirty="0">
                <a:latin typeface="Calibri"/>
                <a:cs typeface="Calibri"/>
              </a:rPr>
              <a:t> mean</a:t>
            </a:r>
            <a:r>
              <a:rPr lang="en-US" sz="1677" dirty="0">
                <a:latin typeface="Calibri"/>
                <a:cs typeface="Calibri"/>
              </a:rPr>
              <a:t> </a:t>
            </a:r>
            <a:r>
              <a:rPr sz="1677" dirty="0">
                <a:latin typeface="Calibri"/>
                <a:cs typeface="Calibri"/>
              </a:rPr>
              <a:t> age=21)  70</a:t>
            </a:r>
            <a:r>
              <a:rPr lang="en-US" sz="1677" dirty="0">
                <a:latin typeface="Calibri"/>
                <a:cs typeface="Calibri"/>
              </a:rPr>
              <a:t> </a:t>
            </a:r>
            <a:r>
              <a:rPr sz="1677" dirty="0">
                <a:latin typeface="Calibri"/>
                <a:cs typeface="Calibri"/>
              </a:rPr>
              <a:t>channel</a:t>
            </a:r>
            <a:r>
              <a:rPr lang="en-US" sz="1677" dirty="0">
                <a:latin typeface="Calibri"/>
                <a:cs typeface="Calibri"/>
              </a:rPr>
              <a:t> </a:t>
            </a:r>
            <a:r>
              <a:rPr sz="1677" dirty="0">
                <a:latin typeface="Calibri"/>
                <a:cs typeface="Calibri"/>
              </a:rPr>
              <a:t> EEG</a:t>
            </a:r>
            <a:r>
              <a:rPr lang="en-US" sz="1677" dirty="0">
                <a:latin typeface="Calibri"/>
                <a:cs typeface="Calibri"/>
              </a:rPr>
              <a:t> </a:t>
            </a:r>
            <a:r>
              <a:rPr sz="1677" dirty="0">
                <a:latin typeface="Calibri"/>
                <a:cs typeface="Calibri"/>
              </a:rPr>
              <a:t>(Biosemi)  512</a:t>
            </a:r>
            <a:r>
              <a:rPr lang="en-US" sz="1677" dirty="0">
                <a:latin typeface="Calibri"/>
                <a:cs typeface="Calibri"/>
              </a:rPr>
              <a:t> </a:t>
            </a:r>
            <a:r>
              <a:rPr sz="1677" dirty="0">
                <a:latin typeface="Calibri"/>
                <a:cs typeface="Calibri"/>
              </a:rPr>
              <a:t>Hz;</a:t>
            </a:r>
            <a:r>
              <a:rPr lang="en-US" sz="1677" dirty="0">
                <a:latin typeface="Calibri"/>
                <a:cs typeface="Calibri"/>
              </a:rPr>
              <a:t> </a:t>
            </a:r>
            <a:r>
              <a:rPr sz="1677" dirty="0">
                <a:latin typeface="Calibri"/>
                <a:cs typeface="Calibri"/>
              </a:rPr>
              <a:t>128Hz</a:t>
            </a:r>
            <a:r>
              <a:rPr lang="en-US" sz="1677" dirty="0">
                <a:latin typeface="Calibri"/>
                <a:cs typeface="Calibri"/>
              </a:rPr>
              <a:t> </a:t>
            </a:r>
            <a:r>
              <a:rPr sz="1677" dirty="0">
                <a:latin typeface="Calibri"/>
                <a:cs typeface="Calibri"/>
              </a:rPr>
              <a:t>for</a:t>
            </a:r>
            <a:r>
              <a:rPr lang="en-US" sz="1677" dirty="0">
                <a:latin typeface="Calibri"/>
                <a:cs typeface="Calibri"/>
              </a:rPr>
              <a:t> </a:t>
            </a:r>
            <a:r>
              <a:rPr sz="1677" dirty="0">
                <a:latin typeface="Calibri"/>
                <a:cs typeface="Calibri"/>
              </a:rPr>
              <a:t>connectivity</a:t>
            </a:r>
          </a:p>
        </p:txBody>
      </p:sp>
      <p:sp>
        <p:nvSpPr>
          <p:cNvPr id="22" name="object 4">
            <a:extLst>
              <a:ext uri="{FF2B5EF4-FFF2-40B4-BE49-F238E27FC236}">
                <a16:creationId xmlns:a16="http://schemas.microsoft.com/office/drawing/2014/main" id="{4AD84DAD-4AC7-E542-99A3-449C5225E9F3}"/>
              </a:ext>
            </a:extLst>
          </p:cNvPr>
          <p:cNvSpPr txBox="1"/>
          <p:nvPr/>
        </p:nvSpPr>
        <p:spPr>
          <a:xfrm>
            <a:off x="8319651" y="5699261"/>
            <a:ext cx="3359524" cy="1026178"/>
          </a:xfrm>
          <a:prstGeom prst="rect">
            <a:avLst/>
          </a:prstGeom>
        </p:spPr>
        <p:txBody>
          <a:bodyPr vert="horz" wrap="square" lIns="0" tIns="0" rIns="0" bIns="0" rtlCol="0">
            <a:spAutoFit/>
          </a:bodyPr>
          <a:lstStyle/>
          <a:p>
            <a:pPr marL="11206" marR="4483">
              <a:lnSpc>
                <a:spcPct val="100899"/>
              </a:lnSpc>
            </a:pPr>
            <a:r>
              <a:rPr sz="1677" spc="-4" dirty="0">
                <a:solidFill>
                  <a:schemeClr val="tx1">
                    <a:lumMod val="50000"/>
                  </a:schemeClr>
                </a:solidFill>
                <a:latin typeface="Myriad Pro"/>
                <a:cs typeface="Myriad Pro"/>
              </a:rPr>
              <a:t>John </a:t>
            </a:r>
            <a:r>
              <a:rPr sz="1677" spc="-13" dirty="0">
                <a:solidFill>
                  <a:schemeClr val="tx1">
                    <a:lumMod val="50000"/>
                  </a:schemeClr>
                </a:solidFill>
                <a:latin typeface="Myriad Pro"/>
                <a:cs typeface="Myriad Pro"/>
              </a:rPr>
              <a:t>R. </a:t>
            </a:r>
            <a:r>
              <a:rPr sz="1677" spc="18" dirty="0">
                <a:solidFill>
                  <a:schemeClr val="tx1">
                    <a:lumMod val="50000"/>
                  </a:schemeClr>
                </a:solidFill>
                <a:latin typeface="Myriad Pro"/>
                <a:cs typeface="Myriad Pro"/>
              </a:rPr>
              <a:t>Iversen, </a:t>
            </a:r>
            <a:r>
              <a:rPr sz="1677" spc="4" dirty="0">
                <a:solidFill>
                  <a:schemeClr val="tx1">
                    <a:lumMod val="50000"/>
                  </a:schemeClr>
                </a:solidFill>
                <a:latin typeface="Myriad Pro"/>
                <a:cs typeface="Myriad Pro"/>
              </a:rPr>
              <a:t>Alejandro </a:t>
            </a:r>
            <a:r>
              <a:rPr sz="1677" spc="9" dirty="0">
                <a:solidFill>
                  <a:schemeClr val="tx1">
                    <a:lumMod val="50000"/>
                  </a:schemeClr>
                </a:solidFill>
                <a:latin typeface="Myriad Pro"/>
                <a:cs typeface="Myriad Pro"/>
              </a:rPr>
              <a:t>Ojeda, </a:t>
            </a:r>
            <a:r>
              <a:rPr sz="1677" spc="-26" dirty="0">
                <a:solidFill>
                  <a:schemeClr val="tx1">
                    <a:lumMod val="50000"/>
                  </a:schemeClr>
                </a:solidFill>
                <a:latin typeface="Myriad Pro"/>
                <a:cs typeface="Myriad Pro"/>
              </a:rPr>
              <a:t>Tim </a:t>
            </a:r>
            <a:r>
              <a:rPr sz="1677" spc="-13" dirty="0">
                <a:solidFill>
                  <a:schemeClr val="tx1">
                    <a:lumMod val="50000"/>
                  </a:schemeClr>
                </a:solidFill>
                <a:latin typeface="Myriad Pro"/>
                <a:cs typeface="Myriad Pro"/>
              </a:rPr>
              <a:t>Mullen, </a:t>
            </a:r>
            <a:r>
              <a:rPr sz="1677" spc="-18" dirty="0">
                <a:solidFill>
                  <a:schemeClr val="tx1">
                    <a:lumMod val="50000"/>
                  </a:schemeClr>
                </a:solidFill>
                <a:latin typeface="Myriad Pro"/>
                <a:cs typeface="Myriad Pro"/>
              </a:rPr>
              <a:t>Markus </a:t>
            </a:r>
            <a:r>
              <a:rPr sz="1677" spc="-9" dirty="0">
                <a:solidFill>
                  <a:schemeClr val="tx1">
                    <a:lumMod val="50000"/>
                  </a:schemeClr>
                </a:solidFill>
                <a:latin typeface="Myriad Pro"/>
                <a:cs typeface="Myriad Pro"/>
              </a:rPr>
              <a:t>Plank, </a:t>
            </a:r>
            <a:r>
              <a:rPr sz="1677" spc="4" dirty="0">
                <a:solidFill>
                  <a:schemeClr val="tx1">
                    <a:lumMod val="50000"/>
                  </a:schemeClr>
                </a:solidFill>
                <a:latin typeface="Myriad Pro"/>
                <a:cs typeface="Myriad Pro"/>
              </a:rPr>
              <a:t>Joseph </a:t>
            </a:r>
            <a:r>
              <a:rPr sz="1677" dirty="0">
                <a:solidFill>
                  <a:schemeClr val="tx1">
                    <a:lumMod val="50000"/>
                  </a:schemeClr>
                </a:solidFill>
                <a:latin typeface="Myriad Pro"/>
                <a:cs typeface="Myriad Pro"/>
              </a:rPr>
              <a:t>Snider,  </a:t>
            </a:r>
            <a:r>
              <a:rPr sz="1677" spc="-4" dirty="0">
                <a:solidFill>
                  <a:schemeClr val="tx1">
                    <a:lumMod val="50000"/>
                  </a:schemeClr>
                </a:solidFill>
                <a:latin typeface="Myriad Pro"/>
                <a:cs typeface="Myriad Pro"/>
              </a:rPr>
              <a:t>Gert </a:t>
            </a:r>
            <a:r>
              <a:rPr sz="1677" spc="9" dirty="0">
                <a:solidFill>
                  <a:schemeClr val="tx1">
                    <a:lumMod val="50000"/>
                  </a:schemeClr>
                </a:solidFill>
                <a:latin typeface="Myriad Pro"/>
                <a:cs typeface="Myriad Pro"/>
              </a:rPr>
              <a:t>Cauwenberghs, </a:t>
            </a:r>
            <a:r>
              <a:rPr sz="1677" spc="-22" dirty="0">
                <a:solidFill>
                  <a:schemeClr val="tx1">
                    <a:lumMod val="50000"/>
                  </a:schemeClr>
                </a:solidFill>
                <a:latin typeface="Myriad Pro"/>
                <a:cs typeface="Myriad Pro"/>
              </a:rPr>
              <a:t>Howard</a:t>
            </a:r>
            <a:r>
              <a:rPr sz="1677" spc="146" dirty="0">
                <a:solidFill>
                  <a:schemeClr val="tx1">
                    <a:lumMod val="50000"/>
                  </a:schemeClr>
                </a:solidFill>
                <a:latin typeface="Myriad Pro"/>
                <a:cs typeface="Myriad Pro"/>
              </a:rPr>
              <a:t> </a:t>
            </a:r>
            <a:r>
              <a:rPr sz="1677" spc="-4" dirty="0" err="1">
                <a:solidFill>
                  <a:schemeClr val="tx1">
                    <a:lumMod val="50000"/>
                  </a:schemeClr>
                </a:solidFill>
                <a:latin typeface="Myriad Pro"/>
                <a:cs typeface="Myriad Pro"/>
              </a:rPr>
              <a:t>Poizner</a:t>
            </a:r>
            <a:r>
              <a:rPr lang="en-US" sz="1677" spc="-4" dirty="0">
                <a:solidFill>
                  <a:schemeClr val="tx1">
                    <a:lumMod val="50000"/>
                  </a:schemeClr>
                </a:solidFill>
                <a:latin typeface="Myriad Pro"/>
                <a:cs typeface="Myriad Pro"/>
              </a:rPr>
              <a:t> (2014) EMBC</a:t>
            </a:r>
            <a:endParaRPr sz="1677" dirty="0">
              <a:solidFill>
                <a:schemeClr val="tx1">
                  <a:lumMod val="50000"/>
                </a:schemeClr>
              </a:solidFill>
              <a:latin typeface="Myriad Pro"/>
              <a:cs typeface="Myriad Pro"/>
            </a:endParaRPr>
          </a:p>
        </p:txBody>
      </p:sp>
    </p:spTree>
    <p:extLst>
      <p:ext uri="{BB962C8B-B14F-4D97-AF65-F5344CB8AC3E}">
        <p14:creationId xmlns:p14="http://schemas.microsoft.com/office/powerpoint/2010/main" val="20679142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461963"/>
            <a:ext cx="8159750" cy="554037"/>
          </a:xfrm>
          <a:prstGeom prst="rect">
            <a:avLst/>
          </a:prstGeom>
        </p:spPr>
        <p:txBody>
          <a:bodyPr vert="horz" wrap="square" lIns="0" tIns="0" rIns="0" bIns="0" rtlCol="0" anchor="t">
            <a:spAutoFit/>
          </a:bodyPr>
          <a:lstStyle/>
          <a:p>
            <a:pPr marL="2086086"/>
            <a:r>
              <a:rPr sz="3600" dirty="0">
                <a:solidFill>
                  <a:schemeClr val="tx1"/>
                </a:solidFill>
                <a:latin typeface="Myriad Pro"/>
                <a:cs typeface="Myriad Pro"/>
              </a:rPr>
              <a:t>ICA </a:t>
            </a:r>
            <a:r>
              <a:rPr sz="3600" spc="-4" dirty="0">
                <a:solidFill>
                  <a:schemeClr val="tx1"/>
                </a:solidFill>
                <a:latin typeface="Myriad Pro"/>
                <a:cs typeface="Myriad Pro"/>
              </a:rPr>
              <a:t>source </a:t>
            </a:r>
            <a:r>
              <a:rPr sz="3600" spc="-31" dirty="0">
                <a:solidFill>
                  <a:schemeClr val="tx1"/>
                </a:solidFill>
                <a:latin typeface="Myriad Pro"/>
                <a:cs typeface="Myriad Pro"/>
              </a:rPr>
              <a:t>space</a:t>
            </a:r>
            <a:r>
              <a:rPr sz="3600" spc="185" dirty="0">
                <a:solidFill>
                  <a:schemeClr val="tx1"/>
                </a:solidFill>
                <a:latin typeface="Myriad Pro"/>
                <a:cs typeface="Myriad Pro"/>
              </a:rPr>
              <a:t> </a:t>
            </a:r>
            <a:r>
              <a:rPr sz="3600" spc="-18" dirty="0">
                <a:solidFill>
                  <a:schemeClr val="tx1"/>
                </a:solidFill>
                <a:latin typeface="Myriad Pro"/>
                <a:cs typeface="Myriad Pro"/>
              </a:rPr>
              <a:t>analysis</a:t>
            </a:r>
            <a:endParaRPr sz="3600" dirty="0">
              <a:solidFill>
                <a:schemeClr val="tx1"/>
              </a:solidFill>
              <a:latin typeface="Myriad Pro"/>
              <a:cs typeface="Myriad Pro"/>
            </a:endParaRPr>
          </a:p>
        </p:txBody>
      </p:sp>
      <p:sp>
        <p:nvSpPr>
          <p:cNvPr id="3" name="object 3"/>
          <p:cNvSpPr/>
          <p:nvPr/>
        </p:nvSpPr>
        <p:spPr>
          <a:xfrm>
            <a:off x="6488207" y="2117912"/>
            <a:ext cx="3608292" cy="3137644"/>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6727996" y="3352890"/>
            <a:ext cx="1289699" cy="1120759"/>
          </a:xfrm>
          <a:prstGeom prst="rect">
            <a:avLst/>
          </a:prstGeom>
          <a:blipFill>
            <a:blip r:embed="rId3" cstate="print"/>
            <a:stretch>
              <a:fillRect/>
            </a:stretch>
          </a:blipFill>
        </p:spPr>
        <p:txBody>
          <a:bodyPr wrap="square" lIns="0" tIns="0" rIns="0" bIns="0" rtlCol="0"/>
          <a:lstStyle/>
          <a:p>
            <a:endParaRPr sz="1588"/>
          </a:p>
        </p:txBody>
      </p:sp>
      <p:sp>
        <p:nvSpPr>
          <p:cNvPr id="5" name="object 5"/>
          <p:cNvSpPr txBox="1"/>
          <p:nvPr/>
        </p:nvSpPr>
        <p:spPr>
          <a:xfrm>
            <a:off x="7178748" y="3783551"/>
            <a:ext cx="384922" cy="196849"/>
          </a:xfrm>
          <a:prstGeom prst="rect">
            <a:avLst/>
          </a:prstGeom>
        </p:spPr>
        <p:txBody>
          <a:bodyPr vert="horz" wrap="square" lIns="0" tIns="0" rIns="0" bIns="0" rtlCol="0">
            <a:spAutoFit/>
          </a:bodyPr>
          <a:lstStyle/>
          <a:p>
            <a:pPr marL="11206"/>
            <a:r>
              <a:rPr sz="1279" b="1" spc="22" dirty="0">
                <a:latin typeface="Helvetica"/>
                <a:cs typeface="Helvetica"/>
              </a:rPr>
              <a:t>ACC</a:t>
            </a:r>
            <a:endParaRPr sz="1279">
              <a:latin typeface="Helvetica"/>
              <a:cs typeface="Helvetica"/>
            </a:endParaRPr>
          </a:p>
        </p:txBody>
      </p:sp>
      <p:sp>
        <p:nvSpPr>
          <p:cNvPr id="6" name="object 6"/>
          <p:cNvSpPr/>
          <p:nvPr/>
        </p:nvSpPr>
        <p:spPr>
          <a:xfrm>
            <a:off x="9068564" y="3603275"/>
            <a:ext cx="1027937" cy="1132679"/>
          </a:xfrm>
          <a:prstGeom prst="rect">
            <a:avLst/>
          </a:prstGeom>
          <a:blipFill>
            <a:blip r:embed="rId4" cstate="print"/>
            <a:stretch>
              <a:fillRect/>
            </a:stretch>
          </a:blipFill>
        </p:spPr>
        <p:txBody>
          <a:bodyPr wrap="square" lIns="0" tIns="0" rIns="0" bIns="0" rtlCol="0"/>
          <a:lstStyle/>
          <a:p>
            <a:endParaRPr sz="1588"/>
          </a:p>
        </p:txBody>
      </p:sp>
      <p:sp>
        <p:nvSpPr>
          <p:cNvPr id="7" name="object 7"/>
          <p:cNvSpPr txBox="1"/>
          <p:nvPr/>
        </p:nvSpPr>
        <p:spPr>
          <a:xfrm>
            <a:off x="9516370" y="4039389"/>
            <a:ext cx="338978" cy="196849"/>
          </a:xfrm>
          <a:prstGeom prst="rect">
            <a:avLst/>
          </a:prstGeom>
        </p:spPr>
        <p:txBody>
          <a:bodyPr vert="horz" wrap="square" lIns="0" tIns="0" rIns="0" bIns="0" rtlCol="0">
            <a:spAutoFit/>
          </a:bodyPr>
          <a:lstStyle/>
          <a:p>
            <a:pPr marL="11206"/>
            <a:r>
              <a:rPr sz="1279" b="1" spc="22" dirty="0">
                <a:latin typeface="Helvetica"/>
                <a:cs typeface="Helvetica"/>
              </a:rPr>
              <a:t>Occ</a:t>
            </a:r>
            <a:endParaRPr sz="1279">
              <a:latin typeface="Helvetica"/>
              <a:cs typeface="Helvetica"/>
            </a:endParaRPr>
          </a:p>
        </p:txBody>
      </p:sp>
      <p:sp>
        <p:nvSpPr>
          <p:cNvPr id="8" name="object 8"/>
          <p:cNvSpPr/>
          <p:nvPr/>
        </p:nvSpPr>
        <p:spPr>
          <a:xfrm>
            <a:off x="8495361" y="2117912"/>
            <a:ext cx="1194166" cy="1056134"/>
          </a:xfrm>
          <a:prstGeom prst="rect">
            <a:avLst/>
          </a:prstGeom>
          <a:blipFill>
            <a:blip r:embed="rId5" cstate="print"/>
            <a:stretch>
              <a:fillRect/>
            </a:stretch>
          </a:blipFill>
        </p:spPr>
        <p:txBody>
          <a:bodyPr wrap="square" lIns="0" tIns="0" rIns="0" bIns="0" rtlCol="0"/>
          <a:lstStyle/>
          <a:p>
            <a:endParaRPr sz="1588"/>
          </a:p>
        </p:txBody>
      </p:sp>
      <p:sp>
        <p:nvSpPr>
          <p:cNvPr id="9" name="object 9"/>
          <p:cNvSpPr txBox="1"/>
          <p:nvPr/>
        </p:nvSpPr>
        <p:spPr>
          <a:xfrm>
            <a:off x="8940953" y="2472946"/>
            <a:ext cx="292474" cy="196849"/>
          </a:xfrm>
          <a:prstGeom prst="rect">
            <a:avLst/>
          </a:prstGeom>
        </p:spPr>
        <p:txBody>
          <a:bodyPr vert="horz" wrap="square" lIns="0" tIns="0" rIns="0" bIns="0" rtlCol="0">
            <a:spAutoFit/>
          </a:bodyPr>
          <a:lstStyle/>
          <a:p>
            <a:pPr marL="11206"/>
            <a:r>
              <a:rPr sz="1279" b="1" spc="18" dirty="0">
                <a:latin typeface="Helvetica"/>
                <a:cs typeface="Helvetica"/>
              </a:rPr>
              <a:t>Par</a:t>
            </a:r>
            <a:endParaRPr sz="1279">
              <a:latin typeface="Helvetica"/>
              <a:cs typeface="Helvetica"/>
            </a:endParaRPr>
          </a:p>
        </p:txBody>
      </p:sp>
      <p:sp>
        <p:nvSpPr>
          <p:cNvPr id="10" name="object 10"/>
          <p:cNvSpPr/>
          <p:nvPr/>
        </p:nvSpPr>
        <p:spPr>
          <a:xfrm>
            <a:off x="7671388" y="2117912"/>
            <a:ext cx="1218049" cy="1079981"/>
          </a:xfrm>
          <a:prstGeom prst="rect">
            <a:avLst/>
          </a:prstGeom>
          <a:blipFill>
            <a:blip r:embed="rId6" cstate="print"/>
            <a:stretch>
              <a:fillRect/>
            </a:stretch>
          </a:blipFill>
        </p:spPr>
        <p:txBody>
          <a:bodyPr wrap="square" lIns="0" tIns="0" rIns="0" bIns="0" rtlCol="0"/>
          <a:lstStyle/>
          <a:p>
            <a:endParaRPr sz="1588"/>
          </a:p>
        </p:txBody>
      </p:sp>
      <p:sp>
        <p:nvSpPr>
          <p:cNvPr id="11" name="object 11"/>
          <p:cNvSpPr txBox="1"/>
          <p:nvPr/>
        </p:nvSpPr>
        <p:spPr>
          <a:xfrm>
            <a:off x="8118292" y="2499877"/>
            <a:ext cx="319928" cy="196849"/>
          </a:xfrm>
          <a:prstGeom prst="rect">
            <a:avLst/>
          </a:prstGeom>
        </p:spPr>
        <p:txBody>
          <a:bodyPr vert="horz" wrap="square" lIns="0" tIns="0" rIns="0" bIns="0" rtlCol="0">
            <a:spAutoFit/>
          </a:bodyPr>
          <a:lstStyle/>
          <a:p>
            <a:pPr marL="11206"/>
            <a:r>
              <a:rPr sz="1279" b="1" spc="18" dirty="0">
                <a:latin typeface="Helvetica"/>
                <a:cs typeface="Helvetica"/>
              </a:rPr>
              <a:t>Mot</a:t>
            </a:r>
            <a:endParaRPr sz="1279">
              <a:latin typeface="Helvetica"/>
              <a:cs typeface="Helvetica"/>
            </a:endParaRPr>
          </a:p>
        </p:txBody>
      </p:sp>
      <p:sp>
        <p:nvSpPr>
          <p:cNvPr id="12" name="object 12"/>
          <p:cNvSpPr/>
          <p:nvPr/>
        </p:nvSpPr>
        <p:spPr>
          <a:xfrm>
            <a:off x="9527574" y="4809600"/>
            <a:ext cx="115421" cy="122144"/>
          </a:xfrm>
          <a:custGeom>
            <a:avLst/>
            <a:gdLst/>
            <a:ahLst/>
            <a:cxnLst/>
            <a:rect l="l" t="t" r="r" b="b"/>
            <a:pathLst>
              <a:path w="130809" h="138429">
                <a:moveTo>
                  <a:pt x="130629" y="0"/>
                </a:moveTo>
                <a:lnTo>
                  <a:pt x="130629" y="138099"/>
                </a:lnTo>
                <a:lnTo>
                  <a:pt x="130629" y="138329"/>
                </a:lnTo>
                <a:lnTo>
                  <a:pt x="0" y="138329"/>
                </a:lnTo>
              </a:path>
            </a:pathLst>
          </a:custGeom>
          <a:ln w="13523">
            <a:solidFill>
              <a:srgbClr val="000000"/>
            </a:solidFill>
          </a:ln>
        </p:spPr>
        <p:txBody>
          <a:bodyPr wrap="square" lIns="0" tIns="0" rIns="0" bIns="0" rtlCol="0"/>
          <a:lstStyle/>
          <a:p>
            <a:endParaRPr sz="1588"/>
          </a:p>
        </p:txBody>
      </p:sp>
      <p:sp>
        <p:nvSpPr>
          <p:cNvPr id="13" name="object 13"/>
          <p:cNvSpPr txBox="1"/>
          <p:nvPr/>
        </p:nvSpPr>
        <p:spPr>
          <a:xfrm>
            <a:off x="9347793" y="4675844"/>
            <a:ext cx="388844" cy="309187"/>
          </a:xfrm>
          <a:prstGeom prst="rect">
            <a:avLst/>
          </a:prstGeom>
        </p:spPr>
        <p:txBody>
          <a:bodyPr vert="horz" wrap="square" lIns="0" tIns="0" rIns="0" bIns="0" rtlCol="0">
            <a:spAutoFit/>
          </a:bodyPr>
          <a:lstStyle/>
          <a:p>
            <a:pPr marL="203958"/>
            <a:r>
              <a:rPr sz="838" dirty="0">
                <a:latin typeface="Helvetica"/>
                <a:cs typeface="Helvetica"/>
              </a:rPr>
              <a:t>sup</a:t>
            </a:r>
            <a:endParaRPr sz="838">
              <a:latin typeface="Helvetica"/>
              <a:cs typeface="Helvetica"/>
            </a:endParaRPr>
          </a:p>
          <a:p>
            <a:pPr marL="11206">
              <a:spcBef>
                <a:spcPts val="383"/>
              </a:spcBef>
            </a:pPr>
            <a:r>
              <a:rPr sz="838" spc="-4" dirty="0">
                <a:latin typeface="Helvetica"/>
                <a:cs typeface="Helvetica"/>
              </a:rPr>
              <a:t>ant</a:t>
            </a:r>
            <a:endParaRPr sz="838">
              <a:latin typeface="Helvetica"/>
              <a:cs typeface="Helvetica"/>
            </a:endParaRPr>
          </a:p>
        </p:txBody>
      </p:sp>
      <p:sp>
        <p:nvSpPr>
          <p:cNvPr id="14" name="object 14"/>
          <p:cNvSpPr txBox="1"/>
          <p:nvPr/>
        </p:nvSpPr>
        <p:spPr>
          <a:xfrm>
            <a:off x="7015089" y="1651518"/>
            <a:ext cx="2527126" cy="285143"/>
          </a:xfrm>
          <a:prstGeom prst="rect">
            <a:avLst/>
          </a:prstGeom>
        </p:spPr>
        <p:txBody>
          <a:bodyPr vert="horz" wrap="square" lIns="0" tIns="0" rIns="0" bIns="0" rtlCol="0">
            <a:spAutoFit/>
          </a:bodyPr>
          <a:lstStyle/>
          <a:p>
            <a:pPr marL="11206"/>
            <a:r>
              <a:rPr sz="1853" spc="-66" dirty="0">
                <a:latin typeface="Calibri"/>
                <a:cs typeface="Calibri"/>
              </a:rPr>
              <a:t>Cortical</a:t>
            </a:r>
            <a:r>
              <a:rPr lang="en-US" sz="1853" spc="-66" dirty="0">
                <a:latin typeface="Calibri"/>
                <a:cs typeface="Calibri"/>
              </a:rPr>
              <a:t> Regions of Interest</a:t>
            </a:r>
            <a:endParaRPr sz="1853" dirty="0">
              <a:latin typeface="Calibri"/>
              <a:cs typeface="Calibri"/>
            </a:endParaRPr>
          </a:p>
        </p:txBody>
      </p:sp>
      <p:sp>
        <p:nvSpPr>
          <p:cNvPr id="15" name="object 15"/>
          <p:cNvSpPr/>
          <p:nvPr/>
        </p:nvSpPr>
        <p:spPr>
          <a:xfrm>
            <a:off x="2162734" y="1916206"/>
            <a:ext cx="3989294" cy="3843618"/>
          </a:xfrm>
          <a:prstGeom prst="rect">
            <a:avLst/>
          </a:prstGeom>
          <a:blipFill>
            <a:blip r:embed="rId7" cstate="print"/>
            <a:stretch>
              <a:fillRect/>
            </a:stretch>
          </a:blipFill>
        </p:spPr>
        <p:txBody>
          <a:bodyPr wrap="square" lIns="0" tIns="0" rIns="0" bIns="0" rtlCol="0"/>
          <a:lstStyle/>
          <a:p>
            <a:endParaRPr sz="1588"/>
          </a:p>
        </p:txBody>
      </p:sp>
      <p:sp>
        <p:nvSpPr>
          <p:cNvPr id="16" name="object 16"/>
          <p:cNvSpPr txBox="1"/>
          <p:nvPr/>
        </p:nvSpPr>
        <p:spPr>
          <a:xfrm>
            <a:off x="2392376" y="1425136"/>
            <a:ext cx="3309097" cy="285143"/>
          </a:xfrm>
          <a:prstGeom prst="rect">
            <a:avLst/>
          </a:prstGeom>
        </p:spPr>
        <p:txBody>
          <a:bodyPr vert="horz" wrap="square" lIns="0" tIns="0" rIns="0" bIns="0" rtlCol="0">
            <a:spAutoFit/>
          </a:bodyPr>
          <a:lstStyle/>
          <a:p>
            <a:pPr marL="11206"/>
            <a:r>
              <a:rPr sz="1853" spc="-88" dirty="0">
                <a:latin typeface="Calibri"/>
                <a:cs typeface="Calibri"/>
              </a:rPr>
              <a:t>Independent</a:t>
            </a:r>
            <a:r>
              <a:rPr lang="en-US" sz="1853" spc="-88" dirty="0">
                <a:latin typeface="Calibri"/>
                <a:cs typeface="Calibri"/>
              </a:rPr>
              <a:t> </a:t>
            </a:r>
            <a:r>
              <a:rPr sz="1853" spc="-88" dirty="0">
                <a:latin typeface="Calibri"/>
                <a:cs typeface="Calibri"/>
              </a:rPr>
              <a:t> </a:t>
            </a:r>
            <a:r>
              <a:rPr sz="1853" spc="-93" dirty="0">
                <a:latin typeface="Calibri"/>
                <a:cs typeface="Calibri"/>
              </a:rPr>
              <a:t>Component</a:t>
            </a:r>
            <a:r>
              <a:rPr lang="en-US" sz="1853" spc="-93" dirty="0">
                <a:latin typeface="Calibri"/>
                <a:cs typeface="Calibri"/>
              </a:rPr>
              <a:t> </a:t>
            </a:r>
            <a:r>
              <a:rPr sz="1853" spc="-207" dirty="0">
                <a:latin typeface="Calibri"/>
                <a:cs typeface="Calibri"/>
              </a:rPr>
              <a:t> </a:t>
            </a:r>
            <a:r>
              <a:rPr sz="1853" dirty="0">
                <a:latin typeface="Calibri"/>
                <a:cs typeface="Calibri"/>
              </a:rPr>
              <a:t>Analysis</a:t>
            </a:r>
          </a:p>
        </p:txBody>
      </p:sp>
      <p:sp>
        <p:nvSpPr>
          <p:cNvPr id="17" name="object 17"/>
          <p:cNvSpPr/>
          <p:nvPr/>
        </p:nvSpPr>
        <p:spPr>
          <a:xfrm>
            <a:off x="2162734" y="1916206"/>
            <a:ext cx="224118" cy="235324"/>
          </a:xfrm>
          <a:custGeom>
            <a:avLst/>
            <a:gdLst/>
            <a:ahLst/>
            <a:cxnLst/>
            <a:rect l="l" t="t" r="r" b="b"/>
            <a:pathLst>
              <a:path w="254000" h="266700">
                <a:moveTo>
                  <a:pt x="0" y="0"/>
                </a:moveTo>
                <a:lnTo>
                  <a:pt x="253999" y="0"/>
                </a:lnTo>
                <a:lnTo>
                  <a:pt x="253999" y="266701"/>
                </a:lnTo>
                <a:lnTo>
                  <a:pt x="0" y="266701"/>
                </a:lnTo>
                <a:lnTo>
                  <a:pt x="0" y="0"/>
                </a:lnTo>
                <a:close/>
              </a:path>
            </a:pathLst>
          </a:custGeom>
          <a:solidFill>
            <a:srgbClr val="FFFFFF"/>
          </a:solidFill>
        </p:spPr>
        <p:txBody>
          <a:bodyPr wrap="square" lIns="0" tIns="0" rIns="0" bIns="0" rtlCol="0"/>
          <a:lstStyle/>
          <a:p>
            <a:endParaRPr sz="1588"/>
          </a:p>
        </p:txBody>
      </p:sp>
      <p:sp>
        <p:nvSpPr>
          <p:cNvPr id="18" name="object 18"/>
          <p:cNvSpPr/>
          <p:nvPr/>
        </p:nvSpPr>
        <p:spPr>
          <a:xfrm>
            <a:off x="2162734" y="3316941"/>
            <a:ext cx="224118" cy="235324"/>
          </a:xfrm>
          <a:custGeom>
            <a:avLst/>
            <a:gdLst/>
            <a:ahLst/>
            <a:cxnLst/>
            <a:rect l="l" t="t" r="r" b="b"/>
            <a:pathLst>
              <a:path w="254000" h="266700">
                <a:moveTo>
                  <a:pt x="0" y="0"/>
                </a:moveTo>
                <a:lnTo>
                  <a:pt x="253999" y="0"/>
                </a:lnTo>
                <a:lnTo>
                  <a:pt x="253999" y="266700"/>
                </a:lnTo>
                <a:lnTo>
                  <a:pt x="0" y="266700"/>
                </a:lnTo>
                <a:lnTo>
                  <a:pt x="0" y="0"/>
                </a:lnTo>
                <a:close/>
              </a:path>
            </a:pathLst>
          </a:custGeom>
          <a:solidFill>
            <a:srgbClr val="FFFFFF"/>
          </a:solidFill>
        </p:spPr>
        <p:txBody>
          <a:bodyPr wrap="square" lIns="0" tIns="0" rIns="0" bIns="0" rtlCol="0"/>
          <a:lstStyle/>
          <a:p>
            <a:endParaRPr sz="1588"/>
          </a:p>
        </p:txBody>
      </p:sp>
      <p:sp>
        <p:nvSpPr>
          <p:cNvPr id="19" name="object 19"/>
          <p:cNvSpPr/>
          <p:nvPr/>
        </p:nvSpPr>
        <p:spPr>
          <a:xfrm>
            <a:off x="2162734" y="4684059"/>
            <a:ext cx="224118" cy="235324"/>
          </a:xfrm>
          <a:custGeom>
            <a:avLst/>
            <a:gdLst/>
            <a:ahLst/>
            <a:cxnLst/>
            <a:rect l="l" t="t" r="r" b="b"/>
            <a:pathLst>
              <a:path w="254000" h="266700">
                <a:moveTo>
                  <a:pt x="0" y="0"/>
                </a:moveTo>
                <a:lnTo>
                  <a:pt x="253999" y="0"/>
                </a:lnTo>
                <a:lnTo>
                  <a:pt x="253999" y="266700"/>
                </a:lnTo>
                <a:lnTo>
                  <a:pt x="0" y="266700"/>
                </a:lnTo>
                <a:lnTo>
                  <a:pt x="0" y="0"/>
                </a:lnTo>
                <a:close/>
              </a:path>
            </a:pathLst>
          </a:custGeom>
          <a:solidFill>
            <a:srgbClr val="FFFFFF"/>
          </a:solidFill>
        </p:spPr>
        <p:txBody>
          <a:bodyPr wrap="square" lIns="0" tIns="0" rIns="0" bIns="0" rtlCol="0"/>
          <a:lstStyle/>
          <a:p>
            <a:endParaRPr sz="1588"/>
          </a:p>
        </p:txBody>
      </p:sp>
      <p:sp>
        <p:nvSpPr>
          <p:cNvPr id="20" name="object 20"/>
          <p:cNvSpPr txBox="1"/>
          <p:nvPr/>
        </p:nvSpPr>
        <p:spPr>
          <a:xfrm>
            <a:off x="6488207" y="5532550"/>
            <a:ext cx="4437529" cy="1050099"/>
          </a:xfrm>
          <a:prstGeom prst="rect">
            <a:avLst/>
          </a:prstGeom>
          <a:ln w="25400">
            <a:noFill/>
          </a:ln>
        </p:spPr>
        <p:txBody>
          <a:bodyPr vert="horz" wrap="square" lIns="0" tIns="15688" rIns="0" bIns="0" rtlCol="0">
            <a:spAutoFit/>
          </a:bodyPr>
          <a:lstStyle/>
          <a:p>
            <a:pPr marL="74523" marR="126633">
              <a:lnSpc>
                <a:spcPct val="100899"/>
              </a:lnSpc>
              <a:spcBef>
                <a:spcPts val="124"/>
              </a:spcBef>
            </a:pPr>
            <a:r>
              <a:rPr sz="1677" b="1" kern="0" dirty="0">
                <a:latin typeface="Calibri"/>
                <a:cs typeface="Calibri"/>
              </a:rPr>
              <a:t>Group</a:t>
            </a:r>
            <a:r>
              <a:rPr lang="en-US" sz="1677" b="1" kern="0" dirty="0">
                <a:latin typeface="Calibri"/>
                <a:cs typeface="Calibri"/>
              </a:rPr>
              <a:t> </a:t>
            </a:r>
            <a:r>
              <a:rPr sz="1677" b="1" kern="0" dirty="0">
                <a:latin typeface="Calibri"/>
                <a:cs typeface="Calibri"/>
              </a:rPr>
              <a:t>SIFT</a:t>
            </a:r>
            <a:r>
              <a:rPr sz="1677" kern="0" dirty="0">
                <a:latin typeface="Calibri"/>
                <a:cs typeface="Calibri"/>
              </a:rPr>
              <a:t>:</a:t>
            </a:r>
            <a:r>
              <a:rPr lang="en-US" sz="1677" kern="0" dirty="0">
                <a:latin typeface="Calibri"/>
                <a:cs typeface="Calibri"/>
              </a:rPr>
              <a:t> </a:t>
            </a:r>
            <a:r>
              <a:rPr sz="1677" kern="0" dirty="0">
                <a:latin typeface="Calibri"/>
                <a:cs typeface="Calibri"/>
              </a:rPr>
              <a:t>Project</a:t>
            </a:r>
            <a:r>
              <a:rPr lang="en-US" sz="1677" kern="0" dirty="0">
                <a:latin typeface="Calibri"/>
                <a:cs typeface="Calibri"/>
              </a:rPr>
              <a:t> </a:t>
            </a:r>
            <a:r>
              <a:rPr sz="1677" kern="0" dirty="0">
                <a:latin typeface="Calibri"/>
                <a:cs typeface="Calibri"/>
              </a:rPr>
              <a:t>ICs</a:t>
            </a:r>
            <a:r>
              <a:rPr lang="en-US" sz="1677" kern="0" dirty="0">
                <a:latin typeface="Calibri"/>
                <a:cs typeface="Calibri"/>
              </a:rPr>
              <a:t> </a:t>
            </a:r>
            <a:r>
              <a:rPr sz="1677" kern="0" dirty="0">
                <a:latin typeface="Calibri"/>
                <a:cs typeface="Calibri"/>
              </a:rPr>
              <a:t>onto</a:t>
            </a:r>
            <a:r>
              <a:rPr lang="en-US" sz="1677" kern="0" dirty="0">
                <a:latin typeface="Calibri"/>
                <a:cs typeface="Calibri"/>
              </a:rPr>
              <a:t> </a:t>
            </a:r>
            <a:r>
              <a:rPr sz="1677" kern="0" dirty="0">
                <a:latin typeface="Calibri"/>
                <a:cs typeface="Calibri"/>
              </a:rPr>
              <a:t>cortical  surface</a:t>
            </a:r>
            <a:r>
              <a:rPr lang="en-US" sz="1677" kern="0" dirty="0">
                <a:latin typeface="Calibri"/>
                <a:cs typeface="Calibri"/>
              </a:rPr>
              <a:t> </a:t>
            </a:r>
            <a:r>
              <a:rPr sz="1677" kern="0" dirty="0">
                <a:latin typeface="Calibri"/>
                <a:cs typeface="Calibri"/>
              </a:rPr>
              <a:t>using</a:t>
            </a:r>
            <a:r>
              <a:rPr lang="en-US" sz="1677" kern="0" dirty="0">
                <a:latin typeface="Calibri"/>
                <a:cs typeface="Calibri"/>
              </a:rPr>
              <a:t> </a:t>
            </a:r>
            <a:r>
              <a:rPr sz="1677" kern="0" dirty="0">
                <a:latin typeface="Calibri"/>
                <a:cs typeface="Calibri"/>
              </a:rPr>
              <a:t> LORETA;</a:t>
            </a:r>
            <a:r>
              <a:rPr lang="en-US" sz="1677" kern="0" dirty="0">
                <a:latin typeface="Calibri"/>
                <a:cs typeface="Calibri"/>
              </a:rPr>
              <a:t> </a:t>
            </a:r>
            <a:r>
              <a:rPr sz="1677" kern="0" dirty="0">
                <a:latin typeface="Calibri"/>
                <a:cs typeface="Calibri"/>
              </a:rPr>
              <a:t> extract</a:t>
            </a:r>
            <a:r>
              <a:rPr lang="en-US" sz="1677" kern="0" dirty="0">
                <a:latin typeface="Calibri"/>
                <a:cs typeface="Calibri"/>
              </a:rPr>
              <a:t> </a:t>
            </a:r>
            <a:r>
              <a:rPr sz="1677" kern="0" dirty="0">
                <a:latin typeface="Calibri"/>
                <a:cs typeface="Calibri"/>
              </a:rPr>
              <a:t>ROI</a:t>
            </a:r>
            <a:r>
              <a:rPr lang="en-US" sz="1677" kern="0" dirty="0">
                <a:latin typeface="Calibri"/>
                <a:cs typeface="Calibri"/>
              </a:rPr>
              <a:t> </a:t>
            </a:r>
            <a:r>
              <a:rPr sz="1677" kern="0" dirty="0">
                <a:latin typeface="Calibri"/>
                <a:cs typeface="Calibri"/>
              </a:rPr>
              <a:t>time</a:t>
            </a:r>
            <a:r>
              <a:rPr lang="en-US" sz="1677" kern="0" dirty="0">
                <a:latin typeface="Calibri"/>
                <a:cs typeface="Calibri"/>
              </a:rPr>
              <a:t> </a:t>
            </a:r>
            <a:r>
              <a:rPr sz="1677" kern="0" dirty="0">
                <a:latin typeface="Calibri"/>
                <a:cs typeface="Calibri"/>
              </a:rPr>
              <a:t> series.  Advantage:</a:t>
            </a:r>
            <a:r>
              <a:rPr lang="en-US" sz="1677" kern="0" dirty="0">
                <a:latin typeface="Calibri"/>
                <a:cs typeface="Calibri"/>
              </a:rPr>
              <a:t> </a:t>
            </a:r>
            <a:r>
              <a:rPr sz="1677" kern="0" dirty="0">
                <a:latin typeface="Calibri"/>
                <a:cs typeface="Calibri"/>
              </a:rPr>
              <a:t>Same</a:t>
            </a:r>
            <a:r>
              <a:rPr lang="en-US" sz="1677" kern="0" dirty="0">
                <a:latin typeface="Calibri"/>
                <a:cs typeface="Calibri"/>
              </a:rPr>
              <a:t> </a:t>
            </a:r>
            <a:r>
              <a:rPr sz="1677" kern="0" dirty="0">
                <a:latin typeface="Calibri"/>
                <a:cs typeface="Calibri"/>
              </a:rPr>
              <a:t> ROIs</a:t>
            </a:r>
            <a:r>
              <a:rPr lang="en-US" sz="1677" kern="0" dirty="0">
                <a:latin typeface="Calibri"/>
                <a:cs typeface="Calibri"/>
              </a:rPr>
              <a:t> </a:t>
            </a:r>
            <a:r>
              <a:rPr sz="1677" kern="0" dirty="0">
                <a:latin typeface="Calibri"/>
                <a:cs typeface="Calibri"/>
              </a:rPr>
              <a:t>for</a:t>
            </a:r>
            <a:r>
              <a:rPr lang="en-US" sz="1677" kern="0" dirty="0">
                <a:latin typeface="Calibri"/>
                <a:cs typeface="Calibri"/>
              </a:rPr>
              <a:t> </a:t>
            </a:r>
            <a:r>
              <a:rPr sz="1677" kern="0" dirty="0">
                <a:latin typeface="Calibri"/>
                <a:cs typeface="Calibri"/>
              </a:rPr>
              <a:t>all</a:t>
            </a:r>
            <a:r>
              <a:rPr lang="en-US" sz="1677" kern="0" dirty="0">
                <a:latin typeface="Calibri"/>
                <a:cs typeface="Calibri"/>
              </a:rPr>
              <a:t> </a:t>
            </a:r>
            <a:r>
              <a:rPr sz="1677" kern="0" dirty="0">
                <a:latin typeface="Calibri"/>
                <a:cs typeface="Calibri"/>
              </a:rPr>
              <a:t> subjects</a:t>
            </a:r>
            <a:r>
              <a:rPr lang="en-US" sz="1677" kern="0" dirty="0">
                <a:latin typeface="Calibri"/>
                <a:cs typeface="Calibri"/>
              </a:rPr>
              <a:t> </a:t>
            </a:r>
            <a:r>
              <a:rPr sz="1677" kern="0" dirty="0">
                <a:latin typeface="Calibri"/>
                <a:cs typeface="Calibri"/>
              </a:rPr>
              <a:t> enables  statistical</a:t>
            </a:r>
            <a:r>
              <a:rPr lang="en-US" sz="1677" kern="0" dirty="0">
                <a:latin typeface="Calibri"/>
                <a:cs typeface="Calibri"/>
              </a:rPr>
              <a:t> </a:t>
            </a:r>
            <a:r>
              <a:rPr sz="1677" kern="0" dirty="0">
                <a:latin typeface="Calibri"/>
                <a:cs typeface="Calibri"/>
              </a:rPr>
              <a:t> comparison.</a:t>
            </a:r>
            <a:r>
              <a:rPr lang="en-US" sz="1677" kern="0" dirty="0">
                <a:latin typeface="Calibri"/>
                <a:cs typeface="Calibri"/>
              </a:rPr>
              <a:t> </a:t>
            </a:r>
            <a:r>
              <a:rPr sz="1677" kern="0" dirty="0">
                <a:latin typeface="Calibri"/>
                <a:cs typeface="Calibri"/>
              </a:rPr>
              <a:t> (</a:t>
            </a:r>
            <a:r>
              <a:rPr sz="1677" i="1" kern="0" dirty="0">
                <a:latin typeface="Calibri"/>
                <a:cs typeface="Calibri"/>
              </a:rPr>
              <a:t>Use</a:t>
            </a:r>
            <a:r>
              <a:rPr lang="en-US" sz="1677" i="1" kern="0" dirty="0">
                <a:latin typeface="Calibri"/>
                <a:cs typeface="Calibri"/>
              </a:rPr>
              <a:t> </a:t>
            </a:r>
            <a:r>
              <a:rPr sz="1677" i="1" kern="0" dirty="0">
                <a:latin typeface="Calibri"/>
                <a:cs typeface="Calibri"/>
              </a:rPr>
              <a:t>BCILAB</a:t>
            </a:r>
            <a:r>
              <a:rPr lang="en-US" sz="1677" i="1" kern="0" dirty="0">
                <a:latin typeface="Calibri"/>
                <a:cs typeface="Calibri"/>
              </a:rPr>
              <a:t> </a:t>
            </a:r>
            <a:r>
              <a:rPr sz="1677" i="1" kern="0" dirty="0">
                <a:latin typeface="Calibri"/>
                <a:cs typeface="Calibri"/>
              </a:rPr>
              <a:t>srcpot</a:t>
            </a:r>
            <a:r>
              <a:rPr sz="1677" kern="0" dirty="0">
                <a:latin typeface="Calibri"/>
                <a:cs typeface="Calibri"/>
              </a:rPr>
              <a:t>)</a:t>
            </a:r>
          </a:p>
        </p:txBody>
      </p:sp>
    </p:spTree>
    <p:extLst>
      <p:ext uri="{BB962C8B-B14F-4D97-AF65-F5344CB8AC3E}">
        <p14:creationId xmlns:p14="http://schemas.microsoft.com/office/powerpoint/2010/main" val="251641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86000" y="313766"/>
            <a:ext cx="2241176" cy="184896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4751294" y="1187824"/>
            <a:ext cx="5569324" cy="851647"/>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6443383" y="302559"/>
            <a:ext cx="2095501" cy="874060"/>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1804146" y="2185147"/>
            <a:ext cx="8594912" cy="263338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p:cNvSpPr txBox="1"/>
          <p:nvPr/>
        </p:nvSpPr>
        <p:spPr>
          <a:xfrm>
            <a:off x="2023184" y="5040406"/>
            <a:ext cx="7866529" cy="1399679"/>
          </a:xfrm>
          <a:prstGeom prst="rect">
            <a:avLst/>
          </a:prstGeom>
        </p:spPr>
        <p:txBody>
          <a:bodyPr vert="horz" wrap="square" lIns="0" tIns="0" rIns="0" bIns="0" rtlCol="0">
            <a:spAutoFit/>
          </a:bodyPr>
          <a:lstStyle/>
          <a:p>
            <a:pPr marL="336194" marR="4483" indent="-324988">
              <a:lnSpc>
                <a:spcPct val="100899"/>
              </a:lnSpc>
              <a:buFont typeface="Arial"/>
              <a:buChar char="•"/>
              <a:tabLst>
                <a:tab pos="335634" algn="l"/>
                <a:tab pos="336194" algn="l"/>
              </a:tabLst>
            </a:pPr>
            <a:r>
              <a:rPr sz="1677" dirty="0">
                <a:latin typeface="Myriad Pro"/>
                <a:cs typeface="Myriad Pro"/>
              </a:rPr>
              <a:t>A </a:t>
            </a:r>
            <a:r>
              <a:rPr sz="1677" spc="-26" dirty="0">
                <a:latin typeface="Myriad Pro"/>
                <a:cs typeface="Myriad Pro"/>
              </a:rPr>
              <a:t>toolbox </a:t>
            </a:r>
            <a:r>
              <a:rPr sz="1677" spc="-4" dirty="0">
                <a:latin typeface="Myriad Pro"/>
                <a:cs typeface="Myriad Pro"/>
              </a:rPr>
              <a:t>for </a:t>
            </a:r>
            <a:r>
              <a:rPr sz="1677" spc="4" dirty="0">
                <a:latin typeface="Myriad Pro"/>
                <a:cs typeface="Myriad Pro"/>
              </a:rPr>
              <a:t>(source-space) </a:t>
            </a:r>
            <a:r>
              <a:rPr sz="1677" spc="-4" dirty="0">
                <a:latin typeface="Myriad Pro"/>
                <a:cs typeface="Myriad Pro"/>
              </a:rPr>
              <a:t>electrophysiological </a:t>
            </a:r>
            <a:r>
              <a:rPr sz="1677" spc="-13" dirty="0">
                <a:latin typeface="Myriad Pro"/>
                <a:cs typeface="Myriad Pro"/>
              </a:rPr>
              <a:t>information flow </a:t>
            </a:r>
            <a:r>
              <a:rPr sz="1677" spc="9" dirty="0">
                <a:latin typeface="Myriad Pro"/>
                <a:cs typeface="Myriad Pro"/>
              </a:rPr>
              <a:t>and </a:t>
            </a:r>
            <a:r>
              <a:rPr sz="1677" spc="-13" dirty="0">
                <a:latin typeface="Myriad Pro"/>
                <a:cs typeface="Myriad Pro"/>
              </a:rPr>
              <a:t>causality  </a:t>
            </a:r>
            <a:r>
              <a:rPr sz="1677" spc="-4" dirty="0">
                <a:latin typeface="Myriad Pro"/>
                <a:cs typeface="Myriad Pro"/>
              </a:rPr>
              <a:t>analysis </a:t>
            </a:r>
            <a:r>
              <a:rPr sz="1677" dirty="0">
                <a:latin typeface="Myriad Pro"/>
                <a:cs typeface="Myriad Pro"/>
              </a:rPr>
              <a:t>(single- </a:t>
            </a:r>
            <a:r>
              <a:rPr sz="1677" spc="-22" dirty="0">
                <a:latin typeface="Myriad Pro"/>
                <a:cs typeface="Myriad Pro"/>
              </a:rPr>
              <a:t>or </a:t>
            </a:r>
            <a:r>
              <a:rPr sz="1677" spc="-4" dirty="0">
                <a:latin typeface="Myriad Pro"/>
                <a:cs typeface="Myriad Pro"/>
              </a:rPr>
              <a:t>multi-subject) </a:t>
            </a:r>
            <a:r>
              <a:rPr sz="1677" dirty="0">
                <a:latin typeface="Myriad Pro"/>
                <a:cs typeface="Myriad Pro"/>
              </a:rPr>
              <a:t>integrated </a:t>
            </a:r>
            <a:r>
              <a:rPr sz="1677" spc="-9" dirty="0">
                <a:latin typeface="Myriad Pro"/>
                <a:cs typeface="Myriad Pro"/>
              </a:rPr>
              <a:t>into </a:t>
            </a:r>
            <a:r>
              <a:rPr sz="1677" spc="-13" dirty="0">
                <a:latin typeface="Myriad Pro"/>
                <a:cs typeface="Myriad Pro"/>
              </a:rPr>
              <a:t>EEGLAB</a:t>
            </a:r>
            <a:endParaRPr sz="1677" dirty="0">
              <a:latin typeface="Myriad Pro"/>
              <a:cs typeface="Myriad Pro"/>
            </a:endParaRPr>
          </a:p>
          <a:p>
            <a:pPr marL="336194" indent="-324988">
              <a:spcBef>
                <a:spcPts val="459"/>
              </a:spcBef>
              <a:buFont typeface="Arial"/>
              <a:buChar char="•"/>
              <a:tabLst>
                <a:tab pos="335634" algn="l"/>
                <a:tab pos="336194" algn="l"/>
              </a:tabLst>
            </a:pPr>
            <a:r>
              <a:rPr sz="1677" dirty="0">
                <a:latin typeface="Myriad Pro"/>
                <a:cs typeface="Myriad Pro"/>
              </a:rPr>
              <a:t>Emphasis </a:t>
            </a:r>
            <a:r>
              <a:rPr sz="1677" spc="-22" dirty="0">
                <a:latin typeface="Myriad Pro"/>
                <a:cs typeface="Myriad Pro"/>
              </a:rPr>
              <a:t>on </a:t>
            </a:r>
            <a:r>
              <a:rPr sz="1677" dirty="0">
                <a:latin typeface="Myriad Pro"/>
                <a:cs typeface="Myriad Pro"/>
              </a:rPr>
              <a:t>vector </a:t>
            </a:r>
            <a:r>
              <a:rPr sz="1677" spc="-4" dirty="0">
                <a:latin typeface="Myriad Pro"/>
                <a:cs typeface="Myriad Pro"/>
              </a:rPr>
              <a:t>autoregression </a:t>
            </a:r>
            <a:r>
              <a:rPr sz="1677" spc="4" dirty="0">
                <a:latin typeface="Myriad Pro"/>
                <a:cs typeface="Myriad Pro"/>
              </a:rPr>
              <a:t>and </a:t>
            </a:r>
            <a:r>
              <a:rPr sz="1677" spc="9" dirty="0">
                <a:latin typeface="Myriad Pro"/>
                <a:cs typeface="Myriad Pro"/>
              </a:rPr>
              <a:t>time-frequency </a:t>
            </a:r>
            <a:r>
              <a:rPr sz="1677" spc="-13" dirty="0">
                <a:latin typeface="Myriad Pro"/>
                <a:cs typeface="Myriad Pro"/>
              </a:rPr>
              <a:t>domain</a:t>
            </a:r>
            <a:r>
              <a:rPr sz="1677" spc="146" dirty="0">
                <a:latin typeface="Myriad Pro"/>
                <a:cs typeface="Myriad Pro"/>
              </a:rPr>
              <a:t> </a:t>
            </a:r>
            <a:r>
              <a:rPr sz="1677" spc="4" dirty="0">
                <a:latin typeface="Myriad Pro"/>
                <a:cs typeface="Myriad Pro"/>
              </a:rPr>
              <a:t>approaches</a:t>
            </a:r>
            <a:endParaRPr sz="1677" dirty="0">
              <a:latin typeface="Myriad Pro"/>
              <a:cs typeface="Myriad Pro"/>
            </a:endParaRPr>
          </a:p>
          <a:p>
            <a:pPr marL="336194" marR="400632" indent="-324988">
              <a:lnSpc>
                <a:spcPct val="100899"/>
              </a:lnSpc>
              <a:spcBef>
                <a:spcPts val="441"/>
              </a:spcBef>
              <a:buFont typeface="Arial"/>
              <a:buChar char="•"/>
              <a:tabLst>
                <a:tab pos="335634" algn="l"/>
                <a:tab pos="336194" algn="l"/>
              </a:tabLst>
            </a:pPr>
            <a:r>
              <a:rPr sz="1677" spc="-9" dirty="0">
                <a:latin typeface="Myriad Pro"/>
                <a:cs typeface="Myriad Pro"/>
              </a:rPr>
              <a:t>Standard </a:t>
            </a:r>
            <a:r>
              <a:rPr sz="1677" spc="4" dirty="0">
                <a:latin typeface="Myriad Pro"/>
                <a:cs typeface="Myriad Pro"/>
              </a:rPr>
              <a:t>and novel </a:t>
            </a:r>
            <a:r>
              <a:rPr sz="1677" spc="-9" dirty="0">
                <a:latin typeface="Myriad Pro"/>
                <a:cs typeface="Myriad Pro"/>
              </a:rPr>
              <a:t>interactive </a:t>
            </a:r>
            <a:r>
              <a:rPr sz="1677" spc="-26" dirty="0">
                <a:latin typeface="Myriad Pro"/>
                <a:cs typeface="Myriad Pro"/>
              </a:rPr>
              <a:t>visualization </a:t>
            </a:r>
            <a:r>
              <a:rPr sz="1677" spc="4" dirty="0">
                <a:latin typeface="Myriad Pro"/>
                <a:cs typeface="Myriad Pro"/>
              </a:rPr>
              <a:t>methods </a:t>
            </a:r>
            <a:r>
              <a:rPr sz="1677" dirty="0">
                <a:latin typeface="Myriad Pro"/>
                <a:cs typeface="Myriad Pro"/>
              </a:rPr>
              <a:t>for </a:t>
            </a:r>
            <a:r>
              <a:rPr sz="1677" spc="-13" dirty="0">
                <a:latin typeface="Myriad Pro"/>
                <a:cs typeface="Myriad Pro"/>
              </a:rPr>
              <a:t>exploratory </a:t>
            </a:r>
            <a:r>
              <a:rPr sz="1677" spc="-4" dirty="0">
                <a:latin typeface="Myriad Pro"/>
                <a:cs typeface="Myriad Pro"/>
              </a:rPr>
              <a:t>analysis </a:t>
            </a:r>
            <a:r>
              <a:rPr sz="1677" spc="-22" dirty="0">
                <a:latin typeface="Myriad Pro"/>
                <a:cs typeface="Myriad Pro"/>
              </a:rPr>
              <a:t>of  </a:t>
            </a:r>
            <a:r>
              <a:rPr sz="1677" dirty="0">
                <a:latin typeface="Myriad Pro"/>
                <a:cs typeface="Myriad Pro"/>
              </a:rPr>
              <a:t>connectivity across </a:t>
            </a:r>
            <a:r>
              <a:rPr sz="1677" spc="-4" dirty="0">
                <a:latin typeface="Myriad Pro"/>
                <a:cs typeface="Myriad Pro"/>
              </a:rPr>
              <a:t>time, </a:t>
            </a:r>
            <a:r>
              <a:rPr sz="1677" spc="13" dirty="0">
                <a:latin typeface="Myriad Pro"/>
                <a:cs typeface="Myriad Pro"/>
              </a:rPr>
              <a:t>frequency, </a:t>
            </a:r>
            <a:r>
              <a:rPr sz="1677" spc="4" dirty="0">
                <a:latin typeface="Myriad Pro"/>
                <a:cs typeface="Myriad Pro"/>
              </a:rPr>
              <a:t>and </a:t>
            </a:r>
            <a:r>
              <a:rPr sz="1677" spc="-9" dirty="0">
                <a:latin typeface="Myriad Pro"/>
                <a:cs typeface="Myriad Pro"/>
              </a:rPr>
              <a:t>spatial</a:t>
            </a:r>
            <a:r>
              <a:rPr sz="1677" spc="247" dirty="0">
                <a:latin typeface="Myriad Pro"/>
                <a:cs typeface="Myriad Pro"/>
              </a:rPr>
              <a:t> </a:t>
            </a:r>
            <a:r>
              <a:rPr sz="1677" spc="-22" dirty="0">
                <a:latin typeface="Myriad Pro"/>
                <a:cs typeface="Myriad Pro"/>
              </a:rPr>
              <a:t>location</a:t>
            </a:r>
            <a:endParaRPr sz="1677" dirty="0">
              <a:latin typeface="Myriad Pro"/>
              <a:cs typeface="Myriad Pro"/>
            </a:endParaRPr>
          </a:p>
        </p:txBody>
      </p:sp>
    </p:spTree>
    <p:extLst>
      <p:ext uri="{BB962C8B-B14F-4D97-AF65-F5344CB8AC3E}">
        <p14:creationId xmlns:p14="http://schemas.microsoft.com/office/powerpoint/2010/main" val="6812447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ctangle 100">
            <a:extLst>
              <a:ext uri="{FF2B5EF4-FFF2-40B4-BE49-F238E27FC236}">
                <a16:creationId xmlns:a16="http://schemas.microsoft.com/office/drawing/2014/main" id="{97CBA7BB-38F2-2F42-99FE-AD5CE54F896B}"/>
              </a:ext>
            </a:extLst>
          </p:cNvPr>
          <p:cNvSpPr/>
          <p:nvPr/>
        </p:nvSpPr>
        <p:spPr>
          <a:xfrm>
            <a:off x="2887113" y="1341692"/>
            <a:ext cx="6479605" cy="49343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2016723" y="275216"/>
            <a:ext cx="8158554" cy="461665"/>
          </a:xfrm>
          <a:prstGeom prst="rect">
            <a:avLst/>
          </a:prstGeom>
        </p:spPr>
        <p:txBody>
          <a:bodyPr vert="horz" wrap="square" lIns="0" tIns="0" rIns="0" bIns="0" rtlCol="0" anchor="t">
            <a:spAutoFit/>
          </a:bodyPr>
          <a:lstStyle/>
          <a:p>
            <a:pPr marL="1122329"/>
            <a:r>
              <a:rPr sz="3000" dirty="0">
                <a:solidFill>
                  <a:schemeClr val="tx1"/>
                </a:solidFill>
                <a:latin typeface="Myriad Pro"/>
                <a:cs typeface="Myriad Pro"/>
              </a:rPr>
              <a:t>Changed causal flow during reaching</a:t>
            </a:r>
          </a:p>
        </p:txBody>
      </p:sp>
      <p:sp>
        <p:nvSpPr>
          <p:cNvPr id="89" name="object 89"/>
          <p:cNvSpPr txBox="1">
            <a:spLocks noGrp="1"/>
          </p:cNvSpPr>
          <p:nvPr>
            <p:ph idx="1"/>
          </p:nvPr>
        </p:nvSpPr>
        <p:spPr>
          <a:xfrm>
            <a:off x="2631982" y="1811399"/>
            <a:ext cx="7894007" cy="4385881"/>
          </a:xfrm>
          <a:prstGeom prst="rect">
            <a:avLst/>
          </a:prstGeom>
        </p:spPr>
        <p:txBody>
          <a:bodyPr vert="horz" wrap="square" lIns="0" tIns="0" rIns="0" bIns="0" rtlCol="0">
            <a:spAutoFit/>
          </a:bodyPr>
          <a:lstStyle/>
          <a:p>
            <a:pPr marL="661182"/>
            <a:endParaRPr dirty="0"/>
          </a:p>
          <a:p>
            <a:pPr marL="661182"/>
            <a:endParaRPr dirty="0"/>
          </a:p>
          <a:p>
            <a:pPr marL="661182">
              <a:spcBef>
                <a:spcPts val="44"/>
              </a:spcBef>
            </a:pPr>
            <a:endParaRPr sz="1147" dirty="0">
              <a:latin typeface="Times New Roman"/>
              <a:cs typeface="Times New Roman"/>
            </a:endParaRPr>
          </a:p>
          <a:p>
            <a:pPr marL="686397"/>
            <a:r>
              <a:rPr dirty="0"/>
              <a:t>c</a:t>
            </a:r>
          </a:p>
          <a:p>
            <a:pPr marL="661182"/>
            <a:endParaRPr dirty="0"/>
          </a:p>
          <a:p>
            <a:pPr marL="661182" marR="615796" algn="ctr">
              <a:spcBef>
                <a:spcPts val="1103"/>
              </a:spcBef>
            </a:pPr>
            <a:r>
              <a:rPr dirty="0"/>
              <a:t>a</a:t>
            </a:r>
          </a:p>
          <a:p>
            <a:pPr marL="661182"/>
            <a:endParaRPr dirty="0"/>
          </a:p>
          <a:p>
            <a:pPr marL="661182">
              <a:spcBef>
                <a:spcPts val="13"/>
              </a:spcBef>
            </a:pPr>
            <a:endParaRPr sz="1324" dirty="0">
              <a:latin typeface="Times New Roman"/>
              <a:cs typeface="Times New Roman"/>
            </a:endParaRPr>
          </a:p>
          <a:p>
            <a:pPr marL="2379696"/>
            <a:r>
              <a:rPr dirty="0"/>
              <a:t>a</a:t>
            </a:r>
          </a:p>
          <a:p>
            <a:pPr marL="661182"/>
            <a:endParaRPr dirty="0"/>
          </a:p>
          <a:p>
            <a:pPr marL="661182">
              <a:spcBef>
                <a:spcPts val="31"/>
              </a:spcBef>
            </a:pPr>
            <a:endParaRPr sz="1279" dirty="0">
              <a:latin typeface="Times New Roman"/>
              <a:cs typeface="Times New Roman"/>
            </a:endParaRPr>
          </a:p>
          <a:p>
            <a:pPr marL="686397">
              <a:tabLst>
                <a:tab pos="2379696" algn="l"/>
                <a:tab pos="3193286" algn="l"/>
              </a:tabLst>
            </a:pPr>
            <a:r>
              <a:rPr dirty="0"/>
              <a:t>d	b	b</a:t>
            </a:r>
          </a:p>
        </p:txBody>
      </p:sp>
      <p:sp>
        <p:nvSpPr>
          <p:cNvPr id="3" name="object 3"/>
          <p:cNvSpPr/>
          <p:nvPr/>
        </p:nvSpPr>
        <p:spPr>
          <a:xfrm>
            <a:off x="3505289" y="1917733"/>
            <a:ext cx="5817619" cy="4378331"/>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3532886" y="5686638"/>
            <a:ext cx="777688" cy="589429"/>
          </a:xfrm>
          <a:custGeom>
            <a:avLst/>
            <a:gdLst/>
            <a:ahLst/>
            <a:cxnLst/>
            <a:rect l="l" t="t" r="r" b="b"/>
            <a:pathLst>
              <a:path w="881380"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5" name="object 5"/>
          <p:cNvSpPr/>
          <p:nvPr/>
        </p:nvSpPr>
        <p:spPr>
          <a:xfrm>
            <a:off x="4366367"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6" name="object 6"/>
          <p:cNvSpPr/>
          <p:nvPr/>
        </p:nvSpPr>
        <p:spPr>
          <a:xfrm>
            <a:off x="5199849"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7" name="object 7"/>
          <p:cNvSpPr/>
          <p:nvPr/>
        </p:nvSpPr>
        <p:spPr>
          <a:xfrm>
            <a:off x="6033330"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8" name="object 8"/>
          <p:cNvSpPr/>
          <p:nvPr/>
        </p:nvSpPr>
        <p:spPr>
          <a:xfrm>
            <a:off x="6866812"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9" name="object 9"/>
          <p:cNvSpPr/>
          <p:nvPr/>
        </p:nvSpPr>
        <p:spPr>
          <a:xfrm>
            <a:off x="7700293"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10" name="object 10"/>
          <p:cNvSpPr/>
          <p:nvPr/>
        </p:nvSpPr>
        <p:spPr>
          <a:xfrm>
            <a:off x="8533758" y="5686638"/>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11" name="object 11"/>
          <p:cNvSpPr/>
          <p:nvPr/>
        </p:nvSpPr>
        <p:spPr>
          <a:xfrm>
            <a:off x="3532886" y="5062659"/>
            <a:ext cx="777688" cy="589429"/>
          </a:xfrm>
          <a:custGeom>
            <a:avLst/>
            <a:gdLst/>
            <a:ahLst/>
            <a:cxnLst/>
            <a:rect l="l" t="t" r="r" b="b"/>
            <a:pathLst>
              <a:path w="881380"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2" name="object 12"/>
          <p:cNvSpPr/>
          <p:nvPr/>
        </p:nvSpPr>
        <p:spPr>
          <a:xfrm>
            <a:off x="4366367"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3" name="object 13"/>
          <p:cNvSpPr/>
          <p:nvPr/>
        </p:nvSpPr>
        <p:spPr>
          <a:xfrm>
            <a:off x="5199849"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4" name="object 14"/>
          <p:cNvSpPr/>
          <p:nvPr/>
        </p:nvSpPr>
        <p:spPr>
          <a:xfrm>
            <a:off x="6033330"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5" name="object 15"/>
          <p:cNvSpPr/>
          <p:nvPr/>
        </p:nvSpPr>
        <p:spPr>
          <a:xfrm>
            <a:off x="6866812"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6" name="object 16"/>
          <p:cNvSpPr/>
          <p:nvPr/>
        </p:nvSpPr>
        <p:spPr>
          <a:xfrm>
            <a:off x="7700293"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7" name="object 17"/>
          <p:cNvSpPr/>
          <p:nvPr/>
        </p:nvSpPr>
        <p:spPr>
          <a:xfrm>
            <a:off x="8533758" y="5062659"/>
            <a:ext cx="777688" cy="589429"/>
          </a:xfrm>
          <a:custGeom>
            <a:avLst/>
            <a:gdLst/>
            <a:ahLst/>
            <a:cxnLst/>
            <a:rect l="l" t="t" r="r" b="b"/>
            <a:pathLst>
              <a:path w="881379" h="668020">
                <a:moveTo>
                  <a:pt x="880822" y="667438"/>
                </a:moveTo>
                <a:lnTo>
                  <a:pt x="0" y="667438"/>
                </a:lnTo>
                <a:lnTo>
                  <a:pt x="0" y="0"/>
                </a:lnTo>
                <a:lnTo>
                  <a:pt x="880822" y="0"/>
                </a:lnTo>
                <a:lnTo>
                  <a:pt x="880822" y="667438"/>
                </a:lnTo>
                <a:close/>
              </a:path>
            </a:pathLst>
          </a:custGeom>
          <a:ln w="9816">
            <a:solidFill>
              <a:srgbClr val="000000"/>
            </a:solidFill>
          </a:ln>
        </p:spPr>
        <p:txBody>
          <a:bodyPr wrap="square" lIns="0" tIns="0" rIns="0" bIns="0" rtlCol="0"/>
          <a:lstStyle/>
          <a:p>
            <a:endParaRPr sz="1588"/>
          </a:p>
        </p:txBody>
      </p:sp>
      <p:sp>
        <p:nvSpPr>
          <p:cNvPr id="18" name="object 18"/>
          <p:cNvSpPr/>
          <p:nvPr/>
        </p:nvSpPr>
        <p:spPr>
          <a:xfrm>
            <a:off x="3532886" y="4438697"/>
            <a:ext cx="777688" cy="589429"/>
          </a:xfrm>
          <a:custGeom>
            <a:avLst/>
            <a:gdLst/>
            <a:ahLst/>
            <a:cxnLst/>
            <a:rect l="l" t="t" r="r" b="b"/>
            <a:pathLst>
              <a:path w="881380"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19" name="object 19"/>
          <p:cNvSpPr/>
          <p:nvPr/>
        </p:nvSpPr>
        <p:spPr>
          <a:xfrm>
            <a:off x="4366367"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0" name="object 20"/>
          <p:cNvSpPr/>
          <p:nvPr/>
        </p:nvSpPr>
        <p:spPr>
          <a:xfrm>
            <a:off x="5199849"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1" name="object 21"/>
          <p:cNvSpPr/>
          <p:nvPr/>
        </p:nvSpPr>
        <p:spPr>
          <a:xfrm>
            <a:off x="6033330"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2" name="object 22"/>
          <p:cNvSpPr/>
          <p:nvPr/>
        </p:nvSpPr>
        <p:spPr>
          <a:xfrm>
            <a:off x="6866812"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3" name="object 23"/>
          <p:cNvSpPr/>
          <p:nvPr/>
        </p:nvSpPr>
        <p:spPr>
          <a:xfrm>
            <a:off x="7700293"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4" name="object 24"/>
          <p:cNvSpPr/>
          <p:nvPr/>
        </p:nvSpPr>
        <p:spPr>
          <a:xfrm>
            <a:off x="8533758" y="4438697"/>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5" name="object 25"/>
          <p:cNvSpPr/>
          <p:nvPr/>
        </p:nvSpPr>
        <p:spPr>
          <a:xfrm>
            <a:off x="3532886" y="3814719"/>
            <a:ext cx="777688" cy="589429"/>
          </a:xfrm>
          <a:custGeom>
            <a:avLst/>
            <a:gdLst/>
            <a:ahLst/>
            <a:cxnLst/>
            <a:rect l="l" t="t" r="r" b="b"/>
            <a:pathLst>
              <a:path w="881380"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6" name="object 26"/>
          <p:cNvSpPr/>
          <p:nvPr/>
        </p:nvSpPr>
        <p:spPr>
          <a:xfrm>
            <a:off x="4366367"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7" name="object 27"/>
          <p:cNvSpPr/>
          <p:nvPr/>
        </p:nvSpPr>
        <p:spPr>
          <a:xfrm>
            <a:off x="5199849"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8" name="object 28"/>
          <p:cNvSpPr/>
          <p:nvPr/>
        </p:nvSpPr>
        <p:spPr>
          <a:xfrm>
            <a:off x="6033330"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29" name="object 29"/>
          <p:cNvSpPr/>
          <p:nvPr/>
        </p:nvSpPr>
        <p:spPr>
          <a:xfrm>
            <a:off x="6866812"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0" name="object 30"/>
          <p:cNvSpPr/>
          <p:nvPr/>
        </p:nvSpPr>
        <p:spPr>
          <a:xfrm>
            <a:off x="7700293"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1" name="object 31"/>
          <p:cNvSpPr/>
          <p:nvPr/>
        </p:nvSpPr>
        <p:spPr>
          <a:xfrm>
            <a:off x="8533758" y="3814719"/>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2" name="object 32"/>
          <p:cNvSpPr/>
          <p:nvPr/>
        </p:nvSpPr>
        <p:spPr>
          <a:xfrm>
            <a:off x="3532886" y="3190740"/>
            <a:ext cx="777688" cy="589429"/>
          </a:xfrm>
          <a:custGeom>
            <a:avLst/>
            <a:gdLst/>
            <a:ahLst/>
            <a:cxnLst/>
            <a:rect l="l" t="t" r="r" b="b"/>
            <a:pathLst>
              <a:path w="881380"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3" name="object 33"/>
          <p:cNvSpPr/>
          <p:nvPr/>
        </p:nvSpPr>
        <p:spPr>
          <a:xfrm>
            <a:off x="4366367"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4" name="object 34"/>
          <p:cNvSpPr/>
          <p:nvPr/>
        </p:nvSpPr>
        <p:spPr>
          <a:xfrm>
            <a:off x="5199849"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5" name="object 35"/>
          <p:cNvSpPr/>
          <p:nvPr/>
        </p:nvSpPr>
        <p:spPr>
          <a:xfrm>
            <a:off x="6033330"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6" name="object 36"/>
          <p:cNvSpPr/>
          <p:nvPr/>
        </p:nvSpPr>
        <p:spPr>
          <a:xfrm>
            <a:off x="6866812"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7" name="object 37"/>
          <p:cNvSpPr/>
          <p:nvPr/>
        </p:nvSpPr>
        <p:spPr>
          <a:xfrm>
            <a:off x="7700293"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8" name="object 38"/>
          <p:cNvSpPr/>
          <p:nvPr/>
        </p:nvSpPr>
        <p:spPr>
          <a:xfrm>
            <a:off x="8533758" y="3190740"/>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39" name="object 39"/>
          <p:cNvSpPr/>
          <p:nvPr/>
        </p:nvSpPr>
        <p:spPr>
          <a:xfrm>
            <a:off x="3532886" y="2566761"/>
            <a:ext cx="777688" cy="589429"/>
          </a:xfrm>
          <a:custGeom>
            <a:avLst/>
            <a:gdLst/>
            <a:ahLst/>
            <a:cxnLst/>
            <a:rect l="l" t="t" r="r" b="b"/>
            <a:pathLst>
              <a:path w="881380"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0" name="object 40"/>
          <p:cNvSpPr/>
          <p:nvPr/>
        </p:nvSpPr>
        <p:spPr>
          <a:xfrm>
            <a:off x="4366367"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1" name="object 41"/>
          <p:cNvSpPr/>
          <p:nvPr/>
        </p:nvSpPr>
        <p:spPr>
          <a:xfrm>
            <a:off x="5199849"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2" name="object 42"/>
          <p:cNvSpPr/>
          <p:nvPr/>
        </p:nvSpPr>
        <p:spPr>
          <a:xfrm>
            <a:off x="6033330"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3" name="object 43"/>
          <p:cNvSpPr/>
          <p:nvPr/>
        </p:nvSpPr>
        <p:spPr>
          <a:xfrm>
            <a:off x="6866812"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4" name="object 44"/>
          <p:cNvSpPr/>
          <p:nvPr/>
        </p:nvSpPr>
        <p:spPr>
          <a:xfrm>
            <a:off x="7700293"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5" name="object 45"/>
          <p:cNvSpPr/>
          <p:nvPr/>
        </p:nvSpPr>
        <p:spPr>
          <a:xfrm>
            <a:off x="8533758" y="2566761"/>
            <a:ext cx="777688" cy="589429"/>
          </a:xfrm>
          <a:custGeom>
            <a:avLst/>
            <a:gdLst/>
            <a:ahLst/>
            <a:cxnLst/>
            <a:rect l="l" t="t" r="r" b="b"/>
            <a:pathLst>
              <a:path w="881379" h="668020">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6" name="object 46"/>
          <p:cNvSpPr/>
          <p:nvPr/>
        </p:nvSpPr>
        <p:spPr>
          <a:xfrm>
            <a:off x="3532886" y="1942783"/>
            <a:ext cx="777688" cy="589429"/>
          </a:xfrm>
          <a:custGeom>
            <a:avLst/>
            <a:gdLst/>
            <a:ahLst/>
            <a:cxnLst/>
            <a:rect l="l" t="t" r="r" b="b"/>
            <a:pathLst>
              <a:path w="881380"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7" name="object 47"/>
          <p:cNvSpPr/>
          <p:nvPr/>
        </p:nvSpPr>
        <p:spPr>
          <a:xfrm>
            <a:off x="4366367"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8" name="object 48"/>
          <p:cNvSpPr/>
          <p:nvPr/>
        </p:nvSpPr>
        <p:spPr>
          <a:xfrm>
            <a:off x="5199849"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49" name="object 49"/>
          <p:cNvSpPr/>
          <p:nvPr/>
        </p:nvSpPr>
        <p:spPr>
          <a:xfrm>
            <a:off x="6033330"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50" name="object 50"/>
          <p:cNvSpPr/>
          <p:nvPr/>
        </p:nvSpPr>
        <p:spPr>
          <a:xfrm>
            <a:off x="6866812"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51" name="object 51"/>
          <p:cNvSpPr/>
          <p:nvPr/>
        </p:nvSpPr>
        <p:spPr>
          <a:xfrm>
            <a:off x="7700293"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52" name="object 52"/>
          <p:cNvSpPr/>
          <p:nvPr/>
        </p:nvSpPr>
        <p:spPr>
          <a:xfrm>
            <a:off x="8533758" y="1942783"/>
            <a:ext cx="777688" cy="589429"/>
          </a:xfrm>
          <a:custGeom>
            <a:avLst/>
            <a:gdLst/>
            <a:ahLst/>
            <a:cxnLst/>
            <a:rect l="l" t="t" r="r" b="b"/>
            <a:pathLst>
              <a:path w="881379" h="668019">
                <a:moveTo>
                  <a:pt x="880822" y="667437"/>
                </a:moveTo>
                <a:lnTo>
                  <a:pt x="0" y="667437"/>
                </a:lnTo>
                <a:lnTo>
                  <a:pt x="0" y="0"/>
                </a:lnTo>
                <a:lnTo>
                  <a:pt x="880822" y="0"/>
                </a:lnTo>
                <a:lnTo>
                  <a:pt x="880822" y="667437"/>
                </a:lnTo>
                <a:close/>
              </a:path>
            </a:pathLst>
          </a:custGeom>
          <a:ln w="9816">
            <a:solidFill>
              <a:srgbClr val="000000"/>
            </a:solidFill>
          </a:ln>
        </p:spPr>
        <p:txBody>
          <a:bodyPr wrap="square" lIns="0" tIns="0" rIns="0" bIns="0" rtlCol="0"/>
          <a:lstStyle/>
          <a:p>
            <a:endParaRPr sz="1588"/>
          </a:p>
        </p:txBody>
      </p:sp>
      <p:sp>
        <p:nvSpPr>
          <p:cNvPr id="53" name="object 53"/>
          <p:cNvSpPr/>
          <p:nvPr/>
        </p:nvSpPr>
        <p:spPr>
          <a:xfrm>
            <a:off x="3480620" y="1908032"/>
            <a:ext cx="845484" cy="633693"/>
          </a:xfrm>
          <a:custGeom>
            <a:avLst/>
            <a:gdLst/>
            <a:ahLst/>
            <a:cxnLst/>
            <a:rect l="l" t="t" r="r" b="b"/>
            <a:pathLst>
              <a:path w="958214" h="718185">
                <a:moveTo>
                  <a:pt x="957846" y="717914"/>
                </a:moveTo>
                <a:lnTo>
                  <a:pt x="0" y="717914"/>
                </a:lnTo>
                <a:lnTo>
                  <a:pt x="0" y="0"/>
                </a:lnTo>
                <a:lnTo>
                  <a:pt x="957846" y="0"/>
                </a:lnTo>
                <a:lnTo>
                  <a:pt x="957846" y="717914"/>
                </a:lnTo>
                <a:close/>
              </a:path>
            </a:pathLst>
          </a:custGeom>
          <a:solidFill>
            <a:srgbClr val="FFFFFF"/>
          </a:solidFill>
        </p:spPr>
        <p:txBody>
          <a:bodyPr wrap="square" lIns="0" tIns="0" rIns="0" bIns="0" rtlCol="0"/>
          <a:lstStyle/>
          <a:p>
            <a:endParaRPr sz="1588"/>
          </a:p>
        </p:txBody>
      </p:sp>
      <p:sp>
        <p:nvSpPr>
          <p:cNvPr id="54" name="object 54"/>
          <p:cNvSpPr/>
          <p:nvPr/>
        </p:nvSpPr>
        <p:spPr>
          <a:xfrm>
            <a:off x="4327858" y="2535250"/>
            <a:ext cx="845484" cy="633693"/>
          </a:xfrm>
          <a:custGeom>
            <a:avLst/>
            <a:gdLst/>
            <a:ahLst/>
            <a:cxnLst/>
            <a:rect l="l" t="t" r="r" b="b"/>
            <a:pathLst>
              <a:path w="958214" h="718185">
                <a:moveTo>
                  <a:pt x="957845" y="717915"/>
                </a:moveTo>
                <a:lnTo>
                  <a:pt x="0" y="717915"/>
                </a:lnTo>
                <a:lnTo>
                  <a:pt x="0" y="0"/>
                </a:lnTo>
                <a:lnTo>
                  <a:pt x="957845" y="0"/>
                </a:lnTo>
                <a:lnTo>
                  <a:pt x="957845" y="717915"/>
                </a:lnTo>
                <a:close/>
              </a:path>
            </a:pathLst>
          </a:custGeom>
          <a:solidFill>
            <a:srgbClr val="FFFFFF"/>
          </a:solidFill>
        </p:spPr>
        <p:txBody>
          <a:bodyPr wrap="square" lIns="0" tIns="0" rIns="0" bIns="0" rtlCol="0"/>
          <a:lstStyle/>
          <a:p>
            <a:endParaRPr sz="1588"/>
          </a:p>
        </p:txBody>
      </p:sp>
      <p:sp>
        <p:nvSpPr>
          <p:cNvPr id="55" name="object 55"/>
          <p:cNvSpPr/>
          <p:nvPr/>
        </p:nvSpPr>
        <p:spPr>
          <a:xfrm>
            <a:off x="5154322" y="3156232"/>
            <a:ext cx="845484" cy="633693"/>
          </a:xfrm>
          <a:custGeom>
            <a:avLst/>
            <a:gdLst/>
            <a:ahLst/>
            <a:cxnLst/>
            <a:rect l="l" t="t" r="r" b="b"/>
            <a:pathLst>
              <a:path w="958214" h="718185">
                <a:moveTo>
                  <a:pt x="957845" y="717915"/>
                </a:moveTo>
                <a:lnTo>
                  <a:pt x="0" y="717915"/>
                </a:lnTo>
                <a:lnTo>
                  <a:pt x="0" y="0"/>
                </a:lnTo>
                <a:lnTo>
                  <a:pt x="957845" y="0"/>
                </a:lnTo>
                <a:lnTo>
                  <a:pt x="957845" y="717915"/>
                </a:lnTo>
                <a:close/>
              </a:path>
            </a:pathLst>
          </a:custGeom>
          <a:solidFill>
            <a:srgbClr val="FFFFFF"/>
          </a:solidFill>
        </p:spPr>
        <p:txBody>
          <a:bodyPr wrap="square" lIns="0" tIns="0" rIns="0" bIns="0" rtlCol="0"/>
          <a:lstStyle/>
          <a:p>
            <a:endParaRPr sz="1588"/>
          </a:p>
        </p:txBody>
      </p:sp>
      <p:sp>
        <p:nvSpPr>
          <p:cNvPr id="56" name="object 56"/>
          <p:cNvSpPr/>
          <p:nvPr/>
        </p:nvSpPr>
        <p:spPr>
          <a:xfrm>
            <a:off x="5998267" y="3790656"/>
            <a:ext cx="845484" cy="633693"/>
          </a:xfrm>
          <a:custGeom>
            <a:avLst/>
            <a:gdLst/>
            <a:ahLst/>
            <a:cxnLst/>
            <a:rect l="l" t="t" r="r" b="b"/>
            <a:pathLst>
              <a:path w="958214" h="718185">
                <a:moveTo>
                  <a:pt x="957865" y="717915"/>
                </a:moveTo>
                <a:lnTo>
                  <a:pt x="0" y="717915"/>
                </a:lnTo>
                <a:lnTo>
                  <a:pt x="0" y="0"/>
                </a:lnTo>
                <a:lnTo>
                  <a:pt x="957865" y="0"/>
                </a:lnTo>
                <a:lnTo>
                  <a:pt x="957865" y="717915"/>
                </a:lnTo>
                <a:close/>
              </a:path>
            </a:pathLst>
          </a:custGeom>
          <a:solidFill>
            <a:srgbClr val="FFFFFF"/>
          </a:solidFill>
        </p:spPr>
        <p:txBody>
          <a:bodyPr wrap="square" lIns="0" tIns="0" rIns="0" bIns="0" rtlCol="0"/>
          <a:lstStyle/>
          <a:p>
            <a:endParaRPr sz="1588"/>
          </a:p>
        </p:txBody>
      </p:sp>
      <p:sp>
        <p:nvSpPr>
          <p:cNvPr id="57" name="object 57"/>
          <p:cNvSpPr/>
          <p:nvPr/>
        </p:nvSpPr>
        <p:spPr>
          <a:xfrm>
            <a:off x="6843409" y="4417875"/>
            <a:ext cx="845484" cy="633693"/>
          </a:xfrm>
          <a:custGeom>
            <a:avLst/>
            <a:gdLst/>
            <a:ahLst/>
            <a:cxnLst/>
            <a:rect l="l" t="t" r="r" b="b"/>
            <a:pathLst>
              <a:path w="958215" h="718185">
                <a:moveTo>
                  <a:pt x="957865" y="717914"/>
                </a:moveTo>
                <a:lnTo>
                  <a:pt x="0" y="717914"/>
                </a:lnTo>
                <a:lnTo>
                  <a:pt x="0" y="0"/>
                </a:lnTo>
                <a:lnTo>
                  <a:pt x="957865" y="0"/>
                </a:lnTo>
                <a:lnTo>
                  <a:pt x="957865" y="717914"/>
                </a:lnTo>
                <a:close/>
              </a:path>
            </a:pathLst>
          </a:custGeom>
          <a:solidFill>
            <a:srgbClr val="FFFFFF"/>
          </a:solidFill>
        </p:spPr>
        <p:txBody>
          <a:bodyPr wrap="square" lIns="0" tIns="0" rIns="0" bIns="0" rtlCol="0"/>
          <a:lstStyle/>
          <a:p>
            <a:endParaRPr sz="1588"/>
          </a:p>
        </p:txBody>
      </p:sp>
      <p:sp>
        <p:nvSpPr>
          <p:cNvPr id="58" name="object 58"/>
          <p:cNvSpPr/>
          <p:nvPr/>
        </p:nvSpPr>
        <p:spPr>
          <a:xfrm>
            <a:off x="7682314" y="5038857"/>
            <a:ext cx="845484" cy="633693"/>
          </a:xfrm>
          <a:custGeom>
            <a:avLst/>
            <a:gdLst/>
            <a:ahLst/>
            <a:cxnLst/>
            <a:rect l="l" t="t" r="r" b="b"/>
            <a:pathLst>
              <a:path w="958215" h="718185">
                <a:moveTo>
                  <a:pt x="957865" y="717914"/>
                </a:moveTo>
                <a:lnTo>
                  <a:pt x="0" y="717914"/>
                </a:lnTo>
                <a:lnTo>
                  <a:pt x="0" y="0"/>
                </a:lnTo>
                <a:lnTo>
                  <a:pt x="957865" y="0"/>
                </a:lnTo>
                <a:lnTo>
                  <a:pt x="957865" y="717914"/>
                </a:lnTo>
                <a:close/>
              </a:path>
            </a:pathLst>
          </a:custGeom>
          <a:solidFill>
            <a:srgbClr val="FFFFFF"/>
          </a:solidFill>
        </p:spPr>
        <p:txBody>
          <a:bodyPr wrap="square" lIns="0" tIns="0" rIns="0" bIns="0" rtlCol="0"/>
          <a:lstStyle/>
          <a:p>
            <a:endParaRPr sz="1588"/>
          </a:p>
        </p:txBody>
      </p:sp>
      <p:sp>
        <p:nvSpPr>
          <p:cNvPr id="59" name="object 59"/>
          <p:cNvSpPr/>
          <p:nvPr/>
        </p:nvSpPr>
        <p:spPr>
          <a:xfrm>
            <a:off x="8521234" y="5678549"/>
            <a:ext cx="845484" cy="633693"/>
          </a:xfrm>
          <a:custGeom>
            <a:avLst/>
            <a:gdLst/>
            <a:ahLst/>
            <a:cxnLst/>
            <a:rect l="l" t="t" r="r" b="b"/>
            <a:pathLst>
              <a:path w="958215" h="718184">
                <a:moveTo>
                  <a:pt x="957867" y="717914"/>
                </a:moveTo>
                <a:lnTo>
                  <a:pt x="0" y="717914"/>
                </a:lnTo>
                <a:lnTo>
                  <a:pt x="0" y="0"/>
                </a:lnTo>
                <a:lnTo>
                  <a:pt x="957867" y="0"/>
                </a:lnTo>
                <a:lnTo>
                  <a:pt x="957867" y="717914"/>
                </a:lnTo>
                <a:close/>
              </a:path>
            </a:pathLst>
          </a:custGeom>
          <a:solidFill>
            <a:srgbClr val="FFFFFF"/>
          </a:solidFill>
        </p:spPr>
        <p:txBody>
          <a:bodyPr wrap="square" lIns="0" tIns="0" rIns="0" bIns="0" rtlCol="0"/>
          <a:lstStyle/>
          <a:p>
            <a:endParaRPr sz="1588"/>
          </a:p>
        </p:txBody>
      </p:sp>
      <p:sp>
        <p:nvSpPr>
          <p:cNvPr id="60" name="object 60"/>
          <p:cNvSpPr/>
          <p:nvPr/>
        </p:nvSpPr>
        <p:spPr>
          <a:xfrm>
            <a:off x="3495594" y="1896417"/>
            <a:ext cx="5852120" cy="439554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1" name="object 61"/>
          <p:cNvSpPr/>
          <p:nvPr/>
        </p:nvSpPr>
        <p:spPr>
          <a:xfrm>
            <a:off x="2887113" y="1931706"/>
            <a:ext cx="578733" cy="4362042"/>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2" name="object 62"/>
          <p:cNvSpPr/>
          <p:nvPr/>
        </p:nvSpPr>
        <p:spPr>
          <a:xfrm>
            <a:off x="3663976" y="1350611"/>
            <a:ext cx="5537372" cy="548502"/>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3" name="object 63"/>
          <p:cNvSpPr txBox="1"/>
          <p:nvPr/>
        </p:nvSpPr>
        <p:spPr>
          <a:xfrm>
            <a:off x="2809192" y="1053793"/>
            <a:ext cx="736787" cy="291939"/>
          </a:xfrm>
          <a:prstGeom prst="rect">
            <a:avLst/>
          </a:prstGeom>
        </p:spPr>
        <p:txBody>
          <a:bodyPr vert="horz" wrap="square" lIns="0" tIns="0" rIns="0" bIns="0" rtlCol="0">
            <a:spAutoFit/>
          </a:bodyPr>
          <a:lstStyle/>
          <a:p>
            <a:pPr marL="11206"/>
            <a:r>
              <a:rPr sz="1897" b="1" spc="9" dirty="0">
                <a:latin typeface="Helvetica"/>
                <a:cs typeface="Helvetica"/>
              </a:rPr>
              <a:t>FROM</a:t>
            </a:r>
            <a:endParaRPr sz="1897">
              <a:latin typeface="Helvetica"/>
              <a:cs typeface="Helvetica"/>
            </a:endParaRPr>
          </a:p>
        </p:txBody>
      </p:sp>
      <p:sp>
        <p:nvSpPr>
          <p:cNvPr id="64" name="object 64"/>
          <p:cNvSpPr txBox="1"/>
          <p:nvPr/>
        </p:nvSpPr>
        <p:spPr>
          <a:xfrm>
            <a:off x="3670491" y="1090762"/>
            <a:ext cx="449356" cy="210507"/>
          </a:xfrm>
          <a:prstGeom prst="rect">
            <a:avLst/>
          </a:prstGeom>
        </p:spPr>
        <p:txBody>
          <a:bodyPr vert="horz" wrap="square" lIns="0" tIns="0" rIns="0" bIns="0" rtlCol="0">
            <a:spAutoFit/>
          </a:bodyPr>
          <a:lstStyle/>
          <a:p>
            <a:pPr marL="11206"/>
            <a:r>
              <a:rPr sz="1368" spc="-4" dirty="0">
                <a:latin typeface="Helvetica"/>
                <a:cs typeface="Helvetica"/>
              </a:rPr>
              <a:t>L</a:t>
            </a:r>
            <a:r>
              <a:rPr sz="1368" spc="-132" dirty="0">
                <a:latin typeface="Helvetica"/>
                <a:cs typeface="Helvetica"/>
              </a:rPr>
              <a:t> </a:t>
            </a:r>
            <a:r>
              <a:rPr sz="1368" spc="-4" dirty="0">
                <a:latin typeface="Helvetica"/>
                <a:cs typeface="Helvetica"/>
              </a:rPr>
              <a:t>Mot</a:t>
            </a:r>
            <a:endParaRPr sz="1368">
              <a:latin typeface="Helvetica"/>
              <a:cs typeface="Helvetica"/>
            </a:endParaRPr>
          </a:p>
        </p:txBody>
      </p:sp>
      <p:sp>
        <p:nvSpPr>
          <p:cNvPr id="65" name="object 65"/>
          <p:cNvSpPr txBox="1"/>
          <p:nvPr/>
        </p:nvSpPr>
        <p:spPr>
          <a:xfrm>
            <a:off x="4495449" y="1090762"/>
            <a:ext cx="484654"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4" dirty="0">
                <a:latin typeface="Helvetica"/>
                <a:cs typeface="Helvetica"/>
              </a:rPr>
              <a:t> </a:t>
            </a:r>
            <a:r>
              <a:rPr sz="1368" spc="-4" dirty="0">
                <a:latin typeface="Helvetica"/>
                <a:cs typeface="Helvetica"/>
              </a:rPr>
              <a:t>Mot</a:t>
            </a:r>
            <a:endParaRPr sz="1368">
              <a:latin typeface="Helvetica"/>
              <a:cs typeface="Helvetica"/>
            </a:endParaRPr>
          </a:p>
        </p:txBody>
      </p:sp>
      <p:sp>
        <p:nvSpPr>
          <p:cNvPr id="66" name="object 66"/>
          <p:cNvSpPr txBox="1"/>
          <p:nvPr/>
        </p:nvSpPr>
        <p:spPr>
          <a:xfrm>
            <a:off x="5345873" y="1090762"/>
            <a:ext cx="468966" cy="210507"/>
          </a:xfrm>
          <a:prstGeom prst="rect">
            <a:avLst/>
          </a:prstGeom>
        </p:spPr>
        <p:txBody>
          <a:bodyPr vert="horz" wrap="square" lIns="0" tIns="0" rIns="0" bIns="0" rtlCol="0">
            <a:spAutoFit/>
          </a:bodyPr>
          <a:lstStyle/>
          <a:p>
            <a:pPr marL="11206"/>
            <a:r>
              <a:rPr sz="1368" spc="-4" dirty="0">
                <a:latin typeface="Helvetica"/>
                <a:cs typeface="Helvetica"/>
              </a:rPr>
              <a:t>L</a:t>
            </a:r>
            <a:r>
              <a:rPr sz="1368" spc="-132" dirty="0">
                <a:latin typeface="Helvetica"/>
                <a:cs typeface="Helvetica"/>
              </a:rPr>
              <a:t> </a:t>
            </a:r>
            <a:r>
              <a:rPr sz="1368" spc="-4" dirty="0">
                <a:latin typeface="Helvetica"/>
                <a:cs typeface="Helvetica"/>
              </a:rPr>
              <a:t>Occ</a:t>
            </a:r>
            <a:endParaRPr sz="1368">
              <a:latin typeface="Helvetica"/>
              <a:cs typeface="Helvetica"/>
            </a:endParaRPr>
          </a:p>
        </p:txBody>
      </p:sp>
      <p:sp>
        <p:nvSpPr>
          <p:cNvPr id="67" name="object 67"/>
          <p:cNvSpPr txBox="1"/>
          <p:nvPr/>
        </p:nvSpPr>
        <p:spPr>
          <a:xfrm>
            <a:off x="6170831" y="1090762"/>
            <a:ext cx="504265"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8" dirty="0">
                <a:latin typeface="Helvetica"/>
                <a:cs typeface="Helvetica"/>
              </a:rPr>
              <a:t> </a:t>
            </a:r>
            <a:r>
              <a:rPr sz="1368" spc="-4" dirty="0">
                <a:latin typeface="Helvetica"/>
                <a:cs typeface="Helvetica"/>
              </a:rPr>
              <a:t>Occ</a:t>
            </a:r>
            <a:endParaRPr sz="1368">
              <a:latin typeface="Helvetica"/>
              <a:cs typeface="Helvetica"/>
            </a:endParaRPr>
          </a:p>
        </p:txBody>
      </p:sp>
      <p:sp>
        <p:nvSpPr>
          <p:cNvPr id="68" name="object 68"/>
          <p:cNvSpPr txBox="1"/>
          <p:nvPr/>
        </p:nvSpPr>
        <p:spPr>
          <a:xfrm>
            <a:off x="7070976" y="1090762"/>
            <a:ext cx="388284" cy="210507"/>
          </a:xfrm>
          <a:prstGeom prst="rect">
            <a:avLst/>
          </a:prstGeom>
        </p:spPr>
        <p:txBody>
          <a:bodyPr vert="horz" wrap="square" lIns="0" tIns="0" rIns="0" bIns="0" rtlCol="0">
            <a:spAutoFit/>
          </a:bodyPr>
          <a:lstStyle/>
          <a:p>
            <a:pPr marL="11206"/>
            <a:r>
              <a:rPr sz="1368" spc="-4" dirty="0">
                <a:latin typeface="Helvetica"/>
                <a:cs typeface="Helvetica"/>
              </a:rPr>
              <a:t>ACC</a:t>
            </a:r>
            <a:endParaRPr sz="1368">
              <a:latin typeface="Helvetica"/>
              <a:cs typeface="Helvetica"/>
            </a:endParaRPr>
          </a:p>
        </p:txBody>
      </p:sp>
      <p:sp>
        <p:nvSpPr>
          <p:cNvPr id="69" name="object 69"/>
          <p:cNvSpPr txBox="1"/>
          <p:nvPr/>
        </p:nvSpPr>
        <p:spPr>
          <a:xfrm>
            <a:off x="7892469" y="1090762"/>
            <a:ext cx="430306" cy="210507"/>
          </a:xfrm>
          <a:prstGeom prst="rect">
            <a:avLst/>
          </a:prstGeom>
        </p:spPr>
        <p:txBody>
          <a:bodyPr vert="horz" wrap="square" lIns="0" tIns="0" rIns="0" bIns="0" rtlCol="0">
            <a:spAutoFit/>
          </a:bodyPr>
          <a:lstStyle/>
          <a:p>
            <a:pPr marL="11206"/>
            <a:r>
              <a:rPr sz="1368" spc="-4" dirty="0">
                <a:latin typeface="Helvetica"/>
                <a:cs typeface="Helvetica"/>
              </a:rPr>
              <a:t>L</a:t>
            </a:r>
            <a:r>
              <a:rPr sz="1368" spc="-132" dirty="0">
                <a:latin typeface="Helvetica"/>
                <a:cs typeface="Helvetica"/>
              </a:rPr>
              <a:t> </a:t>
            </a:r>
            <a:r>
              <a:rPr sz="1368" spc="-4" dirty="0">
                <a:latin typeface="Helvetica"/>
                <a:cs typeface="Helvetica"/>
              </a:rPr>
              <a:t>Par</a:t>
            </a:r>
            <a:endParaRPr sz="1368">
              <a:latin typeface="Helvetica"/>
              <a:cs typeface="Helvetica"/>
            </a:endParaRPr>
          </a:p>
        </p:txBody>
      </p:sp>
      <p:sp>
        <p:nvSpPr>
          <p:cNvPr id="70" name="object 70"/>
          <p:cNvSpPr txBox="1"/>
          <p:nvPr/>
        </p:nvSpPr>
        <p:spPr>
          <a:xfrm>
            <a:off x="8717428" y="1090762"/>
            <a:ext cx="465604"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4" dirty="0">
                <a:latin typeface="Helvetica"/>
                <a:cs typeface="Helvetica"/>
              </a:rPr>
              <a:t> </a:t>
            </a:r>
            <a:r>
              <a:rPr sz="1368" spc="-4" dirty="0">
                <a:latin typeface="Helvetica"/>
                <a:cs typeface="Helvetica"/>
              </a:rPr>
              <a:t>Par</a:t>
            </a:r>
            <a:endParaRPr sz="1368">
              <a:latin typeface="Helvetica"/>
              <a:cs typeface="Helvetica"/>
            </a:endParaRPr>
          </a:p>
        </p:txBody>
      </p:sp>
      <p:sp>
        <p:nvSpPr>
          <p:cNvPr id="71" name="object 71"/>
          <p:cNvSpPr txBox="1"/>
          <p:nvPr/>
        </p:nvSpPr>
        <p:spPr>
          <a:xfrm>
            <a:off x="2328278" y="1677219"/>
            <a:ext cx="449356" cy="617861"/>
          </a:xfrm>
          <a:prstGeom prst="rect">
            <a:avLst/>
          </a:prstGeom>
        </p:spPr>
        <p:txBody>
          <a:bodyPr vert="horz" wrap="square" lIns="0" tIns="0" rIns="0" bIns="0" rtlCol="0">
            <a:spAutoFit/>
          </a:bodyPr>
          <a:lstStyle/>
          <a:p>
            <a:pPr marL="63877"/>
            <a:r>
              <a:rPr sz="1897" b="1" spc="-26" dirty="0">
                <a:latin typeface="Helvetica"/>
                <a:cs typeface="Helvetica"/>
              </a:rPr>
              <a:t>TO</a:t>
            </a:r>
            <a:endParaRPr sz="1897">
              <a:latin typeface="Helvetica"/>
              <a:cs typeface="Helvetica"/>
            </a:endParaRPr>
          </a:p>
          <a:p>
            <a:pPr marL="11206">
              <a:spcBef>
                <a:spcPts val="852"/>
              </a:spcBef>
            </a:pPr>
            <a:r>
              <a:rPr sz="1368" spc="-4" dirty="0">
                <a:latin typeface="Helvetica"/>
                <a:cs typeface="Helvetica"/>
              </a:rPr>
              <a:t>L</a:t>
            </a:r>
            <a:r>
              <a:rPr sz="1368" spc="-132" dirty="0">
                <a:latin typeface="Helvetica"/>
                <a:cs typeface="Helvetica"/>
              </a:rPr>
              <a:t> </a:t>
            </a:r>
            <a:r>
              <a:rPr sz="1368" spc="-4" dirty="0">
                <a:latin typeface="Helvetica"/>
                <a:cs typeface="Helvetica"/>
              </a:rPr>
              <a:t>Mot</a:t>
            </a:r>
            <a:endParaRPr sz="1368">
              <a:latin typeface="Helvetica"/>
              <a:cs typeface="Helvetica"/>
            </a:endParaRPr>
          </a:p>
        </p:txBody>
      </p:sp>
      <p:sp>
        <p:nvSpPr>
          <p:cNvPr id="72" name="object 72"/>
          <p:cNvSpPr txBox="1"/>
          <p:nvPr/>
        </p:nvSpPr>
        <p:spPr>
          <a:xfrm>
            <a:off x="2293112" y="2700975"/>
            <a:ext cx="484654"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4" dirty="0">
                <a:latin typeface="Helvetica"/>
                <a:cs typeface="Helvetica"/>
              </a:rPr>
              <a:t> </a:t>
            </a:r>
            <a:r>
              <a:rPr sz="1368" spc="-4" dirty="0">
                <a:latin typeface="Helvetica"/>
                <a:cs typeface="Helvetica"/>
              </a:rPr>
              <a:t>Mot</a:t>
            </a:r>
            <a:endParaRPr sz="1368">
              <a:latin typeface="Helvetica"/>
              <a:cs typeface="Helvetica"/>
            </a:endParaRPr>
          </a:p>
        </p:txBody>
      </p:sp>
      <p:sp>
        <p:nvSpPr>
          <p:cNvPr id="73" name="object 73"/>
          <p:cNvSpPr txBox="1"/>
          <p:nvPr/>
        </p:nvSpPr>
        <p:spPr>
          <a:xfrm>
            <a:off x="2309050" y="3327570"/>
            <a:ext cx="468966" cy="210507"/>
          </a:xfrm>
          <a:prstGeom prst="rect">
            <a:avLst/>
          </a:prstGeom>
        </p:spPr>
        <p:txBody>
          <a:bodyPr vert="horz" wrap="square" lIns="0" tIns="0" rIns="0" bIns="0" rtlCol="0">
            <a:spAutoFit/>
          </a:bodyPr>
          <a:lstStyle/>
          <a:p>
            <a:pPr marL="11206"/>
            <a:r>
              <a:rPr sz="1368" spc="-4" dirty="0">
                <a:latin typeface="Helvetica"/>
                <a:cs typeface="Helvetica"/>
              </a:rPr>
              <a:t>L</a:t>
            </a:r>
            <a:r>
              <a:rPr sz="1368" spc="-132" dirty="0">
                <a:latin typeface="Helvetica"/>
                <a:cs typeface="Helvetica"/>
              </a:rPr>
              <a:t> </a:t>
            </a:r>
            <a:r>
              <a:rPr sz="1368" spc="-4" dirty="0">
                <a:latin typeface="Helvetica"/>
                <a:cs typeface="Helvetica"/>
              </a:rPr>
              <a:t>Occ</a:t>
            </a:r>
            <a:endParaRPr sz="1368">
              <a:latin typeface="Helvetica"/>
              <a:cs typeface="Helvetica"/>
            </a:endParaRPr>
          </a:p>
        </p:txBody>
      </p:sp>
      <p:sp>
        <p:nvSpPr>
          <p:cNvPr id="74" name="object 74"/>
          <p:cNvSpPr txBox="1"/>
          <p:nvPr/>
        </p:nvSpPr>
        <p:spPr>
          <a:xfrm>
            <a:off x="2273882" y="3954165"/>
            <a:ext cx="504265"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8" dirty="0">
                <a:latin typeface="Helvetica"/>
                <a:cs typeface="Helvetica"/>
              </a:rPr>
              <a:t> </a:t>
            </a:r>
            <a:r>
              <a:rPr sz="1368" spc="-4" dirty="0">
                <a:latin typeface="Helvetica"/>
                <a:cs typeface="Helvetica"/>
              </a:rPr>
              <a:t>Occ</a:t>
            </a:r>
            <a:endParaRPr sz="1368">
              <a:latin typeface="Helvetica"/>
              <a:cs typeface="Helvetica"/>
            </a:endParaRPr>
          </a:p>
        </p:txBody>
      </p:sp>
      <p:sp>
        <p:nvSpPr>
          <p:cNvPr id="75" name="object 75"/>
          <p:cNvSpPr txBox="1"/>
          <p:nvPr/>
        </p:nvSpPr>
        <p:spPr>
          <a:xfrm>
            <a:off x="2389259" y="4580759"/>
            <a:ext cx="388284" cy="210507"/>
          </a:xfrm>
          <a:prstGeom prst="rect">
            <a:avLst/>
          </a:prstGeom>
        </p:spPr>
        <p:txBody>
          <a:bodyPr vert="horz" wrap="square" lIns="0" tIns="0" rIns="0" bIns="0" rtlCol="0">
            <a:spAutoFit/>
          </a:bodyPr>
          <a:lstStyle/>
          <a:p>
            <a:pPr marL="11206"/>
            <a:r>
              <a:rPr sz="1368" spc="-4" dirty="0">
                <a:latin typeface="Helvetica"/>
                <a:cs typeface="Helvetica"/>
              </a:rPr>
              <a:t>ACC</a:t>
            </a:r>
            <a:endParaRPr sz="1368">
              <a:latin typeface="Helvetica"/>
              <a:cs typeface="Helvetica"/>
            </a:endParaRPr>
          </a:p>
        </p:txBody>
      </p:sp>
      <p:sp>
        <p:nvSpPr>
          <p:cNvPr id="76" name="object 76"/>
          <p:cNvSpPr txBox="1"/>
          <p:nvPr/>
        </p:nvSpPr>
        <p:spPr>
          <a:xfrm>
            <a:off x="2347335" y="5207354"/>
            <a:ext cx="430306" cy="210507"/>
          </a:xfrm>
          <a:prstGeom prst="rect">
            <a:avLst/>
          </a:prstGeom>
        </p:spPr>
        <p:txBody>
          <a:bodyPr vert="horz" wrap="square" lIns="0" tIns="0" rIns="0" bIns="0" rtlCol="0">
            <a:spAutoFit/>
          </a:bodyPr>
          <a:lstStyle/>
          <a:p>
            <a:pPr marL="11206"/>
            <a:r>
              <a:rPr sz="1368" spc="-4" dirty="0">
                <a:latin typeface="Helvetica"/>
                <a:cs typeface="Helvetica"/>
              </a:rPr>
              <a:t>L</a:t>
            </a:r>
            <a:r>
              <a:rPr sz="1368" spc="-132" dirty="0">
                <a:latin typeface="Helvetica"/>
                <a:cs typeface="Helvetica"/>
              </a:rPr>
              <a:t> </a:t>
            </a:r>
            <a:r>
              <a:rPr sz="1368" spc="-4" dirty="0">
                <a:latin typeface="Helvetica"/>
                <a:cs typeface="Helvetica"/>
              </a:rPr>
              <a:t>Par</a:t>
            </a:r>
            <a:endParaRPr sz="1368">
              <a:latin typeface="Helvetica"/>
              <a:cs typeface="Helvetica"/>
            </a:endParaRPr>
          </a:p>
        </p:txBody>
      </p:sp>
      <p:sp>
        <p:nvSpPr>
          <p:cNvPr id="77" name="object 77"/>
          <p:cNvSpPr txBox="1"/>
          <p:nvPr/>
        </p:nvSpPr>
        <p:spPr>
          <a:xfrm>
            <a:off x="2312168" y="5833949"/>
            <a:ext cx="465604" cy="210507"/>
          </a:xfrm>
          <a:prstGeom prst="rect">
            <a:avLst/>
          </a:prstGeom>
        </p:spPr>
        <p:txBody>
          <a:bodyPr vert="horz" wrap="square" lIns="0" tIns="0" rIns="0" bIns="0" rtlCol="0">
            <a:spAutoFit/>
          </a:bodyPr>
          <a:lstStyle/>
          <a:p>
            <a:pPr marL="11206"/>
            <a:r>
              <a:rPr sz="1368" spc="-4" dirty="0">
                <a:latin typeface="Helvetica"/>
                <a:cs typeface="Helvetica"/>
              </a:rPr>
              <a:t>R</a:t>
            </a:r>
            <a:r>
              <a:rPr sz="1368" spc="-84" dirty="0">
                <a:latin typeface="Helvetica"/>
                <a:cs typeface="Helvetica"/>
              </a:rPr>
              <a:t> </a:t>
            </a:r>
            <a:r>
              <a:rPr sz="1368" spc="-4" dirty="0">
                <a:latin typeface="Helvetica"/>
                <a:cs typeface="Helvetica"/>
              </a:rPr>
              <a:t>Par</a:t>
            </a:r>
            <a:endParaRPr sz="1368">
              <a:latin typeface="Helvetica"/>
              <a:cs typeface="Helvetica"/>
            </a:endParaRPr>
          </a:p>
        </p:txBody>
      </p:sp>
      <p:sp>
        <p:nvSpPr>
          <p:cNvPr id="78" name="object 78"/>
          <p:cNvSpPr/>
          <p:nvPr/>
        </p:nvSpPr>
        <p:spPr>
          <a:xfrm>
            <a:off x="5273454" y="3909575"/>
            <a:ext cx="49306" cy="39781"/>
          </a:xfrm>
          <a:custGeom>
            <a:avLst/>
            <a:gdLst/>
            <a:ahLst/>
            <a:cxnLst/>
            <a:rect l="l" t="t" r="r" b="b"/>
            <a:pathLst>
              <a:path w="55879" h="45085">
                <a:moveTo>
                  <a:pt x="0" y="27388"/>
                </a:moveTo>
                <a:lnTo>
                  <a:pt x="0" y="20163"/>
                </a:lnTo>
                <a:lnTo>
                  <a:pt x="2925" y="14901"/>
                </a:lnTo>
                <a:lnTo>
                  <a:pt x="8815" y="11603"/>
                </a:lnTo>
                <a:lnTo>
                  <a:pt x="12270" y="9640"/>
                </a:lnTo>
                <a:lnTo>
                  <a:pt x="17434" y="8206"/>
                </a:lnTo>
                <a:lnTo>
                  <a:pt x="24326" y="7303"/>
                </a:lnTo>
                <a:lnTo>
                  <a:pt x="35792" y="5811"/>
                </a:lnTo>
                <a:lnTo>
                  <a:pt x="39286" y="5399"/>
                </a:lnTo>
                <a:lnTo>
                  <a:pt x="42879" y="4692"/>
                </a:lnTo>
                <a:lnTo>
                  <a:pt x="46531" y="3710"/>
                </a:lnTo>
                <a:lnTo>
                  <a:pt x="50163" y="2728"/>
                </a:lnTo>
                <a:lnTo>
                  <a:pt x="53148" y="1492"/>
                </a:lnTo>
                <a:lnTo>
                  <a:pt x="55464" y="0"/>
                </a:lnTo>
                <a:lnTo>
                  <a:pt x="55464" y="15274"/>
                </a:lnTo>
                <a:lnTo>
                  <a:pt x="26937" y="45058"/>
                </a:lnTo>
                <a:lnTo>
                  <a:pt x="20242" y="45058"/>
                </a:lnTo>
                <a:lnTo>
                  <a:pt x="14764" y="45058"/>
                </a:lnTo>
                <a:lnTo>
                  <a:pt x="10012" y="43488"/>
                </a:lnTo>
                <a:lnTo>
                  <a:pt x="6007" y="40326"/>
                </a:lnTo>
                <a:lnTo>
                  <a:pt x="2002" y="37185"/>
                </a:lnTo>
                <a:lnTo>
                  <a:pt x="0" y="32866"/>
                </a:lnTo>
                <a:lnTo>
                  <a:pt x="0" y="27388"/>
                </a:lnTo>
                <a:close/>
              </a:path>
            </a:pathLst>
          </a:custGeom>
          <a:ln w="39266">
            <a:solidFill>
              <a:srgbClr val="FFFFFF"/>
            </a:solidFill>
          </a:ln>
        </p:spPr>
        <p:txBody>
          <a:bodyPr wrap="square" lIns="0" tIns="0" rIns="0" bIns="0" rtlCol="0"/>
          <a:lstStyle/>
          <a:p>
            <a:endParaRPr sz="1588"/>
          </a:p>
        </p:txBody>
      </p:sp>
      <p:sp>
        <p:nvSpPr>
          <p:cNvPr id="79" name="object 79"/>
          <p:cNvSpPr/>
          <p:nvPr/>
        </p:nvSpPr>
        <p:spPr>
          <a:xfrm>
            <a:off x="5255957" y="3858158"/>
            <a:ext cx="94689" cy="105895"/>
          </a:xfrm>
          <a:custGeom>
            <a:avLst/>
            <a:gdLst/>
            <a:ahLst/>
            <a:cxnLst/>
            <a:rect l="l" t="t" r="r" b="b"/>
            <a:pathLst>
              <a:path w="107314" h="120014">
                <a:moveTo>
                  <a:pt x="35536" y="51125"/>
                </a:moveTo>
                <a:lnTo>
                  <a:pt x="2456" y="72160"/>
                </a:lnTo>
                <a:lnTo>
                  <a:pt x="0" y="86073"/>
                </a:lnTo>
                <a:lnTo>
                  <a:pt x="625" y="92942"/>
                </a:lnTo>
                <a:lnTo>
                  <a:pt x="35654" y="119469"/>
                </a:lnTo>
                <a:lnTo>
                  <a:pt x="44371" y="119469"/>
                </a:lnTo>
                <a:lnTo>
                  <a:pt x="76256" y="100699"/>
                </a:lnTo>
                <a:lnTo>
                  <a:pt x="76885" y="105215"/>
                </a:lnTo>
                <a:lnTo>
                  <a:pt x="77964" y="108690"/>
                </a:lnTo>
                <a:lnTo>
                  <a:pt x="79516" y="111144"/>
                </a:lnTo>
                <a:lnTo>
                  <a:pt x="82460" y="115778"/>
                </a:lnTo>
                <a:lnTo>
                  <a:pt x="87212" y="118095"/>
                </a:lnTo>
                <a:lnTo>
                  <a:pt x="93750" y="118095"/>
                </a:lnTo>
                <a:lnTo>
                  <a:pt x="96420" y="118095"/>
                </a:lnTo>
                <a:lnTo>
                  <a:pt x="98540" y="117997"/>
                </a:lnTo>
                <a:lnTo>
                  <a:pt x="100072" y="117780"/>
                </a:lnTo>
                <a:lnTo>
                  <a:pt x="101623" y="117564"/>
                </a:lnTo>
                <a:lnTo>
                  <a:pt x="103881" y="117054"/>
                </a:lnTo>
                <a:lnTo>
                  <a:pt x="106826" y="116210"/>
                </a:lnTo>
                <a:lnTo>
                  <a:pt x="106826" y="102172"/>
                </a:lnTo>
                <a:lnTo>
                  <a:pt x="105628" y="102388"/>
                </a:lnTo>
                <a:lnTo>
                  <a:pt x="104509" y="102545"/>
                </a:lnTo>
                <a:lnTo>
                  <a:pt x="103449" y="102643"/>
                </a:lnTo>
                <a:lnTo>
                  <a:pt x="102408" y="102761"/>
                </a:lnTo>
                <a:lnTo>
                  <a:pt x="101446" y="102820"/>
                </a:lnTo>
                <a:lnTo>
                  <a:pt x="100602" y="102820"/>
                </a:lnTo>
                <a:lnTo>
                  <a:pt x="98010" y="102820"/>
                </a:lnTo>
                <a:lnTo>
                  <a:pt x="96302" y="102211"/>
                </a:lnTo>
                <a:lnTo>
                  <a:pt x="95497" y="101014"/>
                </a:lnTo>
                <a:lnTo>
                  <a:pt x="94692" y="99836"/>
                </a:lnTo>
                <a:lnTo>
                  <a:pt x="94280" y="98245"/>
                </a:lnTo>
                <a:lnTo>
                  <a:pt x="94280" y="96282"/>
                </a:lnTo>
                <a:lnTo>
                  <a:pt x="94280" y="31217"/>
                </a:lnTo>
                <a:lnTo>
                  <a:pt x="93511" y="23721"/>
                </a:lnTo>
                <a:lnTo>
                  <a:pt x="59101" y="474"/>
                </a:lnTo>
                <a:lnTo>
                  <a:pt x="49614" y="0"/>
                </a:lnTo>
                <a:lnTo>
                  <a:pt x="41298" y="511"/>
                </a:lnTo>
                <a:lnTo>
                  <a:pt x="6954" y="27651"/>
                </a:lnTo>
                <a:lnTo>
                  <a:pt x="5909" y="37323"/>
                </a:lnTo>
                <a:lnTo>
                  <a:pt x="23619" y="37323"/>
                </a:lnTo>
                <a:lnTo>
                  <a:pt x="24326" y="31452"/>
                </a:lnTo>
                <a:lnTo>
                  <a:pt x="25837" y="27054"/>
                </a:lnTo>
                <a:lnTo>
                  <a:pt x="28154" y="24070"/>
                </a:lnTo>
                <a:lnTo>
                  <a:pt x="32297" y="18710"/>
                </a:lnTo>
                <a:lnTo>
                  <a:pt x="39306" y="16021"/>
                </a:lnTo>
                <a:lnTo>
                  <a:pt x="49201" y="16021"/>
                </a:lnTo>
                <a:lnTo>
                  <a:pt x="57761" y="16021"/>
                </a:lnTo>
                <a:lnTo>
                  <a:pt x="64339" y="17493"/>
                </a:lnTo>
                <a:lnTo>
                  <a:pt x="68933" y="20418"/>
                </a:lnTo>
                <a:lnTo>
                  <a:pt x="73527" y="23344"/>
                </a:lnTo>
                <a:lnTo>
                  <a:pt x="75824" y="28056"/>
                </a:lnTo>
                <a:lnTo>
                  <a:pt x="75824" y="34535"/>
                </a:lnTo>
                <a:lnTo>
                  <a:pt x="75824" y="37735"/>
                </a:lnTo>
                <a:lnTo>
                  <a:pt x="75412" y="40170"/>
                </a:lnTo>
                <a:lnTo>
                  <a:pt x="74568" y="41858"/>
                </a:lnTo>
                <a:lnTo>
                  <a:pt x="73076" y="44941"/>
                </a:lnTo>
                <a:lnTo>
                  <a:pt x="70170" y="46766"/>
                </a:lnTo>
                <a:lnTo>
                  <a:pt x="65811" y="47316"/>
                </a:lnTo>
                <a:lnTo>
                  <a:pt x="35536" y="51125"/>
                </a:lnTo>
                <a:close/>
              </a:path>
            </a:pathLst>
          </a:custGeom>
          <a:ln w="39267">
            <a:solidFill>
              <a:srgbClr val="FFFFFF"/>
            </a:solidFill>
          </a:ln>
        </p:spPr>
        <p:txBody>
          <a:bodyPr wrap="square" lIns="0" tIns="0" rIns="0" bIns="0" rtlCol="0"/>
          <a:lstStyle/>
          <a:p>
            <a:endParaRPr sz="1588"/>
          </a:p>
        </p:txBody>
      </p:sp>
      <p:sp>
        <p:nvSpPr>
          <p:cNvPr id="80" name="object 80"/>
          <p:cNvSpPr/>
          <p:nvPr/>
        </p:nvSpPr>
        <p:spPr>
          <a:xfrm>
            <a:off x="5259220" y="4461662"/>
            <a:ext cx="88526" cy="140634"/>
          </a:xfrm>
          <a:custGeom>
            <a:avLst/>
            <a:gdLst/>
            <a:ahLst/>
            <a:cxnLst/>
            <a:rect l="l" t="t" r="r" b="b"/>
            <a:pathLst>
              <a:path w="100329" h="159385">
                <a:moveTo>
                  <a:pt x="0" y="155437"/>
                </a:moveTo>
                <a:lnTo>
                  <a:pt x="17513" y="155437"/>
                </a:lnTo>
                <a:lnTo>
                  <a:pt x="17513" y="140987"/>
                </a:lnTo>
                <a:lnTo>
                  <a:pt x="21538" y="146406"/>
                </a:lnTo>
                <a:lnTo>
                  <a:pt x="25307" y="150333"/>
                </a:lnTo>
                <a:lnTo>
                  <a:pt x="28822" y="152806"/>
                </a:lnTo>
                <a:lnTo>
                  <a:pt x="34771" y="156949"/>
                </a:lnTo>
                <a:lnTo>
                  <a:pt x="42035" y="159030"/>
                </a:lnTo>
                <a:lnTo>
                  <a:pt x="50635" y="159030"/>
                </a:lnTo>
                <a:lnTo>
                  <a:pt x="86741" y="141301"/>
                </a:lnTo>
                <a:lnTo>
                  <a:pt x="99758" y="96812"/>
                </a:lnTo>
                <a:lnTo>
                  <a:pt x="98933" y="83537"/>
                </a:lnTo>
                <a:lnTo>
                  <a:pt x="79490" y="47692"/>
                </a:lnTo>
                <a:lnTo>
                  <a:pt x="52225" y="39541"/>
                </a:lnTo>
                <a:lnTo>
                  <a:pt x="45451" y="39541"/>
                </a:lnTo>
                <a:lnTo>
                  <a:pt x="39168" y="40955"/>
                </a:lnTo>
                <a:lnTo>
                  <a:pt x="33377" y="43821"/>
                </a:lnTo>
                <a:lnTo>
                  <a:pt x="27585" y="46649"/>
                </a:lnTo>
                <a:lnTo>
                  <a:pt x="22617" y="50791"/>
                </a:lnTo>
                <a:lnTo>
                  <a:pt x="18455" y="56210"/>
                </a:lnTo>
                <a:lnTo>
                  <a:pt x="18455" y="0"/>
                </a:lnTo>
                <a:lnTo>
                  <a:pt x="0" y="0"/>
                </a:lnTo>
                <a:lnTo>
                  <a:pt x="0" y="155437"/>
                </a:lnTo>
                <a:close/>
              </a:path>
            </a:pathLst>
          </a:custGeom>
          <a:ln w="39267">
            <a:solidFill>
              <a:srgbClr val="FFFFFF"/>
            </a:solidFill>
          </a:ln>
        </p:spPr>
        <p:txBody>
          <a:bodyPr wrap="square" lIns="0" tIns="0" rIns="0" bIns="0" rtlCol="0"/>
          <a:lstStyle/>
          <a:p>
            <a:endParaRPr sz="1588"/>
          </a:p>
        </p:txBody>
      </p:sp>
      <p:sp>
        <p:nvSpPr>
          <p:cNvPr id="81" name="object 81"/>
          <p:cNvSpPr/>
          <p:nvPr/>
        </p:nvSpPr>
        <p:spPr>
          <a:xfrm>
            <a:off x="5274569" y="4511537"/>
            <a:ext cx="55469" cy="76200"/>
          </a:xfrm>
          <a:custGeom>
            <a:avLst/>
            <a:gdLst/>
            <a:ahLst/>
            <a:cxnLst/>
            <a:rect l="l" t="t" r="r" b="b"/>
            <a:pathLst>
              <a:path w="62864" h="86360">
                <a:moveTo>
                  <a:pt x="32061" y="85739"/>
                </a:moveTo>
                <a:lnTo>
                  <a:pt x="2269" y="61741"/>
                </a:lnTo>
                <a:lnTo>
                  <a:pt x="0" y="41230"/>
                </a:lnTo>
                <a:lnTo>
                  <a:pt x="611" y="30981"/>
                </a:lnTo>
                <a:lnTo>
                  <a:pt x="23913" y="0"/>
                </a:lnTo>
                <a:lnTo>
                  <a:pt x="32591" y="0"/>
                </a:lnTo>
                <a:lnTo>
                  <a:pt x="62368" y="32704"/>
                </a:lnTo>
                <a:lnTo>
                  <a:pt x="62847" y="41230"/>
                </a:lnTo>
                <a:lnTo>
                  <a:pt x="62368" y="50757"/>
                </a:lnTo>
                <a:lnTo>
                  <a:pt x="39295" y="84973"/>
                </a:lnTo>
                <a:lnTo>
                  <a:pt x="32061" y="85739"/>
                </a:lnTo>
                <a:close/>
              </a:path>
            </a:pathLst>
          </a:custGeom>
          <a:ln w="39267">
            <a:solidFill>
              <a:srgbClr val="FFFFFF"/>
            </a:solidFill>
          </a:ln>
        </p:spPr>
        <p:txBody>
          <a:bodyPr wrap="square" lIns="0" tIns="0" rIns="0" bIns="0" rtlCol="0"/>
          <a:lstStyle/>
          <a:p>
            <a:endParaRPr sz="1588"/>
          </a:p>
        </p:txBody>
      </p:sp>
      <p:sp>
        <p:nvSpPr>
          <p:cNvPr id="82" name="object 82"/>
          <p:cNvSpPr/>
          <p:nvPr/>
        </p:nvSpPr>
        <p:spPr>
          <a:xfrm>
            <a:off x="3560978" y="2626856"/>
            <a:ext cx="85725" cy="105895"/>
          </a:xfrm>
          <a:custGeom>
            <a:avLst/>
            <a:gdLst/>
            <a:ahLst/>
            <a:cxnLst/>
            <a:rect l="l" t="t" r="r" b="b"/>
            <a:pathLst>
              <a:path w="97155" h="120014">
                <a:moveTo>
                  <a:pt x="51243" y="0"/>
                </a:moveTo>
                <a:lnTo>
                  <a:pt x="14430" y="16550"/>
                </a:lnTo>
                <a:lnTo>
                  <a:pt x="0" y="62846"/>
                </a:lnTo>
                <a:lnTo>
                  <a:pt x="821" y="74472"/>
                </a:lnTo>
                <a:lnTo>
                  <a:pt x="20327" y="110374"/>
                </a:lnTo>
                <a:lnTo>
                  <a:pt x="48495" y="119469"/>
                </a:lnTo>
                <a:lnTo>
                  <a:pt x="57918" y="118821"/>
                </a:lnTo>
                <a:lnTo>
                  <a:pt x="91161" y="95685"/>
                </a:lnTo>
                <a:lnTo>
                  <a:pt x="96695" y="76236"/>
                </a:lnTo>
                <a:lnTo>
                  <a:pt x="78239" y="76236"/>
                </a:lnTo>
                <a:lnTo>
                  <a:pt x="76492" y="84580"/>
                </a:lnTo>
                <a:lnTo>
                  <a:pt x="73311" y="91138"/>
                </a:lnTo>
                <a:lnTo>
                  <a:pt x="68698" y="95929"/>
                </a:lnTo>
                <a:lnTo>
                  <a:pt x="64084" y="100739"/>
                </a:lnTo>
                <a:lnTo>
                  <a:pt x="57840" y="103134"/>
                </a:lnTo>
                <a:lnTo>
                  <a:pt x="49987" y="103134"/>
                </a:lnTo>
                <a:lnTo>
                  <a:pt x="39718" y="103134"/>
                </a:lnTo>
                <a:lnTo>
                  <a:pt x="32199" y="99266"/>
                </a:lnTo>
                <a:lnTo>
                  <a:pt x="20242" y="63003"/>
                </a:lnTo>
                <a:lnTo>
                  <a:pt x="20558" y="54915"/>
                </a:lnTo>
                <a:lnTo>
                  <a:pt x="42820" y="18087"/>
                </a:lnTo>
                <a:lnTo>
                  <a:pt x="51243" y="16983"/>
                </a:lnTo>
                <a:lnTo>
                  <a:pt x="60098" y="16983"/>
                </a:lnTo>
                <a:lnTo>
                  <a:pt x="78239" y="41230"/>
                </a:lnTo>
                <a:lnTo>
                  <a:pt x="96695" y="41230"/>
                </a:lnTo>
                <a:lnTo>
                  <a:pt x="75868" y="5226"/>
                </a:lnTo>
                <a:lnTo>
                  <a:pt x="60340" y="581"/>
                </a:lnTo>
                <a:lnTo>
                  <a:pt x="51243" y="0"/>
                </a:lnTo>
                <a:close/>
              </a:path>
            </a:pathLst>
          </a:custGeom>
          <a:ln w="39267">
            <a:solidFill>
              <a:srgbClr val="FFFFFF"/>
            </a:solidFill>
          </a:ln>
        </p:spPr>
        <p:txBody>
          <a:bodyPr wrap="square" lIns="0" tIns="0" rIns="0" bIns="0" rtlCol="0"/>
          <a:lstStyle/>
          <a:p>
            <a:endParaRPr sz="1588"/>
          </a:p>
        </p:txBody>
      </p:sp>
      <p:sp>
        <p:nvSpPr>
          <p:cNvPr id="83" name="object 83"/>
          <p:cNvSpPr/>
          <p:nvPr/>
        </p:nvSpPr>
        <p:spPr>
          <a:xfrm>
            <a:off x="3578373" y="4512003"/>
            <a:ext cx="54909" cy="76200"/>
          </a:xfrm>
          <a:custGeom>
            <a:avLst/>
            <a:gdLst/>
            <a:ahLst/>
            <a:cxnLst/>
            <a:rect l="l" t="t" r="r" b="b"/>
            <a:pathLst>
              <a:path w="62230" h="86360">
                <a:moveTo>
                  <a:pt x="0" y="43232"/>
                </a:moveTo>
                <a:lnTo>
                  <a:pt x="13636" y="6162"/>
                </a:lnTo>
                <a:lnTo>
                  <a:pt x="32002" y="0"/>
                </a:lnTo>
                <a:lnTo>
                  <a:pt x="40523" y="0"/>
                </a:lnTo>
                <a:lnTo>
                  <a:pt x="61674" y="31958"/>
                </a:lnTo>
                <a:lnTo>
                  <a:pt x="62218" y="41976"/>
                </a:lnTo>
                <a:lnTo>
                  <a:pt x="61689" y="51951"/>
                </a:lnTo>
                <a:lnTo>
                  <a:pt x="40955" y="85837"/>
                </a:lnTo>
                <a:lnTo>
                  <a:pt x="32218" y="85837"/>
                </a:lnTo>
                <a:lnTo>
                  <a:pt x="1914" y="59891"/>
                </a:lnTo>
                <a:lnTo>
                  <a:pt x="0" y="43232"/>
                </a:lnTo>
                <a:close/>
              </a:path>
            </a:pathLst>
          </a:custGeom>
          <a:ln w="39267">
            <a:solidFill>
              <a:srgbClr val="FFFFFF"/>
            </a:solidFill>
          </a:ln>
        </p:spPr>
        <p:txBody>
          <a:bodyPr wrap="square" lIns="0" tIns="0" rIns="0" bIns="0" rtlCol="0"/>
          <a:lstStyle/>
          <a:p>
            <a:endParaRPr sz="1588"/>
          </a:p>
        </p:txBody>
      </p:sp>
      <p:sp>
        <p:nvSpPr>
          <p:cNvPr id="84" name="object 84"/>
          <p:cNvSpPr/>
          <p:nvPr/>
        </p:nvSpPr>
        <p:spPr>
          <a:xfrm>
            <a:off x="3560685" y="4461661"/>
            <a:ext cx="88526" cy="141194"/>
          </a:xfrm>
          <a:custGeom>
            <a:avLst/>
            <a:gdLst/>
            <a:ahLst/>
            <a:cxnLst/>
            <a:rect l="l" t="t" r="r" b="b"/>
            <a:pathLst>
              <a:path w="100330" h="160020">
                <a:moveTo>
                  <a:pt x="48435" y="40503"/>
                </a:moveTo>
                <a:lnTo>
                  <a:pt x="12565" y="58586"/>
                </a:lnTo>
                <a:lnTo>
                  <a:pt x="0" y="101347"/>
                </a:lnTo>
                <a:lnTo>
                  <a:pt x="861" y="113871"/>
                </a:lnTo>
                <a:lnTo>
                  <a:pt x="20967" y="150522"/>
                </a:lnTo>
                <a:lnTo>
                  <a:pt x="46335" y="159443"/>
                </a:lnTo>
                <a:lnTo>
                  <a:pt x="54110" y="159443"/>
                </a:lnTo>
                <a:lnTo>
                  <a:pt x="82677" y="139731"/>
                </a:lnTo>
                <a:lnTo>
                  <a:pt x="82677" y="155437"/>
                </a:lnTo>
                <a:lnTo>
                  <a:pt x="99777" y="155437"/>
                </a:lnTo>
                <a:lnTo>
                  <a:pt x="99777" y="0"/>
                </a:lnTo>
                <a:lnTo>
                  <a:pt x="81518" y="0"/>
                </a:lnTo>
                <a:lnTo>
                  <a:pt x="81518" y="57054"/>
                </a:lnTo>
                <a:lnTo>
                  <a:pt x="77258" y="51773"/>
                </a:lnTo>
                <a:lnTo>
                  <a:pt x="73429" y="48082"/>
                </a:lnTo>
                <a:lnTo>
                  <a:pt x="70072" y="45981"/>
                </a:lnTo>
                <a:lnTo>
                  <a:pt x="64260" y="42329"/>
                </a:lnTo>
                <a:lnTo>
                  <a:pt x="57055" y="40503"/>
                </a:lnTo>
                <a:lnTo>
                  <a:pt x="48435" y="40503"/>
                </a:lnTo>
                <a:close/>
              </a:path>
            </a:pathLst>
          </a:custGeom>
          <a:ln w="39267">
            <a:solidFill>
              <a:srgbClr val="FFFFFF"/>
            </a:solidFill>
          </a:ln>
        </p:spPr>
        <p:txBody>
          <a:bodyPr wrap="square" lIns="0" tIns="0" rIns="0" bIns="0" rtlCol="0"/>
          <a:lstStyle/>
          <a:p>
            <a:endParaRPr sz="1588"/>
          </a:p>
        </p:txBody>
      </p:sp>
      <p:sp>
        <p:nvSpPr>
          <p:cNvPr id="85" name="object 85"/>
          <p:cNvSpPr/>
          <p:nvPr/>
        </p:nvSpPr>
        <p:spPr>
          <a:xfrm>
            <a:off x="6073039" y="4461662"/>
            <a:ext cx="88526" cy="140634"/>
          </a:xfrm>
          <a:custGeom>
            <a:avLst/>
            <a:gdLst/>
            <a:ahLst/>
            <a:cxnLst/>
            <a:rect l="l" t="t" r="r" b="b"/>
            <a:pathLst>
              <a:path w="100329" h="159385">
                <a:moveTo>
                  <a:pt x="0" y="155437"/>
                </a:moveTo>
                <a:lnTo>
                  <a:pt x="17513" y="155437"/>
                </a:lnTo>
                <a:lnTo>
                  <a:pt x="17513" y="140987"/>
                </a:lnTo>
                <a:lnTo>
                  <a:pt x="21538" y="146406"/>
                </a:lnTo>
                <a:lnTo>
                  <a:pt x="25307" y="150333"/>
                </a:lnTo>
                <a:lnTo>
                  <a:pt x="28822" y="152806"/>
                </a:lnTo>
                <a:lnTo>
                  <a:pt x="34771" y="156949"/>
                </a:lnTo>
                <a:lnTo>
                  <a:pt x="42035" y="159030"/>
                </a:lnTo>
                <a:lnTo>
                  <a:pt x="50635" y="159030"/>
                </a:lnTo>
                <a:lnTo>
                  <a:pt x="86741" y="141301"/>
                </a:lnTo>
                <a:lnTo>
                  <a:pt x="99758" y="96812"/>
                </a:lnTo>
                <a:lnTo>
                  <a:pt x="98933" y="83537"/>
                </a:lnTo>
                <a:lnTo>
                  <a:pt x="79490" y="47692"/>
                </a:lnTo>
                <a:lnTo>
                  <a:pt x="52225" y="39541"/>
                </a:lnTo>
                <a:lnTo>
                  <a:pt x="45451" y="39541"/>
                </a:lnTo>
                <a:lnTo>
                  <a:pt x="39168" y="40955"/>
                </a:lnTo>
                <a:lnTo>
                  <a:pt x="33377" y="43821"/>
                </a:lnTo>
                <a:lnTo>
                  <a:pt x="27585" y="46649"/>
                </a:lnTo>
                <a:lnTo>
                  <a:pt x="22617" y="50791"/>
                </a:lnTo>
                <a:lnTo>
                  <a:pt x="18455" y="56210"/>
                </a:lnTo>
                <a:lnTo>
                  <a:pt x="18455" y="0"/>
                </a:lnTo>
                <a:lnTo>
                  <a:pt x="0" y="0"/>
                </a:lnTo>
                <a:lnTo>
                  <a:pt x="0" y="155437"/>
                </a:lnTo>
                <a:close/>
              </a:path>
            </a:pathLst>
          </a:custGeom>
          <a:ln w="39267">
            <a:solidFill>
              <a:srgbClr val="FFFFFF"/>
            </a:solidFill>
          </a:ln>
        </p:spPr>
        <p:txBody>
          <a:bodyPr wrap="square" lIns="0" tIns="0" rIns="0" bIns="0" rtlCol="0"/>
          <a:lstStyle/>
          <a:p>
            <a:endParaRPr sz="1588"/>
          </a:p>
        </p:txBody>
      </p:sp>
      <p:sp>
        <p:nvSpPr>
          <p:cNvPr id="86" name="object 86"/>
          <p:cNvSpPr/>
          <p:nvPr/>
        </p:nvSpPr>
        <p:spPr>
          <a:xfrm>
            <a:off x="6088388" y="4511537"/>
            <a:ext cx="55469" cy="76200"/>
          </a:xfrm>
          <a:custGeom>
            <a:avLst/>
            <a:gdLst/>
            <a:ahLst/>
            <a:cxnLst/>
            <a:rect l="l" t="t" r="r" b="b"/>
            <a:pathLst>
              <a:path w="62864" h="86360">
                <a:moveTo>
                  <a:pt x="32061" y="85739"/>
                </a:moveTo>
                <a:lnTo>
                  <a:pt x="2269" y="61741"/>
                </a:lnTo>
                <a:lnTo>
                  <a:pt x="0" y="41230"/>
                </a:lnTo>
                <a:lnTo>
                  <a:pt x="611" y="30981"/>
                </a:lnTo>
                <a:lnTo>
                  <a:pt x="23913" y="0"/>
                </a:lnTo>
                <a:lnTo>
                  <a:pt x="32591" y="0"/>
                </a:lnTo>
                <a:lnTo>
                  <a:pt x="62368" y="32704"/>
                </a:lnTo>
                <a:lnTo>
                  <a:pt x="62847" y="41230"/>
                </a:lnTo>
                <a:lnTo>
                  <a:pt x="62368" y="50757"/>
                </a:lnTo>
                <a:lnTo>
                  <a:pt x="39295" y="84973"/>
                </a:lnTo>
                <a:lnTo>
                  <a:pt x="32061" y="85739"/>
                </a:lnTo>
                <a:close/>
              </a:path>
            </a:pathLst>
          </a:custGeom>
          <a:ln w="39267">
            <a:solidFill>
              <a:srgbClr val="FFFFFF"/>
            </a:solidFill>
          </a:ln>
        </p:spPr>
        <p:txBody>
          <a:bodyPr wrap="square" lIns="0" tIns="0" rIns="0" bIns="0" rtlCol="0"/>
          <a:lstStyle/>
          <a:p>
            <a:endParaRPr sz="1588"/>
          </a:p>
        </p:txBody>
      </p:sp>
      <p:sp>
        <p:nvSpPr>
          <p:cNvPr id="87" name="object 87"/>
          <p:cNvSpPr/>
          <p:nvPr/>
        </p:nvSpPr>
        <p:spPr>
          <a:xfrm>
            <a:off x="6087276" y="3266782"/>
            <a:ext cx="49306" cy="39781"/>
          </a:xfrm>
          <a:custGeom>
            <a:avLst/>
            <a:gdLst/>
            <a:ahLst/>
            <a:cxnLst/>
            <a:rect l="l" t="t" r="r" b="b"/>
            <a:pathLst>
              <a:path w="55879" h="45085">
                <a:moveTo>
                  <a:pt x="0" y="27388"/>
                </a:moveTo>
                <a:lnTo>
                  <a:pt x="0" y="20163"/>
                </a:lnTo>
                <a:lnTo>
                  <a:pt x="2925" y="14901"/>
                </a:lnTo>
                <a:lnTo>
                  <a:pt x="8815" y="11603"/>
                </a:lnTo>
                <a:lnTo>
                  <a:pt x="12270" y="9640"/>
                </a:lnTo>
                <a:lnTo>
                  <a:pt x="17434" y="8206"/>
                </a:lnTo>
                <a:lnTo>
                  <a:pt x="24326" y="7303"/>
                </a:lnTo>
                <a:lnTo>
                  <a:pt x="35791" y="5811"/>
                </a:lnTo>
                <a:lnTo>
                  <a:pt x="39286" y="5399"/>
                </a:lnTo>
                <a:lnTo>
                  <a:pt x="42879" y="4692"/>
                </a:lnTo>
                <a:lnTo>
                  <a:pt x="46531" y="3710"/>
                </a:lnTo>
                <a:lnTo>
                  <a:pt x="50163" y="2728"/>
                </a:lnTo>
                <a:lnTo>
                  <a:pt x="53148" y="1492"/>
                </a:lnTo>
                <a:lnTo>
                  <a:pt x="55464" y="0"/>
                </a:lnTo>
                <a:lnTo>
                  <a:pt x="55464" y="15274"/>
                </a:lnTo>
                <a:lnTo>
                  <a:pt x="26937" y="45058"/>
                </a:lnTo>
                <a:lnTo>
                  <a:pt x="20242" y="45058"/>
                </a:lnTo>
                <a:lnTo>
                  <a:pt x="14764" y="45058"/>
                </a:lnTo>
                <a:lnTo>
                  <a:pt x="10012" y="43488"/>
                </a:lnTo>
                <a:lnTo>
                  <a:pt x="6007" y="40326"/>
                </a:lnTo>
                <a:lnTo>
                  <a:pt x="2002" y="37185"/>
                </a:lnTo>
                <a:lnTo>
                  <a:pt x="0" y="32866"/>
                </a:lnTo>
                <a:lnTo>
                  <a:pt x="0" y="27388"/>
                </a:lnTo>
                <a:close/>
              </a:path>
            </a:pathLst>
          </a:custGeom>
          <a:ln w="39266">
            <a:solidFill>
              <a:srgbClr val="FFFFFF"/>
            </a:solidFill>
          </a:ln>
        </p:spPr>
        <p:txBody>
          <a:bodyPr wrap="square" lIns="0" tIns="0" rIns="0" bIns="0" rtlCol="0"/>
          <a:lstStyle/>
          <a:p>
            <a:endParaRPr sz="1588"/>
          </a:p>
        </p:txBody>
      </p:sp>
      <p:sp>
        <p:nvSpPr>
          <p:cNvPr id="88" name="object 88"/>
          <p:cNvSpPr/>
          <p:nvPr/>
        </p:nvSpPr>
        <p:spPr>
          <a:xfrm>
            <a:off x="6069779" y="3215365"/>
            <a:ext cx="94689" cy="105895"/>
          </a:xfrm>
          <a:custGeom>
            <a:avLst/>
            <a:gdLst/>
            <a:ahLst/>
            <a:cxnLst/>
            <a:rect l="l" t="t" r="r" b="b"/>
            <a:pathLst>
              <a:path w="107314" h="120014">
                <a:moveTo>
                  <a:pt x="35536" y="51125"/>
                </a:moveTo>
                <a:lnTo>
                  <a:pt x="2456" y="72160"/>
                </a:lnTo>
                <a:lnTo>
                  <a:pt x="0" y="86073"/>
                </a:lnTo>
                <a:lnTo>
                  <a:pt x="625" y="92942"/>
                </a:lnTo>
                <a:lnTo>
                  <a:pt x="35654" y="119469"/>
                </a:lnTo>
                <a:lnTo>
                  <a:pt x="44371" y="119469"/>
                </a:lnTo>
                <a:lnTo>
                  <a:pt x="76256" y="100699"/>
                </a:lnTo>
                <a:lnTo>
                  <a:pt x="76885" y="105215"/>
                </a:lnTo>
                <a:lnTo>
                  <a:pt x="77964" y="108690"/>
                </a:lnTo>
                <a:lnTo>
                  <a:pt x="79516" y="111144"/>
                </a:lnTo>
                <a:lnTo>
                  <a:pt x="82460" y="115778"/>
                </a:lnTo>
                <a:lnTo>
                  <a:pt x="87212" y="118095"/>
                </a:lnTo>
                <a:lnTo>
                  <a:pt x="93750" y="118095"/>
                </a:lnTo>
                <a:lnTo>
                  <a:pt x="96420" y="118095"/>
                </a:lnTo>
                <a:lnTo>
                  <a:pt x="98540" y="117997"/>
                </a:lnTo>
                <a:lnTo>
                  <a:pt x="100072" y="117780"/>
                </a:lnTo>
                <a:lnTo>
                  <a:pt x="101623" y="117564"/>
                </a:lnTo>
                <a:lnTo>
                  <a:pt x="103881" y="117054"/>
                </a:lnTo>
                <a:lnTo>
                  <a:pt x="106826" y="116210"/>
                </a:lnTo>
                <a:lnTo>
                  <a:pt x="106826" y="102172"/>
                </a:lnTo>
                <a:lnTo>
                  <a:pt x="105628" y="102388"/>
                </a:lnTo>
                <a:lnTo>
                  <a:pt x="104509" y="102545"/>
                </a:lnTo>
                <a:lnTo>
                  <a:pt x="103449" y="102643"/>
                </a:lnTo>
                <a:lnTo>
                  <a:pt x="102408" y="102761"/>
                </a:lnTo>
                <a:lnTo>
                  <a:pt x="101446" y="102820"/>
                </a:lnTo>
                <a:lnTo>
                  <a:pt x="100602" y="102820"/>
                </a:lnTo>
                <a:lnTo>
                  <a:pt x="98010" y="102820"/>
                </a:lnTo>
                <a:lnTo>
                  <a:pt x="96302" y="102211"/>
                </a:lnTo>
                <a:lnTo>
                  <a:pt x="95497" y="101013"/>
                </a:lnTo>
                <a:lnTo>
                  <a:pt x="94692" y="99836"/>
                </a:lnTo>
                <a:lnTo>
                  <a:pt x="94280" y="98245"/>
                </a:lnTo>
                <a:lnTo>
                  <a:pt x="94280" y="96282"/>
                </a:lnTo>
                <a:lnTo>
                  <a:pt x="94280" y="31217"/>
                </a:lnTo>
                <a:lnTo>
                  <a:pt x="93511" y="23721"/>
                </a:lnTo>
                <a:lnTo>
                  <a:pt x="59101" y="474"/>
                </a:lnTo>
                <a:lnTo>
                  <a:pt x="49614" y="0"/>
                </a:lnTo>
                <a:lnTo>
                  <a:pt x="41298" y="511"/>
                </a:lnTo>
                <a:lnTo>
                  <a:pt x="6954" y="27651"/>
                </a:lnTo>
                <a:lnTo>
                  <a:pt x="5909" y="37323"/>
                </a:lnTo>
                <a:lnTo>
                  <a:pt x="23619" y="37323"/>
                </a:lnTo>
                <a:lnTo>
                  <a:pt x="24326" y="31452"/>
                </a:lnTo>
                <a:lnTo>
                  <a:pt x="25837" y="27054"/>
                </a:lnTo>
                <a:lnTo>
                  <a:pt x="28154" y="24070"/>
                </a:lnTo>
                <a:lnTo>
                  <a:pt x="32297" y="18710"/>
                </a:lnTo>
                <a:lnTo>
                  <a:pt x="39306" y="16021"/>
                </a:lnTo>
                <a:lnTo>
                  <a:pt x="49201" y="16021"/>
                </a:lnTo>
                <a:lnTo>
                  <a:pt x="57761" y="16021"/>
                </a:lnTo>
                <a:lnTo>
                  <a:pt x="64339" y="17493"/>
                </a:lnTo>
                <a:lnTo>
                  <a:pt x="68933" y="20418"/>
                </a:lnTo>
                <a:lnTo>
                  <a:pt x="73527" y="23344"/>
                </a:lnTo>
                <a:lnTo>
                  <a:pt x="75824" y="28056"/>
                </a:lnTo>
                <a:lnTo>
                  <a:pt x="75824" y="34535"/>
                </a:lnTo>
                <a:lnTo>
                  <a:pt x="75824" y="37735"/>
                </a:lnTo>
                <a:lnTo>
                  <a:pt x="75412" y="40170"/>
                </a:lnTo>
                <a:lnTo>
                  <a:pt x="74568" y="41858"/>
                </a:lnTo>
                <a:lnTo>
                  <a:pt x="73076" y="44941"/>
                </a:lnTo>
                <a:lnTo>
                  <a:pt x="70170" y="46766"/>
                </a:lnTo>
                <a:lnTo>
                  <a:pt x="65811" y="47316"/>
                </a:lnTo>
                <a:lnTo>
                  <a:pt x="35536" y="51125"/>
                </a:lnTo>
                <a:close/>
              </a:path>
            </a:pathLst>
          </a:custGeom>
          <a:ln w="39267">
            <a:solidFill>
              <a:srgbClr val="FFFFFF"/>
            </a:solidFill>
          </a:ln>
        </p:spPr>
        <p:txBody>
          <a:bodyPr wrap="square" lIns="0" tIns="0" rIns="0" bIns="0" rtlCol="0"/>
          <a:lstStyle/>
          <a:p>
            <a:endParaRPr sz="1588"/>
          </a:p>
        </p:txBody>
      </p:sp>
      <p:sp>
        <p:nvSpPr>
          <p:cNvPr id="90" name="object 90"/>
          <p:cNvSpPr txBox="1"/>
          <p:nvPr/>
        </p:nvSpPr>
        <p:spPr>
          <a:xfrm>
            <a:off x="2980828" y="6373842"/>
            <a:ext cx="615763" cy="162993"/>
          </a:xfrm>
          <a:prstGeom prst="rect">
            <a:avLst/>
          </a:prstGeom>
        </p:spPr>
        <p:txBody>
          <a:bodyPr vert="horz" wrap="square" lIns="0" tIns="0" rIns="0" bIns="0" rtlCol="0">
            <a:spAutoFit/>
          </a:bodyPr>
          <a:lstStyle/>
          <a:p>
            <a:pPr marL="11206"/>
            <a:r>
              <a:rPr sz="1059" spc="13" dirty="0">
                <a:latin typeface="Helvetica"/>
                <a:cs typeface="Helvetica"/>
              </a:rPr>
              <a:t>time </a:t>
            </a:r>
            <a:r>
              <a:rPr sz="1059" spc="9" dirty="0">
                <a:latin typeface="Helvetica"/>
                <a:cs typeface="Helvetica"/>
              </a:rPr>
              <a:t>[s]</a:t>
            </a:r>
            <a:r>
              <a:rPr sz="1059" spc="168" dirty="0">
                <a:latin typeface="Helvetica"/>
                <a:cs typeface="Helvetica"/>
              </a:rPr>
              <a:t> </a:t>
            </a:r>
            <a:r>
              <a:rPr sz="1588" spc="26" baseline="-4629" dirty="0">
                <a:latin typeface="Helvetica"/>
                <a:cs typeface="Helvetica"/>
              </a:rPr>
              <a:t>0</a:t>
            </a:r>
            <a:endParaRPr sz="1588" baseline="-4629">
              <a:latin typeface="Helvetica"/>
              <a:cs typeface="Helvetica"/>
            </a:endParaRPr>
          </a:p>
        </p:txBody>
      </p:sp>
      <p:sp>
        <p:nvSpPr>
          <p:cNvPr id="91" name="object 91"/>
          <p:cNvSpPr txBox="1"/>
          <p:nvPr/>
        </p:nvSpPr>
        <p:spPr>
          <a:xfrm>
            <a:off x="9420576" y="5673074"/>
            <a:ext cx="177053" cy="162993"/>
          </a:xfrm>
          <a:prstGeom prst="rect">
            <a:avLst/>
          </a:prstGeom>
        </p:spPr>
        <p:txBody>
          <a:bodyPr vert="horz" wrap="square" lIns="0" tIns="0" rIns="0" bIns="0" rtlCol="0">
            <a:spAutoFit/>
          </a:bodyPr>
          <a:lstStyle/>
          <a:p>
            <a:pPr marL="11206"/>
            <a:r>
              <a:rPr sz="1059" spc="13" dirty="0">
                <a:latin typeface="Helvetica"/>
                <a:cs typeface="Helvetica"/>
              </a:rPr>
              <a:t>50</a:t>
            </a:r>
            <a:endParaRPr sz="1059">
              <a:latin typeface="Helvetica"/>
              <a:cs typeface="Helvetica"/>
            </a:endParaRPr>
          </a:p>
        </p:txBody>
      </p:sp>
      <p:sp>
        <p:nvSpPr>
          <p:cNvPr id="92" name="object 92"/>
          <p:cNvSpPr txBox="1"/>
          <p:nvPr/>
        </p:nvSpPr>
        <p:spPr>
          <a:xfrm>
            <a:off x="9408102" y="5912694"/>
            <a:ext cx="177053" cy="162993"/>
          </a:xfrm>
          <a:prstGeom prst="rect">
            <a:avLst/>
          </a:prstGeom>
        </p:spPr>
        <p:txBody>
          <a:bodyPr vert="horz" wrap="square" lIns="0" tIns="0" rIns="0" bIns="0" rtlCol="0">
            <a:spAutoFit/>
          </a:bodyPr>
          <a:lstStyle/>
          <a:p>
            <a:pPr marL="11206"/>
            <a:r>
              <a:rPr sz="1059" spc="13" dirty="0">
                <a:latin typeface="Helvetica"/>
                <a:cs typeface="Helvetica"/>
              </a:rPr>
              <a:t>13</a:t>
            </a:r>
            <a:endParaRPr sz="1059" dirty="0">
              <a:latin typeface="Helvetica"/>
              <a:cs typeface="Helvetica"/>
            </a:endParaRPr>
          </a:p>
        </p:txBody>
      </p:sp>
      <p:sp>
        <p:nvSpPr>
          <p:cNvPr id="93" name="object 93"/>
          <p:cNvSpPr txBox="1"/>
          <p:nvPr/>
        </p:nvSpPr>
        <p:spPr>
          <a:xfrm>
            <a:off x="3824587" y="6265050"/>
            <a:ext cx="5732434" cy="284309"/>
          </a:xfrm>
          <a:prstGeom prst="rect">
            <a:avLst/>
          </a:prstGeom>
        </p:spPr>
        <p:txBody>
          <a:bodyPr vert="horz" wrap="square" lIns="0" tIns="0" rIns="0" bIns="0" rtlCol="0">
            <a:spAutoFit/>
          </a:bodyPr>
          <a:lstStyle/>
          <a:p>
            <a:pPr marR="4483" algn="r">
              <a:lnSpc>
                <a:spcPts val="1112"/>
              </a:lnSpc>
            </a:pPr>
            <a:r>
              <a:rPr sz="1059" spc="18" dirty="0">
                <a:latin typeface="Helvetica"/>
                <a:cs typeface="Helvetica"/>
              </a:rPr>
              <a:t>3</a:t>
            </a:r>
            <a:endParaRPr sz="1059" dirty="0">
              <a:latin typeface="Helvetica"/>
              <a:cs typeface="Helvetica"/>
            </a:endParaRPr>
          </a:p>
          <a:p>
            <a:pPr marL="11206">
              <a:lnSpc>
                <a:spcPts val="1112"/>
              </a:lnSpc>
              <a:tabLst>
                <a:tab pos="429769" algn="l"/>
                <a:tab pos="826478" algn="l"/>
                <a:tab pos="1245600" algn="l"/>
                <a:tab pos="1669204" algn="l"/>
                <a:tab pos="2087767" algn="l"/>
                <a:tab pos="2521458" algn="l"/>
                <a:tab pos="2940579" algn="l"/>
                <a:tab pos="3354099" algn="l"/>
                <a:tab pos="3773222" algn="l"/>
                <a:tab pos="4196827" algn="l"/>
                <a:tab pos="4615949" algn="l"/>
                <a:tab pos="5034511" algn="l"/>
                <a:tab pos="5453633" algn="l"/>
              </a:tabLst>
            </a:pPr>
            <a:r>
              <a:rPr sz="1059" spc="9" dirty="0">
                <a:latin typeface="Helvetica"/>
                <a:cs typeface="Helvetica"/>
              </a:rPr>
              <a:t>0.5	</a:t>
            </a:r>
            <a:r>
              <a:rPr sz="1059" spc="79" dirty="0">
                <a:latin typeface="Helvetica"/>
                <a:cs typeface="Helvetica"/>
              </a:rPr>
              <a:t>10	</a:t>
            </a:r>
            <a:r>
              <a:rPr sz="1059" spc="9" dirty="0">
                <a:latin typeface="Helvetica"/>
                <a:cs typeface="Helvetica"/>
              </a:rPr>
              <a:t>0.5	</a:t>
            </a:r>
            <a:r>
              <a:rPr sz="1059" spc="18" dirty="0">
                <a:latin typeface="Helvetica"/>
                <a:cs typeface="Helvetica"/>
              </a:rPr>
              <a:t>1</a:t>
            </a:r>
            <a:r>
              <a:rPr sz="1059" spc="44" dirty="0">
                <a:latin typeface="Helvetica"/>
                <a:cs typeface="Helvetica"/>
              </a:rPr>
              <a:t> </a:t>
            </a:r>
            <a:r>
              <a:rPr sz="1059" spc="18" dirty="0">
                <a:latin typeface="Helvetica"/>
                <a:cs typeface="Helvetica"/>
              </a:rPr>
              <a:t>0	</a:t>
            </a:r>
            <a:r>
              <a:rPr sz="1059" spc="9" dirty="0">
                <a:latin typeface="Helvetica"/>
                <a:cs typeface="Helvetica"/>
              </a:rPr>
              <a:t>0.5	</a:t>
            </a:r>
            <a:r>
              <a:rPr sz="1059" spc="18" dirty="0">
                <a:latin typeface="Helvetica"/>
                <a:cs typeface="Helvetica"/>
              </a:rPr>
              <a:t>1</a:t>
            </a:r>
            <a:r>
              <a:rPr sz="1059" spc="124" dirty="0">
                <a:latin typeface="Helvetica"/>
                <a:cs typeface="Helvetica"/>
              </a:rPr>
              <a:t> </a:t>
            </a:r>
            <a:r>
              <a:rPr sz="1059" spc="18" dirty="0">
                <a:latin typeface="Helvetica"/>
                <a:cs typeface="Helvetica"/>
              </a:rPr>
              <a:t>0	</a:t>
            </a:r>
            <a:r>
              <a:rPr sz="1059" spc="9" dirty="0">
                <a:latin typeface="Helvetica"/>
                <a:cs typeface="Helvetica"/>
              </a:rPr>
              <a:t>0.5	</a:t>
            </a:r>
            <a:r>
              <a:rPr sz="1059" spc="18" dirty="0">
                <a:latin typeface="Helvetica"/>
                <a:cs typeface="Helvetica"/>
              </a:rPr>
              <a:t>1</a:t>
            </a:r>
            <a:r>
              <a:rPr sz="1059" spc="-35" dirty="0">
                <a:latin typeface="Helvetica"/>
                <a:cs typeface="Helvetica"/>
              </a:rPr>
              <a:t> </a:t>
            </a:r>
            <a:r>
              <a:rPr sz="1059" spc="18" dirty="0">
                <a:latin typeface="Helvetica"/>
                <a:cs typeface="Helvetica"/>
              </a:rPr>
              <a:t>0	</a:t>
            </a:r>
            <a:r>
              <a:rPr sz="1059" spc="9" dirty="0">
                <a:latin typeface="Helvetica"/>
                <a:cs typeface="Helvetica"/>
              </a:rPr>
              <a:t>0.5	</a:t>
            </a:r>
            <a:r>
              <a:rPr sz="1059" spc="18" dirty="0">
                <a:latin typeface="Helvetica"/>
                <a:cs typeface="Helvetica"/>
              </a:rPr>
              <a:t>1</a:t>
            </a:r>
            <a:r>
              <a:rPr sz="1059" spc="44" dirty="0">
                <a:latin typeface="Helvetica"/>
                <a:cs typeface="Helvetica"/>
              </a:rPr>
              <a:t> </a:t>
            </a:r>
            <a:r>
              <a:rPr sz="1059" spc="18" dirty="0">
                <a:latin typeface="Helvetica"/>
                <a:cs typeface="Helvetica"/>
              </a:rPr>
              <a:t>0	</a:t>
            </a:r>
            <a:r>
              <a:rPr sz="1059" spc="9" dirty="0">
                <a:latin typeface="Helvetica"/>
                <a:cs typeface="Helvetica"/>
              </a:rPr>
              <a:t>0.5	</a:t>
            </a:r>
            <a:r>
              <a:rPr sz="1059" spc="18" dirty="0">
                <a:latin typeface="Helvetica"/>
                <a:cs typeface="Helvetica"/>
              </a:rPr>
              <a:t>1</a:t>
            </a:r>
            <a:r>
              <a:rPr sz="1059" spc="9" dirty="0">
                <a:latin typeface="Helvetica"/>
                <a:cs typeface="Helvetica"/>
              </a:rPr>
              <a:t> </a:t>
            </a:r>
            <a:r>
              <a:rPr sz="1059" spc="18" dirty="0">
                <a:latin typeface="Helvetica"/>
                <a:cs typeface="Helvetica"/>
              </a:rPr>
              <a:t>0	</a:t>
            </a:r>
            <a:r>
              <a:rPr sz="1059" spc="9" dirty="0">
                <a:latin typeface="Helvetica"/>
                <a:cs typeface="Helvetica"/>
              </a:rPr>
              <a:t>0.5	</a:t>
            </a:r>
            <a:r>
              <a:rPr sz="1059" spc="18" dirty="0">
                <a:latin typeface="Helvetica"/>
                <a:cs typeface="Helvetica"/>
              </a:rPr>
              <a:t>1</a:t>
            </a:r>
            <a:endParaRPr sz="1059" dirty="0">
              <a:latin typeface="Helvetica"/>
              <a:cs typeface="Helvetica"/>
            </a:endParaRPr>
          </a:p>
        </p:txBody>
      </p:sp>
      <p:sp>
        <p:nvSpPr>
          <p:cNvPr id="94" name="object 94"/>
          <p:cNvSpPr txBox="1"/>
          <p:nvPr/>
        </p:nvSpPr>
        <p:spPr>
          <a:xfrm>
            <a:off x="9408102" y="1870474"/>
            <a:ext cx="189379" cy="3793090"/>
          </a:xfrm>
          <a:prstGeom prst="rect">
            <a:avLst/>
          </a:prstGeom>
        </p:spPr>
        <p:txBody>
          <a:bodyPr vert="horz" wrap="square" lIns="0" tIns="0" rIns="0" bIns="0" rtlCol="0">
            <a:spAutoFit/>
          </a:bodyPr>
          <a:lstStyle/>
          <a:p>
            <a:pPr marL="23534"/>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a:p>
            <a:pPr marL="23534">
              <a:spcBef>
                <a:spcPts val="212"/>
              </a:spcBef>
            </a:pPr>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a:p>
            <a:pPr marL="23534">
              <a:spcBef>
                <a:spcPts val="110"/>
              </a:spcBef>
            </a:pPr>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a:p>
            <a:pPr marL="23534">
              <a:spcBef>
                <a:spcPts val="53"/>
              </a:spcBef>
            </a:pPr>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a:p>
            <a:pPr marL="23534">
              <a:spcBef>
                <a:spcPts val="150"/>
              </a:spcBef>
            </a:pPr>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a:p>
            <a:pPr marL="23534">
              <a:spcBef>
                <a:spcPts val="146"/>
              </a:spcBef>
            </a:pPr>
            <a:r>
              <a:rPr sz="1059" spc="13" dirty="0">
                <a:latin typeface="Helvetica"/>
                <a:cs typeface="Helvetica"/>
              </a:rPr>
              <a:t>50</a:t>
            </a:r>
            <a:endParaRPr sz="1059">
              <a:latin typeface="Helvetica"/>
              <a:cs typeface="Helvetica"/>
            </a:endParaRPr>
          </a:p>
          <a:p>
            <a:pPr marL="11206">
              <a:spcBef>
                <a:spcPts val="613"/>
              </a:spcBef>
            </a:pPr>
            <a:r>
              <a:rPr sz="1059" spc="13" dirty="0">
                <a:latin typeface="Helvetica"/>
                <a:cs typeface="Helvetica"/>
              </a:rPr>
              <a:t>13</a:t>
            </a:r>
            <a:endParaRPr sz="1059">
              <a:latin typeface="Helvetica"/>
              <a:cs typeface="Helvetica"/>
            </a:endParaRPr>
          </a:p>
          <a:p>
            <a:pPr marL="23534">
              <a:spcBef>
                <a:spcPts val="441"/>
              </a:spcBef>
            </a:pPr>
            <a:r>
              <a:rPr sz="1059" spc="18" dirty="0">
                <a:latin typeface="Helvetica"/>
                <a:cs typeface="Helvetica"/>
              </a:rPr>
              <a:t>3</a:t>
            </a:r>
            <a:endParaRPr sz="1059">
              <a:latin typeface="Helvetica"/>
              <a:cs typeface="Helvetica"/>
            </a:endParaRPr>
          </a:p>
        </p:txBody>
      </p:sp>
      <p:sp>
        <p:nvSpPr>
          <p:cNvPr id="95" name="object 95"/>
          <p:cNvSpPr txBox="1"/>
          <p:nvPr/>
        </p:nvSpPr>
        <p:spPr>
          <a:xfrm>
            <a:off x="9437480" y="1247560"/>
            <a:ext cx="143244" cy="546287"/>
          </a:xfrm>
          <a:prstGeom prst="rect">
            <a:avLst/>
          </a:prstGeom>
        </p:spPr>
        <p:txBody>
          <a:bodyPr vert="vert270" wrap="square" lIns="0" tIns="0" rIns="0" bIns="0" rtlCol="0">
            <a:spAutoFit/>
          </a:bodyPr>
          <a:lstStyle/>
          <a:p>
            <a:pPr marL="11206">
              <a:lnSpc>
                <a:spcPts val="1138"/>
              </a:lnSpc>
            </a:pPr>
            <a:r>
              <a:rPr sz="1059" dirty="0">
                <a:latin typeface="Helvetica"/>
                <a:cs typeface="Helvetica"/>
              </a:rPr>
              <a:t>freq</a:t>
            </a:r>
            <a:r>
              <a:rPr sz="1059" spc="4" dirty="0">
                <a:latin typeface="Helvetica"/>
                <a:cs typeface="Helvetica"/>
              </a:rPr>
              <a:t> </a:t>
            </a:r>
            <a:r>
              <a:rPr sz="1059" dirty="0">
                <a:latin typeface="Helvetica"/>
                <a:cs typeface="Helvetica"/>
              </a:rPr>
              <a:t>[Hz]</a:t>
            </a:r>
          </a:p>
        </p:txBody>
      </p:sp>
      <p:sp>
        <p:nvSpPr>
          <p:cNvPr id="96" name="object 96"/>
          <p:cNvSpPr/>
          <p:nvPr/>
        </p:nvSpPr>
        <p:spPr>
          <a:xfrm>
            <a:off x="5065059" y="4325471"/>
            <a:ext cx="1882588" cy="818029"/>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97" name="object 97"/>
          <p:cNvSpPr/>
          <p:nvPr/>
        </p:nvSpPr>
        <p:spPr>
          <a:xfrm>
            <a:off x="5149103" y="4387103"/>
            <a:ext cx="1714500" cy="649941"/>
          </a:xfrm>
          <a:custGeom>
            <a:avLst/>
            <a:gdLst/>
            <a:ahLst/>
            <a:cxnLst/>
            <a:rect l="l" t="t" r="r" b="b"/>
            <a:pathLst>
              <a:path w="1943100" h="736600">
                <a:moveTo>
                  <a:pt x="0" y="0"/>
                </a:moveTo>
                <a:lnTo>
                  <a:pt x="1943099" y="0"/>
                </a:lnTo>
                <a:lnTo>
                  <a:pt x="1943099" y="736600"/>
                </a:lnTo>
                <a:lnTo>
                  <a:pt x="0" y="736600"/>
                </a:lnTo>
                <a:lnTo>
                  <a:pt x="0" y="0"/>
                </a:lnTo>
                <a:close/>
              </a:path>
            </a:pathLst>
          </a:custGeom>
          <a:ln w="63499">
            <a:solidFill>
              <a:srgbClr val="FF6600"/>
            </a:solidFill>
          </a:ln>
        </p:spPr>
        <p:txBody>
          <a:bodyPr wrap="square" lIns="0" tIns="0" rIns="0" bIns="0" rtlCol="0"/>
          <a:lstStyle/>
          <a:p>
            <a:endParaRPr sz="1588"/>
          </a:p>
        </p:txBody>
      </p:sp>
      <p:sp>
        <p:nvSpPr>
          <p:cNvPr id="98" name="object 98"/>
          <p:cNvSpPr/>
          <p:nvPr/>
        </p:nvSpPr>
        <p:spPr>
          <a:xfrm>
            <a:off x="3529853" y="1927413"/>
            <a:ext cx="5793441" cy="4336675"/>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99" name="object 99"/>
          <p:cNvSpPr/>
          <p:nvPr/>
        </p:nvSpPr>
        <p:spPr>
          <a:xfrm>
            <a:off x="5076265" y="4314265"/>
            <a:ext cx="1893794" cy="829235"/>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00" name="object 100"/>
          <p:cNvSpPr/>
          <p:nvPr/>
        </p:nvSpPr>
        <p:spPr>
          <a:xfrm>
            <a:off x="5165912" y="4381500"/>
            <a:ext cx="1714500" cy="649941"/>
          </a:xfrm>
          <a:custGeom>
            <a:avLst/>
            <a:gdLst/>
            <a:ahLst/>
            <a:cxnLst/>
            <a:rect l="l" t="t" r="r" b="b"/>
            <a:pathLst>
              <a:path w="1943100" h="736600">
                <a:moveTo>
                  <a:pt x="0" y="0"/>
                </a:moveTo>
                <a:lnTo>
                  <a:pt x="1943100" y="0"/>
                </a:lnTo>
                <a:lnTo>
                  <a:pt x="1943100" y="736600"/>
                </a:lnTo>
                <a:lnTo>
                  <a:pt x="0" y="736600"/>
                </a:lnTo>
                <a:lnTo>
                  <a:pt x="0" y="0"/>
                </a:lnTo>
                <a:close/>
              </a:path>
            </a:pathLst>
          </a:custGeom>
          <a:ln w="76200">
            <a:solidFill>
              <a:srgbClr val="4F6228"/>
            </a:solidFill>
          </a:ln>
        </p:spPr>
        <p:txBody>
          <a:bodyPr wrap="square" lIns="0" tIns="0" rIns="0" bIns="0" rtlCol="0"/>
          <a:lstStyle/>
          <a:p>
            <a:endParaRPr sz="1588"/>
          </a:p>
        </p:txBody>
      </p:sp>
    </p:spTree>
    <p:extLst>
      <p:ext uri="{BB962C8B-B14F-4D97-AF65-F5344CB8AC3E}">
        <p14:creationId xmlns:p14="http://schemas.microsoft.com/office/powerpoint/2010/main" val="28594168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337C6E5-BC93-DB48-936F-96C78A521294}"/>
              </a:ext>
            </a:extLst>
          </p:cNvPr>
          <p:cNvSpPr/>
          <p:nvPr/>
        </p:nvSpPr>
        <p:spPr>
          <a:xfrm>
            <a:off x="2426072" y="2237019"/>
            <a:ext cx="7073154" cy="267115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p:nvPr/>
        </p:nvSpPr>
        <p:spPr>
          <a:xfrm>
            <a:off x="3437404" y="543631"/>
            <a:ext cx="5507691" cy="738664"/>
          </a:xfrm>
          <a:prstGeom prst="rect">
            <a:avLst/>
          </a:prstGeom>
        </p:spPr>
        <p:txBody>
          <a:bodyPr vert="horz" wrap="square" lIns="0" tIns="0" rIns="0" bIns="0" rtlCol="0">
            <a:spAutoFit/>
          </a:bodyPr>
          <a:lstStyle/>
          <a:p>
            <a:pPr marL="11206"/>
            <a:r>
              <a:rPr sz="4800" spc="-22" dirty="0">
                <a:latin typeface="Myriad Pro"/>
                <a:cs typeface="Myriad Pro"/>
              </a:rPr>
              <a:t>Occipital</a:t>
            </a:r>
            <a:r>
              <a:rPr lang="en-US" sz="4800" spc="-22" dirty="0">
                <a:latin typeface="Myriad Pro"/>
                <a:cs typeface="Myriad Pro"/>
              </a:rPr>
              <a:t> -&gt;</a:t>
            </a:r>
            <a:r>
              <a:rPr sz="4800" spc="-22" dirty="0">
                <a:latin typeface="Myriad Pro"/>
                <a:cs typeface="Myriad Pro"/>
              </a:rPr>
              <a:t> </a:t>
            </a:r>
            <a:r>
              <a:rPr sz="4800" spc="9" dirty="0">
                <a:latin typeface="Myriad Pro"/>
                <a:cs typeface="Myriad Pro"/>
              </a:rPr>
              <a:t>ACC</a:t>
            </a:r>
            <a:endParaRPr sz="4800" dirty="0">
              <a:latin typeface="Myriad Pro"/>
              <a:cs typeface="Myriad Pro"/>
            </a:endParaRPr>
          </a:p>
        </p:txBody>
      </p:sp>
      <p:sp>
        <p:nvSpPr>
          <p:cNvPr id="3" name="object 3"/>
          <p:cNvSpPr/>
          <p:nvPr/>
        </p:nvSpPr>
        <p:spPr>
          <a:xfrm>
            <a:off x="3087220" y="2442882"/>
            <a:ext cx="6017560" cy="1972235"/>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3109632" y="4437530"/>
            <a:ext cx="6017559" cy="470646"/>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2571750" y="2375647"/>
            <a:ext cx="504264" cy="2106706"/>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p:cNvSpPr txBox="1"/>
          <p:nvPr/>
        </p:nvSpPr>
        <p:spPr>
          <a:xfrm>
            <a:off x="3927872" y="1775354"/>
            <a:ext cx="1367678" cy="461665"/>
          </a:xfrm>
          <a:prstGeom prst="rect">
            <a:avLst/>
          </a:prstGeom>
        </p:spPr>
        <p:txBody>
          <a:bodyPr vert="horz" wrap="square" lIns="0" tIns="0" rIns="0" bIns="0" rtlCol="0">
            <a:spAutoFit/>
          </a:bodyPr>
          <a:lstStyle/>
          <a:p>
            <a:pPr marL="11206"/>
            <a:r>
              <a:rPr sz="3000" spc="35" dirty="0">
                <a:latin typeface="Calibri"/>
                <a:cs typeface="Calibri"/>
              </a:rPr>
              <a:t>P</a:t>
            </a:r>
            <a:r>
              <a:rPr sz="3000" spc="18" dirty="0">
                <a:latin typeface="Calibri"/>
                <a:cs typeface="Calibri"/>
              </a:rPr>
              <a:t>l</a:t>
            </a:r>
            <a:r>
              <a:rPr sz="3000" spc="-26" dirty="0">
                <a:latin typeface="Calibri"/>
                <a:cs typeface="Calibri"/>
              </a:rPr>
              <a:t>a</a:t>
            </a:r>
            <a:r>
              <a:rPr sz="3000" spc="9" dirty="0">
                <a:latin typeface="Calibri"/>
                <a:cs typeface="Calibri"/>
              </a:rPr>
              <a:t>nn</a:t>
            </a:r>
            <a:r>
              <a:rPr sz="3000" spc="18" dirty="0">
                <a:latin typeface="Calibri"/>
                <a:cs typeface="Calibri"/>
              </a:rPr>
              <a:t>i</a:t>
            </a:r>
            <a:r>
              <a:rPr sz="3000" spc="9" dirty="0">
                <a:latin typeface="Calibri"/>
                <a:cs typeface="Calibri"/>
              </a:rPr>
              <a:t>n</a:t>
            </a:r>
            <a:r>
              <a:rPr sz="3000" dirty="0">
                <a:latin typeface="Calibri"/>
                <a:cs typeface="Calibri"/>
              </a:rPr>
              <a:t>g</a:t>
            </a:r>
            <a:endParaRPr sz="3000">
              <a:latin typeface="Calibri"/>
              <a:cs typeface="Calibri"/>
            </a:endParaRPr>
          </a:p>
        </p:txBody>
      </p:sp>
      <p:sp>
        <p:nvSpPr>
          <p:cNvPr id="7" name="object 7"/>
          <p:cNvSpPr/>
          <p:nvPr/>
        </p:nvSpPr>
        <p:spPr>
          <a:xfrm>
            <a:off x="6067985" y="2409265"/>
            <a:ext cx="123265" cy="2095500"/>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8" name="object 8"/>
          <p:cNvSpPr/>
          <p:nvPr/>
        </p:nvSpPr>
        <p:spPr>
          <a:xfrm>
            <a:off x="6129617" y="2448486"/>
            <a:ext cx="0" cy="1971675"/>
          </a:xfrm>
          <a:custGeom>
            <a:avLst/>
            <a:gdLst/>
            <a:ahLst/>
            <a:cxnLst/>
            <a:rect l="l" t="t" r="r" b="b"/>
            <a:pathLst>
              <a:path h="2234565">
                <a:moveTo>
                  <a:pt x="0" y="0"/>
                </a:moveTo>
                <a:lnTo>
                  <a:pt x="1" y="2234554"/>
                </a:lnTo>
              </a:path>
            </a:pathLst>
          </a:custGeom>
          <a:ln w="12699">
            <a:solidFill>
              <a:srgbClr val="000000"/>
            </a:solidFill>
          </a:ln>
        </p:spPr>
        <p:txBody>
          <a:bodyPr wrap="square" lIns="0" tIns="0" rIns="0" bIns="0" rtlCol="0"/>
          <a:lstStyle/>
          <a:p>
            <a:endParaRPr sz="1588"/>
          </a:p>
        </p:txBody>
      </p:sp>
      <p:sp>
        <p:nvSpPr>
          <p:cNvPr id="9" name="object 9"/>
          <p:cNvSpPr/>
          <p:nvPr/>
        </p:nvSpPr>
        <p:spPr>
          <a:xfrm>
            <a:off x="7468720" y="2409265"/>
            <a:ext cx="123265" cy="2095500"/>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10" name="object 10"/>
          <p:cNvSpPr/>
          <p:nvPr/>
        </p:nvSpPr>
        <p:spPr>
          <a:xfrm>
            <a:off x="7530352" y="2448486"/>
            <a:ext cx="0" cy="1971675"/>
          </a:xfrm>
          <a:custGeom>
            <a:avLst/>
            <a:gdLst/>
            <a:ahLst/>
            <a:cxnLst/>
            <a:rect l="l" t="t" r="r" b="b"/>
            <a:pathLst>
              <a:path h="2234565">
                <a:moveTo>
                  <a:pt x="0" y="0"/>
                </a:moveTo>
                <a:lnTo>
                  <a:pt x="0" y="2234554"/>
                </a:lnTo>
              </a:path>
            </a:pathLst>
          </a:custGeom>
          <a:ln w="12699">
            <a:solidFill>
              <a:srgbClr val="000000"/>
            </a:solidFill>
          </a:ln>
        </p:spPr>
        <p:txBody>
          <a:bodyPr wrap="square" lIns="0" tIns="0" rIns="0" bIns="0" rtlCol="0"/>
          <a:lstStyle/>
          <a:p>
            <a:endParaRPr sz="1588"/>
          </a:p>
        </p:txBody>
      </p:sp>
      <p:sp>
        <p:nvSpPr>
          <p:cNvPr id="11" name="object 11"/>
          <p:cNvSpPr txBox="1"/>
          <p:nvPr/>
        </p:nvSpPr>
        <p:spPr>
          <a:xfrm>
            <a:off x="7595508" y="1775354"/>
            <a:ext cx="1533525" cy="461665"/>
          </a:xfrm>
          <a:prstGeom prst="rect">
            <a:avLst/>
          </a:prstGeom>
        </p:spPr>
        <p:txBody>
          <a:bodyPr vert="horz" wrap="square" lIns="0" tIns="0" rIns="0" bIns="0" rtlCol="0">
            <a:spAutoFit/>
          </a:bodyPr>
          <a:lstStyle/>
          <a:p>
            <a:pPr marL="11206"/>
            <a:r>
              <a:rPr sz="3000" spc="31" dirty="0">
                <a:latin typeface="Calibri"/>
                <a:cs typeface="Calibri"/>
              </a:rPr>
              <a:t>E</a:t>
            </a:r>
            <a:r>
              <a:rPr sz="3000" spc="-66" dirty="0">
                <a:latin typeface="Calibri"/>
                <a:cs typeface="Calibri"/>
              </a:rPr>
              <a:t>x</a:t>
            </a:r>
            <a:r>
              <a:rPr sz="3000" spc="4" dirty="0">
                <a:latin typeface="Calibri"/>
                <a:cs typeface="Calibri"/>
              </a:rPr>
              <a:t>e</a:t>
            </a:r>
            <a:r>
              <a:rPr sz="3000" spc="-35" dirty="0">
                <a:latin typeface="Calibri"/>
                <a:cs typeface="Calibri"/>
              </a:rPr>
              <a:t>c</a:t>
            </a:r>
            <a:r>
              <a:rPr sz="3000" spc="9" dirty="0">
                <a:latin typeface="Calibri"/>
                <a:cs typeface="Calibri"/>
              </a:rPr>
              <a:t>u</a:t>
            </a:r>
            <a:r>
              <a:rPr sz="3000" spc="-40" dirty="0">
                <a:latin typeface="Calibri"/>
                <a:cs typeface="Calibri"/>
              </a:rPr>
              <a:t>t</a:t>
            </a:r>
            <a:r>
              <a:rPr sz="3000" spc="13" dirty="0">
                <a:latin typeface="Calibri"/>
                <a:cs typeface="Calibri"/>
              </a:rPr>
              <a:t>i</a:t>
            </a:r>
            <a:r>
              <a:rPr sz="3000" spc="4" dirty="0">
                <a:latin typeface="Calibri"/>
                <a:cs typeface="Calibri"/>
              </a:rPr>
              <a:t>o</a:t>
            </a:r>
            <a:r>
              <a:rPr sz="3000" dirty="0">
                <a:latin typeface="Calibri"/>
                <a:cs typeface="Calibri"/>
              </a:rPr>
              <a:t>n</a:t>
            </a:r>
            <a:endParaRPr sz="3000">
              <a:latin typeface="Calibri"/>
              <a:cs typeface="Calibri"/>
            </a:endParaRPr>
          </a:p>
        </p:txBody>
      </p:sp>
    </p:spTree>
    <p:extLst>
      <p:ext uri="{BB962C8B-B14F-4D97-AF65-F5344CB8AC3E}">
        <p14:creationId xmlns:p14="http://schemas.microsoft.com/office/powerpoint/2010/main" val="23778592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51647" y="268942"/>
            <a:ext cx="8158554" cy="461665"/>
          </a:xfrm>
          <a:prstGeom prst="rect">
            <a:avLst/>
          </a:prstGeom>
        </p:spPr>
        <p:txBody>
          <a:bodyPr vert="horz" wrap="square" lIns="0" tIns="0" rIns="0" bIns="0" rtlCol="0" anchor="t">
            <a:spAutoFit/>
          </a:bodyPr>
          <a:lstStyle/>
          <a:p>
            <a:pPr marL="3240353"/>
            <a:r>
              <a:rPr lang="en-US" sz="3000" spc="-9" dirty="0">
                <a:solidFill>
                  <a:schemeClr val="tx1"/>
                </a:solidFill>
                <a:latin typeface="Myriad Pro"/>
                <a:cs typeface="Myriad Pro"/>
              </a:rPr>
              <a:t>Result d</a:t>
            </a:r>
            <a:r>
              <a:rPr sz="3000" spc="-9" dirty="0">
                <a:solidFill>
                  <a:schemeClr val="tx1"/>
                </a:solidFill>
                <a:latin typeface="Myriad Pro"/>
                <a:cs typeface="Myriad Pro"/>
              </a:rPr>
              <a:t>iscussion</a:t>
            </a:r>
            <a:endParaRPr sz="3000" dirty="0">
              <a:solidFill>
                <a:schemeClr val="tx1"/>
              </a:solidFill>
              <a:latin typeface="Myriad Pro"/>
              <a:cs typeface="Myriad Pro"/>
            </a:endParaRPr>
          </a:p>
        </p:txBody>
      </p:sp>
      <p:sp>
        <p:nvSpPr>
          <p:cNvPr id="3" name="object 3"/>
          <p:cNvSpPr txBox="1"/>
          <p:nvPr/>
        </p:nvSpPr>
        <p:spPr>
          <a:xfrm>
            <a:off x="2196353" y="1277471"/>
            <a:ext cx="7593106" cy="4991303"/>
          </a:xfrm>
          <a:prstGeom prst="rect">
            <a:avLst/>
          </a:prstGeom>
        </p:spPr>
        <p:txBody>
          <a:bodyPr vert="horz" wrap="square" lIns="0" tIns="0" rIns="0" bIns="0" rtlCol="0">
            <a:spAutoFit/>
          </a:bodyPr>
          <a:lstStyle/>
          <a:p>
            <a:pPr marL="448259" indent="-437053">
              <a:buFont typeface="Arial"/>
              <a:buChar char="•"/>
              <a:tabLst>
                <a:tab pos="335634" algn="l"/>
                <a:tab pos="336194" algn="l"/>
              </a:tabLst>
            </a:pPr>
            <a:r>
              <a:rPr sz="2118" kern="0" dirty="0">
                <a:latin typeface="Arial"/>
                <a:cs typeface="Myriad Pro"/>
              </a:rPr>
              <a:t>SIFT is a capable toolkit for causal</a:t>
            </a:r>
          </a:p>
          <a:p>
            <a:pPr marL="874105">
              <a:spcBef>
                <a:spcPts val="512"/>
              </a:spcBef>
            </a:pPr>
            <a:r>
              <a:rPr sz="2118" kern="0" dirty="0">
                <a:latin typeface="Arial"/>
                <a:cs typeface="Myriad Pro"/>
              </a:rPr>
              <a:t>dynamical analysis at source level</a:t>
            </a:r>
          </a:p>
          <a:p>
            <a:pPr marL="448259" marR="2576930" indent="-437053">
              <a:lnSpc>
                <a:spcPct val="118600"/>
              </a:lnSpc>
              <a:buFont typeface="Arial"/>
              <a:buChar char="•"/>
              <a:tabLst>
                <a:tab pos="335634" algn="l"/>
                <a:tab pos="336194" algn="l"/>
              </a:tabLst>
            </a:pPr>
            <a:r>
              <a:rPr sz="2118" kern="0" dirty="0">
                <a:latin typeface="Arial"/>
                <a:cs typeface="Myriad Pro"/>
              </a:rPr>
              <a:t>Parietal network expected for visually  guided action (e.g. Heider, et al., 2010)</a:t>
            </a:r>
          </a:p>
          <a:p>
            <a:pPr marL="336194" indent="-324988">
              <a:lnSpc>
                <a:spcPts val="2744"/>
              </a:lnSpc>
              <a:spcBef>
                <a:spcPts val="512"/>
              </a:spcBef>
              <a:buFont typeface="Arial"/>
              <a:buChar char="•"/>
              <a:tabLst>
                <a:tab pos="335634" algn="l"/>
                <a:tab pos="336194" algn="l"/>
              </a:tabLst>
            </a:pPr>
            <a:r>
              <a:rPr sz="2118" kern="0" dirty="0">
                <a:latin typeface="Arial"/>
                <a:cs typeface="Myriad Pro"/>
              </a:rPr>
              <a:t>ACC more strongly driven by Occipital </a:t>
            </a:r>
            <a:r>
              <a:rPr lang="en-US" sz="2118" kern="0" dirty="0">
                <a:latin typeface="Arial"/>
                <a:cs typeface="Myriad Pro"/>
              </a:rPr>
              <a:t> </a:t>
            </a:r>
            <a:r>
              <a:rPr sz="2118" kern="0" dirty="0">
                <a:latin typeface="Arial"/>
                <a:cs typeface="Myriad Pro"/>
              </a:rPr>
              <a:t> Motor. Locus for</a:t>
            </a:r>
          </a:p>
          <a:p>
            <a:pPr marL="336194" marR="4483">
              <a:lnSpc>
                <a:spcPts val="2735"/>
              </a:lnSpc>
              <a:spcBef>
                <a:spcPts val="97"/>
              </a:spcBef>
            </a:pPr>
            <a:r>
              <a:rPr sz="2118" kern="0" dirty="0">
                <a:latin typeface="Arial"/>
                <a:cs typeface="Myriad Pro"/>
              </a:rPr>
              <a:t>translation of intention into action (Paus, 2001; Srinivasan, et  al. 2013). ACC drives SMA (not shown).</a:t>
            </a:r>
          </a:p>
          <a:p>
            <a:pPr marL="336194" indent="-324988">
              <a:spcBef>
                <a:spcPts val="424"/>
              </a:spcBef>
              <a:buFont typeface="Arial"/>
              <a:buChar char="•"/>
              <a:tabLst>
                <a:tab pos="335634" algn="l"/>
                <a:tab pos="336194" algn="l"/>
              </a:tabLst>
            </a:pPr>
            <a:r>
              <a:rPr sz="2118" kern="0" dirty="0">
                <a:latin typeface="Arial"/>
                <a:cs typeface="Myriad Pro"/>
              </a:rPr>
              <a:t>Causal network results depend on the number of nodes</a:t>
            </a:r>
          </a:p>
          <a:p>
            <a:pPr marL="717215" marR="485241" lvl="1" indent="-268956">
              <a:lnSpc>
                <a:spcPts val="2206"/>
              </a:lnSpc>
              <a:spcBef>
                <a:spcPts val="688"/>
              </a:spcBef>
              <a:buFont typeface="Arial"/>
              <a:buChar char="–"/>
              <a:tabLst>
                <a:tab pos="717215" algn="l"/>
              </a:tabLst>
            </a:pPr>
            <a:r>
              <a:rPr sz="1853" kern="0" dirty="0">
                <a:latin typeface="Arial"/>
                <a:cs typeface="Calibri"/>
              </a:rPr>
              <a:t>E.g.</a:t>
            </a:r>
            <a:r>
              <a:rPr lang="en-US" sz="1853" kern="0" dirty="0">
                <a:latin typeface="Arial"/>
                <a:cs typeface="Calibri"/>
              </a:rPr>
              <a:t> </a:t>
            </a:r>
            <a:r>
              <a:rPr sz="1853" kern="0" dirty="0">
                <a:latin typeface="Arial"/>
                <a:cs typeface="Calibri"/>
              </a:rPr>
              <a:t>Occipital</a:t>
            </a:r>
            <a:r>
              <a:rPr lang="en-US" sz="1853" kern="0" dirty="0">
                <a:latin typeface="Arial"/>
                <a:cs typeface="Calibri"/>
              </a:rPr>
              <a:t> </a:t>
            </a:r>
            <a:r>
              <a:rPr sz="1853" kern="0" dirty="0">
                <a:latin typeface="Arial"/>
                <a:cs typeface="Wingdings"/>
              </a:rPr>
              <a:t>" </a:t>
            </a:r>
            <a:r>
              <a:rPr sz="1853" kern="0" dirty="0">
                <a:latin typeface="Arial"/>
                <a:cs typeface="Calibri"/>
              </a:rPr>
              <a:t>ACC</a:t>
            </a:r>
            <a:r>
              <a:rPr lang="en-US" sz="1853" kern="0" dirty="0">
                <a:latin typeface="Arial"/>
                <a:cs typeface="Calibri"/>
              </a:rPr>
              <a:t> </a:t>
            </a:r>
            <a:r>
              <a:rPr sz="1853" kern="0" dirty="0">
                <a:latin typeface="Arial"/>
                <a:cs typeface="Calibri"/>
              </a:rPr>
              <a:t>could</a:t>
            </a:r>
            <a:r>
              <a:rPr lang="en-US" sz="1853" kern="0" dirty="0">
                <a:latin typeface="Arial"/>
                <a:cs typeface="Calibri"/>
              </a:rPr>
              <a:t> </a:t>
            </a:r>
            <a:r>
              <a:rPr sz="1853" kern="0" dirty="0">
                <a:latin typeface="Arial"/>
                <a:cs typeface="Calibri"/>
              </a:rPr>
              <a:t>be</a:t>
            </a:r>
            <a:r>
              <a:rPr lang="en-US" sz="1853" kern="0" dirty="0">
                <a:latin typeface="Arial"/>
                <a:cs typeface="Calibri"/>
              </a:rPr>
              <a:t> </a:t>
            </a:r>
            <a:r>
              <a:rPr sz="1853" kern="0" dirty="0">
                <a:latin typeface="Arial"/>
                <a:cs typeface="Calibri"/>
              </a:rPr>
              <a:t>mediated</a:t>
            </a:r>
            <a:r>
              <a:rPr lang="en-US" sz="1853" kern="0" dirty="0">
                <a:latin typeface="Arial"/>
                <a:cs typeface="Calibri"/>
              </a:rPr>
              <a:t> </a:t>
            </a:r>
            <a:r>
              <a:rPr sz="1853" kern="0" dirty="0">
                <a:latin typeface="Arial"/>
                <a:cs typeface="Calibri"/>
              </a:rPr>
              <a:t> by</a:t>
            </a:r>
            <a:r>
              <a:rPr lang="en-US" sz="1853" kern="0" dirty="0">
                <a:latin typeface="Arial"/>
                <a:cs typeface="Calibri"/>
              </a:rPr>
              <a:t> </a:t>
            </a:r>
            <a:r>
              <a:rPr sz="1853" kern="0" dirty="0">
                <a:latin typeface="Arial"/>
                <a:cs typeface="Calibri"/>
              </a:rPr>
              <a:t>region</a:t>
            </a:r>
            <a:r>
              <a:rPr lang="en-US" sz="1853" kern="0" dirty="0">
                <a:latin typeface="Arial"/>
                <a:cs typeface="Calibri"/>
              </a:rPr>
              <a:t> </a:t>
            </a:r>
            <a:r>
              <a:rPr sz="1853" kern="0" dirty="0">
                <a:latin typeface="Arial"/>
                <a:cs typeface="Calibri"/>
              </a:rPr>
              <a:t>not</a:t>
            </a:r>
            <a:r>
              <a:rPr lang="en-US" sz="1853" kern="0" dirty="0">
                <a:latin typeface="Arial"/>
                <a:cs typeface="Calibri"/>
              </a:rPr>
              <a:t> </a:t>
            </a:r>
            <a:r>
              <a:rPr sz="1853" kern="0" dirty="0">
                <a:latin typeface="Arial"/>
                <a:cs typeface="Calibri"/>
              </a:rPr>
              <a:t>included</a:t>
            </a:r>
            <a:r>
              <a:rPr lang="en-US" sz="1853" kern="0" dirty="0">
                <a:latin typeface="Arial"/>
                <a:cs typeface="Calibri"/>
              </a:rPr>
              <a:t> </a:t>
            </a:r>
            <a:r>
              <a:rPr sz="1853" kern="0" dirty="0">
                <a:latin typeface="Arial"/>
                <a:cs typeface="Calibri"/>
              </a:rPr>
              <a:t> in</a:t>
            </a:r>
            <a:r>
              <a:rPr lang="en-US" sz="1853" kern="0" dirty="0">
                <a:latin typeface="Arial"/>
                <a:cs typeface="Calibri"/>
              </a:rPr>
              <a:t> </a:t>
            </a:r>
            <a:r>
              <a:rPr sz="1853" kern="0" dirty="0">
                <a:latin typeface="Arial"/>
                <a:cs typeface="Calibri"/>
              </a:rPr>
              <a:t>  model</a:t>
            </a:r>
          </a:p>
          <a:p>
            <a:pPr marL="717215" marR="168658" lvl="1" indent="-268956">
              <a:lnSpc>
                <a:spcPts val="2206"/>
              </a:lnSpc>
              <a:spcBef>
                <a:spcPts val="529"/>
              </a:spcBef>
              <a:buFont typeface="Arial"/>
              <a:buChar char="–"/>
              <a:tabLst>
                <a:tab pos="717215" algn="l"/>
              </a:tabLst>
            </a:pPr>
            <a:r>
              <a:rPr sz="1853" kern="0" dirty="0">
                <a:latin typeface="Arial"/>
                <a:cs typeface="Calibri"/>
              </a:rPr>
              <a:t>There</a:t>
            </a:r>
            <a:r>
              <a:rPr lang="en-US" sz="1853" kern="0" dirty="0">
                <a:latin typeface="Arial"/>
                <a:cs typeface="Calibri"/>
              </a:rPr>
              <a:t> </a:t>
            </a:r>
            <a:r>
              <a:rPr sz="1853" kern="0" dirty="0">
                <a:latin typeface="Arial"/>
                <a:cs typeface="Calibri"/>
              </a:rPr>
              <a:t> will</a:t>
            </a:r>
            <a:r>
              <a:rPr lang="en-US" sz="1853" kern="0" dirty="0">
                <a:latin typeface="Arial"/>
                <a:cs typeface="Calibri"/>
              </a:rPr>
              <a:t> </a:t>
            </a:r>
            <a:r>
              <a:rPr sz="1853" kern="0" dirty="0">
                <a:latin typeface="Arial"/>
                <a:cs typeface="Calibri"/>
              </a:rPr>
              <a:t>always</a:t>
            </a:r>
            <a:r>
              <a:rPr lang="en-US" sz="1853" kern="0" dirty="0">
                <a:latin typeface="Arial"/>
                <a:cs typeface="Calibri"/>
              </a:rPr>
              <a:t> </a:t>
            </a:r>
            <a:r>
              <a:rPr sz="1853" kern="0" dirty="0">
                <a:latin typeface="Arial"/>
                <a:cs typeface="Calibri"/>
              </a:rPr>
              <a:t>be</a:t>
            </a:r>
            <a:r>
              <a:rPr lang="en-US" sz="1853" kern="0" dirty="0">
                <a:latin typeface="Arial"/>
                <a:cs typeface="Calibri"/>
              </a:rPr>
              <a:t> </a:t>
            </a:r>
            <a:r>
              <a:rPr sz="1853" kern="0" dirty="0">
                <a:latin typeface="Arial"/>
                <a:cs typeface="Calibri"/>
              </a:rPr>
              <a:t>a</a:t>
            </a:r>
            <a:r>
              <a:rPr lang="en-US" sz="1853" kern="0" dirty="0">
                <a:latin typeface="Arial"/>
                <a:cs typeface="Calibri"/>
              </a:rPr>
              <a:t> </a:t>
            </a:r>
            <a:r>
              <a:rPr sz="1853" kern="0" dirty="0">
                <a:latin typeface="Arial"/>
                <a:cs typeface="Calibri"/>
              </a:rPr>
              <a:t>tradeoff</a:t>
            </a:r>
            <a:r>
              <a:rPr lang="en-US" sz="1853" kern="0" dirty="0">
                <a:latin typeface="Arial"/>
                <a:cs typeface="Calibri"/>
              </a:rPr>
              <a:t> </a:t>
            </a:r>
            <a:r>
              <a:rPr sz="1853" kern="0" dirty="0">
                <a:latin typeface="Arial"/>
                <a:cs typeface="Calibri"/>
              </a:rPr>
              <a:t> between</a:t>
            </a:r>
            <a:r>
              <a:rPr lang="en-US" sz="1853" kern="0" dirty="0">
                <a:latin typeface="Arial"/>
                <a:cs typeface="Calibri"/>
              </a:rPr>
              <a:t> </a:t>
            </a:r>
            <a:r>
              <a:rPr sz="1853" kern="0" dirty="0">
                <a:latin typeface="Arial"/>
                <a:cs typeface="Calibri"/>
              </a:rPr>
              <a:t> network</a:t>
            </a:r>
            <a:r>
              <a:rPr lang="en-US" sz="1853" kern="0" dirty="0">
                <a:latin typeface="Arial"/>
                <a:cs typeface="Calibri"/>
              </a:rPr>
              <a:t> </a:t>
            </a:r>
            <a:r>
              <a:rPr sz="1853" kern="0" dirty="0">
                <a:latin typeface="Arial"/>
                <a:cs typeface="Calibri"/>
              </a:rPr>
              <a:t>size</a:t>
            </a:r>
            <a:r>
              <a:rPr lang="en-US" sz="1853" kern="0" dirty="0">
                <a:latin typeface="Arial"/>
                <a:cs typeface="Calibri"/>
              </a:rPr>
              <a:t> </a:t>
            </a:r>
            <a:r>
              <a:rPr sz="1853" kern="0" dirty="0">
                <a:latin typeface="Arial"/>
                <a:cs typeface="Calibri"/>
              </a:rPr>
              <a:t>and</a:t>
            </a:r>
            <a:r>
              <a:rPr lang="en-US" sz="1853" kern="0" dirty="0">
                <a:latin typeface="Arial"/>
                <a:cs typeface="Calibri"/>
              </a:rPr>
              <a:t> </a:t>
            </a:r>
            <a:r>
              <a:rPr sz="1853" kern="0" dirty="0">
                <a:latin typeface="Arial"/>
                <a:cs typeface="Calibri"/>
              </a:rPr>
              <a:t>amount</a:t>
            </a:r>
            <a:r>
              <a:rPr lang="en-US" sz="1853" kern="0" dirty="0">
                <a:latin typeface="Arial"/>
                <a:cs typeface="Calibri"/>
              </a:rPr>
              <a:t> </a:t>
            </a:r>
            <a:r>
              <a:rPr sz="1853" kern="0" dirty="0">
                <a:latin typeface="Arial"/>
                <a:cs typeface="Calibri"/>
              </a:rPr>
              <a:t>of</a:t>
            </a:r>
            <a:r>
              <a:rPr lang="en-US" sz="1853" kern="0" dirty="0">
                <a:latin typeface="Arial"/>
                <a:cs typeface="Calibri"/>
              </a:rPr>
              <a:t> </a:t>
            </a:r>
            <a:r>
              <a:rPr sz="1853" kern="0" dirty="0">
                <a:latin typeface="Arial"/>
                <a:cs typeface="Calibri"/>
              </a:rPr>
              <a:t>  data</a:t>
            </a:r>
            <a:r>
              <a:rPr lang="en-US" sz="1853" kern="0" dirty="0">
                <a:latin typeface="Arial"/>
                <a:cs typeface="Calibri"/>
              </a:rPr>
              <a:t> </a:t>
            </a:r>
            <a:r>
              <a:rPr sz="1853" kern="0" dirty="0">
                <a:latin typeface="Arial"/>
                <a:cs typeface="Calibri"/>
              </a:rPr>
              <a:t>needed</a:t>
            </a:r>
            <a:r>
              <a:rPr lang="en-US" sz="1853" kern="0" dirty="0">
                <a:latin typeface="Arial"/>
                <a:cs typeface="Calibri"/>
              </a:rPr>
              <a:t> </a:t>
            </a:r>
            <a:r>
              <a:rPr sz="1853" kern="0" dirty="0">
                <a:latin typeface="Arial"/>
                <a:cs typeface="Calibri"/>
              </a:rPr>
              <a:t> to</a:t>
            </a:r>
            <a:r>
              <a:rPr lang="en-US" sz="1853" kern="0" dirty="0">
                <a:latin typeface="Arial"/>
                <a:cs typeface="Calibri"/>
              </a:rPr>
              <a:t> </a:t>
            </a:r>
            <a:r>
              <a:rPr sz="1853" kern="0" dirty="0">
                <a:latin typeface="Arial"/>
                <a:cs typeface="Calibri"/>
              </a:rPr>
              <a:t>fit</a:t>
            </a:r>
            <a:r>
              <a:rPr lang="en-US" sz="1853" kern="0" dirty="0">
                <a:latin typeface="Arial"/>
                <a:cs typeface="Calibri"/>
              </a:rPr>
              <a:t> </a:t>
            </a:r>
            <a:r>
              <a:rPr sz="1853" kern="0" dirty="0">
                <a:latin typeface="Arial"/>
                <a:cs typeface="Calibri"/>
              </a:rPr>
              <a:t>the</a:t>
            </a:r>
            <a:r>
              <a:rPr lang="en-US" sz="1853" kern="0" dirty="0">
                <a:latin typeface="Arial"/>
                <a:cs typeface="Calibri"/>
              </a:rPr>
              <a:t> </a:t>
            </a:r>
            <a:r>
              <a:rPr sz="1853" kern="0" dirty="0">
                <a:latin typeface="Arial"/>
                <a:cs typeface="Calibri"/>
              </a:rPr>
              <a:t>model.</a:t>
            </a:r>
            <a:r>
              <a:rPr lang="en-US" sz="1853" kern="0" dirty="0">
                <a:latin typeface="Arial"/>
                <a:cs typeface="Calibri"/>
              </a:rPr>
              <a:t> </a:t>
            </a:r>
            <a:endParaRPr sz="1853" kern="0" dirty="0">
              <a:latin typeface="Arial"/>
              <a:cs typeface="Calibri"/>
            </a:endParaRPr>
          </a:p>
          <a:p>
            <a:pPr marL="717215" lvl="1" indent="-268956">
              <a:spcBef>
                <a:spcPts val="441"/>
              </a:spcBef>
              <a:buFont typeface="Arial"/>
              <a:buChar char="–"/>
              <a:tabLst>
                <a:tab pos="717215" algn="l"/>
              </a:tabLst>
            </a:pPr>
            <a:r>
              <a:rPr sz="1853" kern="0" dirty="0">
                <a:latin typeface="Arial"/>
                <a:cs typeface="Calibri"/>
              </a:rPr>
              <a:t>Regularization</a:t>
            </a:r>
          </a:p>
        </p:txBody>
      </p:sp>
      <p:sp>
        <p:nvSpPr>
          <p:cNvPr id="4" name="object 4"/>
          <p:cNvSpPr/>
          <p:nvPr/>
        </p:nvSpPr>
        <p:spPr>
          <a:xfrm>
            <a:off x="7351059" y="504265"/>
            <a:ext cx="2521324" cy="2297206"/>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Tree>
    <p:extLst>
      <p:ext uri="{BB962C8B-B14F-4D97-AF65-F5344CB8AC3E}">
        <p14:creationId xmlns:p14="http://schemas.microsoft.com/office/powerpoint/2010/main" val="11036907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2334500" y="2269999"/>
            <a:ext cx="3059938" cy="3355704"/>
          </a:xfrm>
          <a:prstGeom prst="rect">
            <a:avLst/>
          </a:prstGeom>
          <a:blipFill>
            <a:blip r:embed="rId2" cstate="print"/>
            <a:stretch>
              <a:fillRect/>
            </a:stretch>
          </a:blipFill>
        </p:spPr>
        <p:txBody>
          <a:bodyPr wrap="square" lIns="0" tIns="0" rIns="0" bIns="0" rtlCol="0"/>
          <a:lstStyle/>
          <a:p>
            <a:endParaRPr sz="1588"/>
          </a:p>
        </p:txBody>
      </p:sp>
      <p:sp>
        <p:nvSpPr>
          <p:cNvPr id="5" name="object 5"/>
          <p:cNvSpPr/>
          <p:nvPr/>
        </p:nvSpPr>
        <p:spPr>
          <a:xfrm>
            <a:off x="5653981" y="3830836"/>
            <a:ext cx="346682" cy="258961"/>
          </a:xfrm>
          <a:prstGeom prst="rect">
            <a:avLst/>
          </a:prstGeom>
          <a:blipFill>
            <a:blip r:embed="rId3" cstate="print"/>
            <a:stretch>
              <a:fillRect/>
            </a:stretch>
          </a:blipFill>
        </p:spPr>
        <p:txBody>
          <a:bodyPr wrap="square" lIns="0" tIns="0" rIns="0" bIns="0" rtlCol="0"/>
          <a:lstStyle/>
          <a:p>
            <a:endParaRPr sz="1588"/>
          </a:p>
        </p:txBody>
      </p:sp>
      <p:sp>
        <p:nvSpPr>
          <p:cNvPr id="6" name="object 6"/>
          <p:cNvSpPr txBox="1"/>
          <p:nvPr/>
        </p:nvSpPr>
        <p:spPr>
          <a:xfrm>
            <a:off x="5643196" y="3670102"/>
            <a:ext cx="319381" cy="420884"/>
          </a:xfrm>
          <a:prstGeom prst="rect">
            <a:avLst/>
          </a:prstGeom>
        </p:spPr>
        <p:txBody>
          <a:bodyPr vert="horz" wrap="square" lIns="0" tIns="0" rIns="0" bIns="0" rtlCol="0">
            <a:spAutoFit/>
          </a:bodyPr>
          <a:lstStyle/>
          <a:p>
            <a:pPr marL="8779"/>
            <a:r>
              <a:rPr sz="2735" dirty="0">
                <a:solidFill>
                  <a:srgbClr val="FFFFFF"/>
                </a:solidFill>
                <a:latin typeface="Helvetica Neue Light"/>
                <a:cs typeface="Helvetica Neue Light"/>
              </a:rPr>
              <a:t>or</a:t>
            </a:r>
            <a:endParaRPr sz="2735">
              <a:latin typeface="Helvetica Neue Light"/>
              <a:cs typeface="Helvetica Neue Light"/>
            </a:endParaRPr>
          </a:p>
        </p:txBody>
      </p:sp>
      <p:sp>
        <p:nvSpPr>
          <p:cNvPr id="8" name="object 8"/>
          <p:cNvSpPr/>
          <p:nvPr/>
        </p:nvSpPr>
        <p:spPr>
          <a:xfrm>
            <a:off x="6113334" y="2277071"/>
            <a:ext cx="4316191" cy="3339703"/>
          </a:xfrm>
          <a:prstGeom prst="rect">
            <a:avLst/>
          </a:prstGeom>
          <a:blipFill>
            <a:blip r:embed="rId4" cstate="print"/>
            <a:stretch>
              <a:fillRect/>
            </a:stretch>
          </a:blipFill>
        </p:spPr>
        <p:txBody>
          <a:bodyPr wrap="square" lIns="0" tIns="0" rIns="0" bIns="0" rtlCol="0"/>
          <a:lstStyle/>
          <a:p>
            <a:endParaRPr sz="1588"/>
          </a:p>
        </p:txBody>
      </p:sp>
      <p:sp>
        <p:nvSpPr>
          <p:cNvPr id="3" name="TextBox 2">
            <a:extLst>
              <a:ext uri="{FF2B5EF4-FFF2-40B4-BE49-F238E27FC236}">
                <a16:creationId xmlns:a16="http://schemas.microsoft.com/office/drawing/2014/main" id="{1B7D2E03-DCF7-D047-A630-19E909BD9FAA}"/>
              </a:ext>
            </a:extLst>
          </p:cNvPr>
          <p:cNvSpPr txBox="1"/>
          <p:nvPr/>
        </p:nvSpPr>
        <p:spPr>
          <a:xfrm>
            <a:off x="4191900" y="647522"/>
            <a:ext cx="3541354" cy="584775"/>
          </a:xfrm>
          <a:prstGeom prst="rect">
            <a:avLst/>
          </a:prstGeom>
          <a:noFill/>
        </p:spPr>
        <p:txBody>
          <a:bodyPr wrap="none" rtlCol="0">
            <a:spAutoFit/>
          </a:bodyPr>
          <a:lstStyle/>
          <a:p>
            <a:r>
              <a:rPr lang="en-US" sz="3200" dirty="0"/>
              <a:t>Scalp or Source?</a:t>
            </a:r>
          </a:p>
        </p:txBody>
      </p:sp>
    </p:spTree>
    <p:extLst>
      <p:ext uri="{BB962C8B-B14F-4D97-AF65-F5344CB8AC3E}">
        <p14:creationId xmlns:p14="http://schemas.microsoft.com/office/powerpoint/2010/main" val="21122863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842567" y="2446735"/>
            <a:ext cx="5096225" cy="3545086"/>
          </a:xfrm>
          <a:prstGeom prst="rect">
            <a:avLst/>
          </a:prstGeom>
          <a:blipFill>
            <a:blip r:embed="rId2" cstate="print"/>
            <a:stretch>
              <a:fillRect/>
            </a:stretch>
          </a:blipFill>
        </p:spPr>
        <p:txBody>
          <a:bodyPr wrap="square" lIns="0" tIns="0" rIns="0" bIns="0" rtlCol="0"/>
          <a:lstStyle/>
          <a:p>
            <a:endParaRPr sz="1588"/>
          </a:p>
        </p:txBody>
      </p:sp>
      <p:sp>
        <p:nvSpPr>
          <p:cNvPr id="3" name="object 3"/>
          <p:cNvSpPr/>
          <p:nvPr/>
        </p:nvSpPr>
        <p:spPr>
          <a:xfrm>
            <a:off x="4154581" y="2768203"/>
            <a:ext cx="554691" cy="580429"/>
          </a:xfrm>
          <a:prstGeom prst="rect">
            <a:avLst/>
          </a:prstGeom>
          <a:blipFill>
            <a:blip r:embed="rId3" cstate="print"/>
            <a:stretch>
              <a:fillRect/>
            </a:stretch>
          </a:blipFill>
        </p:spPr>
        <p:txBody>
          <a:bodyPr wrap="square" lIns="0" tIns="0" rIns="0" bIns="0" rtlCol="0"/>
          <a:lstStyle/>
          <a:p>
            <a:endParaRPr sz="1588"/>
          </a:p>
        </p:txBody>
      </p:sp>
      <p:sp>
        <p:nvSpPr>
          <p:cNvPr id="4" name="object 4"/>
          <p:cNvSpPr/>
          <p:nvPr/>
        </p:nvSpPr>
        <p:spPr>
          <a:xfrm>
            <a:off x="4262326" y="2897351"/>
            <a:ext cx="331515" cy="340668"/>
          </a:xfrm>
          <a:custGeom>
            <a:avLst/>
            <a:gdLst/>
            <a:ahLst/>
            <a:cxnLst/>
            <a:rect l="l" t="t" r="r" b="b"/>
            <a:pathLst>
              <a:path w="485775" h="484504">
                <a:moveTo>
                  <a:pt x="304510" y="0"/>
                </a:moveTo>
                <a:lnTo>
                  <a:pt x="257706" y="14706"/>
                </a:lnTo>
                <a:lnTo>
                  <a:pt x="216393" y="44311"/>
                </a:lnTo>
                <a:lnTo>
                  <a:pt x="45140" y="214306"/>
                </a:lnTo>
                <a:lnTo>
                  <a:pt x="15230" y="255399"/>
                </a:lnTo>
                <a:lnTo>
                  <a:pt x="179" y="302094"/>
                </a:lnTo>
                <a:lnTo>
                  <a:pt x="0" y="350693"/>
                </a:lnTo>
                <a:lnTo>
                  <a:pt x="14706" y="397498"/>
                </a:lnTo>
                <a:lnTo>
                  <a:pt x="44312" y="438810"/>
                </a:lnTo>
                <a:lnTo>
                  <a:pt x="85405" y="468720"/>
                </a:lnTo>
                <a:lnTo>
                  <a:pt x="132100" y="483772"/>
                </a:lnTo>
                <a:lnTo>
                  <a:pt x="180698" y="483951"/>
                </a:lnTo>
                <a:lnTo>
                  <a:pt x="227503" y="469244"/>
                </a:lnTo>
                <a:lnTo>
                  <a:pt x="268816" y="439638"/>
                </a:lnTo>
                <a:lnTo>
                  <a:pt x="440069" y="269645"/>
                </a:lnTo>
                <a:lnTo>
                  <a:pt x="469979" y="228552"/>
                </a:lnTo>
                <a:lnTo>
                  <a:pt x="485030" y="181857"/>
                </a:lnTo>
                <a:lnTo>
                  <a:pt x="485210" y="133258"/>
                </a:lnTo>
                <a:lnTo>
                  <a:pt x="470503" y="86454"/>
                </a:lnTo>
                <a:lnTo>
                  <a:pt x="440897" y="45141"/>
                </a:lnTo>
                <a:lnTo>
                  <a:pt x="399804" y="15231"/>
                </a:lnTo>
                <a:lnTo>
                  <a:pt x="353109" y="179"/>
                </a:lnTo>
                <a:lnTo>
                  <a:pt x="304510" y="0"/>
                </a:lnTo>
                <a:close/>
              </a:path>
            </a:pathLst>
          </a:custGeom>
          <a:solidFill>
            <a:srgbClr val="D6D6D6"/>
          </a:solidFill>
        </p:spPr>
        <p:txBody>
          <a:bodyPr wrap="square" lIns="0" tIns="0" rIns="0" bIns="0" rtlCol="0"/>
          <a:lstStyle/>
          <a:p>
            <a:endParaRPr sz="1588"/>
          </a:p>
        </p:txBody>
      </p:sp>
      <p:sp>
        <p:nvSpPr>
          <p:cNvPr id="5" name="object 5"/>
          <p:cNvSpPr/>
          <p:nvPr/>
        </p:nvSpPr>
        <p:spPr>
          <a:xfrm>
            <a:off x="4397258" y="3045024"/>
            <a:ext cx="130006" cy="125015"/>
          </a:xfrm>
          <a:prstGeom prst="rect">
            <a:avLst/>
          </a:prstGeom>
          <a:blipFill>
            <a:blip r:embed="rId4" cstate="print"/>
            <a:stretch>
              <a:fillRect/>
            </a:stretch>
          </a:blipFill>
        </p:spPr>
        <p:txBody>
          <a:bodyPr wrap="square" lIns="0" tIns="0" rIns="0" bIns="0" rtlCol="0"/>
          <a:lstStyle/>
          <a:p>
            <a:endParaRPr sz="1588"/>
          </a:p>
        </p:txBody>
      </p:sp>
      <p:sp>
        <p:nvSpPr>
          <p:cNvPr id="6" name="object 6"/>
          <p:cNvSpPr txBox="1"/>
          <p:nvPr/>
        </p:nvSpPr>
        <p:spPr>
          <a:xfrm rot="18960000">
            <a:off x="4341119" y="2995469"/>
            <a:ext cx="183057"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7" name="object 7"/>
          <p:cNvSpPr/>
          <p:nvPr/>
        </p:nvSpPr>
        <p:spPr>
          <a:xfrm>
            <a:off x="5012619" y="2259211"/>
            <a:ext cx="546024" cy="508992"/>
          </a:xfrm>
          <a:prstGeom prst="rect">
            <a:avLst/>
          </a:prstGeom>
          <a:blipFill>
            <a:blip r:embed="rId5" cstate="print"/>
            <a:stretch>
              <a:fillRect/>
            </a:stretch>
          </a:blipFill>
        </p:spPr>
        <p:txBody>
          <a:bodyPr wrap="square" lIns="0" tIns="0" rIns="0" bIns="0" rtlCol="0"/>
          <a:lstStyle/>
          <a:p>
            <a:endParaRPr sz="1588"/>
          </a:p>
        </p:txBody>
      </p:sp>
      <p:sp>
        <p:nvSpPr>
          <p:cNvPr id="8" name="object 8"/>
          <p:cNvSpPr/>
          <p:nvPr/>
        </p:nvSpPr>
        <p:spPr>
          <a:xfrm>
            <a:off x="5094574" y="2391945"/>
            <a:ext cx="376583" cy="261193"/>
          </a:xfrm>
          <a:custGeom>
            <a:avLst/>
            <a:gdLst/>
            <a:ahLst/>
            <a:cxnLst/>
            <a:rect l="l" t="t" r="r" b="b"/>
            <a:pathLst>
              <a:path w="551814" h="371475">
                <a:moveTo>
                  <a:pt x="407642" y="0"/>
                </a:moveTo>
                <a:lnTo>
                  <a:pt x="356940" y="3544"/>
                </a:lnTo>
                <a:lnTo>
                  <a:pt x="121979" y="58487"/>
                </a:lnTo>
                <a:lnTo>
                  <a:pt x="74962" y="77792"/>
                </a:lnTo>
                <a:lnTo>
                  <a:pt x="37659" y="109658"/>
                </a:lnTo>
                <a:lnTo>
                  <a:pt x="12022" y="150945"/>
                </a:lnTo>
                <a:lnTo>
                  <a:pt x="0" y="198510"/>
                </a:lnTo>
                <a:lnTo>
                  <a:pt x="3543" y="249213"/>
                </a:lnTo>
                <a:lnTo>
                  <a:pt x="22849" y="296229"/>
                </a:lnTo>
                <a:lnTo>
                  <a:pt x="54716" y="333532"/>
                </a:lnTo>
                <a:lnTo>
                  <a:pt x="96003" y="359169"/>
                </a:lnTo>
                <a:lnTo>
                  <a:pt x="143568" y="371191"/>
                </a:lnTo>
                <a:lnTo>
                  <a:pt x="194271" y="367647"/>
                </a:lnTo>
                <a:lnTo>
                  <a:pt x="429232" y="312705"/>
                </a:lnTo>
                <a:lnTo>
                  <a:pt x="476249" y="293399"/>
                </a:lnTo>
                <a:lnTo>
                  <a:pt x="513551" y="261532"/>
                </a:lnTo>
                <a:lnTo>
                  <a:pt x="539189" y="220246"/>
                </a:lnTo>
                <a:lnTo>
                  <a:pt x="551210" y="172680"/>
                </a:lnTo>
                <a:lnTo>
                  <a:pt x="547666" y="121978"/>
                </a:lnTo>
                <a:lnTo>
                  <a:pt x="528361" y="74961"/>
                </a:lnTo>
                <a:lnTo>
                  <a:pt x="496494" y="37659"/>
                </a:lnTo>
                <a:lnTo>
                  <a:pt x="455207" y="12021"/>
                </a:lnTo>
                <a:lnTo>
                  <a:pt x="407642" y="0"/>
                </a:lnTo>
                <a:close/>
              </a:path>
            </a:pathLst>
          </a:custGeom>
          <a:solidFill>
            <a:srgbClr val="D6D6D6"/>
          </a:solidFill>
        </p:spPr>
        <p:txBody>
          <a:bodyPr wrap="square" lIns="0" tIns="0" rIns="0" bIns="0" rtlCol="0"/>
          <a:lstStyle/>
          <a:p>
            <a:endParaRPr sz="1588"/>
          </a:p>
        </p:txBody>
      </p:sp>
      <p:sp>
        <p:nvSpPr>
          <p:cNvPr id="9" name="object 9"/>
          <p:cNvSpPr/>
          <p:nvPr/>
        </p:nvSpPr>
        <p:spPr>
          <a:xfrm>
            <a:off x="5237963" y="2500313"/>
            <a:ext cx="138673" cy="142875"/>
          </a:xfrm>
          <a:prstGeom prst="rect">
            <a:avLst/>
          </a:prstGeom>
          <a:blipFill>
            <a:blip r:embed="rId6" cstate="print"/>
            <a:stretch>
              <a:fillRect/>
            </a:stretch>
          </a:blipFill>
        </p:spPr>
        <p:txBody>
          <a:bodyPr wrap="square" lIns="0" tIns="0" rIns="0" bIns="0" rtlCol="0"/>
          <a:lstStyle/>
          <a:p>
            <a:endParaRPr sz="1588"/>
          </a:p>
        </p:txBody>
      </p:sp>
      <p:sp>
        <p:nvSpPr>
          <p:cNvPr id="10" name="object 10"/>
          <p:cNvSpPr txBox="1"/>
          <p:nvPr/>
        </p:nvSpPr>
        <p:spPr>
          <a:xfrm rot="20820000">
            <a:off x="5193111" y="2452252"/>
            <a:ext cx="182156"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11" name="object 11"/>
          <p:cNvSpPr/>
          <p:nvPr/>
        </p:nvSpPr>
        <p:spPr>
          <a:xfrm>
            <a:off x="7283386" y="2375297"/>
            <a:ext cx="554691" cy="526851"/>
          </a:xfrm>
          <a:prstGeom prst="rect">
            <a:avLst/>
          </a:prstGeom>
          <a:blipFill>
            <a:blip r:embed="rId7" cstate="print"/>
            <a:stretch>
              <a:fillRect/>
            </a:stretch>
          </a:blipFill>
        </p:spPr>
        <p:txBody>
          <a:bodyPr wrap="square" lIns="0" tIns="0" rIns="0" bIns="0" rtlCol="0"/>
          <a:lstStyle/>
          <a:p>
            <a:endParaRPr sz="1588"/>
          </a:p>
        </p:txBody>
      </p:sp>
      <p:sp>
        <p:nvSpPr>
          <p:cNvPr id="12" name="object 12"/>
          <p:cNvSpPr/>
          <p:nvPr/>
        </p:nvSpPr>
        <p:spPr>
          <a:xfrm>
            <a:off x="7374141" y="2498468"/>
            <a:ext cx="372250" cy="272802"/>
          </a:xfrm>
          <a:custGeom>
            <a:avLst/>
            <a:gdLst/>
            <a:ahLst/>
            <a:cxnLst/>
            <a:rect l="l" t="t" r="r" b="b"/>
            <a:pathLst>
              <a:path w="545465" h="387985">
                <a:moveTo>
                  <a:pt x="153937" y="0"/>
                </a:moveTo>
                <a:lnTo>
                  <a:pt x="107339" y="6847"/>
                </a:lnTo>
                <a:lnTo>
                  <a:pt x="65410" y="27310"/>
                </a:lnTo>
                <a:lnTo>
                  <a:pt x="31342" y="59831"/>
                </a:lnTo>
                <a:lnTo>
                  <a:pt x="8324" y="102853"/>
                </a:lnTo>
                <a:lnTo>
                  <a:pt x="0" y="150930"/>
                </a:lnTo>
                <a:lnTo>
                  <a:pt x="6847" y="197528"/>
                </a:lnTo>
                <a:lnTo>
                  <a:pt x="27310" y="239456"/>
                </a:lnTo>
                <a:lnTo>
                  <a:pt x="59832" y="273525"/>
                </a:lnTo>
                <a:lnTo>
                  <a:pt x="102854" y="296543"/>
                </a:lnTo>
                <a:lnTo>
                  <a:pt x="343036" y="379177"/>
                </a:lnTo>
                <a:lnTo>
                  <a:pt x="391114" y="387501"/>
                </a:lnTo>
                <a:lnTo>
                  <a:pt x="437711" y="380653"/>
                </a:lnTo>
                <a:lnTo>
                  <a:pt x="479639" y="360190"/>
                </a:lnTo>
                <a:lnTo>
                  <a:pt x="513708" y="327669"/>
                </a:lnTo>
                <a:lnTo>
                  <a:pt x="536726" y="284647"/>
                </a:lnTo>
                <a:lnTo>
                  <a:pt x="545050" y="236569"/>
                </a:lnTo>
                <a:lnTo>
                  <a:pt x="538202" y="189971"/>
                </a:lnTo>
                <a:lnTo>
                  <a:pt x="517740" y="148043"/>
                </a:lnTo>
                <a:lnTo>
                  <a:pt x="485219" y="113975"/>
                </a:lnTo>
                <a:lnTo>
                  <a:pt x="442197" y="90957"/>
                </a:lnTo>
                <a:lnTo>
                  <a:pt x="202014" y="8324"/>
                </a:lnTo>
                <a:lnTo>
                  <a:pt x="153937" y="0"/>
                </a:lnTo>
                <a:close/>
              </a:path>
            </a:pathLst>
          </a:custGeom>
          <a:solidFill>
            <a:srgbClr val="D6D6D6"/>
          </a:solidFill>
        </p:spPr>
        <p:txBody>
          <a:bodyPr wrap="square" lIns="0" tIns="0" rIns="0" bIns="0" rtlCol="0"/>
          <a:lstStyle/>
          <a:p>
            <a:endParaRPr sz="1588"/>
          </a:p>
        </p:txBody>
      </p:sp>
      <p:sp>
        <p:nvSpPr>
          <p:cNvPr id="13" name="object 13"/>
          <p:cNvSpPr/>
          <p:nvPr/>
        </p:nvSpPr>
        <p:spPr>
          <a:xfrm>
            <a:off x="7508730" y="2607469"/>
            <a:ext cx="138673" cy="151804"/>
          </a:xfrm>
          <a:prstGeom prst="rect">
            <a:avLst/>
          </a:prstGeom>
          <a:blipFill>
            <a:blip r:embed="rId8" cstate="print"/>
            <a:stretch>
              <a:fillRect/>
            </a:stretch>
          </a:blipFill>
        </p:spPr>
        <p:txBody>
          <a:bodyPr wrap="square" lIns="0" tIns="0" rIns="0" bIns="0" rtlCol="0"/>
          <a:lstStyle/>
          <a:p>
            <a:endParaRPr sz="1588"/>
          </a:p>
        </p:txBody>
      </p:sp>
      <p:sp>
        <p:nvSpPr>
          <p:cNvPr id="14" name="object 14"/>
          <p:cNvSpPr txBox="1"/>
          <p:nvPr/>
        </p:nvSpPr>
        <p:spPr>
          <a:xfrm rot="1080000">
            <a:off x="7464951" y="2568536"/>
            <a:ext cx="183513"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15" name="object 15"/>
          <p:cNvSpPr/>
          <p:nvPr/>
        </p:nvSpPr>
        <p:spPr>
          <a:xfrm>
            <a:off x="6278009" y="2169914"/>
            <a:ext cx="537357" cy="464344"/>
          </a:xfrm>
          <a:prstGeom prst="rect">
            <a:avLst/>
          </a:prstGeom>
          <a:blipFill>
            <a:blip r:embed="rId9" cstate="print"/>
            <a:stretch>
              <a:fillRect/>
            </a:stretch>
          </a:blipFill>
        </p:spPr>
        <p:txBody>
          <a:bodyPr wrap="square" lIns="0" tIns="0" rIns="0" bIns="0" rtlCol="0"/>
          <a:lstStyle/>
          <a:p>
            <a:endParaRPr sz="1588"/>
          </a:p>
        </p:txBody>
      </p:sp>
      <p:sp>
        <p:nvSpPr>
          <p:cNvPr id="16" name="object 16"/>
          <p:cNvSpPr/>
          <p:nvPr/>
        </p:nvSpPr>
        <p:spPr>
          <a:xfrm>
            <a:off x="6356653" y="2291736"/>
            <a:ext cx="381350" cy="236636"/>
          </a:xfrm>
          <a:custGeom>
            <a:avLst/>
            <a:gdLst/>
            <a:ahLst/>
            <a:cxnLst/>
            <a:rect l="l" t="t" r="r" b="b"/>
            <a:pathLst>
              <a:path w="558800" h="336550">
                <a:moveTo>
                  <a:pt x="169631" y="0"/>
                </a:moveTo>
                <a:lnTo>
                  <a:pt x="125593" y="4673"/>
                </a:lnTo>
                <a:lnTo>
                  <a:pt x="85706" y="20213"/>
                </a:lnTo>
                <a:lnTo>
                  <a:pt x="51586" y="45089"/>
                </a:lnTo>
                <a:lnTo>
                  <a:pt x="24851" y="77772"/>
                </a:lnTo>
                <a:lnTo>
                  <a:pt x="7116" y="116732"/>
                </a:lnTo>
                <a:lnTo>
                  <a:pt x="0" y="160441"/>
                </a:lnTo>
                <a:lnTo>
                  <a:pt x="4673" y="204478"/>
                </a:lnTo>
                <a:lnTo>
                  <a:pt x="20213" y="244365"/>
                </a:lnTo>
                <a:lnTo>
                  <a:pt x="45089" y="278485"/>
                </a:lnTo>
                <a:lnTo>
                  <a:pt x="77772" y="305220"/>
                </a:lnTo>
                <a:lnTo>
                  <a:pt x="116732" y="322955"/>
                </a:lnTo>
                <a:lnTo>
                  <a:pt x="160441" y="330071"/>
                </a:lnTo>
                <a:lnTo>
                  <a:pt x="388954" y="336433"/>
                </a:lnTo>
                <a:lnTo>
                  <a:pt x="432991" y="331759"/>
                </a:lnTo>
                <a:lnTo>
                  <a:pt x="472877" y="316219"/>
                </a:lnTo>
                <a:lnTo>
                  <a:pt x="506997" y="291343"/>
                </a:lnTo>
                <a:lnTo>
                  <a:pt x="533732" y="258660"/>
                </a:lnTo>
                <a:lnTo>
                  <a:pt x="551467" y="219700"/>
                </a:lnTo>
                <a:lnTo>
                  <a:pt x="558584" y="175991"/>
                </a:lnTo>
                <a:lnTo>
                  <a:pt x="553910" y="131954"/>
                </a:lnTo>
                <a:lnTo>
                  <a:pt x="538370" y="92067"/>
                </a:lnTo>
                <a:lnTo>
                  <a:pt x="513494" y="57948"/>
                </a:lnTo>
                <a:lnTo>
                  <a:pt x="480811" y="31212"/>
                </a:lnTo>
                <a:lnTo>
                  <a:pt x="441851" y="13478"/>
                </a:lnTo>
                <a:lnTo>
                  <a:pt x="398142" y="6361"/>
                </a:lnTo>
                <a:lnTo>
                  <a:pt x="169631" y="0"/>
                </a:lnTo>
                <a:close/>
              </a:path>
            </a:pathLst>
          </a:custGeom>
          <a:solidFill>
            <a:srgbClr val="D6D6D6"/>
          </a:solidFill>
        </p:spPr>
        <p:txBody>
          <a:bodyPr wrap="square" lIns="0" tIns="0" rIns="0" bIns="0" rtlCol="0"/>
          <a:lstStyle/>
          <a:p>
            <a:endParaRPr sz="1588"/>
          </a:p>
        </p:txBody>
      </p:sp>
      <p:sp>
        <p:nvSpPr>
          <p:cNvPr id="17" name="object 17"/>
          <p:cNvSpPr/>
          <p:nvPr/>
        </p:nvSpPr>
        <p:spPr>
          <a:xfrm>
            <a:off x="6503352" y="2384227"/>
            <a:ext cx="138673" cy="142875"/>
          </a:xfrm>
          <a:prstGeom prst="rect">
            <a:avLst/>
          </a:prstGeom>
          <a:blipFill>
            <a:blip r:embed="rId10" cstate="print"/>
            <a:stretch>
              <a:fillRect/>
            </a:stretch>
          </a:blipFill>
        </p:spPr>
        <p:txBody>
          <a:bodyPr wrap="square" lIns="0" tIns="0" rIns="0" bIns="0" rtlCol="0"/>
          <a:lstStyle/>
          <a:p>
            <a:endParaRPr sz="1588"/>
          </a:p>
        </p:txBody>
      </p:sp>
      <p:sp>
        <p:nvSpPr>
          <p:cNvPr id="18" name="object 18"/>
          <p:cNvSpPr txBox="1"/>
          <p:nvPr/>
        </p:nvSpPr>
        <p:spPr>
          <a:xfrm rot="60000">
            <a:off x="6455831" y="2335540"/>
            <a:ext cx="182831"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19" name="object 19"/>
          <p:cNvSpPr/>
          <p:nvPr/>
        </p:nvSpPr>
        <p:spPr>
          <a:xfrm>
            <a:off x="8124090" y="3000375"/>
            <a:ext cx="554691" cy="571500"/>
          </a:xfrm>
          <a:prstGeom prst="rect">
            <a:avLst/>
          </a:prstGeom>
          <a:blipFill>
            <a:blip r:embed="rId11" cstate="print"/>
            <a:stretch>
              <a:fillRect/>
            </a:stretch>
          </a:blipFill>
        </p:spPr>
        <p:txBody>
          <a:bodyPr wrap="square" lIns="0" tIns="0" rIns="0" bIns="0" rtlCol="0"/>
          <a:lstStyle/>
          <a:p>
            <a:endParaRPr sz="1588"/>
          </a:p>
        </p:txBody>
      </p:sp>
      <p:sp>
        <p:nvSpPr>
          <p:cNvPr id="20" name="object 20"/>
          <p:cNvSpPr/>
          <p:nvPr/>
        </p:nvSpPr>
        <p:spPr>
          <a:xfrm>
            <a:off x="8230537" y="3104977"/>
            <a:ext cx="326748" cy="341114"/>
          </a:xfrm>
          <a:custGeom>
            <a:avLst/>
            <a:gdLst/>
            <a:ahLst/>
            <a:cxnLst/>
            <a:rect l="l" t="t" r="r" b="b"/>
            <a:pathLst>
              <a:path w="478790" h="485139">
                <a:moveTo>
                  <a:pt x="130440" y="0"/>
                </a:moveTo>
                <a:lnTo>
                  <a:pt x="85306" y="13462"/>
                </a:lnTo>
                <a:lnTo>
                  <a:pt x="45236" y="41303"/>
                </a:lnTo>
                <a:lnTo>
                  <a:pt x="15951" y="80330"/>
                </a:lnTo>
                <a:lnTo>
                  <a:pt x="851" y="124942"/>
                </a:lnTo>
                <a:lnTo>
                  <a:pt x="0" y="171590"/>
                </a:lnTo>
                <a:lnTo>
                  <a:pt x="13462" y="216723"/>
                </a:lnTo>
                <a:lnTo>
                  <a:pt x="41303" y="256794"/>
                </a:lnTo>
                <a:lnTo>
                  <a:pt x="217600" y="439646"/>
                </a:lnTo>
                <a:lnTo>
                  <a:pt x="256628" y="468931"/>
                </a:lnTo>
                <a:lnTo>
                  <a:pt x="301240" y="484031"/>
                </a:lnTo>
                <a:lnTo>
                  <a:pt x="347887" y="484883"/>
                </a:lnTo>
                <a:lnTo>
                  <a:pt x="393020" y="471420"/>
                </a:lnTo>
                <a:lnTo>
                  <a:pt x="433090" y="443579"/>
                </a:lnTo>
                <a:lnTo>
                  <a:pt x="462375" y="404552"/>
                </a:lnTo>
                <a:lnTo>
                  <a:pt x="477476" y="359940"/>
                </a:lnTo>
                <a:lnTo>
                  <a:pt x="478328" y="313292"/>
                </a:lnTo>
                <a:lnTo>
                  <a:pt x="464865" y="268159"/>
                </a:lnTo>
                <a:lnTo>
                  <a:pt x="437023" y="228089"/>
                </a:lnTo>
                <a:lnTo>
                  <a:pt x="260727" y="45236"/>
                </a:lnTo>
                <a:lnTo>
                  <a:pt x="221699" y="15951"/>
                </a:lnTo>
                <a:lnTo>
                  <a:pt x="177087" y="851"/>
                </a:lnTo>
                <a:lnTo>
                  <a:pt x="130440" y="0"/>
                </a:lnTo>
                <a:close/>
              </a:path>
            </a:pathLst>
          </a:custGeom>
          <a:solidFill>
            <a:srgbClr val="D6D6D6"/>
          </a:solidFill>
        </p:spPr>
        <p:txBody>
          <a:bodyPr wrap="square" lIns="0" tIns="0" rIns="0" bIns="0" rtlCol="0"/>
          <a:lstStyle/>
          <a:p>
            <a:endParaRPr sz="1588"/>
          </a:p>
        </p:txBody>
      </p:sp>
      <p:sp>
        <p:nvSpPr>
          <p:cNvPr id="21" name="object 21"/>
          <p:cNvSpPr/>
          <p:nvPr/>
        </p:nvSpPr>
        <p:spPr>
          <a:xfrm>
            <a:off x="8340766" y="3250407"/>
            <a:ext cx="121339" cy="133946"/>
          </a:xfrm>
          <a:prstGeom prst="rect">
            <a:avLst/>
          </a:prstGeom>
          <a:blipFill>
            <a:blip r:embed="rId12" cstate="print"/>
            <a:stretch>
              <a:fillRect/>
            </a:stretch>
          </a:blipFill>
        </p:spPr>
        <p:txBody>
          <a:bodyPr wrap="square" lIns="0" tIns="0" rIns="0" bIns="0" rtlCol="0"/>
          <a:lstStyle/>
          <a:p>
            <a:endParaRPr sz="1588"/>
          </a:p>
        </p:txBody>
      </p:sp>
      <p:sp>
        <p:nvSpPr>
          <p:cNvPr id="22" name="object 22"/>
          <p:cNvSpPr txBox="1"/>
          <p:nvPr/>
        </p:nvSpPr>
        <p:spPr>
          <a:xfrm rot="2760000">
            <a:off x="8291947" y="3206573"/>
            <a:ext cx="187676"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23" name="object 23"/>
          <p:cNvSpPr/>
          <p:nvPr/>
        </p:nvSpPr>
        <p:spPr>
          <a:xfrm>
            <a:off x="8652780" y="3920132"/>
            <a:ext cx="485355" cy="562571"/>
          </a:xfrm>
          <a:prstGeom prst="rect">
            <a:avLst/>
          </a:prstGeom>
          <a:blipFill>
            <a:blip r:embed="rId13" cstate="print"/>
            <a:stretch>
              <a:fillRect/>
            </a:stretch>
          </a:blipFill>
        </p:spPr>
        <p:txBody>
          <a:bodyPr wrap="square" lIns="0" tIns="0" rIns="0" bIns="0" rtlCol="0"/>
          <a:lstStyle/>
          <a:p>
            <a:endParaRPr sz="1588"/>
          </a:p>
        </p:txBody>
      </p:sp>
      <p:sp>
        <p:nvSpPr>
          <p:cNvPr id="24" name="object 24"/>
          <p:cNvSpPr/>
          <p:nvPr/>
        </p:nvSpPr>
        <p:spPr>
          <a:xfrm>
            <a:off x="8778154" y="4006627"/>
            <a:ext cx="233143" cy="387995"/>
          </a:xfrm>
          <a:custGeom>
            <a:avLst/>
            <a:gdLst/>
            <a:ahLst/>
            <a:cxnLst/>
            <a:rect l="l" t="t" r="r" b="b"/>
            <a:pathLst>
              <a:path w="341629" h="551814">
                <a:moveTo>
                  <a:pt x="174855" y="0"/>
                </a:moveTo>
                <a:lnTo>
                  <a:pt x="126062" y="46"/>
                </a:lnTo>
                <a:lnTo>
                  <a:pt x="79757" y="15429"/>
                </a:lnTo>
                <a:lnTo>
                  <a:pt x="41927" y="43485"/>
                </a:lnTo>
                <a:lnTo>
                  <a:pt x="14647" y="81333"/>
                </a:lnTo>
                <a:lnTo>
                  <a:pt x="0" y="126069"/>
                </a:lnTo>
                <a:lnTo>
                  <a:pt x="37" y="174886"/>
                </a:lnTo>
                <a:lnTo>
                  <a:pt x="40718" y="425607"/>
                </a:lnTo>
                <a:lnTo>
                  <a:pt x="56102" y="471911"/>
                </a:lnTo>
                <a:lnTo>
                  <a:pt x="84158" y="509742"/>
                </a:lnTo>
                <a:lnTo>
                  <a:pt x="122006" y="537022"/>
                </a:lnTo>
                <a:lnTo>
                  <a:pt x="166766" y="551678"/>
                </a:lnTo>
                <a:lnTo>
                  <a:pt x="215559" y="551632"/>
                </a:lnTo>
                <a:lnTo>
                  <a:pt x="261863" y="536248"/>
                </a:lnTo>
                <a:lnTo>
                  <a:pt x="299693" y="508191"/>
                </a:lnTo>
                <a:lnTo>
                  <a:pt x="326974" y="470343"/>
                </a:lnTo>
                <a:lnTo>
                  <a:pt x="341621" y="425607"/>
                </a:lnTo>
                <a:lnTo>
                  <a:pt x="341583" y="376791"/>
                </a:lnTo>
                <a:lnTo>
                  <a:pt x="300903" y="126069"/>
                </a:lnTo>
                <a:lnTo>
                  <a:pt x="285519" y="79765"/>
                </a:lnTo>
                <a:lnTo>
                  <a:pt x="257463" y="41935"/>
                </a:lnTo>
                <a:lnTo>
                  <a:pt x="219615" y="14655"/>
                </a:lnTo>
                <a:lnTo>
                  <a:pt x="174855" y="0"/>
                </a:lnTo>
                <a:close/>
              </a:path>
            </a:pathLst>
          </a:custGeom>
          <a:solidFill>
            <a:srgbClr val="D6D6D6"/>
          </a:solidFill>
        </p:spPr>
        <p:txBody>
          <a:bodyPr wrap="square" lIns="0" tIns="0" rIns="0" bIns="0" rtlCol="0"/>
          <a:lstStyle/>
          <a:p>
            <a:endParaRPr sz="1588"/>
          </a:p>
        </p:txBody>
      </p:sp>
      <p:sp>
        <p:nvSpPr>
          <p:cNvPr id="25" name="object 25"/>
          <p:cNvSpPr/>
          <p:nvPr/>
        </p:nvSpPr>
        <p:spPr>
          <a:xfrm>
            <a:off x="8826121" y="4161235"/>
            <a:ext cx="138673" cy="151804"/>
          </a:xfrm>
          <a:prstGeom prst="rect">
            <a:avLst/>
          </a:prstGeom>
          <a:blipFill>
            <a:blip r:embed="rId14" cstate="print"/>
            <a:stretch>
              <a:fillRect/>
            </a:stretch>
          </a:blipFill>
        </p:spPr>
        <p:txBody>
          <a:bodyPr wrap="square" lIns="0" tIns="0" rIns="0" bIns="0" rtlCol="0"/>
          <a:lstStyle/>
          <a:p>
            <a:endParaRPr sz="1588"/>
          </a:p>
        </p:txBody>
      </p:sp>
      <p:sp>
        <p:nvSpPr>
          <p:cNvPr id="26" name="object 26"/>
          <p:cNvSpPr txBox="1"/>
          <p:nvPr/>
        </p:nvSpPr>
        <p:spPr>
          <a:xfrm rot="4800000">
            <a:off x="8789496" y="4125480"/>
            <a:ext cx="188605" cy="153888"/>
          </a:xfrm>
          <a:prstGeom prst="rect">
            <a:avLst/>
          </a:prstGeom>
        </p:spPr>
        <p:txBody>
          <a:bodyPr vert="horz" wrap="square" lIns="0" tIns="0" rIns="0" bIns="0" rtlCol="0">
            <a:spAutoFit/>
          </a:bodyPr>
          <a:lstStyle/>
          <a:p>
            <a:pPr>
              <a:lnSpc>
                <a:spcPts val="1244"/>
              </a:lnSpc>
            </a:pPr>
            <a:r>
              <a:rPr sz="1235" b="1" dirty="0">
                <a:latin typeface="Helvetica Neue"/>
                <a:cs typeface="Helvetica Neue"/>
              </a:rPr>
              <a:t>+</a:t>
            </a:r>
            <a:endParaRPr sz="1235">
              <a:latin typeface="Helvetica Neue"/>
              <a:cs typeface="Helvetica Neue"/>
            </a:endParaRPr>
          </a:p>
        </p:txBody>
      </p:sp>
      <p:sp>
        <p:nvSpPr>
          <p:cNvPr id="27" name="object 27"/>
          <p:cNvSpPr/>
          <p:nvPr/>
        </p:nvSpPr>
        <p:spPr>
          <a:xfrm>
            <a:off x="1776011" y="0"/>
            <a:ext cx="8766185" cy="6875860"/>
          </a:xfrm>
          <a:prstGeom prst="rect">
            <a:avLst/>
          </a:prstGeom>
          <a:blipFill>
            <a:blip r:embed="rId15"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6" name="object 36"/>
          <p:cNvSpPr/>
          <p:nvPr/>
        </p:nvSpPr>
        <p:spPr>
          <a:xfrm>
            <a:off x="4787275" y="2777133"/>
            <a:ext cx="849371" cy="625078"/>
          </a:xfrm>
          <a:prstGeom prst="rect">
            <a:avLst/>
          </a:prstGeom>
          <a:blipFill>
            <a:blip r:embed="rId16" cstate="print"/>
            <a:stretch>
              <a:fillRect/>
            </a:stretch>
          </a:blipFill>
        </p:spPr>
        <p:txBody>
          <a:bodyPr wrap="square" lIns="0" tIns="0" rIns="0" bIns="0" rtlCol="0"/>
          <a:lstStyle/>
          <a:p>
            <a:endParaRPr sz="1588"/>
          </a:p>
        </p:txBody>
      </p:sp>
      <p:sp>
        <p:nvSpPr>
          <p:cNvPr id="37" name="object 37"/>
          <p:cNvSpPr/>
          <p:nvPr/>
        </p:nvSpPr>
        <p:spPr>
          <a:xfrm>
            <a:off x="4902879" y="2860842"/>
            <a:ext cx="618394" cy="458093"/>
          </a:xfrm>
          <a:custGeom>
            <a:avLst/>
            <a:gdLst/>
            <a:ahLst/>
            <a:cxnLst/>
            <a:rect l="l" t="t" r="r" b="b"/>
            <a:pathLst>
              <a:path w="906145" h="651510">
                <a:moveTo>
                  <a:pt x="634074" y="0"/>
                </a:moveTo>
                <a:lnTo>
                  <a:pt x="588732" y="1949"/>
                </a:lnTo>
                <a:lnTo>
                  <a:pt x="542550" y="7506"/>
                </a:lnTo>
                <a:lnTo>
                  <a:pt x="495905" y="16491"/>
                </a:lnTo>
                <a:lnTo>
                  <a:pt x="449173" y="28730"/>
                </a:lnTo>
                <a:lnTo>
                  <a:pt x="402733" y="44045"/>
                </a:lnTo>
                <a:lnTo>
                  <a:pt x="356960" y="62260"/>
                </a:lnTo>
                <a:lnTo>
                  <a:pt x="312233" y="83199"/>
                </a:lnTo>
                <a:lnTo>
                  <a:pt x="268928" y="106684"/>
                </a:lnTo>
                <a:lnTo>
                  <a:pt x="227422" y="132540"/>
                </a:lnTo>
                <a:lnTo>
                  <a:pt x="188092" y="160590"/>
                </a:lnTo>
                <a:lnTo>
                  <a:pt x="151316" y="190657"/>
                </a:lnTo>
                <a:lnTo>
                  <a:pt x="117471" y="222565"/>
                </a:lnTo>
                <a:lnTo>
                  <a:pt x="86933" y="256138"/>
                </a:lnTo>
                <a:lnTo>
                  <a:pt x="60079" y="291198"/>
                </a:lnTo>
                <a:lnTo>
                  <a:pt x="33094" y="335423"/>
                </a:lnTo>
                <a:lnTo>
                  <a:pt x="14218" y="378450"/>
                </a:lnTo>
                <a:lnTo>
                  <a:pt x="3253" y="419854"/>
                </a:lnTo>
                <a:lnTo>
                  <a:pt x="0" y="459207"/>
                </a:lnTo>
                <a:lnTo>
                  <a:pt x="4257" y="496083"/>
                </a:lnTo>
                <a:lnTo>
                  <a:pt x="34507" y="560701"/>
                </a:lnTo>
                <a:lnTo>
                  <a:pt x="92406" y="610296"/>
                </a:lnTo>
                <a:lnTo>
                  <a:pt x="131226" y="628393"/>
                </a:lnTo>
                <a:lnTo>
                  <a:pt x="176359" y="641456"/>
                </a:lnTo>
                <a:lnTo>
                  <a:pt x="227606" y="649057"/>
                </a:lnTo>
                <a:lnTo>
                  <a:pt x="271731" y="650890"/>
                </a:lnTo>
                <a:lnTo>
                  <a:pt x="317073" y="648940"/>
                </a:lnTo>
                <a:lnTo>
                  <a:pt x="363255" y="643384"/>
                </a:lnTo>
                <a:lnTo>
                  <a:pt x="409901" y="634398"/>
                </a:lnTo>
                <a:lnTo>
                  <a:pt x="456632" y="622160"/>
                </a:lnTo>
                <a:lnTo>
                  <a:pt x="503073" y="606844"/>
                </a:lnTo>
                <a:lnTo>
                  <a:pt x="548845" y="588629"/>
                </a:lnTo>
                <a:lnTo>
                  <a:pt x="593573" y="567690"/>
                </a:lnTo>
                <a:lnTo>
                  <a:pt x="636878" y="544205"/>
                </a:lnTo>
                <a:lnTo>
                  <a:pt x="678384" y="518349"/>
                </a:lnTo>
                <a:lnTo>
                  <a:pt x="717713" y="490299"/>
                </a:lnTo>
                <a:lnTo>
                  <a:pt x="754489" y="460231"/>
                </a:lnTo>
                <a:lnTo>
                  <a:pt x="788335" y="428323"/>
                </a:lnTo>
                <a:lnTo>
                  <a:pt x="818873" y="394751"/>
                </a:lnTo>
                <a:lnTo>
                  <a:pt x="845727" y="359690"/>
                </a:lnTo>
                <a:lnTo>
                  <a:pt x="872712" y="315465"/>
                </a:lnTo>
                <a:lnTo>
                  <a:pt x="891587" y="272438"/>
                </a:lnTo>
                <a:lnTo>
                  <a:pt x="902552" y="231035"/>
                </a:lnTo>
                <a:lnTo>
                  <a:pt x="905806" y="191681"/>
                </a:lnTo>
                <a:lnTo>
                  <a:pt x="901549" y="154805"/>
                </a:lnTo>
                <a:lnTo>
                  <a:pt x="871299" y="90187"/>
                </a:lnTo>
                <a:lnTo>
                  <a:pt x="813399" y="40593"/>
                </a:lnTo>
                <a:lnTo>
                  <a:pt x="774579" y="22496"/>
                </a:lnTo>
                <a:lnTo>
                  <a:pt x="729446" y="9433"/>
                </a:lnTo>
                <a:lnTo>
                  <a:pt x="678198" y="1832"/>
                </a:lnTo>
                <a:lnTo>
                  <a:pt x="634074" y="0"/>
                </a:lnTo>
                <a:close/>
              </a:path>
            </a:pathLst>
          </a:custGeom>
          <a:solidFill>
            <a:srgbClr val="0433FF"/>
          </a:solidFill>
        </p:spPr>
        <p:txBody>
          <a:bodyPr wrap="square" lIns="0" tIns="0" rIns="0" bIns="0" rtlCol="0"/>
          <a:lstStyle/>
          <a:p>
            <a:endParaRPr sz="1588"/>
          </a:p>
        </p:txBody>
      </p:sp>
      <p:sp>
        <p:nvSpPr>
          <p:cNvPr id="38" name="object 38"/>
          <p:cNvSpPr/>
          <p:nvPr/>
        </p:nvSpPr>
        <p:spPr>
          <a:xfrm>
            <a:off x="8089422" y="3759398"/>
            <a:ext cx="572025" cy="901899"/>
          </a:xfrm>
          <a:prstGeom prst="rect">
            <a:avLst/>
          </a:prstGeom>
          <a:blipFill>
            <a:blip r:embed="rId17" cstate="print"/>
            <a:stretch>
              <a:fillRect/>
            </a:stretch>
          </a:blipFill>
        </p:spPr>
        <p:txBody>
          <a:bodyPr wrap="square" lIns="0" tIns="0" rIns="0" bIns="0" rtlCol="0"/>
          <a:lstStyle/>
          <a:p>
            <a:endParaRPr sz="1588"/>
          </a:p>
        </p:txBody>
      </p:sp>
      <p:sp>
        <p:nvSpPr>
          <p:cNvPr id="39" name="object 39"/>
          <p:cNvSpPr/>
          <p:nvPr/>
        </p:nvSpPr>
        <p:spPr>
          <a:xfrm>
            <a:off x="8182177" y="3867299"/>
            <a:ext cx="382217" cy="678210"/>
          </a:xfrm>
          <a:custGeom>
            <a:avLst/>
            <a:gdLst/>
            <a:ahLst/>
            <a:cxnLst/>
            <a:rect l="l" t="t" r="r" b="b"/>
            <a:pathLst>
              <a:path w="560070" h="964564">
                <a:moveTo>
                  <a:pt x="255839" y="0"/>
                </a:moveTo>
                <a:lnTo>
                  <a:pt x="185834" y="19222"/>
                </a:lnTo>
                <a:lnTo>
                  <a:pt x="152595" y="40540"/>
                </a:lnTo>
                <a:lnTo>
                  <a:pt x="121158" y="69630"/>
                </a:lnTo>
                <a:lnTo>
                  <a:pt x="91994" y="106468"/>
                </a:lnTo>
                <a:lnTo>
                  <a:pt x="65573" y="151033"/>
                </a:lnTo>
                <a:lnTo>
                  <a:pt x="47186" y="191186"/>
                </a:lnTo>
                <a:lnTo>
                  <a:pt x="31840" y="233896"/>
                </a:lnTo>
                <a:lnTo>
                  <a:pt x="19514" y="278748"/>
                </a:lnTo>
                <a:lnTo>
                  <a:pt x="10188" y="325327"/>
                </a:lnTo>
                <a:lnTo>
                  <a:pt x="3841" y="373215"/>
                </a:lnTo>
                <a:lnTo>
                  <a:pt x="452" y="421998"/>
                </a:lnTo>
                <a:lnTo>
                  <a:pt x="0" y="471260"/>
                </a:lnTo>
                <a:lnTo>
                  <a:pt x="2464" y="520584"/>
                </a:lnTo>
                <a:lnTo>
                  <a:pt x="7824" y="569556"/>
                </a:lnTo>
                <a:lnTo>
                  <a:pt x="16059" y="617758"/>
                </a:lnTo>
                <a:lnTo>
                  <a:pt x="27148" y="664775"/>
                </a:lnTo>
                <a:lnTo>
                  <a:pt x="41071" y="710192"/>
                </a:lnTo>
                <a:lnTo>
                  <a:pt x="57806" y="753593"/>
                </a:lnTo>
                <a:lnTo>
                  <a:pt x="77333" y="794561"/>
                </a:lnTo>
                <a:lnTo>
                  <a:pt x="99631" y="832681"/>
                </a:lnTo>
                <a:lnTo>
                  <a:pt x="130362" y="874390"/>
                </a:lnTo>
                <a:lnTo>
                  <a:pt x="163053" y="908138"/>
                </a:lnTo>
                <a:lnTo>
                  <a:pt x="197232" y="933950"/>
                </a:lnTo>
                <a:lnTo>
                  <a:pt x="232431" y="951848"/>
                </a:lnTo>
                <a:lnTo>
                  <a:pt x="304003" y="963997"/>
                </a:lnTo>
                <a:lnTo>
                  <a:pt x="339436" y="958296"/>
                </a:lnTo>
                <a:lnTo>
                  <a:pt x="407247" y="923457"/>
                </a:lnTo>
                <a:lnTo>
                  <a:pt x="438684" y="894368"/>
                </a:lnTo>
                <a:lnTo>
                  <a:pt x="467848" y="857529"/>
                </a:lnTo>
                <a:lnTo>
                  <a:pt x="494269" y="812964"/>
                </a:lnTo>
                <a:lnTo>
                  <a:pt x="512656" y="772811"/>
                </a:lnTo>
                <a:lnTo>
                  <a:pt x="528002" y="730101"/>
                </a:lnTo>
                <a:lnTo>
                  <a:pt x="540327" y="685248"/>
                </a:lnTo>
                <a:lnTo>
                  <a:pt x="549653" y="638670"/>
                </a:lnTo>
                <a:lnTo>
                  <a:pt x="556000" y="590781"/>
                </a:lnTo>
                <a:lnTo>
                  <a:pt x="559389" y="541998"/>
                </a:lnTo>
                <a:lnTo>
                  <a:pt x="559841" y="492736"/>
                </a:lnTo>
                <a:lnTo>
                  <a:pt x="557377" y="443412"/>
                </a:lnTo>
                <a:lnTo>
                  <a:pt x="552017" y="394440"/>
                </a:lnTo>
                <a:lnTo>
                  <a:pt x="543782" y="346238"/>
                </a:lnTo>
                <a:lnTo>
                  <a:pt x="532693" y="299221"/>
                </a:lnTo>
                <a:lnTo>
                  <a:pt x="518771" y="253804"/>
                </a:lnTo>
                <a:lnTo>
                  <a:pt x="502036" y="210403"/>
                </a:lnTo>
                <a:lnTo>
                  <a:pt x="482509" y="169435"/>
                </a:lnTo>
                <a:lnTo>
                  <a:pt x="460212" y="131315"/>
                </a:lnTo>
                <a:lnTo>
                  <a:pt x="429480" y="89606"/>
                </a:lnTo>
                <a:lnTo>
                  <a:pt x="396789" y="55858"/>
                </a:lnTo>
                <a:lnTo>
                  <a:pt x="362609" y="30046"/>
                </a:lnTo>
                <a:lnTo>
                  <a:pt x="327411" y="12149"/>
                </a:lnTo>
                <a:lnTo>
                  <a:pt x="255839" y="0"/>
                </a:lnTo>
                <a:close/>
              </a:path>
            </a:pathLst>
          </a:custGeom>
          <a:solidFill>
            <a:srgbClr val="FF40FF"/>
          </a:solidFill>
        </p:spPr>
        <p:txBody>
          <a:bodyPr wrap="square" lIns="0" tIns="0" rIns="0" bIns="0" rtlCol="0"/>
          <a:lstStyle/>
          <a:p>
            <a:endParaRPr sz="1588"/>
          </a:p>
        </p:txBody>
      </p:sp>
      <p:sp>
        <p:nvSpPr>
          <p:cNvPr id="40" name="object 40"/>
          <p:cNvSpPr/>
          <p:nvPr/>
        </p:nvSpPr>
        <p:spPr>
          <a:xfrm>
            <a:off x="5445971" y="2857500"/>
            <a:ext cx="2747455" cy="1491258"/>
          </a:xfrm>
          <a:prstGeom prst="rect">
            <a:avLst/>
          </a:prstGeom>
          <a:blipFill>
            <a:blip r:embed="rId18" cstate="print"/>
            <a:stretch>
              <a:fillRect/>
            </a:stretch>
          </a:blipFill>
        </p:spPr>
        <p:txBody>
          <a:bodyPr wrap="square" lIns="0" tIns="0" rIns="0" bIns="0" rtlCol="0"/>
          <a:lstStyle/>
          <a:p>
            <a:endParaRPr sz="1588"/>
          </a:p>
        </p:txBody>
      </p:sp>
      <p:sp>
        <p:nvSpPr>
          <p:cNvPr id="41" name="object 41"/>
          <p:cNvSpPr/>
          <p:nvPr/>
        </p:nvSpPr>
        <p:spPr>
          <a:xfrm>
            <a:off x="5523779" y="2933199"/>
            <a:ext cx="2592747" cy="1343025"/>
          </a:xfrm>
          <a:custGeom>
            <a:avLst/>
            <a:gdLst/>
            <a:ahLst/>
            <a:cxnLst/>
            <a:rect l="l" t="t" r="r" b="b"/>
            <a:pathLst>
              <a:path w="3799204" h="1910079">
                <a:moveTo>
                  <a:pt x="2035264" y="831540"/>
                </a:moveTo>
                <a:lnTo>
                  <a:pt x="542498" y="831540"/>
                </a:lnTo>
                <a:lnTo>
                  <a:pt x="3637034" y="1909668"/>
                </a:lnTo>
                <a:lnTo>
                  <a:pt x="3798614" y="1445887"/>
                </a:lnTo>
                <a:lnTo>
                  <a:pt x="2035264" y="831540"/>
                </a:lnTo>
                <a:close/>
              </a:path>
              <a:path w="3799204" h="1910079">
                <a:moveTo>
                  <a:pt x="832204" y="0"/>
                </a:moveTo>
                <a:lnTo>
                  <a:pt x="0" y="382497"/>
                </a:lnTo>
                <a:lnTo>
                  <a:pt x="414371" y="1199297"/>
                </a:lnTo>
                <a:lnTo>
                  <a:pt x="542498" y="831540"/>
                </a:lnTo>
                <a:lnTo>
                  <a:pt x="2035264" y="831540"/>
                </a:lnTo>
                <a:lnTo>
                  <a:pt x="704077" y="367757"/>
                </a:lnTo>
                <a:lnTo>
                  <a:pt x="832204" y="0"/>
                </a:lnTo>
                <a:close/>
              </a:path>
            </a:pathLst>
          </a:custGeom>
          <a:solidFill>
            <a:srgbClr val="4F7A28"/>
          </a:solidFill>
        </p:spPr>
        <p:txBody>
          <a:bodyPr wrap="square" lIns="0" tIns="0" rIns="0" bIns="0" rtlCol="0"/>
          <a:lstStyle/>
          <a:p>
            <a:endParaRPr sz="1588"/>
          </a:p>
        </p:txBody>
      </p:sp>
      <p:sp>
        <p:nvSpPr>
          <p:cNvPr id="42" name="object 42"/>
          <p:cNvSpPr/>
          <p:nvPr/>
        </p:nvSpPr>
        <p:spPr>
          <a:xfrm>
            <a:off x="3487219" y="1723429"/>
            <a:ext cx="1707409" cy="687586"/>
          </a:xfrm>
          <a:prstGeom prst="rect">
            <a:avLst/>
          </a:prstGeom>
          <a:blipFill>
            <a:blip r:embed="rId19" cstate="print"/>
            <a:stretch>
              <a:fillRect/>
            </a:stretch>
          </a:blipFill>
        </p:spPr>
        <p:txBody>
          <a:bodyPr wrap="square" lIns="0" tIns="0" rIns="0" bIns="0" rtlCol="0"/>
          <a:lstStyle/>
          <a:p>
            <a:endParaRPr sz="1588"/>
          </a:p>
        </p:txBody>
      </p:sp>
      <p:sp>
        <p:nvSpPr>
          <p:cNvPr id="43" name="object 43"/>
          <p:cNvSpPr/>
          <p:nvPr/>
        </p:nvSpPr>
        <p:spPr>
          <a:xfrm>
            <a:off x="3556555" y="1794868"/>
            <a:ext cx="1568736" cy="544711"/>
          </a:xfrm>
          <a:prstGeom prst="rect">
            <a:avLst/>
          </a:prstGeom>
          <a:blipFill>
            <a:blip r:embed="rId20"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4" name="object 44"/>
          <p:cNvSpPr/>
          <p:nvPr/>
        </p:nvSpPr>
        <p:spPr>
          <a:xfrm>
            <a:off x="3781899" y="1955602"/>
            <a:ext cx="780034" cy="187524"/>
          </a:xfrm>
          <a:prstGeom prst="rect">
            <a:avLst/>
          </a:prstGeom>
          <a:blipFill>
            <a:blip r:embed="rId21" cstate="print"/>
            <a:stretch>
              <a:fillRect/>
            </a:stretch>
          </a:blipFill>
        </p:spPr>
        <p:txBody>
          <a:bodyPr wrap="square" lIns="0" tIns="0" rIns="0" bIns="0" rtlCol="0"/>
          <a:lstStyle/>
          <a:p>
            <a:endParaRPr sz="1588"/>
          </a:p>
        </p:txBody>
      </p:sp>
      <p:sp>
        <p:nvSpPr>
          <p:cNvPr id="45" name="object 45"/>
          <p:cNvSpPr txBox="1"/>
          <p:nvPr/>
        </p:nvSpPr>
        <p:spPr>
          <a:xfrm>
            <a:off x="3776479" y="1857375"/>
            <a:ext cx="1010796" cy="271613"/>
          </a:xfrm>
          <a:prstGeom prst="rect">
            <a:avLst/>
          </a:prstGeom>
        </p:spPr>
        <p:txBody>
          <a:bodyPr vert="horz" wrap="square" lIns="0" tIns="0" rIns="0" bIns="0" rtlCol="0">
            <a:spAutoFit/>
          </a:bodyPr>
          <a:lstStyle/>
          <a:p>
            <a:pPr marL="8779"/>
            <a:r>
              <a:rPr sz="1765" dirty="0">
                <a:solidFill>
                  <a:srgbClr val="FFFFFF"/>
                </a:solidFill>
                <a:latin typeface="Helvetica Neue Light"/>
                <a:cs typeface="Helvetica Neue Light"/>
              </a:rPr>
              <a:t>sensors</a:t>
            </a:r>
            <a:endParaRPr sz="1765" dirty="0">
              <a:latin typeface="Helvetica Neue Light"/>
              <a:cs typeface="Helvetica Neue Light"/>
            </a:endParaRPr>
          </a:p>
        </p:txBody>
      </p:sp>
      <p:sp>
        <p:nvSpPr>
          <p:cNvPr id="46" name="object 46"/>
          <p:cNvSpPr/>
          <p:nvPr/>
        </p:nvSpPr>
        <p:spPr>
          <a:xfrm>
            <a:off x="4431927" y="1995287"/>
            <a:ext cx="4740079" cy="2246314"/>
          </a:xfrm>
          <a:prstGeom prst="rect">
            <a:avLst/>
          </a:prstGeom>
          <a:blipFill>
            <a:blip r:embed="rId2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2" name="object 52"/>
          <p:cNvSpPr/>
          <p:nvPr/>
        </p:nvSpPr>
        <p:spPr>
          <a:xfrm>
            <a:off x="8384101" y="4313040"/>
            <a:ext cx="1932752" cy="1580554"/>
          </a:xfrm>
          <a:prstGeom prst="rect">
            <a:avLst/>
          </a:prstGeom>
          <a:blipFill>
            <a:blip r:embed="rId23" cstate="print"/>
            <a:stretch>
              <a:fillRect/>
            </a:stretch>
          </a:blipFill>
        </p:spPr>
        <p:txBody>
          <a:bodyPr wrap="square" lIns="0" tIns="0" rIns="0" bIns="0" rtlCol="0"/>
          <a:lstStyle/>
          <a:p>
            <a:endParaRPr sz="1588"/>
          </a:p>
        </p:txBody>
      </p:sp>
      <p:sp>
        <p:nvSpPr>
          <p:cNvPr id="53" name="object 53"/>
          <p:cNvSpPr/>
          <p:nvPr/>
        </p:nvSpPr>
        <p:spPr>
          <a:xfrm>
            <a:off x="8453437" y="4384477"/>
            <a:ext cx="1794079" cy="1437679"/>
          </a:xfrm>
          <a:prstGeom prst="rect">
            <a:avLst/>
          </a:prstGeom>
          <a:blipFill>
            <a:blip r:embed="rId2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4" name="object 54"/>
          <p:cNvSpPr/>
          <p:nvPr/>
        </p:nvSpPr>
        <p:spPr>
          <a:xfrm>
            <a:off x="9285475" y="5572125"/>
            <a:ext cx="780034" cy="187524"/>
          </a:xfrm>
          <a:prstGeom prst="rect">
            <a:avLst/>
          </a:prstGeom>
          <a:blipFill>
            <a:blip r:embed="rId25" cstate="print"/>
            <a:stretch>
              <a:fillRect/>
            </a:stretch>
          </a:blipFill>
        </p:spPr>
        <p:txBody>
          <a:bodyPr wrap="square" lIns="0" tIns="0" rIns="0" bIns="0" rtlCol="0"/>
          <a:lstStyle/>
          <a:p>
            <a:endParaRPr sz="1588"/>
          </a:p>
        </p:txBody>
      </p:sp>
      <p:sp>
        <p:nvSpPr>
          <p:cNvPr id="55" name="object 55"/>
          <p:cNvSpPr txBox="1"/>
          <p:nvPr/>
        </p:nvSpPr>
        <p:spPr>
          <a:xfrm>
            <a:off x="9274901" y="5473899"/>
            <a:ext cx="790607" cy="271613"/>
          </a:xfrm>
          <a:prstGeom prst="rect">
            <a:avLst/>
          </a:prstGeom>
        </p:spPr>
        <p:txBody>
          <a:bodyPr vert="horz" wrap="square" lIns="0" tIns="0" rIns="0" bIns="0" rtlCol="0">
            <a:spAutoFit/>
          </a:bodyPr>
          <a:lstStyle/>
          <a:p>
            <a:pPr marL="8779"/>
            <a:r>
              <a:rPr sz="1765" dirty="0">
                <a:solidFill>
                  <a:srgbClr val="FFFFFF"/>
                </a:solidFill>
                <a:latin typeface="Helvetica Neue Light"/>
                <a:cs typeface="Helvetica Neue Light"/>
              </a:rPr>
              <a:t>sou</a:t>
            </a:r>
            <a:r>
              <a:rPr sz="1765" spc="-31" dirty="0">
                <a:solidFill>
                  <a:srgbClr val="FFFFFF"/>
                </a:solidFill>
                <a:latin typeface="Helvetica Neue Light"/>
                <a:cs typeface="Helvetica Neue Light"/>
              </a:rPr>
              <a:t>r</a:t>
            </a:r>
            <a:r>
              <a:rPr sz="1765" dirty="0">
                <a:solidFill>
                  <a:srgbClr val="FFFFFF"/>
                </a:solidFill>
                <a:latin typeface="Helvetica Neue Light"/>
                <a:cs typeface="Helvetica Neue Light"/>
              </a:rPr>
              <a:t>ces</a:t>
            </a:r>
            <a:endParaRPr sz="1765" dirty="0">
              <a:latin typeface="Helvetica Neue Light"/>
              <a:cs typeface="Helvetica Neue Light"/>
            </a:endParaRPr>
          </a:p>
        </p:txBody>
      </p:sp>
      <p:sp>
        <p:nvSpPr>
          <p:cNvPr id="61" name="object 61"/>
          <p:cNvSpPr/>
          <p:nvPr/>
        </p:nvSpPr>
        <p:spPr>
          <a:xfrm>
            <a:off x="2291165" y="4634508"/>
            <a:ext cx="1447398" cy="1714500"/>
          </a:xfrm>
          <a:prstGeom prst="rect">
            <a:avLst/>
          </a:prstGeom>
          <a:blipFill>
            <a:blip r:embed="rId26" cstate="print"/>
            <a:stretch>
              <a:fillRect/>
            </a:stretch>
          </a:blipFill>
        </p:spPr>
        <p:txBody>
          <a:bodyPr wrap="square" lIns="0" tIns="0" rIns="0" bIns="0" rtlCol="0"/>
          <a:lstStyle/>
          <a:p>
            <a:endParaRPr sz="1588"/>
          </a:p>
        </p:txBody>
      </p:sp>
      <p:sp>
        <p:nvSpPr>
          <p:cNvPr id="62" name="object 62"/>
          <p:cNvSpPr/>
          <p:nvPr/>
        </p:nvSpPr>
        <p:spPr>
          <a:xfrm>
            <a:off x="2360502" y="4705946"/>
            <a:ext cx="1308724" cy="1571625"/>
          </a:xfrm>
          <a:prstGeom prst="rect">
            <a:avLst/>
          </a:prstGeom>
          <a:blipFill>
            <a:blip r:embed="rId27"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3" name="object 63"/>
          <p:cNvSpPr/>
          <p:nvPr/>
        </p:nvSpPr>
        <p:spPr>
          <a:xfrm>
            <a:off x="2897859" y="4866680"/>
            <a:ext cx="294679" cy="187524"/>
          </a:xfrm>
          <a:prstGeom prst="rect">
            <a:avLst/>
          </a:prstGeom>
          <a:blipFill>
            <a:blip r:embed="rId28" cstate="print"/>
            <a:stretch>
              <a:fillRect/>
            </a:stretch>
          </a:blipFill>
        </p:spPr>
        <p:txBody>
          <a:bodyPr wrap="square" lIns="0" tIns="0" rIns="0" bIns="0" rtlCol="0"/>
          <a:lstStyle/>
          <a:p>
            <a:endParaRPr sz="1588"/>
          </a:p>
        </p:txBody>
      </p:sp>
      <p:sp>
        <p:nvSpPr>
          <p:cNvPr id="64" name="object 64"/>
          <p:cNvSpPr/>
          <p:nvPr/>
        </p:nvSpPr>
        <p:spPr>
          <a:xfrm>
            <a:off x="2871858" y="5063133"/>
            <a:ext cx="338015" cy="187524"/>
          </a:xfrm>
          <a:prstGeom prst="rect">
            <a:avLst/>
          </a:prstGeom>
          <a:blipFill>
            <a:blip r:embed="rId29" cstate="print"/>
            <a:stretch>
              <a:fillRect/>
            </a:stretch>
          </a:blipFill>
        </p:spPr>
        <p:txBody>
          <a:bodyPr wrap="square" lIns="0" tIns="0" rIns="0" bIns="0" rtlCol="0"/>
          <a:lstStyle/>
          <a:p>
            <a:endParaRPr sz="1588"/>
          </a:p>
        </p:txBody>
      </p:sp>
      <p:sp>
        <p:nvSpPr>
          <p:cNvPr id="65" name="object 65"/>
          <p:cNvSpPr/>
          <p:nvPr/>
        </p:nvSpPr>
        <p:spPr>
          <a:xfrm>
            <a:off x="2568511" y="5268516"/>
            <a:ext cx="944709" cy="205383"/>
          </a:xfrm>
          <a:prstGeom prst="rect">
            <a:avLst/>
          </a:prstGeom>
          <a:blipFill>
            <a:blip r:embed="rId30" cstate="print"/>
            <a:stretch>
              <a:fillRect/>
            </a:stretch>
          </a:blipFill>
        </p:spPr>
        <p:txBody>
          <a:bodyPr wrap="square" lIns="0" tIns="0" rIns="0" bIns="0" rtlCol="0"/>
          <a:lstStyle/>
          <a:p>
            <a:endParaRPr sz="1588"/>
          </a:p>
        </p:txBody>
      </p:sp>
      <p:sp>
        <p:nvSpPr>
          <p:cNvPr id="66" name="object 66"/>
          <p:cNvSpPr/>
          <p:nvPr/>
        </p:nvSpPr>
        <p:spPr>
          <a:xfrm>
            <a:off x="2507841" y="5464968"/>
            <a:ext cx="1057380" cy="178594"/>
          </a:xfrm>
          <a:prstGeom prst="rect">
            <a:avLst/>
          </a:prstGeom>
          <a:blipFill>
            <a:blip r:embed="rId31" cstate="print"/>
            <a:stretch>
              <a:fillRect/>
            </a:stretch>
          </a:blipFill>
        </p:spPr>
        <p:txBody>
          <a:bodyPr wrap="square" lIns="0" tIns="0" rIns="0" bIns="0" rtlCol="0"/>
          <a:lstStyle/>
          <a:p>
            <a:endParaRPr sz="1588"/>
          </a:p>
        </p:txBody>
      </p:sp>
      <p:sp>
        <p:nvSpPr>
          <p:cNvPr id="67" name="object 67"/>
          <p:cNvSpPr/>
          <p:nvPr/>
        </p:nvSpPr>
        <p:spPr>
          <a:xfrm>
            <a:off x="2958528" y="5759648"/>
            <a:ext cx="164674" cy="71438"/>
          </a:xfrm>
          <a:prstGeom prst="rect">
            <a:avLst/>
          </a:prstGeom>
          <a:blipFill>
            <a:blip r:embed="rId32" cstate="print"/>
            <a:stretch>
              <a:fillRect/>
            </a:stretch>
          </a:blipFill>
        </p:spPr>
        <p:txBody>
          <a:bodyPr wrap="square" lIns="0" tIns="0" rIns="0" bIns="0" rtlCol="0"/>
          <a:lstStyle/>
          <a:p>
            <a:endParaRPr sz="1588"/>
          </a:p>
        </p:txBody>
      </p:sp>
      <p:sp>
        <p:nvSpPr>
          <p:cNvPr id="68" name="object 68"/>
          <p:cNvSpPr txBox="1"/>
          <p:nvPr/>
        </p:nvSpPr>
        <p:spPr>
          <a:xfrm>
            <a:off x="2398602" y="4922546"/>
            <a:ext cx="1174509" cy="963790"/>
          </a:xfrm>
          <a:prstGeom prst="rect">
            <a:avLst/>
          </a:prstGeom>
        </p:spPr>
        <p:txBody>
          <a:bodyPr vert="horz" wrap="square" lIns="0" tIns="0" rIns="0" bIns="0" rtlCol="0">
            <a:spAutoFit/>
          </a:bodyPr>
          <a:lstStyle/>
          <a:p>
            <a:pPr marL="381454" marR="376187" algn="ctr">
              <a:lnSpc>
                <a:spcPct val="101899"/>
              </a:lnSpc>
            </a:pPr>
            <a:r>
              <a:rPr sz="1235" dirty="0">
                <a:solidFill>
                  <a:srgbClr val="FFFFFF"/>
                </a:solidFill>
                <a:latin typeface="Helvetica Neue Light"/>
                <a:cs typeface="Helvetica Neue Light"/>
              </a:rPr>
              <a:t>ICA  SBL</a:t>
            </a:r>
            <a:endParaRPr sz="1235" dirty="0">
              <a:latin typeface="Helvetica Neue Light"/>
              <a:cs typeface="Helvetica Neue Light"/>
            </a:endParaRPr>
          </a:p>
          <a:p>
            <a:pPr marL="8340" marR="3512" algn="ctr">
              <a:lnSpc>
                <a:spcPts val="1520"/>
              </a:lnSpc>
              <a:spcBef>
                <a:spcPts val="56"/>
              </a:spcBef>
            </a:pPr>
            <a:r>
              <a:rPr sz="1235" dirty="0">
                <a:solidFill>
                  <a:srgbClr val="FFFFFF"/>
                </a:solidFill>
                <a:latin typeface="Helvetica Neue Light"/>
                <a:cs typeface="Helvetica Neue Light"/>
              </a:rPr>
              <a:t>Beamforming  Minimum-norm</a:t>
            </a:r>
            <a:endParaRPr sz="1235" dirty="0">
              <a:latin typeface="Helvetica Neue Light"/>
              <a:cs typeface="Helvetica Neue Light"/>
            </a:endParaRPr>
          </a:p>
          <a:p>
            <a:pPr algn="ctr">
              <a:lnSpc>
                <a:spcPts val="1466"/>
              </a:lnSpc>
            </a:pPr>
            <a:r>
              <a:rPr sz="1235" dirty="0">
                <a:solidFill>
                  <a:srgbClr val="FFFFFF"/>
                </a:solidFill>
                <a:latin typeface="Helvetica Neue Light"/>
                <a:cs typeface="Helvetica Neue Light"/>
              </a:rPr>
              <a:t>...</a:t>
            </a:r>
            <a:endParaRPr sz="1235" dirty="0">
              <a:latin typeface="Helvetica Neue Light"/>
              <a:cs typeface="Helvetica Neue Light"/>
            </a:endParaRPr>
          </a:p>
        </p:txBody>
      </p:sp>
      <p:sp>
        <p:nvSpPr>
          <p:cNvPr id="60" name="TextBox 59">
            <a:extLst>
              <a:ext uri="{FF2B5EF4-FFF2-40B4-BE49-F238E27FC236}">
                <a16:creationId xmlns:a16="http://schemas.microsoft.com/office/drawing/2014/main" id="{578508BE-48A6-1348-9508-7DD8D321F896}"/>
              </a:ext>
            </a:extLst>
          </p:cNvPr>
          <p:cNvSpPr txBox="1"/>
          <p:nvPr/>
        </p:nvSpPr>
        <p:spPr>
          <a:xfrm>
            <a:off x="4191900" y="647522"/>
            <a:ext cx="3541354" cy="584775"/>
          </a:xfrm>
          <a:prstGeom prst="rect">
            <a:avLst/>
          </a:prstGeom>
          <a:noFill/>
        </p:spPr>
        <p:txBody>
          <a:bodyPr wrap="none" rtlCol="0">
            <a:spAutoFit/>
          </a:bodyPr>
          <a:lstStyle/>
          <a:p>
            <a:r>
              <a:rPr lang="en-US" sz="3200" dirty="0"/>
              <a:t>Scalp or Source?</a:t>
            </a:r>
          </a:p>
        </p:txBody>
      </p:sp>
    </p:spTree>
    <p:extLst>
      <p:ext uri="{BB962C8B-B14F-4D97-AF65-F5344CB8AC3E}">
        <p14:creationId xmlns:p14="http://schemas.microsoft.com/office/powerpoint/2010/main" val="3413892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F0472-83CB-215F-C041-C2D431BEE02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A88AD1C6-A47D-54A8-D07C-B61FC262035F}"/>
              </a:ext>
            </a:extLst>
          </p:cNvPr>
          <p:cNvSpPr/>
          <p:nvPr/>
        </p:nvSpPr>
        <p:spPr>
          <a:xfrm>
            <a:off x="2286000" y="313766"/>
            <a:ext cx="2241176" cy="184896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a:extLst>
              <a:ext uri="{FF2B5EF4-FFF2-40B4-BE49-F238E27FC236}">
                <a16:creationId xmlns:a16="http://schemas.microsoft.com/office/drawing/2014/main" id="{18AB2832-2267-D0BE-5743-9CF24892C8D3}"/>
              </a:ext>
            </a:extLst>
          </p:cNvPr>
          <p:cNvSpPr/>
          <p:nvPr/>
        </p:nvSpPr>
        <p:spPr>
          <a:xfrm>
            <a:off x="4751294" y="1187824"/>
            <a:ext cx="5569324" cy="851647"/>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a:extLst>
              <a:ext uri="{FF2B5EF4-FFF2-40B4-BE49-F238E27FC236}">
                <a16:creationId xmlns:a16="http://schemas.microsoft.com/office/drawing/2014/main" id="{04374CF7-A7C7-506A-0574-0E276204F7ED}"/>
              </a:ext>
            </a:extLst>
          </p:cNvPr>
          <p:cNvSpPr/>
          <p:nvPr/>
        </p:nvSpPr>
        <p:spPr>
          <a:xfrm>
            <a:off x="6443383" y="302559"/>
            <a:ext cx="2095501" cy="874060"/>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a:extLst>
              <a:ext uri="{FF2B5EF4-FFF2-40B4-BE49-F238E27FC236}">
                <a16:creationId xmlns:a16="http://schemas.microsoft.com/office/drawing/2014/main" id="{1EFA3E86-02E6-AE81-193D-5A7A4108DA3A}"/>
              </a:ext>
            </a:extLst>
          </p:cNvPr>
          <p:cNvSpPr/>
          <p:nvPr/>
        </p:nvSpPr>
        <p:spPr>
          <a:xfrm>
            <a:off x="1804146" y="2185147"/>
            <a:ext cx="8594912" cy="263338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a:extLst>
              <a:ext uri="{FF2B5EF4-FFF2-40B4-BE49-F238E27FC236}">
                <a16:creationId xmlns:a16="http://schemas.microsoft.com/office/drawing/2014/main" id="{7CE42F62-E757-7138-9160-21742D5A6152}"/>
              </a:ext>
            </a:extLst>
          </p:cNvPr>
          <p:cNvSpPr txBox="1"/>
          <p:nvPr/>
        </p:nvSpPr>
        <p:spPr>
          <a:xfrm>
            <a:off x="2023184" y="5040406"/>
            <a:ext cx="7866529" cy="1399679"/>
          </a:xfrm>
          <a:prstGeom prst="rect">
            <a:avLst/>
          </a:prstGeom>
        </p:spPr>
        <p:txBody>
          <a:bodyPr vert="horz" wrap="square" lIns="0" tIns="0" rIns="0" bIns="0" rtlCol="0">
            <a:spAutoFit/>
          </a:bodyPr>
          <a:lstStyle/>
          <a:p>
            <a:pPr marL="336194" marR="4483" indent="-324988">
              <a:lnSpc>
                <a:spcPct val="100899"/>
              </a:lnSpc>
              <a:buFont typeface="Arial"/>
              <a:buChar char="•"/>
              <a:tabLst>
                <a:tab pos="335634" algn="l"/>
                <a:tab pos="336194" algn="l"/>
              </a:tabLst>
            </a:pPr>
            <a:r>
              <a:rPr sz="1677" dirty="0">
                <a:latin typeface="Myriad Pro"/>
                <a:cs typeface="Myriad Pro"/>
              </a:rPr>
              <a:t>A </a:t>
            </a:r>
            <a:r>
              <a:rPr sz="1677" spc="-26" dirty="0">
                <a:latin typeface="Myriad Pro"/>
                <a:cs typeface="Myriad Pro"/>
              </a:rPr>
              <a:t>toolbox </a:t>
            </a:r>
            <a:r>
              <a:rPr sz="1677" spc="-4" dirty="0">
                <a:latin typeface="Myriad Pro"/>
                <a:cs typeface="Myriad Pro"/>
              </a:rPr>
              <a:t>for </a:t>
            </a:r>
            <a:r>
              <a:rPr sz="1677" spc="4" dirty="0">
                <a:latin typeface="Myriad Pro"/>
                <a:cs typeface="Myriad Pro"/>
              </a:rPr>
              <a:t>(source-space) </a:t>
            </a:r>
            <a:r>
              <a:rPr sz="1677" spc="-4" dirty="0">
                <a:latin typeface="Myriad Pro"/>
                <a:cs typeface="Myriad Pro"/>
              </a:rPr>
              <a:t>electrophysiological </a:t>
            </a:r>
            <a:r>
              <a:rPr sz="1677" spc="-13" dirty="0">
                <a:latin typeface="Myriad Pro"/>
                <a:cs typeface="Myriad Pro"/>
              </a:rPr>
              <a:t>information flow </a:t>
            </a:r>
            <a:r>
              <a:rPr sz="1677" spc="9" dirty="0">
                <a:latin typeface="Myriad Pro"/>
                <a:cs typeface="Myriad Pro"/>
              </a:rPr>
              <a:t>and </a:t>
            </a:r>
            <a:r>
              <a:rPr sz="1677" spc="-13" dirty="0">
                <a:latin typeface="Myriad Pro"/>
                <a:cs typeface="Myriad Pro"/>
              </a:rPr>
              <a:t>causality  </a:t>
            </a:r>
            <a:r>
              <a:rPr sz="1677" spc="-4" dirty="0">
                <a:latin typeface="Myriad Pro"/>
                <a:cs typeface="Myriad Pro"/>
              </a:rPr>
              <a:t>analysis </a:t>
            </a:r>
            <a:r>
              <a:rPr sz="1677" dirty="0">
                <a:latin typeface="Myriad Pro"/>
                <a:cs typeface="Myriad Pro"/>
              </a:rPr>
              <a:t>(single- </a:t>
            </a:r>
            <a:r>
              <a:rPr sz="1677" spc="-22" dirty="0">
                <a:latin typeface="Myriad Pro"/>
                <a:cs typeface="Myriad Pro"/>
              </a:rPr>
              <a:t>or </a:t>
            </a:r>
            <a:r>
              <a:rPr sz="1677" spc="-4" dirty="0">
                <a:latin typeface="Myriad Pro"/>
                <a:cs typeface="Myriad Pro"/>
              </a:rPr>
              <a:t>multi-subject) </a:t>
            </a:r>
            <a:r>
              <a:rPr sz="1677" dirty="0">
                <a:latin typeface="Myriad Pro"/>
                <a:cs typeface="Myriad Pro"/>
              </a:rPr>
              <a:t>integrated </a:t>
            </a:r>
            <a:r>
              <a:rPr sz="1677" spc="-9" dirty="0">
                <a:latin typeface="Myriad Pro"/>
                <a:cs typeface="Myriad Pro"/>
              </a:rPr>
              <a:t>into </a:t>
            </a:r>
            <a:r>
              <a:rPr sz="1677" spc="-13" dirty="0">
                <a:latin typeface="Myriad Pro"/>
                <a:cs typeface="Myriad Pro"/>
              </a:rPr>
              <a:t>EEGLAB</a:t>
            </a:r>
            <a:endParaRPr sz="1677" dirty="0">
              <a:latin typeface="Myriad Pro"/>
              <a:cs typeface="Myriad Pro"/>
            </a:endParaRPr>
          </a:p>
          <a:p>
            <a:pPr marL="336194" indent="-324988">
              <a:spcBef>
                <a:spcPts val="459"/>
              </a:spcBef>
              <a:buFont typeface="Arial"/>
              <a:buChar char="•"/>
              <a:tabLst>
                <a:tab pos="335634" algn="l"/>
                <a:tab pos="336194" algn="l"/>
              </a:tabLst>
            </a:pPr>
            <a:r>
              <a:rPr sz="1677" dirty="0">
                <a:latin typeface="Myriad Pro"/>
                <a:cs typeface="Myriad Pro"/>
              </a:rPr>
              <a:t>Emphasis </a:t>
            </a:r>
            <a:r>
              <a:rPr sz="1677" spc="-22" dirty="0">
                <a:latin typeface="Myriad Pro"/>
                <a:cs typeface="Myriad Pro"/>
              </a:rPr>
              <a:t>on </a:t>
            </a:r>
            <a:r>
              <a:rPr sz="1677" dirty="0">
                <a:latin typeface="Myriad Pro"/>
                <a:cs typeface="Myriad Pro"/>
              </a:rPr>
              <a:t>vector </a:t>
            </a:r>
            <a:r>
              <a:rPr sz="1677" spc="-4" dirty="0">
                <a:latin typeface="Myriad Pro"/>
                <a:cs typeface="Myriad Pro"/>
              </a:rPr>
              <a:t>autoregression </a:t>
            </a:r>
            <a:r>
              <a:rPr sz="1677" spc="4" dirty="0">
                <a:latin typeface="Myriad Pro"/>
                <a:cs typeface="Myriad Pro"/>
              </a:rPr>
              <a:t>and </a:t>
            </a:r>
            <a:r>
              <a:rPr sz="1677" spc="9" dirty="0">
                <a:latin typeface="Myriad Pro"/>
                <a:cs typeface="Myriad Pro"/>
              </a:rPr>
              <a:t>time-frequency </a:t>
            </a:r>
            <a:r>
              <a:rPr sz="1677" spc="-13" dirty="0">
                <a:latin typeface="Myriad Pro"/>
                <a:cs typeface="Myriad Pro"/>
              </a:rPr>
              <a:t>domain</a:t>
            </a:r>
            <a:r>
              <a:rPr sz="1677" spc="146" dirty="0">
                <a:latin typeface="Myriad Pro"/>
                <a:cs typeface="Myriad Pro"/>
              </a:rPr>
              <a:t> </a:t>
            </a:r>
            <a:r>
              <a:rPr sz="1677" spc="4" dirty="0">
                <a:latin typeface="Myriad Pro"/>
                <a:cs typeface="Myriad Pro"/>
              </a:rPr>
              <a:t>approaches</a:t>
            </a:r>
            <a:endParaRPr sz="1677" dirty="0">
              <a:latin typeface="Myriad Pro"/>
              <a:cs typeface="Myriad Pro"/>
            </a:endParaRPr>
          </a:p>
          <a:p>
            <a:pPr marL="336194" marR="400632" indent="-324988">
              <a:lnSpc>
                <a:spcPct val="100899"/>
              </a:lnSpc>
              <a:spcBef>
                <a:spcPts val="441"/>
              </a:spcBef>
              <a:buFont typeface="Arial"/>
              <a:buChar char="•"/>
              <a:tabLst>
                <a:tab pos="335634" algn="l"/>
                <a:tab pos="336194" algn="l"/>
              </a:tabLst>
            </a:pPr>
            <a:r>
              <a:rPr sz="1677" spc="-9" dirty="0">
                <a:latin typeface="Myriad Pro"/>
                <a:cs typeface="Myriad Pro"/>
              </a:rPr>
              <a:t>Standard </a:t>
            </a:r>
            <a:r>
              <a:rPr sz="1677" spc="4" dirty="0">
                <a:latin typeface="Myriad Pro"/>
                <a:cs typeface="Myriad Pro"/>
              </a:rPr>
              <a:t>and novel </a:t>
            </a:r>
            <a:r>
              <a:rPr sz="1677" spc="-9" dirty="0">
                <a:latin typeface="Myriad Pro"/>
                <a:cs typeface="Myriad Pro"/>
              </a:rPr>
              <a:t>interactive </a:t>
            </a:r>
            <a:r>
              <a:rPr sz="1677" spc="-26" dirty="0">
                <a:latin typeface="Myriad Pro"/>
                <a:cs typeface="Myriad Pro"/>
              </a:rPr>
              <a:t>visualization </a:t>
            </a:r>
            <a:r>
              <a:rPr sz="1677" spc="4" dirty="0">
                <a:latin typeface="Myriad Pro"/>
                <a:cs typeface="Myriad Pro"/>
              </a:rPr>
              <a:t>methods </a:t>
            </a:r>
            <a:r>
              <a:rPr sz="1677" dirty="0">
                <a:latin typeface="Myriad Pro"/>
                <a:cs typeface="Myriad Pro"/>
              </a:rPr>
              <a:t>for </a:t>
            </a:r>
            <a:r>
              <a:rPr sz="1677" spc="-13" dirty="0">
                <a:latin typeface="Myriad Pro"/>
                <a:cs typeface="Myriad Pro"/>
              </a:rPr>
              <a:t>exploratory </a:t>
            </a:r>
            <a:r>
              <a:rPr sz="1677" spc="-4" dirty="0">
                <a:latin typeface="Myriad Pro"/>
                <a:cs typeface="Myriad Pro"/>
              </a:rPr>
              <a:t>analysis </a:t>
            </a:r>
            <a:r>
              <a:rPr sz="1677" spc="-22" dirty="0">
                <a:latin typeface="Myriad Pro"/>
                <a:cs typeface="Myriad Pro"/>
              </a:rPr>
              <a:t>of  </a:t>
            </a:r>
            <a:r>
              <a:rPr sz="1677" dirty="0">
                <a:latin typeface="Myriad Pro"/>
                <a:cs typeface="Myriad Pro"/>
              </a:rPr>
              <a:t>connectivity across </a:t>
            </a:r>
            <a:r>
              <a:rPr sz="1677" spc="-4" dirty="0">
                <a:latin typeface="Myriad Pro"/>
                <a:cs typeface="Myriad Pro"/>
              </a:rPr>
              <a:t>time, </a:t>
            </a:r>
            <a:r>
              <a:rPr sz="1677" spc="13" dirty="0">
                <a:latin typeface="Myriad Pro"/>
                <a:cs typeface="Myriad Pro"/>
              </a:rPr>
              <a:t>frequency, </a:t>
            </a:r>
            <a:r>
              <a:rPr sz="1677" spc="4" dirty="0">
                <a:latin typeface="Myriad Pro"/>
                <a:cs typeface="Myriad Pro"/>
              </a:rPr>
              <a:t>and </a:t>
            </a:r>
            <a:r>
              <a:rPr sz="1677" spc="-9" dirty="0">
                <a:latin typeface="Myriad Pro"/>
                <a:cs typeface="Myriad Pro"/>
              </a:rPr>
              <a:t>spatial</a:t>
            </a:r>
            <a:r>
              <a:rPr sz="1677" spc="247" dirty="0">
                <a:latin typeface="Myriad Pro"/>
                <a:cs typeface="Myriad Pro"/>
              </a:rPr>
              <a:t> </a:t>
            </a:r>
            <a:r>
              <a:rPr sz="1677" spc="-22" dirty="0">
                <a:latin typeface="Myriad Pro"/>
                <a:cs typeface="Myriad Pro"/>
              </a:rPr>
              <a:t>location</a:t>
            </a:r>
            <a:endParaRPr sz="1677" dirty="0">
              <a:latin typeface="Myriad Pro"/>
              <a:cs typeface="Myriad Pro"/>
            </a:endParaRPr>
          </a:p>
        </p:txBody>
      </p:sp>
    </p:spTree>
    <p:extLst>
      <p:ext uri="{BB962C8B-B14F-4D97-AF65-F5344CB8AC3E}">
        <p14:creationId xmlns:p14="http://schemas.microsoft.com/office/powerpoint/2010/main" val="991222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28569" y="399458"/>
            <a:ext cx="8298285" cy="461665"/>
          </a:xfrm>
          <a:prstGeom prst="rect">
            <a:avLst/>
          </a:prstGeom>
        </p:spPr>
        <p:txBody>
          <a:bodyPr vert="horz" wrap="square" lIns="0" tIns="0" rIns="0" bIns="0" rtlCol="0" anchor="t">
            <a:spAutoFit/>
          </a:bodyPr>
          <a:lstStyle/>
          <a:p>
            <a:pPr marL="2948984"/>
            <a:r>
              <a:rPr sz="3000" spc="9" dirty="0">
                <a:solidFill>
                  <a:srgbClr val="000000"/>
                </a:solidFill>
                <a:latin typeface="Myriad Pro"/>
                <a:cs typeface="Myriad Pro"/>
              </a:rPr>
              <a:t>SIFT</a:t>
            </a:r>
            <a:r>
              <a:rPr sz="3000" spc="-71" dirty="0">
                <a:solidFill>
                  <a:srgbClr val="000000"/>
                </a:solidFill>
                <a:latin typeface="Myriad Pro"/>
                <a:cs typeface="Myriad Pro"/>
              </a:rPr>
              <a:t> </a:t>
            </a:r>
            <a:r>
              <a:rPr sz="3000" spc="4" dirty="0">
                <a:solidFill>
                  <a:srgbClr val="000000"/>
                </a:solidFill>
                <a:latin typeface="Myriad Pro"/>
                <a:cs typeface="Myriad Pro"/>
              </a:rPr>
              <a:t>Workflow</a:t>
            </a:r>
            <a:endParaRPr sz="3000">
              <a:latin typeface="Myriad Pro"/>
              <a:cs typeface="Myriad Pro"/>
            </a:endParaRPr>
          </a:p>
        </p:txBody>
      </p:sp>
      <p:sp>
        <p:nvSpPr>
          <p:cNvPr id="3" name="object 3"/>
          <p:cNvSpPr/>
          <p:nvPr/>
        </p:nvSpPr>
        <p:spPr>
          <a:xfrm>
            <a:off x="2353236" y="694765"/>
            <a:ext cx="7485529" cy="5961529"/>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Tree>
    <p:extLst>
      <p:ext uri="{BB962C8B-B14F-4D97-AF65-F5344CB8AC3E}">
        <p14:creationId xmlns:p14="http://schemas.microsoft.com/office/powerpoint/2010/main" val="1508229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creen Shot 2016-10-05 at 11.03.30 AM.png"/>
          <p:cNvPicPr>
            <a:picLocks noChangeAspect="1"/>
          </p:cNvPicPr>
          <p:nvPr/>
        </p:nvPicPr>
        <p:blipFill rotWithShape="1">
          <a:blip r:embed="rId2" cstate="screen">
            <a:clrChange>
              <a:clrFrom>
                <a:srgbClr val="FEE6F5"/>
              </a:clrFrom>
              <a:clrTo>
                <a:srgbClr val="FEE6F5">
                  <a:alpha val="0"/>
                </a:srgbClr>
              </a:clrTo>
            </a:clrChange>
            <a:extLst>
              <a:ext uri="{28A0092B-C50C-407E-A947-70E740481C1C}">
                <a14:useLocalDpi xmlns:a14="http://schemas.microsoft.com/office/drawing/2010/main"/>
              </a:ext>
            </a:extLst>
          </a:blip>
          <a:srcRect/>
          <a:stretch/>
        </p:blipFill>
        <p:spPr>
          <a:xfrm>
            <a:off x="1773382" y="332508"/>
            <a:ext cx="8603673" cy="5985165"/>
          </a:xfrm>
          <a:prstGeom prst="rect">
            <a:avLst/>
          </a:prstGeom>
          <a:ln>
            <a:solidFill>
              <a:schemeClr val="tx1">
                <a:lumMod val="75000"/>
              </a:schemeClr>
            </a:solidFill>
          </a:ln>
        </p:spPr>
      </p:pic>
    </p:spTree>
    <p:extLst>
      <p:ext uri="{BB962C8B-B14F-4D97-AF65-F5344CB8AC3E}">
        <p14:creationId xmlns:p14="http://schemas.microsoft.com/office/powerpoint/2010/main" val="3545566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41350" y="451821"/>
            <a:ext cx="8573845" cy="5916705"/>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0" name="Rectangle 29"/>
          <p:cNvSpPr/>
          <p:nvPr/>
        </p:nvSpPr>
        <p:spPr>
          <a:xfrm>
            <a:off x="1658471" y="1411941"/>
            <a:ext cx="3630706" cy="4706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88"/>
          </a:p>
        </p:txBody>
      </p:sp>
      <p:pic>
        <p:nvPicPr>
          <p:cNvPr id="29" name="Picture 28" descr="Screen Shot 2016-10-05 at 11.05.58 AM.png"/>
          <p:cNvPicPr>
            <a:picLocks noChangeAspect="1"/>
          </p:cNvPicPr>
          <p:nvPr/>
        </p:nvPicPr>
        <p:blipFill>
          <a:blip r:embed="rId3" cstate="screen">
            <a:clrChange>
              <a:clrFrom>
                <a:srgbClr val="FEE6F5"/>
              </a:clrFrom>
              <a:clrTo>
                <a:srgbClr val="FEE6F5">
                  <a:alpha val="0"/>
                </a:srgbClr>
              </a:clrTo>
            </a:clrChange>
            <a:extLst>
              <a:ext uri="{28A0092B-C50C-407E-A947-70E740481C1C}">
                <a14:useLocalDpi xmlns:a14="http://schemas.microsoft.com/office/drawing/2010/main"/>
              </a:ext>
            </a:extLst>
          </a:blip>
          <a:stretch>
            <a:fillRect/>
          </a:stretch>
        </p:blipFill>
        <p:spPr>
          <a:xfrm>
            <a:off x="1860177" y="1566916"/>
            <a:ext cx="3589384" cy="4887672"/>
          </a:xfrm>
          <a:prstGeom prst="rect">
            <a:avLst/>
          </a:prstGeom>
        </p:spPr>
      </p:pic>
    </p:spTree>
    <p:extLst>
      <p:ext uri="{BB962C8B-B14F-4D97-AF65-F5344CB8AC3E}">
        <p14:creationId xmlns:p14="http://schemas.microsoft.com/office/powerpoint/2010/main" val="4207934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6"/>
          <p:cNvSpPr>
            <a:spLocks noChangeArrowheads="1"/>
          </p:cNvSpPr>
          <p:nvPr/>
        </p:nvSpPr>
        <p:spPr bwMode="auto">
          <a:xfrm>
            <a:off x="3238500" y="2493887"/>
            <a:ext cx="6527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i="1" dirty="0"/>
          </a:p>
        </p:txBody>
      </p:sp>
      <p:sp>
        <p:nvSpPr>
          <p:cNvPr id="16" name="Title 3">
            <a:extLst>
              <a:ext uri="{FF2B5EF4-FFF2-40B4-BE49-F238E27FC236}">
                <a16:creationId xmlns:a16="http://schemas.microsoft.com/office/drawing/2014/main" id="{C963BE74-6547-2648-B521-F20934BD2CA4}"/>
              </a:ext>
            </a:extLst>
          </p:cNvPr>
          <p:cNvSpPr txBox="1">
            <a:spLocks noChangeArrowheads="1"/>
          </p:cNvSpPr>
          <p:nvPr/>
        </p:nvSpPr>
        <p:spPr>
          <a:xfrm>
            <a:off x="1391830" y="3061790"/>
            <a:ext cx="10042216" cy="2159401"/>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en-US" sz="4800" b="1" dirty="0">
                <a:solidFill>
                  <a:schemeClr val="tx1"/>
                </a:solidFill>
                <a:ea typeface="ＭＳ Ｐゴシック" panose="020B0600070205080204" pitchFamily="34" charset="-128"/>
                <a:cs typeface="Arial" panose="020B0604020202020204" pitchFamily="34" charset="0"/>
              </a:rPr>
              <a:t>ROI-based Connectivity analysis</a:t>
            </a:r>
          </a:p>
        </p:txBody>
      </p:sp>
    </p:spTree>
    <p:extLst>
      <p:ext uri="{BB962C8B-B14F-4D97-AF65-F5344CB8AC3E}">
        <p14:creationId xmlns:p14="http://schemas.microsoft.com/office/powerpoint/2010/main" val="1117210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descr="Screen Shot 2016-10-05 at 10.25.55 AM.png"/>
          <p:cNvPicPr>
            <a:picLocks noChangeAspect="1"/>
          </p:cNvPicPr>
          <p:nvPr/>
        </p:nvPicPr>
        <p:blipFill>
          <a:blip r:embed="rId2" cstate="screen">
            <a:clrChange>
              <a:clrFrom>
                <a:srgbClr val="FEE6F5"/>
              </a:clrFrom>
              <a:clrTo>
                <a:srgbClr val="FEE6F5">
                  <a:alpha val="0"/>
                </a:srgbClr>
              </a:clrTo>
            </a:clrChange>
            <a:extLst>
              <a:ext uri="{28A0092B-C50C-407E-A947-70E740481C1C}">
                <a14:useLocalDpi xmlns:a14="http://schemas.microsoft.com/office/drawing/2010/main"/>
              </a:ext>
            </a:extLst>
          </a:blip>
          <a:stretch>
            <a:fillRect/>
          </a:stretch>
        </p:blipFill>
        <p:spPr>
          <a:xfrm>
            <a:off x="2868706" y="527304"/>
            <a:ext cx="6592232" cy="6330696"/>
          </a:xfrm>
          <a:prstGeom prst="rect">
            <a:avLst/>
          </a:prstGeom>
          <a:ln>
            <a:solidFill>
              <a:schemeClr val="bg1">
                <a:lumMod val="65000"/>
              </a:schemeClr>
            </a:solidFill>
          </a:ln>
        </p:spPr>
      </p:pic>
    </p:spTree>
    <p:extLst>
      <p:ext uri="{BB962C8B-B14F-4D97-AF65-F5344CB8AC3E}">
        <p14:creationId xmlns:p14="http://schemas.microsoft.com/office/powerpoint/2010/main" val="28912559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6"/>
          <p:cNvSpPr>
            <a:spLocks noChangeArrowheads="1"/>
          </p:cNvSpPr>
          <p:nvPr/>
        </p:nvSpPr>
        <p:spPr bwMode="auto">
          <a:xfrm>
            <a:off x="3238500" y="2493887"/>
            <a:ext cx="6527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i="1" dirty="0"/>
          </a:p>
        </p:txBody>
      </p:sp>
      <p:pic>
        <p:nvPicPr>
          <p:cNvPr id="3" name="Picture 2">
            <a:extLst>
              <a:ext uri="{FF2B5EF4-FFF2-40B4-BE49-F238E27FC236}">
                <a16:creationId xmlns:a16="http://schemas.microsoft.com/office/drawing/2014/main" id="{9E889A58-5370-E34F-8F12-5C3CACFB9702}"/>
              </a:ext>
            </a:extLst>
          </p:cNvPr>
          <p:cNvPicPr>
            <a:picLocks noChangeAspect="1"/>
          </p:cNvPicPr>
          <p:nvPr/>
        </p:nvPicPr>
        <p:blipFill>
          <a:blip r:embed="rId3"/>
          <a:stretch>
            <a:fillRect/>
          </a:stretch>
        </p:blipFill>
        <p:spPr>
          <a:xfrm>
            <a:off x="6859680" y="2886520"/>
            <a:ext cx="1771612" cy="1520634"/>
          </a:xfrm>
          <a:prstGeom prst="rect">
            <a:avLst/>
          </a:prstGeom>
        </p:spPr>
      </p:pic>
      <p:pic>
        <p:nvPicPr>
          <p:cNvPr id="4" name="Picture 3">
            <a:extLst>
              <a:ext uri="{FF2B5EF4-FFF2-40B4-BE49-F238E27FC236}">
                <a16:creationId xmlns:a16="http://schemas.microsoft.com/office/drawing/2014/main" id="{DC130FB4-D4B6-E342-8894-A96D7CF88B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252" y="2007185"/>
            <a:ext cx="3293194" cy="3252704"/>
          </a:xfrm>
          <a:prstGeom prst="rect">
            <a:avLst/>
          </a:prstGeom>
        </p:spPr>
      </p:pic>
      <p:pic>
        <p:nvPicPr>
          <p:cNvPr id="5" name="Picture 4">
            <a:extLst>
              <a:ext uri="{FF2B5EF4-FFF2-40B4-BE49-F238E27FC236}">
                <a16:creationId xmlns:a16="http://schemas.microsoft.com/office/drawing/2014/main" id="{E57E4453-2B31-A846-A2B2-26CE668970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6791" y="1984766"/>
            <a:ext cx="1711712" cy="1559819"/>
          </a:xfrm>
          <a:prstGeom prst="rect">
            <a:avLst/>
          </a:prstGeom>
          <a:ln>
            <a:solidFill>
              <a:schemeClr val="bg1">
                <a:lumMod val="75000"/>
              </a:schemeClr>
            </a:solidFill>
          </a:ln>
        </p:spPr>
      </p:pic>
      <p:sp>
        <p:nvSpPr>
          <p:cNvPr id="6" name="TextBox 5">
            <a:extLst>
              <a:ext uri="{FF2B5EF4-FFF2-40B4-BE49-F238E27FC236}">
                <a16:creationId xmlns:a16="http://schemas.microsoft.com/office/drawing/2014/main" id="{BB13C29D-ED64-994C-84FB-F685017977D9}"/>
              </a:ext>
            </a:extLst>
          </p:cNvPr>
          <p:cNvSpPr txBox="1"/>
          <p:nvPr/>
        </p:nvSpPr>
        <p:spPr>
          <a:xfrm>
            <a:off x="4665154" y="1190018"/>
            <a:ext cx="1774525" cy="646331"/>
          </a:xfrm>
          <a:prstGeom prst="rect">
            <a:avLst/>
          </a:prstGeom>
          <a:noFill/>
        </p:spPr>
        <p:txBody>
          <a:bodyPr wrap="none" rtlCol="0">
            <a:spAutoFit/>
          </a:bodyPr>
          <a:lstStyle/>
          <a:p>
            <a:pPr algn="ctr"/>
            <a:r>
              <a:rPr lang="en-US" dirty="0"/>
              <a:t>Align electrodes </a:t>
            </a:r>
          </a:p>
          <a:p>
            <a:pPr algn="ctr"/>
            <a:r>
              <a:rPr lang="en-US" dirty="0"/>
              <a:t>with scalp model</a:t>
            </a:r>
          </a:p>
        </p:txBody>
      </p:sp>
      <p:sp>
        <p:nvSpPr>
          <p:cNvPr id="7" name="TextBox 6">
            <a:extLst>
              <a:ext uri="{FF2B5EF4-FFF2-40B4-BE49-F238E27FC236}">
                <a16:creationId xmlns:a16="http://schemas.microsoft.com/office/drawing/2014/main" id="{80CE4855-5CA7-904A-A759-060A0E141DB9}"/>
              </a:ext>
            </a:extLst>
          </p:cNvPr>
          <p:cNvSpPr txBox="1"/>
          <p:nvPr/>
        </p:nvSpPr>
        <p:spPr>
          <a:xfrm>
            <a:off x="4658214" y="3796840"/>
            <a:ext cx="1669047" cy="646331"/>
          </a:xfrm>
          <a:prstGeom prst="rect">
            <a:avLst/>
          </a:prstGeom>
          <a:noFill/>
        </p:spPr>
        <p:txBody>
          <a:bodyPr wrap="none" rtlCol="0">
            <a:spAutoFit/>
          </a:bodyPr>
          <a:lstStyle/>
          <a:p>
            <a:pPr algn="ctr"/>
            <a:r>
              <a:rPr lang="en-US" dirty="0"/>
              <a:t>Align atlas with </a:t>
            </a:r>
          </a:p>
          <a:p>
            <a:pPr algn="ctr"/>
            <a:r>
              <a:rPr lang="en-US" dirty="0"/>
              <a:t>cortex model</a:t>
            </a:r>
          </a:p>
        </p:txBody>
      </p:sp>
      <p:cxnSp>
        <p:nvCxnSpPr>
          <p:cNvPr id="8" name="Straight Arrow Connector 7">
            <a:extLst>
              <a:ext uri="{FF2B5EF4-FFF2-40B4-BE49-F238E27FC236}">
                <a16:creationId xmlns:a16="http://schemas.microsoft.com/office/drawing/2014/main" id="{98924041-7780-A746-8D46-67B2195441B6}"/>
              </a:ext>
            </a:extLst>
          </p:cNvPr>
          <p:cNvCxnSpPr>
            <a:cxnSpLocks/>
          </p:cNvCxnSpPr>
          <p:nvPr/>
        </p:nvCxnSpPr>
        <p:spPr>
          <a:xfrm flipV="1">
            <a:off x="3755012" y="2882595"/>
            <a:ext cx="791635" cy="161798"/>
          </a:xfrm>
          <a:prstGeom prst="straightConnector1">
            <a:avLst/>
          </a:prstGeom>
          <a:ln w="12700">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F792CBD4-154F-B74E-9200-CF28018D5927}"/>
              </a:ext>
            </a:extLst>
          </p:cNvPr>
          <p:cNvCxnSpPr>
            <a:cxnSpLocks/>
          </p:cNvCxnSpPr>
          <p:nvPr/>
        </p:nvCxnSpPr>
        <p:spPr>
          <a:xfrm>
            <a:off x="3818816" y="3700836"/>
            <a:ext cx="664025" cy="419439"/>
          </a:xfrm>
          <a:prstGeom prst="straightConnector1">
            <a:avLst/>
          </a:prstGeom>
          <a:ln w="12700">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28DCD26-E9E5-8347-8F2B-2A26909248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76791" y="4433169"/>
            <a:ext cx="1683914" cy="1472624"/>
          </a:xfrm>
          <a:prstGeom prst="rect">
            <a:avLst/>
          </a:prstGeom>
          <a:ln>
            <a:solidFill>
              <a:schemeClr val="bg1">
                <a:lumMod val="75000"/>
              </a:schemeClr>
            </a:solidFill>
          </a:ln>
        </p:spPr>
      </p:pic>
      <p:sp>
        <p:nvSpPr>
          <p:cNvPr id="11" name="TextBox 10">
            <a:extLst>
              <a:ext uri="{FF2B5EF4-FFF2-40B4-BE49-F238E27FC236}">
                <a16:creationId xmlns:a16="http://schemas.microsoft.com/office/drawing/2014/main" id="{8F79184A-ACEE-E443-B078-C517AA351543}"/>
              </a:ext>
            </a:extLst>
          </p:cNvPr>
          <p:cNvSpPr txBox="1"/>
          <p:nvPr/>
        </p:nvSpPr>
        <p:spPr>
          <a:xfrm>
            <a:off x="350252" y="247486"/>
            <a:ext cx="5412636" cy="584775"/>
          </a:xfrm>
          <a:prstGeom prst="rect">
            <a:avLst/>
          </a:prstGeom>
          <a:noFill/>
        </p:spPr>
        <p:txBody>
          <a:bodyPr wrap="none" rtlCol="0">
            <a:spAutoFit/>
          </a:bodyPr>
          <a:lstStyle/>
          <a:p>
            <a:r>
              <a:rPr lang="en-US" sz="3200" dirty="0"/>
              <a:t>EEGLAB ROI connectivity plugin</a:t>
            </a:r>
          </a:p>
        </p:txBody>
      </p:sp>
      <p:cxnSp>
        <p:nvCxnSpPr>
          <p:cNvPr id="12" name="Straight Arrow Connector 11">
            <a:extLst>
              <a:ext uri="{FF2B5EF4-FFF2-40B4-BE49-F238E27FC236}">
                <a16:creationId xmlns:a16="http://schemas.microsoft.com/office/drawing/2014/main" id="{EB856804-597D-A948-9F87-B5F43CAD8980}"/>
              </a:ext>
            </a:extLst>
          </p:cNvPr>
          <p:cNvCxnSpPr>
            <a:cxnSpLocks/>
          </p:cNvCxnSpPr>
          <p:nvPr/>
        </p:nvCxnSpPr>
        <p:spPr>
          <a:xfrm>
            <a:off x="6475467" y="2833109"/>
            <a:ext cx="445555" cy="248825"/>
          </a:xfrm>
          <a:prstGeom prst="straightConnector1">
            <a:avLst/>
          </a:prstGeom>
          <a:ln w="12700">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5749E00-572A-D049-AB1B-3895A13AF13A}"/>
              </a:ext>
            </a:extLst>
          </p:cNvPr>
          <p:cNvCxnSpPr>
            <a:cxnSpLocks/>
          </p:cNvCxnSpPr>
          <p:nvPr/>
        </p:nvCxnSpPr>
        <p:spPr>
          <a:xfrm flipV="1">
            <a:off x="6385011" y="3910556"/>
            <a:ext cx="416918" cy="233446"/>
          </a:xfrm>
          <a:prstGeom prst="straightConnector1">
            <a:avLst/>
          </a:prstGeom>
          <a:ln w="12700">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BCDB2E7-57E2-0843-97F1-8DD9F7520190}"/>
              </a:ext>
            </a:extLst>
          </p:cNvPr>
          <p:cNvSpPr txBox="1"/>
          <p:nvPr/>
        </p:nvSpPr>
        <p:spPr>
          <a:xfrm>
            <a:off x="6860860" y="2183013"/>
            <a:ext cx="1963999" cy="646331"/>
          </a:xfrm>
          <a:prstGeom prst="rect">
            <a:avLst/>
          </a:prstGeom>
          <a:noFill/>
        </p:spPr>
        <p:txBody>
          <a:bodyPr wrap="none" rtlCol="0">
            <a:spAutoFit/>
          </a:bodyPr>
          <a:lstStyle/>
          <a:p>
            <a:pPr algn="ctr"/>
            <a:r>
              <a:rPr lang="en-US" dirty="0"/>
              <a:t>Distributed source </a:t>
            </a:r>
          </a:p>
          <a:p>
            <a:pPr algn="ctr"/>
            <a:r>
              <a:rPr lang="en-US" dirty="0"/>
              <a:t>modeling</a:t>
            </a:r>
          </a:p>
        </p:txBody>
      </p:sp>
      <p:pic>
        <p:nvPicPr>
          <p:cNvPr id="15" name="Picture 14">
            <a:extLst>
              <a:ext uri="{FF2B5EF4-FFF2-40B4-BE49-F238E27FC236}">
                <a16:creationId xmlns:a16="http://schemas.microsoft.com/office/drawing/2014/main" id="{17327534-B8E1-564F-AD8C-3F51A21ACC3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576286" y="2946913"/>
            <a:ext cx="1828897" cy="1299411"/>
          </a:xfrm>
          <a:prstGeom prst="rect">
            <a:avLst/>
          </a:prstGeom>
        </p:spPr>
      </p:pic>
      <p:grpSp>
        <p:nvGrpSpPr>
          <p:cNvPr id="16" name="Group 15">
            <a:extLst>
              <a:ext uri="{FF2B5EF4-FFF2-40B4-BE49-F238E27FC236}">
                <a16:creationId xmlns:a16="http://schemas.microsoft.com/office/drawing/2014/main" id="{826F44AA-68EF-884F-A181-09F8F2C9C898}"/>
              </a:ext>
            </a:extLst>
          </p:cNvPr>
          <p:cNvGrpSpPr/>
          <p:nvPr/>
        </p:nvGrpSpPr>
        <p:grpSpPr>
          <a:xfrm>
            <a:off x="9679604" y="2957522"/>
            <a:ext cx="1725579" cy="1068706"/>
            <a:chOff x="9538302" y="3242149"/>
            <a:chExt cx="1725579" cy="1068706"/>
          </a:xfrm>
        </p:grpSpPr>
        <p:cxnSp>
          <p:nvCxnSpPr>
            <p:cNvPr id="17" name="Curved Connector 16">
              <a:extLst>
                <a:ext uri="{FF2B5EF4-FFF2-40B4-BE49-F238E27FC236}">
                  <a16:creationId xmlns:a16="http://schemas.microsoft.com/office/drawing/2014/main" id="{C8FF44C6-CE60-A346-90B6-D439638E6671}"/>
                </a:ext>
              </a:extLst>
            </p:cNvPr>
            <p:cNvCxnSpPr>
              <a:cxnSpLocks/>
            </p:cNvCxnSpPr>
            <p:nvPr/>
          </p:nvCxnSpPr>
          <p:spPr>
            <a:xfrm flipV="1">
              <a:off x="10289872" y="3242149"/>
              <a:ext cx="385768" cy="271316"/>
            </a:xfrm>
            <a:prstGeom prst="curvedConnector4">
              <a:avLst>
                <a:gd name="adj1" fmla="val 28009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urved Connector 17">
              <a:extLst>
                <a:ext uri="{FF2B5EF4-FFF2-40B4-BE49-F238E27FC236}">
                  <a16:creationId xmlns:a16="http://schemas.microsoft.com/office/drawing/2014/main" id="{A3398992-78FF-A24D-8C09-504FE720507D}"/>
                </a:ext>
              </a:extLst>
            </p:cNvPr>
            <p:cNvCxnSpPr>
              <a:cxnSpLocks/>
            </p:cNvCxnSpPr>
            <p:nvPr/>
          </p:nvCxnSpPr>
          <p:spPr>
            <a:xfrm flipV="1">
              <a:off x="10473168" y="3367198"/>
              <a:ext cx="385768" cy="271316"/>
            </a:xfrm>
            <a:prstGeom prst="curvedConnector4">
              <a:avLst>
                <a:gd name="adj1" fmla="val 279172"/>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urved Connector 18">
              <a:extLst>
                <a:ext uri="{FF2B5EF4-FFF2-40B4-BE49-F238E27FC236}">
                  <a16:creationId xmlns:a16="http://schemas.microsoft.com/office/drawing/2014/main" id="{CD6427BD-95CF-7045-B744-58107FDAE7AF}"/>
                </a:ext>
              </a:extLst>
            </p:cNvPr>
            <p:cNvCxnSpPr>
              <a:cxnSpLocks/>
            </p:cNvCxnSpPr>
            <p:nvPr/>
          </p:nvCxnSpPr>
          <p:spPr>
            <a:xfrm flipV="1">
              <a:off x="10675640" y="3615851"/>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urved Connector 19">
              <a:extLst>
                <a:ext uri="{FF2B5EF4-FFF2-40B4-BE49-F238E27FC236}">
                  <a16:creationId xmlns:a16="http://schemas.microsoft.com/office/drawing/2014/main" id="{7E97DAE7-0EE5-704C-81C0-436AED6B8E32}"/>
                </a:ext>
              </a:extLst>
            </p:cNvPr>
            <p:cNvCxnSpPr>
              <a:cxnSpLocks/>
            </p:cNvCxnSpPr>
            <p:nvPr/>
          </p:nvCxnSpPr>
          <p:spPr>
            <a:xfrm flipV="1">
              <a:off x="10878113" y="3914729"/>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urved Connector 20">
              <a:extLst>
                <a:ext uri="{FF2B5EF4-FFF2-40B4-BE49-F238E27FC236}">
                  <a16:creationId xmlns:a16="http://schemas.microsoft.com/office/drawing/2014/main" id="{38AAA8B0-7FE8-004D-A2E9-A814DABDD70E}"/>
                </a:ext>
              </a:extLst>
            </p:cNvPr>
            <p:cNvCxnSpPr>
              <a:cxnSpLocks/>
            </p:cNvCxnSpPr>
            <p:nvPr/>
          </p:nvCxnSpPr>
          <p:spPr>
            <a:xfrm flipV="1">
              <a:off x="10106576" y="3242149"/>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a:extLst>
                <a:ext uri="{FF2B5EF4-FFF2-40B4-BE49-F238E27FC236}">
                  <a16:creationId xmlns:a16="http://schemas.microsoft.com/office/drawing/2014/main" id="{0398D0A4-62E2-2D47-8732-CAF3ADE494D0}"/>
                </a:ext>
              </a:extLst>
            </p:cNvPr>
            <p:cNvCxnSpPr>
              <a:cxnSpLocks/>
            </p:cNvCxnSpPr>
            <p:nvPr/>
          </p:nvCxnSpPr>
          <p:spPr>
            <a:xfrm flipV="1">
              <a:off x="9811403" y="3293342"/>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22">
              <a:extLst>
                <a:ext uri="{FF2B5EF4-FFF2-40B4-BE49-F238E27FC236}">
                  <a16:creationId xmlns:a16="http://schemas.microsoft.com/office/drawing/2014/main" id="{DF048982-FDC7-9C4F-AE51-091C849A0EFE}"/>
                </a:ext>
              </a:extLst>
            </p:cNvPr>
            <p:cNvCxnSpPr>
              <a:cxnSpLocks/>
            </p:cNvCxnSpPr>
            <p:nvPr/>
          </p:nvCxnSpPr>
          <p:spPr>
            <a:xfrm flipH="1" flipV="1">
              <a:off x="9924070" y="3471346"/>
              <a:ext cx="385768" cy="271316"/>
            </a:xfrm>
            <a:prstGeom prst="curvedConnector4">
              <a:avLst>
                <a:gd name="adj1" fmla="val 21645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23">
              <a:extLst>
                <a:ext uri="{FF2B5EF4-FFF2-40B4-BE49-F238E27FC236}">
                  <a16:creationId xmlns:a16="http://schemas.microsoft.com/office/drawing/2014/main" id="{10FDAC98-F180-8746-9643-838EDCE262DA}"/>
                </a:ext>
              </a:extLst>
            </p:cNvPr>
            <p:cNvCxnSpPr>
              <a:cxnSpLocks/>
            </p:cNvCxnSpPr>
            <p:nvPr/>
          </p:nvCxnSpPr>
          <p:spPr>
            <a:xfrm flipH="1" flipV="1">
              <a:off x="9538302" y="4039539"/>
              <a:ext cx="385768" cy="271316"/>
            </a:xfrm>
            <a:prstGeom prst="curvedConnector4">
              <a:avLst>
                <a:gd name="adj1" fmla="val 165728"/>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urved Connector 24">
              <a:extLst>
                <a:ext uri="{FF2B5EF4-FFF2-40B4-BE49-F238E27FC236}">
                  <a16:creationId xmlns:a16="http://schemas.microsoft.com/office/drawing/2014/main" id="{3E6A84CC-3104-244D-BA17-35D24863990F}"/>
                </a:ext>
              </a:extLst>
            </p:cNvPr>
            <p:cNvCxnSpPr>
              <a:cxnSpLocks/>
            </p:cNvCxnSpPr>
            <p:nvPr/>
          </p:nvCxnSpPr>
          <p:spPr>
            <a:xfrm flipH="1" flipV="1">
              <a:off x="9682455" y="3629668"/>
              <a:ext cx="385768" cy="271316"/>
            </a:xfrm>
            <a:prstGeom prst="curvedConnector4">
              <a:avLst>
                <a:gd name="adj1" fmla="val 195242"/>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urved Connector 25">
              <a:extLst>
                <a:ext uri="{FF2B5EF4-FFF2-40B4-BE49-F238E27FC236}">
                  <a16:creationId xmlns:a16="http://schemas.microsoft.com/office/drawing/2014/main" id="{0CDC955F-D58A-D548-92A2-5A6CD920445B}"/>
                </a:ext>
              </a:extLst>
            </p:cNvPr>
            <p:cNvCxnSpPr>
              <a:cxnSpLocks/>
            </p:cNvCxnSpPr>
            <p:nvPr/>
          </p:nvCxnSpPr>
          <p:spPr>
            <a:xfrm flipH="1" flipV="1">
              <a:off x="9621413" y="3819443"/>
              <a:ext cx="385768" cy="271316"/>
            </a:xfrm>
            <a:prstGeom prst="curvedConnector4">
              <a:avLst>
                <a:gd name="adj1" fmla="val 18417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3282C4BD-92EA-E249-9D34-7BD6B3F66FAE}"/>
              </a:ext>
            </a:extLst>
          </p:cNvPr>
          <p:cNvSpPr txBox="1"/>
          <p:nvPr/>
        </p:nvSpPr>
        <p:spPr>
          <a:xfrm>
            <a:off x="9303026" y="1984766"/>
            <a:ext cx="2622899" cy="646331"/>
          </a:xfrm>
          <a:prstGeom prst="rect">
            <a:avLst/>
          </a:prstGeom>
          <a:noFill/>
        </p:spPr>
        <p:txBody>
          <a:bodyPr wrap="none" rtlCol="0">
            <a:spAutoFit/>
          </a:bodyPr>
          <a:lstStyle/>
          <a:p>
            <a:pPr algn="ctr"/>
            <a:r>
              <a:rPr lang="en-US" dirty="0"/>
              <a:t>Group voxels in regions</a:t>
            </a:r>
          </a:p>
          <a:p>
            <a:pPr algn="ctr"/>
            <a:r>
              <a:rPr lang="en-US" dirty="0"/>
              <a:t>and compute connectivity</a:t>
            </a:r>
          </a:p>
        </p:txBody>
      </p:sp>
      <p:sp>
        <p:nvSpPr>
          <p:cNvPr id="28" name="Rectangle 27">
            <a:extLst>
              <a:ext uri="{FF2B5EF4-FFF2-40B4-BE49-F238E27FC236}">
                <a16:creationId xmlns:a16="http://schemas.microsoft.com/office/drawing/2014/main" id="{0A346030-693C-694B-8E29-E9B30AF8EB87}"/>
              </a:ext>
            </a:extLst>
          </p:cNvPr>
          <p:cNvSpPr/>
          <p:nvPr/>
        </p:nvSpPr>
        <p:spPr>
          <a:xfrm>
            <a:off x="9164352" y="4400202"/>
            <a:ext cx="3827452" cy="584775"/>
          </a:xfrm>
          <a:prstGeom prst="rect">
            <a:avLst/>
          </a:prstGeom>
        </p:spPr>
        <p:txBody>
          <a:bodyPr wrap="square">
            <a:spAutoFit/>
          </a:bodyPr>
          <a:lstStyle/>
          <a:p>
            <a:r>
              <a:rPr lang="en-US" sz="1600" dirty="0">
                <a:latin typeface="Helvetica" pitchFamily="2" charset="0"/>
              </a:rPr>
              <a:t>Measures </a:t>
            </a:r>
            <a:r>
              <a:rPr lang="en-US" sz="1600" dirty="0">
                <a:solidFill>
                  <a:srgbClr val="FFC000"/>
                </a:solidFill>
                <a:latin typeface="Helvetica" pitchFamily="2" charset="0"/>
              </a:rPr>
              <a:t>TRGC</a:t>
            </a:r>
            <a:r>
              <a:rPr lang="en-US" sz="1600" dirty="0">
                <a:latin typeface="Helvetica" pitchFamily="2" charset="0"/>
              </a:rPr>
              <a:t>, GC, TRPDC, </a:t>
            </a:r>
          </a:p>
          <a:p>
            <a:r>
              <a:rPr lang="en-US" sz="1600" dirty="0">
                <a:latin typeface="Helvetica" pitchFamily="2" charset="0"/>
              </a:rPr>
              <a:t>PDC, TRDTF, DTF and </a:t>
            </a:r>
            <a:r>
              <a:rPr lang="en-US" sz="1600" dirty="0">
                <a:solidFill>
                  <a:srgbClr val="FFC000"/>
                </a:solidFill>
                <a:latin typeface="Helvetica" pitchFamily="2" charset="0"/>
              </a:rPr>
              <a:t>CS</a:t>
            </a:r>
            <a:endParaRPr lang="en-US" sz="1600" dirty="0">
              <a:solidFill>
                <a:srgbClr val="FFC000"/>
              </a:solidFill>
            </a:endParaRPr>
          </a:p>
        </p:txBody>
      </p:sp>
      <p:sp>
        <p:nvSpPr>
          <p:cNvPr id="29" name="Rectangle 28">
            <a:extLst>
              <a:ext uri="{FF2B5EF4-FFF2-40B4-BE49-F238E27FC236}">
                <a16:creationId xmlns:a16="http://schemas.microsoft.com/office/drawing/2014/main" id="{A438B164-638D-644D-A4E1-4490B75A4E3C}"/>
              </a:ext>
            </a:extLst>
          </p:cNvPr>
          <p:cNvSpPr/>
          <p:nvPr/>
        </p:nvSpPr>
        <p:spPr>
          <a:xfrm>
            <a:off x="6785791" y="6063714"/>
            <a:ext cx="5414618" cy="738664"/>
          </a:xfrm>
          <a:prstGeom prst="rect">
            <a:avLst/>
          </a:prstGeom>
        </p:spPr>
        <p:txBody>
          <a:bodyPr wrap="square">
            <a:spAutoFit/>
          </a:bodyPr>
          <a:lstStyle/>
          <a:p>
            <a:r>
              <a:rPr lang="en-US" sz="1400" dirty="0" err="1">
                <a:solidFill>
                  <a:schemeClr val="tx1">
                    <a:lumMod val="75000"/>
                  </a:schemeClr>
                </a:solidFill>
              </a:rPr>
              <a:t>Haufe</a:t>
            </a:r>
            <a:r>
              <a:rPr lang="en-US" sz="1400" dirty="0">
                <a:solidFill>
                  <a:schemeClr val="tx1">
                    <a:lumMod val="75000"/>
                  </a:schemeClr>
                </a:solidFill>
              </a:rPr>
              <a:t>, S., </a:t>
            </a:r>
            <a:r>
              <a:rPr lang="en-US" sz="1400" dirty="0" err="1">
                <a:solidFill>
                  <a:schemeClr val="tx1">
                    <a:lumMod val="75000"/>
                  </a:schemeClr>
                </a:solidFill>
              </a:rPr>
              <a:t>Nikulin</a:t>
            </a:r>
            <a:r>
              <a:rPr lang="en-US" sz="1400" dirty="0">
                <a:solidFill>
                  <a:schemeClr val="tx1">
                    <a:lumMod val="75000"/>
                  </a:schemeClr>
                </a:solidFill>
              </a:rPr>
              <a:t>, V. V., Miller, K. R., &amp; Nolte, G. (2013). A critical assessment of connectivity measures for EEG data: a simulation study.  Neuroimage, 64, 120-133.</a:t>
            </a:r>
          </a:p>
        </p:txBody>
      </p:sp>
      <p:cxnSp>
        <p:nvCxnSpPr>
          <p:cNvPr id="30" name="Straight Arrow Connector 29">
            <a:extLst>
              <a:ext uri="{FF2B5EF4-FFF2-40B4-BE49-F238E27FC236}">
                <a16:creationId xmlns:a16="http://schemas.microsoft.com/office/drawing/2014/main" id="{0BD25FA6-8BE3-9A43-8F9A-F5F4BD1521B2}"/>
              </a:ext>
            </a:extLst>
          </p:cNvPr>
          <p:cNvCxnSpPr>
            <a:cxnSpLocks/>
          </p:cNvCxnSpPr>
          <p:nvPr/>
        </p:nvCxnSpPr>
        <p:spPr>
          <a:xfrm>
            <a:off x="8760152" y="3642965"/>
            <a:ext cx="542874" cy="0"/>
          </a:xfrm>
          <a:prstGeom prst="straightConnector1">
            <a:avLst/>
          </a:prstGeom>
          <a:ln w="12700">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293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6"/>
          <p:cNvSpPr>
            <a:spLocks noChangeArrowheads="1"/>
          </p:cNvSpPr>
          <p:nvPr/>
        </p:nvSpPr>
        <p:spPr bwMode="auto">
          <a:xfrm>
            <a:off x="3238500" y="2493887"/>
            <a:ext cx="6527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i="1" dirty="0"/>
          </a:p>
        </p:txBody>
      </p:sp>
      <p:pic>
        <p:nvPicPr>
          <p:cNvPr id="5" name="Picture 4">
            <a:extLst>
              <a:ext uri="{FF2B5EF4-FFF2-40B4-BE49-F238E27FC236}">
                <a16:creationId xmlns:a16="http://schemas.microsoft.com/office/drawing/2014/main" id="{972FCFCF-6FA5-8B47-8FDA-E503C339E8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8004" y="1997752"/>
            <a:ext cx="1998858" cy="2067092"/>
          </a:xfrm>
          <a:prstGeom prst="rect">
            <a:avLst/>
          </a:prstGeom>
        </p:spPr>
      </p:pic>
      <p:sp>
        <p:nvSpPr>
          <p:cNvPr id="6" name="TextBox 5">
            <a:extLst>
              <a:ext uri="{FF2B5EF4-FFF2-40B4-BE49-F238E27FC236}">
                <a16:creationId xmlns:a16="http://schemas.microsoft.com/office/drawing/2014/main" id="{85001E98-AF95-9445-A0D2-06F9A13E4770}"/>
              </a:ext>
            </a:extLst>
          </p:cNvPr>
          <p:cNvSpPr txBox="1"/>
          <p:nvPr/>
        </p:nvSpPr>
        <p:spPr>
          <a:xfrm>
            <a:off x="617342" y="2192187"/>
            <a:ext cx="2165978" cy="954107"/>
          </a:xfrm>
          <a:prstGeom prst="rect">
            <a:avLst/>
          </a:prstGeom>
          <a:noFill/>
        </p:spPr>
        <p:txBody>
          <a:bodyPr wrap="none" rtlCol="0">
            <a:spAutoFit/>
          </a:bodyPr>
          <a:lstStyle/>
          <a:p>
            <a:r>
              <a:rPr lang="en-US" sz="2800" dirty="0">
                <a:latin typeface="+mj-lt"/>
              </a:rPr>
              <a:t>Volumetric </a:t>
            </a:r>
          </a:p>
          <a:p>
            <a:r>
              <a:rPr lang="en-US" sz="2800" dirty="0">
                <a:latin typeface="+mj-lt"/>
              </a:rPr>
              <a:t>atlases</a:t>
            </a:r>
          </a:p>
        </p:txBody>
      </p:sp>
      <p:sp>
        <p:nvSpPr>
          <p:cNvPr id="7" name="TextBox 6">
            <a:extLst>
              <a:ext uri="{FF2B5EF4-FFF2-40B4-BE49-F238E27FC236}">
                <a16:creationId xmlns:a16="http://schemas.microsoft.com/office/drawing/2014/main" id="{BACAD5B0-8B4A-ED4D-9AAE-752EFA450978}"/>
              </a:ext>
            </a:extLst>
          </p:cNvPr>
          <p:cNvSpPr txBox="1"/>
          <p:nvPr/>
        </p:nvSpPr>
        <p:spPr>
          <a:xfrm>
            <a:off x="617342" y="4587256"/>
            <a:ext cx="1612942" cy="954107"/>
          </a:xfrm>
          <a:prstGeom prst="rect">
            <a:avLst/>
          </a:prstGeom>
          <a:noFill/>
        </p:spPr>
        <p:txBody>
          <a:bodyPr wrap="none" rtlCol="0">
            <a:spAutoFit/>
          </a:bodyPr>
          <a:lstStyle/>
          <a:p>
            <a:r>
              <a:rPr lang="en-US" sz="2800" dirty="0">
                <a:latin typeface="+mj-lt"/>
              </a:rPr>
              <a:t>Surface </a:t>
            </a:r>
          </a:p>
          <a:p>
            <a:r>
              <a:rPr lang="en-US" sz="2800" dirty="0">
                <a:latin typeface="+mj-lt"/>
              </a:rPr>
              <a:t>atlases</a:t>
            </a:r>
          </a:p>
        </p:txBody>
      </p:sp>
      <p:pic>
        <p:nvPicPr>
          <p:cNvPr id="8" name="Picture 7">
            <a:extLst>
              <a:ext uri="{FF2B5EF4-FFF2-40B4-BE49-F238E27FC236}">
                <a16:creationId xmlns:a16="http://schemas.microsoft.com/office/drawing/2014/main" id="{6C7733BC-5682-BB43-AAFC-E2DAEB25DCBC}"/>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915503" y="4685143"/>
            <a:ext cx="2080126" cy="1560095"/>
          </a:xfrm>
          <a:prstGeom prst="rect">
            <a:avLst/>
          </a:prstGeom>
        </p:spPr>
      </p:pic>
      <p:pic>
        <p:nvPicPr>
          <p:cNvPr id="9" name="Picture 8">
            <a:extLst>
              <a:ext uri="{FF2B5EF4-FFF2-40B4-BE49-F238E27FC236}">
                <a16:creationId xmlns:a16="http://schemas.microsoft.com/office/drawing/2014/main" id="{D19091DA-BD60-0A4E-BD5E-7A5E68802084}"/>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094181" y="4618206"/>
            <a:ext cx="1992420" cy="1494315"/>
          </a:xfrm>
          <a:prstGeom prst="rect">
            <a:avLst/>
          </a:prstGeom>
        </p:spPr>
      </p:pic>
      <p:pic>
        <p:nvPicPr>
          <p:cNvPr id="10" name="Picture 9">
            <a:extLst>
              <a:ext uri="{FF2B5EF4-FFF2-40B4-BE49-F238E27FC236}">
                <a16:creationId xmlns:a16="http://schemas.microsoft.com/office/drawing/2014/main" id="{9605F094-470F-F440-B778-3FD33F62E1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55423" y="4936901"/>
            <a:ext cx="1378510" cy="1056858"/>
          </a:xfrm>
          <a:prstGeom prst="rect">
            <a:avLst/>
          </a:prstGeom>
        </p:spPr>
      </p:pic>
      <p:sp>
        <p:nvSpPr>
          <p:cNvPr id="11" name="TextBox 10">
            <a:extLst>
              <a:ext uri="{FF2B5EF4-FFF2-40B4-BE49-F238E27FC236}">
                <a16:creationId xmlns:a16="http://schemas.microsoft.com/office/drawing/2014/main" id="{E21F7494-C008-8245-9FAD-5FD7A7151F3B}"/>
              </a:ext>
            </a:extLst>
          </p:cNvPr>
          <p:cNvSpPr txBox="1"/>
          <p:nvPr/>
        </p:nvSpPr>
        <p:spPr>
          <a:xfrm>
            <a:off x="3017731" y="4433540"/>
            <a:ext cx="1556836" cy="369332"/>
          </a:xfrm>
          <a:prstGeom prst="rect">
            <a:avLst/>
          </a:prstGeom>
          <a:noFill/>
        </p:spPr>
        <p:txBody>
          <a:bodyPr wrap="none" rtlCol="0">
            <a:spAutoFit/>
          </a:bodyPr>
          <a:lstStyle/>
          <a:p>
            <a:r>
              <a:rPr lang="en-US" b="1" dirty="0" err="1">
                <a:latin typeface="+mj-lt"/>
              </a:rPr>
              <a:t>Desikan</a:t>
            </a:r>
            <a:r>
              <a:rPr lang="en-US" b="1" dirty="0">
                <a:latin typeface="+mj-lt"/>
              </a:rPr>
              <a:t> </a:t>
            </a:r>
            <a:r>
              <a:rPr lang="en-US" b="1" dirty="0" err="1">
                <a:latin typeface="+mj-lt"/>
              </a:rPr>
              <a:t>Kiliany</a:t>
            </a:r>
            <a:endParaRPr lang="en-US" b="1" dirty="0">
              <a:latin typeface="+mj-lt"/>
            </a:endParaRPr>
          </a:p>
        </p:txBody>
      </p:sp>
      <p:sp>
        <p:nvSpPr>
          <p:cNvPr id="12" name="TextBox 11">
            <a:extLst>
              <a:ext uri="{FF2B5EF4-FFF2-40B4-BE49-F238E27FC236}">
                <a16:creationId xmlns:a16="http://schemas.microsoft.com/office/drawing/2014/main" id="{55D082BA-B59A-874B-9026-F4C3DF1FF756}"/>
              </a:ext>
            </a:extLst>
          </p:cNvPr>
          <p:cNvSpPr txBox="1"/>
          <p:nvPr/>
        </p:nvSpPr>
        <p:spPr>
          <a:xfrm>
            <a:off x="5468360" y="4433540"/>
            <a:ext cx="1061894" cy="369332"/>
          </a:xfrm>
          <a:prstGeom prst="rect">
            <a:avLst/>
          </a:prstGeom>
          <a:noFill/>
        </p:spPr>
        <p:txBody>
          <a:bodyPr wrap="none" rtlCol="0">
            <a:spAutoFit/>
          </a:bodyPr>
          <a:lstStyle/>
          <a:p>
            <a:r>
              <a:rPr lang="en-US" b="1" dirty="0" err="1">
                <a:latin typeface="+mj-lt"/>
              </a:rPr>
              <a:t>Destrieux</a:t>
            </a:r>
            <a:endParaRPr lang="en-US" b="1" dirty="0">
              <a:latin typeface="+mj-lt"/>
            </a:endParaRPr>
          </a:p>
        </p:txBody>
      </p:sp>
      <p:sp>
        <p:nvSpPr>
          <p:cNvPr id="13" name="TextBox 12">
            <a:extLst>
              <a:ext uri="{FF2B5EF4-FFF2-40B4-BE49-F238E27FC236}">
                <a16:creationId xmlns:a16="http://schemas.microsoft.com/office/drawing/2014/main" id="{9BF2888C-BC86-3C43-88D6-ED1A6A377044}"/>
              </a:ext>
            </a:extLst>
          </p:cNvPr>
          <p:cNvSpPr txBox="1"/>
          <p:nvPr/>
        </p:nvSpPr>
        <p:spPr>
          <a:xfrm>
            <a:off x="7646203" y="4433540"/>
            <a:ext cx="1289135" cy="369332"/>
          </a:xfrm>
          <a:prstGeom prst="rect">
            <a:avLst/>
          </a:prstGeom>
          <a:noFill/>
        </p:spPr>
        <p:txBody>
          <a:bodyPr wrap="none" rtlCol="0">
            <a:spAutoFit/>
          </a:bodyPr>
          <a:lstStyle/>
          <a:p>
            <a:r>
              <a:rPr lang="en-US" b="1" dirty="0" err="1">
                <a:latin typeface="+mj-lt"/>
              </a:rPr>
              <a:t>PrAGMATiC</a:t>
            </a:r>
            <a:endParaRPr lang="en-US" b="1" dirty="0">
              <a:latin typeface="+mj-lt"/>
            </a:endParaRPr>
          </a:p>
        </p:txBody>
      </p:sp>
      <p:sp>
        <p:nvSpPr>
          <p:cNvPr id="14" name="Rectangle 13">
            <a:extLst>
              <a:ext uri="{FF2B5EF4-FFF2-40B4-BE49-F238E27FC236}">
                <a16:creationId xmlns:a16="http://schemas.microsoft.com/office/drawing/2014/main" id="{F768B62A-AF04-B646-BD47-3F2CD12FEDA9}"/>
              </a:ext>
            </a:extLst>
          </p:cNvPr>
          <p:cNvSpPr/>
          <p:nvPr/>
        </p:nvSpPr>
        <p:spPr>
          <a:xfrm>
            <a:off x="3333066" y="1855907"/>
            <a:ext cx="1111202" cy="369332"/>
          </a:xfrm>
          <a:prstGeom prst="rect">
            <a:avLst/>
          </a:prstGeom>
        </p:spPr>
        <p:txBody>
          <a:bodyPr wrap="none">
            <a:spAutoFit/>
          </a:bodyPr>
          <a:lstStyle/>
          <a:p>
            <a:pPr fontAlgn="base"/>
            <a:r>
              <a:rPr lang="en-US" b="1" dirty="0">
                <a:latin typeface="+mj-lt"/>
              </a:rPr>
              <a:t>AFNI MNI</a:t>
            </a:r>
          </a:p>
        </p:txBody>
      </p:sp>
      <p:sp>
        <p:nvSpPr>
          <p:cNvPr id="15" name="Rectangle 14">
            <a:extLst>
              <a:ext uri="{FF2B5EF4-FFF2-40B4-BE49-F238E27FC236}">
                <a16:creationId xmlns:a16="http://schemas.microsoft.com/office/drawing/2014/main" id="{536F8387-2A2F-F345-828A-442CADCB5DF4}"/>
              </a:ext>
            </a:extLst>
          </p:cNvPr>
          <p:cNvSpPr/>
          <p:nvPr/>
        </p:nvSpPr>
        <p:spPr>
          <a:xfrm>
            <a:off x="7395663" y="1855907"/>
            <a:ext cx="1758815" cy="369332"/>
          </a:xfrm>
          <a:prstGeom prst="rect">
            <a:avLst/>
          </a:prstGeom>
        </p:spPr>
        <p:txBody>
          <a:bodyPr wrap="none">
            <a:spAutoFit/>
          </a:bodyPr>
          <a:lstStyle/>
          <a:p>
            <a:pPr fontAlgn="base"/>
            <a:r>
              <a:rPr lang="en-US" b="1" dirty="0">
                <a:latin typeface="+mj-lt"/>
              </a:rPr>
              <a:t>Schaefer 2018</a:t>
            </a:r>
            <a:endParaRPr lang="en-US" b="1" i="0" dirty="0">
              <a:effectLst/>
              <a:latin typeface="+mj-lt"/>
            </a:endParaRPr>
          </a:p>
        </p:txBody>
      </p:sp>
      <p:pic>
        <p:nvPicPr>
          <p:cNvPr id="17" name="Picture 16">
            <a:extLst>
              <a:ext uri="{FF2B5EF4-FFF2-40B4-BE49-F238E27FC236}">
                <a16:creationId xmlns:a16="http://schemas.microsoft.com/office/drawing/2014/main" id="{A642D5BD-B40D-9946-9164-B379672A0BB9}"/>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222135" y="2225239"/>
            <a:ext cx="1503254" cy="1523477"/>
          </a:xfrm>
          <a:prstGeom prst="rect">
            <a:avLst/>
          </a:prstGeom>
        </p:spPr>
      </p:pic>
      <p:sp>
        <p:nvSpPr>
          <p:cNvPr id="18" name="TextBox 17">
            <a:extLst>
              <a:ext uri="{FF2B5EF4-FFF2-40B4-BE49-F238E27FC236}">
                <a16:creationId xmlns:a16="http://schemas.microsoft.com/office/drawing/2014/main" id="{679CCDB2-13D5-7840-828B-BD47D8D15148}"/>
              </a:ext>
            </a:extLst>
          </p:cNvPr>
          <p:cNvSpPr txBox="1"/>
          <p:nvPr/>
        </p:nvSpPr>
        <p:spPr>
          <a:xfrm>
            <a:off x="2781900" y="428200"/>
            <a:ext cx="5493170" cy="584775"/>
          </a:xfrm>
          <a:prstGeom prst="rect">
            <a:avLst/>
          </a:prstGeom>
          <a:noFill/>
        </p:spPr>
        <p:txBody>
          <a:bodyPr wrap="none" rtlCol="0">
            <a:spAutoFit/>
          </a:bodyPr>
          <a:lstStyle/>
          <a:p>
            <a:r>
              <a:rPr lang="en-US" sz="3200" b="1" dirty="0">
                <a:latin typeface="+mj-lt"/>
              </a:rPr>
              <a:t>Connectivity analysis using EEG</a:t>
            </a:r>
          </a:p>
        </p:txBody>
      </p:sp>
      <p:grpSp>
        <p:nvGrpSpPr>
          <p:cNvPr id="19" name="Group 18">
            <a:extLst>
              <a:ext uri="{FF2B5EF4-FFF2-40B4-BE49-F238E27FC236}">
                <a16:creationId xmlns:a16="http://schemas.microsoft.com/office/drawing/2014/main" id="{393F2771-E195-C045-89A5-98597FF9D757}"/>
              </a:ext>
            </a:extLst>
          </p:cNvPr>
          <p:cNvGrpSpPr/>
          <p:nvPr/>
        </p:nvGrpSpPr>
        <p:grpSpPr>
          <a:xfrm>
            <a:off x="2815165" y="1234651"/>
            <a:ext cx="4288593" cy="5407556"/>
            <a:chOff x="2890731" y="1562395"/>
            <a:chExt cx="4288593" cy="4876505"/>
          </a:xfrm>
        </p:grpSpPr>
        <p:sp>
          <p:nvSpPr>
            <p:cNvPr id="20" name="Rectangle 19">
              <a:extLst>
                <a:ext uri="{FF2B5EF4-FFF2-40B4-BE49-F238E27FC236}">
                  <a16:creationId xmlns:a16="http://schemas.microsoft.com/office/drawing/2014/main" id="{65D565C0-499A-E64A-B976-E2290A6B8889}"/>
                </a:ext>
              </a:extLst>
            </p:cNvPr>
            <p:cNvSpPr/>
            <p:nvPr/>
          </p:nvSpPr>
          <p:spPr>
            <a:xfrm>
              <a:off x="2890731" y="1701800"/>
              <a:ext cx="4195870" cy="4737100"/>
            </a:xfrm>
            <a:prstGeom prst="rect">
              <a:avLst/>
            </a:pr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6F227BE2-E1DC-764B-949F-59BC7347A5ED}"/>
                </a:ext>
              </a:extLst>
            </p:cNvPr>
            <p:cNvSpPr/>
            <p:nvPr/>
          </p:nvSpPr>
          <p:spPr>
            <a:xfrm>
              <a:off x="5094181" y="1562395"/>
              <a:ext cx="2085143" cy="2544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2" name="Picture 21">
            <a:extLst>
              <a:ext uri="{FF2B5EF4-FFF2-40B4-BE49-F238E27FC236}">
                <a16:creationId xmlns:a16="http://schemas.microsoft.com/office/drawing/2014/main" id="{100285D8-36B1-EE4C-B8CD-0EE7DD00D1B2}"/>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97741" y="2443488"/>
            <a:ext cx="1567493" cy="1175620"/>
          </a:xfrm>
          <a:prstGeom prst="rect">
            <a:avLst/>
          </a:prstGeom>
        </p:spPr>
      </p:pic>
      <p:sp>
        <p:nvSpPr>
          <p:cNvPr id="23" name="Rectangle 22">
            <a:extLst>
              <a:ext uri="{FF2B5EF4-FFF2-40B4-BE49-F238E27FC236}">
                <a16:creationId xmlns:a16="http://schemas.microsoft.com/office/drawing/2014/main" id="{4C36A21C-D435-C246-8AAF-1AE755426D61}"/>
              </a:ext>
            </a:extLst>
          </p:cNvPr>
          <p:cNvSpPr/>
          <p:nvPr/>
        </p:nvSpPr>
        <p:spPr>
          <a:xfrm>
            <a:off x="5268439" y="1855907"/>
            <a:ext cx="1604927" cy="369332"/>
          </a:xfrm>
          <a:prstGeom prst="rect">
            <a:avLst/>
          </a:prstGeom>
        </p:spPr>
        <p:txBody>
          <a:bodyPr wrap="none">
            <a:spAutoFit/>
          </a:bodyPr>
          <a:lstStyle/>
          <a:p>
            <a:pPr fontAlgn="base"/>
            <a:r>
              <a:rPr lang="en-US" b="1" dirty="0" err="1">
                <a:latin typeface="+mj-lt"/>
              </a:rPr>
              <a:t>Brainnetome</a:t>
            </a:r>
            <a:endParaRPr lang="en-US" b="1" i="0" dirty="0">
              <a:effectLst/>
              <a:latin typeface="+mj-lt"/>
            </a:endParaRPr>
          </a:p>
        </p:txBody>
      </p:sp>
    </p:spTree>
    <p:extLst>
      <p:ext uri="{BB962C8B-B14F-4D97-AF65-F5344CB8AC3E}">
        <p14:creationId xmlns:p14="http://schemas.microsoft.com/office/powerpoint/2010/main" val="297405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8" name="Text Box 2">
            <a:extLst>
              <a:ext uri="{FF2B5EF4-FFF2-40B4-BE49-F238E27FC236}">
                <a16:creationId xmlns:a16="http://schemas.microsoft.com/office/drawing/2014/main" id="{D927E961-00CE-CC4D-BA7E-319BE32C3D6B}"/>
              </a:ext>
            </a:extLst>
          </p:cNvPr>
          <p:cNvSpPr txBox="1">
            <a:spLocks noChangeArrowheads="1"/>
          </p:cNvSpPr>
          <p:nvPr/>
        </p:nvSpPr>
        <p:spPr bwMode="auto">
          <a:xfrm>
            <a:off x="560135" y="152402"/>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3600" dirty="0">
                <a:solidFill>
                  <a:schemeClr val="tx2"/>
                </a:solidFill>
                <a:latin typeface="+mj-lt"/>
              </a:rPr>
              <a:t>Cross-coherence amplitude and phase</a:t>
            </a:r>
          </a:p>
        </p:txBody>
      </p:sp>
      <p:sp>
        <p:nvSpPr>
          <p:cNvPr id="56329" name="Text Box 3">
            <a:extLst>
              <a:ext uri="{FF2B5EF4-FFF2-40B4-BE49-F238E27FC236}">
                <a16:creationId xmlns:a16="http://schemas.microsoft.com/office/drawing/2014/main" id="{1DBC26BE-9CA7-2D44-BDC9-3CB1163B9541}"/>
              </a:ext>
            </a:extLst>
          </p:cNvPr>
          <p:cNvSpPr txBox="1">
            <a:spLocks noChangeArrowheads="1"/>
          </p:cNvSpPr>
          <p:nvPr/>
        </p:nvSpPr>
        <p:spPr bwMode="auto">
          <a:xfrm>
            <a:off x="1749425" y="1246188"/>
            <a:ext cx="5672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2000" dirty="0">
                <a:latin typeface="+mj-lt"/>
              </a:rPr>
              <a:t>2 areas, </a:t>
            </a:r>
            <a:r>
              <a:rPr lang="fr-FR" altLang="en-US" sz="2000" dirty="0" err="1">
                <a:latin typeface="+mj-lt"/>
              </a:rPr>
              <a:t>comparison</a:t>
            </a:r>
            <a:r>
              <a:rPr lang="fr-FR" altLang="en-US" sz="2000" dirty="0">
                <a:latin typeface="+mj-lt"/>
              </a:rPr>
              <a:t> on the </a:t>
            </a:r>
            <a:r>
              <a:rPr lang="fr-FR" altLang="en-US" sz="2000" dirty="0" err="1">
                <a:latin typeface="+mj-lt"/>
              </a:rPr>
              <a:t>same</a:t>
            </a:r>
            <a:r>
              <a:rPr lang="fr-FR" altLang="en-US" sz="2000" dirty="0">
                <a:latin typeface="+mj-lt"/>
              </a:rPr>
              <a:t> trials</a:t>
            </a:r>
          </a:p>
        </p:txBody>
      </p:sp>
      <p:graphicFrame>
        <p:nvGraphicFramePr>
          <p:cNvPr id="56322" name="Object 2">
            <a:extLst>
              <a:ext uri="{FF2B5EF4-FFF2-40B4-BE49-F238E27FC236}">
                <a16:creationId xmlns:a16="http://schemas.microsoft.com/office/drawing/2014/main" id="{F1DBA01D-49F9-1E40-AB60-7BD40CD818B7}"/>
              </a:ext>
            </a:extLst>
          </p:cNvPr>
          <p:cNvGraphicFramePr>
            <a:graphicFrameLocks noChangeAspect="1"/>
          </p:cNvGraphicFramePr>
          <p:nvPr/>
        </p:nvGraphicFramePr>
        <p:xfrm>
          <a:off x="1963739" y="1895476"/>
          <a:ext cx="4149725" cy="390525"/>
        </p:xfrm>
        <a:graphic>
          <a:graphicData uri="http://schemas.openxmlformats.org/presentationml/2006/ole">
            <mc:AlternateContent xmlns:mc="http://schemas.openxmlformats.org/markup-compatibility/2006">
              <mc:Choice xmlns:v="urn:schemas-microsoft-com:vml" Requires="v">
                <p:oleObj name="Drawing" r:id="rId3" imgW="15913100" imgH="1485900" progId="Canvas.5.Drawing">
                  <p:embed/>
                </p:oleObj>
              </mc:Choice>
              <mc:Fallback>
                <p:oleObj name="Drawing" r:id="rId3" imgW="15913100" imgH="1485900" progId="Canvas.5.Drawing">
                  <p:embed/>
                  <p:pic>
                    <p:nvPicPr>
                      <p:cNvPr id="56322" name="Object 2">
                        <a:extLst>
                          <a:ext uri="{FF2B5EF4-FFF2-40B4-BE49-F238E27FC236}">
                            <a16:creationId xmlns:a16="http://schemas.microsoft.com/office/drawing/2014/main" id="{F1DBA01D-49F9-1E40-AB60-7BD40CD818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3739" y="1895476"/>
                        <a:ext cx="41497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30" name="Text Box 5">
            <a:extLst>
              <a:ext uri="{FF2B5EF4-FFF2-40B4-BE49-F238E27FC236}">
                <a16:creationId xmlns:a16="http://schemas.microsoft.com/office/drawing/2014/main" id="{D4CC9993-3C40-4C49-8587-205FDA9D4E36}"/>
              </a:ext>
            </a:extLst>
          </p:cNvPr>
          <p:cNvSpPr txBox="1">
            <a:spLocks noChangeArrowheads="1"/>
          </p:cNvSpPr>
          <p:nvPr/>
        </p:nvSpPr>
        <p:spPr bwMode="auto">
          <a:xfrm>
            <a:off x="8056564" y="1993901"/>
            <a:ext cx="2801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600" dirty="0" err="1">
                <a:latin typeface="+mj-lt"/>
              </a:rPr>
              <a:t>Coherence</a:t>
            </a:r>
            <a:r>
              <a:rPr lang="fr-FR" altLang="en-US" sz="1600" dirty="0">
                <a:latin typeface="+mj-lt"/>
              </a:rPr>
              <a:t> amplitude 1 </a:t>
            </a:r>
          </a:p>
          <a:p>
            <a:r>
              <a:rPr lang="fr-FR" altLang="en-US" sz="1600" dirty="0">
                <a:latin typeface="+mj-lt"/>
              </a:rPr>
              <a:t>Phase </a:t>
            </a:r>
            <a:r>
              <a:rPr lang="fr-FR" altLang="en-US" sz="1600" dirty="0" err="1">
                <a:latin typeface="+mj-lt"/>
              </a:rPr>
              <a:t>coherence</a:t>
            </a:r>
            <a:r>
              <a:rPr lang="fr-FR" altLang="en-US" sz="1600" dirty="0">
                <a:latin typeface="+mj-lt"/>
              </a:rPr>
              <a:t> 0</a:t>
            </a:r>
          </a:p>
        </p:txBody>
      </p:sp>
      <p:graphicFrame>
        <p:nvGraphicFramePr>
          <p:cNvPr id="56323" name="Object 3">
            <a:extLst>
              <a:ext uri="{FF2B5EF4-FFF2-40B4-BE49-F238E27FC236}">
                <a16:creationId xmlns:a16="http://schemas.microsoft.com/office/drawing/2014/main" id="{BA2B1644-646E-4B44-A7A8-9CFE1A273419}"/>
              </a:ext>
            </a:extLst>
          </p:cNvPr>
          <p:cNvGraphicFramePr>
            <a:graphicFrameLocks noChangeAspect="1"/>
          </p:cNvGraphicFramePr>
          <p:nvPr/>
        </p:nvGraphicFramePr>
        <p:xfrm>
          <a:off x="1963739" y="2327276"/>
          <a:ext cx="4149725" cy="390525"/>
        </p:xfrm>
        <a:graphic>
          <a:graphicData uri="http://schemas.openxmlformats.org/presentationml/2006/ole">
            <mc:AlternateContent xmlns:mc="http://schemas.openxmlformats.org/markup-compatibility/2006">
              <mc:Choice xmlns:v="urn:schemas-microsoft-com:vml" Requires="v">
                <p:oleObj name="Drawing" r:id="rId5" imgW="15913100" imgH="1485900" progId="Canvas.5.Drawing">
                  <p:embed/>
                </p:oleObj>
              </mc:Choice>
              <mc:Fallback>
                <p:oleObj name="Drawing" r:id="rId5" imgW="15913100" imgH="1485900" progId="Canvas.5.Drawing">
                  <p:embed/>
                  <p:pic>
                    <p:nvPicPr>
                      <p:cNvPr id="56323" name="Object 3">
                        <a:extLst>
                          <a:ext uri="{FF2B5EF4-FFF2-40B4-BE49-F238E27FC236}">
                            <a16:creationId xmlns:a16="http://schemas.microsoft.com/office/drawing/2014/main" id="{BA2B1644-646E-4B44-A7A8-9CFE1A2734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3739" y="2327276"/>
                        <a:ext cx="41497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31" name="AutoShape 7">
            <a:extLst>
              <a:ext uri="{FF2B5EF4-FFF2-40B4-BE49-F238E27FC236}">
                <a16:creationId xmlns:a16="http://schemas.microsoft.com/office/drawing/2014/main" id="{ACAFE521-5BEF-F743-91E0-51CFB900AA65}"/>
              </a:ext>
            </a:extLst>
          </p:cNvPr>
          <p:cNvSpPr>
            <a:spLocks/>
          </p:cNvSpPr>
          <p:nvPr/>
        </p:nvSpPr>
        <p:spPr bwMode="auto">
          <a:xfrm>
            <a:off x="7099300" y="1925638"/>
            <a:ext cx="203200" cy="850900"/>
          </a:xfrm>
          <a:prstGeom prst="rightBrace">
            <a:avLst>
              <a:gd name="adj1" fmla="val 3489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graphicFrame>
        <p:nvGraphicFramePr>
          <p:cNvPr id="56324" name="Object 4">
            <a:extLst>
              <a:ext uri="{FF2B5EF4-FFF2-40B4-BE49-F238E27FC236}">
                <a16:creationId xmlns:a16="http://schemas.microsoft.com/office/drawing/2014/main" id="{F610C793-D6AA-8E44-8F95-676E6D158C96}"/>
              </a:ext>
            </a:extLst>
          </p:cNvPr>
          <p:cNvGraphicFramePr>
            <a:graphicFrameLocks noChangeAspect="1"/>
          </p:cNvGraphicFramePr>
          <p:nvPr/>
        </p:nvGraphicFramePr>
        <p:xfrm>
          <a:off x="1963739" y="3178176"/>
          <a:ext cx="4149725" cy="390525"/>
        </p:xfrm>
        <a:graphic>
          <a:graphicData uri="http://schemas.openxmlformats.org/presentationml/2006/ole">
            <mc:AlternateContent xmlns:mc="http://schemas.openxmlformats.org/markup-compatibility/2006">
              <mc:Choice xmlns:v="urn:schemas-microsoft-com:vml" Requires="v">
                <p:oleObj name="Drawing" r:id="rId7" imgW="15913100" imgH="1485900" progId="Canvas.5.Drawing">
                  <p:embed/>
                </p:oleObj>
              </mc:Choice>
              <mc:Fallback>
                <p:oleObj name="Drawing" r:id="rId7" imgW="15913100" imgH="1485900" progId="Canvas.5.Drawing">
                  <p:embed/>
                  <p:pic>
                    <p:nvPicPr>
                      <p:cNvPr id="56324" name="Object 4">
                        <a:extLst>
                          <a:ext uri="{FF2B5EF4-FFF2-40B4-BE49-F238E27FC236}">
                            <a16:creationId xmlns:a16="http://schemas.microsoft.com/office/drawing/2014/main" id="{F610C793-D6AA-8E44-8F95-676E6D158C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3739" y="3178176"/>
                        <a:ext cx="41497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25" name="Object 5">
            <a:extLst>
              <a:ext uri="{FF2B5EF4-FFF2-40B4-BE49-F238E27FC236}">
                <a16:creationId xmlns:a16="http://schemas.microsoft.com/office/drawing/2014/main" id="{B37B846C-BF1A-0448-B7EC-9671236B18E2}"/>
              </a:ext>
            </a:extLst>
          </p:cNvPr>
          <p:cNvGraphicFramePr>
            <a:graphicFrameLocks noChangeAspect="1"/>
          </p:cNvGraphicFramePr>
          <p:nvPr/>
        </p:nvGraphicFramePr>
        <p:xfrm>
          <a:off x="1963739" y="3598863"/>
          <a:ext cx="4149725" cy="361950"/>
        </p:xfrm>
        <a:graphic>
          <a:graphicData uri="http://schemas.openxmlformats.org/presentationml/2006/ole">
            <mc:AlternateContent xmlns:mc="http://schemas.openxmlformats.org/markup-compatibility/2006">
              <mc:Choice xmlns:v="urn:schemas-microsoft-com:vml" Requires="v">
                <p:oleObj name="Drawing" r:id="rId8" imgW="15913100" imgH="1384300" progId="Canvas.5.Drawing">
                  <p:embed/>
                </p:oleObj>
              </mc:Choice>
              <mc:Fallback>
                <p:oleObj name="Drawing" r:id="rId8" imgW="15913100" imgH="1384300" progId="Canvas.5.Drawing">
                  <p:embed/>
                  <p:pic>
                    <p:nvPicPr>
                      <p:cNvPr id="56325" name="Object 5">
                        <a:extLst>
                          <a:ext uri="{FF2B5EF4-FFF2-40B4-BE49-F238E27FC236}">
                            <a16:creationId xmlns:a16="http://schemas.microsoft.com/office/drawing/2014/main" id="{B37B846C-BF1A-0448-B7EC-9671236B18E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63739" y="3598863"/>
                        <a:ext cx="41497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26" name="Object 6">
            <a:extLst>
              <a:ext uri="{FF2B5EF4-FFF2-40B4-BE49-F238E27FC236}">
                <a16:creationId xmlns:a16="http://schemas.microsoft.com/office/drawing/2014/main" id="{BF1CDA51-C70B-A540-8AFC-79F1C7573007}"/>
              </a:ext>
            </a:extLst>
          </p:cNvPr>
          <p:cNvGraphicFramePr>
            <a:graphicFrameLocks noChangeAspect="1"/>
          </p:cNvGraphicFramePr>
          <p:nvPr/>
        </p:nvGraphicFramePr>
        <p:xfrm>
          <a:off x="1963739" y="4846638"/>
          <a:ext cx="4149725" cy="381000"/>
        </p:xfrm>
        <a:graphic>
          <a:graphicData uri="http://schemas.openxmlformats.org/presentationml/2006/ole">
            <mc:AlternateContent xmlns:mc="http://schemas.openxmlformats.org/markup-compatibility/2006">
              <mc:Choice xmlns:v="urn:schemas-microsoft-com:vml" Requires="v">
                <p:oleObj name="Drawing" r:id="rId10" imgW="15913100" imgH="1447800" progId="Canvas.5.Drawing">
                  <p:embed/>
                </p:oleObj>
              </mc:Choice>
              <mc:Fallback>
                <p:oleObj name="Drawing" r:id="rId10" imgW="15913100" imgH="1447800" progId="Canvas.5.Drawing">
                  <p:embed/>
                  <p:pic>
                    <p:nvPicPr>
                      <p:cNvPr id="56326" name="Object 6">
                        <a:extLst>
                          <a:ext uri="{FF2B5EF4-FFF2-40B4-BE49-F238E27FC236}">
                            <a16:creationId xmlns:a16="http://schemas.microsoft.com/office/drawing/2014/main" id="{BF1CDA51-C70B-A540-8AFC-79F1C757300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63739" y="4846638"/>
                        <a:ext cx="414972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27" name="Object 7">
            <a:extLst>
              <a:ext uri="{FF2B5EF4-FFF2-40B4-BE49-F238E27FC236}">
                <a16:creationId xmlns:a16="http://schemas.microsoft.com/office/drawing/2014/main" id="{1E11856B-D5E1-1248-A7F2-255B6322A17B}"/>
              </a:ext>
            </a:extLst>
          </p:cNvPr>
          <p:cNvGraphicFramePr>
            <a:graphicFrameLocks noChangeAspect="1"/>
          </p:cNvGraphicFramePr>
          <p:nvPr/>
        </p:nvGraphicFramePr>
        <p:xfrm>
          <a:off x="1963739" y="4384676"/>
          <a:ext cx="4149725" cy="390525"/>
        </p:xfrm>
        <a:graphic>
          <a:graphicData uri="http://schemas.openxmlformats.org/presentationml/2006/ole">
            <mc:AlternateContent xmlns:mc="http://schemas.openxmlformats.org/markup-compatibility/2006">
              <mc:Choice xmlns:v="urn:schemas-microsoft-com:vml" Requires="v">
                <p:oleObj name="Drawing" r:id="rId12" imgW="15913100" imgH="1485900" progId="Canvas.5.Drawing">
                  <p:embed/>
                </p:oleObj>
              </mc:Choice>
              <mc:Fallback>
                <p:oleObj name="Drawing" r:id="rId12" imgW="15913100" imgH="1485900" progId="Canvas.5.Drawing">
                  <p:embed/>
                  <p:pic>
                    <p:nvPicPr>
                      <p:cNvPr id="56327" name="Object 7">
                        <a:extLst>
                          <a:ext uri="{FF2B5EF4-FFF2-40B4-BE49-F238E27FC236}">
                            <a16:creationId xmlns:a16="http://schemas.microsoft.com/office/drawing/2014/main" id="{1E11856B-D5E1-1248-A7F2-255B6322A1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3739" y="4384676"/>
                        <a:ext cx="41497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32" name="Line 12">
            <a:extLst>
              <a:ext uri="{FF2B5EF4-FFF2-40B4-BE49-F238E27FC236}">
                <a16:creationId xmlns:a16="http://schemas.microsoft.com/office/drawing/2014/main" id="{06B4AEBE-0BD7-E544-9156-045AE6010B5E}"/>
              </a:ext>
            </a:extLst>
          </p:cNvPr>
          <p:cNvSpPr>
            <a:spLocks noChangeShapeType="1"/>
          </p:cNvSpPr>
          <p:nvPr/>
        </p:nvSpPr>
        <p:spPr bwMode="auto">
          <a:xfrm>
            <a:off x="6553200" y="2027238"/>
            <a:ext cx="2667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33" name="Oval 13">
            <a:extLst>
              <a:ext uri="{FF2B5EF4-FFF2-40B4-BE49-F238E27FC236}">
                <a16:creationId xmlns:a16="http://schemas.microsoft.com/office/drawing/2014/main" id="{33416108-2929-6A43-9458-BCA8BE49423B}"/>
              </a:ext>
            </a:extLst>
          </p:cNvPr>
          <p:cNvSpPr>
            <a:spLocks noChangeArrowheads="1"/>
          </p:cNvSpPr>
          <p:nvPr/>
        </p:nvSpPr>
        <p:spPr bwMode="auto">
          <a:xfrm>
            <a:off x="6337300" y="23574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34" name="Line 14">
            <a:extLst>
              <a:ext uri="{FF2B5EF4-FFF2-40B4-BE49-F238E27FC236}">
                <a16:creationId xmlns:a16="http://schemas.microsoft.com/office/drawing/2014/main" id="{37B4CAFD-668F-D045-B1AD-DE72DBABE7C4}"/>
              </a:ext>
            </a:extLst>
          </p:cNvPr>
          <p:cNvSpPr>
            <a:spLocks noChangeShapeType="1"/>
          </p:cNvSpPr>
          <p:nvPr/>
        </p:nvSpPr>
        <p:spPr bwMode="auto">
          <a:xfrm>
            <a:off x="6565900" y="2598738"/>
            <a:ext cx="279400" cy="0"/>
          </a:xfrm>
          <a:prstGeom prst="line">
            <a:avLst/>
          </a:prstGeom>
          <a:noFill/>
          <a:ln w="9525">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35" name="Oval 15">
            <a:extLst>
              <a:ext uri="{FF2B5EF4-FFF2-40B4-BE49-F238E27FC236}">
                <a16:creationId xmlns:a16="http://schemas.microsoft.com/office/drawing/2014/main" id="{A67DD46D-F935-AE4B-94FA-C7F960FC6077}"/>
              </a:ext>
            </a:extLst>
          </p:cNvPr>
          <p:cNvSpPr>
            <a:spLocks noChangeArrowheads="1"/>
          </p:cNvSpPr>
          <p:nvPr/>
        </p:nvSpPr>
        <p:spPr bwMode="auto">
          <a:xfrm>
            <a:off x="6337300" y="17859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36" name="Text Box 16">
            <a:extLst>
              <a:ext uri="{FF2B5EF4-FFF2-40B4-BE49-F238E27FC236}">
                <a16:creationId xmlns:a16="http://schemas.microsoft.com/office/drawing/2014/main" id="{75386A85-62CE-4240-88BE-A5A41C386D0C}"/>
              </a:ext>
            </a:extLst>
          </p:cNvPr>
          <p:cNvSpPr txBox="1">
            <a:spLocks noChangeArrowheads="1"/>
          </p:cNvSpPr>
          <p:nvPr/>
        </p:nvSpPr>
        <p:spPr bwMode="auto">
          <a:xfrm>
            <a:off x="8081964" y="3302001"/>
            <a:ext cx="2801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600">
                <a:latin typeface="+mj-lt"/>
              </a:rPr>
              <a:t>Coherence amplitude 1 </a:t>
            </a:r>
          </a:p>
          <a:p>
            <a:r>
              <a:rPr lang="fr-FR" altLang="en-US" sz="1600">
                <a:latin typeface="+mj-lt"/>
              </a:rPr>
              <a:t>Phase coherence 90</a:t>
            </a:r>
          </a:p>
        </p:txBody>
      </p:sp>
      <p:sp>
        <p:nvSpPr>
          <p:cNvPr id="56337" name="AutoShape 17">
            <a:extLst>
              <a:ext uri="{FF2B5EF4-FFF2-40B4-BE49-F238E27FC236}">
                <a16:creationId xmlns:a16="http://schemas.microsoft.com/office/drawing/2014/main" id="{C4A03E7F-F1AE-7247-B438-A75215BE767B}"/>
              </a:ext>
            </a:extLst>
          </p:cNvPr>
          <p:cNvSpPr>
            <a:spLocks/>
          </p:cNvSpPr>
          <p:nvPr/>
        </p:nvSpPr>
        <p:spPr bwMode="auto">
          <a:xfrm>
            <a:off x="7124700" y="3233738"/>
            <a:ext cx="203200" cy="850900"/>
          </a:xfrm>
          <a:prstGeom prst="rightBrace">
            <a:avLst>
              <a:gd name="adj1" fmla="val 3489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38" name="Line 18">
            <a:extLst>
              <a:ext uri="{FF2B5EF4-FFF2-40B4-BE49-F238E27FC236}">
                <a16:creationId xmlns:a16="http://schemas.microsoft.com/office/drawing/2014/main" id="{E08D9A78-45AF-6A48-B30A-9EC3CA68B550}"/>
              </a:ext>
            </a:extLst>
          </p:cNvPr>
          <p:cNvSpPr>
            <a:spLocks noChangeShapeType="1"/>
          </p:cNvSpPr>
          <p:nvPr/>
        </p:nvSpPr>
        <p:spPr bwMode="auto">
          <a:xfrm>
            <a:off x="6578600" y="3335338"/>
            <a:ext cx="2667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39" name="Oval 19">
            <a:extLst>
              <a:ext uri="{FF2B5EF4-FFF2-40B4-BE49-F238E27FC236}">
                <a16:creationId xmlns:a16="http://schemas.microsoft.com/office/drawing/2014/main" id="{48F42101-DC7D-0348-9DC4-9E49524704F0}"/>
              </a:ext>
            </a:extLst>
          </p:cNvPr>
          <p:cNvSpPr>
            <a:spLocks noChangeArrowheads="1"/>
          </p:cNvSpPr>
          <p:nvPr/>
        </p:nvSpPr>
        <p:spPr bwMode="auto">
          <a:xfrm>
            <a:off x="6362700" y="36655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0" name="Line 20">
            <a:extLst>
              <a:ext uri="{FF2B5EF4-FFF2-40B4-BE49-F238E27FC236}">
                <a16:creationId xmlns:a16="http://schemas.microsoft.com/office/drawing/2014/main" id="{10587E0F-1746-B84D-BFED-6A857B5A9BFC}"/>
              </a:ext>
            </a:extLst>
          </p:cNvPr>
          <p:cNvSpPr>
            <a:spLocks noChangeShapeType="1"/>
          </p:cNvSpPr>
          <p:nvPr/>
        </p:nvSpPr>
        <p:spPr bwMode="auto">
          <a:xfrm rot="16200000">
            <a:off x="6477000" y="3792538"/>
            <a:ext cx="279400" cy="0"/>
          </a:xfrm>
          <a:prstGeom prst="line">
            <a:avLst/>
          </a:prstGeom>
          <a:noFill/>
          <a:ln w="9525">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41" name="Oval 21">
            <a:extLst>
              <a:ext uri="{FF2B5EF4-FFF2-40B4-BE49-F238E27FC236}">
                <a16:creationId xmlns:a16="http://schemas.microsoft.com/office/drawing/2014/main" id="{F469DD50-06FD-AB44-9F3B-4E5B953793C4}"/>
              </a:ext>
            </a:extLst>
          </p:cNvPr>
          <p:cNvSpPr>
            <a:spLocks noChangeArrowheads="1"/>
          </p:cNvSpPr>
          <p:nvPr/>
        </p:nvSpPr>
        <p:spPr bwMode="auto">
          <a:xfrm>
            <a:off x="6362700" y="30940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2" name="Text Box 22">
            <a:extLst>
              <a:ext uri="{FF2B5EF4-FFF2-40B4-BE49-F238E27FC236}">
                <a16:creationId xmlns:a16="http://schemas.microsoft.com/office/drawing/2014/main" id="{55412B4C-672E-F34E-9FEA-1D2A5F97C83F}"/>
              </a:ext>
            </a:extLst>
          </p:cNvPr>
          <p:cNvSpPr txBox="1">
            <a:spLocks noChangeArrowheads="1"/>
          </p:cNvSpPr>
          <p:nvPr/>
        </p:nvSpPr>
        <p:spPr bwMode="auto">
          <a:xfrm>
            <a:off x="8081964" y="4584701"/>
            <a:ext cx="2801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600">
                <a:latin typeface="+mj-lt"/>
              </a:rPr>
              <a:t>Coherence amplitude 1 </a:t>
            </a:r>
          </a:p>
          <a:p>
            <a:r>
              <a:rPr lang="fr-FR" altLang="en-US" sz="1600">
                <a:latin typeface="+mj-lt"/>
              </a:rPr>
              <a:t>Phase coherence 180</a:t>
            </a:r>
          </a:p>
        </p:txBody>
      </p:sp>
      <p:sp>
        <p:nvSpPr>
          <p:cNvPr id="56343" name="AutoShape 23">
            <a:extLst>
              <a:ext uri="{FF2B5EF4-FFF2-40B4-BE49-F238E27FC236}">
                <a16:creationId xmlns:a16="http://schemas.microsoft.com/office/drawing/2014/main" id="{545B0C60-BF59-9642-83D3-8E709F941DF6}"/>
              </a:ext>
            </a:extLst>
          </p:cNvPr>
          <p:cNvSpPr>
            <a:spLocks/>
          </p:cNvSpPr>
          <p:nvPr/>
        </p:nvSpPr>
        <p:spPr bwMode="auto">
          <a:xfrm>
            <a:off x="7124700" y="4516438"/>
            <a:ext cx="203200" cy="850900"/>
          </a:xfrm>
          <a:prstGeom prst="rightBrace">
            <a:avLst>
              <a:gd name="adj1" fmla="val 3489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4" name="Line 24">
            <a:extLst>
              <a:ext uri="{FF2B5EF4-FFF2-40B4-BE49-F238E27FC236}">
                <a16:creationId xmlns:a16="http://schemas.microsoft.com/office/drawing/2014/main" id="{E7D12D97-0B4A-324C-A5F7-BA3C49BADFF2}"/>
              </a:ext>
            </a:extLst>
          </p:cNvPr>
          <p:cNvSpPr>
            <a:spLocks noChangeShapeType="1"/>
          </p:cNvSpPr>
          <p:nvPr/>
        </p:nvSpPr>
        <p:spPr bwMode="auto">
          <a:xfrm>
            <a:off x="6578600" y="4618038"/>
            <a:ext cx="2667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45" name="Oval 25">
            <a:extLst>
              <a:ext uri="{FF2B5EF4-FFF2-40B4-BE49-F238E27FC236}">
                <a16:creationId xmlns:a16="http://schemas.microsoft.com/office/drawing/2014/main" id="{33F65CE0-E29E-7348-8CC4-BFFD252E00A3}"/>
              </a:ext>
            </a:extLst>
          </p:cNvPr>
          <p:cNvSpPr>
            <a:spLocks noChangeArrowheads="1"/>
          </p:cNvSpPr>
          <p:nvPr/>
        </p:nvSpPr>
        <p:spPr bwMode="auto">
          <a:xfrm>
            <a:off x="6362700" y="49482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6" name="Oval 26">
            <a:extLst>
              <a:ext uri="{FF2B5EF4-FFF2-40B4-BE49-F238E27FC236}">
                <a16:creationId xmlns:a16="http://schemas.microsoft.com/office/drawing/2014/main" id="{CEAE3A0D-DD69-CC40-BAF4-70FC8FD135DB}"/>
              </a:ext>
            </a:extLst>
          </p:cNvPr>
          <p:cNvSpPr>
            <a:spLocks noChangeArrowheads="1"/>
          </p:cNvSpPr>
          <p:nvPr/>
        </p:nvSpPr>
        <p:spPr bwMode="auto">
          <a:xfrm>
            <a:off x="6362700" y="4376738"/>
            <a:ext cx="5080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7" name="Line 27">
            <a:extLst>
              <a:ext uri="{FF2B5EF4-FFF2-40B4-BE49-F238E27FC236}">
                <a16:creationId xmlns:a16="http://schemas.microsoft.com/office/drawing/2014/main" id="{BA79D0F4-ECF9-7044-B45A-8FA4F0669B1D}"/>
              </a:ext>
            </a:extLst>
          </p:cNvPr>
          <p:cNvSpPr>
            <a:spLocks noChangeShapeType="1"/>
          </p:cNvSpPr>
          <p:nvPr/>
        </p:nvSpPr>
        <p:spPr bwMode="auto">
          <a:xfrm flipH="1">
            <a:off x="6375400" y="5202238"/>
            <a:ext cx="279400" cy="0"/>
          </a:xfrm>
          <a:prstGeom prst="line">
            <a:avLst/>
          </a:prstGeom>
          <a:noFill/>
          <a:ln w="9525">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48" name="Oval 28">
            <a:extLst>
              <a:ext uri="{FF2B5EF4-FFF2-40B4-BE49-F238E27FC236}">
                <a16:creationId xmlns:a16="http://schemas.microsoft.com/office/drawing/2014/main" id="{9ABBBB61-9BCD-7F4C-9391-CE95677B05A0}"/>
              </a:ext>
            </a:extLst>
          </p:cNvPr>
          <p:cNvSpPr>
            <a:spLocks noChangeArrowheads="1"/>
          </p:cNvSpPr>
          <p:nvPr/>
        </p:nvSpPr>
        <p:spPr bwMode="auto">
          <a:xfrm>
            <a:off x="7454900" y="3424238"/>
            <a:ext cx="4953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49" name="Line 29">
            <a:extLst>
              <a:ext uri="{FF2B5EF4-FFF2-40B4-BE49-F238E27FC236}">
                <a16:creationId xmlns:a16="http://schemas.microsoft.com/office/drawing/2014/main" id="{CF4E23B6-A58B-804C-88E4-696EF9D3B465}"/>
              </a:ext>
            </a:extLst>
          </p:cNvPr>
          <p:cNvSpPr>
            <a:spLocks noChangeShapeType="1"/>
          </p:cNvSpPr>
          <p:nvPr/>
        </p:nvSpPr>
        <p:spPr bwMode="auto">
          <a:xfrm rot="5400000" flipH="1">
            <a:off x="7569200" y="3551238"/>
            <a:ext cx="266700" cy="0"/>
          </a:xfrm>
          <a:prstGeom prst="line">
            <a:avLst/>
          </a:prstGeom>
          <a:noFill/>
          <a:ln w="9525">
            <a:solidFill>
              <a:srgbClr val="9900FF"/>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50" name="Oval 30">
            <a:extLst>
              <a:ext uri="{FF2B5EF4-FFF2-40B4-BE49-F238E27FC236}">
                <a16:creationId xmlns:a16="http://schemas.microsoft.com/office/drawing/2014/main" id="{E70AF5D5-BB47-1D4A-89B5-93F5D94BC491}"/>
              </a:ext>
            </a:extLst>
          </p:cNvPr>
          <p:cNvSpPr>
            <a:spLocks noChangeArrowheads="1"/>
          </p:cNvSpPr>
          <p:nvPr/>
        </p:nvSpPr>
        <p:spPr bwMode="auto">
          <a:xfrm>
            <a:off x="7454900" y="4694238"/>
            <a:ext cx="4953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51" name="Line 31">
            <a:extLst>
              <a:ext uri="{FF2B5EF4-FFF2-40B4-BE49-F238E27FC236}">
                <a16:creationId xmlns:a16="http://schemas.microsoft.com/office/drawing/2014/main" id="{9C26A58F-392D-9247-9829-B39E2C1F9C4F}"/>
              </a:ext>
            </a:extLst>
          </p:cNvPr>
          <p:cNvSpPr>
            <a:spLocks noChangeShapeType="1"/>
          </p:cNvSpPr>
          <p:nvPr/>
        </p:nvSpPr>
        <p:spPr bwMode="auto">
          <a:xfrm flipH="1">
            <a:off x="7454900" y="4948238"/>
            <a:ext cx="266700" cy="0"/>
          </a:xfrm>
          <a:prstGeom prst="line">
            <a:avLst/>
          </a:prstGeom>
          <a:noFill/>
          <a:ln w="9525">
            <a:solidFill>
              <a:srgbClr val="9900FF"/>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52" name="Oval 32">
            <a:extLst>
              <a:ext uri="{FF2B5EF4-FFF2-40B4-BE49-F238E27FC236}">
                <a16:creationId xmlns:a16="http://schemas.microsoft.com/office/drawing/2014/main" id="{5641A121-6E0B-5148-AD57-E47667990A1D}"/>
              </a:ext>
            </a:extLst>
          </p:cNvPr>
          <p:cNvSpPr>
            <a:spLocks noChangeArrowheads="1"/>
          </p:cNvSpPr>
          <p:nvPr/>
        </p:nvSpPr>
        <p:spPr bwMode="auto">
          <a:xfrm>
            <a:off x="7467600" y="2116138"/>
            <a:ext cx="495300" cy="5080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latin typeface="+mj-lt"/>
            </a:endParaRPr>
          </a:p>
        </p:txBody>
      </p:sp>
      <p:sp>
        <p:nvSpPr>
          <p:cNvPr id="56353" name="Line 33">
            <a:extLst>
              <a:ext uri="{FF2B5EF4-FFF2-40B4-BE49-F238E27FC236}">
                <a16:creationId xmlns:a16="http://schemas.microsoft.com/office/drawing/2014/main" id="{FDF057A5-1FD6-C546-8C0D-BF447960B976}"/>
              </a:ext>
            </a:extLst>
          </p:cNvPr>
          <p:cNvSpPr>
            <a:spLocks noChangeShapeType="1"/>
          </p:cNvSpPr>
          <p:nvPr/>
        </p:nvSpPr>
        <p:spPr bwMode="auto">
          <a:xfrm rot="10800000" flipH="1">
            <a:off x="7696200" y="2357438"/>
            <a:ext cx="266700" cy="0"/>
          </a:xfrm>
          <a:prstGeom prst="line">
            <a:avLst/>
          </a:prstGeom>
          <a:noFill/>
          <a:ln w="9525">
            <a:solidFill>
              <a:srgbClr val="9900FF"/>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mj-lt"/>
            </a:endParaRPr>
          </a:p>
        </p:txBody>
      </p:sp>
      <p:sp>
        <p:nvSpPr>
          <p:cNvPr id="56354" name="Text Box 34">
            <a:extLst>
              <a:ext uri="{FF2B5EF4-FFF2-40B4-BE49-F238E27FC236}">
                <a16:creationId xmlns:a16="http://schemas.microsoft.com/office/drawing/2014/main" id="{ABD8C305-45D9-0F4A-BE75-6D7483C655BD}"/>
              </a:ext>
            </a:extLst>
          </p:cNvPr>
          <p:cNvSpPr txBox="1">
            <a:spLocks noChangeArrowheads="1"/>
          </p:cNvSpPr>
          <p:nvPr/>
        </p:nvSpPr>
        <p:spPr bwMode="auto">
          <a:xfrm rot="16200000">
            <a:off x="1189039" y="1917701"/>
            <a:ext cx="10366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800">
                <a:latin typeface="+mj-lt"/>
              </a:rPr>
              <a:t>Trial 1</a:t>
            </a:r>
          </a:p>
        </p:txBody>
      </p:sp>
      <p:sp>
        <p:nvSpPr>
          <p:cNvPr id="56355" name="Text Box 35">
            <a:extLst>
              <a:ext uri="{FF2B5EF4-FFF2-40B4-BE49-F238E27FC236}">
                <a16:creationId xmlns:a16="http://schemas.microsoft.com/office/drawing/2014/main" id="{E374FB3B-2E61-2B4A-BC02-35C3AE145ED4}"/>
              </a:ext>
            </a:extLst>
          </p:cNvPr>
          <p:cNvSpPr txBox="1">
            <a:spLocks noChangeArrowheads="1"/>
          </p:cNvSpPr>
          <p:nvPr/>
        </p:nvSpPr>
        <p:spPr bwMode="auto">
          <a:xfrm rot="16200000">
            <a:off x="1189039" y="3225801"/>
            <a:ext cx="10366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800">
                <a:latin typeface="+mj-lt"/>
              </a:rPr>
              <a:t>Trial 2</a:t>
            </a:r>
          </a:p>
        </p:txBody>
      </p:sp>
      <p:sp>
        <p:nvSpPr>
          <p:cNvPr id="56356" name="Text Box 36">
            <a:extLst>
              <a:ext uri="{FF2B5EF4-FFF2-40B4-BE49-F238E27FC236}">
                <a16:creationId xmlns:a16="http://schemas.microsoft.com/office/drawing/2014/main" id="{664FB32B-A6E2-BB49-A39F-DA9C1F565E4D}"/>
              </a:ext>
            </a:extLst>
          </p:cNvPr>
          <p:cNvSpPr txBox="1">
            <a:spLocks noChangeArrowheads="1"/>
          </p:cNvSpPr>
          <p:nvPr/>
        </p:nvSpPr>
        <p:spPr bwMode="auto">
          <a:xfrm rot="16200000">
            <a:off x="1189039" y="4495801"/>
            <a:ext cx="10366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800">
                <a:latin typeface="+mj-lt"/>
              </a:rPr>
              <a:t>Trial 3</a:t>
            </a:r>
          </a:p>
        </p:txBody>
      </p:sp>
      <p:grpSp>
        <p:nvGrpSpPr>
          <p:cNvPr id="2" name="Group 37">
            <a:extLst>
              <a:ext uri="{FF2B5EF4-FFF2-40B4-BE49-F238E27FC236}">
                <a16:creationId xmlns:a16="http://schemas.microsoft.com/office/drawing/2014/main" id="{0264BF90-263F-D84D-81EE-6659ED495B24}"/>
              </a:ext>
            </a:extLst>
          </p:cNvPr>
          <p:cNvGrpSpPr>
            <a:grpSpLocks/>
          </p:cNvGrpSpPr>
          <p:nvPr/>
        </p:nvGrpSpPr>
        <p:grpSpPr bwMode="auto">
          <a:xfrm>
            <a:off x="2938464" y="5684838"/>
            <a:ext cx="7475537" cy="1066800"/>
            <a:chOff x="891" y="3536"/>
            <a:chExt cx="4709" cy="672"/>
          </a:xfrm>
        </p:grpSpPr>
        <p:sp>
          <p:nvSpPr>
            <p:cNvPr id="56359" name="Line 38">
              <a:extLst>
                <a:ext uri="{FF2B5EF4-FFF2-40B4-BE49-F238E27FC236}">
                  <a16:creationId xmlns:a16="http://schemas.microsoft.com/office/drawing/2014/main" id="{0F50742A-A204-1B41-AAF6-1B1D62BB348C}"/>
                </a:ext>
              </a:extLst>
            </p:cNvPr>
            <p:cNvSpPr>
              <a:spLocks noChangeShapeType="1"/>
            </p:cNvSpPr>
            <p:nvPr/>
          </p:nvSpPr>
          <p:spPr bwMode="auto">
            <a:xfrm>
              <a:off x="3512" y="3536"/>
              <a:ext cx="180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600">
                <a:latin typeface="+mj-lt"/>
              </a:endParaRPr>
            </a:p>
          </p:txBody>
        </p:sp>
        <p:sp>
          <p:nvSpPr>
            <p:cNvPr id="56360" name="Text Box 39">
              <a:extLst>
                <a:ext uri="{FF2B5EF4-FFF2-40B4-BE49-F238E27FC236}">
                  <a16:creationId xmlns:a16="http://schemas.microsoft.com/office/drawing/2014/main" id="{2B648BE6-2546-1945-8A0B-A0EC4536FB95}"/>
                </a:ext>
              </a:extLst>
            </p:cNvPr>
            <p:cNvSpPr txBox="1">
              <a:spLocks noChangeArrowheads="1"/>
            </p:cNvSpPr>
            <p:nvPr/>
          </p:nvSpPr>
          <p:spPr bwMode="auto">
            <a:xfrm>
              <a:off x="891" y="3755"/>
              <a:ext cx="25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600">
                  <a:latin typeface="+mj-lt"/>
                </a:rPr>
                <a:t>COHERENCE = mean(phase vector)</a:t>
              </a:r>
              <a:endParaRPr lang="fr-FR" altLang="en-US" sz="1600" baseline="30000">
                <a:latin typeface="+mj-lt"/>
              </a:endParaRPr>
            </a:p>
          </p:txBody>
        </p:sp>
        <p:sp>
          <p:nvSpPr>
            <p:cNvPr id="56361" name="Oval 40">
              <a:extLst>
                <a:ext uri="{FF2B5EF4-FFF2-40B4-BE49-F238E27FC236}">
                  <a16:creationId xmlns:a16="http://schemas.microsoft.com/office/drawing/2014/main" id="{16419907-BE46-8244-968F-A192978BC78B}"/>
                </a:ext>
              </a:extLst>
            </p:cNvPr>
            <p:cNvSpPr>
              <a:spLocks noChangeArrowheads="1"/>
            </p:cNvSpPr>
            <p:nvPr/>
          </p:nvSpPr>
          <p:spPr bwMode="auto">
            <a:xfrm>
              <a:off x="3696" y="3616"/>
              <a:ext cx="640" cy="592"/>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600">
                <a:latin typeface="+mj-lt"/>
              </a:endParaRPr>
            </a:p>
          </p:txBody>
        </p:sp>
        <p:sp>
          <p:nvSpPr>
            <p:cNvPr id="56362" name="Text Box 41">
              <a:extLst>
                <a:ext uri="{FF2B5EF4-FFF2-40B4-BE49-F238E27FC236}">
                  <a16:creationId xmlns:a16="http://schemas.microsoft.com/office/drawing/2014/main" id="{0C2043F2-BEE7-CA44-9B8E-ACD2E210DCD5}"/>
                </a:ext>
              </a:extLst>
            </p:cNvPr>
            <p:cNvSpPr txBox="1">
              <a:spLocks noChangeArrowheads="1"/>
            </p:cNvSpPr>
            <p:nvPr/>
          </p:nvSpPr>
          <p:spPr bwMode="auto">
            <a:xfrm>
              <a:off x="4427" y="3675"/>
              <a:ext cx="1173"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fr-FR" altLang="en-US" sz="1600" dirty="0" err="1">
                  <a:latin typeface="+mj-lt"/>
                </a:rPr>
                <a:t>Norm</a:t>
              </a:r>
              <a:r>
                <a:rPr lang="fr-FR" altLang="en-US" sz="1600" dirty="0">
                  <a:latin typeface="+mj-lt"/>
                </a:rPr>
                <a:t> 0.33</a:t>
              </a:r>
            </a:p>
            <a:p>
              <a:r>
                <a:rPr lang="fr-FR" altLang="en-US" sz="1600" dirty="0">
                  <a:latin typeface="+mj-lt"/>
                </a:rPr>
                <a:t>Phase 90 </a:t>
              </a:r>
              <a:r>
                <a:rPr lang="fr-FR" altLang="en-US" sz="1600" dirty="0" err="1">
                  <a:latin typeface="+mj-lt"/>
                </a:rPr>
                <a:t>degree</a:t>
              </a:r>
              <a:endParaRPr lang="fr-FR" altLang="en-US" sz="1600" baseline="30000" dirty="0">
                <a:latin typeface="+mj-lt"/>
              </a:endParaRPr>
            </a:p>
          </p:txBody>
        </p:sp>
        <p:sp>
          <p:nvSpPr>
            <p:cNvPr id="56363" name="Line 42">
              <a:extLst>
                <a:ext uri="{FF2B5EF4-FFF2-40B4-BE49-F238E27FC236}">
                  <a16:creationId xmlns:a16="http://schemas.microsoft.com/office/drawing/2014/main" id="{B60B3388-E48F-5147-A93F-27E44D4D8316}"/>
                </a:ext>
              </a:extLst>
            </p:cNvPr>
            <p:cNvSpPr>
              <a:spLocks noChangeShapeType="1"/>
            </p:cNvSpPr>
            <p:nvPr/>
          </p:nvSpPr>
          <p:spPr bwMode="auto">
            <a:xfrm flipV="1">
              <a:off x="4016" y="3800"/>
              <a:ext cx="0" cy="1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600">
                <a:latin typeface="+mj-lt"/>
              </a:endParaRPr>
            </a:p>
          </p:txBody>
        </p:sp>
      </p:grpSp>
      <p:pic>
        <p:nvPicPr>
          <p:cNvPr id="56358" name="Picture 42">
            <a:extLst>
              <a:ext uri="{FF2B5EF4-FFF2-40B4-BE49-F238E27FC236}">
                <a16:creationId xmlns:a16="http://schemas.microsoft.com/office/drawing/2014/main" id="{DAC4E624-2805-EA4E-816C-8B3AB090F0D4}"/>
              </a:ext>
            </a:extLst>
          </p:cNvPr>
          <p:cNvPicPr>
            <a:picLocks noChangeAspect="1"/>
          </p:cNvPicPr>
          <p:nvPr/>
        </p:nvPicPr>
        <p:blipFill>
          <a:blip r:embed="rId13">
            <a:extLst>
              <a:ext uri="{28A0092B-C50C-407E-A947-70E740481C1C}">
                <a14:useLocalDpi xmlns:a14="http://schemas.microsoft.com/office/drawing/2010/main"/>
              </a:ext>
            </a:extLst>
          </a:blip>
          <a:srcRect/>
          <a:stretch>
            <a:fillRect/>
          </a:stretch>
        </p:blipFill>
        <p:spPr bwMode="auto">
          <a:xfrm>
            <a:off x="1982789" y="1811339"/>
            <a:ext cx="4268787"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B5A2F73B-A679-A145-A349-0D238618CB3C}"/>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0558464" y="5619754"/>
            <a:ext cx="1309793" cy="1025523"/>
          </a:xfrm>
          <a:prstGeom prst="rect">
            <a:avLst/>
          </a:prstGeom>
        </p:spPr>
      </p:pic>
      <p:cxnSp>
        <p:nvCxnSpPr>
          <p:cNvPr id="5" name="Curved Connector 4">
            <a:extLst>
              <a:ext uri="{FF2B5EF4-FFF2-40B4-BE49-F238E27FC236}">
                <a16:creationId xmlns:a16="http://schemas.microsoft.com/office/drawing/2014/main" id="{39EA51BB-AA69-9241-A955-8D73740FF54B}"/>
              </a:ext>
            </a:extLst>
          </p:cNvPr>
          <p:cNvCxnSpPr>
            <a:cxnSpLocks/>
          </p:cNvCxnSpPr>
          <p:nvPr/>
        </p:nvCxnSpPr>
        <p:spPr>
          <a:xfrm rot="16200000" flipH="1" flipV="1">
            <a:off x="10584159" y="401569"/>
            <a:ext cx="651669" cy="762930"/>
          </a:xfrm>
          <a:prstGeom prst="curvedConnector4">
            <a:avLst>
              <a:gd name="adj1" fmla="val -35079"/>
              <a:gd name="adj2" fmla="val 129963"/>
            </a:avLst>
          </a:prstGeom>
          <a:ln w="12700">
            <a:headEnd w="lg" len="lg"/>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88E5889-B25C-564E-9354-131845B27CF0}"/>
              </a:ext>
            </a:extLst>
          </p:cNvPr>
          <p:cNvPicPr>
            <a:picLocks noChangeAspect="1"/>
          </p:cNvPicPr>
          <p:nvPr/>
        </p:nvPicPr>
        <p:blipFill>
          <a:blip r:embed="rId15"/>
          <a:stretch>
            <a:fillRect/>
          </a:stretch>
        </p:blipFill>
        <p:spPr>
          <a:xfrm>
            <a:off x="10591852" y="477838"/>
            <a:ext cx="1524000" cy="1308100"/>
          </a:xfrm>
          <a:prstGeom prst="rect">
            <a:avLst/>
          </a:prstGeom>
        </p:spPr>
      </p:pic>
      <p:sp>
        <p:nvSpPr>
          <p:cNvPr id="4" name="Rectangle 3">
            <a:extLst>
              <a:ext uri="{FF2B5EF4-FFF2-40B4-BE49-F238E27FC236}">
                <a16:creationId xmlns:a16="http://schemas.microsoft.com/office/drawing/2014/main" id="{51DD8903-7DE2-1F4E-810F-40F04746311D}"/>
              </a:ext>
            </a:extLst>
          </p:cNvPr>
          <p:cNvSpPr/>
          <p:nvPr/>
        </p:nvSpPr>
        <p:spPr>
          <a:xfrm>
            <a:off x="1524001" y="2890839"/>
            <a:ext cx="9334500" cy="2728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Tree>
    <p:extLst>
      <p:ext uri="{BB962C8B-B14F-4D97-AF65-F5344CB8AC3E}">
        <p14:creationId xmlns:p14="http://schemas.microsoft.com/office/powerpoint/2010/main" val="6902913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4CE2292D-5467-2C4C-A16B-3DAD85817139}"/>
              </a:ext>
            </a:extLst>
          </p:cNvPr>
          <p:cNvSpPr/>
          <p:nvPr/>
        </p:nvSpPr>
        <p:spPr bwMode="auto">
          <a:xfrm>
            <a:off x="1524000" y="18334"/>
            <a:ext cx="9144000" cy="216208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pic>
        <p:nvPicPr>
          <p:cNvPr id="17" name="Picture 3">
            <a:extLst>
              <a:ext uri="{FF2B5EF4-FFF2-40B4-BE49-F238E27FC236}">
                <a16:creationId xmlns:a16="http://schemas.microsoft.com/office/drawing/2014/main" id="{6599E9AE-4576-E047-B1AC-EF717A5E0F00}"/>
              </a:ext>
            </a:extLst>
          </p:cNvPr>
          <p:cNvPicPr>
            <a:picLocks noChangeAspect="1" noChangeArrowheads="1"/>
          </p:cNvPicPr>
          <p:nvPr/>
        </p:nvPicPr>
        <p:blipFill rotWithShape="1">
          <a:blip r:embed="rId2" cstate="screen">
            <a:clrChange>
              <a:clrFrom>
                <a:srgbClr val="EDF5FF"/>
              </a:clrFrom>
              <a:clrTo>
                <a:srgbClr val="EDF5FF">
                  <a:alpha val="0"/>
                </a:srgbClr>
              </a:clrTo>
            </a:clrChange>
            <a:extLst>
              <a:ext uri="{28A0092B-C50C-407E-A947-70E740481C1C}">
                <a14:useLocalDpi xmlns:a14="http://schemas.microsoft.com/office/drawing/2010/main"/>
              </a:ext>
            </a:extLst>
          </a:blip>
          <a:srcRect/>
          <a:stretch/>
        </p:blipFill>
        <p:spPr bwMode="auto">
          <a:xfrm>
            <a:off x="1797400" y="865209"/>
            <a:ext cx="1490328" cy="1473139"/>
          </a:xfrm>
          <a:prstGeom prst="rect">
            <a:avLst/>
          </a:prstGeom>
          <a:solidFill>
            <a:schemeClr val="lt1"/>
          </a:solidFill>
          <a:ln w="9525" cap="flat" cmpd="sng" algn="ctr">
            <a:noFill/>
            <a:prstDash val="solid"/>
            <a:miter lim="800000"/>
            <a:headEnd/>
            <a:tailEnd/>
          </a:ln>
        </p:spPr>
      </p:pic>
      <p:pic>
        <p:nvPicPr>
          <p:cNvPr id="21" name="Picture 20">
            <a:extLst>
              <a:ext uri="{FF2B5EF4-FFF2-40B4-BE49-F238E27FC236}">
                <a16:creationId xmlns:a16="http://schemas.microsoft.com/office/drawing/2014/main" id="{58CED2D0-DC73-5D41-9B7C-C4E14AFEF7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85504" y="972473"/>
            <a:ext cx="2007650" cy="1278252"/>
          </a:xfrm>
          <a:prstGeom prst="rect">
            <a:avLst/>
          </a:prstGeom>
        </p:spPr>
      </p:pic>
      <p:cxnSp>
        <p:nvCxnSpPr>
          <p:cNvPr id="23" name="Straight Connector 22">
            <a:extLst>
              <a:ext uri="{FF2B5EF4-FFF2-40B4-BE49-F238E27FC236}">
                <a16:creationId xmlns:a16="http://schemas.microsoft.com/office/drawing/2014/main" id="{5772EDDA-0275-BE43-80ED-CEE1C3E6B593}"/>
              </a:ext>
            </a:extLst>
          </p:cNvPr>
          <p:cNvCxnSpPr>
            <a:cxnSpLocks/>
          </p:cNvCxnSpPr>
          <p:nvPr/>
        </p:nvCxnSpPr>
        <p:spPr bwMode="auto">
          <a:xfrm>
            <a:off x="3115886" y="917920"/>
            <a:ext cx="669619" cy="143486"/>
          </a:xfrm>
          <a:prstGeom prst="line">
            <a:avLst/>
          </a:prstGeom>
          <a:noFill/>
          <a:ln w="9525" cap="flat" cmpd="sng" algn="ctr">
            <a:solidFill>
              <a:schemeClr val="tx1"/>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32E49D1F-DABC-D141-993D-5B372429068D}"/>
              </a:ext>
            </a:extLst>
          </p:cNvPr>
          <p:cNvCxnSpPr>
            <a:cxnSpLocks/>
          </p:cNvCxnSpPr>
          <p:nvPr/>
        </p:nvCxnSpPr>
        <p:spPr bwMode="auto">
          <a:xfrm>
            <a:off x="2994494" y="1102267"/>
            <a:ext cx="791011" cy="73426"/>
          </a:xfrm>
          <a:prstGeom prst="line">
            <a:avLst/>
          </a:prstGeom>
          <a:noFill/>
          <a:ln w="9525" cap="flat" cmpd="sng" algn="ctr">
            <a:solidFill>
              <a:schemeClr val="tx1"/>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9EB994C1-7ECA-7447-8FD4-CCF65D2144FF}"/>
              </a:ext>
            </a:extLst>
          </p:cNvPr>
          <p:cNvCxnSpPr>
            <a:cxnSpLocks/>
          </p:cNvCxnSpPr>
          <p:nvPr/>
        </p:nvCxnSpPr>
        <p:spPr bwMode="auto">
          <a:xfrm>
            <a:off x="3174828" y="1261941"/>
            <a:ext cx="610677" cy="91790"/>
          </a:xfrm>
          <a:prstGeom prst="line">
            <a:avLst/>
          </a:prstGeom>
          <a:noFill/>
          <a:ln w="9525" cap="flat" cmpd="sng" algn="ctr">
            <a:solidFill>
              <a:schemeClr val="tx1"/>
            </a:solidFill>
            <a:prstDash val="solid"/>
            <a:round/>
            <a:headEnd type="none" w="med" len="med"/>
            <a:tailEnd type="none" w="med" len="med"/>
          </a:ln>
          <a:effectLst/>
        </p:spPr>
      </p:cxnSp>
      <p:cxnSp>
        <p:nvCxnSpPr>
          <p:cNvPr id="28" name="Straight Connector 27">
            <a:extLst>
              <a:ext uri="{FF2B5EF4-FFF2-40B4-BE49-F238E27FC236}">
                <a16:creationId xmlns:a16="http://schemas.microsoft.com/office/drawing/2014/main" id="{5F828823-133C-3347-8A66-E5D577FB0C66}"/>
              </a:ext>
            </a:extLst>
          </p:cNvPr>
          <p:cNvCxnSpPr>
            <a:cxnSpLocks/>
          </p:cNvCxnSpPr>
          <p:nvPr/>
        </p:nvCxnSpPr>
        <p:spPr bwMode="auto">
          <a:xfrm>
            <a:off x="3231471" y="1439979"/>
            <a:ext cx="545982" cy="48282"/>
          </a:xfrm>
          <a:prstGeom prst="line">
            <a:avLst/>
          </a:prstGeom>
          <a:noFill/>
          <a:ln w="9525" cap="flat" cmpd="sng" algn="ctr">
            <a:solidFill>
              <a:schemeClr val="tx1"/>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3CBEB7D6-93A0-EE4E-84C7-F2455C08BBEC}"/>
              </a:ext>
            </a:extLst>
          </p:cNvPr>
          <p:cNvCxnSpPr>
            <a:cxnSpLocks/>
            <a:stCxn id="17" idx="3"/>
          </p:cNvCxnSpPr>
          <p:nvPr/>
        </p:nvCxnSpPr>
        <p:spPr bwMode="auto">
          <a:xfrm>
            <a:off x="3287729" y="1601779"/>
            <a:ext cx="489725" cy="134311"/>
          </a:xfrm>
          <a:prstGeom prst="line">
            <a:avLst/>
          </a:prstGeom>
          <a:noFill/>
          <a:ln w="9525" cap="flat" cmpd="sng" algn="ctr">
            <a:solidFill>
              <a:schemeClr val="tx1"/>
            </a:solidFill>
            <a:prstDash val="solid"/>
            <a:round/>
            <a:headEnd type="none" w="med" len="med"/>
            <a:tailEnd type="none" w="med" len="med"/>
          </a:ln>
          <a:effectLst/>
        </p:spPr>
      </p:cxnSp>
      <p:cxnSp>
        <p:nvCxnSpPr>
          <p:cNvPr id="31" name="Straight Connector 30">
            <a:extLst>
              <a:ext uri="{FF2B5EF4-FFF2-40B4-BE49-F238E27FC236}">
                <a16:creationId xmlns:a16="http://schemas.microsoft.com/office/drawing/2014/main" id="{E20C27EA-6164-3D41-9006-83DD74750E8B}"/>
              </a:ext>
            </a:extLst>
          </p:cNvPr>
          <p:cNvCxnSpPr>
            <a:cxnSpLocks/>
          </p:cNvCxnSpPr>
          <p:nvPr/>
        </p:nvCxnSpPr>
        <p:spPr bwMode="auto">
          <a:xfrm flipV="1">
            <a:off x="3239285" y="1966827"/>
            <a:ext cx="538169" cy="49845"/>
          </a:xfrm>
          <a:prstGeom prst="line">
            <a:avLst/>
          </a:prstGeom>
          <a:noFill/>
          <a:ln w="9525" cap="flat" cmpd="sng" algn="ctr">
            <a:solidFill>
              <a:schemeClr val="tx1"/>
            </a:solidFill>
            <a:prstDash val="solid"/>
            <a:round/>
            <a:headEnd type="none" w="med" len="med"/>
            <a:tailEnd type="none" w="med" len="med"/>
          </a:ln>
          <a:effectLst/>
        </p:spPr>
      </p:cxnSp>
      <p:cxnSp>
        <p:nvCxnSpPr>
          <p:cNvPr id="33" name="Straight Connector 32">
            <a:extLst>
              <a:ext uri="{FF2B5EF4-FFF2-40B4-BE49-F238E27FC236}">
                <a16:creationId xmlns:a16="http://schemas.microsoft.com/office/drawing/2014/main" id="{19322D3E-C579-3B46-8FA8-5EF388BD94D8}"/>
              </a:ext>
            </a:extLst>
          </p:cNvPr>
          <p:cNvCxnSpPr>
            <a:cxnSpLocks/>
          </p:cNvCxnSpPr>
          <p:nvPr/>
        </p:nvCxnSpPr>
        <p:spPr bwMode="auto">
          <a:xfrm>
            <a:off x="3222583" y="1768844"/>
            <a:ext cx="494438" cy="69797"/>
          </a:xfrm>
          <a:prstGeom prst="line">
            <a:avLst/>
          </a:prstGeom>
          <a:noFill/>
          <a:ln w="9525" cap="flat" cmpd="sng" algn="ctr">
            <a:solidFill>
              <a:schemeClr val="tx1"/>
            </a:solidFill>
            <a:prstDash val="solid"/>
            <a:round/>
            <a:headEnd type="none" w="med" len="med"/>
            <a:tailEnd type="none" w="med" len="med"/>
          </a:ln>
          <a:effectLst/>
        </p:spPr>
      </p:cxnSp>
      <p:cxnSp>
        <p:nvCxnSpPr>
          <p:cNvPr id="38" name="Straight Connector 37">
            <a:extLst>
              <a:ext uri="{FF2B5EF4-FFF2-40B4-BE49-F238E27FC236}">
                <a16:creationId xmlns:a16="http://schemas.microsoft.com/office/drawing/2014/main" id="{AD95FED0-D0AC-0046-A1AC-7C3FDEE5A8FE}"/>
              </a:ext>
            </a:extLst>
          </p:cNvPr>
          <p:cNvCxnSpPr>
            <a:cxnSpLocks/>
          </p:cNvCxnSpPr>
          <p:nvPr/>
        </p:nvCxnSpPr>
        <p:spPr bwMode="auto">
          <a:xfrm flipV="1">
            <a:off x="2645599" y="2161954"/>
            <a:ext cx="1131855" cy="106562"/>
          </a:xfrm>
          <a:prstGeom prst="line">
            <a:avLst/>
          </a:prstGeom>
          <a:noFill/>
          <a:ln w="9525" cap="flat" cmpd="sng" algn="ctr">
            <a:solidFill>
              <a:schemeClr val="tx1"/>
            </a:solidFill>
            <a:prstDash val="solid"/>
            <a:round/>
            <a:headEnd type="none" w="med" len="med"/>
            <a:tailEnd type="none" w="med" len="med"/>
          </a:ln>
          <a:effectLst/>
        </p:spPr>
      </p:cxnSp>
      <p:pic>
        <p:nvPicPr>
          <p:cNvPr id="46" name="Picture 45">
            <a:extLst>
              <a:ext uri="{FF2B5EF4-FFF2-40B4-BE49-F238E27FC236}">
                <a16:creationId xmlns:a16="http://schemas.microsoft.com/office/drawing/2014/main" id="{8774A55A-1335-C348-8A31-8BD792976FA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696934"/>
            <a:ext cx="2007650" cy="334207"/>
          </a:xfrm>
          <a:prstGeom prst="rect">
            <a:avLst/>
          </a:prstGeom>
        </p:spPr>
      </p:pic>
      <p:sp>
        <p:nvSpPr>
          <p:cNvPr id="71" name="Title 1">
            <a:extLst>
              <a:ext uri="{FF2B5EF4-FFF2-40B4-BE49-F238E27FC236}">
                <a16:creationId xmlns:a16="http://schemas.microsoft.com/office/drawing/2014/main" id="{A9C9C671-E2F6-DE42-96EC-C5098FA6AF7C}"/>
              </a:ext>
            </a:extLst>
          </p:cNvPr>
          <p:cNvSpPr>
            <a:spLocks noGrp="1"/>
          </p:cNvSpPr>
          <p:nvPr>
            <p:ph type="title"/>
          </p:nvPr>
        </p:nvSpPr>
        <p:spPr>
          <a:xfrm>
            <a:off x="1991379" y="0"/>
            <a:ext cx="3374986" cy="685800"/>
          </a:xfrm>
        </p:spPr>
        <p:txBody>
          <a:bodyPr/>
          <a:lstStyle/>
          <a:p>
            <a:r>
              <a:rPr lang="en-US" sz="1600" dirty="0"/>
              <a:t>Channel space (~100 dim)</a:t>
            </a:r>
          </a:p>
        </p:txBody>
      </p:sp>
      <p:sp>
        <p:nvSpPr>
          <p:cNvPr id="72" name="Title 1">
            <a:extLst>
              <a:ext uri="{FF2B5EF4-FFF2-40B4-BE49-F238E27FC236}">
                <a16:creationId xmlns:a16="http://schemas.microsoft.com/office/drawing/2014/main" id="{B313A7AB-0B49-104C-B445-FEB7EEDDB63D}"/>
              </a:ext>
            </a:extLst>
          </p:cNvPr>
          <p:cNvSpPr txBox="1">
            <a:spLocks/>
          </p:cNvSpPr>
          <p:nvPr/>
        </p:nvSpPr>
        <p:spPr bwMode="auto">
          <a:xfrm>
            <a:off x="6735821" y="88639"/>
            <a:ext cx="3374986"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1">
                <a:solidFill>
                  <a:schemeClr val="tx2"/>
                </a:solidFill>
                <a:latin typeface="+mj-lt"/>
                <a:ea typeface="+mj-ea"/>
                <a:cs typeface="+mj-cs"/>
              </a:defRPr>
            </a:lvl1pPr>
            <a:lvl2pPr algn="ctr" rtl="0" eaLnBrk="0" fontAlgn="base" hangingPunct="0">
              <a:spcBef>
                <a:spcPct val="0"/>
              </a:spcBef>
              <a:spcAft>
                <a:spcPct val="0"/>
              </a:spcAft>
              <a:defRPr sz="2800" b="1">
                <a:solidFill>
                  <a:schemeClr val="tx2"/>
                </a:solidFill>
                <a:latin typeface="Arial" charset="0"/>
              </a:defRPr>
            </a:lvl2pPr>
            <a:lvl3pPr algn="ctr" rtl="0" eaLnBrk="0" fontAlgn="base" hangingPunct="0">
              <a:spcBef>
                <a:spcPct val="0"/>
              </a:spcBef>
              <a:spcAft>
                <a:spcPct val="0"/>
              </a:spcAft>
              <a:defRPr sz="2800" b="1">
                <a:solidFill>
                  <a:schemeClr val="tx2"/>
                </a:solidFill>
                <a:latin typeface="Arial" charset="0"/>
              </a:defRPr>
            </a:lvl3pPr>
            <a:lvl4pPr algn="ctr" rtl="0" eaLnBrk="0" fontAlgn="base" hangingPunct="0">
              <a:spcBef>
                <a:spcPct val="0"/>
              </a:spcBef>
              <a:spcAft>
                <a:spcPct val="0"/>
              </a:spcAft>
              <a:defRPr sz="2800" b="1">
                <a:solidFill>
                  <a:schemeClr val="tx2"/>
                </a:solidFill>
                <a:latin typeface="Arial" charset="0"/>
              </a:defRPr>
            </a:lvl4pPr>
            <a:lvl5pPr algn="ctr" rtl="0" eaLnBrk="0" fontAlgn="base" hangingPunct="0">
              <a:spcBef>
                <a:spcPct val="0"/>
              </a:spcBef>
              <a:spcAft>
                <a:spcPct val="0"/>
              </a:spcAft>
              <a:defRPr sz="2800" b="1">
                <a:solidFill>
                  <a:schemeClr val="tx2"/>
                </a:solidFill>
                <a:latin typeface="Arial" charset="0"/>
              </a:defRPr>
            </a:lvl5pPr>
            <a:lvl6pPr marL="457200" algn="ctr" rtl="0" fontAlgn="base">
              <a:spcBef>
                <a:spcPct val="0"/>
              </a:spcBef>
              <a:spcAft>
                <a:spcPct val="0"/>
              </a:spcAft>
              <a:defRPr sz="2800" b="1">
                <a:solidFill>
                  <a:schemeClr val="tx2"/>
                </a:solidFill>
                <a:latin typeface="Arial" charset="0"/>
              </a:defRPr>
            </a:lvl6pPr>
            <a:lvl7pPr marL="914400" algn="ctr" rtl="0" fontAlgn="base">
              <a:spcBef>
                <a:spcPct val="0"/>
              </a:spcBef>
              <a:spcAft>
                <a:spcPct val="0"/>
              </a:spcAft>
              <a:defRPr sz="2800" b="1">
                <a:solidFill>
                  <a:schemeClr val="tx2"/>
                </a:solidFill>
                <a:latin typeface="Arial" charset="0"/>
              </a:defRPr>
            </a:lvl7pPr>
            <a:lvl8pPr marL="1371600" algn="ctr" rtl="0" fontAlgn="base">
              <a:spcBef>
                <a:spcPct val="0"/>
              </a:spcBef>
              <a:spcAft>
                <a:spcPct val="0"/>
              </a:spcAft>
              <a:defRPr sz="2800" b="1">
                <a:solidFill>
                  <a:schemeClr val="tx2"/>
                </a:solidFill>
                <a:latin typeface="Arial" charset="0"/>
              </a:defRPr>
            </a:lvl8pPr>
            <a:lvl9pPr marL="1828800" algn="ctr" rtl="0" fontAlgn="base">
              <a:spcBef>
                <a:spcPct val="0"/>
              </a:spcBef>
              <a:spcAft>
                <a:spcPct val="0"/>
              </a:spcAft>
              <a:defRPr sz="2800" b="1">
                <a:solidFill>
                  <a:schemeClr val="tx2"/>
                </a:solidFill>
                <a:latin typeface="Arial" charset="0"/>
              </a:defRPr>
            </a:lvl9pPr>
          </a:lstStyle>
          <a:p>
            <a:r>
              <a:rPr lang="en-US" sz="1600" kern="0" dirty="0"/>
              <a:t>Source space (~10,000)</a:t>
            </a:r>
          </a:p>
        </p:txBody>
      </p:sp>
      <p:sp>
        <p:nvSpPr>
          <p:cNvPr id="73" name="Right Arrow 72">
            <a:extLst>
              <a:ext uri="{FF2B5EF4-FFF2-40B4-BE49-F238E27FC236}">
                <a16:creationId xmlns:a16="http://schemas.microsoft.com/office/drawing/2014/main" id="{5EF98619-4879-CA4B-8B38-AB4217CC0317}"/>
              </a:ext>
            </a:extLst>
          </p:cNvPr>
          <p:cNvSpPr/>
          <p:nvPr/>
        </p:nvSpPr>
        <p:spPr bwMode="auto">
          <a:xfrm>
            <a:off x="5366366" y="277652"/>
            <a:ext cx="1788535" cy="307777"/>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pic>
        <p:nvPicPr>
          <p:cNvPr id="34" name="Picture 33">
            <a:extLst>
              <a:ext uri="{FF2B5EF4-FFF2-40B4-BE49-F238E27FC236}">
                <a16:creationId xmlns:a16="http://schemas.microsoft.com/office/drawing/2014/main" id="{F7C2B529-5D37-E64F-A716-A20F89DBD59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984993"/>
            <a:ext cx="2007650" cy="334207"/>
          </a:xfrm>
          <a:prstGeom prst="rect">
            <a:avLst/>
          </a:prstGeom>
        </p:spPr>
      </p:pic>
      <p:pic>
        <p:nvPicPr>
          <p:cNvPr id="35" name="Picture 34">
            <a:extLst>
              <a:ext uri="{FF2B5EF4-FFF2-40B4-BE49-F238E27FC236}">
                <a16:creationId xmlns:a16="http://schemas.microsoft.com/office/drawing/2014/main" id="{214CE5AA-86D5-9049-92E6-2FEBC678198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1251489"/>
            <a:ext cx="2007650" cy="334207"/>
          </a:xfrm>
          <a:prstGeom prst="rect">
            <a:avLst/>
          </a:prstGeom>
        </p:spPr>
      </p:pic>
      <p:pic>
        <p:nvPicPr>
          <p:cNvPr id="36" name="Picture 35">
            <a:extLst>
              <a:ext uri="{FF2B5EF4-FFF2-40B4-BE49-F238E27FC236}">
                <a16:creationId xmlns:a16="http://schemas.microsoft.com/office/drawing/2014/main" id="{ED60615F-A168-944E-ACFF-1C6BE178A94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1549936"/>
            <a:ext cx="2007650" cy="334207"/>
          </a:xfrm>
          <a:prstGeom prst="rect">
            <a:avLst/>
          </a:prstGeom>
        </p:spPr>
      </p:pic>
      <p:pic>
        <p:nvPicPr>
          <p:cNvPr id="37" name="Picture 36">
            <a:extLst>
              <a:ext uri="{FF2B5EF4-FFF2-40B4-BE49-F238E27FC236}">
                <a16:creationId xmlns:a16="http://schemas.microsoft.com/office/drawing/2014/main" id="{24153E30-0441-9441-8D49-5B8BBDF95CA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1814159"/>
            <a:ext cx="2007650" cy="334207"/>
          </a:xfrm>
          <a:prstGeom prst="rect">
            <a:avLst/>
          </a:prstGeom>
        </p:spPr>
      </p:pic>
      <p:pic>
        <p:nvPicPr>
          <p:cNvPr id="39" name="Picture 38">
            <a:extLst>
              <a:ext uri="{FF2B5EF4-FFF2-40B4-BE49-F238E27FC236}">
                <a16:creationId xmlns:a16="http://schemas.microsoft.com/office/drawing/2014/main" id="{47570DB8-02C1-5C46-BE64-460C1D9571C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2087595"/>
            <a:ext cx="2007650" cy="334207"/>
          </a:xfrm>
          <a:prstGeom prst="rect">
            <a:avLst/>
          </a:prstGeom>
        </p:spPr>
      </p:pic>
      <p:pic>
        <p:nvPicPr>
          <p:cNvPr id="40" name="Picture 39">
            <a:extLst>
              <a:ext uri="{FF2B5EF4-FFF2-40B4-BE49-F238E27FC236}">
                <a16:creationId xmlns:a16="http://schemas.microsoft.com/office/drawing/2014/main" id="{C2FDEFC3-209F-8F46-B53E-D17D06A5A0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63348" y="2378403"/>
            <a:ext cx="2007650" cy="334207"/>
          </a:xfrm>
          <a:prstGeom prst="rect">
            <a:avLst/>
          </a:prstGeom>
        </p:spPr>
      </p:pic>
      <p:pic>
        <p:nvPicPr>
          <p:cNvPr id="41" name="Picture 40" descr="A picture containing diagram&#10;&#10;Description automatically generated">
            <a:extLst>
              <a:ext uri="{FF2B5EF4-FFF2-40B4-BE49-F238E27FC236}">
                <a16:creationId xmlns:a16="http://schemas.microsoft.com/office/drawing/2014/main" id="{7DB3B3FF-ADFB-B040-B0B9-0C020CA9BDB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33096" y="1035373"/>
            <a:ext cx="1602364" cy="1215352"/>
          </a:xfrm>
          <a:prstGeom prst="rect">
            <a:avLst/>
          </a:prstGeom>
        </p:spPr>
      </p:pic>
      <p:sp>
        <p:nvSpPr>
          <p:cNvPr id="2" name="TextBox 1">
            <a:extLst>
              <a:ext uri="{FF2B5EF4-FFF2-40B4-BE49-F238E27FC236}">
                <a16:creationId xmlns:a16="http://schemas.microsoft.com/office/drawing/2014/main" id="{EE0CE52C-BA35-7D4A-B744-EBB95A37CEEB}"/>
              </a:ext>
            </a:extLst>
          </p:cNvPr>
          <p:cNvSpPr txBox="1"/>
          <p:nvPr/>
        </p:nvSpPr>
        <p:spPr>
          <a:xfrm rot="16200000">
            <a:off x="5161187" y="1417113"/>
            <a:ext cx="1436612" cy="369332"/>
          </a:xfrm>
          <a:prstGeom prst="rect">
            <a:avLst/>
          </a:prstGeom>
          <a:noFill/>
        </p:spPr>
        <p:txBody>
          <a:bodyPr wrap="none" rtlCol="0">
            <a:spAutoFit/>
          </a:bodyPr>
          <a:lstStyle/>
          <a:p>
            <a:r>
              <a:rPr lang="en-US" dirty="0"/>
              <a:t>N channels</a:t>
            </a:r>
          </a:p>
        </p:txBody>
      </p:sp>
      <p:sp>
        <p:nvSpPr>
          <p:cNvPr id="42" name="TextBox 41">
            <a:extLst>
              <a:ext uri="{FF2B5EF4-FFF2-40B4-BE49-F238E27FC236}">
                <a16:creationId xmlns:a16="http://schemas.microsoft.com/office/drawing/2014/main" id="{92E2E532-FA90-A847-98C6-04D89369A6DD}"/>
              </a:ext>
            </a:extLst>
          </p:cNvPr>
          <p:cNvSpPr txBox="1"/>
          <p:nvPr/>
        </p:nvSpPr>
        <p:spPr>
          <a:xfrm rot="16200000">
            <a:off x="9707733" y="1448060"/>
            <a:ext cx="1503938" cy="369332"/>
          </a:xfrm>
          <a:prstGeom prst="rect">
            <a:avLst/>
          </a:prstGeom>
          <a:noFill/>
        </p:spPr>
        <p:txBody>
          <a:bodyPr wrap="none" rtlCol="0">
            <a:spAutoFit/>
          </a:bodyPr>
          <a:lstStyle/>
          <a:p>
            <a:r>
              <a:rPr lang="en-US" dirty="0"/>
              <a:t>M voxels x 3</a:t>
            </a:r>
          </a:p>
        </p:txBody>
      </p:sp>
      <p:grpSp>
        <p:nvGrpSpPr>
          <p:cNvPr id="86" name="Group 85">
            <a:extLst>
              <a:ext uri="{FF2B5EF4-FFF2-40B4-BE49-F238E27FC236}">
                <a16:creationId xmlns:a16="http://schemas.microsoft.com/office/drawing/2014/main" id="{01D58624-FF7F-874F-879B-48FAC235D40E}"/>
              </a:ext>
            </a:extLst>
          </p:cNvPr>
          <p:cNvGrpSpPr/>
          <p:nvPr/>
        </p:nvGrpSpPr>
        <p:grpSpPr>
          <a:xfrm>
            <a:off x="6221734" y="5194420"/>
            <a:ext cx="3827452" cy="1648976"/>
            <a:chOff x="4697734" y="5194419"/>
            <a:chExt cx="3827452" cy="1648976"/>
          </a:xfrm>
        </p:grpSpPr>
        <p:cxnSp>
          <p:nvCxnSpPr>
            <p:cNvPr id="64" name="Straight Arrow Connector 63">
              <a:extLst>
                <a:ext uri="{FF2B5EF4-FFF2-40B4-BE49-F238E27FC236}">
                  <a16:creationId xmlns:a16="http://schemas.microsoft.com/office/drawing/2014/main" id="{9C8AC135-9C11-B347-AF84-FC93AD59463A}"/>
                </a:ext>
              </a:extLst>
            </p:cNvPr>
            <p:cNvCxnSpPr>
              <a:cxnSpLocks/>
            </p:cNvCxnSpPr>
            <p:nvPr/>
          </p:nvCxnSpPr>
          <p:spPr bwMode="auto">
            <a:xfrm>
              <a:off x="6306478" y="5194419"/>
              <a:ext cx="592836" cy="356688"/>
            </a:xfrm>
            <a:prstGeom prst="straightConnector1">
              <a:avLst/>
            </a:prstGeom>
            <a:ln>
              <a:solidFill>
                <a:schemeClr val="tx1"/>
              </a:solidFill>
              <a:prstDash val="dash"/>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78" name="Straight Arrow Connector 77">
              <a:extLst>
                <a:ext uri="{FF2B5EF4-FFF2-40B4-BE49-F238E27FC236}">
                  <a16:creationId xmlns:a16="http://schemas.microsoft.com/office/drawing/2014/main" id="{3469860B-BECA-494A-BD28-D1888691430E}"/>
                </a:ext>
              </a:extLst>
            </p:cNvPr>
            <p:cNvCxnSpPr>
              <a:cxnSpLocks/>
            </p:cNvCxnSpPr>
            <p:nvPr/>
          </p:nvCxnSpPr>
          <p:spPr bwMode="auto">
            <a:xfrm flipV="1">
              <a:off x="6327499" y="5194419"/>
              <a:ext cx="571815" cy="388490"/>
            </a:xfrm>
            <a:prstGeom prst="straightConnector1">
              <a:avLst/>
            </a:prstGeom>
            <a:ln>
              <a:solidFill>
                <a:schemeClr val="tx1"/>
              </a:solidFill>
              <a:prstDash val="dash"/>
              <a:headEnd type="triangle"/>
              <a:tailEnd type="triangle"/>
            </a:ln>
          </p:spPr>
          <p:style>
            <a:lnRef idx="1">
              <a:schemeClr val="accent2"/>
            </a:lnRef>
            <a:fillRef idx="0">
              <a:schemeClr val="accent2"/>
            </a:fillRef>
            <a:effectRef idx="0">
              <a:schemeClr val="accent2"/>
            </a:effectRef>
            <a:fontRef idx="minor">
              <a:schemeClr val="tx1"/>
            </a:fontRef>
          </p:style>
        </p:cxnSp>
        <p:sp>
          <p:nvSpPr>
            <p:cNvPr id="84" name="TextBox 83">
              <a:extLst>
                <a:ext uri="{FF2B5EF4-FFF2-40B4-BE49-F238E27FC236}">
                  <a16:creationId xmlns:a16="http://schemas.microsoft.com/office/drawing/2014/main" id="{91474B6B-75B0-034B-9F5F-540B3E246EB1}"/>
                </a:ext>
              </a:extLst>
            </p:cNvPr>
            <p:cNvSpPr txBox="1"/>
            <p:nvPr/>
          </p:nvSpPr>
          <p:spPr>
            <a:xfrm>
              <a:off x="5630901" y="5688280"/>
              <a:ext cx="1697551" cy="646331"/>
            </a:xfrm>
            <a:prstGeom prst="rect">
              <a:avLst/>
            </a:prstGeom>
            <a:noFill/>
          </p:spPr>
          <p:txBody>
            <a:bodyPr wrap="square" rtlCol="0">
              <a:spAutoFit/>
            </a:bodyPr>
            <a:lstStyle/>
            <a:p>
              <a:pPr algn="ctr"/>
              <a:r>
                <a:rPr lang="en-US" dirty="0"/>
                <a:t>Pairwise connectivity</a:t>
              </a:r>
            </a:p>
          </p:txBody>
        </p:sp>
        <p:sp>
          <p:nvSpPr>
            <p:cNvPr id="85" name="Rectangle 84">
              <a:extLst>
                <a:ext uri="{FF2B5EF4-FFF2-40B4-BE49-F238E27FC236}">
                  <a16:creationId xmlns:a16="http://schemas.microsoft.com/office/drawing/2014/main" id="{B0FE877F-C801-044C-8399-90936AA111FB}"/>
                </a:ext>
              </a:extLst>
            </p:cNvPr>
            <p:cNvSpPr/>
            <p:nvPr/>
          </p:nvSpPr>
          <p:spPr>
            <a:xfrm>
              <a:off x="4697734" y="6258620"/>
              <a:ext cx="3827452" cy="584775"/>
            </a:xfrm>
            <a:prstGeom prst="rect">
              <a:avLst/>
            </a:prstGeom>
          </p:spPr>
          <p:txBody>
            <a:bodyPr wrap="square">
              <a:spAutoFit/>
            </a:bodyPr>
            <a:lstStyle/>
            <a:p>
              <a:pPr algn="ctr"/>
              <a:r>
                <a:rPr lang="en-US" sz="1600" dirty="0">
                  <a:latin typeface="Helvetica" pitchFamily="2" charset="0"/>
                </a:rPr>
                <a:t>TRGC, GC, TRPDC, </a:t>
              </a:r>
            </a:p>
            <a:p>
              <a:pPr algn="ctr"/>
              <a:r>
                <a:rPr lang="en-US" sz="1600" dirty="0">
                  <a:latin typeface="Helvetica" pitchFamily="2" charset="0"/>
                </a:rPr>
                <a:t>PDC, TRDTF, DTF and CS</a:t>
              </a:r>
              <a:endParaRPr lang="en-US" sz="1600" dirty="0"/>
            </a:p>
          </p:txBody>
        </p:sp>
      </p:grpSp>
      <p:grpSp>
        <p:nvGrpSpPr>
          <p:cNvPr id="89" name="Group 88">
            <a:extLst>
              <a:ext uri="{FF2B5EF4-FFF2-40B4-BE49-F238E27FC236}">
                <a16:creationId xmlns:a16="http://schemas.microsoft.com/office/drawing/2014/main" id="{E6179561-9AA9-BB4C-A7DD-0B1C65B4730F}"/>
              </a:ext>
            </a:extLst>
          </p:cNvPr>
          <p:cNvGrpSpPr/>
          <p:nvPr/>
        </p:nvGrpSpPr>
        <p:grpSpPr>
          <a:xfrm>
            <a:off x="5296393" y="2889851"/>
            <a:ext cx="2893671" cy="2816252"/>
            <a:chOff x="3772392" y="2889851"/>
            <a:chExt cx="2893671" cy="2816252"/>
          </a:xfrm>
        </p:grpSpPr>
        <p:sp>
          <p:nvSpPr>
            <p:cNvPr id="67" name="Right Arrow 66">
              <a:extLst>
                <a:ext uri="{FF2B5EF4-FFF2-40B4-BE49-F238E27FC236}">
                  <a16:creationId xmlns:a16="http://schemas.microsoft.com/office/drawing/2014/main" id="{449379FE-1AFE-234D-AB60-761383EDD6C5}"/>
                </a:ext>
              </a:extLst>
            </p:cNvPr>
            <p:cNvSpPr/>
            <p:nvPr/>
          </p:nvSpPr>
          <p:spPr bwMode="auto">
            <a:xfrm rot="8412330">
              <a:off x="5606691" y="2963969"/>
              <a:ext cx="1059372" cy="307777"/>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sp>
          <p:nvSpPr>
            <p:cNvPr id="68" name="TextBox 67">
              <a:extLst>
                <a:ext uri="{FF2B5EF4-FFF2-40B4-BE49-F238E27FC236}">
                  <a16:creationId xmlns:a16="http://schemas.microsoft.com/office/drawing/2014/main" id="{E81DF412-021A-C948-97A5-58CF75171633}"/>
                </a:ext>
              </a:extLst>
            </p:cNvPr>
            <p:cNvSpPr txBox="1"/>
            <p:nvPr/>
          </p:nvSpPr>
          <p:spPr>
            <a:xfrm>
              <a:off x="5009096" y="2889851"/>
              <a:ext cx="1037463" cy="369332"/>
            </a:xfrm>
            <a:prstGeom prst="rect">
              <a:avLst/>
            </a:prstGeom>
            <a:noFill/>
          </p:spPr>
          <p:txBody>
            <a:bodyPr wrap="none" rtlCol="0">
              <a:spAutoFit/>
            </a:bodyPr>
            <a:lstStyle/>
            <a:p>
              <a:r>
                <a:rPr lang="en-US" dirty="0"/>
                <a:t>First ROI</a:t>
              </a:r>
            </a:p>
          </p:txBody>
        </p:sp>
        <p:pic>
          <p:nvPicPr>
            <p:cNvPr id="69" name="Picture 68">
              <a:extLst>
                <a:ext uri="{FF2B5EF4-FFF2-40B4-BE49-F238E27FC236}">
                  <a16:creationId xmlns:a16="http://schemas.microsoft.com/office/drawing/2014/main" id="{1FDEEDF7-D417-5F4E-BEE1-248D212F3EB9}"/>
                </a:ext>
              </a:extLst>
            </p:cNvPr>
            <p:cNvPicPr>
              <a:picLocks noChangeAspect="1"/>
            </p:cNvPicPr>
            <p:nvPr/>
          </p:nvPicPr>
          <p:blipFill rotWithShape="1">
            <a:blip r:embed="rId6" cstate="screen">
              <a:duotone>
                <a:prstClr val="black"/>
                <a:srgbClr val="0070C0">
                  <a:tint val="45000"/>
                  <a:satMod val="400000"/>
                </a:srgbClr>
              </a:duotone>
              <a:extLst>
                <a:ext uri="{28A0092B-C50C-407E-A947-70E740481C1C}">
                  <a14:useLocalDpi xmlns:a14="http://schemas.microsoft.com/office/drawing/2010/main"/>
                </a:ext>
              </a:extLst>
            </a:blip>
            <a:srcRect/>
            <a:stretch/>
          </p:blipFill>
          <p:spPr>
            <a:xfrm>
              <a:off x="4201604" y="3571599"/>
              <a:ext cx="2007650" cy="334207"/>
            </a:xfrm>
            <a:prstGeom prst="rect">
              <a:avLst/>
            </a:prstGeom>
          </p:spPr>
        </p:pic>
        <p:pic>
          <p:nvPicPr>
            <p:cNvPr id="74" name="Picture 73">
              <a:extLst>
                <a:ext uri="{FF2B5EF4-FFF2-40B4-BE49-F238E27FC236}">
                  <a16:creationId xmlns:a16="http://schemas.microsoft.com/office/drawing/2014/main" id="{AFE77781-9145-8D4B-B833-909328D9875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0800000">
              <a:off x="4171718" y="5078689"/>
              <a:ext cx="2067422" cy="627414"/>
            </a:xfrm>
            <a:prstGeom prst="rect">
              <a:avLst/>
            </a:prstGeom>
          </p:spPr>
        </p:pic>
        <p:sp>
          <p:nvSpPr>
            <p:cNvPr id="75" name="Right Arrow 74">
              <a:extLst>
                <a:ext uri="{FF2B5EF4-FFF2-40B4-BE49-F238E27FC236}">
                  <a16:creationId xmlns:a16="http://schemas.microsoft.com/office/drawing/2014/main" id="{3D5A11F0-12E4-DC43-B32C-B36980FE8C67}"/>
                </a:ext>
              </a:extLst>
            </p:cNvPr>
            <p:cNvSpPr/>
            <p:nvPr/>
          </p:nvSpPr>
          <p:spPr bwMode="auto">
            <a:xfrm rot="5400000">
              <a:off x="4841399" y="4247116"/>
              <a:ext cx="552876" cy="307777"/>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sp>
          <p:nvSpPr>
            <p:cNvPr id="76" name="TextBox 75">
              <a:extLst>
                <a:ext uri="{FF2B5EF4-FFF2-40B4-BE49-F238E27FC236}">
                  <a16:creationId xmlns:a16="http://schemas.microsoft.com/office/drawing/2014/main" id="{9CEC666B-64AE-7343-AEEF-24E750F40E78}"/>
                </a:ext>
              </a:extLst>
            </p:cNvPr>
            <p:cNvSpPr txBox="1"/>
            <p:nvPr/>
          </p:nvSpPr>
          <p:spPr>
            <a:xfrm>
              <a:off x="5286153" y="4190155"/>
              <a:ext cx="679994" cy="369332"/>
            </a:xfrm>
            <a:prstGeom prst="rect">
              <a:avLst/>
            </a:prstGeom>
            <a:noFill/>
          </p:spPr>
          <p:txBody>
            <a:bodyPr wrap="none" rtlCol="0">
              <a:spAutoFit/>
            </a:bodyPr>
            <a:lstStyle/>
            <a:p>
              <a:r>
                <a:rPr lang="en-US" dirty="0"/>
                <a:t>PCA</a:t>
              </a:r>
            </a:p>
          </p:txBody>
        </p:sp>
        <p:sp>
          <p:nvSpPr>
            <p:cNvPr id="77" name="Rectangle 76">
              <a:extLst>
                <a:ext uri="{FF2B5EF4-FFF2-40B4-BE49-F238E27FC236}">
                  <a16:creationId xmlns:a16="http://schemas.microsoft.com/office/drawing/2014/main" id="{0BCA8567-B8F2-6344-BDA6-7987DB4199D0}"/>
                </a:ext>
              </a:extLst>
            </p:cNvPr>
            <p:cNvSpPr/>
            <p:nvPr/>
          </p:nvSpPr>
          <p:spPr>
            <a:xfrm>
              <a:off x="4366669" y="4670925"/>
              <a:ext cx="1500732" cy="369332"/>
            </a:xfrm>
            <a:prstGeom prst="rect">
              <a:avLst/>
            </a:prstGeom>
          </p:spPr>
          <p:txBody>
            <a:bodyPr wrap="none">
              <a:spAutoFit/>
            </a:bodyPr>
            <a:lstStyle/>
            <a:p>
              <a:r>
                <a:rPr lang="en-US" kern="0" dirty="0"/>
                <a:t>Dim ~ 2 to 4</a:t>
              </a:r>
              <a:endParaRPr lang="en-US" dirty="0"/>
            </a:p>
          </p:txBody>
        </p:sp>
        <p:pic>
          <p:nvPicPr>
            <p:cNvPr id="73734" name="Picture 6" descr="You&amp;#39;re an Adult. Your Brain, Not So Much. - The New York Times">
              <a:extLst>
                <a:ext uri="{FF2B5EF4-FFF2-40B4-BE49-F238E27FC236}">
                  <a16:creationId xmlns:a16="http://schemas.microsoft.com/office/drawing/2014/main" id="{81D2B8E1-6F7E-6148-968C-7A62EA957971}"/>
                </a:ext>
              </a:extLst>
            </p:cNvPr>
            <p:cNvPicPr>
              <a:picLocks noChangeAspect="1" noChangeArrowheads="1"/>
            </p:cNvPicPr>
            <p:nvPr/>
          </p:nvPicPr>
          <p:blipFill>
            <a:blip r:embed="rId8" cstate="screen">
              <a:duotone>
                <a:prstClr val="black"/>
                <a:srgbClr val="6699FF">
                  <a:tint val="45000"/>
                  <a:satMod val="400000"/>
                </a:srgbClr>
              </a:duotone>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3772392" y="3978233"/>
              <a:ext cx="653004" cy="55287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0" name="Group 89">
            <a:extLst>
              <a:ext uri="{FF2B5EF4-FFF2-40B4-BE49-F238E27FC236}">
                <a16:creationId xmlns:a16="http://schemas.microsoft.com/office/drawing/2014/main" id="{D88588C2-FCAE-9B4C-BFC1-0E1BE33E9901}"/>
              </a:ext>
            </a:extLst>
          </p:cNvPr>
          <p:cNvGrpSpPr/>
          <p:nvPr/>
        </p:nvGrpSpPr>
        <p:grpSpPr>
          <a:xfrm>
            <a:off x="8298163" y="2910593"/>
            <a:ext cx="2390560" cy="2755011"/>
            <a:chOff x="6774163" y="2910592"/>
            <a:chExt cx="2390560" cy="2755011"/>
          </a:xfrm>
        </p:grpSpPr>
        <p:sp>
          <p:nvSpPr>
            <p:cNvPr id="58" name="Right Arrow 57">
              <a:extLst>
                <a:ext uri="{FF2B5EF4-FFF2-40B4-BE49-F238E27FC236}">
                  <a16:creationId xmlns:a16="http://schemas.microsoft.com/office/drawing/2014/main" id="{68BF3C8B-0102-2645-9CF4-7B7B601C2859}"/>
                </a:ext>
              </a:extLst>
            </p:cNvPr>
            <p:cNvSpPr/>
            <p:nvPr/>
          </p:nvSpPr>
          <p:spPr bwMode="auto">
            <a:xfrm rot="5400000">
              <a:off x="7312846" y="3033141"/>
              <a:ext cx="552876" cy="307777"/>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pic>
          <p:nvPicPr>
            <p:cNvPr id="59" name="Picture 58">
              <a:extLst>
                <a:ext uri="{FF2B5EF4-FFF2-40B4-BE49-F238E27FC236}">
                  <a16:creationId xmlns:a16="http://schemas.microsoft.com/office/drawing/2014/main" id="{BB83E0EF-3F47-4D4F-ADA6-CC0716C7CBBF}"/>
                </a:ext>
              </a:extLst>
            </p:cNvPr>
            <p:cNvPicPr>
              <a:picLocks noChangeAspect="1"/>
            </p:cNvPicPr>
            <p:nvPr/>
          </p:nvPicPr>
          <p:blipFill rotWithShape="1">
            <a:blip r:embed="rId6" cstate="screen">
              <a:duotone>
                <a:prstClr val="black"/>
                <a:srgbClr val="FF0000">
                  <a:tint val="45000"/>
                  <a:satMod val="400000"/>
                </a:srgbClr>
              </a:duotone>
              <a:extLst>
                <a:ext uri="{28A0092B-C50C-407E-A947-70E740481C1C}">
                  <a14:useLocalDpi xmlns:a14="http://schemas.microsoft.com/office/drawing/2010/main"/>
                </a:ext>
              </a:extLst>
            </a:blip>
            <a:srcRect/>
            <a:stretch/>
          </p:blipFill>
          <p:spPr>
            <a:xfrm>
              <a:off x="6774163" y="3569471"/>
              <a:ext cx="2007650" cy="334207"/>
            </a:xfrm>
            <a:prstGeom prst="rect">
              <a:avLst/>
            </a:prstGeom>
          </p:spPr>
        </p:pic>
        <p:sp>
          <p:nvSpPr>
            <p:cNvPr id="3" name="TextBox 2">
              <a:extLst>
                <a:ext uri="{FF2B5EF4-FFF2-40B4-BE49-F238E27FC236}">
                  <a16:creationId xmlns:a16="http://schemas.microsoft.com/office/drawing/2014/main" id="{1F1D443C-5DB0-184C-8560-5A862D3CC78F}"/>
                </a:ext>
              </a:extLst>
            </p:cNvPr>
            <p:cNvSpPr txBox="1"/>
            <p:nvPr/>
          </p:nvSpPr>
          <p:spPr>
            <a:xfrm>
              <a:off x="7642837" y="2972334"/>
              <a:ext cx="1507144" cy="369332"/>
            </a:xfrm>
            <a:prstGeom prst="rect">
              <a:avLst/>
            </a:prstGeom>
            <a:noFill/>
          </p:spPr>
          <p:txBody>
            <a:bodyPr wrap="none" rtlCol="0">
              <a:spAutoFit/>
            </a:bodyPr>
            <a:lstStyle/>
            <a:p>
              <a:r>
                <a:rPr lang="en-US" dirty="0"/>
                <a:t>Second ROI</a:t>
              </a:r>
            </a:p>
          </p:txBody>
        </p:sp>
        <p:sp>
          <p:nvSpPr>
            <p:cNvPr id="61" name="Right Arrow 60">
              <a:extLst>
                <a:ext uri="{FF2B5EF4-FFF2-40B4-BE49-F238E27FC236}">
                  <a16:creationId xmlns:a16="http://schemas.microsoft.com/office/drawing/2014/main" id="{74534BBA-7DDE-8444-A89F-A25F99FF0E2E}"/>
                </a:ext>
              </a:extLst>
            </p:cNvPr>
            <p:cNvSpPr/>
            <p:nvPr/>
          </p:nvSpPr>
          <p:spPr bwMode="auto">
            <a:xfrm rot="5400000">
              <a:off x="7312845" y="4235700"/>
              <a:ext cx="552876" cy="307777"/>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sp>
          <p:nvSpPr>
            <p:cNvPr id="62" name="TextBox 61">
              <a:extLst>
                <a:ext uri="{FF2B5EF4-FFF2-40B4-BE49-F238E27FC236}">
                  <a16:creationId xmlns:a16="http://schemas.microsoft.com/office/drawing/2014/main" id="{E0D360CA-66FD-104A-BCC8-957D023BBBDD}"/>
                </a:ext>
              </a:extLst>
            </p:cNvPr>
            <p:cNvSpPr txBox="1"/>
            <p:nvPr/>
          </p:nvSpPr>
          <p:spPr>
            <a:xfrm>
              <a:off x="7757599" y="4178739"/>
              <a:ext cx="679994" cy="369332"/>
            </a:xfrm>
            <a:prstGeom prst="rect">
              <a:avLst/>
            </a:prstGeom>
            <a:noFill/>
          </p:spPr>
          <p:txBody>
            <a:bodyPr wrap="none" rtlCol="0">
              <a:spAutoFit/>
            </a:bodyPr>
            <a:lstStyle/>
            <a:p>
              <a:r>
                <a:rPr lang="en-US" dirty="0"/>
                <a:t>PCA</a:t>
              </a:r>
            </a:p>
          </p:txBody>
        </p:sp>
        <p:sp>
          <p:nvSpPr>
            <p:cNvPr id="7" name="Rectangle 6">
              <a:extLst>
                <a:ext uri="{FF2B5EF4-FFF2-40B4-BE49-F238E27FC236}">
                  <a16:creationId xmlns:a16="http://schemas.microsoft.com/office/drawing/2014/main" id="{D1BDBBBA-5AE3-D84B-94DF-C2D1299A01CD}"/>
                </a:ext>
              </a:extLst>
            </p:cNvPr>
            <p:cNvSpPr/>
            <p:nvPr/>
          </p:nvSpPr>
          <p:spPr>
            <a:xfrm>
              <a:off x="7180357" y="4730412"/>
              <a:ext cx="1500732" cy="369332"/>
            </a:xfrm>
            <a:prstGeom prst="rect">
              <a:avLst/>
            </a:prstGeom>
          </p:spPr>
          <p:txBody>
            <a:bodyPr wrap="none">
              <a:spAutoFit/>
            </a:bodyPr>
            <a:lstStyle/>
            <a:p>
              <a:r>
                <a:rPr lang="en-US" kern="0" dirty="0"/>
                <a:t>Dim ~ 2 to 4</a:t>
              </a:r>
              <a:endParaRPr lang="en-US" dirty="0"/>
            </a:p>
          </p:txBody>
        </p:sp>
        <p:pic>
          <p:nvPicPr>
            <p:cNvPr id="79" name="Picture 78">
              <a:extLst>
                <a:ext uri="{FF2B5EF4-FFF2-40B4-BE49-F238E27FC236}">
                  <a16:creationId xmlns:a16="http://schemas.microsoft.com/office/drawing/2014/main" id="{A83A5FFC-880A-F344-9D1F-096950CBA51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920335" y="5038189"/>
              <a:ext cx="2067422" cy="627414"/>
            </a:xfrm>
            <a:prstGeom prst="rect">
              <a:avLst/>
            </a:prstGeom>
          </p:spPr>
        </p:pic>
        <p:pic>
          <p:nvPicPr>
            <p:cNvPr id="73736" name="Picture 8" descr="Occipital Lobe, Sagittal MRI - Stock Image - C030/6311 - Science Photo  Library">
              <a:extLst>
                <a:ext uri="{FF2B5EF4-FFF2-40B4-BE49-F238E27FC236}">
                  <a16:creationId xmlns:a16="http://schemas.microsoft.com/office/drawing/2014/main" id="{985E7B5B-630C-9841-A994-498B7B1B34E1}"/>
                </a:ext>
              </a:extLst>
            </p:cNvPr>
            <p:cNvPicPr>
              <a:picLocks noChangeAspect="1" noChangeArrowheads="1"/>
            </p:cNvPicPr>
            <p:nvPr/>
          </p:nvPicPr>
          <p:blipFill rotWithShape="1">
            <a:blip r:embed="rId10" cstate="screen">
              <a:duotone>
                <a:prstClr val="black"/>
                <a:srgbClr val="FF0000">
                  <a:tint val="45000"/>
                  <a:satMod val="400000"/>
                </a:srgbClr>
              </a:duotone>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8511719" y="3950033"/>
              <a:ext cx="653004" cy="5558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8" name="Group 87">
            <a:extLst>
              <a:ext uri="{FF2B5EF4-FFF2-40B4-BE49-F238E27FC236}">
                <a16:creationId xmlns:a16="http://schemas.microsoft.com/office/drawing/2014/main" id="{B97F9BE1-81C3-974F-9F26-10763ACC55D2}"/>
              </a:ext>
            </a:extLst>
          </p:cNvPr>
          <p:cNvGrpSpPr/>
          <p:nvPr/>
        </p:nvGrpSpPr>
        <p:grpSpPr>
          <a:xfrm>
            <a:off x="2515500" y="3093980"/>
            <a:ext cx="2766467" cy="3549913"/>
            <a:chOff x="991499" y="3093979"/>
            <a:chExt cx="2766467" cy="3549913"/>
          </a:xfrm>
        </p:grpSpPr>
        <p:pic>
          <p:nvPicPr>
            <p:cNvPr id="91" name="Picture 90">
              <a:extLst>
                <a:ext uri="{FF2B5EF4-FFF2-40B4-BE49-F238E27FC236}">
                  <a16:creationId xmlns:a16="http://schemas.microsoft.com/office/drawing/2014/main" id="{A9578D70-5B41-AE40-A330-59CDAA88D3E6}"/>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991499" y="4564338"/>
              <a:ext cx="1828897" cy="1299411"/>
            </a:xfrm>
            <a:prstGeom prst="rect">
              <a:avLst/>
            </a:prstGeom>
          </p:spPr>
        </p:pic>
        <p:grpSp>
          <p:nvGrpSpPr>
            <p:cNvPr id="92" name="Group 91">
              <a:extLst>
                <a:ext uri="{FF2B5EF4-FFF2-40B4-BE49-F238E27FC236}">
                  <a16:creationId xmlns:a16="http://schemas.microsoft.com/office/drawing/2014/main" id="{375822EF-B0FA-2741-B4EC-AE15FD53AEDD}"/>
                </a:ext>
              </a:extLst>
            </p:cNvPr>
            <p:cNvGrpSpPr/>
            <p:nvPr/>
          </p:nvGrpSpPr>
          <p:grpSpPr>
            <a:xfrm>
              <a:off x="1094817" y="4574947"/>
              <a:ext cx="1725579" cy="1068706"/>
              <a:chOff x="9538302" y="3242149"/>
              <a:chExt cx="1725579" cy="1068706"/>
            </a:xfrm>
          </p:grpSpPr>
          <p:cxnSp>
            <p:nvCxnSpPr>
              <p:cNvPr id="93" name="Curved Connector 92">
                <a:extLst>
                  <a:ext uri="{FF2B5EF4-FFF2-40B4-BE49-F238E27FC236}">
                    <a16:creationId xmlns:a16="http://schemas.microsoft.com/office/drawing/2014/main" id="{CA13165D-61A4-354F-895A-2B969729033B}"/>
                  </a:ext>
                </a:extLst>
              </p:cNvPr>
              <p:cNvCxnSpPr>
                <a:cxnSpLocks/>
              </p:cNvCxnSpPr>
              <p:nvPr/>
            </p:nvCxnSpPr>
            <p:spPr>
              <a:xfrm flipV="1">
                <a:off x="10289872" y="3242149"/>
                <a:ext cx="385768" cy="271316"/>
              </a:xfrm>
              <a:prstGeom prst="curvedConnector4">
                <a:avLst>
                  <a:gd name="adj1" fmla="val 28009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Curved Connector 93">
                <a:extLst>
                  <a:ext uri="{FF2B5EF4-FFF2-40B4-BE49-F238E27FC236}">
                    <a16:creationId xmlns:a16="http://schemas.microsoft.com/office/drawing/2014/main" id="{D76E9BF5-10CA-4A41-8928-8D0F3C9F97DE}"/>
                  </a:ext>
                </a:extLst>
              </p:cNvPr>
              <p:cNvCxnSpPr>
                <a:cxnSpLocks/>
              </p:cNvCxnSpPr>
              <p:nvPr/>
            </p:nvCxnSpPr>
            <p:spPr>
              <a:xfrm flipV="1">
                <a:off x="10473168" y="3367198"/>
                <a:ext cx="385768" cy="271316"/>
              </a:xfrm>
              <a:prstGeom prst="curvedConnector4">
                <a:avLst>
                  <a:gd name="adj1" fmla="val 279172"/>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Curved Connector 94">
                <a:extLst>
                  <a:ext uri="{FF2B5EF4-FFF2-40B4-BE49-F238E27FC236}">
                    <a16:creationId xmlns:a16="http://schemas.microsoft.com/office/drawing/2014/main" id="{58B010A1-D978-A049-8EF3-45C611D8030E}"/>
                  </a:ext>
                </a:extLst>
              </p:cNvPr>
              <p:cNvCxnSpPr>
                <a:cxnSpLocks/>
              </p:cNvCxnSpPr>
              <p:nvPr/>
            </p:nvCxnSpPr>
            <p:spPr>
              <a:xfrm flipV="1">
                <a:off x="10675640" y="3615851"/>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6" name="Curved Connector 95">
                <a:extLst>
                  <a:ext uri="{FF2B5EF4-FFF2-40B4-BE49-F238E27FC236}">
                    <a16:creationId xmlns:a16="http://schemas.microsoft.com/office/drawing/2014/main" id="{480C6588-9D73-2847-A7B0-D12F97615DE9}"/>
                  </a:ext>
                </a:extLst>
              </p:cNvPr>
              <p:cNvCxnSpPr>
                <a:cxnSpLocks/>
              </p:cNvCxnSpPr>
              <p:nvPr/>
            </p:nvCxnSpPr>
            <p:spPr>
              <a:xfrm flipV="1">
                <a:off x="10878113" y="3914729"/>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Curved Connector 96">
                <a:extLst>
                  <a:ext uri="{FF2B5EF4-FFF2-40B4-BE49-F238E27FC236}">
                    <a16:creationId xmlns:a16="http://schemas.microsoft.com/office/drawing/2014/main" id="{2A765DB2-50C2-1045-8F3D-F00879AED388}"/>
                  </a:ext>
                </a:extLst>
              </p:cNvPr>
              <p:cNvCxnSpPr>
                <a:cxnSpLocks/>
              </p:cNvCxnSpPr>
              <p:nvPr/>
            </p:nvCxnSpPr>
            <p:spPr>
              <a:xfrm flipV="1">
                <a:off x="10106576" y="3242149"/>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97">
                <a:extLst>
                  <a:ext uri="{FF2B5EF4-FFF2-40B4-BE49-F238E27FC236}">
                    <a16:creationId xmlns:a16="http://schemas.microsoft.com/office/drawing/2014/main" id="{BB2041FC-5C24-5140-89D2-A63AC9B82BCA}"/>
                  </a:ext>
                </a:extLst>
              </p:cNvPr>
              <p:cNvCxnSpPr>
                <a:cxnSpLocks/>
              </p:cNvCxnSpPr>
              <p:nvPr/>
            </p:nvCxnSpPr>
            <p:spPr>
              <a:xfrm flipV="1">
                <a:off x="9811403" y="3293342"/>
                <a:ext cx="385768" cy="271316"/>
              </a:xfrm>
              <a:prstGeom prst="curvedConnector4">
                <a:avLst>
                  <a:gd name="adj1" fmla="val 270871"/>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9" name="Curved Connector 98">
                <a:extLst>
                  <a:ext uri="{FF2B5EF4-FFF2-40B4-BE49-F238E27FC236}">
                    <a16:creationId xmlns:a16="http://schemas.microsoft.com/office/drawing/2014/main" id="{ECF9D1D7-A7A6-494D-AA06-BCD6C05CC868}"/>
                  </a:ext>
                </a:extLst>
              </p:cNvPr>
              <p:cNvCxnSpPr>
                <a:cxnSpLocks/>
              </p:cNvCxnSpPr>
              <p:nvPr/>
            </p:nvCxnSpPr>
            <p:spPr>
              <a:xfrm flipH="1" flipV="1">
                <a:off x="9924070" y="3471346"/>
                <a:ext cx="385768" cy="271316"/>
              </a:xfrm>
              <a:prstGeom prst="curvedConnector4">
                <a:avLst>
                  <a:gd name="adj1" fmla="val 21645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0" name="Curved Connector 99">
                <a:extLst>
                  <a:ext uri="{FF2B5EF4-FFF2-40B4-BE49-F238E27FC236}">
                    <a16:creationId xmlns:a16="http://schemas.microsoft.com/office/drawing/2014/main" id="{21AB828F-2725-0247-BCE0-E0F3FBF5B846}"/>
                  </a:ext>
                </a:extLst>
              </p:cNvPr>
              <p:cNvCxnSpPr>
                <a:cxnSpLocks/>
              </p:cNvCxnSpPr>
              <p:nvPr/>
            </p:nvCxnSpPr>
            <p:spPr>
              <a:xfrm flipH="1" flipV="1">
                <a:off x="9538302" y="4039539"/>
                <a:ext cx="385768" cy="271316"/>
              </a:xfrm>
              <a:prstGeom prst="curvedConnector4">
                <a:avLst>
                  <a:gd name="adj1" fmla="val 165728"/>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100">
                <a:extLst>
                  <a:ext uri="{FF2B5EF4-FFF2-40B4-BE49-F238E27FC236}">
                    <a16:creationId xmlns:a16="http://schemas.microsoft.com/office/drawing/2014/main" id="{8223521E-EB4F-6844-A3C3-51F9B168CFB8}"/>
                  </a:ext>
                </a:extLst>
              </p:cNvPr>
              <p:cNvCxnSpPr>
                <a:cxnSpLocks/>
              </p:cNvCxnSpPr>
              <p:nvPr/>
            </p:nvCxnSpPr>
            <p:spPr>
              <a:xfrm flipH="1" flipV="1">
                <a:off x="9682455" y="3629668"/>
                <a:ext cx="385768" cy="271316"/>
              </a:xfrm>
              <a:prstGeom prst="curvedConnector4">
                <a:avLst>
                  <a:gd name="adj1" fmla="val 195242"/>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2" name="Curved Connector 101">
                <a:extLst>
                  <a:ext uri="{FF2B5EF4-FFF2-40B4-BE49-F238E27FC236}">
                    <a16:creationId xmlns:a16="http://schemas.microsoft.com/office/drawing/2014/main" id="{767F87C5-CFF3-2C43-BEBC-C2499E45DB35}"/>
                  </a:ext>
                </a:extLst>
              </p:cNvPr>
              <p:cNvCxnSpPr>
                <a:cxnSpLocks/>
              </p:cNvCxnSpPr>
              <p:nvPr/>
            </p:nvCxnSpPr>
            <p:spPr>
              <a:xfrm flipH="1" flipV="1">
                <a:off x="9621413" y="3819443"/>
                <a:ext cx="385768" cy="271316"/>
              </a:xfrm>
              <a:prstGeom prst="curvedConnector4">
                <a:avLst>
                  <a:gd name="adj1" fmla="val 184174"/>
                  <a:gd name="adj2" fmla="val 184256"/>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03" name="TextBox 102">
              <a:extLst>
                <a:ext uri="{FF2B5EF4-FFF2-40B4-BE49-F238E27FC236}">
                  <a16:creationId xmlns:a16="http://schemas.microsoft.com/office/drawing/2014/main" id="{CDAE7D59-670E-B240-9EC1-680AF5317734}"/>
                </a:ext>
              </a:extLst>
            </p:cNvPr>
            <p:cNvSpPr txBox="1"/>
            <p:nvPr/>
          </p:nvSpPr>
          <p:spPr>
            <a:xfrm>
              <a:off x="1216027" y="3671901"/>
              <a:ext cx="1981482" cy="1200329"/>
            </a:xfrm>
            <a:prstGeom prst="rect">
              <a:avLst/>
            </a:prstGeom>
            <a:noFill/>
          </p:spPr>
          <p:txBody>
            <a:bodyPr wrap="square" rtlCol="0">
              <a:spAutoFit/>
            </a:bodyPr>
            <a:lstStyle/>
            <a:p>
              <a:pPr algn="ctr"/>
              <a:r>
                <a:rPr lang="en-US" dirty="0"/>
                <a:t>Compute connectivity between all ROI pairs</a:t>
              </a:r>
            </a:p>
          </p:txBody>
        </p:sp>
        <p:sp>
          <p:nvSpPr>
            <p:cNvPr id="87" name="Left Brace 86">
              <a:extLst>
                <a:ext uri="{FF2B5EF4-FFF2-40B4-BE49-F238E27FC236}">
                  <a16:creationId xmlns:a16="http://schemas.microsoft.com/office/drawing/2014/main" id="{1EC8EE34-9352-F847-B086-9492BCDF0AF5}"/>
                </a:ext>
              </a:extLst>
            </p:cNvPr>
            <p:cNvSpPr/>
            <p:nvPr/>
          </p:nvSpPr>
          <p:spPr bwMode="auto">
            <a:xfrm>
              <a:off x="3520126" y="3093979"/>
              <a:ext cx="237840" cy="3549913"/>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914400" fontAlgn="base">
                <a:spcBef>
                  <a:spcPct val="50000"/>
                </a:spcBef>
                <a:spcAft>
                  <a:spcPct val="0"/>
                </a:spcAft>
              </a:pPr>
              <a:endParaRPr lang="en-US" sz="1400">
                <a:solidFill>
                  <a:schemeClr val="bg2"/>
                </a:solidFill>
                <a:latin typeface="Arial" charset="0"/>
              </a:endParaRPr>
            </a:p>
          </p:txBody>
        </p:sp>
      </p:grpSp>
    </p:spTree>
    <p:extLst>
      <p:ext uri="{BB962C8B-B14F-4D97-AF65-F5344CB8AC3E}">
        <p14:creationId xmlns:p14="http://schemas.microsoft.com/office/powerpoint/2010/main" val="85818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1CBDC2-186F-3849-9003-2353227974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905"/>
          <a:stretch/>
        </p:blipFill>
        <p:spPr>
          <a:xfrm>
            <a:off x="7023100" y="2679700"/>
            <a:ext cx="4308237" cy="3345608"/>
          </a:xfrm>
          <a:prstGeom prst="rect">
            <a:avLst/>
          </a:prstGeom>
        </p:spPr>
      </p:pic>
      <p:pic>
        <p:nvPicPr>
          <p:cNvPr id="5" name="Picture 4">
            <a:extLst>
              <a:ext uri="{FF2B5EF4-FFF2-40B4-BE49-F238E27FC236}">
                <a16:creationId xmlns:a16="http://schemas.microsoft.com/office/drawing/2014/main" id="{E270873B-6623-0F46-BD2A-E2222854C4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0663" y="1727200"/>
            <a:ext cx="5235337" cy="4692650"/>
          </a:xfrm>
          <a:prstGeom prst="rect">
            <a:avLst/>
          </a:prstGeom>
        </p:spPr>
      </p:pic>
      <p:sp>
        <p:nvSpPr>
          <p:cNvPr id="6" name="TextBox 5">
            <a:extLst>
              <a:ext uri="{FF2B5EF4-FFF2-40B4-BE49-F238E27FC236}">
                <a16:creationId xmlns:a16="http://schemas.microsoft.com/office/drawing/2014/main" id="{D91FE9FB-B150-414D-811D-E2F72D6B33A3}"/>
              </a:ext>
            </a:extLst>
          </p:cNvPr>
          <p:cNvSpPr txBox="1"/>
          <p:nvPr/>
        </p:nvSpPr>
        <p:spPr>
          <a:xfrm>
            <a:off x="860663" y="1101437"/>
            <a:ext cx="5181227" cy="461665"/>
          </a:xfrm>
          <a:prstGeom prst="rect">
            <a:avLst/>
          </a:prstGeom>
          <a:noFill/>
        </p:spPr>
        <p:txBody>
          <a:bodyPr wrap="none" rtlCol="0">
            <a:spAutoFit/>
          </a:bodyPr>
          <a:lstStyle/>
          <a:p>
            <a:r>
              <a:rPr lang="en-US" sz="2400" dirty="0">
                <a:latin typeface="+mj-lt"/>
              </a:rPr>
              <a:t>Red regions are highly interacting</a:t>
            </a:r>
          </a:p>
        </p:txBody>
      </p:sp>
      <p:sp>
        <p:nvSpPr>
          <p:cNvPr id="7" name="TextBox 6">
            <a:extLst>
              <a:ext uri="{FF2B5EF4-FFF2-40B4-BE49-F238E27FC236}">
                <a16:creationId xmlns:a16="http://schemas.microsoft.com/office/drawing/2014/main" id="{DBC697F5-5CBA-2646-849A-C39B1D5D7A86}"/>
              </a:ext>
            </a:extLst>
          </p:cNvPr>
          <p:cNvSpPr txBox="1"/>
          <p:nvPr/>
        </p:nvSpPr>
        <p:spPr>
          <a:xfrm>
            <a:off x="6695036" y="1527145"/>
            <a:ext cx="4753224" cy="400110"/>
          </a:xfrm>
          <a:prstGeom prst="rect">
            <a:avLst/>
          </a:prstGeom>
          <a:noFill/>
        </p:spPr>
        <p:txBody>
          <a:bodyPr wrap="none" rtlCol="0">
            <a:spAutoFit/>
          </a:bodyPr>
          <a:lstStyle/>
          <a:p>
            <a:r>
              <a:rPr lang="en-US" sz="2000" dirty="0">
                <a:latin typeface="+mj-lt"/>
              </a:rPr>
              <a:t>Connectivity matrix between 68 ROIs</a:t>
            </a:r>
          </a:p>
        </p:txBody>
      </p:sp>
      <p:pic>
        <p:nvPicPr>
          <p:cNvPr id="4" name="Picture 3">
            <a:extLst>
              <a:ext uri="{FF2B5EF4-FFF2-40B4-BE49-F238E27FC236}">
                <a16:creationId xmlns:a16="http://schemas.microsoft.com/office/drawing/2014/main" id="{02015359-A99E-D249-9753-B37BFA37C632}"/>
              </a:ext>
            </a:extLst>
          </p:cNvPr>
          <p:cNvPicPr>
            <a:picLocks noChangeAspect="1"/>
          </p:cNvPicPr>
          <p:nvPr/>
        </p:nvPicPr>
        <p:blipFill>
          <a:blip r:embed="rId4"/>
          <a:stretch>
            <a:fillRect/>
          </a:stretch>
        </p:blipFill>
        <p:spPr>
          <a:xfrm>
            <a:off x="6884551" y="2044536"/>
            <a:ext cx="4508289" cy="4445499"/>
          </a:xfrm>
          <a:prstGeom prst="rect">
            <a:avLst/>
          </a:prstGeom>
        </p:spPr>
      </p:pic>
    </p:spTree>
    <p:extLst>
      <p:ext uri="{BB962C8B-B14F-4D97-AF65-F5344CB8AC3E}">
        <p14:creationId xmlns:p14="http://schemas.microsoft.com/office/powerpoint/2010/main" val="317034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10;&#10;Description automatically generated">
            <a:extLst>
              <a:ext uri="{FF2B5EF4-FFF2-40B4-BE49-F238E27FC236}">
                <a16:creationId xmlns:a16="http://schemas.microsoft.com/office/drawing/2014/main" id="{DA8ECD2C-4436-C5FE-C4F0-8AAA36565D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38398" y="1945720"/>
            <a:ext cx="5599132" cy="2966561"/>
          </a:xfrm>
          <a:prstGeom prst="rect">
            <a:avLst/>
          </a:prstGeom>
        </p:spPr>
      </p:pic>
      <p:sp>
        <p:nvSpPr>
          <p:cNvPr id="6" name="TextBox 5">
            <a:extLst>
              <a:ext uri="{FF2B5EF4-FFF2-40B4-BE49-F238E27FC236}">
                <a16:creationId xmlns:a16="http://schemas.microsoft.com/office/drawing/2014/main" id="{52BBF24F-B2B9-07B0-D054-5BFF817CDF71}"/>
              </a:ext>
            </a:extLst>
          </p:cNvPr>
          <p:cNvSpPr txBox="1"/>
          <p:nvPr/>
        </p:nvSpPr>
        <p:spPr>
          <a:xfrm>
            <a:off x="4720323" y="1494827"/>
            <a:ext cx="2435282" cy="450893"/>
          </a:xfrm>
          <a:prstGeom prst="rect">
            <a:avLst/>
          </a:prstGeom>
          <a:noFill/>
        </p:spPr>
        <p:txBody>
          <a:bodyPr wrap="none" rtlCol="0">
            <a:spAutoFit/>
          </a:bodyPr>
          <a:lstStyle/>
          <a:p>
            <a:r>
              <a:rPr lang="en-US" sz="2330" dirty="0"/>
              <a:t>Inverse method</a:t>
            </a:r>
          </a:p>
        </p:txBody>
      </p:sp>
    </p:spTree>
    <p:extLst>
      <p:ext uri="{BB962C8B-B14F-4D97-AF65-F5344CB8AC3E}">
        <p14:creationId xmlns:p14="http://schemas.microsoft.com/office/powerpoint/2010/main" val="12734585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9E363CFF-75AF-61AE-F6DD-F65A226E4F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89172" y="2569978"/>
            <a:ext cx="7013656" cy="2632909"/>
          </a:xfrm>
          <a:prstGeom prst="rect">
            <a:avLst/>
          </a:prstGeom>
        </p:spPr>
      </p:pic>
      <p:sp>
        <p:nvSpPr>
          <p:cNvPr id="4" name="TextBox 3">
            <a:extLst>
              <a:ext uri="{FF2B5EF4-FFF2-40B4-BE49-F238E27FC236}">
                <a16:creationId xmlns:a16="http://schemas.microsoft.com/office/drawing/2014/main" id="{C3DB39BB-97AD-9BDE-CAFB-E7D2A42FE3BD}"/>
              </a:ext>
            </a:extLst>
          </p:cNvPr>
          <p:cNvSpPr txBox="1"/>
          <p:nvPr/>
        </p:nvSpPr>
        <p:spPr>
          <a:xfrm>
            <a:off x="5001375" y="1975601"/>
            <a:ext cx="3265638" cy="450893"/>
          </a:xfrm>
          <a:prstGeom prst="rect">
            <a:avLst/>
          </a:prstGeom>
          <a:noFill/>
        </p:spPr>
        <p:txBody>
          <a:bodyPr wrap="none" rtlCol="0">
            <a:spAutoFit/>
          </a:bodyPr>
          <a:lstStyle/>
          <a:p>
            <a:r>
              <a:rPr lang="en-US" sz="2330" dirty="0"/>
              <a:t>Connectivity method</a:t>
            </a:r>
          </a:p>
        </p:txBody>
      </p:sp>
    </p:spTree>
    <p:extLst>
      <p:ext uri="{BB962C8B-B14F-4D97-AF65-F5344CB8AC3E}">
        <p14:creationId xmlns:p14="http://schemas.microsoft.com/office/powerpoint/2010/main" val="6342787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0EF132B2-1790-2356-163D-E4492166CB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17364" y="1931988"/>
            <a:ext cx="3402856" cy="1752369"/>
          </a:xfrm>
          <a:prstGeom prst="rect">
            <a:avLst/>
          </a:prstGeom>
        </p:spPr>
      </p:pic>
      <p:pic>
        <p:nvPicPr>
          <p:cNvPr id="5" name="Picture 4" descr="Diagram&#10;&#10;Description automatically generated with medium confidence">
            <a:extLst>
              <a:ext uri="{FF2B5EF4-FFF2-40B4-BE49-F238E27FC236}">
                <a16:creationId xmlns:a16="http://schemas.microsoft.com/office/drawing/2014/main" id="{5C5D5BEF-45FA-FD74-807B-B4BDF1ED9B6D}"/>
              </a:ext>
            </a:extLst>
          </p:cNvPr>
          <p:cNvPicPr>
            <a:picLocks noChangeAspect="1"/>
          </p:cNvPicPr>
          <p:nvPr/>
        </p:nvPicPr>
        <p:blipFill>
          <a:blip r:embed="rId3"/>
          <a:stretch>
            <a:fillRect/>
          </a:stretch>
        </p:blipFill>
        <p:spPr>
          <a:xfrm>
            <a:off x="6176248" y="1977621"/>
            <a:ext cx="4252249" cy="1752368"/>
          </a:xfrm>
          <a:prstGeom prst="rect">
            <a:avLst/>
          </a:prstGeom>
        </p:spPr>
      </p:pic>
      <p:pic>
        <p:nvPicPr>
          <p:cNvPr id="7" name="Picture 6" descr="Chart&#10;&#10;Description automatically generated with medium confidence">
            <a:extLst>
              <a:ext uri="{FF2B5EF4-FFF2-40B4-BE49-F238E27FC236}">
                <a16:creationId xmlns:a16="http://schemas.microsoft.com/office/drawing/2014/main" id="{F58D8054-10C6-F5F1-EF9A-9BD3D116F4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7987" y="4334995"/>
            <a:ext cx="3744166" cy="1590115"/>
          </a:xfrm>
          <a:prstGeom prst="rect">
            <a:avLst/>
          </a:prstGeom>
        </p:spPr>
      </p:pic>
      <p:sp>
        <p:nvSpPr>
          <p:cNvPr id="8" name="TextBox 7">
            <a:extLst>
              <a:ext uri="{FF2B5EF4-FFF2-40B4-BE49-F238E27FC236}">
                <a16:creationId xmlns:a16="http://schemas.microsoft.com/office/drawing/2014/main" id="{16B7D35E-2680-C84E-A2D6-C3FDE7E204A1}"/>
              </a:ext>
            </a:extLst>
          </p:cNvPr>
          <p:cNvSpPr txBox="1"/>
          <p:nvPr/>
        </p:nvSpPr>
        <p:spPr>
          <a:xfrm>
            <a:off x="2270340" y="1481095"/>
            <a:ext cx="3490058" cy="450893"/>
          </a:xfrm>
          <a:prstGeom prst="rect">
            <a:avLst/>
          </a:prstGeom>
          <a:noFill/>
        </p:spPr>
        <p:txBody>
          <a:bodyPr wrap="none" rtlCol="0">
            <a:spAutoFit/>
          </a:bodyPr>
          <a:lstStyle/>
          <a:p>
            <a:r>
              <a:rPr lang="en-US" sz="2330" dirty="0"/>
              <a:t>Number of interactions</a:t>
            </a:r>
          </a:p>
        </p:txBody>
      </p:sp>
      <p:sp>
        <p:nvSpPr>
          <p:cNvPr id="9" name="TextBox 8">
            <a:extLst>
              <a:ext uri="{FF2B5EF4-FFF2-40B4-BE49-F238E27FC236}">
                <a16:creationId xmlns:a16="http://schemas.microsoft.com/office/drawing/2014/main" id="{8108CF42-41BC-CAA1-A255-5392DEFFDF2C}"/>
              </a:ext>
            </a:extLst>
          </p:cNvPr>
          <p:cNvSpPr txBox="1"/>
          <p:nvPr/>
        </p:nvSpPr>
        <p:spPr>
          <a:xfrm>
            <a:off x="6653496" y="1526728"/>
            <a:ext cx="3594254" cy="450893"/>
          </a:xfrm>
          <a:prstGeom prst="rect">
            <a:avLst/>
          </a:prstGeom>
          <a:noFill/>
        </p:spPr>
        <p:txBody>
          <a:bodyPr wrap="none" rtlCol="0">
            <a:spAutoFit/>
          </a:bodyPr>
          <a:lstStyle/>
          <a:p>
            <a:r>
              <a:rPr lang="en-US" sz="2330" dirty="0"/>
              <a:t>Delay between sources</a:t>
            </a:r>
          </a:p>
        </p:txBody>
      </p:sp>
      <p:sp>
        <p:nvSpPr>
          <p:cNvPr id="10" name="TextBox 9">
            <a:extLst>
              <a:ext uri="{FF2B5EF4-FFF2-40B4-BE49-F238E27FC236}">
                <a16:creationId xmlns:a16="http://schemas.microsoft.com/office/drawing/2014/main" id="{484788E9-F0D4-189F-0E77-A5F0F8BEB5D3}"/>
              </a:ext>
            </a:extLst>
          </p:cNvPr>
          <p:cNvSpPr txBox="1"/>
          <p:nvPr/>
        </p:nvSpPr>
        <p:spPr>
          <a:xfrm>
            <a:off x="4223438" y="3909803"/>
            <a:ext cx="3493264" cy="450893"/>
          </a:xfrm>
          <a:prstGeom prst="rect">
            <a:avLst/>
          </a:prstGeom>
          <a:noFill/>
        </p:spPr>
        <p:txBody>
          <a:bodyPr wrap="none" rtlCol="0">
            <a:spAutoFit/>
          </a:bodyPr>
          <a:lstStyle/>
          <a:p>
            <a:r>
              <a:rPr lang="en-US" sz="2330" dirty="0"/>
              <a:t>Number of PCA comp.</a:t>
            </a:r>
          </a:p>
        </p:txBody>
      </p:sp>
    </p:spTree>
    <p:extLst>
      <p:ext uri="{BB962C8B-B14F-4D97-AF65-F5344CB8AC3E}">
        <p14:creationId xmlns:p14="http://schemas.microsoft.com/office/powerpoint/2010/main" val="28283770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D3B180-22BF-EA29-5433-8E44BA721F0C}"/>
              </a:ext>
            </a:extLst>
          </p:cNvPr>
          <p:cNvSpPr txBox="1"/>
          <p:nvPr/>
        </p:nvSpPr>
        <p:spPr>
          <a:xfrm>
            <a:off x="3258692" y="2420744"/>
            <a:ext cx="6217087" cy="2243691"/>
          </a:xfrm>
          <a:prstGeom prst="rect">
            <a:avLst/>
          </a:prstGeom>
          <a:noFill/>
        </p:spPr>
        <p:txBody>
          <a:bodyPr wrap="none" rtlCol="0">
            <a:spAutoFit/>
          </a:bodyPr>
          <a:lstStyle/>
          <a:p>
            <a:pPr marL="249625" indent="-249625">
              <a:buFont typeface="Arial" panose="020B0604020202020204" pitchFamily="34" charset="0"/>
              <a:buChar char="•"/>
            </a:pPr>
            <a:r>
              <a:rPr lang="en-US" sz="2330" dirty="0">
                <a:latin typeface="+mj-lt"/>
              </a:rPr>
              <a:t>Stationary continuous data</a:t>
            </a:r>
          </a:p>
          <a:p>
            <a:pPr marL="249625" indent="-249625">
              <a:buFont typeface="Arial" panose="020B0604020202020204" pitchFamily="34" charset="0"/>
              <a:buChar char="•"/>
            </a:pPr>
            <a:r>
              <a:rPr lang="en-US" sz="2330" dirty="0">
                <a:latin typeface="+mj-lt"/>
              </a:rPr>
              <a:t>About 100 Hz</a:t>
            </a:r>
          </a:p>
          <a:p>
            <a:pPr marL="249625" indent="-249625">
              <a:buFont typeface="Arial" panose="020B0604020202020204" pitchFamily="34" charset="0"/>
              <a:buChar char="•"/>
            </a:pPr>
            <a:r>
              <a:rPr lang="en-US" sz="2330" dirty="0">
                <a:latin typeface="+mj-lt"/>
              </a:rPr>
              <a:t>2 second data chunks (or epochs)</a:t>
            </a:r>
          </a:p>
          <a:p>
            <a:pPr marL="249625" indent="-249625">
              <a:buFont typeface="Arial" panose="020B0604020202020204" pitchFamily="34" charset="0"/>
              <a:buChar char="•"/>
            </a:pPr>
            <a:r>
              <a:rPr lang="en-US" sz="2330" dirty="0">
                <a:latin typeface="+mj-lt"/>
              </a:rPr>
              <a:t>Same length of data for each condition</a:t>
            </a:r>
          </a:p>
          <a:p>
            <a:pPr marL="249625" indent="-249625">
              <a:buFont typeface="Arial" panose="020B0604020202020204" pitchFamily="34" charset="0"/>
              <a:buChar char="•"/>
            </a:pPr>
            <a:r>
              <a:rPr lang="en-US" sz="2330" dirty="0">
                <a:latin typeface="+mj-lt"/>
              </a:rPr>
              <a:t>No dynamics – static image</a:t>
            </a:r>
          </a:p>
          <a:p>
            <a:endParaRPr lang="en-US" sz="2330" dirty="0">
              <a:latin typeface="+mj-lt"/>
            </a:endParaRPr>
          </a:p>
        </p:txBody>
      </p:sp>
      <p:sp>
        <p:nvSpPr>
          <p:cNvPr id="3" name="Title 1">
            <a:extLst>
              <a:ext uri="{FF2B5EF4-FFF2-40B4-BE49-F238E27FC236}">
                <a16:creationId xmlns:a16="http://schemas.microsoft.com/office/drawing/2014/main" id="{8E756630-29F4-B9BB-2927-6273794CE094}"/>
              </a:ext>
            </a:extLst>
          </p:cNvPr>
          <p:cNvSpPr txBox="1">
            <a:spLocks/>
          </p:cNvSpPr>
          <p:nvPr/>
        </p:nvSpPr>
        <p:spPr>
          <a:xfrm>
            <a:off x="4678146" y="1486244"/>
            <a:ext cx="6323479" cy="499222"/>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3" dirty="0"/>
              <a:t>Data intake</a:t>
            </a:r>
          </a:p>
        </p:txBody>
      </p:sp>
    </p:spTree>
    <p:extLst>
      <p:ext uri="{BB962C8B-B14F-4D97-AF65-F5344CB8AC3E}">
        <p14:creationId xmlns:p14="http://schemas.microsoft.com/office/powerpoint/2010/main" val="23185416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3DE85-D54E-4521-B5B8-03FD01C49CB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456D9DE-0B8D-253C-773C-D4AA80C2E3B5}"/>
              </a:ext>
            </a:extLst>
          </p:cNvPr>
          <p:cNvSpPr/>
          <p:nvPr/>
        </p:nvSpPr>
        <p:spPr>
          <a:xfrm>
            <a:off x="0" y="0"/>
            <a:ext cx="12284765" cy="695739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a:extLst>
              <a:ext uri="{FF2B5EF4-FFF2-40B4-BE49-F238E27FC236}">
                <a16:creationId xmlns:a16="http://schemas.microsoft.com/office/drawing/2014/main" id="{0F8A503C-CF42-D21F-9131-7E11BD2AA869}"/>
              </a:ext>
            </a:extLst>
          </p:cNvPr>
          <p:cNvSpPr>
            <a:spLocks noGrp="1"/>
          </p:cNvSpPr>
          <p:nvPr>
            <p:ph type="title"/>
          </p:nvPr>
        </p:nvSpPr>
        <p:spPr/>
        <p:txBody>
          <a:bodyPr/>
          <a:lstStyle/>
          <a:p>
            <a:endParaRPr lang="en-US"/>
          </a:p>
        </p:txBody>
      </p:sp>
      <p:pic>
        <p:nvPicPr>
          <p:cNvPr id="5" name="Content Placeholder 4" descr="A screenshot of a computer&#10;&#10;AI-generated content may be incorrect.">
            <a:extLst>
              <a:ext uri="{FF2B5EF4-FFF2-40B4-BE49-F238E27FC236}">
                <a16:creationId xmlns:a16="http://schemas.microsoft.com/office/drawing/2014/main" id="{E7C2B050-ED20-AB39-1299-AB21A26274F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23879" y="896364"/>
            <a:ext cx="6144358" cy="5065271"/>
          </a:xfrm>
        </p:spPr>
      </p:pic>
      <p:pic>
        <p:nvPicPr>
          <p:cNvPr id="3" name="Picture 2" descr="A screenshot of a computer&#10;&#10;AI-generated content may be incorrect.">
            <a:extLst>
              <a:ext uri="{FF2B5EF4-FFF2-40B4-BE49-F238E27FC236}">
                <a16:creationId xmlns:a16="http://schemas.microsoft.com/office/drawing/2014/main" id="{18E16665-17EC-DB5E-E769-9C461C39C7E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963160" y="272494"/>
            <a:ext cx="5379394" cy="2135546"/>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194753D2-426F-66B1-6F78-E3D20AD5DCB9}"/>
              </a:ext>
            </a:extLst>
          </p:cNvPr>
          <p:cNvPicPr>
            <a:picLocks noChangeAspect="1"/>
          </p:cNvPicPr>
          <p:nvPr/>
        </p:nvPicPr>
        <p:blipFill>
          <a:blip r:embed="rId4"/>
          <a:stretch>
            <a:fillRect/>
          </a:stretch>
        </p:blipFill>
        <p:spPr>
          <a:xfrm>
            <a:off x="7598410" y="4185126"/>
            <a:ext cx="4264123" cy="2255474"/>
          </a:xfrm>
          <a:prstGeom prst="rect">
            <a:avLst/>
          </a:prstGeom>
        </p:spPr>
      </p:pic>
      <p:sp>
        <p:nvSpPr>
          <p:cNvPr id="7" name="Right Arrow 6">
            <a:extLst>
              <a:ext uri="{FF2B5EF4-FFF2-40B4-BE49-F238E27FC236}">
                <a16:creationId xmlns:a16="http://schemas.microsoft.com/office/drawing/2014/main" id="{09645949-A1C5-6D5A-DE5D-FB88C58DAD7F}"/>
              </a:ext>
            </a:extLst>
          </p:cNvPr>
          <p:cNvSpPr/>
          <p:nvPr/>
        </p:nvSpPr>
        <p:spPr>
          <a:xfrm rot="5400000">
            <a:off x="10451598" y="4279794"/>
            <a:ext cx="751840" cy="254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8718394-6CCB-7821-16A8-E451555D4AEA}"/>
              </a:ext>
            </a:extLst>
          </p:cNvPr>
          <p:cNvSpPr txBox="1"/>
          <p:nvPr/>
        </p:nvSpPr>
        <p:spPr>
          <a:xfrm>
            <a:off x="10333990" y="3143095"/>
            <a:ext cx="1528543" cy="923330"/>
          </a:xfrm>
          <a:prstGeom prst="rect">
            <a:avLst/>
          </a:prstGeom>
          <a:noFill/>
        </p:spPr>
        <p:txBody>
          <a:bodyPr wrap="square" rtlCol="0">
            <a:spAutoFit/>
          </a:bodyPr>
          <a:lstStyle/>
          <a:p>
            <a:r>
              <a:rPr lang="en-US" dirty="0">
                <a:solidFill>
                  <a:schemeClr val="bg1"/>
                </a:solidFill>
              </a:rPr>
              <a:t>Change to the first model</a:t>
            </a:r>
          </a:p>
        </p:txBody>
      </p:sp>
      <p:sp>
        <p:nvSpPr>
          <p:cNvPr id="9" name="Right Arrow 8">
            <a:extLst>
              <a:ext uri="{FF2B5EF4-FFF2-40B4-BE49-F238E27FC236}">
                <a16:creationId xmlns:a16="http://schemas.microsoft.com/office/drawing/2014/main" id="{8C509FA3-E182-8688-6099-44AE4473B891}"/>
              </a:ext>
            </a:extLst>
          </p:cNvPr>
          <p:cNvSpPr/>
          <p:nvPr/>
        </p:nvSpPr>
        <p:spPr>
          <a:xfrm rot="16200000">
            <a:off x="4901987" y="2952572"/>
            <a:ext cx="1725087" cy="939516"/>
          </a:xfrm>
          <a:prstGeom prst="rightArrow">
            <a:avLst/>
          </a:prstGeom>
          <a:solidFill>
            <a:schemeClr val="accent1">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C47ECF23-0049-D517-D609-61AD71A5E664}"/>
              </a:ext>
            </a:extLst>
          </p:cNvPr>
          <p:cNvSpPr/>
          <p:nvPr/>
        </p:nvSpPr>
        <p:spPr>
          <a:xfrm>
            <a:off x="6495865" y="5282383"/>
            <a:ext cx="974916" cy="855467"/>
          </a:xfrm>
          <a:prstGeom prst="rightArrow">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A6ED205-4C2E-E3E2-C8EB-0E4E3A19EB97}"/>
              </a:ext>
            </a:extLst>
          </p:cNvPr>
          <p:cNvSpPr/>
          <p:nvPr/>
        </p:nvSpPr>
        <p:spPr>
          <a:xfrm>
            <a:off x="3667760" y="4507349"/>
            <a:ext cx="2590800" cy="175366"/>
          </a:xfrm>
          <a:prstGeom prst="rect">
            <a:avLst/>
          </a:prstGeom>
          <a:solidFill>
            <a:schemeClr val="accent1">
              <a:alpha val="5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4475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71072" y="2312894"/>
            <a:ext cx="4066391" cy="4066391"/>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txBox="1">
            <a:spLocks noGrp="1"/>
          </p:cNvSpPr>
          <p:nvPr>
            <p:ph type="title"/>
          </p:nvPr>
        </p:nvSpPr>
        <p:spPr>
          <a:xfrm>
            <a:off x="2279277" y="182234"/>
            <a:ext cx="8298285" cy="735499"/>
          </a:xfrm>
          <a:prstGeom prst="rect">
            <a:avLst/>
          </a:prstGeom>
        </p:spPr>
        <p:txBody>
          <a:bodyPr vert="horz" wrap="square" lIns="0" tIns="96370" rIns="0" bIns="0" rtlCol="0" anchor="t">
            <a:spAutoFit/>
          </a:bodyPr>
          <a:lstStyle/>
          <a:p>
            <a:pPr marL="1572829"/>
            <a:r>
              <a:rPr sz="4147" spc="115" dirty="0">
                <a:solidFill>
                  <a:schemeClr val="tx1"/>
                </a:solidFill>
                <a:latin typeface="Arial"/>
                <a:cs typeface="Arial"/>
              </a:rPr>
              <a:t>The </a:t>
            </a:r>
            <a:r>
              <a:rPr sz="4147" spc="53" dirty="0">
                <a:solidFill>
                  <a:schemeClr val="tx1"/>
                </a:solidFill>
                <a:latin typeface="Arial"/>
                <a:cs typeface="Arial"/>
              </a:rPr>
              <a:t>Dynamic</a:t>
            </a:r>
            <a:r>
              <a:rPr sz="4147" spc="212" dirty="0">
                <a:solidFill>
                  <a:schemeClr val="tx1"/>
                </a:solidFill>
                <a:latin typeface="Arial"/>
                <a:cs typeface="Arial"/>
              </a:rPr>
              <a:t> </a:t>
            </a:r>
            <a:r>
              <a:rPr sz="4147" spc="53" dirty="0">
                <a:solidFill>
                  <a:schemeClr val="tx1"/>
                </a:solidFill>
                <a:latin typeface="Arial"/>
                <a:cs typeface="Arial"/>
              </a:rPr>
              <a:t>Brain</a:t>
            </a:r>
            <a:endParaRPr sz="4147" dirty="0">
              <a:solidFill>
                <a:schemeClr val="tx1"/>
              </a:solidFill>
              <a:latin typeface="Arial"/>
              <a:cs typeface="Arial"/>
            </a:endParaRPr>
          </a:p>
        </p:txBody>
      </p:sp>
      <p:sp>
        <p:nvSpPr>
          <p:cNvPr id="4" name="object 4"/>
          <p:cNvSpPr txBox="1"/>
          <p:nvPr/>
        </p:nvSpPr>
        <p:spPr>
          <a:xfrm>
            <a:off x="2279277" y="1106244"/>
            <a:ext cx="7649135" cy="5370509"/>
          </a:xfrm>
          <a:prstGeom prst="rect">
            <a:avLst/>
          </a:prstGeom>
        </p:spPr>
        <p:txBody>
          <a:bodyPr vert="horz" wrap="square" lIns="0" tIns="0" rIns="0" bIns="0" rtlCol="0">
            <a:spAutoFit/>
          </a:bodyPr>
          <a:lstStyle/>
          <a:p>
            <a:pPr marL="282403" marR="4483" indent="-215164">
              <a:lnSpc>
                <a:spcPct val="98800"/>
              </a:lnSpc>
              <a:buChar char="•"/>
              <a:tabLst>
                <a:tab pos="272317" algn="l"/>
              </a:tabLst>
            </a:pPr>
            <a:r>
              <a:rPr sz="2206" dirty="0">
                <a:latin typeface="Arial"/>
                <a:cs typeface="Arial"/>
              </a:rPr>
              <a:t>A key goal: To model temporal changes in neural dynamics  and information flow that index and predict task-relevant  changes in cognitive state and behavior</a:t>
            </a:r>
          </a:p>
          <a:p>
            <a:pPr marL="220768" indent="-209561">
              <a:spcBef>
                <a:spcPts val="1006"/>
              </a:spcBef>
              <a:buFont typeface="Arial"/>
              <a:buChar char="•"/>
              <a:tabLst>
                <a:tab pos="221328" algn="l"/>
              </a:tabLst>
            </a:pPr>
            <a:r>
              <a:rPr sz="1853" dirty="0">
                <a:latin typeface="Arial"/>
                <a:cs typeface="Arial"/>
              </a:rPr>
              <a:t>Open Challenges:</a:t>
            </a:r>
          </a:p>
          <a:p>
            <a:pPr marL="452181" marR="4377811" lvl="1" indent="-215164">
              <a:lnSpc>
                <a:spcPts val="2312"/>
              </a:lnSpc>
              <a:spcBef>
                <a:spcPts val="1063"/>
              </a:spcBef>
              <a:buChar char="•"/>
              <a:tabLst>
                <a:tab pos="457785" algn="l"/>
              </a:tabLst>
            </a:pPr>
            <a:r>
              <a:rPr sz="1853" dirty="0">
                <a:latin typeface="Arial"/>
                <a:cs typeface="Arial"/>
              </a:rPr>
              <a:t>Non-invasive measures  (source inference)</a:t>
            </a:r>
          </a:p>
          <a:p>
            <a:pPr marL="452181" marR="4313374" lvl="1" indent="-215164">
              <a:lnSpc>
                <a:spcPts val="2312"/>
              </a:lnSpc>
              <a:spcBef>
                <a:spcPts val="949"/>
              </a:spcBef>
              <a:buChar char="•"/>
              <a:tabLst>
                <a:tab pos="457785" algn="l"/>
              </a:tabLst>
            </a:pPr>
            <a:r>
              <a:rPr sz="1853" dirty="0">
                <a:latin typeface="Arial"/>
                <a:cs typeface="Arial"/>
              </a:rPr>
              <a:t>Robustness and Validity  (constraints </a:t>
            </a:r>
            <a:r>
              <a:rPr lang="en-US" sz="1853" dirty="0">
                <a:latin typeface="Arial"/>
                <a:cs typeface="Arial"/>
              </a:rPr>
              <a:t> </a:t>
            </a:r>
            <a:r>
              <a:rPr sz="1853" dirty="0">
                <a:latin typeface="Arial"/>
                <a:cs typeface="Arial"/>
              </a:rPr>
              <a:t> statistics)</a:t>
            </a:r>
          </a:p>
          <a:p>
            <a:pPr marL="449380" lvl="1" indent="-212363">
              <a:spcBef>
                <a:spcPts val="877"/>
              </a:spcBef>
              <a:buChar char="•"/>
              <a:tabLst>
                <a:tab pos="449940" algn="l"/>
              </a:tabLst>
            </a:pPr>
            <a:r>
              <a:rPr sz="1853" dirty="0">
                <a:latin typeface="Arial"/>
                <a:cs typeface="Arial"/>
              </a:rPr>
              <a:t>Scalability (multivariate)</a:t>
            </a:r>
          </a:p>
          <a:p>
            <a:pPr marL="449380" marR="4000713" lvl="1" indent="-212363">
              <a:lnSpc>
                <a:spcPts val="2312"/>
              </a:lnSpc>
              <a:spcBef>
                <a:spcPts val="1002"/>
              </a:spcBef>
              <a:buChar char="•"/>
              <a:tabLst>
                <a:tab pos="439294" algn="l"/>
              </a:tabLst>
            </a:pPr>
            <a:r>
              <a:rPr sz="1853" dirty="0">
                <a:latin typeface="Arial"/>
                <a:cs typeface="Arial"/>
              </a:rPr>
              <a:t>Temporal Specificity / Non­  stationarity / Single-trial  (dynamics)</a:t>
            </a:r>
          </a:p>
          <a:p>
            <a:pPr marL="457224" lvl="1" indent="-220206">
              <a:spcBef>
                <a:spcPts val="855"/>
              </a:spcBef>
              <a:buChar char="•"/>
              <a:tabLst>
                <a:tab pos="457785" algn="l"/>
              </a:tabLst>
            </a:pPr>
            <a:r>
              <a:rPr sz="1853" dirty="0">
                <a:latin typeface="Arial"/>
                <a:cs typeface="Arial"/>
              </a:rPr>
              <a:t>Multi-subject Inference</a:t>
            </a:r>
          </a:p>
          <a:p>
            <a:pPr marL="441535" marR="4455696" lvl="1" indent="-204518">
              <a:lnSpc>
                <a:spcPts val="2285"/>
              </a:lnSpc>
              <a:spcBef>
                <a:spcPts val="1041"/>
              </a:spcBef>
              <a:buChar char="•"/>
              <a:tabLst>
                <a:tab pos="457785" algn="l"/>
              </a:tabLst>
            </a:pPr>
            <a:r>
              <a:rPr sz="1853" dirty="0">
                <a:latin typeface="Arial"/>
                <a:cs typeface="Arial"/>
              </a:rPr>
              <a:t>Usability and Data  Visualization (software)</a:t>
            </a:r>
          </a:p>
        </p:txBody>
      </p:sp>
    </p:spTree>
    <p:extLst>
      <p:ext uri="{BB962C8B-B14F-4D97-AF65-F5344CB8AC3E}">
        <p14:creationId xmlns:p14="http://schemas.microsoft.com/office/powerpoint/2010/main" val="24902211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AD48E-F10D-98AD-16FF-C2629255F7F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723FD4C-47F0-B916-BE2F-0B09AE2B7F6B}"/>
              </a:ext>
            </a:extLst>
          </p:cNvPr>
          <p:cNvSpPr/>
          <p:nvPr/>
        </p:nvSpPr>
        <p:spPr>
          <a:xfrm>
            <a:off x="0" y="0"/>
            <a:ext cx="12192000" cy="6858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15" name="Picture 14" descr="A screenshot of a computer&#10;&#10;AI-generated content may be incorrect.">
            <a:extLst>
              <a:ext uri="{FF2B5EF4-FFF2-40B4-BE49-F238E27FC236}">
                <a16:creationId xmlns:a16="http://schemas.microsoft.com/office/drawing/2014/main" id="{2D0391A7-02C1-3E73-E459-67A3B79280FC}"/>
              </a:ext>
            </a:extLst>
          </p:cNvPr>
          <p:cNvPicPr>
            <a:picLocks noChangeAspect="1"/>
          </p:cNvPicPr>
          <p:nvPr/>
        </p:nvPicPr>
        <p:blipFill>
          <a:blip r:embed="rId2"/>
          <a:stretch>
            <a:fillRect/>
          </a:stretch>
        </p:blipFill>
        <p:spPr>
          <a:xfrm>
            <a:off x="6096000" y="2980157"/>
            <a:ext cx="4533659" cy="3694430"/>
          </a:xfrm>
          <a:prstGeom prst="rect">
            <a:avLst/>
          </a:prstGeom>
        </p:spPr>
      </p:pic>
      <p:sp>
        <p:nvSpPr>
          <p:cNvPr id="16" name="TextBox 15">
            <a:extLst>
              <a:ext uri="{FF2B5EF4-FFF2-40B4-BE49-F238E27FC236}">
                <a16:creationId xmlns:a16="http://schemas.microsoft.com/office/drawing/2014/main" id="{551F7F6F-9C2F-BC81-5E19-284BAA197059}"/>
              </a:ext>
            </a:extLst>
          </p:cNvPr>
          <p:cNvSpPr txBox="1"/>
          <p:nvPr/>
        </p:nvSpPr>
        <p:spPr>
          <a:xfrm>
            <a:off x="7030720" y="1493520"/>
            <a:ext cx="2936240" cy="1200329"/>
          </a:xfrm>
          <a:prstGeom prst="rect">
            <a:avLst/>
          </a:prstGeom>
          <a:noFill/>
        </p:spPr>
        <p:txBody>
          <a:bodyPr wrap="square" rtlCol="0">
            <a:spAutoFit/>
          </a:bodyPr>
          <a:lstStyle/>
          <a:p>
            <a:r>
              <a:rPr lang="en-US" dirty="0">
                <a:solidFill>
                  <a:srgbClr val="FF0000"/>
                </a:solidFill>
              </a:rPr>
              <a:t>Note: Data is temporarily resampled at 100 Hz before computing connectivity </a:t>
            </a:r>
          </a:p>
        </p:txBody>
      </p:sp>
      <p:pic>
        <p:nvPicPr>
          <p:cNvPr id="17" name="Picture 16" descr="A screenshot of a computer&#10;&#10;AI-generated content may be incorrect.">
            <a:extLst>
              <a:ext uri="{FF2B5EF4-FFF2-40B4-BE49-F238E27FC236}">
                <a16:creationId xmlns:a16="http://schemas.microsoft.com/office/drawing/2014/main" id="{7C449DEA-776D-2D00-3A64-F912AA107C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895" y="439485"/>
            <a:ext cx="5608210" cy="4508728"/>
          </a:xfrm>
          <a:prstGeom prst="rect">
            <a:avLst/>
          </a:prstGeom>
        </p:spPr>
      </p:pic>
      <p:sp>
        <p:nvSpPr>
          <p:cNvPr id="12" name="Rectangle 11">
            <a:extLst>
              <a:ext uri="{FF2B5EF4-FFF2-40B4-BE49-F238E27FC236}">
                <a16:creationId xmlns:a16="http://schemas.microsoft.com/office/drawing/2014/main" id="{C2C9290E-87AE-CE5B-8CA8-FA1D1DB5B3F3}"/>
              </a:ext>
            </a:extLst>
          </p:cNvPr>
          <p:cNvSpPr/>
          <p:nvPr/>
        </p:nvSpPr>
        <p:spPr>
          <a:xfrm>
            <a:off x="3898573" y="4412380"/>
            <a:ext cx="1953532" cy="149460"/>
          </a:xfrm>
          <a:prstGeom prst="rect">
            <a:avLst/>
          </a:prstGeom>
          <a:solidFill>
            <a:schemeClr val="accent1">
              <a:alpha val="5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0469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B8F08-5155-683E-C222-FA101CA0EF1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56F220A-A2BC-A59F-3EDF-84D9D1BEF744}"/>
              </a:ext>
            </a:extLst>
          </p:cNvPr>
          <p:cNvSpPr/>
          <p:nvPr/>
        </p:nvSpPr>
        <p:spPr>
          <a:xfrm>
            <a:off x="0" y="6670"/>
            <a:ext cx="12192000" cy="6858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4" name="Picture 3" descr="A screenshot of a computer&#10;&#10;AI-generated content may be incorrect.">
            <a:extLst>
              <a:ext uri="{FF2B5EF4-FFF2-40B4-BE49-F238E27FC236}">
                <a16:creationId xmlns:a16="http://schemas.microsoft.com/office/drawing/2014/main" id="{049DBE19-25AA-DDEB-5AF0-092388407343}"/>
              </a:ext>
            </a:extLst>
          </p:cNvPr>
          <p:cNvPicPr>
            <a:picLocks noChangeAspect="1"/>
          </p:cNvPicPr>
          <p:nvPr/>
        </p:nvPicPr>
        <p:blipFill>
          <a:blip r:embed="rId2"/>
          <a:stretch>
            <a:fillRect/>
          </a:stretch>
        </p:blipFill>
        <p:spPr>
          <a:xfrm>
            <a:off x="6508552" y="3545100"/>
            <a:ext cx="5520690" cy="3211585"/>
          </a:xfrm>
          <a:prstGeom prst="rect">
            <a:avLst/>
          </a:prstGeom>
        </p:spPr>
      </p:pic>
      <p:sp>
        <p:nvSpPr>
          <p:cNvPr id="6" name="Rectangle 5">
            <a:extLst>
              <a:ext uri="{FF2B5EF4-FFF2-40B4-BE49-F238E27FC236}">
                <a16:creationId xmlns:a16="http://schemas.microsoft.com/office/drawing/2014/main" id="{DCEF0E06-CA6B-3124-0AF5-E9A18E4BE2BE}"/>
              </a:ext>
            </a:extLst>
          </p:cNvPr>
          <p:cNvSpPr/>
          <p:nvPr/>
        </p:nvSpPr>
        <p:spPr>
          <a:xfrm>
            <a:off x="6508552" y="5039360"/>
            <a:ext cx="2025848" cy="223520"/>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screenshot of a computer&#10;&#10;AI-generated content may be incorrect.">
            <a:extLst>
              <a:ext uri="{FF2B5EF4-FFF2-40B4-BE49-F238E27FC236}">
                <a16:creationId xmlns:a16="http://schemas.microsoft.com/office/drawing/2014/main" id="{B862AC1A-056E-BD74-25D8-133D27CF9B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895" y="439485"/>
            <a:ext cx="5608210" cy="4508728"/>
          </a:xfrm>
          <a:prstGeom prst="rect">
            <a:avLst/>
          </a:prstGeom>
        </p:spPr>
      </p:pic>
      <p:sp>
        <p:nvSpPr>
          <p:cNvPr id="8" name="Rectangle 7">
            <a:extLst>
              <a:ext uri="{FF2B5EF4-FFF2-40B4-BE49-F238E27FC236}">
                <a16:creationId xmlns:a16="http://schemas.microsoft.com/office/drawing/2014/main" id="{10AF2622-C875-4E97-2F56-846649C403EE}"/>
              </a:ext>
            </a:extLst>
          </p:cNvPr>
          <p:cNvSpPr/>
          <p:nvPr/>
        </p:nvSpPr>
        <p:spPr>
          <a:xfrm>
            <a:off x="3898573" y="4595260"/>
            <a:ext cx="1953532" cy="149460"/>
          </a:xfrm>
          <a:prstGeom prst="rect">
            <a:avLst/>
          </a:prstGeom>
          <a:solidFill>
            <a:schemeClr val="accent1">
              <a:alpha val="5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61930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BCF32-3964-23A0-2C3F-07880C51833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36A8020-1AC0-30B0-3B79-B414AE004E74}"/>
              </a:ext>
            </a:extLst>
          </p:cNvPr>
          <p:cNvSpPr/>
          <p:nvPr/>
        </p:nvSpPr>
        <p:spPr>
          <a:xfrm>
            <a:off x="0" y="6825"/>
            <a:ext cx="12192000" cy="6858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21" name="Picture 20" descr="A screenshot of a computer&#10;&#10;AI-generated content may be incorrect.">
            <a:extLst>
              <a:ext uri="{FF2B5EF4-FFF2-40B4-BE49-F238E27FC236}">
                <a16:creationId xmlns:a16="http://schemas.microsoft.com/office/drawing/2014/main" id="{D73E5B6A-580F-C745-8922-4F06DE63A4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6407" y="2346960"/>
            <a:ext cx="5032916" cy="4046220"/>
          </a:xfrm>
          <a:prstGeom prst="rect">
            <a:avLst/>
          </a:prstGeom>
        </p:spPr>
      </p:pic>
      <p:sp>
        <p:nvSpPr>
          <p:cNvPr id="22" name="Rectangle 21">
            <a:extLst>
              <a:ext uri="{FF2B5EF4-FFF2-40B4-BE49-F238E27FC236}">
                <a16:creationId xmlns:a16="http://schemas.microsoft.com/office/drawing/2014/main" id="{60BCE879-FED2-D578-DE26-32B2025B92B1}"/>
              </a:ext>
            </a:extLst>
          </p:cNvPr>
          <p:cNvSpPr/>
          <p:nvPr/>
        </p:nvSpPr>
        <p:spPr>
          <a:xfrm>
            <a:off x="3412802" y="6213240"/>
            <a:ext cx="1776521" cy="179940"/>
          </a:xfrm>
          <a:prstGeom prst="rect">
            <a:avLst/>
          </a:prstGeom>
          <a:solidFill>
            <a:schemeClr val="accent1">
              <a:alpha val="5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screenshot of a computer&#10;&#10;AI-generated content may be incorrect.">
            <a:extLst>
              <a:ext uri="{FF2B5EF4-FFF2-40B4-BE49-F238E27FC236}">
                <a16:creationId xmlns:a16="http://schemas.microsoft.com/office/drawing/2014/main" id="{4E6086AA-0B8B-2B16-F40F-B1341B173807}"/>
              </a:ext>
            </a:extLst>
          </p:cNvPr>
          <p:cNvPicPr>
            <a:picLocks noChangeAspect="1"/>
          </p:cNvPicPr>
          <p:nvPr/>
        </p:nvPicPr>
        <p:blipFill>
          <a:blip r:embed="rId3"/>
          <a:stretch>
            <a:fillRect/>
          </a:stretch>
        </p:blipFill>
        <p:spPr>
          <a:xfrm>
            <a:off x="7200900" y="223520"/>
            <a:ext cx="3552777" cy="3423920"/>
          </a:xfrm>
          <a:prstGeom prst="rect">
            <a:avLst/>
          </a:prstGeom>
        </p:spPr>
      </p:pic>
      <p:sp>
        <p:nvSpPr>
          <p:cNvPr id="10" name="Rectangle 9">
            <a:extLst>
              <a:ext uri="{FF2B5EF4-FFF2-40B4-BE49-F238E27FC236}">
                <a16:creationId xmlns:a16="http://schemas.microsoft.com/office/drawing/2014/main" id="{ECE2F1B0-D659-53D0-4C57-AF6DF60DC02D}"/>
              </a:ext>
            </a:extLst>
          </p:cNvPr>
          <p:cNvSpPr/>
          <p:nvPr/>
        </p:nvSpPr>
        <p:spPr>
          <a:xfrm>
            <a:off x="7350079" y="1965960"/>
            <a:ext cx="1306241" cy="218440"/>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DF3DA5C-5A84-16C9-B7FA-058C9156DBB1}"/>
              </a:ext>
            </a:extLst>
          </p:cNvPr>
          <p:cNvSpPr/>
          <p:nvPr/>
        </p:nvSpPr>
        <p:spPr>
          <a:xfrm>
            <a:off x="9097698" y="643260"/>
            <a:ext cx="1377262" cy="220340"/>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screenshot of a computer screen&#10;&#10;AI-generated content may be incorrect.">
            <a:extLst>
              <a:ext uri="{FF2B5EF4-FFF2-40B4-BE49-F238E27FC236}">
                <a16:creationId xmlns:a16="http://schemas.microsoft.com/office/drawing/2014/main" id="{CE06C554-10A5-2F47-22C6-EF3AD0E78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9135" y="3766025"/>
            <a:ext cx="3274824" cy="2993710"/>
          </a:xfrm>
          <a:prstGeom prst="rect">
            <a:avLst/>
          </a:prstGeom>
          <a:ln>
            <a:solidFill>
              <a:schemeClr val="tx1">
                <a:lumMod val="75000"/>
              </a:schemeClr>
            </a:solidFill>
          </a:ln>
        </p:spPr>
      </p:pic>
      <p:pic>
        <p:nvPicPr>
          <p:cNvPr id="18" name="Picture 17" descr="A screenshot of a computer&#10;&#10;AI-generated content may be incorrect.">
            <a:extLst>
              <a:ext uri="{FF2B5EF4-FFF2-40B4-BE49-F238E27FC236}">
                <a16:creationId xmlns:a16="http://schemas.microsoft.com/office/drawing/2014/main" id="{4838CADF-2FA4-5360-3B92-EAC4482FB9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28337" y="4073825"/>
            <a:ext cx="3286961" cy="2512795"/>
          </a:xfrm>
          <a:prstGeom prst="rect">
            <a:avLst/>
          </a:prstGeom>
          <a:ln>
            <a:solidFill>
              <a:schemeClr val="tx1">
                <a:lumMod val="75000"/>
              </a:schemeClr>
            </a:solidFill>
          </a:ln>
        </p:spPr>
      </p:pic>
      <p:pic>
        <p:nvPicPr>
          <p:cNvPr id="20" name="Picture 19" descr="A screenshot of a computer&#10;&#10;AI-generated content may be incorrect.">
            <a:extLst>
              <a:ext uri="{FF2B5EF4-FFF2-40B4-BE49-F238E27FC236}">
                <a16:creationId xmlns:a16="http://schemas.microsoft.com/office/drawing/2014/main" id="{1F701699-A139-8A63-F052-ADD126F52E5A}"/>
              </a:ext>
            </a:extLst>
          </p:cNvPr>
          <p:cNvPicPr>
            <a:picLocks noChangeAspect="1"/>
          </p:cNvPicPr>
          <p:nvPr/>
        </p:nvPicPr>
        <p:blipFill>
          <a:blip r:embed="rId6"/>
          <a:stretch>
            <a:fillRect/>
          </a:stretch>
        </p:blipFill>
        <p:spPr>
          <a:xfrm>
            <a:off x="3821345" y="464820"/>
            <a:ext cx="2656622" cy="3182620"/>
          </a:xfrm>
          <a:prstGeom prst="rect">
            <a:avLst/>
          </a:prstGeom>
        </p:spPr>
      </p:pic>
    </p:spTree>
    <p:extLst>
      <p:ext uri="{BB962C8B-B14F-4D97-AF65-F5344CB8AC3E}">
        <p14:creationId xmlns:p14="http://schemas.microsoft.com/office/powerpoint/2010/main" val="27595791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CFD4DF-678C-3D36-E9D0-8505A5A72ECB}"/>
              </a:ext>
            </a:extLst>
          </p:cNvPr>
          <p:cNvSpPr/>
          <p:nvPr/>
        </p:nvSpPr>
        <p:spPr>
          <a:xfrm>
            <a:off x="0" y="0"/>
            <a:ext cx="12192000" cy="6858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5F8AC6E2-7845-A660-0BC0-A9E682F647BA}"/>
              </a:ext>
            </a:extLst>
          </p:cNvPr>
          <p:cNvSpPr txBox="1">
            <a:spLocks noChangeArrowheads="1"/>
          </p:cNvSpPr>
          <p:nvPr/>
        </p:nvSpPr>
        <p:spPr>
          <a:xfrm>
            <a:off x="916326" y="109062"/>
            <a:ext cx="7886700" cy="1104636"/>
          </a:xfrm>
          <a:prstGeom prst="rect">
            <a:avLst/>
          </a:prstGeom>
        </p:spPr>
        <p:txBody>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altLang="en-US">
                <a:solidFill>
                  <a:srgbClr val="0000FF"/>
                </a:solidFill>
                <a:ea typeface="ＭＳ Ｐゴシック" panose="020B0600070205080204" pitchFamily="34" charset="-128"/>
              </a:rPr>
              <a:t>Hands-on</a:t>
            </a:r>
            <a:endParaRPr lang="en-US" altLang="en-US" dirty="0">
              <a:solidFill>
                <a:srgbClr val="0000FF"/>
              </a:solidFill>
              <a:ea typeface="ＭＳ Ｐゴシック" panose="020B0600070205080204" pitchFamily="34" charset="-128"/>
            </a:endParaRPr>
          </a:p>
        </p:txBody>
      </p:sp>
      <p:sp>
        <p:nvSpPr>
          <p:cNvPr id="5" name="Rectangle 3">
            <a:extLst>
              <a:ext uri="{FF2B5EF4-FFF2-40B4-BE49-F238E27FC236}">
                <a16:creationId xmlns:a16="http://schemas.microsoft.com/office/drawing/2014/main" id="{6E84449C-B922-F2AD-FC02-3C53FF292285}"/>
              </a:ext>
            </a:extLst>
          </p:cNvPr>
          <p:cNvSpPr txBox="1">
            <a:spLocks noChangeArrowheads="1"/>
          </p:cNvSpPr>
          <p:nvPr/>
        </p:nvSpPr>
        <p:spPr bwMode="auto">
          <a:xfrm>
            <a:off x="503434" y="1326100"/>
            <a:ext cx="8853926" cy="48410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rtlCol="0" anchor="t" anchorCtr="0" compatLnSpc="1">
            <a:prstTxWarp prst="textNoShape">
              <a:avLst/>
            </a:prstTxWarp>
            <a:normAutofit lnSpcReduction="10000"/>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pPr>
              <a:spcBef>
                <a:spcPts val="500"/>
              </a:spcBef>
            </a:pP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Load .set file using menu item </a:t>
            </a:r>
            <a:r>
              <a:rPr lang="en-US" altLang="en-US"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File &gt; Load existing dataset</a:t>
            </a:r>
          </a:p>
          <a:p>
            <a:pPr marL="0" indent="0">
              <a:spcBef>
                <a:spcPts val="500"/>
              </a:spcBef>
              <a:buFont typeface="Wingdings 3" charset="2"/>
              <a:buNone/>
            </a:pP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ds000117_pruned/derivatives/</a:t>
            </a:r>
            <a:r>
              <a:rPr lang="en-US" altLang="en-US" dirty="0" err="1">
                <a:solidFill>
                  <a:schemeClr val="bg1"/>
                </a:solidFill>
                <a:latin typeface="Arial" panose="020B0604020202020204" pitchFamily="34" charset="0"/>
                <a:ea typeface="ＭＳ Ｐゴシック" panose="020B0600070205080204" pitchFamily="34" charset="-128"/>
                <a:cs typeface="Arial" panose="020B0604020202020204" pitchFamily="34" charset="0"/>
              </a:rPr>
              <a:t>meg_derivatives</a:t>
            </a: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/sub-01/</a:t>
            </a:r>
            <a:r>
              <a:rPr lang="en-US" altLang="en-US" dirty="0" err="1">
                <a:solidFill>
                  <a:schemeClr val="bg1"/>
                </a:solidFill>
                <a:latin typeface="Arial" panose="020B0604020202020204" pitchFamily="34" charset="0"/>
                <a:ea typeface="ＭＳ Ｐゴシック" panose="020B0600070205080204" pitchFamily="34" charset="-128"/>
                <a:cs typeface="Arial" panose="020B0604020202020204" pitchFamily="34" charset="0"/>
              </a:rPr>
              <a:t>ses</a:t>
            </a: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-meg/meg/wh_S01_run_01_preprocessing_data_session_1_out.set</a:t>
            </a:r>
          </a:p>
          <a:p>
            <a:pPr marL="0" indent="0">
              <a:spcBef>
                <a:spcPts val="500"/>
              </a:spcBef>
              <a:buFont typeface="Wingdings 3" charset="2"/>
              <a:buNone/>
            </a:pPr>
            <a:endParaRPr lang="en-US" altLang="en-US" sz="1200" dirty="0">
              <a:solidFill>
                <a:schemeClr val="bg1"/>
              </a:solidFill>
              <a:latin typeface="Arial" panose="020B0604020202020204" pitchFamily="34" charset="0"/>
              <a:ea typeface="ＭＳ Ｐゴシック" panose="020B0600070205080204" pitchFamily="34" charset="-128"/>
              <a:cs typeface="Arial" panose="020B0604020202020204" pitchFamily="34" charset="0"/>
            </a:endParaRPr>
          </a:p>
          <a:p>
            <a:pPr>
              <a:spcBef>
                <a:spcPts val="500"/>
              </a:spcBef>
            </a:pP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Select BEM model using menu item</a:t>
            </a:r>
          </a:p>
          <a:p>
            <a:pPr marL="0" indent="0">
              <a:spcBef>
                <a:spcPts val="500"/>
              </a:spcBef>
              <a:buFont typeface="Wingdings 3" charset="2"/>
              <a:buNone/>
            </a:pP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Tools &gt; Source localization using DIPFIT &gt; Head model and settings</a:t>
            </a:r>
          </a:p>
          <a:p>
            <a:pPr marL="0" indent="0">
              <a:spcBef>
                <a:spcPts val="500"/>
              </a:spcBef>
              <a:buFont typeface="Wingdings 3" charset="2"/>
              <a:buNone/>
            </a:pPr>
            <a:endPar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endParaRPr>
          </a:p>
          <a:p>
            <a:pPr>
              <a:spcBef>
                <a:spcPts val="500"/>
              </a:spcBef>
            </a:pP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Compute </a:t>
            </a:r>
            <a:r>
              <a:rPr lang="en-US" altLang="en-US" dirty="0" err="1">
                <a:solidFill>
                  <a:schemeClr val="bg1"/>
                </a:solidFill>
                <a:latin typeface="Arial" panose="020B0604020202020204" pitchFamily="34" charset="0"/>
                <a:ea typeface="ＭＳ Ｐゴシック" panose="020B0600070205080204" pitchFamily="34" charset="-128"/>
                <a:cs typeface="Arial" panose="020B0604020202020204" pitchFamily="34" charset="0"/>
              </a:rPr>
              <a:t>Leadfield</a:t>
            </a: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 matrix using menu item </a:t>
            </a:r>
          </a:p>
          <a:p>
            <a:pPr marL="0" indent="0">
              <a:spcBef>
                <a:spcPts val="500"/>
              </a:spcBef>
              <a:buNone/>
            </a:pP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Source localization using DIPFIT &gt; Compute </a:t>
            </a:r>
            <a:r>
              <a:rPr lang="en-US" altLang="en-US" b="1" i="1" dirty="0" err="1">
                <a:solidFill>
                  <a:schemeClr val="bg1"/>
                </a:solidFill>
                <a:latin typeface="Arial" panose="020B0604020202020204" pitchFamily="34" charset="0"/>
                <a:ea typeface="ＭＳ Ｐゴシック" panose="020B0600070205080204" pitchFamily="34" charset="-128"/>
                <a:cs typeface="Arial" panose="020B0604020202020204" pitchFamily="34" charset="0"/>
              </a:rPr>
              <a:t>Leadfield</a:t>
            </a: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 matrix</a:t>
            </a:r>
          </a:p>
          <a:p>
            <a:pPr marL="0" indent="0">
              <a:spcBef>
                <a:spcPts val="500"/>
              </a:spcBef>
              <a:buFont typeface="Wingdings 3" charset="2"/>
              <a:buNone/>
            </a:pPr>
            <a:endParaRPr lang="en-US" altLang="en-US" i="1" dirty="0">
              <a:solidFill>
                <a:schemeClr val="bg1"/>
              </a:solidFill>
              <a:latin typeface="Arial" panose="020B0604020202020204" pitchFamily="34" charset="0"/>
              <a:ea typeface="ＭＳ Ｐゴシック" panose="020B0600070205080204" pitchFamily="34" charset="-128"/>
              <a:cs typeface="Arial" panose="020B0604020202020204" pitchFamily="34" charset="0"/>
            </a:endParaRPr>
          </a:p>
          <a:p>
            <a:pPr>
              <a:spcBef>
                <a:spcPts val="500"/>
              </a:spcBef>
            </a:pPr>
            <a:r>
              <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Compute ROI activity and connectivity</a:t>
            </a:r>
          </a:p>
          <a:p>
            <a:pPr marL="0" indent="0">
              <a:spcBef>
                <a:spcPts val="500"/>
              </a:spcBef>
              <a:buNone/>
            </a:pP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Tools &gt; ROI connectivity analysis &gt; Compute ROI activity</a:t>
            </a:r>
          </a:p>
          <a:p>
            <a:pPr marL="0" indent="0">
              <a:spcBef>
                <a:spcPts val="500"/>
              </a:spcBef>
              <a:buNone/>
            </a:pP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Tools &gt; ROI connectivity analysis &gt; Compute ROI connectivity</a:t>
            </a:r>
          </a:p>
          <a:p>
            <a:pPr marL="0" indent="0">
              <a:spcBef>
                <a:spcPts val="500"/>
              </a:spcBef>
              <a:buNone/>
            </a:pPr>
            <a:r>
              <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rPr>
              <a:t>Tools &gt; ROI connectivity analysis &gt; Plot ROI connectivity</a:t>
            </a:r>
          </a:p>
          <a:p>
            <a:pPr marL="0" indent="0">
              <a:spcBef>
                <a:spcPts val="500"/>
              </a:spcBef>
              <a:buFont typeface="Wingdings 3" charset="2"/>
              <a:buNone/>
            </a:pPr>
            <a:endParaRPr lang="en-US" altLang="en-US" b="1" i="1" dirty="0">
              <a:solidFill>
                <a:schemeClr val="bg1"/>
              </a:solidFill>
              <a:latin typeface="Arial" panose="020B0604020202020204" pitchFamily="34" charset="0"/>
              <a:ea typeface="ＭＳ Ｐゴシック" panose="020B0600070205080204" pitchFamily="34" charset="-128"/>
              <a:cs typeface="Arial" panose="020B0604020202020204" pitchFamily="34" charset="0"/>
            </a:endParaRPr>
          </a:p>
          <a:p>
            <a:pPr>
              <a:spcBef>
                <a:spcPts val="500"/>
              </a:spcBef>
            </a:pPr>
            <a:endParaRPr lang="en-US" altLang="en-US" dirty="0">
              <a:solidFill>
                <a:schemeClr val="bg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620194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8575C11-ED5B-E145-828E-CCB0624E8E23}"/>
              </a:ext>
            </a:extLst>
          </p:cNvPr>
          <p:cNvPicPr>
            <a:picLocks noChangeAspect="1"/>
          </p:cNvPicPr>
          <p:nvPr/>
        </p:nvPicPr>
        <p:blipFill rotWithShape="1">
          <a:blip r:embed="rId3" cstate="email">
            <a:clrChange>
              <a:clrFrom>
                <a:srgbClr val="F2F2F2"/>
              </a:clrFrom>
              <a:clrTo>
                <a:srgbClr val="F2F2F2">
                  <a:alpha val="0"/>
                </a:srgbClr>
              </a:clrTo>
            </a:clrChange>
            <a:extLst>
              <a:ext uri="{28A0092B-C50C-407E-A947-70E740481C1C}">
                <a14:useLocalDpi xmlns:a14="http://schemas.microsoft.com/office/drawing/2010/main"/>
              </a:ext>
            </a:extLst>
          </a:blip>
          <a:srcRect/>
          <a:stretch/>
        </p:blipFill>
        <p:spPr>
          <a:xfrm>
            <a:off x="8896571" y="3875941"/>
            <a:ext cx="3162832" cy="2767479"/>
          </a:xfrm>
          <a:prstGeom prst="rect">
            <a:avLst/>
          </a:prstGeom>
        </p:spPr>
      </p:pic>
      <p:pic>
        <p:nvPicPr>
          <p:cNvPr id="16" name="Picture 15" descr="A picture containing orange, photo, yellow, sign&#10;&#10;Description automatically generated">
            <a:extLst>
              <a:ext uri="{FF2B5EF4-FFF2-40B4-BE49-F238E27FC236}">
                <a16:creationId xmlns:a16="http://schemas.microsoft.com/office/drawing/2014/main" id="{F4AEB7DE-2927-6746-AB19-4E47FAD836E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835" y="3798574"/>
            <a:ext cx="2930422" cy="2922214"/>
          </a:xfrm>
          <a:prstGeom prst="rect">
            <a:avLst/>
          </a:prstGeom>
        </p:spPr>
      </p:pic>
      <p:sp>
        <p:nvSpPr>
          <p:cNvPr id="7" name="Rectangle 4">
            <a:extLst>
              <a:ext uri="{FF2B5EF4-FFF2-40B4-BE49-F238E27FC236}">
                <a16:creationId xmlns:a16="http://schemas.microsoft.com/office/drawing/2014/main" id="{18CD62D4-0202-9C43-8F3B-09806737C1EE}"/>
              </a:ext>
            </a:extLst>
          </p:cNvPr>
          <p:cNvSpPr>
            <a:spLocks noChangeArrowheads="1"/>
          </p:cNvSpPr>
          <p:nvPr/>
        </p:nvSpPr>
        <p:spPr bwMode="auto">
          <a:xfrm>
            <a:off x="5031709" y="3071354"/>
            <a:ext cx="4302821"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r>
              <a:rPr lang="en-US" altLang="en-US" sz="4400" b="1" dirty="0"/>
              <a:t>The end</a:t>
            </a:r>
          </a:p>
        </p:txBody>
      </p:sp>
    </p:spTree>
    <p:extLst>
      <p:ext uri="{BB962C8B-B14F-4D97-AF65-F5344CB8AC3E}">
        <p14:creationId xmlns:p14="http://schemas.microsoft.com/office/powerpoint/2010/main" val="295357754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26559" y="1400736"/>
            <a:ext cx="8538881" cy="4717676"/>
          </a:xfrm>
          <a:prstGeom prst="rect">
            <a:avLst/>
          </a:prstGeom>
          <a:blipFill>
            <a:blip r:embed="rId2" cstate="print"/>
            <a:stretch>
              <a:fillRect/>
            </a:stretch>
          </a:blipFill>
        </p:spPr>
        <p:txBody>
          <a:bodyPr wrap="square" lIns="0" tIns="0" rIns="0" bIns="0" rtlCol="0"/>
          <a:lstStyle/>
          <a:p>
            <a:endParaRPr sz="1588"/>
          </a:p>
        </p:txBody>
      </p:sp>
      <p:sp>
        <p:nvSpPr>
          <p:cNvPr id="3" name="object 3"/>
          <p:cNvSpPr txBox="1">
            <a:spLocks noGrp="1"/>
          </p:cNvSpPr>
          <p:nvPr>
            <p:ph type="title"/>
          </p:nvPr>
        </p:nvSpPr>
        <p:spPr>
          <a:xfrm>
            <a:off x="2228569" y="399458"/>
            <a:ext cx="8298285" cy="461665"/>
          </a:xfrm>
          <a:prstGeom prst="rect">
            <a:avLst/>
          </a:prstGeom>
        </p:spPr>
        <p:txBody>
          <a:bodyPr vert="horz" wrap="square" lIns="0" tIns="0" rIns="0" bIns="0" rtlCol="0" anchor="t">
            <a:spAutoFit/>
          </a:bodyPr>
          <a:lstStyle/>
          <a:p>
            <a:pPr marL="1705066"/>
            <a:r>
              <a:rPr sz="3000" spc="-22" dirty="0">
                <a:solidFill>
                  <a:srgbClr val="000000"/>
                </a:solidFill>
                <a:latin typeface="Myriad Pro"/>
                <a:cs typeface="Myriad Pro"/>
              </a:rPr>
              <a:t>Large-scale </a:t>
            </a:r>
            <a:r>
              <a:rPr sz="3000" spc="-18" dirty="0">
                <a:solidFill>
                  <a:srgbClr val="000000"/>
                </a:solidFill>
                <a:latin typeface="Myriad Pro"/>
                <a:cs typeface="Myriad Pro"/>
              </a:rPr>
              <a:t>brain</a:t>
            </a:r>
            <a:r>
              <a:rPr sz="3000" spc="393" dirty="0">
                <a:solidFill>
                  <a:srgbClr val="000000"/>
                </a:solidFill>
                <a:latin typeface="Myriad Pro"/>
                <a:cs typeface="Myriad Pro"/>
              </a:rPr>
              <a:t> </a:t>
            </a:r>
            <a:r>
              <a:rPr sz="3000" spc="-9" dirty="0">
                <a:solidFill>
                  <a:srgbClr val="000000"/>
                </a:solidFill>
                <a:latin typeface="Myriad Pro"/>
                <a:cs typeface="Myriad Pro"/>
              </a:rPr>
              <a:t>connectivity</a:t>
            </a:r>
            <a:endParaRPr sz="3000">
              <a:latin typeface="Myriad Pro"/>
              <a:cs typeface="Myriad Pro"/>
            </a:endParaRPr>
          </a:p>
        </p:txBody>
      </p:sp>
    </p:spTree>
    <p:extLst>
      <p:ext uri="{BB962C8B-B14F-4D97-AF65-F5344CB8AC3E}">
        <p14:creationId xmlns:p14="http://schemas.microsoft.com/office/powerpoint/2010/main" val="4206675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50485E-DC28-4545-9583-0347F28F307F}"/>
              </a:ext>
            </a:extLst>
          </p:cNvPr>
          <p:cNvSpPr/>
          <p:nvPr/>
        </p:nvSpPr>
        <p:spPr>
          <a:xfrm>
            <a:off x="3897443" y="644577"/>
            <a:ext cx="4422098" cy="521657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4022912" y="829235"/>
            <a:ext cx="4134971" cy="4885765"/>
          </a:xfrm>
          <a:prstGeom prst="rect">
            <a:avLst/>
          </a:prstGeom>
          <a:blipFill>
            <a:blip r:embed="rId2" cstate="print"/>
            <a:stretch>
              <a:fillRect/>
            </a:stretch>
          </a:blipFill>
        </p:spPr>
        <p:txBody>
          <a:bodyPr wrap="square" lIns="0" tIns="0" rIns="0" bIns="0" rtlCol="0"/>
          <a:lstStyle/>
          <a:p>
            <a:endParaRPr sz="1588"/>
          </a:p>
        </p:txBody>
      </p:sp>
      <p:sp>
        <p:nvSpPr>
          <p:cNvPr id="3" name="object 3"/>
          <p:cNvSpPr txBox="1"/>
          <p:nvPr/>
        </p:nvSpPr>
        <p:spPr>
          <a:xfrm>
            <a:off x="3338792" y="6031484"/>
            <a:ext cx="5503209" cy="333425"/>
          </a:xfrm>
          <a:prstGeom prst="rect">
            <a:avLst/>
          </a:prstGeom>
        </p:spPr>
        <p:txBody>
          <a:bodyPr vert="horz" wrap="square" lIns="0" tIns="0" rIns="0" bIns="0" rtlCol="0">
            <a:spAutoFit/>
          </a:bodyPr>
          <a:lstStyle/>
          <a:p>
            <a:pPr marL="11206" marR="4483">
              <a:lnSpc>
                <a:spcPts val="1324"/>
              </a:lnSpc>
            </a:pPr>
            <a:r>
              <a:rPr sz="1147" spc="9" dirty="0">
                <a:latin typeface="Helvetica"/>
                <a:cs typeface="Helvetica"/>
              </a:rPr>
              <a:t>Bastos</a:t>
            </a:r>
            <a:r>
              <a:rPr sz="1147" spc="-101" dirty="0">
                <a:latin typeface="Helvetica"/>
                <a:cs typeface="Helvetica"/>
              </a:rPr>
              <a:t> </a:t>
            </a:r>
            <a:r>
              <a:rPr sz="1147" spc="13" dirty="0">
                <a:latin typeface="Helvetica"/>
                <a:cs typeface="Helvetica"/>
              </a:rPr>
              <a:t>AM,</a:t>
            </a:r>
            <a:r>
              <a:rPr sz="1147" spc="-26" dirty="0">
                <a:latin typeface="Helvetica"/>
                <a:cs typeface="Helvetica"/>
              </a:rPr>
              <a:t> </a:t>
            </a:r>
            <a:r>
              <a:rPr sz="1147" spc="4" dirty="0">
                <a:latin typeface="Helvetica"/>
                <a:cs typeface="Helvetica"/>
              </a:rPr>
              <a:t>Schoffelen</a:t>
            </a:r>
            <a:r>
              <a:rPr sz="1147" spc="-79" dirty="0">
                <a:latin typeface="Helvetica"/>
                <a:cs typeface="Helvetica"/>
              </a:rPr>
              <a:t> </a:t>
            </a:r>
            <a:r>
              <a:rPr sz="1147" spc="4" dirty="0">
                <a:latin typeface="Helvetica"/>
                <a:cs typeface="Helvetica"/>
              </a:rPr>
              <a:t>J-M:</a:t>
            </a:r>
            <a:r>
              <a:rPr sz="1147" spc="-115" dirty="0">
                <a:latin typeface="Helvetica"/>
                <a:cs typeface="Helvetica"/>
              </a:rPr>
              <a:t> </a:t>
            </a:r>
            <a:r>
              <a:rPr sz="1147" b="1" dirty="0">
                <a:latin typeface="Helvetica"/>
                <a:cs typeface="Helvetica"/>
              </a:rPr>
              <a:t>A</a:t>
            </a:r>
            <a:r>
              <a:rPr sz="1147" b="1" spc="-97" dirty="0">
                <a:latin typeface="Helvetica"/>
                <a:cs typeface="Helvetica"/>
              </a:rPr>
              <a:t> </a:t>
            </a:r>
            <a:r>
              <a:rPr sz="1147" b="1" spc="-13" dirty="0">
                <a:latin typeface="Helvetica"/>
                <a:cs typeface="Helvetica"/>
              </a:rPr>
              <a:t>Tutorial</a:t>
            </a:r>
            <a:r>
              <a:rPr sz="1147" b="1" spc="-26" dirty="0">
                <a:latin typeface="Helvetica"/>
                <a:cs typeface="Helvetica"/>
              </a:rPr>
              <a:t> </a:t>
            </a:r>
            <a:r>
              <a:rPr sz="1147" b="1" spc="-13" dirty="0">
                <a:latin typeface="Helvetica"/>
                <a:cs typeface="Helvetica"/>
              </a:rPr>
              <a:t>Review</a:t>
            </a:r>
            <a:r>
              <a:rPr sz="1147" b="1" spc="-71" dirty="0">
                <a:latin typeface="Helvetica"/>
                <a:cs typeface="Helvetica"/>
              </a:rPr>
              <a:t> </a:t>
            </a:r>
            <a:r>
              <a:rPr sz="1147" b="1" dirty="0">
                <a:latin typeface="Helvetica"/>
                <a:cs typeface="Helvetica"/>
              </a:rPr>
              <a:t>of</a:t>
            </a:r>
            <a:r>
              <a:rPr sz="1147" b="1" spc="-93" dirty="0">
                <a:latin typeface="Helvetica"/>
                <a:cs typeface="Helvetica"/>
              </a:rPr>
              <a:t> </a:t>
            </a:r>
            <a:r>
              <a:rPr sz="1147" b="1" spc="-4" dirty="0">
                <a:latin typeface="Helvetica"/>
                <a:cs typeface="Helvetica"/>
              </a:rPr>
              <a:t>Functional</a:t>
            </a:r>
            <a:r>
              <a:rPr sz="1147" b="1" spc="-26" dirty="0">
                <a:latin typeface="Helvetica"/>
                <a:cs typeface="Helvetica"/>
              </a:rPr>
              <a:t> </a:t>
            </a:r>
            <a:r>
              <a:rPr sz="1147" b="1" spc="-9" dirty="0">
                <a:latin typeface="Helvetica"/>
                <a:cs typeface="Helvetica"/>
              </a:rPr>
              <a:t>Connectivity</a:t>
            </a:r>
            <a:r>
              <a:rPr sz="1147" b="1" spc="-79" dirty="0">
                <a:latin typeface="Helvetica"/>
                <a:cs typeface="Helvetica"/>
              </a:rPr>
              <a:t> </a:t>
            </a:r>
            <a:r>
              <a:rPr sz="1147" b="1" spc="-4" dirty="0">
                <a:latin typeface="Helvetica"/>
                <a:cs typeface="Helvetica"/>
              </a:rPr>
              <a:t>Analysis  Methods </a:t>
            </a:r>
            <a:r>
              <a:rPr sz="1147" b="1" spc="-9" dirty="0">
                <a:latin typeface="Helvetica"/>
                <a:cs typeface="Helvetica"/>
              </a:rPr>
              <a:t>and </a:t>
            </a:r>
            <a:r>
              <a:rPr sz="1147" b="1" dirty="0">
                <a:latin typeface="Helvetica"/>
                <a:cs typeface="Helvetica"/>
              </a:rPr>
              <a:t>Their </a:t>
            </a:r>
            <a:r>
              <a:rPr sz="1147" b="1" spc="-9" dirty="0">
                <a:latin typeface="Helvetica"/>
                <a:cs typeface="Helvetica"/>
              </a:rPr>
              <a:t>Interpretational </a:t>
            </a:r>
            <a:r>
              <a:rPr sz="1147" b="1" dirty="0">
                <a:latin typeface="Helvetica"/>
                <a:cs typeface="Helvetica"/>
              </a:rPr>
              <a:t>Pitfalls</a:t>
            </a:r>
            <a:r>
              <a:rPr sz="1147" dirty="0">
                <a:latin typeface="Helvetica"/>
                <a:cs typeface="Helvetica"/>
              </a:rPr>
              <a:t>. </a:t>
            </a:r>
            <a:r>
              <a:rPr sz="1147" i="1" spc="-18" dirty="0">
                <a:latin typeface="Helvetica"/>
                <a:cs typeface="Helvetica"/>
              </a:rPr>
              <a:t>Front </a:t>
            </a:r>
            <a:r>
              <a:rPr sz="1147" i="1" spc="22" dirty="0">
                <a:latin typeface="Helvetica"/>
                <a:cs typeface="Helvetica"/>
              </a:rPr>
              <a:t>Sys </a:t>
            </a:r>
            <a:r>
              <a:rPr sz="1147" i="1" spc="-9" dirty="0">
                <a:latin typeface="Helvetica"/>
                <a:cs typeface="Helvetica"/>
              </a:rPr>
              <a:t>Neurosci </a:t>
            </a:r>
            <a:r>
              <a:rPr sz="1147" spc="-18" dirty="0">
                <a:latin typeface="Helvetica"/>
                <a:cs typeface="Helvetica"/>
              </a:rPr>
              <a:t>2016,</a:t>
            </a:r>
            <a:r>
              <a:rPr sz="1147" spc="-172" dirty="0">
                <a:latin typeface="Helvetica"/>
                <a:cs typeface="Helvetica"/>
              </a:rPr>
              <a:t> </a:t>
            </a:r>
            <a:r>
              <a:rPr sz="1147" b="1" spc="-13" dirty="0">
                <a:latin typeface="Helvetica"/>
                <a:cs typeface="Helvetica"/>
              </a:rPr>
              <a:t>9</a:t>
            </a:r>
            <a:r>
              <a:rPr sz="1147" spc="-13" dirty="0">
                <a:latin typeface="Helvetica"/>
                <a:cs typeface="Helvetica"/>
              </a:rPr>
              <a:t>:413.</a:t>
            </a:r>
            <a:endParaRPr sz="1147" dirty="0">
              <a:latin typeface="Helvetica"/>
              <a:cs typeface="Helvetica"/>
            </a:endParaRPr>
          </a:p>
        </p:txBody>
      </p:sp>
      <p:sp>
        <p:nvSpPr>
          <p:cNvPr id="5" name="Oval 4">
            <a:extLst>
              <a:ext uri="{FF2B5EF4-FFF2-40B4-BE49-F238E27FC236}">
                <a16:creationId xmlns:a16="http://schemas.microsoft.com/office/drawing/2014/main" id="{3458417E-102A-714D-94A7-CD8CCB76EBBE}"/>
              </a:ext>
            </a:extLst>
          </p:cNvPr>
          <p:cNvSpPr/>
          <p:nvPr/>
        </p:nvSpPr>
        <p:spPr>
          <a:xfrm>
            <a:off x="5804451" y="2822713"/>
            <a:ext cx="1311965" cy="723569"/>
          </a:xfrm>
          <a:prstGeom prst="ellipse">
            <a:avLst/>
          </a:prstGeom>
          <a:noFill/>
          <a:ln w="38100">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487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48A256-54E3-B841-9F0C-85C9D5C57644}"/>
              </a:ext>
            </a:extLst>
          </p:cNvPr>
          <p:cNvSpPr/>
          <p:nvPr/>
        </p:nvSpPr>
        <p:spPr>
          <a:xfrm>
            <a:off x="4454123" y="759723"/>
            <a:ext cx="3152021" cy="180506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573FC61-1380-7649-AC8A-B4A792D31D12}"/>
              </a:ext>
            </a:extLst>
          </p:cNvPr>
          <p:cNvSpPr/>
          <p:nvPr/>
        </p:nvSpPr>
        <p:spPr>
          <a:xfrm>
            <a:off x="1918742" y="2782499"/>
            <a:ext cx="8334530" cy="205932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2347319" y="174363"/>
            <a:ext cx="8158554" cy="461665"/>
          </a:xfrm>
          <a:prstGeom prst="rect">
            <a:avLst/>
          </a:prstGeom>
        </p:spPr>
        <p:txBody>
          <a:bodyPr vert="horz" wrap="square" lIns="0" tIns="0" rIns="0" bIns="0" rtlCol="0" anchor="t">
            <a:spAutoFit/>
          </a:bodyPr>
          <a:lstStyle/>
          <a:p>
            <a:pPr marL="1111122"/>
            <a:r>
              <a:rPr sz="3000" spc="4" dirty="0">
                <a:solidFill>
                  <a:srgbClr val="000000"/>
                </a:solidFill>
                <a:latin typeface="Myriad Pro"/>
                <a:cs typeface="Myriad Pro"/>
              </a:rPr>
              <a:t>The </a:t>
            </a:r>
            <a:r>
              <a:rPr sz="3000" spc="-9" dirty="0">
                <a:solidFill>
                  <a:srgbClr val="000000"/>
                </a:solidFill>
                <a:latin typeface="Myriad Pro"/>
                <a:cs typeface="Myriad Pro"/>
              </a:rPr>
              <a:t>problem </a:t>
            </a:r>
            <a:r>
              <a:rPr sz="3000" spc="13" dirty="0">
                <a:solidFill>
                  <a:srgbClr val="000000"/>
                </a:solidFill>
                <a:latin typeface="Myriad Pro"/>
                <a:cs typeface="Myriad Pro"/>
              </a:rPr>
              <a:t>of </a:t>
            </a:r>
            <a:r>
              <a:rPr sz="3000" spc="-4" dirty="0">
                <a:solidFill>
                  <a:srgbClr val="000000"/>
                </a:solidFill>
                <a:latin typeface="Myriad Pro"/>
                <a:cs typeface="Myriad Pro"/>
              </a:rPr>
              <a:t>spurious</a:t>
            </a:r>
            <a:r>
              <a:rPr sz="3000" spc="150" dirty="0">
                <a:solidFill>
                  <a:srgbClr val="000000"/>
                </a:solidFill>
                <a:latin typeface="Myriad Pro"/>
                <a:cs typeface="Myriad Pro"/>
              </a:rPr>
              <a:t> </a:t>
            </a:r>
            <a:r>
              <a:rPr sz="3000" spc="-9" dirty="0">
                <a:solidFill>
                  <a:srgbClr val="000000"/>
                </a:solidFill>
                <a:latin typeface="Myriad Pro"/>
                <a:cs typeface="Myriad Pro"/>
              </a:rPr>
              <a:t>connectivity</a:t>
            </a:r>
            <a:endParaRPr sz="3000">
              <a:latin typeface="Myriad Pro"/>
              <a:cs typeface="Myriad Pro"/>
            </a:endParaRPr>
          </a:p>
        </p:txBody>
      </p:sp>
      <p:sp>
        <p:nvSpPr>
          <p:cNvPr id="3" name="object 3"/>
          <p:cNvSpPr/>
          <p:nvPr/>
        </p:nvSpPr>
        <p:spPr>
          <a:xfrm>
            <a:off x="4615188" y="942178"/>
            <a:ext cx="2666999" cy="1568824"/>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2134698" y="2838210"/>
            <a:ext cx="5602940" cy="1949824"/>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8354008" y="3070412"/>
            <a:ext cx="1703294" cy="672353"/>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6" name="object 6"/>
          <p:cNvSpPr txBox="1"/>
          <p:nvPr/>
        </p:nvSpPr>
        <p:spPr>
          <a:xfrm>
            <a:off x="2368969" y="5059531"/>
            <a:ext cx="7159438" cy="1038746"/>
          </a:xfrm>
          <a:prstGeom prst="rect">
            <a:avLst/>
          </a:prstGeom>
        </p:spPr>
        <p:txBody>
          <a:bodyPr vert="horz" wrap="square" lIns="0" tIns="0" rIns="0" bIns="0" rtlCol="0">
            <a:spAutoFit/>
          </a:bodyPr>
          <a:lstStyle/>
          <a:p>
            <a:pPr marL="11206" marR="4483">
              <a:lnSpc>
                <a:spcPts val="2735"/>
              </a:lnSpc>
            </a:pPr>
            <a:r>
              <a:rPr sz="2294" dirty="0">
                <a:latin typeface="Calibri"/>
                <a:cs typeface="Calibri"/>
              </a:rPr>
              <a:t>Bivariate</a:t>
            </a:r>
            <a:r>
              <a:rPr lang="en-US" sz="2294" dirty="0">
                <a:latin typeface="Calibri"/>
                <a:cs typeface="Calibri"/>
              </a:rPr>
              <a:t> </a:t>
            </a:r>
            <a:r>
              <a:rPr sz="2294" dirty="0">
                <a:latin typeface="Calibri"/>
                <a:cs typeface="Calibri"/>
              </a:rPr>
              <a:t>measures</a:t>
            </a:r>
            <a:r>
              <a:rPr lang="en-US" sz="2294" dirty="0">
                <a:latin typeface="Calibri"/>
                <a:cs typeface="Calibri"/>
              </a:rPr>
              <a:t> </a:t>
            </a:r>
            <a:r>
              <a:rPr sz="2294" dirty="0">
                <a:latin typeface="Calibri"/>
                <a:cs typeface="Calibri"/>
              </a:rPr>
              <a:t>such</a:t>
            </a:r>
            <a:r>
              <a:rPr lang="en-US" sz="2294" dirty="0">
                <a:latin typeface="Calibri"/>
                <a:cs typeface="Calibri"/>
              </a:rPr>
              <a:t> </a:t>
            </a:r>
            <a:r>
              <a:rPr sz="2294" dirty="0">
                <a:latin typeface="Calibri"/>
                <a:cs typeface="Calibri"/>
              </a:rPr>
              <a:t>as</a:t>
            </a:r>
            <a:r>
              <a:rPr lang="en-US" sz="2294" dirty="0">
                <a:latin typeface="Calibri"/>
                <a:cs typeface="Calibri"/>
              </a:rPr>
              <a:t> </a:t>
            </a:r>
            <a:r>
              <a:rPr sz="2294" dirty="0">
                <a:latin typeface="Calibri"/>
                <a:cs typeface="Calibri"/>
              </a:rPr>
              <a:t>coherence</a:t>
            </a:r>
            <a:r>
              <a:rPr lang="en-US" sz="2294" dirty="0">
                <a:latin typeface="Calibri"/>
                <a:cs typeface="Calibri"/>
              </a:rPr>
              <a:t> </a:t>
            </a:r>
            <a:r>
              <a:rPr sz="2294" dirty="0">
                <a:latin typeface="Calibri"/>
                <a:cs typeface="Calibri"/>
              </a:rPr>
              <a:t>(but</a:t>
            </a:r>
            <a:r>
              <a:rPr lang="en-US" sz="2294" dirty="0">
                <a:latin typeface="Calibri"/>
                <a:cs typeface="Calibri"/>
              </a:rPr>
              <a:t> </a:t>
            </a:r>
            <a:r>
              <a:rPr sz="2294" dirty="0">
                <a:latin typeface="Calibri"/>
                <a:cs typeface="Calibri"/>
              </a:rPr>
              <a:t>also</a:t>
            </a:r>
            <a:r>
              <a:rPr lang="en-US" sz="2294" dirty="0">
                <a:latin typeface="Calibri"/>
                <a:cs typeface="Calibri"/>
              </a:rPr>
              <a:t> </a:t>
            </a:r>
            <a:r>
              <a:rPr sz="2294" dirty="0">
                <a:latin typeface="Calibri"/>
                <a:cs typeface="Calibri"/>
              </a:rPr>
              <a:t>original</a:t>
            </a:r>
            <a:r>
              <a:rPr lang="en-US" sz="2294" dirty="0">
                <a:latin typeface="Calibri"/>
                <a:cs typeface="Calibri"/>
              </a:rPr>
              <a:t> </a:t>
            </a:r>
            <a:r>
              <a:rPr sz="2294" dirty="0">
                <a:latin typeface="Calibri"/>
                <a:cs typeface="Calibri"/>
              </a:rPr>
              <a:t>GC), find</a:t>
            </a:r>
            <a:r>
              <a:rPr lang="en-US" sz="2294" dirty="0">
                <a:latin typeface="Calibri"/>
                <a:cs typeface="Calibri"/>
              </a:rPr>
              <a:t> </a:t>
            </a:r>
            <a:r>
              <a:rPr sz="2294" dirty="0">
                <a:latin typeface="Calibri"/>
                <a:cs typeface="Calibri"/>
              </a:rPr>
              <a:t>spurious</a:t>
            </a:r>
            <a:r>
              <a:rPr lang="en-US" sz="2294" dirty="0">
                <a:latin typeface="Calibri"/>
                <a:cs typeface="Calibri"/>
              </a:rPr>
              <a:t> </a:t>
            </a:r>
            <a:r>
              <a:rPr sz="2294" dirty="0">
                <a:latin typeface="Calibri"/>
                <a:cs typeface="Calibri"/>
              </a:rPr>
              <a:t>connections</a:t>
            </a:r>
            <a:r>
              <a:rPr lang="en-US" sz="2294" dirty="0">
                <a:latin typeface="Calibri"/>
                <a:cs typeface="Calibri"/>
              </a:rPr>
              <a:t> </a:t>
            </a:r>
            <a:r>
              <a:rPr sz="2294" dirty="0">
                <a:latin typeface="Calibri"/>
                <a:cs typeface="Calibri"/>
              </a:rPr>
              <a:t>between</a:t>
            </a:r>
            <a:r>
              <a:rPr lang="en-US" sz="2294" dirty="0">
                <a:latin typeface="Calibri"/>
                <a:cs typeface="Calibri"/>
              </a:rPr>
              <a:t> </a:t>
            </a:r>
            <a:r>
              <a:rPr sz="2294" dirty="0">
                <a:latin typeface="Calibri"/>
                <a:cs typeface="Calibri"/>
              </a:rPr>
              <a:t>nodes</a:t>
            </a:r>
            <a:r>
              <a:rPr lang="en-US" sz="2294" dirty="0">
                <a:latin typeface="Calibri"/>
                <a:cs typeface="Calibri"/>
              </a:rPr>
              <a:t> </a:t>
            </a:r>
            <a:r>
              <a:rPr sz="2294" dirty="0">
                <a:latin typeface="Calibri"/>
                <a:cs typeface="Calibri"/>
              </a:rPr>
              <a:t>if</a:t>
            </a:r>
            <a:r>
              <a:rPr lang="en-US" sz="2294" dirty="0">
                <a:latin typeface="Calibri"/>
                <a:cs typeface="Calibri"/>
              </a:rPr>
              <a:t> </a:t>
            </a:r>
            <a:r>
              <a:rPr sz="2294" dirty="0">
                <a:latin typeface="Calibri"/>
                <a:cs typeface="Calibri"/>
              </a:rPr>
              <a:t>they</a:t>
            </a:r>
            <a:r>
              <a:rPr lang="en-US" sz="2294" dirty="0">
                <a:latin typeface="Calibri"/>
                <a:cs typeface="Calibri"/>
              </a:rPr>
              <a:t> </a:t>
            </a:r>
            <a:r>
              <a:rPr sz="2294" dirty="0">
                <a:latin typeface="Calibri"/>
                <a:cs typeface="Calibri"/>
              </a:rPr>
              <a:t>share</a:t>
            </a:r>
            <a:r>
              <a:rPr lang="en-US" sz="2294" dirty="0">
                <a:latin typeface="Calibri"/>
                <a:cs typeface="Calibri"/>
              </a:rPr>
              <a:t> </a:t>
            </a:r>
            <a:r>
              <a:rPr sz="2294" dirty="0">
                <a:latin typeface="Calibri"/>
                <a:cs typeface="Calibri"/>
              </a:rPr>
              <a:t>a  common</a:t>
            </a:r>
            <a:r>
              <a:rPr lang="en-US" sz="2294" dirty="0">
                <a:latin typeface="Calibri"/>
                <a:cs typeface="Calibri"/>
              </a:rPr>
              <a:t> </a:t>
            </a:r>
            <a:r>
              <a:rPr sz="2294" dirty="0">
                <a:latin typeface="Calibri"/>
                <a:cs typeface="Calibri"/>
              </a:rPr>
              <a:t>input.</a:t>
            </a:r>
          </a:p>
        </p:txBody>
      </p:sp>
      <p:sp>
        <p:nvSpPr>
          <p:cNvPr id="9" name="Rectangle 8">
            <a:extLst>
              <a:ext uri="{FF2B5EF4-FFF2-40B4-BE49-F238E27FC236}">
                <a16:creationId xmlns:a16="http://schemas.microsoft.com/office/drawing/2014/main" id="{E748D4C4-61DE-F246-8617-651FAF549286}"/>
              </a:ext>
            </a:extLst>
          </p:cNvPr>
          <p:cNvSpPr/>
          <p:nvPr/>
        </p:nvSpPr>
        <p:spPr>
          <a:xfrm>
            <a:off x="6273344" y="759723"/>
            <a:ext cx="1170822" cy="44504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223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B1B0B8-F4A9-DB4D-83A8-1F823733B7F6}"/>
              </a:ext>
            </a:extLst>
          </p:cNvPr>
          <p:cNvSpPr/>
          <p:nvPr/>
        </p:nvSpPr>
        <p:spPr>
          <a:xfrm>
            <a:off x="1748300" y="2012429"/>
            <a:ext cx="8695399" cy="283314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p:nvPr/>
        </p:nvSpPr>
        <p:spPr>
          <a:xfrm>
            <a:off x="1927412" y="2420471"/>
            <a:ext cx="2506532" cy="1947133"/>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3" name="object 3"/>
          <p:cNvSpPr/>
          <p:nvPr/>
        </p:nvSpPr>
        <p:spPr>
          <a:xfrm>
            <a:off x="5133191" y="3248809"/>
            <a:ext cx="1904103" cy="110803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4" name="object 4"/>
          <p:cNvSpPr/>
          <p:nvPr/>
        </p:nvSpPr>
        <p:spPr>
          <a:xfrm>
            <a:off x="7736541" y="3313354"/>
            <a:ext cx="1904103" cy="110803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588"/>
          </a:p>
        </p:txBody>
      </p:sp>
      <p:sp>
        <p:nvSpPr>
          <p:cNvPr id="5" name="object 5"/>
          <p:cNvSpPr/>
          <p:nvPr/>
        </p:nvSpPr>
        <p:spPr>
          <a:xfrm>
            <a:off x="1972684" y="4356847"/>
            <a:ext cx="2485465" cy="0"/>
          </a:xfrm>
          <a:custGeom>
            <a:avLst/>
            <a:gdLst/>
            <a:ahLst/>
            <a:cxnLst/>
            <a:rect l="l" t="t" r="r" b="b"/>
            <a:pathLst>
              <a:path w="2816860">
                <a:moveTo>
                  <a:pt x="0" y="0"/>
                </a:moveTo>
                <a:lnTo>
                  <a:pt x="2816352" y="0"/>
                </a:lnTo>
              </a:path>
            </a:pathLst>
          </a:custGeom>
          <a:ln w="76200">
            <a:solidFill>
              <a:srgbClr val="3F87D8"/>
            </a:solidFill>
          </a:ln>
        </p:spPr>
        <p:txBody>
          <a:bodyPr wrap="square" lIns="0" tIns="0" rIns="0" bIns="0" rtlCol="0"/>
          <a:lstStyle/>
          <a:p>
            <a:endParaRPr sz="1588"/>
          </a:p>
        </p:txBody>
      </p:sp>
      <p:sp>
        <p:nvSpPr>
          <p:cNvPr id="6" name="object 6"/>
          <p:cNvSpPr txBox="1"/>
          <p:nvPr/>
        </p:nvSpPr>
        <p:spPr>
          <a:xfrm>
            <a:off x="5148880" y="2441985"/>
            <a:ext cx="1631576" cy="407356"/>
          </a:xfrm>
          <a:prstGeom prst="rect">
            <a:avLst/>
          </a:prstGeom>
        </p:spPr>
        <p:txBody>
          <a:bodyPr vert="horz" wrap="square" lIns="0" tIns="0" rIns="0" bIns="0" rtlCol="0">
            <a:spAutoFit/>
          </a:bodyPr>
          <a:lstStyle/>
          <a:p>
            <a:pPr marL="11206"/>
            <a:r>
              <a:rPr sz="2647" spc="-35" dirty="0">
                <a:solidFill>
                  <a:srgbClr val="1A181C"/>
                </a:solidFill>
                <a:latin typeface="Arial"/>
                <a:cs typeface="Arial"/>
              </a:rPr>
              <a:t>Coherence</a:t>
            </a:r>
            <a:endParaRPr sz="2647">
              <a:latin typeface="Arial"/>
              <a:cs typeface="Arial"/>
            </a:endParaRPr>
          </a:p>
        </p:txBody>
      </p:sp>
      <p:sp>
        <p:nvSpPr>
          <p:cNvPr id="7" name="object 7"/>
          <p:cNvSpPr txBox="1">
            <a:spLocks noGrp="1"/>
          </p:cNvSpPr>
          <p:nvPr>
            <p:ph type="title"/>
          </p:nvPr>
        </p:nvSpPr>
        <p:spPr>
          <a:xfrm>
            <a:off x="2059754" y="2211592"/>
            <a:ext cx="8158554" cy="631852"/>
          </a:xfrm>
          <a:prstGeom prst="rect">
            <a:avLst/>
          </a:prstGeom>
        </p:spPr>
        <p:txBody>
          <a:bodyPr vert="horz" wrap="square" lIns="0" tIns="222325" rIns="0" bIns="0" rtlCol="0" anchor="t">
            <a:spAutoFit/>
          </a:bodyPr>
          <a:lstStyle/>
          <a:p>
            <a:pPr marL="5448030"/>
            <a:r>
              <a:rPr lang="en-US" sz="2647" dirty="0">
                <a:solidFill>
                  <a:srgbClr val="1A181C"/>
                </a:solidFill>
                <a:latin typeface="Arial"/>
                <a:cs typeface="Arial"/>
              </a:rPr>
              <a:t>Partial coherence</a:t>
            </a:r>
            <a:endParaRPr sz="2647" dirty="0">
              <a:latin typeface="Arial"/>
              <a:cs typeface="Arial"/>
            </a:endParaRPr>
          </a:p>
        </p:txBody>
      </p:sp>
    </p:spTree>
    <p:extLst>
      <p:ext uri="{BB962C8B-B14F-4D97-AF65-F5344CB8AC3E}">
        <p14:creationId xmlns:p14="http://schemas.microsoft.com/office/powerpoint/2010/main" val="16592588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86279</TotalTime>
  <Words>1997</Words>
  <Application>Microsoft Macintosh PowerPoint</Application>
  <PresentationFormat>Widescreen</PresentationFormat>
  <Paragraphs>341</Paragraphs>
  <Slides>54</Slides>
  <Notes>6</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67" baseType="lpstr">
      <vt:lpstr>ＭＳ Ｐゴシック</vt:lpstr>
      <vt:lpstr>Arial</vt:lpstr>
      <vt:lpstr>Calibri</vt:lpstr>
      <vt:lpstr>Century Gothic</vt:lpstr>
      <vt:lpstr>Helvetica</vt:lpstr>
      <vt:lpstr>Helvetica Neue</vt:lpstr>
      <vt:lpstr>Helvetica Neue Light</vt:lpstr>
      <vt:lpstr>Myriad Pro</vt:lpstr>
      <vt:lpstr>Symbol</vt:lpstr>
      <vt:lpstr>Times New Roman</vt:lpstr>
      <vt:lpstr>Wingdings 3</vt:lpstr>
      <vt:lpstr>Ion</vt:lpstr>
      <vt:lpstr>Drawing</vt:lpstr>
      <vt:lpstr>PowerPoint Presentation</vt:lpstr>
      <vt:lpstr>Tim Mullen</vt:lpstr>
      <vt:lpstr>PowerPoint Presentation</vt:lpstr>
      <vt:lpstr>PowerPoint Presentation</vt:lpstr>
      <vt:lpstr>The Dynamic Brain</vt:lpstr>
      <vt:lpstr>Large-scale brain connectivity</vt:lpstr>
      <vt:lpstr>PowerPoint Presentation</vt:lpstr>
      <vt:lpstr>The problem of spurious connectivity</vt:lpstr>
      <vt:lpstr>Partial coherence</vt:lpstr>
      <vt:lpstr>A deeper problem – unobserved nodes</vt:lpstr>
      <vt:lpstr>Granger-causality</vt:lpstr>
      <vt:lpstr>PowerPoint Presentation</vt:lpstr>
      <vt:lpstr>PowerPoint Presentation</vt:lpstr>
      <vt:lpstr>PowerPoint Presentation</vt:lpstr>
      <vt:lpstr>PowerPoint Presentation</vt:lpstr>
      <vt:lpstr>Calculation of GC</vt:lpstr>
      <vt:lpstr>Vector Autoregressive (VAR / MAR / MVAR) Modeling</vt:lpstr>
      <vt:lpstr>PowerPoint Presentation</vt:lpstr>
      <vt:lpstr>PowerPoint Presentation</vt:lpstr>
      <vt:lpstr>PowerPoint Presentation</vt:lpstr>
      <vt:lpstr>Selecting a VAR Model Order</vt:lpstr>
      <vt:lpstr>PowerPoint Presentation</vt:lpstr>
      <vt:lpstr>Adapting to Non-Stationarity</vt:lpstr>
      <vt:lpstr>Segmentation-based VAR</vt:lpstr>
      <vt:lpstr>Segmentation-based VAR</vt:lpstr>
      <vt:lpstr>Important Choices</vt:lpstr>
      <vt:lpstr>PowerPoint Presentation</vt:lpstr>
      <vt:lpstr>How does brain plan visually guided movements?</vt:lpstr>
      <vt:lpstr>ICA source space analysis</vt:lpstr>
      <vt:lpstr>Changed causal flow during reaching</vt:lpstr>
      <vt:lpstr>PowerPoint Presentation</vt:lpstr>
      <vt:lpstr>Result discussion</vt:lpstr>
      <vt:lpstr>PowerPoint Presentation</vt:lpstr>
      <vt:lpstr>PowerPoint Presentation</vt:lpstr>
      <vt:lpstr>PowerPoint Presentation</vt:lpstr>
      <vt:lpstr>SIFT Workflow</vt:lpstr>
      <vt:lpstr>PowerPoint Presentation</vt:lpstr>
      <vt:lpstr>PowerPoint Presentation</vt:lpstr>
      <vt:lpstr>PowerPoint Presentation</vt:lpstr>
      <vt:lpstr>PowerPoint Presentation</vt:lpstr>
      <vt:lpstr>PowerPoint Presentation</vt:lpstr>
      <vt:lpstr>PowerPoint Presentation</vt:lpstr>
      <vt:lpstr>Channel space (~100 dim)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Part 1: What is ICA?</dc:title>
  <dc:creator>Delorme, Arnaud</dc:creator>
  <cp:lastModifiedBy>Delorme, Arnaud</cp:lastModifiedBy>
  <cp:revision>1154</cp:revision>
  <cp:lastPrinted>2025-10-29T09:16:20Z</cp:lastPrinted>
  <dcterms:created xsi:type="dcterms:W3CDTF">2020-03-19T14:36:41Z</dcterms:created>
  <dcterms:modified xsi:type="dcterms:W3CDTF">2025-11-12T16:58:28Z</dcterms:modified>
</cp:coreProperties>
</file>