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55"/>
  </p:notesMasterIdLst>
  <p:sldIdLst>
    <p:sldId id="257" r:id="rId2"/>
    <p:sldId id="496" r:id="rId3"/>
    <p:sldId id="497" r:id="rId4"/>
    <p:sldId id="1013" r:id="rId5"/>
    <p:sldId id="498" r:id="rId6"/>
    <p:sldId id="280" r:id="rId7"/>
    <p:sldId id="1014" r:id="rId8"/>
    <p:sldId id="487" r:id="rId9"/>
    <p:sldId id="495" r:id="rId10"/>
    <p:sldId id="567" r:id="rId11"/>
    <p:sldId id="568" r:id="rId12"/>
    <p:sldId id="926" r:id="rId13"/>
    <p:sldId id="864" r:id="rId14"/>
    <p:sldId id="865" r:id="rId15"/>
    <p:sldId id="547" r:id="rId16"/>
    <p:sldId id="639" r:id="rId17"/>
    <p:sldId id="353" r:id="rId18"/>
    <p:sldId id="377" r:id="rId19"/>
    <p:sldId id="373" r:id="rId20"/>
    <p:sldId id="927" r:id="rId21"/>
    <p:sldId id="1015" r:id="rId22"/>
    <p:sldId id="928" r:id="rId23"/>
    <p:sldId id="454" r:id="rId24"/>
    <p:sldId id="455" r:id="rId25"/>
    <p:sldId id="456" r:id="rId26"/>
    <p:sldId id="934" r:id="rId27"/>
    <p:sldId id="929" r:id="rId28"/>
    <p:sldId id="931" r:id="rId29"/>
    <p:sldId id="935" r:id="rId30"/>
    <p:sldId id="949" r:id="rId31"/>
    <p:sldId id="936" r:id="rId32"/>
    <p:sldId id="937" r:id="rId33"/>
    <p:sldId id="938" r:id="rId34"/>
    <p:sldId id="939" r:id="rId35"/>
    <p:sldId id="940" r:id="rId36"/>
    <p:sldId id="942" r:id="rId37"/>
    <p:sldId id="944" r:id="rId38"/>
    <p:sldId id="946" r:id="rId39"/>
    <p:sldId id="947" r:id="rId40"/>
    <p:sldId id="948" r:id="rId41"/>
    <p:sldId id="950" r:id="rId42"/>
    <p:sldId id="1019" r:id="rId43"/>
    <p:sldId id="1011" r:id="rId44"/>
    <p:sldId id="1016" r:id="rId45"/>
    <p:sldId id="1008" r:id="rId46"/>
    <p:sldId id="1018" r:id="rId47"/>
    <p:sldId id="1009" r:id="rId48"/>
    <p:sldId id="1010" r:id="rId49"/>
    <p:sldId id="284" r:id="rId50"/>
    <p:sldId id="943" r:id="rId51"/>
    <p:sldId id="951" r:id="rId52"/>
    <p:sldId id="952" r:id="rId53"/>
    <p:sldId id="1012" r:id="rId54"/>
  </p:sldIdLst>
  <p:sldSz cx="9144000" cy="5715000" type="screen16x10"/>
  <p:notesSz cx="6858000" cy="9144000"/>
  <p:defaultTextStyle>
    <a:defPPr>
      <a:defRPr lang="en-US"/>
    </a:defPPr>
    <a:lvl1pPr marL="0" algn="l" defTabSz="457181" rtl="0" eaLnBrk="1" latinLnBrk="0" hangingPunct="1">
      <a:defRPr sz="1800" kern="1200">
        <a:solidFill>
          <a:schemeClr val="tx1"/>
        </a:solidFill>
        <a:latin typeface="+mn-lt"/>
        <a:ea typeface="+mn-ea"/>
        <a:cs typeface="+mn-cs"/>
      </a:defRPr>
    </a:lvl1pPr>
    <a:lvl2pPr marL="457181" algn="l" defTabSz="457181" rtl="0" eaLnBrk="1" latinLnBrk="0" hangingPunct="1">
      <a:defRPr sz="1800" kern="1200">
        <a:solidFill>
          <a:schemeClr val="tx1"/>
        </a:solidFill>
        <a:latin typeface="+mn-lt"/>
        <a:ea typeface="+mn-ea"/>
        <a:cs typeface="+mn-cs"/>
      </a:defRPr>
    </a:lvl2pPr>
    <a:lvl3pPr marL="914364" algn="l" defTabSz="457181" rtl="0" eaLnBrk="1" latinLnBrk="0" hangingPunct="1">
      <a:defRPr sz="1800" kern="1200">
        <a:solidFill>
          <a:schemeClr val="tx1"/>
        </a:solidFill>
        <a:latin typeface="+mn-lt"/>
        <a:ea typeface="+mn-ea"/>
        <a:cs typeface="+mn-cs"/>
      </a:defRPr>
    </a:lvl3pPr>
    <a:lvl4pPr marL="1371545" algn="l" defTabSz="457181" rtl="0" eaLnBrk="1" latinLnBrk="0" hangingPunct="1">
      <a:defRPr sz="1800" kern="1200">
        <a:solidFill>
          <a:schemeClr val="tx1"/>
        </a:solidFill>
        <a:latin typeface="+mn-lt"/>
        <a:ea typeface="+mn-ea"/>
        <a:cs typeface="+mn-cs"/>
      </a:defRPr>
    </a:lvl4pPr>
    <a:lvl5pPr marL="1828727" algn="l" defTabSz="457181" rtl="0" eaLnBrk="1" latinLnBrk="0" hangingPunct="1">
      <a:defRPr sz="1800" kern="1200">
        <a:solidFill>
          <a:schemeClr val="tx1"/>
        </a:solidFill>
        <a:latin typeface="+mn-lt"/>
        <a:ea typeface="+mn-ea"/>
        <a:cs typeface="+mn-cs"/>
      </a:defRPr>
    </a:lvl5pPr>
    <a:lvl6pPr marL="2285909" algn="l" defTabSz="457181" rtl="0" eaLnBrk="1" latinLnBrk="0" hangingPunct="1">
      <a:defRPr sz="1800" kern="1200">
        <a:solidFill>
          <a:schemeClr val="tx1"/>
        </a:solidFill>
        <a:latin typeface="+mn-lt"/>
        <a:ea typeface="+mn-ea"/>
        <a:cs typeface="+mn-cs"/>
      </a:defRPr>
    </a:lvl6pPr>
    <a:lvl7pPr marL="2743090" algn="l" defTabSz="457181" rtl="0" eaLnBrk="1" latinLnBrk="0" hangingPunct="1">
      <a:defRPr sz="1800" kern="1200">
        <a:solidFill>
          <a:schemeClr val="tx1"/>
        </a:solidFill>
        <a:latin typeface="+mn-lt"/>
        <a:ea typeface="+mn-ea"/>
        <a:cs typeface="+mn-cs"/>
      </a:defRPr>
    </a:lvl7pPr>
    <a:lvl8pPr marL="3200272" algn="l" defTabSz="457181" rtl="0" eaLnBrk="1" latinLnBrk="0" hangingPunct="1">
      <a:defRPr sz="1800" kern="1200">
        <a:solidFill>
          <a:schemeClr val="tx1"/>
        </a:solidFill>
        <a:latin typeface="+mn-lt"/>
        <a:ea typeface="+mn-ea"/>
        <a:cs typeface="+mn-cs"/>
      </a:defRPr>
    </a:lvl8pPr>
    <a:lvl9pPr marL="3657454" algn="l" defTabSz="45718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4230A1C-AE73-A93F-5C29-C9BE17DAEF78}" name="Ramon Martinez-Cancino" initials="RM" userId="39c410aca2ce63d8"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mon Martinez Cancino" initials="RMC" lastIdx="2" clrIdx="0">
    <p:extLst>
      <p:ext uri="{19B8F6BF-5375-455C-9EA6-DF929625EA0E}">
        <p15:presenceInfo xmlns:p15="http://schemas.microsoft.com/office/powerpoint/2012/main" userId="S::ram021@ucsd.edu::7bca7c10-a7ab-4413-8c30-d6532b522c7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01"/>
    <p:restoredTop sz="81652" autoAdjust="0"/>
  </p:normalViewPr>
  <p:slideViewPr>
    <p:cSldViewPr snapToGrid="0" snapToObjects="1" showGuides="1">
      <p:cViewPr varScale="1">
        <p:scale>
          <a:sx n="199" d="100"/>
          <a:sy n="199" d="100"/>
        </p:scale>
        <p:origin x="1184" y="176"/>
      </p:cViewPr>
      <p:guideLst>
        <p:guide orient="horz" pos="1800"/>
        <p:guide pos="28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61" Type="http://schemas.microsoft.com/office/2018/10/relationships/authors" Targe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8FCC40-2CB5-A148-ADE5-7EE015FD6867}" type="datetimeFigureOut">
              <a:rPr lang="en-US" smtClean="0"/>
              <a:t>11/8/25</a:t>
            </a:fld>
            <a:endParaRPr lang="en-US"/>
          </a:p>
        </p:txBody>
      </p:sp>
      <p:sp>
        <p:nvSpPr>
          <p:cNvPr id="4" name="Slide Image Placeholder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570F84-C1CB-C44C-890B-D75AFC1ED9DA}" type="slidenum">
              <a:rPr lang="en-US" smtClean="0"/>
              <a:t>‹#›</a:t>
            </a:fld>
            <a:endParaRPr lang="en-US"/>
          </a:p>
        </p:txBody>
      </p:sp>
    </p:spTree>
    <p:extLst>
      <p:ext uri="{BB962C8B-B14F-4D97-AF65-F5344CB8AC3E}">
        <p14:creationId xmlns:p14="http://schemas.microsoft.com/office/powerpoint/2010/main" val="3339062280"/>
      </p:ext>
    </p:extLst>
  </p:cSld>
  <p:clrMap bg1="lt1" tx1="dk1" bg2="lt2" tx2="dk2" accent1="accent1" accent2="accent2" accent3="accent3" accent4="accent4" accent5="accent5" accent6="accent6" hlink="hlink" folHlink="folHlink"/>
  <p:notesStyle>
    <a:lvl1pPr marL="0" algn="l" defTabSz="713203" rtl="0" eaLnBrk="1" latinLnBrk="0" hangingPunct="1">
      <a:defRPr sz="936" kern="1200">
        <a:solidFill>
          <a:schemeClr val="tx1"/>
        </a:solidFill>
        <a:latin typeface="+mn-lt"/>
        <a:ea typeface="+mn-ea"/>
        <a:cs typeface="+mn-cs"/>
      </a:defRPr>
    </a:lvl1pPr>
    <a:lvl2pPr marL="356602" algn="l" defTabSz="713203" rtl="0" eaLnBrk="1" latinLnBrk="0" hangingPunct="1">
      <a:defRPr sz="936" kern="1200">
        <a:solidFill>
          <a:schemeClr val="tx1"/>
        </a:solidFill>
        <a:latin typeface="+mn-lt"/>
        <a:ea typeface="+mn-ea"/>
        <a:cs typeface="+mn-cs"/>
      </a:defRPr>
    </a:lvl2pPr>
    <a:lvl3pPr marL="713203" algn="l" defTabSz="713203" rtl="0" eaLnBrk="1" latinLnBrk="0" hangingPunct="1">
      <a:defRPr sz="936" kern="1200">
        <a:solidFill>
          <a:schemeClr val="tx1"/>
        </a:solidFill>
        <a:latin typeface="+mn-lt"/>
        <a:ea typeface="+mn-ea"/>
        <a:cs typeface="+mn-cs"/>
      </a:defRPr>
    </a:lvl3pPr>
    <a:lvl4pPr marL="1069805" algn="l" defTabSz="713203" rtl="0" eaLnBrk="1" latinLnBrk="0" hangingPunct="1">
      <a:defRPr sz="936" kern="1200">
        <a:solidFill>
          <a:schemeClr val="tx1"/>
        </a:solidFill>
        <a:latin typeface="+mn-lt"/>
        <a:ea typeface="+mn-ea"/>
        <a:cs typeface="+mn-cs"/>
      </a:defRPr>
    </a:lvl4pPr>
    <a:lvl5pPr marL="1426407" algn="l" defTabSz="713203" rtl="0" eaLnBrk="1" latinLnBrk="0" hangingPunct="1">
      <a:defRPr sz="936" kern="1200">
        <a:solidFill>
          <a:schemeClr val="tx1"/>
        </a:solidFill>
        <a:latin typeface="+mn-lt"/>
        <a:ea typeface="+mn-ea"/>
        <a:cs typeface="+mn-cs"/>
      </a:defRPr>
    </a:lvl5pPr>
    <a:lvl6pPr marL="1783009" algn="l" defTabSz="713203" rtl="0" eaLnBrk="1" latinLnBrk="0" hangingPunct="1">
      <a:defRPr sz="936" kern="1200">
        <a:solidFill>
          <a:schemeClr val="tx1"/>
        </a:solidFill>
        <a:latin typeface="+mn-lt"/>
        <a:ea typeface="+mn-ea"/>
        <a:cs typeface="+mn-cs"/>
      </a:defRPr>
    </a:lvl6pPr>
    <a:lvl7pPr marL="2139610" algn="l" defTabSz="713203" rtl="0" eaLnBrk="1" latinLnBrk="0" hangingPunct="1">
      <a:defRPr sz="936" kern="1200">
        <a:solidFill>
          <a:schemeClr val="tx1"/>
        </a:solidFill>
        <a:latin typeface="+mn-lt"/>
        <a:ea typeface="+mn-ea"/>
        <a:cs typeface="+mn-cs"/>
      </a:defRPr>
    </a:lvl7pPr>
    <a:lvl8pPr marL="2496212" algn="l" defTabSz="713203" rtl="0" eaLnBrk="1" latinLnBrk="0" hangingPunct="1">
      <a:defRPr sz="936" kern="1200">
        <a:solidFill>
          <a:schemeClr val="tx1"/>
        </a:solidFill>
        <a:latin typeface="+mn-lt"/>
        <a:ea typeface="+mn-ea"/>
        <a:cs typeface="+mn-cs"/>
      </a:defRPr>
    </a:lvl8pPr>
    <a:lvl9pPr marL="2852814" algn="l" defTabSz="713203"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r>
              <a:rPr lang="en-US" dirty="0"/>
              <a:t>Good afternoon everyone, and thanks joining this online symposium. Today I'm going to present a novel EEGLAB plugin we have developed at the SCCN for computing phase amplitude coupling also referred as PAC. Let's dive first into what is PAC</a:t>
            </a:r>
          </a:p>
        </p:txBody>
      </p:sp>
      <p:sp>
        <p:nvSpPr>
          <p:cNvPr id="4" name="Slide Number Placeholder 3"/>
          <p:cNvSpPr>
            <a:spLocks noGrp="1"/>
          </p:cNvSpPr>
          <p:nvPr>
            <p:ph type="sldNum" sz="quarter" idx="5"/>
          </p:nvPr>
        </p:nvSpPr>
        <p:spPr/>
        <p:txBody>
          <a:bodyPr/>
          <a:lstStyle/>
          <a:p>
            <a:fld id="{46570F84-C1CB-C44C-890B-D75AFC1ED9DA}" type="slidenum">
              <a:rPr lang="en-US" smtClean="0"/>
              <a:t>1</a:t>
            </a:fld>
            <a:endParaRPr lang="en-US"/>
          </a:p>
        </p:txBody>
      </p:sp>
    </p:spTree>
    <p:extLst>
      <p:ext uri="{BB962C8B-B14F-4D97-AF65-F5344CB8AC3E}">
        <p14:creationId xmlns:p14="http://schemas.microsoft.com/office/powerpoint/2010/main" val="502656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a16="http://schemas.microsoft.com/office/drawing/2014/main" id="{C9CF4003-70AA-344E-9380-C66676223CE2}"/>
              </a:ext>
            </a:extLst>
          </p:cNvPr>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98538">
              <a:defRPr sz="2400" b="1">
                <a:solidFill>
                  <a:schemeClr val="tx1"/>
                </a:solidFill>
                <a:latin typeface="Arial" panose="020B0604020202020204" pitchFamily="34" charset="0"/>
                <a:ea typeface="ＭＳ Ｐゴシック" panose="020B0600070205080204" pitchFamily="34" charset="-128"/>
              </a:defRPr>
            </a:lvl1pPr>
            <a:lvl2pPr marL="742950" indent="-285750" defTabSz="998538">
              <a:defRPr sz="2400" b="1">
                <a:solidFill>
                  <a:schemeClr val="tx1"/>
                </a:solidFill>
                <a:latin typeface="Arial" panose="020B0604020202020204" pitchFamily="34" charset="0"/>
                <a:ea typeface="ＭＳ Ｐゴシック" panose="020B0600070205080204" pitchFamily="34" charset="-128"/>
              </a:defRPr>
            </a:lvl2pPr>
            <a:lvl3pPr marL="1143000" indent="-228600" defTabSz="998538">
              <a:defRPr sz="2400" b="1">
                <a:solidFill>
                  <a:schemeClr val="tx1"/>
                </a:solidFill>
                <a:latin typeface="Arial" panose="020B0604020202020204" pitchFamily="34" charset="0"/>
                <a:ea typeface="ＭＳ Ｐゴシック" panose="020B0600070205080204" pitchFamily="34" charset="-128"/>
              </a:defRPr>
            </a:lvl3pPr>
            <a:lvl4pPr marL="1600200" indent="-228600" defTabSz="998538">
              <a:defRPr sz="2400" b="1">
                <a:solidFill>
                  <a:schemeClr val="tx1"/>
                </a:solidFill>
                <a:latin typeface="Arial" panose="020B0604020202020204" pitchFamily="34" charset="0"/>
                <a:ea typeface="ＭＳ Ｐゴシック" panose="020B0600070205080204" pitchFamily="34" charset="-128"/>
              </a:defRPr>
            </a:lvl4pPr>
            <a:lvl5pPr marL="2057400" indent="-228600" defTabSz="998538">
              <a:defRPr sz="2400" b="1">
                <a:solidFill>
                  <a:schemeClr val="tx1"/>
                </a:solidFill>
                <a:latin typeface="Arial" panose="020B0604020202020204" pitchFamily="34" charset="0"/>
                <a:ea typeface="ＭＳ Ｐゴシック" panose="020B0600070205080204" pitchFamily="34" charset="-128"/>
              </a:defRPr>
            </a:lvl5pPr>
            <a:lvl6pPr marL="2514600" indent="-228600" defTabSz="998538"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defTabSz="998538"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defTabSz="998538"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defTabSz="998538"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fld id="{A32B5446-4420-5B41-B9CF-800D3C762AB9}" type="slidenum">
              <a:rPr lang="zh-TW" altLang="en-US" sz="1300" b="0">
                <a:latin typeface="Times New Roman" panose="02020603050405020304" pitchFamily="18" charset="0"/>
                <a:ea typeface="PMingLiU" panose="02020500000000000000" pitchFamily="18" charset="-120"/>
              </a:rPr>
              <a:pPr/>
              <a:t>20</a:t>
            </a:fld>
            <a:endParaRPr lang="en-US" altLang="zh-TW" sz="1300" b="0">
              <a:latin typeface="Times New Roman" panose="02020603050405020304" pitchFamily="18" charset="0"/>
              <a:ea typeface="PMingLiU" panose="02020500000000000000" pitchFamily="18" charset="-120"/>
            </a:endParaRPr>
          </a:p>
        </p:txBody>
      </p:sp>
      <p:sp>
        <p:nvSpPr>
          <p:cNvPr id="27650" name="Rectangle 2">
            <a:extLst>
              <a:ext uri="{FF2B5EF4-FFF2-40B4-BE49-F238E27FC236}">
                <a16:creationId xmlns:a16="http://schemas.microsoft.com/office/drawing/2014/main" id="{6B046759-B85E-0946-AAD5-3A2A100BC5E8}"/>
              </a:ext>
            </a:extLst>
          </p:cNvPr>
          <p:cNvSpPr>
            <a:spLocks noGrp="1" noRot="1" noChangeAspect="1" noChangeArrowheads="1" noTextEdit="1"/>
          </p:cNvSpPr>
          <p:nvPr>
            <p:ph type="sldImg"/>
          </p:nvPr>
        </p:nvSpPr>
        <p:spPr>
          <a:xfrm>
            <a:off x="777875" y="719138"/>
            <a:ext cx="5759450" cy="3600450"/>
          </a:xfrm>
          <a:ln/>
        </p:spPr>
      </p:sp>
      <p:sp>
        <p:nvSpPr>
          <p:cNvPr id="27651" name="Rectangle 3">
            <a:extLst>
              <a:ext uri="{FF2B5EF4-FFF2-40B4-BE49-F238E27FC236}">
                <a16:creationId xmlns:a16="http://schemas.microsoft.com/office/drawing/2014/main" id="{571F37C7-3DC5-F640-90BC-64B9F1B77B40}"/>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zh-TW" dirty="0">
                <a:latin typeface="Times New Roman" panose="02020603050405020304" pitchFamily="18" charset="0"/>
                <a:ea typeface="PMingLiU" panose="02020500000000000000" pitchFamily="18" charset="-120"/>
              </a:rPr>
              <a:t>The “infomax” ICA algorithm we used (Bell and </a:t>
            </a:r>
            <a:r>
              <a:rPr lang="en-US" altLang="zh-TW" dirty="0" err="1">
                <a:latin typeface="Times New Roman" panose="02020603050405020304" pitchFamily="18" charset="0"/>
                <a:ea typeface="PMingLiU" panose="02020500000000000000" pitchFamily="18" charset="-120"/>
              </a:rPr>
              <a:t>Sejnowski</a:t>
            </a:r>
            <a:r>
              <a:rPr lang="en-US" altLang="zh-TW" dirty="0">
                <a:latin typeface="Times New Roman" panose="02020603050405020304" pitchFamily="18" charset="0"/>
                <a:ea typeface="PMingLiU" panose="02020500000000000000" pitchFamily="18" charset="-120"/>
              </a:rPr>
              <a:t>, 1995, 1996) is one of a family of algorithms that exploits temporal independence to perform blind separation. Recently, Lee et al. (1999a) have shown that all these algorithms have a common information theoretic basis, differing chiefly in the form of distribution assumed for the sources.</a:t>
            </a:r>
          </a:p>
          <a:p>
            <a:endParaRPr lang="en-US" altLang="zh-TW" dirty="0">
              <a:latin typeface="Times New Roman" panose="02020603050405020304" pitchFamily="18" charset="0"/>
              <a:ea typeface="PMingLiU" panose="02020500000000000000" pitchFamily="18" charset="-120"/>
            </a:endParaRPr>
          </a:p>
          <a:p>
            <a:endParaRPr lang="zh-TW" altLang="en-US" dirty="0">
              <a:latin typeface="Times New Roman" panose="02020603050405020304" pitchFamily="18" charset="0"/>
              <a:ea typeface="PMingLiU" panose="02020500000000000000" pitchFamily="18" charset="-120"/>
            </a:endParaRPr>
          </a:p>
        </p:txBody>
      </p:sp>
    </p:spTree>
    <p:extLst>
      <p:ext uri="{BB962C8B-B14F-4D97-AF65-F5344CB8AC3E}">
        <p14:creationId xmlns:p14="http://schemas.microsoft.com/office/powerpoint/2010/main" val="3603758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130E00-1EEB-DF47-940F-7D3039A3CE47}" type="slidenum">
              <a:rPr lang="en-US" smtClean="0"/>
              <a:t>22</a:t>
            </a:fld>
            <a:endParaRPr lang="en-US"/>
          </a:p>
        </p:txBody>
      </p:sp>
    </p:spTree>
    <p:extLst>
      <p:ext uri="{BB962C8B-B14F-4D97-AF65-F5344CB8AC3E}">
        <p14:creationId xmlns:p14="http://schemas.microsoft.com/office/powerpoint/2010/main" val="1443078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a:extLst>
              <a:ext uri="{FF2B5EF4-FFF2-40B4-BE49-F238E27FC236}">
                <a16:creationId xmlns:a16="http://schemas.microsoft.com/office/drawing/2014/main" id="{86C3881F-6842-F14F-8511-58F3AC4EE72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3E780FF-E54A-7843-BC7D-4E331A8C6720}" type="slidenum">
              <a:rPr lang="en-US" altLang="en-US"/>
              <a:pPr>
                <a:spcBef>
                  <a:spcPct val="0"/>
                </a:spcBef>
              </a:pPr>
              <a:t>24</a:t>
            </a:fld>
            <a:endParaRPr lang="en-US" altLang="en-US"/>
          </a:p>
        </p:txBody>
      </p:sp>
      <p:sp>
        <p:nvSpPr>
          <p:cNvPr id="57346" name="Rectangle 2">
            <a:extLst>
              <a:ext uri="{FF2B5EF4-FFF2-40B4-BE49-F238E27FC236}">
                <a16:creationId xmlns:a16="http://schemas.microsoft.com/office/drawing/2014/main" id="{49F6F69A-11A7-4F49-8646-A0288F9A606B}"/>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a:extLst>
              <a:ext uri="{FF2B5EF4-FFF2-40B4-BE49-F238E27FC236}">
                <a16:creationId xmlns:a16="http://schemas.microsoft.com/office/drawing/2014/main" id="{5B7D7F4E-6E45-F745-AF8F-45B8A7F1579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ea typeface="ＭＳ Ｐゴシック" panose="020B0600070205080204" pitchFamily="34" charset="-128"/>
              </a:rPr>
              <a:t>Let's take the example of a single canonical pyramidal neuron. Because of its dendritic architecture, it will likely create its own small electric field around itself by the separation of the cell body potential from that of the apical dendrites (dipole image animation). However, alone, this neuron would not create a field of sufficient magnitude to reach the scalp. But if this neuron oscillates in synchrony with its 100 or 1000 best friends (other neurons animation), then we might have a situation where the activity of this patch of cortex could be detected at the scalp. So, if we add to this cartoon the skull, we can imagine the projection onto it as a concentric ring of activity that is strong in the middle and falling off in magnitude as the distance from the center increases. </a:t>
            </a:r>
          </a:p>
          <a:p>
            <a:r>
              <a:rPr lang="en-US" altLang="en-US">
                <a:ea typeface="ＭＳ Ｐゴシック" panose="020B0600070205080204" pitchFamily="34" charset="-128"/>
              </a:rPr>
              <a:t>If we broaden the scope of this cartoon to include multiple patches of cortex throughout the brain…  </a:t>
            </a:r>
          </a:p>
        </p:txBody>
      </p:sp>
    </p:spTree>
    <p:extLst>
      <p:ext uri="{BB962C8B-B14F-4D97-AF65-F5344CB8AC3E}">
        <p14:creationId xmlns:p14="http://schemas.microsoft.com/office/powerpoint/2010/main" val="2187233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25</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…it might look something like this, which, one can imagine, could result from a dipolar EEG source somewhere in the brain oriented like this (animation). Similarly, a scalp projection like this (animation) would be compatible with a dipole oriented as such (animation). Of course these dipole images are grossly not to scale, but if we look at these equivalent dipole locations in an averaged MRI image (animation), we can see more precisely where a dipole might reside in the brain to create the observed scalp projections. so the local fields (animation), while very much less impressive when drawn slightly closer to scale, may, in fact, have a broad field that carries easily through the brain matter and finally through the skull and scalp to be recorded by EEG electrodes. This idea relates to ICA because what ICA actually does is to (animation) 'create a spatial filter for each temporally independent source'. For many of these components that ICA separates, the </a:t>
            </a:r>
            <a:r>
              <a:rPr lang="en-US" altLang="en-US" b="1" dirty="0">
                <a:ea typeface="ＭＳ Ｐゴシック" panose="020B0600070205080204" pitchFamily="34" charset="-128"/>
              </a:rPr>
              <a:t>corresponding</a:t>
            </a:r>
            <a:r>
              <a:rPr lang="en-US" altLang="en-US" dirty="0">
                <a:ea typeface="ＭＳ Ｐゴシック" panose="020B0600070205080204" pitchFamily="34" charset="-128"/>
              </a:rPr>
              <a:t> scalp projection, which looks like one of these model heads, can be modeled with a single or in some cases a symmetrically bilateral dipole inside the brain volume. </a:t>
            </a:r>
          </a:p>
          <a:p>
            <a:r>
              <a:rPr lang="en-US" altLang="en-US" dirty="0">
                <a:ea typeface="ＭＳ Ｐゴシック" panose="020B0600070205080204" pitchFamily="34" charset="-128"/>
              </a:rPr>
              <a:t>When we see ICA components with this kind of a pattern, we tend to regard it as a plausible single source of electromagnetic activity in the brain. </a:t>
            </a:r>
          </a:p>
          <a:p>
            <a:r>
              <a:rPr lang="en-US" altLang="en-US" dirty="0">
                <a:ea typeface="ＭＳ Ｐゴシック" panose="020B0600070205080204" pitchFamily="34" charset="-128"/>
              </a:rPr>
              <a:t>Now that we have a broad overview of the rationale behind using ICA…</a:t>
            </a:r>
          </a:p>
        </p:txBody>
      </p:sp>
    </p:spTree>
    <p:extLst>
      <p:ext uri="{BB962C8B-B14F-4D97-AF65-F5344CB8AC3E}">
        <p14:creationId xmlns:p14="http://schemas.microsoft.com/office/powerpoint/2010/main" val="4251541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26</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491314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130E00-1EEB-DF47-940F-7D3039A3CE47}" type="slidenum">
              <a:rPr lang="en-US" smtClean="0"/>
              <a:t>27</a:t>
            </a:fld>
            <a:endParaRPr lang="en-US"/>
          </a:p>
        </p:txBody>
      </p:sp>
    </p:spTree>
    <p:extLst>
      <p:ext uri="{BB962C8B-B14F-4D97-AF65-F5344CB8AC3E}">
        <p14:creationId xmlns:p14="http://schemas.microsoft.com/office/powerpoint/2010/main" val="3174965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29</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351264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30</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0980656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31</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911709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32</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716510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43B18DA6-5F0C-F041-A89F-60FFF6D928B0}"/>
              </a:ext>
            </a:extLst>
          </p:cNvPr>
          <p:cNvSpPr>
            <a:spLocks noGrp="1" noRot="1" noChangeAspect="1" noChangeArrowheads="1" noTextEdit="1"/>
          </p:cNvSpPr>
          <p:nvPr>
            <p:ph type="sldImg"/>
          </p:nvPr>
        </p:nvSpPr>
        <p:spPr>
          <a:ln/>
        </p:spPr>
      </p:sp>
      <p:sp>
        <p:nvSpPr>
          <p:cNvPr id="11266" name="Rectangle 3">
            <a:extLst>
              <a:ext uri="{FF2B5EF4-FFF2-40B4-BE49-F238E27FC236}">
                <a16:creationId xmlns:a16="http://schemas.microsoft.com/office/drawing/2014/main" id="{BE8629B7-6E20-9847-9826-81807675F05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12523290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33</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855467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34</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8367898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35</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0.893083     -14.1933      8.43918   -0.0134307  0.000285133     -1.57067      9.96352       11.569      13.7472</a:t>
            </a:r>
          </a:p>
        </p:txBody>
      </p:sp>
    </p:spTree>
    <p:extLst>
      <p:ext uri="{BB962C8B-B14F-4D97-AF65-F5344CB8AC3E}">
        <p14:creationId xmlns:p14="http://schemas.microsoft.com/office/powerpoint/2010/main" val="1334383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37</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740824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38</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4270522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39</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506405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40</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3369653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a:extLst>
              <a:ext uri="{FF2B5EF4-FFF2-40B4-BE49-F238E27FC236}">
                <a16:creationId xmlns:a16="http://schemas.microsoft.com/office/drawing/2014/main" id="{1A7DCBCE-6A7D-AC47-94D0-39BC4DC1E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D071D2F-B06D-9B44-9B72-EA62791D6B4D}" type="slidenum">
              <a:rPr lang="en-US" altLang="en-US"/>
              <a:pPr>
                <a:spcBef>
                  <a:spcPct val="0"/>
                </a:spcBef>
              </a:pPr>
              <a:t>41</a:t>
            </a:fld>
            <a:endParaRPr lang="en-US" altLang="en-US"/>
          </a:p>
        </p:txBody>
      </p:sp>
      <p:sp>
        <p:nvSpPr>
          <p:cNvPr id="59394" name="Rectangle 2">
            <a:extLst>
              <a:ext uri="{FF2B5EF4-FFF2-40B4-BE49-F238E27FC236}">
                <a16:creationId xmlns:a16="http://schemas.microsoft.com/office/drawing/2014/main" id="{032B7FE9-2725-EE42-AC89-BE15CEBBC407}"/>
              </a:ext>
            </a:extLst>
          </p:cNvPr>
          <p:cNvSpPr>
            <a:spLocks noGrp="1" noRot="1" noChangeAspect="1" noChangeArrowheads="1" noTextEdit="1"/>
          </p:cNvSpPr>
          <p:nvPr>
            <p:ph type="sldImg"/>
          </p:nvPr>
        </p:nvSpPr>
        <p:spPr bwMode="auto">
          <a:xfrm>
            <a:off x="777875" y="719138"/>
            <a:ext cx="575945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a:extLst>
              <a:ext uri="{FF2B5EF4-FFF2-40B4-BE49-F238E27FC236}">
                <a16:creationId xmlns:a16="http://schemas.microsoft.com/office/drawing/2014/main" id="{A6071F1C-06DB-8946-A715-D20FB164F4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6698766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8FA41-FB1B-D7EE-0710-A38E2BF689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16A5E3-7A1A-7FDA-81AB-B07BE864F6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0BB092-927E-AE1D-4FA2-097CBADC097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3802DB-4801-81DB-08FE-4774B0ABDE80}"/>
              </a:ext>
            </a:extLst>
          </p:cNvPr>
          <p:cNvSpPr>
            <a:spLocks noGrp="1"/>
          </p:cNvSpPr>
          <p:nvPr>
            <p:ph type="sldNum" sz="quarter" idx="5"/>
          </p:nvPr>
        </p:nvSpPr>
        <p:spPr/>
        <p:txBody>
          <a:bodyPr/>
          <a:lstStyle/>
          <a:p>
            <a:fld id="{46570F84-C1CB-C44C-890B-D75AFC1ED9DA}" type="slidenum">
              <a:rPr lang="en-US" smtClean="0"/>
              <a:t>43</a:t>
            </a:fld>
            <a:endParaRPr lang="en-US"/>
          </a:p>
        </p:txBody>
      </p:sp>
    </p:spTree>
    <p:extLst>
      <p:ext uri="{BB962C8B-B14F-4D97-AF65-F5344CB8AC3E}">
        <p14:creationId xmlns:p14="http://schemas.microsoft.com/office/powerpoint/2010/main" val="4970073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570F84-C1CB-C44C-890B-D75AFC1ED9DA}" type="slidenum">
              <a:rPr lang="en-US" smtClean="0"/>
              <a:t>50</a:t>
            </a:fld>
            <a:endParaRPr lang="en-US"/>
          </a:p>
        </p:txBody>
      </p:sp>
    </p:spTree>
    <p:extLst>
      <p:ext uri="{BB962C8B-B14F-4D97-AF65-F5344CB8AC3E}">
        <p14:creationId xmlns:p14="http://schemas.microsoft.com/office/powerpoint/2010/main" val="2232420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16">
            <a:extLst>
              <a:ext uri="{FF2B5EF4-FFF2-40B4-BE49-F238E27FC236}">
                <a16:creationId xmlns:a16="http://schemas.microsoft.com/office/drawing/2014/main" id="{665B65D5-4CCE-8C44-853E-4EA82E9AF2A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B9E889E-EBB0-9443-BF4A-06C8CD5BCCC1}" type="slidenum">
              <a:rPr lang="en-GB" altLang="en-US" sz="1200"/>
              <a:pPr eaLnBrk="1" hangingPunct="1"/>
              <a:t>3</a:t>
            </a:fld>
            <a:endParaRPr lang="en-GB" altLang="en-US" sz="1200"/>
          </a:p>
        </p:txBody>
      </p:sp>
      <p:sp>
        <p:nvSpPr>
          <p:cNvPr id="21507" name="Text Box 1">
            <a:extLst>
              <a:ext uri="{FF2B5EF4-FFF2-40B4-BE49-F238E27FC236}">
                <a16:creationId xmlns:a16="http://schemas.microsoft.com/office/drawing/2014/main" id="{2D25ACC9-BBA4-644A-A1C1-8B0230413762}"/>
              </a:ext>
            </a:extLst>
          </p:cNvPr>
          <p:cNvSpPr txBox="1">
            <a:spLocks noChangeArrowheads="1"/>
          </p:cNvSpPr>
          <p:nvPr/>
        </p:nvSpPr>
        <p:spPr bwMode="auto">
          <a:xfrm>
            <a:off x="3886200" y="8686800"/>
            <a:ext cx="29606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lnSpc>
                <a:spcPct val="95000"/>
              </a:lnSpc>
              <a:buSzPct val="100000"/>
            </a:pPr>
            <a:fld id="{8F263712-50A3-2F4E-A9DC-E49956C524A6}" type="slidenum">
              <a:rPr lang="en-GB" altLang="en-US" sz="1200">
                <a:solidFill>
                  <a:srgbClr val="000000"/>
                </a:solidFill>
              </a:rPr>
              <a:pPr algn="r" eaLnBrk="1" hangingPunct="1">
                <a:lnSpc>
                  <a:spcPct val="95000"/>
                </a:lnSpc>
                <a:buSzPct val="100000"/>
              </a:pPr>
              <a:t>3</a:t>
            </a:fld>
            <a:endParaRPr lang="en-GB" altLang="en-US" sz="1200">
              <a:solidFill>
                <a:srgbClr val="000000"/>
              </a:solidFill>
            </a:endParaRPr>
          </a:p>
        </p:txBody>
      </p:sp>
      <p:sp>
        <p:nvSpPr>
          <p:cNvPr id="21508" name="Text Box 2">
            <a:extLst>
              <a:ext uri="{FF2B5EF4-FFF2-40B4-BE49-F238E27FC236}">
                <a16:creationId xmlns:a16="http://schemas.microsoft.com/office/drawing/2014/main" id="{76DFA897-08EC-784C-B348-F91C827EBBE7}"/>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800">
              <a:ea typeface="MS Gothic" panose="020B0609070205080204" pitchFamily="49" charset="-128"/>
            </a:endParaRPr>
          </a:p>
        </p:txBody>
      </p:sp>
      <p:sp>
        <p:nvSpPr>
          <p:cNvPr id="21509" name="Rectangle 3">
            <a:extLst>
              <a:ext uri="{FF2B5EF4-FFF2-40B4-BE49-F238E27FC236}">
                <a16:creationId xmlns:a16="http://schemas.microsoft.com/office/drawing/2014/main" id="{16DEEB3D-E2FA-644A-81C1-2913020CDDDE}"/>
              </a:ext>
            </a:extLst>
          </p:cNvPr>
          <p:cNvSpPr>
            <a:spLocks noGrp="1" noChangeArrowheads="1"/>
          </p:cNvSpPr>
          <p:nvPr>
            <p:ph type="body"/>
          </p:nvPr>
        </p:nvSpPr>
        <p:spPr>
          <a:xfrm>
            <a:off x="914400" y="4343400"/>
            <a:ext cx="5014913"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6841913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570F84-C1CB-C44C-890B-D75AFC1ED9DA}" type="slidenum">
              <a:rPr lang="en-US" smtClean="0"/>
              <a:t>51</a:t>
            </a:fld>
            <a:endParaRPr lang="en-US"/>
          </a:p>
        </p:txBody>
      </p:sp>
    </p:spTree>
    <p:extLst>
      <p:ext uri="{BB962C8B-B14F-4D97-AF65-F5344CB8AC3E}">
        <p14:creationId xmlns:p14="http://schemas.microsoft.com/office/powerpoint/2010/main" val="2150450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16">
            <a:extLst>
              <a:ext uri="{FF2B5EF4-FFF2-40B4-BE49-F238E27FC236}">
                <a16:creationId xmlns:a16="http://schemas.microsoft.com/office/drawing/2014/main" id="{665B65D5-4CCE-8C44-853E-4EA82E9AF2A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B9E889E-EBB0-9443-BF4A-06C8CD5BCCC1}" type="slidenum">
              <a:rPr lang="en-GB" altLang="en-US" sz="1200"/>
              <a:pPr eaLnBrk="1" hangingPunct="1"/>
              <a:t>4</a:t>
            </a:fld>
            <a:endParaRPr lang="en-GB" altLang="en-US" sz="1200"/>
          </a:p>
        </p:txBody>
      </p:sp>
      <p:sp>
        <p:nvSpPr>
          <p:cNvPr id="21507" name="Text Box 1">
            <a:extLst>
              <a:ext uri="{FF2B5EF4-FFF2-40B4-BE49-F238E27FC236}">
                <a16:creationId xmlns:a16="http://schemas.microsoft.com/office/drawing/2014/main" id="{2D25ACC9-BBA4-644A-A1C1-8B0230413762}"/>
              </a:ext>
            </a:extLst>
          </p:cNvPr>
          <p:cNvSpPr txBox="1">
            <a:spLocks noChangeArrowheads="1"/>
          </p:cNvSpPr>
          <p:nvPr/>
        </p:nvSpPr>
        <p:spPr bwMode="auto">
          <a:xfrm>
            <a:off x="3886200" y="8686800"/>
            <a:ext cx="29606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lnSpc>
                <a:spcPct val="95000"/>
              </a:lnSpc>
              <a:buSzPct val="100000"/>
            </a:pPr>
            <a:fld id="{8F263712-50A3-2F4E-A9DC-E49956C524A6}" type="slidenum">
              <a:rPr lang="en-GB" altLang="en-US" sz="1200">
                <a:solidFill>
                  <a:srgbClr val="000000"/>
                </a:solidFill>
              </a:rPr>
              <a:pPr algn="r" eaLnBrk="1" hangingPunct="1">
                <a:lnSpc>
                  <a:spcPct val="95000"/>
                </a:lnSpc>
                <a:buSzPct val="100000"/>
              </a:pPr>
              <a:t>4</a:t>
            </a:fld>
            <a:endParaRPr lang="en-GB" altLang="en-US" sz="1200">
              <a:solidFill>
                <a:srgbClr val="000000"/>
              </a:solidFill>
            </a:endParaRPr>
          </a:p>
        </p:txBody>
      </p:sp>
      <p:sp>
        <p:nvSpPr>
          <p:cNvPr id="21508" name="Text Box 2">
            <a:extLst>
              <a:ext uri="{FF2B5EF4-FFF2-40B4-BE49-F238E27FC236}">
                <a16:creationId xmlns:a16="http://schemas.microsoft.com/office/drawing/2014/main" id="{76DFA897-08EC-784C-B348-F91C827EBBE7}"/>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800">
              <a:ea typeface="MS Gothic" panose="020B0609070205080204" pitchFamily="49" charset="-128"/>
            </a:endParaRPr>
          </a:p>
        </p:txBody>
      </p:sp>
      <p:sp>
        <p:nvSpPr>
          <p:cNvPr id="21509" name="Rectangle 3">
            <a:extLst>
              <a:ext uri="{FF2B5EF4-FFF2-40B4-BE49-F238E27FC236}">
                <a16:creationId xmlns:a16="http://schemas.microsoft.com/office/drawing/2014/main" id="{16DEEB3D-E2FA-644A-81C1-2913020CDDDE}"/>
              </a:ext>
            </a:extLst>
          </p:cNvPr>
          <p:cNvSpPr>
            <a:spLocks noGrp="1" noChangeArrowheads="1"/>
          </p:cNvSpPr>
          <p:nvPr>
            <p:ph type="body"/>
          </p:nvPr>
        </p:nvSpPr>
        <p:spPr>
          <a:xfrm>
            <a:off x="914400" y="4343400"/>
            <a:ext cx="5014913"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1010943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a:extLst>
              <a:ext uri="{FF2B5EF4-FFF2-40B4-BE49-F238E27FC236}">
                <a16:creationId xmlns:a16="http://schemas.microsoft.com/office/drawing/2014/main" id="{BF6FEB75-3863-2042-8161-844643F1258A}"/>
              </a:ext>
            </a:extLst>
          </p:cNvPr>
          <p:cNvSpPr>
            <a:spLocks noGrp="1" noRot="1" noChangeAspect="1" noChangeArrowheads="1" noTextEdit="1"/>
          </p:cNvSpPr>
          <p:nvPr>
            <p:ph type="sldImg"/>
          </p:nvPr>
        </p:nvSpPr>
        <p:spPr>
          <a:ln/>
        </p:spPr>
      </p:sp>
      <p:sp>
        <p:nvSpPr>
          <p:cNvPr id="46082" name="Rectangle 3">
            <a:extLst>
              <a:ext uri="{FF2B5EF4-FFF2-40B4-BE49-F238E27FC236}">
                <a16:creationId xmlns:a16="http://schemas.microsoft.com/office/drawing/2014/main" id="{D36B092C-5385-7B4C-9074-34EB7DAD53D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1605866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a:extLst>
              <a:ext uri="{FF2B5EF4-FFF2-40B4-BE49-F238E27FC236}">
                <a16:creationId xmlns:a16="http://schemas.microsoft.com/office/drawing/2014/main" id="{B7304B3A-5B23-1F4A-8D16-E1F4195AF786}"/>
              </a:ext>
            </a:extLst>
          </p:cNvPr>
          <p:cNvSpPr>
            <a:spLocks noGrp="1" noRot="1" noChangeAspect="1" noChangeArrowheads="1" noTextEdit="1"/>
          </p:cNvSpPr>
          <p:nvPr>
            <p:ph type="sldImg"/>
          </p:nvPr>
        </p:nvSpPr>
        <p:spPr>
          <a:ln/>
        </p:spPr>
      </p:sp>
      <p:sp>
        <p:nvSpPr>
          <p:cNvPr id="44034" name="Rectangle 3">
            <a:extLst>
              <a:ext uri="{FF2B5EF4-FFF2-40B4-BE49-F238E27FC236}">
                <a16:creationId xmlns:a16="http://schemas.microsoft.com/office/drawing/2014/main" id="{84A6077B-1ED2-6C4C-BAF7-573031F4FF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3718809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a:extLst>
              <a:ext uri="{FF2B5EF4-FFF2-40B4-BE49-F238E27FC236}">
                <a16:creationId xmlns:a16="http://schemas.microsoft.com/office/drawing/2014/main" id="{BF6FEB75-3863-2042-8161-844643F1258A}"/>
              </a:ext>
            </a:extLst>
          </p:cNvPr>
          <p:cNvSpPr>
            <a:spLocks noGrp="1" noRot="1" noChangeAspect="1" noChangeArrowheads="1" noTextEdit="1"/>
          </p:cNvSpPr>
          <p:nvPr>
            <p:ph type="sldImg"/>
          </p:nvPr>
        </p:nvSpPr>
        <p:spPr>
          <a:ln/>
        </p:spPr>
      </p:sp>
      <p:sp>
        <p:nvSpPr>
          <p:cNvPr id="46082" name="Rectangle 3">
            <a:extLst>
              <a:ext uri="{FF2B5EF4-FFF2-40B4-BE49-F238E27FC236}">
                <a16:creationId xmlns:a16="http://schemas.microsoft.com/office/drawing/2014/main" id="{D36B092C-5385-7B4C-9074-34EB7DAD53D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335961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130E00-1EEB-DF47-940F-7D3039A3CE47}" type="slidenum">
              <a:rPr lang="en-US" smtClean="0"/>
              <a:t>9</a:t>
            </a:fld>
            <a:endParaRPr lang="en-US"/>
          </a:p>
        </p:txBody>
      </p:sp>
    </p:spTree>
    <p:extLst>
      <p:ext uri="{BB962C8B-B14F-4D97-AF65-F5344CB8AC3E}">
        <p14:creationId xmlns:p14="http://schemas.microsoft.com/office/powerpoint/2010/main" val="4127819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7"/>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tabLst>
                <a:tab pos="723900" algn="l"/>
                <a:tab pos="1447800" algn="l"/>
                <a:tab pos="2171700" algn="l"/>
                <a:tab pos="2895600" algn="l"/>
              </a:tabLst>
              <a:defRPr sz="1400">
                <a:solidFill>
                  <a:schemeClr val="bg1"/>
                </a:solidFill>
                <a:latin typeface="Arial" charset="0"/>
                <a:ea typeface="ＭＳ Ｐゴシック" charset="-128"/>
              </a:defRPr>
            </a:lvl1pPr>
            <a:lvl2pPr eaLnBrk="0" hangingPunct="0">
              <a:tabLst>
                <a:tab pos="723900" algn="l"/>
                <a:tab pos="1447800" algn="l"/>
                <a:tab pos="2171700" algn="l"/>
                <a:tab pos="2895600" algn="l"/>
              </a:tabLst>
              <a:defRPr sz="1400">
                <a:solidFill>
                  <a:schemeClr val="bg1"/>
                </a:solidFill>
                <a:latin typeface="Arial" charset="0"/>
                <a:ea typeface="ＭＳ Ｐゴシック" charset="-128"/>
              </a:defRPr>
            </a:lvl2pPr>
            <a:lvl3pPr eaLnBrk="0" hangingPunct="0">
              <a:tabLst>
                <a:tab pos="723900" algn="l"/>
                <a:tab pos="1447800" algn="l"/>
                <a:tab pos="2171700" algn="l"/>
                <a:tab pos="2895600" algn="l"/>
              </a:tabLst>
              <a:defRPr sz="1400">
                <a:solidFill>
                  <a:schemeClr val="bg1"/>
                </a:solidFill>
                <a:latin typeface="Arial" charset="0"/>
                <a:ea typeface="ＭＳ Ｐゴシック" charset="-128"/>
              </a:defRPr>
            </a:lvl3pPr>
            <a:lvl4pPr eaLnBrk="0" hangingPunct="0">
              <a:tabLst>
                <a:tab pos="723900" algn="l"/>
                <a:tab pos="1447800" algn="l"/>
                <a:tab pos="2171700" algn="l"/>
                <a:tab pos="2895600" algn="l"/>
              </a:tabLst>
              <a:defRPr sz="1400">
                <a:solidFill>
                  <a:schemeClr val="bg1"/>
                </a:solidFill>
                <a:latin typeface="Arial" charset="0"/>
                <a:ea typeface="ＭＳ Ｐゴシック" charset="-128"/>
              </a:defRPr>
            </a:lvl4pPr>
            <a:lvl5pPr eaLnBrk="0" hangingPunct="0">
              <a:tabLst>
                <a:tab pos="723900" algn="l"/>
                <a:tab pos="1447800" algn="l"/>
                <a:tab pos="2171700" algn="l"/>
                <a:tab pos="2895600" algn="l"/>
              </a:tabLst>
              <a:defRPr sz="1400">
                <a:solidFill>
                  <a:schemeClr val="bg1"/>
                </a:solidFill>
                <a:latin typeface="Arial" charset="0"/>
                <a:ea typeface="ＭＳ Ｐゴシック" charset="-128"/>
              </a:defRPr>
            </a:lvl5pPr>
            <a:lvl6pPr marL="2514600" indent="-228600" algn="ctr" defTabSz="449263" eaLnBrk="0" fontAlgn="base" hangingPunct="0">
              <a:spcBef>
                <a:spcPts val="875"/>
              </a:spcBef>
              <a:spcAft>
                <a:spcPct val="0"/>
              </a:spcAft>
              <a:buClr>
                <a:srgbClr val="000000"/>
              </a:buClr>
              <a:buSzPct val="100000"/>
              <a:buFont typeface="Times New Roman" charset="0"/>
              <a:tabLst>
                <a:tab pos="723900" algn="l"/>
                <a:tab pos="1447800" algn="l"/>
                <a:tab pos="2171700" algn="l"/>
                <a:tab pos="2895600" algn="l"/>
              </a:tabLst>
              <a:defRPr sz="1400">
                <a:solidFill>
                  <a:schemeClr val="bg1"/>
                </a:solidFill>
                <a:latin typeface="Arial" charset="0"/>
                <a:ea typeface="ＭＳ Ｐゴシック" charset="-128"/>
              </a:defRPr>
            </a:lvl6pPr>
            <a:lvl7pPr marL="2971800" indent="-228600" algn="ctr" defTabSz="449263" eaLnBrk="0" fontAlgn="base" hangingPunct="0">
              <a:spcBef>
                <a:spcPts val="875"/>
              </a:spcBef>
              <a:spcAft>
                <a:spcPct val="0"/>
              </a:spcAft>
              <a:buClr>
                <a:srgbClr val="000000"/>
              </a:buClr>
              <a:buSzPct val="100000"/>
              <a:buFont typeface="Times New Roman" charset="0"/>
              <a:tabLst>
                <a:tab pos="723900" algn="l"/>
                <a:tab pos="1447800" algn="l"/>
                <a:tab pos="2171700" algn="l"/>
                <a:tab pos="2895600" algn="l"/>
              </a:tabLst>
              <a:defRPr sz="1400">
                <a:solidFill>
                  <a:schemeClr val="bg1"/>
                </a:solidFill>
                <a:latin typeface="Arial" charset="0"/>
                <a:ea typeface="ＭＳ Ｐゴシック" charset="-128"/>
              </a:defRPr>
            </a:lvl7pPr>
            <a:lvl8pPr marL="3429000" indent="-228600" algn="ctr" defTabSz="449263" eaLnBrk="0" fontAlgn="base" hangingPunct="0">
              <a:spcBef>
                <a:spcPts val="875"/>
              </a:spcBef>
              <a:spcAft>
                <a:spcPct val="0"/>
              </a:spcAft>
              <a:buClr>
                <a:srgbClr val="000000"/>
              </a:buClr>
              <a:buSzPct val="100000"/>
              <a:buFont typeface="Times New Roman" charset="0"/>
              <a:tabLst>
                <a:tab pos="723900" algn="l"/>
                <a:tab pos="1447800" algn="l"/>
                <a:tab pos="2171700" algn="l"/>
                <a:tab pos="2895600" algn="l"/>
              </a:tabLst>
              <a:defRPr sz="1400">
                <a:solidFill>
                  <a:schemeClr val="bg1"/>
                </a:solidFill>
                <a:latin typeface="Arial" charset="0"/>
                <a:ea typeface="ＭＳ Ｐゴシック" charset="-128"/>
              </a:defRPr>
            </a:lvl8pPr>
            <a:lvl9pPr marL="3886200" indent="-228600" algn="ctr" defTabSz="449263" eaLnBrk="0" fontAlgn="base" hangingPunct="0">
              <a:spcBef>
                <a:spcPts val="875"/>
              </a:spcBef>
              <a:spcAft>
                <a:spcPct val="0"/>
              </a:spcAft>
              <a:buClr>
                <a:srgbClr val="000000"/>
              </a:buClr>
              <a:buSzPct val="100000"/>
              <a:buFont typeface="Times New Roman" charset="0"/>
              <a:tabLst>
                <a:tab pos="723900" algn="l"/>
                <a:tab pos="1447800" algn="l"/>
                <a:tab pos="2171700" algn="l"/>
                <a:tab pos="2895600" algn="l"/>
              </a:tabLst>
              <a:defRPr sz="1400">
                <a:solidFill>
                  <a:schemeClr val="bg1"/>
                </a:solidFill>
                <a:latin typeface="Arial" charset="0"/>
                <a:ea typeface="ＭＳ Ｐゴシック" charset="-128"/>
              </a:defRPr>
            </a:lvl9pPr>
          </a:lstStyle>
          <a:p>
            <a:pPr eaLnBrk="1" hangingPunct="1"/>
            <a:fld id="{1FE6E6F2-FC09-EF44-BFA8-C8A9E1EA63B9}" type="slidenum">
              <a:rPr lang="de-DE" altLang="en-US" sz="1300">
                <a:solidFill>
                  <a:srgbClr val="000000"/>
                </a:solidFill>
                <a:latin typeface="Times New Roman" charset="0"/>
              </a:rPr>
              <a:pPr eaLnBrk="1" hangingPunct="1"/>
              <a:t>17</a:t>
            </a:fld>
            <a:endParaRPr lang="de-DE" altLang="en-US" sz="1300">
              <a:solidFill>
                <a:srgbClr val="000000"/>
              </a:solidFill>
              <a:latin typeface="Times New Roman" charset="0"/>
            </a:endParaRPr>
          </a:p>
        </p:txBody>
      </p:sp>
      <p:sp>
        <p:nvSpPr>
          <p:cNvPr id="69633" name="Text Box 1"/>
          <p:cNvSpPr txBox="1">
            <a:spLocks noGrp="1" noRot="1" noChangeAspect="1" noChangeArrowheads="1"/>
          </p:cNvSpPr>
          <p:nvPr>
            <p:ph type="sldImg"/>
          </p:nvPr>
        </p:nvSpPr>
        <p:spPr>
          <a:xfrm>
            <a:off x="777875" y="720725"/>
            <a:ext cx="5759450" cy="360045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69634" name="Text Box 2"/>
          <p:cNvSpPr txBox="1">
            <a:spLocks noGrp="1" noChangeArrowheads="1"/>
          </p:cNvSpPr>
          <p:nvPr>
            <p:ph type="body" idx="1"/>
          </p:nvPr>
        </p:nvSpPr>
        <p:spPr>
          <a:xfrm>
            <a:off x="731838" y="4560888"/>
            <a:ext cx="5851525" cy="4319587"/>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dirty="0">
              <a:cs typeface="+mn-cs"/>
            </a:endParaRPr>
          </a:p>
        </p:txBody>
      </p:sp>
    </p:spTree>
    <p:extLst>
      <p:ext uri="{BB962C8B-B14F-4D97-AF65-F5344CB8AC3E}">
        <p14:creationId xmlns:p14="http://schemas.microsoft.com/office/powerpoint/2010/main" val="1689628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67B336-2AF8-3647-A4EB-28E1460F9355}" type="datetime1">
              <a:rPr lang="en-US" smtClean="0"/>
              <a:t>11/8/25</a:t>
            </a:fld>
            <a:endParaRPr lang="en-US"/>
          </a:p>
        </p:txBody>
      </p:sp>
      <p:sp>
        <p:nvSpPr>
          <p:cNvPr id="5" name="Footer Placeholder 4"/>
          <p:cNvSpPr>
            <a:spLocks noGrp="1"/>
          </p:cNvSpPr>
          <p:nvPr>
            <p:ph type="ftr" sz="quarter" idx="11"/>
          </p:nvPr>
        </p:nvSpPr>
        <p:spPr/>
        <p:txBody>
          <a:bodyPr/>
          <a:lstStyle/>
          <a:p>
            <a:r>
              <a:rPr lang="en-US"/>
              <a:t>Practical MEEG 2022 -RMC- Spectral and TF analysis </a:t>
            </a:r>
          </a:p>
        </p:txBody>
      </p:sp>
      <p:sp>
        <p:nvSpPr>
          <p:cNvPr id="6" name="Slide Number Placeholder 5"/>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2830433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A5D3F4-B4DF-CA42-8098-BECBEC1E66B2}" type="datetime1">
              <a:rPr lang="en-US" smtClean="0"/>
              <a:t>11/8/25</a:t>
            </a:fld>
            <a:endParaRPr lang="en-US"/>
          </a:p>
        </p:txBody>
      </p:sp>
      <p:sp>
        <p:nvSpPr>
          <p:cNvPr id="5" name="Footer Placeholder 4"/>
          <p:cNvSpPr>
            <a:spLocks noGrp="1"/>
          </p:cNvSpPr>
          <p:nvPr>
            <p:ph type="ftr" sz="quarter" idx="11"/>
          </p:nvPr>
        </p:nvSpPr>
        <p:spPr/>
        <p:txBody>
          <a:bodyPr/>
          <a:lstStyle/>
          <a:p>
            <a:r>
              <a:rPr lang="en-US"/>
              <a:t>Practical MEEG 2022 -RMC- Spectral and TF analysis </a:t>
            </a:r>
          </a:p>
        </p:txBody>
      </p:sp>
      <p:sp>
        <p:nvSpPr>
          <p:cNvPr id="6" name="Slide Number Placeholder 5"/>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975679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04271"/>
            <a:ext cx="1971675" cy="48431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04271"/>
            <a:ext cx="5800725" cy="484319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0D828C2-6AB3-AE4F-BD85-062AFFC7B451}" type="datetime1">
              <a:rPr lang="en-US" smtClean="0"/>
              <a:t>11/8/25</a:t>
            </a:fld>
            <a:endParaRPr lang="en-US"/>
          </a:p>
        </p:txBody>
      </p:sp>
      <p:sp>
        <p:nvSpPr>
          <p:cNvPr id="5" name="Footer Placeholder 4"/>
          <p:cNvSpPr>
            <a:spLocks noGrp="1"/>
          </p:cNvSpPr>
          <p:nvPr>
            <p:ph type="ftr" sz="quarter" idx="11"/>
          </p:nvPr>
        </p:nvSpPr>
        <p:spPr/>
        <p:txBody>
          <a:bodyPr/>
          <a:lstStyle/>
          <a:p>
            <a:r>
              <a:rPr lang="en-US"/>
              <a:t>Practical MEEG 2022 -RMC- Spectral and TF analysis </a:t>
            </a:r>
          </a:p>
        </p:txBody>
      </p:sp>
      <p:sp>
        <p:nvSpPr>
          <p:cNvPr id="6" name="Slide Number Placeholder 5"/>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1497632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Blank">
    <p:spTree>
      <p:nvGrpSpPr>
        <p:cNvPr id="1" name=""/>
        <p:cNvGrpSpPr/>
        <p:nvPr/>
      </p:nvGrpSpPr>
      <p:grpSpPr>
        <a:xfrm>
          <a:off x="0" y="0"/>
          <a:ext cx="0" cy="0"/>
          <a:chOff x="0" y="0"/>
          <a:chExt cx="0" cy="0"/>
        </a:xfrm>
      </p:grpSpPr>
      <p:pic>
        <p:nvPicPr>
          <p:cNvPr id="3" name="Picture 18" descr="wav">
            <a:extLst>
              <a:ext uri="{FF2B5EF4-FFF2-40B4-BE49-F238E27FC236}">
                <a16:creationId xmlns:a16="http://schemas.microsoft.com/office/drawing/2014/main" id="{19FCA136-823C-CDDA-B327-3FC8C4A0E7C6}"/>
              </a:ext>
            </a:extLst>
          </p:cNvPr>
          <p:cNvPicPr>
            <a:picLocks noChangeAspect="1" noChangeArrowheads="1"/>
          </p:cNvPicPr>
          <p:nvPr userDrawn="1"/>
        </p:nvPicPr>
        <p:blipFill>
          <a:blip r:embed="rId2">
            <a:lum bright="90000" contrast="-90000"/>
            <a:extLst>
              <a:ext uri="{28A0092B-C50C-407E-A947-70E740481C1C}">
                <a14:useLocalDpi xmlns:a14="http://schemas.microsoft.com/office/drawing/2010/main" val="0"/>
              </a:ext>
            </a:extLst>
          </a:blip>
          <a:srcRect l="3575" t="35973" r="52872" b="48853"/>
          <a:stretch>
            <a:fillRect/>
          </a:stretch>
        </p:blipFill>
        <p:spPr bwMode="auto">
          <a:xfrm>
            <a:off x="228601" y="4826000"/>
            <a:ext cx="18542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228600" y="0"/>
            <a:ext cx="8686800" cy="571500"/>
          </a:xfrm>
          <a:prstGeom prst="rect">
            <a:avLst/>
          </a:prstGeom>
        </p:spPr>
        <p:txBody>
          <a:bodyPr/>
          <a:lstStyle/>
          <a:p>
            <a:r>
              <a:rPr lang="en-US"/>
              <a:t>Click to edit Master title style</a:t>
            </a:r>
          </a:p>
        </p:txBody>
      </p:sp>
      <p:sp>
        <p:nvSpPr>
          <p:cNvPr id="4" name="Date Placeholder 1">
            <a:extLst>
              <a:ext uri="{FF2B5EF4-FFF2-40B4-BE49-F238E27FC236}">
                <a16:creationId xmlns:a16="http://schemas.microsoft.com/office/drawing/2014/main" id="{A754E979-646A-D575-C4C8-8936A50D5B90}"/>
              </a:ext>
            </a:extLst>
          </p:cNvPr>
          <p:cNvSpPr>
            <a:spLocks noGrp="1"/>
          </p:cNvSpPr>
          <p:nvPr>
            <p:ph type="dt" sz="half" idx="10"/>
          </p:nvPr>
        </p:nvSpPr>
        <p:spPr>
          <a:xfrm>
            <a:off x="457200" y="5296962"/>
            <a:ext cx="2133600" cy="304271"/>
          </a:xfrm>
          <a:prstGeom prst="rect">
            <a:avLst/>
          </a:prstGeom>
        </p:spPr>
        <p:txBody>
          <a:bodyPr vert="horz" wrap="square" lIns="91440" tIns="45720" rIns="91440" bIns="45720" numCol="1" anchor="t" anchorCtr="0" compatLnSpc="1">
            <a:prstTxWarp prst="textNoShape">
              <a:avLst/>
            </a:prstTxWarp>
          </a:bodyPr>
          <a:lstStyle>
            <a:lvl1pPr eaLnBrk="1" hangingPunct="1">
              <a:spcBef>
                <a:spcPct val="50000"/>
              </a:spcBef>
              <a:defRPr>
                <a:latin typeface="Arial" charset="0"/>
                <a:ea typeface="ＭＳ Ｐゴシック" charset="0"/>
                <a:cs typeface="ＭＳ Ｐゴシック" charset="0"/>
              </a:defRPr>
            </a:lvl1pPr>
          </a:lstStyle>
          <a:p>
            <a:pPr>
              <a:defRPr/>
            </a:pPr>
            <a:endParaRPr lang="en-US"/>
          </a:p>
        </p:txBody>
      </p:sp>
      <p:sp>
        <p:nvSpPr>
          <p:cNvPr id="5" name="Footer Placeholder 2">
            <a:extLst>
              <a:ext uri="{FF2B5EF4-FFF2-40B4-BE49-F238E27FC236}">
                <a16:creationId xmlns:a16="http://schemas.microsoft.com/office/drawing/2014/main" id="{E79D5284-6C0F-98B8-D9C6-D8E65BD1BCD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A343E81-4560-F1C0-7744-FDA6D2648BB0}"/>
              </a:ext>
            </a:extLst>
          </p:cNvPr>
          <p:cNvSpPr>
            <a:spLocks noGrp="1"/>
          </p:cNvSpPr>
          <p:nvPr>
            <p:ph type="sldNum" sz="quarter" idx="12"/>
          </p:nvPr>
        </p:nvSpPr>
        <p:spPr>
          <a:xfrm>
            <a:off x="6553200" y="5296962"/>
            <a:ext cx="2133600" cy="304271"/>
          </a:xfrm>
          <a:prstGeom prst="rect">
            <a:avLst/>
          </a:prstGeom>
        </p:spPr>
        <p:txBody>
          <a:bodyPr vert="horz" wrap="square" lIns="91440" tIns="45720" rIns="91440" bIns="45720" numCol="1" anchor="t" anchorCtr="0" compatLnSpc="1">
            <a:prstTxWarp prst="textNoShape">
              <a:avLst/>
            </a:prstTxWarp>
          </a:bodyPr>
          <a:lstStyle>
            <a:lvl1pPr eaLnBrk="1" hangingPunct="1">
              <a:spcBef>
                <a:spcPct val="50000"/>
              </a:spcBef>
              <a:defRPr/>
            </a:lvl1pPr>
          </a:lstStyle>
          <a:p>
            <a:fld id="{802B13C8-2BE6-4E04-8119-2D717386DED9}" type="slidenum">
              <a:rPr lang="en-US" altLang="en-US"/>
              <a:pPr/>
              <a:t>‹#›</a:t>
            </a:fld>
            <a:endParaRPr lang="en-US" altLang="en-US"/>
          </a:p>
        </p:txBody>
      </p:sp>
    </p:spTree>
    <p:extLst>
      <p:ext uri="{BB962C8B-B14F-4D97-AF65-F5344CB8AC3E}">
        <p14:creationId xmlns:p14="http://schemas.microsoft.com/office/powerpoint/2010/main" val="2876365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9B15D2-2AFA-1547-B150-5D8EE4CD2C0B}" type="datetime1">
              <a:rPr lang="en-US" smtClean="0"/>
              <a:t>11/8/25</a:t>
            </a:fld>
            <a:endParaRPr lang="en-US"/>
          </a:p>
        </p:txBody>
      </p:sp>
      <p:sp>
        <p:nvSpPr>
          <p:cNvPr id="5" name="Footer Placeholder 4"/>
          <p:cNvSpPr>
            <a:spLocks noGrp="1"/>
          </p:cNvSpPr>
          <p:nvPr>
            <p:ph type="ftr" sz="quarter" idx="11"/>
          </p:nvPr>
        </p:nvSpPr>
        <p:spPr/>
        <p:txBody>
          <a:bodyPr/>
          <a:lstStyle/>
          <a:p>
            <a:r>
              <a:rPr lang="en-US"/>
              <a:t>Practical MEEG 2022 -RMC- Spectral and TF analysis </a:t>
            </a:r>
          </a:p>
        </p:txBody>
      </p:sp>
      <p:sp>
        <p:nvSpPr>
          <p:cNvPr id="6" name="Slide Number Placeholder 5"/>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1994752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3"/>
            <a:ext cx="7886700" cy="2377281"/>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824554"/>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2C0826A-5128-A641-8800-F3960BA46DD8}" type="datetime1">
              <a:rPr lang="en-US" smtClean="0"/>
              <a:t>11/8/25</a:t>
            </a:fld>
            <a:endParaRPr lang="en-US"/>
          </a:p>
        </p:txBody>
      </p:sp>
      <p:sp>
        <p:nvSpPr>
          <p:cNvPr id="5" name="Footer Placeholder 4"/>
          <p:cNvSpPr>
            <a:spLocks noGrp="1"/>
          </p:cNvSpPr>
          <p:nvPr>
            <p:ph type="ftr" sz="quarter" idx="11"/>
          </p:nvPr>
        </p:nvSpPr>
        <p:spPr/>
        <p:txBody>
          <a:bodyPr/>
          <a:lstStyle/>
          <a:p>
            <a:r>
              <a:rPr lang="en-US"/>
              <a:t>Practical MEEG 2022 -RMC- Spectral and TF analysis </a:t>
            </a:r>
          </a:p>
        </p:txBody>
      </p:sp>
      <p:sp>
        <p:nvSpPr>
          <p:cNvPr id="6" name="Slide Number Placeholder 5"/>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121647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52C6CFE-6C11-1A48-BA2A-F5B3D44BA4A1}" type="datetime1">
              <a:rPr lang="en-US" smtClean="0"/>
              <a:t>11/8/25</a:t>
            </a:fld>
            <a:endParaRPr lang="en-US"/>
          </a:p>
        </p:txBody>
      </p:sp>
      <p:sp>
        <p:nvSpPr>
          <p:cNvPr id="6" name="Footer Placeholder 5"/>
          <p:cNvSpPr>
            <a:spLocks noGrp="1"/>
          </p:cNvSpPr>
          <p:nvPr>
            <p:ph type="ftr" sz="quarter" idx="11"/>
          </p:nvPr>
        </p:nvSpPr>
        <p:spPr/>
        <p:txBody>
          <a:bodyPr/>
          <a:lstStyle/>
          <a:p>
            <a:r>
              <a:rPr lang="en-US"/>
              <a:t>Practical MEEG 2022 -RMC- Spectral and TF analysis </a:t>
            </a:r>
          </a:p>
        </p:txBody>
      </p:sp>
      <p:sp>
        <p:nvSpPr>
          <p:cNvPr id="7" name="Slide Number Placeholder 6"/>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498223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087563"/>
            <a:ext cx="3868340"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2087563"/>
            <a:ext cx="3887391"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36E8941-7EC6-A640-BC87-7C90EE48C1AD}" type="datetime1">
              <a:rPr lang="en-US" smtClean="0"/>
              <a:t>11/8/25</a:t>
            </a:fld>
            <a:endParaRPr lang="en-US"/>
          </a:p>
        </p:txBody>
      </p:sp>
      <p:sp>
        <p:nvSpPr>
          <p:cNvPr id="8" name="Footer Placeholder 7"/>
          <p:cNvSpPr>
            <a:spLocks noGrp="1"/>
          </p:cNvSpPr>
          <p:nvPr>
            <p:ph type="ftr" sz="quarter" idx="11"/>
          </p:nvPr>
        </p:nvSpPr>
        <p:spPr/>
        <p:txBody>
          <a:bodyPr/>
          <a:lstStyle/>
          <a:p>
            <a:r>
              <a:rPr lang="en-US"/>
              <a:t>Practical MEEG 2022 -RMC- Spectral and TF analysis </a:t>
            </a:r>
          </a:p>
        </p:txBody>
      </p:sp>
      <p:sp>
        <p:nvSpPr>
          <p:cNvPr id="9" name="Slide Number Placeholder 8"/>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485056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2B29EE-64C2-1D4C-938B-94A75390D430}" type="datetime1">
              <a:rPr lang="en-US" smtClean="0"/>
              <a:t>11/8/25</a:t>
            </a:fld>
            <a:endParaRPr lang="en-US"/>
          </a:p>
        </p:txBody>
      </p:sp>
      <p:sp>
        <p:nvSpPr>
          <p:cNvPr id="4" name="Footer Placeholder 3"/>
          <p:cNvSpPr>
            <a:spLocks noGrp="1"/>
          </p:cNvSpPr>
          <p:nvPr>
            <p:ph type="ftr" sz="quarter" idx="11"/>
          </p:nvPr>
        </p:nvSpPr>
        <p:spPr/>
        <p:txBody>
          <a:bodyPr/>
          <a:lstStyle/>
          <a:p>
            <a:r>
              <a:rPr lang="en-US"/>
              <a:t>Practical MEEG 2022 -RMC- Spectral and TF analysis </a:t>
            </a:r>
          </a:p>
        </p:txBody>
      </p:sp>
      <p:sp>
        <p:nvSpPr>
          <p:cNvPr id="5" name="Slide Number Placeholder 4"/>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1846400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FD430A-1211-E743-9603-F329AB59D799}" type="datetime1">
              <a:rPr lang="en-US" smtClean="0"/>
              <a:t>11/8/25</a:t>
            </a:fld>
            <a:endParaRPr lang="en-US"/>
          </a:p>
        </p:txBody>
      </p:sp>
      <p:sp>
        <p:nvSpPr>
          <p:cNvPr id="3" name="Footer Placeholder 2"/>
          <p:cNvSpPr>
            <a:spLocks noGrp="1"/>
          </p:cNvSpPr>
          <p:nvPr>
            <p:ph type="ftr" sz="quarter" idx="11"/>
          </p:nvPr>
        </p:nvSpPr>
        <p:spPr/>
        <p:txBody>
          <a:bodyPr/>
          <a:lstStyle/>
          <a:p>
            <a:r>
              <a:rPr lang="en-US"/>
              <a:t>Practical MEEG 2022 -RMC- Spectral and TF analysis </a:t>
            </a:r>
          </a:p>
        </p:txBody>
      </p:sp>
      <p:sp>
        <p:nvSpPr>
          <p:cNvPr id="4" name="Slide Number Placeholder 3"/>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2416571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822856"/>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96FFF19-70F2-CA41-BF27-BF3997C96495}" type="datetime1">
              <a:rPr lang="en-US" smtClean="0"/>
              <a:t>11/8/25</a:t>
            </a:fld>
            <a:endParaRPr lang="en-US"/>
          </a:p>
        </p:txBody>
      </p:sp>
      <p:sp>
        <p:nvSpPr>
          <p:cNvPr id="6" name="Footer Placeholder 5"/>
          <p:cNvSpPr>
            <a:spLocks noGrp="1"/>
          </p:cNvSpPr>
          <p:nvPr>
            <p:ph type="ftr" sz="quarter" idx="11"/>
          </p:nvPr>
        </p:nvSpPr>
        <p:spPr/>
        <p:txBody>
          <a:bodyPr/>
          <a:lstStyle/>
          <a:p>
            <a:r>
              <a:rPr lang="en-US"/>
              <a:t>Practical MEEG 2022 -RMC- Spectral and TF analysis </a:t>
            </a:r>
          </a:p>
        </p:txBody>
      </p:sp>
      <p:sp>
        <p:nvSpPr>
          <p:cNvPr id="7" name="Slide Number Placeholder 6"/>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2650622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822856"/>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C47B338-65F5-694F-BBB0-C7AA841F49AC}" type="datetime1">
              <a:rPr lang="en-US" smtClean="0"/>
              <a:t>11/8/25</a:t>
            </a:fld>
            <a:endParaRPr lang="en-US"/>
          </a:p>
        </p:txBody>
      </p:sp>
      <p:sp>
        <p:nvSpPr>
          <p:cNvPr id="6" name="Footer Placeholder 5"/>
          <p:cNvSpPr>
            <a:spLocks noGrp="1"/>
          </p:cNvSpPr>
          <p:nvPr>
            <p:ph type="ftr" sz="quarter" idx="11"/>
          </p:nvPr>
        </p:nvSpPr>
        <p:spPr/>
        <p:txBody>
          <a:bodyPr/>
          <a:lstStyle/>
          <a:p>
            <a:r>
              <a:rPr lang="en-US"/>
              <a:t>Practical MEEG 2022 -RMC- Spectral and TF analysis </a:t>
            </a:r>
          </a:p>
        </p:txBody>
      </p:sp>
      <p:sp>
        <p:nvSpPr>
          <p:cNvPr id="7" name="Slide Number Placeholder 6"/>
          <p:cNvSpPr>
            <a:spLocks noGrp="1"/>
          </p:cNvSpPr>
          <p:nvPr>
            <p:ph type="sldNum" sz="quarter" idx="12"/>
          </p:nvPr>
        </p:nvSpPr>
        <p:spPr/>
        <p:txBody>
          <a:bodyPr/>
          <a:lstStyle/>
          <a:p>
            <a:fld id="{482C7610-CFC5-9043-8BFE-8938139BABFD}" type="slidenum">
              <a:rPr lang="en-US" smtClean="0"/>
              <a:t>‹#›</a:t>
            </a:fld>
            <a:endParaRPr lang="en-US"/>
          </a:p>
        </p:txBody>
      </p:sp>
    </p:spTree>
    <p:extLst>
      <p:ext uri="{BB962C8B-B14F-4D97-AF65-F5344CB8AC3E}">
        <p14:creationId xmlns:p14="http://schemas.microsoft.com/office/powerpoint/2010/main" val="68583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5296960"/>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F805072E-E6C1-454C-8420-CC6F35836375}" type="datetime1">
              <a:rPr lang="en-US" smtClean="0"/>
              <a:t>11/8/25</a:t>
            </a:fld>
            <a:endParaRPr lang="en-US"/>
          </a:p>
        </p:txBody>
      </p:sp>
      <p:sp>
        <p:nvSpPr>
          <p:cNvPr id="5" name="Footer Placeholder 4"/>
          <p:cNvSpPr>
            <a:spLocks noGrp="1"/>
          </p:cNvSpPr>
          <p:nvPr>
            <p:ph type="ftr" sz="quarter" idx="3"/>
          </p:nvPr>
        </p:nvSpPr>
        <p:spPr>
          <a:xfrm>
            <a:off x="3028950" y="5296960"/>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Practical MEEG 2022 -RMC- Spectral and TF analysis </a:t>
            </a:r>
          </a:p>
        </p:txBody>
      </p:sp>
      <p:sp>
        <p:nvSpPr>
          <p:cNvPr id="6" name="Slide Number Placeholder 5"/>
          <p:cNvSpPr>
            <a:spLocks noGrp="1"/>
          </p:cNvSpPr>
          <p:nvPr>
            <p:ph type="sldNum" sz="quarter" idx="4"/>
          </p:nvPr>
        </p:nvSpPr>
        <p:spPr>
          <a:xfrm>
            <a:off x="6457950" y="5296960"/>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482C7610-CFC5-9043-8BFE-8938139BABFD}" type="slidenum">
              <a:rPr lang="en-US" smtClean="0"/>
              <a:t>‹#›</a:t>
            </a:fld>
            <a:endParaRPr lang="en-US"/>
          </a:p>
        </p:txBody>
      </p:sp>
    </p:spTree>
    <p:extLst>
      <p:ext uri="{BB962C8B-B14F-4D97-AF65-F5344CB8AC3E}">
        <p14:creationId xmlns:p14="http://schemas.microsoft.com/office/powerpoint/2010/main" val="1973128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oleObject" Target="../embeddings/oleObject6.bin"/><Relationship Id="rId18" Type="http://schemas.openxmlformats.org/officeDocument/2006/relationships/image" Target="../media/image17.png"/><Relationship Id="rId3" Type="http://schemas.openxmlformats.org/officeDocument/2006/relationships/audio" Target="../media/audio1.wav"/><Relationship Id="rId21" Type="http://schemas.openxmlformats.org/officeDocument/2006/relationships/audio" Target="../media/audio7.wav"/><Relationship Id="rId7" Type="http://schemas.openxmlformats.org/officeDocument/2006/relationships/oleObject" Target="../embeddings/oleObject4.bin"/><Relationship Id="rId12" Type="http://schemas.openxmlformats.org/officeDocument/2006/relationships/audio" Target="../media/audio4.wav"/><Relationship Id="rId17" Type="http://schemas.openxmlformats.org/officeDocument/2006/relationships/image" Target="../media/image16.png"/><Relationship Id="rId2" Type="http://schemas.openxmlformats.org/officeDocument/2006/relationships/image" Target="../media/image11.png"/><Relationship Id="rId16" Type="http://schemas.openxmlformats.org/officeDocument/2006/relationships/oleObject" Target="../embeddings/oleObject7.bin"/><Relationship Id="rId20" Type="http://schemas.openxmlformats.org/officeDocument/2006/relationships/image" Target="../media/image18.emf"/><Relationship Id="rId1" Type="http://schemas.openxmlformats.org/officeDocument/2006/relationships/slideLayout" Target="../slideLayouts/slideLayout2.xml"/><Relationship Id="rId6" Type="http://schemas.openxmlformats.org/officeDocument/2006/relationships/audio" Target="../media/audio2.wav"/><Relationship Id="rId11" Type="http://schemas.openxmlformats.org/officeDocument/2006/relationships/image" Target="../media/image14.png"/><Relationship Id="rId24" Type="http://schemas.openxmlformats.org/officeDocument/2006/relationships/image" Target="../media/image20.emf"/><Relationship Id="rId5" Type="http://schemas.openxmlformats.org/officeDocument/2006/relationships/image" Target="../media/image12.png"/><Relationship Id="rId15" Type="http://schemas.openxmlformats.org/officeDocument/2006/relationships/audio" Target="../media/audio5.wav"/><Relationship Id="rId23" Type="http://schemas.openxmlformats.org/officeDocument/2006/relationships/audio" Target="../media/audio8.wav"/><Relationship Id="rId10" Type="http://schemas.openxmlformats.org/officeDocument/2006/relationships/oleObject" Target="../embeddings/oleObject5.bin"/><Relationship Id="rId19" Type="http://schemas.openxmlformats.org/officeDocument/2006/relationships/audio" Target="../media/audio6.wav"/><Relationship Id="rId4" Type="http://schemas.openxmlformats.org/officeDocument/2006/relationships/oleObject" Target="../embeddings/oleObject3.bin"/><Relationship Id="rId9" Type="http://schemas.openxmlformats.org/officeDocument/2006/relationships/audio" Target="../media/audio3.wav"/><Relationship Id="rId14" Type="http://schemas.openxmlformats.org/officeDocument/2006/relationships/image" Target="../media/image15.png"/><Relationship Id="rId22" Type="http://schemas.openxmlformats.org/officeDocument/2006/relationships/image" Target="../media/image19.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oleObject" Target="../embeddings/oleObject8.bin"/><Relationship Id="rId7" Type="http://schemas.openxmlformats.org/officeDocument/2006/relationships/image" Target="../media/image23.emf"/><Relationship Id="rId2" Type="http://schemas.openxmlformats.org/officeDocument/2006/relationships/image" Target="../media/image21.tiff"/><Relationship Id="rId1" Type="http://schemas.openxmlformats.org/officeDocument/2006/relationships/slideLayout" Target="../slideLayouts/slideLayout2.xml"/><Relationship Id="rId6" Type="http://schemas.openxmlformats.org/officeDocument/2006/relationships/oleObject" Target="../embeddings/oleObject10.bin"/><Relationship Id="rId5" Type="http://schemas.openxmlformats.org/officeDocument/2006/relationships/oleObject" Target="../embeddings/oleObject9.bin"/><Relationship Id="rId10" Type="http://schemas.openxmlformats.org/officeDocument/2006/relationships/image" Target="../media/image11.png"/><Relationship Id="rId4" Type="http://schemas.openxmlformats.org/officeDocument/2006/relationships/image" Target="../media/image22.emf"/><Relationship Id="rId9" Type="http://schemas.openxmlformats.org/officeDocument/2006/relationships/image" Target="../media/image24.emf"/></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tiff"/><Relationship Id="rId4" Type="http://schemas.openxmlformats.org/officeDocument/2006/relationships/image" Target="../media/image4.tif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tiff"/><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80.png"/><Relationship Id="rId5" Type="http://schemas.openxmlformats.org/officeDocument/2006/relationships/image" Target="../media/image370.png"/><Relationship Id="rId4" Type="http://schemas.openxmlformats.org/officeDocument/2006/relationships/image" Target="../media/image360.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emf"/><Relationship Id="rId5" Type="http://schemas.openxmlformats.org/officeDocument/2006/relationships/oleObject" Target="../embeddings/oleObject2.bin"/><Relationship Id="rId4" Type="http://schemas.openxmlformats.org/officeDocument/2006/relationships/image" Target="../media/image6.emf"/></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emf"/><Relationship Id="rId5" Type="http://schemas.openxmlformats.org/officeDocument/2006/relationships/oleObject" Target="../embeddings/oleObject2.bin"/><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5.xml.rels><?xml version="1.0" encoding="UTF-8" standalone="yes"?>
<Relationships xmlns="http://schemas.openxmlformats.org/package/2006/relationships"><Relationship Id="rId8" Type="http://schemas.openxmlformats.org/officeDocument/2006/relationships/image" Target="../media/image67.tiff"/><Relationship Id="rId3" Type="http://schemas.openxmlformats.org/officeDocument/2006/relationships/image" Target="../media/image63.png"/><Relationship Id="rId7" Type="http://schemas.openxmlformats.org/officeDocument/2006/relationships/image" Target="../media/image45.png"/><Relationship Id="rId2" Type="http://schemas.openxmlformats.org/officeDocument/2006/relationships/image" Target="../media/image62.png"/><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45.png"/><Relationship Id="rId2" Type="http://schemas.openxmlformats.org/officeDocument/2006/relationships/image" Target="../media/image62.png"/><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6.png"/><Relationship Id="rId1" Type="http://schemas.openxmlformats.org/officeDocument/2006/relationships/slideLayout" Target="../slideLayouts/slideLayout6.xml"/><Relationship Id="rId5" Type="http://schemas.openxmlformats.org/officeDocument/2006/relationships/image" Target="../media/image68.tiff"/><Relationship Id="rId4" Type="http://schemas.openxmlformats.org/officeDocument/2006/relationships/image" Target="../media/image65.png"/></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 Id="rId5" Type="http://schemas.openxmlformats.org/officeDocument/2006/relationships/image" Target="../media/image69.tiff"/><Relationship Id="rId4" Type="http://schemas.openxmlformats.org/officeDocument/2006/relationships/image" Target="../media/image68.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B1895-D83F-794E-954E-BB3967D8DC63}"/>
              </a:ext>
            </a:extLst>
          </p:cNvPr>
          <p:cNvSpPr>
            <a:spLocks noGrp="1"/>
          </p:cNvSpPr>
          <p:nvPr>
            <p:ph type="ctrTitle"/>
          </p:nvPr>
        </p:nvSpPr>
        <p:spPr>
          <a:xfrm>
            <a:off x="289560" y="1805319"/>
            <a:ext cx="8688261" cy="1790700"/>
          </a:xfrm>
        </p:spPr>
        <p:txBody>
          <a:bodyPr>
            <a:normAutofit fontScale="90000"/>
          </a:bodyPr>
          <a:lstStyle/>
          <a:p>
            <a:pPr algn="l"/>
            <a:br>
              <a:rPr lang="en-US" sz="4000" b="1" dirty="0">
                <a:latin typeface="Arial" panose="020B0604020202020204" pitchFamily="34" charset="0"/>
                <a:cs typeface="Arial" panose="020B0604020202020204" pitchFamily="34" charset="0"/>
              </a:rPr>
            </a:br>
            <a:br>
              <a:rPr lang="en-US" sz="4000" b="1" dirty="0">
                <a:latin typeface="Arial" panose="020B0604020202020204" pitchFamily="34" charset="0"/>
                <a:cs typeface="Arial" panose="020B0604020202020204" pitchFamily="34" charset="0"/>
              </a:rPr>
            </a:br>
            <a:r>
              <a:rPr lang="en-US" sz="3600" b="1" dirty="0">
                <a:latin typeface="Arial" panose="020B0604020202020204" pitchFamily="34" charset="0"/>
                <a:cs typeface="Arial" panose="020B0604020202020204" pitchFamily="34" charset="0"/>
              </a:rPr>
              <a:t>Source estimation with ICA</a:t>
            </a:r>
            <a:br>
              <a:rPr lang="en-US" sz="4000" b="1" dirty="0">
                <a:latin typeface="Arial" panose="020B0604020202020204" pitchFamily="34" charset="0"/>
                <a:cs typeface="Arial" panose="020B0604020202020204" pitchFamily="34" charset="0"/>
              </a:rPr>
            </a:br>
            <a:br>
              <a:rPr lang="en-US" sz="2000" b="1" dirty="0">
                <a:latin typeface="Arial" panose="020B0604020202020204" pitchFamily="34" charset="0"/>
                <a:cs typeface="Arial" panose="020B0604020202020204" pitchFamily="34" charset="0"/>
              </a:rPr>
            </a:br>
            <a:br>
              <a:rPr lang="en-US" sz="2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EEGLAB</a:t>
            </a:r>
            <a:br>
              <a:rPr lang="en-US" sz="3200" b="1" dirty="0">
                <a:latin typeface="Arial" panose="020B0604020202020204" pitchFamily="34" charset="0"/>
                <a:cs typeface="Arial" panose="020B0604020202020204" pitchFamily="34" charset="0"/>
              </a:rPr>
            </a:br>
            <a:endParaRPr lang="en-US" sz="36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6B70DC45-D2DE-7242-A926-9686FD14F831}"/>
              </a:ext>
            </a:extLst>
          </p:cNvPr>
          <p:cNvSpPr>
            <a:spLocks noGrp="1"/>
          </p:cNvSpPr>
          <p:nvPr>
            <p:ph type="subTitle" idx="1"/>
          </p:nvPr>
        </p:nvSpPr>
        <p:spPr>
          <a:xfrm>
            <a:off x="289560" y="3710918"/>
            <a:ext cx="6858000" cy="1241822"/>
          </a:xfrm>
        </p:spPr>
        <p:txBody>
          <a:bodyPr>
            <a:normAutofit lnSpcReduction="10000"/>
          </a:bodyPr>
          <a:lstStyle/>
          <a:p>
            <a:pPr algn="l"/>
            <a:r>
              <a:rPr lang="en-US" sz="1600" dirty="0"/>
              <a:t>Arnaud Delorme, PhD</a:t>
            </a:r>
          </a:p>
          <a:p>
            <a:pPr algn="l"/>
            <a:r>
              <a:rPr lang="en-US" sz="1600" dirty="0"/>
              <a:t>Romain Grandchamp, PhD</a:t>
            </a:r>
          </a:p>
          <a:p>
            <a:pPr algn="l"/>
            <a:r>
              <a:rPr lang="en-US" sz="1600" dirty="0"/>
              <a:t>Ramon Martinez-Cancino, PhD</a:t>
            </a:r>
          </a:p>
          <a:p>
            <a:pPr algn="l"/>
            <a:r>
              <a:rPr lang="en-US" sz="1600" dirty="0"/>
              <a:t>Johanna Wagner, PhD</a:t>
            </a:r>
          </a:p>
        </p:txBody>
      </p:sp>
      <p:pic>
        <p:nvPicPr>
          <p:cNvPr id="6" name="Picture 5" descr="A logo with text and lines&#10;&#10;AI-generated content may be incorrect.">
            <a:extLst>
              <a:ext uri="{FF2B5EF4-FFF2-40B4-BE49-F238E27FC236}">
                <a16:creationId xmlns:a16="http://schemas.microsoft.com/office/drawing/2014/main" id="{37667721-1ED4-B125-9752-49EE86AA6755}"/>
              </a:ext>
            </a:extLst>
          </p:cNvPr>
          <p:cNvPicPr>
            <a:picLocks noChangeAspect="1"/>
          </p:cNvPicPr>
          <p:nvPr/>
        </p:nvPicPr>
        <p:blipFill>
          <a:blip r:embed="rId3"/>
          <a:stretch>
            <a:fillRect/>
          </a:stretch>
        </p:blipFill>
        <p:spPr>
          <a:xfrm>
            <a:off x="114938" y="0"/>
            <a:ext cx="1664212" cy="1690420"/>
          </a:xfrm>
          <a:prstGeom prst="rect">
            <a:avLst/>
          </a:prstGeom>
        </p:spPr>
      </p:pic>
    </p:spTree>
    <p:extLst>
      <p:ext uri="{BB962C8B-B14F-4D97-AF65-F5344CB8AC3E}">
        <p14:creationId xmlns:p14="http://schemas.microsoft.com/office/powerpoint/2010/main" val="3907387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A927400-19C1-C57C-6623-E62FB316D60B}"/>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ea typeface="Arial" charset="0"/>
                <a:cs typeface="Arial" charset="0"/>
              </a:rPr>
              <a:t>What is ICA?</a:t>
            </a:r>
            <a:endParaRPr lang="en-US" sz="1500" b="1" dirty="0">
              <a:latin typeface="Arial" charset="0"/>
              <a:ea typeface="Arial" charset="0"/>
              <a:cs typeface="Arial" charset="0"/>
            </a:endParaRPr>
          </a:p>
        </p:txBody>
      </p:sp>
      <p:pic>
        <p:nvPicPr>
          <p:cNvPr id="6" name="Picture 5">
            <a:extLst>
              <a:ext uri="{FF2B5EF4-FFF2-40B4-BE49-F238E27FC236}">
                <a16:creationId xmlns:a16="http://schemas.microsoft.com/office/drawing/2014/main" id="{B1C42C07-EA82-4029-4038-C1967C185CA7}"/>
              </a:ext>
            </a:extLst>
          </p:cNvPr>
          <p:cNvPicPr>
            <a:picLocks noChangeAspect="1"/>
          </p:cNvPicPr>
          <p:nvPr/>
        </p:nvPicPr>
        <p:blipFill>
          <a:blip r:embed="rId2"/>
          <a:stretch>
            <a:fillRect/>
          </a:stretch>
        </p:blipFill>
        <p:spPr>
          <a:xfrm>
            <a:off x="8478979" y="139226"/>
            <a:ext cx="427418" cy="421966"/>
          </a:xfrm>
          <a:prstGeom prst="rect">
            <a:avLst/>
          </a:prstGeom>
        </p:spPr>
      </p:pic>
      <p:sp>
        <p:nvSpPr>
          <p:cNvPr id="2" name="Date Placeholder 1">
            <a:extLst>
              <a:ext uri="{FF2B5EF4-FFF2-40B4-BE49-F238E27FC236}">
                <a16:creationId xmlns:a16="http://schemas.microsoft.com/office/drawing/2014/main" id="{7F0D8CE7-8B96-DCB7-8571-88E42622F905}"/>
              </a:ext>
            </a:extLst>
          </p:cNvPr>
          <p:cNvSpPr>
            <a:spLocks noGrp="1"/>
          </p:cNvSpPr>
          <p:nvPr>
            <p:ph type="dt" sz="half" idx="10"/>
          </p:nvPr>
        </p:nvSpPr>
        <p:spPr/>
        <p:txBody>
          <a:bodyPr/>
          <a:lstStyle/>
          <a:p>
            <a:fld id="{EB2FC576-928A-DE4C-B116-42A85F954CD5}" type="datetime1">
              <a:rPr lang="en-US" smtClean="0"/>
              <a:t>11/8/25</a:t>
            </a:fld>
            <a:endParaRPr lang="en-US"/>
          </a:p>
        </p:txBody>
      </p:sp>
      <p:sp>
        <p:nvSpPr>
          <p:cNvPr id="5" name="Slide Number Placeholder 4">
            <a:extLst>
              <a:ext uri="{FF2B5EF4-FFF2-40B4-BE49-F238E27FC236}">
                <a16:creationId xmlns:a16="http://schemas.microsoft.com/office/drawing/2014/main" id="{8F42E1FD-3DBA-8AD0-821A-8749944C9F31}"/>
              </a:ext>
            </a:extLst>
          </p:cNvPr>
          <p:cNvSpPr>
            <a:spLocks noGrp="1"/>
          </p:cNvSpPr>
          <p:nvPr>
            <p:ph type="sldNum" sz="quarter" idx="12"/>
          </p:nvPr>
        </p:nvSpPr>
        <p:spPr/>
        <p:txBody>
          <a:bodyPr/>
          <a:lstStyle/>
          <a:p>
            <a:fld id="{482C7610-CFC5-9043-8BFE-8938139BABFD}" type="slidenum">
              <a:rPr lang="en-US" smtClean="0"/>
              <a:t>10</a:t>
            </a:fld>
            <a:endParaRPr lang="en-US"/>
          </a:p>
        </p:txBody>
      </p:sp>
      <p:sp>
        <p:nvSpPr>
          <p:cNvPr id="9" name="Content Placeholder 2">
            <a:extLst>
              <a:ext uri="{FF2B5EF4-FFF2-40B4-BE49-F238E27FC236}">
                <a16:creationId xmlns:a16="http://schemas.microsoft.com/office/drawing/2014/main" id="{86573CE6-469E-B773-C86B-5A68AB91E5AA}"/>
              </a:ext>
            </a:extLst>
          </p:cNvPr>
          <p:cNvSpPr>
            <a:spLocks noGrp="1" noChangeArrowheads="1"/>
          </p:cNvSpPr>
          <p:nvPr>
            <p:ph idx="1"/>
          </p:nvPr>
        </p:nvSpPr>
        <p:spPr bwMode="auto">
          <a:xfrm>
            <a:off x="728804" y="2145364"/>
            <a:ext cx="7750175" cy="35607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i="1" dirty="0">
                <a:ea typeface="ＭＳ Ｐゴシック" panose="020B0600070205080204" pitchFamily="34" charset="-128"/>
                <a:cs typeface="Arial" panose="020B0604020202020204" pitchFamily="34" charset="0"/>
              </a:rPr>
              <a:t>Independent Component Analysis is a signal processing method to separate independent sources linearly mixed in several sensors.</a:t>
            </a:r>
          </a:p>
          <a:p>
            <a:pPr marL="0" indent="0">
              <a:buNone/>
            </a:pPr>
            <a:endParaRPr lang="en-US" altLang="en-US" i="1" dirty="0">
              <a:ea typeface="ＭＳ Ｐゴシック" panose="020B0600070205080204" pitchFamily="34" charset="-128"/>
              <a:cs typeface="Arial" panose="020B0604020202020204" pitchFamily="34" charset="0"/>
            </a:endParaRPr>
          </a:p>
          <a:p>
            <a:pPr marL="0" indent="0" algn="r">
              <a:buNone/>
            </a:pPr>
            <a:r>
              <a:rPr lang="en-US" altLang="en-US" sz="1400" i="1" dirty="0">
                <a:ea typeface="ＭＳ Ｐゴシック" panose="020B0600070205080204" pitchFamily="34" charset="-128"/>
                <a:cs typeface="Arial" panose="020B0604020202020204" pitchFamily="34" charset="0"/>
              </a:rPr>
              <a:t>ICA for dummies</a:t>
            </a:r>
          </a:p>
          <a:p>
            <a:pPr marL="0" indent="0" algn="r">
              <a:spcBef>
                <a:spcPts val="0"/>
              </a:spcBef>
              <a:buNone/>
            </a:pPr>
            <a:r>
              <a:rPr lang="en-US" altLang="en-US" sz="1400" i="1" dirty="0">
                <a:ea typeface="ＭＳ Ｐゴシック" panose="020B0600070205080204" pitchFamily="34" charset="-128"/>
                <a:cs typeface="Arial" panose="020B0604020202020204" pitchFamily="34" charset="0"/>
              </a:rPr>
              <a:t>http://</a:t>
            </a:r>
            <a:r>
              <a:rPr lang="en-US" altLang="en-US" sz="1400" i="1" dirty="0" err="1">
                <a:ea typeface="ＭＳ Ｐゴシック" panose="020B0600070205080204" pitchFamily="34" charset="-128"/>
                <a:cs typeface="Arial" panose="020B0604020202020204" pitchFamily="34" charset="0"/>
              </a:rPr>
              <a:t>arnauddelorme.com</a:t>
            </a:r>
            <a:r>
              <a:rPr lang="en-US" altLang="en-US" sz="1400" i="1" dirty="0">
                <a:ea typeface="ＭＳ Ｐゴシック" panose="020B0600070205080204" pitchFamily="34" charset="-128"/>
                <a:cs typeface="Arial" panose="020B0604020202020204" pitchFamily="34" charset="0"/>
              </a:rPr>
              <a:t>/</a:t>
            </a:r>
            <a:r>
              <a:rPr lang="en-US" altLang="en-US" sz="1400" i="1" dirty="0" err="1">
                <a:ea typeface="ＭＳ Ｐゴシック" panose="020B0600070205080204" pitchFamily="34" charset="-128"/>
                <a:cs typeface="Arial" panose="020B0604020202020204" pitchFamily="34" charset="0"/>
              </a:rPr>
              <a:t>ica_for_dummies</a:t>
            </a:r>
            <a:endParaRPr lang="en-US" altLang="en-US" sz="1400" i="1" dirty="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898735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A927400-19C1-C57C-6623-E62FB316D60B}"/>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ea typeface="Arial" charset="0"/>
                <a:cs typeface="Arial" charset="0"/>
              </a:rPr>
              <a:t>The Cocktail Party Problem</a:t>
            </a:r>
            <a:endParaRPr lang="en-US" sz="1500" b="1" dirty="0">
              <a:latin typeface="Arial" charset="0"/>
              <a:ea typeface="Arial" charset="0"/>
              <a:cs typeface="Arial" charset="0"/>
            </a:endParaRPr>
          </a:p>
        </p:txBody>
      </p:sp>
      <p:pic>
        <p:nvPicPr>
          <p:cNvPr id="6" name="Picture 5">
            <a:extLst>
              <a:ext uri="{FF2B5EF4-FFF2-40B4-BE49-F238E27FC236}">
                <a16:creationId xmlns:a16="http://schemas.microsoft.com/office/drawing/2014/main" id="{B1C42C07-EA82-4029-4038-C1967C185CA7}"/>
              </a:ext>
            </a:extLst>
          </p:cNvPr>
          <p:cNvPicPr>
            <a:picLocks noChangeAspect="1"/>
          </p:cNvPicPr>
          <p:nvPr/>
        </p:nvPicPr>
        <p:blipFill>
          <a:blip r:embed="rId2"/>
          <a:stretch>
            <a:fillRect/>
          </a:stretch>
        </p:blipFill>
        <p:spPr>
          <a:xfrm>
            <a:off x="8478979" y="139226"/>
            <a:ext cx="427418" cy="421966"/>
          </a:xfrm>
          <a:prstGeom prst="rect">
            <a:avLst/>
          </a:prstGeom>
        </p:spPr>
      </p:pic>
      <p:sp>
        <p:nvSpPr>
          <p:cNvPr id="2" name="Date Placeholder 1">
            <a:extLst>
              <a:ext uri="{FF2B5EF4-FFF2-40B4-BE49-F238E27FC236}">
                <a16:creationId xmlns:a16="http://schemas.microsoft.com/office/drawing/2014/main" id="{7F0D8CE7-8B96-DCB7-8571-88E42622F905}"/>
              </a:ext>
            </a:extLst>
          </p:cNvPr>
          <p:cNvSpPr>
            <a:spLocks noGrp="1"/>
          </p:cNvSpPr>
          <p:nvPr>
            <p:ph type="dt" sz="half" idx="10"/>
          </p:nvPr>
        </p:nvSpPr>
        <p:spPr/>
        <p:txBody>
          <a:bodyPr/>
          <a:lstStyle/>
          <a:p>
            <a:fld id="{EB2FC576-928A-DE4C-B116-42A85F954CD5}" type="datetime1">
              <a:rPr lang="en-US" smtClean="0"/>
              <a:t>11/8/25</a:t>
            </a:fld>
            <a:endParaRPr lang="en-US"/>
          </a:p>
        </p:txBody>
      </p:sp>
      <p:sp>
        <p:nvSpPr>
          <p:cNvPr id="5" name="Slide Number Placeholder 4">
            <a:extLst>
              <a:ext uri="{FF2B5EF4-FFF2-40B4-BE49-F238E27FC236}">
                <a16:creationId xmlns:a16="http://schemas.microsoft.com/office/drawing/2014/main" id="{8F42E1FD-3DBA-8AD0-821A-8749944C9F31}"/>
              </a:ext>
            </a:extLst>
          </p:cNvPr>
          <p:cNvSpPr>
            <a:spLocks noGrp="1"/>
          </p:cNvSpPr>
          <p:nvPr>
            <p:ph type="sldNum" sz="quarter" idx="12"/>
          </p:nvPr>
        </p:nvSpPr>
        <p:spPr/>
        <p:txBody>
          <a:bodyPr/>
          <a:lstStyle/>
          <a:p>
            <a:fld id="{482C7610-CFC5-9043-8BFE-8938139BABFD}" type="slidenum">
              <a:rPr lang="en-US" smtClean="0"/>
              <a:t>11</a:t>
            </a:fld>
            <a:endParaRPr lang="en-US"/>
          </a:p>
        </p:txBody>
      </p:sp>
      <p:grpSp>
        <p:nvGrpSpPr>
          <p:cNvPr id="8" name="Group 6">
            <a:extLst>
              <a:ext uri="{FF2B5EF4-FFF2-40B4-BE49-F238E27FC236}">
                <a16:creationId xmlns:a16="http://schemas.microsoft.com/office/drawing/2014/main" id="{E8B19510-1487-8EF2-230F-4434321AD433}"/>
              </a:ext>
            </a:extLst>
          </p:cNvPr>
          <p:cNvGrpSpPr>
            <a:grpSpLocks/>
          </p:cNvGrpSpPr>
          <p:nvPr/>
        </p:nvGrpSpPr>
        <p:grpSpPr bwMode="auto">
          <a:xfrm>
            <a:off x="3054475" y="1395049"/>
            <a:ext cx="4995653" cy="3325443"/>
            <a:chOff x="1737" y="1440"/>
            <a:chExt cx="3335" cy="2220"/>
          </a:xfrm>
        </p:grpSpPr>
        <p:sp>
          <p:nvSpPr>
            <p:cNvPr id="10" name="AutoShape 7">
              <a:extLst>
                <a:ext uri="{FF2B5EF4-FFF2-40B4-BE49-F238E27FC236}">
                  <a16:creationId xmlns:a16="http://schemas.microsoft.com/office/drawing/2014/main" id="{60B8F772-DFB5-9387-CF82-191F1EC289E6}"/>
                </a:ext>
              </a:extLst>
            </p:cNvPr>
            <p:cNvSpPr>
              <a:spLocks/>
            </p:cNvSpPr>
            <p:nvPr/>
          </p:nvSpPr>
          <p:spPr bwMode="auto">
            <a:xfrm>
              <a:off x="1737" y="1608"/>
              <a:ext cx="533" cy="1836"/>
            </a:xfrm>
            <a:prstGeom prst="rightBrace">
              <a:avLst>
                <a:gd name="adj1" fmla="val 33235"/>
                <a:gd name="adj2" fmla="val 50000"/>
              </a:avLst>
            </a:prstGeom>
            <a:noFill/>
            <a:ln w="28440">
              <a:solidFill>
                <a:schemeClr val="tx2">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 name="Line 8">
              <a:extLst>
                <a:ext uri="{FF2B5EF4-FFF2-40B4-BE49-F238E27FC236}">
                  <a16:creationId xmlns:a16="http://schemas.microsoft.com/office/drawing/2014/main" id="{E7D6886D-FDB1-65DA-19D3-420C6B8D195A}"/>
                </a:ext>
              </a:extLst>
            </p:cNvPr>
            <p:cNvSpPr>
              <a:spLocks noChangeShapeType="1"/>
            </p:cNvSpPr>
            <p:nvPr/>
          </p:nvSpPr>
          <p:spPr bwMode="auto">
            <a:xfrm flipV="1">
              <a:off x="3041" y="1607"/>
              <a:ext cx="1471" cy="762"/>
            </a:xfrm>
            <a:prstGeom prst="line">
              <a:avLst/>
            </a:prstGeom>
            <a:noFill/>
            <a:ln w="28440">
              <a:solidFill>
                <a:schemeClr val="tx2">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2" name="Line 9">
              <a:extLst>
                <a:ext uri="{FF2B5EF4-FFF2-40B4-BE49-F238E27FC236}">
                  <a16:creationId xmlns:a16="http://schemas.microsoft.com/office/drawing/2014/main" id="{584C485C-F451-8410-054E-B8384A98259C}"/>
                </a:ext>
              </a:extLst>
            </p:cNvPr>
            <p:cNvSpPr>
              <a:spLocks noChangeShapeType="1"/>
            </p:cNvSpPr>
            <p:nvPr/>
          </p:nvSpPr>
          <p:spPr bwMode="auto">
            <a:xfrm flipH="1">
              <a:off x="3040" y="2154"/>
              <a:ext cx="1096" cy="251"/>
            </a:xfrm>
            <a:prstGeom prst="line">
              <a:avLst/>
            </a:prstGeom>
            <a:noFill/>
            <a:ln w="28440">
              <a:solidFill>
                <a:schemeClr val="tx2">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3" name="Line 10">
              <a:extLst>
                <a:ext uri="{FF2B5EF4-FFF2-40B4-BE49-F238E27FC236}">
                  <a16:creationId xmlns:a16="http://schemas.microsoft.com/office/drawing/2014/main" id="{4FCBFAD5-B5C0-37FE-1501-C71757457383}"/>
                </a:ext>
              </a:extLst>
            </p:cNvPr>
            <p:cNvSpPr>
              <a:spLocks noChangeShapeType="1"/>
            </p:cNvSpPr>
            <p:nvPr/>
          </p:nvSpPr>
          <p:spPr bwMode="auto">
            <a:xfrm flipH="1" flipV="1">
              <a:off x="3053" y="2446"/>
              <a:ext cx="1700" cy="150"/>
            </a:xfrm>
            <a:prstGeom prst="line">
              <a:avLst/>
            </a:prstGeom>
            <a:noFill/>
            <a:ln w="28440">
              <a:solidFill>
                <a:schemeClr val="tx2">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4" name="Line 11">
              <a:extLst>
                <a:ext uri="{FF2B5EF4-FFF2-40B4-BE49-F238E27FC236}">
                  <a16:creationId xmlns:a16="http://schemas.microsoft.com/office/drawing/2014/main" id="{24841268-EC2C-D0F8-A75C-14A2F182A61E}"/>
                </a:ext>
              </a:extLst>
            </p:cNvPr>
            <p:cNvSpPr>
              <a:spLocks noChangeShapeType="1"/>
            </p:cNvSpPr>
            <p:nvPr/>
          </p:nvSpPr>
          <p:spPr bwMode="auto">
            <a:xfrm>
              <a:off x="3054" y="2512"/>
              <a:ext cx="1118" cy="359"/>
            </a:xfrm>
            <a:prstGeom prst="line">
              <a:avLst/>
            </a:prstGeom>
            <a:noFill/>
            <a:ln w="28440">
              <a:solidFill>
                <a:schemeClr val="tx2">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5" name="Line 12">
              <a:extLst>
                <a:ext uri="{FF2B5EF4-FFF2-40B4-BE49-F238E27FC236}">
                  <a16:creationId xmlns:a16="http://schemas.microsoft.com/office/drawing/2014/main" id="{6B1600BB-588D-DF0C-3AA9-B95080C7709A}"/>
                </a:ext>
              </a:extLst>
            </p:cNvPr>
            <p:cNvSpPr>
              <a:spLocks noChangeShapeType="1"/>
            </p:cNvSpPr>
            <p:nvPr/>
          </p:nvSpPr>
          <p:spPr bwMode="auto">
            <a:xfrm>
              <a:off x="3054" y="2595"/>
              <a:ext cx="1660" cy="884"/>
            </a:xfrm>
            <a:prstGeom prst="line">
              <a:avLst/>
            </a:prstGeom>
            <a:noFill/>
            <a:ln w="28440">
              <a:solidFill>
                <a:schemeClr val="tx2">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16" name="Object 2">
              <a:hlinkClick r:id="" action="ppaction://noaction">
                <a:snd r:embed="rId3" name="S4.WAV"/>
              </a:hlinkClick>
              <a:extLst>
                <a:ext uri="{FF2B5EF4-FFF2-40B4-BE49-F238E27FC236}">
                  <a16:creationId xmlns:a16="http://schemas.microsoft.com/office/drawing/2014/main" id="{794A0D0D-1E8C-56D1-2A7E-0E574FEA2A2F}"/>
                </a:ext>
              </a:extLst>
            </p:cNvPr>
            <p:cNvGraphicFramePr>
              <a:graphicFrameLocks noChangeAspect="1"/>
            </p:cNvGraphicFramePr>
            <p:nvPr/>
          </p:nvGraphicFramePr>
          <p:xfrm>
            <a:off x="4714" y="3335"/>
            <a:ext cx="349" cy="325"/>
          </p:xfrm>
          <a:graphic>
            <a:graphicData uri="http://schemas.openxmlformats.org/presentationml/2006/ole">
              <mc:AlternateContent xmlns:mc="http://schemas.openxmlformats.org/markup-compatibility/2006">
                <mc:Choice xmlns:v="urn:schemas-microsoft-com:vml" Requires="v">
                  <p:oleObj r:id="rId4" imgW="336550" imgH="355600" progId="">
                    <p:embed/>
                  </p:oleObj>
                </mc:Choice>
                <mc:Fallback>
                  <p:oleObj r:id="rId4" imgW="336550" imgH="355600" progId="">
                    <p:embed/>
                    <p:pic>
                      <p:nvPicPr>
                        <p:cNvPr id="16" name="Object 2">
                          <a:hlinkClick r:id="" action="ppaction://noaction">
                            <a:snd r:embed="rId3" name="S4.WAV"/>
                          </a:hlinkClick>
                          <a:extLst>
                            <a:ext uri="{FF2B5EF4-FFF2-40B4-BE49-F238E27FC236}">
                              <a16:creationId xmlns:a16="http://schemas.microsoft.com/office/drawing/2014/main" id="{794A0D0D-1E8C-56D1-2A7E-0E574FEA2A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4" y="3335"/>
                          <a:ext cx="349" cy="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7" name="Object 3">
              <a:hlinkClick r:id="" action="ppaction://noaction">
                <a:snd r:embed="rId6" name="S5.WAV"/>
              </a:hlinkClick>
              <a:extLst>
                <a:ext uri="{FF2B5EF4-FFF2-40B4-BE49-F238E27FC236}">
                  <a16:creationId xmlns:a16="http://schemas.microsoft.com/office/drawing/2014/main" id="{8C38169E-C31A-1316-7B4E-80765C606E92}"/>
                </a:ext>
              </a:extLst>
            </p:cNvPr>
            <p:cNvGraphicFramePr>
              <a:graphicFrameLocks noChangeAspect="1"/>
            </p:cNvGraphicFramePr>
            <p:nvPr/>
          </p:nvGraphicFramePr>
          <p:xfrm>
            <a:off x="4752" y="2368"/>
            <a:ext cx="320" cy="338"/>
          </p:xfrm>
          <a:graphic>
            <a:graphicData uri="http://schemas.openxmlformats.org/presentationml/2006/ole">
              <mc:AlternateContent xmlns:mc="http://schemas.openxmlformats.org/markup-compatibility/2006">
                <mc:Choice xmlns:v="urn:schemas-microsoft-com:vml" Requires="v">
                  <p:oleObj r:id="rId7" imgW="266700" imgH="311150" progId="">
                    <p:embed/>
                  </p:oleObj>
                </mc:Choice>
                <mc:Fallback>
                  <p:oleObj r:id="rId7" imgW="266700" imgH="311150" progId="">
                    <p:embed/>
                    <p:pic>
                      <p:nvPicPr>
                        <p:cNvPr id="17" name="Object 3">
                          <a:hlinkClick r:id="" action="ppaction://noaction">
                            <a:snd r:embed="rId6" name="S5.WAV"/>
                          </a:hlinkClick>
                          <a:extLst>
                            <a:ext uri="{FF2B5EF4-FFF2-40B4-BE49-F238E27FC236}">
                              <a16:creationId xmlns:a16="http://schemas.microsoft.com/office/drawing/2014/main" id="{8C38169E-C31A-1316-7B4E-80765C606E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2" y="2368"/>
                          <a:ext cx="320" cy="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8" name="Object 4">
              <a:hlinkClick r:id="" action="ppaction://noaction">
                <a:snd r:embed="rId9" name="S3.WAV"/>
              </a:hlinkClick>
              <a:extLst>
                <a:ext uri="{FF2B5EF4-FFF2-40B4-BE49-F238E27FC236}">
                  <a16:creationId xmlns:a16="http://schemas.microsoft.com/office/drawing/2014/main" id="{3FBBDAFA-0ED8-952B-51D4-9FD68F7C1D70}"/>
                </a:ext>
              </a:extLst>
            </p:cNvPr>
            <p:cNvGraphicFramePr>
              <a:graphicFrameLocks noChangeAspect="1"/>
            </p:cNvGraphicFramePr>
            <p:nvPr/>
          </p:nvGraphicFramePr>
          <p:xfrm>
            <a:off x="4147" y="1971"/>
            <a:ext cx="365" cy="366"/>
          </p:xfrm>
          <a:graphic>
            <a:graphicData uri="http://schemas.openxmlformats.org/presentationml/2006/ole">
              <mc:AlternateContent xmlns:mc="http://schemas.openxmlformats.org/markup-compatibility/2006">
                <mc:Choice xmlns:v="urn:schemas-microsoft-com:vml" Requires="v">
                  <p:oleObj r:id="rId10" imgW="400050" imgH="444500" progId="">
                    <p:embed/>
                  </p:oleObj>
                </mc:Choice>
                <mc:Fallback>
                  <p:oleObj r:id="rId10" imgW="400050" imgH="444500" progId="">
                    <p:embed/>
                    <p:pic>
                      <p:nvPicPr>
                        <p:cNvPr id="18" name="Object 4">
                          <a:hlinkClick r:id="" action="ppaction://noaction">
                            <a:snd r:embed="rId9" name="S3.WAV"/>
                          </a:hlinkClick>
                          <a:extLst>
                            <a:ext uri="{FF2B5EF4-FFF2-40B4-BE49-F238E27FC236}">
                              <a16:creationId xmlns:a16="http://schemas.microsoft.com/office/drawing/2014/main" id="{3FBBDAFA-0ED8-952B-51D4-9FD68F7C1D7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47" y="1971"/>
                          <a:ext cx="365" cy="36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9" name="Object 5">
              <a:hlinkClick r:id="" action="ppaction://noaction">
                <a:snd r:embed="rId12" name="S1.WAV"/>
              </a:hlinkClick>
              <a:extLst>
                <a:ext uri="{FF2B5EF4-FFF2-40B4-BE49-F238E27FC236}">
                  <a16:creationId xmlns:a16="http://schemas.microsoft.com/office/drawing/2014/main" id="{87DEC0DC-D776-639E-6EB2-44E2511C655B}"/>
                </a:ext>
              </a:extLst>
            </p:cNvPr>
            <p:cNvGraphicFramePr>
              <a:graphicFrameLocks noChangeAspect="1"/>
            </p:cNvGraphicFramePr>
            <p:nvPr>
              <p:extLst>
                <p:ext uri="{D42A27DB-BD31-4B8C-83A1-F6EECF244321}">
                  <p14:modId xmlns:p14="http://schemas.microsoft.com/office/powerpoint/2010/main" val="178681028"/>
                </p:ext>
              </p:extLst>
            </p:nvPr>
          </p:nvGraphicFramePr>
          <p:xfrm>
            <a:off x="4512" y="1440"/>
            <a:ext cx="359" cy="335"/>
          </p:xfrm>
          <a:graphic>
            <a:graphicData uri="http://schemas.openxmlformats.org/presentationml/2006/ole">
              <mc:AlternateContent xmlns:mc="http://schemas.openxmlformats.org/markup-compatibility/2006">
                <mc:Choice xmlns:v="urn:schemas-microsoft-com:vml" Requires="v">
                  <p:oleObj r:id="rId13" imgW="406400" imgH="419100" progId="">
                    <p:embed/>
                  </p:oleObj>
                </mc:Choice>
                <mc:Fallback>
                  <p:oleObj r:id="rId13" imgW="406400" imgH="419100" progId="">
                    <p:embed/>
                    <p:pic>
                      <p:nvPicPr>
                        <p:cNvPr id="19" name="Object 5">
                          <a:hlinkClick r:id="" action="ppaction://noaction">
                            <a:snd r:embed="rId12" name="S1.WAV"/>
                          </a:hlinkClick>
                          <a:extLst>
                            <a:ext uri="{FF2B5EF4-FFF2-40B4-BE49-F238E27FC236}">
                              <a16:creationId xmlns:a16="http://schemas.microsoft.com/office/drawing/2014/main" id="{87DEC0DC-D776-639E-6EB2-44E2511C655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12" y="1440"/>
                          <a:ext cx="359" cy="33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0" name="Object 6">
              <a:hlinkClick r:id="" action="ppaction://noaction">
                <a:snd r:embed="rId15" name="S6.WAV"/>
              </a:hlinkClick>
              <a:extLst>
                <a:ext uri="{FF2B5EF4-FFF2-40B4-BE49-F238E27FC236}">
                  <a16:creationId xmlns:a16="http://schemas.microsoft.com/office/drawing/2014/main" id="{97A28EDF-71EE-2E01-5B7D-5B913ABCC6B4}"/>
                </a:ext>
              </a:extLst>
            </p:cNvPr>
            <p:cNvGraphicFramePr>
              <a:graphicFrameLocks noChangeAspect="1"/>
            </p:cNvGraphicFramePr>
            <p:nvPr/>
          </p:nvGraphicFramePr>
          <p:xfrm>
            <a:off x="4216" y="2709"/>
            <a:ext cx="391" cy="324"/>
          </p:xfrm>
          <a:graphic>
            <a:graphicData uri="http://schemas.openxmlformats.org/presentationml/2006/ole">
              <mc:AlternateContent xmlns:mc="http://schemas.openxmlformats.org/markup-compatibility/2006">
                <mc:Choice xmlns:v="urn:schemas-microsoft-com:vml" Requires="v">
                  <p:oleObj r:id="rId16" imgW="368300" imgH="336550" progId="">
                    <p:embed/>
                  </p:oleObj>
                </mc:Choice>
                <mc:Fallback>
                  <p:oleObj r:id="rId16" imgW="368300" imgH="336550" progId="">
                    <p:embed/>
                    <p:pic>
                      <p:nvPicPr>
                        <p:cNvPr id="20" name="Object 6">
                          <a:hlinkClick r:id="" action="ppaction://noaction">
                            <a:snd r:embed="rId15" name="S6.WAV"/>
                          </a:hlinkClick>
                          <a:extLst>
                            <a:ext uri="{FF2B5EF4-FFF2-40B4-BE49-F238E27FC236}">
                              <a16:creationId xmlns:a16="http://schemas.microsoft.com/office/drawing/2014/main" id="{97A28EDF-71EE-2E01-5B7D-5B913ABCC6B4}"/>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216" y="2709"/>
                          <a:ext cx="391" cy="32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1" name="Text Box 18">
              <a:extLst>
                <a:ext uri="{FF2B5EF4-FFF2-40B4-BE49-F238E27FC236}">
                  <a16:creationId xmlns:a16="http://schemas.microsoft.com/office/drawing/2014/main" id="{98583D34-31E7-9F46-4534-E09A5CFC0553}"/>
                </a:ext>
              </a:extLst>
            </p:cNvPr>
            <p:cNvSpPr txBox="1">
              <a:spLocks noChangeArrowheads="1"/>
            </p:cNvSpPr>
            <p:nvPr/>
          </p:nvSpPr>
          <p:spPr bwMode="auto">
            <a:xfrm>
              <a:off x="2237" y="2277"/>
              <a:ext cx="817" cy="370"/>
            </a:xfrm>
            <a:prstGeom prst="rect">
              <a:avLst/>
            </a:prstGeom>
            <a:solidFill>
              <a:srgbClr val="000000"/>
            </a:solidFill>
            <a:ln w="9360">
              <a:solidFill>
                <a:schemeClr val="tx2">
                  <a:lumMod val="75000"/>
                </a:schemeClr>
              </a:solidFill>
              <a:miter lim="800000"/>
              <a:headEnd/>
              <a:tailEnd/>
            </a:ln>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panose="020B0604020202020204" pitchFamily="34" charset="0"/>
                  <a:ea typeface="ＭＳ Ｐゴシック" panose="020B0600070205080204" pitchFamily="34" charset="-128"/>
                </a:defRPr>
              </a:lvl1pPr>
              <a:lvl2pPr marL="742950" indent="-28575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panose="020B0604020202020204" pitchFamily="34" charset="0"/>
                  <a:ea typeface="ＭＳ Ｐゴシック" panose="020B0600070205080204" pitchFamily="34" charset="-128"/>
                </a:defRPr>
              </a:lvl2pPr>
              <a:lvl3pPr marL="11430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panose="020B0604020202020204" pitchFamily="34" charset="0"/>
                  <a:ea typeface="ＭＳ Ｐゴシック" panose="020B0600070205080204" pitchFamily="34" charset="-128"/>
                </a:defRPr>
              </a:lvl3pPr>
              <a:lvl4pPr marL="16002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panose="020B0604020202020204" pitchFamily="34" charset="0"/>
                  <a:ea typeface="ＭＳ Ｐゴシック" panose="020B0600070205080204" pitchFamily="34" charset="-128"/>
                </a:defRPr>
              </a:lvl4pPr>
              <a:lvl5pPr marL="2057400" indent="-2286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panose="020B0604020202020204" pitchFamily="34" charset="0"/>
                  <a:ea typeface="ＭＳ Ｐゴシック" panose="020B0600070205080204" pitchFamily="34" charset="-128"/>
                </a:defRPr>
              </a:lvl9pPr>
            </a:lstStyle>
            <a:p>
              <a:pPr algn="ctr">
                <a:spcBef>
                  <a:spcPts val="2000"/>
                </a:spcBef>
                <a:buClr>
                  <a:srgbClr val="00FF00"/>
                </a:buClr>
              </a:pPr>
              <a:r>
                <a:rPr lang="en-GB" altLang="en-US" sz="3200" dirty="0">
                  <a:solidFill>
                    <a:schemeClr val="bg1"/>
                  </a:solidFill>
                  <a:latin typeface="Times New Roman" panose="02020603050405020304" pitchFamily="18" charset="0"/>
                  <a:ea typeface="PMingLiU" panose="02020500000000000000" pitchFamily="18" charset="-120"/>
                </a:rPr>
                <a:t>ICA</a:t>
              </a:r>
            </a:p>
          </p:txBody>
        </p:sp>
      </p:grpSp>
      <p:pic>
        <p:nvPicPr>
          <p:cNvPr id="22" name="Picture 20">
            <a:extLst>
              <a:ext uri="{FF2B5EF4-FFF2-40B4-BE49-F238E27FC236}">
                <a16:creationId xmlns:a16="http://schemas.microsoft.com/office/drawing/2014/main" id="{C57ACF37-E807-6612-C791-632C0E7CB46A}"/>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327400" y="787037"/>
            <a:ext cx="456873" cy="128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3">
            <a:extLst>
              <a:ext uri="{FF2B5EF4-FFF2-40B4-BE49-F238E27FC236}">
                <a16:creationId xmlns:a16="http://schemas.microsoft.com/office/drawing/2014/main" id="{B6B91192-E63B-A157-3730-DD8CC859BF5C}"/>
              </a:ext>
            </a:extLst>
          </p:cNvPr>
          <p:cNvGrpSpPr>
            <a:grpSpLocks/>
          </p:cNvGrpSpPr>
          <p:nvPr/>
        </p:nvGrpSpPr>
        <p:grpSpPr bwMode="auto">
          <a:xfrm>
            <a:off x="296987" y="1395046"/>
            <a:ext cx="1668713" cy="2979417"/>
            <a:chOff x="288" y="2152"/>
            <a:chExt cx="865" cy="1456"/>
          </a:xfrm>
        </p:grpSpPr>
        <p:pic>
          <p:nvPicPr>
            <p:cNvPr id="24" name="Picture 4" descr="j0198439">
              <a:hlinkClick r:id="" action="ppaction://noaction" highlightClick="1">
                <a:snd r:embed="rId19" name="X2.WAV"/>
              </a:hlinkClick>
              <a:extLst>
                <a:ext uri="{FF2B5EF4-FFF2-40B4-BE49-F238E27FC236}">
                  <a16:creationId xmlns:a16="http://schemas.microsoft.com/office/drawing/2014/main" id="{5C25B178-5F6F-4B8E-09EC-B838CD9955B8}"/>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88" y="2152"/>
              <a:ext cx="663" cy="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5" descr="BD20151_">
              <a:hlinkClick r:id="" action="ppaction://noaction">
                <a:snd r:embed="rId21" name="X4.WAV"/>
              </a:hlinkClick>
              <a:extLst>
                <a:ext uri="{FF2B5EF4-FFF2-40B4-BE49-F238E27FC236}">
                  <a16:creationId xmlns:a16="http://schemas.microsoft.com/office/drawing/2014/main" id="{6B429B03-9DD4-A6DC-D1BB-A0D7C2A19B2B}"/>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88" y="2638"/>
              <a:ext cx="799" cy="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6" descr="bd20210_">
              <a:hlinkClick r:id="" action="ppaction://noaction">
                <a:snd r:embed="rId23" name="X5.WAV"/>
              </a:hlinkClick>
              <a:extLst>
                <a:ext uri="{FF2B5EF4-FFF2-40B4-BE49-F238E27FC236}">
                  <a16:creationId xmlns:a16="http://schemas.microsoft.com/office/drawing/2014/main" id="{0926B30E-DCD9-D62F-0A2D-62DCFF7DAA2A}"/>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88" y="2961"/>
              <a:ext cx="665" cy="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7" name="Picture 20">
            <a:extLst>
              <a:ext uri="{FF2B5EF4-FFF2-40B4-BE49-F238E27FC236}">
                <a16:creationId xmlns:a16="http://schemas.microsoft.com/office/drawing/2014/main" id="{C8D48AD0-A146-301F-B065-B85B81DB103E}"/>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721100" y="1734774"/>
            <a:ext cx="458372" cy="128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0">
            <a:extLst>
              <a:ext uri="{FF2B5EF4-FFF2-40B4-BE49-F238E27FC236}">
                <a16:creationId xmlns:a16="http://schemas.microsoft.com/office/drawing/2014/main" id="{CD327723-5A5D-2D3F-0913-553D0FB066B0}"/>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236909" y="2449149"/>
            <a:ext cx="456874" cy="128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0">
            <a:extLst>
              <a:ext uri="{FF2B5EF4-FFF2-40B4-BE49-F238E27FC236}">
                <a16:creationId xmlns:a16="http://schemas.microsoft.com/office/drawing/2014/main" id="{5633EF7B-433C-5247-3538-DCF4AA3EF26D}"/>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721100" y="3409587"/>
            <a:ext cx="458372" cy="128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0">
            <a:extLst>
              <a:ext uri="{FF2B5EF4-FFF2-40B4-BE49-F238E27FC236}">
                <a16:creationId xmlns:a16="http://schemas.microsoft.com/office/drawing/2014/main" id="{2997CA7A-0C4D-C825-7FBA-85186DCB4907}"/>
              </a:ext>
            </a:extLst>
          </p:cNvPr>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236909" y="4090624"/>
            <a:ext cx="456874" cy="128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104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AutoShape 2">
            <a:extLst>
              <a:ext uri="{FF2B5EF4-FFF2-40B4-BE49-F238E27FC236}">
                <a16:creationId xmlns:a16="http://schemas.microsoft.com/office/drawing/2014/main" id="{7884BC3C-A989-7045-98FC-219B48F31013}"/>
              </a:ext>
            </a:extLst>
          </p:cNvPr>
          <p:cNvSpPr>
            <a:spLocks noChangeArrowheads="1"/>
          </p:cNvSpPr>
          <p:nvPr/>
        </p:nvSpPr>
        <p:spPr bwMode="auto">
          <a:xfrm rot="-4824404">
            <a:off x="4323755" y="557808"/>
            <a:ext cx="153591" cy="342900"/>
          </a:xfrm>
          <a:prstGeom prst="flowChartDelay">
            <a:avLst/>
          </a:prstGeom>
          <a:solidFill>
            <a:srgbClr val="E0E929"/>
          </a:solidFill>
          <a:ln w="19050">
            <a:solidFill>
              <a:srgbClr val="8C8900"/>
            </a:solidFill>
            <a:miter lim="800000"/>
            <a:headEnd/>
            <a:tailEnd/>
          </a:ln>
        </p:spPr>
        <p:txBody>
          <a:bodyPr vert="eaVert"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algn="ctr"/>
            <a:r>
              <a:rPr lang="en-US" altLang="en-US" sz="1800"/>
              <a:t> </a:t>
            </a:r>
          </a:p>
        </p:txBody>
      </p:sp>
      <p:sp>
        <p:nvSpPr>
          <p:cNvPr id="18434" name="Rectangle 3">
            <a:extLst>
              <a:ext uri="{FF2B5EF4-FFF2-40B4-BE49-F238E27FC236}">
                <a16:creationId xmlns:a16="http://schemas.microsoft.com/office/drawing/2014/main" id="{B8293861-30E5-3647-AE00-1EA647A62879}"/>
              </a:ext>
            </a:extLst>
          </p:cNvPr>
          <p:cNvSpPr>
            <a:spLocks noChangeArrowheads="1"/>
          </p:cNvSpPr>
          <p:nvPr/>
        </p:nvSpPr>
        <p:spPr bwMode="auto">
          <a:xfrm>
            <a:off x="4656535" y="1419225"/>
            <a:ext cx="103586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a:solidFill>
                  <a:schemeClr val="hlink"/>
                </a:solidFill>
              </a:rPr>
              <a:t>Cortex</a:t>
            </a:r>
          </a:p>
        </p:txBody>
      </p:sp>
      <p:sp>
        <p:nvSpPr>
          <p:cNvPr id="18435" name="Freeform 4">
            <a:extLst>
              <a:ext uri="{FF2B5EF4-FFF2-40B4-BE49-F238E27FC236}">
                <a16:creationId xmlns:a16="http://schemas.microsoft.com/office/drawing/2014/main" id="{EB74EEF2-1C4E-2E45-BB8F-80405D54C10F}"/>
              </a:ext>
            </a:extLst>
          </p:cNvPr>
          <p:cNvSpPr>
            <a:spLocks/>
          </p:cNvSpPr>
          <p:nvPr/>
        </p:nvSpPr>
        <p:spPr bwMode="auto">
          <a:xfrm>
            <a:off x="3105150" y="904875"/>
            <a:ext cx="3990975" cy="3630216"/>
          </a:xfrm>
          <a:custGeom>
            <a:avLst/>
            <a:gdLst>
              <a:gd name="T0" fmla="*/ 2147483646 w 3352"/>
              <a:gd name="T1" fmla="*/ 2147483646 h 3049"/>
              <a:gd name="T2" fmla="*/ 2147483646 w 3352"/>
              <a:gd name="T3" fmla="*/ 2147483646 h 3049"/>
              <a:gd name="T4" fmla="*/ 2147483646 w 3352"/>
              <a:gd name="T5" fmla="*/ 2147483646 h 3049"/>
              <a:gd name="T6" fmla="*/ 2147483646 w 3352"/>
              <a:gd name="T7" fmla="*/ 2147483646 h 3049"/>
              <a:gd name="T8" fmla="*/ 2147483646 w 3352"/>
              <a:gd name="T9" fmla="*/ 2147483646 h 3049"/>
              <a:gd name="T10" fmla="*/ 2147483646 w 3352"/>
              <a:gd name="T11" fmla="*/ 2147483646 h 3049"/>
              <a:gd name="T12" fmla="*/ 2147483646 w 3352"/>
              <a:gd name="T13" fmla="*/ 2147483646 h 3049"/>
              <a:gd name="T14" fmla="*/ 2147483646 w 3352"/>
              <a:gd name="T15" fmla="*/ 2147483646 h 3049"/>
              <a:gd name="T16" fmla="*/ 2147483646 w 3352"/>
              <a:gd name="T17" fmla="*/ 2147483646 h 3049"/>
              <a:gd name="T18" fmla="*/ 2147483646 w 3352"/>
              <a:gd name="T19" fmla="*/ 2147483646 h 30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52"/>
              <a:gd name="T31" fmla="*/ 0 h 3049"/>
              <a:gd name="T32" fmla="*/ 3352 w 3352"/>
              <a:gd name="T33" fmla="*/ 3049 h 30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52" h="3049">
                <a:moveTo>
                  <a:pt x="80" y="8"/>
                </a:moveTo>
                <a:cubicBezTo>
                  <a:pt x="40" y="4"/>
                  <a:pt x="0" y="0"/>
                  <a:pt x="128" y="8"/>
                </a:cubicBezTo>
                <a:cubicBezTo>
                  <a:pt x="256" y="16"/>
                  <a:pt x="624" y="24"/>
                  <a:pt x="848" y="56"/>
                </a:cubicBezTo>
                <a:cubicBezTo>
                  <a:pt x="1072" y="88"/>
                  <a:pt x="1232" y="112"/>
                  <a:pt x="1472" y="200"/>
                </a:cubicBezTo>
                <a:cubicBezTo>
                  <a:pt x="1712" y="288"/>
                  <a:pt x="2072" y="440"/>
                  <a:pt x="2288" y="584"/>
                </a:cubicBezTo>
                <a:cubicBezTo>
                  <a:pt x="2504" y="728"/>
                  <a:pt x="2632" y="888"/>
                  <a:pt x="2768" y="1064"/>
                </a:cubicBezTo>
                <a:cubicBezTo>
                  <a:pt x="2904" y="1240"/>
                  <a:pt x="3016" y="1432"/>
                  <a:pt x="3104" y="1640"/>
                </a:cubicBezTo>
                <a:cubicBezTo>
                  <a:pt x="3192" y="1848"/>
                  <a:pt x="3256" y="2120"/>
                  <a:pt x="3296" y="2312"/>
                </a:cubicBezTo>
                <a:cubicBezTo>
                  <a:pt x="3336" y="2504"/>
                  <a:pt x="3336" y="2669"/>
                  <a:pt x="3344" y="2792"/>
                </a:cubicBezTo>
                <a:cubicBezTo>
                  <a:pt x="3352" y="2915"/>
                  <a:pt x="3345" y="2996"/>
                  <a:pt x="3345" y="3049"/>
                </a:cubicBez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8436" name="Freeform 5">
            <a:extLst>
              <a:ext uri="{FF2B5EF4-FFF2-40B4-BE49-F238E27FC236}">
                <a16:creationId xmlns:a16="http://schemas.microsoft.com/office/drawing/2014/main" id="{C5FBDF35-E305-C94F-B357-6B834B7DF459}"/>
              </a:ext>
            </a:extLst>
          </p:cNvPr>
          <p:cNvSpPr>
            <a:spLocks/>
          </p:cNvSpPr>
          <p:nvPr/>
        </p:nvSpPr>
        <p:spPr bwMode="auto">
          <a:xfrm>
            <a:off x="3102770" y="825104"/>
            <a:ext cx="4136231" cy="3732609"/>
          </a:xfrm>
          <a:custGeom>
            <a:avLst/>
            <a:gdLst>
              <a:gd name="T0" fmla="*/ 2147483646 w 3474"/>
              <a:gd name="T1" fmla="*/ 2147483646 h 3135"/>
              <a:gd name="T2" fmla="*/ 2147483646 w 3474"/>
              <a:gd name="T3" fmla="*/ 2147483646 h 3135"/>
              <a:gd name="T4" fmla="*/ 2147483646 w 3474"/>
              <a:gd name="T5" fmla="*/ 2147483646 h 3135"/>
              <a:gd name="T6" fmla="*/ 2147483646 w 3474"/>
              <a:gd name="T7" fmla="*/ 2147483646 h 3135"/>
              <a:gd name="T8" fmla="*/ 2147483646 w 3474"/>
              <a:gd name="T9" fmla="*/ 2147483646 h 3135"/>
              <a:gd name="T10" fmla="*/ 2147483646 w 3474"/>
              <a:gd name="T11" fmla="*/ 2147483646 h 3135"/>
              <a:gd name="T12" fmla="*/ 2147483646 w 3474"/>
              <a:gd name="T13" fmla="*/ 2147483646 h 3135"/>
              <a:gd name="T14" fmla="*/ 2147483646 w 3474"/>
              <a:gd name="T15" fmla="*/ 2147483646 h 3135"/>
              <a:gd name="T16" fmla="*/ 2147483646 w 3474"/>
              <a:gd name="T17" fmla="*/ 2147483646 h 3135"/>
              <a:gd name="T18" fmla="*/ 2147483646 w 3474"/>
              <a:gd name="T19" fmla="*/ 2147483646 h 3135"/>
              <a:gd name="T20" fmla="*/ 2147483646 w 3474"/>
              <a:gd name="T21" fmla="*/ 2147483646 h 31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74"/>
              <a:gd name="T34" fmla="*/ 0 h 3135"/>
              <a:gd name="T35" fmla="*/ 3474 w 3474"/>
              <a:gd name="T36" fmla="*/ 3135 h 31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74" h="3135">
                <a:moveTo>
                  <a:pt x="164" y="2"/>
                </a:moveTo>
                <a:cubicBezTo>
                  <a:pt x="143" y="2"/>
                  <a:pt x="0" y="0"/>
                  <a:pt x="43" y="2"/>
                </a:cubicBezTo>
                <a:cubicBezTo>
                  <a:pt x="86" y="4"/>
                  <a:pt x="270" y="5"/>
                  <a:pt x="424" y="15"/>
                </a:cubicBezTo>
                <a:cubicBezTo>
                  <a:pt x="578" y="25"/>
                  <a:pt x="775" y="31"/>
                  <a:pt x="970" y="63"/>
                </a:cubicBezTo>
                <a:cubicBezTo>
                  <a:pt x="1165" y="95"/>
                  <a:pt x="1354" y="119"/>
                  <a:pt x="1594" y="207"/>
                </a:cubicBezTo>
                <a:cubicBezTo>
                  <a:pt x="1834" y="295"/>
                  <a:pt x="2194" y="447"/>
                  <a:pt x="2410" y="591"/>
                </a:cubicBezTo>
                <a:cubicBezTo>
                  <a:pt x="2626" y="735"/>
                  <a:pt x="2754" y="895"/>
                  <a:pt x="2890" y="1071"/>
                </a:cubicBezTo>
                <a:cubicBezTo>
                  <a:pt x="3026" y="1247"/>
                  <a:pt x="3138" y="1439"/>
                  <a:pt x="3226" y="1647"/>
                </a:cubicBezTo>
                <a:cubicBezTo>
                  <a:pt x="3314" y="1855"/>
                  <a:pt x="3378" y="2127"/>
                  <a:pt x="3418" y="2319"/>
                </a:cubicBezTo>
                <a:cubicBezTo>
                  <a:pt x="3458" y="2511"/>
                  <a:pt x="3458" y="2663"/>
                  <a:pt x="3466" y="2799"/>
                </a:cubicBezTo>
                <a:cubicBezTo>
                  <a:pt x="3474" y="2935"/>
                  <a:pt x="3470" y="3035"/>
                  <a:pt x="3466" y="3135"/>
                </a:cubicBez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8437" name="Freeform 6">
            <a:extLst>
              <a:ext uri="{FF2B5EF4-FFF2-40B4-BE49-F238E27FC236}">
                <a16:creationId xmlns:a16="http://schemas.microsoft.com/office/drawing/2014/main" id="{D65F98C1-38AB-7E40-9B59-21AE4A50E6D9}"/>
              </a:ext>
            </a:extLst>
          </p:cNvPr>
          <p:cNvSpPr>
            <a:spLocks/>
          </p:cNvSpPr>
          <p:nvPr/>
        </p:nvSpPr>
        <p:spPr bwMode="auto">
          <a:xfrm>
            <a:off x="3056335" y="1170385"/>
            <a:ext cx="3414713" cy="3013472"/>
          </a:xfrm>
          <a:custGeom>
            <a:avLst/>
            <a:gdLst>
              <a:gd name="T0" fmla="*/ 2147483646 w 2868"/>
              <a:gd name="T1" fmla="*/ 2147483646 h 2531"/>
              <a:gd name="T2" fmla="*/ 2147483646 w 2868"/>
              <a:gd name="T3" fmla="*/ 2147483646 h 2531"/>
              <a:gd name="T4" fmla="*/ 2147483646 w 2868"/>
              <a:gd name="T5" fmla="*/ 2147483646 h 2531"/>
              <a:gd name="T6" fmla="*/ 2147483646 w 2868"/>
              <a:gd name="T7" fmla="*/ 2147483646 h 2531"/>
              <a:gd name="T8" fmla="*/ 2147483646 w 2868"/>
              <a:gd name="T9" fmla="*/ 2147483646 h 2531"/>
              <a:gd name="T10" fmla="*/ 2147483646 w 2868"/>
              <a:gd name="T11" fmla="*/ 2147483646 h 2531"/>
              <a:gd name="T12" fmla="*/ 2147483646 w 2868"/>
              <a:gd name="T13" fmla="*/ 2147483646 h 2531"/>
              <a:gd name="T14" fmla="*/ 2147483646 w 2868"/>
              <a:gd name="T15" fmla="*/ 2147483646 h 2531"/>
              <a:gd name="T16" fmla="*/ 2147483646 w 2868"/>
              <a:gd name="T17" fmla="*/ 2147483646 h 2531"/>
              <a:gd name="T18" fmla="*/ 2147483646 w 2868"/>
              <a:gd name="T19" fmla="*/ 2147483646 h 2531"/>
              <a:gd name="T20" fmla="*/ 2147483646 w 2868"/>
              <a:gd name="T21" fmla="*/ 2147483646 h 2531"/>
              <a:gd name="T22" fmla="*/ 2147483646 w 2868"/>
              <a:gd name="T23" fmla="*/ 2147483646 h 2531"/>
              <a:gd name="T24" fmla="*/ 2147483646 w 2868"/>
              <a:gd name="T25" fmla="*/ 2147483646 h 2531"/>
              <a:gd name="T26" fmla="*/ 2147483646 w 2868"/>
              <a:gd name="T27" fmla="*/ 2147483646 h 2531"/>
              <a:gd name="T28" fmla="*/ 2147483646 w 2868"/>
              <a:gd name="T29" fmla="*/ 2147483646 h 2531"/>
              <a:gd name="T30" fmla="*/ 2147483646 w 2868"/>
              <a:gd name="T31" fmla="*/ 2147483646 h 2531"/>
              <a:gd name="T32" fmla="*/ 2147483646 w 2868"/>
              <a:gd name="T33" fmla="*/ 2147483646 h 2531"/>
              <a:gd name="T34" fmla="*/ 2147483646 w 2868"/>
              <a:gd name="T35" fmla="*/ 2147483646 h 2531"/>
              <a:gd name="T36" fmla="*/ 2147483646 w 2868"/>
              <a:gd name="T37" fmla="*/ 2147483646 h 2531"/>
              <a:gd name="T38" fmla="*/ 2147483646 w 2868"/>
              <a:gd name="T39" fmla="*/ 2147483646 h 2531"/>
              <a:gd name="T40" fmla="*/ 2147483646 w 2868"/>
              <a:gd name="T41" fmla="*/ 2147483646 h 2531"/>
              <a:gd name="T42" fmla="*/ 2147483646 w 2868"/>
              <a:gd name="T43" fmla="*/ 2147483646 h 2531"/>
              <a:gd name="T44" fmla="*/ 2147483646 w 2868"/>
              <a:gd name="T45" fmla="*/ 2147483646 h 2531"/>
              <a:gd name="T46" fmla="*/ 2147483646 w 2868"/>
              <a:gd name="T47" fmla="*/ 2147483646 h 2531"/>
              <a:gd name="T48" fmla="*/ 2147483646 w 2868"/>
              <a:gd name="T49" fmla="*/ 2147483646 h 2531"/>
              <a:gd name="T50" fmla="*/ 2147483646 w 2868"/>
              <a:gd name="T51" fmla="*/ 2147483646 h 2531"/>
              <a:gd name="T52" fmla="*/ 2147483646 w 2868"/>
              <a:gd name="T53" fmla="*/ 2147483646 h 2531"/>
              <a:gd name="T54" fmla="*/ 2147483646 w 2868"/>
              <a:gd name="T55" fmla="*/ 2147483646 h 2531"/>
              <a:gd name="T56" fmla="*/ 2147483646 w 2868"/>
              <a:gd name="T57" fmla="*/ 2147483646 h 2531"/>
              <a:gd name="T58" fmla="*/ 2147483646 w 2868"/>
              <a:gd name="T59" fmla="*/ 2147483646 h 2531"/>
              <a:gd name="T60" fmla="*/ 2147483646 w 2868"/>
              <a:gd name="T61" fmla="*/ 2147483646 h 2531"/>
              <a:gd name="T62" fmla="*/ 2147483646 w 2868"/>
              <a:gd name="T63" fmla="*/ 2147483646 h 2531"/>
              <a:gd name="T64" fmla="*/ 2147483646 w 2868"/>
              <a:gd name="T65" fmla="*/ 2147483646 h 2531"/>
              <a:gd name="T66" fmla="*/ 2147483646 w 2868"/>
              <a:gd name="T67" fmla="*/ 2147483646 h 2531"/>
              <a:gd name="T68" fmla="*/ 2147483646 w 2868"/>
              <a:gd name="T69" fmla="*/ 2147483646 h 2531"/>
              <a:gd name="T70" fmla="*/ 2147483646 w 2868"/>
              <a:gd name="T71" fmla="*/ 2147483646 h 2531"/>
              <a:gd name="T72" fmla="*/ 2147483646 w 2868"/>
              <a:gd name="T73" fmla="*/ 2147483646 h 2531"/>
              <a:gd name="T74" fmla="*/ 2147483646 w 2868"/>
              <a:gd name="T75" fmla="*/ 2147483646 h 2531"/>
              <a:gd name="T76" fmla="*/ 2147483646 w 2868"/>
              <a:gd name="T77" fmla="*/ 2147483646 h 2531"/>
              <a:gd name="T78" fmla="*/ 2147483646 w 2868"/>
              <a:gd name="T79" fmla="*/ 2147483646 h 2531"/>
              <a:gd name="T80" fmla="*/ 2147483646 w 2868"/>
              <a:gd name="T81" fmla="*/ 2147483646 h 2531"/>
              <a:gd name="T82" fmla="*/ 2147483646 w 2868"/>
              <a:gd name="T83" fmla="*/ 2147483646 h 2531"/>
              <a:gd name="T84" fmla="*/ 2147483646 w 2868"/>
              <a:gd name="T85" fmla="*/ 2147483646 h 2531"/>
              <a:gd name="T86" fmla="*/ 2147483646 w 2868"/>
              <a:gd name="T87" fmla="*/ 2147483646 h 2531"/>
              <a:gd name="T88" fmla="*/ 2147483646 w 2868"/>
              <a:gd name="T89" fmla="*/ 2147483646 h 25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868"/>
              <a:gd name="T136" fmla="*/ 0 h 2531"/>
              <a:gd name="T137" fmla="*/ 2868 w 2868"/>
              <a:gd name="T138" fmla="*/ 2531 h 25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868" h="2531">
                <a:moveTo>
                  <a:pt x="30" y="19"/>
                </a:moveTo>
                <a:cubicBezTo>
                  <a:pt x="62" y="20"/>
                  <a:pt x="133" y="22"/>
                  <a:pt x="217" y="25"/>
                </a:cubicBezTo>
                <a:cubicBezTo>
                  <a:pt x="301" y="28"/>
                  <a:pt x="435" y="26"/>
                  <a:pt x="532" y="37"/>
                </a:cubicBezTo>
                <a:cubicBezTo>
                  <a:pt x="629" y="48"/>
                  <a:pt x="721" y="72"/>
                  <a:pt x="797" y="93"/>
                </a:cubicBezTo>
                <a:cubicBezTo>
                  <a:pt x="873" y="114"/>
                  <a:pt x="932" y="137"/>
                  <a:pt x="987" y="166"/>
                </a:cubicBezTo>
                <a:cubicBezTo>
                  <a:pt x="1042" y="195"/>
                  <a:pt x="1089" y="225"/>
                  <a:pt x="1129" y="265"/>
                </a:cubicBezTo>
                <a:cubicBezTo>
                  <a:pt x="1169" y="305"/>
                  <a:pt x="1201" y="345"/>
                  <a:pt x="1225" y="409"/>
                </a:cubicBezTo>
                <a:cubicBezTo>
                  <a:pt x="1249" y="473"/>
                  <a:pt x="1281" y="569"/>
                  <a:pt x="1273" y="649"/>
                </a:cubicBezTo>
                <a:cubicBezTo>
                  <a:pt x="1265" y="729"/>
                  <a:pt x="1209" y="809"/>
                  <a:pt x="1177" y="889"/>
                </a:cubicBezTo>
                <a:cubicBezTo>
                  <a:pt x="1145" y="969"/>
                  <a:pt x="1113" y="1065"/>
                  <a:pt x="1081" y="1129"/>
                </a:cubicBezTo>
                <a:cubicBezTo>
                  <a:pt x="1049" y="1193"/>
                  <a:pt x="1025" y="1225"/>
                  <a:pt x="985" y="1273"/>
                </a:cubicBezTo>
                <a:cubicBezTo>
                  <a:pt x="945" y="1321"/>
                  <a:pt x="873" y="1377"/>
                  <a:pt x="841" y="1417"/>
                </a:cubicBezTo>
                <a:cubicBezTo>
                  <a:pt x="809" y="1457"/>
                  <a:pt x="801" y="1481"/>
                  <a:pt x="793" y="1513"/>
                </a:cubicBezTo>
                <a:cubicBezTo>
                  <a:pt x="785" y="1545"/>
                  <a:pt x="785" y="1601"/>
                  <a:pt x="793" y="1609"/>
                </a:cubicBezTo>
                <a:cubicBezTo>
                  <a:pt x="801" y="1617"/>
                  <a:pt x="825" y="1577"/>
                  <a:pt x="841" y="1561"/>
                </a:cubicBezTo>
                <a:cubicBezTo>
                  <a:pt x="857" y="1545"/>
                  <a:pt x="857" y="1545"/>
                  <a:pt x="889" y="1513"/>
                </a:cubicBezTo>
                <a:cubicBezTo>
                  <a:pt x="921" y="1481"/>
                  <a:pt x="993" y="1417"/>
                  <a:pt x="1033" y="1369"/>
                </a:cubicBezTo>
                <a:cubicBezTo>
                  <a:pt x="1073" y="1321"/>
                  <a:pt x="1108" y="1272"/>
                  <a:pt x="1129" y="1225"/>
                </a:cubicBezTo>
                <a:cubicBezTo>
                  <a:pt x="1150" y="1178"/>
                  <a:pt x="1152" y="1129"/>
                  <a:pt x="1160" y="1089"/>
                </a:cubicBezTo>
                <a:cubicBezTo>
                  <a:pt x="1168" y="1049"/>
                  <a:pt x="1158" y="1034"/>
                  <a:pt x="1177" y="985"/>
                </a:cubicBezTo>
                <a:cubicBezTo>
                  <a:pt x="1196" y="936"/>
                  <a:pt x="1241" y="849"/>
                  <a:pt x="1273" y="793"/>
                </a:cubicBezTo>
                <a:cubicBezTo>
                  <a:pt x="1305" y="737"/>
                  <a:pt x="1343" y="682"/>
                  <a:pt x="1369" y="649"/>
                </a:cubicBezTo>
                <a:cubicBezTo>
                  <a:pt x="1395" y="616"/>
                  <a:pt x="1413" y="611"/>
                  <a:pt x="1429" y="595"/>
                </a:cubicBezTo>
                <a:cubicBezTo>
                  <a:pt x="1445" y="579"/>
                  <a:pt x="1419" y="568"/>
                  <a:pt x="1465" y="553"/>
                </a:cubicBezTo>
                <a:cubicBezTo>
                  <a:pt x="1511" y="538"/>
                  <a:pt x="1625" y="513"/>
                  <a:pt x="1705" y="505"/>
                </a:cubicBezTo>
                <a:cubicBezTo>
                  <a:pt x="1785" y="497"/>
                  <a:pt x="1873" y="489"/>
                  <a:pt x="1945" y="505"/>
                </a:cubicBezTo>
                <a:cubicBezTo>
                  <a:pt x="2017" y="521"/>
                  <a:pt x="2081" y="553"/>
                  <a:pt x="2137" y="601"/>
                </a:cubicBezTo>
                <a:cubicBezTo>
                  <a:pt x="2193" y="649"/>
                  <a:pt x="2233" y="721"/>
                  <a:pt x="2281" y="793"/>
                </a:cubicBezTo>
                <a:cubicBezTo>
                  <a:pt x="2329" y="865"/>
                  <a:pt x="2401" y="961"/>
                  <a:pt x="2425" y="1033"/>
                </a:cubicBezTo>
                <a:cubicBezTo>
                  <a:pt x="2449" y="1105"/>
                  <a:pt x="2425" y="1185"/>
                  <a:pt x="2425" y="1225"/>
                </a:cubicBezTo>
                <a:cubicBezTo>
                  <a:pt x="2425" y="1265"/>
                  <a:pt x="2425" y="1233"/>
                  <a:pt x="2425" y="1273"/>
                </a:cubicBezTo>
                <a:cubicBezTo>
                  <a:pt x="2425" y="1313"/>
                  <a:pt x="2457" y="1401"/>
                  <a:pt x="2425" y="1465"/>
                </a:cubicBezTo>
                <a:cubicBezTo>
                  <a:pt x="2393" y="1529"/>
                  <a:pt x="2305" y="1593"/>
                  <a:pt x="2233" y="1657"/>
                </a:cubicBezTo>
                <a:cubicBezTo>
                  <a:pt x="2161" y="1721"/>
                  <a:pt x="2035" y="1817"/>
                  <a:pt x="1993" y="1849"/>
                </a:cubicBezTo>
                <a:cubicBezTo>
                  <a:pt x="1951" y="1881"/>
                  <a:pt x="2015" y="1831"/>
                  <a:pt x="1983" y="1847"/>
                </a:cubicBezTo>
                <a:cubicBezTo>
                  <a:pt x="1951" y="1863"/>
                  <a:pt x="1855" y="1929"/>
                  <a:pt x="1801" y="1945"/>
                </a:cubicBezTo>
                <a:cubicBezTo>
                  <a:pt x="1747" y="1961"/>
                  <a:pt x="1689" y="1937"/>
                  <a:pt x="1657" y="1945"/>
                </a:cubicBezTo>
                <a:cubicBezTo>
                  <a:pt x="1625" y="1953"/>
                  <a:pt x="1601" y="1985"/>
                  <a:pt x="1609" y="1993"/>
                </a:cubicBezTo>
                <a:cubicBezTo>
                  <a:pt x="1617" y="2001"/>
                  <a:pt x="1665" y="1993"/>
                  <a:pt x="1705" y="1993"/>
                </a:cubicBezTo>
                <a:cubicBezTo>
                  <a:pt x="1745" y="1993"/>
                  <a:pt x="1801" y="2009"/>
                  <a:pt x="1849" y="1993"/>
                </a:cubicBezTo>
                <a:cubicBezTo>
                  <a:pt x="1897" y="1977"/>
                  <a:pt x="1937" y="1929"/>
                  <a:pt x="1993" y="1897"/>
                </a:cubicBezTo>
                <a:cubicBezTo>
                  <a:pt x="2049" y="1865"/>
                  <a:pt x="2137" y="1833"/>
                  <a:pt x="2185" y="1801"/>
                </a:cubicBezTo>
                <a:cubicBezTo>
                  <a:pt x="2233" y="1769"/>
                  <a:pt x="2233" y="1729"/>
                  <a:pt x="2281" y="1705"/>
                </a:cubicBezTo>
                <a:cubicBezTo>
                  <a:pt x="2329" y="1681"/>
                  <a:pt x="2409" y="1673"/>
                  <a:pt x="2473" y="1657"/>
                </a:cubicBezTo>
                <a:cubicBezTo>
                  <a:pt x="2537" y="1641"/>
                  <a:pt x="2609" y="1593"/>
                  <a:pt x="2665" y="1609"/>
                </a:cubicBezTo>
                <a:cubicBezTo>
                  <a:pt x="2721" y="1625"/>
                  <a:pt x="2777" y="1705"/>
                  <a:pt x="2809" y="1753"/>
                </a:cubicBezTo>
                <a:cubicBezTo>
                  <a:pt x="2841" y="1801"/>
                  <a:pt x="2849" y="1849"/>
                  <a:pt x="2857" y="1897"/>
                </a:cubicBezTo>
                <a:cubicBezTo>
                  <a:pt x="2865" y="1945"/>
                  <a:pt x="2857" y="1977"/>
                  <a:pt x="2857" y="2041"/>
                </a:cubicBezTo>
                <a:cubicBezTo>
                  <a:pt x="2857" y="2105"/>
                  <a:pt x="2857" y="2225"/>
                  <a:pt x="2857" y="2281"/>
                </a:cubicBezTo>
                <a:cubicBezTo>
                  <a:pt x="2857" y="2337"/>
                  <a:pt x="2868" y="2336"/>
                  <a:pt x="2857" y="2377"/>
                </a:cubicBezTo>
                <a:cubicBezTo>
                  <a:pt x="2846" y="2418"/>
                  <a:pt x="2801" y="2531"/>
                  <a:pt x="2793" y="2527"/>
                </a:cubicBezTo>
                <a:cubicBezTo>
                  <a:pt x="2785" y="2523"/>
                  <a:pt x="2811" y="2433"/>
                  <a:pt x="2810" y="2354"/>
                </a:cubicBezTo>
                <a:cubicBezTo>
                  <a:pt x="2809" y="2275"/>
                  <a:pt x="2801" y="2138"/>
                  <a:pt x="2789" y="2050"/>
                </a:cubicBezTo>
                <a:cubicBezTo>
                  <a:pt x="2777" y="1962"/>
                  <a:pt x="2764" y="1882"/>
                  <a:pt x="2737" y="1825"/>
                </a:cubicBezTo>
                <a:cubicBezTo>
                  <a:pt x="2710" y="1768"/>
                  <a:pt x="2669" y="1718"/>
                  <a:pt x="2629" y="1708"/>
                </a:cubicBezTo>
                <a:cubicBezTo>
                  <a:pt x="2589" y="1698"/>
                  <a:pt x="2545" y="1741"/>
                  <a:pt x="2494" y="1765"/>
                </a:cubicBezTo>
                <a:cubicBezTo>
                  <a:pt x="2443" y="1789"/>
                  <a:pt x="2401" y="1816"/>
                  <a:pt x="2325" y="1851"/>
                </a:cubicBezTo>
                <a:cubicBezTo>
                  <a:pt x="2249" y="1886"/>
                  <a:pt x="2115" y="1936"/>
                  <a:pt x="2035" y="1977"/>
                </a:cubicBezTo>
                <a:cubicBezTo>
                  <a:pt x="1955" y="2018"/>
                  <a:pt x="1933" y="2088"/>
                  <a:pt x="1845" y="2098"/>
                </a:cubicBezTo>
                <a:cubicBezTo>
                  <a:pt x="1757" y="2108"/>
                  <a:pt x="1553" y="2074"/>
                  <a:pt x="1507" y="2037"/>
                </a:cubicBezTo>
                <a:cubicBezTo>
                  <a:pt x="1461" y="2000"/>
                  <a:pt x="1526" y="1907"/>
                  <a:pt x="1567" y="1873"/>
                </a:cubicBezTo>
                <a:cubicBezTo>
                  <a:pt x="1608" y="1839"/>
                  <a:pt x="1686" y="1862"/>
                  <a:pt x="1754" y="1830"/>
                </a:cubicBezTo>
                <a:cubicBezTo>
                  <a:pt x="1822" y="1798"/>
                  <a:pt x="1903" y="1733"/>
                  <a:pt x="1975" y="1682"/>
                </a:cubicBezTo>
                <a:cubicBezTo>
                  <a:pt x="2047" y="1631"/>
                  <a:pt x="2131" y="1575"/>
                  <a:pt x="2187" y="1522"/>
                </a:cubicBezTo>
                <a:cubicBezTo>
                  <a:pt x="2243" y="1469"/>
                  <a:pt x="2292" y="1428"/>
                  <a:pt x="2312" y="1362"/>
                </a:cubicBezTo>
                <a:cubicBezTo>
                  <a:pt x="2332" y="1296"/>
                  <a:pt x="2322" y="1197"/>
                  <a:pt x="2308" y="1128"/>
                </a:cubicBezTo>
                <a:cubicBezTo>
                  <a:pt x="2294" y="1059"/>
                  <a:pt x="2265" y="1007"/>
                  <a:pt x="2230" y="946"/>
                </a:cubicBezTo>
                <a:cubicBezTo>
                  <a:pt x="2195" y="885"/>
                  <a:pt x="2149" y="820"/>
                  <a:pt x="2100" y="764"/>
                </a:cubicBezTo>
                <a:cubicBezTo>
                  <a:pt x="2051" y="708"/>
                  <a:pt x="1997" y="633"/>
                  <a:pt x="1936" y="608"/>
                </a:cubicBezTo>
                <a:cubicBezTo>
                  <a:pt x="1875" y="583"/>
                  <a:pt x="1802" y="605"/>
                  <a:pt x="1736" y="613"/>
                </a:cubicBezTo>
                <a:cubicBezTo>
                  <a:pt x="1670" y="621"/>
                  <a:pt x="1588" y="629"/>
                  <a:pt x="1537" y="656"/>
                </a:cubicBezTo>
                <a:cubicBezTo>
                  <a:pt x="1486" y="683"/>
                  <a:pt x="1466" y="718"/>
                  <a:pt x="1429" y="773"/>
                </a:cubicBezTo>
                <a:cubicBezTo>
                  <a:pt x="1392" y="828"/>
                  <a:pt x="1339" y="920"/>
                  <a:pt x="1312" y="985"/>
                </a:cubicBezTo>
                <a:cubicBezTo>
                  <a:pt x="1285" y="1050"/>
                  <a:pt x="1294" y="1091"/>
                  <a:pt x="1269" y="1163"/>
                </a:cubicBezTo>
                <a:cubicBezTo>
                  <a:pt x="1244" y="1235"/>
                  <a:pt x="1207" y="1346"/>
                  <a:pt x="1160" y="1418"/>
                </a:cubicBezTo>
                <a:cubicBezTo>
                  <a:pt x="1113" y="1490"/>
                  <a:pt x="1063" y="1550"/>
                  <a:pt x="987" y="1596"/>
                </a:cubicBezTo>
                <a:cubicBezTo>
                  <a:pt x="911" y="1642"/>
                  <a:pt x="747" y="1720"/>
                  <a:pt x="701" y="1695"/>
                </a:cubicBezTo>
                <a:cubicBezTo>
                  <a:pt x="655" y="1670"/>
                  <a:pt x="683" y="1523"/>
                  <a:pt x="710" y="1448"/>
                </a:cubicBezTo>
                <a:cubicBezTo>
                  <a:pt x="737" y="1373"/>
                  <a:pt x="823" y="1311"/>
                  <a:pt x="866" y="1245"/>
                </a:cubicBezTo>
                <a:cubicBezTo>
                  <a:pt x="909" y="1179"/>
                  <a:pt x="941" y="1119"/>
                  <a:pt x="966" y="1050"/>
                </a:cubicBezTo>
                <a:cubicBezTo>
                  <a:pt x="991" y="981"/>
                  <a:pt x="988" y="901"/>
                  <a:pt x="1017" y="833"/>
                </a:cubicBezTo>
                <a:cubicBezTo>
                  <a:pt x="1046" y="765"/>
                  <a:pt x="1125" y="707"/>
                  <a:pt x="1139" y="643"/>
                </a:cubicBezTo>
                <a:cubicBezTo>
                  <a:pt x="1153" y="579"/>
                  <a:pt x="1126" y="500"/>
                  <a:pt x="1104" y="448"/>
                </a:cubicBezTo>
                <a:cubicBezTo>
                  <a:pt x="1082" y="396"/>
                  <a:pt x="1046" y="366"/>
                  <a:pt x="1004" y="331"/>
                </a:cubicBezTo>
                <a:cubicBezTo>
                  <a:pt x="962" y="296"/>
                  <a:pt x="914" y="266"/>
                  <a:pt x="853" y="240"/>
                </a:cubicBezTo>
                <a:cubicBezTo>
                  <a:pt x="792" y="214"/>
                  <a:pt x="716" y="192"/>
                  <a:pt x="636" y="175"/>
                </a:cubicBezTo>
                <a:cubicBezTo>
                  <a:pt x="556" y="158"/>
                  <a:pt x="458" y="137"/>
                  <a:pt x="372" y="136"/>
                </a:cubicBezTo>
                <a:cubicBezTo>
                  <a:pt x="286" y="135"/>
                  <a:pt x="180" y="190"/>
                  <a:pt x="121" y="171"/>
                </a:cubicBezTo>
                <a:cubicBezTo>
                  <a:pt x="62" y="152"/>
                  <a:pt x="34" y="48"/>
                  <a:pt x="17" y="24"/>
                </a:cubicBezTo>
                <a:cubicBezTo>
                  <a:pt x="0" y="0"/>
                  <a:pt x="20" y="27"/>
                  <a:pt x="21" y="28"/>
                </a:cubicBezTo>
              </a:path>
            </a:pathLst>
          </a:custGeom>
          <a:solidFill>
            <a:srgbClr val="969696"/>
          </a:solidFill>
          <a:ln w="28575">
            <a:solidFill>
              <a:schemeClr val="tx1"/>
            </a:solidFill>
            <a:round/>
            <a:headEnd/>
            <a:tailEnd/>
          </a:ln>
        </p:spPr>
        <p:txBody>
          <a:bodyPr/>
          <a:lstStyle/>
          <a:p>
            <a:endParaRPr lang="en-US" sz="1350"/>
          </a:p>
        </p:txBody>
      </p:sp>
      <p:sp>
        <p:nvSpPr>
          <p:cNvPr id="18438" name="Rectangle 7">
            <a:extLst>
              <a:ext uri="{FF2B5EF4-FFF2-40B4-BE49-F238E27FC236}">
                <a16:creationId xmlns:a16="http://schemas.microsoft.com/office/drawing/2014/main" id="{C5132957-C370-4E43-9EF0-0FBAEF68A553}"/>
              </a:ext>
            </a:extLst>
          </p:cNvPr>
          <p:cNvSpPr>
            <a:spLocks noChangeArrowheads="1"/>
          </p:cNvSpPr>
          <p:nvPr/>
        </p:nvSpPr>
        <p:spPr bwMode="auto">
          <a:xfrm>
            <a:off x="6858003" y="4514850"/>
            <a:ext cx="82907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a:t>Skull</a:t>
            </a:r>
          </a:p>
        </p:txBody>
      </p:sp>
      <p:sp>
        <p:nvSpPr>
          <p:cNvPr id="18439" name="AutoShape 8">
            <a:extLst>
              <a:ext uri="{FF2B5EF4-FFF2-40B4-BE49-F238E27FC236}">
                <a16:creationId xmlns:a16="http://schemas.microsoft.com/office/drawing/2014/main" id="{17949298-8ECA-4345-965A-C071BECDABA1}"/>
              </a:ext>
            </a:extLst>
          </p:cNvPr>
          <p:cNvSpPr>
            <a:spLocks noChangeArrowheads="1"/>
          </p:cNvSpPr>
          <p:nvPr/>
        </p:nvSpPr>
        <p:spPr bwMode="auto">
          <a:xfrm rot="-4045466">
            <a:off x="5409605" y="876896"/>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18440" name="Freeform 9">
            <a:extLst>
              <a:ext uri="{FF2B5EF4-FFF2-40B4-BE49-F238E27FC236}">
                <a16:creationId xmlns:a16="http://schemas.microsoft.com/office/drawing/2014/main" id="{97A54184-5C0B-9947-B9DB-DE2A07819192}"/>
              </a:ext>
            </a:extLst>
          </p:cNvPr>
          <p:cNvSpPr>
            <a:spLocks/>
          </p:cNvSpPr>
          <p:nvPr/>
        </p:nvSpPr>
        <p:spPr bwMode="auto">
          <a:xfrm>
            <a:off x="3012282" y="723901"/>
            <a:ext cx="4341019" cy="3751660"/>
          </a:xfrm>
          <a:custGeom>
            <a:avLst/>
            <a:gdLst>
              <a:gd name="T0" fmla="*/ 2147483646 w 3646"/>
              <a:gd name="T1" fmla="*/ 0 h 3151"/>
              <a:gd name="T2" fmla="*/ 2147483646 w 3646"/>
              <a:gd name="T3" fmla="*/ 2147483646 h 3151"/>
              <a:gd name="T4" fmla="*/ 2147483646 w 3646"/>
              <a:gd name="T5" fmla="*/ 2147483646 h 3151"/>
              <a:gd name="T6" fmla="*/ 2147483646 w 3646"/>
              <a:gd name="T7" fmla="*/ 2147483646 h 3151"/>
              <a:gd name="T8" fmla="*/ 2147483646 w 3646"/>
              <a:gd name="T9" fmla="*/ 2147483646 h 3151"/>
              <a:gd name="T10" fmla="*/ 2147483646 w 3646"/>
              <a:gd name="T11" fmla="*/ 2147483646 h 3151"/>
              <a:gd name="T12" fmla="*/ 2147483646 w 3646"/>
              <a:gd name="T13" fmla="*/ 2147483646 h 3151"/>
              <a:gd name="T14" fmla="*/ 2147483646 w 3646"/>
              <a:gd name="T15" fmla="*/ 2147483646 h 3151"/>
              <a:gd name="T16" fmla="*/ 2147483646 w 3646"/>
              <a:gd name="T17" fmla="*/ 2147483646 h 3151"/>
              <a:gd name="T18" fmla="*/ 2147483646 w 3646"/>
              <a:gd name="T19" fmla="*/ 2147483646 h 3151"/>
              <a:gd name="T20" fmla="*/ 2147483646 w 3646"/>
              <a:gd name="T21" fmla="*/ 2147483646 h 3151"/>
              <a:gd name="T22" fmla="*/ 2147483646 w 3646"/>
              <a:gd name="T23" fmla="*/ 2147483646 h 31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46"/>
              <a:gd name="T37" fmla="*/ 0 h 3151"/>
              <a:gd name="T38" fmla="*/ 3646 w 3646"/>
              <a:gd name="T39" fmla="*/ 3151 h 31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46" h="3151">
                <a:moveTo>
                  <a:pt x="15" y="0"/>
                </a:moveTo>
                <a:cubicBezTo>
                  <a:pt x="21" y="1"/>
                  <a:pt x="0" y="3"/>
                  <a:pt x="50" y="4"/>
                </a:cubicBezTo>
                <a:cubicBezTo>
                  <a:pt x="100" y="5"/>
                  <a:pt x="223" y="4"/>
                  <a:pt x="314" y="9"/>
                </a:cubicBezTo>
                <a:cubicBezTo>
                  <a:pt x="405" y="14"/>
                  <a:pt x="458" y="19"/>
                  <a:pt x="596" y="31"/>
                </a:cubicBezTo>
                <a:cubicBezTo>
                  <a:pt x="734" y="43"/>
                  <a:pt x="947" y="47"/>
                  <a:pt x="1142" y="79"/>
                </a:cubicBezTo>
                <a:cubicBezTo>
                  <a:pt x="1337" y="111"/>
                  <a:pt x="1526" y="135"/>
                  <a:pt x="1766" y="223"/>
                </a:cubicBezTo>
                <a:cubicBezTo>
                  <a:pt x="2006" y="311"/>
                  <a:pt x="2366" y="463"/>
                  <a:pt x="2582" y="607"/>
                </a:cubicBezTo>
                <a:cubicBezTo>
                  <a:pt x="2798" y="751"/>
                  <a:pt x="2926" y="911"/>
                  <a:pt x="3062" y="1087"/>
                </a:cubicBezTo>
                <a:cubicBezTo>
                  <a:pt x="3198" y="1263"/>
                  <a:pt x="3310" y="1455"/>
                  <a:pt x="3398" y="1663"/>
                </a:cubicBezTo>
                <a:cubicBezTo>
                  <a:pt x="3486" y="1871"/>
                  <a:pt x="3550" y="2143"/>
                  <a:pt x="3590" y="2335"/>
                </a:cubicBezTo>
                <a:cubicBezTo>
                  <a:pt x="3630" y="2527"/>
                  <a:pt x="3630" y="2679"/>
                  <a:pt x="3638" y="2815"/>
                </a:cubicBezTo>
                <a:cubicBezTo>
                  <a:pt x="3646" y="2951"/>
                  <a:pt x="3642" y="3051"/>
                  <a:pt x="3638" y="3151"/>
                </a:cubicBezTo>
              </a:path>
            </a:pathLst>
          </a:custGeom>
          <a:noFill/>
          <a:ln w="28575">
            <a:solidFill>
              <a:srgbClr val="8C8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8441" name="Rectangle 10">
            <a:extLst>
              <a:ext uri="{FF2B5EF4-FFF2-40B4-BE49-F238E27FC236}">
                <a16:creationId xmlns:a16="http://schemas.microsoft.com/office/drawing/2014/main" id="{D66100E2-0240-BB4A-982B-DEDDF116079E}"/>
              </a:ext>
            </a:extLst>
          </p:cNvPr>
          <p:cNvSpPr>
            <a:spLocks noChangeArrowheads="1"/>
          </p:cNvSpPr>
          <p:nvPr/>
        </p:nvSpPr>
        <p:spPr bwMode="auto">
          <a:xfrm>
            <a:off x="7167565" y="2971800"/>
            <a:ext cx="75373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a:solidFill>
                  <a:srgbClr val="8C8900"/>
                </a:solidFill>
              </a:rPr>
              <a:t>Skin</a:t>
            </a:r>
          </a:p>
        </p:txBody>
      </p:sp>
      <p:sp>
        <p:nvSpPr>
          <p:cNvPr id="18442" name="AutoShape 11">
            <a:extLst>
              <a:ext uri="{FF2B5EF4-FFF2-40B4-BE49-F238E27FC236}">
                <a16:creationId xmlns:a16="http://schemas.microsoft.com/office/drawing/2014/main" id="{6D082F8C-D865-D74F-9DCC-A783741E1C72}"/>
              </a:ext>
            </a:extLst>
          </p:cNvPr>
          <p:cNvSpPr>
            <a:spLocks noChangeArrowheads="1"/>
          </p:cNvSpPr>
          <p:nvPr/>
        </p:nvSpPr>
        <p:spPr bwMode="auto">
          <a:xfrm rot="-2443607">
            <a:off x="6391275" y="1485900"/>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18443" name="AutoShape 12">
            <a:extLst>
              <a:ext uri="{FF2B5EF4-FFF2-40B4-BE49-F238E27FC236}">
                <a16:creationId xmlns:a16="http://schemas.microsoft.com/office/drawing/2014/main" id="{2D6D19C3-8DC2-404A-BC7C-B8C60E148D82}"/>
              </a:ext>
            </a:extLst>
          </p:cNvPr>
          <p:cNvSpPr>
            <a:spLocks noChangeArrowheads="1"/>
          </p:cNvSpPr>
          <p:nvPr/>
        </p:nvSpPr>
        <p:spPr bwMode="auto">
          <a:xfrm rot="-1253331">
            <a:off x="7081838" y="2571750"/>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18444" name="AutoShape 13">
            <a:extLst>
              <a:ext uri="{FF2B5EF4-FFF2-40B4-BE49-F238E27FC236}">
                <a16:creationId xmlns:a16="http://schemas.microsoft.com/office/drawing/2014/main" id="{3047458B-C5A4-2149-A529-352B71D826D6}"/>
              </a:ext>
            </a:extLst>
          </p:cNvPr>
          <p:cNvSpPr>
            <a:spLocks noChangeArrowheads="1"/>
          </p:cNvSpPr>
          <p:nvPr/>
        </p:nvSpPr>
        <p:spPr bwMode="auto">
          <a:xfrm rot="-161136">
            <a:off x="7358063" y="3829050"/>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18445" name="AutoShape 14">
            <a:extLst>
              <a:ext uri="{FF2B5EF4-FFF2-40B4-BE49-F238E27FC236}">
                <a16:creationId xmlns:a16="http://schemas.microsoft.com/office/drawing/2014/main" id="{00550765-BC4E-814E-84C5-8EC449D34254}"/>
              </a:ext>
            </a:extLst>
          </p:cNvPr>
          <p:cNvSpPr>
            <a:spLocks noChangeArrowheads="1"/>
          </p:cNvSpPr>
          <p:nvPr/>
        </p:nvSpPr>
        <p:spPr bwMode="auto">
          <a:xfrm rot="-5205088">
            <a:off x="3180755" y="476846"/>
            <a:ext cx="153591" cy="342900"/>
          </a:xfrm>
          <a:prstGeom prst="flowChartDelay">
            <a:avLst/>
          </a:prstGeom>
          <a:solidFill>
            <a:srgbClr val="E0E929"/>
          </a:solidFill>
          <a:ln w="19050">
            <a:solidFill>
              <a:srgbClr val="8C8900"/>
            </a:solidFill>
            <a:miter lim="800000"/>
            <a:headEnd/>
            <a:tailEnd/>
          </a:ln>
        </p:spPr>
        <p:txBody>
          <a:bodyPr vert="eaVert"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algn="ctr"/>
            <a:r>
              <a:rPr lang="en-US" altLang="en-US" sz="1800"/>
              <a:t> </a:t>
            </a:r>
          </a:p>
        </p:txBody>
      </p:sp>
      <p:sp>
        <p:nvSpPr>
          <p:cNvPr id="18446" name="Rectangle 15">
            <a:extLst>
              <a:ext uri="{FF2B5EF4-FFF2-40B4-BE49-F238E27FC236}">
                <a16:creationId xmlns:a16="http://schemas.microsoft.com/office/drawing/2014/main" id="{EA19E404-AA44-0340-BD6B-98CB20D9939A}"/>
              </a:ext>
            </a:extLst>
          </p:cNvPr>
          <p:cNvSpPr>
            <a:spLocks noChangeArrowheads="1"/>
          </p:cNvSpPr>
          <p:nvPr/>
        </p:nvSpPr>
        <p:spPr bwMode="auto">
          <a:xfrm rot="1818395">
            <a:off x="5471664" y="898577"/>
            <a:ext cx="175868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dirty="0">
                <a:solidFill>
                  <a:srgbClr val="8C8900"/>
                </a:solidFill>
              </a:rPr>
              <a:t>Electrodes</a:t>
            </a:r>
          </a:p>
        </p:txBody>
      </p:sp>
    </p:spTree>
    <p:extLst>
      <p:ext uri="{BB962C8B-B14F-4D97-AF65-F5344CB8AC3E}">
        <p14:creationId xmlns:p14="http://schemas.microsoft.com/office/powerpoint/2010/main" val="380747349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AutoShape 2">
            <a:extLst>
              <a:ext uri="{FF2B5EF4-FFF2-40B4-BE49-F238E27FC236}">
                <a16:creationId xmlns:a16="http://schemas.microsoft.com/office/drawing/2014/main" id="{B068A066-0B13-C549-964D-531174D4601D}"/>
              </a:ext>
            </a:extLst>
          </p:cNvPr>
          <p:cNvSpPr>
            <a:spLocks noChangeArrowheads="1"/>
          </p:cNvSpPr>
          <p:nvPr/>
        </p:nvSpPr>
        <p:spPr bwMode="auto">
          <a:xfrm rot="-4824404">
            <a:off x="4323755" y="557808"/>
            <a:ext cx="153591" cy="342900"/>
          </a:xfrm>
          <a:prstGeom prst="flowChartDelay">
            <a:avLst/>
          </a:prstGeom>
          <a:solidFill>
            <a:srgbClr val="E0E929"/>
          </a:solidFill>
          <a:ln w="19050">
            <a:solidFill>
              <a:srgbClr val="8C8900"/>
            </a:solidFill>
            <a:miter lim="800000"/>
            <a:headEnd/>
            <a:tailEnd/>
          </a:ln>
        </p:spPr>
        <p:txBody>
          <a:bodyPr vert="eaVert"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algn="ctr"/>
            <a:r>
              <a:rPr lang="en-US" altLang="en-US" sz="1800"/>
              <a:t> </a:t>
            </a:r>
          </a:p>
        </p:txBody>
      </p:sp>
      <p:sp>
        <p:nvSpPr>
          <p:cNvPr id="19458" name="Rectangle 3">
            <a:extLst>
              <a:ext uri="{FF2B5EF4-FFF2-40B4-BE49-F238E27FC236}">
                <a16:creationId xmlns:a16="http://schemas.microsoft.com/office/drawing/2014/main" id="{7BB2FB95-B5BF-2542-AB7C-814AD52924D7}"/>
              </a:ext>
            </a:extLst>
          </p:cNvPr>
          <p:cNvSpPr>
            <a:spLocks noChangeArrowheads="1"/>
          </p:cNvSpPr>
          <p:nvPr/>
        </p:nvSpPr>
        <p:spPr bwMode="auto">
          <a:xfrm>
            <a:off x="4656535" y="1419225"/>
            <a:ext cx="103586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a:solidFill>
                  <a:schemeClr val="hlink"/>
                </a:solidFill>
              </a:rPr>
              <a:t>Cortex</a:t>
            </a:r>
          </a:p>
        </p:txBody>
      </p:sp>
      <p:sp>
        <p:nvSpPr>
          <p:cNvPr id="19459" name="Freeform 4">
            <a:extLst>
              <a:ext uri="{FF2B5EF4-FFF2-40B4-BE49-F238E27FC236}">
                <a16:creationId xmlns:a16="http://schemas.microsoft.com/office/drawing/2014/main" id="{AC1FE57A-17FC-C94A-A0EE-A36DE90DFBC5}"/>
              </a:ext>
            </a:extLst>
          </p:cNvPr>
          <p:cNvSpPr>
            <a:spLocks/>
          </p:cNvSpPr>
          <p:nvPr/>
        </p:nvSpPr>
        <p:spPr bwMode="auto">
          <a:xfrm>
            <a:off x="3105150" y="904875"/>
            <a:ext cx="3990975" cy="3630216"/>
          </a:xfrm>
          <a:custGeom>
            <a:avLst/>
            <a:gdLst>
              <a:gd name="T0" fmla="*/ 2147483646 w 3352"/>
              <a:gd name="T1" fmla="*/ 2147483646 h 3049"/>
              <a:gd name="T2" fmla="*/ 2147483646 w 3352"/>
              <a:gd name="T3" fmla="*/ 2147483646 h 3049"/>
              <a:gd name="T4" fmla="*/ 2147483646 w 3352"/>
              <a:gd name="T5" fmla="*/ 2147483646 h 3049"/>
              <a:gd name="T6" fmla="*/ 2147483646 w 3352"/>
              <a:gd name="T7" fmla="*/ 2147483646 h 3049"/>
              <a:gd name="T8" fmla="*/ 2147483646 w 3352"/>
              <a:gd name="T9" fmla="*/ 2147483646 h 3049"/>
              <a:gd name="T10" fmla="*/ 2147483646 w 3352"/>
              <a:gd name="T11" fmla="*/ 2147483646 h 3049"/>
              <a:gd name="T12" fmla="*/ 2147483646 w 3352"/>
              <a:gd name="T13" fmla="*/ 2147483646 h 3049"/>
              <a:gd name="T14" fmla="*/ 2147483646 w 3352"/>
              <a:gd name="T15" fmla="*/ 2147483646 h 3049"/>
              <a:gd name="T16" fmla="*/ 2147483646 w 3352"/>
              <a:gd name="T17" fmla="*/ 2147483646 h 3049"/>
              <a:gd name="T18" fmla="*/ 2147483646 w 3352"/>
              <a:gd name="T19" fmla="*/ 2147483646 h 30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52"/>
              <a:gd name="T31" fmla="*/ 0 h 3049"/>
              <a:gd name="T32" fmla="*/ 3352 w 3352"/>
              <a:gd name="T33" fmla="*/ 3049 h 30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52" h="3049">
                <a:moveTo>
                  <a:pt x="80" y="8"/>
                </a:moveTo>
                <a:cubicBezTo>
                  <a:pt x="40" y="4"/>
                  <a:pt x="0" y="0"/>
                  <a:pt x="128" y="8"/>
                </a:cubicBezTo>
                <a:cubicBezTo>
                  <a:pt x="256" y="16"/>
                  <a:pt x="624" y="24"/>
                  <a:pt x="848" y="56"/>
                </a:cubicBezTo>
                <a:cubicBezTo>
                  <a:pt x="1072" y="88"/>
                  <a:pt x="1232" y="112"/>
                  <a:pt x="1472" y="200"/>
                </a:cubicBezTo>
                <a:cubicBezTo>
                  <a:pt x="1712" y="288"/>
                  <a:pt x="2072" y="440"/>
                  <a:pt x="2288" y="584"/>
                </a:cubicBezTo>
                <a:cubicBezTo>
                  <a:pt x="2504" y="728"/>
                  <a:pt x="2632" y="888"/>
                  <a:pt x="2768" y="1064"/>
                </a:cubicBezTo>
                <a:cubicBezTo>
                  <a:pt x="2904" y="1240"/>
                  <a:pt x="3016" y="1432"/>
                  <a:pt x="3104" y="1640"/>
                </a:cubicBezTo>
                <a:cubicBezTo>
                  <a:pt x="3192" y="1848"/>
                  <a:pt x="3256" y="2120"/>
                  <a:pt x="3296" y="2312"/>
                </a:cubicBezTo>
                <a:cubicBezTo>
                  <a:pt x="3336" y="2504"/>
                  <a:pt x="3336" y="2669"/>
                  <a:pt x="3344" y="2792"/>
                </a:cubicBezTo>
                <a:cubicBezTo>
                  <a:pt x="3352" y="2915"/>
                  <a:pt x="3345" y="2996"/>
                  <a:pt x="3345" y="3049"/>
                </a:cubicBez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60" name="Freeform 5">
            <a:extLst>
              <a:ext uri="{FF2B5EF4-FFF2-40B4-BE49-F238E27FC236}">
                <a16:creationId xmlns:a16="http://schemas.microsoft.com/office/drawing/2014/main" id="{6F496839-3304-1D44-A621-6AAC9A72338C}"/>
              </a:ext>
            </a:extLst>
          </p:cNvPr>
          <p:cNvSpPr>
            <a:spLocks/>
          </p:cNvSpPr>
          <p:nvPr/>
        </p:nvSpPr>
        <p:spPr bwMode="auto">
          <a:xfrm>
            <a:off x="3102770" y="825104"/>
            <a:ext cx="4136231" cy="3732609"/>
          </a:xfrm>
          <a:custGeom>
            <a:avLst/>
            <a:gdLst>
              <a:gd name="T0" fmla="*/ 2147483646 w 3474"/>
              <a:gd name="T1" fmla="*/ 2147483646 h 3135"/>
              <a:gd name="T2" fmla="*/ 2147483646 w 3474"/>
              <a:gd name="T3" fmla="*/ 2147483646 h 3135"/>
              <a:gd name="T4" fmla="*/ 2147483646 w 3474"/>
              <a:gd name="T5" fmla="*/ 2147483646 h 3135"/>
              <a:gd name="T6" fmla="*/ 2147483646 w 3474"/>
              <a:gd name="T7" fmla="*/ 2147483646 h 3135"/>
              <a:gd name="T8" fmla="*/ 2147483646 w 3474"/>
              <a:gd name="T9" fmla="*/ 2147483646 h 3135"/>
              <a:gd name="T10" fmla="*/ 2147483646 w 3474"/>
              <a:gd name="T11" fmla="*/ 2147483646 h 3135"/>
              <a:gd name="T12" fmla="*/ 2147483646 w 3474"/>
              <a:gd name="T13" fmla="*/ 2147483646 h 3135"/>
              <a:gd name="T14" fmla="*/ 2147483646 w 3474"/>
              <a:gd name="T15" fmla="*/ 2147483646 h 3135"/>
              <a:gd name="T16" fmla="*/ 2147483646 w 3474"/>
              <a:gd name="T17" fmla="*/ 2147483646 h 3135"/>
              <a:gd name="T18" fmla="*/ 2147483646 w 3474"/>
              <a:gd name="T19" fmla="*/ 2147483646 h 3135"/>
              <a:gd name="T20" fmla="*/ 2147483646 w 3474"/>
              <a:gd name="T21" fmla="*/ 2147483646 h 31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74"/>
              <a:gd name="T34" fmla="*/ 0 h 3135"/>
              <a:gd name="T35" fmla="*/ 3474 w 3474"/>
              <a:gd name="T36" fmla="*/ 3135 h 31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74" h="3135">
                <a:moveTo>
                  <a:pt x="164" y="2"/>
                </a:moveTo>
                <a:cubicBezTo>
                  <a:pt x="143" y="2"/>
                  <a:pt x="0" y="0"/>
                  <a:pt x="43" y="2"/>
                </a:cubicBezTo>
                <a:cubicBezTo>
                  <a:pt x="86" y="4"/>
                  <a:pt x="270" y="5"/>
                  <a:pt x="424" y="15"/>
                </a:cubicBezTo>
                <a:cubicBezTo>
                  <a:pt x="578" y="25"/>
                  <a:pt x="775" y="31"/>
                  <a:pt x="970" y="63"/>
                </a:cubicBezTo>
                <a:cubicBezTo>
                  <a:pt x="1165" y="95"/>
                  <a:pt x="1354" y="119"/>
                  <a:pt x="1594" y="207"/>
                </a:cubicBezTo>
                <a:cubicBezTo>
                  <a:pt x="1834" y="295"/>
                  <a:pt x="2194" y="447"/>
                  <a:pt x="2410" y="591"/>
                </a:cubicBezTo>
                <a:cubicBezTo>
                  <a:pt x="2626" y="735"/>
                  <a:pt x="2754" y="895"/>
                  <a:pt x="2890" y="1071"/>
                </a:cubicBezTo>
                <a:cubicBezTo>
                  <a:pt x="3026" y="1247"/>
                  <a:pt x="3138" y="1439"/>
                  <a:pt x="3226" y="1647"/>
                </a:cubicBezTo>
                <a:cubicBezTo>
                  <a:pt x="3314" y="1855"/>
                  <a:pt x="3378" y="2127"/>
                  <a:pt x="3418" y="2319"/>
                </a:cubicBezTo>
                <a:cubicBezTo>
                  <a:pt x="3458" y="2511"/>
                  <a:pt x="3458" y="2663"/>
                  <a:pt x="3466" y="2799"/>
                </a:cubicBezTo>
                <a:cubicBezTo>
                  <a:pt x="3474" y="2935"/>
                  <a:pt x="3470" y="3035"/>
                  <a:pt x="3466" y="3135"/>
                </a:cubicBez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61" name="Freeform 6">
            <a:extLst>
              <a:ext uri="{FF2B5EF4-FFF2-40B4-BE49-F238E27FC236}">
                <a16:creationId xmlns:a16="http://schemas.microsoft.com/office/drawing/2014/main" id="{C7F648E8-E58C-6343-84C6-D38DA407FF22}"/>
              </a:ext>
            </a:extLst>
          </p:cNvPr>
          <p:cNvSpPr>
            <a:spLocks/>
          </p:cNvSpPr>
          <p:nvPr/>
        </p:nvSpPr>
        <p:spPr bwMode="auto">
          <a:xfrm>
            <a:off x="3056335" y="1170385"/>
            <a:ext cx="3414713" cy="3013472"/>
          </a:xfrm>
          <a:custGeom>
            <a:avLst/>
            <a:gdLst>
              <a:gd name="T0" fmla="*/ 2147483646 w 2868"/>
              <a:gd name="T1" fmla="*/ 2147483646 h 2531"/>
              <a:gd name="T2" fmla="*/ 2147483646 w 2868"/>
              <a:gd name="T3" fmla="*/ 2147483646 h 2531"/>
              <a:gd name="T4" fmla="*/ 2147483646 w 2868"/>
              <a:gd name="T5" fmla="*/ 2147483646 h 2531"/>
              <a:gd name="T6" fmla="*/ 2147483646 w 2868"/>
              <a:gd name="T7" fmla="*/ 2147483646 h 2531"/>
              <a:gd name="T8" fmla="*/ 2147483646 w 2868"/>
              <a:gd name="T9" fmla="*/ 2147483646 h 2531"/>
              <a:gd name="T10" fmla="*/ 2147483646 w 2868"/>
              <a:gd name="T11" fmla="*/ 2147483646 h 2531"/>
              <a:gd name="T12" fmla="*/ 2147483646 w 2868"/>
              <a:gd name="T13" fmla="*/ 2147483646 h 2531"/>
              <a:gd name="T14" fmla="*/ 2147483646 w 2868"/>
              <a:gd name="T15" fmla="*/ 2147483646 h 2531"/>
              <a:gd name="T16" fmla="*/ 2147483646 w 2868"/>
              <a:gd name="T17" fmla="*/ 2147483646 h 2531"/>
              <a:gd name="T18" fmla="*/ 2147483646 w 2868"/>
              <a:gd name="T19" fmla="*/ 2147483646 h 2531"/>
              <a:gd name="T20" fmla="*/ 2147483646 w 2868"/>
              <a:gd name="T21" fmla="*/ 2147483646 h 2531"/>
              <a:gd name="T22" fmla="*/ 2147483646 w 2868"/>
              <a:gd name="T23" fmla="*/ 2147483646 h 2531"/>
              <a:gd name="T24" fmla="*/ 2147483646 w 2868"/>
              <a:gd name="T25" fmla="*/ 2147483646 h 2531"/>
              <a:gd name="T26" fmla="*/ 2147483646 w 2868"/>
              <a:gd name="T27" fmla="*/ 2147483646 h 2531"/>
              <a:gd name="T28" fmla="*/ 2147483646 w 2868"/>
              <a:gd name="T29" fmla="*/ 2147483646 h 2531"/>
              <a:gd name="T30" fmla="*/ 2147483646 w 2868"/>
              <a:gd name="T31" fmla="*/ 2147483646 h 2531"/>
              <a:gd name="T32" fmla="*/ 2147483646 w 2868"/>
              <a:gd name="T33" fmla="*/ 2147483646 h 2531"/>
              <a:gd name="T34" fmla="*/ 2147483646 w 2868"/>
              <a:gd name="T35" fmla="*/ 2147483646 h 2531"/>
              <a:gd name="T36" fmla="*/ 2147483646 w 2868"/>
              <a:gd name="T37" fmla="*/ 2147483646 h 2531"/>
              <a:gd name="T38" fmla="*/ 2147483646 w 2868"/>
              <a:gd name="T39" fmla="*/ 2147483646 h 2531"/>
              <a:gd name="T40" fmla="*/ 2147483646 w 2868"/>
              <a:gd name="T41" fmla="*/ 2147483646 h 2531"/>
              <a:gd name="T42" fmla="*/ 2147483646 w 2868"/>
              <a:gd name="T43" fmla="*/ 2147483646 h 2531"/>
              <a:gd name="T44" fmla="*/ 2147483646 w 2868"/>
              <a:gd name="T45" fmla="*/ 2147483646 h 2531"/>
              <a:gd name="T46" fmla="*/ 2147483646 w 2868"/>
              <a:gd name="T47" fmla="*/ 2147483646 h 2531"/>
              <a:gd name="T48" fmla="*/ 2147483646 w 2868"/>
              <a:gd name="T49" fmla="*/ 2147483646 h 2531"/>
              <a:gd name="T50" fmla="*/ 2147483646 w 2868"/>
              <a:gd name="T51" fmla="*/ 2147483646 h 2531"/>
              <a:gd name="T52" fmla="*/ 2147483646 w 2868"/>
              <a:gd name="T53" fmla="*/ 2147483646 h 2531"/>
              <a:gd name="T54" fmla="*/ 2147483646 w 2868"/>
              <a:gd name="T55" fmla="*/ 2147483646 h 2531"/>
              <a:gd name="T56" fmla="*/ 2147483646 w 2868"/>
              <a:gd name="T57" fmla="*/ 2147483646 h 2531"/>
              <a:gd name="T58" fmla="*/ 2147483646 w 2868"/>
              <a:gd name="T59" fmla="*/ 2147483646 h 2531"/>
              <a:gd name="T60" fmla="*/ 2147483646 w 2868"/>
              <a:gd name="T61" fmla="*/ 2147483646 h 2531"/>
              <a:gd name="T62" fmla="*/ 2147483646 w 2868"/>
              <a:gd name="T63" fmla="*/ 2147483646 h 2531"/>
              <a:gd name="T64" fmla="*/ 2147483646 w 2868"/>
              <a:gd name="T65" fmla="*/ 2147483646 h 2531"/>
              <a:gd name="T66" fmla="*/ 2147483646 w 2868"/>
              <a:gd name="T67" fmla="*/ 2147483646 h 2531"/>
              <a:gd name="T68" fmla="*/ 2147483646 w 2868"/>
              <a:gd name="T69" fmla="*/ 2147483646 h 2531"/>
              <a:gd name="T70" fmla="*/ 2147483646 w 2868"/>
              <a:gd name="T71" fmla="*/ 2147483646 h 2531"/>
              <a:gd name="T72" fmla="*/ 2147483646 w 2868"/>
              <a:gd name="T73" fmla="*/ 2147483646 h 2531"/>
              <a:gd name="T74" fmla="*/ 2147483646 w 2868"/>
              <a:gd name="T75" fmla="*/ 2147483646 h 2531"/>
              <a:gd name="T76" fmla="*/ 2147483646 w 2868"/>
              <a:gd name="T77" fmla="*/ 2147483646 h 2531"/>
              <a:gd name="T78" fmla="*/ 2147483646 w 2868"/>
              <a:gd name="T79" fmla="*/ 2147483646 h 2531"/>
              <a:gd name="T80" fmla="*/ 2147483646 w 2868"/>
              <a:gd name="T81" fmla="*/ 2147483646 h 2531"/>
              <a:gd name="T82" fmla="*/ 2147483646 w 2868"/>
              <a:gd name="T83" fmla="*/ 2147483646 h 2531"/>
              <a:gd name="T84" fmla="*/ 2147483646 w 2868"/>
              <a:gd name="T85" fmla="*/ 2147483646 h 2531"/>
              <a:gd name="T86" fmla="*/ 2147483646 w 2868"/>
              <a:gd name="T87" fmla="*/ 2147483646 h 2531"/>
              <a:gd name="T88" fmla="*/ 2147483646 w 2868"/>
              <a:gd name="T89" fmla="*/ 2147483646 h 25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868"/>
              <a:gd name="T136" fmla="*/ 0 h 2531"/>
              <a:gd name="T137" fmla="*/ 2868 w 2868"/>
              <a:gd name="T138" fmla="*/ 2531 h 25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868" h="2531">
                <a:moveTo>
                  <a:pt x="30" y="19"/>
                </a:moveTo>
                <a:cubicBezTo>
                  <a:pt x="62" y="20"/>
                  <a:pt x="133" y="22"/>
                  <a:pt x="217" y="25"/>
                </a:cubicBezTo>
                <a:cubicBezTo>
                  <a:pt x="301" y="28"/>
                  <a:pt x="435" y="26"/>
                  <a:pt x="532" y="37"/>
                </a:cubicBezTo>
                <a:cubicBezTo>
                  <a:pt x="629" y="48"/>
                  <a:pt x="721" y="72"/>
                  <a:pt x="797" y="93"/>
                </a:cubicBezTo>
                <a:cubicBezTo>
                  <a:pt x="873" y="114"/>
                  <a:pt x="932" y="137"/>
                  <a:pt x="987" y="166"/>
                </a:cubicBezTo>
                <a:cubicBezTo>
                  <a:pt x="1042" y="195"/>
                  <a:pt x="1089" y="225"/>
                  <a:pt x="1129" y="265"/>
                </a:cubicBezTo>
                <a:cubicBezTo>
                  <a:pt x="1169" y="305"/>
                  <a:pt x="1201" y="345"/>
                  <a:pt x="1225" y="409"/>
                </a:cubicBezTo>
                <a:cubicBezTo>
                  <a:pt x="1249" y="473"/>
                  <a:pt x="1281" y="569"/>
                  <a:pt x="1273" y="649"/>
                </a:cubicBezTo>
                <a:cubicBezTo>
                  <a:pt x="1265" y="729"/>
                  <a:pt x="1209" y="809"/>
                  <a:pt x="1177" y="889"/>
                </a:cubicBezTo>
                <a:cubicBezTo>
                  <a:pt x="1145" y="969"/>
                  <a:pt x="1113" y="1065"/>
                  <a:pt x="1081" y="1129"/>
                </a:cubicBezTo>
                <a:cubicBezTo>
                  <a:pt x="1049" y="1193"/>
                  <a:pt x="1025" y="1225"/>
                  <a:pt x="985" y="1273"/>
                </a:cubicBezTo>
                <a:cubicBezTo>
                  <a:pt x="945" y="1321"/>
                  <a:pt x="873" y="1377"/>
                  <a:pt x="841" y="1417"/>
                </a:cubicBezTo>
                <a:cubicBezTo>
                  <a:pt x="809" y="1457"/>
                  <a:pt x="801" y="1481"/>
                  <a:pt x="793" y="1513"/>
                </a:cubicBezTo>
                <a:cubicBezTo>
                  <a:pt x="785" y="1545"/>
                  <a:pt x="785" y="1601"/>
                  <a:pt x="793" y="1609"/>
                </a:cubicBezTo>
                <a:cubicBezTo>
                  <a:pt x="801" y="1617"/>
                  <a:pt x="825" y="1577"/>
                  <a:pt x="841" y="1561"/>
                </a:cubicBezTo>
                <a:cubicBezTo>
                  <a:pt x="857" y="1545"/>
                  <a:pt x="857" y="1545"/>
                  <a:pt x="889" y="1513"/>
                </a:cubicBezTo>
                <a:cubicBezTo>
                  <a:pt x="921" y="1481"/>
                  <a:pt x="993" y="1417"/>
                  <a:pt x="1033" y="1369"/>
                </a:cubicBezTo>
                <a:cubicBezTo>
                  <a:pt x="1073" y="1321"/>
                  <a:pt x="1108" y="1272"/>
                  <a:pt x="1129" y="1225"/>
                </a:cubicBezTo>
                <a:cubicBezTo>
                  <a:pt x="1150" y="1178"/>
                  <a:pt x="1152" y="1129"/>
                  <a:pt x="1160" y="1089"/>
                </a:cubicBezTo>
                <a:cubicBezTo>
                  <a:pt x="1168" y="1049"/>
                  <a:pt x="1158" y="1034"/>
                  <a:pt x="1177" y="985"/>
                </a:cubicBezTo>
                <a:cubicBezTo>
                  <a:pt x="1196" y="936"/>
                  <a:pt x="1241" y="849"/>
                  <a:pt x="1273" y="793"/>
                </a:cubicBezTo>
                <a:cubicBezTo>
                  <a:pt x="1305" y="737"/>
                  <a:pt x="1343" y="682"/>
                  <a:pt x="1369" y="649"/>
                </a:cubicBezTo>
                <a:cubicBezTo>
                  <a:pt x="1395" y="616"/>
                  <a:pt x="1413" y="611"/>
                  <a:pt x="1429" y="595"/>
                </a:cubicBezTo>
                <a:cubicBezTo>
                  <a:pt x="1445" y="579"/>
                  <a:pt x="1419" y="568"/>
                  <a:pt x="1465" y="553"/>
                </a:cubicBezTo>
                <a:cubicBezTo>
                  <a:pt x="1511" y="538"/>
                  <a:pt x="1625" y="513"/>
                  <a:pt x="1705" y="505"/>
                </a:cubicBezTo>
                <a:cubicBezTo>
                  <a:pt x="1785" y="497"/>
                  <a:pt x="1873" y="489"/>
                  <a:pt x="1945" y="505"/>
                </a:cubicBezTo>
                <a:cubicBezTo>
                  <a:pt x="2017" y="521"/>
                  <a:pt x="2081" y="553"/>
                  <a:pt x="2137" y="601"/>
                </a:cubicBezTo>
                <a:cubicBezTo>
                  <a:pt x="2193" y="649"/>
                  <a:pt x="2233" y="721"/>
                  <a:pt x="2281" y="793"/>
                </a:cubicBezTo>
                <a:cubicBezTo>
                  <a:pt x="2329" y="865"/>
                  <a:pt x="2401" y="961"/>
                  <a:pt x="2425" y="1033"/>
                </a:cubicBezTo>
                <a:cubicBezTo>
                  <a:pt x="2449" y="1105"/>
                  <a:pt x="2425" y="1185"/>
                  <a:pt x="2425" y="1225"/>
                </a:cubicBezTo>
                <a:cubicBezTo>
                  <a:pt x="2425" y="1265"/>
                  <a:pt x="2425" y="1233"/>
                  <a:pt x="2425" y="1273"/>
                </a:cubicBezTo>
                <a:cubicBezTo>
                  <a:pt x="2425" y="1313"/>
                  <a:pt x="2457" y="1401"/>
                  <a:pt x="2425" y="1465"/>
                </a:cubicBezTo>
                <a:cubicBezTo>
                  <a:pt x="2393" y="1529"/>
                  <a:pt x="2305" y="1593"/>
                  <a:pt x="2233" y="1657"/>
                </a:cubicBezTo>
                <a:cubicBezTo>
                  <a:pt x="2161" y="1721"/>
                  <a:pt x="2035" y="1817"/>
                  <a:pt x="1993" y="1849"/>
                </a:cubicBezTo>
                <a:cubicBezTo>
                  <a:pt x="1951" y="1881"/>
                  <a:pt x="2015" y="1831"/>
                  <a:pt x="1983" y="1847"/>
                </a:cubicBezTo>
                <a:cubicBezTo>
                  <a:pt x="1951" y="1863"/>
                  <a:pt x="1855" y="1929"/>
                  <a:pt x="1801" y="1945"/>
                </a:cubicBezTo>
                <a:cubicBezTo>
                  <a:pt x="1747" y="1961"/>
                  <a:pt x="1689" y="1937"/>
                  <a:pt x="1657" y="1945"/>
                </a:cubicBezTo>
                <a:cubicBezTo>
                  <a:pt x="1625" y="1953"/>
                  <a:pt x="1601" y="1985"/>
                  <a:pt x="1609" y="1993"/>
                </a:cubicBezTo>
                <a:cubicBezTo>
                  <a:pt x="1617" y="2001"/>
                  <a:pt x="1665" y="1993"/>
                  <a:pt x="1705" y="1993"/>
                </a:cubicBezTo>
                <a:cubicBezTo>
                  <a:pt x="1745" y="1993"/>
                  <a:pt x="1801" y="2009"/>
                  <a:pt x="1849" y="1993"/>
                </a:cubicBezTo>
                <a:cubicBezTo>
                  <a:pt x="1897" y="1977"/>
                  <a:pt x="1937" y="1929"/>
                  <a:pt x="1993" y="1897"/>
                </a:cubicBezTo>
                <a:cubicBezTo>
                  <a:pt x="2049" y="1865"/>
                  <a:pt x="2137" y="1833"/>
                  <a:pt x="2185" y="1801"/>
                </a:cubicBezTo>
                <a:cubicBezTo>
                  <a:pt x="2233" y="1769"/>
                  <a:pt x="2233" y="1729"/>
                  <a:pt x="2281" y="1705"/>
                </a:cubicBezTo>
                <a:cubicBezTo>
                  <a:pt x="2329" y="1681"/>
                  <a:pt x="2409" y="1673"/>
                  <a:pt x="2473" y="1657"/>
                </a:cubicBezTo>
                <a:cubicBezTo>
                  <a:pt x="2537" y="1641"/>
                  <a:pt x="2609" y="1593"/>
                  <a:pt x="2665" y="1609"/>
                </a:cubicBezTo>
                <a:cubicBezTo>
                  <a:pt x="2721" y="1625"/>
                  <a:pt x="2777" y="1705"/>
                  <a:pt x="2809" y="1753"/>
                </a:cubicBezTo>
                <a:cubicBezTo>
                  <a:pt x="2841" y="1801"/>
                  <a:pt x="2849" y="1849"/>
                  <a:pt x="2857" y="1897"/>
                </a:cubicBezTo>
                <a:cubicBezTo>
                  <a:pt x="2865" y="1945"/>
                  <a:pt x="2857" y="1977"/>
                  <a:pt x="2857" y="2041"/>
                </a:cubicBezTo>
                <a:cubicBezTo>
                  <a:pt x="2857" y="2105"/>
                  <a:pt x="2857" y="2225"/>
                  <a:pt x="2857" y="2281"/>
                </a:cubicBezTo>
                <a:cubicBezTo>
                  <a:pt x="2857" y="2337"/>
                  <a:pt x="2868" y="2336"/>
                  <a:pt x="2857" y="2377"/>
                </a:cubicBezTo>
                <a:cubicBezTo>
                  <a:pt x="2846" y="2418"/>
                  <a:pt x="2801" y="2531"/>
                  <a:pt x="2793" y="2527"/>
                </a:cubicBezTo>
                <a:cubicBezTo>
                  <a:pt x="2785" y="2523"/>
                  <a:pt x="2811" y="2433"/>
                  <a:pt x="2810" y="2354"/>
                </a:cubicBezTo>
                <a:cubicBezTo>
                  <a:pt x="2809" y="2275"/>
                  <a:pt x="2801" y="2138"/>
                  <a:pt x="2789" y="2050"/>
                </a:cubicBezTo>
                <a:cubicBezTo>
                  <a:pt x="2777" y="1962"/>
                  <a:pt x="2764" y="1882"/>
                  <a:pt x="2737" y="1825"/>
                </a:cubicBezTo>
                <a:cubicBezTo>
                  <a:pt x="2710" y="1768"/>
                  <a:pt x="2669" y="1718"/>
                  <a:pt x="2629" y="1708"/>
                </a:cubicBezTo>
                <a:cubicBezTo>
                  <a:pt x="2589" y="1698"/>
                  <a:pt x="2545" y="1741"/>
                  <a:pt x="2494" y="1765"/>
                </a:cubicBezTo>
                <a:cubicBezTo>
                  <a:pt x="2443" y="1789"/>
                  <a:pt x="2401" y="1816"/>
                  <a:pt x="2325" y="1851"/>
                </a:cubicBezTo>
                <a:cubicBezTo>
                  <a:pt x="2249" y="1886"/>
                  <a:pt x="2115" y="1936"/>
                  <a:pt x="2035" y="1977"/>
                </a:cubicBezTo>
                <a:cubicBezTo>
                  <a:pt x="1955" y="2018"/>
                  <a:pt x="1933" y="2088"/>
                  <a:pt x="1845" y="2098"/>
                </a:cubicBezTo>
                <a:cubicBezTo>
                  <a:pt x="1757" y="2108"/>
                  <a:pt x="1553" y="2074"/>
                  <a:pt x="1507" y="2037"/>
                </a:cubicBezTo>
                <a:cubicBezTo>
                  <a:pt x="1461" y="2000"/>
                  <a:pt x="1526" y="1907"/>
                  <a:pt x="1567" y="1873"/>
                </a:cubicBezTo>
                <a:cubicBezTo>
                  <a:pt x="1608" y="1839"/>
                  <a:pt x="1686" y="1862"/>
                  <a:pt x="1754" y="1830"/>
                </a:cubicBezTo>
                <a:cubicBezTo>
                  <a:pt x="1822" y="1798"/>
                  <a:pt x="1903" y="1733"/>
                  <a:pt x="1975" y="1682"/>
                </a:cubicBezTo>
                <a:cubicBezTo>
                  <a:pt x="2047" y="1631"/>
                  <a:pt x="2131" y="1575"/>
                  <a:pt x="2187" y="1522"/>
                </a:cubicBezTo>
                <a:cubicBezTo>
                  <a:pt x="2243" y="1469"/>
                  <a:pt x="2292" y="1428"/>
                  <a:pt x="2312" y="1362"/>
                </a:cubicBezTo>
                <a:cubicBezTo>
                  <a:pt x="2332" y="1296"/>
                  <a:pt x="2322" y="1197"/>
                  <a:pt x="2308" y="1128"/>
                </a:cubicBezTo>
                <a:cubicBezTo>
                  <a:pt x="2294" y="1059"/>
                  <a:pt x="2265" y="1007"/>
                  <a:pt x="2230" y="946"/>
                </a:cubicBezTo>
                <a:cubicBezTo>
                  <a:pt x="2195" y="885"/>
                  <a:pt x="2149" y="820"/>
                  <a:pt x="2100" y="764"/>
                </a:cubicBezTo>
                <a:cubicBezTo>
                  <a:pt x="2051" y="708"/>
                  <a:pt x="1997" y="633"/>
                  <a:pt x="1936" y="608"/>
                </a:cubicBezTo>
                <a:cubicBezTo>
                  <a:pt x="1875" y="583"/>
                  <a:pt x="1802" y="605"/>
                  <a:pt x="1736" y="613"/>
                </a:cubicBezTo>
                <a:cubicBezTo>
                  <a:pt x="1670" y="621"/>
                  <a:pt x="1588" y="629"/>
                  <a:pt x="1537" y="656"/>
                </a:cubicBezTo>
                <a:cubicBezTo>
                  <a:pt x="1486" y="683"/>
                  <a:pt x="1466" y="718"/>
                  <a:pt x="1429" y="773"/>
                </a:cubicBezTo>
                <a:cubicBezTo>
                  <a:pt x="1392" y="828"/>
                  <a:pt x="1339" y="920"/>
                  <a:pt x="1312" y="985"/>
                </a:cubicBezTo>
                <a:cubicBezTo>
                  <a:pt x="1285" y="1050"/>
                  <a:pt x="1294" y="1091"/>
                  <a:pt x="1269" y="1163"/>
                </a:cubicBezTo>
                <a:cubicBezTo>
                  <a:pt x="1244" y="1235"/>
                  <a:pt x="1207" y="1346"/>
                  <a:pt x="1160" y="1418"/>
                </a:cubicBezTo>
                <a:cubicBezTo>
                  <a:pt x="1113" y="1490"/>
                  <a:pt x="1063" y="1550"/>
                  <a:pt x="987" y="1596"/>
                </a:cubicBezTo>
                <a:cubicBezTo>
                  <a:pt x="911" y="1642"/>
                  <a:pt x="747" y="1720"/>
                  <a:pt x="701" y="1695"/>
                </a:cubicBezTo>
                <a:cubicBezTo>
                  <a:pt x="655" y="1670"/>
                  <a:pt x="683" y="1523"/>
                  <a:pt x="710" y="1448"/>
                </a:cubicBezTo>
                <a:cubicBezTo>
                  <a:pt x="737" y="1373"/>
                  <a:pt x="823" y="1311"/>
                  <a:pt x="866" y="1245"/>
                </a:cubicBezTo>
                <a:cubicBezTo>
                  <a:pt x="909" y="1179"/>
                  <a:pt x="941" y="1119"/>
                  <a:pt x="966" y="1050"/>
                </a:cubicBezTo>
                <a:cubicBezTo>
                  <a:pt x="991" y="981"/>
                  <a:pt x="988" y="901"/>
                  <a:pt x="1017" y="833"/>
                </a:cubicBezTo>
                <a:cubicBezTo>
                  <a:pt x="1046" y="765"/>
                  <a:pt x="1125" y="707"/>
                  <a:pt x="1139" y="643"/>
                </a:cubicBezTo>
                <a:cubicBezTo>
                  <a:pt x="1153" y="579"/>
                  <a:pt x="1126" y="500"/>
                  <a:pt x="1104" y="448"/>
                </a:cubicBezTo>
                <a:cubicBezTo>
                  <a:pt x="1082" y="396"/>
                  <a:pt x="1046" y="366"/>
                  <a:pt x="1004" y="331"/>
                </a:cubicBezTo>
                <a:cubicBezTo>
                  <a:pt x="962" y="296"/>
                  <a:pt x="914" y="266"/>
                  <a:pt x="853" y="240"/>
                </a:cubicBezTo>
                <a:cubicBezTo>
                  <a:pt x="792" y="214"/>
                  <a:pt x="716" y="192"/>
                  <a:pt x="636" y="175"/>
                </a:cubicBezTo>
                <a:cubicBezTo>
                  <a:pt x="556" y="158"/>
                  <a:pt x="458" y="137"/>
                  <a:pt x="372" y="136"/>
                </a:cubicBezTo>
                <a:cubicBezTo>
                  <a:pt x="286" y="135"/>
                  <a:pt x="180" y="190"/>
                  <a:pt x="121" y="171"/>
                </a:cubicBezTo>
                <a:cubicBezTo>
                  <a:pt x="62" y="152"/>
                  <a:pt x="34" y="48"/>
                  <a:pt x="17" y="24"/>
                </a:cubicBezTo>
                <a:cubicBezTo>
                  <a:pt x="0" y="0"/>
                  <a:pt x="20" y="27"/>
                  <a:pt x="21" y="28"/>
                </a:cubicBezTo>
              </a:path>
            </a:pathLst>
          </a:custGeom>
          <a:solidFill>
            <a:srgbClr val="969696"/>
          </a:solidFill>
          <a:ln w="28575">
            <a:solidFill>
              <a:schemeClr val="tx1"/>
            </a:solidFill>
            <a:round/>
            <a:headEnd/>
            <a:tailEnd/>
          </a:ln>
        </p:spPr>
        <p:txBody>
          <a:bodyPr/>
          <a:lstStyle/>
          <a:p>
            <a:endParaRPr lang="en-US" sz="1350"/>
          </a:p>
        </p:txBody>
      </p:sp>
      <p:sp>
        <p:nvSpPr>
          <p:cNvPr id="19462" name="Freeform 7">
            <a:extLst>
              <a:ext uri="{FF2B5EF4-FFF2-40B4-BE49-F238E27FC236}">
                <a16:creationId xmlns:a16="http://schemas.microsoft.com/office/drawing/2014/main" id="{A75026D9-C863-FB40-87D2-171137B6F904}"/>
              </a:ext>
            </a:extLst>
          </p:cNvPr>
          <p:cNvSpPr>
            <a:spLocks/>
          </p:cNvSpPr>
          <p:nvPr/>
        </p:nvSpPr>
        <p:spPr bwMode="auto">
          <a:xfrm>
            <a:off x="3985022" y="1037037"/>
            <a:ext cx="280988" cy="388144"/>
          </a:xfrm>
          <a:custGeom>
            <a:avLst/>
            <a:gdLst>
              <a:gd name="T0" fmla="*/ 0 w 236"/>
              <a:gd name="T1" fmla="*/ 2147483646 h 326"/>
              <a:gd name="T2" fmla="*/ 2147483646 w 236"/>
              <a:gd name="T3" fmla="*/ 2147483646 h 326"/>
              <a:gd name="T4" fmla="*/ 2147483646 w 236"/>
              <a:gd name="T5" fmla="*/ 2147483646 h 326"/>
              <a:gd name="T6" fmla="*/ 2147483646 w 236"/>
              <a:gd name="T7" fmla="*/ 2147483646 h 326"/>
              <a:gd name="T8" fmla="*/ 2147483646 w 236"/>
              <a:gd name="T9" fmla="*/ 2147483646 h 326"/>
              <a:gd name="T10" fmla="*/ 0 60000 65536"/>
              <a:gd name="T11" fmla="*/ 0 60000 65536"/>
              <a:gd name="T12" fmla="*/ 0 60000 65536"/>
              <a:gd name="T13" fmla="*/ 0 60000 65536"/>
              <a:gd name="T14" fmla="*/ 0 60000 65536"/>
              <a:gd name="T15" fmla="*/ 0 w 236"/>
              <a:gd name="T16" fmla="*/ 0 h 326"/>
              <a:gd name="T17" fmla="*/ 236 w 236"/>
              <a:gd name="T18" fmla="*/ 326 h 326"/>
            </a:gdLst>
            <a:ahLst/>
            <a:cxnLst>
              <a:cxn ang="T10">
                <a:pos x="T0" y="T1"/>
              </a:cxn>
              <a:cxn ang="T11">
                <a:pos x="T2" y="T3"/>
              </a:cxn>
              <a:cxn ang="T12">
                <a:pos x="T4" y="T5"/>
              </a:cxn>
              <a:cxn ang="T13">
                <a:pos x="T6" y="T7"/>
              </a:cxn>
              <a:cxn ang="T14">
                <a:pos x="T8" y="T9"/>
              </a:cxn>
            </a:cxnLst>
            <a:rect l="T15" t="T16" r="T17" b="T18"/>
            <a:pathLst>
              <a:path w="236" h="326">
                <a:moveTo>
                  <a:pt x="0" y="228"/>
                </a:moveTo>
                <a:cubicBezTo>
                  <a:pt x="5" y="156"/>
                  <a:pt x="2" y="66"/>
                  <a:pt x="33" y="33"/>
                </a:cubicBezTo>
                <a:cubicBezTo>
                  <a:pt x="64" y="0"/>
                  <a:pt x="153" y="17"/>
                  <a:pt x="186" y="27"/>
                </a:cubicBezTo>
                <a:cubicBezTo>
                  <a:pt x="219" y="37"/>
                  <a:pt x="230" y="40"/>
                  <a:pt x="233" y="90"/>
                </a:cubicBezTo>
                <a:cubicBezTo>
                  <a:pt x="236" y="140"/>
                  <a:pt x="209" y="277"/>
                  <a:pt x="203" y="326"/>
                </a:cubicBezTo>
              </a:path>
            </a:pathLst>
          </a:custGeom>
          <a:noFill/>
          <a:ln w="5715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63" name="Freeform 8">
            <a:extLst>
              <a:ext uri="{FF2B5EF4-FFF2-40B4-BE49-F238E27FC236}">
                <a16:creationId xmlns:a16="http://schemas.microsoft.com/office/drawing/2014/main" id="{8915DAED-02CF-C248-8A10-6D64BFCE9039}"/>
              </a:ext>
            </a:extLst>
          </p:cNvPr>
          <p:cNvSpPr>
            <a:spLocks/>
          </p:cNvSpPr>
          <p:nvPr/>
        </p:nvSpPr>
        <p:spPr bwMode="auto">
          <a:xfrm>
            <a:off x="3977881" y="1010841"/>
            <a:ext cx="202406" cy="336947"/>
          </a:xfrm>
          <a:custGeom>
            <a:avLst/>
            <a:gdLst>
              <a:gd name="T0" fmla="*/ 0 w 170"/>
              <a:gd name="T1" fmla="*/ 2147483646 h 283"/>
              <a:gd name="T2" fmla="*/ 2147483646 w 170"/>
              <a:gd name="T3" fmla="*/ 2147483646 h 283"/>
              <a:gd name="T4" fmla="*/ 2147483646 w 170"/>
              <a:gd name="T5" fmla="*/ 2147483646 h 283"/>
              <a:gd name="T6" fmla="*/ 2147483646 w 170"/>
              <a:gd name="T7" fmla="*/ 2147483646 h 283"/>
              <a:gd name="T8" fmla="*/ 2147483646 w 170"/>
              <a:gd name="T9" fmla="*/ 2147483646 h 283"/>
              <a:gd name="T10" fmla="*/ 0 60000 65536"/>
              <a:gd name="T11" fmla="*/ 0 60000 65536"/>
              <a:gd name="T12" fmla="*/ 0 60000 65536"/>
              <a:gd name="T13" fmla="*/ 0 60000 65536"/>
              <a:gd name="T14" fmla="*/ 0 60000 65536"/>
              <a:gd name="T15" fmla="*/ 0 w 170"/>
              <a:gd name="T16" fmla="*/ 0 h 283"/>
              <a:gd name="T17" fmla="*/ 170 w 170"/>
              <a:gd name="T18" fmla="*/ 283 h 283"/>
            </a:gdLst>
            <a:ahLst/>
            <a:cxnLst>
              <a:cxn ang="T10">
                <a:pos x="T0" y="T1"/>
              </a:cxn>
              <a:cxn ang="T11">
                <a:pos x="T2" y="T3"/>
              </a:cxn>
              <a:cxn ang="T12">
                <a:pos x="T4" y="T5"/>
              </a:cxn>
              <a:cxn ang="T13">
                <a:pos x="T6" y="T7"/>
              </a:cxn>
              <a:cxn ang="T14">
                <a:pos x="T8" y="T9"/>
              </a:cxn>
            </a:cxnLst>
            <a:rect l="T15" t="T16" r="T17" b="T18"/>
            <a:pathLst>
              <a:path w="170" h="283">
                <a:moveTo>
                  <a:pt x="0" y="265"/>
                </a:moveTo>
                <a:cubicBezTo>
                  <a:pt x="5" y="193"/>
                  <a:pt x="12" y="112"/>
                  <a:pt x="33" y="70"/>
                </a:cubicBezTo>
                <a:cubicBezTo>
                  <a:pt x="54" y="28"/>
                  <a:pt x="100" y="0"/>
                  <a:pt x="123" y="10"/>
                </a:cubicBezTo>
                <a:cubicBezTo>
                  <a:pt x="146" y="20"/>
                  <a:pt x="168" y="83"/>
                  <a:pt x="169" y="128"/>
                </a:cubicBezTo>
                <a:cubicBezTo>
                  <a:pt x="170" y="173"/>
                  <a:pt x="136" y="251"/>
                  <a:pt x="127" y="283"/>
                </a:cubicBezTo>
              </a:path>
            </a:pathLst>
          </a:custGeom>
          <a:noFill/>
          <a:ln w="5715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64" name="Freeform 9">
            <a:extLst>
              <a:ext uri="{FF2B5EF4-FFF2-40B4-BE49-F238E27FC236}">
                <a16:creationId xmlns:a16="http://schemas.microsoft.com/office/drawing/2014/main" id="{4715923B-94E4-E54F-826E-D1EE6B56B73C}"/>
              </a:ext>
            </a:extLst>
          </p:cNvPr>
          <p:cNvSpPr>
            <a:spLocks/>
          </p:cNvSpPr>
          <p:nvPr/>
        </p:nvSpPr>
        <p:spPr bwMode="auto">
          <a:xfrm>
            <a:off x="3788569" y="1034656"/>
            <a:ext cx="223838" cy="286940"/>
          </a:xfrm>
          <a:custGeom>
            <a:avLst/>
            <a:gdLst>
              <a:gd name="T0" fmla="*/ 2147483646 w 188"/>
              <a:gd name="T1" fmla="*/ 2147483646 h 241"/>
              <a:gd name="T2" fmla="*/ 2147483646 w 188"/>
              <a:gd name="T3" fmla="*/ 2147483646 h 241"/>
              <a:gd name="T4" fmla="*/ 2147483646 w 188"/>
              <a:gd name="T5" fmla="*/ 2147483646 h 241"/>
              <a:gd name="T6" fmla="*/ 2147483646 w 188"/>
              <a:gd name="T7" fmla="*/ 2147483646 h 241"/>
              <a:gd name="T8" fmla="*/ 0 w 188"/>
              <a:gd name="T9" fmla="*/ 2147483646 h 241"/>
              <a:gd name="T10" fmla="*/ 0 60000 65536"/>
              <a:gd name="T11" fmla="*/ 0 60000 65536"/>
              <a:gd name="T12" fmla="*/ 0 60000 65536"/>
              <a:gd name="T13" fmla="*/ 0 60000 65536"/>
              <a:gd name="T14" fmla="*/ 0 60000 65536"/>
              <a:gd name="T15" fmla="*/ 0 w 188"/>
              <a:gd name="T16" fmla="*/ 0 h 241"/>
              <a:gd name="T17" fmla="*/ 188 w 188"/>
              <a:gd name="T18" fmla="*/ 241 h 241"/>
            </a:gdLst>
            <a:ahLst/>
            <a:cxnLst>
              <a:cxn ang="T10">
                <a:pos x="T0" y="T1"/>
              </a:cxn>
              <a:cxn ang="T11">
                <a:pos x="T2" y="T3"/>
              </a:cxn>
              <a:cxn ang="T12">
                <a:pos x="T4" y="T5"/>
              </a:cxn>
              <a:cxn ang="T13">
                <a:pos x="T6" y="T7"/>
              </a:cxn>
              <a:cxn ang="T14">
                <a:pos x="T8" y="T9"/>
              </a:cxn>
            </a:cxnLst>
            <a:rect l="T15" t="T16" r="T17" b="T18"/>
            <a:pathLst>
              <a:path w="188" h="241">
                <a:moveTo>
                  <a:pt x="166" y="241"/>
                </a:moveTo>
                <a:cubicBezTo>
                  <a:pt x="168" y="210"/>
                  <a:pt x="188" y="98"/>
                  <a:pt x="178" y="59"/>
                </a:cubicBezTo>
                <a:cubicBezTo>
                  <a:pt x="168" y="19"/>
                  <a:pt x="127" y="0"/>
                  <a:pt x="105" y="2"/>
                </a:cubicBezTo>
                <a:cubicBezTo>
                  <a:pt x="83" y="4"/>
                  <a:pt x="60" y="42"/>
                  <a:pt x="43" y="73"/>
                </a:cubicBezTo>
                <a:cubicBezTo>
                  <a:pt x="26" y="104"/>
                  <a:pt x="9" y="166"/>
                  <a:pt x="0" y="190"/>
                </a:cubicBezTo>
              </a:path>
            </a:pathLst>
          </a:custGeom>
          <a:noFill/>
          <a:ln w="5715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65" name="Freeform 10">
            <a:extLst>
              <a:ext uri="{FF2B5EF4-FFF2-40B4-BE49-F238E27FC236}">
                <a16:creationId xmlns:a16="http://schemas.microsoft.com/office/drawing/2014/main" id="{3ABDA942-42BC-3A47-9CC7-C832EC79577D}"/>
              </a:ext>
            </a:extLst>
          </p:cNvPr>
          <p:cNvSpPr>
            <a:spLocks/>
          </p:cNvSpPr>
          <p:nvPr/>
        </p:nvSpPr>
        <p:spPr bwMode="auto">
          <a:xfrm>
            <a:off x="3750471" y="1301353"/>
            <a:ext cx="226219" cy="357188"/>
          </a:xfrm>
          <a:custGeom>
            <a:avLst/>
            <a:gdLst>
              <a:gd name="T0" fmla="*/ 2147483646 w 190"/>
              <a:gd name="T1" fmla="*/ 2147483646 h 300"/>
              <a:gd name="T2" fmla="*/ 2147483646 w 190"/>
              <a:gd name="T3" fmla="*/ 2147483646 h 300"/>
              <a:gd name="T4" fmla="*/ 2147483646 w 190"/>
              <a:gd name="T5" fmla="*/ 2147483646 h 300"/>
              <a:gd name="T6" fmla="*/ 2147483646 w 190"/>
              <a:gd name="T7" fmla="*/ 2147483646 h 300"/>
              <a:gd name="T8" fmla="*/ 2147483646 w 190"/>
              <a:gd name="T9" fmla="*/ 0 h 300"/>
              <a:gd name="T10" fmla="*/ 0 60000 65536"/>
              <a:gd name="T11" fmla="*/ 0 60000 65536"/>
              <a:gd name="T12" fmla="*/ 0 60000 65536"/>
              <a:gd name="T13" fmla="*/ 0 60000 65536"/>
              <a:gd name="T14" fmla="*/ 0 60000 65536"/>
              <a:gd name="T15" fmla="*/ 0 w 190"/>
              <a:gd name="T16" fmla="*/ 0 h 300"/>
              <a:gd name="T17" fmla="*/ 190 w 190"/>
              <a:gd name="T18" fmla="*/ 300 h 300"/>
            </a:gdLst>
            <a:ahLst/>
            <a:cxnLst>
              <a:cxn ang="T10">
                <a:pos x="T0" y="T1"/>
              </a:cxn>
              <a:cxn ang="T11">
                <a:pos x="T2" y="T3"/>
              </a:cxn>
              <a:cxn ang="T12">
                <a:pos x="T4" y="T5"/>
              </a:cxn>
              <a:cxn ang="T13">
                <a:pos x="T6" y="T7"/>
              </a:cxn>
              <a:cxn ang="T14">
                <a:pos x="T8" y="T9"/>
              </a:cxn>
            </a:cxnLst>
            <a:rect l="T15" t="T16" r="T17" b="T18"/>
            <a:pathLst>
              <a:path w="190" h="300">
                <a:moveTo>
                  <a:pt x="190" y="43"/>
                </a:moveTo>
                <a:cubicBezTo>
                  <a:pt x="185" y="115"/>
                  <a:pt x="179" y="197"/>
                  <a:pt x="157" y="238"/>
                </a:cubicBezTo>
                <a:cubicBezTo>
                  <a:pt x="135" y="279"/>
                  <a:pt x="83" y="300"/>
                  <a:pt x="58" y="286"/>
                </a:cubicBezTo>
                <a:cubicBezTo>
                  <a:pt x="33" y="272"/>
                  <a:pt x="12" y="204"/>
                  <a:pt x="6" y="156"/>
                </a:cubicBezTo>
                <a:cubicBezTo>
                  <a:pt x="0" y="108"/>
                  <a:pt x="20" y="32"/>
                  <a:pt x="23" y="0"/>
                </a:cubicBezTo>
              </a:path>
            </a:pathLst>
          </a:custGeom>
          <a:noFill/>
          <a:ln w="57150">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66" name="Freeform 11">
            <a:extLst>
              <a:ext uri="{FF2B5EF4-FFF2-40B4-BE49-F238E27FC236}">
                <a16:creationId xmlns:a16="http://schemas.microsoft.com/office/drawing/2014/main" id="{12E282AC-220D-8C48-BF24-8FF30788EF0E}"/>
              </a:ext>
            </a:extLst>
          </p:cNvPr>
          <p:cNvSpPr>
            <a:spLocks/>
          </p:cNvSpPr>
          <p:nvPr/>
        </p:nvSpPr>
        <p:spPr bwMode="auto">
          <a:xfrm>
            <a:off x="3833815" y="1334694"/>
            <a:ext cx="150019" cy="273844"/>
          </a:xfrm>
          <a:custGeom>
            <a:avLst/>
            <a:gdLst>
              <a:gd name="T0" fmla="*/ 2147483646 w 126"/>
              <a:gd name="T1" fmla="*/ 0 h 230"/>
              <a:gd name="T2" fmla="*/ 2147483646 w 126"/>
              <a:gd name="T3" fmla="*/ 2147483646 h 230"/>
              <a:gd name="T4" fmla="*/ 2147483646 w 126"/>
              <a:gd name="T5" fmla="*/ 2147483646 h 230"/>
              <a:gd name="T6" fmla="*/ 2147483646 w 126"/>
              <a:gd name="T7" fmla="*/ 2147483646 h 230"/>
              <a:gd name="T8" fmla="*/ 2147483646 w 126"/>
              <a:gd name="T9" fmla="*/ 2147483646 h 230"/>
              <a:gd name="T10" fmla="*/ 0 60000 65536"/>
              <a:gd name="T11" fmla="*/ 0 60000 65536"/>
              <a:gd name="T12" fmla="*/ 0 60000 65536"/>
              <a:gd name="T13" fmla="*/ 0 60000 65536"/>
              <a:gd name="T14" fmla="*/ 0 60000 65536"/>
              <a:gd name="T15" fmla="*/ 0 w 126"/>
              <a:gd name="T16" fmla="*/ 0 h 230"/>
              <a:gd name="T17" fmla="*/ 126 w 126"/>
              <a:gd name="T18" fmla="*/ 230 h 230"/>
            </a:gdLst>
            <a:ahLst/>
            <a:cxnLst>
              <a:cxn ang="T10">
                <a:pos x="T0" y="T1"/>
              </a:cxn>
              <a:cxn ang="T11">
                <a:pos x="T2" y="T3"/>
              </a:cxn>
              <a:cxn ang="T12">
                <a:pos x="T4" y="T5"/>
              </a:cxn>
              <a:cxn ang="T13">
                <a:pos x="T6" y="T7"/>
              </a:cxn>
              <a:cxn ang="T14">
                <a:pos x="T8" y="T9"/>
              </a:cxn>
            </a:cxnLst>
            <a:rect l="T15" t="T16" r="T17" b="T18"/>
            <a:pathLst>
              <a:path w="126" h="230">
                <a:moveTo>
                  <a:pt x="126" y="0"/>
                </a:moveTo>
                <a:cubicBezTo>
                  <a:pt x="121" y="72"/>
                  <a:pt x="108" y="160"/>
                  <a:pt x="93" y="195"/>
                </a:cubicBezTo>
                <a:cubicBezTo>
                  <a:pt x="78" y="230"/>
                  <a:pt x="50" y="215"/>
                  <a:pt x="35" y="210"/>
                </a:cubicBezTo>
                <a:cubicBezTo>
                  <a:pt x="20" y="205"/>
                  <a:pt x="2" y="199"/>
                  <a:pt x="1" y="167"/>
                </a:cubicBezTo>
                <a:cubicBezTo>
                  <a:pt x="0" y="135"/>
                  <a:pt x="25" y="47"/>
                  <a:pt x="31" y="15"/>
                </a:cubicBezTo>
              </a:path>
            </a:pathLst>
          </a:custGeom>
          <a:noFill/>
          <a:ln w="57150">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67" name="Freeform 12">
            <a:extLst>
              <a:ext uri="{FF2B5EF4-FFF2-40B4-BE49-F238E27FC236}">
                <a16:creationId xmlns:a16="http://schemas.microsoft.com/office/drawing/2014/main" id="{B9EFBA12-9CB7-8442-8013-890BC017A395}"/>
              </a:ext>
            </a:extLst>
          </p:cNvPr>
          <p:cNvSpPr>
            <a:spLocks/>
          </p:cNvSpPr>
          <p:nvPr/>
        </p:nvSpPr>
        <p:spPr bwMode="auto">
          <a:xfrm>
            <a:off x="3948115" y="1339456"/>
            <a:ext cx="283369" cy="310753"/>
          </a:xfrm>
          <a:custGeom>
            <a:avLst/>
            <a:gdLst>
              <a:gd name="T0" fmla="*/ 2147483646 w 238"/>
              <a:gd name="T1" fmla="*/ 0 h 261"/>
              <a:gd name="T2" fmla="*/ 2147483646 w 238"/>
              <a:gd name="T3" fmla="*/ 2147483646 h 261"/>
              <a:gd name="T4" fmla="*/ 2147483646 w 238"/>
              <a:gd name="T5" fmla="*/ 2147483646 h 261"/>
              <a:gd name="T6" fmla="*/ 2147483646 w 238"/>
              <a:gd name="T7" fmla="*/ 2147483646 h 261"/>
              <a:gd name="T8" fmla="*/ 2147483646 w 238"/>
              <a:gd name="T9" fmla="*/ 2147483646 h 261"/>
              <a:gd name="T10" fmla="*/ 0 60000 65536"/>
              <a:gd name="T11" fmla="*/ 0 60000 65536"/>
              <a:gd name="T12" fmla="*/ 0 60000 65536"/>
              <a:gd name="T13" fmla="*/ 0 60000 65536"/>
              <a:gd name="T14" fmla="*/ 0 60000 65536"/>
              <a:gd name="T15" fmla="*/ 0 w 238"/>
              <a:gd name="T16" fmla="*/ 0 h 261"/>
              <a:gd name="T17" fmla="*/ 238 w 238"/>
              <a:gd name="T18" fmla="*/ 261 h 261"/>
            </a:gdLst>
            <a:ahLst/>
            <a:cxnLst>
              <a:cxn ang="T10">
                <a:pos x="T0" y="T1"/>
              </a:cxn>
              <a:cxn ang="T11">
                <a:pos x="T2" y="T3"/>
              </a:cxn>
              <a:cxn ang="T12">
                <a:pos x="T4" y="T5"/>
              </a:cxn>
              <a:cxn ang="T13">
                <a:pos x="T6" y="T7"/>
              </a:cxn>
              <a:cxn ang="T14">
                <a:pos x="T8" y="T9"/>
              </a:cxn>
            </a:cxnLst>
            <a:rect l="T15" t="T16" r="T17" b="T18"/>
            <a:pathLst>
              <a:path w="238" h="261">
                <a:moveTo>
                  <a:pt x="22" y="0"/>
                </a:moveTo>
                <a:cubicBezTo>
                  <a:pt x="20" y="31"/>
                  <a:pt x="0" y="143"/>
                  <a:pt x="10" y="183"/>
                </a:cubicBezTo>
                <a:cubicBezTo>
                  <a:pt x="20" y="222"/>
                  <a:pt x="59" y="231"/>
                  <a:pt x="83" y="239"/>
                </a:cubicBezTo>
                <a:cubicBezTo>
                  <a:pt x="107" y="247"/>
                  <a:pt x="130" y="261"/>
                  <a:pt x="156" y="232"/>
                </a:cubicBezTo>
                <a:cubicBezTo>
                  <a:pt x="182" y="203"/>
                  <a:pt x="221" y="102"/>
                  <a:pt x="238" y="68"/>
                </a:cubicBezTo>
              </a:path>
            </a:pathLst>
          </a:custGeom>
          <a:noFill/>
          <a:ln w="57150">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68" name="Freeform 13">
            <a:extLst>
              <a:ext uri="{FF2B5EF4-FFF2-40B4-BE49-F238E27FC236}">
                <a16:creationId xmlns:a16="http://schemas.microsoft.com/office/drawing/2014/main" id="{E51AC9DF-078A-2444-A940-7FF0A6C79279}"/>
              </a:ext>
            </a:extLst>
          </p:cNvPr>
          <p:cNvSpPr>
            <a:spLocks/>
          </p:cNvSpPr>
          <p:nvPr/>
        </p:nvSpPr>
        <p:spPr bwMode="auto">
          <a:xfrm>
            <a:off x="3590925" y="1181100"/>
            <a:ext cx="771525" cy="676275"/>
          </a:xfrm>
          <a:custGeom>
            <a:avLst/>
            <a:gdLst>
              <a:gd name="T0" fmla="*/ 2147483646 w 1168"/>
              <a:gd name="T1" fmla="*/ 2147483646 h 568"/>
              <a:gd name="T2" fmla="*/ 2147483646 w 1168"/>
              <a:gd name="T3" fmla="*/ 2147483646 h 568"/>
              <a:gd name="T4" fmla="*/ 0 w 1168"/>
              <a:gd name="T5" fmla="*/ 2147483646 h 568"/>
              <a:gd name="T6" fmla="*/ 2147483646 w 1168"/>
              <a:gd name="T7" fmla="*/ 2147483646 h 568"/>
              <a:gd name="T8" fmla="*/ 2147483646 w 1168"/>
              <a:gd name="T9" fmla="*/ 2147483646 h 568"/>
              <a:gd name="T10" fmla="*/ 2147483646 w 1168"/>
              <a:gd name="T11" fmla="*/ 2147483646 h 568"/>
              <a:gd name="T12" fmla="*/ 2147483646 w 1168"/>
              <a:gd name="T13" fmla="*/ 2147483646 h 568"/>
              <a:gd name="T14" fmla="*/ 2147483646 w 1168"/>
              <a:gd name="T15" fmla="*/ 2147483646 h 568"/>
              <a:gd name="T16" fmla="*/ 2147483646 w 1168"/>
              <a:gd name="T17" fmla="*/ 2147483646 h 568"/>
              <a:gd name="T18" fmla="*/ 2147483646 w 1168"/>
              <a:gd name="T19" fmla="*/ 2147483646 h 568"/>
              <a:gd name="T20" fmla="*/ 2147483646 w 1168"/>
              <a:gd name="T21" fmla="*/ 2147483646 h 568"/>
              <a:gd name="T22" fmla="*/ 2147483646 w 1168"/>
              <a:gd name="T23" fmla="*/ 2147483646 h 5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68"/>
              <a:gd name="T37" fmla="*/ 0 h 568"/>
              <a:gd name="T38" fmla="*/ 1168 w 1168"/>
              <a:gd name="T39" fmla="*/ 568 h 5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68" h="568">
                <a:moveTo>
                  <a:pt x="384" y="16"/>
                </a:moveTo>
                <a:cubicBezTo>
                  <a:pt x="312" y="32"/>
                  <a:pt x="208" y="72"/>
                  <a:pt x="144" y="112"/>
                </a:cubicBezTo>
                <a:cubicBezTo>
                  <a:pt x="80" y="152"/>
                  <a:pt x="0" y="192"/>
                  <a:pt x="0" y="256"/>
                </a:cubicBezTo>
                <a:cubicBezTo>
                  <a:pt x="0" y="320"/>
                  <a:pt x="64" y="448"/>
                  <a:pt x="144" y="496"/>
                </a:cubicBezTo>
                <a:cubicBezTo>
                  <a:pt x="224" y="544"/>
                  <a:pt x="352" y="536"/>
                  <a:pt x="480" y="544"/>
                </a:cubicBezTo>
                <a:cubicBezTo>
                  <a:pt x="608" y="552"/>
                  <a:pt x="816" y="568"/>
                  <a:pt x="912" y="544"/>
                </a:cubicBezTo>
                <a:cubicBezTo>
                  <a:pt x="1008" y="520"/>
                  <a:pt x="1016" y="456"/>
                  <a:pt x="1056" y="400"/>
                </a:cubicBezTo>
                <a:cubicBezTo>
                  <a:pt x="1096" y="344"/>
                  <a:pt x="1168" y="256"/>
                  <a:pt x="1152" y="208"/>
                </a:cubicBezTo>
                <a:cubicBezTo>
                  <a:pt x="1136" y="160"/>
                  <a:pt x="1032" y="136"/>
                  <a:pt x="960" y="112"/>
                </a:cubicBezTo>
                <a:cubicBezTo>
                  <a:pt x="888" y="88"/>
                  <a:pt x="784" y="80"/>
                  <a:pt x="720" y="64"/>
                </a:cubicBezTo>
                <a:cubicBezTo>
                  <a:pt x="656" y="48"/>
                  <a:pt x="632" y="24"/>
                  <a:pt x="576" y="16"/>
                </a:cubicBezTo>
                <a:cubicBezTo>
                  <a:pt x="520" y="8"/>
                  <a:pt x="456" y="0"/>
                  <a:pt x="384" y="16"/>
                </a:cubicBezTo>
                <a:close/>
              </a:path>
            </a:pathLst>
          </a:custGeom>
          <a:solidFill>
            <a:srgbClr val="BBE0E3">
              <a:alpha val="39999"/>
            </a:srgbClr>
          </a:solidFill>
          <a:ln w="28575">
            <a:solidFill>
              <a:schemeClr val="accent2"/>
            </a:solidFill>
            <a:round/>
            <a:headEnd/>
            <a:tailEnd/>
          </a:ln>
        </p:spPr>
        <p:txBody>
          <a:bodyPr/>
          <a:lstStyle/>
          <a:p>
            <a:endParaRPr lang="en-US" sz="1350"/>
          </a:p>
        </p:txBody>
      </p:sp>
      <p:sp>
        <p:nvSpPr>
          <p:cNvPr id="19469" name="Rectangle 14">
            <a:extLst>
              <a:ext uri="{FF2B5EF4-FFF2-40B4-BE49-F238E27FC236}">
                <a16:creationId xmlns:a16="http://schemas.microsoft.com/office/drawing/2014/main" id="{2A9EB8BB-A8C8-9F4A-80DD-413B1BEF9C23}"/>
              </a:ext>
            </a:extLst>
          </p:cNvPr>
          <p:cNvSpPr>
            <a:spLocks noChangeArrowheads="1"/>
          </p:cNvSpPr>
          <p:nvPr/>
        </p:nvSpPr>
        <p:spPr bwMode="auto">
          <a:xfrm>
            <a:off x="6858003" y="4514850"/>
            <a:ext cx="82907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a:t>Skull</a:t>
            </a:r>
          </a:p>
        </p:txBody>
      </p:sp>
      <p:sp>
        <p:nvSpPr>
          <p:cNvPr id="19470" name="Rectangle 15">
            <a:extLst>
              <a:ext uri="{FF2B5EF4-FFF2-40B4-BE49-F238E27FC236}">
                <a16:creationId xmlns:a16="http://schemas.microsoft.com/office/drawing/2014/main" id="{8622C9D9-96BE-884B-A093-D3C1729119ED}"/>
              </a:ext>
            </a:extLst>
          </p:cNvPr>
          <p:cNvSpPr>
            <a:spLocks noChangeArrowheads="1"/>
          </p:cNvSpPr>
          <p:nvPr/>
        </p:nvSpPr>
        <p:spPr bwMode="auto">
          <a:xfrm>
            <a:off x="2200275" y="1750221"/>
            <a:ext cx="13144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1500">
                <a:solidFill>
                  <a:schemeClr val="accent2"/>
                </a:solidFill>
              </a:rPr>
              <a:t>Local synchrony</a:t>
            </a:r>
          </a:p>
        </p:txBody>
      </p:sp>
      <p:sp>
        <p:nvSpPr>
          <p:cNvPr id="19471" name="Freeform 16">
            <a:extLst>
              <a:ext uri="{FF2B5EF4-FFF2-40B4-BE49-F238E27FC236}">
                <a16:creationId xmlns:a16="http://schemas.microsoft.com/office/drawing/2014/main" id="{4BF3D30B-8775-FF4D-AA9F-C3B3340B92E3}"/>
              </a:ext>
            </a:extLst>
          </p:cNvPr>
          <p:cNvSpPr>
            <a:spLocks/>
          </p:cNvSpPr>
          <p:nvPr/>
        </p:nvSpPr>
        <p:spPr bwMode="auto">
          <a:xfrm rot="2904682">
            <a:off x="4011811" y="962622"/>
            <a:ext cx="1604963" cy="1056085"/>
          </a:xfrm>
          <a:custGeom>
            <a:avLst/>
            <a:gdLst>
              <a:gd name="T0" fmla="*/ 2147483646 w 1348"/>
              <a:gd name="T1" fmla="*/ 2147483646 h 887"/>
              <a:gd name="T2" fmla="*/ 2147483646 w 1348"/>
              <a:gd name="T3" fmla="*/ 2147483646 h 887"/>
              <a:gd name="T4" fmla="*/ 2147483646 w 1348"/>
              <a:gd name="T5" fmla="*/ 2147483646 h 887"/>
              <a:gd name="T6" fmla="*/ 2147483646 w 1348"/>
              <a:gd name="T7" fmla="*/ 2147483646 h 887"/>
              <a:gd name="T8" fmla="*/ 2147483646 w 1348"/>
              <a:gd name="T9" fmla="*/ 2147483646 h 887"/>
              <a:gd name="T10" fmla="*/ 2147483646 w 1348"/>
              <a:gd name="T11" fmla="*/ 2147483646 h 887"/>
              <a:gd name="T12" fmla="*/ 2147483646 w 1348"/>
              <a:gd name="T13" fmla="*/ 2147483646 h 887"/>
              <a:gd name="T14" fmla="*/ 2147483646 w 1348"/>
              <a:gd name="T15" fmla="*/ 2147483646 h 887"/>
              <a:gd name="T16" fmla="*/ 0 60000 65536"/>
              <a:gd name="T17" fmla="*/ 0 60000 65536"/>
              <a:gd name="T18" fmla="*/ 0 60000 65536"/>
              <a:gd name="T19" fmla="*/ 0 60000 65536"/>
              <a:gd name="T20" fmla="*/ 0 60000 65536"/>
              <a:gd name="T21" fmla="*/ 0 60000 65536"/>
              <a:gd name="T22" fmla="*/ 0 60000 65536"/>
              <a:gd name="T23" fmla="*/ 0 60000 65536"/>
              <a:gd name="T24" fmla="*/ 0 w 1348"/>
              <a:gd name="T25" fmla="*/ 0 h 887"/>
              <a:gd name="T26" fmla="*/ 1348 w 1348"/>
              <a:gd name="T27" fmla="*/ 887 h 8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8" h="887">
                <a:moveTo>
                  <a:pt x="153" y="887"/>
                </a:moveTo>
                <a:cubicBezTo>
                  <a:pt x="93" y="823"/>
                  <a:pt x="18" y="772"/>
                  <a:pt x="9" y="695"/>
                </a:cubicBezTo>
                <a:cubicBezTo>
                  <a:pt x="0" y="618"/>
                  <a:pt x="53" y="511"/>
                  <a:pt x="96" y="426"/>
                </a:cubicBezTo>
                <a:cubicBezTo>
                  <a:pt x="139" y="341"/>
                  <a:pt x="181" y="249"/>
                  <a:pt x="265" y="183"/>
                </a:cubicBezTo>
                <a:cubicBezTo>
                  <a:pt x="349" y="117"/>
                  <a:pt x="492" y="61"/>
                  <a:pt x="603" y="32"/>
                </a:cubicBezTo>
                <a:cubicBezTo>
                  <a:pt x="714" y="3"/>
                  <a:pt x="831" y="0"/>
                  <a:pt x="932" y="6"/>
                </a:cubicBezTo>
                <a:cubicBezTo>
                  <a:pt x="1033" y="12"/>
                  <a:pt x="1140" y="42"/>
                  <a:pt x="1209" y="71"/>
                </a:cubicBezTo>
                <a:cubicBezTo>
                  <a:pt x="1278" y="100"/>
                  <a:pt x="1319" y="160"/>
                  <a:pt x="1348"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72" name="Freeform 17">
            <a:extLst>
              <a:ext uri="{FF2B5EF4-FFF2-40B4-BE49-F238E27FC236}">
                <a16:creationId xmlns:a16="http://schemas.microsoft.com/office/drawing/2014/main" id="{63673D7D-2763-F147-89EB-302BE754B7D3}"/>
              </a:ext>
            </a:extLst>
          </p:cNvPr>
          <p:cNvSpPr>
            <a:spLocks/>
          </p:cNvSpPr>
          <p:nvPr/>
        </p:nvSpPr>
        <p:spPr bwMode="auto">
          <a:xfrm>
            <a:off x="4007644" y="615553"/>
            <a:ext cx="2171700" cy="1747838"/>
          </a:xfrm>
          <a:custGeom>
            <a:avLst/>
            <a:gdLst>
              <a:gd name="T0" fmla="*/ 0 w 1824"/>
              <a:gd name="T1" fmla="*/ 2147483646 h 1468"/>
              <a:gd name="T2" fmla="*/ 2147483646 w 1824"/>
              <a:gd name="T3" fmla="*/ 2147483646 h 1468"/>
              <a:gd name="T4" fmla="*/ 2147483646 w 1824"/>
              <a:gd name="T5" fmla="*/ 2147483646 h 1468"/>
              <a:gd name="T6" fmla="*/ 2147483646 w 1824"/>
              <a:gd name="T7" fmla="*/ 2147483646 h 1468"/>
              <a:gd name="T8" fmla="*/ 2147483646 w 1824"/>
              <a:gd name="T9" fmla="*/ 2147483646 h 1468"/>
              <a:gd name="T10" fmla="*/ 2147483646 w 1824"/>
              <a:gd name="T11" fmla="*/ 2147483646 h 1468"/>
              <a:gd name="T12" fmla="*/ 2147483646 w 1824"/>
              <a:gd name="T13" fmla="*/ 2147483646 h 1468"/>
              <a:gd name="T14" fmla="*/ 2147483646 w 1824"/>
              <a:gd name="T15" fmla="*/ 2147483646 h 1468"/>
              <a:gd name="T16" fmla="*/ 0 60000 65536"/>
              <a:gd name="T17" fmla="*/ 0 60000 65536"/>
              <a:gd name="T18" fmla="*/ 0 60000 65536"/>
              <a:gd name="T19" fmla="*/ 0 60000 65536"/>
              <a:gd name="T20" fmla="*/ 0 60000 65536"/>
              <a:gd name="T21" fmla="*/ 0 60000 65536"/>
              <a:gd name="T22" fmla="*/ 0 60000 65536"/>
              <a:gd name="T23" fmla="*/ 0 60000 65536"/>
              <a:gd name="T24" fmla="*/ 0 w 1824"/>
              <a:gd name="T25" fmla="*/ 0 h 1468"/>
              <a:gd name="T26" fmla="*/ 1824 w 1824"/>
              <a:gd name="T27" fmla="*/ 1468 h 14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4" h="1468">
                <a:moveTo>
                  <a:pt x="0" y="638"/>
                </a:moveTo>
                <a:cubicBezTo>
                  <a:pt x="8" y="551"/>
                  <a:pt x="0" y="482"/>
                  <a:pt x="48" y="403"/>
                </a:cubicBezTo>
                <a:cubicBezTo>
                  <a:pt x="96" y="325"/>
                  <a:pt x="154" y="232"/>
                  <a:pt x="284" y="166"/>
                </a:cubicBezTo>
                <a:cubicBezTo>
                  <a:pt x="414" y="100"/>
                  <a:pt x="659" y="10"/>
                  <a:pt x="829" y="5"/>
                </a:cubicBezTo>
                <a:cubicBezTo>
                  <a:pt x="999" y="0"/>
                  <a:pt x="1166" y="53"/>
                  <a:pt x="1306" y="134"/>
                </a:cubicBezTo>
                <a:cubicBezTo>
                  <a:pt x="1446" y="215"/>
                  <a:pt x="1585" y="346"/>
                  <a:pt x="1669" y="490"/>
                </a:cubicBezTo>
                <a:cubicBezTo>
                  <a:pt x="1753" y="634"/>
                  <a:pt x="1800" y="833"/>
                  <a:pt x="1812" y="996"/>
                </a:cubicBezTo>
                <a:cubicBezTo>
                  <a:pt x="1824" y="1159"/>
                  <a:pt x="1758" y="1370"/>
                  <a:pt x="1743" y="146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73" name="Freeform 18">
            <a:extLst>
              <a:ext uri="{FF2B5EF4-FFF2-40B4-BE49-F238E27FC236}">
                <a16:creationId xmlns:a16="http://schemas.microsoft.com/office/drawing/2014/main" id="{F441446E-7C0A-E14B-91E6-A8DD05DC4078}"/>
              </a:ext>
            </a:extLst>
          </p:cNvPr>
          <p:cNvSpPr>
            <a:spLocks/>
          </p:cNvSpPr>
          <p:nvPr/>
        </p:nvSpPr>
        <p:spPr bwMode="auto">
          <a:xfrm>
            <a:off x="3981451" y="357189"/>
            <a:ext cx="2899172" cy="2346722"/>
          </a:xfrm>
          <a:custGeom>
            <a:avLst/>
            <a:gdLst>
              <a:gd name="T0" fmla="*/ 0 w 2435"/>
              <a:gd name="T1" fmla="*/ 2147483646 h 1971"/>
              <a:gd name="T2" fmla="*/ 2147483646 w 2435"/>
              <a:gd name="T3" fmla="*/ 2147483646 h 1971"/>
              <a:gd name="T4" fmla="*/ 2147483646 w 2435"/>
              <a:gd name="T5" fmla="*/ 2147483646 h 1971"/>
              <a:gd name="T6" fmla="*/ 2147483646 w 2435"/>
              <a:gd name="T7" fmla="*/ 2147483646 h 1971"/>
              <a:gd name="T8" fmla="*/ 2147483646 w 2435"/>
              <a:gd name="T9" fmla="*/ 2147483646 h 1971"/>
              <a:gd name="T10" fmla="*/ 2147483646 w 2435"/>
              <a:gd name="T11" fmla="*/ 2147483646 h 1971"/>
              <a:gd name="T12" fmla="*/ 2147483646 w 2435"/>
              <a:gd name="T13" fmla="*/ 2147483646 h 1971"/>
              <a:gd name="T14" fmla="*/ 2147483646 w 2435"/>
              <a:gd name="T15" fmla="*/ 2147483646 h 1971"/>
              <a:gd name="T16" fmla="*/ 2147483646 w 2435"/>
              <a:gd name="T17" fmla="*/ 2147483646 h 19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5"/>
              <a:gd name="T28" fmla="*/ 0 h 1971"/>
              <a:gd name="T29" fmla="*/ 2435 w 2435"/>
              <a:gd name="T30" fmla="*/ 1971 h 19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5" h="1971">
                <a:moveTo>
                  <a:pt x="0" y="864"/>
                </a:moveTo>
                <a:cubicBezTo>
                  <a:pt x="9" y="818"/>
                  <a:pt x="2" y="687"/>
                  <a:pt x="54" y="589"/>
                </a:cubicBezTo>
                <a:cubicBezTo>
                  <a:pt x="106" y="491"/>
                  <a:pt x="177" y="366"/>
                  <a:pt x="313" y="273"/>
                </a:cubicBezTo>
                <a:cubicBezTo>
                  <a:pt x="448" y="180"/>
                  <a:pt x="672" y="60"/>
                  <a:pt x="867" y="30"/>
                </a:cubicBezTo>
                <a:cubicBezTo>
                  <a:pt x="1062" y="0"/>
                  <a:pt x="1284" y="22"/>
                  <a:pt x="1483" y="91"/>
                </a:cubicBezTo>
                <a:cubicBezTo>
                  <a:pt x="1682" y="160"/>
                  <a:pt x="1915" y="302"/>
                  <a:pt x="2059" y="442"/>
                </a:cubicBezTo>
                <a:cubicBezTo>
                  <a:pt x="2203" y="582"/>
                  <a:pt x="2284" y="773"/>
                  <a:pt x="2345" y="932"/>
                </a:cubicBezTo>
                <a:cubicBezTo>
                  <a:pt x="2406" y="1091"/>
                  <a:pt x="2435" y="1222"/>
                  <a:pt x="2428" y="1395"/>
                </a:cubicBezTo>
                <a:cubicBezTo>
                  <a:pt x="2421" y="1568"/>
                  <a:pt x="2328" y="1851"/>
                  <a:pt x="2302" y="197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74" name="Freeform 19">
            <a:extLst>
              <a:ext uri="{FF2B5EF4-FFF2-40B4-BE49-F238E27FC236}">
                <a16:creationId xmlns:a16="http://schemas.microsoft.com/office/drawing/2014/main" id="{BE146417-D788-9340-BDF2-4BB8A85C5551}"/>
              </a:ext>
            </a:extLst>
          </p:cNvPr>
          <p:cNvSpPr>
            <a:spLocks/>
          </p:cNvSpPr>
          <p:nvPr/>
        </p:nvSpPr>
        <p:spPr bwMode="auto">
          <a:xfrm>
            <a:off x="3970736" y="65485"/>
            <a:ext cx="3477815" cy="3489722"/>
          </a:xfrm>
          <a:custGeom>
            <a:avLst/>
            <a:gdLst>
              <a:gd name="T0" fmla="*/ 0 w 2921"/>
              <a:gd name="T1" fmla="*/ 2147483646 h 2931"/>
              <a:gd name="T2" fmla="*/ 2147483646 w 2921"/>
              <a:gd name="T3" fmla="*/ 2147483646 h 2931"/>
              <a:gd name="T4" fmla="*/ 2147483646 w 2921"/>
              <a:gd name="T5" fmla="*/ 2147483646 h 2931"/>
              <a:gd name="T6" fmla="*/ 2147483646 w 2921"/>
              <a:gd name="T7" fmla="*/ 2147483646 h 2931"/>
              <a:gd name="T8" fmla="*/ 2147483646 w 2921"/>
              <a:gd name="T9" fmla="*/ 2147483646 h 2931"/>
              <a:gd name="T10" fmla="*/ 2147483646 w 2921"/>
              <a:gd name="T11" fmla="*/ 2147483646 h 2931"/>
              <a:gd name="T12" fmla="*/ 2147483646 w 2921"/>
              <a:gd name="T13" fmla="*/ 2147483646 h 2931"/>
              <a:gd name="T14" fmla="*/ 2147483646 w 2921"/>
              <a:gd name="T15" fmla="*/ 2147483646 h 2931"/>
              <a:gd name="T16" fmla="*/ 2147483646 w 2921"/>
              <a:gd name="T17" fmla="*/ 2147483646 h 2931"/>
              <a:gd name="T18" fmla="*/ 2147483646 w 2921"/>
              <a:gd name="T19" fmla="*/ 2147483646 h 2931"/>
              <a:gd name="T20" fmla="*/ 2147483646 w 2921"/>
              <a:gd name="T21" fmla="*/ 2147483646 h 2931"/>
              <a:gd name="T22" fmla="*/ 2147483646 w 2921"/>
              <a:gd name="T23" fmla="*/ 2147483646 h 29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21"/>
              <a:gd name="T37" fmla="*/ 0 h 2931"/>
              <a:gd name="T38" fmla="*/ 2921 w 2921"/>
              <a:gd name="T39" fmla="*/ 2931 h 29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21" h="2931">
                <a:moveTo>
                  <a:pt x="0" y="1115"/>
                </a:moveTo>
                <a:cubicBezTo>
                  <a:pt x="9" y="1069"/>
                  <a:pt x="0" y="952"/>
                  <a:pt x="55" y="840"/>
                </a:cubicBezTo>
                <a:cubicBezTo>
                  <a:pt x="110" y="729"/>
                  <a:pt x="173" y="573"/>
                  <a:pt x="326" y="444"/>
                </a:cubicBezTo>
                <a:cubicBezTo>
                  <a:pt x="480" y="316"/>
                  <a:pt x="754" y="138"/>
                  <a:pt x="978" y="69"/>
                </a:cubicBezTo>
                <a:cubicBezTo>
                  <a:pt x="1202" y="0"/>
                  <a:pt x="1467" y="10"/>
                  <a:pt x="1670" y="29"/>
                </a:cubicBezTo>
                <a:cubicBezTo>
                  <a:pt x="1873" y="48"/>
                  <a:pt x="2063" y="122"/>
                  <a:pt x="2198" y="185"/>
                </a:cubicBezTo>
                <a:cubicBezTo>
                  <a:pt x="2333" y="248"/>
                  <a:pt x="2390" y="316"/>
                  <a:pt x="2482" y="407"/>
                </a:cubicBezTo>
                <a:cubicBezTo>
                  <a:pt x="2574" y="498"/>
                  <a:pt x="2679" y="608"/>
                  <a:pt x="2748" y="731"/>
                </a:cubicBezTo>
                <a:cubicBezTo>
                  <a:pt x="2817" y="854"/>
                  <a:pt x="2871" y="969"/>
                  <a:pt x="2896" y="1142"/>
                </a:cubicBezTo>
                <a:cubicBezTo>
                  <a:pt x="2921" y="1315"/>
                  <a:pt x="2921" y="1567"/>
                  <a:pt x="2896" y="1770"/>
                </a:cubicBezTo>
                <a:cubicBezTo>
                  <a:pt x="2871" y="1973"/>
                  <a:pt x="2819" y="2165"/>
                  <a:pt x="2748" y="2359"/>
                </a:cubicBezTo>
                <a:cubicBezTo>
                  <a:pt x="2677" y="2553"/>
                  <a:pt x="2529" y="2812"/>
                  <a:pt x="2471" y="293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75" name="Freeform 20">
            <a:extLst>
              <a:ext uri="{FF2B5EF4-FFF2-40B4-BE49-F238E27FC236}">
                <a16:creationId xmlns:a16="http://schemas.microsoft.com/office/drawing/2014/main" id="{B14D339F-C12B-1C48-A3E6-57E30AAA5E33}"/>
              </a:ext>
            </a:extLst>
          </p:cNvPr>
          <p:cNvSpPr>
            <a:spLocks/>
          </p:cNvSpPr>
          <p:nvPr/>
        </p:nvSpPr>
        <p:spPr bwMode="auto">
          <a:xfrm rot="19394580" flipH="1">
            <a:off x="2340769" y="753666"/>
            <a:ext cx="1604963" cy="1056084"/>
          </a:xfrm>
          <a:custGeom>
            <a:avLst/>
            <a:gdLst>
              <a:gd name="T0" fmla="*/ 2147483646 w 1348"/>
              <a:gd name="T1" fmla="*/ 2147483646 h 887"/>
              <a:gd name="T2" fmla="*/ 2147483646 w 1348"/>
              <a:gd name="T3" fmla="*/ 2147483646 h 887"/>
              <a:gd name="T4" fmla="*/ 2147483646 w 1348"/>
              <a:gd name="T5" fmla="*/ 2147483646 h 887"/>
              <a:gd name="T6" fmla="*/ 2147483646 w 1348"/>
              <a:gd name="T7" fmla="*/ 2147483646 h 887"/>
              <a:gd name="T8" fmla="*/ 2147483646 w 1348"/>
              <a:gd name="T9" fmla="*/ 2147483646 h 887"/>
              <a:gd name="T10" fmla="*/ 2147483646 w 1348"/>
              <a:gd name="T11" fmla="*/ 2147483646 h 887"/>
              <a:gd name="T12" fmla="*/ 2147483646 w 1348"/>
              <a:gd name="T13" fmla="*/ 2147483646 h 887"/>
              <a:gd name="T14" fmla="*/ 2147483646 w 1348"/>
              <a:gd name="T15" fmla="*/ 2147483646 h 887"/>
              <a:gd name="T16" fmla="*/ 0 60000 65536"/>
              <a:gd name="T17" fmla="*/ 0 60000 65536"/>
              <a:gd name="T18" fmla="*/ 0 60000 65536"/>
              <a:gd name="T19" fmla="*/ 0 60000 65536"/>
              <a:gd name="T20" fmla="*/ 0 60000 65536"/>
              <a:gd name="T21" fmla="*/ 0 60000 65536"/>
              <a:gd name="T22" fmla="*/ 0 60000 65536"/>
              <a:gd name="T23" fmla="*/ 0 60000 65536"/>
              <a:gd name="T24" fmla="*/ 0 w 1348"/>
              <a:gd name="T25" fmla="*/ 0 h 887"/>
              <a:gd name="T26" fmla="*/ 1348 w 1348"/>
              <a:gd name="T27" fmla="*/ 887 h 8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8" h="887">
                <a:moveTo>
                  <a:pt x="153" y="887"/>
                </a:moveTo>
                <a:cubicBezTo>
                  <a:pt x="93" y="823"/>
                  <a:pt x="18" y="772"/>
                  <a:pt x="9" y="695"/>
                </a:cubicBezTo>
                <a:cubicBezTo>
                  <a:pt x="0" y="618"/>
                  <a:pt x="53" y="511"/>
                  <a:pt x="96" y="426"/>
                </a:cubicBezTo>
                <a:cubicBezTo>
                  <a:pt x="139" y="341"/>
                  <a:pt x="181" y="249"/>
                  <a:pt x="265" y="183"/>
                </a:cubicBezTo>
                <a:cubicBezTo>
                  <a:pt x="349" y="117"/>
                  <a:pt x="492" y="61"/>
                  <a:pt x="603" y="32"/>
                </a:cubicBezTo>
                <a:cubicBezTo>
                  <a:pt x="714" y="3"/>
                  <a:pt x="831" y="0"/>
                  <a:pt x="932" y="6"/>
                </a:cubicBezTo>
                <a:cubicBezTo>
                  <a:pt x="1033" y="12"/>
                  <a:pt x="1140" y="42"/>
                  <a:pt x="1209" y="71"/>
                </a:cubicBezTo>
                <a:cubicBezTo>
                  <a:pt x="1278" y="100"/>
                  <a:pt x="1319" y="160"/>
                  <a:pt x="1348"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76" name="Freeform 21">
            <a:extLst>
              <a:ext uri="{FF2B5EF4-FFF2-40B4-BE49-F238E27FC236}">
                <a16:creationId xmlns:a16="http://schemas.microsoft.com/office/drawing/2014/main" id="{1DEE012D-F837-8C46-B65E-00F9EE69836E}"/>
              </a:ext>
            </a:extLst>
          </p:cNvPr>
          <p:cNvSpPr>
            <a:spLocks/>
          </p:cNvSpPr>
          <p:nvPr/>
        </p:nvSpPr>
        <p:spPr bwMode="auto">
          <a:xfrm rot="19394580" flipH="1">
            <a:off x="1751411" y="423863"/>
            <a:ext cx="2139553" cy="1563291"/>
          </a:xfrm>
          <a:custGeom>
            <a:avLst/>
            <a:gdLst>
              <a:gd name="T0" fmla="*/ 2147483646 w 1797"/>
              <a:gd name="T1" fmla="*/ 2147483646 h 1313"/>
              <a:gd name="T2" fmla="*/ 2147483646 w 1797"/>
              <a:gd name="T3" fmla="*/ 2147483646 h 1313"/>
              <a:gd name="T4" fmla="*/ 2147483646 w 1797"/>
              <a:gd name="T5" fmla="*/ 2147483646 h 1313"/>
              <a:gd name="T6" fmla="*/ 2147483646 w 1797"/>
              <a:gd name="T7" fmla="*/ 2147483646 h 1313"/>
              <a:gd name="T8" fmla="*/ 2147483646 w 1797"/>
              <a:gd name="T9" fmla="*/ 2147483646 h 1313"/>
              <a:gd name="T10" fmla="*/ 2147483646 w 1797"/>
              <a:gd name="T11" fmla="*/ 2147483646 h 1313"/>
              <a:gd name="T12" fmla="*/ 2147483646 w 1797"/>
              <a:gd name="T13" fmla="*/ 2147483646 h 1313"/>
              <a:gd name="T14" fmla="*/ 2147483646 w 1797"/>
              <a:gd name="T15" fmla="*/ 2147483646 h 1313"/>
              <a:gd name="T16" fmla="*/ 0 60000 65536"/>
              <a:gd name="T17" fmla="*/ 0 60000 65536"/>
              <a:gd name="T18" fmla="*/ 0 60000 65536"/>
              <a:gd name="T19" fmla="*/ 0 60000 65536"/>
              <a:gd name="T20" fmla="*/ 0 60000 65536"/>
              <a:gd name="T21" fmla="*/ 0 60000 65536"/>
              <a:gd name="T22" fmla="*/ 0 60000 65536"/>
              <a:gd name="T23" fmla="*/ 0 60000 65536"/>
              <a:gd name="T24" fmla="*/ 0 w 1797"/>
              <a:gd name="T25" fmla="*/ 0 h 1313"/>
              <a:gd name="T26" fmla="*/ 1797 w 1797"/>
              <a:gd name="T27" fmla="*/ 1313 h 13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7" h="1313">
                <a:moveTo>
                  <a:pt x="199" y="1313"/>
                </a:moveTo>
                <a:cubicBezTo>
                  <a:pt x="139" y="1249"/>
                  <a:pt x="82" y="1209"/>
                  <a:pt x="55" y="1121"/>
                </a:cubicBezTo>
                <a:cubicBezTo>
                  <a:pt x="28" y="1033"/>
                  <a:pt x="0" y="931"/>
                  <a:pt x="34" y="787"/>
                </a:cubicBezTo>
                <a:cubicBezTo>
                  <a:pt x="68" y="643"/>
                  <a:pt x="157" y="381"/>
                  <a:pt x="259" y="258"/>
                </a:cubicBezTo>
                <a:cubicBezTo>
                  <a:pt x="361" y="135"/>
                  <a:pt x="502" y="88"/>
                  <a:pt x="649" y="46"/>
                </a:cubicBezTo>
                <a:cubicBezTo>
                  <a:pt x="796" y="4"/>
                  <a:pt x="1000" y="0"/>
                  <a:pt x="1143" y="7"/>
                </a:cubicBezTo>
                <a:cubicBezTo>
                  <a:pt x="1286" y="14"/>
                  <a:pt x="1397" y="50"/>
                  <a:pt x="1506" y="90"/>
                </a:cubicBezTo>
                <a:cubicBezTo>
                  <a:pt x="1615" y="130"/>
                  <a:pt x="1737" y="213"/>
                  <a:pt x="1797" y="24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77" name="Freeform 22">
            <a:extLst>
              <a:ext uri="{FF2B5EF4-FFF2-40B4-BE49-F238E27FC236}">
                <a16:creationId xmlns:a16="http://schemas.microsoft.com/office/drawing/2014/main" id="{932F025E-99A4-1940-BB74-576E922BC3F3}"/>
              </a:ext>
            </a:extLst>
          </p:cNvPr>
          <p:cNvSpPr>
            <a:spLocks/>
          </p:cNvSpPr>
          <p:nvPr/>
        </p:nvSpPr>
        <p:spPr bwMode="auto">
          <a:xfrm>
            <a:off x="1143000" y="46435"/>
            <a:ext cx="2876550" cy="1300163"/>
          </a:xfrm>
          <a:custGeom>
            <a:avLst/>
            <a:gdLst>
              <a:gd name="T0" fmla="*/ 2147483646 w 2416"/>
              <a:gd name="T1" fmla="*/ 2147483646 h 1092"/>
              <a:gd name="T2" fmla="*/ 2147483646 w 2416"/>
              <a:gd name="T3" fmla="*/ 2147483646 h 1092"/>
              <a:gd name="T4" fmla="*/ 2147483646 w 2416"/>
              <a:gd name="T5" fmla="*/ 2147483646 h 1092"/>
              <a:gd name="T6" fmla="*/ 2147483646 w 2416"/>
              <a:gd name="T7" fmla="*/ 2147483646 h 1092"/>
              <a:gd name="T8" fmla="*/ 2147483646 w 2416"/>
              <a:gd name="T9" fmla="*/ 2147483646 h 1092"/>
              <a:gd name="T10" fmla="*/ 2147483646 w 2416"/>
              <a:gd name="T11" fmla="*/ 2147483646 h 1092"/>
              <a:gd name="T12" fmla="*/ 2147483646 w 2416"/>
              <a:gd name="T13" fmla="*/ 2147483646 h 1092"/>
              <a:gd name="T14" fmla="*/ 0 w 2416"/>
              <a:gd name="T15" fmla="*/ 2147483646 h 1092"/>
              <a:gd name="T16" fmla="*/ 0 60000 65536"/>
              <a:gd name="T17" fmla="*/ 0 60000 65536"/>
              <a:gd name="T18" fmla="*/ 0 60000 65536"/>
              <a:gd name="T19" fmla="*/ 0 60000 65536"/>
              <a:gd name="T20" fmla="*/ 0 60000 65536"/>
              <a:gd name="T21" fmla="*/ 0 60000 65536"/>
              <a:gd name="T22" fmla="*/ 0 60000 65536"/>
              <a:gd name="T23" fmla="*/ 0 60000 65536"/>
              <a:gd name="T24" fmla="*/ 0 w 2416"/>
              <a:gd name="T25" fmla="*/ 0 h 1092"/>
              <a:gd name="T26" fmla="*/ 2416 w 2416"/>
              <a:gd name="T27" fmla="*/ 1092 h 10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6" h="1092">
                <a:moveTo>
                  <a:pt x="2383" y="1092"/>
                </a:moveTo>
                <a:cubicBezTo>
                  <a:pt x="2383" y="1045"/>
                  <a:pt x="2416" y="919"/>
                  <a:pt x="2385" y="812"/>
                </a:cubicBezTo>
                <a:cubicBezTo>
                  <a:pt x="2354" y="705"/>
                  <a:pt x="2309" y="569"/>
                  <a:pt x="2196" y="450"/>
                </a:cubicBezTo>
                <a:cubicBezTo>
                  <a:pt x="2082" y="331"/>
                  <a:pt x="1887" y="169"/>
                  <a:pt x="1702" y="100"/>
                </a:cubicBezTo>
                <a:cubicBezTo>
                  <a:pt x="1517" y="31"/>
                  <a:pt x="1288" y="0"/>
                  <a:pt x="1086" y="36"/>
                </a:cubicBezTo>
                <a:cubicBezTo>
                  <a:pt x="884" y="72"/>
                  <a:pt x="660" y="203"/>
                  <a:pt x="495" y="315"/>
                </a:cubicBezTo>
                <a:cubicBezTo>
                  <a:pt x="329" y="428"/>
                  <a:pt x="172" y="622"/>
                  <a:pt x="90" y="708"/>
                </a:cubicBezTo>
                <a:cubicBezTo>
                  <a:pt x="8" y="794"/>
                  <a:pt x="19" y="804"/>
                  <a:pt x="0" y="82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78" name="Freeform 23">
            <a:extLst>
              <a:ext uri="{FF2B5EF4-FFF2-40B4-BE49-F238E27FC236}">
                <a16:creationId xmlns:a16="http://schemas.microsoft.com/office/drawing/2014/main" id="{E120B25B-CD97-D046-BD25-35121D008640}"/>
              </a:ext>
            </a:extLst>
          </p:cNvPr>
          <p:cNvSpPr>
            <a:spLocks/>
          </p:cNvSpPr>
          <p:nvPr/>
        </p:nvSpPr>
        <p:spPr bwMode="auto">
          <a:xfrm>
            <a:off x="1689497" y="-182166"/>
            <a:ext cx="2338388" cy="1538288"/>
          </a:xfrm>
          <a:custGeom>
            <a:avLst/>
            <a:gdLst>
              <a:gd name="T0" fmla="*/ 2147483646 w 1964"/>
              <a:gd name="T1" fmla="*/ 2147483646 h 1292"/>
              <a:gd name="T2" fmla="*/ 2147483646 w 1964"/>
              <a:gd name="T3" fmla="*/ 2147483646 h 1292"/>
              <a:gd name="T4" fmla="*/ 2147483646 w 1964"/>
              <a:gd name="T5" fmla="*/ 2147483646 h 1292"/>
              <a:gd name="T6" fmla="*/ 2147483646 w 1964"/>
              <a:gd name="T7" fmla="*/ 2147483646 h 1292"/>
              <a:gd name="T8" fmla="*/ 2147483646 w 1964"/>
              <a:gd name="T9" fmla="*/ 2147483646 h 1292"/>
              <a:gd name="T10" fmla="*/ 2147483646 w 1964"/>
              <a:gd name="T11" fmla="*/ 2147483646 h 1292"/>
              <a:gd name="T12" fmla="*/ 2147483646 w 1964"/>
              <a:gd name="T13" fmla="*/ 2147483646 h 1292"/>
              <a:gd name="T14" fmla="*/ 2147483646 w 1964"/>
              <a:gd name="T15" fmla="*/ 2147483646 h 1292"/>
              <a:gd name="T16" fmla="*/ 2147483646 w 1964"/>
              <a:gd name="T17" fmla="*/ 2147483646 h 1292"/>
              <a:gd name="T18" fmla="*/ 0 w 1964"/>
              <a:gd name="T19" fmla="*/ 2147483646 h 12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64"/>
              <a:gd name="T31" fmla="*/ 0 h 1292"/>
              <a:gd name="T32" fmla="*/ 1964 w 1964"/>
              <a:gd name="T33" fmla="*/ 1292 h 129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64" h="1292">
                <a:moveTo>
                  <a:pt x="1931" y="1292"/>
                </a:moveTo>
                <a:cubicBezTo>
                  <a:pt x="1931" y="1246"/>
                  <a:pt x="1964" y="1133"/>
                  <a:pt x="1933" y="1013"/>
                </a:cubicBezTo>
                <a:cubicBezTo>
                  <a:pt x="1902" y="892"/>
                  <a:pt x="1872" y="726"/>
                  <a:pt x="1747" y="570"/>
                </a:cubicBezTo>
                <a:cubicBezTo>
                  <a:pt x="1623" y="413"/>
                  <a:pt x="1366" y="142"/>
                  <a:pt x="1185" y="71"/>
                </a:cubicBezTo>
                <a:cubicBezTo>
                  <a:pt x="1004" y="0"/>
                  <a:pt x="772" y="127"/>
                  <a:pt x="663" y="142"/>
                </a:cubicBezTo>
                <a:cubicBezTo>
                  <a:pt x="554" y="157"/>
                  <a:pt x="569" y="153"/>
                  <a:pt x="528" y="163"/>
                </a:cubicBezTo>
                <a:cubicBezTo>
                  <a:pt x="487" y="173"/>
                  <a:pt x="453" y="193"/>
                  <a:pt x="416" y="202"/>
                </a:cubicBezTo>
                <a:cubicBezTo>
                  <a:pt x="379" y="211"/>
                  <a:pt x="345" y="206"/>
                  <a:pt x="308" y="215"/>
                </a:cubicBezTo>
                <a:cubicBezTo>
                  <a:pt x="271" y="224"/>
                  <a:pt x="246" y="233"/>
                  <a:pt x="195" y="254"/>
                </a:cubicBezTo>
                <a:cubicBezTo>
                  <a:pt x="144" y="275"/>
                  <a:pt x="41" y="323"/>
                  <a:pt x="0" y="34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79" name="AutoShape 24">
            <a:extLst>
              <a:ext uri="{FF2B5EF4-FFF2-40B4-BE49-F238E27FC236}">
                <a16:creationId xmlns:a16="http://schemas.microsoft.com/office/drawing/2014/main" id="{267EB679-E9C9-904F-A24E-6E17F98DF85F}"/>
              </a:ext>
            </a:extLst>
          </p:cNvPr>
          <p:cNvSpPr>
            <a:spLocks noChangeArrowheads="1"/>
          </p:cNvSpPr>
          <p:nvPr/>
        </p:nvSpPr>
        <p:spPr bwMode="auto">
          <a:xfrm rot="-4045466">
            <a:off x="5409605" y="876896"/>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19480" name="Freeform 25">
            <a:extLst>
              <a:ext uri="{FF2B5EF4-FFF2-40B4-BE49-F238E27FC236}">
                <a16:creationId xmlns:a16="http://schemas.microsoft.com/office/drawing/2014/main" id="{294C7756-ADA0-4C49-9526-A53614871A1D}"/>
              </a:ext>
            </a:extLst>
          </p:cNvPr>
          <p:cNvSpPr>
            <a:spLocks/>
          </p:cNvSpPr>
          <p:nvPr/>
        </p:nvSpPr>
        <p:spPr bwMode="auto">
          <a:xfrm>
            <a:off x="3012282" y="723901"/>
            <a:ext cx="4341019" cy="3751660"/>
          </a:xfrm>
          <a:custGeom>
            <a:avLst/>
            <a:gdLst>
              <a:gd name="T0" fmla="*/ 2147483646 w 3646"/>
              <a:gd name="T1" fmla="*/ 0 h 3151"/>
              <a:gd name="T2" fmla="*/ 2147483646 w 3646"/>
              <a:gd name="T3" fmla="*/ 2147483646 h 3151"/>
              <a:gd name="T4" fmla="*/ 2147483646 w 3646"/>
              <a:gd name="T5" fmla="*/ 2147483646 h 3151"/>
              <a:gd name="T6" fmla="*/ 2147483646 w 3646"/>
              <a:gd name="T7" fmla="*/ 2147483646 h 3151"/>
              <a:gd name="T8" fmla="*/ 2147483646 w 3646"/>
              <a:gd name="T9" fmla="*/ 2147483646 h 3151"/>
              <a:gd name="T10" fmla="*/ 2147483646 w 3646"/>
              <a:gd name="T11" fmla="*/ 2147483646 h 3151"/>
              <a:gd name="T12" fmla="*/ 2147483646 w 3646"/>
              <a:gd name="T13" fmla="*/ 2147483646 h 3151"/>
              <a:gd name="T14" fmla="*/ 2147483646 w 3646"/>
              <a:gd name="T15" fmla="*/ 2147483646 h 3151"/>
              <a:gd name="T16" fmla="*/ 2147483646 w 3646"/>
              <a:gd name="T17" fmla="*/ 2147483646 h 3151"/>
              <a:gd name="T18" fmla="*/ 2147483646 w 3646"/>
              <a:gd name="T19" fmla="*/ 2147483646 h 3151"/>
              <a:gd name="T20" fmla="*/ 2147483646 w 3646"/>
              <a:gd name="T21" fmla="*/ 2147483646 h 3151"/>
              <a:gd name="T22" fmla="*/ 2147483646 w 3646"/>
              <a:gd name="T23" fmla="*/ 2147483646 h 31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46"/>
              <a:gd name="T37" fmla="*/ 0 h 3151"/>
              <a:gd name="T38" fmla="*/ 3646 w 3646"/>
              <a:gd name="T39" fmla="*/ 3151 h 31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46" h="3151">
                <a:moveTo>
                  <a:pt x="15" y="0"/>
                </a:moveTo>
                <a:cubicBezTo>
                  <a:pt x="21" y="1"/>
                  <a:pt x="0" y="3"/>
                  <a:pt x="50" y="4"/>
                </a:cubicBezTo>
                <a:cubicBezTo>
                  <a:pt x="100" y="5"/>
                  <a:pt x="223" y="4"/>
                  <a:pt x="314" y="9"/>
                </a:cubicBezTo>
                <a:cubicBezTo>
                  <a:pt x="405" y="14"/>
                  <a:pt x="458" y="19"/>
                  <a:pt x="596" y="31"/>
                </a:cubicBezTo>
                <a:cubicBezTo>
                  <a:pt x="734" y="43"/>
                  <a:pt x="947" y="47"/>
                  <a:pt x="1142" y="79"/>
                </a:cubicBezTo>
                <a:cubicBezTo>
                  <a:pt x="1337" y="111"/>
                  <a:pt x="1526" y="135"/>
                  <a:pt x="1766" y="223"/>
                </a:cubicBezTo>
                <a:cubicBezTo>
                  <a:pt x="2006" y="311"/>
                  <a:pt x="2366" y="463"/>
                  <a:pt x="2582" y="607"/>
                </a:cubicBezTo>
                <a:cubicBezTo>
                  <a:pt x="2798" y="751"/>
                  <a:pt x="2926" y="911"/>
                  <a:pt x="3062" y="1087"/>
                </a:cubicBezTo>
                <a:cubicBezTo>
                  <a:pt x="3198" y="1263"/>
                  <a:pt x="3310" y="1455"/>
                  <a:pt x="3398" y="1663"/>
                </a:cubicBezTo>
                <a:cubicBezTo>
                  <a:pt x="3486" y="1871"/>
                  <a:pt x="3550" y="2143"/>
                  <a:pt x="3590" y="2335"/>
                </a:cubicBezTo>
                <a:cubicBezTo>
                  <a:pt x="3630" y="2527"/>
                  <a:pt x="3630" y="2679"/>
                  <a:pt x="3638" y="2815"/>
                </a:cubicBezTo>
                <a:cubicBezTo>
                  <a:pt x="3646" y="2951"/>
                  <a:pt x="3642" y="3051"/>
                  <a:pt x="3638" y="3151"/>
                </a:cubicBezTo>
              </a:path>
            </a:pathLst>
          </a:custGeom>
          <a:noFill/>
          <a:ln w="28575">
            <a:solidFill>
              <a:srgbClr val="8C8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81" name="Rectangle 26">
            <a:extLst>
              <a:ext uri="{FF2B5EF4-FFF2-40B4-BE49-F238E27FC236}">
                <a16:creationId xmlns:a16="http://schemas.microsoft.com/office/drawing/2014/main" id="{102DCFF3-8EA0-C946-8004-4CC3A737B857}"/>
              </a:ext>
            </a:extLst>
          </p:cNvPr>
          <p:cNvSpPr>
            <a:spLocks noChangeArrowheads="1"/>
          </p:cNvSpPr>
          <p:nvPr/>
        </p:nvSpPr>
        <p:spPr bwMode="auto">
          <a:xfrm>
            <a:off x="7167565" y="2971800"/>
            <a:ext cx="75373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a:solidFill>
                  <a:srgbClr val="8C8900"/>
                </a:solidFill>
              </a:rPr>
              <a:t>Skin</a:t>
            </a:r>
          </a:p>
        </p:txBody>
      </p:sp>
      <p:sp>
        <p:nvSpPr>
          <p:cNvPr id="19482" name="AutoShape 27">
            <a:extLst>
              <a:ext uri="{FF2B5EF4-FFF2-40B4-BE49-F238E27FC236}">
                <a16:creationId xmlns:a16="http://schemas.microsoft.com/office/drawing/2014/main" id="{8250B4CB-8DBA-474E-9271-A44022A0024B}"/>
              </a:ext>
            </a:extLst>
          </p:cNvPr>
          <p:cNvSpPr>
            <a:spLocks noChangeArrowheads="1"/>
          </p:cNvSpPr>
          <p:nvPr/>
        </p:nvSpPr>
        <p:spPr bwMode="auto">
          <a:xfrm rot="-2443607">
            <a:off x="6391275" y="1485900"/>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19483" name="AutoShape 28">
            <a:extLst>
              <a:ext uri="{FF2B5EF4-FFF2-40B4-BE49-F238E27FC236}">
                <a16:creationId xmlns:a16="http://schemas.microsoft.com/office/drawing/2014/main" id="{ABC37A39-1976-8F43-80C9-5D25B3DA924B}"/>
              </a:ext>
            </a:extLst>
          </p:cNvPr>
          <p:cNvSpPr>
            <a:spLocks noChangeArrowheads="1"/>
          </p:cNvSpPr>
          <p:nvPr/>
        </p:nvSpPr>
        <p:spPr bwMode="auto">
          <a:xfrm rot="-1253331">
            <a:off x="7081838" y="2571750"/>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19484" name="AutoShape 29">
            <a:extLst>
              <a:ext uri="{FF2B5EF4-FFF2-40B4-BE49-F238E27FC236}">
                <a16:creationId xmlns:a16="http://schemas.microsoft.com/office/drawing/2014/main" id="{1757C080-A667-6B4E-933C-5FCC3EBABB4D}"/>
              </a:ext>
            </a:extLst>
          </p:cNvPr>
          <p:cNvSpPr>
            <a:spLocks noChangeArrowheads="1"/>
          </p:cNvSpPr>
          <p:nvPr/>
        </p:nvSpPr>
        <p:spPr bwMode="auto">
          <a:xfrm rot="-161136">
            <a:off x="7358063" y="3829050"/>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19485" name="AutoShape 30">
            <a:extLst>
              <a:ext uri="{FF2B5EF4-FFF2-40B4-BE49-F238E27FC236}">
                <a16:creationId xmlns:a16="http://schemas.microsoft.com/office/drawing/2014/main" id="{A2C4EBE8-F336-8146-B547-6A31B029085A}"/>
              </a:ext>
            </a:extLst>
          </p:cNvPr>
          <p:cNvSpPr>
            <a:spLocks noChangeArrowheads="1"/>
          </p:cNvSpPr>
          <p:nvPr/>
        </p:nvSpPr>
        <p:spPr bwMode="auto">
          <a:xfrm rot="-5205088">
            <a:off x="3180755" y="476846"/>
            <a:ext cx="153591" cy="342900"/>
          </a:xfrm>
          <a:prstGeom prst="flowChartDelay">
            <a:avLst/>
          </a:prstGeom>
          <a:solidFill>
            <a:srgbClr val="E0E929"/>
          </a:solidFill>
          <a:ln w="19050">
            <a:solidFill>
              <a:srgbClr val="8C8900"/>
            </a:solidFill>
            <a:miter lim="800000"/>
            <a:headEnd/>
            <a:tailEnd/>
          </a:ln>
        </p:spPr>
        <p:txBody>
          <a:bodyPr vert="eaVert"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algn="ctr"/>
            <a:r>
              <a:rPr lang="en-US" altLang="en-US" sz="1800"/>
              <a:t> </a:t>
            </a:r>
          </a:p>
        </p:txBody>
      </p:sp>
      <p:sp>
        <p:nvSpPr>
          <p:cNvPr id="19486" name="Rectangle 31">
            <a:extLst>
              <a:ext uri="{FF2B5EF4-FFF2-40B4-BE49-F238E27FC236}">
                <a16:creationId xmlns:a16="http://schemas.microsoft.com/office/drawing/2014/main" id="{C5C29CC6-ACB9-7742-9F93-4DFC0AE774E3}"/>
              </a:ext>
            </a:extLst>
          </p:cNvPr>
          <p:cNvSpPr>
            <a:spLocks noChangeArrowheads="1"/>
          </p:cNvSpPr>
          <p:nvPr/>
        </p:nvSpPr>
        <p:spPr bwMode="auto">
          <a:xfrm rot="1818395">
            <a:off x="5476987" y="878924"/>
            <a:ext cx="168079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dirty="0">
                <a:solidFill>
                  <a:srgbClr val="8C8900"/>
                </a:solidFill>
              </a:rPr>
              <a:t>Electrodes</a:t>
            </a:r>
          </a:p>
        </p:txBody>
      </p:sp>
      <p:sp>
        <p:nvSpPr>
          <p:cNvPr id="19487" name="Freeform 32">
            <a:extLst>
              <a:ext uri="{FF2B5EF4-FFF2-40B4-BE49-F238E27FC236}">
                <a16:creationId xmlns:a16="http://schemas.microsoft.com/office/drawing/2014/main" id="{E01CE24C-D5FC-CD41-BAC5-44A95F493D02}"/>
              </a:ext>
            </a:extLst>
          </p:cNvPr>
          <p:cNvSpPr>
            <a:spLocks/>
          </p:cNvSpPr>
          <p:nvPr/>
        </p:nvSpPr>
        <p:spPr bwMode="auto">
          <a:xfrm>
            <a:off x="1344216" y="-289322"/>
            <a:ext cx="2680097" cy="1665685"/>
          </a:xfrm>
          <a:custGeom>
            <a:avLst/>
            <a:gdLst>
              <a:gd name="T0" fmla="*/ 2147483646 w 2251"/>
              <a:gd name="T1" fmla="*/ 2147483646 h 1399"/>
              <a:gd name="T2" fmla="*/ 2147483646 w 2251"/>
              <a:gd name="T3" fmla="*/ 2147483646 h 1399"/>
              <a:gd name="T4" fmla="*/ 2147483646 w 2251"/>
              <a:gd name="T5" fmla="*/ 2147483646 h 1399"/>
              <a:gd name="T6" fmla="*/ 2147483646 w 2251"/>
              <a:gd name="T7" fmla="*/ 2147483646 h 1399"/>
              <a:gd name="T8" fmla="*/ 2147483646 w 2251"/>
              <a:gd name="T9" fmla="*/ 2147483646 h 1399"/>
              <a:gd name="T10" fmla="*/ 2147483646 w 2251"/>
              <a:gd name="T11" fmla="*/ 2147483646 h 1399"/>
              <a:gd name="T12" fmla="*/ 2147483646 w 2251"/>
              <a:gd name="T13" fmla="*/ 2147483646 h 1399"/>
              <a:gd name="T14" fmla="*/ 2147483646 w 2251"/>
              <a:gd name="T15" fmla="*/ 2147483646 h 1399"/>
              <a:gd name="T16" fmla="*/ 2147483646 w 2251"/>
              <a:gd name="T17" fmla="*/ 2147483646 h 1399"/>
              <a:gd name="T18" fmla="*/ 2147483646 w 2251"/>
              <a:gd name="T19" fmla="*/ 2147483646 h 1399"/>
              <a:gd name="T20" fmla="*/ 2147483646 w 2251"/>
              <a:gd name="T21" fmla="*/ 2147483646 h 1399"/>
              <a:gd name="T22" fmla="*/ 0 w 2251"/>
              <a:gd name="T23" fmla="*/ 2147483646 h 13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1"/>
              <a:gd name="T37" fmla="*/ 0 h 1399"/>
              <a:gd name="T38" fmla="*/ 2251 w 2251"/>
              <a:gd name="T39" fmla="*/ 1399 h 139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1" h="1399">
                <a:moveTo>
                  <a:pt x="2248" y="1397"/>
                </a:moveTo>
                <a:cubicBezTo>
                  <a:pt x="2234" y="1398"/>
                  <a:pt x="2220" y="1399"/>
                  <a:pt x="2220" y="1359"/>
                </a:cubicBezTo>
                <a:cubicBezTo>
                  <a:pt x="2220" y="1319"/>
                  <a:pt x="2251" y="1226"/>
                  <a:pt x="2249" y="1157"/>
                </a:cubicBezTo>
                <a:cubicBezTo>
                  <a:pt x="2248" y="1088"/>
                  <a:pt x="2239" y="1036"/>
                  <a:pt x="2212" y="946"/>
                </a:cubicBezTo>
                <a:cubicBezTo>
                  <a:pt x="2185" y="856"/>
                  <a:pt x="2144" y="724"/>
                  <a:pt x="2088" y="619"/>
                </a:cubicBezTo>
                <a:cubicBezTo>
                  <a:pt x="2032" y="514"/>
                  <a:pt x="2014" y="411"/>
                  <a:pt x="1875" y="314"/>
                </a:cubicBezTo>
                <a:cubicBezTo>
                  <a:pt x="1736" y="217"/>
                  <a:pt x="1460" y="74"/>
                  <a:pt x="1256" y="37"/>
                </a:cubicBezTo>
                <a:cubicBezTo>
                  <a:pt x="1052" y="0"/>
                  <a:pt x="807" y="65"/>
                  <a:pt x="650" y="89"/>
                </a:cubicBezTo>
                <a:cubicBezTo>
                  <a:pt x="493" y="113"/>
                  <a:pt x="397" y="147"/>
                  <a:pt x="312" y="180"/>
                </a:cubicBezTo>
                <a:cubicBezTo>
                  <a:pt x="227" y="213"/>
                  <a:pt x="181" y="259"/>
                  <a:pt x="138" y="288"/>
                </a:cubicBezTo>
                <a:cubicBezTo>
                  <a:pt x="95" y="317"/>
                  <a:pt x="75" y="331"/>
                  <a:pt x="52" y="353"/>
                </a:cubicBezTo>
                <a:cubicBezTo>
                  <a:pt x="29" y="375"/>
                  <a:pt x="11" y="408"/>
                  <a:pt x="0" y="42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19488" name="Freeform 33">
            <a:extLst>
              <a:ext uri="{FF2B5EF4-FFF2-40B4-BE49-F238E27FC236}">
                <a16:creationId xmlns:a16="http://schemas.microsoft.com/office/drawing/2014/main" id="{5AA3036D-84DA-CE4E-A215-4F79AD041299}"/>
              </a:ext>
            </a:extLst>
          </p:cNvPr>
          <p:cNvSpPr>
            <a:spLocks/>
          </p:cNvSpPr>
          <p:nvPr/>
        </p:nvSpPr>
        <p:spPr bwMode="auto">
          <a:xfrm>
            <a:off x="3925492" y="-515541"/>
            <a:ext cx="4174331" cy="4710113"/>
          </a:xfrm>
          <a:custGeom>
            <a:avLst/>
            <a:gdLst>
              <a:gd name="T0" fmla="*/ 0 w 3506"/>
              <a:gd name="T1" fmla="*/ 2147483646 h 3956"/>
              <a:gd name="T2" fmla="*/ 2147483646 w 3506"/>
              <a:gd name="T3" fmla="*/ 2147483646 h 3956"/>
              <a:gd name="T4" fmla="*/ 2147483646 w 3506"/>
              <a:gd name="T5" fmla="*/ 2147483646 h 3956"/>
              <a:gd name="T6" fmla="*/ 2147483646 w 3506"/>
              <a:gd name="T7" fmla="*/ 2147483646 h 3956"/>
              <a:gd name="T8" fmla="*/ 2147483646 w 3506"/>
              <a:gd name="T9" fmla="*/ 2147483646 h 3956"/>
              <a:gd name="T10" fmla="*/ 2147483646 w 3506"/>
              <a:gd name="T11" fmla="*/ 2147483646 h 3956"/>
              <a:gd name="T12" fmla="*/ 2147483646 w 3506"/>
              <a:gd name="T13" fmla="*/ 2147483646 h 3956"/>
              <a:gd name="T14" fmla="*/ 2147483646 w 3506"/>
              <a:gd name="T15" fmla="*/ 2147483646 h 3956"/>
              <a:gd name="T16" fmla="*/ 2147483646 w 3506"/>
              <a:gd name="T17" fmla="*/ 2147483646 h 3956"/>
              <a:gd name="T18" fmla="*/ 2147483646 w 3506"/>
              <a:gd name="T19" fmla="*/ 2147483646 h 3956"/>
              <a:gd name="T20" fmla="*/ 2147483646 w 3506"/>
              <a:gd name="T21" fmla="*/ 2147483646 h 3956"/>
              <a:gd name="T22" fmla="*/ 2147483646 w 3506"/>
              <a:gd name="T23" fmla="*/ 2147483646 h 3956"/>
              <a:gd name="T24" fmla="*/ 2147483646 w 3506"/>
              <a:gd name="T25" fmla="*/ 2147483646 h 3956"/>
              <a:gd name="T26" fmla="*/ 2147483646 w 3506"/>
              <a:gd name="T27" fmla="*/ 2147483646 h 3956"/>
              <a:gd name="T28" fmla="*/ 2147483646 w 3506"/>
              <a:gd name="T29" fmla="*/ 2147483646 h 39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06"/>
              <a:gd name="T46" fmla="*/ 0 h 3956"/>
              <a:gd name="T47" fmla="*/ 3506 w 3506"/>
              <a:gd name="T48" fmla="*/ 3956 h 39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06" h="3956">
                <a:moveTo>
                  <a:pt x="0" y="1605"/>
                </a:moveTo>
                <a:cubicBezTo>
                  <a:pt x="14" y="1609"/>
                  <a:pt x="27" y="1614"/>
                  <a:pt x="38" y="1575"/>
                </a:cubicBezTo>
                <a:cubicBezTo>
                  <a:pt x="48" y="1536"/>
                  <a:pt x="42" y="1439"/>
                  <a:pt x="62" y="1373"/>
                </a:cubicBezTo>
                <a:cubicBezTo>
                  <a:pt x="81" y="1307"/>
                  <a:pt x="104" y="1258"/>
                  <a:pt x="153" y="1179"/>
                </a:cubicBezTo>
                <a:cubicBezTo>
                  <a:pt x="202" y="1099"/>
                  <a:pt x="232" y="1020"/>
                  <a:pt x="358" y="895"/>
                </a:cubicBezTo>
                <a:cubicBezTo>
                  <a:pt x="484" y="770"/>
                  <a:pt x="725" y="564"/>
                  <a:pt x="907" y="430"/>
                </a:cubicBezTo>
                <a:cubicBezTo>
                  <a:pt x="1089" y="296"/>
                  <a:pt x="1248" y="159"/>
                  <a:pt x="1452" y="88"/>
                </a:cubicBezTo>
                <a:cubicBezTo>
                  <a:pt x="1656" y="17"/>
                  <a:pt x="1939" y="0"/>
                  <a:pt x="2129" y="6"/>
                </a:cubicBezTo>
                <a:cubicBezTo>
                  <a:pt x="2319" y="12"/>
                  <a:pt x="2438" y="41"/>
                  <a:pt x="2594" y="125"/>
                </a:cubicBezTo>
                <a:cubicBezTo>
                  <a:pt x="2749" y="209"/>
                  <a:pt x="2935" y="374"/>
                  <a:pt x="3062" y="511"/>
                </a:cubicBezTo>
                <a:cubicBezTo>
                  <a:pt x="3189" y="648"/>
                  <a:pt x="3285" y="752"/>
                  <a:pt x="3358" y="946"/>
                </a:cubicBezTo>
                <a:cubicBezTo>
                  <a:pt x="3431" y="1140"/>
                  <a:pt x="3506" y="1370"/>
                  <a:pt x="3501" y="1678"/>
                </a:cubicBezTo>
                <a:cubicBezTo>
                  <a:pt x="3496" y="1986"/>
                  <a:pt x="3409" y="2485"/>
                  <a:pt x="3328" y="2795"/>
                </a:cubicBezTo>
                <a:cubicBezTo>
                  <a:pt x="3247" y="3105"/>
                  <a:pt x="3130" y="3343"/>
                  <a:pt x="3012" y="3536"/>
                </a:cubicBezTo>
                <a:cubicBezTo>
                  <a:pt x="2894" y="3729"/>
                  <a:pt x="2699" y="3869"/>
                  <a:pt x="2617" y="395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Tree>
    <p:extLst>
      <p:ext uri="{BB962C8B-B14F-4D97-AF65-F5344CB8AC3E}">
        <p14:creationId xmlns:p14="http://schemas.microsoft.com/office/powerpoint/2010/main" val="43232067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AutoShape 2">
            <a:extLst>
              <a:ext uri="{FF2B5EF4-FFF2-40B4-BE49-F238E27FC236}">
                <a16:creationId xmlns:a16="http://schemas.microsoft.com/office/drawing/2014/main" id="{5EC87E0C-AAFD-E347-8552-22DBDC98CC7C}"/>
              </a:ext>
            </a:extLst>
          </p:cNvPr>
          <p:cNvSpPr>
            <a:spLocks noChangeArrowheads="1"/>
          </p:cNvSpPr>
          <p:nvPr/>
        </p:nvSpPr>
        <p:spPr bwMode="auto">
          <a:xfrm rot="-4824404">
            <a:off x="4323755" y="557808"/>
            <a:ext cx="153591" cy="342900"/>
          </a:xfrm>
          <a:prstGeom prst="flowChartDelay">
            <a:avLst/>
          </a:prstGeom>
          <a:solidFill>
            <a:srgbClr val="E0E929"/>
          </a:solidFill>
          <a:ln w="19050">
            <a:solidFill>
              <a:srgbClr val="8C8900"/>
            </a:solidFill>
            <a:miter lim="800000"/>
            <a:headEnd/>
            <a:tailEnd/>
          </a:ln>
        </p:spPr>
        <p:txBody>
          <a:bodyPr vert="eaVert"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algn="ctr"/>
            <a:r>
              <a:rPr lang="en-US" altLang="en-US" sz="1800"/>
              <a:t> </a:t>
            </a:r>
          </a:p>
        </p:txBody>
      </p:sp>
      <p:sp>
        <p:nvSpPr>
          <p:cNvPr id="20482" name="Rectangle 3">
            <a:extLst>
              <a:ext uri="{FF2B5EF4-FFF2-40B4-BE49-F238E27FC236}">
                <a16:creationId xmlns:a16="http://schemas.microsoft.com/office/drawing/2014/main" id="{431501C9-30B7-F44F-B7B5-44851E45B05D}"/>
              </a:ext>
            </a:extLst>
          </p:cNvPr>
          <p:cNvSpPr>
            <a:spLocks noChangeArrowheads="1"/>
          </p:cNvSpPr>
          <p:nvPr/>
        </p:nvSpPr>
        <p:spPr bwMode="auto">
          <a:xfrm>
            <a:off x="4656535" y="1419225"/>
            <a:ext cx="103586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a:solidFill>
                  <a:schemeClr val="hlink"/>
                </a:solidFill>
              </a:rPr>
              <a:t>Cortex</a:t>
            </a:r>
          </a:p>
        </p:txBody>
      </p:sp>
      <p:sp>
        <p:nvSpPr>
          <p:cNvPr id="20483" name="Freeform 4">
            <a:extLst>
              <a:ext uri="{FF2B5EF4-FFF2-40B4-BE49-F238E27FC236}">
                <a16:creationId xmlns:a16="http://schemas.microsoft.com/office/drawing/2014/main" id="{7520B9BB-7F73-364E-BF2B-1F5868B74BE0}"/>
              </a:ext>
            </a:extLst>
          </p:cNvPr>
          <p:cNvSpPr>
            <a:spLocks/>
          </p:cNvSpPr>
          <p:nvPr/>
        </p:nvSpPr>
        <p:spPr bwMode="auto">
          <a:xfrm>
            <a:off x="3105150" y="904875"/>
            <a:ext cx="3990975" cy="3630216"/>
          </a:xfrm>
          <a:custGeom>
            <a:avLst/>
            <a:gdLst>
              <a:gd name="T0" fmla="*/ 2147483646 w 3352"/>
              <a:gd name="T1" fmla="*/ 2147483646 h 3049"/>
              <a:gd name="T2" fmla="*/ 2147483646 w 3352"/>
              <a:gd name="T3" fmla="*/ 2147483646 h 3049"/>
              <a:gd name="T4" fmla="*/ 2147483646 w 3352"/>
              <a:gd name="T5" fmla="*/ 2147483646 h 3049"/>
              <a:gd name="T6" fmla="*/ 2147483646 w 3352"/>
              <a:gd name="T7" fmla="*/ 2147483646 h 3049"/>
              <a:gd name="T8" fmla="*/ 2147483646 w 3352"/>
              <a:gd name="T9" fmla="*/ 2147483646 h 3049"/>
              <a:gd name="T10" fmla="*/ 2147483646 w 3352"/>
              <a:gd name="T11" fmla="*/ 2147483646 h 3049"/>
              <a:gd name="T12" fmla="*/ 2147483646 w 3352"/>
              <a:gd name="T13" fmla="*/ 2147483646 h 3049"/>
              <a:gd name="T14" fmla="*/ 2147483646 w 3352"/>
              <a:gd name="T15" fmla="*/ 2147483646 h 3049"/>
              <a:gd name="T16" fmla="*/ 2147483646 w 3352"/>
              <a:gd name="T17" fmla="*/ 2147483646 h 3049"/>
              <a:gd name="T18" fmla="*/ 2147483646 w 3352"/>
              <a:gd name="T19" fmla="*/ 2147483646 h 30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52"/>
              <a:gd name="T31" fmla="*/ 0 h 3049"/>
              <a:gd name="T32" fmla="*/ 3352 w 3352"/>
              <a:gd name="T33" fmla="*/ 3049 h 30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52" h="3049">
                <a:moveTo>
                  <a:pt x="80" y="8"/>
                </a:moveTo>
                <a:cubicBezTo>
                  <a:pt x="40" y="4"/>
                  <a:pt x="0" y="0"/>
                  <a:pt x="128" y="8"/>
                </a:cubicBezTo>
                <a:cubicBezTo>
                  <a:pt x="256" y="16"/>
                  <a:pt x="624" y="24"/>
                  <a:pt x="848" y="56"/>
                </a:cubicBezTo>
                <a:cubicBezTo>
                  <a:pt x="1072" y="88"/>
                  <a:pt x="1232" y="112"/>
                  <a:pt x="1472" y="200"/>
                </a:cubicBezTo>
                <a:cubicBezTo>
                  <a:pt x="1712" y="288"/>
                  <a:pt x="2072" y="440"/>
                  <a:pt x="2288" y="584"/>
                </a:cubicBezTo>
                <a:cubicBezTo>
                  <a:pt x="2504" y="728"/>
                  <a:pt x="2632" y="888"/>
                  <a:pt x="2768" y="1064"/>
                </a:cubicBezTo>
                <a:cubicBezTo>
                  <a:pt x="2904" y="1240"/>
                  <a:pt x="3016" y="1432"/>
                  <a:pt x="3104" y="1640"/>
                </a:cubicBezTo>
                <a:cubicBezTo>
                  <a:pt x="3192" y="1848"/>
                  <a:pt x="3256" y="2120"/>
                  <a:pt x="3296" y="2312"/>
                </a:cubicBezTo>
                <a:cubicBezTo>
                  <a:pt x="3336" y="2504"/>
                  <a:pt x="3336" y="2669"/>
                  <a:pt x="3344" y="2792"/>
                </a:cubicBezTo>
                <a:cubicBezTo>
                  <a:pt x="3352" y="2915"/>
                  <a:pt x="3345" y="2996"/>
                  <a:pt x="3345" y="3049"/>
                </a:cubicBez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484" name="Freeform 5">
            <a:extLst>
              <a:ext uri="{FF2B5EF4-FFF2-40B4-BE49-F238E27FC236}">
                <a16:creationId xmlns:a16="http://schemas.microsoft.com/office/drawing/2014/main" id="{1FAB8068-1ABF-3743-BBF7-CB7601F9DFF1}"/>
              </a:ext>
            </a:extLst>
          </p:cNvPr>
          <p:cNvSpPr>
            <a:spLocks/>
          </p:cNvSpPr>
          <p:nvPr/>
        </p:nvSpPr>
        <p:spPr bwMode="auto">
          <a:xfrm>
            <a:off x="3102770" y="825104"/>
            <a:ext cx="4136231" cy="3732609"/>
          </a:xfrm>
          <a:custGeom>
            <a:avLst/>
            <a:gdLst>
              <a:gd name="T0" fmla="*/ 2147483646 w 3474"/>
              <a:gd name="T1" fmla="*/ 2147483646 h 3135"/>
              <a:gd name="T2" fmla="*/ 2147483646 w 3474"/>
              <a:gd name="T3" fmla="*/ 2147483646 h 3135"/>
              <a:gd name="T4" fmla="*/ 2147483646 w 3474"/>
              <a:gd name="T5" fmla="*/ 2147483646 h 3135"/>
              <a:gd name="T6" fmla="*/ 2147483646 w 3474"/>
              <a:gd name="T7" fmla="*/ 2147483646 h 3135"/>
              <a:gd name="T8" fmla="*/ 2147483646 w 3474"/>
              <a:gd name="T9" fmla="*/ 2147483646 h 3135"/>
              <a:gd name="T10" fmla="*/ 2147483646 w 3474"/>
              <a:gd name="T11" fmla="*/ 2147483646 h 3135"/>
              <a:gd name="T12" fmla="*/ 2147483646 w 3474"/>
              <a:gd name="T13" fmla="*/ 2147483646 h 3135"/>
              <a:gd name="T14" fmla="*/ 2147483646 w 3474"/>
              <a:gd name="T15" fmla="*/ 2147483646 h 3135"/>
              <a:gd name="T16" fmla="*/ 2147483646 w 3474"/>
              <a:gd name="T17" fmla="*/ 2147483646 h 3135"/>
              <a:gd name="T18" fmla="*/ 2147483646 w 3474"/>
              <a:gd name="T19" fmla="*/ 2147483646 h 3135"/>
              <a:gd name="T20" fmla="*/ 2147483646 w 3474"/>
              <a:gd name="T21" fmla="*/ 2147483646 h 31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74"/>
              <a:gd name="T34" fmla="*/ 0 h 3135"/>
              <a:gd name="T35" fmla="*/ 3474 w 3474"/>
              <a:gd name="T36" fmla="*/ 3135 h 31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74" h="3135">
                <a:moveTo>
                  <a:pt x="164" y="2"/>
                </a:moveTo>
                <a:cubicBezTo>
                  <a:pt x="143" y="2"/>
                  <a:pt x="0" y="0"/>
                  <a:pt x="43" y="2"/>
                </a:cubicBezTo>
                <a:cubicBezTo>
                  <a:pt x="86" y="4"/>
                  <a:pt x="270" y="5"/>
                  <a:pt x="424" y="15"/>
                </a:cubicBezTo>
                <a:cubicBezTo>
                  <a:pt x="578" y="25"/>
                  <a:pt x="775" y="31"/>
                  <a:pt x="970" y="63"/>
                </a:cubicBezTo>
                <a:cubicBezTo>
                  <a:pt x="1165" y="95"/>
                  <a:pt x="1354" y="119"/>
                  <a:pt x="1594" y="207"/>
                </a:cubicBezTo>
                <a:cubicBezTo>
                  <a:pt x="1834" y="295"/>
                  <a:pt x="2194" y="447"/>
                  <a:pt x="2410" y="591"/>
                </a:cubicBezTo>
                <a:cubicBezTo>
                  <a:pt x="2626" y="735"/>
                  <a:pt x="2754" y="895"/>
                  <a:pt x="2890" y="1071"/>
                </a:cubicBezTo>
                <a:cubicBezTo>
                  <a:pt x="3026" y="1247"/>
                  <a:pt x="3138" y="1439"/>
                  <a:pt x="3226" y="1647"/>
                </a:cubicBezTo>
                <a:cubicBezTo>
                  <a:pt x="3314" y="1855"/>
                  <a:pt x="3378" y="2127"/>
                  <a:pt x="3418" y="2319"/>
                </a:cubicBezTo>
                <a:cubicBezTo>
                  <a:pt x="3458" y="2511"/>
                  <a:pt x="3458" y="2663"/>
                  <a:pt x="3466" y="2799"/>
                </a:cubicBezTo>
                <a:cubicBezTo>
                  <a:pt x="3474" y="2935"/>
                  <a:pt x="3470" y="3035"/>
                  <a:pt x="3466" y="3135"/>
                </a:cubicBez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485" name="Freeform 6">
            <a:extLst>
              <a:ext uri="{FF2B5EF4-FFF2-40B4-BE49-F238E27FC236}">
                <a16:creationId xmlns:a16="http://schemas.microsoft.com/office/drawing/2014/main" id="{3E4E054D-56C4-B943-8F0B-18846BDE2B42}"/>
              </a:ext>
            </a:extLst>
          </p:cNvPr>
          <p:cNvSpPr>
            <a:spLocks/>
          </p:cNvSpPr>
          <p:nvPr/>
        </p:nvSpPr>
        <p:spPr bwMode="auto">
          <a:xfrm>
            <a:off x="3056335" y="1170385"/>
            <a:ext cx="3414713" cy="3013472"/>
          </a:xfrm>
          <a:custGeom>
            <a:avLst/>
            <a:gdLst>
              <a:gd name="T0" fmla="*/ 2147483646 w 2868"/>
              <a:gd name="T1" fmla="*/ 2147483646 h 2531"/>
              <a:gd name="T2" fmla="*/ 2147483646 w 2868"/>
              <a:gd name="T3" fmla="*/ 2147483646 h 2531"/>
              <a:gd name="T4" fmla="*/ 2147483646 w 2868"/>
              <a:gd name="T5" fmla="*/ 2147483646 h 2531"/>
              <a:gd name="T6" fmla="*/ 2147483646 w 2868"/>
              <a:gd name="T7" fmla="*/ 2147483646 h 2531"/>
              <a:gd name="T8" fmla="*/ 2147483646 w 2868"/>
              <a:gd name="T9" fmla="*/ 2147483646 h 2531"/>
              <a:gd name="T10" fmla="*/ 2147483646 w 2868"/>
              <a:gd name="T11" fmla="*/ 2147483646 h 2531"/>
              <a:gd name="T12" fmla="*/ 2147483646 w 2868"/>
              <a:gd name="T13" fmla="*/ 2147483646 h 2531"/>
              <a:gd name="T14" fmla="*/ 2147483646 w 2868"/>
              <a:gd name="T15" fmla="*/ 2147483646 h 2531"/>
              <a:gd name="T16" fmla="*/ 2147483646 w 2868"/>
              <a:gd name="T17" fmla="*/ 2147483646 h 2531"/>
              <a:gd name="T18" fmla="*/ 2147483646 w 2868"/>
              <a:gd name="T19" fmla="*/ 2147483646 h 2531"/>
              <a:gd name="T20" fmla="*/ 2147483646 w 2868"/>
              <a:gd name="T21" fmla="*/ 2147483646 h 2531"/>
              <a:gd name="T22" fmla="*/ 2147483646 w 2868"/>
              <a:gd name="T23" fmla="*/ 2147483646 h 2531"/>
              <a:gd name="T24" fmla="*/ 2147483646 w 2868"/>
              <a:gd name="T25" fmla="*/ 2147483646 h 2531"/>
              <a:gd name="T26" fmla="*/ 2147483646 w 2868"/>
              <a:gd name="T27" fmla="*/ 2147483646 h 2531"/>
              <a:gd name="T28" fmla="*/ 2147483646 w 2868"/>
              <a:gd name="T29" fmla="*/ 2147483646 h 2531"/>
              <a:gd name="T30" fmla="*/ 2147483646 w 2868"/>
              <a:gd name="T31" fmla="*/ 2147483646 h 2531"/>
              <a:gd name="T32" fmla="*/ 2147483646 w 2868"/>
              <a:gd name="T33" fmla="*/ 2147483646 h 2531"/>
              <a:gd name="T34" fmla="*/ 2147483646 w 2868"/>
              <a:gd name="T35" fmla="*/ 2147483646 h 2531"/>
              <a:gd name="T36" fmla="*/ 2147483646 w 2868"/>
              <a:gd name="T37" fmla="*/ 2147483646 h 2531"/>
              <a:gd name="T38" fmla="*/ 2147483646 w 2868"/>
              <a:gd name="T39" fmla="*/ 2147483646 h 2531"/>
              <a:gd name="T40" fmla="*/ 2147483646 w 2868"/>
              <a:gd name="T41" fmla="*/ 2147483646 h 2531"/>
              <a:gd name="T42" fmla="*/ 2147483646 w 2868"/>
              <a:gd name="T43" fmla="*/ 2147483646 h 2531"/>
              <a:gd name="T44" fmla="*/ 2147483646 w 2868"/>
              <a:gd name="T45" fmla="*/ 2147483646 h 2531"/>
              <a:gd name="T46" fmla="*/ 2147483646 w 2868"/>
              <a:gd name="T47" fmla="*/ 2147483646 h 2531"/>
              <a:gd name="T48" fmla="*/ 2147483646 w 2868"/>
              <a:gd name="T49" fmla="*/ 2147483646 h 2531"/>
              <a:gd name="T50" fmla="*/ 2147483646 w 2868"/>
              <a:gd name="T51" fmla="*/ 2147483646 h 2531"/>
              <a:gd name="T52" fmla="*/ 2147483646 w 2868"/>
              <a:gd name="T53" fmla="*/ 2147483646 h 2531"/>
              <a:gd name="T54" fmla="*/ 2147483646 w 2868"/>
              <a:gd name="T55" fmla="*/ 2147483646 h 2531"/>
              <a:gd name="T56" fmla="*/ 2147483646 w 2868"/>
              <a:gd name="T57" fmla="*/ 2147483646 h 2531"/>
              <a:gd name="T58" fmla="*/ 2147483646 w 2868"/>
              <a:gd name="T59" fmla="*/ 2147483646 h 2531"/>
              <a:gd name="T60" fmla="*/ 2147483646 w 2868"/>
              <a:gd name="T61" fmla="*/ 2147483646 h 2531"/>
              <a:gd name="T62" fmla="*/ 2147483646 w 2868"/>
              <a:gd name="T63" fmla="*/ 2147483646 h 2531"/>
              <a:gd name="T64" fmla="*/ 2147483646 w 2868"/>
              <a:gd name="T65" fmla="*/ 2147483646 h 2531"/>
              <a:gd name="T66" fmla="*/ 2147483646 w 2868"/>
              <a:gd name="T67" fmla="*/ 2147483646 h 2531"/>
              <a:gd name="T68" fmla="*/ 2147483646 w 2868"/>
              <a:gd name="T69" fmla="*/ 2147483646 h 2531"/>
              <a:gd name="T70" fmla="*/ 2147483646 w 2868"/>
              <a:gd name="T71" fmla="*/ 2147483646 h 2531"/>
              <a:gd name="T72" fmla="*/ 2147483646 w 2868"/>
              <a:gd name="T73" fmla="*/ 2147483646 h 2531"/>
              <a:gd name="T74" fmla="*/ 2147483646 w 2868"/>
              <a:gd name="T75" fmla="*/ 2147483646 h 2531"/>
              <a:gd name="T76" fmla="*/ 2147483646 w 2868"/>
              <a:gd name="T77" fmla="*/ 2147483646 h 2531"/>
              <a:gd name="T78" fmla="*/ 2147483646 w 2868"/>
              <a:gd name="T79" fmla="*/ 2147483646 h 2531"/>
              <a:gd name="T80" fmla="*/ 2147483646 w 2868"/>
              <a:gd name="T81" fmla="*/ 2147483646 h 2531"/>
              <a:gd name="T82" fmla="*/ 2147483646 w 2868"/>
              <a:gd name="T83" fmla="*/ 2147483646 h 2531"/>
              <a:gd name="T84" fmla="*/ 2147483646 w 2868"/>
              <a:gd name="T85" fmla="*/ 2147483646 h 2531"/>
              <a:gd name="T86" fmla="*/ 2147483646 w 2868"/>
              <a:gd name="T87" fmla="*/ 2147483646 h 2531"/>
              <a:gd name="T88" fmla="*/ 2147483646 w 2868"/>
              <a:gd name="T89" fmla="*/ 2147483646 h 25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868"/>
              <a:gd name="T136" fmla="*/ 0 h 2531"/>
              <a:gd name="T137" fmla="*/ 2868 w 2868"/>
              <a:gd name="T138" fmla="*/ 2531 h 25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868" h="2531">
                <a:moveTo>
                  <a:pt x="30" y="19"/>
                </a:moveTo>
                <a:cubicBezTo>
                  <a:pt x="62" y="20"/>
                  <a:pt x="133" y="22"/>
                  <a:pt x="217" y="25"/>
                </a:cubicBezTo>
                <a:cubicBezTo>
                  <a:pt x="301" y="28"/>
                  <a:pt x="435" y="26"/>
                  <a:pt x="532" y="37"/>
                </a:cubicBezTo>
                <a:cubicBezTo>
                  <a:pt x="629" y="48"/>
                  <a:pt x="721" y="72"/>
                  <a:pt x="797" y="93"/>
                </a:cubicBezTo>
                <a:cubicBezTo>
                  <a:pt x="873" y="114"/>
                  <a:pt x="932" y="137"/>
                  <a:pt x="987" y="166"/>
                </a:cubicBezTo>
                <a:cubicBezTo>
                  <a:pt x="1042" y="195"/>
                  <a:pt x="1089" y="225"/>
                  <a:pt x="1129" y="265"/>
                </a:cubicBezTo>
                <a:cubicBezTo>
                  <a:pt x="1169" y="305"/>
                  <a:pt x="1201" y="345"/>
                  <a:pt x="1225" y="409"/>
                </a:cubicBezTo>
                <a:cubicBezTo>
                  <a:pt x="1249" y="473"/>
                  <a:pt x="1281" y="569"/>
                  <a:pt x="1273" y="649"/>
                </a:cubicBezTo>
                <a:cubicBezTo>
                  <a:pt x="1265" y="729"/>
                  <a:pt x="1209" y="809"/>
                  <a:pt x="1177" y="889"/>
                </a:cubicBezTo>
                <a:cubicBezTo>
                  <a:pt x="1145" y="969"/>
                  <a:pt x="1113" y="1065"/>
                  <a:pt x="1081" y="1129"/>
                </a:cubicBezTo>
                <a:cubicBezTo>
                  <a:pt x="1049" y="1193"/>
                  <a:pt x="1025" y="1225"/>
                  <a:pt x="985" y="1273"/>
                </a:cubicBezTo>
                <a:cubicBezTo>
                  <a:pt x="945" y="1321"/>
                  <a:pt x="873" y="1377"/>
                  <a:pt x="841" y="1417"/>
                </a:cubicBezTo>
                <a:cubicBezTo>
                  <a:pt x="809" y="1457"/>
                  <a:pt x="801" y="1481"/>
                  <a:pt x="793" y="1513"/>
                </a:cubicBezTo>
                <a:cubicBezTo>
                  <a:pt x="785" y="1545"/>
                  <a:pt x="785" y="1601"/>
                  <a:pt x="793" y="1609"/>
                </a:cubicBezTo>
                <a:cubicBezTo>
                  <a:pt x="801" y="1617"/>
                  <a:pt x="825" y="1577"/>
                  <a:pt x="841" y="1561"/>
                </a:cubicBezTo>
                <a:cubicBezTo>
                  <a:pt x="857" y="1545"/>
                  <a:pt x="857" y="1545"/>
                  <a:pt x="889" y="1513"/>
                </a:cubicBezTo>
                <a:cubicBezTo>
                  <a:pt x="921" y="1481"/>
                  <a:pt x="993" y="1417"/>
                  <a:pt x="1033" y="1369"/>
                </a:cubicBezTo>
                <a:cubicBezTo>
                  <a:pt x="1073" y="1321"/>
                  <a:pt x="1108" y="1272"/>
                  <a:pt x="1129" y="1225"/>
                </a:cubicBezTo>
                <a:cubicBezTo>
                  <a:pt x="1150" y="1178"/>
                  <a:pt x="1152" y="1129"/>
                  <a:pt x="1160" y="1089"/>
                </a:cubicBezTo>
                <a:cubicBezTo>
                  <a:pt x="1168" y="1049"/>
                  <a:pt x="1158" y="1034"/>
                  <a:pt x="1177" y="985"/>
                </a:cubicBezTo>
                <a:cubicBezTo>
                  <a:pt x="1196" y="936"/>
                  <a:pt x="1241" y="849"/>
                  <a:pt x="1273" y="793"/>
                </a:cubicBezTo>
                <a:cubicBezTo>
                  <a:pt x="1305" y="737"/>
                  <a:pt x="1343" y="682"/>
                  <a:pt x="1369" y="649"/>
                </a:cubicBezTo>
                <a:cubicBezTo>
                  <a:pt x="1395" y="616"/>
                  <a:pt x="1413" y="611"/>
                  <a:pt x="1429" y="595"/>
                </a:cubicBezTo>
                <a:cubicBezTo>
                  <a:pt x="1445" y="579"/>
                  <a:pt x="1419" y="568"/>
                  <a:pt x="1465" y="553"/>
                </a:cubicBezTo>
                <a:cubicBezTo>
                  <a:pt x="1511" y="538"/>
                  <a:pt x="1625" y="513"/>
                  <a:pt x="1705" y="505"/>
                </a:cubicBezTo>
                <a:cubicBezTo>
                  <a:pt x="1785" y="497"/>
                  <a:pt x="1873" y="489"/>
                  <a:pt x="1945" y="505"/>
                </a:cubicBezTo>
                <a:cubicBezTo>
                  <a:pt x="2017" y="521"/>
                  <a:pt x="2081" y="553"/>
                  <a:pt x="2137" y="601"/>
                </a:cubicBezTo>
                <a:cubicBezTo>
                  <a:pt x="2193" y="649"/>
                  <a:pt x="2233" y="721"/>
                  <a:pt x="2281" y="793"/>
                </a:cubicBezTo>
                <a:cubicBezTo>
                  <a:pt x="2329" y="865"/>
                  <a:pt x="2401" y="961"/>
                  <a:pt x="2425" y="1033"/>
                </a:cubicBezTo>
                <a:cubicBezTo>
                  <a:pt x="2449" y="1105"/>
                  <a:pt x="2425" y="1185"/>
                  <a:pt x="2425" y="1225"/>
                </a:cubicBezTo>
                <a:cubicBezTo>
                  <a:pt x="2425" y="1265"/>
                  <a:pt x="2425" y="1233"/>
                  <a:pt x="2425" y="1273"/>
                </a:cubicBezTo>
                <a:cubicBezTo>
                  <a:pt x="2425" y="1313"/>
                  <a:pt x="2457" y="1401"/>
                  <a:pt x="2425" y="1465"/>
                </a:cubicBezTo>
                <a:cubicBezTo>
                  <a:pt x="2393" y="1529"/>
                  <a:pt x="2305" y="1593"/>
                  <a:pt x="2233" y="1657"/>
                </a:cubicBezTo>
                <a:cubicBezTo>
                  <a:pt x="2161" y="1721"/>
                  <a:pt x="2035" y="1817"/>
                  <a:pt x="1993" y="1849"/>
                </a:cubicBezTo>
                <a:cubicBezTo>
                  <a:pt x="1951" y="1881"/>
                  <a:pt x="2015" y="1831"/>
                  <a:pt x="1983" y="1847"/>
                </a:cubicBezTo>
                <a:cubicBezTo>
                  <a:pt x="1951" y="1863"/>
                  <a:pt x="1855" y="1929"/>
                  <a:pt x="1801" y="1945"/>
                </a:cubicBezTo>
                <a:cubicBezTo>
                  <a:pt x="1747" y="1961"/>
                  <a:pt x="1689" y="1937"/>
                  <a:pt x="1657" y="1945"/>
                </a:cubicBezTo>
                <a:cubicBezTo>
                  <a:pt x="1625" y="1953"/>
                  <a:pt x="1601" y="1985"/>
                  <a:pt x="1609" y="1993"/>
                </a:cubicBezTo>
                <a:cubicBezTo>
                  <a:pt x="1617" y="2001"/>
                  <a:pt x="1665" y="1993"/>
                  <a:pt x="1705" y="1993"/>
                </a:cubicBezTo>
                <a:cubicBezTo>
                  <a:pt x="1745" y="1993"/>
                  <a:pt x="1801" y="2009"/>
                  <a:pt x="1849" y="1993"/>
                </a:cubicBezTo>
                <a:cubicBezTo>
                  <a:pt x="1897" y="1977"/>
                  <a:pt x="1937" y="1929"/>
                  <a:pt x="1993" y="1897"/>
                </a:cubicBezTo>
                <a:cubicBezTo>
                  <a:pt x="2049" y="1865"/>
                  <a:pt x="2137" y="1833"/>
                  <a:pt x="2185" y="1801"/>
                </a:cubicBezTo>
                <a:cubicBezTo>
                  <a:pt x="2233" y="1769"/>
                  <a:pt x="2233" y="1729"/>
                  <a:pt x="2281" y="1705"/>
                </a:cubicBezTo>
                <a:cubicBezTo>
                  <a:pt x="2329" y="1681"/>
                  <a:pt x="2409" y="1673"/>
                  <a:pt x="2473" y="1657"/>
                </a:cubicBezTo>
                <a:cubicBezTo>
                  <a:pt x="2537" y="1641"/>
                  <a:pt x="2609" y="1593"/>
                  <a:pt x="2665" y="1609"/>
                </a:cubicBezTo>
                <a:cubicBezTo>
                  <a:pt x="2721" y="1625"/>
                  <a:pt x="2777" y="1705"/>
                  <a:pt x="2809" y="1753"/>
                </a:cubicBezTo>
                <a:cubicBezTo>
                  <a:pt x="2841" y="1801"/>
                  <a:pt x="2849" y="1849"/>
                  <a:pt x="2857" y="1897"/>
                </a:cubicBezTo>
                <a:cubicBezTo>
                  <a:pt x="2865" y="1945"/>
                  <a:pt x="2857" y="1977"/>
                  <a:pt x="2857" y="2041"/>
                </a:cubicBezTo>
                <a:cubicBezTo>
                  <a:pt x="2857" y="2105"/>
                  <a:pt x="2857" y="2225"/>
                  <a:pt x="2857" y="2281"/>
                </a:cubicBezTo>
                <a:cubicBezTo>
                  <a:pt x="2857" y="2337"/>
                  <a:pt x="2868" y="2336"/>
                  <a:pt x="2857" y="2377"/>
                </a:cubicBezTo>
                <a:cubicBezTo>
                  <a:pt x="2846" y="2418"/>
                  <a:pt x="2801" y="2531"/>
                  <a:pt x="2793" y="2527"/>
                </a:cubicBezTo>
                <a:cubicBezTo>
                  <a:pt x="2785" y="2523"/>
                  <a:pt x="2811" y="2433"/>
                  <a:pt x="2810" y="2354"/>
                </a:cubicBezTo>
                <a:cubicBezTo>
                  <a:pt x="2809" y="2275"/>
                  <a:pt x="2801" y="2138"/>
                  <a:pt x="2789" y="2050"/>
                </a:cubicBezTo>
                <a:cubicBezTo>
                  <a:pt x="2777" y="1962"/>
                  <a:pt x="2764" y="1882"/>
                  <a:pt x="2737" y="1825"/>
                </a:cubicBezTo>
                <a:cubicBezTo>
                  <a:pt x="2710" y="1768"/>
                  <a:pt x="2669" y="1718"/>
                  <a:pt x="2629" y="1708"/>
                </a:cubicBezTo>
                <a:cubicBezTo>
                  <a:pt x="2589" y="1698"/>
                  <a:pt x="2545" y="1741"/>
                  <a:pt x="2494" y="1765"/>
                </a:cubicBezTo>
                <a:cubicBezTo>
                  <a:pt x="2443" y="1789"/>
                  <a:pt x="2401" y="1816"/>
                  <a:pt x="2325" y="1851"/>
                </a:cubicBezTo>
                <a:cubicBezTo>
                  <a:pt x="2249" y="1886"/>
                  <a:pt x="2115" y="1936"/>
                  <a:pt x="2035" y="1977"/>
                </a:cubicBezTo>
                <a:cubicBezTo>
                  <a:pt x="1955" y="2018"/>
                  <a:pt x="1933" y="2088"/>
                  <a:pt x="1845" y="2098"/>
                </a:cubicBezTo>
                <a:cubicBezTo>
                  <a:pt x="1757" y="2108"/>
                  <a:pt x="1553" y="2074"/>
                  <a:pt x="1507" y="2037"/>
                </a:cubicBezTo>
                <a:cubicBezTo>
                  <a:pt x="1461" y="2000"/>
                  <a:pt x="1526" y="1907"/>
                  <a:pt x="1567" y="1873"/>
                </a:cubicBezTo>
                <a:cubicBezTo>
                  <a:pt x="1608" y="1839"/>
                  <a:pt x="1686" y="1862"/>
                  <a:pt x="1754" y="1830"/>
                </a:cubicBezTo>
                <a:cubicBezTo>
                  <a:pt x="1822" y="1798"/>
                  <a:pt x="1903" y="1733"/>
                  <a:pt x="1975" y="1682"/>
                </a:cubicBezTo>
                <a:cubicBezTo>
                  <a:pt x="2047" y="1631"/>
                  <a:pt x="2131" y="1575"/>
                  <a:pt x="2187" y="1522"/>
                </a:cubicBezTo>
                <a:cubicBezTo>
                  <a:pt x="2243" y="1469"/>
                  <a:pt x="2292" y="1428"/>
                  <a:pt x="2312" y="1362"/>
                </a:cubicBezTo>
                <a:cubicBezTo>
                  <a:pt x="2332" y="1296"/>
                  <a:pt x="2322" y="1197"/>
                  <a:pt x="2308" y="1128"/>
                </a:cubicBezTo>
                <a:cubicBezTo>
                  <a:pt x="2294" y="1059"/>
                  <a:pt x="2265" y="1007"/>
                  <a:pt x="2230" y="946"/>
                </a:cubicBezTo>
                <a:cubicBezTo>
                  <a:pt x="2195" y="885"/>
                  <a:pt x="2149" y="820"/>
                  <a:pt x="2100" y="764"/>
                </a:cubicBezTo>
                <a:cubicBezTo>
                  <a:pt x="2051" y="708"/>
                  <a:pt x="1997" y="633"/>
                  <a:pt x="1936" y="608"/>
                </a:cubicBezTo>
                <a:cubicBezTo>
                  <a:pt x="1875" y="583"/>
                  <a:pt x="1802" y="605"/>
                  <a:pt x="1736" y="613"/>
                </a:cubicBezTo>
                <a:cubicBezTo>
                  <a:pt x="1670" y="621"/>
                  <a:pt x="1588" y="629"/>
                  <a:pt x="1537" y="656"/>
                </a:cubicBezTo>
                <a:cubicBezTo>
                  <a:pt x="1486" y="683"/>
                  <a:pt x="1466" y="718"/>
                  <a:pt x="1429" y="773"/>
                </a:cubicBezTo>
                <a:cubicBezTo>
                  <a:pt x="1392" y="828"/>
                  <a:pt x="1339" y="920"/>
                  <a:pt x="1312" y="985"/>
                </a:cubicBezTo>
                <a:cubicBezTo>
                  <a:pt x="1285" y="1050"/>
                  <a:pt x="1294" y="1091"/>
                  <a:pt x="1269" y="1163"/>
                </a:cubicBezTo>
                <a:cubicBezTo>
                  <a:pt x="1244" y="1235"/>
                  <a:pt x="1207" y="1346"/>
                  <a:pt x="1160" y="1418"/>
                </a:cubicBezTo>
                <a:cubicBezTo>
                  <a:pt x="1113" y="1490"/>
                  <a:pt x="1063" y="1550"/>
                  <a:pt x="987" y="1596"/>
                </a:cubicBezTo>
                <a:cubicBezTo>
                  <a:pt x="911" y="1642"/>
                  <a:pt x="747" y="1720"/>
                  <a:pt x="701" y="1695"/>
                </a:cubicBezTo>
                <a:cubicBezTo>
                  <a:pt x="655" y="1670"/>
                  <a:pt x="683" y="1523"/>
                  <a:pt x="710" y="1448"/>
                </a:cubicBezTo>
                <a:cubicBezTo>
                  <a:pt x="737" y="1373"/>
                  <a:pt x="823" y="1311"/>
                  <a:pt x="866" y="1245"/>
                </a:cubicBezTo>
                <a:cubicBezTo>
                  <a:pt x="909" y="1179"/>
                  <a:pt x="941" y="1119"/>
                  <a:pt x="966" y="1050"/>
                </a:cubicBezTo>
                <a:cubicBezTo>
                  <a:pt x="991" y="981"/>
                  <a:pt x="988" y="901"/>
                  <a:pt x="1017" y="833"/>
                </a:cubicBezTo>
                <a:cubicBezTo>
                  <a:pt x="1046" y="765"/>
                  <a:pt x="1125" y="707"/>
                  <a:pt x="1139" y="643"/>
                </a:cubicBezTo>
                <a:cubicBezTo>
                  <a:pt x="1153" y="579"/>
                  <a:pt x="1126" y="500"/>
                  <a:pt x="1104" y="448"/>
                </a:cubicBezTo>
                <a:cubicBezTo>
                  <a:pt x="1082" y="396"/>
                  <a:pt x="1046" y="366"/>
                  <a:pt x="1004" y="331"/>
                </a:cubicBezTo>
                <a:cubicBezTo>
                  <a:pt x="962" y="296"/>
                  <a:pt x="914" y="266"/>
                  <a:pt x="853" y="240"/>
                </a:cubicBezTo>
                <a:cubicBezTo>
                  <a:pt x="792" y="214"/>
                  <a:pt x="716" y="192"/>
                  <a:pt x="636" y="175"/>
                </a:cubicBezTo>
                <a:cubicBezTo>
                  <a:pt x="556" y="158"/>
                  <a:pt x="458" y="137"/>
                  <a:pt x="372" y="136"/>
                </a:cubicBezTo>
                <a:cubicBezTo>
                  <a:pt x="286" y="135"/>
                  <a:pt x="180" y="190"/>
                  <a:pt x="121" y="171"/>
                </a:cubicBezTo>
                <a:cubicBezTo>
                  <a:pt x="62" y="152"/>
                  <a:pt x="34" y="48"/>
                  <a:pt x="17" y="24"/>
                </a:cubicBezTo>
                <a:cubicBezTo>
                  <a:pt x="0" y="0"/>
                  <a:pt x="20" y="27"/>
                  <a:pt x="21" y="28"/>
                </a:cubicBezTo>
              </a:path>
            </a:pathLst>
          </a:custGeom>
          <a:solidFill>
            <a:srgbClr val="969696"/>
          </a:solidFill>
          <a:ln w="28575">
            <a:solidFill>
              <a:schemeClr val="tx1"/>
            </a:solidFill>
            <a:round/>
            <a:headEnd/>
            <a:tailEnd/>
          </a:ln>
        </p:spPr>
        <p:txBody>
          <a:bodyPr/>
          <a:lstStyle/>
          <a:p>
            <a:endParaRPr lang="en-US" sz="1350"/>
          </a:p>
        </p:txBody>
      </p:sp>
      <p:sp>
        <p:nvSpPr>
          <p:cNvPr id="20486" name="Freeform 7">
            <a:extLst>
              <a:ext uri="{FF2B5EF4-FFF2-40B4-BE49-F238E27FC236}">
                <a16:creationId xmlns:a16="http://schemas.microsoft.com/office/drawing/2014/main" id="{DF95C9B0-ADD7-E04C-8298-AC81A197C32B}"/>
              </a:ext>
            </a:extLst>
          </p:cNvPr>
          <p:cNvSpPr>
            <a:spLocks/>
          </p:cNvSpPr>
          <p:nvPr/>
        </p:nvSpPr>
        <p:spPr bwMode="auto">
          <a:xfrm>
            <a:off x="3985022" y="1037037"/>
            <a:ext cx="280988" cy="388144"/>
          </a:xfrm>
          <a:custGeom>
            <a:avLst/>
            <a:gdLst>
              <a:gd name="T0" fmla="*/ 0 w 236"/>
              <a:gd name="T1" fmla="*/ 2147483646 h 326"/>
              <a:gd name="T2" fmla="*/ 2147483646 w 236"/>
              <a:gd name="T3" fmla="*/ 2147483646 h 326"/>
              <a:gd name="T4" fmla="*/ 2147483646 w 236"/>
              <a:gd name="T5" fmla="*/ 2147483646 h 326"/>
              <a:gd name="T6" fmla="*/ 2147483646 w 236"/>
              <a:gd name="T7" fmla="*/ 2147483646 h 326"/>
              <a:gd name="T8" fmla="*/ 2147483646 w 236"/>
              <a:gd name="T9" fmla="*/ 2147483646 h 326"/>
              <a:gd name="T10" fmla="*/ 0 60000 65536"/>
              <a:gd name="T11" fmla="*/ 0 60000 65536"/>
              <a:gd name="T12" fmla="*/ 0 60000 65536"/>
              <a:gd name="T13" fmla="*/ 0 60000 65536"/>
              <a:gd name="T14" fmla="*/ 0 60000 65536"/>
              <a:gd name="T15" fmla="*/ 0 w 236"/>
              <a:gd name="T16" fmla="*/ 0 h 326"/>
              <a:gd name="T17" fmla="*/ 236 w 236"/>
              <a:gd name="T18" fmla="*/ 326 h 326"/>
            </a:gdLst>
            <a:ahLst/>
            <a:cxnLst>
              <a:cxn ang="T10">
                <a:pos x="T0" y="T1"/>
              </a:cxn>
              <a:cxn ang="T11">
                <a:pos x="T2" y="T3"/>
              </a:cxn>
              <a:cxn ang="T12">
                <a:pos x="T4" y="T5"/>
              </a:cxn>
              <a:cxn ang="T13">
                <a:pos x="T6" y="T7"/>
              </a:cxn>
              <a:cxn ang="T14">
                <a:pos x="T8" y="T9"/>
              </a:cxn>
            </a:cxnLst>
            <a:rect l="T15" t="T16" r="T17" b="T18"/>
            <a:pathLst>
              <a:path w="236" h="326">
                <a:moveTo>
                  <a:pt x="0" y="228"/>
                </a:moveTo>
                <a:cubicBezTo>
                  <a:pt x="5" y="156"/>
                  <a:pt x="2" y="66"/>
                  <a:pt x="33" y="33"/>
                </a:cubicBezTo>
                <a:cubicBezTo>
                  <a:pt x="64" y="0"/>
                  <a:pt x="153" y="17"/>
                  <a:pt x="186" y="27"/>
                </a:cubicBezTo>
                <a:cubicBezTo>
                  <a:pt x="219" y="37"/>
                  <a:pt x="230" y="40"/>
                  <a:pt x="233" y="90"/>
                </a:cubicBezTo>
                <a:cubicBezTo>
                  <a:pt x="236" y="140"/>
                  <a:pt x="209" y="277"/>
                  <a:pt x="203" y="326"/>
                </a:cubicBezTo>
              </a:path>
            </a:pathLst>
          </a:custGeom>
          <a:noFill/>
          <a:ln w="5715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487" name="Freeform 8">
            <a:extLst>
              <a:ext uri="{FF2B5EF4-FFF2-40B4-BE49-F238E27FC236}">
                <a16:creationId xmlns:a16="http://schemas.microsoft.com/office/drawing/2014/main" id="{89B5B700-974D-CE4B-AD22-F83436C54CE5}"/>
              </a:ext>
            </a:extLst>
          </p:cNvPr>
          <p:cNvSpPr>
            <a:spLocks/>
          </p:cNvSpPr>
          <p:nvPr/>
        </p:nvSpPr>
        <p:spPr bwMode="auto">
          <a:xfrm>
            <a:off x="3977881" y="1010841"/>
            <a:ext cx="202406" cy="336947"/>
          </a:xfrm>
          <a:custGeom>
            <a:avLst/>
            <a:gdLst>
              <a:gd name="T0" fmla="*/ 0 w 170"/>
              <a:gd name="T1" fmla="*/ 2147483646 h 283"/>
              <a:gd name="T2" fmla="*/ 2147483646 w 170"/>
              <a:gd name="T3" fmla="*/ 2147483646 h 283"/>
              <a:gd name="T4" fmla="*/ 2147483646 w 170"/>
              <a:gd name="T5" fmla="*/ 2147483646 h 283"/>
              <a:gd name="T6" fmla="*/ 2147483646 w 170"/>
              <a:gd name="T7" fmla="*/ 2147483646 h 283"/>
              <a:gd name="T8" fmla="*/ 2147483646 w 170"/>
              <a:gd name="T9" fmla="*/ 2147483646 h 283"/>
              <a:gd name="T10" fmla="*/ 0 60000 65536"/>
              <a:gd name="T11" fmla="*/ 0 60000 65536"/>
              <a:gd name="T12" fmla="*/ 0 60000 65536"/>
              <a:gd name="T13" fmla="*/ 0 60000 65536"/>
              <a:gd name="T14" fmla="*/ 0 60000 65536"/>
              <a:gd name="T15" fmla="*/ 0 w 170"/>
              <a:gd name="T16" fmla="*/ 0 h 283"/>
              <a:gd name="T17" fmla="*/ 170 w 170"/>
              <a:gd name="T18" fmla="*/ 283 h 283"/>
            </a:gdLst>
            <a:ahLst/>
            <a:cxnLst>
              <a:cxn ang="T10">
                <a:pos x="T0" y="T1"/>
              </a:cxn>
              <a:cxn ang="T11">
                <a:pos x="T2" y="T3"/>
              </a:cxn>
              <a:cxn ang="T12">
                <a:pos x="T4" y="T5"/>
              </a:cxn>
              <a:cxn ang="T13">
                <a:pos x="T6" y="T7"/>
              </a:cxn>
              <a:cxn ang="T14">
                <a:pos x="T8" y="T9"/>
              </a:cxn>
            </a:cxnLst>
            <a:rect l="T15" t="T16" r="T17" b="T18"/>
            <a:pathLst>
              <a:path w="170" h="283">
                <a:moveTo>
                  <a:pt x="0" y="265"/>
                </a:moveTo>
                <a:cubicBezTo>
                  <a:pt x="5" y="193"/>
                  <a:pt x="12" y="112"/>
                  <a:pt x="33" y="70"/>
                </a:cubicBezTo>
                <a:cubicBezTo>
                  <a:pt x="54" y="28"/>
                  <a:pt x="100" y="0"/>
                  <a:pt x="123" y="10"/>
                </a:cubicBezTo>
                <a:cubicBezTo>
                  <a:pt x="146" y="20"/>
                  <a:pt x="168" y="83"/>
                  <a:pt x="169" y="128"/>
                </a:cubicBezTo>
                <a:cubicBezTo>
                  <a:pt x="170" y="173"/>
                  <a:pt x="136" y="251"/>
                  <a:pt x="127" y="283"/>
                </a:cubicBezTo>
              </a:path>
            </a:pathLst>
          </a:custGeom>
          <a:noFill/>
          <a:ln w="5715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488" name="Freeform 9">
            <a:extLst>
              <a:ext uri="{FF2B5EF4-FFF2-40B4-BE49-F238E27FC236}">
                <a16:creationId xmlns:a16="http://schemas.microsoft.com/office/drawing/2014/main" id="{70C6133D-D490-5648-8269-49BB0655C06B}"/>
              </a:ext>
            </a:extLst>
          </p:cNvPr>
          <p:cNvSpPr>
            <a:spLocks/>
          </p:cNvSpPr>
          <p:nvPr/>
        </p:nvSpPr>
        <p:spPr bwMode="auto">
          <a:xfrm>
            <a:off x="3788569" y="1034656"/>
            <a:ext cx="223838" cy="286940"/>
          </a:xfrm>
          <a:custGeom>
            <a:avLst/>
            <a:gdLst>
              <a:gd name="T0" fmla="*/ 2147483646 w 188"/>
              <a:gd name="T1" fmla="*/ 2147483646 h 241"/>
              <a:gd name="T2" fmla="*/ 2147483646 w 188"/>
              <a:gd name="T3" fmla="*/ 2147483646 h 241"/>
              <a:gd name="T4" fmla="*/ 2147483646 w 188"/>
              <a:gd name="T5" fmla="*/ 2147483646 h 241"/>
              <a:gd name="T6" fmla="*/ 2147483646 w 188"/>
              <a:gd name="T7" fmla="*/ 2147483646 h 241"/>
              <a:gd name="T8" fmla="*/ 0 w 188"/>
              <a:gd name="T9" fmla="*/ 2147483646 h 241"/>
              <a:gd name="T10" fmla="*/ 0 60000 65536"/>
              <a:gd name="T11" fmla="*/ 0 60000 65536"/>
              <a:gd name="T12" fmla="*/ 0 60000 65536"/>
              <a:gd name="T13" fmla="*/ 0 60000 65536"/>
              <a:gd name="T14" fmla="*/ 0 60000 65536"/>
              <a:gd name="T15" fmla="*/ 0 w 188"/>
              <a:gd name="T16" fmla="*/ 0 h 241"/>
              <a:gd name="T17" fmla="*/ 188 w 188"/>
              <a:gd name="T18" fmla="*/ 241 h 241"/>
            </a:gdLst>
            <a:ahLst/>
            <a:cxnLst>
              <a:cxn ang="T10">
                <a:pos x="T0" y="T1"/>
              </a:cxn>
              <a:cxn ang="T11">
                <a:pos x="T2" y="T3"/>
              </a:cxn>
              <a:cxn ang="T12">
                <a:pos x="T4" y="T5"/>
              </a:cxn>
              <a:cxn ang="T13">
                <a:pos x="T6" y="T7"/>
              </a:cxn>
              <a:cxn ang="T14">
                <a:pos x="T8" y="T9"/>
              </a:cxn>
            </a:cxnLst>
            <a:rect l="T15" t="T16" r="T17" b="T18"/>
            <a:pathLst>
              <a:path w="188" h="241">
                <a:moveTo>
                  <a:pt x="166" y="241"/>
                </a:moveTo>
                <a:cubicBezTo>
                  <a:pt x="168" y="210"/>
                  <a:pt x="188" y="98"/>
                  <a:pt x="178" y="59"/>
                </a:cubicBezTo>
                <a:cubicBezTo>
                  <a:pt x="168" y="19"/>
                  <a:pt x="127" y="0"/>
                  <a:pt x="105" y="2"/>
                </a:cubicBezTo>
                <a:cubicBezTo>
                  <a:pt x="83" y="4"/>
                  <a:pt x="60" y="42"/>
                  <a:pt x="43" y="73"/>
                </a:cubicBezTo>
                <a:cubicBezTo>
                  <a:pt x="26" y="104"/>
                  <a:pt x="9" y="166"/>
                  <a:pt x="0" y="190"/>
                </a:cubicBezTo>
              </a:path>
            </a:pathLst>
          </a:custGeom>
          <a:noFill/>
          <a:ln w="5715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489" name="Freeform 10">
            <a:extLst>
              <a:ext uri="{FF2B5EF4-FFF2-40B4-BE49-F238E27FC236}">
                <a16:creationId xmlns:a16="http://schemas.microsoft.com/office/drawing/2014/main" id="{B3CE85E9-B92A-B543-80AA-E0205CF31AE3}"/>
              </a:ext>
            </a:extLst>
          </p:cNvPr>
          <p:cNvSpPr>
            <a:spLocks/>
          </p:cNvSpPr>
          <p:nvPr/>
        </p:nvSpPr>
        <p:spPr bwMode="auto">
          <a:xfrm>
            <a:off x="3750471" y="1301353"/>
            <a:ext cx="226219" cy="357188"/>
          </a:xfrm>
          <a:custGeom>
            <a:avLst/>
            <a:gdLst>
              <a:gd name="T0" fmla="*/ 2147483646 w 190"/>
              <a:gd name="T1" fmla="*/ 2147483646 h 300"/>
              <a:gd name="T2" fmla="*/ 2147483646 w 190"/>
              <a:gd name="T3" fmla="*/ 2147483646 h 300"/>
              <a:gd name="T4" fmla="*/ 2147483646 w 190"/>
              <a:gd name="T5" fmla="*/ 2147483646 h 300"/>
              <a:gd name="T6" fmla="*/ 2147483646 w 190"/>
              <a:gd name="T7" fmla="*/ 2147483646 h 300"/>
              <a:gd name="T8" fmla="*/ 2147483646 w 190"/>
              <a:gd name="T9" fmla="*/ 0 h 300"/>
              <a:gd name="T10" fmla="*/ 0 60000 65536"/>
              <a:gd name="T11" fmla="*/ 0 60000 65536"/>
              <a:gd name="T12" fmla="*/ 0 60000 65536"/>
              <a:gd name="T13" fmla="*/ 0 60000 65536"/>
              <a:gd name="T14" fmla="*/ 0 60000 65536"/>
              <a:gd name="T15" fmla="*/ 0 w 190"/>
              <a:gd name="T16" fmla="*/ 0 h 300"/>
              <a:gd name="T17" fmla="*/ 190 w 190"/>
              <a:gd name="T18" fmla="*/ 300 h 300"/>
            </a:gdLst>
            <a:ahLst/>
            <a:cxnLst>
              <a:cxn ang="T10">
                <a:pos x="T0" y="T1"/>
              </a:cxn>
              <a:cxn ang="T11">
                <a:pos x="T2" y="T3"/>
              </a:cxn>
              <a:cxn ang="T12">
                <a:pos x="T4" y="T5"/>
              </a:cxn>
              <a:cxn ang="T13">
                <a:pos x="T6" y="T7"/>
              </a:cxn>
              <a:cxn ang="T14">
                <a:pos x="T8" y="T9"/>
              </a:cxn>
            </a:cxnLst>
            <a:rect l="T15" t="T16" r="T17" b="T18"/>
            <a:pathLst>
              <a:path w="190" h="300">
                <a:moveTo>
                  <a:pt x="190" y="43"/>
                </a:moveTo>
                <a:cubicBezTo>
                  <a:pt x="185" y="115"/>
                  <a:pt x="179" y="197"/>
                  <a:pt x="157" y="238"/>
                </a:cubicBezTo>
                <a:cubicBezTo>
                  <a:pt x="135" y="279"/>
                  <a:pt x="83" y="300"/>
                  <a:pt x="58" y="286"/>
                </a:cubicBezTo>
                <a:cubicBezTo>
                  <a:pt x="33" y="272"/>
                  <a:pt x="12" y="204"/>
                  <a:pt x="6" y="156"/>
                </a:cubicBezTo>
                <a:cubicBezTo>
                  <a:pt x="0" y="108"/>
                  <a:pt x="20" y="32"/>
                  <a:pt x="23" y="0"/>
                </a:cubicBezTo>
              </a:path>
            </a:pathLst>
          </a:custGeom>
          <a:noFill/>
          <a:ln w="57150">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490" name="Freeform 11">
            <a:extLst>
              <a:ext uri="{FF2B5EF4-FFF2-40B4-BE49-F238E27FC236}">
                <a16:creationId xmlns:a16="http://schemas.microsoft.com/office/drawing/2014/main" id="{26C0389C-92AC-1F41-A2B9-DF220E785F3E}"/>
              </a:ext>
            </a:extLst>
          </p:cNvPr>
          <p:cNvSpPr>
            <a:spLocks/>
          </p:cNvSpPr>
          <p:nvPr/>
        </p:nvSpPr>
        <p:spPr bwMode="auto">
          <a:xfrm>
            <a:off x="3833815" y="1334694"/>
            <a:ext cx="150019" cy="273844"/>
          </a:xfrm>
          <a:custGeom>
            <a:avLst/>
            <a:gdLst>
              <a:gd name="T0" fmla="*/ 2147483646 w 126"/>
              <a:gd name="T1" fmla="*/ 0 h 230"/>
              <a:gd name="T2" fmla="*/ 2147483646 w 126"/>
              <a:gd name="T3" fmla="*/ 2147483646 h 230"/>
              <a:gd name="T4" fmla="*/ 2147483646 w 126"/>
              <a:gd name="T5" fmla="*/ 2147483646 h 230"/>
              <a:gd name="T6" fmla="*/ 2147483646 w 126"/>
              <a:gd name="T7" fmla="*/ 2147483646 h 230"/>
              <a:gd name="T8" fmla="*/ 2147483646 w 126"/>
              <a:gd name="T9" fmla="*/ 2147483646 h 230"/>
              <a:gd name="T10" fmla="*/ 0 60000 65536"/>
              <a:gd name="T11" fmla="*/ 0 60000 65536"/>
              <a:gd name="T12" fmla="*/ 0 60000 65536"/>
              <a:gd name="T13" fmla="*/ 0 60000 65536"/>
              <a:gd name="T14" fmla="*/ 0 60000 65536"/>
              <a:gd name="T15" fmla="*/ 0 w 126"/>
              <a:gd name="T16" fmla="*/ 0 h 230"/>
              <a:gd name="T17" fmla="*/ 126 w 126"/>
              <a:gd name="T18" fmla="*/ 230 h 230"/>
            </a:gdLst>
            <a:ahLst/>
            <a:cxnLst>
              <a:cxn ang="T10">
                <a:pos x="T0" y="T1"/>
              </a:cxn>
              <a:cxn ang="T11">
                <a:pos x="T2" y="T3"/>
              </a:cxn>
              <a:cxn ang="T12">
                <a:pos x="T4" y="T5"/>
              </a:cxn>
              <a:cxn ang="T13">
                <a:pos x="T6" y="T7"/>
              </a:cxn>
              <a:cxn ang="T14">
                <a:pos x="T8" y="T9"/>
              </a:cxn>
            </a:cxnLst>
            <a:rect l="T15" t="T16" r="T17" b="T18"/>
            <a:pathLst>
              <a:path w="126" h="230">
                <a:moveTo>
                  <a:pt x="126" y="0"/>
                </a:moveTo>
                <a:cubicBezTo>
                  <a:pt x="121" y="72"/>
                  <a:pt x="108" y="160"/>
                  <a:pt x="93" y="195"/>
                </a:cubicBezTo>
                <a:cubicBezTo>
                  <a:pt x="78" y="230"/>
                  <a:pt x="50" y="215"/>
                  <a:pt x="35" y="210"/>
                </a:cubicBezTo>
                <a:cubicBezTo>
                  <a:pt x="20" y="205"/>
                  <a:pt x="2" y="199"/>
                  <a:pt x="1" y="167"/>
                </a:cubicBezTo>
                <a:cubicBezTo>
                  <a:pt x="0" y="135"/>
                  <a:pt x="25" y="47"/>
                  <a:pt x="31" y="15"/>
                </a:cubicBezTo>
              </a:path>
            </a:pathLst>
          </a:custGeom>
          <a:noFill/>
          <a:ln w="57150">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491" name="Freeform 12">
            <a:extLst>
              <a:ext uri="{FF2B5EF4-FFF2-40B4-BE49-F238E27FC236}">
                <a16:creationId xmlns:a16="http://schemas.microsoft.com/office/drawing/2014/main" id="{0C0CFC94-0C83-564B-9711-2E95F8856E68}"/>
              </a:ext>
            </a:extLst>
          </p:cNvPr>
          <p:cNvSpPr>
            <a:spLocks/>
          </p:cNvSpPr>
          <p:nvPr/>
        </p:nvSpPr>
        <p:spPr bwMode="auto">
          <a:xfrm>
            <a:off x="3948115" y="1339456"/>
            <a:ext cx="283369" cy="310753"/>
          </a:xfrm>
          <a:custGeom>
            <a:avLst/>
            <a:gdLst>
              <a:gd name="T0" fmla="*/ 2147483646 w 238"/>
              <a:gd name="T1" fmla="*/ 0 h 261"/>
              <a:gd name="T2" fmla="*/ 2147483646 w 238"/>
              <a:gd name="T3" fmla="*/ 2147483646 h 261"/>
              <a:gd name="T4" fmla="*/ 2147483646 w 238"/>
              <a:gd name="T5" fmla="*/ 2147483646 h 261"/>
              <a:gd name="T6" fmla="*/ 2147483646 w 238"/>
              <a:gd name="T7" fmla="*/ 2147483646 h 261"/>
              <a:gd name="T8" fmla="*/ 2147483646 w 238"/>
              <a:gd name="T9" fmla="*/ 2147483646 h 261"/>
              <a:gd name="T10" fmla="*/ 0 60000 65536"/>
              <a:gd name="T11" fmla="*/ 0 60000 65536"/>
              <a:gd name="T12" fmla="*/ 0 60000 65536"/>
              <a:gd name="T13" fmla="*/ 0 60000 65536"/>
              <a:gd name="T14" fmla="*/ 0 60000 65536"/>
              <a:gd name="T15" fmla="*/ 0 w 238"/>
              <a:gd name="T16" fmla="*/ 0 h 261"/>
              <a:gd name="T17" fmla="*/ 238 w 238"/>
              <a:gd name="T18" fmla="*/ 261 h 261"/>
            </a:gdLst>
            <a:ahLst/>
            <a:cxnLst>
              <a:cxn ang="T10">
                <a:pos x="T0" y="T1"/>
              </a:cxn>
              <a:cxn ang="T11">
                <a:pos x="T2" y="T3"/>
              </a:cxn>
              <a:cxn ang="T12">
                <a:pos x="T4" y="T5"/>
              </a:cxn>
              <a:cxn ang="T13">
                <a:pos x="T6" y="T7"/>
              </a:cxn>
              <a:cxn ang="T14">
                <a:pos x="T8" y="T9"/>
              </a:cxn>
            </a:cxnLst>
            <a:rect l="T15" t="T16" r="T17" b="T18"/>
            <a:pathLst>
              <a:path w="238" h="261">
                <a:moveTo>
                  <a:pt x="22" y="0"/>
                </a:moveTo>
                <a:cubicBezTo>
                  <a:pt x="20" y="31"/>
                  <a:pt x="0" y="143"/>
                  <a:pt x="10" y="183"/>
                </a:cubicBezTo>
                <a:cubicBezTo>
                  <a:pt x="20" y="222"/>
                  <a:pt x="59" y="231"/>
                  <a:pt x="83" y="239"/>
                </a:cubicBezTo>
                <a:cubicBezTo>
                  <a:pt x="107" y="247"/>
                  <a:pt x="130" y="261"/>
                  <a:pt x="156" y="232"/>
                </a:cubicBezTo>
                <a:cubicBezTo>
                  <a:pt x="182" y="203"/>
                  <a:pt x="221" y="102"/>
                  <a:pt x="238" y="68"/>
                </a:cubicBezTo>
              </a:path>
            </a:pathLst>
          </a:custGeom>
          <a:noFill/>
          <a:ln w="57150">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grpSp>
        <p:nvGrpSpPr>
          <p:cNvPr id="20492" name="Group 13">
            <a:extLst>
              <a:ext uri="{FF2B5EF4-FFF2-40B4-BE49-F238E27FC236}">
                <a16:creationId xmlns:a16="http://schemas.microsoft.com/office/drawing/2014/main" id="{C7FB2DBE-5901-1249-92E8-B13109436847}"/>
              </a:ext>
            </a:extLst>
          </p:cNvPr>
          <p:cNvGrpSpPr>
            <a:grpSpLocks/>
          </p:cNvGrpSpPr>
          <p:nvPr/>
        </p:nvGrpSpPr>
        <p:grpSpPr bwMode="auto">
          <a:xfrm rot="655406">
            <a:off x="5372100" y="3086103"/>
            <a:ext cx="663179" cy="613172"/>
            <a:chOff x="3401" y="2175"/>
            <a:chExt cx="557" cy="515"/>
          </a:xfrm>
        </p:grpSpPr>
        <p:sp>
          <p:nvSpPr>
            <p:cNvPr id="20531" name="Freeform 14">
              <a:extLst>
                <a:ext uri="{FF2B5EF4-FFF2-40B4-BE49-F238E27FC236}">
                  <a16:creationId xmlns:a16="http://schemas.microsoft.com/office/drawing/2014/main" id="{F6D63C55-E5D9-9D4D-B560-485CCF013FF4}"/>
                </a:ext>
              </a:extLst>
            </p:cNvPr>
            <p:cNvSpPr>
              <a:spLocks/>
            </p:cNvSpPr>
            <p:nvPr/>
          </p:nvSpPr>
          <p:spPr bwMode="auto">
            <a:xfrm rot="-3008710">
              <a:off x="3559" y="2130"/>
              <a:ext cx="236" cy="326"/>
            </a:xfrm>
            <a:custGeom>
              <a:avLst/>
              <a:gdLst>
                <a:gd name="T0" fmla="*/ 0 w 236"/>
                <a:gd name="T1" fmla="*/ 228 h 326"/>
                <a:gd name="T2" fmla="*/ 33 w 236"/>
                <a:gd name="T3" fmla="*/ 33 h 326"/>
                <a:gd name="T4" fmla="*/ 186 w 236"/>
                <a:gd name="T5" fmla="*/ 27 h 326"/>
                <a:gd name="T6" fmla="*/ 233 w 236"/>
                <a:gd name="T7" fmla="*/ 90 h 326"/>
                <a:gd name="T8" fmla="*/ 203 w 236"/>
                <a:gd name="T9" fmla="*/ 326 h 326"/>
                <a:gd name="T10" fmla="*/ 0 60000 65536"/>
                <a:gd name="T11" fmla="*/ 0 60000 65536"/>
                <a:gd name="T12" fmla="*/ 0 60000 65536"/>
                <a:gd name="T13" fmla="*/ 0 60000 65536"/>
                <a:gd name="T14" fmla="*/ 0 60000 65536"/>
                <a:gd name="T15" fmla="*/ 0 w 236"/>
                <a:gd name="T16" fmla="*/ 0 h 326"/>
                <a:gd name="T17" fmla="*/ 236 w 236"/>
                <a:gd name="T18" fmla="*/ 326 h 326"/>
              </a:gdLst>
              <a:ahLst/>
              <a:cxnLst>
                <a:cxn ang="T10">
                  <a:pos x="T0" y="T1"/>
                </a:cxn>
                <a:cxn ang="T11">
                  <a:pos x="T2" y="T3"/>
                </a:cxn>
                <a:cxn ang="T12">
                  <a:pos x="T4" y="T5"/>
                </a:cxn>
                <a:cxn ang="T13">
                  <a:pos x="T6" y="T7"/>
                </a:cxn>
                <a:cxn ang="T14">
                  <a:pos x="T8" y="T9"/>
                </a:cxn>
              </a:cxnLst>
              <a:rect l="T15" t="T16" r="T17" b="T18"/>
              <a:pathLst>
                <a:path w="236" h="326">
                  <a:moveTo>
                    <a:pt x="0" y="228"/>
                  </a:moveTo>
                  <a:cubicBezTo>
                    <a:pt x="5" y="156"/>
                    <a:pt x="2" y="66"/>
                    <a:pt x="33" y="33"/>
                  </a:cubicBezTo>
                  <a:cubicBezTo>
                    <a:pt x="64" y="0"/>
                    <a:pt x="153" y="17"/>
                    <a:pt x="186" y="27"/>
                  </a:cubicBezTo>
                  <a:cubicBezTo>
                    <a:pt x="219" y="37"/>
                    <a:pt x="230" y="40"/>
                    <a:pt x="233" y="90"/>
                  </a:cubicBezTo>
                  <a:cubicBezTo>
                    <a:pt x="236" y="140"/>
                    <a:pt x="209" y="277"/>
                    <a:pt x="203" y="326"/>
                  </a:cubicBezTo>
                </a:path>
              </a:pathLst>
            </a:custGeom>
            <a:noFill/>
            <a:ln w="5715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32" name="Freeform 15">
              <a:extLst>
                <a:ext uri="{FF2B5EF4-FFF2-40B4-BE49-F238E27FC236}">
                  <a16:creationId xmlns:a16="http://schemas.microsoft.com/office/drawing/2014/main" id="{4F29E453-0EAC-A541-9E85-19F415B5BD71}"/>
                </a:ext>
              </a:extLst>
            </p:cNvPr>
            <p:cNvSpPr>
              <a:spLocks/>
            </p:cNvSpPr>
            <p:nvPr/>
          </p:nvSpPr>
          <p:spPr bwMode="auto">
            <a:xfrm rot="-3008710">
              <a:off x="3534" y="2153"/>
              <a:ext cx="170" cy="283"/>
            </a:xfrm>
            <a:custGeom>
              <a:avLst/>
              <a:gdLst>
                <a:gd name="T0" fmla="*/ 0 w 170"/>
                <a:gd name="T1" fmla="*/ 265 h 283"/>
                <a:gd name="T2" fmla="*/ 33 w 170"/>
                <a:gd name="T3" fmla="*/ 70 h 283"/>
                <a:gd name="T4" fmla="*/ 123 w 170"/>
                <a:gd name="T5" fmla="*/ 10 h 283"/>
                <a:gd name="T6" fmla="*/ 169 w 170"/>
                <a:gd name="T7" fmla="*/ 128 h 283"/>
                <a:gd name="T8" fmla="*/ 127 w 170"/>
                <a:gd name="T9" fmla="*/ 283 h 283"/>
                <a:gd name="T10" fmla="*/ 0 60000 65536"/>
                <a:gd name="T11" fmla="*/ 0 60000 65536"/>
                <a:gd name="T12" fmla="*/ 0 60000 65536"/>
                <a:gd name="T13" fmla="*/ 0 60000 65536"/>
                <a:gd name="T14" fmla="*/ 0 60000 65536"/>
                <a:gd name="T15" fmla="*/ 0 w 170"/>
                <a:gd name="T16" fmla="*/ 0 h 283"/>
                <a:gd name="T17" fmla="*/ 170 w 170"/>
                <a:gd name="T18" fmla="*/ 283 h 283"/>
              </a:gdLst>
              <a:ahLst/>
              <a:cxnLst>
                <a:cxn ang="T10">
                  <a:pos x="T0" y="T1"/>
                </a:cxn>
                <a:cxn ang="T11">
                  <a:pos x="T2" y="T3"/>
                </a:cxn>
                <a:cxn ang="T12">
                  <a:pos x="T4" y="T5"/>
                </a:cxn>
                <a:cxn ang="T13">
                  <a:pos x="T6" y="T7"/>
                </a:cxn>
                <a:cxn ang="T14">
                  <a:pos x="T8" y="T9"/>
                </a:cxn>
              </a:cxnLst>
              <a:rect l="T15" t="T16" r="T17" b="T18"/>
              <a:pathLst>
                <a:path w="170" h="283">
                  <a:moveTo>
                    <a:pt x="0" y="265"/>
                  </a:moveTo>
                  <a:cubicBezTo>
                    <a:pt x="5" y="193"/>
                    <a:pt x="12" y="112"/>
                    <a:pt x="33" y="70"/>
                  </a:cubicBezTo>
                  <a:cubicBezTo>
                    <a:pt x="54" y="28"/>
                    <a:pt x="100" y="0"/>
                    <a:pt x="123" y="10"/>
                  </a:cubicBezTo>
                  <a:cubicBezTo>
                    <a:pt x="146" y="20"/>
                    <a:pt x="168" y="83"/>
                    <a:pt x="169" y="128"/>
                  </a:cubicBezTo>
                  <a:cubicBezTo>
                    <a:pt x="170" y="173"/>
                    <a:pt x="136" y="251"/>
                    <a:pt x="127" y="283"/>
                  </a:cubicBezTo>
                </a:path>
              </a:pathLst>
            </a:custGeom>
            <a:noFill/>
            <a:ln w="5715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33" name="Freeform 16">
              <a:extLst>
                <a:ext uri="{FF2B5EF4-FFF2-40B4-BE49-F238E27FC236}">
                  <a16:creationId xmlns:a16="http://schemas.microsoft.com/office/drawing/2014/main" id="{63942976-5D6E-114A-8E3B-742E348EC6F3}"/>
                </a:ext>
              </a:extLst>
            </p:cNvPr>
            <p:cNvSpPr>
              <a:spLocks/>
            </p:cNvSpPr>
            <p:nvPr/>
          </p:nvSpPr>
          <p:spPr bwMode="auto">
            <a:xfrm rot="-3008710">
              <a:off x="3428" y="2288"/>
              <a:ext cx="188" cy="241"/>
            </a:xfrm>
            <a:custGeom>
              <a:avLst/>
              <a:gdLst>
                <a:gd name="T0" fmla="*/ 166 w 188"/>
                <a:gd name="T1" fmla="*/ 241 h 241"/>
                <a:gd name="T2" fmla="*/ 178 w 188"/>
                <a:gd name="T3" fmla="*/ 59 h 241"/>
                <a:gd name="T4" fmla="*/ 105 w 188"/>
                <a:gd name="T5" fmla="*/ 2 h 241"/>
                <a:gd name="T6" fmla="*/ 43 w 188"/>
                <a:gd name="T7" fmla="*/ 73 h 241"/>
                <a:gd name="T8" fmla="*/ 0 w 188"/>
                <a:gd name="T9" fmla="*/ 190 h 241"/>
                <a:gd name="T10" fmla="*/ 0 60000 65536"/>
                <a:gd name="T11" fmla="*/ 0 60000 65536"/>
                <a:gd name="T12" fmla="*/ 0 60000 65536"/>
                <a:gd name="T13" fmla="*/ 0 60000 65536"/>
                <a:gd name="T14" fmla="*/ 0 60000 65536"/>
                <a:gd name="T15" fmla="*/ 0 w 188"/>
                <a:gd name="T16" fmla="*/ 0 h 241"/>
                <a:gd name="T17" fmla="*/ 188 w 188"/>
                <a:gd name="T18" fmla="*/ 241 h 241"/>
              </a:gdLst>
              <a:ahLst/>
              <a:cxnLst>
                <a:cxn ang="T10">
                  <a:pos x="T0" y="T1"/>
                </a:cxn>
                <a:cxn ang="T11">
                  <a:pos x="T2" y="T3"/>
                </a:cxn>
                <a:cxn ang="T12">
                  <a:pos x="T4" y="T5"/>
                </a:cxn>
                <a:cxn ang="T13">
                  <a:pos x="T6" y="T7"/>
                </a:cxn>
                <a:cxn ang="T14">
                  <a:pos x="T8" y="T9"/>
                </a:cxn>
              </a:cxnLst>
              <a:rect l="T15" t="T16" r="T17" b="T18"/>
              <a:pathLst>
                <a:path w="188" h="241">
                  <a:moveTo>
                    <a:pt x="166" y="241"/>
                  </a:moveTo>
                  <a:cubicBezTo>
                    <a:pt x="168" y="210"/>
                    <a:pt x="188" y="98"/>
                    <a:pt x="178" y="59"/>
                  </a:cubicBezTo>
                  <a:cubicBezTo>
                    <a:pt x="168" y="19"/>
                    <a:pt x="127" y="0"/>
                    <a:pt x="105" y="2"/>
                  </a:cubicBezTo>
                  <a:cubicBezTo>
                    <a:pt x="83" y="4"/>
                    <a:pt x="60" y="42"/>
                    <a:pt x="43" y="73"/>
                  </a:cubicBezTo>
                  <a:cubicBezTo>
                    <a:pt x="26" y="104"/>
                    <a:pt x="9" y="166"/>
                    <a:pt x="0" y="190"/>
                  </a:cubicBezTo>
                </a:path>
              </a:pathLst>
            </a:custGeom>
            <a:noFill/>
            <a:ln w="5715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grpSp>
          <p:nvGrpSpPr>
            <p:cNvPr id="20534" name="Group 17">
              <a:extLst>
                <a:ext uri="{FF2B5EF4-FFF2-40B4-BE49-F238E27FC236}">
                  <a16:creationId xmlns:a16="http://schemas.microsoft.com/office/drawing/2014/main" id="{AED5A8D7-0940-6E47-A2FD-C62864811373}"/>
                </a:ext>
              </a:extLst>
            </p:cNvPr>
            <p:cNvGrpSpPr>
              <a:grpSpLocks/>
            </p:cNvGrpSpPr>
            <p:nvPr/>
          </p:nvGrpSpPr>
          <p:grpSpPr bwMode="auto">
            <a:xfrm>
              <a:off x="3546" y="2339"/>
              <a:ext cx="412" cy="351"/>
              <a:chOff x="3546" y="2339"/>
              <a:chExt cx="412" cy="351"/>
            </a:xfrm>
          </p:grpSpPr>
          <p:sp>
            <p:nvSpPr>
              <p:cNvPr id="20535" name="Freeform 18">
                <a:extLst>
                  <a:ext uri="{FF2B5EF4-FFF2-40B4-BE49-F238E27FC236}">
                    <a16:creationId xmlns:a16="http://schemas.microsoft.com/office/drawing/2014/main" id="{F855B099-33E7-B648-BB5C-73770AE00495}"/>
                  </a:ext>
                </a:extLst>
              </p:cNvPr>
              <p:cNvSpPr>
                <a:spLocks/>
              </p:cNvSpPr>
              <p:nvPr/>
            </p:nvSpPr>
            <p:spPr bwMode="auto">
              <a:xfrm rot="-3008710">
                <a:off x="3601" y="2445"/>
                <a:ext cx="190" cy="300"/>
              </a:xfrm>
              <a:custGeom>
                <a:avLst/>
                <a:gdLst>
                  <a:gd name="T0" fmla="*/ 190 w 190"/>
                  <a:gd name="T1" fmla="*/ 43 h 300"/>
                  <a:gd name="T2" fmla="*/ 157 w 190"/>
                  <a:gd name="T3" fmla="*/ 238 h 300"/>
                  <a:gd name="T4" fmla="*/ 58 w 190"/>
                  <a:gd name="T5" fmla="*/ 286 h 300"/>
                  <a:gd name="T6" fmla="*/ 6 w 190"/>
                  <a:gd name="T7" fmla="*/ 156 h 300"/>
                  <a:gd name="T8" fmla="*/ 23 w 190"/>
                  <a:gd name="T9" fmla="*/ 0 h 300"/>
                  <a:gd name="T10" fmla="*/ 0 60000 65536"/>
                  <a:gd name="T11" fmla="*/ 0 60000 65536"/>
                  <a:gd name="T12" fmla="*/ 0 60000 65536"/>
                  <a:gd name="T13" fmla="*/ 0 60000 65536"/>
                  <a:gd name="T14" fmla="*/ 0 60000 65536"/>
                  <a:gd name="T15" fmla="*/ 0 w 190"/>
                  <a:gd name="T16" fmla="*/ 0 h 300"/>
                  <a:gd name="T17" fmla="*/ 190 w 190"/>
                  <a:gd name="T18" fmla="*/ 300 h 300"/>
                </a:gdLst>
                <a:ahLst/>
                <a:cxnLst>
                  <a:cxn ang="T10">
                    <a:pos x="T0" y="T1"/>
                  </a:cxn>
                  <a:cxn ang="T11">
                    <a:pos x="T2" y="T3"/>
                  </a:cxn>
                  <a:cxn ang="T12">
                    <a:pos x="T4" y="T5"/>
                  </a:cxn>
                  <a:cxn ang="T13">
                    <a:pos x="T6" y="T7"/>
                  </a:cxn>
                  <a:cxn ang="T14">
                    <a:pos x="T8" y="T9"/>
                  </a:cxn>
                </a:cxnLst>
                <a:rect l="T15" t="T16" r="T17" b="T18"/>
                <a:pathLst>
                  <a:path w="190" h="300">
                    <a:moveTo>
                      <a:pt x="190" y="43"/>
                    </a:moveTo>
                    <a:cubicBezTo>
                      <a:pt x="185" y="115"/>
                      <a:pt x="179" y="197"/>
                      <a:pt x="157" y="238"/>
                    </a:cubicBezTo>
                    <a:cubicBezTo>
                      <a:pt x="135" y="279"/>
                      <a:pt x="83" y="300"/>
                      <a:pt x="58" y="286"/>
                    </a:cubicBezTo>
                    <a:cubicBezTo>
                      <a:pt x="33" y="272"/>
                      <a:pt x="12" y="204"/>
                      <a:pt x="6" y="156"/>
                    </a:cubicBezTo>
                    <a:cubicBezTo>
                      <a:pt x="0" y="108"/>
                      <a:pt x="20" y="32"/>
                      <a:pt x="23" y="0"/>
                    </a:cubicBezTo>
                  </a:path>
                </a:pathLst>
              </a:custGeom>
              <a:noFill/>
              <a:ln w="57150">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36" name="Freeform 19">
                <a:extLst>
                  <a:ext uri="{FF2B5EF4-FFF2-40B4-BE49-F238E27FC236}">
                    <a16:creationId xmlns:a16="http://schemas.microsoft.com/office/drawing/2014/main" id="{24598E56-F16B-4F44-AB39-4BB57D48FDBD}"/>
                  </a:ext>
                </a:extLst>
              </p:cNvPr>
              <p:cNvSpPr>
                <a:spLocks/>
              </p:cNvSpPr>
              <p:nvPr/>
            </p:nvSpPr>
            <p:spPr bwMode="auto">
              <a:xfrm rot="-3008710">
                <a:off x="3652" y="2447"/>
                <a:ext cx="126" cy="230"/>
              </a:xfrm>
              <a:custGeom>
                <a:avLst/>
                <a:gdLst>
                  <a:gd name="T0" fmla="*/ 126 w 126"/>
                  <a:gd name="T1" fmla="*/ 0 h 230"/>
                  <a:gd name="T2" fmla="*/ 93 w 126"/>
                  <a:gd name="T3" fmla="*/ 195 h 230"/>
                  <a:gd name="T4" fmla="*/ 35 w 126"/>
                  <a:gd name="T5" fmla="*/ 210 h 230"/>
                  <a:gd name="T6" fmla="*/ 1 w 126"/>
                  <a:gd name="T7" fmla="*/ 167 h 230"/>
                  <a:gd name="T8" fmla="*/ 31 w 126"/>
                  <a:gd name="T9" fmla="*/ 15 h 230"/>
                  <a:gd name="T10" fmla="*/ 0 60000 65536"/>
                  <a:gd name="T11" fmla="*/ 0 60000 65536"/>
                  <a:gd name="T12" fmla="*/ 0 60000 65536"/>
                  <a:gd name="T13" fmla="*/ 0 60000 65536"/>
                  <a:gd name="T14" fmla="*/ 0 60000 65536"/>
                  <a:gd name="T15" fmla="*/ 0 w 126"/>
                  <a:gd name="T16" fmla="*/ 0 h 230"/>
                  <a:gd name="T17" fmla="*/ 126 w 126"/>
                  <a:gd name="T18" fmla="*/ 230 h 230"/>
                </a:gdLst>
                <a:ahLst/>
                <a:cxnLst>
                  <a:cxn ang="T10">
                    <a:pos x="T0" y="T1"/>
                  </a:cxn>
                  <a:cxn ang="T11">
                    <a:pos x="T2" y="T3"/>
                  </a:cxn>
                  <a:cxn ang="T12">
                    <a:pos x="T4" y="T5"/>
                  </a:cxn>
                  <a:cxn ang="T13">
                    <a:pos x="T6" y="T7"/>
                  </a:cxn>
                  <a:cxn ang="T14">
                    <a:pos x="T8" y="T9"/>
                  </a:cxn>
                </a:cxnLst>
                <a:rect l="T15" t="T16" r="T17" b="T18"/>
                <a:pathLst>
                  <a:path w="126" h="230">
                    <a:moveTo>
                      <a:pt x="126" y="0"/>
                    </a:moveTo>
                    <a:cubicBezTo>
                      <a:pt x="121" y="72"/>
                      <a:pt x="108" y="160"/>
                      <a:pt x="93" y="195"/>
                    </a:cubicBezTo>
                    <a:cubicBezTo>
                      <a:pt x="78" y="230"/>
                      <a:pt x="50" y="215"/>
                      <a:pt x="35" y="210"/>
                    </a:cubicBezTo>
                    <a:cubicBezTo>
                      <a:pt x="20" y="205"/>
                      <a:pt x="2" y="199"/>
                      <a:pt x="1" y="167"/>
                    </a:cubicBezTo>
                    <a:cubicBezTo>
                      <a:pt x="0" y="135"/>
                      <a:pt x="25" y="47"/>
                      <a:pt x="31" y="15"/>
                    </a:cubicBezTo>
                  </a:path>
                </a:pathLst>
              </a:custGeom>
              <a:noFill/>
              <a:ln w="57150">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37" name="Freeform 20">
                <a:extLst>
                  <a:ext uri="{FF2B5EF4-FFF2-40B4-BE49-F238E27FC236}">
                    <a16:creationId xmlns:a16="http://schemas.microsoft.com/office/drawing/2014/main" id="{3A1DE14A-3788-244B-BA6D-DCB569BF7696}"/>
                  </a:ext>
                </a:extLst>
              </p:cNvPr>
              <p:cNvSpPr>
                <a:spLocks/>
              </p:cNvSpPr>
              <p:nvPr/>
            </p:nvSpPr>
            <p:spPr bwMode="auto">
              <a:xfrm rot="-3008710">
                <a:off x="3709" y="2327"/>
                <a:ext cx="238" cy="261"/>
              </a:xfrm>
              <a:custGeom>
                <a:avLst/>
                <a:gdLst>
                  <a:gd name="T0" fmla="*/ 22 w 238"/>
                  <a:gd name="T1" fmla="*/ 0 h 261"/>
                  <a:gd name="T2" fmla="*/ 10 w 238"/>
                  <a:gd name="T3" fmla="*/ 183 h 261"/>
                  <a:gd name="T4" fmla="*/ 83 w 238"/>
                  <a:gd name="T5" fmla="*/ 239 h 261"/>
                  <a:gd name="T6" fmla="*/ 156 w 238"/>
                  <a:gd name="T7" fmla="*/ 232 h 261"/>
                  <a:gd name="T8" fmla="*/ 238 w 238"/>
                  <a:gd name="T9" fmla="*/ 68 h 261"/>
                  <a:gd name="T10" fmla="*/ 0 60000 65536"/>
                  <a:gd name="T11" fmla="*/ 0 60000 65536"/>
                  <a:gd name="T12" fmla="*/ 0 60000 65536"/>
                  <a:gd name="T13" fmla="*/ 0 60000 65536"/>
                  <a:gd name="T14" fmla="*/ 0 60000 65536"/>
                  <a:gd name="T15" fmla="*/ 0 w 238"/>
                  <a:gd name="T16" fmla="*/ 0 h 261"/>
                  <a:gd name="T17" fmla="*/ 238 w 238"/>
                  <a:gd name="T18" fmla="*/ 261 h 261"/>
                </a:gdLst>
                <a:ahLst/>
                <a:cxnLst>
                  <a:cxn ang="T10">
                    <a:pos x="T0" y="T1"/>
                  </a:cxn>
                  <a:cxn ang="T11">
                    <a:pos x="T2" y="T3"/>
                  </a:cxn>
                  <a:cxn ang="T12">
                    <a:pos x="T4" y="T5"/>
                  </a:cxn>
                  <a:cxn ang="T13">
                    <a:pos x="T6" y="T7"/>
                  </a:cxn>
                  <a:cxn ang="T14">
                    <a:pos x="T8" y="T9"/>
                  </a:cxn>
                </a:cxnLst>
                <a:rect l="T15" t="T16" r="T17" b="T18"/>
                <a:pathLst>
                  <a:path w="238" h="261">
                    <a:moveTo>
                      <a:pt x="22" y="0"/>
                    </a:moveTo>
                    <a:cubicBezTo>
                      <a:pt x="20" y="31"/>
                      <a:pt x="0" y="143"/>
                      <a:pt x="10" y="183"/>
                    </a:cubicBezTo>
                    <a:cubicBezTo>
                      <a:pt x="20" y="222"/>
                      <a:pt x="59" y="231"/>
                      <a:pt x="83" y="239"/>
                    </a:cubicBezTo>
                    <a:cubicBezTo>
                      <a:pt x="107" y="247"/>
                      <a:pt x="130" y="261"/>
                      <a:pt x="156" y="232"/>
                    </a:cubicBezTo>
                    <a:cubicBezTo>
                      <a:pt x="182" y="203"/>
                      <a:pt x="221" y="102"/>
                      <a:pt x="238" y="68"/>
                    </a:cubicBezTo>
                  </a:path>
                </a:pathLst>
              </a:custGeom>
              <a:noFill/>
              <a:ln w="57150">
                <a:solidFill>
                  <a:schemeClr val="hlink"/>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350"/>
              </a:p>
            </p:txBody>
          </p:sp>
        </p:grpSp>
      </p:grpSp>
      <p:sp>
        <p:nvSpPr>
          <p:cNvPr id="20493" name="Freeform 21">
            <a:extLst>
              <a:ext uri="{FF2B5EF4-FFF2-40B4-BE49-F238E27FC236}">
                <a16:creationId xmlns:a16="http://schemas.microsoft.com/office/drawing/2014/main" id="{30F0C0F7-6F07-4941-80E6-A42B48F3DFE2}"/>
              </a:ext>
            </a:extLst>
          </p:cNvPr>
          <p:cNvSpPr>
            <a:spLocks/>
          </p:cNvSpPr>
          <p:nvPr/>
        </p:nvSpPr>
        <p:spPr bwMode="auto">
          <a:xfrm>
            <a:off x="3590925" y="1181100"/>
            <a:ext cx="771525" cy="676275"/>
          </a:xfrm>
          <a:custGeom>
            <a:avLst/>
            <a:gdLst>
              <a:gd name="T0" fmla="*/ 2147483646 w 1168"/>
              <a:gd name="T1" fmla="*/ 2147483646 h 568"/>
              <a:gd name="T2" fmla="*/ 2147483646 w 1168"/>
              <a:gd name="T3" fmla="*/ 2147483646 h 568"/>
              <a:gd name="T4" fmla="*/ 0 w 1168"/>
              <a:gd name="T5" fmla="*/ 2147483646 h 568"/>
              <a:gd name="T6" fmla="*/ 2147483646 w 1168"/>
              <a:gd name="T7" fmla="*/ 2147483646 h 568"/>
              <a:gd name="T8" fmla="*/ 2147483646 w 1168"/>
              <a:gd name="T9" fmla="*/ 2147483646 h 568"/>
              <a:gd name="T10" fmla="*/ 2147483646 w 1168"/>
              <a:gd name="T11" fmla="*/ 2147483646 h 568"/>
              <a:gd name="T12" fmla="*/ 2147483646 w 1168"/>
              <a:gd name="T13" fmla="*/ 2147483646 h 568"/>
              <a:gd name="T14" fmla="*/ 2147483646 w 1168"/>
              <a:gd name="T15" fmla="*/ 2147483646 h 568"/>
              <a:gd name="T16" fmla="*/ 2147483646 w 1168"/>
              <a:gd name="T17" fmla="*/ 2147483646 h 568"/>
              <a:gd name="T18" fmla="*/ 2147483646 w 1168"/>
              <a:gd name="T19" fmla="*/ 2147483646 h 568"/>
              <a:gd name="T20" fmla="*/ 2147483646 w 1168"/>
              <a:gd name="T21" fmla="*/ 2147483646 h 568"/>
              <a:gd name="T22" fmla="*/ 2147483646 w 1168"/>
              <a:gd name="T23" fmla="*/ 2147483646 h 5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68"/>
              <a:gd name="T37" fmla="*/ 0 h 568"/>
              <a:gd name="T38" fmla="*/ 1168 w 1168"/>
              <a:gd name="T39" fmla="*/ 568 h 5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68" h="568">
                <a:moveTo>
                  <a:pt x="384" y="16"/>
                </a:moveTo>
                <a:cubicBezTo>
                  <a:pt x="312" y="32"/>
                  <a:pt x="208" y="72"/>
                  <a:pt x="144" y="112"/>
                </a:cubicBezTo>
                <a:cubicBezTo>
                  <a:pt x="80" y="152"/>
                  <a:pt x="0" y="192"/>
                  <a:pt x="0" y="256"/>
                </a:cubicBezTo>
                <a:cubicBezTo>
                  <a:pt x="0" y="320"/>
                  <a:pt x="64" y="448"/>
                  <a:pt x="144" y="496"/>
                </a:cubicBezTo>
                <a:cubicBezTo>
                  <a:pt x="224" y="544"/>
                  <a:pt x="352" y="536"/>
                  <a:pt x="480" y="544"/>
                </a:cubicBezTo>
                <a:cubicBezTo>
                  <a:pt x="608" y="552"/>
                  <a:pt x="816" y="568"/>
                  <a:pt x="912" y="544"/>
                </a:cubicBezTo>
                <a:cubicBezTo>
                  <a:pt x="1008" y="520"/>
                  <a:pt x="1016" y="456"/>
                  <a:pt x="1056" y="400"/>
                </a:cubicBezTo>
                <a:cubicBezTo>
                  <a:pt x="1096" y="344"/>
                  <a:pt x="1168" y="256"/>
                  <a:pt x="1152" y="208"/>
                </a:cubicBezTo>
                <a:cubicBezTo>
                  <a:pt x="1136" y="160"/>
                  <a:pt x="1032" y="136"/>
                  <a:pt x="960" y="112"/>
                </a:cubicBezTo>
                <a:cubicBezTo>
                  <a:pt x="888" y="88"/>
                  <a:pt x="784" y="80"/>
                  <a:pt x="720" y="64"/>
                </a:cubicBezTo>
                <a:cubicBezTo>
                  <a:pt x="656" y="48"/>
                  <a:pt x="632" y="24"/>
                  <a:pt x="576" y="16"/>
                </a:cubicBezTo>
                <a:cubicBezTo>
                  <a:pt x="520" y="8"/>
                  <a:pt x="456" y="0"/>
                  <a:pt x="384" y="16"/>
                </a:cubicBezTo>
                <a:close/>
              </a:path>
            </a:pathLst>
          </a:custGeom>
          <a:solidFill>
            <a:srgbClr val="BBE0E3">
              <a:alpha val="39999"/>
            </a:srgbClr>
          </a:solidFill>
          <a:ln w="28575">
            <a:solidFill>
              <a:schemeClr val="accent2"/>
            </a:solidFill>
            <a:round/>
            <a:headEnd/>
            <a:tailEnd/>
          </a:ln>
        </p:spPr>
        <p:txBody>
          <a:bodyPr/>
          <a:lstStyle/>
          <a:p>
            <a:endParaRPr lang="en-US" sz="1350"/>
          </a:p>
        </p:txBody>
      </p:sp>
      <p:sp>
        <p:nvSpPr>
          <p:cNvPr id="20494" name="Freeform 22">
            <a:extLst>
              <a:ext uri="{FF2B5EF4-FFF2-40B4-BE49-F238E27FC236}">
                <a16:creationId xmlns:a16="http://schemas.microsoft.com/office/drawing/2014/main" id="{A6FBD90F-57C7-AA4E-A664-BF2E818A6FD9}"/>
              </a:ext>
            </a:extLst>
          </p:cNvPr>
          <p:cNvSpPr>
            <a:spLocks/>
          </p:cNvSpPr>
          <p:nvPr/>
        </p:nvSpPr>
        <p:spPr bwMode="auto">
          <a:xfrm>
            <a:off x="5372100" y="3137300"/>
            <a:ext cx="742950" cy="710803"/>
          </a:xfrm>
          <a:custGeom>
            <a:avLst/>
            <a:gdLst>
              <a:gd name="T0" fmla="*/ 0 w 624"/>
              <a:gd name="T1" fmla="*/ 2147483646 h 597"/>
              <a:gd name="T2" fmla="*/ 2147483646 w 624"/>
              <a:gd name="T3" fmla="*/ 2147483646 h 597"/>
              <a:gd name="T4" fmla="*/ 2147483646 w 624"/>
              <a:gd name="T5" fmla="*/ 2147483646 h 597"/>
              <a:gd name="T6" fmla="*/ 2147483646 w 624"/>
              <a:gd name="T7" fmla="*/ 2147483646 h 597"/>
              <a:gd name="T8" fmla="*/ 2147483646 w 624"/>
              <a:gd name="T9" fmla="*/ 2147483646 h 597"/>
              <a:gd name="T10" fmla="*/ 2147483646 w 624"/>
              <a:gd name="T11" fmla="*/ 2147483646 h 597"/>
              <a:gd name="T12" fmla="*/ 2147483646 w 624"/>
              <a:gd name="T13" fmla="*/ 2147483646 h 597"/>
              <a:gd name="T14" fmla="*/ 2147483646 w 624"/>
              <a:gd name="T15" fmla="*/ 2147483646 h 597"/>
              <a:gd name="T16" fmla="*/ 2147483646 w 624"/>
              <a:gd name="T17" fmla="*/ 2147483646 h 597"/>
              <a:gd name="T18" fmla="*/ 2147483646 w 624"/>
              <a:gd name="T19" fmla="*/ 2147483646 h 597"/>
              <a:gd name="T20" fmla="*/ 2147483646 w 624"/>
              <a:gd name="T21" fmla="*/ 2147483646 h 597"/>
              <a:gd name="T22" fmla="*/ 2147483646 w 624"/>
              <a:gd name="T23" fmla="*/ 2147483646 h 597"/>
              <a:gd name="T24" fmla="*/ 2147483646 w 624"/>
              <a:gd name="T25" fmla="*/ 2147483646 h 597"/>
              <a:gd name="T26" fmla="*/ 2147483646 w 624"/>
              <a:gd name="T27" fmla="*/ 2147483646 h 597"/>
              <a:gd name="T28" fmla="*/ 2147483646 w 624"/>
              <a:gd name="T29" fmla="*/ 2147483646 h 597"/>
              <a:gd name="T30" fmla="*/ 2147483646 w 624"/>
              <a:gd name="T31" fmla="*/ 2147483646 h 597"/>
              <a:gd name="T32" fmla="*/ 2147483646 w 624"/>
              <a:gd name="T33" fmla="*/ 2147483646 h 597"/>
              <a:gd name="T34" fmla="*/ 2147483646 w 624"/>
              <a:gd name="T35" fmla="*/ 2147483646 h 597"/>
              <a:gd name="T36" fmla="*/ 0 w 624"/>
              <a:gd name="T37" fmla="*/ 2147483646 h 5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24"/>
              <a:gd name="T58" fmla="*/ 0 h 597"/>
              <a:gd name="T59" fmla="*/ 624 w 624"/>
              <a:gd name="T60" fmla="*/ 597 h 5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24" h="597">
                <a:moveTo>
                  <a:pt x="0" y="293"/>
                </a:moveTo>
                <a:cubicBezTo>
                  <a:pt x="0" y="317"/>
                  <a:pt x="24" y="357"/>
                  <a:pt x="48" y="389"/>
                </a:cubicBezTo>
                <a:cubicBezTo>
                  <a:pt x="72" y="421"/>
                  <a:pt x="112" y="453"/>
                  <a:pt x="144" y="485"/>
                </a:cubicBezTo>
                <a:cubicBezTo>
                  <a:pt x="176" y="517"/>
                  <a:pt x="200" y="565"/>
                  <a:pt x="240" y="581"/>
                </a:cubicBezTo>
                <a:cubicBezTo>
                  <a:pt x="280" y="597"/>
                  <a:pt x="336" y="589"/>
                  <a:pt x="384" y="581"/>
                </a:cubicBezTo>
                <a:cubicBezTo>
                  <a:pt x="432" y="573"/>
                  <a:pt x="496" y="565"/>
                  <a:pt x="528" y="533"/>
                </a:cubicBezTo>
                <a:cubicBezTo>
                  <a:pt x="560" y="501"/>
                  <a:pt x="560" y="437"/>
                  <a:pt x="576" y="389"/>
                </a:cubicBezTo>
                <a:cubicBezTo>
                  <a:pt x="592" y="341"/>
                  <a:pt x="624" y="285"/>
                  <a:pt x="624" y="245"/>
                </a:cubicBezTo>
                <a:cubicBezTo>
                  <a:pt x="624" y="205"/>
                  <a:pt x="592" y="181"/>
                  <a:pt x="576" y="149"/>
                </a:cubicBezTo>
                <a:cubicBezTo>
                  <a:pt x="560" y="117"/>
                  <a:pt x="544" y="77"/>
                  <a:pt x="528" y="53"/>
                </a:cubicBezTo>
                <a:cubicBezTo>
                  <a:pt x="512" y="29"/>
                  <a:pt x="497" y="10"/>
                  <a:pt x="480" y="5"/>
                </a:cubicBezTo>
                <a:cubicBezTo>
                  <a:pt x="463" y="0"/>
                  <a:pt x="452" y="14"/>
                  <a:pt x="428" y="22"/>
                </a:cubicBezTo>
                <a:cubicBezTo>
                  <a:pt x="404" y="30"/>
                  <a:pt x="359" y="40"/>
                  <a:pt x="336" y="53"/>
                </a:cubicBezTo>
                <a:cubicBezTo>
                  <a:pt x="313" y="66"/>
                  <a:pt x="304" y="85"/>
                  <a:pt x="288" y="101"/>
                </a:cubicBezTo>
                <a:cubicBezTo>
                  <a:pt x="272" y="117"/>
                  <a:pt x="256" y="133"/>
                  <a:pt x="240" y="149"/>
                </a:cubicBezTo>
                <a:cubicBezTo>
                  <a:pt x="224" y="165"/>
                  <a:pt x="208" y="189"/>
                  <a:pt x="192" y="197"/>
                </a:cubicBezTo>
                <a:cubicBezTo>
                  <a:pt x="176" y="205"/>
                  <a:pt x="168" y="189"/>
                  <a:pt x="144" y="197"/>
                </a:cubicBezTo>
                <a:cubicBezTo>
                  <a:pt x="120" y="205"/>
                  <a:pt x="72" y="229"/>
                  <a:pt x="48" y="245"/>
                </a:cubicBezTo>
                <a:cubicBezTo>
                  <a:pt x="24" y="261"/>
                  <a:pt x="0" y="269"/>
                  <a:pt x="0" y="293"/>
                </a:cubicBezTo>
                <a:close/>
              </a:path>
            </a:pathLst>
          </a:custGeom>
          <a:solidFill>
            <a:srgbClr val="BBE0E3">
              <a:alpha val="50195"/>
            </a:srgbClr>
          </a:solidFill>
          <a:ln w="28575">
            <a:solidFill>
              <a:schemeClr val="accent2"/>
            </a:solidFill>
            <a:round/>
            <a:headEnd/>
            <a:tailEnd/>
          </a:ln>
        </p:spPr>
        <p:txBody>
          <a:bodyPr/>
          <a:lstStyle/>
          <a:p>
            <a:endParaRPr lang="en-US" sz="1350"/>
          </a:p>
        </p:txBody>
      </p:sp>
      <p:sp>
        <p:nvSpPr>
          <p:cNvPr id="20495" name="Rectangle 23">
            <a:extLst>
              <a:ext uri="{FF2B5EF4-FFF2-40B4-BE49-F238E27FC236}">
                <a16:creationId xmlns:a16="http://schemas.microsoft.com/office/drawing/2014/main" id="{7A344BB6-9A84-CC4A-B168-C8BE5AF628F2}"/>
              </a:ext>
            </a:extLst>
          </p:cNvPr>
          <p:cNvSpPr>
            <a:spLocks noChangeArrowheads="1"/>
          </p:cNvSpPr>
          <p:nvPr/>
        </p:nvSpPr>
        <p:spPr bwMode="auto">
          <a:xfrm>
            <a:off x="6858003" y="4514850"/>
            <a:ext cx="82907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a:t>Skull</a:t>
            </a:r>
          </a:p>
        </p:txBody>
      </p:sp>
      <p:sp>
        <p:nvSpPr>
          <p:cNvPr id="20496" name="Rectangle 24">
            <a:extLst>
              <a:ext uri="{FF2B5EF4-FFF2-40B4-BE49-F238E27FC236}">
                <a16:creationId xmlns:a16="http://schemas.microsoft.com/office/drawing/2014/main" id="{1BFA4864-09B9-3247-8F15-849533FA8DF6}"/>
              </a:ext>
            </a:extLst>
          </p:cNvPr>
          <p:cNvSpPr>
            <a:spLocks noChangeArrowheads="1"/>
          </p:cNvSpPr>
          <p:nvPr/>
        </p:nvSpPr>
        <p:spPr bwMode="auto">
          <a:xfrm>
            <a:off x="2457450" y="1531146"/>
            <a:ext cx="13144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1500">
                <a:solidFill>
                  <a:schemeClr val="accent2"/>
                </a:solidFill>
              </a:rPr>
              <a:t>Local synchrony</a:t>
            </a:r>
          </a:p>
        </p:txBody>
      </p:sp>
      <p:sp>
        <p:nvSpPr>
          <p:cNvPr id="20497" name="Rectangle 25">
            <a:extLst>
              <a:ext uri="{FF2B5EF4-FFF2-40B4-BE49-F238E27FC236}">
                <a16:creationId xmlns:a16="http://schemas.microsoft.com/office/drawing/2014/main" id="{A304E1CD-E560-D747-9D24-32099DF3A2E4}"/>
              </a:ext>
            </a:extLst>
          </p:cNvPr>
          <p:cNvSpPr>
            <a:spLocks noChangeArrowheads="1"/>
          </p:cNvSpPr>
          <p:nvPr/>
        </p:nvSpPr>
        <p:spPr bwMode="auto">
          <a:xfrm>
            <a:off x="4948238" y="3645696"/>
            <a:ext cx="13144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1500">
                <a:solidFill>
                  <a:schemeClr val="accent2"/>
                </a:solidFill>
              </a:rPr>
              <a:t>Local</a:t>
            </a:r>
          </a:p>
          <a:p>
            <a:r>
              <a:rPr lang="en-US" altLang="en-US" sz="1500">
                <a:solidFill>
                  <a:schemeClr val="accent2"/>
                </a:solidFill>
              </a:rPr>
              <a:t>synchrony</a:t>
            </a:r>
          </a:p>
        </p:txBody>
      </p:sp>
      <p:sp>
        <p:nvSpPr>
          <p:cNvPr id="20498" name="Freeform 26">
            <a:extLst>
              <a:ext uri="{FF2B5EF4-FFF2-40B4-BE49-F238E27FC236}">
                <a16:creationId xmlns:a16="http://schemas.microsoft.com/office/drawing/2014/main" id="{CAA2A89E-AFBD-9740-BB17-2BC453EFF9BC}"/>
              </a:ext>
            </a:extLst>
          </p:cNvPr>
          <p:cNvSpPr>
            <a:spLocks/>
          </p:cNvSpPr>
          <p:nvPr/>
        </p:nvSpPr>
        <p:spPr bwMode="auto">
          <a:xfrm rot="2904682">
            <a:off x="4011811" y="962622"/>
            <a:ext cx="1604963" cy="1056085"/>
          </a:xfrm>
          <a:custGeom>
            <a:avLst/>
            <a:gdLst>
              <a:gd name="T0" fmla="*/ 2147483646 w 1348"/>
              <a:gd name="T1" fmla="*/ 2147483646 h 887"/>
              <a:gd name="T2" fmla="*/ 2147483646 w 1348"/>
              <a:gd name="T3" fmla="*/ 2147483646 h 887"/>
              <a:gd name="T4" fmla="*/ 2147483646 w 1348"/>
              <a:gd name="T5" fmla="*/ 2147483646 h 887"/>
              <a:gd name="T6" fmla="*/ 2147483646 w 1348"/>
              <a:gd name="T7" fmla="*/ 2147483646 h 887"/>
              <a:gd name="T8" fmla="*/ 2147483646 w 1348"/>
              <a:gd name="T9" fmla="*/ 2147483646 h 887"/>
              <a:gd name="T10" fmla="*/ 2147483646 w 1348"/>
              <a:gd name="T11" fmla="*/ 2147483646 h 887"/>
              <a:gd name="T12" fmla="*/ 2147483646 w 1348"/>
              <a:gd name="T13" fmla="*/ 2147483646 h 887"/>
              <a:gd name="T14" fmla="*/ 2147483646 w 1348"/>
              <a:gd name="T15" fmla="*/ 2147483646 h 887"/>
              <a:gd name="T16" fmla="*/ 0 60000 65536"/>
              <a:gd name="T17" fmla="*/ 0 60000 65536"/>
              <a:gd name="T18" fmla="*/ 0 60000 65536"/>
              <a:gd name="T19" fmla="*/ 0 60000 65536"/>
              <a:gd name="T20" fmla="*/ 0 60000 65536"/>
              <a:gd name="T21" fmla="*/ 0 60000 65536"/>
              <a:gd name="T22" fmla="*/ 0 60000 65536"/>
              <a:gd name="T23" fmla="*/ 0 60000 65536"/>
              <a:gd name="T24" fmla="*/ 0 w 1348"/>
              <a:gd name="T25" fmla="*/ 0 h 887"/>
              <a:gd name="T26" fmla="*/ 1348 w 1348"/>
              <a:gd name="T27" fmla="*/ 887 h 8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8" h="887">
                <a:moveTo>
                  <a:pt x="153" y="887"/>
                </a:moveTo>
                <a:cubicBezTo>
                  <a:pt x="93" y="823"/>
                  <a:pt x="18" y="772"/>
                  <a:pt x="9" y="695"/>
                </a:cubicBezTo>
                <a:cubicBezTo>
                  <a:pt x="0" y="618"/>
                  <a:pt x="53" y="511"/>
                  <a:pt x="96" y="426"/>
                </a:cubicBezTo>
                <a:cubicBezTo>
                  <a:pt x="139" y="341"/>
                  <a:pt x="181" y="249"/>
                  <a:pt x="265" y="183"/>
                </a:cubicBezTo>
                <a:cubicBezTo>
                  <a:pt x="349" y="117"/>
                  <a:pt x="492" y="61"/>
                  <a:pt x="603" y="32"/>
                </a:cubicBezTo>
                <a:cubicBezTo>
                  <a:pt x="714" y="3"/>
                  <a:pt x="831" y="0"/>
                  <a:pt x="932" y="6"/>
                </a:cubicBezTo>
                <a:cubicBezTo>
                  <a:pt x="1033" y="12"/>
                  <a:pt x="1140" y="42"/>
                  <a:pt x="1209" y="71"/>
                </a:cubicBezTo>
                <a:cubicBezTo>
                  <a:pt x="1278" y="100"/>
                  <a:pt x="1319" y="160"/>
                  <a:pt x="1348"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499" name="Freeform 27">
            <a:extLst>
              <a:ext uri="{FF2B5EF4-FFF2-40B4-BE49-F238E27FC236}">
                <a16:creationId xmlns:a16="http://schemas.microsoft.com/office/drawing/2014/main" id="{AE69CFA3-263B-D143-A88B-C86CE3B04B88}"/>
              </a:ext>
            </a:extLst>
          </p:cNvPr>
          <p:cNvSpPr>
            <a:spLocks/>
          </p:cNvSpPr>
          <p:nvPr/>
        </p:nvSpPr>
        <p:spPr bwMode="auto">
          <a:xfrm>
            <a:off x="4007644" y="615553"/>
            <a:ext cx="2171700" cy="1747838"/>
          </a:xfrm>
          <a:custGeom>
            <a:avLst/>
            <a:gdLst>
              <a:gd name="T0" fmla="*/ 0 w 1824"/>
              <a:gd name="T1" fmla="*/ 2147483646 h 1468"/>
              <a:gd name="T2" fmla="*/ 2147483646 w 1824"/>
              <a:gd name="T3" fmla="*/ 2147483646 h 1468"/>
              <a:gd name="T4" fmla="*/ 2147483646 w 1824"/>
              <a:gd name="T5" fmla="*/ 2147483646 h 1468"/>
              <a:gd name="T6" fmla="*/ 2147483646 w 1824"/>
              <a:gd name="T7" fmla="*/ 2147483646 h 1468"/>
              <a:gd name="T8" fmla="*/ 2147483646 w 1824"/>
              <a:gd name="T9" fmla="*/ 2147483646 h 1468"/>
              <a:gd name="T10" fmla="*/ 2147483646 w 1824"/>
              <a:gd name="T11" fmla="*/ 2147483646 h 1468"/>
              <a:gd name="T12" fmla="*/ 2147483646 w 1824"/>
              <a:gd name="T13" fmla="*/ 2147483646 h 1468"/>
              <a:gd name="T14" fmla="*/ 2147483646 w 1824"/>
              <a:gd name="T15" fmla="*/ 2147483646 h 1468"/>
              <a:gd name="T16" fmla="*/ 0 60000 65536"/>
              <a:gd name="T17" fmla="*/ 0 60000 65536"/>
              <a:gd name="T18" fmla="*/ 0 60000 65536"/>
              <a:gd name="T19" fmla="*/ 0 60000 65536"/>
              <a:gd name="T20" fmla="*/ 0 60000 65536"/>
              <a:gd name="T21" fmla="*/ 0 60000 65536"/>
              <a:gd name="T22" fmla="*/ 0 60000 65536"/>
              <a:gd name="T23" fmla="*/ 0 60000 65536"/>
              <a:gd name="T24" fmla="*/ 0 w 1824"/>
              <a:gd name="T25" fmla="*/ 0 h 1468"/>
              <a:gd name="T26" fmla="*/ 1824 w 1824"/>
              <a:gd name="T27" fmla="*/ 1468 h 14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4" h="1468">
                <a:moveTo>
                  <a:pt x="0" y="638"/>
                </a:moveTo>
                <a:cubicBezTo>
                  <a:pt x="8" y="551"/>
                  <a:pt x="0" y="482"/>
                  <a:pt x="48" y="403"/>
                </a:cubicBezTo>
                <a:cubicBezTo>
                  <a:pt x="96" y="325"/>
                  <a:pt x="154" y="232"/>
                  <a:pt x="284" y="166"/>
                </a:cubicBezTo>
                <a:cubicBezTo>
                  <a:pt x="414" y="100"/>
                  <a:pt x="659" y="10"/>
                  <a:pt x="829" y="5"/>
                </a:cubicBezTo>
                <a:cubicBezTo>
                  <a:pt x="999" y="0"/>
                  <a:pt x="1166" y="53"/>
                  <a:pt x="1306" y="134"/>
                </a:cubicBezTo>
                <a:cubicBezTo>
                  <a:pt x="1446" y="215"/>
                  <a:pt x="1585" y="346"/>
                  <a:pt x="1669" y="490"/>
                </a:cubicBezTo>
                <a:cubicBezTo>
                  <a:pt x="1753" y="634"/>
                  <a:pt x="1800" y="833"/>
                  <a:pt x="1812" y="996"/>
                </a:cubicBezTo>
                <a:cubicBezTo>
                  <a:pt x="1824" y="1159"/>
                  <a:pt x="1758" y="1370"/>
                  <a:pt x="1743" y="146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00" name="Freeform 28">
            <a:extLst>
              <a:ext uri="{FF2B5EF4-FFF2-40B4-BE49-F238E27FC236}">
                <a16:creationId xmlns:a16="http://schemas.microsoft.com/office/drawing/2014/main" id="{6041F22F-996A-DE41-B2B5-21ACD19D9049}"/>
              </a:ext>
            </a:extLst>
          </p:cNvPr>
          <p:cNvSpPr>
            <a:spLocks/>
          </p:cNvSpPr>
          <p:nvPr/>
        </p:nvSpPr>
        <p:spPr bwMode="auto">
          <a:xfrm>
            <a:off x="3981451" y="357189"/>
            <a:ext cx="2899172" cy="2346722"/>
          </a:xfrm>
          <a:custGeom>
            <a:avLst/>
            <a:gdLst>
              <a:gd name="T0" fmla="*/ 0 w 2435"/>
              <a:gd name="T1" fmla="*/ 2147483646 h 1971"/>
              <a:gd name="T2" fmla="*/ 2147483646 w 2435"/>
              <a:gd name="T3" fmla="*/ 2147483646 h 1971"/>
              <a:gd name="T4" fmla="*/ 2147483646 w 2435"/>
              <a:gd name="T5" fmla="*/ 2147483646 h 1971"/>
              <a:gd name="T6" fmla="*/ 2147483646 w 2435"/>
              <a:gd name="T7" fmla="*/ 2147483646 h 1971"/>
              <a:gd name="T8" fmla="*/ 2147483646 w 2435"/>
              <a:gd name="T9" fmla="*/ 2147483646 h 1971"/>
              <a:gd name="T10" fmla="*/ 2147483646 w 2435"/>
              <a:gd name="T11" fmla="*/ 2147483646 h 1971"/>
              <a:gd name="T12" fmla="*/ 2147483646 w 2435"/>
              <a:gd name="T13" fmla="*/ 2147483646 h 1971"/>
              <a:gd name="T14" fmla="*/ 2147483646 w 2435"/>
              <a:gd name="T15" fmla="*/ 2147483646 h 1971"/>
              <a:gd name="T16" fmla="*/ 2147483646 w 2435"/>
              <a:gd name="T17" fmla="*/ 2147483646 h 19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5"/>
              <a:gd name="T28" fmla="*/ 0 h 1971"/>
              <a:gd name="T29" fmla="*/ 2435 w 2435"/>
              <a:gd name="T30" fmla="*/ 1971 h 19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5" h="1971">
                <a:moveTo>
                  <a:pt x="0" y="864"/>
                </a:moveTo>
                <a:cubicBezTo>
                  <a:pt x="9" y="818"/>
                  <a:pt x="2" y="687"/>
                  <a:pt x="54" y="589"/>
                </a:cubicBezTo>
                <a:cubicBezTo>
                  <a:pt x="106" y="491"/>
                  <a:pt x="177" y="366"/>
                  <a:pt x="313" y="273"/>
                </a:cubicBezTo>
                <a:cubicBezTo>
                  <a:pt x="448" y="180"/>
                  <a:pt x="672" y="60"/>
                  <a:pt x="867" y="30"/>
                </a:cubicBezTo>
                <a:cubicBezTo>
                  <a:pt x="1062" y="0"/>
                  <a:pt x="1284" y="22"/>
                  <a:pt x="1483" y="91"/>
                </a:cubicBezTo>
                <a:cubicBezTo>
                  <a:pt x="1682" y="160"/>
                  <a:pt x="1915" y="302"/>
                  <a:pt x="2059" y="442"/>
                </a:cubicBezTo>
                <a:cubicBezTo>
                  <a:pt x="2203" y="582"/>
                  <a:pt x="2284" y="773"/>
                  <a:pt x="2345" y="932"/>
                </a:cubicBezTo>
                <a:cubicBezTo>
                  <a:pt x="2406" y="1091"/>
                  <a:pt x="2435" y="1222"/>
                  <a:pt x="2428" y="1395"/>
                </a:cubicBezTo>
                <a:cubicBezTo>
                  <a:pt x="2421" y="1568"/>
                  <a:pt x="2328" y="1851"/>
                  <a:pt x="2302" y="197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01" name="Freeform 29">
            <a:extLst>
              <a:ext uri="{FF2B5EF4-FFF2-40B4-BE49-F238E27FC236}">
                <a16:creationId xmlns:a16="http://schemas.microsoft.com/office/drawing/2014/main" id="{99C08F1D-77B5-1F4D-96C8-9709CC1CDAD1}"/>
              </a:ext>
            </a:extLst>
          </p:cNvPr>
          <p:cNvSpPr>
            <a:spLocks/>
          </p:cNvSpPr>
          <p:nvPr/>
        </p:nvSpPr>
        <p:spPr bwMode="auto">
          <a:xfrm>
            <a:off x="3970736" y="65485"/>
            <a:ext cx="3477815" cy="3489722"/>
          </a:xfrm>
          <a:custGeom>
            <a:avLst/>
            <a:gdLst>
              <a:gd name="T0" fmla="*/ 0 w 2921"/>
              <a:gd name="T1" fmla="*/ 2147483646 h 2931"/>
              <a:gd name="T2" fmla="*/ 2147483646 w 2921"/>
              <a:gd name="T3" fmla="*/ 2147483646 h 2931"/>
              <a:gd name="T4" fmla="*/ 2147483646 w 2921"/>
              <a:gd name="T5" fmla="*/ 2147483646 h 2931"/>
              <a:gd name="T6" fmla="*/ 2147483646 w 2921"/>
              <a:gd name="T7" fmla="*/ 2147483646 h 2931"/>
              <a:gd name="T8" fmla="*/ 2147483646 w 2921"/>
              <a:gd name="T9" fmla="*/ 2147483646 h 2931"/>
              <a:gd name="T10" fmla="*/ 2147483646 w 2921"/>
              <a:gd name="T11" fmla="*/ 2147483646 h 2931"/>
              <a:gd name="T12" fmla="*/ 2147483646 w 2921"/>
              <a:gd name="T13" fmla="*/ 2147483646 h 2931"/>
              <a:gd name="T14" fmla="*/ 2147483646 w 2921"/>
              <a:gd name="T15" fmla="*/ 2147483646 h 2931"/>
              <a:gd name="T16" fmla="*/ 2147483646 w 2921"/>
              <a:gd name="T17" fmla="*/ 2147483646 h 2931"/>
              <a:gd name="T18" fmla="*/ 2147483646 w 2921"/>
              <a:gd name="T19" fmla="*/ 2147483646 h 2931"/>
              <a:gd name="T20" fmla="*/ 2147483646 w 2921"/>
              <a:gd name="T21" fmla="*/ 2147483646 h 2931"/>
              <a:gd name="T22" fmla="*/ 2147483646 w 2921"/>
              <a:gd name="T23" fmla="*/ 2147483646 h 29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21"/>
              <a:gd name="T37" fmla="*/ 0 h 2931"/>
              <a:gd name="T38" fmla="*/ 2921 w 2921"/>
              <a:gd name="T39" fmla="*/ 2931 h 29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21" h="2931">
                <a:moveTo>
                  <a:pt x="0" y="1115"/>
                </a:moveTo>
                <a:cubicBezTo>
                  <a:pt x="9" y="1069"/>
                  <a:pt x="0" y="952"/>
                  <a:pt x="55" y="840"/>
                </a:cubicBezTo>
                <a:cubicBezTo>
                  <a:pt x="110" y="729"/>
                  <a:pt x="173" y="573"/>
                  <a:pt x="326" y="444"/>
                </a:cubicBezTo>
                <a:cubicBezTo>
                  <a:pt x="480" y="316"/>
                  <a:pt x="754" y="138"/>
                  <a:pt x="978" y="69"/>
                </a:cubicBezTo>
                <a:cubicBezTo>
                  <a:pt x="1202" y="0"/>
                  <a:pt x="1467" y="10"/>
                  <a:pt x="1670" y="29"/>
                </a:cubicBezTo>
                <a:cubicBezTo>
                  <a:pt x="1873" y="48"/>
                  <a:pt x="2063" y="122"/>
                  <a:pt x="2198" y="185"/>
                </a:cubicBezTo>
                <a:cubicBezTo>
                  <a:pt x="2333" y="248"/>
                  <a:pt x="2390" y="316"/>
                  <a:pt x="2482" y="407"/>
                </a:cubicBezTo>
                <a:cubicBezTo>
                  <a:pt x="2574" y="498"/>
                  <a:pt x="2679" y="608"/>
                  <a:pt x="2748" y="731"/>
                </a:cubicBezTo>
                <a:cubicBezTo>
                  <a:pt x="2817" y="854"/>
                  <a:pt x="2871" y="969"/>
                  <a:pt x="2896" y="1142"/>
                </a:cubicBezTo>
                <a:cubicBezTo>
                  <a:pt x="2921" y="1315"/>
                  <a:pt x="2921" y="1567"/>
                  <a:pt x="2896" y="1770"/>
                </a:cubicBezTo>
                <a:cubicBezTo>
                  <a:pt x="2871" y="1973"/>
                  <a:pt x="2819" y="2165"/>
                  <a:pt x="2748" y="2359"/>
                </a:cubicBezTo>
                <a:cubicBezTo>
                  <a:pt x="2677" y="2553"/>
                  <a:pt x="2529" y="2812"/>
                  <a:pt x="2471" y="293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grpSp>
        <p:nvGrpSpPr>
          <p:cNvPr id="20502" name="Group 30">
            <a:extLst>
              <a:ext uri="{FF2B5EF4-FFF2-40B4-BE49-F238E27FC236}">
                <a16:creationId xmlns:a16="http://schemas.microsoft.com/office/drawing/2014/main" id="{FAC088A6-8FAA-BA4A-861C-66D4ECDA5B3D}"/>
              </a:ext>
            </a:extLst>
          </p:cNvPr>
          <p:cNvGrpSpPr>
            <a:grpSpLocks/>
          </p:cNvGrpSpPr>
          <p:nvPr/>
        </p:nvGrpSpPr>
        <p:grpSpPr bwMode="auto">
          <a:xfrm rot="17374066" flipH="1">
            <a:off x="2700935" y="2442568"/>
            <a:ext cx="2641997" cy="2786063"/>
            <a:chOff x="3515" y="285"/>
            <a:chExt cx="2219" cy="2340"/>
          </a:xfrm>
        </p:grpSpPr>
        <p:sp>
          <p:nvSpPr>
            <p:cNvPr id="20527" name="Freeform 31">
              <a:extLst>
                <a:ext uri="{FF2B5EF4-FFF2-40B4-BE49-F238E27FC236}">
                  <a16:creationId xmlns:a16="http://schemas.microsoft.com/office/drawing/2014/main" id="{40FAF346-0F2A-2140-9FE0-99974673DDB1}"/>
                </a:ext>
              </a:extLst>
            </p:cNvPr>
            <p:cNvSpPr>
              <a:spLocks/>
            </p:cNvSpPr>
            <p:nvPr/>
          </p:nvSpPr>
          <p:spPr bwMode="auto">
            <a:xfrm>
              <a:off x="3663" y="1705"/>
              <a:ext cx="1348" cy="887"/>
            </a:xfrm>
            <a:custGeom>
              <a:avLst/>
              <a:gdLst>
                <a:gd name="T0" fmla="*/ 153 w 1348"/>
                <a:gd name="T1" fmla="*/ 887 h 887"/>
                <a:gd name="T2" fmla="*/ 9 w 1348"/>
                <a:gd name="T3" fmla="*/ 695 h 887"/>
                <a:gd name="T4" fmla="*/ 96 w 1348"/>
                <a:gd name="T5" fmla="*/ 426 h 887"/>
                <a:gd name="T6" fmla="*/ 265 w 1348"/>
                <a:gd name="T7" fmla="*/ 183 h 887"/>
                <a:gd name="T8" fmla="*/ 603 w 1348"/>
                <a:gd name="T9" fmla="*/ 32 h 887"/>
                <a:gd name="T10" fmla="*/ 932 w 1348"/>
                <a:gd name="T11" fmla="*/ 6 h 887"/>
                <a:gd name="T12" fmla="*/ 1209 w 1348"/>
                <a:gd name="T13" fmla="*/ 71 h 887"/>
                <a:gd name="T14" fmla="*/ 1348 w 1348"/>
                <a:gd name="T15" fmla="*/ 183 h 887"/>
                <a:gd name="T16" fmla="*/ 0 60000 65536"/>
                <a:gd name="T17" fmla="*/ 0 60000 65536"/>
                <a:gd name="T18" fmla="*/ 0 60000 65536"/>
                <a:gd name="T19" fmla="*/ 0 60000 65536"/>
                <a:gd name="T20" fmla="*/ 0 60000 65536"/>
                <a:gd name="T21" fmla="*/ 0 60000 65536"/>
                <a:gd name="T22" fmla="*/ 0 60000 65536"/>
                <a:gd name="T23" fmla="*/ 0 60000 65536"/>
                <a:gd name="T24" fmla="*/ 0 w 1348"/>
                <a:gd name="T25" fmla="*/ 0 h 887"/>
                <a:gd name="T26" fmla="*/ 1348 w 1348"/>
                <a:gd name="T27" fmla="*/ 887 h 8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8" h="887">
                  <a:moveTo>
                    <a:pt x="153" y="887"/>
                  </a:moveTo>
                  <a:cubicBezTo>
                    <a:pt x="93" y="823"/>
                    <a:pt x="18" y="772"/>
                    <a:pt x="9" y="695"/>
                  </a:cubicBezTo>
                  <a:cubicBezTo>
                    <a:pt x="0" y="618"/>
                    <a:pt x="53" y="511"/>
                    <a:pt x="96" y="426"/>
                  </a:cubicBezTo>
                  <a:cubicBezTo>
                    <a:pt x="139" y="341"/>
                    <a:pt x="181" y="249"/>
                    <a:pt x="265" y="183"/>
                  </a:cubicBezTo>
                  <a:cubicBezTo>
                    <a:pt x="349" y="117"/>
                    <a:pt x="492" y="61"/>
                    <a:pt x="603" y="32"/>
                  </a:cubicBezTo>
                  <a:cubicBezTo>
                    <a:pt x="714" y="3"/>
                    <a:pt x="831" y="0"/>
                    <a:pt x="932" y="6"/>
                  </a:cubicBezTo>
                  <a:cubicBezTo>
                    <a:pt x="1033" y="12"/>
                    <a:pt x="1140" y="42"/>
                    <a:pt x="1209" y="71"/>
                  </a:cubicBezTo>
                  <a:cubicBezTo>
                    <a:pt x="1278" y="100"/>
                    <a:pt x="1319" y="160"/>
                    <a:pt x="1348"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28" name="Freeform 32">
              <a:extLst>
                <a:ext uri="{FF2B5EF4-FFF2-40B4-BE49-F238E27FC236}">
                  <a16:creationId xmlns:a16="http://schemas.microsoft.com/office/drawing/2014/main" id="{CC1562B3-6474-FE44-A7AC-168459BBA2A4}"/>
                </a:ext>
              </a:extLst>
            </p:cNvPr>
            <p:cNvSpPr>
              <a:spLocks/>
            </p:cNvSpPr>
            <p:nvPr/>
          </p:nvSpPr>
          <p:spPr bwMode="auto">
            <a:xfrm>
              <a:off x="3617" y="1279"/>
              <a:ext cx="1797" cy="1313"/>
            </a:xfrm>
            <a:custGeom>
              <a:avLst/>
              <a:gdLst>
                <a:gd name="T0" fmla="*/ 199 w 1797"/>
                <a:gd name="T1" fmla="*/ 1313 h 1313"/>
                <a:gd name="T2" fmla="*/ 55 w 1797"/>
                <a:gd name="T3" fmla="*/ 1121 h 1313"/>
                <a:gd name="T4" fmla="*/ 34 w 1797"/>
                <a:gd name="T5" fmla="*/ 787 h 1313"/>
                <a:gd name="T6" fmla="*/ 259 w 1797"/>
                <a:gd name="T7" fmla="*/ 258 h 1313"/>
                <a:gd name="T8" fmla="*/ 649 w 1797"/>
                <a:gd name="T9" fmla="*/ 46 h 1313"/>
                <a:gd name="T10" fmla="*/ 1143 w 1797"/>
                <a:gd name="T11" fmla="*/ 7 h 1313"/>
                <a:gd name="T12" fmla="*/ 1506 w 1797"/>
                <a:gd name="T13" fmla="*/ 90 h 1313"/>
                <a:gd name="T14" fmla="*/ 1797 w 1797"/>
                <a:gd name="T15" fmla="*/ 245 h 1313"/>
                <a:gd name="T16" fmla="*/ 0 60000 65536"/>
                <a:gd name="T17" fmla="*/ 0 60000 65536"/>
                <a:gd name="T18" fmla="*/ 0 60000 65536"/>
                <a:gd name="T19" fmla="*/ 0 60000 65536"/>
                <a:gd name="T20" fmla="*/ 0 60000 65536"/>
                <a:gd name="T21" fmla="*/ 0 60000 65536"/>
                <a:gd name="T22" fmla="*/ 0 60000 65536"/>
                <a:gd name="T23" fmla="*/ 0 60000 65536"/>
                <a:gd name="T24" fmla="*/ 0 w 1797"/>
                <a:gd name="T25" fmla="*/ 0 h 1313"/>
                <a:gd name="T26" fmla="*/ 1797 w 1797"/>
                <a:gd name="T27" fmla="*/ 1313 h 13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7" h="1313">
                  <a:moveTo>
                    <a:pt x="199" y="1313"/>
                  </a:moveTo>
                  <a:cubicBezTo>
                    <a:pt x="139" y="1249"/>
                    <a:pt x="82" y="1209"/>
                    <a:pt x="55" y="1121"/>
                  </a:cubicBezTo>
                  <a:cubicBezTo>
                    <a:pt x="28" y="1033"/>
                    <a:pt x="0" y="931"/>
                    <a:pt x="34" y="787"/>
                  </a:cubicBezTo>
                  <a:cubicBezTo>
                    <a:pt x="68" y="643"/>
                    <a:pt x="157" y="381"/>
                    <a:pt x="259" y="258"/>
                  </a:cubicBezTo>
                  <a:cubicBezTo>
                    <a:pt x="361" y="135"/>
                    <a:pt x="502" y="88"/>
                    <a:pt x="649" y="46"/>
                  </a:cubicBezTo>
                  <a:cubicBezTo>
                    <a:pt x="796" y="4"/>
                    <a:pt x="1000" y="0"/>
                    <a:pt x="1143" y="7"/>
                  </a:cubicBezTo>
                  <a:cubicBezTo>
                    <a:pt x="1286" y="14"/>
                    <a:pt x="1397" y="50"/>
                    <a:pt x="1506" y="90"/>
                  </a:cubicBezTo>
                  <a:cubicBezTo>
                    <a:pt x="1615" y="130"/>
                    <a:pt x="1737" y="213"/>
                    <a:pt x="1797" y="24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29" name="Freeform 33">
              <a:extLst>
                <a:ext uri="{FF2B5EF4-FFF2-40B4-BE49-F238E27FC236}">
                  <a16:creationId xmlns:a16="http://schemas.microsoft.com/office/drawing/2014/main" id="{2E859936-6F17-C349-BD31-B018CCB786D1}"/>
                </a:ext>
              </a:extLst>
            </p:cNvPr>
            <p:cNvSpPr>
              <a:spLocks/>
            </p:cNvSpPr>
            <p:nvPr/>
          </p:nvSpPr>
          <p:spPr bwMode="auto">
            <a:xfrm>
              <a:off x="3553" y="853"/>
              <a:ext cx="2181" cy="1761"/>
            </a:xfrm>
            <a:custGeom>
              <a:avLst/>
              <a:gdLst>
                <a:gd name="T0" fmla="*/ 254 w 2181"/>
                <a:gd name="T1" fmla="*/ 1761 h 1761"/>
                <a:gd name="T2" fmla="*/ 85 w 2181"/>
                <a:gd name="T3" fmla="*/ 1538 h 1761"/>
                <a:gd name="T4" fmla="*/ 20 w 2181"/>
                <a:gd name="T5" fmla="*/ 1135 h 1761"/>
                <a:gd name="T6" fmla="*/ 206 w 2181"/>
                <a:gd name="T7" fmla="*/ 559 h 1761"/>
                <a:gd name="T8" fmla="*/ 661 w 2181"/>
                <a:gd name="T9" fmla="*/ 139 h 1761"/>
                <a:gd name="T10" fmla="*/ 1302 w 2181"/>
                <a:gd name="T11" fmla="*/ 9 h 1761"/>
                <a:gd name="T12" fmla="*/ 1861 w 2181"/>
                <a:gd name="T13" fmla="*/ 82 h 1761"/>
                <a:gd name="T14" fmla="*/ 2181 w 2181"/>
                <a:gd name="T15" fmla="*/ 182 h 1761"/>
                <a:gd name="T16" fmla="*/ 0 60000 65536"/>
                <a:gd name="T17" fmla="*/ 0 60000 65536"/>
                <a:gd name="T18" fmla="*/ 0 60000 65536"/>
                <a:gd name="T19" fmla="*/ 0 60000 65536"/>
                <a:gd name="T20" fmla="*/ 0 60000 65536"/>
                <a:gd name="T21" fmla="*/ 0 60000 65536"/>
                <a:gd name="T22" fmla="*/ 0 60000 65536"/>
                <a:gd name="T23" fmla="*/ 0 60000 65536"/>
                <a:gd name="T24" fmla="*/ 0 w 2181"/>
                <a:gd name="T25" fmla="*/ 0 h 1761"/>
                <a:gd name="T26" fmla="*/ 2181 w 2181"/>
                <a:gd name="T27" fmla="*/ 1761 h 17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1" h="1761">
                  <a:moveTo>
                    <a:pt x="254" y="1761"/>
                  </a:moveTo>
                  <a:cubicBezTo>
                    <a:pt x="226" y="1724"/>
                    <a:pt x="124" y="1642"/>
                    <a:pt x="85" y="1538"/>
                  </a:cubicBezTo>
                  <a:cubicBezTo>
                    <a:pt x="46" y="1434"/>
                    <a:pt x="0" y="1298"/>
                    <a:pt x="20" y="1135"/>
                  </a:cubicBezTo>
                  <a:cubicBezTo>
                    <a:pt x="40" y="972"/>
                    <a:pt x="99" y="725"/>
                    <a:pt x="206" y="559"/>
                  </a:cubicBezTo>
                  <a:cubicBezTo>
                    <a:pt x="313" y="393"/>
                    <a:pt x="478" y="231"/>
                    <a:pt x="661" y="139"/>
                  </a:cubicBezTo>
                  <a:cubicBezTo>
                    <a:pt x="844" y="47"/>
                    <a:pt x="1102" y="18"/>
                    <a:pt x="1302" y="9"/>
                  </a:cubicBezTo>
                  <a:cubicBezTo>
                    <a:pt x="1502" y="0"/>
                    <a:pt x="1715" y="53"/>
                    <a:pt x="1861" y="82"/>
                  </a:cubicBezTo>
                  <a:cubicBezTo>
                    <a:pt x="2007" y="111"/>
                    <a:pt x="2114" y="161"/>
                    <a:pt x="2181" y="18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30" name="Freeform 34">
              <a:extLst>
                <a:ext uri="{FF2B5EF4-FFF2-40B4-BE49-F238E27FC236}">
                  <a16:creationId xmlns:a16="http://schemas.microsoft.com/office/drawing/2014/main" id="{934AC6BD-DECE-C845-BAA3-73B12FA27263}"/>
                </a:ext>
              </a:extLst>
            </p:cNvPr>
            <p:cNvSpPr>
              <a:spLocks/>
            </p:cNvSpPr>
            <p:nvPr/>
          </p:nvSpPr>
          <p:spPr bwMode="auto">
            <a:xfrm>
              <a:off x="3515" y="285"/>
              <a:ext cx="2197" cy="2340"/>
            </a:xfrm>
            <a:custGeom>
              <a:avLst/>
              <a:gdLst>
                <a:gd name="T0" fmla="*/ 291 w 2197"/>
                <a:gd name="T1" fmla="*/ 2340 h 2340"/>
                <a:gd name="T2" fmla="*/ 122 w 2197"/>
                <a:gd name="T3" fmla="*/ 2117 h 2340"/>
                <a:gd name="T4" fmla="*/ 6 w 2197"/>
                <a:gd name="T5" fmla="*/ 1651 h 2340"/>
                <a:gd name="T6" fmla="*/ 158 w 2197"/>
                <a:gd name="T7" fmla="*/ 915 h 2340"/>
                <a:gd name="T8" fmla="*/ 569 w 2197"/>
                <a:gd name="T9" fmla="*/ 356 h 2340"/>
                <a:gd name="T10" fmla="*/ 1067 w 2197"/>
                <a:gd name="T11" fmla="*/ 96 h 2340"/>
                <a:gd name="T12" fmla="*/ 1409 w 2197"/>
                <a:gd name="T13" fmla="*/ 14 h 2340"/>
                <a:gd name="T14" fmla="*/ 1751 w 2197"/>
                <a:gd name="T15" fmla="*/ 9 h 2340"/>
                <a:gd name="T16" fmla="*/ 1981 w 2197"/>
                <a:gd name="T17" fmla="*/ 61 h 2340"/>
                <a:gd name="T18" fmla="*/ 2197 w 2197"/>
                <a:gd name="T19" fmla="*/ 152 h 23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7"/>
                <a:gd name="T31" fmla="*/ 0 h 2340"/>
                <a:gd name="T32" fmla="*/ 2197 w 2197"/>
                <a:gd name="T33" fmla="*/ 2340 h 23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7" h="2340">
                  <a:moveTo>
                    <a:pt x="291" y="2340"/>
                  </a:moveTo>
                  <a:cubicBezTo>
                    <a:pt x="263" y="2303"/>
                    <a:pt x="169" y="2232"/>
                    <a:pt x="122" y="2117"/>
                  </a:cubicBezTo>
                  <a:cubicBezTo>
                    <a:pt x="75" y="2002"/>
                    <a:pt x="0" y="1851"/>
                    <a:pt x="6" y="1651"/>
                  </a:cubicBezTo>
                  <a:cubicBezTo>
                    <a:pt x="12" y="1451"/>
                    <a:pt x="64" y="1131"/>
                    <a:pt x="158" y="915"/>
                  </a:cubicBezTo>
                  <a:cubicBezTo>
                    <a:pt x="252" y="699"/>
                    <a:pt x="418" y="492"/>
                    <a:pt x="569" y="356"/>
                  </a:cubicBezTo>
                  <a:cubicBezTo>
                    <a:pt x="720" y="220"/>
                    <a:pt x="927" y="153"/>
                    <a:pt x="1067" y="96"/>
                  </a:cubicBezTo>
                  <a:cubicBezTo>
                    <a:pt x="1207" y="39"/>
                    <a:pt x="1295" y="28"/>
                    <a:pt x="1409" y="14"/>
                  </a:cubicBezTo>
                  <a:cubicBezTo>
                    <a:pt x="1523" y="0"/>
                    <a:pt x="1656" y="1"/>
                    <a:pt x="1751" y="9"/>
                  </a:cubicBezTo>
                  <a:cubicBezTo>
                    <a:pt x="1846" y="17"/>
                    <a:pt x="1907" y="37"/>
                    <a:pt x="1981" y="61"/>
                  </a:cubicBezTo>
                  <a:cubicBezTo>
                    <a:pt x="2055" y="85"/>
                    <a:pt x="2152" y="133"/>
                    <a:pt x="2197" y="15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grpSp>
      <p:sp>
        <p:nvSpPr>
          <p:cNvPr id="20503" name="Freeform 35">
            <a:extLst>
              <a:ext uri="{FF2B5EF4-FFF2-40B4-BE49-F238E27FC236}">
                <a16:creationId xmlns:a16="http://schemas.microsoft.com/office/drawing/2014/main" id="{E77CFA48-6903-0146-9F82-FAFBB35406C6}"/>
              </a:ext>
            </a:extLst>
          </p:cNvPr>
          <p:cNvSpPr>
            <a:spLocks/>
          </p:cNvSpPr>
          <p:nvPr/>
        </p:nvSpPr>
        <p:spPr bwMode="auto">
          <a:xfrm rot="19394580" flipH="1">
            <a:off x="2340769" y="753666"/>
            <a:ext cx="1604963" cy="1056084"/>
          </a:xfrm>
          <a:custGeom>
            <a:avLst/>
            <a:gdLst>
              <a:gd name="T0" fmla="*/ 2147483646 w 1348"/>
              <a:gd name="T1" fmla="*/ 2147483646 h 887"/>
              <a:gd name="T2" fmla="*/ 2147483646 w 1348"/>
              <a:gd name="T3" fmla="*/ 2147483646 h 887"/>
              <a:gd name="T4" fmla="*/ 2147483646 w 1348"/>
              <a:gd name="T5" fmla="*/ 2147483646 h 887"/>
              <a:gd name="T6" fmla="*/ 2147483646 w 1348"/>
              <a:gd name="T7" fmla="*/ 2147483646 h 887"/>
              <a:gd name="T8" fmla="*/ 2147483646 w 1348"/>
              <a:gd name="T9" fmla="*/ 2147483646 h 887"/>
              <a:gd name="T10" fmla="*/ 2147483646 w 1348"/>
              <a:gd name="T11" fmla="*/ 2147483646 h 887"/>
              <a:gd name="T12" fmla="*/ 2147483646 w 1348"/>
              <a:gd name="T13" fmla="*/ 2147483646 h 887"/>
              <a:gd name="T14" fmla="*/ 2147483646 w 1348"/>
              <a:gd name="T15" fmla="*/ 2147483646 h 887"/>
              <a:gd name="T16" fmla="*/ 0 60000 65536"/>
              <a:gd name="T17" fmla="*/ 0 60000 65536"/>
              <a:gd name="T18" fmla="*/ 0 60000 65536"/>
              <a:gd name="T19" fmla="*/ 0 60000 65536"/>
              <a:gd name="T20" fmla="*/ 0 60000 65536"/>
              <a:gd name="T21" fmla="*/ 0 60000 65536"/>
              <a:gd name="T22" fmla="*/ 0 60000 65536"/>
              <a:gd name="T23" fmla="*/ 0 60000 65536"/>
              <a:gd name="T24" fmla="*/ 0 w 1348"/>
              <a:gd name="T25" fmla="*/ 0 h 887"/>
              <a:gd name="T26" fmla="*/ 1348 w 1348"/>
              <a:gd name="T27" fmla="*/ 887 h 8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8" h="887">
                <a:moveTo>
                  <a:pt x="153" y="887"/>
                </a:moveTo>
                <a:cubicBezTo>
                  <a:pt x="93" y="823"/>
                  <a:pt x="18" y="772"/>
                  <a:pt x="9" y="695"/>
                </a:cubicBezTo>
                <a:cubicBezTo>
                  <a:pt x="0" y="618"/>
                  <a:pt x="53" y="511"/>
                  <a:pt x="96" y="426"/>
                </a:cubicBezTo>
                <a:cubicBezTo>
                  <a:pt x="139" y="341"/>
                  <a:pt x="181" y="249"/>
                  <a:pt x="265" y="183"/>
                </a:cubicBezTo>
                <a:cubicBezTo>
                  <a:pt x="349" y="117"/>
                  <a:pt x="492" y="61"/>
                  <a:pt x="603" y="32"/>
                </a:cubicBezTo>
                <a:cubicBezTo>
                  <a:pt x="714" y="3"/>
                  <a:pt x="831" y="0"/>
                  <a:pt x="932" y="6"/>
                </a:cubicBezTo>
                <a:cubicBezTo>
                  <a:pt x="1033" y="12"/>
                  <a:pt x="1140" y="42"/>
                  <a:pt x="1209" y="71"/>
                </a:cubicBezTo>
                <a:cubicBezTo>
                  <a:pt x="1278" y="100"/>
                  <a:pt x="1319" y="160"/>
                  <a:pt x="1348"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04" name="Freeform 36">
            <a:extLst>
              <a:ext uri="{FF2B5EF4-FFF2-40B4-BE49-F238E27FC236}">
                <a16:creationId xmlns:a16="http://schemas.microsoft.com/office/drawing/2014/main" id="{1C47D385-F040-474B-84DA-893AD94EB79A}"/>
              </a:ext>
            </a:extLst>
          </p:cNvPr>
          <p:cNvSpPr>
            <a:spLocks/>
          </p:cNvSpPr>
          <p:nvPr/>
        </p:nvSpPr>
        <p:spPr bwMode="auto">
          <a:xfrm rot="19394580" flipH="1">
            <a:off x="1751411" y="423863"/>
            <a:ext cx="2139553" cy="1563291"/>
          </a:xfrm>
          <a:custGeom>
            <a:avLst/>
            <a:gdLst>
              <a:gd name="T0" fmla="*/ 2147483646 w 1797"/>
              <a:gd name="T1" fmla="*/ 2147483646 h 1313"/>
              <a:gd name="T2" fmla="*/ 2147483646 w 1797"/>
              <a:gd name="T3" fmla="*/ 2147483646 h 1313"/>
              <a:gd name="T4" fmla="*/ 2147483646 w 1797"/>
              <a:gd name="T5" fmla="*/ 2147483646 h 1313"/>
              <a:gd name="T6" fmla="*/ 2147483646 w 1797"/>
              <a:gd name="T7" fmla="*/ 2147483646 h 1313"/>
              <a:gd name="T8" fmla="*/ 2147483646 w 1797"/>
              <a:gd name="T9" fmla="*/ 2147483646 h 1313"/>
              <a:gd name="T10" fmla="*/ 2147483646 w 1797"/>
              <a:gd name="T11" fmla="*/ 2147483646 h 1313"/>
              <a:gd name="T12" fmla="*/ 2147483646 w 1797"/>
              <a:gd name="T13" fmla="*/ 2147483646 h 1313"/>
              <a:gd name="T14" fmla="*/ 2147483646 w 1797"/>
              <a:gd name="T15" fmla="*/ 2147483646 h 1313"/>
              <a:gd name="T16" fmla="*/ 0 60000 65536"/>
              <a:gd name="T17" fmla="*/ 0 60000 65536"/>
              <a:gd name="T18" fmla="*/ 0 60000 65536"/>
              <a:gd name="T19" fmla="*/ 0 60000 65536"/>
              <a:gd name="T20" fmla="*/ 0 60000 65536"/>
              <a:gd name="T21" fmla="*/ 0 60000 65536"/>
              <a:gd name="T22" fmla="*/ 0 60000 65536"/>
              <a:gd name="T23" fmla="*/ 0 60000 65536"/>
              <a:gd name="T24" fmla="*/ 0 w 1797"/>
              <a:gd name="T25" fmla="*/ 0 h 1313"/>
              <a:gd name="T26" fmla="*/ 1797 w 1797"/>
              <a:gd name="T27" fmla="*/ 1313 h 13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7" h="1313">
                <a:moveTo>
                  <a:pt x="199" y="1313"/>
                </a:moveTo>
                <a:cubicBezTo>
                  <a:pt x="139" y="1249"/>
                  <a:pt x="82" y="1209"/>
                  <a:pt x="55" y="1121"/>
                </a:cubicBezTo>
                <a:cubicBezTo>
                  <a:pt x="28" y="1033"/>
                  <a:pt x="0" y="931"/>
                  <a:pt x="34" y="787"/>
                </a:cubicBezTo>
                <a:cubicBezTo>
                  <a:pt x="68" y="643"/>
                  <a:pt x="157" y="381"/>
                  <a:pt x="259" y="258"/>
                </a:cubicBezTo>
                <a:cubicBezTo>
                  <a:pt x="361" y="135"/>
                  <a:pt x="502" y="88"/>
                  <a:pt x="649" y="46"/>
                </a:cubicBezTo>
                <a:cubicBezTo>
                  <a:pt x="796" y="4"/>
                  <a:pt x="1000" y="0"/>
                  <a:pt x="1143" y="7"/>
                </a:cubicBezTo>
                <a:cubicBezTo>
                  <a:pt x="1286" y="14"/>
                  <a:pt x="1397" y="50"/>
                  <a:pt x="1506" y="90"/>
                </a:cubicBezTo>
                <a:cubicBezTo>
                  <a:pt x="1615" y="130"/>
                  <a:pt x="1737" y="213"/>
                  <a:pt x="1797" y="24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05" name="Freeform 37">
            <a:extLst>
              <a:ext uri="{FF2B5EF4-FFF2-40B4-BE49-F238E27FC236}">
                <a16:creationId xmlns:a16="http://schemas.microsoft.com/office/drawing/2014/main" id="{B1877445-DFA6-E347-925D-1B88A673D1EC}"/>
              </a:ext>
            </a:extLst>
          </p:cNvPr>
          <p:cNvSpPr>
            <a:spLocks/>
          </p:cNvSpPr>
          <p:nvPr/>
        </p:nvSpPr>
        <p:spPr bwMode="auto">
          <a:xfrm>
            <a:off x="1143000" y="46435"/>
            <a:ext cx="2876550" cy="1300163"/>
          </a:xfrm>
          <a:custGeom>
            <a:avLst/>
            <a:gdLst>
              <a:gd name="T0" fmla="*/ 2147483646 w 2416"/>
              <a:gd name="T1" fmla="*/ 2147483646 h 1092"/>
              <a:gd name="T2" fmla="*/ 2147483646 w 2416"/>
              <a:gd name="T3" fmla="*/ 2147483646 h 1092"/>
              <a:gd name="T4" fmla="*/ 2147483646 w 2416"/>
              <a:gd name="T5" fmla="*/ 2147483646 h 1092"/>
              <a:gd name="T6" fmla="*/ 2147483646 w 2416"/>
              <a:gd name="T7" fmla="*/ 2147483646 h 1092"/>
              <a:gd name="T8" fmla="*/ 2147483646 w 2416"/>
              <a:gd name="T9" fmla="*/ 2147483646 h 1092"/>
              <a:gd name="T10" fmla="*/ 2147483646 w 2416"/>
              <a:gd name="T11" fmla="*/ 2147483646 h 1092"/>
              <a:gd name="T12" fmla="*/ 2147483646 w 2416"/>
              <a:gd name="T13" fmla="*/ 2147483646 h 1092"/>
              <a:gd name="T14" fmla="*/ 0 w 2416"/>
              <a:gd name="T15" fmla="*/ 2147483646 h 1092"/>
              <a:gd name="T16" fmla="*/ 0 60000 65536"/>
              <a:gd name="T17" fmla="*/ 0 60000 65536"/>
              <a:gd name="T18" fmla="*/ 0 60000 65536"/>
              <a:gd name="T19" fmla="*/ 0 60000 65536"/>
              <a:gd name="T20" fmla="*/ 0 60000 65536"/>
              <a:gd name="T21" fmla="*/ 0 60000 65536"/>
              <a:gd name="T22" fmla="*/ 0 60000 65536"/>
              <a:gd name="T23" fmla="*/ 0 60000 65536"/>
              <a:gd name="T24" fmla="*/ 0 w 2416"/>
              <a:gd name="T25" fmla="*/ 0 h 1092"/>
              <a:gd name="T26" fmla="*/ 2416 w 2416"/>
              <a:gd name="T27" fmla="*/ 1092 h 10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6" h="1092">
                <a:moveTo>
                  <a:pt x="2383" y="1092"/>
                </a:moveTo>
                <a:cubicBezTo>
                  <a:pt x="2383" y="1045"/>
                  <a:pt x="2416" y="919"/>
                  <a:pt x="2385" y="812"/>
                </a:cubicBezTo>
                <a:cubicBezTo>
                  <a:pt x="2354" y="705"/>
                  <a:pt x="2309" y="569"/>
                  <a:pt x="2196" y="450"/>
                </a:cubicBezTo>
                <a:cubicBezTo>
                  <a:pt x="2082" y="331"/>
                  <a:pt x="1887" y="169"/>
                  <a:pt x="1702" y="100"/>
                </a:cubicBezTo>
                <a:cubicBezTo>
                  <a:pt x="1517" y="31"/>
                  <a:pt x="1288" y="0"/>
                  <a:pt x="1086" y="36"/>
                </a:cubicBezTo>
                <a:cubicBezTo>
                  <a:pt x="884" y="72"/>
                  <a:pt x="660" y="203"/>
                  <a:pt x="495" y="315"/>
                </a:cubicBezTo>
                <a:cubicBezTo>
                  <a:pt x="329" y="428"/>
                  <a:pt x="172" y="622"/>
                  <a:pt x="90" y="708"/>
                </a:cubicBezTo>
                <a:cubicBezTo>
                  <a:pt x="8" y="794"/>
                  <a:pt x="19" y="804"/>
                  <a:pt x="0" y="82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06" name="Freeform 38">
            <a:extLst>
              <a:ext uri="{FF2B5EF4-FFF2-40B4-BE49-F238E27FC236}">
                <a16:creationId xmlns:a16="http://schemas.microsoft.com/office/drawing/2014/main" id="{3420652E-8419-B148-8829-65D584D03594}"/>
              </a:ext>
            </a:extLst>
          </p:cNvPr>
          <p:cNvSpPr>
            <a:spLocks/>
          </p:cNvSpPr>
          <p:nvPr/>
        </p:nvSpPr>
        <p:spPr bwMode="auto">
          <a:xfrm>
            <a:off x="1689497" y="-182166"/>
            <a:ext cx="2338388" cy="1538288"/>
          </a:xfrm>
          <a:custGeom>
            <a:avLst/>
            <a:gdLst>
              <a:gd name="T0" fmla="*/ 2147483646 w 1964"/>
              <a:gd name="T1" fmla="*/ 2147483646 h 1292"/>
              <a:gd name="T2" fmla="*/ 2147483646 w 1964"/>
              <a:gd name="T3" fmla="*/ 2147483646 h 1292"/>
              <a:gd name="T4" fmla="*/ 2147483646 w 1964"/>
              <a:gd name="T5" fmla="*/ 2147483646 h 1292"/>
              <a:gd name="T6" fmla="*/ 2147483646 w 1964"/>
              <a:gd name="T7" fmla="*/ 2147483646 h 1292"/>
              <a:gd name="T8" fmla="*/ 2147483646 w 1964"/>
              <a:gd name="T9" fmla="*/ 2147483646 h 1292"/>
              <a:gd name="T10" fmla="*/ 2147483646 w 1964"/>
              <a:gd name="T11" fmla="*/ 2147483646 h 1292"/>
              <a:gd name="T12" fmla="*/ 2147483646 w 1964"/>
              <a:gd name="T13" fmla="*/ 2147483646 h 1292"/>
              <a:gd name="T14" fmla="*/ 2147483646 w 1964"/>
              <a:gd name="T15" fmla="*/ 2147483646 h 1292"/>
              <a:gd name="T16" fmla="*/ 2147483646 w 1964"/>
              <a:gd name="T17" fmla="*/ 2147483646 h 1292"/>
              <a:gd name="T18" fmla="*/ 0 w 1964"/>
              <a:gd name="T19" fmla="*/ 2147483646 h 12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64"/>
              <a:gd name="T31" fmla="*/ 0 h 1292"/>
              <a:gd name="T32" fmla="*/ 1964 w 1964"/>
              <a:gd name="T33" fmla="*/ 1292 h 129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64" h="1292">
                <a:moveTo>
                  <a:pt x="1931" y="1292"/>
                </a:moveTo>
                <a:cubicBezTo>
                  <a:pt x="1931" y="1246"/>
                  <a:pt x="1964" y="1133"/>
                  <a:pt x="1933" y="1013"/>
                </a:cubicBezTo>
                <a:cubicBezTo>
                  <a:pt x="1902" y="892"/>
                  <a:pt x="1872" y="726"/>
                  <a:pt x="1747" y="570"/>
                </a:cubicBezTo>
                <a:cubicBezTo>
                  <a:pt x="1623" y="413"/>
                  <a:pt x="1366" y="142"/>
                  <a:pt x="1185" y="71"/>
                </a:cubicBezTo>
                <a:cubicBezTo>
                  <a:pt x="1004" y="0"/>
                  <a:pt x="772" y="127"/>
                  <a:pt x="663" y="142"/>
                </a:cubicBezTo>
                <a:cubicBezTo>
                  <a:pt x="554" y="157"/>
                  <a:pt x="569" y="153"/>
                  <a:pt x="528" y="163"/>
                </a:cubicBezTo>
                <a:cubicBezTo>
                  <a:pt x="487" y="173"/>
                  <a:pt x="453" y="193"/>
                  <a:pt x="416" y="202"/>
                </a:cubicBezTo>
                <a:cubicBezTo>
                  <a:pt x="379" y="211"/>
                  <a:pt x="345" y="206"/>
                  <a:pt x="308" y="215"/>
                </a:cubicBezTo>
                <a:cubicBezTo>
                  <a:pt x="271" y="224"/>
                  <a:pt x="246" y="233"/>
                  <a:pt x="195" y="254"/>
                </a:cubicBezTo>
                <a:cubicBezTo>
                  <a:pt x="144" y="275"/>
                  <a:pt x="41" y="323"/>
                  <a:pt x="0" y="34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grpSp>
        <p:nvGrpSpPr>
          <p:cNvPr id="20507" name="Group 39">
            <a:extLst>
              <a:ext uri="{FF2B5EF4-FFF2-40B4-BE49-F238E27FC236}">
                <a16:creationId xmlns:a16="http://schemas.microsoft.com/office/drawing/2014/main" id="{245EF490-2CC9-2049-9438-1B6D64949A2B}"/>
              </a:ext>
            </a:extLst>
          </p:cNvPr>
          <p:cNvGrpSpPr>
            <a:grpSpLocks/>
          </p:cNvGrpSpPr>
          <p:nvPr/>
        </p:nvGrpSpPr>
        <p:grpSpPr bwMode="auto">
          <a:xfrm>
            <a:off x="5442347" y="739378"/>
            <a:ext cx="2641997" cy="2786063"/>
            <a:chOff x="3515" y="285"/>
            <a:chExt cx="2219" cy="2340"/>
          </a:xfrm>
        </p:grpSpPr>
        <p:sp>
          <p:nvSpPr>
            <p:cNvPr id="20523" name="Freeform 40">
              <a:extLst>
                <a:ext uri="{FF2B5EF4-FFF2-40B4-BE49-F238E27FC236}">
                  <a16:creationId xmlns:a16="http://schemas.microsoft.com/office/drawing/2014/main" id="{F9B2CB4B-70B7-084E-90C6-C98518218E4C}"/>
                </a:ext>
              </a:extLst>
            </p:cNvPr>
            <p:cNvSpPr>
              <a:spLocks/>
            </p:cNvSpPr>
            <p:nvPr/>
          </p:nvSpPr>
          <p:spPr bwMode="auto">
            <a:xfrm>
              <a:off x="3663" y="1705"/>
              <a:ext cx="1348" cy="887"/>
            </a:xfrm>
            <a:custGeom>
              <a:avLst/>
              <a:gdLst>
                <a:gd name="T0" fmla="*/ 153 w 1348"/>
                <a:gd name="T1" fmla="*/ 887 h 887"/>
                <a:gd name="T2" fmla="*/ 9 w 1348"/>
                <a:gd name="T3" fmla="*/ 695 h 887"/>
                <a:gd name="T4" fmla="*/ 96 w 1348"/>
                <a:gd name="T5" fmla="*/ 426 h 887"/>
                <a:gd name="T6" fmla="*/ 265 w 1348"/>
                <a:gd name="T7" fmla="*/ 183 h 887"/>
                <a:gd name="T8" fmla="*/ 603 w 1348"/>
                <a:gd name="T9" fmla="*/ 32 h 887"/>
                <a:gd name="T10" fmla="*/ 932 w 1348"/>
                <a:gd name="T11" fmla="*/ 6 h 887"/>
                <a:gd name="T12" fmla="*/ 1209 w 1348"/>
                <a:gd name="T13" fmla="*/ 71 h 887"/>
                <a:gd name="T14" fmla="*/ 1348 w 1348"/>
                <a:gd name="T15" fmla="*/ 183 h 887"/>
                <a:gd name="T16" fmla="*/ 0 60000 65536"/>
                <a:gd name="T17" fmla="*/ 0 60000 65536"/>
                <a:gd name="T18" fmla="*/ 0 60000 65536"/>
                <a:gd name="T19" fmla="*/ 0 60000 65536"/>
                <a:gd name="T20" fmla="*/ 0 60000 65536"/>
                <a:gd name="T21" fmla="*/ 0 60000 65536"/>
                <a:gd name="T22" fmla="*/ 0 60000 65536"/>
                <a:gd name="T23" fmla="*/ 0 60000 65536"/>
                <a:gd name="T24" fmla="*/ 0 w 1348"/>
                <a:gd name="T25" fmla="*/ 0 h 887"/>
                <a:gd name="T26" fmla="*/ 1348 w 1348"/>
                <a:gd name="T27" fmla="*/ 887 h 8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8" h="887">
                  <a:moveTo>
                    <a:pt x="153" y="887"/>
                  </a:moveTo>
                  <a:cubicBezTo>
                    <a:pt x="93" y="823"/>
                    <a:pt x="18" y="772"/>
                    <a:pt x="9" y="695"/>
                  </a:cubicBezTo>
                  <a:cubicBezTo>
                    <a:pt x="0" y="618"/>
                    <a:pt x="53" y="511"/>
                    <a:pt x="96" y="426"/>
                  </a:cubicBezTo>
                  <a:cubicBezTo>
                    <a:pt x="139" y="341"/>
                    <a:pt x="181" y="249"/>
                    <a:pt x="265" y="183"/>
                  </a:cubicBezTo>
                  <a:cubicBezTo>
                    <a:pt x="349" y="117"/>
                    <a:pt x="492" y="61"/>
                    <a:pt x="603" y="32"/>
                  </a:cubicBezTo>
                  <a:cubicBezTo>
                    <a:pt x="714" y="3"/>
                    <a:pt x="831" y="0"/>
                    <a:pt x="932" y="6"/>
                  </a:cubicBezTo>
                  <a:cubicBezTo>
                    <a:pt x="1033" y="12"/>
                    <a:pt x="1140" y="42"/>
                    <a:pt x="1209" y="71"/>
                  </a:cubicBezTo>
                  <a:cubicBezTo>
                    <a:pt x="1278" y="100"/>
                    <a:pt x="1319" y="160"/>
                    <a:pt x="1348"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24" name="Freeform 41">
              <a:extLst>
                <a:ext uri="{FF2B5EF4-FFF2-40B4-BE49-F238E27FC236}">
                  <a16:creationId xmlns:a16="http://schemas.microsoft.com/office/drawing/2014/main" id="{75B5DFDC-BE7F-A846-8D3F-383174BD801A}"/>
                </a:ext>
              </a:extLst>
            </p:cNvPr>
            <p:cNvSpPr>
              <a:spLocks/>
            </p:cNvSpPr>
            <p:nvPr/>
          </p:nvSpPr>
          <p:spPr bwMode="auto">
            <a:xfrm>
              <a:off x="3617" y="1279"/>
              <a:ext cx="1797" cy="1313"/>
            </a:xfrm>
            <a:custGeom>
              <a:avLst/>
              <a:gdLst>
                <a:gd name="T0" fmla="*/ 199 w 1797"/>
                <a:gd name="T1" fmla="*/ 1313 h 1313"/>
                <a:gd name="T2" fmla="*/ 55 w 1797"/>
                <a:gd name="T3" fmla="*/ 1121 h 1313"/>
                <a:gd name="T4" fmla="*/ 34 w 1797"/>
                <a:gd name="T5" fmla="*/ 787 h 1313"/>
                <a:gd name="T6" fmla="*/ 259 w 1797"/>
                <a:gd name="T7" fmla="*/ 258 h 1313"/>
                <a:gd name="T8" fmla="*/ 649 w 1797"/>
                <a:gd name="T9" fmla="*/ 46 h 1313"/>
                <a:gd name="T10" fmla="*/ 1143 w 1797"/>
                <a:gd name="T11" fmla="*/ 7 h 1313"/>
                <a:gd name="T12" fmla="*/ 1506 w 1797"/>
                <a:gd name="T13" fmla="*/ 90 h 1313"/>
                <a:gd name="T14" fmla="*/ 1797 w 1797"/>
                <a:gd name="T15" fmla="*/ 245 h 1313"/>
                <a:gd name="T16" fmla="*/ 0 60000 65536"/>
                <a:gd name="T17" fmla="*/ 0 60000 65536"/>
                <a:gd name="T18" fmla="*/ 0 60000 65536"/>
                <a:gd name="T19" fmla="*/ 0 60000 65536"/>
                <a:gd name="T20" fmla="*/ 0 60000 65536"/>
                <a:gd name="T21" fmla="*/ 0 60000 65536"/>
                <a:gd name="T22" fmla="*/ 0 60000 65536"/>
                <a:gd name="T23" fmla="*/ 0 60000 65536"/>
                <a:gd name="T24" fmla="*/ 0 w 1797"/>
                <a:gd name="T25" fmla="*/ 0 h 1313"/>
                <a:gd name="T26" fmla="*/ 1797 w 1797"/>
                <a:gd name="T27" fmla="*/ 1313 h 13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7" h="1313">
                  <a:moveTo>
                    <a:pt x="199" y="1313"/>
                  </a:moveTo>
                  <a:cubicBezTo>
                    <a:pt x="139" y="1249"/>
                    <a:pt x="82" y="1209"/>
                    <a:pt x="55" y="1121"/>
                  </a:cubicBezTo>
                  <a:cubicBezTo>
                    <a:pt x="28" y="1033"/>
                    <a:pt x="0" y="931"/>
                    <a:pt x="34" y="787"/>
                  </a:cubicBezTo>
                  <a:cubicBezTo>
                    <a:pt x="68" y="643"/>
                    <a:pt x="157" y="381"/>
                    <a:pt x="259" y="258"/>
                  </a:cubicBezTo>
                  <a:cubicBezTo>
                    <a:pt x="361" y="135"/>
                    <a:pt x="502" y="88"/>
                    <a:pt x="649" y="46"/>
                  </a:cubicBezTo>
                  <a:cubicBezTo>
                    <a:pt x="796" y="4"/>
                    <a:pt x="1000" y="0"/>
                    <a:pt x="1143" y="7"/>
                  </a:cubicBezTo>
                  <a:cubicBezTo>
                    <a:pt x="1286" y="14"/>
                    <a:pt x="1397" y="50"/>
                    <a:pt x="1506" y="90"/>
                  </a:cubicBezTo>
                  <a:cubicBezTo>
                    <a:pt x="1615" y="130"/>
                    <a:pt x="1737" y="213"/>
                    <a:pt x="1797" y="24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25" name="Freeform 42">
              <a:extLst>
                <a:ext uri="{FF2B5EF4-FFF2-40B4-BE49-F238E27FC236}">
                  <a16:creationId xmlns:a16="http://schemas.microsoft.com/office/drawing/2014/main" id="{3A66BB1E-A122-254F-9F05-2D4DF2FDD833}"/>
                </a:ext>
              </a:extLst>
            </p:cNvPr>
            <p:cNvSpPr>
              <a:spLocks/>
            </p:cNvSpPr>
            <p:nvPr/>
          </p:nvSpPr>
          <p:spPr bwMode="auto">
            <a:xfrm>
              <a:off x="3553" y="853"/>
              <a:ext cx="2181" cy="1761"/>
            </a:xfrm>
            <a:custGeom>
              <a:avLst/>
              <a:gdLst>
                <a:gd name="T0" fmla="*/ 254 w 2181"/>
                <a:gd name="T1" fmla="*/ 1761 h 1761"/>
                <a:gd name="T2" fmla="*/ 85 w 2181"/>
                <a:gd name="T3" fmla="*/ 1538 h 1761"/>
                <a:gd name="T4" fmla="*/ 20 w 2181"/>
                <a:gd name="T5" fmla="*/ 1135 h 1761"/>
                <a:gd name="T6" fmla="*/ 206 w 2181"/>
                <a:gd name="T7" fmla="*/ 559 h 1761"/>
                <a:gd name="T8" fmla="*/ 661 w 2181"/>
                <a:gd name="T9" fmla="*/ 139 h 1761"/>
                <a:gd name="T10" fmla="*/ 1302 w 2181"/>
                <a:gd name="T11" fmla="*/ 9 h 1761"/>
                <a:gd name="T12" fmla="*/ 1861 w 2181"/>
                <a:gd name="T13" fmla="*/ 82 h 1761"/>
                <a:gd name="T14" fmla="*/ 2181 w 2181"/>
                <a:gd name="T15" fmla="*/ 182 h 1761"/>
                <a:gd name="T16" fmla="*/ 0 60000 65536"/>
                <a:gd name="T17" fmla="*/ 0 60000 65536"/>
                <a:gd name="T18" fmla="*/ 0 60000 65536"/>
                <a:gd name="T19" fmla="*/ 0 60000 65536"/>
                <a:gd name="T20" fmla="*/ 0 60000 65536"/>
                <a:gd name="T21" fmla="*/ 0 60000 65536"/>
                <a:gd name="T22" fmla="*/ 0 60000 65536"/>
                <a:gd name="T23" fmla="*/ 0 60000 65536"/>
                <a:gd name="T24" fmla="*/ 0 w 2181"/>
                <a:gd name="T25" fmla="*/ 0 h 1761"/>
                <a:gd name="T26" fmla="*/ 2181 w 2181"/>
                <a:gd name="T27" fmla="*/ 1761 h 17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1" h="1761">
                  <a:moveTo>
                    <a:pt x="254" y="1761"/>
                  </a:moveTo>
                  <a:cubicBezTo>
                    <a:pt x="226" y="1724"/>
                    <a:pt x="124" y="1642"/>
                    <a:pt x="85" y="1538"/>
                  </a:cubicBezTo>
                  <a:cubicBezTo>
                    <a:pt x="46" y="1434"/>
                    <a:pt x="0" y="1298"/>
                    <a:pt x="20" y="1135"/>
                  </a:cubicBezTo>
                  <a:cubicBezTo>
                    <a:pt x="40" y="972"/>
                    <a:pt x="99" y="725"/>
                    <a:pt x="206" y="559"/>
                  </a:cubicBezTo>
                  <a:cubicBezTo>
                    <a:pt x="313" y="393"/>
                    <a:pt x="478" y="231"/>
                    <a:pt x="661" y="139"/>
                  </a:cubicBezTo>
                  <a:cubicBezTo>
                    <a:pt x="844" y="47"/>
                    <a:pt x="1102" y="18"/>
                    <a:pt x="1302" y="9"/>
                  </a:cubicBezTo>
                  <a:cubicBezTo>
                    <a:pt x="1502" y="0"/>
                    <a:pt x="1715" y="53"/>
                    <a:pt x="1861" y="82"/>
                  </a:cubicBezTo>
                  <a:cubicBezTo>
                    <a:pt x="2007" y="111"/>
                    <a:pt x="2114" y="161"/>
                    <a:pt x="2181" y="18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26" name="Freeform 43">
              <a:extLst>
                <a:ext uri="{FF2B5EF4-FFF2-40B4-BE49-F238E27FC236}">
                  <a16:creationId xmlns:a16="http://schemas.microsoft.com/office/drawing/2014/main" id="{A92AF6B4-27B1-8D46-B907-7D03FC9E04F6}"/>
                </a:ext>
              </a:extLst>
            </p:cNvPr>
            <p:cNvSpPr>
              <a:spLocks/>
            </p:cNvSpPr>
            <p:nvPr/>
          </p:nvSpPr>
          <p:spPr bwMode="auto">
            <a:xfrm>
              <a:off x="3515" y="285"/>
              <a:ext cx="2197" cy="2340"/>
            </a:xfrm>
            <a:custGeom>
              <a:avLst/>
              <a:gdLst>
                <a:gd name="T0" fmla="*/ 291 w 2197"/>
                <a:gd name="T1" fmla="*/ 2340 h 2340"/>
                <a:gd name="T2" fmla="*/ 122 w 2197"/>
                <a:gd name="T3" fmla="*/ 2117 h 2340"/>
                <a:gd name="T4" fmla="*/ 6 w 2197"/>
                <a:gd name="T5" fmla="*/ 1651 h 2340"/>
                <a:gd name="T6" fmla="*/ 158 w 2197"/>
                <a:gd name="T7" fmla="*/ 915 h 2340"/>
                <a:gd name="T8" fmla="*/ 569 w 2197"/>
                <a:gd name="T9" fmla="*/ 356 h 2340"/>
                <a:gd name="T10" fmla="*/ 1067 w 2197"/>
                <a:gd name="T11" fmla="*/ 96 h 2340"/>
                <a:gd name="T12" fmla="*/ 1409 w 2197"/>
                <a:gd name="T13" fmla="*/ 14 h 2340"/>
                <a:gd name="T14" fmla="*/ 1751 w 2197"/>
                <a:gd name="T15" fmla="*/ 9 h 2340"/>
                <a:gd name="T16" fmla="*/ 1981 w 2197"/>
                <a:gd name="T17" fmla="*/ 61 h 2340"/>
                <a:gd name="T18" fmla="*/ 2197 w 2197"/>
                <a:gd name="T19" fmla="*/ 152 h 23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7"/>
                <a:gd name="T31" fmla="*/ 0 h 2340"/>
                <a:gd name="T32" fmla="*/ 2197 w 2197"/>
                <a:gd name="T33" fmla="*/ 2340 h 23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7" h="2340">
                  <a:moveTo>
                    <a:pt x="291" y="2340"/>
                  </a:moveTo>
                  <a:cubicBezTo>
                    <a:pt x="263" y="2303"/>
                    <a:pt x="169" y="2232"/>
                    <a:pt x="122" y="2117"/>
                  </a:cubicBezTo>
                  <a:cubicBezTo>
                    <a:pt x="75" y="2002"/>
                    <a:pt x="0" y="1851"/>
                    <a:pt x="6" y="1651"/>
                  </a:cubicBezTo>
                  <a:cubicBezTo>
                    <a:pt x="12" y="1451"/>
                    <a:pt x="64" y="1131"/>
                    <a:pt x="158" y="915"/>
                  </a:cubicBezTo>
                  <a:cubicBezTo>
                    <a:pt x="252" y="699"/>
                    <a:pt x="418" y="492"/>
                    <a:pt x="569" y="356"/>
                  </a:cubicBezTo>
                  <a:cubicBezTo>
                    <a:pt x="720" y="220"/>
                    <a:pt x="927" y="153"/>
                    <a:pt x="1067" y="96"/>
                  </a:cubicBezTo>
                  <a:cubicBezTo>
                    <a:pt x="1207" y="39"/>
                    <a:pt x="1295" y="28"/>
                    <a:pt x="1409" y="14"/>
                  </a:cubicBezTo>
                  <a:cubicBezTo>
                    <a:pt x="1523" y="0"/>
                    <a:pt x="1656" y="1"/>
                    <a:pt x="1751" y="9"/>
                  </a:cubicBezTo>
                  <a:cubicBezTo>
                    <a:pt x="1846" y="17"/>
                    <a:pt x="1907" y="37"/>
                    <a:pt x="1981" y="61"/>
                  </a:cubicBezTo>
                  <a:cubicBezTo>
                    <a:pt x="2055" y="85"/>
                    <a:pt x="2152" y="133"/>
                    <a:pt x="2197" y="15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grpSp>
      <p:sp>
        <p:nvSpPr>
          <p:cNvPr id="20508" name="AutoShape 44">
            <a:extLst>
              <a:ext uri="{FF2B5EF4-FFF2-40B4-BE49-F238E27FC236}">
                <a16:creationId xmlns:a16="http://schemas.microsoft.com/office/drawing/2014/main" id="{01BE60FA-0C93-504C-B0A5-69352FA4E51A}"/>
              </a:ext>
            </a:extLst>
          </p:cNvPr>
          <p:cNvSpPr>
            <a:spLocks noChangeArrowheads="1"/>
          </p:cNvSpPr>
          <p:nvPr/>
        </p:nvSpPr>
        <p:spPr bwMode="auto">
          <a:xfrm rot="-4045466">
            <a:off x="5409605" y="876896"/>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20509" name="Freeform 45">
            <a:extLst>
              <a:ext uri="{FF2B5EF4-FFF2-40B4-BE49-F238E27FC236}">
                <a16:creationId xmlns:a16="http://schemas.microsoft.com/office/drawing/2014/main" id="{8638D161-0EB3-5949-B46E-AE177E983F49}"/>
              </a:ext>
            </a:extLst>
          </p:cNvPr>
          <p:cNvSpPr>
            <a:spLocks/>
          </p:cNvSpPr>
          <p:nvPr/>
        </p:nvSpPr>
        <p:spPr bwMode="auto">
          <a:xfrm>
            <a:off x="3012282" y="723901"/>
            <a:ext cx="4341019" cy="3751660"/>
          </a:xfrm>
          <a:custGeom>
            <a:avLst/>
            <a:gdLst>
              <a:gd name="T0" fmla="*/ 2147483646 w 3646"/>
              <a:gd name="T1" fmla="*/ 0 h 3151"/>
              <a:gd name="T2" fmla="*/ 2147483646 w 3646"/>
              <a:gd name="T3" fmla="*/ 2147483646 h 3151"/>
              <a:gd name="T4" fmla="*/ 2147483646 w 3646"/>
              <a:gd name="T5" fmla="*/ 2147483646 h 3151"/>
              <a:gd name="T6" fmla="*/ 2147483646 w 3646"/>
              <a:gd name="T7" fmla="*/ 2147483646 h 3151"/>
              <a:gd name="T8" fmla="*/ 2147483646 w 3646"/>
              <a:gd name="T9" fmla="*/ 2147483646 h 3151"/>
              <a:gd name="T10" fmla="*/ 2147483646 w 3646"/>
              <a:gd name="T11" fmla="*/ 2147483646 h 3151"/>
              <a:gd name="T12" fmla="*/ 2147483646 w 3646"/>
              <a:gd name="T13" fmla="*/ 2147483646 h 3151"/>
              <a:gd name="T14" fmla="*/ 2147483646 w 3646"/>
              <a:gd name="T15" fmla="*/ 2147483646 h 3151"/>
              <a:gd name="T16" fmla="*/ 2147483646 w 3646"/>
              <a:gd name="T17" fmla="*/ 2147483646 h 3151"/>
              <a:gd name="T18" fmla="*/ 2147483646 w 3646"/>
              <a:gd name="T19" fmla="*/ 2147483646 h 3151"/>
              <a:gd name="T20" fmla="*/ 2147483646 w 3646"/>
              <a:gd name="T21" fmla="*/ 2147483646 h 3151"/>
              <a:gd name="T22" fmla="*/ 2147483646 w 3646"/>
              <a:gd name="T23" fmla="*/ 2147483646 h 31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46"/>
              <a:gd name="T37" fmla="*/ 0 h 3151"/>
              <a:gd name="T38" fmla="*/ 3646 w 3646"/>
              <a:gd name="T39" fmla="*/ 3151 h 31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46" h="3151">
                <a:moveTo>
                  <a:pt x="15" y="0"/>
                </a:moveTo>
                <a:cubicBezTo>
                  <a:pt x="21" y="1"/>
                  <a:pt x="0" y="3"/>
                  <a:pt x="50" y="4"/>
                </a:cubicBezTo>
                <a:cubicBezTo>
                  <a:pt x="100" y="5"/>
                  <a:pt x="223" y="4"/>
                  <a:pt x="314" y="9"/>
                </a:cubicBezTo>
                <a:cubicBezTo>
                  <a:pt x="405" y="14"/>
                  <a:pt x="458" y="19"/>
                  <a:pt x="596" y="31"/>
                </a:cubicBezTo>
                <a:cubicBezTo>
                  <a:pt x="734" y="43"/>
                  <a:pt x="947" y="47"/>
                  <a:pt x="1142" y="79"/>
                </a:cubicBezTo>
                <a:cubicBezTo>
                  <a:pt x="1337" y="111"/>
                  <a:pt x="1526" y="135"/>
                  <a:pt x="1766" y="223"/>
                </a:cubicBezTo>
                <a:cubicBezTo>
                  <a:pt x="2006" y="311"/>
                  <a:pt x="2366" y="463"/>
                  <a:pt x="2582" y="607"/>
                </a:cubicBezTo>
                <a:cubicBezTo>
                  <a:pt x="2798" y="751"/>
                  <a:pt x="2926" y="911"/>
                  <a:pt x="3062" y="1087"/>
                </a:cubicBezTo>
                <a:cubicBezTo>
                  <a:pt x="3198" y="1263"/>
                  <a:pt x="3310" y="1455"/>
                  <a:pt x="3398" y="1663"/>
                </a:cubicBezTo>
                <a:cubicBezTo>
                  <a:pt x="3486" y="1871"/>
                  <a:pt x="3550" y="2143"/>
                  <a:pt x="3590" y="2335"/>
                </a:cubicBezTo>
                <a:cubicBezTo>
                  <a:pt x="3630" y="2527"/>
                  <a:pt x="3630" y="2679"/>
                  <a:pt x="3638" y="2815"/>
                </a:cubicBezTo>
                <a:cubicBezTo>
                  <a:pt x="3646" y="2951"/>
                  <a:pt x="3642" y="3051"/>
                  <a:pt x="3638" y="3151"/>
                </a:cubicBezTo>
              </a:path>
            </a:pathLst>
          </a:custGeom>
          <a:noFill/>
          <a:ln w="28575">
            <a:solidFill>
              <a:srgbClr val="8C8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10" name="Rectangle 46">
            <a:extLst>
              <a:ext uri="{FF2B5EF4-FFF2-40B4-BE49-F238E27FC236}">
                <a16:creationId xmlns:a16="http://schemas.microsoft.com/office/drawing/2014/main" id="{42619B4A-F011-C748-9335-D91D4FD30229}"/>
              </a:ext>
            </a:extLst>
          </p:cNvPr>
          <p:cNvSpPr>
            <a:spLocks noChangeArrowheads="1"/>
          </p:cNvSpPr>
          <p:nvPr/>
        </p:nvSpPr>
        <p:spPr bwMode="auto">
          <a:xfrm>
            <a:off x="7167565" y="2971800"/>
            <a:ext cx="75373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a:solidFill>
                  <a:srgbClr val="8C8900"/>
                </a:solidFill>
              </a:rPr>
              <a:t>Skin</a:t>
            </a:r>
          </a:p>
        </p:txBody>
      </p:sp>
      <p:sp>
        <p:nvSpPr>
          <p:cNvPr id="20511" name="AutoShape 47">
            <a:extLst>
              <a:ext uri="{FF2B5EF4-FFF2-40B4-BE49-F238E27FC236}">
                <a16:creationId xmlns:a16="http://schemas.microsoft.com/office/drawing/2014/main" id="{BE3F2136-F9DF-7B42-B5EF-9619E09E8E9B}"/>
              </a:ext>
            </a:extLst>
          </p:cNvPr>
          <p:cNvSpPr>
            <a:spLocks noChangeArrowheads="1"/>
          </p:cNvSpPr>
          <p:nvPr/>
        </p:nvSpPr>
        <p:spPr bwMode="auto">
          <a:xfrm rot="-2443607">
            <a:off x="6391275" y="1485900"/>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20512" name="AutoShape 48">
            <a:extLst>
              <a:ext uri="{FF2B5EF4-FFF2-40B4-BE49-F238E27FC236}">
                <a16:creationId xmlns:a16="http://schemas.microsoft.com/office/drawing/2014/main" id="{08E747F9-3CC0-E54B-AA6D-35BBC612659C}"/>
              </a:ext>
            </a:extLst>
          </p:cNvPr>
          <p:cNvSpPr>
            <a:spLocks noChangeArrowheads="1"/>
          </p:cNvSpPr>
          <p:nvPr/>
        </p:nvSpPr>
        <p:spPr bwMode="auto">
          <a:xfrm rot="-1253331">
            <a:off x="7081838" y="2571750"/>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20513" name="AutoShape 49">
            <a:extLst>
              <a:ext uri="{FF2B5EF4-FFF2-40B4-BE49-F238E27FC236}">
                <a16:creationId xmlns:a16="http://schemas.microsoft.com/office/drawing/2014/main" id="{B2AEC1A2-6C9E-074C-9D81-C55C8A0B6B1B}"/>
              </a:ext>
            </a:extLst>
          </p:cNvPr>
          <p:cNvSpPr>
            <a:spLocks noChangeArrowheads="1"/>
          </p:cNvSpPr>
          <p:nvPr/>
        </p:nvSpPr>
        <p:spPr bwMode="auto">
          <a:xfrm rot="-161136">
            <a:off x="7358063" y="3829050"/>
            <a:ext cx="153591" cy="342900"/>
          </a:xfrm>
          <a:prstGeom prst="flowChartDelay">
            <a:avLst/>
          </a:prstGeom>
          <a:solidFill>
            <a:srgbClr val="E0E929"/>
          </a:solidFill>
          <a:ln w="19050">
            <a:solidFill>
              <a:srgbClr val="8C8900"/>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20514" name="AutoShape 50">
            <a:extLst>
              <a:ext uri="{FF2B5EF4-FFF2-40B4-BE49-F238E27FC236}">
                <a16:creationId xmlns:a16="http://schemas.microsoft.com/office/drawing/2014/main" id="{2E80DA4B-FFB3-884D-94A7-E7C0BDF4497A}"/>
              </a:ext>
            </a:extLst>
          </p:cNvPr>
          <p:cNvSpPr>
            <a:spLocks noChangeArrowheads="1"/>
          </p:cNvSpPr>
          <p:nvPr/>
        </p:nvSpPr>
        <p:spPr bwMode="auto">
          <a:xfrm rot="-5205088">
            <a:off x="3180755" y="476846"/>
            <a:ext cx="153591" cy="342900"/>
          </a:xfrm>
          <a:prstGeom prst="flowChartDelay">
            <a:avLst/>
          </a:prstGeom>
          <a:solidFill>
            <a:srgbClr val="E0E929"/>
          </a:solidFill>
          <a:ln w="19050">
            <a:solidFill>
              <a:srgbClr val="8C8900"/>
            </a:solidFill>
            <a:miter lim="800000"/>
            <a:headEnd/>
            <a:tailEnd/>
          </a:ln>
        </p:spPr>
        <p:txBody>
          <a:bodyPr vert="eaVert"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algn="ctr"/>
            <a:r>
              <a:rPr lang="en-US" altLang="en-US" sz="1800"/>
              <a:t> </a:t>
            </a:r>
          </a:p>
        </p:txBody>
      </p:sp>
      <p:sp>
        <p:nvSpPr>
          <p:cNvPr id="20515" name="Rectangle 51">
            <a:extLst>
              <a:ext uri="{FF2B5EF4-FFF2-40B4-BE49-F238E27FC236}">
                <a16:creationId xmlns:a16="http://schemas.microsoft.com/office/drawing/2014/main" id="{DF77719C-DDFB-7A44-908F-6F49358C6647}"/>
              </a:ext>
            </a:extLst>
          </p:cNvPr>
          <p:cNvSpPr>
            <a:spLocks noChangeArrowheads="1"/>
          </p:cNvSpPr>
          <p:nvPr/>
        </p:nvSpPr>
        <p:spPr bwMode="auto">
          <a:xfrm rot="1818395">
            <a:off x="5475041" y="886108"/>
            <a:ext cx="170926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en-US" sz="2100" dirty="0">
                <a:solidFill>
                  <a:srgbClr val="8C8900"/>
                </a:solidFill>
              </a:rPr>
              <a:t>Electrodes</a:t>
            </a:r>
          </a:p>
        </p:txBody>
      </p:sp>
      <p:sp>
        <p:nvSpPr>
          <p:cNvPr id="20516" name="Freeform 52">
            <a:extLst>
              <a:ext uri="{FF2B5EF4-FFF2-40B4-BE49-F238E27FC236}">
                <a16:creationId xmlns:a16="http://schemas.microsoft.com/office/drawing/2014/main" id="{3DDB33B4-0F71-274C-BDF0-991C1DDBF5C8}"/>
              </a:ext>
            </a:extLst>
          </p:cNvPr>
          <p:cNvSpPr>
            <a:spLocks/>
          </p:cNvSpPr>
          <p:nvPr/>
        </p:nvSpPr>
        <p:spPr bwMode="auto">
          <a:xfrm>
            <a:off x="5353050" y="-132160"/>
            <a:ext cx="2539604" cy="3675460"/>
          </a:xfrm>
          <a:custGeom>
            <a:avLst/>
            <a:gdLst>
              <a:gd name="T0" fmla="*/ 2147483646 w 2133"/>
              <a:gd name="T1" fmla="*/ 2147483646 h 3087"/>
              <a:gd name="T2" fmla="*/ 2147483646 w 2133"/>
              <a:gd name="T3" fmla="*/ 2147483646 h 3087"/>
              <a:gd name="T4" fmla="*/ 2147483646 w 2133"/>
              <a:gd name="T5" fmla="*/ 2147483646 h 3087"/>
              <a:gd name="T6" fmla="*/ 2147483646 w 2133"/>
              <a:gd name="T7" fmla="*/ 2147483646 h 3087"/>
              <a:gd name="T8" fmla="*/ 2147483646 w 2133"/>
              <a:gd name="T9" fmla="*/ 2147483646 h 3087"/>
              <a:gd name="T10" fmla="*/ 2147483646 w 2133"/>
              <a:gd name="T11" fmla="*/ 2147483646 h 3087"/>
              <a:gd name="T12" fmla="*/ 2147483646 w 2133"/>
              <a:gd name="T13" fmla="*/ 2147483646 h 3087"/>
              <a:gd name="T14" fmla="*/ 2147483646 w 2133"/>
              <a:gd name="T15" fmla="*/ 2147483646 h 3087"/>
              <a:gd name="T16" fmla="*/ 2147483646 w 2133"/>
              <a:gd name="T17" fmla="*/ 2147483646 h 3087"/>
              <a:gd name="T18" fmla="*/ 2147483646 w 2133"/>
              <a:gd name="T19" fmla="*/ 2147483646 h 3087"/>
              <a:gd name="T20" fmla="*/ 2147483646 w 2133"/>
              <a:gd name="T21" fmla="*/ 2147483646 h 3087"/>
              <a:gd name="T22" fmla="*/ 2147483646 w 2133"/>
              <a:gd name="T23" fmla="*/ 2147483646 h 30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3"/>
              <a:gd name="T37" fmla="*/ 0 h 3087"/>
              <a:gd name="T38" fmla="*/ 2133 w 2133"/>
              <a:gd name="T39" fmla="*/ 3087 h 30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3" h="3087">
                <a:moveTo>
                  <a:pt x="352" y="3087"/>
                </a:moveTo>
                <a:cubicBezTo>
                  <a:pt x="364" y="3079"/>
                  <a:pt x="376" y="3071"/>
                  <a:pt x="352" y="3039"/>
                </a:cubicBezTo>
                <a:cubicBezTo>
                  <a:pt x="328" y="3007"/>
                  <a:pt x="248" y="2951"/>
                  <a:pt x="208" y="2895"/>
                </a:cubicBezTo>
                <a:cubicBezTo>
                  <a:pt x="168" y="2839"/>
                  <a:pt x="144" y="2791"/>
                  <a:pt x="112" y="2703"/>
                </a:cubicBezTo>
                <a:cubicBezTo>
                  <a:pt x="80" y="2615"/>
                  <a:pt x="32" y="2527"/>
                  <a:pt x="16" y="2367"/>
                </a:cubicBezTo>
                <a:cubicBezTo>
                  <a:pt x="0" y="2207"/>
                  <a:pt x="0" y="1975"/>
                  <a:pt x="16" y="1743"/>
                </a:cubicBezTo>
                <a:cubicBezTo>
                  <a:pt x="32" y="1511"/>
                  <a:pt x="46" y="1195"/>
                  <a:pt x="112" y="975"/>
                </a:cubicBezTo>
                <a:cubicBezTo>
                  <a:pt x="178" y="755"/>
                  <a:pt x="300" y="565"/>
                  <a:pt x="414" y="425"/>
                </a:cubicBezTo>
                <a:cubicBezTo>
                  <a:pt x="528" y="285"/>
                  <a:pt x="633" y="204"/>
                  <a:pt x="795" y="134"/>
                </a:cubicBezTo>
                <a:cubicBezTo>
                  <a:pt x="957" y="64"/>
                  <a:pt x="1195" y="0"/>
                  <a:pt x="1388" y="5"/>
                </a:cubicBezTo>
                <a:cubicBezTo>
                  <a:pt x="1581" y="10"/>
                  <a:pt x="1827" y="121"/>
                  <a:pt x="1951" y="165"/>
                </a:cubicBezTo>
                <a:cubicBezTo>
                  <a:pt x="2075" y="209"/>
                  <a:pt x="2102" y="251"/>
                  <a:pt x="2133" y="26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17" name="Freeform 53">
            <a:extLst>
              <a:ext uri="{FF2B5EF4-FFF2-40B4-BE49-F238E27FC236}">
                <a16:creationId xmlns:a16="http://schemas.microsoft.com/office/drawing/2014/main" id="{87771F8B-3687-C54E-81F9-717A860D70EA}"/>
              </a:ext>
            </a:extLst>
          </p:cNvPr>
          <p:cNvSpPr>
            <a:spLocks/>
          </p:cNvSpPr>
          <p:nvPr/>
        </p:nvSpPr>
        <p:spPr bwMode="auto">
          <a:xfrm rot="17603904" flipH="1">
            <a:off x="2511028" y="1775224"/>
            <a:ext cx="2539604" cy="3675460"/>
          </a:xfrm>
          <a:custGeom>
            <a:avLst/>
            <a:gdLst>
              <a:gd name="T0" fmla="*/ 2147483646 w 2133"/>
              <a:gd name="T1" fmla="*/ 2147483646 h 3087"/>
              <a:gd name="T2" fmla="*/ 2147483646 w 2133"/>
              <a:gd name="T3" fmla="*/ 2147483646 h 3087"/>
              <a:gd name="T4" fmla="*/ 2147483646 w 2133"/>
              <a:gd name="T5" fmla="*/ 2147483646 h 3087"/>
              <a:gd name="T6" fmla="*/ 2147483646 w 2133"/>
              <a:gd name="T7" fmla="*/ 2147483646 h 3087"/>
              <a:gd name="T8" fmla="*/ 2147483646 w 2133"/>
              <a:gd name="T9" fmla="*/ 2147483646 h 3087"/>
              <a:gd name="T10" fmla="*/ 2147483646 w 2133"/>
              <a:gd name="T11" fmla="*/ 2147483646 h 3087"/>
              <a:gd name="T12" fmla="*/ 2147483646 w 2133"/>
              <a:gd name="T13" fmla="*/ 2147483646 h 3087"/>
              <a:gd name="T14" fmla="*/ 2147483646 w 2133"/>
              <a:gd name="T15" fmla="*/ 2147483646 h 3087"/>
              <a:gd name="T16" fmla="*/ 2147483646 w 2133"/>
              <a:gd name="T17" fmla="*/ 2147483646 h 3087"/>
              <a:gd name="T18" fmla="*/ 2147483646 w 2133"/>
              <a:gd name="T19" fmla="*/ 2147483646 h 3087"/>
              <a:gd name="T20" fmla="*/ 2147483646 w 2133"/>
              <a:gd name="T21" fmla="*/ 2147483646 h 3087"/>
              <a:gd name="T22" fmla="*/ 2147483646 w 2133"/>
              <a:gd name="T23" fmla="*/ 2147483646 h 30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3"/>
              <a:gd name="T37" fmla="*/ 0 h 3087"/>
              <a:gd name="T38" fmla="*/ 2133 w 2133"/>
              <a:gd name="T39" fmla="*/ 3087 h 30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3" h="3087">
                <a:moveTo>
                  <a:pt x="352" y="3087"/>
                </a:moveTo>
                <a:cubicBezTo>
                  <a:pt x="364" y="3079"/>
                  <a:pt x="376" y="3071"/>
                  <a:pt x="352" y="3039"/>
                </a:cubicBezTo>
                <a:cubicBezTo>
                  <a:pt x="328" y="3007"/>
                  <a:pt x="248" y="2951"/>
                  <a:pt x="208" y="2895"/>
                </a:cubicBezTo>
                <a:cubicBezTo>
                  <a:pt x="168" y="2839"/>
                  <a:pt x="144" y="2791"/>
                  <a:pt x="112" y="2703"/>
                </a:cubicBezTo>
                <a:cubicBezTo>
                  <a:pt x="80" y="2615"/>
                  <a:pt x="32" y="2527"/>
                  <a:pt x="16" y="2367"/>
                </a:cubicBezTo>
                <a:cubicBezTo>
                  <a:pt x="0" y="2207"/>
                  <a:pt x="0" y="1975"/>
                  <a:pt x="16" y="1743"/>
                </a:cubicBezTo>
                <a:cubicBezTo>
                  <a:pt x="32" y="1511"/>
                  <a:pt x="46" y="1195"/>
                  <a:pt x="112" y="975"/>
                </a:cubicBezTo>
                <a:cubicBezTo>
                  <a:pt x="178" y="755"/>
                  <a:pt x="300" y="565"/>
                  <a:pt x="414" y="425"/>
                </a:cubicBezTo>
                <a:cubicBezTo>
                  <a:pt x="528" y="285"/>
                  <a:pt x="633" y="204"/>
                  <a:pt x="795" y="134"/>
                </a:cubicBezTo>
                <a:cubicBezTo>
                  <a:pt x="957" y="64"/>
                  <a:pt x="1195" y="0"/>
                  <a:pt x="1388" y="5"/>
                </a:cubicBezTo>
                <a:cubicBezTo>
                  <a:pt x="1581" y="10"/>
                  <a:pt x="1827" y="121"/>
                  <a:pt x="1951" y="165"/>
                </a:cubicBezTo>
                <a:cubicBezTo>
                  <a:pt x="2075" y="209"/>
                  <a:pt x="2102" y="251"/>
                  <a:pt x="2133" y="26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18" name="Freeform 54">
            <a:extLst>
              <a:ext uri="{FF2B5EF4-FFF2-40B4-BE49-F238E27FC236}">
                <a16:creationId xmlns:a16="http://schemas.microsoft.com/office/drawing/2014/main" id="{CA400EA9-161E-D040-8BCF-CB47BF69BBD5}"/>
              </a:ext>
            </a:extLst>
          </p:cNvPr>
          <p:cNvSpPr>
            <a:spLocks/>
          </p:cNvSpPr>
          <p:nvPr/>
        </p:nvSpPr>
        <p:spPr bwMode="auto">
          <a:xfrm>
            <a:off x="1344216" y="-289322"/>
            <a:ext cx="2680097" cy="1665685"/>
          </a:xfrm>
          <a:custGeom>
            <a:avLst/>
            <a:gdLst>
              <a:gd name="T0" fmla="*/ 2147483646 w 2251"/>
              <a:gd name="T1" fmla="*/ 2147483646 h 1399"/>
              <a:gd name="T2" fmla="*/ 2147483646 w 2251"/>
              <a:gd name="T3" fmla="*/ 2147483646 h 1399"/>
              <a:gd name="T4" fmla="*/ 2147483646 w 2251"/>
              <a:gd name="T5" fmla="*/ 2147483646 h 1399"/>
              <a:gd name="T6" fmla="*/ 2147483646 w 2251"/>
              <a:gd name="T7" fmla="*/ 2147483646 h 1399"/>
              <a:gd name="T8" fmla="*/ 2147483646 w 2251"/>
              <a:gd name="T9" fmla="*/ 2147483646 h 1399"/>
              <a:gd name="T10" fmla="*/ 2147483646 w 2251"/>
              <a:gd name="T11" fmla="*/ 2147483646 h 1399"/>
              <a:gd name="T12" fmla="*/ 2147483646 w 2251"/>
              <a:gd name="T13" fmla="*/ 2147483646 h 1399"/>
              <a:gd name="T14" fmla="*/ 2147483646 w 2251"/>
              <a:gd name="T15" fmla="*/ 2147483646 h 1399"/>
              <a:gd name="T16" fmla="*/ 2147483646 w 2251"/>
              <a:gd name="T17" fmla="*/ 2147483646 h 1399"/>
              <a:gd name="T18" fmla="*/ 2147483646 w 2251"/>
              <a:gd name="T19" fmla="*/ 2147483646 h 1399"/>
              <a:gd name="T20" fmla="*/ 2147483646 w 2251"/>
              <a:gd name="T21" fmla="*/ 2147483646 h 1399"/>
              <a:gd name="T22" fmla="*/ 0 w 2251"/>
              <a:gd name="T23" fmla="*/ 2147483646 h 13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1"/>
              <a:gd name="T37" fmla="*/ 0 h 1399"/>
              <a:gd name="T38" fmla="*/ 2251 w 2251"/>
              <a:gd name="T39" fmla="*/ 1399 h 139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1" h="1399">
                <a:moveTo>
                  <a:pt x="2248" y="1397"/>
                </a:moveTo>
                <a:cubicBezTo>
                  <a:pt x="2234" y="1398"/>
                  <a:pt x="2220" y="1399"/>
                  <a:pt x="2220" y="1359"/>
                </a:cubicBezTo>
                <a:cubicBezTo>
                  <a:pt x="2220" y="1319"/>
                  <a:pt x="2251" y="1226"/>
                  <a:pt x="2249" y="1157"/>
                </a:cubicBezTo>
                <a:cubicBezTo>
                  <a:pt x="2248" y="1088"/>
                  <a:pt x="2239" y="1036"/>
                  <a:pt x="2212" y="946"/>
                </a:cubicBezTo>
                <a:cubicBezTo>
                  <a:pt x="2185" y="856"/>
                  <a:pt x="2144" y="724"/>
                  <a:pt x="2088" y="619"/>
                </a:cubicBezTo>
                <a:cubicBezTo>
                  <a:pt x="2032" y="514"/>
                  <a:pt x="2014" y="411"/>
                  <a:pt x="1875" y="314"/>
                </a:cubicBezTo>
                <a:cubicBezTo>
                  <a:pt x="1736" y="217"/>
                  <a:pt x="1460" y="74"/>
                  <a:pt x="1256" y="37"/>
                </a:cubicBezTo>
                <a:cubicBezTo>
                  <a:pt x="1052" y="0"/>
                  <a:pt x="807" y="65"/>
                  <a:pt x="650" y="89"/>
                </a:cubicBezTo>
                <a:cubicBezTo>
                  <a:pt x="493" y="113"/>
                  <a:pt x="397" y="147"/>
                  <a:pt x="312" y="180"/>
                </a:cubicBezTo>
                <a:cubicBezTo>
                  <a:pt x="227" y="213"/>
                  <a:pt x="181" y="259"/>
                  <a:pt x="138" y="288"/>
                </a:cubicBezTo>
                <a:cubicBezTo>
                  <a:pt x="95" y="317"/>
                  <a:pt x="75" y="331"/>
                  <a:pt x="52" y="353"/>
                </a:cubicBezTo>
                <a:cubicBezTo>
                  <a:pt x="29" y="375"/>
                  <a:pt x="11" y="408"/>
                  <a:pt x="0" y="42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19" name="Freeform 55">
            <a:extLst>
              <a:ext uri="{FF2B5EF4-FFF2-40B4-BE49-F238E27FC236}">
                <a16:creationId xmlns:a16="http://schemas.microsoft.com/office/drawing/2014/main" id="{A39F5585-C2A5-144D-917E-135250B7C239}"/>
              </a:ext>
            </a:extLst>
          </p:cNvPr>
          <p:cNvSpPr>
            <a:spLocks/>
          </p:cNvSpPr>
          <p:nvPr/>
        </p:nvSpPr>
        <p:spPr bwMode="auto">
          <a:xfrm>
            <a:off x="3925492" y="-515541"/>
            <a:ext cx="4174331" cy="4710113"/>
          </a:xfrm>
          <a:custGeom>
            <a:avLst/>
            <a:gdLst>
              <a:gd name="T0" fmla="*/ 0 w 3506"/>
              <a:gd name="T1" fmla="*/ 2147483646 h 3956"/>
              <a:gd name="T2" fmla="*/ 2147483646 w 3506"/>
              <a:gd name="T3" fmla="*/ 2147483646 h 3956"/>
              <a:gd name="T4" fmla="*/ 2147483646 w 3506"/>
              <a:gd name="T5" fmla="*/ 2147483646 h 3956"/>
              <a:gd name="T6" fmla="*/ 2147483646 w 3506"/>
              <a:gd name="T7" fmla="*/ 2147483646 h 3956"/>
              <a:gd name="T8" fmla="*/ 2147483646 w 3506"/>
              <a:gd name="T9" fmla="*/ 2147483646 h 3956"/>
              <a:gd name="T10" fmla="*/ 2147483646 w 3506"/>
              <a:gd name="T11" fmla="*/ 2147483646 h 3956"/>
              <a:gd name="T12" fmla="*/ 2147483646 w 3506"/>
              <a:gd name="T13" fmla="*/ 2147483646 h 3956"/>
              <a:gd name="T14" fmla="*/ 2147483646 w 3506"/>
              <a:gd name="T15" fmla="*/ 2147483646 h 3956"/>
              <a:gd name="T16" fmla="*/ 2147483646 w 3506"/>
              <a:gd name="T17" fmla="*/ 2147483646 h 3956"/>
              <a:gd name="T18" fmla="*/ 2147483646 w 3506"/>
              <a:gd name="T19" fmla="*/ 2147483646 h 3956"/>
              <a:gd name="T20" fmla="*/ 2147483646 w 3506"/>
              <a:gd name="T21" fmla="*/ 2147483646 h 3956"/>
              <a:gd name="T22" fmla="*/ 2147483646 w 3506"/>
              <a:gd name="T23" fmla="*/ 2147483646 h 3956"/>
              <a:gd name="T24" fmla="*/ 2147483646 w 3506"/>
              <a:gd name="T25" fmla="*/ 2147483646 h 3956"/>
              <a:gd name="T26" fmla="*/ 2147483646 w 3506"/>
              <a:gd name="T27" fmla="*/ 2147483646 h 3956"/>
              <a:gd name="T28" fmla="*/ 2147483646 w 3506"/>
              <a:gd name="T29" fmla="*/ 2147483646 h 39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06"/>
              <a:gd name="T46" fmla="*/ 0 h 3956"/>
              <a:gd name="T47" fmla="*/ 3506 w 3506"/>
              <a:gd name="T48" fmla="*/ 3956 h 39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06" h="3956">
                <a:moveTo>
                  <a:pt x="0" y="1605"/>
                </a:moveTo>
                <a:cubicBezTo>
                  <a:pt x="14" y="1609"/>
                  <a:pt x="27" y="1614"/>
                  <a:pt x="38" y="1575"/>
                </a:cubicBezTo>
                <a:cubicBezTo>
                  <a:pt x="48" y="1536"/>
                  <a:pt x="42" y="1439"/>
                  <a:pt x="62" y="1373"/>
                </a:cubicBezTo>
                <a:cubicBezTo>
                  <a:pt x="81" y="1307"/>
                  <a:pt x="104" y="1258"/>
                  <a:pt x="153" y="1179"/>
                </a:cubicBezTo>
                <a:cubicBezTo>
                  <a:pt x="202" y="1099"/>
                  <a:pt x="232" y="1020"/>
                  <a:pt x="358" y="895"/>
                </a:cubicBezTo>
                <a:cubicBezTo>
                  <a:pt x="484" y="770"/>
                  <a:pt x="725" y="564"/>
                  <a:pt x="907" y="430"/>
                </a:cubicBezTo>
                <a:cubicBezTo>
                  <a:pt x="1089" y="296"/>
                  <a:pt x="1248" y="159"/>
                  <a:pt x="1452" y="88"/>
                </a:cubicBezTo>
                <a:cubicBezTo>
                  <a:pt x="1656" y="17"/>
                  <a:pt x="1939" y="0"/>
                  <a:pt x="2129" y="6"/>
                </a:cubicBezTo>
                <a:cubicBezTo>
                  <a:pt x="2319" y="12"/>
                  <a:pt x="2438" y="41"/>
                  <a:pt x="2594" y="125"/>
                </a:cubicBezTo>
                <a:cubicBezTo>
                  <a:pt x="2749" y="209"/>
                  <a:pt x="2935" y="374"/>
                  <a:pt x="3062" y="511"/>
                </a:cubicBezTo>
                <a:cubicBezTo>
                  <a:pt x="3189" y="648"/>
                  <a:pt x="3285" y="752"/>
                  <a:pt x="3358" y="946"/>
                </a:cubicBezTo>
                <a:cubicBezTo>
                  <a:pt x="3431" y="1140"/>
                  <a:pt x="3506" y="1370"/>
                  <a:pt x="3501" y="1678"/>
                </a:cubicBezTo>
                <a:cubicBezTo>
                  <a:pt x="3496" y="1986"/>
                  <a:pt x="3409" y="2485"/>
                  <a:pt x="3328" y="2795"/>
                </a:cubicBezTo>
                <a:cubicBezTo>
                  <a:pt x="3247" y="3105"/>
                  <a:pt x="3130" y="3343"/>
                  <a:pt x="3012" y="3536"/>
                </a:cubicBezTo>
                <a:cubicBezTo>
                  <a:pt x="2894" y="3729"/>
                  <a:pt x="2699" y="3869"/>
                  <a:pt x="2617" y="395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350"/>
          </a:p>
        </p:txBody>
      </p:sp>
      <p:sp>
        <p:nvSpPr>
          <p:cNvPr id="20520" name="Text Box 56">
            <a:extLst>
              <a:ext uri="{FF2B5EF4-FFF2-40B4-BE49-F238E27FC236}">
                <a16:creationId xmlns:a16="http://schemas.microsoft.com/office/drawing/2014/main" id="{07B13A2D-8EB6-594F-BB04-F9A55DE2CE4D}"/>
              </a:ext>
            </a:extLst>
          </p:cNvPr>
          <p:cNvSpPr txBox="1">
            <a:spLocks noChangeArrowheads="1"/>
          </p:cNvSpPr>
          <p:nvPr/>
        </p:nvSpPr>
        <p:spPr bwMode="auto">
          <a:xfrm>
            <a:off x="2738438" y="3250408"/>
            <a:ext cx="15430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1500"/>
              <a:t>Relative Independance</a:t>
            </a:r>
          </a:p>
        </p:txBody>
      </p:sp>
      <p:sp>
        <p:nvSpPr>
          <p:cNvPr id="20521" name="Line 57">
            <a:extLst>
              <a:ext uri="{FF2B5EF4-FFF2-40B4-BE49-F238E27FC236}">
                <a16:creationId xmlns:a16="http://schemas.microsoft.com/office/drawing/2014/main" id="{D76E9ECF-DD02-F14F-8E58-6D8A78220333}"/>
              </a:ext>
            </a:extLst>
          </p:cNvPr>
          <p:cNvSpPr>
            <a:spLocks noChangeShapeType="1"/>
          </p:cNvSpPr>
          <p:nvPr/>
        </p:nvSpPr>
        <p:spPr bwMode="auto">
          <a:xfrm>
            <a:off x="3600450" y="3486150"/>
            <a:ext cx="1371600" cy="285750"/>
          </a:xfrm>
          <a:prstGeom prst="line">
            <a:avLst/>
          </a:prstGeom>
          <a:noFill/>
          <a:ln w="28575">
            <a:solidFill>
              <a:schemeClr val="accent2"/>
            </a:solidFill>
            <a:round/>
            <a:headEnd type="none" w="lg" len="lg"/>
            <a:tailEnd type="stealth" w="lg" len="lg"/>
          </a:ln>
          <a:extLst>
            <a:ext uri="{909E8E84-426E-40DD-AFC4-6F175D3DCCD1}">
              <a14:hiddenFill xmlns:a14="http://schemas.microsoft.com/office/drawing/2010/main">
                <a:noFill/>
              </a14:hiddenFill>
            </a:ext>
          </a:extLst>
        </p:spPr>
        <p:txBody>
          <a:bodyPr/>
          <a:lstStyle/>
          <a:p>
            <a:endParaRPr lang="en-US" sz="1350"/>
          </a:p>
        </p:txBody>
      </p:sp>
      <p:sp>
        <p:nvSpPr>
          <p:cNvPr id="20522" name="Line 58">
            <a:extLst>
              <a:ext uri="{FF2B5EF4-FFF2-40B4-BE49-F238E27FC236}">
                <a16:creationId xmlns:a16="http://schemas.microsoft.com/office/drawing/2014/main" id="{BC12D92B-621B-514F-827C-EF6ABBDA983F}"/>
              </a:ext>
            </a:extLst>
          </p:cNvPr>
          <p:cNvSpPr>
            <a:spLocks noChangeShapeType="1"/>
          </p:cNvSpPr>
          <p:nvPr/>
        </p:nvSpPr>
        <p:spPr bwMode="auto">
          <a:xfrm flipV="1">
            <a:off x="3543300" y="1885950"/>
            <a:ext cx="57150" cy="1543050"/>
          </a:xfrm>
          <a:prstGeom prst="line">
            <a:avLst/>
          </a:prstGeom>
          <a:noFill/>
          <a:ln w="28575">
            <a:solidFill>
              <a:schemeClr val="accent2"/>
            </a:solidFill>
            <a:round/>
            <a:headEnd type="none" w="lg" len="lg"/>
            <a:tailEnd type="stealth" w="lg" len="lg"/>
          </a:ln>
          <a:extLst>
            <a:ext uri="{909E8E84-426E-40DD-AFC4-6F175D3DCCD1}">
              <a14:hiddenFill xmlns:a14="http://schemas.microsoft.com/office/drawing/2010/main">
                <a:noFill/>
              </a14:hiddenFill>
            </a:ext>
          </a:extLst>
        </p:spPr>
        <p:txBody>
          <a:bodyPr/>
          <a:lstStyle/>
          <a:p>
            <a:endParaRPr lang="en-US" sz="1350"/>
          </a:p>
        </p:txBody>
      </p:sp>
    </p:spTree>
    <p:extLst>
      <p:ext uri="{BB962C8B-B14F-4D97-AF65-F5344CB8AC3E}">
        <p14:creationId xmlns:p14="http://schemas.microsoft.com/office/powerpoint/2010/main" val="118158534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508562-D96B-4541-BCB8-B59ED0E2807A}"/>
              </a:ext>
            </a:extLst>
          </p:cNvPr>
          <p:cNvPicPr>
            <a:picLocks noChangeAspect="1"/>
          </p:cNvPicPr>
          <p:nvPr/>
        </p:nvPicPr>
        <p:blipFill>
          <a:blip r:embed="rId2"/>
          <a:stretch>
            <a:fillRect/>
          </a:stretch>
        </p:blipFill>
        <p:spPr>
          <a:xfrm>
            <a:off x="4320844" y="2313939"/>
            <a:ext cx="3034031" cy="2798835"/>
          </a:xfrm>
          <a:prstGeom prst="rect">
            <a:avLst/>
          </a:prstGeom>
        </p:spPr>
      </p:pic>
      <p:grpSp>
        <p:nvGrpSpPr>
          <p:cNvPr id="21505" name="Group 2">
            <a:extLst>
              <a:ext uri="{FF2B5EF4-FFF2-40B4-BE49-F238E27FC236}">
                <a16:creationId xmlns:a16="http://schemas.microsoft.com/office/drawing/2014/main" id="{0D27BE78-CAAF-A140-B3BF-36EF404016A7}"/>
              </a:ext>
            </a:extLst>
          </p:cNvPr>
          <p:cNvGrpSpPr>
            <a:grpSpLocks noChangeAspect="1"/>
          </p:cNvGrpSpPr>
          <p:nvPr/>
        </p:nvGrpSpPr>
        <p:grpSpPr bwMode="auto">
          <a:xfrm>
            <a:off x="3495677" y="1971678"/>
            <a:ext cx="4223432" cy="2637235"/>
            <a:chOff x="-960" y="354"/>
            <a:chExt cx="4728" cy="2952"/>
          </a:xfrm>
        </p:grpSpPr>
        <p:sp>
          <p:nvSpPr>
            <p:cNvPr id="21527" name="Freeform 5">
              <a:extLst>
                <a:ext uri="{FF2B5EF4-FFF2-40B4-BE49-F238E27FC236}">
                  <a16:creationId xmlns:a16="http://schemas.microsoft.com/office/drawing/2014/main" id="{FFE3ABD0-5FFB-BB42-B821-936C3F456693}"/>
                </a:ext>
              </a:extLst>
            </p:cNvPr>
            <p:cNvSpPr>
              <a:spLocks noChangeAspect="1"/>
            </p:cNvSpPr>
            <p:nvPr/>
          </p:nvSpPr>
          <p:spPr bwMode="auto">
            <a:xfrm>
              <a:off x="1428" y="504"/>
              <a:ext cx="2340" cy="2748"/>
            </a:xfrm>
            <a:custGeom>
              <a:avLst/>
              <a:gdLst>
                <a:gd name="T0" fmla="*/ 36 w 2340"/>
                <a:gd name="T1" fmla="*/ 84 h 2748"/>
                <a:gd name="T2" fmla="*/ 600 w 2340"/>
                <a:gd name="T3" fmla="*/ 84 h 2748"/>
                <a:gd name="T4" fmla="*/ 924 w 2340"/>
                <a:gd name="T5" fmla="*/ 108 h 2748"/>
                <a:gd name="T6" fmla="*/ 1188 w 2340"/>
                <a:gd name="T7" fmla="*/ 264 h 2748"/>
                <a:gd name="T8" fmla="*/ 1392 w 2340"/>
                <a:gd name="T9" fmla="*/ 396 h 2748"/>
                <a:gd name="T10" fmla="*/ 1680 w 2340"/>
                <a:gd name="T11" fmla="*/ 660 h 2748"/>
                <a:gd name="T12" fmla="*/ 1908 w 2340"/>
                <a:gd name="T13" fmla="*/ 984 h 2748"/>
                <a:gd name="T14" fmla="*/ 2124 w 2340"/>
                <a:gd name="T15" fmla="*/ 1416 h 2748"/>
                <a:gd name="T16" fmla="*/ 2208 w 2340"/>
                <a:gd name="T17" fmla="*/ 1668 h 2748"/>
                <a:gd name="T18" fmla="*/ 2232 w 2340"/>
                <a:gd name="T19" fmla="*/ 2016 h 2748"/>
                <a:gd name="T20" fmla="*/ 2124 w 2340"/>
                <a:gd name="T21" fmla="*/ 2508 h 2748"/>
                <a:gd name="T22" fmla="*/ 2052 w 2340"/>
                <a:gd name="T23" fmla="*/ 2748 h 2748"/>
                <a:gd name="T24" fmla="*/ 2184 w 2340"/>
                <a:gd name="T25" fmla="*/ 2736 h 2748"/>
                <a:gd name="T26" fmla="*/ 2328 w 2340"/>
                <a:gd name="T27" fmla="*/ 2148 h 2748"/>
                <a:gd name="T28" fmla="*/ 2340 w 2340"/>
                <a:gd name="T29" fmla="*/ 1908 h 2748"/>
                <a:gd name="T30" fmla="*/ 2304 w 2340"/>
                <a:gd name="T31" fmla="*/ 1632 h 2748"/>
                <a:gd name="T32" fmla="*/ 2196 w 2340"/>
                <a:gd name="T33" fmla="*/ 1296 h 2748"/>
                <a:gd name="T34" fmla="*/ 2052 w 2340"/>
                <a:gd name="T35" fmla="*/ 1056 h 2748"/>
                <a:gd name="T36" fmla="*/ 1848 w 2340"/>
                <a:gd name="T37" fmla="*/ 720 h 2748"/>
                <a:gd name="T38" fmla="*/ 1560 w 2340"/>
                <a:gd name="T39" fmla="*/ 408 h 2748"/>
                <a:gd name="T40" fmla="*/ 1296 w 2340"/>
                <a:gd name="T41" fmla="*/ 228 h 2748"/>
                <a:gd name="T42" fmla="*/ 996 w 2340"/>
                <a:gd name="T43" fmla="*/ 24 h 2748"/>
                <a:gd name="T44" fmla="*/ 744 w 2340"/>
                <a:gd name="T45" fmla="*/ 0 h 2748"/>
                <a:gd name="T46" fmla="*/ 0 w 2340"/>
                <a:gd name="T47" fmla="*/ 0 h 2748"/>
                <a:gd name="T48" fmla="*/ 36 w 2340"/>
                <a:gd name="T49" fmla="*/ 84 h 27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0"/>
                <a:gd name="T76" fmla="*/ 0 h 2748"/>
                <a:gd name="T77" fmla="*/ 2340 w 2340"/>
                <a:gd name="T78" fmla="*/ 2748 h 27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0" h="2748">
                  <a:moveTo>
                    <a:pt x="36" y="84"/>
                  </a:moveTo>
                  <a:lnTo>
                    <a:pt x="600" y="84"/>
                  </a:lnTo>
                  <a:lnTo>
                    <a:pt x="924" y="108"/>
                  </a:lnTo>
                  <a:lnTo>
                    <a:pt x="1188" y="264"/>
                  </a:lnTo>
                  <a:lnTo>
                    <a:pt x="1392" y="396"/>
                  </a:lnTo>
                  <a:lnTo>
                    <a:pt x="1680" y="660"/>
                  </a:lnTo>
                  <a:lnTo>
                    <a:pt x="1908" y="984"/>
                  </a:lnTo>
                  <a:lnTo>
                    <a:pt x="2124" y="1416"/>
                  </a:lnTo>
                  <a:lnTo>
                    <a:pt x="2208" y="1668"/>
                  </a:lnTo>
                  <a:lnTo>
                    <a:pt x="2232" y="2016"/>
                  </a:lnTo>
                  <a:lnTo>
                    <a:pt x="2124" y="2508"/>
                  </a:lnTo>
                  <a:lnTo>
                    <a:pt x="2052" y="2748"/>
                  </a:lnTo>
                  <a:lnTo>
                    <a:pt x="2184" y="2736"/>
                  </a:lnTo>
                  <a:lnTo>
                    <a:pt x="2328" y="2148"/>
                  </a:lnTo>
                  <a:lnTo>
                    <a:pt x="2340" y="1908"/>
                  </a:lnTo>
                  <a:lnTo>
                    <a:pt x="2304" y="1632"/>
                  </a:lnTo>
                  <a:lnTo>
                    <a:pt x="2196" y="1296"/>
                  </a:lnTo>
                  <a:lnTo>
                    <a:pt x="2052" y="1056"/>
                  </a:lnTo>
                  <a:lnTo>
                    <a:pt x="1848" y="720"/>
                  </a:lnTo>
                  <a:lnTo>
                    <a:pt x="1560" y="408"/>
                  </a:lnTo>
                  <a:lnTo>
                    <a:pt x="1296" y="228"/>
                  </a:lnTo>
                  <a:lnTo>
                    <a:pt x="996" y="24"/>
                  </a:lnTo>
                  <a:lnTo>
                    <a:pt x="744" y="0"/>
                  </a:lnTo>
                  <a:lnTo>
                    <a:pt x="0" y="0"/>
                  </a:lnTo>
                  <a:lnTo>
                    <a:pt x="36" y="84"/>
                  </a:lnTo>
                  <a:close/>
                </a:path>
              </a:pathLst>
            </a:custGeom>
            <a:solidFill>
              <a:schemeClr val="bg2"/>
            </a:solidFill>
            <a:ln w="9525">
              <a:solidFill>
                <a:schemeClr val="folHlink"/>
              </a:solidFill>
              <a:round/>
              <a:headEnd/>
              <a:tailEnd/>
            </a:ln>
          </p:spPr>
          <p:txBody>
            <a:bodyPr/>
            <a:lstStyle/>
            <a:p>
              <a:endParaRPr lang="en-US" sz="1350"/>
            </a:p>
          </p:txBody>
        </p:sp>
        <p:sp>
          <p:nvSpPr>
            <p:cNvPr id="21528" name="Oval 6">
              <a:extLst>
                <a:ext uri="{FF2B5EF4-FFF2-40B4-BE49-F238E27FC236}">
                  <a16:creationId xmlns:a16="http://schemas.microsoft.com/office/drawing/2014/main" id="{89A7B276-D01D-2F4D-B337-46113460B6CD}"/>
                </a:ext>
              </a:extLst>
            </p:cNvPr>
            <p:cNvSpPr>
              <a:spLocks noChangeAspect="1" noChangeArrowheads="1"/>
            </p:cNvSpPr>
            <p:nvPr/>
          </p:nvSpPr>
          <p:spPr bwMode="auto">
            <a:xfrm>
              <a:off x="1662" y="1580"/>
              <a:ext cx="204" cy="200"/>
            </a:xfrm>
            <a:prstGeom prst="ellipse">
              <a:avLst/>
            </a:prstGeom>
            <a:solidFill>
              <a:srgbClr val="FF0000"/>
            </a:solidFill>
            <a:ln w="38100">
              <a:solidFill>
                <a:schemeClr val="folHlink"/>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fr-FR" altLang="en-US" sz="1800" b="0">
                <a:solidFill>
                  <a:schemeClr val="bg2"/>
                </a:solidFill>
                <a:latin typeface="Times New Roman" panose="02020603050405020304" pitchFamily="18" charset="0"/>
              </a:endParaRPr>
            </a:p>
          </p:txBody>
        </p:sp>
        <p:sp>
          <p:nvSpPr>
            <p:cNvPr id="21529" name="Oval 7">
              <a:extLst>
                <a:ext uri="{FF2B5EF4-FFF2-40B4-BE49-F238E27FC236}">
                  <a16:creationId xmlns:a16="http://schemas.microsoft.com/office/drawing/2014/main" id="{CD752EFD-9121-4E48-93F8-C6FC58DEAF42}"/>
                </a:ext>
              </a:extLst>
            </p:cNvPr>
            <p:cNvSpPr>
              <a:spLocks noChangeAspect="1" noChangeArrowheads="1"/>
            </p:cNvSpPr>
            <p:nvPr/>
          </p:nvSpPr>
          <p:spPr bwMode="auto">
            <a:xfrm>
              <a:off x="2616" y="2180"/>
              <a:ext cx="204" cy="200"/>
            </a:xfrm>
            <a:prstGeom prst="ellipse">
              <a:avLst/>
            </a:prstGeom>
            <a:solidFill>
              <a:schemeClr val="accent2"/>
            </a:solidFill>
            <a:ln w="38100">
              <a:solidFill>
                <a:schemeClr val="folHlink"/>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fr-FR" altLang="en-US" sz="1800" b="0">
                <a:solidFill>
                  <a:schemeClr val="bg2"/>
                </a:solidFill>
                <a:latin typeface="Times New Roman" panose="02020603050405020304" pitchFamily="18" charset="0"/>
              </a:endParaRPr>
            </a:p>
          </p:txBody>
        </p:sp>
        <p:sp>
          <p:nvSpPr>
            <p:cNvPr id="21530" name="Line 8">
              <a:extLst>
                <a:ext uri="{FF2B5EF4-FFF2-40B4-BE49-F238E27FC236}">
                  <a16:creationId xmlns:a16="http://schemas.microsoft.com/office/drawing/2014/main" id="{F88D395C-8734-4F49-AF61-C0A3845D5BDC}"/>
                </a:ext>
              </a:extLst>
            </p:cNvPr>
            <p:cNvSpPr>
              <a:spLocks noChangeAspect="1" noChangeShapeType="1"/>
            </p:cNvSpPr>
            <p:nvPr/>
          </p:nvSpPr>
          <p:spPr bwMode="auto">
            <a:xfrm>
              <a:off x="3486" y="1422"/>
              <a:ext cx="114" cy="204"/>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1531" name="Line 9">
              <a:extLst>
                <a:ext uri="{FF2B5EF4-FFF2-40B4-BE49-F238E27FC236}">
                  <a16:creationId xmlns:a16="http://schemas.microsoft.com/office/drawing/2014/main" id="{AB1A0953-5506-D747-8C52-8FC53AF0F4E4}"/>
                </a:ext>
              </a:extLst>
            </p:cNvPr>
            <p:cNvSpPr>
              <a:spLocks noChangeAspect="1" noChangeShapeType="1"/>
            </p:cNvSpPr>
            <p:nvPr/>
          </p:nvSpPr>
          <p:spPr bwMode="auto">
            <a:xfrm>
              <a:off x="2826" y="720"/>
              <a:ext cx="168" cy="120"/>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1532" name="Line 10">
              <a:extLst>
                <a:ext uri="{FF2B5EF4-FFF2-40B4-BE49-F238E27FC236}">
                  <a16:creationId xmlns:a16="http://schemas.microsoft.com/office/drawing/2014/main" id="{4DA1A170-FA00-A443-8C1D-0776E9B21DDC}"/>
                </a:ext>
              </a:extLst>
            </p:cNvPr>
            <p:cNvSpPr>
              <a:spLocks noChangeAspect="1" noChangeShapeType="1"/>
            </p:cNvSpPr>
            <p:nvPr/>
          </p:nvSpPr>
          <p:spPr bwMode="auto">
            <a:xfrm>
              <a:off x="1806" y="450"/>
              <a:ext cx="204" cy="0"/>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1533" name="Line 11">
              <a:extLst>
                <a:ext uri="{FF2B5EF4-FFF2-40B4-BE49-F238E27FC236}">
                  <a16:creationId xmlns:a16="http://schemas.microsoft.com/office/drawing/2014/main" id="{38CD71DE-CA57-F245-8E17-8D200D87F15A}"/>
                </a:ext>
              </a:extLst>
            </p:cNvPr>
            <p:cNvSpPr>
              <a:spLocks noChangeAspect="1" noChangeShapeType="1"/>
            </p:cNvSpPr>
            <p:nvPr/>
          </p:nvSpPr>
          <p:spPr bwMode="auto">
            <a:xfrm flipV="1">
              <a:off x="1746" y="618"/>
              <a:ext cx="156" cy="894"/>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21534" name="Line 12">
              <a:extLst>
                <a:ext uri="{FF2B5EF4-FFF2-40B4-BE49-F238E27FC236}">
                  <a16:creationId xmlns:a16="http://schemas.microsoft.com/office/drawing/2014/main" id="{25D8F16C-206E-634E-B186-9F98339ADD90}"/>
                </a:ext>
              </a:extLst>
            </p:cNvPr>
            <p:cNvSpPr>
              <a:spLocks noChangeAspect="1" noChangeShapeType="1"/>
            </p:cNvSpPr>
            <p:nvPr/>
          </p:nvSpPr>
          <p:spPr bwMode="auto">
            <a:xfrm flipV="1">
              <a:off x="1860" y="936"/>
              <a:ext cx="900" cy="654"/>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21535" name="Line 13">
              <a:extLst>
                <a:ext uri="{FF2B5EF4-FFF2-40B4-BE49-F238E27FC236}">
                  <a16:creationId xmlns:a16="http://schemas.microsoft.com/office/drawing/2014/main" id="{4E7AC6D7-70CB-AA4A-87B3-7A57F6369FDC}"/>
                </a:ext>
              </a:extLst>
            </p:cNvPr>
            <p:cNvSpPr>
              <a:spLocks noChangeAspect="1" noChangeShapeType="1"/>
            </p:cNvSpPr>
            <p:nvPr/>
          </p:nvSpPr>
          <p:spPr bwMode="auto">
            <a:xfrm flipV="1">
              <a:off x="1902" y="1602"/>
              <a:ext cx="1470" cy="78"/>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21536" name="Line 14">
              <a:extLst>
                <a:ext uri="{FF2B5EF4-FFF2-40B4-BE49-F238E27FC236}">
                  <a16:creationId xmlns:a16="http://schemas.microsoft.com/office/drawing/2014/main" id="{68480F95-FF6A-E94E-AB32-A7A7382D68CA}"/>
                </a:ext>
              </a:extLst>
            </p:cNvPr>
            <p:cNvSpPr>
              <a:spLocks noChangeAspect="1" noChangeShapeType="1"/>
            </p:cNvSpPr>
            <p:nvPr/>
          </p:nvSpPr>
          <p:spPr bwMode="auto">
            <a:xfrm flipV="1">
              <a:off x="2844" y="1674"/>
              <a:ext cx="606" cy="480"/>
            </a:xfrm>
            <a:prstGeom prst="line">
              <a:avLst/>
            </a:prstGeom>
            <a:noFill/>
            <a:ln w="317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21537" name="Line 15">
              <a:extLst>
                <a:ext uri="{FF2B5EF4-FFF2-40B4-BE49-F238E27FC236}">
                  <a16:creationId xmlns:a16="http://schemas.microsoft.com/office/drawing/2014/main" id="{2D4D56B8-BD36-E949-AE57-9406DA62E392}"/>
                </a:ext>
              </a:extLst>
            </p:cNvPr>
            <p:cNvSpPr>
              <a:spLocks noChangeAspect="1" noChangeShapeType="1"/>
            </p:cNvSpPr>
            <p:nvPr/>
          </p:nvSpPr>
          <p:spPr bwMode="auto">
            <a:xfrm flipV="1">
              <a:off x="2736" y="924"/>
              <a:ext cx="126" cy="1200"/>
            </a:xfrm>
            <a:prstGeom prst="line">
              <a:avLst/>
            </a:prstGeom>
            <a:noFill/>
            <a:ln w="317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21538" name="Line 16">
              <a:extLst>
                <a:ext uri="{FF2B5EF4-FFF2-40B4-BE49-F238E27FC236}">
                  <a16:creationId xmlns:a16="http://schemas.microsoft.com/office/drawing/2014/main" id="{01467C00-0347-B949-895B-26EA5524B379}"/>
                </a:ext>
              </a:extLst>
            </p:cNvPr>
            <p:cNvSpPr>
              <a:spLocks noChangeAspect="1" noChangeShapeType="1"/>
            </p:cNvSpPr>
            <p:nvPr/>
          </p:nvSpPr>
          <p:spPr bwMode="auto">
            <a:xfrm flipH="1" flipV="1">
              <a:off x="1980" y="600"/>
              <a:ext cx="654" cy="1524"/>
            </a:xfrm>
            <a:prstGeom prst="line">
              <a:avLst/>
            </a:prstGeom>
            <a:noFill/>
            <a:ln w="317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21539" name="Rectangle 17">
              <a:extLst>
                <a:ext uri="{FF2B5EF4-FFF2-40B4-BE49-F238E27FC236}">
                  <a16:creationId xmlns:a16="http://schemas.microsoft.com/office/drawing/2014/main" id="{971F0EFF-FD23-1F4C-81EE-3C95FDECACE4}"/>
                </a:ext>
              </a:extLst>
            </p:cNvPr>
            <p:cNvSpPr>
              <a:spLocks noChangeAspect="1" noChangeArrowheads="1"/>
            </p:cNvSpPr>
            <p:nvPr/>
          </p:nvSpPr>
          <p:spPr bwMode="auto">
            <a:xfrm>
              <a:off x="-960" y="354"/>
              <a:ext cx="1704" cy="29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21540" name="Freeform 18">
              <a:extLst>
                <a:ext uri="{FF2B5EF4-FFF2-40B4-BE49-F238E27FC236}">
                  <a16:creationId xmlns:a16="http://schemas.microsoft.com/office/drawing/2014/main" id="{262C8A07-ABEF-D744-B570-18CE2C49A614}"/>
                </a:ext>
              </a:extLst>
            </p:cNvPr>
            <p:cNvSpPr>
              <a:spLocks noChangeAspect="1"/>
            </p:cNvSpPr>
            <p:nvPr/>
          </p:nvSpPr>
          <p:spPr bwMode="auto">
            <a:xfrm rot="21257749">
              <a:off x="678" y="540"/>
              <a:ext cx="816" cy="276"/>
            </a:xfrm>
            <a:custGeom>
              <a:avLst/>
              <a:gdLst>
                <a:gd name="T0" fmla="*/ 24 w 816"/>
                <a:gd name="T1" fmla="*/ 276 h 276"/>
                <a:gd name="T2" fmla="*/ 354 w 816"/>
                <a:gd name="T3" fmla="*/ 174 h 276"/>
                <a:gd name="T4" fmla="*/ 816 w 816"/>
                <a:gd name="T5" fmla="*/ 78 h 276"/>
                <a:gd name="T6" fmla="*/ 792 w 816"/>
                <a:gd name="T7" fmla="*/ 0 h 276"/>
                <a:gd name="T8" fmla="*/ 372 w 816"/>
                <a:gd name="T9" fmla="*/ 78 h 276"/>
                <a:gd name="T10" fmla="*/ 0 w 816"/>
                <a:gd name="T11" fmla="*/ 198 h 276"/>
                <a:gd name="T12" fmla="*/ 24 w 816"/>
                <a:gd name="T13" fmla="*/ 276 h 276"/>
                <a:gd name="T14" fmla="*/ 0 60000 65536"/>
                <a:gd name="T15" fmla="*/ 0 60000 65536"/>
                <a:gd name="T16" fmla="*/ 0 60000 65536"/>
                <a:gd name="T17" fmla="*/ 0 60000 65536"/>
                <a:gd name="T18" fmla="*/ 0 60000 65536"/>
                <a:gd name="T19" fmla="*/ 0 60000 65536"/>
                <a:gd name="T20" fmla="*/ 0 60000 65536"/>
                <a:gd name="T21" fmla="*/ 0 w 816"/>
                <a:gd name="T22" fmla="*/ 0 h 276"/>
                <a:gd name="T23" fmla="*/ 816 w 816"/>
                <a:gd name="T24" fmla="*/ 276 h 2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6" h="276">
                  <a:moveTo>
                    <a:pt x="24" y="276"/>
                  </a:moveTo>
                  <a:lnTo>
                    <a:pt x="354" y="174"/>
                  </a:lnTo>
                  <a:lnTo>
                    <a:pt x="816" y="78"/>
                  </a:lnTo>
                  <a:lnTo>
                    <a:pt x="792" y="0"/>
                  </a:lnTo>
                  <a:lnTo>
                    <a:pt x="372" y="78"/>
                  </a:lnTo>
                  <a:lnTo>
                    <a:pt x="0" y="198"/>
                  </a:lnTo>
                  <a:lnTo>
                    <a:pt x="24" y="276"/>
                  </a:lnTo>
                  <a:close/>
                </a:path>
              </a:pathLst>
            </a:custGeom>
            <a:solidFill>
              <a:schemeClr val="bg2"/>
            </a:solidFill>
            <a:ln w="9525">
              <a:solidFill>
                <a:schemeClr val="folHlink"/>
              </a:solidFill>
              <a:round/>
              <a:headEnd/>
              <a:tailEnd/>
            </a:ln>
          </p:spPr>
          <p:txBody>
            <a:bodyPr/>
            <a:lstStyle/>
            <a:p>
              <a:endParaRPr lang="en-US" sz="1350"/>
            </a:p>
          </p:txBody>
        </p:sp>
      </p:grpSp>
      <p:grpSp>
        <p:nvGrpSpPr>
          <p:cNvPr id="21506" name="Group 19">
            <a:extLst>
              <a:ext uri="{FF2B5EF4-FFF2-40B4-BE49-F238E27FC236}">
                <a16:creationId xmlns:a16="http://schemas.microsoft.com/office/drawing/2014/main" id="{54501490-4243-8843-898C-D08B03F7A327}"/>
              </a:ext>
            </a:extLst>
          </p:cNvPr>
          <p:cNvGrpSpPr>
            <a:grpSpLocks noChangeAspect="1"/>
          </p:cNvGrpSpPr>
          <p:nvPr/>
        </p:nvGrpSpPr>
        <p:grpSpPr bwMode="auto">
          <a:xfrm>
            <a:off x="1609728" y="1914525"/>
            <a:ext cx="2402681" cy="2586038"/>
            <a:chOff x="0" y="1115"/>
            <a:chExt cx="2521" cy="2713"/>
          </a:xfrm>
        </p:grpSpPr>
        <p:grpSp>
          <p:nvGrpSpPr>
            <p:cNvPr id="21509" name="Group 20">
              <a:extLst>
                <a:ext uri="{FF2B5EF4-FFF2-40B4-BE49-F238E27FC236}">
                  <a16:creationId xmlns:a16="http://schemas.microsoft.com/office/drawing/2014/main" id="{EF2CA659-F8DD-734B-9C73-9F97B24E1392}"/>
                </a:ext>
              </a:extLst>
            </p:cNvPr>
            <p:cNvGrpSpPr>
              <a:grpSpLocks noChangeAspect="1"/>
            </p:cNvGrpSpPr>
            <p:nvPr/>
          </p:nvGrpSpPr>
          <p:grpSpPr bwMode="auto">
            <a:xfrm>
              <a:off x="0" y="1115"/>
              <a:ext cx="2521" cy="2713"/>
              <a:chOff x="2976" y="1271"/>
              <a:chExt cx="2521" cy="2713"/>
            </a:xfrm>
          </p:grpSpPr>
          <p:sp>
            <p:nvSpPr>
              <p:cNvPr id="21518" name="Rectangle 21">
                <a:extLst>
                  <a:ext uri="{FF2B5EF4-FFF2-40B4-BE49-F238E27FC236}">
                    <a16:creationId xmlns:a16="http://schemas.microsoft.com/office/drawing/2014/main" id="{36D91BC0-2097-6640-879E-BD2889CEE736}"/>
                  </a:ext>
                </a:extLst>
              </p:cNvPr>
              <p:cNvSpPr>
                <a:spLocks noChangeAspect="1" noChangeArrowheads="1"/>
              </p:cNvSpPr>
              <p:nvPr/>
            </p:nvSpPr>
            <p:spPr bwMode="auto">
              <a:xfrm>
                <a:off x="3097" y="1271"/>
                <a:ext cx="2400" cy="2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pPr>
                <a:r>
                  <a:rPr lang="en-US" altLang="en-US" sz="1800" b="0" dirty="0">
                    <a:latin typeface="+mn-lt"/>
                    <a:cs typeface="Arial" panose="020B0604020202020204" pitchFamily="34" charset="0"/>
                  </a:rPr>
                  <a:t>    Cocktail Party</a:t>
                </a:r>
              </a:p>
            </p:txBody>
          </p:sp>
          <p:grpSp>
            <p:nvGrpSpPr>
              <p:cNvPr id="21519" name="Group 22">
                <a:extLst>
                  <a:ext uri="{FF2B5EF4-FFF2-40B4-BE49-F238E27FC236}">
                    <a16:creationId xmlns:a16="http://schemas.microsoft.com/office/drawing/2014/main" id="{F543488B-C6A3-5047-872C-E56A513DB9E5}"/>
                  </a:ext>
                </a:extLst>
              </p:cNvPr>
              <p:cNvGrpSpPr>
                <a:grpSpLocks noChangeAspect="1"/>
              </p:cNvGrpSpPr>
              <p:nvPr/>
            </p:nvGrpSpPr>
            <p:grpSpPr bwMode="auto">
              <a:xfrm>
                <a:off x="2976" y="1632"/>
                <a:ext cx="2448" cy="2352"/>
                <a:chOff x="3120" y="1632"/>
                <a:chExt cx="2448" cy="2352"/>
              </a:xfrm>
            </p:grpSpPr>
            <p:sp>
              <p:nvSpPr>
                <p:cNvPr id="21524" name="Rectangle 27">
                  <a:extLst>
                    <a:ext uri="{FF2B5EF4-FFF2-40B4-BE49-F238E27FC236}">
                      <a16:creationId xmlns:a16="http://schemas.microsoft.com/office/drawing/2014/main" id="{5DDEF039-0BA3-CF4E-9A76-34F970E4263D}"/>
                    </a:ext>
                  </a:extLst>
                </p:cNvPr>
                <p:cNvSpPr>
                  <a:spLocks noChangeAspect="1" noChangeArrowheads="1"/>
                </p:cNvSpPr>
                <p:nvPr/>
              </p:nvSpPr>
              <p:spPr bwMode="auto">
                <a:xfrm>
                  <a:off x="3120" y="1632"/>
                  <a:ext cx="2448" cy="2352"/>
                </a:xfrm>
                <a:prstGeom prst="rect">
                  <a:avLst/>
                </a:prstGeom>
                <a:solidFill>
                  <a:srgbClr val="FFFFFF"/>
                </a:solidFill>
                <a:ln w="9525">
                  <a:solidFill>
                    <a:schemeClr val="tx1"/>
                  </a:solidFill>
                  <a:miter lim="800000"/>
                  <a:headEnd/>
                  <a:tailEnd/>
                </a:ln>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graphicFrame>
              <p:nvGraphicFramePr>
                <p:cNvPr id="21520" name="Object 2">
                  <a:extLst>
                    <a:ext uri="{FF2B5EF4-FFF2-40B4-BE49-F238E27FC236}">
                      <a16:creationId xmlns:a16="http://schemas.microsoft.com/office/drawing/2014/main" id="{3C75B316-2F47-EE41-BFF7-0AC613B7862C}"/>
                    </a:ext>
                  </a:extLst>
                </p:cNvPr>
                <p:cNvGraphicFramePr>
                  <a:graphicFrameLocks noChangeAspect="1"/>
                </p:cNvGraphicFramePr>
                <p:nvPr/>
              </p:nvGraphicFramePr>
              <p:xfrm>
                <a:off x="5036" y="2064"/>
                <a:ext cx="368" cy="955"/>
              </p:xfrm>
              <a:graphic>
                <a:graphicData uri="http://schemas.openxmlformats.org/presentationml/2006/ole">
                  <mc:AlternateContent xmlns:mc="http://schemas.openxmlformats.org/markup-compatibility/2006">
                    <mc:Choice xmlns:v="urn:schemas-microsoft-com:vml" Requires="v">
                      <p:oleObj name="Clip" r:id="rId3" imgW="7899400" imgH="20497800" progId="MS_ClipArt_Gallery.2">
                        <p:embed/>
                      </p:oleObj>
                    </mc:Choice>
                    <mc:Fallback>
                      <p:oleObj name="Clip" r:id="rId3" imgW="7899400" imgH="20497800" progId="MS_ClipArt_Gallery.2">
                        <p:embed/>
                        <p:pic>
                          <p:nvPicPr>
                            <p:cNvPr id="21520" name="Object 2">
                              <a:extLst>
                                <a:ext uri="{FF2B5EF4-FFF2-40B4-BE49-F238E27FC236}">
                                  <a16:creationId xmlns:a16="http://schemas.microsoft.com/office/drawing/2014/main" id="{3C75B316-2F47-EE41-BFF7-0AC613B786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6" y="2064"/>
                              <a:ext cx="368" cy="9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1521" name="Object 3">
                  <a:extLst>
                    <a:ext uri="{FF2B5EF4-FFF2-40B4-BE49-F238E27FC236}">
                      <a16:creationId xmlns:a16="http://schemas.microsoft.com/office/drawing/2014/main" id="{73FB1C09-2603-B349-BCEB-6954E612E0A8}"/>
                    </a:ext>
                  </a:extLst>
                </p:cNvPr>
                <p:cNvGraphicFramePr>
                  <a:graphicFrameLocks noChangeAspect="1"/>
                </p:cNvGraphicFramePr>
                <p:nvPr/>
              </p:nvGraphicFramePr>
              <p:xfrm>
                <a:off x="4494" y="2736"/>
                <a:ext cx="445" cy="1152"/>
              </p:xfrm>
              <a:graphic>
                <a:graphicData uri="http://schemas.openxmlformats.org/presentationml/2006/ole">
                  <mc:AlternateContent xmlns:mc="http://schemas.openxmlformats.org/markup-compatibility/2006">
                    <mc:Choice xmlns:v="urn:schemas-microsoft-com:vml" Requires="v">
                      <p:oleObj name="Clip" r:id="rId5" imgW="7899400" imgH="20497800" progId="MS_ClipArt_Gallery.2">
                        <p:embed/>
                      </p:oleObj>
                    </mc:Choice>
                    <mc:Fallback>
                      <p:oleObj name="Clip" r:id="rId5" imgW="7899400" imgH="20497800" progId="MS_ClipArt_Gallery.2">
                        <p:embed/>
                        <p:pic>
                          <p:nvPicPr>
                            <p:cNvPr id="21521" name="Object 3">
                              <a:extLst>
                                <a:ext uri="{FF2B5EF4-FFF2-40B4-BE49-F238E27FC236}">
                                  <a16:creationId xmlns:a16="http://schemas.microsoft.com/office/drawing/2014/main" id="{73FB1C09-2603-B349-BCEB-6954E612E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4" y="2736"/>
                              <a:ext cx="445" cy="11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1522" name="Object 4">
                  <a:extLst>
                    <a:ext uri="{FF2B5EF4-FFF2-40B4-BE49-F238E27FC236}">
                      <a16:creationId xmlns:a16="http://schemas.microsoft.com/office/drawing/2014/main" id="{7E07B947-20B4-6348-AC14-4503935B70C4}"/>
                    </a:ext>
                  </a:extLst>
                </p:cNvPr>
                <p:cNvGraphicFramePr>
                  <a:graphicFrameLocks noChangeAspect="1"/>
                </p:cNvGraphicFramePr>
                <p:nvPr/>
              </p:nvGraphicFramePr>
              <p:xfrm>
                <a:off x="3408" y="2688"/>
                <a:ext cx="699" cy="1200"/>
              </p:xfrm>
              <a:graphic>
                <a:graphicData uri="http://schemas.openxmlformats.org/presentationml/2006/ole">
                  <mc:AlternateContent xmlns:mc="http://schemas.openxmlformats.org/markup-compatibility/2006">
                    <mc:Choice xmlns:v="urn:schemas-microsoft-com:vml" Requires="v">
                      <p:oleObj name="Clip" r:id="rId6" imgW="10502900" imgH="18008600" progId="MS_ClipArt_Gallery.2">
                        <p:embed/>
                      </p:oleObj>
                    </mc:Choice>
                    <mc:Fallback>
                      <p:oleObj name="Clip" r:id="rId6" imgW="10502900" imgH="18008600" progId="MS_ClipArt_Gallery.2">
                        <p:embed/>
                        <p:pic>
                          <p:nvPicPr>
                            <p:cNvPr id="21522" name="Object 4">
                              <a:extLst>
                                <a:ext uri="{FF2B5EF4-FFF2-40B4-BE49-F238E27FC236}">
                                  <a16:creationId xmlns:a16="http://schemas.microsoft.com/office/drawing/2014/main" id="{7E07B947-20B4-6348-AC14-4503935B70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08" y="2688"/>
                              <a:ext cx="699" cy="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21523" name="Object 5">
                  <a:extLst>
                    <a:ext uri="{FF2B5EF4-FFF2-40B4-BE49-F238E27FC236}">
                      <a16:creationId xmlns:a16="http://schemas.microsoft.com/office/drawing/2014/main" id="{E426EF3F-454D-5148-AD42-645397C56C44}"/>
                    </a:ext>
                  </a:extLst>
                </p:cNvPr>
                <p:cNvGraphicFramePr>
                  <a:graphicFrameLocks noChangeAspect="1"/>
                </p:cNvGraphicFramePr>
                <p:nvPr/>
              </p:nvGraphicFramePr>
              <p:xfrm>
                <a:off x="3840" y="1776"/>
                <a:ext cx="1008" cy="724"/>
              </p:xfrm>
              <a:graphic>
                <a:graphicData uri="http://schemas.openxmlformats.org/presentationml/2006/ole">
                  <mc:AlternateContent xmlns:mc="http://schemas.openxmlformats.org/markup-compatibility/2006">
                    <mc:Choice xmlns:v="urn:schemas-microsoft-com:vml" Requires="v">
                      <p:oleObj name="Clip" r:id="rId8" imgW="26974800" imgH="19367500" progId="MS_ClipArt_Gallery.2">
                        <p:embed/>
                      </p:oleObj>
                    </mc:Choice>
                    <mc:Fallback>
                      <p:oleObj name="Clip" r:id="rId8" imgW="26974800" imgH="19367500" progId="MS_ClipArt_Gallery.2">
                        <p:embed/>
                        <p:pic>
                          <p:nvPicPr>
                            <p:cNvPr id="21523" name="Object 5">
                              <a:extLst>
                                <a:ext uri="{FF2B5EF4-FFF2-40B4-BE49-F238E27FC236}">
                                  <a16:creationId xmlns:a16="http://schemas.microsoft.com/office/drawing/2014/main" id="{E426EF3F-454D-5148-AD42-645397C56C4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40" y="1776"/>
                              <a:ext cx="1008" cy="7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pSp>
        </p:grpSp>
        <p:grpSp>
          <p:nvGrpSpPr>
            <p:cNvPr id="21510" name="Group 28">
              <a:extLst>
                <a:ext uri="{FF2B5EF4-FFF2-40B4-BE49-F238E27FC236}">
                  <a16:creationId xmlns:a16="http://schemas.microsoft.com/office/drawing/2014/main" id="{72582420-2F03-014D-A830-F0EFF04A9324}"/>
                </a:ext>
              </a:extLst>
            </p:cNvPr>
            <p:cNvGrpSpPr>
              <a:grpSpLocks noChangeAspect="1"/>
            </p:cNvGrpSpPr>
            <p:nvPr/>
          </p:nvGrpSpPr>
          <p:grpSpPr bwMode="auto">
            <a:xfrm>
              <a:off x="576" y="2148"/>
              <a:ext cx="1296" cy="672"/>
              <a:chOff x="3552" y="2304"/>
              <a:chExt cx="1296" cy="672"/>
            </a:xfrm>
          </p:grpSpPr>
          <p:sp>
            <p:nvSpPr>
              <p:cNvPr id="21516" name="Line 29">
                <a:extLst>
                  <a:ext uri="{FF2B5EF4-FFF2-40B4-BE49-F238E27FC236}">
                    <a16:creationId xmlns:a16="http://schemas.microsoft.com/office/drawing/2014/main" id="{49E2D0B2-276B-8847-A616-43E3D37F868E}"/>
                  </a:ext>
                </a:extLst>
              </p:cNvPr>
              <p:cNvSpPr>
                <a:spLocks noChangeAspect="1" noChangeShapeType="1"/>
              </p:cNvSpPr>
              <p:nvPr/>
            </p:nvSpPr>
            <p:spPr bwMode="auto">
              <a:xfrm>
                <a:off x="3552" y="2832"/>
                <a:ext cx="768" cy="144"/>
              </a:xfrm>
              <a:prstGeom prst="line">
                <a:avLst/>
              </a:prstGeom>
              <a:noFill/>
              <a:ln w="38100">
                <a:solidFill>
                  <a:schemeClr val="accent2"/>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en-US" sz="1350"/>
              </a:p>
            </p:txBody>
          </p:sp>
          <p:sp>
            <p:nvSpPr>
              <p:cNvPr id="21517" name="Line 30">
                <a:extLst>
                  <a:ext uri="{FF2B5EF4-FFF2-40B4-BE49-F238E27FC236}">
                    <a16:creationId xmlns:a16="http://schemas.microsoft.com/office/drawing/2014/main" id="{4A852E51-9369-2643-BC5D-AD08ACF9914B}"/>
                  </a:ext>
                </a:extLst>
              </p:cNvPr>
              <p:cNvSpPr>
                <a:spLocks noChangeAspect="1" noChangeShapeType="1"/>
              </p:cNvSpPr>
              <p:nvPr/>
            </p:nvSpPr>
            <p:spPr bwMode="auto">
              <a:xfrm flipV="1">
                <a:off x="3552" y="2304"/>
                <a:ext cx="1296" cy="528"/>
              </a:xfrm>
              <a:prstGeom prst="line">
                <a:avLst/>
              </a:prstGeom>
              <a:noFill/>
              <a:ln w="38100">
                <a:solidFill>
                  <a:schemeClr val="accent2"/>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21511" name="Group 31">
              <a:extLst>
                <a:ext uri="{FF2B5EF4-FFF2-40B4-BE49-F238E27FC236}">
                  <a16:creationId xmlns:a16="http://schemas.microsoft.com/office/drawing/2014/main" id="{9B96B1F7-F918-4342-B289-4396643BCCA9}"/>
                </a:ext>
              </a:extLst>
            </p:cNvPr>
            <p:cNvGrpSpPr>
              <a:grpSpLocks noChangeAspect="1"/>
            </p:cNvGrpSpPr>
            <p:nvPr/>
          </p:nvGrpSpPr>
          <p:grpSpPr bwMode="auto">
            <a:xfrm>
              <a:off x="1392" y="1860"/>
              <a:ext cx="480" cy="864"/>
              <a:chOff x="4368" y="2016"/>
              <a:chExt cx="480" cy="864"/>
            </a:xfrm>
          </p:grpSpPr>
          <p:sp>
            <p:nvSpPr>
              <p:cNvPr id="21514" name="Line 32">
                <a:extLst>
                  <a:ext uri="{FF2B5EF4-FFF2-40B4-BE49-F238E27FC236}">
                    <a16:creationId xmlns:a16="http://schemas.microsoft.com/office/drawing/2014/main" id="{ADE283AE-C249-E44E-982D-552A057B28FC}"/>
                  </a:ext>
                </a:extLst>
              </p:cNvPr>
              <p:cNvSpPr>
                <a:spLocks noChangeAspect="1" noChangeShapeType="1"/>
              </p:cNvSpPr>
              <p:nvPr/>
            </p:nvSpPr>
            <p:spPr bwMode="auto">
              <a:xfrm>
                <a:off x="4368" y="2016"/>
                <a:ext cx="0" cy="864"/>
              </a:xfrm>
              <a:prstGeom prst="line">
                <a:avLst/>
              </a:prstGeom>
              <a:noFill/>
              <a:ln w="38100">
                <a:solidFill>
                  <a:srgbClr val="FF9966"/>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en-US" sz="1350"/>
              </a:p>
            </p:txBody>
          </p:sp>
          <p:sp>
            <p:nvSpPr>
              <p:cNvPr id="21515" name="Line 33">
                <a:extLst>
                  <a:ext uri="{FF2B5EF4-FFF2-40B4-BE49-F238E27FC236}">
                    <a16:creationId xmlns:a16="http://schemas.microsoft.com/office/drawing/2014/main" id="{E1F256C4-18F7-104E-BD57-C030D7F59B90}"/>
                  </a:ext>
                </a:extLst>
              </p:cNvPr>
              <p:cNvSpPr>
                <a:spLocks noChangeAspect="1" noChangeShapeType="1"/>
              </p:cNvSpPr>
              <p:nvPr/>
            </p:nvSpPr>
            <p:spPr bwMode="auto">
              <a:xfrm>
                <a:off x="4368" y="2016"/>
                <a:ext cx="480" cy="240"/>
              </a:xfrm>
              <a:prstGeom prst="line">
                <a:avLst/>
              </a:prstGeom>
              <a:noFill/>
              <a:ln w="38100">
                <a:solidFill>
                  <a:srgbClr val="FF9966"/>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en-US" sz="1350"/>
              </a:p>
            </p:txBody>
          </p:sp>
        </p:grpSp>
        <p:sp>
          <p:nvSpPr>
            <p:cNvPr id="21512" name="Oval 34">
              <a:extLst>
                <a:ext uri="{FF2B5EF4-FFF2-40B4-BE49-F238E27FC236}">
                  <a16:creationId xmlns:a16="http://schemas.microsoft.com/office/drawing/2014/main" id="{5B3EBAC0-7BEE-5A44-901F-40FE62823E1E}"/>
                </a:ext>
              </a:extLst>
            </p:cNvPr>
            <p:cNvSpPr>
              <a:spLocks noChangeAspect="1" noChangeArrowheads="1"/>
            </p:cNvSpPr>
            <p:nvPr/>
          </p:nvSpPr>
          <p:spPr bwMode="auto">
            <a:xfrm>
              <a:off x="288" y="2388"/>
              <a:ext cx="576" cy="480"/>
            </a:xfrm>
            <a:prstGeom prst="ellipse">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sp>
          <p:nvSpPr>
            <p:cNvPr id="21513" name="Oval 35">
              <a:extLst>
                <a:ext uri="{FF2B5EF4-FFF2-40B4-BE49-F238E27FC236}">
                  <a16:creationId xmlns:a16="http://schemas.microsoft.com/office/drawing/2014/main" id="{1E9CAFE5-77FD-F548-B221-85240A3A45E6}"/>
                </a:ext>
              </a:extLst>
            </p:cNvPr>
            <p:cNvSpPr>
              <a:spLocks noChangeAspect="1" noChangeArrowheads="1"/>
            </p:cNvSpPr>
            <p:nvPr/>
          </p:nvSpPr>
          <p:spPr bwMode="auto">
            <a:xfrm>
              <a:off x="1152" y="1524"/>
              <a:ext cx="576" cy="624"/>
            </a:xfrm>
            <a:prstGeom prst="ellipse">
              <a:avLst/>
            </a:prstGeom>
            <a:noFill/>
            <a:ln w="38100">
              <a:solidFill>
                <a:srgbClr val="F37313"/>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endParaRPr lang="en-US" altLang="en-US" sz="1800"/>
            </a:p>
          </p:txBody>
        </p:sp>
      </p:grpSp>
      <p:sp>
        <p:nvSpPr>
          <p:cNvPr id="21507" name="Text Box 36">
            <a:extLst>
              <a:ext uri="{FF2B5EF4-FFF2-40B4-BE49-F238E27FC236}">
                <a16:creationId xmlns:a16="http://schemas.microsoft.com/office/drawing/2014/main" id="{30C9F184-FCD9-B74D-A849-75B633537FF2}"/>
              </a:ext>
            </a:extLst>
          </p:cNvPr>
          <p:cNvSpPr txBox="1">
            <a:spLocks noChangeArrowheads="1"/>
          </p:cNvSpPr>
          <p:nvPr/>
        </p:nvSpPr>
        <p:spPr bwMode="auto">
          <a:xfrm>
            <a:off x="4788227" y="1545694"/>
            <a:ext cx="31157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742950" indent="-285750">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b="0" dirty="0">
                <a:latin typeface="+mn-lt"/>
              </a:rPr>
              <a:t>Mixture of Brain source activity</a:t>
            </a:r>
          </a:p>
        </p:txBody>
      </p:sp>
      <p:sp>
        <p:nvSpPr>
          <p:cNvPr id="2" name="Title 1">
            <a:extLst>
              <a:ext uri="{FF2B5EF4-FFF2-40B4-BE49-F238E27FC236}">
                <a16:creationId xmlns:a16="http://schemas.microsoft.com/office/drawing/2014/main" id="{DBC823B0-8EC0-ADE0-F987-1609BE35BA38}"/>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ea typeface="Arial" charset="0"/>
                <a:cs typeface="Arial" charset="0"/>
              </a:rPr>
              <a:t>Independent Component Analysis</a:t>
            </a:r>
            <a:endParaRPr lang="en-US" sz="1500" b="1" dirty="0">
              <a:latin typeface="Arial" charset="0"/>
              <a:ea typeface="Arial" charset="0"/>
              <a:cs typeface="Arial" charset="0"/>
            </a:endParaRPr>
          </a:p>
        </p:txBody>
      </p:sp>
      <p:pic>
        <p:nvPicPr>
          <p:cNvPr id="4" name="Picture 3">
            <a:extLst>
              <a:ext uri="{FF2B5EF4-FFF2-40B4-BE49-F238E27FC236}">
                <a16:creationId xmlns:a16="http://schemas.microsoft.com/office/drawing/2014/main" id="{74C6EB89-124C-8275-60B3-9C82BDF9DCBE}"/>
              </a:ext>
            </a:extLst>
          </p:cNvPr>
          <p:cNvPicPr>
            <a:picLocks noChangeAspect="1"/>
          </p:cNvPicPr>
          <p:nvPr/>
        </p:nvPicPr>
        <p:blipFill>
          <a:blip r:embed="rId10"/>
          <a:stretch>
            <a:fillRect/>
          </a:stretch>
        </p:blipFill>
        <p:spPr>
          <a:xfrm>
            <a:off x="8478979" y="139226"/>
            <a:ext cx="427418" cy="421966"/>
          </a:xfrm>
          <a:prstGeom prst="rect">
            <a:avLst/>
          </a:prstGeom>
        </p:spPr>
      </p:pic>
    </p:spTree>
    <p:extLst>
      <p:ext uri="{BB962C8B-B14F-4D97-AF65-F5344CB8AC3E}">
        <p14:creationId xmlns:p14="http://schemas.microsoft.com/office/powerpoint/2010/main" val="382411624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a:extLst>
              <a:ext uri="{FF2B5EF4-FFF2-40B4-BE49-F238E27FC236}">
                <a16:creationId xmlns:a16="http://schemas.microsoft.com/office/drawing/2014/main" id="{7DB6EA94-1E69-6849-842E-8B737A16CF13}"/>
              </a:ext>
            </a:extLst>
          </p:cNvPr>
          <p:cNvSpPr>
            <a:spLocks noChangeArrowheads="1"/>
          </p:cNvSpPr>
          <p:nvPr/>
        </p:nvSpPr>
        <p:spPr bwMode="auto">
          <a:xfrm>
            <a:off x="781538" y="1501245"/>
            <a:ext cx="782320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nchor="ctr">
            <a:spAutoFit/>
          </a:bodyPr>
          <a:lstStyle>
            <a:lvl1pPr>
              <a:defRPr sz="2400" b="1">
                <a:solidFill>
                  <a:schemeClr val="tx1"/>
                </a:solidFill>
                <a:latin typeface="Arial" panose="020B0604020202020204" pitchFamily="34" charset="0"/>
                <a:ea typeface="ＭＳ Ｐゴシック" panose="020B0600070205080204" pitchFamily="34" charset="-128"/>
              </a:defRPr>
            </a:lvl1pPr>
            <a:lvl2pPr marL="37931725" indent="-37474525">
              <a:defRPr sz="2400" b="1">
                <a:solidFill>
                  <a:schemeClr val="tx1"/>
                </a:solidFill>
                <a:latin typeface="Arial" panose="020B0604020202020204" pitchFamily="34" charset="0"/>
                <a:ea typeface="ＭＳ Ｐゴシック" panose="020B0600070205080204" pitchFamily="34" charset="-128"/>
              </a:defRPr>
            </a:lvl2pPr>
            <a:lvl3pPr marL="1143000" indent="-228600">
              <a:defRPr sz="2400" b="1">
                <a:solidFill>
                  <a:schemeClr val="tx1"/>
                </a:solidFill>
                <a:latin typeface="Arial" panose="020B0604020202020204" pitchFamily="34" charset="0"/>
                <a:ea typeface="ＭＳ Ｐゴシック" panose="020B0600070205080204" pitchFamily="34" charset="-128"/>
              </a:defRPr>
            </a:lvl3pPr>
            <a:lvl4pPr marL="1600200" indent="-228600">
              <a:defRPr sz="2400" b="1">
                <a:solidFill>
                  <a:schemeClr val="tx1"/>
                </a:solidFill>
                <a:latin typeface="Arial" panose="020B0604020202020204" pitchFamily="34" charset="0"/>
                <a:ea typeface="ＭＳ Ｐゴシック" panose="020B0600070205080204" pitchFamily="34" charset="-128"/>
              </a:defRPr>
            </a:lvl4pPr>
            <a:lvl5pPr marL="2057400" indent="-228600">
              <a:defRPr sz="24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ＭＳ Ｐゴシック" panose="020B0600070205080204" pitchFamily="34" charset="-128"/>
              </a:defRPr>
            </a:lvl9pPr>
          </a:lstStyle>
          <a:p>
            <a:r>
              <a:rPr lang="en-US" altLang="zh-TW" sz="1800" b="0" dirty="0">
                <a:latin typeface="+mn-lt"/>
                <a:ea typeface="PMingLiU" panose="02020500000000000000" pitchFamily="18" charset="-120"/>
              </a:rPr>
              <a:t>ICA is a method to recover a version of the original sources by multiplying the data by a unmixing matrix, </a:t>
            </a:r>
          </a:p>
          <a:p>
            <a:r>
              <a:rPr lang="en-US" altLang="zh-TW" sz="1800" dirty="0">
                <a:latin typeface="+mn-lt"/>
                <a:ea typeface="PMingLiU" panose="02020500000000000000" pitchFamily="18" charset="-120"/>
              </a:rPr>
              <a:t>                                    </a:t>
            </a:r>
            <a:endParaRPr lang="en-US" altLang="zh-TW" sz="375" dirty="0">
              <a:latin typeface="+mn-lt"/>
              <a:ea typeface="PMingLiU" panose="02020500000000000000" pitchFamily="18" charset="-120"/>
            </a:endParaRPr>
          </a:p>
          <a:p>
            <a:pPr algn="ctr"/>
            <a:r>
              <a:rPr lang="en-US" altLang="zh-TW" sz="1800" dirty="0">
                <a:solidFill>
                  <a:srgbClr val="FF0000"/>
                </a:solidFill>
                <a:latin typeface="+mn-lt"/>
                <a:ea typeface="PMingLiU" panose="02020500000000000000" pitchFamily="18" charset="-120"/>
              </a:rPr>
              <a:t>U</a:t>
            </a:r>
            <a:r>
              <a:rPr lang="en-US" altLang="zh-TW" sz="1800" dirty="0">
                <a:latin typeface="+mn-lt"/>
                <a:ea typeface="PMingLiU" panose="02020500000000000000" pitchFamily="18" charset="-120"/>
              </a:rPr>
              <a:t> </a:t>
            </a:r>
            <a:r>
              <a:rPr lang="en-US" altLang="zh-TW" sz="1800" b="0" dirty="0">
                <a:latin typeface="+mn-lt"/>
                <a:ea typeface="PMingLiU" panose="02020500000000000000" pitchFamily="18" charset="-120"/>
              </a:rPr>
              <a:t>= </a:t>
            </a:r>
            <a:r>
              <a:rPr lang="en-US" altLang="zh-TW" sz="1800" dirty="0">
                <a:solidFill>
                  <a:srgbClr val="00FA00"/>
                </a:solidFill>
                <a:latin typeface="+mn-lt"/>
                <a:ea typeface="PMingLiU" panose="02020500000000000000" pitchFamily="18" charset="-120"/>
              </a:rPr>
              <a:t>W</a:t>
            </a:r>
            <a:r>
              <a:rPr lang="en-US" altLang="zh-TW" sz="1800" dirty="0">
                <a:solidFill>
                  <a:srgbClr val="0096FF"/>
                </a:solidFill>
                <a:latin typeface="+mn-lt"/>
                <a:ea typeface="PMingLiU" panose="02020500000000000000" pitchFamily="18" charset="-120"/>
              </a:rPr>
              <a:t>X</a:t>
            </a:r>
            <a:endParaRPr lang="en-US" altLang="zh-TW" sz="1800" b="0" dirty="0">
              <a:latin typeface="+mn-lt"/>
              <a:ea typeface="PMingLiU" panose="02020500000000000000" pitchFamily="18" charset="-120"/>
            </a:endParaRPr>
          </a:p>
          <a:p>
            <a:endParaRPr lang="en-US" altLang="zh-TW" sz="1800" b="0" dirty="0">
              <a:latin typeface="+mn-lt"/>
              <a:ea typeface="PMingLiU" panose="02020500000000000000" pitchFamily="18" charset="-120"/>
            </a:endParaRPr>
          </a:p>
          <a:p>
            <a:pPr lvl="1"/>
            <a:r>
              <a:rPr lang="en-US" altLang="zh-TW" sz="1800" dirty="0">
                <a:solidFill>
                  <a:srgbClr val="0096FF"/>
                </a:solidFill>
                <a:latin typeface="+mn-lt"/>
                <a:ea typeface="PMingLiU" panose="02020500000000000000" pitchFamily="18" charset="-120"/>
              </a:rPr>
              <a:t>X</a:t>
            </a:r>
            <a:r>
              <a:rPr lang="en-US" altLang="zh-TW" sz="1800" b="0" dirty="0">
                <a:latin typeface="+mn-lt"/>
                <a:ea typeface="PMingLiU" panose="02020500000000000000" pitchFamily="18" charset="-120"/>
              </a:rPr>
              <a:t> is the data (channels x time)</a:t>
            </a:r>
          </a:p>
          <a:p>
            <a:pPr lvl="1"/>
            <a:r>
              <a:rPr lang="en-US" altLang="zh-TW" sz="1800" dirty="0">
                <a:solidFill>
                  <a:srgbClr val="FF0000"/>
                </a:solidFill>
                <a:latin typeface="+mn-lt"/>
                <a:ea typeface="PMingLiU" panose="02020500000000000000" pitchFamily="18" charset="-120"/>
              </a:rPr>
              <a:t>U</a:t>
            </a:r>
            <a:r>
              <a:rPr lang="en-US" altLang="zh-TW" sz="1800" b="0" dirty="0">
                <a:latin typeface="+mn-lt"/>
                <a:ea typeface="PMingLiU" panose="02020500000000000000" pitchFamily="18" charset="-120"/>
              </a:rPr>
              <a:t> are the ICA source activities (component x time)</a:t>
            </a:r>
          </a:p>
          <a:p>
            <a:pPr lvl="1"/>
            <a:r>
              <a:rPr lang="en-US" altLang="zh-TW" sz="1800" dirty="0">
                <a:solidFill>
                  <a:srgbClr val="00FA00"/>
                </a:solidFill>
                <a:latin typeface="+mn-lt"/>
                <a:ea typeface="PMingLiU" panose="02020500000000000000" pitchFamily="18" charset="-120"/>
              </a:rPr>
              <a:t>W</a:t>
            </a:r>
            <a:r>
              <a:rPr lang="en-US" altLang="zh-TW" sz="1800" b="0" dirty="0">
                <a:latin typeface="+mn-lt"/>
                <a:ea typeface="PMingLiU" panose="02020500000000000000" pitchFamily="18" charset="-120"/>
              </a:rPr>
              <a:t> is the ICA unmixing matrix (components x channels)</a:t>
            </a:r>
          </a:p>
          <a:p>
            <a:endParaRPr lang="en-US" altLang="zh-TW" sz="1800" b="0" dirty="0">
              <a:latin typeface="+mn-lt"/>
              <a:ea typeface="PMingLiU" panose="02020500000000000000" pitchFamily="18" charset="-120"/>
            </a:endParaRPr>
          </a:p>
        </p:txBody>
      </p:sp>
      <p:sp>
        <p:nvSpPr>
          <p:cNvPr id="3" name="Title 1">
            <a:extLst>
              <a:ext uri="{FF2B5EF4-FFF2-40B4-BE49-F238E27FC236}">
                <a16:creationId xmlns:a16="http://schemas.microsoft.com/office/drawing/2014/main" id="{1F378634-A722-5D9E-181B-C86D97D8BD12}"/>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ea typeface="Arial" charset="0"/>
                <a:cs typeface="Arial" charset="0"/>
              </a:rPr>
              <a:t>Independent Component Analysis</a:t>
            </a:r>
            <a:endParaRPr lang="en-US" sz="1500" b="1" dirty="0">
              <a:latin typeface="Arial" charset="0"/>
              <a:ea typeface="Arial" charset="0"/>
              <a:cs typeface="Arial" charset="0"/>
            </a:endParaRPr>
          </a:p>
        </p:txBody>
      </p:sp>
      <p:pic>
        <p:nvPicPr>
          <p:cNvPr id="4" name="Picture 3">
            <a:extLst>
              <a:ext uri="{FF2B5EF4-FFF2-40B4-BE49-F238E27FC236}">
                <a16:creationId xmlns:a16="http://schemas.microsoft.com/office/drawing/2014/main" id="{C658A9A1-5D36-2ED7-EA37-725631415725}"/>
              </a:ext>
            </a:extLst>
          </p:cNvPr>
          <p:cNvPicPr>
            <a:picLocks noChangeAspect="1"/>
          </p:cNvPicPr>
          <p:nvPr/>
        </p:nvPicPr>
        <p:blipFill>
          <a:blip r:embed="rId2"/>
          <a:stretch>
            <a:fillRect/>
          </a:stretch>
        </p:blipFill>
        <p:spPr>
          <a:xfrm>
            <a:off x="8478979" y="139226"/>
            <a:ext cx="427418" cy="421966"/>
          </a:xfrm>
          <a:prstGeom prst="rect">
            <a:avLst/>
          </a:prstGeom>
        </p:spPr>
      </p:pic>
    </p:spTree>
    <p:extLst>
      <p:ext uri="{BB962C8B-B14F-4D97-AF65-F5344CB8AC3E}">
        <p14:creationId xmlns:p14="http://schemas.microsoft.com/office/powerpoint/2010/main" val="105682314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435365"/>
            <a:ext cx="2476500" cy="1858698"/>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4579" name="Text Box 3"/>
          <p:cNvSpPr txBox="1">
            <a:spLocks noChangeArrowheads="1"/>
          </p:cNvSpPr>
          <p:nvPr/>
        </p:nvSpPr>
        <p:spPr bwMode="auto">
          <a:xfrm>
            <a:off x="993511" y="1079500"/>
            <a:ext cx="1722408" cy="38653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lgn="l">
              <a:spcBef>
                <a:spcPct val="0"/>
              </a:spcBef>
              <a:buClrTx/>
              <a:buFontTx/>
              <a:buNone/>
              <a:defRPr/>
            </a:pPr>
            <a:r>
              <a:rPr lang="en-US" sz="2000">
                <a:solidFill>
                  <a:srgbClr val="000099"/>
                </a:solidFill>
                <a:latin typeface="Book Antiqua" charset="0"/>
              </a:rPr>
              <a:t>x = scalp EEG</a:t>
            </a:r>
          </a:p>
        </p:txBody>
      </p:sp>
      <p:grpSp>
        <p:nvGrpSpPr>
          <p:cNvPr id="24580" name="Group 4"/>
          <p:cNvGrpSpPr>
            <a:grpSpLocks/>
          </p:cNvGrpSpPr>
          <p:nvPr/>
        </p:nvGrpSpPr>
        <p:grpSpPr bwMode="auto">
          <a:xfrm>
            <a:off x="3136636" y="1079500"/>
            <a:ext cx="2607469" cy="2084917"/>
            <a:chOff x="1795" y="816"/>
            <a:chExt cx="1971" cy="1576"/>
          </a:xfrm>
        </p:grpSpPr>
        <p:sp>
          <p:nvSpPr>
            <p:cNvPr id="24581" name="Text Box 5"/>
            <p:cNvSpPr txBox="1">
              <a:spLocks noChangeArrowheads="1"/>
            </p:cNvSpPr>
            <p:nvPr/>
          </p:nvSpPr>
          <p:spPr bwMode="auto">
            <a:xfrm>
              <a:off x="1795" y="816"/>
              <a:ext cx="1971" cy="2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lgn="l">
                <a:spcBef>
                  <a:spcPct val="0"/>
                </a:spcBef>
                <a:buClrTx/>
                <a:buFontTx/>
                <a:buNone/>
                <a:defRPr/>
              </a:pPr>
              <a:r>
                <a:rPr lang="en-US" sz="2000" dirty="0">
                  <a:solidFill>
                    <a:srgbClr val="FF0000"/>
                  </a:solidFill>
                  <a:latin typeface="Book Antiqua" charset="0"/>
                </a:rPr>
                <a:t>W = unmixing matrix</a:t>
              </a:r>
            </a:p>
          </p:txBody>
        </p:sp>
        <p:sp>
          <p:nvSpPr>
            <p:cNvPr id="24582" name="AutoShape 6"/>
            <p:cNvSpPr>
              <a:spLocks noChangeArrowheads="1"/>
            </p:cNvSpPr>
            <p:nvPr/>
          </p:nvSpPr>
          <p:spPr bwMode="auto">
            <a:xfrm>
              <a:off x="2112" y="1337"/>
              <a:ext cx="1631" cy="1055"/>
            </a:xfrm>
            <a:prstGeom prst="rightArrow">
              <a:avLst>
                <a:gd name="adj1" fmla="val 50000"/>
                <a:gd name="adj2" fmla="val 38649"/>
              </a:avLst>
            </a:prstGeom>
            <a:noFill/>
            <a:ln w="38160">
              <a:solidFill>
                <a:srgbClr val="5F5F5F"/>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1500">
                <a:ea typeface="ＭＳ Ｐゴシック" charset="0"/>
              </a:endParaRPr>
            </a:p>
          </p:txBody>
        </p:sp>
        <p:sp>
          <p:nvSpPr>
            <p:cNvPr id="24583" name="Text Box 7"/>
            <p:cNvSpPr txBox="1">
              <a:spLocks noChangeArrowheads="1"/>
            </p:cNvSpPr>
            <p:nvPr/>
          </p:nvSpPr>
          <p:spPr bwMode="auto">
            <a:xfrm>
              <a:off x="2497" y="1680"/>
              <a:ext cx="559" cy="37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lgn="l">
                <a:spcBef>
                  <a:spcPct val="0"/>
                </a:spcBef>
                <a:buClrTx/>
                <a:buFontTx/>
                <a:buNone/>
                <a:defRPr/>
              </a:pPr>
              <a:r>
                <a:rPr lang="en-US" sz="2667" b="1">
                  <a:solidFill>
                    <a:srgbClr val="5F5F5F"/>
                  </a:solidFill>
                </a:rPr>
                <a:t>ICA</a:t>
              </a:r>
            </a:p>
          </p:txBody>
        </p:sp>
      </p:grpSp>
      <p:grpSp>
        <p:nvGrpSpPr>
          <p:cNvPr id="24584" name="Group 8"/>
          <p:cNvGrpSpPr>
            <a:grpSpLocks/>
          </p:cNvGrpSpPr>
          <p:nvPr/>
        </p:nvGrpSpPr>
        <p:grpSpPr bwMode="auto">
          <a:xfrm>
            <a:off x="5278438" y="3238500"/>
            <a:ext cx="3102240" cy="2454011"/>
            <a:chOff x="3414" y="2448"/>
            <a:chExt cx="2345" cy="1855"/>
          </a:xfrm>
        </p:grpSpPr>
        <p:pic>
          <p:nvPicPr>
            <p:cNvPr id="2458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0" y="2696"/>
              <a:ext cx="2159" cy="1607"/>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4586" name="Text Box 10"/>
            <p:cNvSpPr txBox="1">
              <a:spLocks noChangeArrowheads="1"/>
            </p:cNvSpPr>
            <p:nvPr/>
          </p:nvSpPr>
          <p:spPr bwMode="auto">
            <a:xfrm>
              <a:off x="3414" y="2448"/>
              <a:ext cx="2023" cy="2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lgn="l">
                <a:spcBef>
                  <a:spcPct val="0"/>
                </a:spcBef>
                <a:buClrTx/>
                <a:buFontTx/>
                <a:buNone/>
                <a:defRPr/>
              </a:pPr>
              <a:r>
                <a:rPr lang="en-US" sz="2000">
                  <a:solidFill>
                    <a:srgbClr val="00CC00"/>
                  </a:solidFill>
                  <a:latin typeface="Book Antiqua" charset="0"/>
                </a:rPr>
                <a:t>W</a:t>
              </a:r>
              <a:r>
                <a:rPr lang="en-US" sz="2000" baseline="30000">
                  <a:solidFill>
                    <a:srgbClr val="00CC00"/>
                  </a:solidFill>
                  <a:latin typeface="Book Antiqua" charset="0"/>
                </a:rPr>
                <a:t>-1</a:t>
              </a:r>
              <a:r>
                <a:rPr lang="en-US" sz="2000">
                  <a:solidFill>
                    <a:srgbClr val="00CC00"/>
                  </a:solidFill>
                  <a:latin typeface="Book Antiqua" charset="0"/>
                </a:rPr>
                <a:t> (scalp projections)</a:t>
              </a:r>
            </a:p>
          </p:txBody>
        </p:sp>
      </p:grpSp>
      <p:sp>
        <p:nvSpPr>
          <p:cNvPr id="24587" name="Text Box 11"/>
          <p:cNvSpPr txBox="1">
            <a:spLocks noChangeArrowheads="1"/>
          </p:cNvSpPr>
          <p:nvPr/>
        </p:nvSpPr>
        <p:spPr bwMode="auto">
          <a:xfrm>
            <a:off x="3661833" y="1651000"/>
            <a:ext cx="1235095" cy="43777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lgn="l">
              <a:spcBef>
                <a:spcPct val="0"/>
              </a:spcBef>
              <a:buClrTx/>
              <a:buFontTx/>
              <a:buNone/>
              <a:defRPr/>
            </a:pPr>
            <a:r>
              <a:rPr lang="en-US" sz="2333" dirty="0">
                <a:solidFill>
                  <a:srgbClr val="FF0000"/>
                </a:solidFill>
                <a:latin typeface="Book Antiqua" charset="0"/>
              </a:rPr>
              <a:t>W</a:t>
            </a:r>
            <a:r>
              <a:rPr lang="en-US" sz="2333" dirty="0">
                <a:solidFill>
                  <a:srgbClr val="000000"/>
                </a:solidFill>
                <a:latin typeface="Book Antiqua" charset="0"/>
              </a:rPr>
              <a:t>*</a:t>
            </a:r>
            <a:r>
              <a:rPr lang="en-US" sz="2333" dirty="0">
                <a:solidFill>
                  <a:srgbClr val="000099"/>
                </a:solidFill>
                <a:latin typeface="Book Antiqua" charset="0"/>
              </a:rPr>
              <a:t>x </a:t>
            </a:r>
            <a:r>
              <a:rPr lang="en-US" sz="2333" dirty="0">
                <a:solidFill>
                  <a:srgbClr val="000000"/>
                </a:solidFill>
                <a:latin typeface="Book Antiqua" charset="0"/>
              </a:rPr>
              <a:t>=</a:t>
            </a:r>
            <a:r>
              <a:rPr lang="en-US" sz="2333" dirty="0">
                <a:solidFill>
                  <a:srgbClr val="000099"/>
                </a:solidFill>
                <a:latin typeface="Book Antiqua" charset="0"/>
              </a:rPr>
              <a:t> </a:t>
            </a:r>
            <a:r>
              <a:rPr lang="en-US" sz="2333" dirty="0">
                <a:solidFill>
                  <a:srgbClr val="800080"/>
                </a:solidFill>
                <a:latin typeface="Book Antiqua" charset="0"/>
              </a:rPr>
              <a:t>u</a:t>
            </a:r>
          </a:p>
        </p:txBody>
      </p:sp>
      <p:grpSp>
        <p:nvGrpSpPr>
          <p:cNvPr id="24588" name="Group 12"/>
          <p:cNvGrpSpPr>
            <a:grpSpLocks/>
          </p:cNvGrpSpPr>
          <p:nvPr/>
        </p:nvGrpSpPr>
        <p:grpSpPr bwMode="auto">
          <a:xfrm>
            <a:off x="2984500" y="3365500"/>
            <a:ext cx="2702719" cy="2157678"/>
            <a:chOff x="1680" y="2544"/>
            <a:chExt cx="2043" cy="1631"/>
          </a:xfrm>
        </p:grpSpPr>
        <p:grpSp>
          <p:nvGrpSpPr>
            <p:cNvPr id="65556" name="Group 13"/>
            <p:cNvGrpSpPr>
              <a:grpSpLocks/>
            </p:cNvGrpSpPr>
            <p:nvPr/>
          </p:nvGrpSpPr>
          <p:grpSpPr bwMode="auto">
            <a:xfrm>
              <a:off x="1680" y="2544"/>
              <a:ext cx="1871" cy="1631"/>
              <a:chOff x="1680" y="2544"/>
              <a:chExt cx="1871" cy="1631"/>
            </a:xfrm>
          </p:grpSpPr>
          <p:pic>
            <p:nvPicPr>
              <p:cNvPr id="2459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0" y="2771"/>
                <a:ext cx="1871" cy="1404"/>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4591" name="Text Box 15"/>
              <p:cNvSpPr txBox="1">
                <a:spLocks noChangeArrowheads="1"/>
              </p:cNvSpPr>
              <p:nvPr/>
            </p:nvSpPr>
            <p:spPr bwMode="auto">
              <a:xfrm>
                <a:off x="1913" y="2544"/>
                <a:ext cx="1088" cy="2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lgn="l">
                  <a:spcBef>
                    <a:spcPct val="0"/>
                  </a:spcBef>
                  <a:buClrTx/>
                  <a:buFontTx/>
                  <a:buNone/>
                  <a:defRPr/>
                </a:pPr>
                <a:r>
                  <a:rPr lang="en-US" sz="2000">
                    <a:solidFill>
                      <a:srgbClr val="800080"/>
                    </a:solidFill>
                    <a:latin typeface="Book Antiqua" charset="0"/>
                  </a:rPr>
                  <a:t>u = sources</a:t>
                </a:r>
              </a:p>
            </p:txBody>
          </p:sp>
        </p:grpSp>
        <p:sp>
          <p:nvSpPr>
            <p:cNvPr id="24592" name="Text Box 16"/>
            <p:cNvSpPr txBox="1">
              <a:spLocks noChangeArrowheads="1"/>
            </p:cNvSpPr>
            <p:nvPr/>
          </p:nvSpPr>
          <p:spPr bwMode="auto">
            <a:xfrm>
              <a:off x="3457" y="3225"/>
              <a:ext cx="266" cy="5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lgn="l">
                <a:spcBef>
                  <a:spcPct val="0"/>
                </a:spcBef>
                <a:buClrTx/>
                <a:buFontTx/>
                <a:buNone/>
                <a:defRPr/>
              </a:pPr>
              <a:r>
                <a:rPr lang="en-US" sz="4000">
                  <a:solidFill>
                    <a:srgbClr val="000000"/>
                  </a:solidFill>
                </a:rPr>
                <a:t>*</a:t>
              </a:r>
            </a:p>
          </p:txBody>
        </p:sp>
      </p:grpSp>
      <p:grpSp>
        <p:nvGrpSpPr>
          <p:cNvPr id="24593" name="Group 17"/>
          <p:cNvGrpSpPr>
            <a:grpSpLocks/>
          </p:cNvGrpSpPr>
          <p:nvPr/>
        </p:nvGrpSpPr>
        <p:grpSpPr bwMode="auto">
          <a:xfrm>
            <a:off x="851960" y="3276864"/>
            <a:ext cx="2348178" cy="1586178"/>
            <a:chOff x="68" y="2477"/>
            <a:chExt cx="1775" cy="1199"/>
          </a:xfrm>
        </p:grpSpPr>
        <p:sp>
          <p:nvSpPr>
            <p:cNvPr id="24594" name="Text Box 18"/>
            <p:cNvSpPr txBox="1">
              <a:spLocks noChangeArrowheads="1"/>
            </p:cNvSpPr>
            <p:nvPr/>
          </p:nvSpPr>
          <p:spPr bwMode="auto">
            <a:xfrm>
              <a:off x="785" y="2832"/>
              <a:ext cx="1058" cy="3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lgn="l">
                <a:spcBef>
                  <a:spcPct val="0"/>
                </a:spcBef>
                <a:buClrTx/>
                <a:buFontTx/>
                <a:buNone/>
                <a:defRPr/>
              </a:pPr>
              <a:r>
                <a:rPr lang="en-US" sz="2333" dirty="0">
                  <a:solidFill>
                    <a:srgbClr val="000099"/>
                  </a:solidFill>
                  <a:latin typeface="Book Antiqua" charset="0"/>
                </a:rPr>
                <a:t>x</a:t>
              </a:r>
              <a:r>
                <a:rPr lang="en-US" sz="2333" dirty="0">
                  <a:solidFill>
                    <a:srgbClr val="000000"/>
                  </a:solidFill>
                  <a:latin typeface="Book Antiqua" charset="0"/>
                </a:rPr>
                <a:t> = </a:t>
              </a:r>
              <a:r>
                <a:rPr lang="en-US" sz="2333" dirty="0">
                  <a:solidFill>
                    <a:srgbClr val="00CC00"/>
                  </a:solidFill>
                  <a:latin typeface="Book Antiqua" charset="0"/>
                </a:rPr>
                <a:t>W</a:t>
              </a:r>
              <a:r>
                <a:rPr lang="en-US" sz="2333" baseline="30000" dirty="0">
                  <a:solidFill>
                    <a:srgbClr val="00CC00"/>
                  </a:solidFill>
                  <a:latin typeface="Book Antiqua" charset="0"/>
                </a:rPr>
                <a:t>-1</a:t>
              </a:r>
              <a:r>
                <a:rPr lang="en-US" sz="2333" dirty="0">
                  <a:solidFill>
                    <a:srgbClr val="000000"/>
                  </a:solidFill>
                  <a:latin typeface="Book Antiqua" charset="0"/>
                </a:rPr>
                <a:t>*</a:t>
              </a:r>
              <a:r>
                <a:rPr lang="en-US" sz="2333" dirty="0">
                  <a:solidFill>
                    <a:srgbClr val="800080"/>
                  </a:solidFill>
                  <a:latin typeface="Book Antiqua" charset="0"/>
                </a:rPr>
                <a:t>u</a:t>
              </a:r>
            </a:p>
          </p:txBody>
        </p:sp>
        <p:sp>
          <p:nvSpPr>
            <p:cNvPr id="24595" name="AutoShape 19"/>
            <p:cNvSpPr>
              <a:spLocks noChangeArrowheads="1"/>
            </p:cNvSpPr>
            <p:nvPr/>
          </p:nvSpPr>
          <p:spPr bwMode="auto">
            <a:xfrm rot="16200000">
              <a:off x="206" y="2339"/>
              <a:ext cx="1199" cy="1476"/>
            </a:xfrm>
            <a:custGeom>
              <a:avLst/>
              <a:gdLst>
                <a:gd name="T0" fmla="*/ 0 w 21600"/>
                <a:gd name="T1" fmla="*/ 0 h 21600"/>
                <a:gd name="T2" fmla="*/ 0 w 21600"/>
                <a:gd name="T3" fmla="*/ 0 h 21600"/>
                <a:gd name="T4" fmla="*/ 0 w 21600"/>
                <a:gd name="T5" fmla="*/ 0 h 21600"/>
                <a:gd name="T6" fmla="*/ 0 w 21600"/>
                <a:gd name="T7" fmla="*/ 0 h 21600"/>
                <a:gd name="T8" fmla="*/ 12420 w 21600"/>
                <a:gd name="T9" fmla="*/ 2910 h 21600"/>
                <a:gd name="T10" fmla="*/ 18234 w 21600"/>
                <a:gd name="T11" fmla="*/ 9243 h 21600"/>
              </a:gdLst>
              <a:ahLst/>
              <a:cxnLst>
                <a:cxn ang="0">
                  <a:pos x="T0" y="T1"/>
                </a:cxn>
                <a:cxn ang="0">
                  <a:pos x="T2" y="T3"/>
                </a:cxn>
                <a:cxn ang="0">
                  <a:pos x="T4" y="T5"/>
                </a:cxn>
                <a:cxn ang="0">
                  <a:pos x="T6" y="T7"/>
                </a:cxn>
              </a:cxnLst>
              <a:rect l="T8" t="T9" r="T10" b="T11"/>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38160">
              <a:solidFill>
                <a:srgbClr val="5F5F5F"/>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1500">
                <a:ea typeface="ＭＳ Ｐゴシック" charset="0"/>
              </a:endParaRPr>
            </a:p>
          </p:txBody>
        </p:sp>
      </p:grpSp>
      <p:sp>
        <p:nvSpPr>
          <p:cNvPr id="24596" name="Text Box 20"/>
          <p:cNvSpPr txBox="1">
            <a:spLocks noChangeArrowheads="1"/>
          </p:cNvSpPr>
          <p:nvPr/>
        </p:nvSpPr>
        <p:spPr bwMode="auto">
          <a:xfrm>
            <a:off x="686620" y="1833563"/>
            <a:ext cx="382297" cy="89469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eaVert"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spcBef>
                <a:spcPct val="0"/>
              </a:spcBef>
              <a:buClrTx/>
              <a:buFontTx/>
              <a:buNone/>
              <a:defRPr/>
            </a:pPr>
            <a:r>
              <a:rPr lang="en-US" sz="1500">
                <a:solidFill>
                  <a:srgbClr val="000000"/>
                </a:solidFill>
              </a:rPr>
              <a:t>Channels</a:t>
            </a:r>
          </a:p>
        </p:txBody>
      </p:sp>
      <p:sp>
        <p:nvSpPr>
          <p:cNvPr id="24597" name="Text Box 21"/>
          <p:cNvSpPr txBox="1">
            <a:spLocks noChangeArrowheads="1"/>
          </p:cNvSpPr>
          <p:nvPr/>
        </p:nvSpPr>
        <p:spPr bwMode="auto">
          <a:xfrm>
            <a:off x="1752865" y="3054615"/>
            <a:ext cx="572349" cy="30959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spcBef>
                <a:spcPct val="0"/>
              </a:spcBef>
              <a:buClrTx/>
              <a:buFontTx/>
              <a:buNone/>
              <a:defRPr/>
            </a:pPr>
            <a:r>
              <a:rPr lang="en-US" sz="1500">
                <a:solidFill>
                  <a:srgbClr val="000000"/>
                </a:solidFill>
              </a:rPr>
              <a:t>Time</a:t>
            </a:r>
          </a:p>
        </p:txBody>
      </p:sp>
      <p:grpSp>
        <p:nvGrpSpPr>
          <p:cNvPr id="24598" name="Group 22"/>
          <p:cNvGrpSpPr>
            <a:grpSpLocks/>
          </p:cNvGrpSpPr>
          <p:nvPr/>
        </p:nvGrpSpPr>
        <p:grpSpPr bwMode="auto">
          <a:xfrm>
            <a:off x="5802314" y="1079500"/>
            <a:ext cx="2578366" cy="2292615"/>
            <a:chOff x="3810" y="816"/>
            <a:chExt cx="1949" cy="1733"/>
          </a:xfrm>
        </p:grpSpPr>
        <p:grpSp>
          <p:nvGrpSpPr>
            <p:cNvPr id="65549" name="Group 23"/>
            <p:cNvGrpSpPr>
              <a:grpSpLocks/>
            </p:cNvGrpSpPr>
            <p:nvPr/>
          </p:nvGrpSpPr>
          <p:grpSpPr bwMode="auto">
            <a:xfrm>
              <a:off x="3888" y="816"/>
              <a:ext cx="1871" cy="1673"/>
              <a:chOff x="3888" y="816"/>
              <a:chExt cx="1871" cy="1673"/>
            </a:xfrm>
          </p:grpSpPr>
          <p:pic>
            <p:nvPicPr>
              <p:cNvPr id="24600" name="Picture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8" y="1085"/>
                <a:ext cx="1871" cy="1404"/>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4601" name="Text Box 25"/>
              <p:cNvSpPr txBox="1">
                <a:spLocks noChangeArrowheads="1"/>
              </p:cNvSpPr>
              <p:nvPr/>
            </p:nvSpPr>
            <p:spPr bwMode="auto">
              <a:xfrm>
                <a:off x="4170" y="816"/>
                <a:ext cx="1088" cy="2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lgn="l">
                  <a:spcBef>
                    <a:spcPct val="0"/>
                  </a:spcBef>
                  <a:buClrTx/>
                  <a:buFontTx/>
                  <a:buNone/>
                  <a:defRPr/>
                </a:pPr>
                <a:r>
                  <a:rPr lang="en-US" sz="2000" dirty="0">
                    <a:solidFill>
                      <a:srgbClr val="800080"/>
                    </a:solidFill>
                    <a:latin typeface="Book Antiqua" charset="0"/>
                  </a:rPr>
                  <a:t>u = sources</a:t>
                </a:r>
              </a:p>
            </p:txBody>
          </p:sp>
        </p:grpSp>
        <p:sp>
          <p:nvSpPr>
            <p:cNvPr id="24602" name="Text Box 26"/>
            <p:cNvSpPr txBox="1">
              <a:spLocks noChangeArrowheads="1"/>
            </p:cNvSpPr>
            <p:nvPr/>
          </p:nvSpPr>
          <p:spPr bwMode="auto">
            <a:xfrm>
              <a:off x="3810" y="1301"/>
              <a:ext cx="289" cy="88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eaVert"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spcBef>
                  <a:spcPct val="0"/>
                </a:spcBef>
                <a:buClrTx/>
                <a:buFontTx/>
                <a:buNone/>
                <a:defRPr/>
              </a:pPr>
              <a:r>
                <a:rPr lang="en-US" sz="1500">
                  <a:solidFill>
                    <a:srgbClr val="000000"/>
                  </a:solidFill>
                </a:rPr>
                <a:t>Components</a:t>
              </a:r>
            </a:p>
          </p:txBody>
        </p:sp>
        <p:sp>
          <p:nvSpPr>
            <p:cNvPr id="24603" name="Text Box 27"/>
            <p:cNvSpPr txBox="1">
              <a:spLocks noChangeArrowheads="1"/>
            </p:cNvSpPr>
            <p:nvPr/>
          </p:nvSpPr>
          <p:spPr bwMode="auto">
            <a:xfrm>
              <a:off x="4655" y="2315"/>
              <a:ext cx="433" cy="2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spcBef>
                  <a:spcPct val="0"/>
                </a:spcBef>
                <a:buClrTx/>
                <a:buFontTx/>
                <a:buNone/>
                <a:defRPr/>
              </a:pPr>
              <a:r>
                <a:rPr lang="en-US" sz="1500">
                  <a:solidFill>
                    <a:srgbClr val="000000"/>
                  </a:solidFill>
                </a:rPr>
                <a:t>Time</a:t>
              </a:r>
            </a:p>
          </p:txBody>
        </p:sp>
      </p:grpSp>
      <p:sp>
        <p:nvSpPr>
          <p:cNvPr id="3" name="Slide Number Placeholder 2"/>
          <p:cNvSpPr>
            <a:spLocks noGrp="1"/>
          </p:cNvSpPr>
          <p:nvPr>
            <p:ph type="sldNum" idx="11"/>
          </p:nvPr>
        </p:nvSpPr>
        <p:spPr/>
        <p:txBody>
          <a:bodyPr/>
          <a:lstStyle/>
          <a:p>
            <a:fld id="{5BF34820-C56C-F14C-830F-D51A77A72C10}" type="slidenum">
              <a:rPr lang="de-DE" altLang="en-US" smtClean="0"/>
              <a:pPr/>
              <a:t>17</a:t>
            </a:fld>
            <a:endParaRPr lang="de-DE" altLang="en-US" dirty="0"/>
          </a:p>
        </p:txBody>
      </p:sp>
      <p:sp>
        <p:nvSpPr>
          <p:cNvPr id="2" name="Title 1">
            <a:extLst>
              <a:ext uri="{FF2B5EF4-FFF2-40B4-BE49-F238E27FC236}">
                <a16:creationId xmlns:a16="http://schemas.microsoft.com/office/drawing/2014/main" id="{84A6F924-FA57-57F9-5E14-91462DB20A1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ea typeface="Arial" charset="0"/>
                <a:cs typeface="Arial" charset="0"/>
              </a:rPr>
              <a:t>Independent Component Analysis</a:t>
            </a:r>
            <a:endParaRPr lang="en-US" sz="1500" b="1" dirty="0">
              <a:latin typeface="Arial" charset="0"/>
              <a:ea typeface="Arial" charset="0"/>
              <a:cs typeface="Arial" charset="0"/>
            </a:endParaRPr>
          </a:p>
        </p:txBody>
      </p:sp>
    </p:spTree>
    <p:extLst>
      <p:ext uri="{BB962C8B-B14F-4D97-AF65-F5344CB8AC3E}">
        <p14:creationId xmlns:p14="http://schemas.microsoft.com/office/powerpoint/2010/main" val="3702697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58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59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58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58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5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1"/>
          </p:nvPr>
        </p:nvSpPr>
        <p:spPr/>
        <p:txBody>
          <a:bodyPr/>
          <a:lstStyle/>
          <a:p>
            <a:fld id="{5BF34820-C56C-F14C-830F-D51A77A72C10}" type="slidenum">
              <a:rPr lang="de-DE" altLang="en-US" smtClean="0"/>
              <a:pPr/>
              <a:t>18</a:t>
            </a:fld>
            <a:endParaRPr lang="de-DE" altLang="en-US" dirty="0"/>
          </a:p>
        </p:txBody>
      </p:sp>
      <p:sp>
        <p:nvSpPr>
          <p:cNvPr id="2" name="Title 1">
            <a:extLst>
              <a:ext uri="{FF2B5EF4-FFF2-40B4-BE49-F238E27FC236}">
                <a16:creationId xmlns:a16="http://schemas.microsoft.com/office/drawing/2014/main" id="{9729218F-80B5-E878-3709-B429E71D0278}"/>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Review: ICA in Plain English</a:t>
            </a:r>
          </a:p>
        </p:txBody>
      </p:sp>
      <p:sp>
        <p:nvSpPr>
          <p:cNvPr id="4" name="TextBox 3">
            <a:extLst>
              <a:ext uri="{FF2B5EF4-FFF2-40B4-BE49-F238E27FC236}">
                <a16:creationId xmlns:a16="http://schemas.microsoft.com/office/drawing/2014/main" id="{263D3414-B165-F2CF-EE88-ED007396F3AE}"/>
              </a:ext>
            </a:extLst>
          </p:cNvPr>
          <p:cNvSpPr txBox="1"/>
          <p:nvPr/>
        </p:nvSpPr>
        <p:spPr>
          <a:xfrm>
            <a:off x="451312" y="2065306"/>
            <a:ext cx="8494633" cy="3231654"/>
          </a:xfrm>
          <a:prstGeom prst="rect">
            <a:avLst/>
          </a:prstGeom>
          <a:noFill/>
        </p:spPr>
        <p:txBody>
          <a:bodyPr wrap="none" rtlCol="0">
            <a:spAutoFit/>
          </a:bodyPr>
          <a:lstStyle/>
          <a:p>
            <a:r>
              <a:rPr lang="en-US" dirty="0">
                <a:solidFill>
                  <a:srgbClr val="7030A0"/>
                </a:solidFill>
              </a:rPr>
              <a:t>Source activation </a:t>
            </a:r>
            <a:r>
              <a:rPr lang="en-US" dirty="0">
                <a:solidFill>
                  <a:schemeClr val="tx1"/>
                </a:solidFill>
              </a:rPr>
              <a:t>= </a:t>
            </a:r>
            <a:r>
              <a:rPr lang="en-US" dirty="0" err="1">
                <a:solidFill>
                  <a:srgbClr val="FF0000"/>
                </a:solidFill>
              </a:rPr>
              <a:t>unmixing</a:t>
            </a:r>
            <a:r>
              <a:rPr lang="en-US" dirty="0">
                <a:solidFill>
                  <a:srgbClr val="FF0000"/>
                </a:solidFill>
              </a:rPr>
              <a:t> </a:t>
            </a:r>
            <a:r>
              <a:rPr lang="en-US" dirty="0">
                <a:solidFill>
                  <a:schemeClr val="tx1"/>
                </a:solidFill>
              </a:rPr>
              <a:t>* </a:t>
            </a:r>
            <a:r>
              <a:rPr lang="en-US" dirty="0">
                <a:solidFill>
                  <a:srgbClr val="00B0F0"/>
                </a:solidFill>
              </a:rPr>
              <a:t>Channel data</a:t>
            </a:r>
          </a:p>
          <a:p>
            <a:endParaRPr lang="en-US" dirty="0">
              <a:solidFill>
                <a:schemeClr val="tx1"/>
              </a:solidFill>
            </a:endParaRPr>
          </a:p>
          <a:p>
            <a:r>
              <a:rPr lang="en-US" dirty="0">
                <a:solidFill>
                  <a:srgbClr val="00B0F0"/>
                </a:solidFill>
              </a:rPr>
              <a:t>Channel data </a:t>
            </a:r>
            <a:r>
              <a:rPr lang="en-US" dirty="0">
                <a:solidFill>
                  <a:schemeClr val="tx1"/>
                </a:solidFill>
              </a:rPr>
              <a:t>= </a:t>
            </a:r>
            <a:r>
              <a:rPr lang="en-US" dirty="0">
                <a:solidFill>
                  <a:srgbClr val="00B050"/>
                </a:solidFill>
              </a:rPr>
              <a:t>mixing (topo) </a:t>
            </a:r>
            <a:r>
              <a:rPr lang="en-US" dirty="0">
                <a:solidFill>
                  <a:schemeClr val="tx1"/>
                </a:solidFill>
              </a:rPr>
              <a:t>* </a:t>
            </a:r>
            <a:r>
              <a:rPr lang="en-US" dirty="0">
                <a:solidFill>
                  <a:srgbClr val="7030A0"/>
                </a:solidFill>
              </a:rPr>
              <a:t>Source activation</a:t>
            </a:r>
          </a:p>
          <a:p>
            <a:endParaRPr lang="en-US" dirty="0">
              <a:solidFill>
                <a:srgbClr val="FF0000"/>
              </a:solidFill>
            </a:endParaRPr>
          </a:p>
          <a:p>
            <a:endParaRPr lang="en-US" dirty="0">
              <a:solidFill>
                <a:srgbClr val="FF0000"/>
              </a:solidFill>
            </a:endParaRPr>
          </a:p>
          <a:p>
            <a:endParaRPr lang="en-US" dirty="0">
              <a:solidFill>
                <a:srgbClr val="FF0000"/>
              </a:solidFill>
            </a:endParaRPr>
          </a:p>
          <a:p>
            <a:r>
              <a:rPr lang="en-US" sz="2000" dirty="0" err="1">
                <a:solidFill>
                  <a:srgbClr val="7030A0"/>
                </a:solidFill>
                <a:latin typeface="Andale Mono" charset="0"/>
                <a:ea typeface="Andale Mono" charset="0"/>
                <a:cs typeface="Andale Mono" charset="0"/>
              </a:rPr>
              <a:t>EEG.icaact</a:t>
            </a:r>
            <a:r>
              <a:rPr lang="en-US" sz="2000" dirty="0">
                <a:solidFill>
                  <a:schemeClr val="tx1"/>
                </a:solidFill>
                <a:latin typeface="Andale Mono" charset="0"/>
                <a:ea typeface="Andale Mono" charset="0"/>
                <a:cs typeface="Andale Mono" charset="0"/>
              </a:rPr>
              <a:t> = </a:t>
            </a:r>
            <a:r>
              <a:rPr lang="en-US" sz="2000" dirty="0">
                <a:solidFill>
                  <a:srgbClr val="FF0000"/>
                </a:solidFill>
                <a:latin typeface="Andale Mono" charset="0"/>
                <a:ea typeface="Andale Mono" charset="0"/>
                <a:cs typeface="Andale Mono" charset="0"/>
              </a:rPr>
              <a:t>(</a:t>
            </a:r>
            <a:r>
              <a:rPr lang="en-US" sz="2000" dirty="0" err="1">
                <a:solidFill>
                  <a:srgbClr val="FF0000"/>
                </a:solidFill>
                <a:latin typeface="Andale Mono" charset="0"/>
                <a:ea typeface="Andale Mono" charset="0"/>
                <a:cs typeface="Andale Mono" charset="0"/>
              </a:rPr>
              <a:t>EEG.icaweights</a:t>
            </a:r>
            <a:r>
              <a:rPr lang="en-US" sz="2000" dirty="0">
                <a:solidFill>
                  <a:srgbClr val="FF0000"/>
                </a:solidFill>
                <a:latin typeface="Andale Mono" charset="0"/>
                <a:ea typeface="Andale Mono" charset="0"/>
                <a:cs typeface="Andale Mono" charset="0"/>
              </a:rPr>
              <a:t>*</a:t>
            </a:r>
            <a:r>
              <a:rPr lang="en-US" sz="2000" dirty="0" err="1">
                <a:solidFill>
                  <a:srgbClr val="FF0000"/>
                </a:solidFill>
                <a:latin typeface="Andale Mono" charset="0"/>
                <a:ea typeface="Andale Mono" charset="0"/>
                <a:cs typeface="Andale Mono" charset="0"/>
              </a:rPr>
              <a:t>EEG.icasphere</a:t>
            </a:r>
            <a:r>
              <a:rPr lang="en-US" sz="2000" dirty="0">
                <a:solidFill>
                  <a:srgbClr val="FF0000"/>
                </a:solidFill>
                <a:latin typeface="Andale Mono" charset="0"/>
                <a:ea typeface="Andale Mono" charset="0"/>
                <a:cs typeface="Andale Mono" charset="0"/>
              </a:rPr>
              <a:t>) </a:t>
            </a:r>
            <a:r>
              <a:rPr lang="en-US" sz="2000" dirty="0">
                <a:solidFill>
                  <a:schemeClr val="tx1"/>
                </a:solidFill>
                <a:latin typeface="Andale Mono" charset="0"/>
                <a:ea typeface="Andale Mono" charset="0"/>
                <a:cs typeface="Andale Mono" charset="0"/>
              </a:rPr>
              <a:t>* </a:t>
            </a:r>
            <a:r>
              <a:rPr lang="en-US" sz="2000" dirty="0" err="1">
                <a:solidFill>
                  <a:srgbClr val="00B0F0"/>
                </a:solidFill>
                <a:latin typeface="Andale Mono" charset="0"/>
                <a:ea typeface="Andale Mono" charset="0"/>
                <a:cs typeface="Andale Mono" charset="0"/>
              </a:rPr>
              <a:t>EEG.data</a:t>
            </a:r>
            <a:endParaRPr lang="en-US" sz="2000" dirty="0">
              <a:solidFill>
                <a:srgbClr val="00B0F0"/>
              </a:solidFill>
            </a:endParaRPr>
          </a:p>
          <a:p>
            <a:endParaRPr lang="en-US" sz="2000" dirty="0">
              <a:solidFill>
                <a:srgbClr val="00B050"/>
              </a:solidFill>
              <a:latin typeface="Andale Mono" charset="0"/>
              <a:ea typeface="Andale Mono" charset="0"/>
              <a:cs typeface="Andale Mono" charset="0"/>
            </a:endParaRPr>
          </a:p>
          <a:p>
            <a:r>
              <a:rPr lang="en-US" sz="2000" dirty="0" err="1">
                <a:solidFill>
                  <a:srgbClr val="00B0F0"/>
                </a:solidFill>
                <a:latin typeface="Andale Mono" charset="0"/>
                <a:ea typeface="Andale Mono" charset="0"/>
                <a:cs typeface="Andale Mono" charset="0"/>
              </a:rPr>
              <a:t>EEG.data</a:t>
            </a:r>
            <a:r>
              <a:rPr lang="en-US" sz="2000" dirty="0">
                <a:solidFill>
                  <a:schemeClr val="tx1"/>
                </a:solidFill>
                <a:latin typeface="Andale Mono" charset="0"/>
                <a:ea typeface="Andale Mono" charset="0"/>
                <a:cs typeface="Andale Mono" charset="0"/>
              </a:rPr>
              <a:t> = </a:t>
            </a:r>
            <a:r>
              <a:rPr lang="en-US" sz="2000" dirty="0" err="1">
                <a:solidFill>
                  <a:srgbClr val="00B050"/>
                </a:solidFill>
                <a:latin typeface="Andale Mono" charset="0"/>
                <a:ea typeface="Andale Mono" charset="0"/>
                <a:cs typeface="Andale Mono" charset="0"/>
              </a:rPr>
              <a:t>EEG.icawinv</a:t>
            </a:r>
            <a:r>
              <a:rPr lang="en-US" sz="2000" dirty="0">
                <a:solidFill>
                  <a:schemeClr val="tx1"/>
                </a:solidFill>
                <a:latin typeface="Andale Mono" charset="0"/>
                <a:ea typeface="Andale Mono" charset="0"/>
                <a:cs typeface="Andale Mono" charset="0"/>
              </a:rPr>
              <a:t> * </a:t>
            </a:r>
            <a:r>
              <a:rPr lang="en-US" sz="2000" dirty="0" err="1">
                <a:solidFill>
                  <a:srgbClr val="7030A0"/>
                </a:solidFill>
                <a:latin typeface="Andale Mono" charset="0"/>
                <a:ea typeface="Andale Mono" charset="0"/>
                <a:cs typeface="Andale Mono" charset="0"/>
              </a:rPr>
              <a:t>EEG.icaact</a:t>
            </a:r>
            <a:endParaRPr lang="en-US" sz="2000" dirty="0">
              <a:solidFill>
                <a:srgbClr val="7030A0"/>
              </a:solidFill>
              <a:latin typeface="Andale Mono" charset="0"/>
              <a:ea typeface="Andale Mono" charset="0"/>
              <a:cs typeface="Andale Mono" charset="0"/>
            </a:endParaRPr>
          </a:p>
        </p:txBody>
      </p:sp>
    </p:spTree>
    <p:extLst>
      <p:ext uri="{BB962C8B-B14F-4D97-AF65-F5344CB8AC3E}">
        <p14:creationId xmlns:p14="http://schemas.microsoft.com/office/powerpoint/2010/main" val="889234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p:cNvPicPr>
            <a:picLocks noChangeAspect="1" noChangeArrowheads="1"/>
          </p:cNvPicPr>
          <p:nvPr/>
        </p:nvPicPr>
        <p:blipFill>
          <a:blip r:embed="rId2">
            <a:extLst>
              <a:ext uri="{28A0092B-C50C-407E-A947-70E740481C1C}">
                <a14:useLocalDpi xmlns:a14="http://schemas.microsoft.com/office/drawing/2010/main" val="0"/>
              </a:ext>
            </a:extLst>
          </a:blip>
          <a:srcRect l="3224" t="16438" r="4274" b="22076"/>
          <a:stretch>
            <a:fillRect/>
          </a:stretch>
        </p:blipFill>
        <p:spPr bwMode="auto">
          <a:xfrm>
            <a:off x="1068917" y="1886480"/>
            <a:ext cx="6656917" cy="276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
        <p:nvSpPr>
          <p:cNvPr id="36867" name="Rectangle 4"/>
          <p:cNvSpPr>
            <a:spLocks noChangeArrowheads="1"/>
          </p:cNvSpPr>
          <p:nvPr/>
        </p:nvSpPr>
        <p:spPr bwMode="auto">
          <a:xfrm>
            <a:off x="1013354" y="1349375"/>
            <a:ext cx="7330282"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Arial" charset="0"/>
                <a:ea typeface="ＭＳ Ｐゴシック" charset="-128"/>
              </a:defRPr>
            </a:lvl1pPr>
            <a:lvl2pPr marL="742950" indent="-285750">
              <a:defRPr sz="2400" b="1">
                <a:solidFill>
                  <a:schemeClr val="tx1"/>
                </a:solidFill>
                <a:latin typeface="Arial" charset="0"/>
                <a:ea typeface="ＭＳ Ｐゴシック" charset="-128"/>
              </a:defRPr>
            </a:lvl2pPr>
            <a:lvl3pPr marL="1143000" indent="-228600">
              <a:defRPr sz="2400" b="1">
                <a:solidFill>
                  <a:schemeClr val="tx1"/>
                </a:solidFill>
                <a:latin typeface="Arial" charset="0"/>
                <a:ea typeface="ＭＳ Ｐゴシック" charset="-128"/>
              </a:defRPr>
            </a:lvl3pPr>
            <a:lvl4pPr marL="1600200" indent="-228600">
              <a:defRPr sz="2400" b="1">
                <a:solidFill>
                  <a:schemeClr val="tx1"/>
                </a:solidFill>
                <a:latin typeface="Arial" charset="0"/>
                <a:ea typeface="ＭＳ Ｐゴシック" charset="-128"/>
              </a:defRPr>
            </a:lvl4pPr>
            <a:lvl5pPr marL="2057400" indent="-228600">
              <a:defRPr sz="2400" b="1">
                <a:solidFill>
                  <a:schemeClr val="tx1"/>
                </a:solidFill>
                <a:latin typeface="Arial" charset="0"/>
                <a:ea typeface="ＭＳ Ｐゴシック" charset="-128"/>
              </a:defRPr>
            </a:lvl5pPr>
            <a:lvl6pPr marL="2514600" indent="-228600" eaLnBrk="0" fontAlgn="base" hangingPunct="0">
              <a:spcBef>
                <a:spcPct val="0"/>
              </a:spcBef>
              <a:spcAft>
                <a:spcPct val="0"/>
              </a:spcAft>
              <a:defRPr sz="2400" b="1">
                <a:solidFill>
                  <a:schemeClr val="tx1"/>
                </a:solidFill>
                <a:latin typeface="Arial" charset="0"/>
                <a:ea typeface="ＭＳ Ｐゴシック" charset="-128"/>
              </a:defRPr>
            </a:lvl6pPr>
            <a:lvl7pPr marL="2971800" indent="-228600" eaLnBrk="0" fontAlgn="base" hangingPunct="0">
              <a:spcBef>
                <a:spcPct val="0"/>
              </a:spcBef>
              <a:spcAft>
                <a:spcPct val="0"/>
              </a:spcAft>
              <a:defRPr sz="2400" b="1">
                <a:solidFill>
                  <a:schemeClr val="tx1"/>
                </a:solidFill>
                <a:latin typeface="Arial" charset="0"/>
                <a:ea typeface="ＭＳ Ｐゴシック" charset="-128"/>
              </a:defRPr>
            </a:lvl7pPr>
            <a:lvl8pPr marL="3429000" indent="-228600" eaLnBrk="0" fontAlgn="base" hangingPunct="0">
              <a:spcBef>
                <a:spcPct val="0"/>
              </a:spcBef>
              <a:spcAft>
                <a:spcPct val="0"/>
              </a:spcAft>
              <a:defRPr sz="2400" b="1">
                <a:solidFill>
                  <a:schemeClr val="tx1"/>
                </a:solidFill>
                <a:latin typeface="Arial" charset="0"/>
                <a:ea typeface="ＭＳ Ｐゴシック" charset="-128"/>
              </a:defRPr>
            </a:lvl8pPr>
            <a:lvl9pPr marL="3886200" indent="-228600" eaLnBrk="0" fontAlgn="base" hangingPunct="0">
              <a:spcBef>
                <a:spcPct val="0"/>
              </a:spcBef>
              <a:spcAft>
                <a:spcPct val="0"/>
              </a:spcAft>
              <a:defRPr sz="2400" b="1">
                <a:solidFill>
                  <a:schemeClr val="tx1"/>
                </a:solidFill>
                <a:latin typeface="Arial" charset="0"/>
                <a:ea typeface="ＭＳ Ｐゴシック" charset="-128"/>
              </a:defRPr>
            </a:lvl9pPr>
          </a:lstStyle>
          <a:p>
            <a:pPr algn="ctr" eaLnBrk="1" hangingPunct="1"/>
            <a:r>
              <a:rPr lang="en-US" altLang="en-US" sz="1667" b="0">
                <a:solidFill>
                  <a:schemeClr val="tx2"/>
                </a:solidFill>
              </a:rPr>
              <a:t>Principal component analysis    Independent component analysis</a:t>
            </a:r>
          </a:p>
        </p:txBody>
      </p:sp>
      <p:sp>
        <p:nvSpPr>
          <p:cNvPr id="36868" name="Rectangle 1"/>
          <p:cNvSpPr>
            <a:spLocks noChangeArrowheads="1"/>
          </p:cNvSpPr>
          <p:nvPr/>
        </p:nvSpPr>
        <p:spPr bwMode="auto">
          <a:xfrm>
            <a:off x="821124" y="916334"/>
            <a:ext cx="734483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128"/>
              </a:defRPr>
            </a:lvl1pPr>
            <a:lvl2pPr marL="742950" indent="-285750">
              <a:defRPr sz="2400" b="1">
                <a:solidFill>
                  <a:schemeClr val="tx1"/>
                </a:solidFill>
                <a:latin typeface="Arial" charset="0"/>
                <a:ea typeface="ＭＳ Ｐゴシック" charset="-128"/>
              </a:defRPr>
            </a:lvl2pPr>
            <a:lvl3pPr marL="1143000" indent="-228600">
              <a:defRPr sz="2400" b="1">
                <a:solidFill>
                  <a:schemeClr val="tx1"/>
                </a:solidFill>
                <a:latin typeface="Arial" charset="0"/>
                <a:ea typeface="ＭＳ Ｐゴシック" charset="-128"/>
              </a:defRPr>
            </a:lvl3pPr>
            <a:lvl4pPr marL="1600200" indent="-228600">
              <a:defRPr sz="2400" b="1">
                <a:solidFill>
                  <a:schemeClr val="tx1"/>
                </a:solidFill>
                <a:latin typeface="Arial" charset="0"/>
                <a:ea typeface="ＭＳ Ｐゴシック" charset="-128"/>
              </a:defRPr>
            </a:lvl4pPr>
            <a:lvl5pPr marL="2057400" indent="-228600">
              <a:defRPr sz="2400" b="1">
                <a:solidFill>
                  <a:schemeClr val="tx1"/>
                </a:solidFill>
                <a:latin typeface="Arial" charset="0"/>
                <a:ea typeface="ＭＳ Ｐゴシック" charset="-128"/>
              </a:defRPr>
            </a:lvl5pPr>
            <a:lvl6pPr marL="2514600" indent="-228600" eaLnBrk="0" fontAlgn="base" hangingPunct="0">
              <a:spcBef>
                <a:spcPct val="0"/>
              </a:spcBef>
              <a:spcAft>
                <a:spcPct val="0"/>
              </a:spcAft>
              <a:defRPr sz="2400" b="1">
                <a:solidFill>
                  <a:schemeClr val="tx1"/>
                </a:solidFill>
                <a:latin typeface="Arial" charset="0"/>
                <a:ea typeface="ＭＳ Ｐゴシック" charset="-128"/>
              </a:defRPr>
            </a:lvl6pPr>
            <a:lvl7pPr marL="2971800" indent="-228600" eaLnBrk="0" fontAlgn="base" hangingPunct="0">
              <a:spcBef>
                <a:spcPct val="0"/>
              </a:spcBef>
              <a:spcAft>
                <a:spcPct val="0"/>
              </a:spcAft>
              <a:defRPr sz="2400" b="1">
                <a:solidFill>
                  <a:schemeClr val="tx1"/>
                </a:solidFill>
                <a:latin typeface="Arial" charset="0"/>
                <a:ea typeface="ＭＳ Ｐゴシック" charset="-128"/>
              </a:defRPr>
            </a:lvl7pPr>
            <a:lvl8pPr marL="3429000" indent="-228600" eaLnBrk="0" fontAlgn="base" hangingPunct="0">
              <a:spcBef>
                <a:spcPct val="0"/>
              </a:spcBef>
              <a:spcAft>
                <a:spcPct val="0"/>
              </a:spcAft>
              <a:defRPr sz="2400" b="1">
                <a:solidFill>
                  <a:schemeClr val="tx1"/>
                </a:solidFill>
                <a:latin typeface="Arial" charset="0"/>
                <a:ea typeface="ＭＳ Ｐゴシック" charset="-128"/>
              </a:defRPr>
            </a:lvl8pPr>
            <a:lvl9pPr marL="3886200" indent="-228600" eaLnBrk="0" fontAlgn="base" hangingPunct="0">
              <a:spcBef>
                <a:spcPct val="0"/>
              </a:spcBef>
              <a:spcAft>
                <a:spcPct val="0"/>
              </a:spcAft>
              <a:defRPr sz="2400" b="1">
                <a:solidFill>
                  <a:schemeClr val="tx1"/>
                </a:solidFill>
                <a:latin typeface="Arial" charset="0"/>
                <a:ea typeface="ＭＳ Ｐゴシック" charset="-128"/>
              </a:defRPr>
            </a:lvl9pPr>
          </a:lstStyle>
          <a:p>
            <a:r>
              <a:rPr lang="en-US" altLang="zh-TW" sz="1500" b="0" dirty="0">
                <a:latin typeface="Tahoma" charset="0"/>
                <a:ea typeface="PMingLiU" charset="-120"/>
              </a:rPr>
              <a:t>ICA is a method to recover a version of the original sources by multiplying the data by an unmixing matrix, </a:t>
            </a:r>
          </a:p>
        </p:txBody>
      </p:sp>
      <p:sp>
        <p:nvSpPr>
          <p:cNvPr id="36869" name="Rectangle 2"/>
          <p:cNvSpPr>
            <a:spLocks noChangeArrowheads="1"/>
          </p:cNvSpPr>
          <p:nvPr/>
        </p:nvSpPr>
        <p:spPr bwMode="auto">
          <a:xfrm>
            <a:off x="703791" y="4717521"/>
            <a:ext cx="773641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Arial" charset="0"/>
                <a:ea typeface="ＭＳ Ｐゴシック" charset="-128"/>
              </a:defRPr>
            </a:lvl1pPr>
            <a:lvl2pPr marL="742950" indent="-285750">
              <a:defRPr sz="2400" b="1">
                <a:solidFill>
                  <a:schemeClr val="tx1"/>
                </a:solidFill>
                <a:latin typeface="Arial" charset="0"/>
                <a:ea typeface="ＭＳ Ｐゴシック" charset="-128"/>
              </a:defRPr>
            </a:lvl2pPr>
            <a:lvl3pPr marL="1143000" indent="-228600">
              <a:defRPr sz="2400" b="1">
                <a:solidFill>
                  <a:schemeClr val="tx1"/>
                </a:solidFill>
                <a:latin typeface="Arial" charset="0"/>
                <a:ea typeface="ＭＳ Ｐゴシック" charset="-128"/>
              </a:defRPr>
            </a:lvl3pPr>
            <a:lvl4pPr marL="1600200" indent="-228600">
              <a:defRPr sz="2400" b="1">
                <a:solidFill>
                  <a:schemeClr val="tx1"/>
                </a:solidFill>
                <a:latin typeface="Arial" charset="0"/>
                <a:ea typeface="ＭＳ Ｐゴシック" charset="-128"/>
              </a:defRPr>
            </a:lvl4pPr>
            <a:lvl5pPr marL="2057400" indent="-228600">
              <a:defRPr sz="2400" b="1">
                <a:solidFill>
                  <a:schemeClr val="tx1"/>
                </a:solidFill>
                <a:latin typeface="Arial" charset="0"/>
                <a:ea typeface="ＭＳ Ｐゴシック" charset="-128"/>
              </a:defRPr>
            </a:lvl5pPr>
            <a:lvl6pPr marL="2514600" indent="-228600" eaLnBrk="0" fontAlgn="base" hangingPunct="0">
              <a:spcBef>
                <a:spcPct val="0"/>
              </a:spcBef>
              <a:spcAft>
                <a:spcPct val="0"/>
              </a:spcAft>
              <a:defRPr sz="2400" b="1">
                <a:solidFill>
                  <a:schemeClr val="tx1"/>
                </a:solidFill>
                <a:latin typeface="Arial" charset="0"/>
                <a:ea typeface="ＭＳ Ｐゴシック" charset="-128"/>
              </a:defRPr>
            </a:lvl6pPr>
            <a:lvl7pPr marL="2971800" indent="-228600" eaLnBrk="0" fontAlgn="base" hangingPunct="0">
              <a:spcBef>
                <a:spcPct val="0"/>
              </a:spcBef>
              <a:spcAft>
                <a:spcPct val="0"/>
              </a:spcAft>
              <a:defRPr sz="2400" b="1">
                <a:solidFill>
                  <a:schemeClr val="tx1"/>
                </a:solidFill>
                <a:latin typeface="Arial" charset="0"/>
                <a:ea typeface="ＭＳ Ｐゴシック" charset="-128"/>
              </a:defRPr>
            </a:lvl7pPr>
            <a:lvl8pPr marL="3429000" indent="-228600" eaLnBrk="0" fontAlgn="base" hangingPunct="0">
              <a:spcBef>
                <a:spcPct val="0"/>
              </a:spcBef>
              <a:spcAft>
                <a:spcPct val="0"/>
              </a:spcAft>
              <a:defRPr sz="2400" b="1">
                <a:solidFill>
                  <a:schemeClr val="tx1"/>
                </a:solidFill>
                <a:latin typeface="Arial" charset="0"/>
                <a:ea typeface="ＭＳ Ｐゴシック" charset="-128"/>
              </a:defRPr>
            </a:lvl8pPr>
            <a:lvl9pPr marL="3886200" indent="-228600" eaLnBrk="0" fontAlgn="base" hangingPunct="0">
              <a:spcBef>
                <a:spcPct val="0"/>
              </a:spcBef>
              <a:spcAft>
                <a:spcPct val="0"/>
              </a:spcAft>
              <a:defRPr sz="2400" b="1">
                <a:solidFill>
                  <a:schemeClr val="tx1"/>
                </a:solidFill>
                <a:latin typeface="Arial" charset="0"/>
                <a:ea typeface="ＭＳ Ｐゴシック" charset="-128"/>
              </a:defRPr>
            </a:lvl9pPr>
          </a:lstStyle>
          <a:p>
            <a:r>
              <a:rPr lang="en-US" altLang="zh-TW" sz="1500" b="0" dirty="0">
                <a:latin typeface="Tahoma" charset="0"/>
                <a:ea typeface="PMingLiU" charset="-120"/>
              </a:rPr>
              <a:t>While PCA simply </a:t>
            </a:r>
            <a:r>
              <a:rPr lang="en-US" altLang="zh-TW" sz="1500" b="0" dirty="0" err="1">
                <a:latin typeface="Tahoma" charset="0"/>
                <a:ea typeface="PMingLiU" charset="-120"/>
              </a:rPr>
              <a:t>decorrelates</a:t>
            </a:r>
            <a:r>
              <a:rPr lang="en-US" altLang="zh-TW" sz="1500" b="0" dirty="0">
                <a:latin typeface="Tahoma" charset="0"/>
                <a:ea typeface="PMingLiU" charset="-120"/>
              </a:rPr>
              <a:t> the outputs (using an orthogonal mixing matrix), ICA attempts to make the outputs </a:t>
            </a:r>
            <a:r>
              <a:rPr lang="en-US" altLang="zh-TW" sz="1500" dirty="0">
                <a:solidFill>
                  <a:srgbClr val="FF0000"/>
                </a:solidFill>
                <a:latin typeface="Tahoma" charset="0"/>
                <a:ea typeface="PMingLiU" charset="-120"/>
              </a:rPr>
              <a:t>statistically independent</a:t>
            </a:r>
            <a:r>
              <a:rPr lang="en-US" altLang="zh-TW" sz="1500" b="0" dirty="0">
                <a:latin typeface="Tahoma" charset="0"/>
                <a:ea typeface="PMingLiU" charset="-120"/>
              </a:rPr>
              <a:t>, while placing no constraints on the mixing matrix.</a:t>
            </a:r>
          </a:p>
        </p:txBody>
      </p:sp>
      <p:sp>
        <p:nvSpPr>
          <p:cNvPr id="4" name="Title 1">
            <a:extLst>
              <a:ext uri="{FF2B5EF4-FFF2-40B4-BE49-F238E27FC236}">
                <a16:creationId xmlns:a16="http://schemas.microsoft.com/office/drawing/2014/main" id="{C27F9CFB-BE41-7F75-5213-87A083D0E5D4}"/>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ICA and PCA</a:t>
            </a:r>
          </a:p>
        </p:txBody>
      </p:sp>
    </p:spTree>
    <p:extLst>
      <p:ext uri="{BB962C8B-B14F-4D97-AF65-F5344CB8AC3E}">
        <p14:creationId xmlns:p14="http://schemas.microsoft.com/office/powerpoint/2010/main" val="617799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4" descr="elec">
            <a:extLst>
              <a:ext uri="{FF2B5EF4-FFF2-40B4-BE49-F238E27FC236}">
                <a16:creationId xmlns:a16="http://schemas.microsoft.com/office/drawing/2014/main" id="{A1F9F661-18F7-344C-AC66-795EC8111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34" r="2493"/>
          <a:stretch>
            <a:fillRect/>
          </a:stretch>
        </p:blipFill>
        <p:spPr bwMode="auto">
          <a:xfrm>
            <a:off x="5972003" y="4279565"/>
            <a:ext cx="2391833" cy="1434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itle 1">
            <a:extLst>
              <a:ext uri="{FF2B5EF4-FFF2-40B4-BE49-F238E27FC236}">
                <a16:creationId xmlns:a16="http://schemas.microsoft.com/office/drawing/2014/main" id="{95C0A5C3-F913-814D-9E74-EB35E929B435}"/>
              </a:ext>
            </a:extLst>
          </p:cNvPr>
          <p:cNvSpPr>
            <a:spLocks noGrp="1"/>
          </p:cNvSpPr>
          <p:nvPr>
            <p:ph type="title"/>
          </p:nvPr>
        </p:nvSpPr>
        <p:spPr>
          <a:xfrm>
            <a:off x="2574584" y="459849"/>
            <a:ext cx="3873500" cy="952500"/>
          </a:xfrm>
          <a:solidFill>
            <a:schemeClr val="bg1"/>
          </a:solidFill>
        </p:spPr>
        <p:txBody>
          <a:bodyPr>
            <a:normAutofit fontScale="90000"/>
          </a:bodyPr>
          <a:lstStyle/>
          <a:p>
            <a:pPr eaLnBrk="1" hangingPunct="1"/>
            <a:r>
              <a:rPr lang="en-US" altLang="en-US" sz="3333" dirty="0">
                <a:solidFill>
                  <a:schemeClr val="tx2"/>
                </a:solidFill>
                <a:ea typeface="ＭＳ Ｐゴシック" panose="020B0600070205080204" pitchFamily="34" charset="-128"/>
              </a:rPr>
              <a:t> Source modeling</a:t>
            </a:r>
            <a:br>
              <a:rPr lang="en-US" altLang="en-US" sz="3333" dirty="0">
                <a:solidFill>
                  <a:schemeClr val="tx2"/>
                </a:solidFill>
                <a:ea typeface="ＭＳ Ｐゴシック" panose="020B0600070205080204" pitchFamily="34" charset="-128"/>
              </a:rPr>
            </a:br>
            <a:endParaRPr lang="en-US" altLang="en-US" sz="3333" dirty="0">
              <a:solidFill>
                <a:schemeClr val="tx2"/>
              </a:solidFill>
              <a:ea typeface="ＭＳ Ｐゴシック" panose="020B0600070205080204" pitchFamily="34" charset="-128"/>
            </a:endParaRPr>
          </a:p>
        </p:txBody>
      </p:sp>
      <p:sp>
        <p:nvSpPr>
          <p:cNvPr id="10251" name="AutoShape 10">
            <a:extLst>
              <a:ext uri="{FF2B5EF4-FFF2-40B4-BE49-F238E27FC236}">
                <a16:creationId xmlns:a16="http://schemas.microsoft.com/office/drawing/2014/main" id="{DC27EAD7-0774-6847-B581-4B9B4C0B4B80}"/>
              </a:ext>
            </a:extLst>
          </p:cNvPr>
          <p:cNvSpPr>
            <a:spLocks noChangeArrowheads="1"/>
          </p:cNvSpPr>
          <p:nvPr/>
        </p:nvSpPr>
        <p:spPr bwMode="auto">
          <a:xfrm>
            <a:off x="5054900" y="1989343"/>
            <a:ext cx="2266156" cy="2323042"/>
          </a:xfrm>
          <a:prstGeom prst="roundRect">
            <a:avLst>
              <a:gd name="adj" fmla="val 5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10254" name="Text Box 16">
            <a:extLst>
              <a:ext uri="{FF2B5EF4-FFF2-40B4-BE49-F238E27FC236}">
                <a16:creationId xmlns:a16="http://schemas.microsoft.com/office/drawing/2014/main" id="{AA2FC863-D5BC-F540-A607-443F01DE6980}"/>
              </a:ext>
            </a:extLst>
          </p:cNvPr>
          <p:cNvSpPr txBox="1">
            <a:spLocks noChangeArrowheads="1"/>
          </p:cNvSpPr>
          <p:nvPr/>
        </p:nvSpPr>
        <p:spPr bwMode="auto">
          <a:xfrm>
            <a:off x="5787596" y="1689860"/>
            <a:ext cx="2475378" cy="796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ctr">
              <a:defRPr/>
            </a:pPr>
            <a:r>
              <a:rPr lang="en-US" sz="2333" dirty="0">
                <a:solidFill>
                  <a:schemeClr val="tx2"/>
                </a:solidFill>
                <a:ea typeface="Arial" pitchFamily="-112" charset="0"/>
                <a:cs typeface="Arial" pitchFamily="-112" charset="0"/>
              </a:rPr>
              <a:t>observed       </a:t>
            </a:r>
          </a:p>
          <a:p>
            <a:pPr algn="ctr">
              <a:defRPr/>
            </a:pPr>
            <a:r>
              <a:rPr lang="en-US" sz="2333" dirty="0">
                <a:solidFill>
                  <a:schemeClr val="tx2"/>
                </a:solidFill>
                <a:ea typeface="Arial" pitchFamily="-112" charset="0"/>
                <a:cs typeface="Arial" pitchFamily="-112" charset="0"/>
              </a:rPr>
              <a:t>potential or field</a:t>
            </a:r>
          </a:p>
        </p:txBody>
      </p:sp>
      <p:pic>
        <p:nvPicPr>
          <p:cNvPr id="2" name="Picture 1">
            <a:extLst>
              <a:ext uri="{FF2B5EF4-FFF2-40B4-BE49-F238E27FC236}">
                <a16:creationId xmlns:a16="http://schemas.microsoft.com/office/drawing/2014/main" id="{80CA7086-CD64-814C-9598-0D52B88096FB}"/>
              </a:ext>
            </a:extLst>
          </p:cNvPr>
          <p:cNvPicPr>
            <a:picLocks noChangeAspect="1"/>
          </p:cNvPicPr>
          <p:nvPr/>
        </p:nvPicPr>
        <p:blipFill>
          <a:blip r:embed="rId4"/>
          <a:stretch>
            <a:fillRect/>
          </a:stretch>
        </p:blipFill>
        <p:spPr>
          <a:xfrm flipH="1">
            <a:off x="6448084" y="2567745"/>
            <a:ext cx="1741157" cy="1691871"/>
          </a:xfrm>
          <a:prstGeom prst="rect">
            <a:avLst/>
          </a:prstGeom>
        </p:spPr>
      </p:pic>
      <p:grpSp>
        <p:nvGrpSpPr>
          <p:cNvPr id="3" name="Group 2">
            <a:extLst>
              <a:ext uri="{FF2B5EF4-FFF2-40B4-BE49-F238E27FC236}">
                <a16:creationId xmlns:a16="http://schemas.microsoft.com/office/drawing/2014/main" id="{624B496F-AAAB-EA4D-A048-1C65490F7227}"/>
              </a:ext>
            </a:extLst>
          </p:cNvPr>
          <p:cNvGrpSpPr/>
          <p:nvPr/>
        </p:nvGrpSpPr>
        <p:grpSpPr>
          <a:xfrm>
            <a:off x="702913" y="1689859"/>
            <a:ext cx="2511134" cy="3098637"/>
            <a:chOff x="-70905" y="2027831"/>
            <a:chExt cx="3013361" cy="3718364"/>
          </a:xfrm>
        </p:grpSpPr>
        <p:pic>
          <p:nvPicPr>
            <p:cNvPr id="36" name="Picture 35">
              <a:extLst>
                <a:ext uri="{FF2B5EF4-FFF2-40B4-BE49-F238E27FC236}">
                  <a16:creationId xmlns:a16="http://schemas.microsoft.com/office/drawing/2014/main" id="{24DD1957-6486-3E4D-AF17-33CA311785C4}"/>
                </a:ext>
              </a:extLst>
            </p:cNvPr>
            <p:cNvPicPr>
              <a:picLocks noChangeAspect="1"/>
            </p:cNvPicPr>
            <p:nvPr/>
          </p:nvPicPr>
          <p:blipFill>
            <a:blip r:embed="rId5"/>
            <a:stretch>
              <a:fillRect/>
            </a:stretch>
          </p:blipFill>
          <p:spPr>
            <a:xfrm>
              <a:off x="-70905" y="3269695"/>
              <a:ext cx="2969336" cy="2476500"/>
            </a:xfrm>
            <a:prstGeom prst="rect">
              <a:avLst/>
            </a:prstGeom>
          </p:spPr>
        </p:pic>
        <p:sp>
          <p:nvSpPr>
            <p:cNvPr id="42" name="Text Box 16">
              <a:extLst>
                <a:ext uri="{FF2B5EF4-FFF2-40B4-BE49-F238E27FC236}">
                  <a16:creationId xmlns:a16="http://schemas.microsoft.com/office/drawing/2014/main" id="{91DD5564-8034-7141-842A-81774E3DAAEE}"/>
                </a:ext>
              </a:extLst>
            </p:cNvPr>
            <p:cNvSpPr txBox="1">
              <a:spLocks noChangeArrowheads="1"/>
            </p:cNvSpPr>
            <p:nvPr/>
          </p:nvSpPr>
          <p:spPr bwMode="auto">
            <a:xfrm>
              <a:off x="-27998" y="2027831"/>
              <a:ext cx="2970454" cy="83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ctr">
                <a:defRPr/>
              </a:pPr>
              <a:r>
                <a:rPr lang="en-US" sz="2000" dirty="0">
                  <a:solidFill>
                    <a:schemeClr val="tx2"/>
                  </a:solidFill>
                  <a:ea typeface="Arial" pitchFamily="-112" charset="0"/>
                  <a:cs typeface="Arial" pitchFamily="-112" charset="0"/>
                </a:rPr>
                <a:t>physiological source</a:t>
              </a:r>
            </a:p>
            <a:p>
              <a:pPr algn="ctr">
                <a:defRPr/>
              </a:pPr>
              <a:r>
                <a:rPr lang="en-US" sz="2000" dirty="0">
                  <a:solidFill>
                    <a:schemeClr val="tx2"/>
                  </a:solidFill>
                  <a:ea typeface="Arial" pitchFamily="-112" charset="0"/>
                  <a:cs typeface="Arial" pitchFamily="-112" charset="0"/>
                </a:rPr>
                <a:t>electrical current</a:t>
              </a:r>
            </a:p>
          </p:txBody>
        </p:sp>
        <p:sp>
          <p:nvSpPr>
            <p:cNvPr id="41" name="TextBox 40">
              <a:extLst>
                <a:ext uri="{FF2B5EF4-FFF2-40B4-BE49-F238E27FC236}">
                  <a16:creationId xmlns:a16="http://schemas.microsoft.com/office/drawing/2014/main" id="{03EDD07E-8E76-FE46-B80E-FC28F83CE84D}"/>
                </a:ext>
              </a:extLst>
            </p:cNvPr>
            <p:cNvSpPr txBox="1">
              <a:spLocks noChangeArrowheads="1"/>
            </p:cNvSpPr>
            <p:nvPr/>
          </p:nvSpPr>
          <p:spPr bwMode="auto">
            <a:xfrm>
              <a:off x="848931" y="2920612"/>
              <a:ext cx="1066800" cy="69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3167" b="1" dirty="0">
                  <a:latin typeface="Arial" panose="020B0604020202020204" pitchFamily="34" charset="0"/>
                </a:rPr>
                <a:t>?</a:t>
              </a:r>
            </a:p>
          </p:txBody>
        </p:sp>
      </p:grpSp>
      <p:cxnSp>
        <p:nvCxnSpPr>
          <p:cNvPr id="43" name="Straight Connector 42">
            <a:extLst>
              <a:ext uri="{FF2B5EF4-FFF2-40B4-BE49-F238E27FC236}">
                <a16:creationId xmlns:a16="http://schemas.microsoft.com/office/drawing/2014/main" id="{6AE08C16-D670-9D4F-B284-98CF39072071}"/>
              </a:ext>
            </a:extLst>
          </p:cNvPr>
          <p:cNvCxnSpPr>
            <a:cxnSpLocks noChangeShapeType="1"/>
          </p:cNvCxnSpPr>
          <p:nvPr/>
        </p:nvCxnSpPr>
        <p:spPr bwMode="auto">
          <a:xfrm>
            <a:off x="7321055" y="4174976"/>
            <a:ext cx="0" cy="1594115"/>
          </a:xfrm>
          <a:prstGeom prst="line">
            <a:avLst/>
          </a:prstGeom>
          <a:noFill/>
          <a:ln w="25400">
            <a:solidFill>
              <a:srgbClr val="FF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nvGrpSpPr>
          <p:cNvPr id="9" name="Group 54">
            <a:extLst>
              <a:ext uri="{FF2B5EF4-FFF2-40B4-BE49-F238E27FC236}">
                <a16:creationId xmlns:a16="http://schemas.microsoft.com/office/drawing/2014/main" id="{21123590-D8D2-984F-B256-7D37CFFE6E8F}"/>
              </a:ext>
            </a:extLst>
          </p:cNvPr>
          <p:cNvGrpSpPr>
            <a:grpSpLocks/>
          </p:cNvGrpSpPr>
          <p:nvPr/>
        </p:nvGrpSpPr>
        <p:grpSpPr bwMode="auto">
          <a:xfrm>
            <a:off x="2848274" y="4053094"/>
            <a:ext cx="3524250" cy="646906"/>
            <a:chOff x="2478088" y="5637213"/>
            <a:chExt cx="4229099" cy="776545"/>
          </a:xfrm>
        </p:grpSpPr>
        <p:sp>
          <p:nvSpPr>
            <p:cNvPr id="10256" name="Line 3">
              <a:extLst>
                <a:ext uri="{FF2B5EF4-FFF2-40B4-BE49-F238E27FC236}">
                  <a16:creationId xmlns:a16="http://schemas.microsoft.com/office/drawing/2014/main" id="{1A699354-80B7-5F48-8615-9BB2B2F585F0}"/>
                </a:ext>
              </a:extLst>
            </p:cNvPr>
            <p:cNvSpPr>
              <a:spLocks noChangeShapeType="1"/>
            </p:cNvSpPr>
            <p:nvPr/>
          </p:nvSpPr>
          <p:spPr bwMode="auto">
            <a:xfrm flipV="1">
              <a:off x="2478088" y="5656263"/>
              <a:ext cx="1587" cy="177800"/>
            </a:xfrm>
            <a:prstGeom prst="line">
              <a:avLst/>
            </a:prstGeom>
            <a:noFill/>
            <a:ln w="57240">
              <a:solidFill>
                <a:srgbClr val="A50021"/>
              </a:solidFill>
              <a:miter lim="800000"/>
              <a:headEnd/>
              <a:tailEnd/>
            </a:ln>
            <a:extLst>
              <a:ext uri="{909E8E84-426E-40DD-AFC4-6F175D3DCCD1}">
                <a14:hiddenFill xmlns:a14="http://schemas.microsoft.com/office/drawing/2010/main">
                  <a:noFill/>
                </a14:hiddenFill>
              </a:ext>
            </a:extLst>
          </p:spPr>
          <p:txBody>
            <a:bodyPr/>
            <a:lstStyle/>
            <a:p>
              <a:endParaRPr lang="en-US" sz="1500"/>
            </a:p>
          </p:txBody>
        </p:sp>
        <p:grpSp>
          <p:nvGrpSpPr>
            <p:cNvPr id="10257" name="Group 53">
              <a:extLst>
                <a:ext uri="{FF2B5EF4-FFF2-40B4-BE49-F238E27FC236}">
                  <a16:creationId xmlns:a16="http://schemas.microsoft.com/office/drawing/2014/main" id="{CAA58B20-1413-504E-9EC7-788126E163F4}"/>
                </a:ext>
              </a:extLst>
            </p:cNvPr>
            <p:cNvGrpSpPr>
              <a:grpSpLocks/>
            </p:cNvGrpSpPr>
            <p:nvPr/>
          </p:nvGrpSpPr>
          <p:grpSpPr bwMode="auto">
            <a:xfrm>
              <a:off x="2478088" y="5637213"/>
              <a:ext cx="4229099" cy="776545"/>
              <a:chOff x="2478088" y="5637213"/>
              <a:chExt cx="4229099" cy="776545"/>
            </a:xfrm>
          </p:grpSpPr>
          <p:sp>
            <p:nvSpPr>
              <p:cNvPr id="10258" name="Line 4">
                <a:extLst>
                  <a:ext uri="{FF2B5EF4-FFF2-40B4-BE49-F238E27FC236}">
                    <a16:creationId xmlns:a16="http://schemas.microsoft.com/office/drawing/2014/main" id="{055D8D9D-DA99-4946-B1FE-B36CF78EDB6A}"/>
                  </a:ext>
                </a:extLst>
              </p:cNvPr>
              <p:cNvSpPr>
                <a:spLocks noChangeShapeType="1"/>
              </p:cNvSpPr>
              <p:nvPr/>
            </p:nvSpPr>
            <p:spPr bwMode="auto">
              <a:xfrm flipV="1">
                <a:off x="2479675" y="5637213"/>
                <a:ext cx="146050" cy="42863"/>
              </a:xfrm>
              <a:prstGeom prst="line">
                <a:avLst/>
              </a:prstGeom>
              <a:noFill/>
              <a:ln w="57240">
                <a:solidFill>
                  <a:srgbClr val="A50021"/>
                </a:solidFill>
                <a:miter lim="800000"/>
                <a:headEnd/>
                <a:tailEnd/>
              </a:ln>
              <a:extLst>
                <a:ext uri="{909E8E84-426E-40DD-AFC4-6F175D3DCCD1}">
                  <a14:hiddenFill xmlns:a14="http://schemas.microsoft.com/office/drawing/2010/main">
                    <a:noFill/>
                  </a14:hiddenFill>
                </a:ext>
              </a:extLst>
            </p:spPr>
            <p:txBody>
              <a:bodyPr/>
              <a:lstStyle/>
              <a:p>
                <a:endParaRPr lang="en-US" sz="1500"/>
              </a:p>
            </p:txBody>
          </p:sp>
          <p:grpSp>
            <p:nvGrpSpPr>
              <p:cNvPr id="10259" name="Group 52">
                <a:extLst>
                  <a:ext uri="{FF2B5EF4-FFF2-40B4-BE49-F238E27FC236}">
                    <a16:creationId xmlns:a16="http://schemas.microsoft.com/office/drawing/2014/main" id="{5A34CBD1-B36E-C145-9CF4-F0DA07ECA1EF}"/>
                  </a:ext>
                </a:extLst>
              </p:cNvPr>
              <p:cNvGrpSpPr>
                <a:grpSpLocks/>
              </p:cNvGrpSpPr>
              <p:nvPr/>
            </p:nvGrpSpPr>
            <p:grpSpPr bwMode="auto">
              <a:xfrm>
                <a:off x="2478088" y="5685096"/>
                <a:ext cx="4229099" cy="728662"/>
                <a:chOff x="2478088" y="5667375"/>
                <a:chExt cx="4229099" cy="728662"/>
              </a:xfrm>
            </p:grpSpPr>
            <p:sp>
              <p:nvSpPr>
                <p:cNvPr id="10260" name="Freeform 2">
                  <a:extLst>
                    <a:ext uri="{FF2B5EF4-FFF2-40B4-BE49-F238E27FC236}">
                      <a16:creationId xmlns:a16="http://schemas.microsoft.com/office/drawing/2014/main" id="{8905917F-53D7-4B45-A371-328DDAFF0B9A}"/>
                    </a:ext>
                  </a:extLst>
                </p:cNvPr>
                <p:cNvSpPr>
                  <a:spLocks noChangeArrowheads="1"/>
                </p:cNvSpPr>
                <p:nvPr/>
              </p:nvSpPr>
              <p:spPr bwMode="auto">
                <a:xfrm flipH="1" flipV="1">
                  <a:off x="2478088" y="5667375"/>
                  <a:ext cx="4229099" cy="706438"/>
                </a:xfrm>
                <a:custGeom>
                  <a:avLst/>
                  <a:gdLst>
                    <a:gd name="T0" fmla="*/ 0 w 2665"/>
                    <a:gd name="T1" fmla="*/ 2147483647 h 446"/>
                    <a:gd name="T2" fmla="*/ 2147483647 w 2665"/>
                    <a:gd name="T3" fmla="*/ 2147483647 h 446"/>
                    <a:gd name="T4" fmla="*/ 2147483647 w 2665"/>
                    <a:gd name="T5" fmla="*/ 2147483647 h 446"/>
                    <a:gd name="T6" fmla="*/ 0 60000 65536"/>
                    <a:gd name="T7" fmla="*/ 0 60000 65536"/>
                    <a:gd name="T8" fmla="*/ 0 60000 65536"/>
                    <a:gd name="T9" fmla="*/ 0 w 2665"/>
                    <a:gd name="T10" fmla="*/ 0 h 446"/>
                    <a:gd name="T11" fmla="*/ 2665 w 2665"/>
                    <a:gd name="T12" fmla="*/ 446 h 446"/>
                  </a:gdLst>
                  <a:ahLst/>
                  <a:cxnLst>
                    <a:cxn ang="T6">
                      <a:pos x="T0" y="T1"/>
                    </a:cxn>
                    <a:cxn ang="T7">
                      <a:pos x="T2" y="T3"/>
                    </a:cxn>
                    <a:cxn ang="T8">
                      <a:pos x="T4" y="T5"/>
                    </a:cxn>
                  </a:cxnLst>
                  <a:rect l="T9" t="T10" r="T11" b="T12"/>
                  <a:pathLst>
                    <a:path w="2665" h="446">
                      <a:moveTo>
                        <a:pt x="0" y="446"/>
                      </a:moveTo>
                      <a:cubicBezTo>
                        <a:pt x="450" y="224"/>
                        <a:pt x="900" y="2"/>
                        <a:pt x="1344" y="1"/>
                      </a:cubicBezTo>
                      <a:cubicBezTo>
                        <a:pt x="1788" y="0"/>
                        <a:pt x="2445" y="366"/>
                        <a:pt x="2665" y="439"/>
                      </a:cubicBezTo>
                    </a:path>
                  </a:pathLst>
                </a:custGeom>
                <a:noFill/>
                <a:ln w="57240">
                  <a:solidFill>
                    <a:srgbClr val="A5002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1500"/>
                </a:p>
              </p:txBody>
            </p:sp>
            <p:sp>
              <p:nvSpPr>
                <p:cNvPr id="10261" name="Oval 13">
                  <a:extLst>
                    <a:ext uri="{FF2B5EF4-FFF2-40B4-BE49-F238E27FC236}">
                      <a16:creationId xmlns:a16="http://schemas.microsoft.com/office/drawing/2014/main" id="{32CF8191-6E67-4747-91D1-4341A7CCA3B8}"/>
                    </a:ext>
                  </a:extLst>
                </p:cNvPr>
                <p:cNvSpPr>
                  <a:spLocks noChangeArrowheads="1"/>
                </p:cNvSpPr>
                <p:nvPr/>
              </p:nvSpPr>
              <p:spPr bwMode="auto">
                <a:xfrm>
                  <a:off x="3192463" y="5765800"/>
                  <a:ext cx="2714625" cy="630237"/>
                </a:xfrm>
                <a:prstGeom prst="ellipse">
                  <a:avLst/>
                </a:prstGeom>
                <a:solidFill>
                  <a:srgbClr val="EEB00B"/>
                </a:solidFill>
                <a:ln w="12600">
                  <a:solidFill>
                    <a:srgbClr val="EAEAEA"/>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10262" name="Text Box 14">
                  <a:extLst>
                    <a:ext uri="{FF2B5EF4-FFF2-40B4-BE49-F238E27FC236}">
                      <a16:creationId xmlns:a16="http://schemas.microsoft.com/office/drawing/2014/main" id="{5C61DD4D-CDFA-1F49-910B-A0CA027DD110}"/>
                    </a:ext>
                  </a:extLst>
                </p:cNvPr>
                <p:cNvSpPr txBox="1">
                  <a:spLocks noChangeArrowheads="1"/>
                </p:cNvSpPr>
                <p:nvPr/>
              </p:nvSpPr>
              <p:spPr bwMode="auto">
                <a:xfrm>
                  <a:off x="3622749" y="5867400"/>
                  <a:ext cx="1864911" cy="37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buSzPct val="100000"/>
                  </a:pPr>
                  <a:r>
                    <a:rPr lang="en-GB" altLang="en-US" sz="1500">
                      <a:solidFill>
                        <a:srgbClr val="200B5B"/>
                      </a:solidFill>
                      <a:ea typeface="MS Gothic" panose="020B0609070205080204" pitchFamily="49" charset="-128"/>
                    </a:rPr>
                    <a:t>Inverse Problem</a:t>
                  </a:r>
                </a:p>
              </p:txBody>
            </p:sp>
          </p:grpSp>
        </p:grpSp>
      </p:grpSp>
      <p:grpSp>
        <p:nvGrpSpPr>
          <p:cNvPr id="4" name="Group 50">
            <a:extLst>
              <a:ext uri="{FF2B5EF4-FFF2-40B4-BE49-F238E27FC236}">
                <a16:creationId xmlns:a16="http://schemas.microsoft.com/office/drawing/2014/main" id="{0D93B219-011C-B14F-BAB6-1F544DAFA6E0}"/>
              </a:ext>
            </a:extLst>
          </p:cNvPr>
          <p:cNvGrpSpPr>
            <a:grpSpLocks/>
          </p:cNvGrpSpPr>
          <p:nvPr/>
        </p:nvGrpSpPr>
        <p:grpSpPr bwMode="auto">
          <a:xfrm>
            <a:off x="2782129" y="2384895"/>
            <a:ext cx="3532188" cy="653521"/>
            <a:chOff x="2398713" y="3635375"/>
            <a:chExt cx="4238625" cy="784225"/>
          </a:xfrm>
        </p:grpSpPr>
        <p:grpSp>
          <p:nvGrpSpPr>
            <p:cNvPr id="10263" name="Group 5">
              <a:extLst>
                <a:ext uri="{FF2B5EF4-FFF2-40B4-BE49-F238E27FC236}">
                  <a16:creationId xmlns:a16="http://schemas.microsoft.com/office/drawing/2014/main" id="{3604F09A-7A9A-C64E-A238-C8B3D4484729}"/>
                </a:ext>
              </a:extLst>
            </p:cNvPr>
            <p:cNvGrpSpPr>
              <a:grpSpLocks/>
            </p:cNvGrpSpPr>
            <p:nvPr/>
          </p:nvGrpSpPr>
          <p:grpSpPr bwMode="auto">
            <a:xfrm>
              <a:off x="2398713" y="3694113"/>
              <a:ext cx="4238625" cy="725487"/>
              <a:chOff x="1315" y="1095"/>
              <a:chExt cx="2670" cy="457"/>
            </a:xfrm>
          </p:grpSpPr>
          <p:sp>
            <p:nvSpPr>
              <p:cNvPr id="10267" name="Line 7">
                <a:extLst>
                  <a:ext uri="{FF2B5EF4-FFF2-40B4-BE49-F238E27FC236}">
                    <a16:creationId xmlns:a16="http://schemas.microsoft.com/office/drawing/2014/main" id="{83B1C9D2-BA88-2649-BAD4-6728C614923C}"/>
                  </a:ext>
                </a:extLst>
              </p:cNvPr>
              <p:cNvSpPr>
                <a:spLocks noChangeShapeType="1"/>
              </p:cNvSpPr>
              <p:nvPr/>
            </p:nvSpPr>
            <p:spPr bwMode="auto">
              <a:xfrm>
                <a:off x="3978" y="1448"/>
                <a:ext cx="1" cy="92"/>
              </a:xfrm>
              <a:prstGeom prst="line">
                <a:avLst/>
              </a:prstGeom>
              <a:noFill/>
              <a:ln w="57240">
                <a:solidFill>
                  <a:srgbClr val="A50021"/>
                </a:solidFill>
                <a:miter lim="800000"/>
                <a:headEnd/>
                <a:tailEnd/>
              </a:ln>
              <a:extLst>
                <a:ext uri="{909E8E84-426E-40DD-AFC4-6F175D3DCCD1}">
                  <a14:hiddenFill xmlns:a14="http://schemas.microsoft.com/office/drawing/2010/main">
                    <a:noFill/>
                  </a14:hiddenFill>
                </a:ext>
              </a:extLst>
            </p:spPr>
            <p:txBody>
              <a:bodyPr/>
              <a:lstStyle/>
              <a:p>
                <a:endParaRPr lang="en-US" sz="1500"/>
              </a:p>
            </p:txBody>
          </p:sp>
          <p:sp>
            <p:nvSpPr>
              <p:cNvPr id="10268" name="Line 8">
                <a:extLst>
                  <a:ext uri="{FF2B5EF4-FFF2-40B4-BE49-F238E27FC236}">
                    <a16:creationId xmlns:a16="http://schemas.microsoft.com/office/drawing/2014/main" id="{0A24241F-9A3B-C34F-BEA6-59CFAB8157FE}"/>
                  </a:ext>
                </a:extLst>
              </p:cNvPr>
              <p:cNvSpPr>
                <a:spLocks noChangeShapeType="1"/>
              </p:cNvSpPr>
              <p:nvPr/>
            </p:nvSpPr>
            <p:spPr bwMode="auto">
              <a:xfrm flipH="1">
                <a:off x="3875" y="1546"/>
                <a:ext cx="112" cy="7"/>
              </a:xfrm>
              <a:prstGeom prst="line">
                <a:avLst/>
              </a:prstGeom>
              <a:noFill/>
              <a:ln w="57240">
                <a:solidFill>
                  <a:srgbClr val="A50021"/>
                </a:solidFill>
                <a:miter lim="800000"/>
                <a:headEnd/>
                <a:tailEnd/>
              </a:ln>
              <a:extLst>
                <a:ext uri="{909E8E84-426E-40DD-AFC4-6F175D3DCCD1}">
                  <a14:hiddenFill xmlns:a14="http://schemas.microsoft.com/office/drawing/2010/main">
                    <a:noFill/>
                  </a14:hiddenFill>
                </a:ext>
              </a:extLst>
            </p:spPr>
            <p:txBody>
              <a:bodyPr/>
              <a:lstStyle/>
              <a:p>
                <a:endParaRPr lang="en-US" sz="1500"/>
              </a:p>
            </p:txBody>
          </p:sp>
          <p:sp>
            <p:nvSpPr>
              <p:cNvPr id="10266" name="Freeform 6">
                <a:extLst>
                  <a:ext uri="{FF2B5EF4-FFF2-40B4-BE49-F238E27FC236}">
                    <a16:creationId xmlns:a16="http://schemas.microsoft.com/office/drawing/2014/main" id="{0BAD7DC7-B83B-884D-8F7E-B37FED987289}"/>
                  </a:ext>
                </a:extLst>
              </p:cNvPr>
              <p:cNvSpPr>
                <a:spLocks noChangeArrowheads="1"/>
              </p:cNvSpPr>
              <p:nvPr/>
            </p:nvSpPr>
            <p:spPr bwMode="auto">
              <a:xfrm>
                <a:off x="1315" y="1095"/>
                <a:ext cx="2663" cy="445"/>
              </a:xfrm>
              <a:custGeom>
                <a:avLst/>
                <a:gdLst>
                  <a:gd name="T0" fmla="*/ 0 w 2665"/>
                  <a:gd name="T1" fmla="*/ 436 h 446"/>
                  <a:gd name="T2" fmla="*/ 1334 w 2665"/>
                  <a:gd name="T3" fmla="*/ 1 h 446"/>
                  <a:gd name="T4" fmla="*/ 2645 w 2665"/>
                  <a:gd name="T5" fmla="*/ 429 h 446"/>
                  <a:gd name="T6" fmla="*/ 0 60000 65536"/>
                  <a:gd name="T7" fmla="*/ 0 60000 65536"/>
                  <a:gd name="T8" fmla="*/ 0 60000 65536"/>
                  <a:gd name="T9" fmla="*/ 0 w 2665"/>
                  <a:gd name="T10" fmla="*/ 0 h 446"/>
                  <a:gd name="T11" fmla="*/ 2665 w 2665"/>
                  <a:gd name="T12" fmla="*/ 446 h 446"/>
                </a:gdLst>
                <a:ahLst/>
                <a:cxnLst>
                  <a:cxn ang="T6">
                    <a:pos x="T0" y="T1"/>
                  </a:cxn>
                  <a:cxn ang="T7">
                    <a:pos x="T2" y="T3"/>
                  </a:cxn>
                  <a:cxn ang="T8">
                    <a:pos x="T4" y="T5"/>
                  </a:cxn>
                </a:cxnLst>
                <a:rect l="T9" t="T10" r="T11" b="T12"/>
                <a:pathLst>
                  <a:path w="2665" h="446">
                    <a:moveTo>
                      <a:pt x="0" y="446"/>
                    </a:moveTo>
                    <a:cubicBezTo>
                      <a:pt x="450" y="224"/>
                      <a:pt x="900" y="2"/>
                      <a:pt x="1344" y="1"/>
                    </a:cubicBezTo>
                    <a:cubicBezTo>
                      <a:pt x="1788" y="0"/>
                      <a:pt x="2445" y="366"/>
                      <a:pt x="2665" y="439"/>
                    </a:cubicBezTo>
                  </a:path>
                </a:pathLst>
              </a:custGeom>
              <a:noFill/>
              <a:ln w="57240">
                <a:solidFill>
                  <a:srgbClr val="A5002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1500"/>
              </a:p>
            </p:txBody>
          </p:sp>
        </p:grpSp>
        <p:sp>
          <p:nvSpPr>
            <p:cNvPr id="10264" name="Oval 9">
              <a:extLst>
                <a:ext uri="{FF2B5EF4-FFF2-40B4-BE49-F238E27FC236}">
                  <a16:creationId xmlns:a16="http://schemas.microsoft.com/office/drawing/2014/main" id="{CF275CF6-F811-7148-AD56-4DF3479F231D}"/>
                </a:ext>
              </a:extLst>
            </p:cNvPr>
            <p:cNvSpPr>
              <a:spLocks noChangeArrowheads="1"/>
            </p:cNvSpPr>
            <p:nvPr/>
          </p:nvSpPr>
          <p:spPr bwMode="auto">
            <a:xfrm>
              <a:off x="3141663" y="3635375"/>
              <a:ext cx="2716212" cy="631825"/>
            </a:xfrm>
            <a:prstGeom prst="ellipse">
              <a:avLst/>
            </a:prstGeom>
            <a:solidFill>
              <a:srgbClr val="EEB00B"/>
            </a:solidFill>
            <a:ln w="12600">
              <a:solidFill>
                <a:srgbClr val="EAEAEA"/>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10265" name="Text Box 11">
              <a:extLst>
                <a:ext uri="{FF2B5EF4-FFF2-40B4-BE49-F238E27FC236}">
                  <a16:creationId xmlns:a16="http://schemas.microsoft.com/office/drawing/2014/main" id="{436A6D5A-BDD4-8B45-958C-5B137AA0B463}"/>
                </a:ext>
              </a:extLst>
            </p:cNvPr>
            <p:cNvSpPr txBox="1">
              <a:spLocks noChangeArrowheads="1"/>
            </p:cNvSpPr>
            <p:nvPr/>
          </p:nvSpPr>
          <p:spPr bwMode="auto">
            <a:xfrm>
              <a:off x="3532740" y="3743287"/>
              <a:ext cx="1955322" cy="3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buSzPct val="100000"/>
              </a:pPr>
              <a:r>
                <a:rPr lang="en-GB" altLang="en-US" sz="1500">
                  <a:solidFill>
                    <a:srgbClr val="200B5B"/>
                  </a:solidFill>
                  <a:ea typeface="MS Gothic" panose="020B0609070205080204" pitchFamily="49" charset="-128"/>
                </a:rPr>
                <a:t>Forward Problem</a:t>
              </a:r>
            </a:p>
          </p:txBody>
        </p:sp>
      </p:grpSp>
    </p:spTree>
    <p:extLst>
      <p:ext uri="{BB962C8B-B14F-4D97-AF65-F5344CB8AC3E}">
        <p14:creationId xmlns:p14="http://schemas.microsoft.com/office/powerpoint/2010/main" val="24667499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5D5CC4E7-FE0B-7E4E-BFD2-A1D805207A70}"/>
              </a:ext>
            </a:extLst>
          </p:cNvPr>
          <p:cNvSpPr txBox="1">
            <a:spLocks noChangeArrowheads="1"/>
          </p:cNvSpPr>
          <p:nvPr/>
        </p:nvSpPr>
        <p:spPr bwMode="auto">
          <a:xfrm>
            <a:off x="1713259" y="3523421"/>
            <a:ext cx="6572250" cy="1828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056" tIns="34529" rIns="69056" bIns="34529"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a:lstStyle>
          <a:p>
            <a:pPr lvl="1" eaLnBrk="1" hangingPunct="1">
              <a:lnSpc>
                <a:spcPct val="80000"/>
              </a:lnSpc>
            </a:pPr>
            <a:endParaRPr lang="en-US" altLang="zh-TW" sz="1500" kern="0" dirty="0">
              <a:ea typeface="PMingLiU" panose="02020500000000000000" pitchFamily="18" charset="-120"/>
            </a:endParaRPr>
          </a:p>
        </p:txBody>
      </p:sp>
      <p:sp>
        <p:nvSpPr>
          <p:cNvPr id="9" name="Rectangle 3">
            <a:extLst>
              <a:ext uri="{FF2B5EF4-FFF2-40B4-BE49-F238E27FC236}">
                <a16:creationId xmlns:a16="http://schemas.microsoft.com/office/drawing/2014/main" id="{DE867510-C47F-1548-9F72-F0E436CE7A0B}"/>
              </a:ext>
            </a:extLst>
          </p:cNvPr>
          <p:cNvSpPr txBox="1">
            <a:spLocks noChangeArrowheads="1"/>
          </p:cNvSpPr>
          <p:nvPr/>
        </p:nvSpPr>
        <p:spPr bwMode="auto">
          <a:xfrm>
            <a:off x="1041136" y="1320826"/>
            <a:ext cx="6000750" cy="1714500"/>
          </a:xfrm>
          <a:prstGeom prst="rect">
            <a:avLst/>
          </a:prstGeom>
          <a:noFill/>
        </p:spPr>
        <p:txBody>
          <a:bodyPr vert="horz" wrap="square" lIns="68580" tIns="34290" rIns="68580" bIns="34290" numCol="1" rtlCol="0" anchor="t" anchorCtr="0" compatLnSpc="1">
            <a:prstTxWarp prst="textNoShape">
              <a:avLst/>
            </a:prstTxWarp>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pPr marL="0" indent="0">
              <a:lnSpc>
                <a:spcPct val="90000"/>
              </a:lnSpc>
              <a:spcBef>
                <a:spcPct val="50000"/>
              </a:spcBef>
              <a:buNone/>
            </a:pPr>
            <a:r>
              <a:rPr lang="en-US" altLang="zh-TW" sz="1800" b="1" dirty="0">
                <a:ea typeface="PMingLiU" panose="02020500000000000000" pitchFamily="18" charset="-120"/>
              </a:rPr>
              <a:t>ICA algorithms</a:t>
            </a:r>
          </a:p>
          <a:p>
            <a:pPr lvl="1">
              <a:lnSpc>
                <a:spcPct val="90000"/>
              </a:lnSpc>
              <a:spcBef>
                <a:spcPct val="50000"/>
              </a:spcBef>
            </a:pPr>
            <a:r>
              <a:rPr lang="en-US" altLang="zh-TW" sz="1500" dirty="0" err="1">
                <a:ea typeface="PMingLiU" panose="02020500000000000000" pitchFamily="18" charset="-120"/>
              </a:rPr>
              <a:t>Herault</a:t>
            </a:r>
            <a:r>
              <a:rPr lang="en-US" altLang="zh-TW" sz="1500" dirty="0">
                <a:ea typeface="PMingLiU" panose="02020500000000000000" pitchFamily="18" charset="-120"/>
              </a:rPr>
              <a:t> &amp; </a:t>
            </a:r>
            <a:r>
              <a:rPr lang="en-US" altLang="zh-TW" sz="1500" dirty="0" err="1">
                <a:ea typeface="PMingLiU" panose="02020500000000000000" pitchFamily="18" charset="-120"/>
              </a:rPr>
              <a:t>Jutten</a:t>
            </a:r>
            <a:r>
              <a:rPr lang="en-US" altLang="zh-TW" sz="1500" dirty="0">
                <a:ea typeface="PMingLiU" panose="02020500000000000000" pitchFamily="18" charset="-120"/>
              </a:rPr>
              <a:t> (1986): </a:t>
            </a:r>
            <a:r>
              <a:rPr lang="en-US" altLang="zh-TW" sz="1500" dirty="0">
                <a:solidFill>
                  <a:srgbClr val="FF0000"/>
                </a:solidFill>
                <a:ea typeface="PMingLiU" panose="02020500000000000000" pitchFamily="18" charset="-120"/>
              </a:rPr>
              <a:t>Seminal paper, neural network</a:t>
            </a:r>
          </a:p>
          <a:p>
            <a:pPr lvl="1">
              <a:lnSpc>
                <a:spcPct val="80000"/>
              </a:lnSpc>
              <a:spcBef>
                <a:spcPct val="50000"/>
              </a:spcBef>
            </a:pPr>
            <a:r>
              <a:rPr lang="en-US" altLang="zh-TW" sz="1500" dirty="0">
                <a:ea typeface="PMingLiU" panose="02020500000000000000" pitchFamily="18" charset="-120"/>
              </a:rPr>
              <a:t>Bell &amp; </a:t>
            </a:r>
            <a:r>
              <a:rPr lang="en-US" altLang="zh-TW" sz="1500" dirty="0" err="1">
                <a:ea typeface="PMingLiU" panose="02020500000000000000" pitchFamily="18" charset="-120"/>
              </a:rPr>
              <a:t>Sejnowski</a:t>
            </a:r>
            <a:r>
              <a:rPr lang="en-US" altLang="zh-TW" sz="1500" dirty="0">
                <a:ea typeface="PMingLiU" panose="02020500000000000000" pitchFamily="18" charset="-120"/>
              </a:rPr>
              <a:t> (1995): Information Maximization</a:t>
            </a:r>
          </a:p>
          <a:p>
            <a:pPr lvl="1">
              <a:lnSpc>
                <a:spcPct val="80000"/>
              </a:lnSpc>
              <a:spcBef>
                <a:spcPct val="50000"/>
              </a:spcBef>
            </a:pPr>
            <a:r>
              <a:rPr lang="en-US" altLang="zh-TW" sz="1500" dirty="0">
                <a:ea typeface="PMingLiU" panose="02020500000000000000" pitchFamily="18" charset="-120"/>
              </a:rPr>
              <a:t>Amari et al. (1996): Natural Gradient Learning</a:t>
            </a:r>
          </a:p>
          <a:p>
            <a:pPr lvl="1">
              <a:lnSpc>
                <a:spcPct val="80000"/>
              </a:lnSpc>
              <a:spcBef>
                <a:spcPct val="50000"/>
              </a:spcBef>
            </a:pPr>
            <a:r>
              <a:rPr lang="en-US" altLang="zh-TW" sz="1500" dirty="0">
                <a:ea typeface="PMingLiU" panose="02020500000000000000" pitchFamily="18" charset="-120"/>
              </a:rPr>
              <a:t>Cardoso (1996): JADE</a:t>
            </a:r>
          </a:p>
        </p:txBody>
      </p:sp>
      <p:sp>
        <p:nvSpPr>
          <p:cNvPr id="10" name="Rectangle 4">
            <a:extLst>
              <a:ext uri="{FF2B5EF4-FFF2-40B4-BE49-F238E27FC236}">
                <a16:creationId xmlns:a16="http://schemas.microsoft.com/office/drawing/2014/main" id="{B813658F-C995-694C-A56D-12AB0F12B109}"/>
              </a:ext>
            </a:extLst>
          </p:cNvPr>
          <p:cNvSpPr txBox="1">
            <a:spLocks noChangeArrowheads="1"/>
          </p:cNvSpPr>
          <p:nvPr/>
        </p:nvSpPr>
        <p:spPr bwMode="auto">
          <a:xfrm>
            <a:off x="1041136" y="3671339"/>
            <a:ext cx="6579394" cy="1076325"/>
          </a:xfrm>
          <a:prstGeom prst="rect">
            <a:avLst/>
          </a:prstGeom>
          <a:noFill/>
        </p:spPr>
        <p:txBody>
          <a:bodyPr vert="horz" wrap="square" lIns="68580" tIns="34290" rIns="68580" bIns="34290" numCol="1" anchor="t" anchorCtr="0" compatLnSpc="1">
            <a:prstTxWarp prst="textNoShape">
              <a:avLst/>
            </a:prstTxWarp>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pPr marL="0" indent="0">
              <a:lnSpc>
                <a:spcPct val="90000"/>
              </a:lnSpc>
              <a:spcBef>
                <a:spcPct val="50000"/>
              </a:spcBef>
              <a:buNone/>
            </a:pPr>
            <a:r>
              <a:rPr lang="en-US" altLang="zh-TW" sz="1800" b="1" dirty="0">
                <a:ea typeface="PMingLiU" panose="02020500000000000000" pitchFamily="18" charset="-120"/>
              </a:rPr>
              <a:t>Applications of ICA to biomedical signals</a:t>
            </a:r>
          </a:p>
          <a:p>
            <a:pPr lvl="1">
              <a:lnSpc>
                <a:spcPct val="90000"/>
              </a:lnSpc>
              <a:spcBef>
                <a:spcPct val="50000"/>
              </a:spcBef>
            </a:pPr>
            <a:r>
              <a:rPr lang="en-US" altLang="zh-TW" sz="1500" dirty="0">
                <a:ea typeface="PMingLiU" panose="02020500000000000000" pitchFamily="18" charset="-120"/>
              </a:rPr>
              <a:t>EEG/ERP analysis (</a:t>
            </a:r>
            <a:r>
              <a:rPr lang="en-US" altLang="zh-TW" sz="1500" dirty="0" err="1">
                <a:ea typeface="PMingLiU" panose="02020500000000000000" pitchFamily="18" charset="-120"/>
              </a:rPr>
              <a:t>Makeig</a:t>
            </a:r>
            <a:r>
              <a:rPr lang="en-US" altLang="zh-TW" sz="1500" dirty="0">
                <a:ea typeface="PMingLiU" panose="02020500000000000000" pitchFamily="18" charset="-120"/>
              </a:rPr>
              <a:t>, Bell, Jung &amp; </a:t>
            </a:r>
            <a:r>
              <a:rPr lang="en-US" altLang="zh-TW" sz="1500" dirty="0" err="1">
                <a:ea typeface="PMingLiU" panose="02020500000000000000" pitchFamily="18" charset="-120"/>
              </a:rPr>
              <a:t>Sejnowski</a:t>
            </a:r>
            <a:r>
              <a:rPr lang="en-US" altLang="zh-TW" sz="1500" dirty="0">
                <a:ea typeface="PMingLiU" panose="02020500000000000000" pitchFamily="18" charset="-120"/>
              </a:rPr>
              <a:t>, 1996).</a:t>
            </a:r>
          </a:p>
          <a:p>
            <a:pPr lvl="1">
              <a:lnSpc>
                <a:spcPct val="90000"/>
              </a:lnSpc>
              <a:spcBef>
                <a:spcPct val="50000"/>
              </a:spcBef>
            </a:pPr>
            <a:r>
              <a:rPr lang="en-US" altLang="zh-TW" sz="1500" dirty="0">
                <a:ea typeface="PMingLiU" panose="02020500000000000000" pitchFamily="18" charset="-120"/>
              </a:rPr>
              <a:t>fMRI analysis (McKeown et al. 1998)</a:t>
            </a:r>
          </a:p>
        </p:txBody>
      </p:sp>
      <p:sp>
        <p:nvSpPr>
          <p:cNvPr id="2" name="Title 1">
            <a:extLst>
              <a:ext uri="{FF2B5EF4-FFF2-40B4-BE49-F238E27FC236}">
                <a16:creationId xmlns:a16="http://schemas.microsoft.com/office/drawing/2014/main" id="{24C53585-9697-28BF-9FCA-C9AB02735BB2}"/>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Historical Remarks</a:t>
            </a:r>
            <a:endParaRPr lang="en-US" sz="2000" b="1" dirty="0">
              <a:latin typeface="Arial" charset="0"/>
              <a:cs typeface="Arial" charset="0"/>
            </a:endParaRPr>
          </a:p>
        </p:txBody>
      </p:sp>
    </p:spTree>
    <p:extLst>
      <p:ext uri="{BB962C8B-B14F-4D97-AF65-F5344CB8AC3E}">
        <p14:creationId xmlns:p14="http://schemas.microsoft.com/office/powerpoint/2010/main" val="324033817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ED9FF-A3F8-AC3F-24A9-FD25B4CB4CA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1242AAA-4660-3749-AADE-7F89109A43C3}"/>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3EFD4412-7C9E-88A2-57B8-1CAE439D618F}"/>
              </a:ext>
            </a:extLst>
          </p:cNvPr>
          <p:cNvSpPr>
            <a:spLocks noGrp="1"/>
          </p:cNvSpPr>
          <p:nvPr>
            <p:ph type="dt" sz="half" idx="10"/>
          </p:nvPr>
        </p:nvSpPr>
        <p:spPr/>
        <p:txBody>
          <a:bodyPr/>
          <a:lstStyle/>
          <a:p>
            <a:fld id="{E39B15D2-2AFA-1547-B150-5D8EE4CD2C0B}" type="datetime1">
              <a:rPr lang="en-US" smtClean="0"/>
              <a:t>11/8/25</a:t>
            </a:fld>
            <a:endParaRPr lang="en-US"/>
          </a:p>
        </p:txBody>
      </p:sp>
      <p:sp>
        <p:nvSpPr>
          <p:cNvPr id="5" name="Slide Number Placeholder 4">
            <a:extLst>
              <a:ext uri="{FF2B5EF4-FFF2-40B4-BE49-F238E27FC236}">
                <a16:creationId xmlns:a16="http://schemas.microsoft.com/office/drawing/2014/main" id="{70897EFD-33E4-F837-6F43-4E8F43118D1C}"/>
              </a:ext>
            </a:extLst>
          </p:cNvPr>
          <p:cNvSpPr>
            <a:spLocks noGrp="1"/>
          </p:cNvSpPr>
          <p:nvPr>
            <p:ph type="sldNum" sz="quarter" idx="12"/>
          </p:nvPr>
        </p:nvSpPr>
        <p:spPr/>
        <p:txBody>
          <a:bodyPr/>
          <a:lstStyle/>
          <a:p>
            <a:fld id="{482C7610-CFC5-9043-8BFE-8938139BABFD}" type="slidenum">
              <a:rPr lang="en-US" smtClean="0"/>
              <a:t>21</a:t>
            </a:fld>
            <a:endParaRPr lang="en-US"/>
          </a:p>
        </p:txBody>
      </p:sp>
      <p:pic>
        <p:nvPicPr>
          <p:cNvPr id="1026" name="Picture 2">
            <a:extLst>
              <a:ext uri="{FF2B5EF4-FFF2-40B4-BE49-F238E27FC236}">
                <a16:creationId xmlns:a16="http://schemas.microsoft.com/office/drawing/2014/main" id="{C4CB6AF1-A5CB-67B7-7BBB-691722908B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138" y="0"/>
            <a:ext cx="7958137"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806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F4C871D-8CE7-AE69-D847-76C434EFC4BB}"/>
              </a:ext>
            </a:extLst>
          </p:cNvPr>
          <p:cNvSpPr txBox="1">
            <a:spLocks/>
          </p:cNvSpPr>
          <p:nvPr/>
        </p:nvSpPr>
        <p:spPr>
          <a:xfrm>
            <a:off x="455739" y="3563174"/>
            <a:ext cx="8688261" cy="1790700"/>
          </a:xfrm>
          <a:prstGeom prst="rect">
            <a:avLst/>
          </a:prstGeom>
        </p:spPr>
        <p:txBody>
          <a:bodyPr vert="horz" lIns="91440" tIns="45720" rIns="91440" bIns="45720" rtlCol="0" anchor="ctr">
            <a:normAutofit fontScale="97500" lnSpcReduction="1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br>
              <a:rPr lang="en-US" sz="4000" b="1" dirty="0">
                <a:latin typeface="Arial" panose="020B0604020202020204" pitchFamily="34" charset="0"/>
                <a:cs typeface="Arial" panose="020B0604020202020204" pitchFamily="34" charset="0"/>
              </a:rPr>
            </a:br>
            <a:r>
              <a:rPr lang="en-US" sz="3600" b="1" dirty="0">
                <a:latin typeface="Arial" panose="020B0604020202020204" pitchFamily="34" charset="0"/>
                <a:cs typeface="Arial" panose="020B0604020202020204" pitchFamily="34" charset="0"/>
              </a:rPr>
              <a:t>Source estimation with ICA</a:t>
            </a:r>
            <a:br>
              <a:rPr lang="en-US" sz="4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Part 2: Source Localization of ICA Components</a:t>
            </a:r>
            <a:br>
              <a:rPr lang="en-US" sz="3200" b="1" dirty="0">
                <a:latin typeface="Arial" panose="020B0604020202020204" pitchFamily="34" charset="0"/>
                <a:cs typeface="Arial" panose="020B0604020202020204" pitchFamily="34" charset="0"/>
              </a:rPr>
            </a:br>
            <a:endParaRPr lang="en-US" sz="3600" b="1"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10768244-5042-8987-5657-52F6F1E81427}"/>
              </a:ext>
            </a:extLst>
          </p:cNvPr>
          <p:cNvPicPr>
            <a:picLocks noChangeAspect="1"/>
          </p:cNvPicPr>
          <p:nvPr/>
        </p:nvPicPr>
        <p:blipFill>
          <a:blip r:embed="rId3"/>
          <a:stretch>
            <a:fillRect/>
          </a:stretch>
        </p:blipFill>
        <p:spPr>
          <a:xfrm>
            <a:off x="8478979" y="139226"/>
            <a:ext cx="427418" cy="421966"/>
          </a:xfrm>
          <a:prstGeom prst="rect">
            <a:avLst/>
          </a:prstGeom>
        </p:spPr>
      </p:pic>
      <p:sp>
        <p:nvSpPr>
          <p:cNvPr id="2" name="Date Placeholder 1">
            <a:extLst>
              <a:ext uri="{FF2B5EF4-FFF2-40B4-BE49-F238E27FC236}">
                <a16:creationId xmlns:a16="http://schemas.microsoft.com/office/drawing/2014/main" id="{5085F7F7-21C0-3552-3E3B-110FD2AA2F7D}"/>
              </a:ext>
            </a:extLst>
          </p:cNvPr>
          <p:cNvSpPr>
            <a:spLocks noGrp="1"/>
          </p:cNvSpPr>
          <p:nvPr>
            <p:ph type="dt" sz="half" idx="10"/>
          </p:nvPr>
        </p:nvSpPr>
        <p:spPr/>
        <p:txBody>
          <a:bodyPr/>
          <a:lstStyle/>
          <a:p>
            <a:fld id="{5653A446-D3B4-144B-9FB4-18B5AA104A95}" type="datetime1">
              <a:rPr lang="en-US" smtClean="0"/>
              <a:t>11/8/25</a:t>
            </a:fld>
            <a:endParaRPr lang="en-US"/>
          </a:p>
        </p:txBody>
      </p:sp>
      <p:sp>
        <p:nvSpPr>
          <p:cNvPr id="4" name="Slide Number Placeholder 3">
            <a:extLst>
              <a:ext uri="{FF2B5EF4-FFF2-40B4-BE49-F238E27FC236}">
                <a16:creationId xmlns:a16="http://schemas.microsoft.com/office/drawing/2014/main" id="{B7488DF2-90CD-022F-41F6-6B3F552D0FAD}"/>
              </a:ext>
            </a:extLst>
          </p:cNvPr>
          <p:cNvSpPr>
            <a:spLocks noGrp="1"/>
          </p:cNvSpPr>
          <p:nvPr>
            <p:ph type="sldNum" sz="quarter" idx="12"/>
          </p:nvPr>
        </p:nvSpPr>
        <p:spPr/>
        <p:txBody>
          <a:bodyPr/>
          <a:lstStyle/>
          <a:p>
            <a:fld id="{482C7610-CFC5-9043-8BFE-8938139BABFD}" type="slidenum">
              <a:rPr lang="en-US" smtClean="0"/>
              <a:t>22</a:t>
            </a:fld>
            <a:endParaRPr lang="en-US"/>
          </a:p>
        </p:txBody>
      </p:sp>
    </p:spTree>
    <p:extLst>
      <p:ext uri="{BB962C8B-B14F-4D97-AF65-F5344CB8AC3E}">
        <p14:creationId xmlns:p14="http://schemas.microsoft.com/office/powerpoint/2010/main" val="3385050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649F098-6440-844C-ADA8-DA1C2C32EB16}"/>
              </a:ext>
            </a:extLst>
          </p:cNvPr>
          <p:cNvSpPr/>
          <p:nvPr/>
        </p:nvSpPr>
        <p:spPr>
          <a:xfrm>
            <a:off x="3845259" y="2613905"/>
            <a:ext cx="4608943" cy="2351761"/>
          </a:xfrm>
          <a:prstGeom prst="rect">
            <a:avLst/>
          </a:prstGeom>
          <a:solidFill>
            <a:schemeClr val="accent5">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719523A5-B19D-36CD-E16C-5B6428DA0D38}"/>
              </a:ext>
            </a:extLst>
          </p:cNvPr>
          <p:cNvSpPr/>
          <p:nvPr/>
        </p:nvSpPr>
        <p:spPr>
          <a:xfrm>
            <a:off x="135710" y="849745"/>
            <a:ext cx="3451610" cy="4578450"/>
          </a:xfrm>
          <a:prstGeom prst="rect">
            <a:avLst/>
          </a:prstGeom>
          <a:solidFill>
            <a:schemeClr val="accent5">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298" name="AutoShape 3">
            <a:extLst>
              <a:ext uri="{FF2B5EF4-FFF2-40B4-BE49-F238E27FC236}">
                <a16:creationId xmlns:a16="http://schemas.microsoft.com/office/drawing/2014/main" id="{3FF8BDA4-675C-A947-9BE5-A3BD3F6B7226}"/>
              </a:ext>
            </a:extLst>
          </p:cNvPr>
          <p:cNvSpPr>
            <a:spLocks noChangeAspect="1"/>
          </p:cNvSpPr>
          <p:nvPr/>
        </p:nvSpPr>
        <p:spPr bwMode="auto">
          <a:xfrm>
            <a:off x="445297" y="1876396"/>
            <a:ext cx="127397" cy="1633538"/>
          </a:xfrm>
          <a:prstGeom prst="leftBracket">
            <a:avLst>
              <a:gd name="adj" fmla="val 10685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350">
              <a:latin typeface="Arial" panose="020B0604020202020204" pitchFamily="34" charset="0"/>
            </a:endParaRPr>
          </a:p>
        </p:txBody>
      </p:sp>
      <p:sp>
        <p:nvSpPr>
          <p:cNvPr id="55299" name="Line 4">
            <a:extLst>
              <a:ext uri="{FF2B5EF4-FFF2-40B4-BE49-F238E27FC236}">
                <a16:creationId xmlns:a16="http://schemas.microsoft.com/office/drawing/2014/main" id="{EC576236-5C70-3B49-A7DE-42EF91760B88}"/>
              </a:ext>
            </a:extLst>
          </p:cNvPr>
          <p:cNvSpPr>
            <a:spLocks noChangeAspect="1" noChangeShapeType="1"/>
          </p:cNvSpPr>
          <p:nvPr/>
        </p:nvSpPr>
        <p:spPr bwMode="auto">
          <a:xfrm>
            <a:off x="561978" y="3509933"/>
            <a:ext cx="40481"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55300" name="Rectangle 5">
            <a:extLst>
              <a:ext uri="{FF2B5EF4-FFF2-40B4-BE49-F238E27FC236}">
                <a16:creationId xmlns:a16="http://schemas.microsoft.com/office/drawing/2014/main" id="{47B6D179-6EAB-4348-8A23-D24A892167FC}"/>
              </a:ext>
            </a:extLst>
          </p:cNvPr>
          <p:cNvSpPr>
            <a:spLocks noChangeAspect="1" noChangeArrowheads="1"/>
          </p:cNvSpPr>
          <p:nvPr/>
        </p:nvSpPr>
        <p:spPr bwMode="auto">
          <a:xfrm>
            <a:off x="1371603" y="4036342"/>
            <a:ext cx="901401"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575">
                <a:solidFill>
                  <a:srgbClr val="131516"/>
                </a:solidFill>
                <a:latin typeface="Arial" panose="020B0604020202020204" pitchFamily="34" charset="0"/>
              </a:rPr>
              <a:t>Time (ms)</a:t>
            </a:r>
            <a:endParaRPr lang="en-US" altLang="en-US" sz="1350">
              <a:latin typeface="Times New Roman" panose="02020603050405020304" pitchFamily="18" charset="0"/>
            </a:endParaRPr>
          </a:p>
        </p:txBody>
      </p:sp>
      <p:sp>
        <p:nvSpPr>
          <p:cNvPr id="55301" name="Rectangle 6">
            <a:extLst>
              <a:ext uri="{FF2B5EF4-FFF2-40B4-BE49-F238E27FC236}">
                <a16:creationId xmlns:a16="http://schemas.microsoft.com/office/drawing/2014/main" id="{D22CBB00-5363-3745-AEB7-DC0E7C1F1256}"/>
              </a:ext>
            </a:extLst>
          </p:cNvPr>
          <p:cNvSpPr>
            <a:spLocks noChangeAspect="1" noChangeArrowheads="1"/>
          </p:cNvSpPr>
          <p:nvPr/>
        </p:nvSpPr>
        <p:spPr bwMode="auto">
          <a:xfrm rot="16200000">
            <a:off x="235104" y="1542239"/>
            <a:ext cx="953787"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575" dirty="0">
                <a:latin typeface="Arial" panose="020B0604020202020204" pitchFamily="34" charset="0"/>
              </a:rPr>
              <a:t>Electrodes</a:t>
            </a:r>
            <a:endParaRPr lang="en-US" altLang="en-US" sz="1350" dirty="0">
              <a:latin typeface="Times New Roman" panose="02020603050405020304" pitchFamily="18" charset="0"/>
            </a:endParaRPr>
          </a:p>
        </p:txBody>
      </p:sp>
      <p:sp>
        <p:nvSpPr>
          <p:cNvPr id="55303" name="Rectangle 8">
            <a:extLst>
              <a:ext uri="{FF2B5EF4-FFF2-40B4-BE49-F238E27FC236}">
                <a16:creationId xmlns:a16="http://schemas.microsoft.com/office/drawing/2014/main" id="{C0C7552C-8754-8645-813C-89CE74B1DE32}"/>
              </a:ext>
            </a:extLst>
          </p:cNvPr>
          <p:cNvSpPr>
            <a:spLocks noChangeAspect="1" noChangeArrowheads="1"/>
          </p:cNvSpPr>
          <p:nvPr/>
        </p:nvSpPr>
        <p:spPr bwMode="auto">
          <a:xfrm rot="16200000">
            <a:off x="123054" y="3130532"/>
            <a:ext cx="1144544"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575" dirty="0">
                <a:latin typeface="Arial" panose="020B0604020202020204" pitchFamily="34" charset="0"/>
              </a:rPr>
              <a:t>Components</a:t>
            </a:r>
            <a:endParaRPr lang="en-US" altLang="en-US" sz="1350" dirty="0">
              <a:latin typeface="Times New Roman" panose="02020603050405020304" pitchFamily="18" charset="0"/>
            </a:endParaRPr>
          </a:p>
        </p:txBody>
      </p:sp>
      <p:pic>
        <p:nvPicPr>
          <p:cNvPr id="55304" name="Picture 9">
            <a:extLst>
              <a:ext uri="{FF2B5EF4-FFF2-40B4-BE49-F238E27FC236}">
                <a16:creationId xmlns:a16="http://schemas.microsoft.com/office/drawing/2014/main" id="{A9113888-2273-B94A-850E-08DE73C642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9156" y="1000246"/>
            <a:ext cx="2125266"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5" name="Picture 10">
            <a:extLst>
              <a:ext uri="{FF2B5EF4-FFF2-40B4-BE49-F238E27FC236}">
                <a16:creationId xmlns:a16="http://schemas.microsoft.com/office/drawing/2014/main" id="{0AEC9650-A20E-0042-9E5B-938C30A9F9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013" y="2506387"/>
            <a:ext cx="2125266"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10" name="Text Box 15">
            <a:extLst>
              <a:ext uri="{FF2B5EF4-FFF2-40B4-BE49-F238E27FC236}">
                <a16:creationId xmlns:a16="http://schemas.microsoft.com/office/drawing/2014/main" id="{68C3BC70-58F9-4943-BD28-A5FE3CCDE425}"/>
              </a:ext>
            </a:extLst>
          </p:cNvPr>
          <p:cNvSpPr txBox="1">
            <a:spLocks noChangeAspect="1" noChangeArrowheads="1"/>
          </p:cNvSpPr>
          <p:nvPr/>
        </p:nvSpPr>
        <p:spPr bwMode="auto">
          <a:xfrm rot="16200000">
            <a:off x="49148" y="2318246"/>
            <a:ext cx="47320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350" dirty="0">
                <a:latin typeface="Arial" panose="020B0604020202020204" pitchFamily="34" charset="0"/>
              </a:rPr>
              <a:t>ICA</a:t>
            </a:r>
          </a:p>
        </p:txBody>
      </p:sp>
      <p:pic>
        <p:nvPicPr>
          <p:cNvPr id="55311" name="Picture 16">
            <a:extLst>
              <a:ext uri="{FF2B5EF4-FFF2-40B4-BE49-F238E27FC236}">
                <a16:creationId xmlns:a16="http://schemas.microsoft.com/office/drawing/2014/main" id="{0D35A845-A473-D54B-ADEA-C98D33A14901}"/>
              </a:ext>
            </a:extLst>
          </p:cNvPr>
          <p:cNvPicPr>
            <a:picLocks noGrp="1" noChangeAspect="1" noChangeArrowheads="1"/>
          </p:cNvPicPr>
          <p:nvPr>
            <p:ph idx="4294967295"/>
          </p:nvPr>
        </p:nvPicPr>
        <p:blipFill>
          <a:blip r:embed="rId4">
            <a:extLst>
              <a:ext uri="{28A0092B-C50C-407E-A947-70E740481C1C}">
                <a14:useLocalDpi xmlns:a14="http://schemas.microsoft.com/office/drawing/2010/main" val="0"/>
              </a:ext>
            </a:extLst>
          </a:blip>
          <a:stretch>
            <a:fillRect/>
          </a:stretch>
        </p:blipFill>
        <p:spPr>
          <a:xfrm>
            <a:off x="4013952" y="3003349"/>
            <a:ext cx="2050253" cy="1791938"/>
          </a:xfrm>
          <a:noFill/>
        </p:spPr>
      </p:pic>
      <p:sp>
        <p:nvSpPr>
          <p:cNvPr id="55314" name="Text Box 19">
            <a:extLst>
              <a:ext uri="{FF2B5EF4-FFF2-40B4-BE49-F238E27FC236}">
                <a16:creationId xmlns:a16="http://schemas.microsoft.com/office/drawing/2014/main" id="{DE4EE618-24DE-D649-989F-B19337FB123F}"/>
              </a:ext>
            </a:extLst>
          </p:cNvPr>
          <p:cNvSpPr txBox="1">
            <a:spLocks noChangeArrowheads="1"/>
          </p:cNvSpPr>
          <p:nvPr/>
        </p:nvSpPr>
        <p:spPr bwMode="auto">
          <a:xfrm>
            <a:off x="4123554" y="2641559"/>
            <a:ext cx="118494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350" b="1" dirty="0">
                <a:latin typeface="Arial" panose="020B0604020202020204" pitchFamily="34" charset="0"/>
              </a:rPr>
              <a:t>Localization</a:t>
            </a:r>
          </a:p>
        </p:txBody>
      </p:sp>
      <p:sp>
        <p:nvSpPr>
          <p:cNvPr id="55316" name="Rectangle 27">
            <a:extLst>
              <a:ext uri="{FF2B5EF4-FFF2-40B4-BE49-F238E27FC236}">
                <a16:creationId xmlns:a16="http://schemas.microsoft.com/office/drawing/2014/main" id="{E972E351-D208-A74E-979D-CE7ECEB561D1}"/>
              </a:ext>
            </a:extLst>
          </p:cNvPr>
          <p:cNvSpPr>
            <a:spLocks noChangeAspect="1" noChangeArrowheads="1"/>
          </p:cNvSpPr>
          <p:nvPr/>
        </p:nvSpPr>
        <p:spPr bwMode="auto">
          <a:xfrm rot="16200000">
            <a:off x="-494361" y="4601460"/>
            <a:ext cx="16466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200" dirty="0">
                <a:solidFill>
                  <a:srgbClr val="131516"/>
                </a:solidFill>
                <a:latin typeface="Arial" panose="020B0604020202020204" pitchFamily="34" charset="0"/>
              </a:rPr>
              <a:t>ICA component</a:t>
            </a:r>
          </a:p>
          <a:p>
            <a:pPr algn="ctr" eaLnBrk="1" hangingPunct="1">
              <a:spcBef>
                <a:spcPct val="0"/>
              </a:spcBef>
              <a:buFontTx/>
              <a:buNone/>
            </a:pPr>
            <a:r>
              <a:rPr lang="en-US" altLang="en-US" sz="1200" dirty="0">
                <a:latin typeface="Arial" panose="020B0604020202020204" pitchFamily="34" charset="0"/>
              </a:rPr>
              <a:t>Scalp maps</a:t>
            </a:r>
            <a:endParaRPr lang="en-US" altLang="en-US" sz="1200" dirty="0">
              <a:latin typeface="Times New Roman" panose="02020603050405020304" pitchFamily="18" charset="0"/>
            </a:endParaRPr>
          </a:p>
        </p:txBody>
      </p:sp>
      <p:pic>
        <p:nvPicPr>
          <p:cNvPr id="2" name="Picture 1">
            <a:extLst>
              <a:ext uri="{FF2B5EF4-FFF2-40B4-BE49-F238E27FC236}">
                <a16:creationId xmlns:a16="http://schemas.microsoft.com/office/drawing/2014/main" id="{D9738C6E-C8BC-5E46-A046-A9CAE3EE7580}"/>
              </a:ext>
            </a:extLst>
          </p:cNvPr>
          <p:cNvPicPr>
            <a:picLocks noChangeAspect="1"/>
          </p:cNvPicPr>
          <p:nvPr/>
        </p:nvPicPr>
        <p:blipFill rotWithShape="1">
          <a:blip r:embed="rId5"/>
          <a:srcRect l="50000"/>
          <a:stretch/>
        </p:blipFill>
        <p:spPr>
          <a:xfrm>
            <a:off x="6163963" y="3001998"/>
            <a:ext cx="2050254" cy="1793289"/>
          </a:xfrm>
          <a:prstGeom prst="rect">
            <a:avLst/>
          </a:prstGeom>
        </p:spPr>
      </p:pic>
      <p:sp>
        <p:nvSpPr>
          <p:cNvPr id="3" name="Title 1">
            <a:extLst>
              <a:ext uri="{FF2B5EF4-FFF2-40B4-BE49-F238E27FC236}">
                <a16:creationId xmlns:a16="http://schemas.microsoft.com/office/drawing/2014/main" id="{2020C4A9-B047-C17C-ACA9-8FA8DEB2DFD9}"/>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Localization</a:t>
            </a:r>
            <a:endParaRPr lang="en-US" sz="2000" b="1" dirty="0">
              <a:latin typeface="Arial" charset="0"/>
              <a:cs typeface="Arial" charset="0"/>
            </a:endParaRPr>
          </a:p>
        </p:txBody>
      </p:sp>
      <p:sp>
        <p:nvSpPr>
          <p:cNvPr id="5" name="TextBox 4">
            <a:extLst>
              <a:ext uri="{FF2B5EF4-FFF2-40B4-BE49-F238E27FC236}">
                <a16:creationId xmlns:a16="http://schemas.microsoft.com/office/drawing/2014/main" id="{8901371E-F91C-9691-6B88-67C7A8B45330}"/>
              </a:ext>
            </a:extLst>
          </p:cNvPr>
          <p:cNvSpPr txBox="1"/>
          <p:nvPr/>
        </p:nvSpPr>
        <p:spPr>
          <a:xfrm>
            <a:off x="3759733" y="1141164"/>
            <a:ext cx="4608944" cy="923330"/>
          </a:xfrm>
          <a:prstGeom prst="rect">
            <a:avLst/>
          </a:prstGeom>
          <a:solidFill>
            <a:schemeClr val="accent4">
              <a:lumMod val="20000"/>
              <a:lumOff val="80000"/>
              <a:alpha val="18000"/>
            </a:schemeClr>
          </a:solidFill>
        </p:spPr>
        <p:txBody>
          <a:bodyPr wrap="square">
            <a:spAutoFit/>
          </a:bodyPr>
          <a:lstStyle/>
          <a:p>
            <a:r>
              <a:rPr lang="en-US" dirty="0"/>
              <a:t>Two steps  process</a:t>
            </a:r>
          </a:p>
          <a:p>
            <a:pPr marL="342900" indent="-342900">
              <a:buFont typeface="+mj-lt"/>
              <a:buAutoNum type="arabicPeriod"/>
            </a:pPr>
            <a:r>
              <a:rPr lang="en-US" dirty="0"/>
              <a:t>ICA takes care of unmixing of timeseries</a:t>
            </a:r>
          </a:p>
          <a:p>
            <a:pPr marL="342900" indent="-342900">
              <a:buFont typeface="+mj-lt"/>
              <a:buAutoNum type="arabicPeriod"/>
            </a:pPr>
            <a:r>
              <a:rPr lang="en-US" dirty="0"/>
              <a:t>Source analysis takes care of the location</a:t>
            </a:r>
          </a:p>
        </p:txBody>
      </p:sp>
      <p:pic>
        <p:nvPicPr>
          <p:cNvPr id="9" name="Picture 4">
            <a:extLst>
              <a:ext uri="{FF2B5EF4-FFF2-40B4-BE49-F238E27FC236}">
                <a16:creationId xmlns:a16="http://schemas.microsoft.com/office/drawing/2014/main" id="{554DDD2F-41DF-CECE-1E40-9498C38DA94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1326" t="12959" r="8386" b="62568"/>
          <a:stretch/>
        </p:blipFill>
        <p:spPr bwMode="auto">
          <a:xfrm>
            <a:off x="833184" y="4464453"/>
            <a:ext cx="2565611" cy="854035"/>
          </a:xfrm>
          <a:prstGeom prst="rect">
            <a:avLst/>
          </a:prstGeom>
          <a:noFill/>
          <a:ln w="38100">
            <a:solidFill>
              <a:schemeClr val="accent1">
                <a:shade val="50000"/>
              </a:schemeClr>
            </a:solidFill>
          </a:ln>
          <a:effectLst/>
          <a:extLst>
            <a:ext uri="{909E8E84-426E-40dd-AFC4-6F175D3DCCD1}">
              <a14:hiddenFill xmlns="" xmlns:a14="http://schemas.microsoft.com/office/drawing/2010/main">
                <a:blipFill dpi="0" rotWithShape="0">
                  <a:blip xmlns:r="http://schemas.openxmlformats.org/officeDocument/2006/relationships"/>
                  <a:srcRect/>
                  <a:stretch>
                    <a:fillRect/>
                  </a:stretch>
                </a:blip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12" name="Bent Arrow 11">
            <a:extLst>
              <a:ext uri="{FF2B5EF4-FFF2-40B4-BE49-F238E27FC236}">
                <a16:creationId xmlns:a16="http://schemas.microsoft.com/office/drawing/2014/main" id="{6C18F9CE-37DD-29D1-06EA-83AA7A9050CE}"/>
              </a:ext>
            </a:extLst>
          </p:cNvPr>
          <p:cNvSpPr/>
          <p:nvPr/>
        </p:nvSpPr>
        <p:spPr>
          <a:xfrm rot="5400000" flipH="1">
            <a:off x="3774346" y="4611365"/>
            <a:ext cx="350979" cy="1102081"/>
          </a:xfrm>
          <a:prstGeom prst="ben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2356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fill="hold" nodeType="afterEffect">
                                  <p:stCondLst>
                                    <p:cond delay="0"/>
                                  </p:stCondLst>
                                  <p:childTnLst>
                                    <p:set>
                                      <p:cBhvr additive="repl">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E6CB1AB3-EB6F-8BF3-1AA5-E9909562D6B4}"/>
              </a:ext>
            </a:extLst>
          </p:cNvPr>
          <p:cNvSpPr/>
          <p:nvPr/>
        </p:nvSpPr>
        <p:spPr>
          <a:xfrm>
            <a:off x="4020285" y="990965"/>
            <a:ext cx="4855860" cy="4547937"/>
          </a:xfrm>
          <a:prstGeom prst="roundRect">
            <a:avLst>
              <a:gd name="adj" fmla="val 1323"/>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9634" name="Picture 2" descr="pyramidalcell">
            <a:extLst>
              <a:ext uri="{FF2B5EF4-FFF2-40B4-BE49-F238E27FC236}">
                <a16:creationId xmlns:a16="http://schemas.microsoft.com/office/drawing/2014/main" id="{6C5F1D42-FC51-8247-B46E-F191D1FE1B9D}"/>
              </a:ext>
            </a:extLst>
          </p:cNvPr>
          <p:cNvPicPr>
            <a:picLocks noChangeAspect="1" noChangeArrowheads="1"/>
          </p:cNvPicPr>
          <p:nvPr/>
        </p:nvPicPr>
        <p:blipFill>
          <a:blip r:embed="rId3">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l="26828" t="5208" r="20421" b="6276"/>
          <a:stretch>
            <a:fillRect/>
          </a:stretch>
        </p:blipFill>
        <p:spPr bwMode="auto">
          <a:xfrm rot="20112136">
            <a:off x="4852773" y="2491930"/>
            <a:ext cx="1757363" cy="221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5" name="Picture 3" descr="pyramidalcell">
            <a:extLst>
              <a:ext uri="{FF2B5EF4-FFF2-40B4-BE49-F238E27FC236}">
                <a16:creationId xmlns:a16="http://schemas.microsoft.com/office/drawing/2014/main" id="{1C2C9811-9FD7-254B-B4E1-FA3A0759DEE6}"/>
              </a:ext>
            </a:extLst>
          </p:cNvPr>
          <p:cNvPicPr>
            <a:picLocks noChangeAspect="1" noChangeArrowheads="1"/>
          </p:cNvPicPr>
          <p:nvPr/>
        </p:nvPicPr>
        <p:blipFill>
          <a:blip r:embed="rId3">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l="26828" t="5208" r="20421" b="6276"/>
          <a:stretch>
            <a:fillRect/>
          </a:stretch>
        </p:blipFill>
        <p:spPr bwMode="auto">
          <a:xfrm rot="20112136">
            <a:off x="4259842" y="2491930"/>
            <a:ext cx="1757363" cy="221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6" name="Picture 4" descr="pyramidalcell">
            <a:extLst>
              <a:ext uri="{FF2B5EF4-FFF2-40B4-BE49-F238E27FC236}">
                <a16:creationId xmlns:a16="http://schemas.microsoft.com/office/drawing/2014/main" id="{35DB27FC-5F9C-AA4B-A580-45B6DAA711C7}"/>
              </a:ext>
            </a:extLst>
          </p:cNvPr>
          <p:cNvPicPr>
            <a:picLocks noChangeAspect="1" noChangeArrowheads="1"/>
          </p:cNvPicPr>
          <p:nvPr/>
        </p:nvPicPr>
        <p:blipFill>
          <a:blip r:embed="rId3">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l="26828" t="5208" r="20421" b="6276"/>
          <a:stretch>
            <a:fillRect/>
          </a:stretch>
        </p:blipFill>
        <p:spPr bwMode="auto">
          <a:xfrm rot="20112136">
            <a:off x="4556307" y="2491930"/>
            <a:ext cx="1757363" cy="221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7" name="Picture 5" descr="pyramidalcell">
            <a:extLst>
              <a:ext uri="{FF2B5EF4-FFF2-40B4-BE49-F238E27FC236}">
                <a16:creationId xmlns:a16="http://schemas.microsoft.com/office/drawing/2014/main" id="{A6D5B9FD-7653-124A-884B-B18C1E0E5FE2}"/>
              </a:ext>
            </a:extLst>
          </p:cNvPr>
          <p:cNvPicPr>
            <a:picLocks noChangeAspect="1" noChangeArrowheads="1"/>
          </p:cNvPicPr>
          <p:nvPr/>
        </p:nvPicPr>
        <p:blipFill>
          <a:blip r:embed="rId3">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l="26828" t="5208" r="20421" b="6276"/>
          <a:stretch>
            <a:fillRect/>
          </a:stretch>
        </p:blipFill>
        <p:spPr bwMode="auto">
          <a:xfrm rot="20112136">
            <a:off x="5149239" y="2491930"/>
            <a:ext cx="1757363" cy="221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6" descr="pyramidalcell">
            <a:extLst>
              <a:ext uri="{FF2B5EF4-FFF2-40B4-BE49-F238E27FC236}">
                <a16:creationId xmlns:a16="http://schemas.microsoft.com/office/drawing/2014/main" id="{DE2DBB9E-F5CF-BB4D-8E15-60C0FA2018F0}"/>
              </a:ext>
            </a:extLst>
          </p:cNvPr>
          <p:cNvPicPr>
            <a:picLocks noChangeAspect="1" noChangeArrowheads="1"/>
          </p:cNvPicPr>
          <p:nvPr/>
        </p:nvPicPr>
        <p:blipFill>
          <a:blip r:embed="rId3">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l="26828" t="5208" r="20421" b="6276"/>
          <a:stretch>
            <a:fillRect/>
          </a:stretch>
        </p:blipFill>
        <p:spPr bwMode="auto">
          <a:xfrm rot="20112136">
            <a:off x="5445705" y="2491930"/>
            <a:ext cx="1757363" cy="221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9" name="Picture 7" descr="pyramidalcell">
            <a:extLst>
              <a:ext uri="{FF2B5EF4-FFF2-40B4-BE49-F238E27FC236}">
                <a16:creationId xmlns:a16="http://schemas.microsoft.com/office/drawing/2014/main" id="{9B0AF548-F0B6-D647-B3D1-A07B1C14AB96}"/>
              </a:ext>
            </a:extLst>
          </p:cNvPr>
          <p:cNvPicPr>
            <a:picLocks noChangeAspect="1" noChangeArrowheads="1"/>
          </p:cNvPicPr>
          <p:nvPr/>
        </p:nvPicPr>
        <p:blipFill>
          <a:blip r:embed="rId3">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l="26828" t="5208" r="20421" b="6276"/>
          <a:stretch>
            <a:fillRect/>
          </a:stretch>
        </p:blipFill>
        <p:spPr bwMode="auto">
          <a:xfrm rot="20112136">
            <a:off x="5742170" y="2491930"/>
            <a:ext cx="1757363" cy="221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0" name="Picture 8" descr="pyramidalcell">
            <a:extLst>
              <a:ext uri="{FF2B5EF4-FFF2-40B4-BE49-F238E27FC236}">
                <a16:creationId xmlns:a16="http://schemas.microsoft.com/office/drawing/2014/main" id="{AFCF515A-7C29-7E4B-AE71-DE10BFB3CC17}"/>
              </a:ext>
            </a:extLst>
          </p:cNvPr>
          <p:cNvPicPr>
            <a:picLocks noChangeAspect="1" noChangeArrowheads="1"/>
          </p:cNvPicPr>
          <p:nvPr/>
        </p:nvPicPr>
        <p:blipFill>
          <a:blip r:embed="rId3">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l="26828" t="5208" r="20421" b="6276"/>
          <a:stretch>
            <a:fillRect/>
          </a:stretch>
        </p:blipFill>
        <p:spPr bwMode="auto">
          <a:xfrm rot="20112136">
            <a:off x="6038636" y="2491930"/>
            <a:ext cx="1757363" cy="221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1" name="Picture 9" descr="pyramidalcell">
            <a:extLst>
              <a:ext uri="{FF2B5EF4-FFF2-40B4-BE49-F238E27FC236}">
                <a16:creationId xmlns:a16="http://schemas.microsoft.com/office/drawing/2014/main" id="{7656088A-8B9E-F740-A26F-9ADD64978DBB}"/>
              </a:ext>
            </a:extLst>
          </p:cNvPr>
          <p:cNvPicPr>
            <a:picLocks noChangeAspect="1" noChangeArrowheads="1"/>
          </p:cNvPicPr>
          <p:nvPr/>
        </p:nvPicPr>
        <p:blipFill>
          <a:blip r:embed="rId3">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l="26828" t="5208" r="20421" b="6276"/>
          <a:stretch>
            <a:fillRect/>
          </a:stretch>
        </p:blipFill>
        <p:spPr bwMode="auto">
          <a:xfrm rot="20112136">
            <a:off x="6333911" y="2491930"/>
            <a:ext cx="1757363" cy="221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3" name="Picture 11" descr="pyramidalcell">
            <a:extLst>
              <a:ext uri="{FF2B5EF4-FFF2-40B4-BE49-F238E27FC236}">
                <a16:creationId xmlns:a16="http://schemas.microsoft.com/office/drawing/2014/main" id="{A0125033-59CB-B949-BE48-7B1E38C0DE1C}"/>
              </a:ext>
            </a:extLst>
          </p:cNvPr>
          <p:cNvPicPr>
            <a:picLocks noChangeAspect="1" noChangeArrowheads="1"/>
          </p:cNvPicPr>
          <p:nvPr/>
        </p:nvPicPr>
        <p:blipFill>
          <a:blip r:embed="rId3">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l="26828" t="5208" r="20421" b="6276"/>
          <a:stretch>
            <a:fillRect/>
          </a:stretch>
        </p:blipFill>
        <p:spPr bwMode="auto">
          <a:xfrm rot="20112136">
            <a:off x="6629186" y="2501455"/>
            <a:ext cx="1757363" cy="221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4" name="Arc 12">
            <a:extLst>
              <a:ext uri="{FF2B5EF4-FFF2-40B4-BE49-F238E27FC236}">
                <a16:creationId xmlns:a16="http://schemas.microsoft.com/office/drawing/2014/main" id="{116F67D7-9354-7A4A-AF25-9AED8803B695}"/>
              </a:ext>
            </a:extLst>
          </p:cNvPr>
          <p:cNvSpPr>
            <a:spLocks/>
          </p:cNvSpPr>
          <p:nvPr/>
        </p:nvSpPr>
        <p:spPr bwMode="auto">
          <a:xfrm rot="19794955">
            <a:off x="4683705" y="1086993"/>
            <a:ext cx="3761184" cy="3095625"/>
          </a:xfrm>
          <a:custGeom>
            <a:avLst/>
            <a:gdLst>
              <a:gd name="T0" fmla="*/ 0 w 21543"/>
              <a:gd name="T1" fmla="*/ 2147483646 h 21600"/>
              <a:gd name="T2" fmla="*/ 2147483646 w 21543"/>
              <a:gd name="T3" fmla="*/ 2147483646 h 21600"/>
              <a:gd name="T4" fmla="*/ 2147483646 w 21543"/>
              <a:gd name="T5" fmla="*/ 2147483646 h 21600"/>
              <a:gd name="T6" fmla="*/ 0 60000 65536"/>
              <a:gd name="T7" fmla="*/ 0 60000 65536"/>
              <a:gd name="T8" fmla="*/ 0 60000 65536"/>
              <a:gd name="T9" fmla="*/ 0 w 21543"/>
              <a:gd name="T10" fmla="*/ 0 h 21600"/>
              <a:gd name="T11" fmla="*/ 21543 w 21543"/>
              <a:gd name="T12" fmla="*/ 21600 h 21600"/>
            </a:gdLst>
            <a:ahLst/>
            <a:cxnLst>
              <a:cxn ang="T6">
                <a:pos x="T0" y="T1"/>
              </a:cxn>
              <a:cxn ang="T7">
                <a:pos x="T2" y="T3"/>
              </a:cxn>
              <a:cxn ang="T8">
                <a:pos x="T4" y="T5"/>
              </a:cxn>
            </a:cxnLst>
            <a:rect l="T9" t="T10" r="T11" b="T12"/>
            <a:pathLst>
              <a:path w="21543" h="21600" fill="none" extrusionOk="0">
                <a:moveTo>
                  <a:pt x="-1" y="3"/>
                </a:moveTo>
                <a:cubicBezTo>
                  <a:pt x="135" y="1"/>
                  <a:pt x="271" y="-1"/>
                  <a:pt x="407" y="-1"/>
                </a:cubicBezTo>
                <a:cubicBezTo>
                  <a:pt x="10620" y="-1"/>
                  <a:pt x="19438" y="7154"/>
                  <a:pt x="21543" y="17148"/>
                </a:cubicBezTo>
              </a:path>
              <a:path w="21543" h="21600" stroke="0" extrusionOk="0">
                <a:moveTo>
                  <a:pt x="-1" y="3"/>
                </a:moveTo>
                <a:cubicBezTo>
                  <a:pt x="135" y="1"/>
                  <a:pt x="271" y="-1"/>
                  <a:pt x="407" y="-1"/>
                </a:cubicBezTo>
                <a:cubicBezTo>
                  <a:pt x="10620" y="-1"/>
                  <a:pt x="19438" y="7154"/>
                  <a:pt x="21543" y="17148"/>
                </a:cubicBezTo>
                <a:lnTo>
                  <a:pt x="407" y="21600"/>
                </a:lnTo>
                <a:lnTo>
                  <a:pt x="-1" y="3"/>
                </a:lnTo>
                <a:close/>
              </a:path>
            </a:pathLst>
          </a:custGeom>
          <a:noFill/>
          <a:ln w="508000" cmpd="thickThin">
            <a:solidFill>
              <a:srgbClr val="FFFF99"/>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1350"/>
          </a:p>
        </p:txBody>
      </p:sp>
      <p:sp>
        <p:nvSpPr>
          <p:cNvPr id="69645" name="Text Box 13">
            <a:extLst>
              <a:ext uri="{FF2B5EF4-FFF2-40B4-BE49-F238E27FC236}">
                <a16:creationId xmlns:a16="http://schemas.microsoft.com/office/drawing/2014/main" id="{715074F0-22D1-E547-A38D-C6395678D8C3}"/>
              </a:ext>
            </a:extLst>
          </p:cNvPr>
          <p:cNvSpPr txBox="1">
            <a:spLocks noChangeArrowheads="1"/>
          </p:cNvSpPr>
          <p:nvPr/>
        </p:nvSpPr>
        <p:spPr bwMode="auto">
          <a:xfrm rot="19810954">
            <a:off x="4060713" y="1906486"/>
            <a:ext cx="6030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500" dirty="0">
                <a:solidFill>
                  <a:srgbClr val="000000"/>
                </a:solidFill>
                <a:latin typeface="Arial" panose="020B0604020202020204" pitchFamily="34" charset="0"/>
              </a:rPr>
              <a:t>Skull</a:t>
            </a:r>
          </a:p>
        </p:txBody>
      </p:sp>
      <p:sp>
        <p:nvSpPr>
          <p:cNvPr id="69646" name="AutoShape 14">
            <a:extLst>
              <a:ext uri="{FF2B5EF4-FFF2-40B4-BE49-F238E27FC236}">
                <a16:creationId xmlns:a16="http://schemas.microsoft.com/office/drawing/2014/main" id="{26F32C00-B9F4-3144-9296-7282C51197B1}"/>
              </a:ext>
            </a:extLst>
          </p:cNvPr>
          <p:cNvSpPr>
            <a:spLocks noChangeArrowheads="1"/>
          </p:cNvSpPr>
          <p:nvPr/>
        </p:nvSpPr>
        <p:spPr bwMode="auto">
          <a:xfrm rot="5400000">
            <a:off x="6164247" y="383929"/>
            <a:ext cx="372666" cy="2428875"/>
          </a:xfrm>
          <a:prstGeom prst="moon">
            <a:avLst>
              <a:gd name="adj" fmla="val 87500"/>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350">
              <a:latin typeface="Arial" panose="020B0604020202020204" pitchFamily="34" charset="0"/>
            </a:endParaRPr>
          </a:p>
        </p:txBody>
      </p:sp>
      <p:sp>
        <p:nvSpPr>
          <p:cNvPr id="69647" name="AutoShape 15">
            <a:extLst>
              <a:ext uri="{FF2B5EF4-FFF2-40B4-BE49-F238E27FC236}">
                <a16:creationId xmlns:a16="http://schemas.microsoft.com/office/drawing/2014/main" id="{A38EE962-0ED2-394B-B60A-5FF8391C76D4}"/>
              </a:ext>
            </a:extLst>
          </p:cNvPr>
          <p:cNvSpPr>
            <a:spLocks noChangeArrowheads="1"/>
          </p:cNvSpPr>
          <p:nvPr/>
        </p:nvSpPr>
        <p:spPr bwMode="auto">
          <a:xfrm rot="5400000">
            <a:off x="6227946" y="613125"/>
            <a:ext cx="232172" cy="1858565"/>
          </a:xfrm>
          <a:prstGeom prst="moon">
            <a:avLst>
              <a:gd name="adj" fmla="val 87500"/>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350">
              <a:latin typeface="Arial" panose="020B0604020202020204" pitchFamily="34" charset="0"/>
            </a:endParaRPr>
          </a:p>
        </p:txBody>
      </p:sp>
      <p:sp>
        <p:nvSpPr>
          <p:cNvPr id="69648" name="AutoShape 16">
            <a:extLst>
              <a:ext uri="{FF2B5EF4-FFF2-40B4-BE49-F238E27FC236}">
                <a16:creationId xmlns:a16="http://schemas.microsoft.com/office/drawing/2014/main" id="{9599958C-7D30-AE4E-9BF3-775E0E71E931}"/>
              </a:ext>
            </a:extLst>
          </p:cNvPr>
          <p:cNvSpPr>
            <a:spLocks noChangeArrowheads="1"/>
          </p:cNvSpPr>
          <p:nvPr/>
        </p:nvSpPr>
        <p:spPr bwMode="auto">
          <a:xfrm rot="5400000">
            <a:off x="6279738" y="878038"/>
            <a:ext cx="146447" cy="1276350"/>
          </a:xfrm>
          <a:prstGeom prst="moon">
            <a:avLst>
              <a:gd name="adj" fmla="val 72269"/>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350">
              <a:latin typeface="Arial" panose="020B0604020202020204" pitchFamily="34" charset="0"/>
            </a:endParaRPr>
          </a:p>
        </p:txBody>
      </p:sp>
      <p:pic>
        <p:nvPicPr>
          <p:cNvPr id="13" name="Picture 12" descr="A close up of a logo&#10;&#10;Description automatically generated">
            <a:extLst>
              <a:ext uri="{FF2B5EF4-FFF2-40B4-BE49-F238E27FC236}">
                <a16:creationId xmlns:a16="http://schemas.microsoft.com/office/drawing/2014/main" id="{541DB5A1-5565-924E-A338-3F16EE80E81F}"/>
              </a:ext>
            </a:extLst>
          </p:cNvPr>
          <p:cNvPicPr>
            <a:picLocks noChangeAspect="1"/>
          </p:cNvPicPr>
          <p:nvPr/>
        </p:nvPicPr>
        <p:blipFill>
          <a:blip r:embed="rId4"/>
          <a:stretch>
            <a:fillRect/>
          </a:stretch>
        </p:blipFill>
        <p:spPr>
          <a:xfrm>
            <a:off x="5001007" y="2472352"/>
            <a:ext cx="2686050" cy="2905125"/>
          </a:xfrm>
          <a:prstGeom prst="rect">
            <a:avLst/>
          </a:prstGeom>
        </p:spPr>
      </p:pic>
      <p:sp>
        <p:nvSpPr>
          <p:cNvPr id="3" name="Title 1">
            <a:extLst>
              <a:ext uri="{FF2B5EF4-FFF2-40B4-BE49-F238E27FC236}">
                <a16:creationId xmlns:a16="http://schemas.microsoft.com/office/drawing/2014/main" id="{694CDAEC-F46D-8536-F52A-BF91883DD9DF}"/>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2000" b="1" dirty="0">
                <a:latin typeface="Arial" charset="0"/>
                <a:cs typeface="Arial" charset="0"/>
              </a:rPr>
              <a:t>Patch of Cortex Acting as a Dipole</a:t>
            </a:r>
          </a:p>
        </p:txBody>
      </p:sp>
      <p:pic>
        <p:nvPicPr>
          <p:cNvPr id="4" name="Picture 2" descr="rain_layers.png">
            <a:extLst>
              <a:ext uri="{FF2B5EF4-FFF2-40B4-BE49-F238E27FC236}">
                <a16:creationId xmlns:a16="http://schemas.microsoft.com/office/drawing/2014/main" id="{A1148B09-4DF8-19FE-7D7E-A2731B3381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627" y="2669574"/>
            <a:ext cx="3718013" cy="281571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8551F7B-1B30-C2BB-23F4-49BD63D625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627" y="2669275"/>
            <a:ext cx="3753699" cy="2815956"/>
          </a:xfrm>
          <a:prstGeom prst="rect">
            <a:avLst/>
          </a:prstGeom>
        </p:spPr>
      </p:pic>
      <p:cxnSp>
        <p:nvCxnSpPr>
          <p:cNvPr id="6" name="Straight Connector 5">
            <a:extLst>
              <a:ext uri="{FF2B5EF4-FFF2-40B4-BE49-F238E27FC236}">
                <a16:creationId xmlns:a16="http://schemas.microsoft.com/office/drawing/2014/main" id="{70315C53-2098-F689-E385-8970C642892A}"/>
              </a:ext>
            </a:extLst>
          </p:cNvPr>
          <p:cNvCxnSpPr/>
          <p:nvPr/>
        </p:nvCxnSpPr>
        <p:spPr>
          <a:xfrm>
            <a:off x="6447595" y="2561599"/>
            <a:ext cx="2081" cy="337658"/>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15510B37-D084-D8B3-173C-B8B180B042D2}"/>
              </a:ext>
            </a:extLst>
          </p:cNvPr>
          <p:cNvSpPr/>
          <p:nvPr/>
        </p:nvSpPr>
        <p:spPr>
          <a:xfrm>
            <a:off x="4020285" y="914400"/>
            <a:ext cx="4947144" cy="4701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E79D36F-7E81-DD35-3EF2-EB24628FB3FC}"/>
              </a:ext>
            </a:extLst>
          </p:cNvPr>
          <p:cNvSpPr txBox="1"/>
          <p:nvPr/>
        </p:nvSpPr>
        <p:spPr>
          <a:xfrm>
            <a:off x="433509" y="1113510"/>
            <a:ext cx="3065400" cy="923330"/>
          </a:xfrm>
          <a:prstGeom prst="rect">
            <a:avLst/>
          </a:prstGeom>
          <a:solidFill>
            <a:schemeClr val="accent4">
              <a:lumMod val="20000"/>
              <a:lumOff val="80000"/>
              <a:alpha val="37687"/>
            </a:schemeClr>
          </a:solidFill>
        </p:spPr>
        <p:txBody>
          <a:bodyPr wrap="square">
            <a:spAutoFit/>
          </a:bodyPr>
          <a:lstStyle/>
          <a:p>
            <a:r>
              <a:rPr lang="en-US" b="1" dirty="0"/>
              <a:t>Assumption: </a:t>
            </a:r>
            <a:r>
              <a:rPr lang="en-US" dirty="0"/>
              <a:t>components correspond to compact spatial patches (or bilateral patches)</a:t>
            </a:r>
          </a:p>
        </p:txBody>
      </p:sp>
    </p:spTree>
    <p:extLst>
      <p:ext uri="{BB962C8B-B14F-4D97-AF65-F5344CB8AC3E}">
        <p14:creationId xmlns:p14="http://schemas.microsoft.com/office/powerpoint/2010/main" val="3173724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par>
                                <p:cTn id="14" presetID="1" presetClass="exit"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69639"/>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6963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69639"/>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nodeType="afterEffect">
                                  <p:stCondLst>
                                    <p:cond delay="100"/>
                                  </p:stCondLst>
                                  <p:childTnLst>
                                    <p:set>
                                      <p:cBhvr>
                                        <p:cTn id="32" dur="1" fill="hold">
                                          <p:stCondLst>
                                            <p:cond delay="0"/>
                                          </p:stCondLst>
                                        </p:cTn>
                                        <p:tgtEl>
                                          <p:spTgt spid="69636"/>
                                        </p:tgtEl>
                                        <p:attrNameLst>
                                          <p:attrName>style.visibility</p:attrName>
                                        </p:attrNameLst>
                                      </p:cBhvr>
                                      <p:to>
                                        <p:strVal val="visible"/>
                                      </p:to>
                                    </p:set>
                                  </p:childTnLst>
                                </p:cTn>
                              </p:par>
                            </p:childTnLst>
                          </p:cTn>
                        </p:par>
                        <p:par>
                          <p:cTn id="33" fill="hold">
                            <p:stCondLst>
                              <p:cond delay="100"/>
                            </p:stCondLst>
                            <p:childTnLst>
                              <p:par>
                                <p:cTn id="34" presetID="1" presetClass="entr" presetSubtype="0" fill="hold" nodeType="afterEffect">
                                  <p:stCondLst>
                                    <p:cond delay="100"/>
                                  </p:stCondLst>
                                  <p:childTnLst>
                                    <p:set>
                                      <p:cBhvr>
                                        <p:cTn id="35" dur="1" fill="hold">
                                          <p:stCondLst>
                                            <p:cond delay="0"/>
                                          </p:stCondLst>
                                        </p:cTn>
                                        <p:tgtEl>
                                          <p:spTgt spid="69640"/>
                                        </p:tgtEl>
                                        <p:attrNameLst>
                                          <p:attrName>style.visibility</p:attrName>
                                        </p:attrNameLst>
                                      </p:cBhvr>
                                      <p:to>
                                        <p:strVal val="visible"/>
                                      </p:to>
                                    </p:set>
                                  </p:childTnLst>
                                </p:cTn>
                              </p:par>
                            </p:childTnLst>
                          </p:cTn>
                        </p:par>
                        <p:par>
                          <p:cTn id="36" fill="hold">
                            <p:stCondLst>
                              <p:cond delay="200"/>
                            </p:stCondLst>
                            <p:childTnLst>
                              <p:par>
                                <p:cTn id="37" presetID="1" presetClass="entr" presetSubtype="0" fill="hold" nodeType="afterEffect">
                                  <p:stCondLst>
                                    <p:cond delay="100"/>
                                  </p:stCondLst>
                                  <p:childTnLst>
                                    <p:set>
                                      <p:cBhvr>
                                        <p:cTn id="38" dur="1" fill="hold">
                                          <p:stCondLst>
                                            <p:cond delay="0"/>
                                          </p:stCondLst>
                                        </p:cTn>
                                        <p:tgtEl>
                                          <p:spTgt spid="69635"/>
                                        </p:tgtEl>
                                        <p:attrNameLst>
                                          <p:attrName>style.visibility</p:attrName>
                                        </p:attrNameLst>
                                      </p:cBhvr>
                                      <p:to>
                                        <p:strVal val="visible"/>
                                      </p:to>
                                    </p:set>
                                  </p:childTnLst>
                                </p:cTn>
                              </p:par>
                            </p:childTnLst>
                          </p:cTn>
                        </p:par>
                        <p:par>
                          <p:cTn id="39" fill="hold">
                            <p:stCondLst>
                              <p:cond delay="300"/>
                            </p:stCondLst>
                            <p:childTnLst>
                              <p:par>
                                <p:cTn id="40" presetID="1" presetClass="entr" presetSubtype="0" fill="hold" nodeType="afterEffect">
                                  <p:stCondLst>
                                    <p:cond delay="100"/>
                                  </p:stCondLst>
                                  <p:childTnLst>
                                    <p:set>
                                      <p:cBhvr>
                                        <p:cTn id="41" dur="1" fill="hold">
                                          <p:stCondLst>
                                            <p:cond delay="0"/>
                                          </p:stCondLst>
                                        </p:cTn>
                                        <p:tgtEl>
                                          <p:spTgt spid="69641"/>
                                        </p:tgtEl>
                                        <p:attrNameLst>
                                          <p:attrName>style.visibility</p:attrName>
                                        </p:attrNameLst>
                                      </p:cBhvr>
                                      <p:to>
                                        <p:strVal val="visible"/>
                                      </p:to>
                                    </p:set>
                                  </p:childTnLst>
                                </p:cTn>
                              </p:par>
                            </p:childTnLst>
                          </p:cTn>
                        </p:par>
                        <p:par>
                          <p:cTn id="42" fill="hold">
                            <p:stCondLst>
                              <p:cond delay="400"/>
                            </p:stCondLst>
                            <p:childTnLst>
                              <p:par>
                                <p:cTn id="43" presetID="1" presetClass="entr" presetSubtype="0" fill="hold" nodeType="afterEffect">
                                  <p:stCondLst>
                                    <p:cond delay="100"/>
                                  </p:stCondLst>
                                  <p:childTnLst>
                                    <p:set>
                                      <p:cBhvr>
                                        <p:cTn id="44" dur="1" fill="hold">
                                          <p:stCondLst>
                                            <p:cond delay="0"/>
                                          </p:stCondLst>
                                        </p:cTn>
                                        <p:tgtEl>
                                          <p:spTgt spid="69634"/>
                                        </p:tgtEl>
                                        <p:attrNameLst>
                                          <p:attrName>style.visibility</p:attrName>
                                        </p:attrNameLst>
                                      </p:cBhvr>
                                      <p:to>
                                        <p:strVal val="visible"/>
                                      </p:to>
                                    </p:set>
                                  </p:childTnLst>
                                </p:cTn>
                              </p:par>
                            </p:childTnLst>
                          </p:cTn>
                        </p:par>
                        <p:par>
                          <p:cTn id="45" fill="hold">
                            <p:stCondLst>
                              <p:cond delay="500"/>
                            </p:stCondLst>
                            <p:childTnLst>
                              <p:par>
                                <p:cTn id="46" presetID="1" presetClass="entr" presetSubtype="0" fill="hold" nodeType="afterEffect">
                                  <p:stCondLst>
                                    <p:cond delay="100"/>
                                  </p:stCondLst>
                                  <p:childTnLst>
                                    <p:set>
                                      <p:cBhvr>
                                        <p:cTn id="47" dur="1" fill="hold">
                                          <p:stCondLst>
                                            <p:cond delay="0"/>
                                          </p:stCondLst>
                                        </p:cTn>
                                        <p:tgtEl>
                                          <p:spTgt spid="69643"/>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6964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69644"/>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55" presetClass="entr" presetSubtype="0" fill="hold" grpId="0" nodeType="clickEffect">
                                  <p:stCondLst>
                                    <p:cond delay="0"/>
                                  </p:stCondLst>
                                  <p:childTnLst>
                                    <p:set>
                                      <p:cBhvr>
                                        <p:cTn id="57" dur="1" fill="hold">
                                          <p:stCondLst>
                                            <p:cond delay="0"/>
                                          </p:stCondLst>
                                        </p:cTn>
                                        <p:tgtEl>
                                          <p:spTgt spid="69646"/>
                                        </p:tgtEl>
                                        <p:attrNameLst>
                                          <p:attrName>style.visibility</p:attrName>
                                        </p:attrNameLst>
                                      </p:cBhvr>
                                      <p:to>
                                        <p:strVal val="visible"/>
                                      </p:to>
                                    </p:set>
                                    <p:anim calcmode="lin" valueType="num">
                                      <p:cBhvr>
                                        <p:cTn id="58" dur="500" fill="hold"/>
                                        <p:tgtEl>
                                          <p:spTgt spid="69646"/>
                                        </p:tgtEl>
                                        <p:attrNameLst>
                                          <p:attrName>ppt_w</p:attrName>
                                        </p:attrNameLst>
                                      </p:cBhvr>
                                      <p:tavLst>
                                        <p:tav tm="0">
                                          <p:val>
                                            <p:strVal val="#ppt_w*0.70"/>
                                          </p:val>
                                        </p:tav>
                                        <p:tav tm="100000">
                                          <p:val>
                                            <p:strVal val="#ppt_w"/>
                                          </p:val>
                                        </p:tav>
                                      </p:tavLst>
                                    </p:anim>
                                    <p:anim calcmode="lin" valueType="num">
                                      <p:cBhvr>
                                        <p:cTn id="59" dur="500" fill="hold"/>
                                        <p:tgtEl>
                                          <p:spTgt spid="69646"/>
                                        </p:tgtEl>
                                        <p:attrNameLst>
                                          <p:attrName>ppt_h</p:attrName>
                                        </p:attrNameLst>
                                      </p:cBhvr>
                                      <p:tavLst>
                                        <p:tav tm="0">
                                          <p:val>
                                            <p:strVal val="#ppt_h"/>
                                          </p:val>
                                        </p:tav>
                                        <p:tav tm="100000">
                                          <p:val>
                                            <p:strVal val="#ppt_h"/>
                                          </p:val>
                                        </p:tav>
                                      </p:tavLst>
                                    </p:anim>
                                    <p:animEffect transition="in" filter="fade">
                                      <p:cBhvr>
                                        <p:cTn id="60" dur="500"/>
                                        <p:tgtEl>
                                          <p:spTgt spid="69646"/>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69647"/>
                                        </p:tgtEl>
                                        <p:attrNameLst>
                                          <p:attrName>style.visibility</p:attrName>
                                        </p:attrNameLst>
                                      </p:cBhvr>
                                      <p:to>
                                        <p:strVal val="visible"/>
                                      </p:to>
                                    </p:set>
                                    <p:anim calcmode="lin" valueType="num">
                                      <p:cBhvr>
                                        <p:cTn id="63" dur="500" fill="hold"/>
                                        <p:tgtEl>
                                          <p:spTgt spid="69647"/>
                                        </p:tgtEl>
                                        <p:attrNameLst>
                                          <p:attrName>ppt_w</p:attrName>
                                        </p:attrNameLst>
                                      </p:cBhvr>
                                      <p:tavLst>
                                        <p:tav tm="0">
                                          <p:val>
                                            <p:strVal val="#ppt_w*0.70"/>
                                          </p:val>
                                        </p:tav>
                                        <p:tav tm="100000">
                                          <p:val>
                                            <p:strVal val="#ppt_w"/>
                                          </p:val>
                                        </p:tav>
                                      </p:tavLst>
                                    </p:anim>
                                    <p:anim calcmode="lin" valueType="num">
                                      <p:cBhvr>
                                        <p:cTn id="64" dur="500" fill="hold"/>
                                        <p:tgtEl>
                                          <p:spTgt spid="69647"/>
                                        </p:tgtEl>
                                        <p:attrNameLst>
                                          <p:attrName>ppt_h</p:attrName>
                                        </p:attrNameLst>
                                      </p:cBhvr>
                                      <p:tavLst>
                                        <p:tav tm="0">
                                          <p:val>
                                            <p:strVal val="#ppt_h"/>
                                          </p:val>
                                        </p:tav>
                                        <p:tav tm="100000">
                                          <p:val>
                                            <p:strVal val="#ppt_h"/>
                                          </p:val>
                                        </p:tav>
                                      </p:tavLst>
                                    </p:anim>
                                    <p:animEffect transition="in" filter="fade">
                                      <p:cBhvr>
                                        <p:cTn id="65" dur="500"/>
                                        <p:tgtEl>
                                          <p:spTgt spid="69647"/>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69648"/>
                                        </p:tgtEl>
                                        <p:attrNameLst>
                                          <p:attrName>style.visibility</p:attrName>
                                        </p:attrNameLst>
                                      </p:cBhvr>
                                      <p:to>
                                        <p:strVal val="visible"/>
                                      </p:to>
                                    </p:set>
                                    <p:anim calcmode="lin" valueType="num">
                                      <p:cBhvr>
                                        <p:cTn id="68" dur="500" fill="hold"/>
                                        <p:tgtEl>
                                          <p:spTgt spid="69648"/>
                                        </p:tgtEl>
                                        <p:attrNameLst>
                                          <p:attrName>ppt_w</p:attrName>
                                        </p:attrNameLst>
                                      </p:cBhvr>
                                      <p:tavLst>
                                        <p:tav tm="0">
                                          <p:val>
                                            <p:strVal val="#ppt_w*0.70"/>
                                          </p:val>
                                        </p:tav>
                                        <p:tav tm="100000">
                                          <p:val>
                                            <p:strVal val="#ppt_w"/>
                                          </p:val>
                                        </p:tav>
                                      </p:tavLst>
                                    </p:anim>
                                    <p:anim calcmode="lin" valueType="num">
                                      <p:cBhvr>
                                        <p:cTn id="69" dur="500" fill="hold"/>
                                        <p:tgtEl>
                                          <p:spTgt spid="69648"/>
                                        </p:tgtEl>
                                        <p:attrNameLst>
                                          <p:attrName>ppt_h</p:attrName>
                                        </p:attrNameLst>
                                      </p:cBhvr>
                                      <p:tavLst>
                                        <p:tav tm="0">
                                          <p:val>
                                            <p:strVal val="#ppt_h"/>
                                          </p:val>
                                        </p:tav>
                                        <p:tav tm="100000">
                                          <p:val>
                                            <p:strVal val="#ppt_h"/>
                                          </p:val>
                                        </p:tav>
                                      </p:tavLst>
                                    </p:anim>
                                    <p:animEffect transition="in" filter="fade">
                                      <p:cBhvr>
                                        <p:cTn id="70" dur="500"/>
                                        <p:tgtEl>
                                          <p:spTgt spid="69648"/>
                                        </p:tgtEl>
                                      </p:cBhvr>
                                    </p:animEffect>
                                  </p:childTnLst>
                                </p:cTn>
                              </p:par>
                              <p:par>
                                <p:cTn id="71" presetID="1"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childTnLst>
                                </p:cTn>
                              </p:par>
                            </p:childTnLst>
                          </p:cTn>
                        </p:par>
                        <p:par>
                          <p:cTn id="73" fill="hold">
                            <p:stCondLst>
                              <p:cond delay="500"/>
                            </p:stCondLst>
                            <p:childTnLst>
                              <p:par>
                                <p:cTn id="74" presetID="1" presetClass="entr" presetSubtype="0"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9645" grpId="0"/>
      <p:bldP spid="69646" grpId="0" animBg="1"/>
      <p:bldP spid="69647" grpId="0" animBg="1"/>
      <p:bldP spid="69648" grpId="0" animBg="1"/>
      <p:bldP spid="7"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2" descr="RadialDipoleMap">
            <a:extLst>
              <a:ext uri="{FF2B5EF4-FFF2-40B4-BE49-F238E27FC236}">
                <a16:creationId xmlns:a16="http://schemas.microsoft.com/office/drawing/2014/main" id="{05FBF0C5-2409-6941-9C04-3C3D259637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174" t="13426" r="22569" b="13657"/>
          <a:stretch>
            <a:fillRect/>
          </a:stretch>
        </p:blipFill>
        <p:spPr bwMode="auto">
          <a:xfrm>
            <a:off x="339134" y="902649"/>
            <a:ext cx="2324977" cy="243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3" descr="DipoleEx">
            <a:extLst>
              <a:ext uri="{FF2B5EF4-FFF2-40B4-BE49-F238E27FC236}">
                <a16:creationId xmlns:a16="http://schemas.microsoft.com/office/drawing/2014/main" id="{223CCE08-72A6-2446-B6E8-FCF36F9862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6827" y="3205307"/>
            <a:ext cx="3162300"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4" descr="Headcp10">
            <a:extLst>
              <a:ext uri="{FF2B5EF4-FFF2-40B4-BE49-F238E27FC236}">
                <a16:creationId xmlns:a16="http://schemas.microsoft.com/office/drawing/2014/main" id="{9F315718-EE69-E046-B5F1-C8104365A1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2971" t="9767" r="20308" b="11543"/>
          <a:stretch>
            <a:fillRect/>
          </a:stretch>
        </p:blipFill>
        <p:spPr bwMode="auto">
          <a:xfrm>
            <a:off x="6099044" y="799066"/>
            <a:ext cx="2452450" cy="255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5" descr="dipole">
            <a:extLst>
              <a:ext uri="{FF2B5EF4-FFF2-40B4-BE49-F238E27FC236}">
                <a16:creationId xmlns:a16="http://schemas.microsoft.com/office/drawing/2014/main" id="{323DAC95-98E8-4B42-BFA9-E21BCA7D867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005938">
            <a:off x="530514" y="1288022"/>
            <a:ext cx="1224966" cy="1095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6" descr="dipole">
            <a:extLst>
              <a:ext uri="{FF2B5EF4-FFF2-40B4-BE49-F238E27FC236}">
                <a16:creationId xmlns:a16="http://schemas.microsoft.com/office/drawing/2014/main" id="{539C5D19-3CFD-0144-B8FF-E92C8523367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440508">
            <a:off x="6738936" y="1266222"/>
            <a:ext cx="1360946" cy="12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Picture 7" descr="dipole">
            <a:extLst>
              <a:ext uri="{FF2B5EF4-FFF2-40B4-BE49-F238E27FC236}">
                <a16:creationId xmlns:a16="http://schemas.microsoft.com/office/drawing/2014/main" id="{B150744A-8C38-324F-A43C-C2AC2B7004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350659">
            <a:off x="3670027" y="4116138"/>
            <a:ext cx="453628" cy="40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8" descr="dipole">
            <a:extLst>
              <a:ext uri="{FF2B5EF4-FFF2-40B4-BE49-F238E27FC236}">
                <a16:creationId xmlns:a16="http://schemas.microsoft.com/office/drawing/2014/main" id="{F4D9E93C-DB0F-F54E-B8B6-7B064B79D9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7353606">
            <a:off x="4451077" y="4297113"/>
            <a:ext cx="453628" cy="40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6" name="Text Box 10">
            <a:extLst>
              <a:ext uri="{FF2B5EF4-FFF2-40B4-BE49-F238E27FC236}">
                <a16:creationId xmlns:a16="http://schemas.microsoft.com/office/drawing/2014/main" id="{AC36FF1A-FE91-D04E-8A6E-48EC69D896D6}"/>
              </a:ext>
            </a:extLst>
          </p:cNvPr>
          <p:cNvSpPr txBox="1">
            <a:spLocks noChangeArrowheads="1"/>
          </p:cNvSpPr>
          <p:nvPr/>
        </p:nvSpPr>
        <p:spPr bwMode="auto">
          <a:xfrm>
            <a:off x="3425692" y="1735401"/>
            <a:ext cx="229261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350" dirty="0">
                <a:solidFill>
                  <a:srgbClr val="FF9900"/>
                </a:solidFill>
                <a:latin typeface="Century Gothic" panose="020B0502020202020204" pitchFamily="34" charset="0"/>
              </a:rPr>
              <a:t>ICA creates a spatial </a:t>
            </a:r>
          </a:p>
          <a:p>
            <a:pPr algn="ctr" eaLnBrk="1" hangingPunct="1">
              <a:spcBef>
                <a:spcPct val="0"/>
              </a:spcBef>
              <a:buFontTx/>
              <a:buNone/>
            </a:pPr>
            <a:r>
              <a:rPr lang="en-US" altLang="en-US" sz="1350" dirty="0">
                <a:solidFill>
                  <a:srgbClr val="FF9900"/>
                </a:solidFill>
                <a:latin typeface="Century Gothic" panose="020B0502020202020204" pitchFamily="34" charset="0"/>
              </a:rPr>
              <a:t>filter for each temporally </a:t>
            </a:r>
          </a:p>
          <a:p>
            <a:pPr algn="ctr" eaLnBrk="1" hangingPunct="1">
              <a:spcBef>
                <a:spcPct val="0"/>
              </a:spcBef>
              <a:buFontTx/>
              <a:buNone/>
            </a:pPr>
            <a:r>
              <a:rPr lang="en-US" altLang="en-US" sz="1350" dirty="0">
                <a:solidFill>
                  <a:srgbClr val="FF9900"/>
                </a:solidFill>
                <a:latin typeface="Century Gothic" panose="020B0502020202020204" pitchFamily="34" charset="0"/>
              </a:rPr>
              <a:t>independent source</a:t>
            </a:r>
          </a:p>
        </p:txBody>
      </p:sp>
      <p:sp>
        <p:nvSpPr>
          <p:cNvPr id="2" name="Title 1">
            <a:extLst>
              <a:ext uri="{FF2B5EF4-FFF2-40B4-BE49-F238E27FC236}">
                <a16:creationId xmlns:a16="http://schemas.microsoft.com/office/drawing/2014/main" id="{BB8712D9-5DC2-47BD-5761-088DA3CCE249}"/>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Dipolar Scalp projections </a:t>
            </a:r>
            <a:endParaRPr lang="en-US" sz="2000" b="1" dirty="0">
              <a:latin typeface="Arial" charset="0"/>
              <a:cs typeface="Arial" charset="0"/>
            </a:endParaRPr>
          </a:p>
        </p:txBody>
      </p:sp>
    </p:spTree>
    <p:extLst>
      <p:ext uri="{BB962C8B-B14F-4D97-AF65-F5344CB8AC3E}">
        <p14:creationId xmlns:p14="http://schemas.microsoft.com/office/powerpoint/2010/main" val="3563310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506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506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506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505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506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506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50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A2578946-C482-AFD9-336B-CC2C472DF0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9390" t="24057" b="26659"/>
          <a:stretch>
            <a:fillRect/>
          </a:stretch>
        </p:blipFill>
        <p:spPr bwMode="auto">
          <a:xfrm>
            <a:off x="2540000" y="1906179"/>
            <a:ext cx="2032000" cy="14856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9D0E256F-2953-7A96-25B2-221253EBE8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9390" t="24057" b="26659"/>
          <a:stretch>
            <a:fillRect/>
          </a:stretch>
        </p:blipFill>
        <p:spPr bwMode="auto">
          <a:xfrm>
            <a:off x="4572000" y="1906179"/>
            <a:ext cx="2032000" cy="14856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5" name="TextBox 6">
                <a:extLst>
                  <a:ext uri="{FF2B5EF4-FFF2-40B4-BE49-F238E27FC236}">
                    <a16:creationId xmlns:a16="http://schemas.microsoft.com/office/drawing/2014/main" id="{9ADAE91D-4ED0-F019-F215-754B714BB8F6}"/>
                  </a:ext>
                </a:extLst>
              </p:cNvPr>
              <p:cNvSpPr txBox="1">
                <a:spLocks noChangeArrowheads="1"/>
              </p:cNvSpPr>
              <p:nvPr/>
            </p:nvSpPr>
            <p:spPr bwMode="auto">
              <a:xfrm>
                <a:off x="2880332" y="1445883"/>
                <a:ext cx="1465594" cy="39299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1167" dirty="0"/>
                  <a:t>Actual IC map (</a:t>
                </a:r>
                <a14:m>
                  <m:oMath xmlns:m="http://schemas.openxmlformats.org/officeDocument/2006/math">
                    <m:r>
                      <a:rPr lang="en-US" altLang="en-US" sz="2000" i="1" dirty="0">
                        <a:latin typeface="Cambria Math" panose="02040503050406030204" pitchFamily="18" charset="0"/>
                      </a:rPr>
                      <m:t>𝑥</m:t>
                    </m:r>
                    <m:r>
                      <a:rPr lang="en-US" altLang="en-US" sz="2000" i="1" baseline="-25000" dirty="0">
                        <a:latin typeface="Cambria Math" panose="02040503050406030204" pitchFamily="18" charset="0"/>
                      </a:rPr>
                      <m:t>𝑖</m:t>
                    </m:r>
                  </m:oMath>
                </a14:m>
                <a:r>
                  <a:rPr lang="en-US" altLang="en-US" sz="1167" dirty="0"/>
                  <a:t>)</a:t>
                </a:r>
              </a:p>
            </p:txBody>
          </p:sp>
        </mc:Choice>
        <mc:Fallback xmlns="">
          <p:sp>
            <p:nvSpPr>
              <p:cNvPr id="5" name="TextBox 6">
                <a:extLst>
                  <a:ext uri="{FF2B5EF4-FFF2-40B4-BE49-F238E27FC236}">
                    <a16:creationId xmlns:a16="http://schemas.microsoft.com/office/drawing/2014/main" id="{9ADAE91D-4ED0-F019-F215-754B714BB8F6}"/>
                  </a:ext>
                </a:extLst>
              </p:cNvPr>
              <p:cNvSpPr txBox="1">
                <a:spLocks noRot="1" noChangeAspect="1" noMove="1" noResize="1" noEditPoints="1" noAdjustHandles="1" noChangeArrowheads="1" noChangeShapeType="1" noTextEdit="1"/>
              </p:cNvSpPr>
              <p:nvPr/>
            </p:nvSpPr>
            <p:spPr bwMode="auto">
              <a:xfrm>
                <a:off x="2880332" y="1445883"/>
                <a:ext cx="1465594" cy="392993"/>
              </a:xfrm>
              <a:prstGeom prst="rect">
                <a:avLst/>
              </a:prstGeom>
              <a:blipFill>
                <a:blip r:embed="rId4"/>
                <a:stretch>
                  <a:fillRect b="-625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7">
                <a:extLst>
                  <a:ext uri="{FF2B5EF4-FFF2-40B4-BE49-F238E27FC236}">
                    <a16:creationId xmlns:a16="http://schemas.microsoft.com/office/drawing/2014/main" id="{7B5A43DD-25F8-2ABB-A169-B0BCBE7E770D}"/>
                  </a:ext>
                </a:extLst>
              </p:cNvPr>
              <p:cNvSpPr txBox="1">
                <a:spLocks noChangeArrowheads="1"/>
              </p:cNvSpPr>
              <p:nvPr/>
            </p:nvSpPr>
            <p:spPr bwMode="auto">
              <a:xfrm>
                <a:off x="4800860" y="1465065"/>
                <a:ext cx="1641924" cy="39299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ea typeface="ＭＳ Ｐゴシック" panose="020B0600070205080204" pitchFamily="34" charset="-128"/>
                  </a:defRPr>
                </a:lvl1pPr>
                <a:lvl2pPr marL="742950" indent="-285750">
                  <a:defRPr sz="1400">
                    <a:solidFill>
                      <a:schemeClr val="tx1"/>
                    </a:solidFill>
                    <a:latin typeface="Arial" panose="020B0604020202020204" pitchFamily="34" charset="0"/>
                    <a:ea typeface="ＭＳ Ｐゴシック" panose="020B0600070205080204" pitchFamily="34" charset="-128"/>
                  </a:defRPr>
                </a:lvl2pPr>
                <a:lvl3pPr marL="1143000" indent="-228600">
                  <a:defRPr sz="1400">
                    <a:solidFill>
                      <a:schemeClr val="tx1"/>
                    </a:solidFill>
                    <a:latin typeface="Arial" panose="020B0604020202020204" pitchFamily="34" charset="0"/>
                    <a:ea typeface="ＭＳ Ｐゴシック" panose="020B0600070205080204" pitchFamily="34" charset="-128"/>
                  </a:defRPr>
                </a:lvl3pPr>
                <a:lvl4pPr marL="1600200" indent="-228600">
                  <a:defRPr sz="1400">
                    <a:solidFill>
                      <a:schemeClr val="tx1"/>
                    </a:solidFill>
                    <a:latin typeface="Arial" panose="020B0604020202020204" pitchFamily="34" charset="0"/>
                    <a:ea typeface="ＭＳ Ｐゴシック" panose="020B0600070205080204" pitchFamily="34" charset="-128"/>
                  </a:defRPr>
                </a:lvl4pPr>
                <a:lvl5pPr marL="2057400" indent="-228600">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1167" dirty="0"/>
                  <a:t>Dipole projection (</a:t>
                </a:r>
                <a14:m>
                  <m:oMath xmlns:m="http://schemas.openxmlformats.org/officeDocument/2006/math">
                    <m:acc>
                      <m:accPr>
                        <m:chr m:val="̃"/>
                        <m:ctrlPr>
                          <a:rPr lang="en-US" altLang="en-US" sz="2000" i="1">
                            <a:latin typeface="Cambria Math" panose="02040503050406030204" pitchFamily="18" charset="0"/>
                          </a:rPr>
                        </m:ctrlPr>
                      </m:accPr>
                      <m:e>
                        <m:r>
                          <a:rPr lang="en-US" altLang="en-US" sz="2000" i="1" dirty="0">
                            <a:latin typeface="Cambria Math" panose="02040503050406030204" pitchFamily="18" charset="0"/>
                          </a:rPr>
                          <m:t>𝑥</m:t>
                        </m:r>
                        <m:r>
                          <a:rPr lang="en-US" altLang="en-US" sz="2000" i="1" baseline="-25000" dirty="0">
                            <a:latin typeface="Cambria Math" panose="02040503050406030204" pitchFamily="18" charset="0"/>
                          </a:rPr>
                          <m:t>𝑖</m:t>
                        </m:r>
                      </m:e>
                    </m:acc>
                  </m:oMath>
                </a14:m>
                <a:r>
                  <a:rPr lang="en-US" altLang="en-US" sz="1167" dirty="0"/>
                  <a:t>)</a:t>
                </a:r>
              </a:p>
            </p:txBody>
          </p:sp>
        </mc:Choice>
        <mc:Fallback xmlns="">
          <p:sp>
            <p:nvSpPr>
              <p:cNvPr id="6" name="TextBox 7">
                <a:extLst>
                  <a:ext uri="{FF2B5EF4-FFF2-40B4-BE49-F238E27FC236}">
                    <a16:creationId xmlns:a16="http://schemas.microsoft.com/office/drawing/2014/main" id="{7B5A43DD-25F8-2ABB-A169-B0BCBE7E770D}"/>
                  </a:ext>
                </a:extLst>
              </p:cNvPr>
              <p:cNvSpPr txBox="1">
                <a:spLocks noRot="1" noChangeAspect="1" noMove="1" noResize="1" noEditPoints="1" noAdjustHandles="1" noChangeArrowheads="1" noChangeShapeType="1" noTextEdit="1"/>
              </p:cNvSpPr>
              <p:nvPr/>
            </p:nvSpPr>
            <p:spPr bwMode="auto">
              <a:xfrm>
                <a:off x="4800860" y="1465065"/>
                <a:ext cx="1641924" cy="392993"/>
              </a:xfrm>
              <a:prstGeom prst="rect">
                <a:avLst/>
              </a:prstGeom>
              <a:blipFill>
                <a:blip r:embed="rId5"/>
                <a:stretch>
                  <a:fillRect l="-769" b="-625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cxnSp>
        <p:nvCxnSpPr>
          <p:cNvPr id="7" name="Straight Connector 6">
            <a:extLst>
              <a:ext uri="{FF2B5EF4-FFF2-40B4-BE49-F238E27FC236}">
                <a16:creationId xmlns:a16="http://schemas.microsoft.com/office/drawing/2014/main" id="{4713A0AA-D8F9-3F79-FF8C-383D9CF451AC}"/>
              </a:ext>
            </a:extLst>
          </p:cNvPr>
          <p:cNvCxnSpPr>
            <a:cxnSpLocks noChangeShapeType="1"/>
          </p:cNvCxnSpPr>
          <p:nvPr/>
        </p:nvCxnSpPr>
        <p:spPr bwMode="auto">
          <a:xfrm flipV="1">
            <a:off x="5461004" y="2668179"/>
            <a:ext cx="284428" cy="127000"/>
          </a:xfrm>
          <a:prstGeom prst="line">
            <a:avLst/>
          </a:prstGeom>
          <a:noFill/>
          <a:ln w="41275">
            <a:solidFill>
              <a:schemeClr val="tx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8" name="Oval 7">
            <a:extLst>
              <a:ext uri="{FF2B5EF4-FFF2-40B4-BE49-F238E27FC236}">
                <a16:creationId xmlns:a16="http://schemas.microsoft.com/office/drawing/2014/main" id="{AB27308D-E6FC-3E92-ECEB-F2643E9279A3}"/>
              </a:ext>
            </a:extLst>
          </p:cNvPr>
          <p:cNvSpPr>
            <a:spLocks noChangeArrowheads="1"/>
          </p:cNvSpPr>
          <p:nvPr/>
        </p:nvSpPr>
        <p:spPr bwMode="auto">
          <a:xfrm>
            <a:off x="5397500" y="2731679"/>
            <a:ext cx="127000" cy="127000"/>
          </a:xfrm>
          <a:prstGeom prst="ellipse">
            <a:avLst/>
          </a:prstGeom>
          <a:solidFill>
            <a:schemeClr val="tx1"/>
          </a:solidFill>
          <a:ln w="9525">
            <a:solidFill>
              <a:schemeClr val="tx1"/>
            </a:solidFill>
            <a:round/>
            <a:headEnd/>
            <a:tailEnd/>
          </a:ln>
          <a:effectLst>
            <a:outerShdw blurRad="40000" dist="23000" dir="5400000" rotWithShape="0">
              <a:srgbClr val="808080">
                <a:alpha val="34999"/>
              </a:srgbClr>
            </a:outerShdw>
          </a:effectLst>
        </p:spPr>
        <p:txBody>
          <a:bodyPr anchor="ctr"/>
          <a:lstStyle/>
          <a:p>
            <a:pPr algn="ctr" eaLnBrk="1" hangingPunct="1">
              <a:spcBef>
                <a:spcPct val="50000"/>
              </a:spcBef>
              <a:defRPr/>
            </a:pPr>
            <a:endParaRPr lang="en-US" sz="1500">
              <a:solidFill>
                <a:srgbClr val="FFFFFF"/>
              </a:solidFill>
              <a:ea typeface="ＭＳ Ｐゴシック" charset="-128"/>
              <a:cs typeface="ＭＳ Ｐゴシック" charset="-128"/>
            </a:endParaRP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AE245EA-00A2-5BC9-7A9B-3196BA22F298}"/>
                  </a:ext>
                </a:extLst>
              </p:cNvPr>
              <p:cNvSpPr txBox="1"/>
              <p:nvPr/>
            </p:nvSpPr>
            <p:spPr>
              <a:xfrm>
                <a:off x="3556000" y="3815788"/>
                <a:ext cx="2382062" cy="80342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333" i="1">
                          <a:latin typeface="Cambria Math" panose="02040503050406030204" pitchFamily="18" charset="0"/>
                        </a:rPr>
                        <m:t>𝑟𝑣</m:t>
                      </m:r>
                      <m:r>
                        <a:rPr lang="en-US" sz="2333" i="1">
                          <a:latin typeface="Cambria Math" panose="02040503050406030204" pitchFamily="18" charset="0"/>
                        </a:rPr>
                        <m:t>= </m:t>
                      </m:r>
                      <m:f>
                        <m:fPr>
                          <m:ctrlPr>
                            <a:rPr lang="en-US" sz="2333" i="1">
                              <a:latin typeface="Cambria Math" panose="02040503050406030204" pitchFamily="18" charset="0"/>
                            </a:rPr>
                          </m:ctrlPr>
                        </m:fPr>
                        <m:num>
                          <m:nary>
                            <m:naryPr>
                              <m:chr m:val="∑"/>
                              <m:supHide m:val="on"/>
                              <m:ctrlPr>
                                <a:rPr lang="en-US" sz="2333" i="1">
                                  <a:latin typeface="Cambria Math" panose="02040503050406030204" pitchFamily="18" charset="0"/>
                                </a:rPr>
                              </m:ctrlPr>
                            </m:naryPr>
                            <m:sub>
                              <m:r>
                                <m:rPr>
                                  <m:brk m:alnAt="7"/>
                                </m:rPr>
                                <a:rPr lang="en-US" sz="2333" i="1">
                                  <a:latin typeface="Cambria Math" panose="02040503050406030204" pitchFamily="18" charset="0"/>
                                </a:rPr>
                                <m:t>𝑖</m:t>
                              </m:r>
                            </m:sub>
                            <m:sup/>
                            <m:e>
                              <m:sSup>
                                <m:sSupPr>
                                  <m:ctrlPr>
                                    <a:rPr lang="en-US" sz="2333" i="1">
                                      <a:latin typeface="Cambria Math" panose="02040503050406030204" pitchFamily="18" charset="0"/>
                                    </a:rPr>
                                  </m:ctrlPr>
                                </m:sSupPr>
                                <m:e>
                                  <m:d>
                                    <m:dPr>
                                      <m:ctrlPr>
                                        <a:rPr lang="en-US" sz="2333" i="1">
                                          <a:latin typeface="Cambria Math" panose="02040503050406030204" pitchFamily="18" charset="0"/>
                                        </a:rPr>
                                      </m:ctrlPr>
                                    </m:dPr>
                                    <m:e>
                                      <m:sSub>
                                        <m:sSubPr>
                                          <m:ctrlPr>
                                            <a:rPr lang="en-US" sz="2333" i="1">
                                              <a:latin typeface="Cambria Math" panose="02040503050406030204" pitchFamily="18" charset="0"/>
                                            </a:rPr>
                                          </m:ctrlPr>
                                        </m:sSubPr>
                                        <m:e>
                                          <m:r>
                                            <a:rPr lang="en-US" sz="2333" i="1">
                                              <a:latin typeface="Cambria Math" panose="02040503050406030204" pitchFamily="18" charset="0"/>
                                            </a:rPr>
                                            <m:t>𝑥</m:t>
                                          </m:r>
                                        </m:e>
                                        <m:sub>
                                          <m:r>
                                            <a:rPr lang="en-US" sz="2333" i="1">
                                              <a:latin typeface="Cambria Math" panose="02040503050406030204" pitchFamily="18" charset="0"/>
                                            </a:rPr>
                                            <m:t>𝑖</m:t>
                                          </m:r>
                                        </m:sub>
                                      </m:sSub>
                                      <m:r>
                                        <a:rPr lang="en-US" sz="2333" i="1">
                                          <a:latin typeface="Cambria Math" panose="02040503050406030204" pitchFamily="18" charset="0"/>
                                        </a:rPr>
                                        <m:t>−</m:t>
                                      </m:r>
                                      <m:acc>
                                        <m:accPr>
                                          <m:chr m:val="̃"/>
                                          <m:ctrlPr>
                                            <a:rPr lang="en-US" sz="2333" i="1">
                                              <a:latin typeface="Cambria Math" panose="02040503050406030204" pitchFamily="18" charset="0"/>
                                            </a:rPr>
                                          </m:ctrlPr>
                                        </m:accPr>
                                        <m:e>
                                          <m:sSub>
                                            <m:sSubPr>
                                              <m:ctrlPr>
                                                <a:rPr lang="en-US" sz="2333" i="1">
                                                  <a:latin typeface="Cambria Math" panose="02040503050406030204" pitchFamily="18" charset="0"/>
                                                </a:rPr>
                                              </m:ctrlPr>
                                            </m:sSubPr>
                                            <m:e>
                                              <m:r>
                                                <a:rPr lang="en-US" sz="2333" i="1">
                                                  <a:latin typeface="Cambria Math" panose="02040503050406030204" pitchFamily="18" charset="0"/>
                                                </a:rPr>
                                                <m:t>𝑥</m:t>
                                              </m:r>
                                            </m:e>
                                            <m:sub>
                                              <m:r>
                                                <a:rPr lang="en-US" sz="2333" i="1">
                                                  <a:latin typeface="Cambria Math" panose="02040503050406030204" pitchFamily="18" charset="0"/>
                                                </a:rPr>
                                                <m:t>𝑖</m:t>
                                              </m:r>
                                            </m:sub>
                                          </m:sSub>
                                        </m:e>
                                      </m:acc>
                                    </m:e>
                                  </m:d>
                                </m:e>
                                <m:sup>
                                  <m:r>
                                    <a:rPr lang="en-US" sz="2333" i="1">
                                      <a:latin typeface="Cambria Math" panose="02040503050406030204" pitchFamily="18" charset="0"/>
                                    </a:rPr>
                                    <m:t>2</m:t>
                                  </m:r>
                                </m:sup>
                              </m:sSup>
                            </m:e>
                          </m:nary>
                        </m:num>
                        <m:den>
                          <m:nary>
                            <m:naryPr>
                              <m:chr m:val="∑"/>
                              <m:supHide m:val="on"/>
                              <m:ctrlPr>
                                <a:rPr lang="en-US" sz="2333" i="1">
                                  <a:latin typeface="Cambria Math" panose="02040503050406030204" pitchFamily="18" charset="0"/>
                                </a:rPr>
                              </m:ctrlPr>
                            </m:naryPr>
                            <m:sub>
                              <m:r>
                                <m:rPr>
                                  <m:brk m:alnAt="7"/>
                                </m:rPr>
                                <a:rPr lang="en-US" sz="2333" i="1">
                                  <a:latin typeface="Cambria Math" panose="02040503050406030204" pitchFamily="18" charset="0"/>
                                </a:rPr>
                                <m:t>𝑖</m:t>
                              </m:r>
                            </m:sub>
                            <m:sup/>
                            <m:e>
                              <m:sSup>
                                <m:sSupPr>
                                  <m:ctrlPr>
                                    <a:rPr lang="en-US" sz="2333" i="1">
                                      <a:latin typeface="Cambria Math" panose="02040503050406030204" pitchFamily="18" charset="0"/>
                                    </a:rPr>
                                  </m:ctrlPr>
                                </m:sSupPr>
                                <m:e>
                                  <m:sSub>
                                    <m:sSubPr>
                                      <m:ctrlPr>
                                        <a:rPr lang="en-US" sz="2333" i="1">
                                          <a:latin typeface="Cambria Math" panose="02040503050406030204" pitchFamily="18" charset="0"/>
                                        </a:rPr>
                                      </m:ctrlPr>
                                    </m:sSubPr>
                                    <m:e>
                                      <m:r>
                                        <a:rPr lang="en-US" sz="2333" i="1">
                                          <a:latin typeface="Cambria Math" panose="02040503050406030204" pitchFamily="18" charset="0"/>
                                        </a:rPr>
                                        <m:t>𝑥</m:t>
                                      </m:r>
                                    </m:e>
                                    <m:sub>
                                      <m:r>
                                        <a:rPr lang="en-US" sz="2333" i="1">
                                          <a:latin typeface="Cambria Math" panose="02040503050406030204" pitchFamily="18" charset="0"/>
                                        </a:rPr>
                                        <m:t>𝑖</m:t>
                                      </m:r>
                                    </m:sub>
                                  </m:sSub>
                                </m:e>
                                <m:sup>
                                  <m:r>
                                    <a:rPr lang="en-US" sz="2333" i="1">
                                      <a:latin typeface="Cambria Math" panose="02040503050406030204" pitchFamily="18" charset="0"/>
                                    </a:rPr>
                                    <m:t>2</m:t>
                                  </m:r>
                                </m:sup>
                              </m:sSup>
                            </m:e>
                          </m:nary>
                        </m:den>
                      </m:f>
                    </m:oMath>
                  </m:oMathPara>
                </a14:m>
                <a:endParaRPr lang="en-DE" sz="2333" dirty="0"/>
              </a:p>
            </p:txBody>
          </p:sp>
        </mc:Choice>
        <mc:Fallback xmlns="">
          <p:sp>
            <p:nvSpPr>
              <p:cNvPr id="9" name="TextBox 8">
                <a:extLst>
                  <a:ext uri="{FF2B5EF4-FFF2-40B4-BE49-F238E27FC236}">
                    <a16:creationId xmlns:a16="http://schemas.microsoft.com/office/drawing/2014/main" id="{8AE245EA-00A2-5BC9-7A9B-3196BA22F298}"/>
                  </a:ext>
                </a:extLst>
              </p:cNvPr>
              <p:cNvSpPr txBox="1">
                <a:spLocks noRot="1" noChangeAspect="1" noMove="1" noResize="1" noEditPoints="1" noAdjustHandles="1" noChangeArrowheads="1" noChangeShapeType="1" noTextEdit="1"/>
              </p:cNvSpPr>
              <p:nvPr/>
            </p:nvSpPr>
            <p:spPr>
              <a:xfrm>
                <a:off x="3556000" y="3815788"/>
                <a:ext cx="2382062" cy="803425"/>
              </a:xfrm>
              <a:prstGeom prst="rect">
                <a:avLst/>
              </a:prstGeom>
              <a:blipFill>
                <a:blip r:embed="rId6"/>
                <a:stretch>
                  <a:fillRect l="-1058" t="-73438" r="-529" b="-110938"/>
                </a:stretch>
              </a:blipFill>
            </p:spPr>
            <p:txBody>
              <a:bodyPr/>
              <a:lstStyle/>
              <a:p>
                <a:r>
                  <a:rPr lang="en-US">
                    <a:noFill/>
                  </a:rPr>
                  <a:t> </a:t>
                </a:r>
              </a:p>
            </p:txBody>
          </p:sp>
        </mc:Fallback>
      </mc:AlternateContent>
      <p:sp>
        <p:nvSpPr>
          <p:cNvPr id="10" name="Title 1">
            <a:extLst>
              <a:ext uri="{FF2B5EF4-FFF2-40B4-BE49-F238E27FC236}">
                <a16:creationId xmlns:a16="http://schemas.microsoft.com/office/drawing/2014/main" id="{A1B4F805-1474-F214-DEC9-15A30280D2BD}"/>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Computing Residual Variance</a:t>
            </a:r>
            <a:endParaRPr lang="en-US" sz="2000" b="1" dirty="0">
              <a:latin typeface="Arial" charset="0"/>
              <a:cs typeface="Arial" charset="0"/>
            </a:endParaRPr>
          </a:p>
        </p:txBody>
      </p:sp>
    </p:spTree>
    <p:extLst>
      <p:ext uri="{BB962C8B-B14F-4D97-AF65-F5344CB8AC3E}">
        <p14:creationId xmlns:p14="http://schemas.microsoft.com/office/powerpoint/2010/main" val="27151743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F4C871D-8CE7-AE69-D847-76C434EFC4BB}"/>
              </a:ext>
            </a:extLst>
          </p:cNvPr>
          <p:cNvSpPr txBox="1">
            <a:spLocks/>
          </p:cNvSpPr>
          <p:nvPr/>
        </p:nvSpPr>
        <p:spPr>
          <a:xfrm>
            <a:off x="455739" y="3563174"/>
            <a:ext cx="8688261" cy="1790700"/>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br>
              <a:rPr lang="en-US" sz="4000" b="1" dirty="0">
                <a:latin typeface="Arial" panose="020B0604020202020204" pitchFamily="34" charset="0"/>
                <a:cs typeface="Arial" panose="020B0604020202020204" pitchFamily="34" charset="0"/>
              </a:rPr>
            </a:br>
            <a:r>
              <a:rPr lang="en-US" sz="3600" b="1" dirty="0">
                <a:latin typeface="Arial" panose="020B0604020202020204" pitchFamily="34" charset="0"/>
                <a:cs typeface="Arial" panose="020B0604020202020204" pitchFamily="34" charset="0"/>
              </a:rPr>
              <a:t>Source estimation with ICA</a:t>
            </a:r>
            <a:br>
              <a:rPr lang="en-US" sz="4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Part 3: Practicum</a:t>
            </a:r>
            <a:endParaRPr lang="en-US" sz="3600" b="1"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10768244-5042-8987-5657-52F6F1E81427}"/>
              </a:ext>
            </a:extLst>
          </p:cNvPr>
          <p:cNvPicPr>
            <a:picLocks noChangeAspect="1"/>
          </p:cNvPicPr>
          <p:nvPr/>
        </p:nvPicPr>
        <p:blipFill>
          <a:blip r:embed="rId3"/>
          <a:stretch>
            <a:fillRect/>
          </a:stretch>
        </p:blipFill>
        <p:spPr>
          <a:xfrm>
            <a:off x="8478979" y="139226"/>
            <a:ext cx="427418" cy="421966"/>
          </a:xfrm>
          <a:prstGeom prst="rect">
            <a:avLst/>
          </a:prstGeom>
        </p:spPr>
      </p:pic>
      <p:sp>
        <p:nvSpPr>
          <p:cNvPr id="2" name="Date Placeholder 1">
            <a:extLst>
              <a:ext uri="{FF2B5EF4-FFF2-40B4-BE49-F238E27FC236}">
                <a16:creationId xmlns:a16="http://schemas.microsoft.com/office/drawing/2014/main" id="{5085F7F7-21C0-3552-3E3B-110FD2AA2F7D}"/>
              </a:ext>
            </a:extLst>
          </p:cNvPr>
          <p:cNvSpPr>
            <a:spLocks noGrp="1"/>
          </p:cNvSpPr>
          <p:nvPr>
            <p:ph type="dt" sz="half" idx="10"/>
          </p:nvPr>
        </p:nvSpPr>
        <p:spPr/>
        <p:txBody>
          <a:bodyPr/>
          <a:lstStyle/>
          <a:p>
            <a:fld id="{5653A446-D3B4-144B-9FB4-18B5AA104A95}" type="datetime1">
              <a:rPr lang="en-US" smtClean="0"/>
              <a:t>11/8/25</a:t>
            </a:fld>
            <a:endParaRPr lang="en-US"/>
          </a:p>
        </p:txBody>
      </p:sp>
      <p:sp>
        <p:nvSpPr>
          <p:cNvPr id="4" name="Slide Number Placeholder 3">
            <a:extLst>
              <a:ext uri="{FF2B5EF4-FFF2-40B4-BE49-F238E27FC236}">
                <a16:creationId xmlns:a16="http://schemas.microsoft.com/office/drawing/2014/main" id="{B7488DF2-90CD-022F-41F6-6B3F552D0FAD}"/>
              </a:ext>
            </a:extLst>
          </p:cNvPr>
          <p:cNvSpPr>
            <a:spLocks noGrp="1"/>
          </p:cNvSpPr>
          <p:nvPr>
            <p:ph type="sldNum" sz="quarter" idx="12"/>
          </p:nvPr>
        </p:nvSpPr>
        <p:spPr/>
        <p:txBody>
          <a:bodyPr/>
          <a:lstStyle/>
          <a:p>
            <a:fld id="{482C7610-CFC5-9043-8BFE-8938139BABFD}" type="slidenum">
              <a:rPr lang="en-US" smtClean="0"/>
              <a:t>27</a:t>
            </a:fld>
            <a:endParaRPr lang="en-US"/>
          </a:p>
        </p:txBody>
      </p:sp>
    </p:spTree>
    <p:extLst>
      <p:ext uri="{BB962C8B-B14F-4D97-AF65-F5344CB8AC3E}">
        <p14:creationId xmlns:p14="http://schemas.microsoft.com/office/powerpoint/2010/main" val="37670015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58B01B9-5F2B-3FE9-18DD-2239B3307DA6}"/>
              </a:ext>
            </a:extLst>
          </p:cNvPr>
          <p:cNvSpPr txBox="1"/>
          <p:nvPr/>
        </p:nvSpPr>
        <p:spPr>
          <a:xfrm>
            <a:off x="2110769" y="2279650"/>
            <a:ext cx="4774064" cy="577850"/>
          </a:xfrm>
          <a:prstGeom prst="rect">
            <a:avLst/>
          </a:prstGeom>
          <a:noFill/>
        </p:spPr>
        <p:txBody>
          <a:bodyPr wrap="none" rtlCol="0">
            <a:spAutoFit/>
          </a:bodyPr>
          <a:lstStyle/>
          <a:p>
            <a:pPr>
              <a:lnSpc>
                <a:spcPct val="150000"/>
              </a:lnSpc>
            </a:pPr>
            <a:r>
              <a:rPr lang="en-US" sz="2400" dirty="0">
                <a:latin typeface="Arial" panose="020B0604020202020204" pitchFamily="34" charset="0"/>
                <a:cs typeface="Arial" panose="020B0604020202020204" pitchFamily="34" charset="0"/>
              </a:rPr>
              <a:t>Co-register electrodes with model</a:t>
            </a:r>
          </a:p>
        </p:txBody>
      </p:sp>
    </p:spTree>
    <p:extLst>
      <p:ext uri="{BB962C8B-B14F-4D97-AF65-F5344CB8AC3E}">
        <p14:creationId xmlns:p14="http://schemas.microsoft.com/office/powerpoint/2010/main" val="12815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5F2C0-A6E2-DB2F-5A4D-BC61607F1909}"/>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Getting ready</a:t>
            </a:r>
            <a:endParaRPr lang="en-US" sz="2000" b="1" dirty="0">
              <a:latin typeface="Arial" charset="0"/>
              <a:cs typeface="Arial" charset="0"/>
            </a:endParaRPr>
          </a:p>
        </p:txBody>
      </p:sp>
      <p:sp>
        <p:nvSpPr>
          <p:cNvPr id="13" name="TextBox 12">
            <a:extLst>
              <a:ext uri="{FF2B5EF4-FFF2-40B4-BE49-F238E27FC236}">
                <a16:creationId xmlns:a16="http://schemas.microsoft.com/office/drawing/2014/main" id="{75341C73-321C-E877-D4BD-31D29C19D7D7}"/>
              </a:ext>
            </a:extLst>
          </p:cNvPr>
          <p:cNvSpPr txBox="1"/>
          <p:nvPr/>
        </p:nvSpPr>
        <p:spPr>
          <a:xfrm>
            <a:off x="796015" y="2257335"/>
            <a:ext cx="8073589" cy="646331"/>
          </a:xfrm>
          <a:prstGeom prst="rect">
            <a:avLst/>
          </a:prstGeom>
          <a:noFill/>
        </p:spPr>
        <p:txBody>
          <a:bodyPr wrap="square" rtlCol="0">
            <a:spAutoFit/>
          </a:bodyPr>
          <a:lstStyle/>
          <a:p>
            <a:pPr marL="342900" indent="-342900">
              <a:buFont typeface="+mj-lt"/>
              <a:buAutoNum type="arabicPeriod"/>
            </a:pPr>
            <a:r>
              <a:rPr lang="en-US" dirty="0"/>
              <a:t>Load dataset </a:t>
            </a:r>
            <a:r>
              <a:rPr lang="en-US" sz="1800" dirty="0">
                <a:solidFill>
                  <a:srgbClr val="A020F0"/>
                </a:solidFill>
                <a:effectLst/>
                <a:latin typeface="Courier" pitchFamily="2" charset="0"/>
              </a:rPr>
              <a:t>'wh_S01_run_01_preprocessing_data_session_1_out.set’</a:t>
            </a:r>
          </a:p>
        </p:txBody>
      </p:sp>
    </p:spTree>
    <p:extLst>
      <p:ext uri="{BB962C8B-B14F-4D97-AF65-F5344CB8AC3E}">
        <p14:creationId xmlns:p14="http://schemas.microsoft.com/office/powerpoint/2010/main" val="4047904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939DE74-A579-1842-BDAC-13D67F76B3BB}"/>
              </a:ext>
            </a:extLst>
          </p:cNvPr>
          <p:cNvGrpSpPr>
            <a:grpSpLocks/>
          </p:cNvGrpSpPr>
          <p:nvPr/>
        </p:nvGrpSpPr>
        <p:grpSpPr bwMode="auto">
          <a:xfrm>
            <a:off x="5042958" y="1206500"/>
            <a:ext cx="3085042" cy="4316678"/>
            <a:chOff x="3236" y="912"/>
            <a:chExt cx="2332" cy="3263"/>
          </a:xfrm>
        </p:grpSpPr>
        <p:grpSp>
          <p:nvGrpSpPr>
            <p:cNvPr id="20515" name="Group 2">
              <a:extLst>
                <a:ext uri="{FF2B5EF4-FFF2-40B4-BE49-F238E27FC236}">
                  <a16:creationId xmlns:a16="http://schemas.microsoft.com/office/drawing/2014/main" id="{8DD9883A-1D31-CE4D-8FDD-CC46F0D1564E}"/>
                </a:ext>
              </a:extLst>
            </p:cNvPr>
            <p:cNvGrpSpPr>
              <a:grpSpLocks/>
            </p:cNvGrpSpPr>
            <p:nvPr/>
          </p:nvGrpSpPr>
          <p:grpSpPr bwMode="auto">
            <a:xfrm>
              <a:off x="3545" y="912"/>
              <a:ext cx="2023" cy="1534"/>
              <a:chOff x="3545" y="912"/>
              <a:chExt cx="2023" cy="1534"/>
            </a:xfrm>
          </p:grpSpPr>
          <p:grpSp>
            <p:nvGrpSpPr>
              <p:cNvPr id="20519" name="Group 3">
                <a:extLst>
                  <a:ext uri="{FF2B5EF4-FFF2-40B4-BE49-F238E27FC236}">
                    <a16:creationId xmlns:a16="http://schemas.microsoft.com/office/drawing/2014/main" id="{EA2469DE-B35F-4B46-A896-CC77C026D86B}"/>
                  </a:ext>
                </a:extLst>
              </p:cNvPr>
              <p:cNvGrpSpPr>
                <a:grpSpLocks/>
              </p:cNvGrpSpPr>
              <p:nvPr/>
            </p:nvGrpSpPr>
            <p:grpSpPr bwMode="auto">
              <a:xfrm>
                <a:off x="3545" y="1066"/>
                <a:ext cx="1379" cy="1380"/>
                <a:chOff x="3545" y="1066"/>
                <a:chExt cx="1379" cy="1380"/>
              </a:xfrm>
            </p:grpSpPr>
            <p:sp>
              <p:nvSpPr>
                <p:cNvPr id="20523" name="Oval 4">
                  <a:extLst>
                    <a:ext uri="{FF2B5EF4-FFF2-40B4-BE49-F238E27FC236}">
                      <a16:creationId xmlns:a16="http://schemas.microsoft.com/office/drawing/2014/main" id="{A3DDEBEE-D6CC-E447-BD39-F7ECD0B78336}"/>
                    </a:ext>
                  </a:extLst>
                </p:cNvPr>
                <p:cNvSpPr>
                  <a:spLocks noChangeArrowheads="1"/>
                </p:cNvSpPr>
                <p:nvPr/>
              </p:nvSpPr>
              <p:spPr bwMode="auto">
                <a:xfrm>
                  <a:off x="3545" y="1066"/>
                  <a:ext cx="1380" cy="1381"/>
                </a:xfrm>
                <a:prstGeom prst="ellipse">
                  <a:avLst/>
                </a:prstGeom>
                <a:solidFill>
                  <a:srgbClr val="EEB00B"/>
                </a:solidFill>
                <a:ln w="12600">
                  <a:solidFill>
                    <a:srgbClr val="EAEAEA"/>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24" name="Oval 5">
                  <a:extLst>
                    <a:ext uri="{FF2B5EF4-FFF2-40B4-BE49-F238E27FC236}">
                      <a16:creationId xmlns:a16="http://schemas.microsoft.com/office/drawing/2014/main" id="{A45C87D0-5FF3-D040-A602-CC28B1074EAC}"/>
                    </a:ext>
                  </a:extLst>
                </p:cNvPr>
                <p:cNvSpPr>
                  <a:spLocks noChangeArrowheads="1"/>
                </p:cNvSpPr>
                <p:nvPr/>
              </p:nvSpPr>
              <p:spPr bwMode="auto">
                <a:xfrm>
                  <a:off x="3773" y="1295"/>
                  <a:ext cx="920" cy="921"/>
                </a:xfrm>
                <a:prstGeom prst="ellipse">
                  <a:avLst/>
                </a:prstGeom>
                <a:solidFill>
                  <a:srgbClr val="6600FF"/>
                </a:solidFill>
                <a:ln w="12600">
                  <a:solidFill>
                    <a:srgbClr val="EAEAEA"/>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grpSp>
          <p:graphicFrame>
            <p:nvGraphicFramePr>
              <p:cNvPr id="20520" name="Object 6">
                <a:extLst>
                  <a:ext uri="{FF2B5EF4-FFF2-40B4-BE49-F238E27FC236}">
                    <a16:creationId xmlns:a16="http://schemas.microsoft.com/office/drawing/2014/main" id="{695736BC-9914-1F45-9BFA-7326B869F547}"/>
                  </a:ext>
                </a:extLst>
              </p:cNvPr>
              <p:cNvGraphicFramePr>
                <a:graphicFrameLocks noChangeAspect="1"/>
              </p:cNvGraphicFramePr>
              <p:nvPr/>
            </p:nvGraphicFramePr>
            <p:xfrm>
              <a:off x="3841" y="1587"/>
              <a:ext cx="247" cy="279"/>
            </p:xfrm>
            <a:graphic>
              <a:graphicData uri="http://schemas.openxmlformats.org/presentationml/2006/ole">
                <mc:AlternateContent xmlns:mc="http://schemas.openxmlformats.org/markup-compatibility/2006">
                  <mc:Choice xmlns:v="urn:schemas-microsoft-com:vml" Requires="v">
                    <p:oleObj r:id="rId3" imgW="4394200" imgH="4978400" progId="Equation.3">
                      <p:embed/>
                    </p:oleObj>
                  </mc:Choice>
                  <mc:Fallback>
                    <p:oleObj r:id="rId3" imgW="4394200" imgH="4978400" progId="Equation.3">
                      <p:embed/>
                      <p:pic>
                        <p:nvPicPr>
                          <p:cNvPr id="20520" name="Object 6">
                            <a:extLst>
                              <a:ext uri="{FF2B5EF4-FFF2-40B4-BE49-F238E27FC236}">
                                <a16:creationId xmlns:a16="http://schemas.microsoft.com/office/drawing/2014/main" id="{695736BC-9914-1F45-9BFA-7326B869F5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1" y="1587"/>
                            <a:ext cx="247" cy="279"/>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521" name="Object 7">
                <a:extLst>
                  <a:ext uri="{FF2B5EF4-FFF2-40B4-BE49-F238E27FC236}">
                    <a16:creationId xmlns:a16="http://schemas.microsoft.com/office/drawing/2014/main" id="{0BCAE377-3EC2-0847-B7CF-BDED677AFC6C}"/>
                  </a:ext>
                </a:extLst>
              </p:cNvPr>
              <p:cNvGraphicFramePr>
                <a:graphicFrameLocks noChangeAspect="1"/>
              </p:cNvGraphicFramePr>
              <p:nvPr/>
            </p:nvGraphicFramePr>
            <p:xfrm>
              <a:off x="3567" y="1542"/>
              <a:ext cx="247" cy="279"/>
            </p:xfrm>
            <a:graphic>
              <a:graphicData uri="http://schemas.openxmlformats.org/presentationml/2006/ole">
                <mc:AlternateContent xmlns:mc="http://schemas.openxmlformats.org/markup-compatibility/2006">
                  <mc:Choice xmlns:v="urn:schemas-microsoft-com:vml" Requires="v">
                    <p:oleObj r:id="rId5" imgW="4394200" imgH="4978400" progId="Equation.3">
                      <p:embed/>
                    </p:oleObj>
                  </mc:Choice>
                  <mc:Fallback>
                    <p:oleObj r:id="rId5" imgW="4394200" imgH="4978400" progId="Equation.3">
                      <p:embed/>
                      <p:pic>
                        <p:nvPicPr>
                          <p:cNvPr id="20521" name="Object 7">
                            <a:extLst>
                              <a:ext uri="{FF2B5EF4-FFF2-40B4-BE49-F238E27FC236}">
                                <a16:creationId xmlns:a16="http://schemas.microsoft.com/office/drawing/2014/main" id="{0BCAE377-3EC2-0847-B7CF-BDED677AFC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7" y="1542"/>
                            <a:ext cx="247" cy="279"/>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522" name="Text Box 8">
                <a:extLst>
                  <a:ext uri="{FF2B5EF4-FFF2-40B4-BE49-F238E27FC236}">
                    <a16:creationId xmlns:a16="http://schemas.microsoft.com/office/drawing/2014/main" id="{F493D26E-92FA-B74B-9BA0-7BE4D7E0FAA4}"/>
                  </a:ext>
                </a:extLst>
              </p:cNvPr>
              <p:cNvSpPr txBox="1">
                <a:spLocks noChangeArrowheads="1"/>
              </p:cNvSpPr>
              <p:nvPr/>
            </p:nvSpPr>
            <p:spPr bwMode="auto">
              <a:xfrm>
                <a:off x="4845" y="912"/>
                <a:ext cx="723"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lnSpc>
                    <a:spcPct val="95000"/>
                  </a:lnSpc>
                  <a:buSzPct val="100000"/>
                </a:pPr>
                <a:r>
                  <a:rPr lang="en-GB" altLang="en-US" sz="1500">
                    <a:solidFill>
                      <a:srgbClr val="000090"/>
                    </a:solidFill>
                    <a:ea typeface="MS Gothic" panose="020B0609070205080204" pitchFamily="49" charset="-128"/>
                  </a:rPr>
                  <a:t>Spherical</a:t>
                </a:r>
                <a:br>
                  <a:rPr lang="en-GB" altLang="en-US" sz="1500">
                    <a:solidFill>
                      <a:srgbClr val="000090"/>
                    </a:solidFill>
                    <a:ea typeface="MS Gothic" panose="020B0609070205080204" pitchFamily="49" charset="-128"/>
                  </a:rPr>
                </a:br>
                <a:r>
                  <a:rPr lang="en-GB" altLang="en-US" sz="1500">
                    <a:solidFill>
                      <a:srgbClr val="000090"/>
                    </a:solidFill>
                    <a:ea typeface="MS Gothic" panose="020B0609070205080204" pitchFamily="49" charset="-128"/>
                  </a:rPr>
                  <a:t>Model</a:t>
                </a:r>
              </a:p>
            </p:txBody>
          </p:sp>
        </p:grpSp>
        <p:grpSp>
          <p:nvGrpSpPr>
            <p:cNvPr id="20516" name="Group 9">
              <a:extLst>
                <a:ext uri="{FF2B5EF4-FFF2-40B4-BE49-F238E27FC236}">
                  <a16:creationId xmlns:a16="http://schemas.microsoft.com/office/drawing/2014/main" id="{67118968-3DD0-0841-9ECF-2AD553DF047A}"/>
                </a:ext>
              </a:extLst>
            </p:cNvPr>
            <p:cNvGrpSpPr>
              <a:grpSpLocks/>
            </p:cNvGrpSpPr>
            <p:nvPr/>
          </p:nvGrpSpPr>
          <p:grpSpPr bwMode="auto">
            <a:xfrm>
              <a:off x="3236" y="2520"/>
              <a:ext cx="2140" cy="1655"/>
              <a:chOff x="3236" y="2520"/>
              <a:chExt cx="2140" cy="1655"/>
            </a:xfrm>
          </p:grpSpPr>
          <p:pic>
            <p:nvPicPr>
              <p:cNvPr id="20517" name="Picture 10">
                <a:extLst>
                  <a:ext uri="{FF2B5EF4-FFF2-40B4-BE49-F238E27FC236}">
                    <a16:creationId xmlns:a16="http://schemas.microsoft.com/office/drawing/2014/main" id="{46694817-4D3F-2E41-B7EE-DA2E910D58C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r="54660" b="41063"/>
              <a:stretch>
                <a:fillRect/>
              </a:stretch>
            </p:blipFill>
            <p:spPr bwMode="auto">
              <a:xfrm>
                <a:off x="3236" y="2592"/>
                <a:ext cx="1624" cy="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0518" name="Text Box 11">
                <a:extLst>
                  <a:ext uri="{FF2B5EF4-FFF2-40B4-BE49-F238E27FC236}">
                    <a16:creationId xmlns:a16="http://schemas.microsoft.com/office/drawing/2014/main" id="{42D45423-0CD9-6044-B9CD-2202276D2F6D}"/>
                  </a:ext>
                </a:extLst>
              </p:cNvPr>
              <p:cNvSpPr txBox="1">
                <a:spLocks noChangeArrowheads="1"/>
              </p:cNvSpPr>
              <p:nvPr/>
            </p:nvSpPr>
            <p:spPr bwMode="auto">
              <a:xfrm>
                <a:off x="4605" y="2520"/>
                <a:ext cx="771"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lnSpc>
                    <a:spcPct val="95000"/>
                  </a:lnSpc>
                  <a:buSzPct val="100000"/>
                </a:pPr>
                <a:r>
                  <a:rPr lang="en-GB" altLang="en-US" sz="1500">
                    <a:solidFill>
                      <a:srgbClr val="000090"/>
                    </a:solidFill>
                    <a:ea typeface="MS Gothic" panose="020B0609070205080204" pitchFamily="49" charset="-128"/>
                  </a:rPr>
                  <a:t>Numerical</a:t>
                </a:r>
                <a:br>
                  <a:rPr lang="en-GB" altLang="en-US" sz="1500">
                    <a:solidFill>
                      <a:srgbClr val="000090"/>
                    </a:solidFill>
                    <a:ea typeface="MS Gothic" panose="020B0609070205080204" pitchFamily="49" charset="-128"/>
                  </a:rPr>
                </a:br>
                <a:r>
                  <a:rPr lang="en-GB" altLang="en-US" sz="1500">
                    <a:solidFill>
                      <a:srgbClr val="000090"/>
                    </a:solidFill>
                    <a:ea typeface="MS Gothic" panose="020B0609070205080204" pitchFamily="49" charset="-128"/>
                  </a:rPr>
                  <a:t>Model</a:t>
                </a:r>
              </a:p>
            </p:txBody>
          </p:sp>
        </p:grpSp>
      </p:grpSp>
      <p:sp>
        <p:nvSpPr>
          <p:cNvPr id="20482" name="Text Box 12">
            <a:extLst>
              <a:ext uri="{FF2B5EF4-FFF2-40B4-BE49-F238E27FC236}">
                <a16:creationId xmlns:a16="http://schemas.microsoft.com/office/drawing/2014/main" id="{A81D3631-CD12-A943-94E8-3EEF1D93162B}"/>
              </a:ext>
            </a:extLst>
          </p:cNvPr>
          <p:cNvSpPr txBox="1">
            <a:spLocks noChangeArrowheads="1"/>
          </p:cNvSpPr>
          <p:nvPr/>
        </p:nvSpPr>
        <p:spPr bwMode="auto">
          <a:xfrm>
            <a:off x="1639957" y="206809"/>
            <a:ext cx="5792765" cy="1082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5000" tIns="71400" rIns="75000" bIns="39000" anchor="ct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93000"/>
              </a:lnSpc>
              <a:buSzPct val="100000"/>
            </a:pPr>
            <a:endParaRPr lang="en-GB" altLang="en-US" sz="2333" dirty="0">
              <a:ea typeface="MS Gothic" panose="020B0609070205080204" pitchFamily="49" charset="-128"/>
            </a:endParaRPr>
          </a:p>
        </p:txBody>
      </p:sp>
      <p:sp>
        <p:nvSpPr>
          <p:cNvPr id="8205" name="Text Box 13">
            <a:extLst>
              <a:ext uri="{FF2B5EF4-FFF2-40B4-BE49-F238E27FC236}">
                <a16:creationId xmlns:a16="http://schemas.microsoft.com/office/drawing/2014/main" id="{A55188F4-A995-0D46-948C-64A017F4BCE0}"/>
              </a:ext>
            </a:extLst>
          </p:cNvPr>
          <p:cNvSpPr txBox="1">
            <a:spLocks noChangeArrowheads="1"/>
          </p:cNvSpPr>
          <p:nvPr/>
        </p:nvSpPr>
        <p:spPr bwMode="auto">
          <a:xfrm>
            <a:off x="1270000" y="1526645"/>
            <a:ext cx="3619500" cy="131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5000" tIns="62400" rIns="75000" bIns="39000"/>
          <a:lstStyle>
            <a:lvl1pPr marL="327025" indent="-32702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1pPr>
            <a:lvl2pPr marL="727075" indent="-26987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93000"/>
              </a:lnSpc>
              <a:spcBef>
                <a:spcPts val="500"/>
              </a:spcBef>
              <a:buClr>
                <a:srgbClr val="FFCC66"/>
              </a:buClr>
              <a:buSzPct val="90000"/>
            </a:pPr>
            <a:r>
              <a:rPr lang="en-GB" altLang="en-US" sz="2333" dirty="0">
                <a:ea typeface="MS Gothic" panose="020B0609070205080204" pitchFamily="49" charset="-128"/>
              </a:rPr>
              <a:t>  </a:t>
            </a:r>
            <a:r>
              <a:rPr lang="en-US" altLang="en-US" sz="2333" dirty="0">
                <a:ea typeface="MS Gothic" panose="020B0609070205080204" pitchFamily="49" charset="-128"/>
                <a:sym typeface="Wingdings" pitchFamily="2" charset="2"/>
              </a:rPr>
              <a:t> </a:t>
            </a:r>
            <a:r>
              <a:rPr lang="en-GB" altLang="en-US" sz="2333" dirty="0">
                <a:ea typeface="MS Gothic" panose="020B0609070205080204" pitchFamily="49" charset="-128"/>
              </a:rPr>
              <a:t>Head Model</a:t>
            </a:r>
          </a:p>
          <a:p>
            <a:pPr lvl="1" eaLnBrk="1" hangingPunct="1">
              <a:lnSpc>
                <a:spcPct val="84000"/>
              </a:lnSpc>
              <a:spcBef>
                <a:spcPts val="583"/>
              </a:spcBef>
              <a:buClr>
                <a:srgbClr val="EAEAEA"/>
              </a:buClr>
              <a:buSzPct val="100000"/>
              <a:buFont typeface="Times New Roman" panose="02020603050405020304" pitchFamily="18" charset="0"/>
              <a:buChar char="–"/>
            </a:pPr>
            <a:r>
              <a:rPr lang="en-GB" altLang="en-US" sz="1500" dirty="0">
                <a:ea typeface="MS Gothic" panose="020B0609070205080204" pitchFamily="49" charset="-128"/>
              </a:rPr>
              <a:t>Conductivity values</a:t>
            </a:r>
          </a:p>
          <a:p>
            <a:pPr lvl="1" eaLnBrk="1" hangingPunct="1">
              <a:lnSpc>
                <a:spcPct val="84000"/>
              </a:lnSpc>
              <a:spcBef>
                <a:spcPts val="583"/>
              </a:spcBef>
              <a:buClr>
                <a:srgbClr val="EAEAEA"/>
              </a:buClr>
              <a:buSzPct val="100000"/>
              <a:buFont typeface="Times New Roman" panose="02020603050405020304" pitchFamily="18" charset="0"/>
              <a:buChar char="–"/>
            </a:pPr>
            <a:r>
              <a:rPr lang="en-GB" altLang="en-US" sz="1500" dirty="0">
                <a:ea typeface="MS Gothic" panose="020B0609070205080204" pitchFamily="49" charset="-128"/>
              </a:rPr>
              <a:t>Geometry</a:t>
            </a:r>
          </a:p>
        </p:txBody>
      </p:sp>
      <p:sp>
        <p:nvSpPr>
          <p:cNvPr id="20484" name="Text Box 14">
            <a:extLst>
              <a:ext uri="{FF2B5EF4-FFF2-40B4-BE49-F238E27FC236}">
                <a16:creationId xmlns:a16="http://schemas.microsoft.com/office/drawing/2014/main" id="{3C22CA34-ADEF-5A43-92B3-C68CD08E5959}"/>
              </a:ext>
            </a:extLst>
          </p:cNvPr>
          <p:cNvSpPr txBox="1">
            <a:spLocks noChangeArrowheads="1"/>
          </p:cNvSpPr>
          <p:nvPr/>
        </p:nvSpPr>
        <p:spPr bwMode="auto">
          <a:xfrm>
            <a:off x="1175253" y="1150906"/>
            <a:ext cx="1156548" cy="30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buSzPct val="100000"/>
            </a:pPr>
            <a:r>
              <a:rPr lang="en-GB" altLang="en-US" sz="1500" dirty="0">
                <a:solidFill>
                  <a:srgbClr val="FF6600"/>
                </a:solidFill>
                <a:ea typeface="MS Gothic" panose="020B0609070205080204" pitchFamily="49" charset="-128"/>
              </a:rPr>
              <a:t>REQUIRES</a:t>
            </a:r>
          </a:p>
        </p:txBody>
      </p:sp>
      <p:grpSp>
        <p:nvGrpSpPr>
          <p:cNvPr id="6" name="Group 15">
            <a:extLst>
              <a:ext uri="{FF2B5EF4-FFF2-40B4-BE49-F238E27FC236}">
                <a16:creationId xmlns:a16="http://schemas.microsoft.com/office/drawing/2014/main" id="{E90B27B6-395F-2E46-9F9B-82F6A1F560E7}"/>
              </a:ext>
            </a:extLst>
          </p:cNvPr>
          <p:cNvGrpSpPr>
            <a:grpSpLocks/>
          </p:cNvGrpSpPr>
          <p:nvPr/>
        </p:nvGrpSpPr>
        <p:grpSpPr bwMode="auto">
          <a:xfrm>
            <a:off x="5405438" y="1779324"/>
            <a:ext cx="990865" cy="2193396"/>
            <a:chOff x="3510" y="1345"/>
            <a:chExt cx="749" cy="1658"/>
          </a:xfrm>
        </p:grpSpPr>
        <p:sp>
          <p:nvSpPr>
            <p:cNvPr id="20513" name="Line 16">
              <a:extLst>
                <a:ext uri="{FF2B5EF4-FFF2-40B4-BE49-F238E27FC236}">
                  <a16:creationId xmlns:a16="http://schemas.microsoft.com/office/drawing/2014/main" id="{82E16CB5-DB2F-6A42-908B-DEE050817F43}"/>
                </a:ext>
              </a:extLst>
            </p:cNvPr>
            <p:cNvSpPr>
              <a:spLocks noChangeShapeType="1"/>
            </p:cNvSpPr>
            <p:nvPr/>
          </p:nvSpPr>
          <p:spPr bwMode="auto">
            <a:xfrm flipV="1">
              <a:off x="3510" y="2849"/>
              <a:ext cx="144" cy="156"/>
            </a:xfrm>
            <a:prstGeom prst="line">
              <a:avLst/>
            </a:prstGeom>
            <a:noFill/>
            <a:ln w="3672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sz="1500"/>
            </a:p>
          </p:txBody>
        </p:sp>
        <p:sp>
          <p:nvSpPr>
            <p:cNvPr id="20514" name="Line 17">
              <a:extLst>
                <a:ext uri="{FF2B5EF4-FFF2-40B4-BE49-F238E27FC236}">
                  <a16:creationId xmlns:a16="http://schemas.microsoft.com/office/drawing/2014/main" id="{185C5F61-4EBB-9144-BB9A-0CFB3F70394C}"/>
                </a:ext>
              </a:extLst>
            </p:cNvPr>
            <p:cNvSpPr>
              <a:spLocks noChangeShapeType="1"/>
            </p:cNvSpPr>
            <p:nvPr/>
          </p:nvSpPr>
          <p:spPr bwMode="auto">
            <a:xfrm flipV="1">
              <a:off x="4054" y="1344"/>
              <a:ext cx="206" cy="77"/>
            </a:xfrm>
            <a:prstGeom prst="line">
              <a:avLst/>
            </a:prstGeom>
            <a:noFill/>
            <a:ln w="3672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sz="1500"/>
            </a:p>
          </p:txBody>
        </p:sp>
      </p:grpSp>
      <p:grpSp>
        <p:nvGrpSpPr>
          <p:cNvPr id="7" name="Group 18">
            <a:extLst>
              <a:ext uri="{FF2B5EF4-FFF2-40B4-BE49-F238E27FC236}">
                <a16:creationId xmlns:a16="http://schemas.microsoft.com/office/drawing/2014/main" id="{FF9D987A-4206-2E44-9009-D9D13FEBA74B}"/>
              </a:ext>
            </a:extLst>
          </p:cNvPr>
          <p:cNvGrpSpPr>
            <a:grpSpLocks/>
          </p:cNvGrpSpPr>
          <p:nvPr/>
        </p:nvGrpSpPr>
        <p:grpSpPr bwMode="auto">
          <a:xfrm>
            <a:off x="5050896" y="1357313"/>
            <a:ext cx="2153708" cy="2936875"/>
            <a:chOff x="3242" y="1026"/>
            <a:chExt cx="1628" cy="2220"/>
          </a:xfrm>
        </p:grpSpPr>
        <p:grpSp>
          <p:nvGrpSpPr>
            <p:cNvPr id="20495" name="Group 19">
              <a:extLst>
                <a:ext uri="{FF2B5EF4-FFF2-40B4-BE49-F238E27FC236}">
                  <a16:creationId xmlns:a16="http://schemas.microsoft.com/office/drawing/2014/main" id="{8074F271-54DA-324A-B435-3FEF1F3B4E2D}"/>
                </a:ext>
              </a:extLst>
            </p:cNvPr>
            <p:cNvGrpSpPr>
              <a:grpSpLocks/>
            </p:cNvGrpSpPr>
            <p:nvPr/>
          </p:nvGrpSpPr>
          <p:grpSpPr bwMode="auto">
            <a:xfrm>
              <a:off x="3575" y="1026"/>
              <a:ext cx="1295" cy="411"/>
              <a:chOff x="3575" y="1026"/>
              <a:chExt cx="1295" cy="411"/>
            </a:xfrm>
          </p:grpSpPr>
          <p:sp>
            <p:nvSpPr>
              <p:cNvPr id="20506" name="Oval 20">
                <a:extLst>
                  <a:ext uri="{FF2B5EF4-FFF2-40B4-BE49-F238E27FC236}">
                    <a16:creationId xmlns:a16="http://schemas.microsoft.com/office/drawing/2014/main" id="{AF6A54A5-0277-D74A-877F-C48821A5A3F5}"/>
                  </a:ext>
                </a:extLst>
              </p:cNvPr>
              <p:cNvSpPr>
                <a:spLocks noChangeArrowheads="1"/>
              </p:cNvSpPr>
              <p:nvPr/>
            </p:nvSpPr>
            <p:spPr bwMode="auto">
              <a:xfrm>
                <a:off x="4187" y="1026"/>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7" name="Oval 21">
                <a:extLst>
                  <a:ext uri="{FF2B5EF4-FFF2-40B4-BE49-F238E27FC236}">
                    <a16:creationId xmlns:a16="http://schemas.microsoft.com/office/drawing/2014/main" id="{77E83F38-4D2E-474D-83DE-EE02A25CCFE0}"/>
                  </a:ext>
                </a:extLst>
              </p:cNvPr>
              <p:cNvSpPr>
                <a:spLocks noChangeArrowheads="1"/>
              </p:cNvSpPr>
              <p:nvPr/>
            </p:nvSpPr>
            <p:spPr bwMode="auto">
              <a:xfrm>
                <a:off x="4458" y="1049"/>
                <a:ext cx="96" cy="95"/>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8" name="Oval 22">
                <a:extLst>
                  <a:ext uri="{FF2B5EF4-FFF2-40B4-BE49-F238E27FC236}">
                    <a16:creationId xmlns:a16="http://schemas.microsoft.com/office/drawing/2014/main" id="{A81E87A9-9111-8440-A531-91ED280EB571}"/>
                  </a:ext>
                </a:extLst>
              </p:cNvPr>
              <p:cNvSpPr>
                <a:spLocks noChangeArrowheads="1"/>
              </p:cNvSpPr>
              <p:nvPr/>
            </p:nvSpPr>
            <p:spPr bwMode="auto">
              <a:xfrm>
                <a:off x="3915" y="1049"/>
                <a:ext cx="96" cy="95"/>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9" name="Oval 23">
                <a:extLst>
                  <a:ext uri="{FF2B5EF4-FFF2-40B4-BE49-F238E27FC236}">
                    <a16:creationId xmlns:a16="http://schemas.microsoft.com/office/drawing/2014/main" id="{C23C5290-333E-B848-A5F6-9061C28474D8}"/>
                  </a:ext>
                </a:extLst>
              </p:cNvPr>
              <p:cNvSpPr>
                <a:spLocks noChangeArrowheads="1"/>
              </p:cNvSpPr>
              <p:nvPr/>
            </p:nvSpPr>
            <p:spPr bwMode="auto">
              <a:xfrm>
                <a:off x="3711" y="1185"/>
                <a:ext cx="96" cy="95"/>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10" name="Oval 24">
                <a:extLst>
                  <a:ext uri="{FF2B5EF4-FFF2-40B4-BE49-F238E27FC236}">
                    <a16:creationId xmlns:a16="http://schemas.microsoft.com/office/drawing/2014/main" id="{F2F285A3-F386-564F-93BC-A76621B2B6BF}"/>
                  </a:ext>
                </a:extLst>
              </p:cNvPr>
              <p:cNvSpPr>
                <a:spLocks noChangeArrowheads="1"/>
              </p:cNvSpPr>
              <p:nvPr/>
            </p:nvSpPr>
            <p:spPr bwMode="auto">
              <a:xfrm>
                <a:off x="4639" y="1185"/>
                <a:ext cx="96" cy="95"/>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11" name="Oval 25">
                <a:extLst>
                  <a:ext uri="{FF2B5EF4-FFF2-40B4-BE49-F238E27FC236}">
                    <a16:creationId xmlns:a16="http://schemas.microsoft.com/office/drawing/2014/main" id="{7DEF3FB8-5DDF-D242-A1F6-491752218A06}"/>
                  </a:ext>
                </a:extLst>
              </p:cNvPr>
              <p:cNvSpPr>
                <a:spLocks noChangeArrowheads="1"/>
              </p:cNvSpPr>
              <p:nvPr/>
            </p:nvSpPr>
            <p:spPr bwMode="auto">
              <a:xfrm>
                <a:off x="4775" y="1342"/>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12" name="Oval 26">
                <a:extLst>
                  <a:ext uri="{FF2B5EF4-FFF2-40B4-BE49-F238E27FC236}">
                    <a16:creationId xmlns:a16="http://schemas.microsoft.com/office/drawing/2014/main" id="{32BAFAE2-9EDB-DA46-BBFB-245498527C75}"/>
                  </a:ext>
                </a:extLst>
              </p:cNvPr>
              <p:cNvSpPr>
                <a:spLocks noChangeArrowheads="1"/>
              </p:cNvSpPr>
              <p:nvPr/>
            </p:nvSpPr>
            <p:spPr bwMode="auto">
              <a:xfrm>
                <a:off x="3575" y="1342"/>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grpSp>
        <p:grpSp>
          <p:nvGrpSpPr>
            <p:cNvPr id="20496" name="Group 27">
              <a:extLst>
                <a:ext uri="{FF2B5EF4-FFF2-40B4-BE49-F238E27FC236}">
                  <a16:creationId xmlns:a16="http://schemas.microsoft.com/office/drawing/2014/main" id="{48DA3AFF-7D26-A543-8C95-D252BF27A5FD}"/>
                </a:ext>
              </a:extLst>
            </p:cNvPr>
            <p:cNvGrpSpPr>
              <a:grpSpLocks/>
            </p:cNvGrpSpPr>
            <p:nvPr/>
          </p:nvGrpSpPr>
          <p:grpSpPr bwMode="auto">
            <a:xfrm>
              <a:off x="3242" y="2545"/>
              <a:ext cx="1296" cy="701"/>
              <a:chOff x="3242" y="2545"/>
              <a:chExt cx="1296" cy="701"/>
            </a:xfrm>
          </p:grpSpPr>
          <p:sp>
            <p:nvSpPr>
              <p:cNvPr id="20497" name="Oval 28">
                <a:extLst>
                  <a:ext uri="{FF2B5EF4-FFF2-40B4-BE49-F238E27FC236}">
                    <a16:creationId xmlns:a16="http://schemas.microsoft.com/office/drawing/2014/main" id="{FFEB403A-75E8-E244-9063-ADA7F32B489B}"/>
                  </a:ext>
                </a:extLst>
              </p:cNvPr>
              <p:cNvSpPr>
                <a:spLocks noChangeArrowheads="1"/>
              </p:cNvSpPr>
              <p:nvPr/>
            </p:nvSpPr>
            <p:spPr bwMode="auto">
              <a:xfrm>
                <a:off x="3242" y="3151"/>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498" name="Oval 29">
                <a:extLst>
                  <a:ext uri="{FF2B5EF4-FFF2-40B4-BE49-F238E27FC236}">
                    <a16:creationId xmlns:a16="http://schemas.microsoft.com/office/drawing/2014/main" id="{5BCCF77E-1B16-2440-902F-8A6A8891E11F}"/>
                  </a:ext>
                </a:extLst>
              </p:cNvPr>
              <p:cNvSpPr>
                <a:spLocks noChangeArrowheads="1"/>
              </p:cNvSpPr>
              <p:nvPr/>
            </p:nvSpPr>
            <p:spPr bwMode="auto">
              <a:xfrm>
                <a:off x="3256" y="2935"/>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499" name="Oval 30">
                <a:extLst>
                  <a:ext uri="{FF2B5EF4-FFF2-40B4-BE49-F238E27FC236}">
                    <a16:creationId xmlns:a16="http://schemas.microsoft.com/office/drawing/2014/main" id="{0971E4AC-C92F-9F44-882F-81AB787E34DE}"/>
                  </a:ext>
                </a:extLst>
              </p:cNvPr>
              <p:cNvSpPr>
                <a:spLocks noChangeArrowheads="1"/>
              </p:cNvSpPr>
              <p:nvPr/>
            </p:nvSpPr>
            <p:spPr bwMode="auto">
              <a:xfrm>
                <a:off x="3336" y="2743"/>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0" name="Oval 31">
                <a:extLst>
                  <a:ext uri="{FF2B5EF4-FFF2-40B4-BE49-F238E27FC236}">
                    <a16:creationId xmlns:a16="http://schemas.microsoft.com/office/drawing/2014/main" id="{FCF9AEF9-A28A-2449-B63F-5CAEDDD4C9F1}"/>
                  </a:ext>
                </a:extLst>
              </p:cNvPr>
              <p:cNvSpPr>
                <a:spLocks noChangeArrowheads="1"/>
              </p:cNvSpPr>
              <p:nvPr/>
            </p:nvSpPr>
            <p:spPr bwMode="auto">
              <a:xfrm>
                <a:off x="3496" y="2624"/>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1" name="Oval 32">
                <a:extLst>
                  <a:ext uri="{FF2B5EF4-FFF2-40B4-BE49-F238E27FC236}">
                    <a16:creationId xmlns:a16="http://schemas.microsoft.com/office/drawing/2014/main" id="{71C3705C-A05E-C54D-8E99-9491569C8783}"/>
                  </a:ext>
                </a:extLst>
              </p:cNvPr>
              <p:cNvSpPr>
                <a:spLocks noChangeArrowheads="1"/>
              </p:cNvSpPr>
              <p:nvPr/>
            </p:nvSpPr>
            <p:spPr bwMode="auto">
              <a:xfrm>
                <a:off x="3688" y="2568"/>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2" name="Oval 33">
                <a:extLst>
                  <a:ext uri="{FF2B5EF4-FFF2-40B4-BE49-F238E27FC236}">
                    <a16:creationId xmlns:a16="http://schemas.microsoft.com/office/drawing/2014/main" id="{C2274858-479F-744C-8EB6-97F25091CFD0}"/>
                  </a:ext>
                </a:extLst>
              </p:cNvPr>
              <p:cNvSpPr>
                <a:spLocks noChangeArrowheads="1"/>
              </p:cNvSpPr>
              <p:nvPr/>
            </p:nvSpPr>
            <p:spPr bwMode="auto">
              <a:xfrm>
                <a:off x="3891" y="2545"/>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3" name="Oval 34">
                <a:extLst>
                  <a:ext uri="{FF2B5EF4-FFF2-40B4-BE49-F238E27FC236}">
                    <a16:creationId xmlns:a16="http://schemas.microsoft.com/office/drawing/2014/main" id="{D1789039-2E42-8D44-870D-0F09082D9C2E}"/>
                  </a:ext>
                </a:extLst>
              </p:cNvPr>
              <p:cNvSpPr>
                <a:spLocks noChangeArrowheads="1"/>
              </p:cNvSpPr>
              <p:nvPr/>
            </p:nvSpPr>
            <p:spPr bwMode="auto">
              <a:xfrm>
                <a:off x="4095" y="2568"/>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4" name="Oval 35">
                <a:extLst>
                  <a:ext uri="{FF2B5EF4-FFF2-40B4-BE49-F238E27FC236}">
                    <a16:creationId xmlns:a16="http://schemas.microsoft.com/office/drawing/2014/main" id="{4B886775-C342-CE45-819D-926803C0C787}"/>
                  </a:ext>
                </a:extLst>
              </p:cNvPr>
              <p:cNvSpPr>
                <a:spLocks noChangeArrowheads="1"/>
              </p:cNvSpPr>
              <p:nvPr/>
            </p:nvSpPr>
            <p:spPr bwMode="auto">
              <a:xfrm>
                <a:off x="4299" y="2636"/>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5" name="Oval 36">
                <a:extLst>
                  <a:ext uri="{FF2B5EF4-FFF2-40B4-BE49-F238E27FC236}">
                    <a16:creationId xmlns:a16="http://schemas.microsoft.com/office/drawing/2014/main" id="{FE3BA1DF-C978-0D49-A52A-FF5F0A6BF285}"/>
                  </a:ext>
                </a:extLst>
              </p:cNvPr>
              <p:cNvSpPr>
                <a:spLocks noChangeArrowheads="1"/>
              </p:cNvSpPr>
              <p:nvPr/>
            </p:nvSpPr>
            <p:spPr bwMode="auto">
              <a:xfrm>
                <a:off x="4443" y="2767"/>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grpSp>
      </p:grpSp>
      <p:sp>
        <p:nvSpPr>
          <p:cNvPr id="8229" name="Text Box 37">
            <a:extLst>
              <a:ext uri="{FF2B5EF4-FFF2-40B4-BE49-F238E27FC236}">
                <a16:creationId xmlns:a16="http://schemas.microsoft.com/office/drawing/2014/main" id="{362E5CA2-6BC4-164A-8579-0826ECFE600A}"/>
              </a:ext>
            </a:extLst>
          </p:cNvPr>
          <p:cNvSpPr txBox="1">
            <a:spLocks noChangeArrowheads="1"/>
          </p:cNvSpPr>
          <p:nvPr/>
        </p:nvSpPr>
        <p:spPr bwMode="auto">
          <a:xfrm>
            <a:off x="1333500" y="3058583"/>
            <a:ext cx="2530740" cy="15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7500" rIns="75000" bIns="37500"/>
          <a:lstStyle>
            <a:lvl1pPr marL="342900" indent="-3429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1pPr>
            <a:lvl2pPr marL="327025" indent="-32702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2pPr>
            <a:lvl3pPr marL="727075" indent="-26987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9pPr>
          </a:lstStyle>
          <a:p>
            <a:pPr lvl="1" eaLnBrk="1" hangingPunct="1">
              <a:spcBef>
                <a:spcPts val="500"/>
              </a:spcBef>
              <a:spcAft>
                <a:spcPts val="250"/>
              </a:spcAft>
              <a:buClr>
                <a:srgbClr val="EAEAEA"/>
              </a:buClr>
              <a:buSzPct val="100000"/>
            </a:pPr>
            <a:r>
              <a:rPr lang="en-GB" altLang="en-US" sz="2333" dirty="0">
                <a:ea typeface="MS Gothic" panose="020B0609070205080204" pitchFamily="49" charset="-128"/>
              </a:rPr>
              <a:t> </a:t>
            </a:r>
            <a:r>
              <a:rPr lang="en-US" altLang="en-US" sz="2333" dirty="0">
                <a:ea typeface="MS Gothic" panose="020B0609070205080204" pitchFamily="49" charset="-128"/>
                <a:sym typeface="Wingdings" pitchFamily="2" charset="2"/>
              </a:rPr>
              <a:t> </a:t>
            </a:r>
            <a:r>
              <a:rPr lang="en-GB" altLang="en-US" sz="2333" dirty="0">
                <a:ea typeface="MS Gothic" panose="020B0609070205080204" pitchFamily="49" charset="-128"/>
                <a:sym typeface="Wingdings" pitchFamily="2" charset="2"/>
              </a:rPr>
              <a:t>Possible s</a:t>
            </a:r>
            <a:r>
              <a:rPr lang="en-GB" altLang="en-US" sz="2333" dirty="0">
                <a:ea typeface="MS Gothic" panose="020B0609070205080204" pitchFamily="49" charset="-128"/>
              </a:rPr>
              <a:t>ource distribution</a:t>
            </a:r>
          </a:p>
          <a:p>
            <a:pPr lvl="2" eaLnBrk="1" hangingPunct="1">
              <a:spcBef>
                <a:spcPts val="583"/>
              </a:spcBef>
              <a:spcAft>
                <a:spcPts val="250"/>
              </a:spcAft>
              <a:buClr>
                <a:srgbClr val="EAEAEA"/>
              </a:buClr>
              <a:buSzPct val="100000"/>
              <a:buFont typeface="Times New Roman" panose="02020603050405020304" pitchFamily="18" charset="0"/>
              <a:buChar char="•"/>
            </a:pPr>
            <a:r>
              <a:rPr lang="en-GB" altLang="en-US" sz="1500" dirty="0">
                <a:ea typeface="MS Gothic" panose="020B0609070205080204" pitchFamily="49" charset="-128"/>
              </a:rPr>
              <a:t>Magnitudes</a:t>
            </a:r>
          </a:p>
          <a:p>
            <a:pPr lvl="2" eaLnBrk="1" hangingPunct="1">
              <a:spcBef>
                <a:spcPts val="583"/>
              </a:spcBef>
              <a:spcAft>
                <a:spcPts val="250"/>
              </a:spcAft>
              <a:buClr>
                <a:srgbClr val="EAEAEA"/>
              </a:buClr>
              <a:buSzPct val="100000"/>
              <a:buFont typeface="Times New Roman" panose="02020603050405020304" pitchFamily="18" charset="0"/>
              <a:buChar char="•"/>
            </a:pPr>
            <a:r>
              <a:rPr lang="en-GB" altLang="en-US" sz="1500" dirty="0">
                <a:ea typeface="MS Gothic" panose="020B0609070205080204" pitchFamily="49" charset="-128"/>
              </a:rPr>
              <a:t>Locations</a:t>
            </a:r>
          </a:p>
          <a:p>
            <a:pPr lvl="2" eaLnBrk="1" hangingPunct="1">
              <a:spcBef>
                <a:spcPts val="667"/>
              </a:spcBef>
              <a:spcAft>
                <a:spcPts val="250"/>
              </a:spcAft>
              <a:buClr>
                <a:srgbClr val="EAEAEA"/>
              </a:buClr>
              <a:buSzPct val="100000"/>
              <a:buFont typeface="Times New Roman" panose="02020603050405020304" pitchFamily="18" charset="0"/>
              <a:buChar char="•"/>
            </a:pPr>
            <a:r>
              <a:rPr lang="en-GB" altLang="en-US" sz="1500" dirty="0">
                <a:ea typeface="MS Gothic" panose="020B0609070205080204" pitchFamily="49" charset="-128"/>
              </a:rPr>
              <a:t>Directions</a:t>
            </a:r>
          </a:p>
        </p:txBody>
      </p:sp>
      <p:sp>
        <p:nvSpPr>
          <p:cNvPr id="8230" name="Text Box 38">
            <a:extLst>
              <a:ext uri="{FF2B5EF4-FFF2-40B4-BE49-F238E27FC236}">
                <a16:creationId xmlns:a16="http://schemas.microsoft.com/office/drawing/2014/main" id="{25F37C14-B625-7E4C-9895-403B7B019518}"/>
              </a:ext>
            </a:extLst>
          </p:cNvPr>
          <p:cNvSpPr txBox="1">
            <a:spLocks noChangeArrowheads="1"/>
          </p:cNvSpPr>
          <p:nvPr/>
        </p:nvSpPr>
        <p:spPr bwMode="auto">
          <a:xfrm>
            <a:off x="1333500" y="2606145"/>
            <a:ext cx="2133865" cy="3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7500" rIns="75000" bIns="37500"/>
          <a:lstStyle>
            <a:lvl1pPr marL="342900" indent="-3429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1pPr>
            <a:lvl2pPr marL="327025" indent="-32702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9pPr>
          </a:lstStyle>
          <a:p>
            <a:pPr lvl="1" eaLnBrk="1" hangingPunct="1">
              <a:spcBef>
                <a:spcPts val="667"/>
              </a:spcBef>
              <a:buClr>
                <a:srgbClr val="EAEAEA"/>
              </a:buClr>
              <a:buSzPct val="100000"/>
            </a:pPr>
            <a:r>
              <a:rPr lang="en-GB" altLang="en-US" sz="2333" dirty="0">
                <a:ea typeface="MS Gothic" panose="020B0609070205080204" pitchFamily="49" charset="-128"/>
              </a:rPr>
              <a:t> </a:t>
            </a:r>
            <a:r>
              <a:rPr lang="en-US" altLang="en-US" sz="2333" dirty="0">
                <a:ea typeface="MS Gothic" panose="020B0609070205080204" pitchFamily="49" charset="-128"/>
                <a:sym typeface="Wingdings" pitchFamily="2" charset="2"/>
              </a:rPr>
              <a:t> </a:t>
            </a:r>
            <a:r>
              <a:rPr lang="en-GB" altLang="en-US" sz="2333" dirty="0">
                <a:ea typeface="MS Gothic" panose="020B0609070205080204" pitchFamily="49" charset="-128"/>
              </a:rPr>
              <a:t>Sensor Locations</a:t>
            </a:r>
          </a:p>
        </p:txBody>
      </p:sp>
      <p:sp>
        <p:nvSpPr>
          <p:cNvPr id="8231" name="Text Box 39">
            <a:extLst>
              <a:ext uri="{FF2B5EF4-FFF2-40B4-BE49-F238E27FC236}">
                <a16:creationId xmlns:a16="http://schemas.microsoft.com/office/drawing/2014/main" id="{BE52C19B-8640-E146-BCFF-BD8959AD3B1A}"/>
              </a:ext>
            </a:extLst>
          </p:cNvPr>
          <p:cNvSpPr txBox="1">
            <a:spLocks noChangeArrowheads="1"/>
          </p:cNvSpPr>
          <p:nvPr/>
        </p:nvSpPr>
        <p:spPr bwMode="auto">
          <a:xfrm>
            <a:off x="1144323" y="4509823"/>
            <a:ext cx="1146968" cy="3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7500" rIns="75000" bIns="37500"/>
          <a:lstStyle>
            <a:lvl1pPr marL="342900" indent="-3429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1pPr>
            <a:lvl2pPr marL="327025" indent="-32702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9pPr>
          </a:lstStyle>
          <a:p>
            <a:pPr lvl="1" eaLnBrk="1" hangingPunct="1">
              <a:spcBef>
                <a:spcPts val="667"/>
              </a:spcBef>
              <a:buClr>
                <a:srgbClr val="EAEAEA"/>
              </a:buClr>
              <a:buSzPct val="100000"/>
              <a:buFont typeface="Times New Roman" panose="02020603050405020304" pitchFamily="18" charset="0"/>
              <a:buChar char="–"/>
            </a:pPr>
            <a:r>
              <a:rPr lang="en-US" altLang="en-US" sz="2333" dirty="0">
                <a:ea typeface="MS Gothic" panose="020B0609070205080204" pitchFamily="49" charset="-128"/>
                <a:sym typeface="Wingdings" pitchFamily="2" charset="2"/>
              </a:rPr>
              <a:t> </a:t>
            </a:r>
            <a:r>
              <a:rPr lang="en-GB" altLang="en-US" sz="2333" dirty="0">
                <a:ea typeface="MS Gothic" panose="020B0609070205080204" pitchFamily="49" charset="-128"/>
              </a:rPr>
              <a:t>Solver</a:t>
            </a:r>
          </a:p>
        </p:txBody>
      </p:sp>
      <p:sp>
        <p:nvSpPr>
          <p:cNvPr id="47" name="Title 1">
            <a:extLst>
              <a:ext uri="{FF2B5EF4-FFF2-40B4-BE49-F238E27FC236}">
                <a16:creationId xmlns:a16="http://schemas.microsoft.com/office/drawing/2014/main" id="{6335E217-2957-864C-ABC5-4242ABFA32DF}"/>
              </a:ext>
            </a:extLst>
          </p:cNvPr>
          <p:cNvSpPr txBox="1">
            <a:spLocks/>
          </p:cNvSpPr>
          <p:nvPr/>
        </p:nvSpPr>
        <p:spPr>
          <a:xfrm>
            <a:off x="762000" y="227542"/>
            <a:ext cx="7620000" cy="952500"/>
          </a:xfrm>
          <a:prstGeom prst="rect">
            <a:avLst/>
          </a:prstGeom>
          <a:solidFill>
            <a:schemeClr val="bg1"/>
          </a:solidFill>
        </p:spPr>
        <p:txBody>
          <a:bodyPr/>
          <a:lstStyle>
            <a:lvl1pPr algn="ctr" rtl="0" eaLnBrk="0" fontAlgn="base" hangingPunct="0">
              <a:spcBef>
                <a:spcPct val="0"/>
              </a:spcBef>
              <a:spcAft>
                <a:spcPct val="0"/>
              </a:spcAft>
              <a:defRPr sz="2800" b="1">
                <a:solidFill>
                  <a:schemeClr val="tx2"/>
                </a:solidFill>
                <a:latin typeface="+mj-lt"/>
                <a:ea typeface="+mj-ea"/>
                <a:cs typeface="+mj-cs"/>
              </a:defRPr>
            </a:lvl1pPr>
            <a:lvl2pPr algn="ctr" rtl="0" eaLnBrk="0" fontAlgn="base" hangingPunct="0">
              <a:spcBef>
                <a:spcPct val="0"/>
              </a:spcBef>
              <a:spcAft>
                <a:spcPct val="0"/>
              </a:spcAft>
              <a:defRPr sz="2800" b="1">
                <a:solidFill>
                  <a:schemeClr val="tx2"/>
                </a:solidFill>
                <a:latin typeface="Arial" charset="0"/>
              </a:defRPr>
            </a:lvl2pPr>
            <a:lvl3pPr algn="ctr" rtl="0" eaLnBrk="0" fontAlgn="base" hangingPunct="0">
              <a:spcBef>
                <a:spcPct val="0"/>
              </a:spcBef>
              <a:spcAft>
                <a:spcPct val="0"/>
              </a:spcAft>
              <a:defRPr sz="2800" b="1">
                <a:solidFill>
                  <a:schemeClr val="tx2"/>
                </a:solidFill>
                <a:latin typeface="Arial" charset="0"/>
              </a:defRPr>
            </a:lvl3pPr>
            <a:lvl4pPr algn="ctr" rtl="0" eaLnBrk="0" fontAlgn="base" hangingPunct="0">
              <a:spcBef>
                <a:spcPct val="0"/>
              </a:spcBef>
              <a:spcAft>
                <a:spcPct val="0"/>
              </a:spcAft>
              <a:defRPr sz="2800" b="1">
                <a:solidFill>
                  <a:schemeClr val="tx2"/>
                </a:solidFill>
                <a:latin typeface="Arial" charset="0"/>
              </a:defRPr>
            </a:lvl4pPr>
            <a:lvl5pPr algn="ctr" rtl="0" eaLnBrk="0" fontAlgn="base" hangingPunct="0">
              <a:spcBef>
                <a:spcPct val="0"/>
              </a:spcBef>
              <a:spcAft>
                <a:spcPct val="0"/>
              </a:spcAft>
              <a:defRPr sz="2800" b="1">
                <a:solidFill>
                  <a:schemeClr val="tx2"/>
                </a:solidFill>
                <a:latin typeface="Arial" charset="0"/>
              </a:defRPr>
            </a:lvl5pPr>
            <a:lvl6pPr marL="457200" algn="ctr" rtl="0" fontAlgn="base">
              <a:spcBef>
                <a:spcPct val="0"/>
              </a:spcBef>
              <a:spcAft>
                <a:spcPct val="0"/>
              </a:spcAft>
              <a:defRPr sz="2800" b="1">
                <a:solidFill>
                  <a:schemeClr val="tx2"/>
                </a:solidFill>
                <a:latin typeface="Arial" charset="0"/>
              </a:defRPr>
            </a:lvl6pPr>
            <a:lvl7pPr marL="914400" algn="ctr" rtl="0" fontAlgn="base">
              <a:spcBef>
                <a:spcPct val="0"/>
              </a:spcBef>
              <a:spcAft>
                <a:spcPct val="0"/>
              </a:spcAft>
              <a:defRPr sz="2800" b="1">
                <a:solidFill>
                  <a:schemeClr val="tx2"/>
                </a:solidFill>
                <a:latin typeface="Arial" charset="0"/>
              </a:defRPr>
            </a:lvl7pPr>
            <a:lvl8pPr marL="1371600" algn="ctr" rtl="0" fontAlgn="base">
              <a:spcBef>
                <a:spcPct val="0"/>
              </a:spcBef>
              <a:spcAft>
                <a:spcPct val="0"/>
              </a:spcAft>
              <a:defRPr sz="2800" b="1">
                <a:solidFill>
                  <a:schemeClr val="tx2"/>
                </a:solidFill>
                <a:latin typeface="Arial" charset="0"/>
              </a:defRPr>
            </a:lvl8pPr>
            <a:lvl9pPr marL="1828800" algn="ctr" rtl="0" fontAlgn="base">
              <a:spcBef>
                <a:spcPct val="0"/>
              </a:spcBef>
              <a:spcAft>
                <a:spcPct val="0"/>
              </a:spcAft>
              <a:defRPr sz="2800" b="1">
                <a:solidFill>
                  <a:schemeClr val="tx2"/>
                </a:solidFill>
                <a:latin typeface="Arial" charset="0"/>
              </a:defRPr>
            </a:lvl9pPr>
          </a:lstStyle>
          <a:p>
            <a:pPr eaLnBrk="1" hangingPunct="1">
              <a:lnSpc>
                <a:spcPct val="93000"/>
              </a:lnSpc>
              <a:buSzPct val="100000"/>
            </a:pPr>
            <a:r>
              <a:rPr lang="en-GB" altLang="en-US" sz="3000" b="0" dirty="0">
                <a:ea typeface="MS Gothic" panose="020B0609070205080204" pitchFamily="49" charset="-128"/>
              </a:rPr>
              <a:t>Forward Head Model Problem (well posed)</a:t>
            </a:r>
          </a:p>
        </p:txBody>
      </p:sp>
    </p:spTree>
    <p:extLst>
      <p:ext uri="{BB962C8B-B14F-4D97-AF65-F5344CB8AC3E}">
        <p14:creationId xmlns:p14="http://schemas.microsoft.com/office/powerpoint/2010/main" val="2143505560"/>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5F2C0-A6E2-DB2F-5A4D-BC61607F1909}"/>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DIPFIT</a:t>
            </a:r>
            <a:endParaRPr lang="en-US" sz="2000" b="1" dirty="0">
              <a:latin typeface="Arial" charset="0"/>
              <a:cs typeface="Arial" charset="0"/>
            </a:endParaRPr>
          </a:p>
        </p:txBody>
      </p:sp>
      <p:pic>
        <p:nvPicPr>
          <p:cNvPr id="11" name="Picture 10">
            <a:extLst>
              <a:ext uri="{FF2B5EF4-FFF2-40B4-BE49-F238E27FC236}">
                <a16:creationId xmlns:a16="http://schemas.microsoft.com/office/drawing/2014/main" id="{8D05DC5A-B189-4A6D-6A11-7082056077D2}"/>
              </a:ext>
            </a:extLst>
          </p:cNvPr>
          <p:cNvPicPr>
            <a:picLocks noChangeAspect="1"/>
          </p:cNvPicPr>
          <p:nvPr/>
        </p:nvPicPr>
        <p:blipFill>
          <a:blip r:embed="rId3"/>
          <a:stretch>
            <a:fillRect/>
          </a:stretch>
        </p:blipFill>
        <p:spPr>
          <a:xfrm>
            <a:off x="2654276" y="1712919"/>
            <a:ext cx="5003850" cy="3503383"/>
          </a:xfrm>
          <a:prstGeom prst="rect">
            <a:avLst/>
          </a:prstGeom>
        </p:spPr>
      </p:pic>
    </p:spTree>
    <p:extLst>
      <p:ext uri="{BB962C8B-B14F-4D97-AF65-F5344CB8AC3E}">
        <p14:creationId xmlns:p14="http://schemas.microsoft.com/office/powerpoint/2010/main" val="31831428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7E672F5-A0D1-2631-C6DC-B1AC3BC7E440}"/>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Head model and settings</a:t>
            </a:r>
            <a:endParaRPr lang="en-US" sz="2000" b="1" dirty="0">
              <a:latin typeface="Arial" charset="0"/>
              <a:cs typeface="Arial" charset="0"/>
            </a:endParaRPr>
          </a:p>
        </p:txBody>
      </p:sp>
      <p:pic>
        <p:nvPicPr>
          <p:cNvPr id="4" name="Picture 3">
            <a:extLst>
              <a:ext uri="{FF2B5EF4-FFF2-40B4-BE49-F238E27FC236}">
                <a16:creationId xmlns:a16="http://schemas.microsoft.com/office/drawing/2014/main" id="{7222167F-AD67-2569-FBC6-677B361E468D}"/>
              </a:ext>
            </a:extLst>
          </p:cNvPr>
          <p:cNvPicPr>
            <a:picLocks noChangeAspect="1"/>
          </p:cNvPicPr>
          <p:nvPr/>
        </p:nvPicPr>
        <p:blipFill>
          <a:blip r:embed="rId3"/>
          <a:stretch>
            <a:fillRect/>
          </a:stretch>
        </p:blipFill>
        <p:spPr>
          <a:xfrm>
            <a:off x="685800" y="1320585"/>
            <a:ext cx="7772400" cy="3073830"/>
          </a:xfrm>
          <a:prstGeom prst="rect">
            <a:avLst/>
          </a:prstGeom>
        </p:spPr>
      </p:pic>
      <p:sp>
        <p:nvSpPr>
          <p:cNvPr id="5" name="Rectangle 4">
            <a:extLst>
              <a:ext uri="{FF2B5EF4-FFF2-40B4-BE49-F238E27FC236}">
                <a16:creationId xmlns:a16="http://schemas.microsoft.com/office/drawing/2014/main" id="{CCDEA714-EE1B-2B90-89C7-4DD61271E4DB}"/>
              </a:ext>
            </a:extLst>
          </p:cNvPr>
          <p:cNvSpPr/>
          <p:nvPr/>
        </p:nvSpPr>
        <p:spPr>
          <a:xfrm>
            <a:off x="5911273" y="3241964"/>
            <a:ext cx="1025236" cy="240145"/>
          </a:xfrm>
          <a:prstGeom prst="rect">
            <a:avLst/>
          </a:prstGeom>
          <a:noFill/>
          <a:ln w="508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Tree>
    <p:extLst>
      <p:ext uri="{BB962C8B-B14F-4D97-AF65-F5344CB8AC3E}">
        <p14:creationId xmlns:p14="http://schemas.microsoft.com/office/powerpoint/2010/main" val="3570157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0C267-E3E3-D113-7BD3-8B13EE48F1F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Warp to standard montage</a:t>
            </a:r>
            <a:endParaRPr lang="en-US" sz="2000" b="1" dirty="0">
              <a:latin typeface="Arial" charset="0"/>
              <a:cs typeface="Arial" charset="0"/>
            </a:endParaRPr>
          </a:p>
        </p:txBody>
      </p:sp>
      <p:pic>
        <p:nvPicPr>
          <p:cNvPr id="6" name="Picture 5">
            <a:extLst>
              <a:ext uri="{FF2B5EF4-FFF2-40B4-BE49-F238E27FC236}">
                <a16:creationId xmlns:a16="http://schemas.microsoft.com/office/drawing/2014/main" id="{3F336CC2-0D61-98C3-B9B4-4CEE51575DE6}"/>
              </a:ext>
            </a:extLst>
          </p:cNvPr>
          <p:cNvPicPr>
            <a:picLocks noChangeAspect="1"/>
          </p:cNvPicPr>
          <p:nvPr/>
        </p:nvPicPr>
        <p:blipFill>
          <a:blip r:embed="rId3"/>
          <a:stretch>
            <a:fillRect/>
          </a:stretch>
        </p:blipFill>
        <p:spPr>
          <a:xfrm>
            <a:off x="451312" y="1113510"/>
            <a:ext cx="3697264" cy="3297382"/>
          </a:xfrm>
          <a:prstGeom prst="rect">
            <a:avLst/>
          </a:prstGeom>
        </p:spPr>
      </p:pic>
      <p:pic>
        <p:nvPicPr>
          <p:cNvPr id="7" name="Picture 6">
            <a:extLst>
              <a:ext uri="{FF2B5EF4-FFF2-40B4-BE49-F238E27FC236}">
                <a16:creationId xmlns:a16="http://schemas.microsoft.com/office/drawing/2014/main" id="{04CB991D-9411-3A66-5620-8DEB53155514}"/>
              </a:ext>
            </a:extLst>
          </p:cNvPr>
          <p:cNvPicPr>
            <a:picLocks noChangeAspect="1"/>
          </p:cNvPicPr>
          <p:nvPr/>
        </p:nvPicPr>
        <p:blipFill>
          <a:blip r:embed="rId4"/>
          <a:stretch>
            <a:fillRect/>
          </a:stretch>
        </p:blipFill>
        <p:spPr>
          <a:xfrm>
            <a:off x="5453016" y="1861128"/>
            <a:ext cx="2961311" cy="3562262"/>
          </a:xfrm>
          <a:prstGeom prst="rect">
            <a:avLst/>
          </a:prstGeom>
        </p:spPr>
      </p:pic>
      <p:sp>
        <p:nvSpPr>
          <p:cNvPr id="8" name="Rectangle 7">
            <a:extLst>
              <a:ext uri="{FF2B5EF4-FFF2-40B4-BE49-F238E27FC236}">
                <a16:creationId xmlns:a16="http://schemas.microsoft.com/office/drawing/2014/main" id="{440D7245-AAE5-95A7-3C1C-7A849BC00AF9}"/>
              </a:ext>
            </a:extLst>
          </p:cNvPr>
          <p:cNvSpPr/>
          <p:nvPr/>
        </p:nvSpPr>
        <p:spPr>
          <a:xfrm>
            <a:off x="3371273" y="3943928"/>
            <a:ext cx="777303" cy="240145"/>
          </a:xfrm>
          <a:prstGeom prst="rect">
            <a:avLst/>
          </a:prstGeom>
          <a:noFill/>
          <a:ln w="508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
        <p:nvSpPr>
          <p:cNvPr id="9" name="TextBox 8">
            <a:extLst>
              <a:ext uri="{FF2B5EF4-FFF2-40B4-BE49-F238E27FC236}">
                <a16:creationId xmlns:a16="http://schemas.microsoft.com/office/drawing/2014/main" id="{D9A5162B-6519-8940-7A2B-44114E414F8E}"/>
              </a:ext>
            </a:extLst>
          </p:cNvPr>
          <p:cNvSpPr txBox="1"/>
          <p:nvPr/>
        </p:nvSpPr>
        <p:spPr>
          <a:xfrm>
            <a:off x="5453016" y="836198"/>
            <a:ext cx="3029527" cy="923330"/>
          </a:xfrm>
          <a:prstGeom prst="rect">
            <a:avLst/>
          </a:prstGeom>
          <a:solidFill>
            <a:schemeClr val="accent2">
              <a:lumMod val="20000"/>
              <a:lumOff val="80000"/>
              <a:alpha val="42797"/>
            </a:schemeClr>
          </a:solidFill>
        </p:spPr>
        <p:txBody>
          <a:bodyPr wrap="square" rtlCol="0">
            <a:spAutoFit/>
          </a:bodyPr>
          <a:lstStyle/>
          <a:p>
            <a:r>
              <a:rPr lang="en-US" dirty="0"/>
              <a:t>Check matching of data electrodes to the head model electrodes </a:t>
            </a:r>
          </a:p>
        </p:txBody>
      </p:sp>
      <p:cxnSp>
        <p:nvCxnSpPr>
          <p:cNvPr id="10" name="Elbow Connector 9">
            <a:extLst>
              <a:ext uri="{FF2B5EF4-FFF2-40B4-BE49-F238E27FC236}">
                <a16:creationId xmlns:a16="http://schemas.microsoft.com/office/drawing/2014/main" id="{4F1B2C07-8843-09CC-74A5-A2C908D32CC8}"/>
              </a:ext>
            </a:extLst>
          </p:cNvPr>
          <p:cNvCxnSpPr>
            <a:stCxn id="8" idx="3"/>
            <a:endCxn id="9" idx="1"/>
          </p:cNvCxnSpPr>
          <p:nvPr/>
        </p:nvCxnSpPr>
        <p:spPr>
          <a:xfrm flipV="1">
            <a:off x="4148576" y="1297863"/>
            <a:ext cx="1304440" cy="2766138"/>
          </a:xfrm>
          <a:prstGeom prst="bentConnector3">
            <a:avLst/>
          </a:prstGeom>
          <a:ln w="254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C2697A9-61EE-490A-94FE-553F1C6487C0}"/>
              </a:ext>
            </a:extLst>
          </p:cNvPr>
          <p:cNvSpPr txBox="1"/>
          <p:nvPr/>
        </p:nvSpPr>
        <p:spPr>
          <a:xfrm>
            <a:off x="2328288" y="5166509"/>
            <a:ext cx="2863272" cy="276999"/>
          </a:xfrm>
          <a:prstGeom prst="rect">
            <a:avLst/>
          </a:prstGeom>
          <a:solidFill>
            <a:schemeClr val="accent2">
              <a:lumMod val="20000"/>
              <a:lumOff val="80000"/>
              <a:alpha val="42797"/>
            </a:schemeClr>
          </a:solidFill>
        </p:spPr>
        <p:txBody>
          <a:bodyPr wrap="square" rtlCol="0">
            <a:spAutoFit/>
          </a:bodyPr>
          <a:lstStyle/>
          <a:p>
            <a:r>
              <a:rPr lang="en-US" sz="1200" dirty="0"/>
              <a:t>stats toolbox may be required for warping!</a:t>
            </a:r>
          </a:p>
        </p:txBody>
      </p:sp>
    </p:spTree>
    <p:extLst>
      <p:ext uri="{BB962C8B-B14F-4D97-AF65-F5344CB8AC3E}">
        <p14:creationId xmlns:p14="http://schemas.microsoft.com/office/powerpoint/2010/main" val="821248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1"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0C267-E3E3-D113-7BD3-8B13EE48F1F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Check </a:t>
            </a:r>
            <a:r>
              <a:rPr lang="en-US" altLang="zh-TW" sz="2000" b="1" dirty="0" err="1">
                <a:latin typeface="Arial" charset="0"/>
                <a:cs typeface="Arial" charset="0"/>
              </a:rPr>
              <a:t>Coregistration</a:t>
            </a:r>
            <a:r>
              <a:rPr lang="en-US" altLang="zh-TW" sz="2000" b="1" dirty="0">
                <a:latin typeface="Arial" charset="0"/>
                <a:cs typeface="Arial" charset="0"/>
              </a:rPr>
              <a:t> with Model</a:t>
            </a:r>
            <a:endParaRPr lang="en-US" sz="2000" b="1" dirty="0">
              <a:latin typeface="Arial" charset="0"/>
              <a:cs typeface="Arial" charset="0"/>
            </a:endParaRPr>
          </a:p>
        </p:txBody>
      </p:sp>
      <p:pic>
        <p:nvPicPr>
          <p:cNvPr id="3" name="Picture 2">
            <a:extLst>
              <a:ext uri="{FF2B5EF4-FFF2-40B4-BE49-F238E27FC236}">
                <a16:creationId xmlns:a16="http://schemas.microsoft.com/office/drawing/2014/main" id="{0C7E13EE-1049-697C-07EA-50EB29496749}"/>
              </a:ext>
            </a:extLst>
          </p:cNvPr>
          <p:cNvPicPr>
            <a:picLocks noChangeAspect="1"/>
          </p:cNvPicPr>
          <p:nvPr/>
        </p:nvPicPr>
        <p:blipFill>
          <a:blip r:embed="rId3"/>
          <a:stretch>
            <a:fillRect/>
          </a:stretch>
        </p:blipFill>
        <p:spPr>
          <a:xfrm>
            <a:off x="2087331" y="1033317"/>
            <a:ext cx="4808075" cy="4249882"/>
          </a:xfrm>
          <a:prstGeom prst="rect">
            <a:avLst/>
          </a:prstGeom>
        </p:spPr>
      </p:pic>
    </p:spTree>
    <p:extLst>
      <p:ext uri="{BB962C8B-B14F-4D97-AF65-F5344CB8AC3E}">
        <p14:creationId xmlns:p14="http://schemas.microsoft.com/office/powerpoint/2010/main" val="20012823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0C267-E3E3-D113-7BD3-8B13EE48F1F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TW" sz="2000" b="1" dirty="0">
                <a:latin typeface="Arial" charset="0"/>
                <a:cs typeface="Arial" charset="0"/>
              </a:rPr>
              <a:t>Confirm Transformation</a:t>
            </a:r>
            <a:endParaRPr lang="en-US" sz="2000" b="1" dirty="0">
              <a:latin typeface="Arial" charset="0"/>
              <a:cs typeface="Arial" charset="0"/>
            </a:endParaRPr>
          </a:p>
        </p:txBody>
      </p:sp>
      <p:pic>
        <p:nvPicPr>
          <p:cNvPr id="4" name="Picture 3">
            <a:extLst>
              <a:ext uri="{FF2B5EF4-FFF2-40B4-BE49-F238E27FC236}">
                <a16:creationId xmlns:a16="http://schemas.microsoft.com/office/drawing/2014/main" id="{C13AC61C-FC59-5ECC-8193-511E4F7B2DB4}"/>
              </a:ext>
            </a:extLst>
          </p:cNvPr>
          <p:cNvPicPr>
            <a:picLocks noChangeAspect="1"/>
          </p:cNvPicPr>
          <p:nvPr/>
        </p:nvPicPr>
        <p:blipFill>
          <a:blip r:embed="rId3"/>
          <a:stretch>
            <a:fillRect/>
          </a:stretch>
        </p:blipFill>
        <p:spPr>
          <a:xfrm>
            <a:off x="685800" y="1317933"/>
            <a:ext cx="7772400" cy="3079133"/>
          </a:xfrm>
          <a:prstGeom prst="rect">
            <a:avLst/>
          </a:prstGeom>
        </p:spPr>
      </p:pic>
      <p:sp>
        <p:nvSpPr>
          <p:cNvPr id="5" name="Rectangle 4">
            <a:extLst>
              <a:ext uri="{FF2B5EF4-FFF2-40B4-BE49-F238E27FC236}">
                <a16:creationId xmlns:a16="http://schemas.microsoft.com/office/drawing/2014/main" id="{057B17A3-EEDF-8E11-26FF-C1F2C5251074}"/>
              </a:ext>
            </a:extLst>
          </p:cNvPr>
          <p:cNvSpPr/>
          <p:nvPr/>
        </p:nvSpPr>
        <p:spPr>
          <a:xfrm>
            <a:off x="3398982" y="3232728"/>
            <a:ext cx="2336800" cy="240145"/>
          </a:xfrm>
          <a:prstGeom prst="rect">
            <a:avLst/>
          </a:prstGeom>
          <a:noFill/>
          <a:ln w="508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Tree>
    <p:extLst>
      <p:ext uri="{BB962C8B-B14F-4D97-AF65-F5344CB8AC3E}">
        <p14:creationId xmlns:p14="http://schemas.microsoft.com/office/powerpoint/2010/main" val="203187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0C267-E3E3-D113-7BD3-8B13EE48F1F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err="1">
                <a:latin typeface="Arial" charset="0"/>
                <a:cs typeface="Arial" charset="0"/>
              </a:rPr>
              <a:t>EEG.dipfit</a:t>
            </a:r>
            <a:r>
              <a:rPr lang="en-US" sz="2000" b="1" dirty="0">
                <a:latin typeface="Arial" charset="0"/>
                <a:cs typeface="Arial" charset="0"/>
              </a:rPr>
              <a:t> structure</a:t>
            </a:r>
          </a:p>
        </p:txBody>
      </p:sp>
      <p:sp>
        <p:nvSpPr>
          <p:cNvPr id="6" name="TextBox 5">
            <a:extLst>
              <a:ext uri="{FF2B5EF4-FFF2-40B4-BE49-F238E27FC236}">
                <a16:creationId xmlns:a16="http://schemas.microsoft.com/office/drawing/2014/main" id="{1F7B4906-2A1F-2DA0-5E69-ABF92C2C5BC9}"/>
              </a:ext>
            </a:extLst>
          </p:cNvPr>
          <p:cNvSpPr txBox="1"/>
          <p:nvPr/>
        </p:nvSpPr>
        <p:spPr>
          <a:xfrm>
            <a:off x="521621" y="2041892"/>
            <a:ext cx="8692687" cy="1631216"/>
          </a:xfrm>
          <a:prstGeom prst="rect">
            <a:avLst/>
          </a:prstGeom>
          <a:noFill/>
        </p:spPr>
        <p:txBody>
          <a:bodyPr wrap="square">
            <a:spAutoFit/>
          </a:bodyPr>
          <a:lstStyle/>
          <a:p>
            <a:r>
              <a:rPr lang="en-US" sz="1000" dirty="0">
                <a:latin typeface="Consolas" panose="020B0609020204030204" pitchFamily="49" charset="0"/>
                <a:cs typeface="Consolas" panose="020B0609020204030204" pitchFamily="49" charset="0"/>
              </a:rPr>
              <a:t>&gt;&gt;  </a:t>
            </a:r>
            <a:r>
              <a:rPr lang="en-US" sz="1000" dirty="0" err="1">
                <a:latin typeface="Consolas" panose="020B0609020204030204" pitchFamily="49" charset="0"/>
                <a:cs typeface="Consolas" panose="020B0609020204030204" pitchFamily="49" charset="0"/>
              </a:rPr>
              <a:t>EEG.dipfit</a:t>
            </a:r>
            <a:endParaRPr lang="en-US" sz="1000" dirty="0">
              <a:latin typeface="Consolas" panose="020B0609020204030204" pitchFamily="49" charset="0"/>
              <a:cs typeface="Consolas" panose="020B0609020204030204" pitchFamily="49" charset="0"/>
            </a:endParaRPr>
          </a:p>
          <a:p>
            <a:r>
              <a:rPr lang="en-US" sz="1000" dirty="0" err="1">
                <a:latin typeface="Consolas" panose="020B0609020204030204" pitchFamily="49" charset="0"/>
                <a:cs typeface="Consolas" panose="020B0609020204030204" pitchFamily="49" charset="0"/>
              </a:rPr>
              <a:t>ans</a:t>
            </a:r>
            <a:r>
              <a:rPr lang="en-US" sz="1000" dirty="0">
                <a:latin typeface="Consolas" panose="020B0609020204030204" pitchFamily="49" charset="0"/>
                <a:cs typeface="Consolas" panose="020B0609020204030204" pitchFamily="49" charset="0"/>
              </a:rPr>
              <a:t> = </a:t>
            </a:r>
          </a:p>
          <a:p>
            <a:r>
              <a:rPr lang="en-US" sz="1000" dirty="0">
                <a:latin typeface="Consolas" panose="020B0609020204030204" pitchFamily="49" charset="0"/>
                <a:cs typeface="Consolas" panose="020B0609020204030204" pitchFamily="49" charset="0"/>
              </a:rPr>
              <a:t>  struct with fields:</a:t>
            </a:r>
          </a:p>
          <a:p>
            <a:endParaRPr lang="en-US" sz="1000" dirty="0">
              <a:latin typeface="Consolas" panose="020B0609020204030204" pitchFamily="49" charset="0"/>
              <a:cs typeface="Consolas" panose="020B0609020204030204" pitchFamily="49" charset="0"/>
            </a:endParaRPr>
          </a:p>
          <a:p>
            <a:r>
              <a:rPr lang="en-US" sz="1000" dirty="0">
                <a:latin typeface="Consolas" panose="020B0609020204030204" pitchFamily="49" charset="0"/>
                <a:cs typeface="Consolas" panose="020B0609020204030204" pitchFamily="49" charset="0"/>
              </a:rPr>
              <a:t>            </a:t>
            </a:r>
            <a:r>
              <a:rPr lang="en-US" sz="1000" dirty="0" err="1">
                <a:latin typeface="Consolas" panose="020B0609020204030204" pitchFamily="49" charset="0"/>
                <a:cs typeface="Consolas" panose="020B0609020204030204" pitchFamily="49" charset="0"/>
              </a:rPr>
              <a:t>hdmfile</a:t>
            </a:r>
            <a:r>
              <a:rPr lang="en-US" sz="1000" dirty="0">
                <a:latin typeface="Consolas" panose="020B0609020204030204" pitchFamily="49" charset="0"/>
                <a:cs typeface="Consolas" panose="020B0609020204030204" pitchFamily="49" charset="0"/>
              </a:rPr>
              <a:t>: ‘… </a:t>
            </a:r>
            <a:r>
              <a:rPr lang="en-US" sz="1000" dirty="0" err="1">
                <a:latin typeface="Consolas" panose="020B0609020204030204" pitchFamily="49" charset="0"/>
                <a:cs typeface="Consolas" panose="020B0609020204030204" pitchFamily="49" charset="0"/>
              </a:rPr>
              <a:t>eeglab</a:t>
            </a:r>
            <a:r>
              <a:rPr lang="en-US" sz="1000" dirty="0">
                <a:latin typeface="Consolas" panose="020B0609020204030204" pitchFamily="49" charset="0"/>
                <a:cs typeface="Consolas" panose="020B0609020204030204" pitchFamily="49" charset="0"/>
              </a:rPr>
              <a:t>/plugins/eeglab2021.0/plugins/</a:t>
            </a:r>
            <a:r>
              <a:rPr lang="en-US" sz="1000" dirty="0" err="1">
                <a:latin typeface="Consolas" panose="020B0609020204030204" pitchFamily="49" charset="0"/>
                <a:cs typeface="Consolas" panose="020B0609020204030204" pitchFamily="49" charset="0"/>
              </a:rPr>
              <a:t>dipfit</a:t>
            </a:r>
            <a:r>
              <a:rPr lang="en-US" sz="1000" dirty="0">
                <a:latin typeface="Consolas" panose="020B0609020204030204" pitchFamily="49" charset="0"/>
                <a:cs typeface="Consolas" panose="020B0609020204030204" pitchFamily="49" charset="0"/>
              </a:rPr>
              <a:t>/</a:t>
            </a:r>
            <a:r>
              <a:rPr lang="en-US" sz="1000" dirty="0" err="1">
                <a:latin typeface="Consolas" panose="020B0609020204030204" pitchFamily="49" charset="0"/>
                <a:cs typeface="Consolas" panose="020B0609020204030204" pitchFamily="49" charset="0"/>
              </a:rPr>
              <a:t>standard_BEM</a:t>
            </a:r>
            <a:r>
              <a:rPr lang="en-US" sz="1000" dirty="0">
                <a:latin typeface="Consolas" panose="020B0609020204030204" pitchFamily="49" charset="0"/>
                <a:cs typeface="Consolas" panose="020B0609020204030204" pitchFamily="49" charset="0"/>
              </a:rPr>
              <a:t>/</a:t>
            </a:r>
            <a:r>
              <a:rPr lang="en-US" sz="1000" dirty="0" err="1">
                <a:latin typeface="Consolas" panose="020B0609020204030204" pitchFamily="49" charset="0"/>
                <a:cs typeface="Consolas" panose="020B0609020204030204" pitchFamily="49" charset="0"/>
              </a:rPr>
              <a:t>standard_vol.mat</a:t>
            </a:r>
            <a:r>
              <a:rPr lang="en-US" sz="1000" dirty="0">
                <a:latin typeface="Consolas" panose="020B0609020204030204" pitchFamily="49" charset="0"/>
                <a:cs typeface="Consolas" panose="020B0609020204030204" pitchFamily="49" charset="0"/>
              </a:rPr>
              <a:t>'</a:t>
            </a:r>
          </a:p>
          <a:p>
            <a:r>
              <a:rPr lang="en-US" sz="1000" dirty="0">
                <a:latin typeface="Consolas" panose="020B0609020204030204" pitchFamily="49" charset="0"/>
                <a:cs typeface="Consolas" panose="020B0609020204030204" pitchFamily="49" charset="0"/>
              </a:rPr>
              <a:t>            </a:t>
            </a:r>
            <a:r>
              <a:rPr lang="en-US" sz="1000" dirty="0" err="1">
                <a:latin typeface="Consolas" panose="020B0609020204030204" pitchFamily="49" charset="0"/>
                <a:cs typeface="Consolas" panose="020B0609020204030204" pitchFamily="49" charset="0"/>
              </a:rPr>
              <a:t>mrifile</a:t>
            </a:r>
            <a:r>
              <a:rPr lang="en-US" sz="1000" dirty="0">
                <a:latin typeface="Consolas" panose="020B0609020204030204" pitchFamily="49" charset="0"/>
                <a:cs typeface="Consolas" panose="020B0609020204030204" pitchFamily="49" charset="0"/>
              </a:rPr>
              <a:t>: ‘… </a:t>
            </a:r>
            <a:r>
              <a:rPr lang="en-US" sz="1000" dirty="0" err="1">
                <a:latin typeface="Consolas" panose="020B0609020204030204" pitchFamily="49" charset="0"/>
                <a:cs typeface="Consolas" panose="020B0609020204030204" pitchFamily="49" charset="0"/>
              </a:rPr>
              <a:t>eglab</a:t>
            </a:r>
            <a:r>
              <a:rPr lang="en-US" sz="1000" dirty="0">
                <a:latin typeface="Consolas" panose="020B0609020204030204" pitchFamily="49" charset="0"/>
                <a:cs typeface="Consolas" panose="020B0609020204030204" pitchFamily="49" charset="0"/>
              </a:rPr>
              <a:t>/plugins/eeglab2021.0/plugins/</a:t>
            </a:r>
            <a:r>
              <a:rPr lang="en-US" sz="1000" dirty="0" err="1">
                <a:latin typeface="Consolas" panose="020B0609020204030204" pitchFamily="49" charset="0"/>
                <a:cs typeface="Consolas" panose="020B0609020204030204" pitchFamily="49" charset="0"/>
              </a:rPr>
              <a:t>dipfit</a:t>
            </a:r>
            <a:r>
              <a:rPr lang="en-US" sz="1000" dirty="0">
                <a:latin typeface="Consolas" panose="020B0609020204030204" pitchFamily="49" charset="0"/>
                <a:cs typeface="Consolas" panose="020B0609020204030204" pitchFamily="49" charset="0"/>
              </a:rPr>
              <a:t>/</a:t>
            </a:r>
            <a:r>
              <a:rPr lang="en-US" sz="1000" dirty="0" err="1">
                <a:latin typeface="Consolas" panose="020B0609020204030204" pitchFamily="49" charset="0"/>
                <a:cs typeface="Consolas" panose="020B0609020204030204" pitchFamily="49" charset="0"/>
              </a:rPr>
              <a:t>standard_BEM</a:t>
            </a:r>
            <a:r>
              <a:rPr lang="en-US" sz="1000" dirty="0">
                <a:latin typeface="Consolas" panose="020B0609020204030204" pitchFamily="49" charset="0"/>
                <a:cs typeface="Consolas" panose="020B0609020204030204" pitchFamily="49" charset="0"/>
              </a:rPr>
              <a:t>/</a:t>
            </a:r>
            <a:r>
              <a:rPr lang="en-US" sz="1000" dirty="0" err="1">
                <a:latin typeface="Consolas" panose="020B0609020204030204" pitchFamily="49" charset="0"/>
                <a:cs typeface="Consolas" panose="020B0609020204030204" pitchFamily="49" charset="0"/>
              </a:rPr>
              <a:t>standard_mri.mat</a:t>
            </a:r>
            <a:r>
              <a:rPr lang="en-US" sz="1000" dirty="0">
                <a:latin typeface="Consolas" panose="020B0609020204030204" pitchFamily="49" charset="0"/>
                <a:cs typeface="Consolas" panose="020B0609020204030204" pitchFamily="49" charset="0"/>
              </a:rPr>
              <a:t>'</a:t>
            </a:r>
          </a:p>
          <a:p>
            <a:r>
              <a:rPr lang="en-US" sz="1000" dirty="0">
                <a:latin typeface="Consolas" panose="020B0609020204030204" pitchFamily="49" charset="0"/>
                <a:cs typeface="Consolas" panose="020B0609020204030204" pitchFamily="49" charset="0"/>
              </a:rPr>
              <a:t>           </a:t>
            </a:r>
            <a:r>
              <a:rPr lang="en-US" sz="1000" dirty="0" err="1">
                <a:latin typeface="Consolas" panose="020B0609020204030204" pitchFamily="49" charset="0"/>
                <a:cs typeface="Consolas" panose="020B0609020204030204" pitchFamily="49" charset="0"/>
              </a:rPr>
              <a:t>chanfile</a:t>
            </a:r>
            <a:r>
              <a:rPr lang="en-US" sz="1000" dirty="0">
                <a:latin typeface="Consolas" panose="020B0609020204030204" pitchFamily="49" charset="0"/>
                <a:cs typeface="Consolas" panose="020B0609020204030204" pitchFamily="49" charset="0"/>
              </a:rPr>
              <a:t>: ‘… </a:t>
            </a:r>
            <a:r>
              <a:rPr lang="en-US" sz="1000" dirty="0" err="1">
                <a:latin typeface="Consolas" panose="020B0609020204030204" pitchFamily="49" charset="0"/>
                <a:cs typeface="Consolas" panose="020B0609020204030204" pitchFamily="49" charset="0"/>
              </a:rPr>
              <a:t>eeglab</a:t>
            </a:r>
            <a:r>
              <a:rPr lang="en-US" sz="1000" dirty="0">
                <a:latin typeface="Consolas" panose="020B0609020204030204" pitchFamily="49" charset="0"/>
                <a:cs typeface="Consolas" panose="020B0609020204030204" pitchFamily="49" charset="0"/>
              </a:rPr>
              <a:t>/plugins/eeglab2021.0/plugins/</a:t>
            </a:r>
            <a:r>
              <a:rPr lang="en-US" sz="1000" dirty="0" err="1">
                <a:latin typeface="Consolas" panose="020B0609020204030204" pitchFamily="49" charset="0"/>
                <a:cs typeface="Consolas" panose="020B0609020204030204" pitchFamily="49" charset="0"/>
              </a:rPr>
              <a:t>dipfit</a:t>
            </a:r>
            <a:r>
              <a:rPr lang="en-US" sz="1000" dirty="0">
                <a:latin typeface="Consolas" panose="020B0609020204030204" pitchFamily="49" charset="0"/>
                <a:cs typeface="Consolas" panose="020B0609020204030204" pitchFamily="49" charset="0"/>
              </a:rPr>
              <a:t>/</a:t>
            </a:r>
            <a:r>
              <a:rPr lang="en-US" sz="1000" dirty="0" err="1">
                <a:latin typeface="Consolas" panose="020B0609020204030204" pitchFamily="49" charset="0"/>
                <a:cs typeface="Consolas" panose="020B0609020204030204" pitchFamily="49" charset="0"/>
              </a:rPr>
              <a:t>standard_BEM</a:t>
            </a:r>
            <a:r>
              <a:rPr lang="en-US" sz="1000" dirty="0">
                <a:latin typeface="Consolas" panose="020B0609020204030204" pitchFamily="49" charset="0"/>
                <a:cs typeface="Consolas" panose="020B0609020204030204" pitchFamily="49" charset="0"/>
              </a:rPr>
              <a:t>/</a:t>
            </a:r>
            <a:r>
              <a:rPr lang="en-US" sz="1000" dirty="0" err="1">
                <a:latin typeface="Consolas" panose="020B0609020204030204" pitchFamily="49" charset="0"/>
                <a:cs typeface="Consolas" panose="020B0609020204030204" pitchFamily="49" charset="0"/>
              </a:rPr>
              <a:t>elec</a:t>
            </a:r>
            <a:r>
              <a:rPr lang="en-US" sz="1000" dirty="0">
                <a:latin typeface="Consolas" panose="020B0609020204030204" pitchFamily="49" charset="0"/>
                <a:cs typeface="Consolas" panose="020B0609020204030204" pitchFamily="49" charset="0"/>
              </a:rPr>
              <a:t>/standard_1005.elc'</a:t>
            </a:r>
          </a:p>
          <a:p>
            <a:r>
              <a:rPr lang="en-US" sz="1000" dirty="0">
                <a:latin typeface="Consolas" panose="020B0609020204030204" pitchFamily="49" charset="0"/>
                <a:cs typeface="Consolas" panose="020B0609020204030204" pitchFamily="49" charset="0"/>
              </a:rPr>
              <a:t>            </a:t>
            </a:r>
            <a:r>
              <a:rPr lang="en-US" sz="1000" dirty="0" err="1">
                <a:latin typeface="Consolas" panose="020B0609020204030204" pitchFamily="49" charset="0"/>
                <a:cs typeface="Consolas" panose="020B0609020204030204" pitchFamily="49" charset="0"/>
              </a:rPr>
              <a:t>chansel</a:t>
            </a:r>
            <a:r>
              <a:rPr lang="en-US" sz="1000" dirty="0">
                <a:latin typeface="Consolas" panose="020B0609020204030204" pitchFamily="49" charset="0"/>
                <a:cs typeface="Consolas" panose="020B0609020204030204" pitchFamily="49" charset="0"/>
              </a:rPr>
              <a:t>: [1 : 11]</a:t>
            </a:r>
          </a:p>
          <a:p>
            <a:r>
              <a:rPr lang="en-US" sz="1000" dirty="0">
                <a:latin typeface="Consolas" panose="020B0609020204030204" pitchFamily="49" charset="0"/>
                <a:cs typeface="Consolas" panose="020B0609020204030204" pitchFamily="49" charset="0"/>
              </a:rPr>
              <a:t>        </a:t>
            </a:r>
            <a:r>
              <a:rPr lang="en-US" sz="1000" dirty="0" err="1">
                <a:latin typeface="Consolas" panose="020B0609020204030204" pitchFamily="49" charset="0"/>
                <a:cs typeface="Consolas" panose="020B0609020204030204" pitchFamily="49" charset="0"/>
              </a:rPr>
              <a:t>coordformat</a:t>
            </a:r>
            <a:r>
              <a:rPr lang="en-US" sz="1000" dirty="0">
                <a:latin typeface="Consolas" panose="020B0609020204030204" pitchFamily="49" charset="0"/>
                <a:cs typeface="Consolas" panose="020B0609020204030204" pitchFamily="49" charset="0"/>
              </a:rPr>
              <a:t>: 'MNI'</a:t>
            </a:r>
          </a:p>
          <a:p>
            <a:r>
              <a:rPr lang="en-US" sz="1000" dirty="0">
                <a:latin typeface="Consolas" panose="020B0609020204030204" pitchFamily="49" charset="0"/>
                <a:cs typeface="Consolas" panose="020B0609020204030204" pitchFamily="49" charset="0"/>
              </a:rPr>
              <a:t>    </a:t>
            </a:r>
            <a:r>
              <a:rPr lang="en-US" sz="1000" dirty="0" err="1">
                <a:latin typeface="Consolas" panose="020B0609020204030204" pitchFamily="49" charset="0"/>
                <a:cs typeface="Consolas" panose="020B0609020204030204" pitchFamily="49" charset="0"/>
              </a:rPr>
              <a:t>coord_transform</a:t>
            </a:r>
            <a:r>
              <a:rPr lang="en-US" sz="1000" dirty="0">
                <a:latin typeface="Consolas" panose="020B0609020204030204" pitchFamily="49" charset="0"/>
                <a:cs typeface="Consolas" panose="020B0609020204030204" pitchFamily="49" charset="0"/>
              </a:rPr>
              <a:t>: [0.8931 -14.1933 5 -0.0134 2.8513e-04 -1.5707 10.5000 11.5000 11.5000]</a:t>
            </a:r>
          </a:p>
        </p:txBody>
      </p:sp>
    </p:spTree>
    <p:extLst>
      <p:ext uri="{BB962C8B-B14F-4D97-AF65-F5344CB8AC3E}">
        <p14:creationId xmlns:p14="http://schemas.microsoft.com/office/powerpoint/2010/main" val="36055592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58B01B9-5F2B-3FE9-18DD-2239B3307DA6}"/>
              </a:ext>
            </a:extLst>
          </p:cNvPr>
          <p:cNvSpPr txBox="1"/>
          <p:nvPr/>
        </p:nvSpPr>
        <p:spPr>
          <a:xfrm>
            <a:off x="2583380" y="2201887"/>
            <a:ext cx="3776996" cy="577850"/>
          </a:xfrm>
          <a:prstGeom prst="rect">
            <a:avLst/>
          </a:prstGeom>
          <a:noFill/>
        </p:spPr>
        <p:txBody>
          <a:bodyPr wrap="none" rtlCol="0">
            <a:spAutoFit/>
          </a:bodyPr>
          <a:lstStyle/>
          <a:p>
            <a:pPr>
              <a:lnSpc>
                <a:spcPct val="150000"/>
              </a:lnSpc>
            </a:pPr>
            <a:r>
              <a:rPr lang="en-US" sz="2400" dirty="0">
                <a:latin typeface="Arial" panose="020B0604020202020204" pitchFamily="34" charset="0"/>
                <a:cs typeface="Arial" panose="020B0604020202020204" pitchFamily="34" charset="0"/>
              </a:rPr>
              <a:t>Autofit, plot dipoles, fine fit</a:t>
            </a:r>
          </a:p>
        </p:txBody>
      </p:sp>
    </p:spTree>
    <p:extLst>
      <p:ext uri="{BB962C8B-B14F-4D97-AF65-F5344CB8AC3E}">
        <p14:creationId xmlns:p14="http://schemas.microsoft.com/office/powerpoint/2010/main" val="25056093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0C267-E3E3-D113-7BD3-8B13EE48F1F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err="1">
                <a:latin typeface="Arial" charset="0"/>
                <a:cs typeface="Arial" charset="0"/>
              </a:rPr>
              <a:t>EEG.dipfit</a:t>
            </a:r>
            <a:r>
              <a:rPr lang="en-US" sz="2000" b="1" dirty="0">
                <a:latin typeface="Arial" charset="0"/>
                <a:cs typeface="Arial" charset="0"/>
              </a:rPr>
              <a:t> structure</a:t>
            </a:r>
          </a:p>
        </p:txBody>
      </p:sp>
      <p:pic>
        <p:nvPicPr>
          <p:cNvPr id="4" name="Picture 3">
            <a:extLst>
              <a:ext uri="{FF2B5EF4-FFF2-40B4-BE49-F238E27FC236}">
                <a16:creationId xmlns:a16="http://schemas.microsoft.com/office/drawing/2014/main" id="{4AB7B532-35F7-7331-C2DE-D3D5D64FD023}"/>
              </a:ext>
            </a:extLst>
          </p:cNvPr>
          <p:cNvPicPr>
            <a:picLocks noChangeAspect="1"/>
          </p:cNvPicPr>
          <p:nvPr/>
        </p:nvPicPr>
        <p:blipFill>
          <a:blip r:embed="rId3"/>
          <a:stretch>
            <a:fillRect/>
          </a:stretch>
        </p:blipFill>
        <p:spPr>
          <a:xfrm>
            <a:off x="5675746" y="1298129"/>
            <a:ext cx="2665036" cy="2285423"/>
          </a:xfrm>
          <a:prstGeom prst="rect">
            <a:avLst/>
          </a:prstGeom>
        </p:spPr>
      </p:pic>
      <p:pic>
        <p:nvPicPr>
          <p:cNvPr id="5" name="Picture 4">
            <a:extLst>
              <a:ext uri="{FF2B5EF4-FFF2-40B4-BE49-F238E27FC236}">
                <a16:creationId xmlns:a16="http://schemas.microsoft.com/office/drawing/2014/main" id="{4E3B4EDB-D7BD-BA94-5EB6-FAF78D486765}"/>
              </a:ext>
            </a:extLst>
          </p:cNvPr>
          <p:cNvPicPr>
            <a:picLocks noChangeAspect="1"/>
          </p:cNvPicPr>
          <p:nvPr/>
        </p:nvPicPr>
        <p:blipFill>
          <a:blip r:embed="rId4"/>
          <a:stretch>
            <a:fillRect/>
          </a:stretch>
        </p:blipFill>
        <p:spPr>
          <a:xfrm>
            <a:off x="611908" y="1307365"/>
            <a:ext cx="2528455" cy="2292641"/>
          </a:xfrm>
          <a:prstGeom prst="rect">
            <a:avLst/>
          </a:prstGeom>
        </p:spPr>
      </p:pic>
      <p:pic>
        <p:nvPicPr>
          <p:cNvPr id="3" name="Picture 2">
            <a:extLst>
              <a:ext uri="{FF2B5EF4-FFF2-40B4-BE49-F238E27FC236}">
                <a16:creationId xmlns:a16="http://schemas.microsoft.com/office/drawing/2014/main" id="{5F9A7208-73F4-1FA8-03B2-0EC35AFF95D7}"/>
              </a:ext>
            </a:extLst>
          </p:cNvPr>
          <p:cNvPicPr>
            <a:picLocks noChangeAspect="1"/>
          </p:cNvPicPr>
          <p:nvPr/>
        </p:nvPicPr>
        <p:blipFill>
          <a:blip r:embed="rId5"/>
          <a:stretch>
            <a:fillRect/>
          </a:stretch>
        </p:blipFill>
        <p:spPr>
          <a:xfrm>
            <a:off x="602672" y="1298129"/>
            <a:ext cx="4780611" cy="3338526"/>
          </a:xfrm>
          <a:prstGeom prst="rect">
            <a:avLst/>
          </a:prstGeom>
        </p:spPr>
      </p:pic>
      <p:sp>
        <p:nvSpPr>
          <p:cNvPr id="7" name="Bent Arrow 6">
            <a:extLst>
              <a:ext uri="{FF2B5EF4-FFF2-40B4-BE49-F238E27FC236}">
                <a16:creationId xmlns:a16="http://schemas.microsoft.com/office/drawing/2014/main" id="{33753776-1E3A-0917-DE46-4713A2C64B59}"/>
              </a:ext>
            </a:extLst>
          </p:cNvPr>
          <p:cNvSpPr/>
          <p:nvPr/>
        </p:nvSpPr>
        <p:spPr>
          <a:xfrm rot="16200000" flipV="1">
            <a:off x="5658046" y="3639902"/>
            <a:ext cx="494145" cy="954414"/>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0313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0C267-E3E3-D113-7BD3-8B13EE48F1F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Plot Dipoles</a:t>
            </a:r>
          </a:p>
        </p:txBody>
      </p:sp>
      <p:pic>
        <p:nvPicPr>
          <p:cNvPr id="5" name="Picture 4">
            <a:extLst>
              <a:ext uri="{FF2B5EF4-FFF2-40B4-BE49-F238E27FC236}">
                <a16:creationId xmlns:a16="http://schemas.microsoft.com/office/drawing/2014/main" id="{4E3B4EDB-D7BD-BA94-5EB6-FAF78D486765}"/>
              </a:ext>
            </a:extLst>
          </p:cNvPr>
          <p:cNvPicPr>
            <a:picLocks noChangeAspect="1"/>
          </p:cNvPicPr>
          <p:nvPr/>
        </p:nvPicPr>
        <p:blipFill>
          <a:blip r:embed="rId3"/>
          <a:stretch>
            <a:fillRect/>
          </a:stretch>
        </p:blipFill>
        <p:spPr>
          <a:xfrm>
            <a:off x="611908" y="2000095"/>
            <a:ext cx="2528455" cy="2292641"/>
          </a:xfrm>
          <a:prstGeom prst="rect">
            <a:avLst/>
          </a:prstGeom>
        </p:spPr>
      </p:pic>
      <p:sp>
        <p:nvSpPr>
          <p:cNvPr id="7" name="Bent Arrow 6">
            <a:extLst>
              <a:ext uri="{FF2B5EF4-FFF2-40B4-BE49-F238E27FC236}">
                <a16:creationId xmlns:a16="http://schemas.microsoft.com/office/drawing/2014/main" id="{33753776-1E3A-0917-DE46-4713A2C64B59}"/>
              </a:ext>
            </a:extLst>
          </p:cNvPr>
          <p:cNvSpPr/>
          <p:nvPr/>
        </p:nvSpPr>
        <p:spPr>
          <a:xfrm rot="16200000" flipV="1">
            <a:off x="5694994" y="4221798"/>
            <a:ext cx="494145" cy="954414"/>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a:extLst>
              <a:ext uri="{FF2B5EF4-FFF2-40B4-BE49-F238E27FC236}">
                <a16:creationId xmlns:a16="http://schemas.microsoft.com/office/drawing/2014/main" id="{DBBF4CBF-41BC-FE9E-B0CA-C985328BC709}"/>
              </a:ext>
            </a:extLst>
          </p:cNvPr>
          <p:cNvPicPr>
            <a:picLocks noChangeAspect="1"/>
          </p:cNvPicPr>
          <p:nvPr/>
        </p:nvPicPr>
        <p:blipFill>
          <a:blip r:embed="rId4"/>
          <a:stretch>
            <a:fillRect/>
          </a:stretch>
        </p:blipFill>
        <p:spPr>
          <a:xfrm>
            <a:off x="614221" y="2000095"/>
            <a:ext cx="4770583" cy="3309264"/>
          </a:xfrm>
          <a:prstGeom prst="rect">
            <a:avLst/>
          </a:prstGeom>
        </p:spPr>
      </p:pic>
      <p:pic>
        <p:nvPicPr>
          <p:cNvPr id="8" name="Picture 7">
            <a:extLst>
              <a:ext uri="{FF2B5EF4-FFF2-40B4-BE49-F238E27FC236}">
                <a16:creationId xmlns:a16="http://schemas.microsoft.com/office/drawing/2014/main" id="{11CCE3A7-115E-B9F1-1A75-A0EB9BA2A2C2}"/>
              </a:ext>
            </a:extLst>
          </p:cNvPr>
          <p:cNvPicPr>
            <a:picLocks noChangeAspect="1"/>
          </p:cNvPicPr>
          <p:nvPr/>
        </p:nvPicPr>
        <p:blipFill>
          <a:blip r:embed="rId5"/>
          <a:stretch>
            <a:fillRect/>
          </a:stretch>
        </p:blipFill>
        <p:spPr>
          <a:xfrm>
            <a:off x="5281855" y="1385548"/>
            <a:ext cx="2879165" cy="2758936"/>
          </a:xfrm>
          <a:prstGeom prst="rect">
            <a:avLst/>
          </a:prstGeom>
        </p:spPr>
      </p:pic>
      <p:pic>
        <p:nvPicPr>
          <p:cNvPr id="11" name="Picture 10">
            <a:extLst>
              <a:ext uri="{FF2B5EF4-FFF2-40B4-BE49-F238E27FC236}">
                <a16:creationId xmlns:a16="http://schemas.microsoft.com/office/drawing/2014/main" id="{B4E46ABF-3872-11F2-E589-8D3C9789C825}"/>
              </a:ext>
            </a:extLst>
          </p:cNvPr>
          <p:cNvPicPr>
            <a:picLocks noChangeAspect="1"/>
          </p:cNvPicPr>
          <p:nvPr/>
        </p:nvPicPr>
        <p:blipFill>
          <a:blip r:embed="rId6"/>
          <a:stretch>
            <a:fillRect/>
          </a:stretch>
        </p:blipFill>
        <p:spPr>
          <a:xfrm>
            <a:off x="4700798" y="768436"/>
            <a:ext cx="3757154" cy="3353882"/>
          </a:xfrm>
          <a:prstGeom prst="rect">
            <a:avLst/>
          </a:prstGeom>
        </p:spPr>
      </p:pic>
    </p:spTree>
    <p:extLst>
      <p:ext uri="{BB962C8B-B14F-4D97-AF65-F5344CB8AC3E}">
        <p14:creationId xmlns:p14="http://schemas.microsoft.com/office/powerpoint/2010/main" val="88954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2A4780D-AD16-778A-3A2A-71349218F35F}"/>
              </a:ext>
            </a:extLst>
          </p:cNvPr>
          <p:cNvPicPr>
            <a:picLocks noChangeAspect="1"/>
          </p:cNvPicPr>
          <p:nvPr/>
        </p:nvPicPr>
        <p:blipFill>
          <a:blip r:embed="rId3"/>
          <a:stretch>
            <a:fillRect/>
          </a:stretch>
        </p:blipFill>
        <p:spPr>
          <a:xfrm>
            <a:off x="5026924" y="455372"/>
            <a:ext cx="3757154" cy="3354602"/>
          </a:xfrm>
          <a:prstGeom prst="rect">
            <a:avLst/>
          </a:prstGeom>
        </p:spPr>
      </p:pic>
      <p:pic>
        <p:nvPicPr>
          <p:cNvPr id="15" name="Picture 14">
            <a:extLst>
              <a:ext uri="{FF2B5EF4-FFF2-40B4-BE49-F238E27FC236}">
                <a16:creationId xmlns:a16="http://schemas.microsoft.com/office/drawing/2014/main" id="{CB031EA9-34C9-D71A-668F-08940C53060A}"/>
              </a:ext>
            </a:extLst>
          </p:cNvPr>
          <p:cNvPicPr>
            <a:picLocks noChangeAspect="1"/>
          </p:cNvPicPr>
          <p:nvPr/>
        </p:nvPicPr>
        <p:blipFill>
          <a:blip r:embed="rId4"/>
          <a:stretch>
            <a:fillRect/>
          </a:stretch>
        </p:blipFill>
        <p:spPr>
          <a:xfrm>
            <a:off x="449132" y="1124661"/>
            <a:ext cx="3757154" cy="3353882"/>
          </a:xfrm>
          <a:prstGeom prst="rect">
            <a:avLst/>
          </a:prstGeom>
        </p:spPr>
      </p:pic>
      <p:sp>
        <p:nvSpPr>
          <p:cNvPr id="2" name="Title 1">
            <a:extLst>
              <a:ext uri="{FF2B5EF4-FFF2-40B4-BE49-F238E27FC236}">
                <a16:creationId xmlns:a16="http://schemas.microsoft.com/office/drawing/2014/main" id="{3E80C267-E3E3-D113-7BD3-8B13EE48F1F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Plot Dipoles</a:t>
            </a:r>
          </a:p>
        </p:txBody>
      </p:sp>
      <p:sp>
        <p:nvSpPr>
          <p:cNvPr id="3" name="Rectangle 2">
            <a:extLst>
              <a:ext uri="{FF2B5EF4-FFF2-40B4-BE49-F238E27FC236}">
                <a16:creationId xmlns:a16="http://schemas.microsoft.com/office/drawing/2014/main" id="{58A1CBA3-A5EB-A997-DD1C-ECF755C535E7}"/>
              </a:ext>
            </a:extLst>
          </p:cNvPr>
          <p:cNvSpPr/>
          <p:nvPr/>
        </p:nvSpPr>
        <p:spPr>
          <a:xfrm>
            <a:off x="451312" y="1745674"/>
            <a:ext cx="563449" cy="221672"/>
          </a:xfrm>
          <a:prstGeom prst="rect">
            <a:avLst/>
          </a:prstGeom>
          <a:noFill/>
          <a:ln w="508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
        <p:nvSpPr>
          <p:cNvPr id="10" name="Rectangle 9">
            <a:extLst>
              <a:ext uri="{FF2B5EF4-FFF2-40B4-BE49-F238E27FC236}">
                <a16:creationId xmlns:a16="http://schemas.microsoft.com/office/drawing/2014/main" id="{EC32D53D-33C5-05CB-94B7-C3553DEF4092}"/>
              </a:ext>
            </a:extLst>
          </p:cNvPr>
          <p:cNvSpPr/>
          <p:nvPr/>
        </p:nvSpPr>
        <p:spPr>
          <a:xfrm>
            <a:off x="5063703" y="1819564"/>
            <a:ext cx="450405" cy="147781"/>
          </a:xfrm>
          <a:prstGeom prst="rect">
            <a:avLst/>
          </a:prstGeom>
          <a:noFill/>
          <a:ln w="508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
        <p:nvSpPr>
          <p:cNvPr id="13" name="TextBox 12">
            <a:extLst>
              <a:ext uri="{FF2B5EF4-FFF2-40B4-BE49-F238E27FC236}">
                <a16:creationId xmlns:a16="http://schemas.microsoft.com/office/drawing/2014/main" id="{AED35A54-BA5F-6916-FE34-3E8F7B4AD4DC}"/>
              </a:ext>
            </a:extLst>
          </p:cNvPr>
          <p:cNvSpPr txBox="1"/>
          <p:nvPr/>
        </p:nvSpPr>
        <p:spPr>
          <a:xfrm>
            <a:off x="3361317" y="5172726"/>
            <a:ext cx="2942985" cy="369332"/>
          </a:xfrm>
          <a:prstGeom prst="rect">
            <a:avLst/>
          </a:prstGeom>
          <a:noFill/>
        </p:spPr>
        <p:txBody>
          <a:bodyPr wrap="none" rtlCol="0">
            <a:spAutoFit/>
          </a:bodyPr>
          <a:lstStyle/>
          <a:p>
            <a:r>
              <a:rPr lang="en-US" dirty="0"/>
              <a:t>IC Map associated to dipole 4</a:t>
            </a:r>
          </a:p>
        </p:txBody>
      </p:sp>
      <p:pic>
        <p:nvPicPr>
          <p:cNvPr id="16" name="Picture 15">
            <a:extLst>
              <a:ext uri="{FF2B5EF4-FFF2-40B4-BE49-F238E27FC236}">
                <a16:creationId xmlns:a16="http://schemas.microsoft.com/office/drawing/2014/main" id="{4FD539A8-DAEE-BC11-5DFD-B965B8C25CCA}"/>
              </a:ext>
            </a:extLst>
          </p:cNvPr>
          <p:cNvPicPr>
            <a:picLocks noChangeAspect="1"/>
          </p:cNvPicPr>
          <p:nvPr/>
        </p:nvPicPr>
        <p:blipFill>
          <a:blip r:embed="rId5"/>
          <a:stretch>
            <a:fillRect/>
          </a:stretch>
        </p:blipFill>
        <p:spPr>
          <a:xfrm>
            <a:off x="6412891" y="3384599"/>
            <a:ext cx="2441177" cy="2187888"/>
          </a:xfrm>
          <a:prstGeom prst="rect">
            <a:avLst/>
          </a:prstGeom>
        </p:spPr>
      </p:pic>
    </p:spTree>
    <p:extLst>
      <p:ext uri="{BB962C8B-B14F-4D97-AF65-F5344CB8AC3E}">
        <p14:creationId xmlns:p14="http://schemas.microsoft.com/office/powerpoint/2010/main" val="122091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939DE74-A579-1842-BDAC-13D67F76B3BB}"/>
              </a:ext>
            </a:extLst>
          </p:cNvPr>
          <p:cNvGrpSpPr>
            <a:grpSpLocks/>
          </p:cNvGrpSpPr>
          <p:nvPr/>
        </p:nvGrpSpPr>
        <p:grpSpPr bwMode="auto">
          <a:xfrm>
            <a:off x="5042958" y="1206500"/>
            <a:ext cx="3085042" cy="4316678"/>
            <a:chOff x="3236" y="912"/>
            <a:chExt cx="2332" cy="3263"/>
          </a:xfrm>
        </p:grpSpPr>
        <p:grpSp>
          <p:nvGrpSpPr>
            <p:cNvPr id="20515" name="Group 2">
              <a:extLst>
                <a:ext uri="{FF2B5EF4-FFF2-40B4-BE49-F238E27FC236}">
                  <a16:creationId xmlns:a16="http://schemas.microsoft.com/office/drawing/2014/main" id="{8DD9883A-1D31-CE4D-8FDD-CC46F0D1564E}"/>
                </a:ext>
              </a:extLst>
            </p:cNvPr>
            <p:cNvGrpSpPr>
              <a:grpSpLocks/>
            </p:cNvGrpSpPr>
            <p:nvPr/>
          </p:nvGrpSpPr>
          <p:grpSpPr bwMode="auto">
            <a:xfrm>
              <a:off x="3545" y="912"/>
              <a:ext cx="2023" cy="1534"/>
              <a:chOff x="3545" y="912"/>
              <a:chExt cx="2023" cy="1534"/>
            </a:xfrm>
          </p:grpSpPr>
          <p:grpSp>
            <p:nvGrpSpPr>
              <p:cNvPr id="20519" name="Group 3">
                <a:extLst>
                  <a:ext uri="{FF2B5EF4-FFF2-40B4-BE49-F238E27FC236}">
                    <a16:creationId xmlns:a16="http://schemas.microsoft.com/office/drawing/2014/main" id="{EA2469DE-B35F-4B46-A896-CC77C026D86B}"/>
                  </a:ext>
                </a:extLst>
              </p:cNvPr>
              <p:cNvGrpSpPr>
                <a:grpSpLocks/>
              </p:cNvGrpSpPr>
              <p:nvPr/>
            </p:nvGrpSpPr>
            <p:grpSpPr bwMode="auto">
              <a:xfrm>
                <a:off x="3545" y="1066"/>
                <a:ext cx="1379" cy="1380"/>
                <a:chOff x="3545" y="1066"/>
                <a:chExt cx="1379" cy="1380"/>
              </a:xfrm>
            </p:grpSpPr>
            <p:sp>
              <p:nvSpPr>
                <p:cNvPr id="20523" name="Oval 4">
                  <a:extLst>
                    <a:ext uri="{FF2B5EF4-FFF2-40B4-BE49-F238E27FC236}">
                      <a16:creationId xmlns:a16="http://schemas.microsoft.com/office/drawing/2014/main" id="{A3DDEBEE-D6CC-E447-BD39-F7ECD0B78336}"/>
                    </a:ext>
                  </a:extLst>
                </p:cNvPr>
                <p:cNvSpPr>
                  <a:spLocks noChangeArrowheads="1"/>
                </p:cNvSpPr>
                <p:nvPr/>
              </p:nvSpPr>
              <p:spPr bwMode="auto">
                <a:xfrm>
                  <a:off x="3545" y="1066"/>
                  <a:ext cx="1380" cy="1381"/>
                </a:xfrm>
                <a:prstGeom prst="ellipse">
                  <a:avLst/>
                </a:prstGeom>
                <a:solidFill>
                  <a:srgbClr val="EEB00B"/>
                </a:solidFill>
                <a:ln w="12600">
                  <a:solidFill>
                    <a:srgbClr val="EAEAEA"/>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24" name="Oval 5">
                  <a:extLst>
                    <a:ext uri="{FF2B5EF4-FFF2-40B4-BE49-F238E27FC236}">
                      <a16:creationId xmlns:a16="http://schemas.microsoft.com/office/drawing/2014/main" id="{A45C87D0-5FF3-D040-A602-CC28B1074EAC}"/>
                    </a:ext>
                  </a:extLst>
                </p:cNvPr>
                <p:cNvSpPr>
                  <a:spLocks noChangeArrowheads="1"/>
                </p:cNvSpPr>
                <p:nvPr/>
              </p:nvSpPr>
              <p:spPr bwMode="auto">
                <a:xfrm>
                  <a:off x="3773" y="1295"/>
                  <a:ext cx="920" cy="921"/>
                </a:xfrm>
                <a:prstGeom prst="ellipse">
                  <a:avLst/>
                </a:prstGeom>
                <a:solidFill>
                  <a:srgbClr val="6600FF"/>
                </a:solidFill>
                <a:ln w="12600">
                  <a:solidFill>
                    <a:srgbClr val="EAEAEA"/>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grpSp>
          <p:graphicFrame>
            <p:nvGraphicFramePr>
              <p:cNvPr id="20520" name="Object 6">
                <a:extLst>
                  <a:ext uri="{FF2B5EF4-FFF2-40B4-BE49-F238E27FC236}">
                    <a16:creationId xmlns:a16="http://schemas.microsoft.com/office/drawing/2014/main" id="{695736BC-9914-1F45-9BFA-7326B869F547}"/>
                  </a:ext>
                </a:extLst>
              </p:cNvPr>
              <p:cNvGraphicFramePr>
                <a:graphicFrameLocks noChangeAspect="1"/>
              </p:cNvGraphicFramePr>
              <p:nvPr/>
            </p:nvGraphicFramePr>
            <p:xfrm>
              <a:off x="3841" y="1587"/>
              <a:ext cx="247" cy="279"/>
            </p:xfrm>
            <a:graphic>
              <a:graphicData uri="http://schemas.openxmlformats.org/presentationml/2006/ole">
                <mc:AlternateContent xmlns:mc="http://schemas.openxmlformats.org/markup-compatibility/2006">
                  <mc:Choice xmlns:v="urn:schemas-microsoft-com:vml" Requires="v">
                    <p:oleObj r:id="rId3" imgW="4394200" imgH="4978400" progId="Equation.3">
                      <p:embed/>
                    </p:oleObj>
                  </mc:Choice>
                  <mc:Fallback>
                    <p:oleObj r:id="rId3" imgW="4394200" imgH="4978400" progId="Equation.3">
                      <p:embed/>
                      <p:pic>
                        <p:nvPicPr>
                          <p:cNvPr id="20520" name="Object 6">
                            <a:extLst>
                              <a:ext uri="{FF2B5EF4-FFF2-40B4-BE49-F238E27FC236}">
                                <a16:creationId xmlns:a16="http://schemas.microsoft.com/office/drawing/2014/main" id="{695736BC-9914-1F45-9BFA-7326B869F5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1" y="1587"/>
                            <a:ext cx="247" cy="279"/>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521" name="Object 7">
                <a:extLst>
                  <a:ext uri="{FF2B5EF4-FFF2-40B4-BE49-F238E27FC236}">
                    <a16:creationId xmlns:a16="http://schemas.microsoft.com/office/drawing/2014/main" id="{0BCAE377-3EC2-0847-B7CF-BDED677AFC6C}"/>
                  </a:ext>
                </a:extLst>
              </p:cNvPr>
              <p:cNvGraphicFramePr>
                <a:graphicFrameLocks noChangeAspect="1"/>
              </p:cNvGraphicFramePr>
              <p:nvPr/>
            </p:nvGraphicFramePr>
            <p:xfrm>
              <a:off x="3567" y="1542"/>
              <a:ext cx="247" cy="279"/>
            </p:xfrm>
            <a:graphic>
              <a:graphicData uri="http://schemas.openxmlformats.org/presentationml/2006/ole">
                <mc:AlternateContent xmlns:mc="http://schemas.openxmlformats.org/markup-compatibility/2006">
                  <mc:Choice xmlns:v="urn:schemas-microsoft-com:vml" Requires="v">
                    <p:oleObj r:id="rId5" imgW="4394200" imgH="4978400" progId="Equation.3">
                      <p:embed/>
                    </p:oleObj>
                  </mc:Choice>
                  <mc:Fallback>
                    <p:oleObj r:id="rId5" imgW="4394200" imgH="4978400" progId="Equation.3">
                      <p:embed/>
                      <p:pic>
                        <p:nvPicPr>
                          <p:cNvPr id="20521" name="Object 7">
                            <a:extLst>
                              <a:ext uri="{FF2B5EF4-FFF2-40B4-BE49-F238E27FC236}">
                                <a16:creationId xmlns:a16="http://schemas.microsoft.com/office/drawing/2014/main" id="{0BCAE377-3EC2-0847-B7CF-BDED677AFC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7" y="1542"/>
                            <a:ext cx="247" cy="279"/>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522" name="Text Box 8">
                <a:extLst>
                  <a:ext uri="{FF2B5EF4-FFF2-40B4-BE49-F238E27FC236}">
                    <a16:creationId xmlns:a16="http://schemas.microsoft.com/office/drawing/2014/main" id="{F493D26E-92FA-B74B-9BA0-7BE4D7E0FAA4}"/>
                  </a:ext>
                </a:extLst>
              </p:cNvPr>
              <p:cNvSpPr txBox="1">
                <a:spLocks noChangeArrowheads="1"/>
              </p:cNvSpPr>
              <p:nvPr/>
            </p:nvSpPr>
            <p:spPr bwMode="auto">
              <a:xfrm>
                <a:off x="4845" y="912"/>
                <a:ext cx="723"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lnSpc>
                    <a:spcPct val="95000"/>
                  </a:lnSpc>
                  <a:buSzPct val="100000"/>
                </a:pPr>
                <a:r>
                  <a:rPr lang="en-GB" altLang="en-US" sz="1500">
                    <a:solidFill>
                      <a:srgbClr val="000090"/>
                    </a:solidFill>
                    <a:ea typeface="MS Gothic" panose="020B0609070205080204" pitchFamily="49" charset="-128"/>
                  </a:rPr>
                  <a:t>Spherical</a:t>
                </a:r>
                <a:br>
                  <a:rPr lang="en-GB" altLang="en-US" sz="1500">
                    <a:solidFill>
                      <a:srgbClr val="000090"/>
                    </a:solidFill>
                    <a:ea typeface="MS Gothic" panose="020B0609070205080204" pitchFamily="49" charset="-128"/>
                  </a:rPr>
                </a:br>
                <a:r>
                  <a:rPr lang="en-GB" altLang="en-US" sz="1500">
                    <a:solidFill>
                      <a:srgbClr val="000090"/>
                    </a:solidFill>
                    <a:ea typeface="MS Gothic" panose="020B0609070205080204" pitchFamily="49" charset="-128"/>
                  </a:rPr>
                  <a:t>Model</a:t>
                </a:r>
              </a:p>
            </p:txBody>
          </p:sp>
        </p:grpSp>
        <p:grpSp>
          <p:nvGrpSpPr>
            <p:cNvPr id="20516" name="Group 9">
              <a:extLst>
                <a:ext uri="{FF2B5EF4-FFF2-40B4-BE49-F238E27FC236}">
                  <a16:creationId xmlns:a16="http://schemas.microsoft.com/office/drawing/2014/main" id="{67118968-3DD0-0841-9ECF-2AD553DF047A}"/>
                </a:ext>
              </a:extLst>
            </p:cNvPr>
            <p:cNvGrpSpPr>
              <a:grpSpLocks/>
            </p:cNvGrpSpPr>
            <p:nvPr/>
          </p:nvGrpSpPr>
          <p:grpSpPr bwMode="auto">
            <a:xfrm>
              <a:off x="3236" y="2520"/>
              <a:ext cx="2140" cy="1655"/>
              <a:chOff x="3236" y="2520"/>
              <a:chExt cx="2140" cy="1655"/>
            </a:xfrm>
          </p:grpSpPr>
          <p:pic>
            <p:nvPicPr>
              <p:cNvPr id="20517" name="Picture 10">
                <a:extLst>
                  <a:ext uri="{FF2B5EF4-FFF2-40B4-BE49-F238E27FC236}">
                    <a16:creationId xmlns:a16="http://schemas.microsoft.com/office/drawing/2014/main" id="{46694817-4D3F-2E41-B7EE-DA2E910D58C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r="54660" b="41063"/>
              <a:stretch>
                <a:fillRect/>
              </a:stretch>
            </p:blipFill>
            <p:spPr bwMode="auto">
              <a:xfrm>
                <a:off x="3236" y="2592"/>
                <a:ext cx="1624" cy="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0518" name="Text Box 11">
                <a:extLst>
                  <a:ext uri="{FF2B5EF4-FFF2-40B4-BE49-F238E27FC236}">
                    <a16:creationId xmlns:a16="http://schemas.microsoft.com/office/drawing/2014/main" id="{42D45423-0CD9-6044-B9CD-2202276D2F6D}"/>
                  </a:ext>
                </a:extLst>
              </p:cNvPr>
              <p:cNvSpPr txBox="1">
                <a:spLocks noChangeArrowheads="1"/>
              </p:cNvSpPr>
              <p:nvPr/>
            </p:nvSpPr>
            <p:spPr bwMode="auto">
              <a:xfrm>
                <a:off x="4605" y="2520"/>
                <a:ext cx="771"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lnSpc>
                    <a:spcPct val="95000"/>
                  </a:lnSpc>
                  <a:buSzPct val="100000"/>
                </a:pPr>
                <a:r>
                  <a:rPr lang="en-GB" altLang="en-US" sz="1500">
                    <a:solidFill>
                      <a:srgbClr val="000090"/>
                    </a:solidFill>
                    <a:ea typeface="MS Gothic" panose="020B0609070205080204" pitchFamily="49" charset="-128"/>
                  </a:rPr>
                  <a:t>Numerical</a:t>
                </a:r>
                <a:br>
                  <a:rPr lang="en-GB" altLang="en-US" sz="1500">
                    <a:solidFill>
                      <a:srgbClr val="000090"/>
                    </a:solidFill>
                    <a:ea typeface="MS Gothic" panose="020B0609070205080204" pitchFamily="49" charset="-128"/>
                  </a:rPr>
                </a:br>
                <a:r>
                  <a:rPr lang="en-GB" altLang="en-US" sz="1500">
                    <a:solidFill>
                      <a:srgbClr val="000090"/>
                    </a:solidFill>
                    <a:ea typeface="MS Gothic" panose="020B0609070205080204" pitchFamily="49" charset="-128"/>
                  </a:rPr>
                  <a:t>Model</a:t>
                </a:r>
              </a:p>
            </p:txBody>
          </p:sp>
        </p:grpSp>
      </p:grpSp>
      <p:sp>
        <p:nvSpPr>
          <p:cNvPr id="20482" name="Text Box 12">
            <a:extLst>
              <a:ext uri="{FF2B5EF4-FFF2-40B4-BE49-F238E27FC236}">
                <a16:creationId xmlns:a16="http://schemas.microsoft.com/office/drawing/2014/main" id="{A81D3631-CD12-A943-94E8-3EEF1D93162B}"/>
              </a:ext>
            </a:extLst>
          </p:cNvPr>
          <p:cNvSpPr txBox="1">
            <a:spLocks noChangeArrowheads="1"/>
          </p:cNvSpPr>
          <p:nvPr/>
        </p:nvSpPr>
        <p:spPr bwMode="auto">
          <a:xfrm>
            <a:off x="1639957" y="206809"/>
            <a:ext cx="5792765" cy="1082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5000" tIns="71400" rIns="75000" bIns="39000" anchor="ct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93000"/>
              </a:lnSpc>
              <a:buSzPct val="100000"/>
            </a:pPr>
            <a:endParaRPr lang="en-GB" altLang="en-US" sz="2333" dirty="0">
              <a:ea typeface="MS Gothic" panose="020B0609070205080204" pitchFamily="49" charset="-128"/>
            </a:endParaRPr>
          </a:p>
        </p:txBody>
      </p:sp>
      <p:sp>
        <p:nvSpPr>
          <p:cNvPr id="8205" name="Text Box 13">
            <a:extLst>
              <a:ext uri="{FF2B5EF4-FFF2-40B4-BE49-F238E27FC236}">
                <a16:creationId xmlns:a16="http://schemas.microsoft.com/office/drawing/2014/main" id="{A55188F4-A995-0D46-948C-64A017F4BCE0}"/>
              </a:ext>
            </a:extLst>
          </p:cNvPr>
          <p:cNvSpPr txBox="1">
            <a:spLocks noChangeArrowheads="1"/>
          </p:cNvSpPr>
          <p:nvPr/>
        </p:nvSpPr>
        <p:spPr bwMode="auto">
          <a:xfrm>
            <a:off x="1270000" y="1526645"/>
            <a:ext cx="3619500" cy="131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5000" tIns="62400" rIns="75000" bIns="39000"/>
          <a:lstStyle>
            <a:lvl1pPr marL="327025" indent="-32702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1pPr>
            <a:lvl2pPr marL="727075" indent="-26987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93000"/>
              </a:lnSpc>
              <a:spcBef>
                <a:spcPts val="500"/>
              </a:spcBef>
              <a:buClr>
                <a:srgbClr val="FFCC66"/>
              </a:buClr>
              <a:buSzPct val="90000"/>
            </a:pPr>
            <a:r>
              <a:rPr lang="en-GB" altLang="en-US" sz="2333" dirty="0">
                <a:ea typeface="MS Gothic" panose="020B0609070205080204" pitchFamily="49" charset="-128"/>
              </a:rPr>
              <a:t>  </a:t>
            </a:r>
            <a:r>
              <a:rPr lang="en-US" altLang="en-US" sz="2333" dirty="0">
                <a:ea typeface="MS Gothic" panose="020B0609070205080204" pitchFamily="49" charset="-128"/>
                <a:sym typeface="Wingdings" pitchFamily="2" charset="2"/>
              </a:rPr>
              <a:t> </a:t>
            </a:r>
            <a:r>
              <a:rPr lang="en-GB" altLang="en-US" sz="2333" dirty="0">
                <a:ea typeface="MS Gothic" panose="020B0609070205080204" pitchFamily="49" charset="-128"/>
              </a:rPr>
              <a:t>Head Model</a:t>
            </a:r>
          </a:p>
          <a:p>
            <a:pPr lvl="1" eaLnBrk="1" hangingPunct="1">
              <a:lnSpc>
                <a:spcPct val="84000"/>
              </a:lnSpc>
              <a:spcBef>
                <a:spcPts val="583"/>
              </a:spcBef>
              <a:buClr>
                <a:srgbClr val="EAEAEA"/>
              </a:buClr>
              <a:buSzPct val="100000"/>
              <a:buFont typeface="Times New Roman" panose="02020603050405020304" pitchFamily="18" charset="0"/>
              <a:buChar char="–"/>
            </a:pPr>
            <a:r>
              <a:rPr lang="en-GB" altLang="en-US" sz="1500" dirty="0">
                <a:ea typeface="MS Gothic" panose="020B0609070205080204" pitchFamily="49" charset="-128"/>
              </a:rPr>
              <a:t>Conductivity values</a:t>
            </a:r>
          </a:p>
          <a:p>
            <a:pPr lvl="1" eaLnBrk="1" hangingPunct="1">
              <a:lnSpc>
                <a:spcPct val="84000"/>
              </a:lnSpc>
              <a:spcBef>
                <a:spcPts val="583"/>
              </a:spcBef>
              <a:buClr>
                <a:srgbClr val="EAEAEA"/>
              </a:buClr>
              <a:buSzPct val="100000"/>
              <a:buFont typeface="Times New Roman" panose="02020603050405020304" pitchFamily="18" charset="0"/>
              <a:buChar char="–"/>
            </a:pPr>
            <a:r>
              <a:rPr lang="en-GB" altLang="en-US" sz="1500" dirty="0">
                <a:ea typeface="MS Gothic" panose="020B0609070205080204" pitchFamily="49" charset="-128"/>
              </a:rPr>
              <a:t>Geometry</a:t>
            </a:r>
          </a:p>
        </p:txBody>
      </p:sp>
      <p:sp>
        <p:nvSpPr>
          <p:cNvPr id="20484" name="Text Box 14">
            <a:extLst>
              <a:ext uri="{FF2B5EF4-FFF2-40B4-BE49-F238E27FC236}">
                <a16:creationId xmlns:a16="http://schemas.microsoft.com/office/drawing/2014/main" id="{3C22CA34-ADEF-5A43-92B3-C68CD08E5959}"/>
              </a:ext>
            </a:extLst>
          </p:cNvPr>
          <p:cNvSpPr txBox="1">
            <a:spLocks noChangeArrowheads="1"/>
          </p:cNvSpPr>
          <p:nvPr/>
        </p:nvSpPr>
        <p:spPr bwMode="auto">
          <a:xfrm>
            <a:off x="1175253" y="1150906"/>
            <a:ext cx="1156548" cy="30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9000" rIns="75000" bIns="390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buSzPct val="100000"/>
            </a:pPr>
            <a:r>
              <a:rPr lang="en-GB" altLang="en-US" sz="1500" dirty="0">
                <a:solidFill>
                  <a:srgbClr val="FF6600"/>
                </a:solidFill>
                <a:ea typeface="MS Gothic" panose="020B0609070205080204" pitchFamily="49" charset="-128"/>
              </a:rPr>
              <a:t>REQUIRES</a:t>
            </a:r>
          </a:p>
        </p:txBody>
      </p:sp>
      <p:grpSp>
        <p:nvGrpSpPr>
          <p:cNvPr id="6" name="Group 15">
            <a:extLst>
              <a:ext uri="{FF2B5EF4-FFF2-40B4-BE49-F238E27FC236}">
                <a16:creationId xmlns:a16="http://schemas.microsoft.com/office/drawing/2014/main" id="{E90B27B6-395F-2E46-9F9B-82F6A1F560E7}"/>
              </a:ext>
            </a:extLst>
          </p:cNvPr>
          <p:cNvGrpSpPr>
            <a:grpSpLocks/>
          </p:cNvGrpSpPr>
          <p:nvPr/>
        </p:nvGrpSpPr>
        <p:grpSpPr bwMode="auto">
          <a:xfrm>
            <a:off x="5405438" y="1779324"/>
            <a:ext cx="990865" cy="2193396"/>
            <a:chOff x="3510" y="1345"/>
            <a:chExt cx="749" cy="1658"/>
          </a:xfrm>
        </p:grpSpPr>
        <p:sp>
          <p:nvSpPr>
            <p:cNvPr id="20513" name="Line 16">
              <a:extLst>
                <a:ext uri="{FF2B5EF4-FFF2-40B4-BE49-F238E27FC236}">
                  <a16:creationId xmlns:a16="http://schemas.microsoft.com/office/drawing/2014/main" id="{82E16CB5-DB2F-6A42-908B-DEE050817F43}"/>
                </a:ext>
              </a:extLst>
            </p:cNvPr>
            <p:cNvSpPr>
              <a:spLocks noChangeShapeType="1"/>
            </p:cNvSpPr>
            <p:nvPr/>
          </p:nvSpPr>
          <p:spPr bwMode="auto">
            <a:xfrm flipV="1">
              <a:off x="3510" y="2849"/>
              <a:ext cx="144" cy="156"/>
            </a:xfrm>
            <a:prstGeom prst="line">
              <a:avLst/>
            </a:prstGeom>
            <a:noFill/>
            <a:ln w="3672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sz="1500"/>
            </a:p>
          </p:txBody>
        </p:sp>
        <p:sp>
          <p:nvSpPr>
            <p:cNvPr id="20514" name="Line 17">
              <a:extLst>
                <a:ext uri="{FF2B5EF4-FFF2-40B4-BE49-F238E27FC236}">
                  <a16:creationId xmlns:a16="http://schemas.microsoft.com/office/drawing/2014/main" id="{185C5F61-4EBB-9144-BB9A-0CFB3F70394C}"/>
                </a:ext>
              </a:extLst>
            </p:cNvPr>
            <p:cNvSpPr>
              <a:spLocks noChangeShapeType="1"/>
            </p:cNvSpPr>
            <p:nvPr/>
          </p:nvSpPr>
          <p:spPr bwMode="auto">
            <a:xfrm flipV="1">
              <a:off x="4054" y="1344"/>
              <a:ext cx="206" cy="77"/>
            </a:xfrm>
            <a:prstGeom prst="line">
              <a:avLst/>
            </a:prstGeom>
            <a:noFill/>
            <a:ln w="3672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sz="1500"/>
            </a:p>
          </p:txBody>
        </p:sp>
      </p:grpSp>
      <p:grpSp>
        <p:nvGrpSpPr>
          <p:cNvPr id="7" name="Group 18">
            <a:extLst>
              <a:ext uri="{FF2B5EF4-FFF2-40B4-BE49-F238E27FC236}">
                <a16:creationId xmlns:a16="http://schemas.microsoft.com/office/drawing/2014/main" id="{FF9D987A-4206-2E44-9009-D9D13FEBA74B}"/>
              </a:ext>
            </a:extLst>
          </p:cNvPr>
          <p:cNvGrpSpPr>
            <a:grpSpLocks/>
          </p:cNvGrpSpPr>
          <p:nvPr/>
        </p:nvGrpSpPr>
        <p:grpSpPr bwMode="auto">
          <a:xfrm>
            <a:off x="5050896" y="1357313"/>
            <a:ext cx="2153708" cy="2936875"/>
            <a:chOff x="3242" y="1026"/>
            <a:chExt cx="1628" cy="2220"/>
          </a:xfrm>
        </p:grpSpPr>
        <p:grpSp>
          <p:nvGrpSpPr>
            <p:cNvPr id="20495" name="Group 19">
              <a:extLst>
                <a:ext uri="{FF2B5EF4-FFF2-40B4-BE49-F238E27FC236}">
                  <a16:creationId xmlns:a16="http://schemas.microsoft.com/office/drawing/2014/main" id="{8074F271-54DA-324A-B435-3FEF1F3B4E2D}"/>
                </a:ext>
              </a:extLst>
            </p:cNvPr>
            <p:cNvGrpSpPr>
              <a:grpSpLocks/>
            </p:cNvGrpSpPr>
            <p:nvPr/>
          </p:nvGrpSpPr>
          <p:grpSpPr bwMode="auto">
            <a:xfrm>
              <a:off x="3575" y="1026"/>
              <a:ext cx="1295" cy="411"/>
              <a:chOff x="3575" y="1026"/>
              <a:chExt cx="1295" cy="411"/>
            </a:xfrm>
          </p:grpSpPr>
          <p:sp>
            <p:nvSpPr>
              <p:cNvPr id="20506" name="Oval 20">
                <a:extLst>
                  <a:ext uri="{FF2B5EF4-FFF2-40B4-BE49-F238E27FC236}">
                    <a16:creationId xmlns:a16="http://schemas.microsoft.com/office/drawing/2014/main" id="{AF6A54A5-0277-D74A-877F-C48821A5A3F5}"/>
                  </a:ext>
                </a:extLst>
              </p:cNvPr>
              <p:cNvSpPr>
                <a:spLocks noChangeArrowheads="1"/>
              </p:cNvSpPr>
              <p:nvPr/>
            </p:nvSpPr>
            <p:spPr bwMode="auto">
              <a:xfrm>
                <a:off x="4187" y="1026"/>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7" name="Oval 21">
                <a:extLst>
                  <a:ext uri="{FF2B5EF4-FFF2-40B4-BE49-F238E27FC236}">
                    <a16:creationId xmlns:a16="http://schemas.microsoft.com/office/drawing/2014/main" id="{77E83F38-4D2E-474D-83DE-EE02A25CCFE0}"/>
                  </a:ext>
                </a:extLst>
              </p:cNvPr>
              <p:cNvSpPr>
                <a:spLocks noChangeArrowheads="1"/>
              </p:cNvSpPr>
              <p:nvPr/>
            </p:nvSpPr>
            <p:spPr bwMode="auto">
              <a:xfrm>
                <a:off x="4458" y="1049"/>
                <a:ext cx="96" cy="95"/>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8" name="Oval 22">
                <a:extLst>
                  <a:ext uri="{FF2B5EF4-FFF2-40B4-BE49-F238E27FC236}">
                    <a16:creationId xmlns:a16="http://schemas.microsoft.com/office/drawing/2014/main" id="{A81E87A9-9111-8440-A531-91ED280EB571}"/>
                  </a:ext>
                </a:extLst>
              </p:cNvPr>
              <p:cNvSpPr>
                <a:spLocks noChangeArrowheads="1"/>
              </p:cNvSpPr>
              <p:nvPr/>
            </p:nvSpPr>
            <p:spPr bwMode="auto">
              <a:xfrm>
                <a:off x="3915" y="1049"/>
                <a:ext cx="96" cy="95"/>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9" name="Oval 23">
                <a:extLst>
                  <a:ext uri="{FF2B5EF4-FFF2-40B4-BE49-F238E27FC236}">
                    <a16:creationId xmlns:a16="http://schemas.microsoft.com/office/drawing/2014/main" id="{C23C5290-333E-B848-A5F6-9061C28474D8}"/>
                  </a:ext>
                </a:extLst>
              </p:cNvPr>
              <p:cNvSpPr>
                <a:spLocks noChangeArrowheads="1"/>
              </p:cNvSpPr>
              <p:nvPr/>
            </p:nvSpPr>
            <p:spPr bwMode="auto">
              <a:xfrm>
                <a:off x="3711" y="1185"/>
                <a:ext cx="96" cy="95"/>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10" name="Oval 24">
                <a:extLst>
                  <a:ext uri="{FF2B5EF4-FFF2-40B4-BE49-F238E27FC236}">
                    <a16:creationId xmlns:a16="http://schemas.microsoft.com/office/drawing/2014/main" id="{F2F285A3-F386-564F-93BC-A76621B2B6BF}"/>
                  </a:ext>
                </a:extLst>
              </p:cNvPr>
              <p:cNvSpPr>
                <a:spLocks noChangeArrowheads="1"/>
              </p:cNvSpPr>
              <p:nvPr/>
            </p:nvSpPr>
            <p:spPr bwMode="auto">
              <a:xfrm>
                <a:off x="4639" y="1185"/>
                <a:ext cx="96" cy="95"/>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11" name="Oval 25">
                <a:extLst>
                  <a:ext uri="{FF2B5EF4-FFF2-40B4-BE49-F238E27FC236}">
                    <a16:creationId xmlns:a16="http://schemas.microsoft.com/office/drawing/2014/main" id="{7DEF3FB8-5DDF-D242-A1F6-491752218A06}"/>
                  </a:ext>
                </a:extLst>
              </p:cNvPr>
              <p:cNvSpPr>
                <a:spLocks noChangeArrowheads="1"/>
              </p:cNvSpPr>
              <p:nvPr/>
            </p:nvSpPr>
            <p:spPr bwMode="auto">
              <a:xfrm>
                <a:off x="4775" y="1342"/>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12" name="Oval 26">
                <a:extLst>
                  <a:ext uri="{FF2B5EF4-FFF2-40B4-BE49-F238E27FC236}">
                    <a16:creationId xmlns:a16="http://schemas.microsoft.com/office/drawing/2014/main" id="{32BAFAE2-9EDB-DA46-BBFB-245498527C75}"/>
                  </a:ext>
                </a:extLst>
              </p:cNvPr>
              <p:cNvSpPr>
                <a:spLocks noChangeArrowheads="1"/>
              </p:cNvSpPr>
              <p:nvPr/>
            </p:nvSpPr>
            <p:spPr bwMode="auto">
              <a:xfrm>
                <a:off x="3575" y="1342"/>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grpSp>
        <p:grpSp>
          <p:nvGrpSpPr>
            <p:cNvPr id="20496" name="Group 27">
              <a:extLst>
                <a:ext uri="{FF2B5EF4-FFF2-40B4-BE49-F238E27FC236}">
                  <a16:creationId xmlns:a16="http://schemas.microsoft.com/office/drawing/2014/main" id="{48DA3AFF-7D26-A543-8C95-D252BF27A5FD}"/>
                </a:ext>
              </a:extLst>
            </p:cNvPr>
            <p:cNvGrpSpPr>
              <a:grpSpLocks/>
            </p:cNvGrpSpPr>
            <p:nvPr/>
          </p:nvGrpSpPr>
          <p:grpSpPr bwMode="auto">
            <a:xfrm>
              <a:off x="3242" y="2545"/>
              <a:ext cx="1296" cy="701"/>
              <a:chOff x="3242" y="2545"/>
              <a:chExt cx="1296" cy="701"/>
            </a:xfrm>
          </p:grpSpPr>
          <p:sp>
            <p:nvSpPr>
              <p:cNvPr id="20497" name="Oval 28">
                <a:extLst>
                  <a:ext uri="{FF2B5EF4-FFF2-40B4-BE49-F238E27FC236}">
                    <a16:creationId xmlns:a16="http://schemas.microsoft.com/office/drawing/2014/main" id="{FFEB403A-75E8-E244-9063-ADA7F32B489B}"/>
                  </a:ext>
                </a:extLst>
              </p:cNvPr>
              <p:cNvSpPr>
                <a:spLocks noChangeArrowheads="1"/>
              </p:cNvSpPr>
              <p:nvPr/>
            </p:nvSpPr>
            <p:spPr bwMode="auto">
              <a:xfrm>
                <a:off x="3242" y="3151"/>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498" name="Oval 29">
                <a:extLst>
                  <a:ext uri="{FF2B5EF4-FFF2-40B4-BE49-F238E27FC236}">
                    <a16:creationId xmlns:a16="http://schemas.microsoft.com/office/drawing/2014/main" id="{5BCCF77E-1B16-2440-902F-8A6A8891E11F}"/>
                  </a:ext>
                </a:extLst>
              </p:cNvPr>
              <p:cNvSpPr>
                <a:spLocks noChangeArrowheads="1"/>
              </p:cNvSpPr>
              <p:nvPr/>
            </p:nvSpPr>
            <p:spPr bwMode="auto">
              <a:xfrm>
                <a:off x="3256" y="2935"/>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499" name="Oval 30">
                <a:extLst>
                  <a:ext uri="{FF2B5EF4-FFF2-40B4-BE49-F238E27FC236}">
                    <a16:creationId xmlns:a16="http://schemas.microsoft.com/office/drawing/2014/main" id="{0971E4AC-C92F-9F44-882F-81AB787E34DE}"/>
                  </a:ext>
                </a:extLst>
              </p:cNvPr>
              <p:cNvSpPr>
                <a:spLocks noChangeArrowheads="1"/>
              </p:cNvSpPr>
              <p:nvPr/>
            </p:nvSpPr>
            <p:spPr bwMode="auto">
              <a:xfrm>
                <a:off x="3336" y="2743"/>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0" name="Oval 31">
                <a:extLst>
                  <a:ext uri="{FF2B5EF4-FFF2-40B4-BE49-F238E27FC236}">
                    <a16:creationId xmlns:a16="http://schemas.microsoft.com/office/drawing/2014/main" id="{FCF9AEF9-A28A-2449-B63F-5CAEDDD4C9F1}"/>
                  </a:ext>
                </a:extLst>
              </p:cNvPr>
              <p:cNvSpPr>
                <a:spLocks noChangeArrowheads="1"/>
              </p:cNvSpPr>
              <p:nvPr/>
            </p:nvSpPr>
            <p:spPr bwMode="auto">
              <a:xfrm>
                <a:off x="3496" y="2624"/>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1" name="Oval 32">
                <a:extLst>
                  <a:ext uri="{FF2B5EF4-FFF2-40B4-BE49-F238E27FC236}">
                    <a16:creationId xmlns:a16="http://schemas.microsoft.com/office/drawing/2014/main" id="{71C3705C-A05E-C54D-8E99-9491569C8783}"/>
                  </a:ext>
                </a:extLst>
              </p:cNvPr>
              <p:cNvSpPr>
                <a:spLocks noChangeArrowheads="1"/>
              </p:cNvSpPr>
              <p:nvPr/>
            </p:nvSpPr>
            <p:spPr bwMode="auto">
              <a:xfrm>
                <a:off x="3688" y="2568"/>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2" name="Oval 33">
                <a:extLst>
                  <a:ext uri="{FF2B5EF4-FFF2-40B4-BE49-F238E27FC236}">
                    <a16:creationId xmlns:a16="http://schemas.microsoft.com/office/drawing/2014/main" id="{C2274858-479F-744C-8EB6-97F25091CFD0}"/>
                  </a:ext>
                </a:extLst>
              </p:cNvPr>
              <p:cNvSpPr>
                <a:spLocks noChangeArrowheads="1"/>
              </p:cNvSpPr>
              <p:nvPr/>
            </p:nvSpPr>
            <p:spPr bwMode="auto">
              <a:xfrm>
                <a:off x="3891" y="2545"/>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3" name="Oval 34">
                <a:extLst>
                  <a:ext uri="{FF2B5EF4-FFF2-40B4-BE49-F238E27FC236}">
                    <a16:creationId xmlns:a16="http://schemas.microsoft.com/office/drawing/2014/main" id="{D1789039-2E42-8D44-870D-0F09082D9C2E}"/>
                  </a:ext>
                </a:extLst>
              </p:cNvPr>
              <p:cNvSpPr>
                <a:spLocks noChangeArrowheads="1"/>
              </p:cNvSpPr>
              <p:nvPr/>
            </p:nvSpPr>
            <p:spPr bwMode="auto">
              <a:xfrm>
                <a:off x="4095" y="2568"/>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4" name="Oval 35">
                <a:extLst>
                  <a:ext uri="{FF2B5EF4-FFF2-40B4-BE49-F238E27FC236}">
                    <a16:creationId xmlns:a16="http://schemas.microsoft.com/office/drawing/2014/main" id="{4B886775-C342-CE45-819D-926803C0C787}"/>
                  </a:ext>
                </a:extLst>
              </p:cNvPr>
              <p:cNvSpPr>
                <a:spLocks noChangeArrowheads="1"/>
              </p:cNvSpPr>
              <p:nvPr/>
            </p:nvSpPr>
            <p:spPr bwMode="auto">
              <a:xfrm>
                <a:off x="4299" y="2636"/>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sp>
            <p:nvSpPr>
              <p:cNvPr id="20505" name="Oval 36">
                <a:extLst>
                  <a:ext uri="{FF2B5EF4-FFF2-40B4-BE49-F238E27FC236}">
                    <a16:creationId xmlns:a16="http://schemas.microsoft.com/office/drawing/2014/main" id="{FE3BA1DF-C978-0D49-A52A-FF5F0A6BF285}"/>
                  </a:ext>
                </a:extLst>
              </p:cNvPr>
              <p:cNvSpPr>
                <a:spLocks noChangeArrowheads="1"/>
              </p:cNvSpPr>
              <p:nvPr/>
            </p:nvSpPr>
            <p:spPr bwMode="auto">
              <a:xfrm>
                <a:off x="4443" y="2767"/>
                <a:ext cx="96" cy="96"/>
              </a:xfrm>
              <a:prstGeom prst="ellipse">
                <a:avLst/>
              </a:prstGeom>
              <a:solidFill>
                <a:srgbClr val="0000FF"/>
              </a:solidFill>
              <a:ln w="9360">
                <a:solidFill>
                  <a:srgbClr val="000000"/>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buClr>
                    <a:srgbClr val="000000"/>
                  </a:buClr>
                  <a:buSzPct val="100000"/>
                  <a:buFont typeface="Times New Roman" panose="02020603050405020304" pitchFamily="18" charset="0"/>
                  <a:buNone/>
                </a:pPr>
                <a:endParaRPr lang="en-US" altLang="en-US" sz="1500">
                  <a:ea typeface="MS Gothic" panose="020B0609070205080204" pitchFamily="49" charset="-128"/>
                </a:endParaRPr>
              </a:p>
            </p:txBody>
          </p:sp>
        </p:grpSp>
      </p:grpSp>
      <p:sp>
        <p:nvSpPr>
          <p:cNvPr id="8229" name="Text Box 37">
            <a:extLst>
              <a:ext uri="{FF2B5EF4-FFF2-40B4-BE49-F238E27FC236}">
                <a16:creationId xmlns:a16="http://schemas.microsoft.com/office/drawing/2014/main" id="{362E5CA2-6BC4-164A-8579-0826ECFE600A}"/>
              </a:ext>
            </a:extLst>
          </p:cNvPr>
          <p:cNvSpPr txBox="1">
            <a:spLocks noChangeArrowheads="1"/>
          </p:cNvSpPr>
          <p:nvPr/>
        </p:nvSpPr>
        <p:spPr bwMode="auto">
          <a:xfrm>
            <a:off x="1333500" y="3058583"/>
            <a:ext cx="2530740" cy="15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7500" rIns="75000" bIns="37500"/>
          <a:lstStyle>
            <a:lvl1pPr marL="342900" indent="-3429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1pPr>
            <a:lvl2pPr marL="327025" indent="-32702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2pPr>
            <a:lvl3pPr marL="727075" indent="-26987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9pPr>
          </a:lstStyle>
          <a:p>
            <a:pPr lvl="1" eaLnBrk="1" hangingPunct="1">
              <a:spcBef>
                <a:spcPts val="500"/>
              </a:spcBef>
              <a:spcAft>
                <a:spcPts val="250"/>
              </a:spcAft>
              <a:buClr>
                <a:srgbClr val="EAEAEA"/>
              </a:buClr>
              <a:buSzPct val="100000"/>
            </a:pPr>
            <a:r>
              <a:rPr lang="en-GB" altLang="en-US" sz="2333" dirty="0">
                <a:ea typeface="MS Gothic" panose="020B0609070205080204" pitchFamily="49" charset="-128"/>
              </a:rPr>
              <a:t> </a:t>
            </a:r>
            <a:r>
              <a:rPr lang="en-US" altLang="en-US" sz="2333" dirty="0">
                <a:ea typeface="MS Gothic" panose="020B0609070205080204" pitchFamily="49" charset="-128"/>
                <a:sym typeface="Wingdings" pitchFamily="2" charset="2"/>
              </a:rPr>
              <a:t> </a:t>
            </a:r>
            <a:r>
              <a:rPr lang="en-GB" altLang="en-US" sz="2333" dirty="0">
                <a:ea typeface="MS Gothic" panose="020B0609070205080204" pitchFamily="49" charset="-128"/>
                <a:sym typeface="Wingdings" pitchFamily="2" charset="2"/>
              </a:rPr>
              <a:t>Possible s</a:t>
            </a:r>
            <a:r>
              <a:rPr lang="en-GB" altLang="en-US" sz="2333" dirty="0">
                <a:ea typeface="MS Gothic" panose="020B0609070205080204" pitchFamily="49" charset="-128"/>
              </a:rPr>
              <a:t>ource distribution</a:t>
            </a:r>
          </a:p>
          <a:p>
            <a:pPr lvl="2" eaLnBrk="1" hangingPunct="1">
              <a:spcBef>
                <a:spcPts val="583"/>
              </a:spcBef>
              <a:spcAft>
                <a:spcPts val="250"/>
              </a:spcAft>
              <a:buClr>
                <a:srgbClr val="EAEAEA"/>
              </a:buClr>
              <a:buSzPct val="100000"/>
              <a:buFont typeface="Times New Roman" panose="02020603050405020304" pitchFamily="18" charset="0"/>
              <a:buChar char="•"/>
            </a:pPr>
            <a:r>
              <a:rPr lang="en-GB" altLang="en-US" sz="1500" dirty="0">
                <a:ea typeface="MS Gothic" panose="020B0609070205080204" pitchFamily="49" charset="-128"/>
              </a:rPr>
              <a:t>Magnitudes</a:t>
            </a:r>
          </a:p>
          <a:p>
            <a:pPr lvl="2" eaLnBrk="1" hangingPunct="1">
              <a:spcBef>
                <a:spcPts val="583"/>
              </a:spcBef>
              <a:spcAft>
                <a:spcPts val="250"/>
              </a:spcAft>
              <a:buClr>
                <a:srgbClr val="EAEAEA"/>
              </a:buClr>
              <a:buSzPct val="100000"/>
              <a:buFont typeface="Times New Roman" panose="02020603050405020304" pitchFamily="18" charset="0"/>
              <a:buChar char="•"/>
            </a:pPr>
            <a:r>
              <a:rPr lang="en-GB" altLang="en-US" sz="1500" dirty="0">
                <a:ea typeface="MS Gothic" panose="020B0609070205080204" pitchFamily="49" charset="-128"/>
              </a:rPr>
              <a:t>Locations</a:t>
            </a:r>
          </a:p>
          <a:p>
            <a:pPr lvl="2" eaLnBrk="1" hangingPunct="1">
              <a:spcBef>
                <a:spcPts val="667"/>
              </a:spcBef>
              <a:spcAft>
                <a:spcPts val="250"/>
              </a:spcAft>
              <a:buClr>
                <a:srgbClr val="EAEAEA"/>
              </a:buClr>
              <a:buSzPct val="100000"/>
              <a:buFont typeface="Times New Roman" panose="02020603050405020304" pitchFamily="18" charset="0"/>
              <a:buChar char="•"/>
            </a:pPr>
            <a:r>
              <a:rPr lang="en-GB" altLang="en-US" sz="1500" dirty="0">
                <a:ea typeface="MS Gothic" panose="020B0609070205080204" pitchFamily="49" charset="-128"/>
              </a:rPr>
              <a:t>Directions</a:t>
            </a:r>
          </a:p>
        </p:txBody>
      </p:sp>
      <p:sp>
        <p:nvSpPr>
          <p:cNvPr id="8230" name="Text Box 38">
            <a:extLst>
              <a:ext uri="{FF2B5EF4-FFF2-40B4-BE49-F238E27FC236}">
                <a16:creationId xmlns:a16="http://schemas.microsoft.com/office/drawing/2014/main" id="{25F37C14-B625-7E4C-9895-403B7B019518}"/>
              </a:ext>
            </a:extLst>
          </p:cNvPr>
          <p:cNvSpPr txBox="1">
            <a:spLocks noChangeArrowheads="1"/>
          </p:cNvSpPr>
          <p:nvPr/>
        </p:nvSpPr>
        <p:spPr bwMode="auto">
          <a:xfrm>
            <a:off x="1333500" y="2606145"/>
            <a:ext cx="2133865" cy="3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7500" rIns="75000" bIns="37500"/>
          <a:lstStyle>
            <a:lvl1pPr marL="342900" indent="-3429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1pPr>
            <a:lvl2pPr marL="327025" indent="-32702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9pPr>
          </a:lstStyle>
          <a:p>
            <a:pPr lvl="1" eaLnBrk="1" hangingPunct="1">
              <a:spcBef>
                <a:spcPts val="667"/>
              </a:spcBef>
              <a:buClr>
                <a:srgbClr val="EAEAEA"/>
              </a:buClr>
              <a:buSzPct val="100000"/>
            </a:pPr>
            <a:r>
              <a:rPr lang="en-GB" altLang="en-US" sz="2333" dirty="0">
                <a:ea typeface="MS Gothic" panose="020B0609070205080204" pitchFamily="49" charset="-128"/>
              </a:rPr>
              <a:t> </a:t>
            </a:r>
            <a:r>
              <a:rPr lang="en-US" altLang="en-US" sz="2333" dirty="0">
                <a:ea typeface="MS Gothic" panose="020B0609070205080204" pitchFamily="49" charset="-128"/>
                <a:sym typeface="Wingdings" pitchFamily="2" charset="2"/>
              </a:rPr>
              <a:t> </a:t>
            </a:r>
            <a:r>
              <a:rPr lang="en-GB" altLang="en-US" sz="2333" dirty="0">
                <a:ea typeface="MS Gothic" panose="020B0609070205080204" pitchFamily="49" charset="-128"/>
              </a:rPr>
              <a:t>Sensor Locations</a:t>
            </a:r>
          </a:p>
        </p:txBody>
      </p:sp>
      <p:sp>
        <p:nvSpPr>
          <p:cNvPr id="8231" name="Text Box 39">
            <a:extLst>
              <a:ext uri="{FF2B5EF4-FFF2-40B4-BE49-F238E27FC236}">
                <a16:creationId xmlns:a16="http://schemas.microsoft.com/office/drawing/2014/main" id="{BE52C19B-8640-E146-BCFF-BD8959AD3B1A}"/>
              </a:ext>
            </a:extLst>
          </p:cNvPr>
          <p:cNvSpPr txBox="1">
            <a:spLocks noChangeArrowheads="1"/>
          </p:cNvSpPr>
          <p:nvPr/>
        </p:nvSpPr>
        <p:spPr bwMode="auto">
          <a:xfrm>
            <a:off x="1144323" y="4509823"/>
            <a:ext cx="1146968" cy="3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75000" tIns="37500" rIns="75000" bIns="37500"/>
          <a:lstStyle>
            <a:lvl1pPr marL="342900" indent="-3429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1pPr>
            <a:lvl2pPr marL="327025" indent="-327025"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327025" algn="l"/>
                <a:tab pos="784225" algn="l"/>
                <a:tab pos="1241425" algn="l"/>
                <a:tab pos="1698625" algn="l"/>
                <a:tab pos="2155825" algn="l"/>
                <a:tab pos="2613025" algn="l"/>
                <a:tab pos="3070225" algn="l"/>
                <a:tab pos="3527425" algn="l"/>
                <a:tab pos="3984625" algn="l"/>
                <a:tab pos="4441825" algn="l"/>
                <a:tab pos="4899025" algn="l"/>
                <a:tab pos="5356225" algn="l"/>
                <a:tab pos="5813425" algn="l"/>
                <a:tab pos="6270625" algn="l"/>
                <a:tab pos="6727825" algn="l"/>
                <a:tab pos="7185025" algn="l"/>
                <a:tab pos="7642225" algn="l"/>
                <a:tab pos="8099425" algn="l"/>
                <a:tab pos="8556625" algn="l"/>
                <a:tab pos="9013825" algn="l"/>
                <a:tab pos="9471025" algn="l"/>
              </a:tabLst>
              <a:defRPr sz="2400">
                <a:solidFill>
                  <a:schemeClr val="tx1"/>
                </a:solidFill>
                <a:latin typeface="Arial" panose="020B0604020202020204" pitchFamily="34" charset="0"/>
                <a:ea typeface="ＭＳ Ｐゴシック" panose="020B0600070205080204" pitchFamily="34" charset="-128"/>
              </a:defRPr>
            </a:lvl9pPr>
          </a:lstStyle>
          <a:p>
            <a:pPr lvl="1" eaLnBrk="1" hangingPunct="1">
              <a:spcBef>
                <a:spcPts val="667"/>
              </a:spcBef>
              <a:buClr>
                <a:srgbClr val="EAEAEA"/>
              </a:buClr>
              <a:buSzPct val="100000"/>
              <a:buFont typeface="Times New Roman" panose="02020603050405020304" pitchFamily="18" charset="0"/>
              <a:buChar char="–"/>
            </a:pPr>
            <a:r>
              <a:rPr lang="en-US" altLang="en-US" sz="2333" dirty="0">
                <a:ea typeface="MS Gothic" panose="020B0609070205080204" pitchFamily="49" charset="-128"/>
                <a:sym typeface="Wingdings" pitchFamily="2" charset="2"/>
              </a:rPr>
              <a:t> </a:t>
            </a:r>
            <a:r>
              <a:rPr lang="en-GB" altLang="en-US" sz="2333" dirty="0">
                <a:ea typeface="MS Gothic" panose="020B0609070205080204" pitchFamily="49" charset="-128"/>
              </a:rPr>
              <a:t>Solver</a:t>
            </a:r>
          </a:p>
        </p:txBody>
      </p:sp>
      <p:sp>
        <p:nvSpPr>
          <p:cNvPr id="47" name="Title 1">
            <a:extLst>
              <a:ext uri="{FF2B5EF4-FFF2-40B4-BE49-F238E27FC236}">
                <a16:creationId xmlns:a16="http://schemas.microsoft.com/office/drawing/2014/main" id="{6335E217-2957-864C-ABC5-4242ABFA32DF}"/>
              </a:ext>
            </a:extLst>
          </p:cNvPr>
          <p:cNvSpPr txBox="1">
            <a:spLocks/>
          </p:cNvSpPr>
          <p:nvPr/>
        </p:nvSpPr>
        <p:spPr>
          <a:xfrm>
            <a:off x="762000" y="227542"/>
            <a:ext cx="7620000" cy="952500"/>
          </a:xfrm>
          <a:prstGeom prst="rect">
            <a:avLst/>
          </a:prstGeom>
          <a:solidFill>
            <a:schemeClr val="bg1"/>
          </a:solidFill>
        </p:spPr>
        <p:txBody>
          <a:bodyPr/>
          <a:lstStyle>
            <a:lvl1pPr algn="ctr" rtl="0" eaLnBrk="0" fontAlgn="base" hangingPunct="0">
              <a:spcBef>
                <a:spcPct val="0"/>
              </a:spcBef>
              <a:spcAft>
                <a:spcPct val="0"/>
              </a:spcAft>
              <a:defRPr sz="2800" b="1">
                <a:solidFill>
                  <a:schemeClr val="tx2"/>
                </a:solidFill>
                <a:latin typeface="+mj-lt"/>
                <a:ea typeface="+mj-ea"/>
                <a:cs typeface="+mj-cs"/>
              </a:defRPr>
            </a:lvl1pPr>
            <a:lvl2pPr algn="ctr" rtl="0" eaLnBrk="0" fontAlgn="base" hangingPunct="0">
              <a:spcBef>
                <a:spcPct val="0"/>
              </a:spcBef>
              <a:spcAft>
                <a:spcPct val="0"/>
              </a:spcAft>
              <a:defRPr sz="2800" b="1">
                <a:solidFill>
                  <a:schemeClr val="tx2"/>
                </a:solidFill>
                <a:latin typeface="Arial" charset="0"/>
              </a:defRPr>
            </a:lvl2pPr>
            <a:lvl3pPr algn="ctr" rtl="0" eaLnBrk="0" fontAlgn="base" hangingPunct="0">
              <a:spcBef>
                <a:spcPct val="0"/>
              </a:spcBef>
              <a:spcAft>
                <a:spcPct val="0"/>
              </a:spcAft>
              <a:defRPr sz="2800" b="1">
                <a:solidFill>
                  <a:schemeClr val="tx2"/>
                </a:solidFill>
                <a:latin typeface="Arial" charset="0"/>
              </a:defRPr>
            </a:lvl3pPr>
            <a:lvl4pPr algn="ctr" rtl="0" eaLnBrk="0" fontAlgn="base" hangingPunct="0">
              <a:spcBef>
                <a:spcPct val="0"/>
              </a:spcBef>
              <a:spcAft>
                <a:spcPct val="0"/>
              </a:spcAft>
              <a:defRPr sz="2800" b="1">
                <a:solidFill>
                  <a:schemeClr val="tx2"/>
                </a:solidFill>
                <a:latin typeface="Arial" charset="0"/>
              </a:defRPr>
            </a:lvl4pPr>
            <a:lvl5pPr algn="ctr" rtl="0" eaLnBrk="0" fontAlgn="base" hangingPunct="0">
              <a:spcBef>
                <a:spcPct val="0"/>
              </a:spcBef>
              <a:spcAft>
                <a:spcPct val="0"/>
              </a:spcAft>
              <a:defRPr sz="2800" b="1">
                <a:solidFill>
                  <a:schemeClr val="tx2"/>
                </a:solidFill>
                <a:latin typeface="Arial" charset="0"/>
              </a:defRPr>
            </a:lvl5pPr>
            <a:lvl6pPr marL="457200" algn="ctr" rtl="0" fontAlgn="base">
              <a:spcBef>
                <a:spcPct val="0"/>
              </a:spcBef>
              <a:spcAft>
                <a:spcPct val="0"/>
              </a:spcAft>
              <a:defRPr sz="2800" b="1">
                <a:solidFill>
                  <a:schemeClr val="tx2"/>
                </a:solidFill>
                <a:latin typeface="Arial" charset="0"/>
              </a:defRPr>
            </a:lvl6pPr>
            <a:lvl7pPr marL="914400" algn="ctr" rtl="0" fontAlgn="base">
              <a:spcBef>
                <a:spcPct val="0"/>
              </a:spcBef>
              <a:spcAft>
                <a:spcPct val="0"/>
              </a:spcAft>
              <a:defRPr sz="2800" b="1">
                <a:solidFill>
                  <a:schemeClr val="tx2"/>
                </a:solidFill>
                <a:latin typeface="Arial" charset="0"/>
              </a:defRPr>
            </a:lvl7pPr>
            <a:lvl8pPr marL="1371600" algn="ctr" rtl="0" fontAlgn="base">
              <a:spcBef>
                <a:spcPct val="0"/>
              </a:spcBef>
              <a:spcAft>
                <a:spcPct val="0"/>
              </a:spcAft>
              <a:defRPr sz="2800" b="1">
                <a:solidFill>
                  <a:schemeClr val="tx2"/>
                </a:solidFill>
                <a:latin typeface="Arial" charset="0"/>
              </a:defRPr>
            </a:lvl8pPr>
            <a:lvl9pPr marL="1828800" algn="ctr" rtl="0" fontAlgn="base">
              <a:spcBef>
                <a:spcPct val="0"/>
              </a:spcBef>
              <a:spcAft>
                <a:spcPct val="0"/>
              </a:spcAft>
              <a:defRPr sz="2800" b="1">
                <a:solidFill>
                  <a:schemeClr val="tx2"/>
                </a:solidFill>
                <a:latin typeface="Arial" charset="0"/>
              </a:defRPr>
            </a:lvl9pPr>
          </a:lstStyle>
          <a:p>
            <a:pPr eaLnBrk="1" hangingPunct="1">
              <a:lnSpc>
                <a:spcPct val="93000"/>
              </a:lnSpc>
              <a:buSzPct val="100000"/>
            </a:pPr>
            <a:r>
              <a:rPr lang="en-GB" altLang="en-US" sz="3000" b="0" dirty="0">
                <a:ea typeface="MS Gothic" panose="020B0609070205080204" pitchFamily="49" charset="-128"/>
              </a:rPr>
              <a:t>Forward Head Model Problem (well posed)</a:t>
            </a:r>
          </a:p>
        </p:txBody>
      </p:sp>
    </p:spTree>
    <p:extLst>
      <p:ext uri="{BB962C8B-B14F-4D97-AF65-F5344CB8AC3E}">
        <p14:creationId xmlns:p14="http://schemas.microsoft.com/office/powerpoint/2010/main" val="2537547473"/>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0C267-E3E3-D113-7BD3-8B13EE48F1F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Fine fit options in DIPFIT: Fitting two dipoles</a:t>
            </a:r>
          </a:p>
        </p:txBody>
      </p:sp>
      <p:pic>
        <p:nvPicPr>
          <p:cNvPr id="5" name="Picture 4">
            <a:extLst>
              <a:ext uri="{FF2B5EF4-FFF2-40B4-BE49-F238E27FC236}">
                <a16:creationId xmlns:a16="http://schemas.microsoft.com/office/drawing/2014/main" id="{19C09694-42F4-8663-CCBC-73842D0E3F2F}"/>
              </a:ext>
            </a:extLst>
          </p:cNvPr>
          <p:cNvPicPr>
            <a:picLocks noChangeAspect="1"/>
          </p:cNvPicPr>
          <p:nvPr/>
        </p:nvPicPr>
        <p:blipFill>
          <a:blip r:embed="rId3"/>
          <a:stretch>
            <a:fillRect/>
          </a:stretch>
        </p:blipFill>
        <p:spPr>
          <a:xfrm>
            <a:off x="540834" y="1507306"/>
            <a:ext cx="5681546" cy="3946603"/>
          </a:xfrm>
          <a:prstGeom prst="rect">
            <a:avLst/>
          </a:prstGeom>
        </p:spPr>
      </p:pic>
      <p:sp>
        <p:nvSpPr>
          <p:cNvPr id="6" name="Bent Arrow 5">
            <a:extLst>
              <a:ext uri="{FF2B5EF4-FFF2-40B4-BE49-F238E27FC236}">
                <a16:creationId xmlns:a16="http://schemas.microsoft.com/office/drawing/2014/main" id="{C19110F1-4D9E-A06B-C984-074A910FC68C}"/>
              </a:ext>
            </a:extLst>
          </p:cNvPr>
          <p:cNvSpPr/>
          <p:nvPr/>
        </p:nvSpPr>
        <p:spPr>
          <a:xfrm rot="16200000" flipV="1">
            <a:off x="6550144" y="4152858"/>
            <a:ext cx="494145" cy="954414"/>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Picture 6">
            <a:extLst>
              <a:ext uri="{FF2B5EF4-FFF2-40B4-BE49-F238E27FC236}">
                <a16:creationId xmlns:a16="http://schemas.microsoft.com/office/drawing/2014/main" id="{14BFDD84-3E8E-977E-0823-078624678852}"/>
              </a:ext>
            </a:extLst>
          </p:cNvPr>
          <p:cNvPicPr>
            <a:picLocks noChangeAspect="1"/>
          </p:cNvPicPr>
          <p:nvPr/>
        </p:nvPicPr>
        <p:blipFill>
          <a:blip r:embed="rId4"/>
          <a:stretch>
            <a:fillRect/>
          </a:stretch>
        </p:blipFill>
        <p:spPr>
          <a:xfrm>
            <a:off x="4354551" y="1463557"/>
            <a:ext cx="4622180" cy="2569388"/>
          </a:xfrm>
          <a:prstGeom prst="rect">
            <a:avLst/>
          </a:prstGeom>
        </p:spPr>
      </p:pic>
    </p:spTree>
    <p:extLst>
      <p:ext uri="{BB962C8B-B14F-4D97-AF65-F5344CB8AC3E}">
        <p14:creationId xmlns:p14="http://schemas.microsoft.com/office/powerpoint/2010/main" val="1039049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0C267-E3E3-D113-7BD3-8B13EE48F1F3}"/>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Fine fit options in DIPFIT: Fitting two dipoles</a:t>
            </a:r>
          </a:p>
        </p:txBody>
      </p:sp>
      <p:pic>
        <p:nvPicPr>
          <p:cNvPr id="3" name="Picture 2">
            <a:extLst>
              <a:ext uri="{FF2B5EF4-FFF2-40B4-BE49-F238E27FC236}">
                <a16:creationId xmlns:a16="http://schemas.microsoft.com/office/drawing/2014/main" id="{7C1D851A-F5FD-512F-5722-DD3EBAF9B69D}"/>
              </a:ext>
            </a:extLst>
          </p:cNvPr>
          <p:cNvPicPr>
            <a:picLocks noChangeAspect="1"/>
          </p:cNvPicPr>
          <p:nvPr/>
        </p:nvPicPr>
        <p:blipFill>
          <a:blip r:embed="rId3"/>
          <a:stretch>
            <a:fillRect/>
          </a:stretch>
        </p:blipFill>
        <p:spPr>
          <a:xfrm>
            <a:off x="2096591" y="869762"/>
            <a:ext cx="5106933" cy="2831343"/>
          </a:xfrm>
          <a:prstGeom prst="rect">
            <a:avLst/>
          </a:prstGeom>
        </p:spPr>
      </p:pic>
      <p:pic>
        <p:nvPicPr>
          <p:cNvPr id="4" name="Picture 3">
            <a:extLst>
              <a:ext uri="{FF2B5EF4-FFF2-40B4-BE49-F238E27FC236}">
                <a16:creationId xmlns:a16="http://schemas.microsoft.com/office/drawing/2014/main" id="{405389F7-7602-504D-2B5B-822DE5D7DBCC}"/>
              </a:ext>
            </a:extLst>
          </p:cNvPr>
          <p:cNvPicPr>
            <a:picLocks noChangeAspect="1"/>
          </p:cNvPicPr>
          <p:nvPr/>
        </p:nvPicPr>
        <p:blipFill>
          <a:blip r:embed="rId4"/>
          <a:stretch>
            <a:fillRect/>
          </a:stretch>
        </p:blipFill>
        <p:spPr>
          <a:xfrm>
            <a:off x="364370" y="1215449"/>
            <a:ext cx="1576106" cy="1412574"/>
          </a:xfrm>
          <a:prstGeom prst="rect">
            <a:avLst/>
          </a:prstGeom>
        </p:spPr>
      </p:pic>
      <p:sp>
        <p:nvSpPr>
          <p:cNvPr id="8" name="Rectangle 7">
            <a:extLst>
              <a:ext uri="{FF2B5EF4-FFF2-40B4-BE49-F238E27FC236}">
                <a16:creationId xmlns:a16="http://schemas.microsoft.com/office/drawing/2014/main" id="{2D7FB47A-0E47-3759-7C73-613261EFA86D}"/>
              </a:ext>
            </a:extLst>
          </p:cNvPr>
          <p:cNvSpPr/>
          <p:nvPr/>
        </p:nvSpPr>
        <p:spPr>
          <a:xfrm>
            <a:off x="3789274" y="1225508"/>
            <a:ext cx="905388" cy="190697"/>
          </a:xfrm>
          <a:prstGeom prst="rect">
            <a:avLst/>
          </a:prstGeom>
          <a:noFill/>
          <a:ln w="508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a:p>
        </p:txBody>
      </p:sp>
      <p:sp>
        <p:nvSpPr>
          <p:cNvPr id="9" name="Rectangle 8">
            <a:extLst>
              <a:ext uri="{FF2B5EF4-FFF2-40B4-BE49-F238E27FC236}">
                <a16:creationId xmlns:a16="http://schemas.microsoft.com/office/drawing/2014/main" id="{9DFCDE7D-7510-73AE-05A4-2656744A642E}"/>
              </a:ext>
            </a:extLst>
          </p:cNvPr>
          <p:cNvSpPr/>
          <p:nvPr/>
        </p:nvSpPr>
        <p:spPr>
          <a:xfrm>
            <a:off x="4748107" y="1236658"/>
            <a:ext cx="1639238" cy="190697"/>
          </a:xfrm>
          <a:prstGeom prst="rect">
            <a:avLst/>
          </a:prstGeom>
          <a:noFill/>
          <a:ln w="5080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dirty="0">
              <a:highlight>
                <a:srgbClr val="00FF00"/>
              </a:highlight>
            </a:endParaRPr>
          </a:p>
        </p:txBody>
      </p:sp>
      <p:sp>
        <p:nvSpPr>
          <p:cNvPr id="10" name="Rectangle 9">
            <a:extLst>
              <a:ext uri="{FF2B5EF4-FFF2-40B4-BE49-F238E27FC236}">
                <a16:creationId xmlns:a16="http://schemas.microsoft.com/office/drawing/2014/main" id="{D947077D-EA39-CB76-8CA0-F17424167BBA}"/>
              </a:ext>
            </a:extLst>
          </p:cNvPr>
          <p:cNvSpPr/>
          <p:nvPr/>
        </p:nvSpPr>
        <p:spPr>
          <a:xfrm>
            <a:off x="2256333" y="2916775"/>
            <a:ext cx="1532941" cy="190697"/>
          </a:xfrm>
          <a:prstGeom prst="rect">
            <a:avLst/>
          </a:prstGeom>
          <a:noFill/>
          <a:ln w="50800" cap="flat" cmpd="sng" algn="ctr">
            <a:solidFill>
              <a:schemeClr val="accent4">
                <a:lumMod val="60000"/>
                <a:lumOff val="4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n-US" dirty="0">
              <a:highlight>
                <a:srgbClr val="00FF00"/>
              </a:highlight>
            </a:endParaRPr>
          </a:p>
        </p:txBody>
      </p:sp>
      <p:grpSp>
        <p:nvGrpSpPr>
          <p:cNvPr id="14" name="Group 13">
            <a:extLst>
              <a:ext uri="{FF2B5EF4-FFF2-40B4-BE49-F238E27FC236}">
                <a16:creationId xmlns:a16="http://schemas.microsoft.com/office/drawing/2014/main" id="{897F6763-36EA-09AC-9926-40A73A6DA0B6}"/>
              </a:ext>
            </a:extLst>
          </p:cNvPr>
          <p:cNvGrpSpPr/>
          <p:nvPr/>
        </p:nvGrpSpPr>
        <p:grpSpPr>
          <a:xfrm>
            <a:off x="2136199" y="3778286"/>
            <a:ext cx="5116925" cy="1927840"/>
            <a:chOff x="3949016" y="2742323"/>
            <a:chExt cx="5116925" cy="1927840"/>
          </a:xfrm>
        </p:grpSpPr>
        <p:pic>
          <p:nvPicPr>
            <p:cNvPr id="11" name="Picture 10">
              <a:extLst>
                <a:ext uri="{FF2B5EF4-FFF2-40B4-BE49-F238E27FC236}">
                  <a16:creationId xmlns:a16="http://schemas.microsoft.com/office/drawing/2014/main" id="{5AF4C421-9AC9-9313-B596-F1E996376E76}"/>
                </a:ext>
              </a:extLst>
            </p:cNvPr>
            <p:cNvPicPr>
              <a:picLocks noChangeAspect="1"/>
            </p:cNvPicPr>
            <p:nvPr/>
          </p:nvPicPr>
          <p:blipFill rotWithShape="1">
            <a:blip r:embed="rId5"/>
            <a:srcRect b="32448"/>
            <a:stretch/>
          </p:blipFill>
          <p:spPr>
            <a:xfrm>
              <a:off x="3949016" y="2742323"/>
              <a:ext cx="5106933" cy="1927840"/>
            </a:xfrm>
            <a:prstGeom prst="rect">
              <a:avLst/>
            </a:prstGeom>
          </p:spPr>
        </p:pic>
        <p:sp>
          <p:nvSpPr>
            <p:cNvPr id="12" name="Rectangle 11">
              <a:extLst>
                <a:ext uri="{FF2B5EF4-FFF2-40B4-BE49-F238E27FC236}">
                  <a16:creationId xmlns:a16="http://schemas.microsoft.com/office/drawing/2014/main" id="{0FF598CE-9DB8-CFF0-D78A-8CE73D051082}"/>
                </a:ext>
              </a:extLst>
            </p:cNvPr>
            <p:cNvSpPr/>
            <p:nvPr/>
          </p:nvSpPr>
          <p:spPr>
            <a:xfrm>
              <a:off x="3949016" y="2743200"/>
              <a:ext cx="5116925" cy="345688"/>
            </a:xfrm>
            <a:prstGeom prst="rect">
              <a:avLst/>
            </a:prstGeom>
            <a:solidFill>
              <a:schemeClr val="bg1">
                <a:alpha val="8100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31F73A3-5DAD-2908-C999-C5DB3B376B63}"/>
                </a:ext>
              </a:extLst>
            </p:cNvPr>
            <p:cNvSpPr/>
            <p:nvPr/>
          </p:nvSpPr>
          <p:spPr>
            <a:xfrm>
              <a:off x="3949016" y="4233767"/>
              <a:ext cx="5106933" cy="425246"/>
            </a:xfrm>
            <a:prstGeom prst="rect">
              <a:avLst/>
            </a:prstGeom>
            <a:solidFill>
              <a:schemeClr val="bg1">
                <a:alpha val="835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5" name="Picture 14">
            <a:extLst>
              <a:ext uri="{FF2B5EF4-FFF2-40B4-BE49-F238E27FC236}">
                <a16:creationId xmlns:a16="http://schemas.microsoft.com/office/drawing/2014/main" id="{D9DDE2FF-1272-153A-C46B-C4F5AD60C544}"/>
              </a:ext>
            </a:extLst>
          </p:cNvPr>
          <p:cNvPicPr>
            <a:picLocks noChangeAspect="1"/>
          </p:cNvPicPr>
          <p:nvPr/>
        </p:nvPicPr>
        <p:blipFill>
          <a:blip r:embed="rId6"/>
          <a:stretch>
            <a:fillRect/>
          </a:stretch>
        </p:blipFill>
        <p:spPr>
          <a:xfrm>
            <a:off x="7445394" y="4124851"/>
            <a:ext cx="1584907" cy="1412574"/>
          </a:xfrm>
          <a:prstGeom prst="rect">
            <a:avLst/>
          </a:prstGeom>
        </p:spPr>
      </p:pic>
      <p:sp>
        <p:nvSpPr>
          <p:cNvPr id="16" name="Bent Arrow 15">
            <a:extLst>
              <a:ext uri="{FF2B5EF4-FFF2-40B4-BE49-F238E27FC236}">
                <a16:creationId xmlns:a16="http://schemas.microsoft.com/office/drawing/2014/main" id="{F3BCD8B3-7187-C82D-5E5B-DF21B6855F8A}"/>
              </a:ext>
            </a:extLst>
          </p:cNvPr>
          <p:cNvSpPr/>
          <p:nvPr/>
        </p:nvSpPr>
        <p:spPr>
          <a:xfrm rot="16200000" flipH="1" flipV="1">
            <a:off x="7484483" y="3223898"/>
            <a:ext cx="491695" cy="954414"/>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271596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B491A-1FE9-A16F-46F2-8FA27201ACDF}"/>
            </a:ext>
          </a:extLst>
        </p:cNvPr>
        <p:cNvGrpSpPr/>
        <p:nvPr/>
      </p:nvGrpSpPr>
      <p:grpSpPr>
        <a:xfrm>
          <a:off x="0" y="0"/>
          <a:ext cx="0" cy="0"/>
          <a:chOff x="0" y="0"/>
          <a:chExt cx="0" cy="0"/>
        </a:xfrm>
      </p:grpSpPr>
      <p:sp>
        <p:nvSpPr>
          <p:cNvPr id="47105" name="Rectangle 2">
            <a:extLst>
              <a:ext uri="{FF2B5EF4-FFF2-40B4-BE49-F238E27FC236}">
                <a16:creationId xmlns:a16="http://schemas.microsoft.com/office/drawing/2014/main" id="{DAC5855E-7F6C-66AA-A427-40B89EA45F55}"/>
              </a:ext>
            </a:extLst>
          </p:cNvPr>
          <p:cNvSpPr>
            <a:spLocks noGrp="1" noChangeArrowheads="1"/>
          </p:cNvSpPr>
          <p:nvPr>
            <p:ph type="title"/>
          </p:nvPr>
        </p:nvSpPr>
        <p:spPr>
          <a:xfrm>
            <a:off x="916326" y="109062"/>
            <a:ext cx="7886700" cy="1104636"/>
          </a:xfrm>
        </p:spPr>
        <p:txBody>
          <a:bodyPr/>
          <a:lstStyle/>
          <a:p>
            <a:r>
              <a:rPr lang="de-DE" altLang="en-US" dirty="0">
                <a:solidFill>
                  <a:srgbClr val="0000FF"/>
                </a:solidFill>
                <a:ea typeface="ＭＳ Ｐゴシック" panose="020B0600070205080204" pitchFamily="34" charset="-128"/>
              </a:rPr>
              <a:t>Hands-on</a:t>
            </a:r>
            <a:endParaRPr lang="en-US" altLang="en-US" dirty="0">
              <a:solidFill>
                <a:srgbClr val="0000FF"/>
              </a:solidFill>
              <a:ea typeface="ＭＳ Ｐゴシック" panose="020B0600070205080204" pitchFamily="34" charset="-128"/>
            </a:endParaRPr>
          </a:p>
        </p:txBody>
      </p:sp>
      <p:sp>
        <p:nvSpPr>
          <p:cNvPr id="47106" name="Rectangle 3">
            <a:extLst>
              <a:ext uri="{FF2B5EF4-FFF2-40B4-BE49-F238E27FC236}">
                <a16:creationId xmlns:a16="http://schemas.microsoft.com/office/drawing/2014/main" id="{9903CB6D-0ADF-463B-1DD3-EE9BF687517C}"/>
              </a:ext>
            </a:extLst>
          </p:cNvPr>
          <p:cNvSpPr>
            <a:spLocks noGrp="1" noChangeArrowheads="1"/>
          </p:cNvSpPr>
          <p:nvPr>
            <p:ph type="body" idx="1"/>
          </p:nvPr>
        </p:nvSpPr>
        <p:spPr bwMode="auto">
          <a:xfrm>
            <a:off x="503434" y="1326100"/>
            <a:ext cx="8712485" cy="47320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6200" tIns="38100" rIns="76200" bIns="38100" numCol="1" rtlCol="0" anchor="t" anchorCtr="0" compatLnSpc="1">
            <a:prstTxWarp prst="textNoShape">
              <a:avLst/>
            </a:prstTxWarp>
            <a:normAutofit/>
          </a:bodyPr>
          <a:lstStyle/>
          <a:p>
            <a:pPr>
              <a:spcBef>
                <a:spcPts val="500"/>
              </a:spcBef>
            </a:pPr>
            <a:r>
              <a:rPr lang="en-US" altLang="en-US" dirty="0">
                <a:ea typeface="ＭＳ Ｐゴシック" panose="020B0600070205080204" pitchFamily="34" charset="-128"/>
              </a:rPr>
              <a:t>Load .set file using menu item </a:t>
            </a:r>
            <a:r>
              <a:rPr lang="en-US" altLang="en-US" i="1" dirty="0">
                <a:ea typeface="ＭＳ Ｐゴシック" panose="020B0600070205080204" pitchFamily="34" charset="-128"/>
              </a:rPr>
              <a:t>File &gt; Load existing dataset</a:t>
            </a:r>
          </a:p>
          <a:p>
            <a:pPr marL="0" indent="0">
              <a:spcBef>
                <a:spcPts val="500"/>
              </a:spcBef>
              <a:buNone/>
            </a:pPr>
            <a:r>
              <a:rPr lang="en-US" altLang="en-US" sz="2000" dirty="0">
                <a:solidFill>
                  <a:schemeClr val="bg1">
                    <a:lumMod val="75000"/>
                  </a:schemeClr>
                </a:solidFill>
                <a:ea typeface="ＭＳ Ｐゴシック" panose="020B0600070205080204" pitchFamily="34" charset="-128"/>
              </a:rPr>
              <a:t>‘ds000117_pruned/derivatives/</a:t>
            </a:r>
            <a:r>
              <a:rPr lang="en-US" altLang="en-US" sz="2000" dirty="0" err="1">
                <a:solidFill>
                  <a:schemeClr val="bg1">
                    <a:lumMod val="75000"/>
                  </a:schemeClr>
                </a:solidFill>
                <a:ea typeface="ＭＳ Ｐゴシック" panose="020B0600070205080204" pitchFamily="34" charset="-128"/>
              </a:rPr>
              <a:t>meg_derivatives</a:t>
            </a:r>
            <a:r>
              <a:rPr lang="en-US" altLang="en-US" sz="2000" dirty="0">
                <a:solidFill>
                  <a:schemeClr val="bg1">
                    <a:lumMod val="75000"/>
                  </a:schemeClr>
                </a:solidFill>
                <a:ea typeface="ＭＳ Ｐゴシック" panose="020B0600070205080204" pitchFamily="34" charset="-128"/>
              </a:rPr>
              <a:t>/sub-01/</a:t>
            </a:r>
            <a:r>
              <a:rPr lang="en-US" altLang="en-US" sz="2000" dirty="0" err="1">
                <a:solidFill>
                  <a:schemeClr val="bg1">
                    <a:lumMod val="75000"/>
                  </a:schemeClr>
                </a:solidFill>
                <a:ea typeface="ＭＳ Ｐゴシック" panose="020B0600070205080204" pitchFamily="34" charset="-128"/>
              </a:rPr>
              <a:t>ses</a:t>
            </a:r>
            <a:r>
              <a:rPr lang="en-US" altLang="en-US" sz="2000" dirty="0">
                <a:solidFill>
                  <a:schemeClr val="bg1">
                    <a:lumMod val="75000"/>
                  </a:schemeClr>
                </a:solidFill>
                <a:ea typeface="ＭＳ Ｐゴシック" panose="020B0600070205080204" pitchFamily="34" charset="-128"/>
              </a:rPr>
              <a:t>-meg/meg/wh_S01_run_01_preprocessing_data_session_1_out.set’</a:t>
            </a:r>
          </a:p>
          <a:p>
            <a:pPr marL="0" indent="0">
              <a:spcBef>
                <a:spcPts val="500"/>
              </a:spcBef>
              <a:buNone/>
            </a:pPr>
            <a:endParaRPr lang="en-US" altLang="en-US" sz="1200" dirty="0">
              <a:ea typeface="ＭＳ Ｐゴシック" panose="020B0600070205080204" pitchFamily="34" charset="-128"/>
            </a:endParaRPr>
          </a:p>
          <a:p>
            <a:pPr>
              <a:spcBef>
                <a:spcPts val="500"/>
              </a:spcBef>
            </a:pPr>
            <a:r>
              <a:rPr lang="en-US" altLang="en-US" dirty="0">
                <a:ea typeface="ＭＳ Ｐゴシック" panose="020B0600070205080204" pitchFamily="34" charset="-128"/>
              </a:rPr>
              <a:t>Select BEM model using menu item </a:t>
            </a:r>
          </a:p>
          <a:p>
            <a:pPr marL="0" indent="0">
              <a:spcBef>
                <a:spcPts val="500"/>
              </a:spcBef>
              <a:buNone/>
            </a:pPr>
            <a:r>
              <a:rPr lang="en-US" altLang="en-US" b="1" i="1" dirty="0">
                <a:ea typeface="ＭＳ Ｐゴシック" panose="020B0600070205080204" pitchFamily="34" charset="-128"/>
              </a:rPr>
              <a:t>Tools &gt; Source localization using DIPFIT &gt; Head model and settings</a:t>
            </a:r>
          </a:p>
          <a:p>
            <a:pPr marL="0" indent="0">
              <a:spcBef>
                <a:spcPts val="500"/>
              </a:spcBef>
              <a:buNone/>
            </a:pPr>
            <a:endParaRPr lang="en-US" altLang="en-US" i="1" dirty="0">
              <a:ea typeface="ＭＳ Ｐゴシック" panose="020B0600070205080204" pitchFamily="34" charset="-128"/>
            </a:endParaRPr>
          </a:p>
          <a:p>
            <a:pPr>
              <a:spcBef>
                <a:spcPts val="500"/>
              </a:spcBef>
            </a:pPr>
            <a:r>
              <a:rPr lang="en-US" altLang="en-US" dirty="0">
                <a:ea typeface="ＭＳ Ｐゴシック" panose="020B0600070205080204" pitchFamily="34" charset="-128"/>
              </a:rPr>
              <a:t>Fine fit dipole number 3 using menu item </a:t>
            </a:r>
          </a:p>
          <a:p>
            <a:pPr marL="0" indent="0">
              <a:spcBef>
                <a:spcPts val="500"/>
              </a:spcBef>
              <a:buNone/>
            </a:pPr>
            <a:r>
              <a:rPr lang="en-US" altLang="en-US" b="1" i="1" dirty="0">
                <a:ea typeface="ＭＳ Ｐゴシック" panose="020B0600070205080204" pitchFamily="34" charset="-128"/>
              </a:rPr>
              <a:t>Tools &gt; Source localization using DIPFIT &gt; Component dipole autofit</a:t>
            </a:r>
          </a:p>
          <a:p>
            <a:pPr>
              <a:spcBef>
                <a:spcPts val="500"/>
              </a:spcBef>
            </a:pP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3639753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E9C94-5B18-9966-8CCD-29D83744066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758D9783-5B28-B0A2-8DB7-A387EDF1AC05}"/>
              </a:ext>
            </a:extLst>
          </p:cNvPr>
          <p:cNvSpPr txBox="1"/>
          <p:nvPr/>
        </p:nvSpPr>
        <p:spPr>
          <a:xfrm>
            <a:off x="3508054" y="2417644"/>
            <a:ext cx="1564467" cy="577850"/>
          </a:xfrm>
          <a:prstGeom prst="rect">
            <a:avLst/>
          </a:prstGeom>
          <a:noFill/>
        </p:spPr>
        <p:txBody>
          <a:bodyPr wrap="none" rtlCol="0">
            <a:spAutoFit/>
          </a:bodyPr>
          <a:lstStyle/>
          <a:p>
            <a:pPr>
              <a:lnSpc>
                <a:spcPct val="150000"/>
              </a:lnSpc>
            </a:pPr>
            <a:r>
              <a:rPr lang="en-US" sz="2400" dirty="0" err="1">
                <a:latin typeface="Arial" panose="020B0604020202020204" pitchFamily="34" charset="0"/>
                <a:cs typeface="Arial" panose="020B0604020202020204" pitchFamily="34" charset="0"/>
              </a:rPr>
              <a:t>eLORETA</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52966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7FB74-8131-3DCA-D27C-E86784395126}"/>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0A19D08-916A-546C-B866-0AA3B88131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170" y="794822"/>
            <a:ext cx="3405467" cy="2839340"/>
          </a:xfrm>
          <a:prstGeom prst="rect">
            <a:avLst/>
          </a:prstGeom>
        </p:spPr>
      </p:pic>
      <p:sp>
        <p:nvSpPr>
          <p:cNvPr id="7" name="Title 1">
            <a:extLst>
              <a:ext uri="{FF2B5EF4-FFF2-40B4-BE49-F238E27FC236}">
                <a16:creationId xmlns:a16="http://schemas.microsoft.com/office/drawing/2014/main" id="{237971DA-E0D5-E897-0F56-1AA6E7E52551}"/>
              </a:ext>
            </a:extLst>
          </p:cNvPr>
          <p:cNvSpPr>
            <a:spLocks noGrp="1"/>
          </p:cNvSpPr>
          <p:nvPr>
            <p:ph type="title"/>
          </p:nvPr>
        </p:nvSpPr>
        <p:spPr>
          <a:xfrm>
            <a:off x="1744359" y="220050"/>
            <a:ext cx="6300306" cy="428625"/>
          </a:xfrm>
        </p:spPr>
        <p:txBody>
          <a:bodyPr>
            <a:normAutofit fontScale="90000"/>
          </a:bodyPr>
          <a:lstStyle/>
          <a:p>
            <a:r>
              <a:rPr lang="en-US" b="0" dirty="0"/>
              <a:t>Distributed source localization in DIPFIT</a:t>
            </a:r>
          </a:p>
        </p:txBody>
      </p:sp>
      <p:pic>
        <p:nvPicPr>
          <p:cNvPr id="3" name="Picture 2" descr="Graphical user interface, text, application&#10;&#10;Description automatically generated">
            <a:extLst>
              <a:ext uri="{FF2B5EF4-FFF2-40B4-BE49-F238E27FC236}">
                <a16:creationId xmlns:a16="http://schemas.microsoft.com/office/drawing/2014/main" id="{1A9200E9-2E6E-9C95-9B9C-7C8048D175CE}"/>
              </a:ext>
            </a:extLst>
          </p:cNvPr>
          <p:cNvPicPr>
            <a:picLocks noChangeAspect="1"/>
          </p:cNvPicPr>
          <p:nvPr/>
        </p:nvPicPr>
        <p:blipFill rotWithShape="1">
          <a:blip r:embed="rId3">
            <a:extLst>
              <a:ext uri="{28A0092B-C50C-407E-A947-70E740481C1C}">
                <a14:useLocalDpi xmlns:a14="http://schemas.microsoft.com/office/drawing/2010/main" val="0"/>
              </a:ext>
            </a:extLst>
          </a:blip>
          <a:srcRect l="54407" t="48455" b="27190"/>
          <a:stretch/>
        </p:blipFill>
        <p:spPr>
          <a:xfrm>
            <a:off x="3347043" y="2762026"/>
            <a:ext cx="1606827" cy="769403"/>
          </a:xfrm>
          <a:prstGeom prst="rect">
            <a:avLst/>
          </a:prstGeom>
        </p:spPr>
      </p:pic>
      <p:sp>
        <p:nvSpPr>
          <p:cNvPr id="8" name="Rectangle 6">
            <a:extLst>
              <a:ext uri="{FF2B5EF4-FFF2-40B4-BE49-F238E27FC236}">
                <a16:creationId xmlns:a16="http://schemas.microsoft.com/office/drawing/2014/main" id="{05B7EAF8-C300-F303-6B81-93A7F3D6CC1A}"/>
              </a:ext>
            </a:extLst>
          </p:cNvPr>
          <p:cNvSpPr>
            <a:spLocks noChangeArrowheads="1"/>
          </p:cNvSpPr>
          <p:nvPr/>
        </p:nvSpPr>
        <p:spPr bwMode="auto">
          <a:xfrm>
            <a:off x="3347043" y="3243638"/>
            <a:ext cx="1316935" cy="83240"/>
          </a:xfrm>
          <a:prstGeom prst="rect">
            <a:avLst/>
          </a:prstGeom>
          <a:noFill/>
          <a:ln w="28575" algn="ctr">
            <a:solidFill>
              <a:srgbClr val="FF99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875"/>
          </a:p>
        </p:txBody>
      </p:sp>
      <p:pic>
        <p:nvPicPr>
          <p:cNvPr id="9" name="Picture 8" descr="Graphical user interface, text, application&#10;&#10;Description automatically generated">
            <a:extLst>
              <a:ext uri="{FF2B5EF4-FFF2-40B4-BE49-F238E27FC236}">
                <a16:creationId xmlns:a16="http://schemas.microsoft.com/office/drawing/2014/main" id="{3DB593ED-381A-10BA-402C-9DBC077915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0056" y="743030"/>
            <a:ext cx="2903917" cy="612037"/>
          </a:xfrm>
          <a:prstGeom prst="rect">
            <a:avLst/>
          </a:prstGeom>
        </p:spPr>
      </p:pic>
      <p:pic>
        <p:nvPicPr>
          <p:cNvPr id="13" name="Picture 12" descr="A picture containing diagram&#10;&#10;Description automatically generated">
            <a:extLst>
              <a:ext uri="{FF2B5EF4-FFF2-40B4-BE49-F238E27FC236}">
                <a16:creationId xmlns:a16="http://schemas.microsoft.com/office/drawing/2014/main" id="{6D18CF8D-6BCD-8541-AE0D-8853E6763F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5511" y="1651978"/>
            <a:ext cx="1483278" cy="1125028"/>
          </a:xfrm>
          <a:prstGeom prst="rect">
            <a:avLst/>
          </a:prstGeom>
        </p:spPr>
      </p:pic>
      <p:sp>
        <p:nvSpPr>
          <p:cNvPr id="14" name="TextBox 13">
            <a:extLst>
              <a:ext uri="{FF2B5EF4-FFF2-40B4-BE49-F238E27FC236}">
                <a16:creationId xmlns:a16="http://schemas.microsoft.com/office/drawing/2014/main" id="{2773FABE-0903-4731-D5DC-9AE72F621BC3}"/>
              </a:ext>
            </a:extLst>
          </p:cNvPr>
          <p:cNvSpPr txBox="1"/>
          <p:nvPr/>
        </p:nvSpPr>
        <p:spPr>
          <a:xfrm>
            <a:off x="4456536" y="1456538"/>
            <a:ext cx="538930" cy="226985"/>
          </a:xfrm>
          <a:prstGeom prst="rect">
            <a:avLst/>
          </a:prstGeom>
          <a:noFill/>
        </p:spPr>
        <p:txBody>
          <a:bodyPr wrap="none" rtlCol="0">
            <a:spAutoFit/>
          </a:bodyPr>
          <a:lstStyle/>
          <a:p>
            <a:r>
              <a:rPr lang="en-US" sz="875" dirty="0"/>
              <a:t>Volume</a:t>
            </a:r>
          </a:p>
        </p:txBody>
      </p:sp>
      <p:sp>
        <p:nvSpPr>
          <p:cNvPr id="15" name="TextBox 14">
            <a:extLst>
              <a:ext uri="{FF2B5EF4-FFF2-40B4-BE49-F238E27FC236}">
                <a16:creationId xmlns:a16="http://schemas.microsoft.com/office/drawing/2014/main" id="{3D0710C5-C783-92B6-A325-9367D07289A1}"/>
              </a:ext>
            </a:extLst>
          </p:cNvPr>
          <p:cNvSpPr txBox="1"/>
          <p:nvPr/>
        </p:nvSpPr>
        <p:spPr>
          <a:xfrm>
            <a:off x="6157208" y="1459311"/>
            <a:ext cx="526106" cy="226985"/>
          </a:xfrm>
          <a:prstGeom prst="rect">
            <a:avLst/>
          </a:prstGeom>
          <a:noFill/>
        </p:spPr>
        <p:txBody>
          <a:bodyPr wrap="none" rtlCol="0">
            <a:spAutoFit/>
          </a:bodyPr>
          <a:lstStyle/>
          <a:p>
            <a:r>
              <a:rPr lang="en-US" sz="875" dirty="0"/>
              <a:t>Surface</a:t>
            </a:r>
          </a:p>
        </p:txBody>
      </p:sp>
      <p:pic>
        <p:nvPicPr>
          <p:cNvPr id="17" name="Picture 16" descr="A close-up of a brain&#10;&#10;Description automatically generated with low confidence">
            <a:extLst>
              <a:ext uri="{FF2B5EF4-FFF2-40B4-BE49-F238E27FC236}">
                <a16:creationId xmlns:a16="http://schemas.microsoft.com/office/drawing/2014/main" id="{44975994-AF66-0BC1-3508-3B76B2C3A3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11604" y="1627008"/>
            <a:ext cx="1562006" cy="1122094"/>
          </a:xfrm>
          <a:prstGeom prst="rect">
            <a:avLst/>
          </a:prstGeom>
        </p:spPr>
      </p:pic>
    </p:spTree>
    <p:extLst>
      <p:ext uri="{BB962C8B-B14F-4D97-AF65-F5344CB8AC3E}">
        <p14:creationId xmlns:p14="http://schemas.microsoft.com/office/powerpoint/2010/main" val="19976049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96DFE0-9C73-9842-A98C-06AA324893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170" y="794822"/>
            <a:ext cx="3405467" cy="2839340"/>
          </a:xfrm>
          <a:prstGeom prst="rect">
            <a:avLst/>
          </a:prstGeom>
        </p:spPr>
      </p:pic>
      <p:sp>
        <p:nvSpPr>
          <p:cNvPr id="7" name="Title 1">
            <a:extLst>
              <a:ext uri="{FF2B5EF4-FFF2-40B4-BE49-F238E27FC236}">
                <a16:creationId xmlns:a16="http://schemas.microsoft.com/office/drawing/2014/main" id="{B25ACDD6-C005-5544-8DA8-B0DDCC879772}"/>
              </a:ext>
            </a:extLst>
          </p:cNvPr>
          <p:cNvSpPr>
            <a:spLocks noGrp="1"/>
          </p:cNvSpPr>
          <p:nvPr>
            <p:ph type="title"/>
          </p:nvPr>
        </p:nvSpPr>
        <p:spPr>
          <a:xfrm>
            <a:off x="1744359" y="220050"/>
            <a:ext cx="6300306" cy="428625"/>
          </a:xfrm>
        </p:spPr>
        <p:txBody>
          <a:bodyPr>
            <a:normAutofit fontScale="90000"/>
          </a:bodyPr>
          <a:lstStyle/>
          <a:p>
            <a:r>
              <a:rPr lang="en-US" b="0" dirty="0"/>
              <a:t>Distributed source localization in DIPFIT</a:t>
            </a:r>
          </a:p>
        </p:txBody>
      </p:sp>
      <p:pic>
        <p:nvPicPr>
          <p:cNvPr id="3" name="Picture 2" descr="Graphical user interface, text, application&#10;&#10;Description automatically generated">
            <a:extLst>
              <a:ext uri="{FF2B5EF4-FFF2-40B4-BE49-F238E27FC236}">
                <a16:creationId xmlns:a16="http://schemas.microsoft.com/office/drawing/2014/main" id="{4E9EB325-8668-F142-89EB-9CAA049C9FDE}"/>
              </a:ext>
            </a:extLst>
          </p:cNvPr>
          <p:cNvPicPr>
            <a:picLocks noChangeAspect="1"/>
          </p:cNvPicPr>
          <p:nvPr/>
        </p:nvPicPr>
        <p:blipFill rotWithShape="1">
          <a:blip r:embed="rId3">
            <a:extLst>
              <a:ext uri="{28A0092B-C50C-407E-A947-70E740481C1C}">
                <a14:useLocalDpi xmlns:a14="http://schemas.microsoft.com/office/drawing/2010/main" val="0"/>
              </a:ext>
            </a:extLst>
          </a:blip>
          <a:srcRect l="54407" t="48455" b="27190"/>
          <a:stretch/>
        </p:blipFill>
        <p:spPr>
          <a:xfrm>
            <a:off x="3347043" y="2762026"/>
            <a:ext cx="1606827" cy="769403"/>
          </a:xfrm>
          <a:prstGeom prst="rect">
            <a:avLst/>
          </a:prstGeom>
        </p:spPr>
      </p:pic>
      <p:sp>
        <p:nvSpPr>
          <p:cNvPr id="8" name="Rectangle 6">
            <a:extLst>
              <a:ext uri="{FF2B5EF4-FFF2-40B4-BE49-F238E27FC236}">
                <a16:creationId xmlns:a16="http://schemas.microsoft.com/office/drawing/2014/main" id="{778E8B15-7EC6-214A-9630-4A2877936FD0}"/>
              </a:ext>
            </a:extLst>
          </p:cNvPr>
          <p:cNvSpPr>
            <a:spLocks noChangeArrowheads="1"/>
          </p:cNvSpPr>
          <p:nvPr/>
        </p:nvSpPr>
        <p:spPr bwMode="auto">
          <a:xfrm>
            <a:off x="3347043" y="3243638"/>
            <a:ext cx="1316935" cy="83240"/>
          </a:xfrm>
          <a:prstGeom prst="rect">
            <a:avLst/>
          </a:prstGeom>
          <a:noFill/>
          <a:ln w="28575" algn="ctr">
            <a:solidFill>
              <a:srgbClr val="FF99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875"/>
          </a:p>
        </p:txBody>
      </p:sp>
      <p:pic>
        <p:nvPicPr>
          <p:cNvPr id="9" name="Picture 8" descr="Graphical user interface, text, application&#10;&#10;Description automatically generated">
            <a:extLst>
              <a:ext uri="{FF2B5EF4-FFF2-40B4-BE49-F238E27FC236}">
                <a16:creationId xmlns:a16="http://schemas.microsoft.com/office/drawing/2014/main" id="{E226F8D0-F984-CF4D-A586-08F9E10DCD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0056" y="743030"/>
            <a:ext cx="2903917" cy="612037"/>
          </a:xfrm>
          <a:prstGeom prst="rect">
            <a:avLst/>
          </a:prstGeom>
        </p:spPr>
      </p:pic>
      <p:pic>
        <p:nvPicPr>
          <p:cNvPr id="13" name="Picture 12" descr="A picture containing diagram&#10;&#10;Description automatically generated">
            <a:extLst>
              <a:ext uri="{FF2B5EF4-FFF2-40B4-BE49-F238E27FC236}">
                <a16:creationId xmlns:a16="http://schemas.microsoft.com/office/drawing/2014/main" id="{BC409C58-5FB4-9447-A085-0D76581A58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5511" y="1651978"/>
            <a:ext cx="1483278" cy="1125028"/>
          </a:xfrm>
          <a:prstGeom prst="rect">
            <a:avLst/>
          </a:prstGeom>
        </p:spPr>
      </p:pic>
      <p:sp>
        <p:nvSpPr>
          <p:cNvPr id="14" name="TextBox 13">
            <a:extLst>
              <a:ext uri="{FF2B5EF4-FFF2-40B4-BE49-F238E27FC236}">
                <a16:creationId xmlns:a16="http://schemas.microsoft.com/office/drawing/2014/main" id="{D1576426-952E-6B42-87FD-AE8371F62270}"/>
              </a:ext>
            </a:extLst>
          </p:cNvPr>
          <p:cNvSpPr txBox="1"/>
          <p:nvPr/>
        </p:nvSpPr>
        <p:spPr>
          <a:xfrm>
            <a:off x="4456536" y="1456538"/>
            <a:ext cx="538930" cy="226985"/>
          </a:xfrm>
          <a:prstGeom prst="rect">
            <a:avLst/>
          </a:prstGeom>
          <a:noFill/>
        </p:spPr>
        <p:txBody>
          <a:bodyPr wrap="none" rtlCol="0">
            <a:spAutoFit/>
          </a:bodyPr>
          <a:lstStyle/>
          <a:p>
            <a:r>
              <a:rPr lang="en-US" sz="875" dirty="0"/>
              <a:t>Volume</a:t>
            </a:r>
          </a:p>
        </p:txBody>
      </p:sp>
      <p:sp>
        <p:nvSpPr>
          <p:cNvPr id="15" name="TextBox 14">
            <a:extLst>
              <a:ext uri="{FF2B5EF4-FFF2-40B4-BE49-F238E27FC236}">
                <a16:creationId xmlns:a16="http://schemas.microsoft.com/office/drawing/2014/main" id="{F2881931-D735-AD4E-BA00-90392FC19B40}"/>
              </a:ext>
            </a:extLst>
          </p:cNvPr>
          <p:cNvSpPr txBox="1"/>
          <p:nvPr/>
        </p:nvSpPr>
        <p:spPr>
          <a:xfrm>
            <a:off x="6157208" y="1459311"/>
            <a:ext cx="526106" cy="226985"/>
          </a:xfrm>
          <a:prstGeom prst="rect">
            <a:avLst/>
          </a:prstGeom>
          <a:noFill/>
        </p:spPr>
        <p:txBody>
          <a:bodyPr wrap="none" rtlCol="0">
            <a:spAutoFit/>
          </a:bodyPr>
          <a:lstStyle/>
          <a:p>
            <a:r>
              <a:rPr lang="en-US" sz="875" dirty="0"/>
              <a:t>Surface</a:t>
            </a:r>
          </a:p>
        </p:txBody>
      </p:sp>
      <p:pic>
        <p:nvPicPr>
          <p:cNvPr id="17" name="Picture 16" descr="A close-up of a brain&#10;&#10;Description automatically generated with low confidence">
            <a:extLst>
              <a:ext uri="{FF2B5EF4-FFF2-40B4-BE49-F238E27FC236}">
                <a16:creationId xmlns:a16="http://schemas.microsoft.com/office/drawing/2014/main" id="{FC909F09-54F2-254C-B06C-C2F6108550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11604" y="1627008"/>
            <a:ext cx="1562006" cy="1122094"/>
          </a:xfrm>
          <a:prstGeom prst="rect">
            <a:avLst/>
          </a:prstGeom>
        </p:spPr>
      </p:pic>
      <p:pic>
        <p:nvPicPr>
          <p:cNvPr id="2" name="Picture 1">
            <a:extLst>
              <a:ext uri="{FF2B5EF4-FFF2-40B4-BE49-F238E27FC236}">
                <a16:creationId xmlns:a16="http://schemas.microsoft.com/office/drawing/2014/main" id="{F6F105BD-A416-F0F3-60F0-268BAF30CE23}"/>
              </a:ext>
            </a:extLst>
          </p:cNvPr>
          <p:cNvPicPr>
            <a:picLocks noChangeAspect="1"/>
          </p:cNvPicPr>
          <p:nvPr/>
        </p:nvPicPr>
        <p:blipFill>
          <a:blip r:embed="rId7"/>
          <a:stretch>
            <a:fillRect/>
          </a:stretch>
        </p:blipFill>
        <p:spPr>
          <a:xfrm>
            <a:off x="1992360" y="4196466"/>
            <a:ext cx="1521326" cy="1356785"/>
          </a:xfrm>
          <a:prstGeom prst="rect">
            <a:avLst/>
          </a:prstGeom>
        </p:spPr>
      </p:pic>
      <p:sp>
        <p:nvSpPr>
          <p:cNvPr id="4" name="Title 1">
            <a:extLst>
              <a:ext uri="{FF2B5EF4-FFF2-40B4-BE49-F238E27FC236}">
                <a16:creationId xmlns:a16="http://schemas.microsoft.com/office/drawing/2014/main" id="{2990D482-F4EE-DBA7-3AEB-3FCC81252D26}"/>
              </a:ext>
            </a:extLst>
          </p:cNvPr>
          <p:cNvSpPr txBox="1">
            <a:spLocks/>
          </p:cNvSpPr>
          <p:nvPr/>
        </p:nvSpPr>
        <p:spPr>
          <a:xfrm>
            <a:off x="1600170" y="3735633"/>
            <a:ext cx="3827032" cy="428625"/>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1800" dirty="0"/>
              <a:t>Electrode &lt;-&gt; Head model</a:t>
            </a:r>
          </a:p>
        </p:txBody>
      </p:sp>
      <p:sp>
        <p:nvSpPr>
          <p:cNvPr id="10" name="Title 1">
            <a:extLst>
              <a:ext uri="{FF2B5EF4-FFF2-40B4-BE49-F238E27FC236}">
                <a16:creationId xmlns:a16="http://schemas.microsoft.com/office/drawing/2014/main" id="{AA997542-D480-3D56-0410-6E3FE6E2FC77}"/>
              </a:ext>
            </a:extLst>
          </p:cNvPr>
          <p:cNvSpPr txBox="1">
            <a:spLocks/>
          </p:cNvSpPr>
          <p:nvPr/>
        </p:nvSpPr>
        <p:spPr>
          <a:xfrm>
            <a:off x="5316968" y="3764358"/>
            <a:ext cx="3827032" cy="428625"/>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1800" dirty="0"/>
              <a:t>Head model &lt;-&gt; Source model (blue)</a:t>
            </a:r>
          </a:p>
        </p:txBody>
      </p:sp>
      <p:pic>
        <p:nvPicPr>
          <p:cNvPr id="11" name="Picture 10">
            <a:extLst>
              <a:ext uri="{FF2B5EF4-FFF2-40B4-BE49-F238E27FC236}">
                <a16:creationId xmlns:a16="http://schemas.microsoft.com/office/drawing/2014/main" id="{37C3B728-88B0-821F-97AA-EC0F27375603}"/>
              </a:ext>
            </a:extLst>
          </p:cNvPr>
          <p:cNvPicPr>
            <a:picLocks noChangeAspect="1"/>
          </p:cNvPicPr>
          <p:nvPr/>
        </p:nvPicPr>
        <p:blipFill rotWithShape="1">
          <a:blip r:embed="rId8">
            <a:clrChange>
              <a:clrFrom>
                <a:srgbClr val="F2F2F2"/>
              </a:clrFrom>
              <a:clrTo>
                <a:srgbClr val="F2F2F2">
                  <a:alpha val="0"/>
                </a:srgbClr>
              </a:clrTo>
            </a:clrChange>
          </a:blip>
          <a:srcRect l="21125" t="24490" r="16995" b="13896"/>
          <a:stretch/>
        </p:blipFill>
        <p:spPr>
          <a:xfrm>
            <a:off x="6157208" y="4095587"/>
            <a:ext cx="1788802" cy="1565202"/>
          </a:xfrm>
          <a:prstGeom prst="rect">
            <a:avLst/>
          </a:prstGeom>
        </p:spPr>
      </p:pic>
    </p:spTree>
    <p:extLst>
      <p:ext uri="{BB962C8B-B14F-4D97-AF65-F5344CB8AC3E}">
        <p14:creationId xmlns:p14="http://schemas.microsoft.com/office/powerpoint/2010/main" val="41868410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A226C-22D2-1DE8-6D9F-3146437A6913}"/>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D9F0658B-7D9D-4B49-2191-04F5C91EE5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170" y="794822"/>
            <a:ext cx="3405467" cy="2839340"/>
          </a:xfrm>
          <a:prstGeom prst="rect">
            <a:avLst/>
          </a:prstGeom>
        </p:spPr>
      </p:pic>
      <p:sp>
        <p:nvSpPr>
          <p:cNvPr id="7" name="Title 1">
            <a:extLst>
              <a:ext uri="{FF2B5EF4-FFF2-40B4-BE49-F238E27FC236}">
                <a16:creationId xmlns:a16="http://schemas.microsoft.com/office/drawing/2014/main" id="{28EF1C1D-6F19-CA84-54AD-00E258DF62D6}"/>
              </a:ext>
            </a:extLst>
          </p:cNvPr>
          <p:cNvSpPr>
            <a:spLocks noGrp="1"/>
          </p:cNvSpPr>
          <p:nvPr>
            <p:ph type="title"/>
          </p:nvPr>
        </p:nvSpPr>
        <p:spPr>
          <a:xfrm>
            <a:off x="1744359" y="220050"/>
            <a:ext cx="6300306" cy="428625"/>
          </a:xfrm>
        </p:spPr>
        <p:txBody>
          <a:bodyPr>
            <a:normAutofit fontScale="90000"/>
          </a:bodyPr>
          <a:lstStyle/>
          <a:p>
            <a:r>
              <a:rPr lang="en-US" b="0" dirty="0"/>
              <a:t>Distributed source localization in DIPFIT</a:t>
            </a:r>
          </a:p>
        </p:txBody>
      </p:sp>
      <p:pic>
        <p:nvPicPr>
          <p:cNvPr id="3" name="Picture 2" descr="Graphical user interface, text, application&#10;&#10;Description automatically generated">
            <a:extLst>
              <a:ext uri="{FF2B5EF4-FFF2-40B4-BE49-F238E27FC236}">
                <a16:creationId xmlns:a16="http://schemas.microsoft.com/office/drawing/2014/main" id="{E2275715-7C29-825C-DFCA-EA94FF82525C}"/>
              </a:ext>
            </a:extLst>
          </p:cNvPr>
          <p:cNvPicPr>
            <a:picLocks noChangeAspect="1"/>
          </p:cNvPicPr>
          <p:nvPr/>
        </p:nvPicPr>
        <p:blipFill rotWithShape="1">
          <a:blip r:embed="rId3">
            <a:extLst>
              <a:ext uri="{28A0092B-C50C-407E-A947-70E740481C1C}">
                <a14:useLocalDpi xmlns:a14="http://schemas.microsoft.com/office/drawing/2010/main" val="0"/>
              </a:ext>
            </a:extLst>
          </a:blip>
          <a:srcRect l="54407" t="48455" b="27190"/>
          <a:stretch/>
        </p:blipFill>
        <p:spPr>
          <a:xfrm>
            <a:off x="3347043" y="2762026"/>
            <a:ext cx="1606827" cy="769403"/>
          </a:xfrm>
          <a:prstGeom prst="rect">
            <a:avLst/>
          </a:prstGeom>
        </p:spPr>
      </p:pic>
      <p:sp>
        <p:nvSpPr>
          <p:cNvPr id="8" name="Rectangle 6">
            <a:extLst>
              <a:ext uri="{FF2B5EF4-FFF2-40B4-BE49-F238E27FC236}">
                <a16:creationId xmlns:a16="http://schemas.microsoft.com/office/drawing/2014/main" id="{7A217C59-9BAE-8139-A871-170BC8E6DF6A}"/>
              </a:ext>
            </a:extLst>
          </p:cNvPr>
          <p:cNvSpPr>
            <a:spLocks noChangeArrowheads="1"/>
          </p:cNvSpPr>
          <p:nvPr/>
        </p:nvSpPr>
        <p:spPr bwMode="auto">
          <a:xfrm>
            <a:off x="3347043" y="3243638"/>
            <a:ext cx="1316935" cy="83240"/>
          </a:xfrm>
          <a:prstGeom prst="rect">
            <a:avLst/>
          </a:prstGeom>
          <a:noFill/>
          <a:ln w="28575" algn="ctr">
            <a:solidFill>
              <a:srgbClr val="FF99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875"/>
          </a:p>
        </p:txBody>
      </p:sp>
      <p:pic>
        <p:nvPicPr>
          <p:cNvPr id="9" name="Picture 8" descr="Graphical user interface, text, application&#10;&#10;Description automatically generated">
            <a:extLst>
              <a:ext uri="{FF2B5EF4-FFF2-40B4-BE49-F238E27FC236}">
                <a16:creationId xmlns:a16="http://schemas.microsoft.com/office/drawing/2014/main" id="{3AAE8E89-EC7C-B76C-1361-171565F6A1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0056" y="743030"/>
            <a:ext cx="2903917" cy="612037"/>
          </a:xfrm>
          <a:prstGeom prst="rect">
            <a:avLst/>
          </a:prstGeom>
        </p:spPr>
      </p:pic>
      <p:pic>
        <p:nvPicPr>
          <p:cNvPr id="13" name="Picture 12" descr="A picture containing diagram&#10;&#10;Description automatically generated">
            <a:extLst>
              <a:ext uri="{FF2B5EF4-FFF2-40B4-BE49-F238E27FC236}">
                <a16:creationId xmlns:a16="http://schemas.microsoft.com/office/drawing/2014/main" id="{0F0F1FE6-A654-E239-8053-D9DE59DC2E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5511" y="1651978"/>
            <a:ext cx="1483278" cy="1125028"/>
          </a:xfrm>
          <a:prstGeom prst="rect">
            <a:avLst/>
          </a:prstGeom>
        </p:spPr>
      </p:pic>
      <p:sp>
        <p:nvSpPr>
          <p:cNvPr id="14" name="TextBox 13">
            <a:extLst>
              <a:ext uri="{FF2B5EF4-FFF2-40B4-BE49-F238E27FC236}">
                <a16:creationId xmlns:a16="http://schemas.microsoft.com/office/drawing/2014/main" id="{C5804DBD-B2B0-FCC3-B8A6-A61FB9B9D455}"/>
              </a:ext>
            </a:extLst>
          </p:cNvPr>
          <p:cNvSpPr txBox="1"/>
          <p:nvPr/>
        </p:nvSpPr>
        <p:spPr>
          <a:xfrm>
            <a:off x="4456536" y="1456538"/>
            <a:ext cx="538930" cy="226985"/>
          </a:xfrm>
          <a:prstGeom prst="rect">
            <a:avLst/>
          </a:prstGeom>
          <a:noFill/>
        </p:spPr>
        <p:txBody>
          <a:bodyPr wrap="none" rtlCol="0">
            <a:spAutoFit/>
          </a:bodyPr>
          <a:lstStyle/>
          <a:p>
            <a:r>
              <a:rPr lang="en-US" sz="875" dirty="0"/>
              <a:t>Volume</a:t>
            </a:r>
          </a:p>
        </p:txBody>
      </p:sp>
      <p:sp>
        <p:nvSpPr>
          <p:cNvPr id="15" name="TextBox 14">
            <a:extLst>
              <a:ext uri="{FF2B5EF4-FFF2-40B4-BE49-F238E27FC236}">
                <a16:creationId xmlns:a16="http://schemas.microsoft.com/office/drawing/2014/main" id="{23EB66F3-03DC-4BC8-80E5-C29C4BFBBB0D}"/>
              </a:ext>
            </a:extLst>
          </p:cNvPr>
          <p:cNvSpPr txBox="1"/>
          <p:nvPr/>
        </p:nvSpPr>
        <p:spPr>
          <a:xfrm>
            <a:off x="6157208" y="1459311"/>
            <a:ext cx="526106" cy="226985"/>
          </a:xfrm>
          <a:prstGeom prst="rect">
            <a:avLst/>
          </a:prstGeom>
          <a:noFill/>
        </p:spPr>
        <p:txBody>
          <a:bodyPr wrap="none" rtlCol="0">
            <a:spAutoFit/>
          </a:bodyPr>
          <a:lstStyle/>
          <a:p>
            <a:r>
              <a:rPr lang="en-US" sz="875" dirty="0"/>
              <a:t>Surface</a:t>
            </a:r>
          </a:p>
        </p:txBody>
      </p:sp>
      <p:pic>
        <p:nvPicPr>
          <p:cNvPr id="17" name="Picture 16" descr="A close-up of a brain&#10;&#10;Description automatically generated with low confidence">
            <a:extLst>
              <a:ext uri="{FF2B5EF4-FFF2-40B4-BE49-F238E27FC236}">
                <a16:creationId xmlns:a16="http://schemas.microsoft.com/office/drawing/2014/main" id="{FBCF9481-1611-68CC-E4E0-D41D30571C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11604" y="1627008"/>
            <a:ext cx="1562006" cy="1122094"/>
          </a:xfrm>
          <a:prstGeom prst="rect">
            <a:avLst/>
          </a:prstGeom>
        </p:spPr>
      </p:pic>
      <p:pic>
        <p:nvPicPr>
          <p:cNvPr id="2" name="Picture 1">
            <a:extLst>
              <a:ext uri="{FF2B5EF4-FFF2-40B4-BE49-F238E27FC236}">
                <a16:creationId xmlns:a16="http://schemas.microsoft.com/office/drawing/2014/main" id="{39C225AB-048B-ECAC-ACF0-0417C5F23310}"/>
              </a:ext>
            </a:extLst>
          </p:cNvPr>
          <p:cNvPicPr>
            <a:picLocks noChangeAspect="1"/>
          </p:cNvPicPr>
          <p:nvPr/>
        </p:nvPicPr>
        <p:blipFill>
          <a:blip r:embed="rId7"/>
          <a:stretch>
            <a:fillRect/>
          </a:stretch>
        </p:blipFill>
        <p:spPr>
          <a:xfrm>
            <a:off x="1992360" y="4196466"/>
            <a:ext cx="1521326" cy="1356785"/>
          </a:xfrm>
          <a:prstGeom prst="rect">
            <a:avLst/>
          </a:prstGeom>
        </p:spPr>
      </p:pic>
      <p:sp>
        <p:nvSpPr>
          <p:cNvPr id="4" name="Title 1">
            <a:extLst>
              <a:ext uri="{FF2B5EF4-FFF2-40B4-BE49-F238E27FC236}">
                <a16:creationId xmlns:a16="http://schemas.microsoft.com/office/drawing/2014/main" id="{C367849F-A8D0-429E-ADFA-369EDBCEB85F}"/>
              </a:ext>
            </a:extLst>
          </p:cNvPr>
          <p:cNvSpPr txBox="1">
            <a:spLocks/>
          </p:cNvSpPr>
          <p:nvPr/>
        </p:nvSpPr>
        <p:spPr>
          <a:xfrm>
            <a:off x="1600170" y="3735633"/>
            <a:ext cx="3827032" cy="428625"/>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1800" dirty="0"/>
              <a:t>Electrode &lt;-&gt; Head model</a:t>
            </a:r>
          </a:p>
        </p:txBody>
      </p:sp>
      <p:sp>
        <p:nvSpPr>
          <p:cNvPr id="10" name="Title 1">
            <a:extLst>
              <a:ext uri="{FF2B5EF4-FFF2-40B4-BE49-F238E27FC236}">
                <a16:creationId xmlns:a16="http://schemas.microsoft.com/office/drawing/2014/main" id="{23CD7610-6788-1668-7533-650ADF1699AD}"/>
              </a:ext>
            </a:extLst>
          </p:cNvPr>
          <p:cNvSpPr txBox="1">
            <a:spLocks/>
          </p:cNvSpPr>
          <p:nvPr/>
        </p:nvSpPr>
        <p:spPr>
          <a:xfrm>
            <a:off x="5316968" y="3764358"/>
            <a:ext cx="3827032" cy="428625"/>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1800" dirty="0"/>
              <a:t>Head model &lt;-&gt; Source model (red)</a:t>
            </a:r>
          </a:p>
        </p:txBody>
      </p:sp>
      <p:pic>
        <p:nvPicPr>
          <p:cNvPr id="6" name="Picture 5" descr="A close-up of a brain&#10;&#10;Description automatically generated with low confidence">
            <a:extLst>
              <a:ext uri="{FF2B5EF4-FFF2-40B4-BE49-F238E27FC236}">
                <a16:creationId xmlns:a16="http://schemas.microsoft.com/office/drawing/2014/main" id="{0D7FF192-A710-2514-BC81-3641E242E21C}"/>
              </a:ext>
            </a:extLst>
          </p:cNvPr>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flipH="1">
            <a:off x="6157205" y="4304872"/>
            <a:ext cx="1610055" cy="1099335"/>
          </a:xfrm>
          <a:prstGeom prst="rect">
            <a:avLst/>
          </a:prstGeom>
        </p:spPr>
      </p:pic>
    </p:spTree>
    <p:extLst>
      <p:ext uri="{BB962C8B-B14F-4D97-AF65-F5344CB8AC3E}">
        <p14:creationId xmlns:p14="http://schemas.microsoft.com/office/powerpoint/2010/main" val="39058884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close-up of a brain&#10;&#10;Description automatically generated with low confidence">
            <a:extLst>
              <a:ext uri="{FF2B5EF4-FFF2-40B4-BE49-F238E27FC236}">
                <a16:creationId xmlns:a16="http://schemas.microsoft.com/office/drawing/2014/main" id="{FC909F09-54F2-254C-B06C-C2F6108550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4728" y="2860676"/>
            <a:ext cx="1562006" cy="1122094"/>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E226F8D0-F984-CF4D-A586-08F9E10DC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2133" y="2231088"/>
            <a:ext cx="2972122" cy="626412"/>
          </a:xfrm>
          <a:prstGeom prst="rect">
            <a:avLst/>
          </a:prstGeom>
        </p:spPr>
      </p:pic>
      <p:pic>
        <p:nvPicPr>
          <p:cNvPr id="13" name="Picture 12" descr="A picture containing diagram&#10;&#10;Description automatically generated">
            <a:extLst>
              <a:ext uri="{FF2B5EF4-FFF2-40B4-BE49-F238E27FC236}">
                <a16:creationId xmlns:a16="http://schemas.microsoft.com/office/drawing/2014/main" id="{BC409C58-5FB4-9447-A085-0D76581A58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2132" y="2857501"/>
            <a:ext cx="1483278" cy="1125028"/>
          </a:xfrm>
          <a:prstGeom prst="rect">
            <a:avLst/>
          </a:prstGeom>
        </p:spPr>
      </p:pic>
      <p:pic>
        <p:nvPicPr>
          <p:cNvPr id="11" name="Picture 10">
            <a:extLst>
              <a:ext uri="{FF2B5EF4-FFF2-40B4-BE49-F238E27FC236}">
                <a16:creationId xmlns:a16="http://schemas.microsoft.com/office/drawing/2014/main" id="{D9D0E010-3345-7E42-A516-FAE3791E2CDE}"/>
              </a:ext>
            </a:extLst>
          </p:cNvPr>
          <p:cNvPicPr>
            <a:picLocks noChangeAspect="1"/>
          </p:cNvPicPr>
          <p:nvPr/>
        </p:nvPicPr>
        <p:blipFill rotWithShape="1">
          <a:blip r:embed="rId5"/>
          <a:srcRect l="54043" t="39585" r="8261" b="43766"/>
          <a:stretch/>
        </p:blipFill>
        <p:spPr>
          <a:xfrm>
            <a:off x="3058558" y="3982528"/>
            <a:ext cx="3155697" cy="626412"/>
          </a:xfrm>
          <a:prstGeom prst="rect">
            <a:avLst/>
          </a:prstGeom>
        </p:spPr>
      </p:pic>
      <p:sp>
        <p:nvSpPr>
          <p:cNvPr id="4" name="Title 3">
            <a:extLst>
              <a:ext uri="{FF2B5EF4-FFF2-40B4-BE49-F238E27FC236}">
                <a16:creationId xmlns:a16="http://schemas.microsoft.com/office/drawing/2014/main" id="{FBA47FDA-ED5A-2945-A177-DB2BEB717C2A}"/>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18360170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D4D6F28B-6FD2-5B42-85C9-CE2B9B3758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3186" y="2161285"/>
            <a:ext cx="3405467" cy="2839340"/>
          </a:xfrm>
          <a:prstGeom prst="rect">
            <a:avLst/>
          </a:prstGeom>
        </p:spPr>
      </p:pic>
      <p:pic>
        <p:nvPicPr>
          <p:cNvPr id="16" name="Picture 15" descr="Graphical user interface, text, application&#10;&#10;Description automatically generated">
            <a:extLst>
              <a:ext uri="{FF2B5EF4-FFF2-40B4-BE49-F238E27FC236}">
                <a16:creationId xmlns:a16="http://schemas.microsoft.com/office/drawing/2014/main" id="{52EE043A-8DE6-674B-BA1D-3127698FBB94}"/>
              </a:ext>
            </a:extLst>
          </p:cNvPr>
          <p:cNvPicPr>
            <a:picLocks noChangeAspect="1"/>
          </p:cNvPicPr>
          <p:nvPr/>
        </p:nvPicPr>
        <p:blipFill rotWithShape="1">
          <a:blip r:embed="rId3">
            <a:extLst>
              <a:ext uri="{28A0092B-C50C-407E-A947-70E740481C1C}">
                <a14:useLocalDpi xmlns:a14="http://schemas.microsoft.com/office/drawing/2010/main" val="0"/>
              </a:ext>
            </a:extLst>
          </a:blip>
          <a:srcRect l="54407" t="48455" b="27190"/>
          <a:stretch/>
        </p:blipFill>
        <p:spPr>
          <a:xfrm>
            <a:off x="3460059" y="4128489"/>
            <a:ext cx="1606827" cy="769403"/>
          </a:xfrm>
          <a:prstGeom prst="rect">
            <a:avLst/>
          </a:prstGeom>
        </p:spPr>
      </p:pic>
      <p:sp>
        <p:nvSpPr>
          <p:cNvPr id="17" name="Rectangle 6">
            <a:extLst>
              <a:ext uri="{FF2B5EF4-FFF2-40B4-BE49-F238E27FC236}">
                <a16:creationId xmlns:a16="http://schemas.microsoft.com/office/drawing/2014/main" id="{95470D50-E945-1D49-86B2-9E2B9E568414}"/>
              </a:ext>
            </a:extLst>
          </p:cNvPr>
          <p:cNvSpPr>
            <a:spLocks noChangeArrowheads="1"/>
          </p:cNvSpPr>
          <p:nvPr/>
        </p:nvSpPr>
        <p:spPr bwMode="auto">
          <a:xfrm>
            <a:off x="3460059" y="4688577"/>
            <a:ext cx="1316935" cy="74544"/>
          </a:xfrm>
          <a:prstGeom prst="rect">
            <a:avLst/>
          </a:prstGeom>
          <a:noFill/>
          <a:ln w="28575" algn="ctr">
            <a:solidFill>
              <a:srgbClr val="FF99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875"/>
          </a:p>
        </p:txBody>
      </p:sp>
      <p:pic>
        <p:nvPicPr>
          <p:cNvPr id="6" name="Picture 5">
            <a:extLst>
              <a:ext uri="{FF2B5EF4-FFF2-40B4-BE49-F238E27FC236}">
                <a16:creationId xmlns:a16="http://schemas.microsoft.com/office/drawing/2014/main" id="{1273BCD3-E9B5-6940-9945-8C76D06F453A}"/>
              </a:ext>
            </a:extLst>
          </p:cNvPr>
          <p:cNvPicPr>
            <a:picLocks noChangeAspect="1"/>
          </p:cNvPicPr>
          <p:nvPr/>
        </p:nvPicPr>
        <p:blipFill rotWithShape="1">
          <a:blip r:embed="rId4"/>
          <a:srcRect l="3723" r="50436"/>
          <a:stretch/>
        </p:blipFill>
        <p:spPr>
          <a:xfrm>
            <a:off x="4100513" y="2921291"/>
            <a:ext cx="1175055" cy="1121022"/>
          </a:xfrm>
          <a:prstGeom prst="rect">
            <a:avLst/>
          </a:prstGeom>
        </p:spPr>
      </p:pic>
      <p:sp>
        <p:nvSpPr>
          <p:cNvPr id="7" name="Title 1">
            <a:extLst>
              <a:ext uri="{FF2B5EF4-FFF2-40B4-BE49-F238E27FC236}">
                <a16:creationId xmlns:a16="http://schemas.microsoft.com/office/drawing/2014/main" id="{B25ACDD6-C005-5544-8DA8-B0DDCC879772}"/>
              </a:ext>
            </a:extLst>
          </p:cNvPr>
          <p:cNvSpPr>
            <a:spLocks noGrp="1"/>
          </p:cNvSpPr>
          <p:nvPr>
            <p:ph type="title"/>
          </p:nvPr>
        </p:nvSpPr>
        <p:spPr>
          <a:xfrm>
            <a:off x="1857375" y="1586513"/>
            <a:ext cx="5429250" cy="428625"/>
          </a:xfrm>
        </p:spPr>
        <p:txBody>
          <a:bodyPr>
            <a:normAutofit fontScale="90000"/>
          </a:bodyPr>
          <a:lstStyle/>
          <a:p>
            <a:r>
              <a:rPr lang="en-US" b="0" dirty="0"/>
              <a:t>Distributed source localization</a:t>
            </a:r>
            <a:br>
              <a:rPr lang="en-US" dirty="0"/>
            </a:br>
            <a:r>
              <a:rPr lang="en-US" sz="1250" dirty="0"/>
              <a:t>(</a:t>
            </a:r>
            <a:r>
              <a:rPr lang="en-US" sz="1250" dirty="0" err="1"/>
              <a:t>eloreta</a:t>
            </a:r>
            <a:r>
              <a:rPr lang="en-US" sz="1250" dirty="0"/>
              <a:t> or LCMV beamforming)</a:t>
            </a:r>
          </a:p>
        </p:txBody>
      </p:sp>
      <p:pic>
        <p:nvPicPr>
          <p:cNvPr id="8" name="Picture 7">
            <a:extLst>
              <a:ext uri="{FF2B5EF4-FFF2-40B4-BE49-F238E27FC236}">
                <a16:creationId xmlns:a16="http://schemas.microsoft.com/office/drawing/2014/main" id="{DA086FB5-D3BC-1442-BF13-EC932FDF56E3}"/>
              </a:ext>
            </a:extLst>
          </p:cNvPr>
          <p:cNvPicPr>
            <a:picLocks noChangeAspect="1"/>
          </p:cNvPicPr>
          <p:nvPr/>
        </p:nvPicPr>
        <p:blipFill rotWithShape="1">
          <a:blip r:embed="rId4"/>
          <a:srcRect l="54043" t="21867" r="8261" b="9895"/>
          <a:stretch/>
        </p:blipFill>
        <p:spPr>
          <a:xfrm>
            <a:off x="5671518" y="2419557"/>
            <a:ext cx="1341783" cy="1062246"/>
          </a:xfrm>
          <a:prstGeom prst="rect">
            <a:avLst/>
          </a:prstGeom>
        </p:spPr>
      </p:pic>
      <p:sp>
        <p:nvSpPr>
          <p:cNvPr id="9" name="TextBox 8">
            <a:extLst>
              <a:ext uri="{FF2B5EF4-FFF2-40B4-BE49-F238E27FC236}">
                <a16:creationId xmlns:a16="http://schemas.microsoft.com/office/drawing/2014/main" id="{8815664D-58DD-894E-81BA-E3550D6DE6E2}"/>
              </a:ext>
            </a:extLst>
          </p:cNvPr>
          <p:cNvSpPr txBox="1"/>
          <p:nvPr/>
        </p:nvSpPr>
        <p:spPr>
          <a:xfrm>
            <a:off x="6205972" y="2238529"/>
            <a:ext cx="538930" cy="226985"/>
          </a:xfrm>
          <a:prstGeom prst="rect">
            <a:avLst/>
          </a:prstGeom>
          <a:noFill/>
        </p:spPr>
        <p:txBody>
          <a:bodyPr wrap="none" rtlCol="0">
            <a:spAutoFit/>
          </a:bodyPr>
          <a:lstStyle/>
          <a:p>
            <a:r>
              <a:rPr lang="en-US" sz="875" dirty="0"/>
              <a:t>Volume</a:t>
            </a:r>
          </a:p>
        </p:txBody>
      </p:sp>
      <p:sp>
        <p:nvSpPr>
          <p:cNvPr id="10" name="TextBox 9">
            <a:extLst>
              <a:ext uri="{FF2B5EF4-FFF2-40B4-BE49-F238E27FC236}">
                <a16:creationId xmlns:a16="http://schemas.microsoft.com/office/drawing/2014/main" id="{D82C20CD-C94C-9845-AD29-61C5816FB6DC}"/>
              </a:ext>
            </a:extLst>
          </p:cNvPr>
          <p:cNvSpPr txBox="1"/>
          <p:nvPr/>
        </p:nvSpPr>
        <p:spPr>
          <a:xfrm>
            <a:off x="6101792" y="3589262"/>
            <a:ext cx="526106" cy="226985"/>
          </a:xfrm>
          <a:prstGeom prst="rect">
            <a:avLst/>
          </a:prstGeom>
          <a:noFill/>
        </p:spPr>
        <p:txBody>
          <a:bodyPr wrap="none" rtlCol="0">
            <a:spAutoFit/>
          </a:bodyPr>
          <a:lstStyle/>
          <a:p>
            <a:r>
              <a:rPr lang="en-US" sz="875" dirty="0"/>
              <a:t>Surface</a:t>
            </a:r>
          </a:p>
        </p:txBody>
      </p:sp>
      <p:pic>
        <p:nvPicPr>
          <p:cNvPr id="4" name="Picture 3">
            <a:extLst>
              <a:ext uri="{FF2B5EF4-FFF2-40B4-BE49-F238E27FC236}">
                <a16:creationId xmlns:a16="http://schemas.microsoft.com/office/drawing/2014/main" id="{9AD6F0AC-39B7-DC4C-AAF8-A0603C4D83C2}"/>
              </a:ext>
            </a:extLst>
          </p:cNvPr>
          <p:cNvPicPr>
            <a:picLocks noChangeAspect="1"/>
          </p:cNvPicPr>
          <p:nvPr/>
        </p:nvPicPr>
        <p:blipFill>
          <a:blip r:embed="rId5"/>
          <a:stretch>
            <a:fillRect/>
          </a:stretch>
        </p:blipFill>
        <p:spPr>
          <a:xfrm>
            <a:off x="5815531" y="3759010"/>
            <a:ext cx="1212022" cy="967427"/>
          </a:xfrm>
          <a:prstGeom prst="rect">
            <a:avLst/>
          </a:prstGeom>
        </p:spPr>
      </p:pic>
      <p:sp>
        <p:nvSpPr>
          <p:cNvPr id="11" name="TextBox 10">
            <a:extLst>
              <a:ext uri="{FF2B5EF4-FFF2-40B4-BE49-F238E27FC236}">
                <a16:creationId xmlns:a16="http://schemas.microsoft.com/office/drawing/2014/main" id="{229856D7-E4CF-424E-9B38-B450ABF27203}"/>
              </a:ext>
            </a:extLst>
          </p:cNvPr>
          <p:cNvSpPr txBox="1"/>
          <p:nvPr/>
        </p:nvSpPr>
        <p:spPr>
          <a:xfrm>
            <a:off x="4314321" y="2694712"/>
            <a:ext cx="769763" cy="226985"/>
          </a:xfrm>
          <a:prstGeom prst="rect">
            <a:avLst/>
          </a:prstGeom>
          <a:noFill/>
        </p:spPr>
        <p:txBody>
          <a:bodyPr wrap="none" rtlCol="0">
            <a:spAutoFit/>
          </a:bodyPr>
          <a:lstStyle/>
          <a:p>
            <a:r>
              <a:rPr lang="en-US" sz="875" dirty="0"/>
              <a:t>IC scalp topo</a:t>
            </a:r>
          </a:p>
        </p:txBody>
      </p:sp>
      <p:sp>
        <p:nvSpPr>
          <p:cNvPr id="12" name="Right Arrow 11">
            <a:extLst>
              <a:ext uri="{FF2B5EF4-FFF2-40B4-BE49-F238E27FC236}">
                <a16:creationId xmlns:a16="http://schemas.microsoft.com/office/drawing/2014/main" id="{FE3B39D6-1BCE-214C-9AEA-7F54F0660E70}"/>
              </a:ext>
            </a:extLst>
          </p:cNvPr>
          <p:cNvSpPr/>
          <p:nvPr/>
        </p:nvSpPr>
        <p:spPr bwMode="auto">
          <a:xfrm rot="19420336">
            <a:off x="5309526" y="3130509"/>
            <a:ext cx="395169" cy="192361"/>
          </a:xfrm>
          <a:prstGeom prst="rightArrow">
            <a:avLst/>
          </a:prstGeom>
          <a:solidFill>
            <a:srgbClr val="FFC000"/>
          </a:solidFill>
          <a:ln w="9525" cap="flat" cmpd="sng" algn="ctr">
            <a:no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algn="r" fontAlgn="base">
              <a:spcBef>
                <a:spcPct val="50000"/>
              </a:spcBef>
              <a:spcAft>
                <a:spcPct val="0"/>
              </a:spcAft>
            </a:pPr>
            <a:endParaRPr lang="en-US" sz="875"/>
          </a:p>
        </p:txBody>
      </p:sp>
      <p:sp>
        <p:nvSpPr>
          <p:cNvPr id="14" name="Right Arrow 13">
            <a:extLst>
              <a:ext uri="{FF2B5EF4-FFF2-40B4-BE49-F238E27FC236}">
                <a16:creationId xmlns:a16="http://schemas.microsoft.com/office/drawing/2014/main" id="{01AC1FD2-7C10-674B-B690-D9A5BEB82858}"/>
              </a:ext>
            </a:extLst>
          </p:cNvPr>
          <p:cNvSpPr/>
          <p:nvPr/>
        </p:nvSpPr>
        <p:spPr bwMode="auto">
          <a:xfrm rot="2399394">
            <a:off x="5306557" y="3685443"/>
            <a:ext cx="395169" cy="192361"/>
          </a:xfrm>
          <a:prstGeom prst="rightArrow">
            <a:avLst/>
          </a:prstGeom>
          <a:solidFill>
            <a:srgbClr val="FFC000"/>
          </a:solidFill>
          <a:ln w="9525" cap="flat" cmpd="sng" algn="ctr">
            <a:no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algn="r" fontAlgn="base">
              <a:spcBef>
                <a:spcPct val="50000"/>
              </a:spcBef>
              <a:spcAft>
                <a:spcPct val="0"/>
              </a:spcAft>
            </a:pPr>
            <a:endParaRPr lang="en-US" sz="875"/>
          </a:p>
        </p:txBody>
      </p:sp>
    </p:spTree>
    <p:extLst>
      <p:ext uri="{BB962C8B-B14F-4D97-AF65-F5344CB8AC3E}">
        <p14:creationId xmlns:p14="http://schemas.microsoft.com/office/powerpoint/2010/main" val="4340368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a:extLst>
              <a:ext uri="{FF2B5EF4-FFF2-40B4-BE49-F238E27FC236}">
                <a16:creationId xmlns:a16="http://schemas.microsoft.com/office/drawing/2014/main" id="{E79CDF92-066E-E12C-349F-771F18D7812C}"/>
              </a:ext>
            </a:extLst>
          </p:cNvPr>
          <p:cNvSpPr>
            <a:spLocks noGrp="1" noChangeArrowheads="1"/>
          </p:cNvSpPr>
          <p:nvPr>
            <p:ph type="title"/>
          </p:nvPr>
        </p:nvSpPr>
        <p:spPr>
          <a:xfrm>
            <a:off x="916326" y="109062"/>
            <a:ext cx="7886700" cy="1104636"/>
          </a:xfrm>
        </p:spPr>
        <p:txBody>
          <a:bodyPr/>
          <a:lstStyle/>
          <a:p>
            <a:pPr eaLnBrk="1" hangingPunct="1"/>
            <a:r>
              <a:rPr lang="de-DE" altLang="en-US" dirty="0">
                <a:solidFill>
                  <a:srgbClr val="0000FF"/>
                </a:solidFill>
                <a:ea typeface="ＭＳ Ｐゴシック" panose="020B0600070205080204" pitchFamily="34" charset="-128"/>
              </a:rPr>
              <a:t>Hands-on</a:t>
            </a:r>
            <a:endParaRPr lang="en-US" altLang="en-US" dirty="0">
              <a:solidFill>
                <a:srgbClr val="0000FF"/>
              </a:solidFill>
              <a:ea typeface="ＭＳ Ｐゴシック" panose="020B0600070205080204" pitchFamily="34" charset="-128"/>
            </a:endParaRPr>
          </a:p>
        </p:txBody>
      </p:sp>
      <p:sp>
        <p:nvSpPr>
          <p:cNvPr id="47106" name="Rectangle 3">
            <a:extLst>
              <a:ext uri="{FF2B5EF4-FFF2-40B4-BE49-F238E27FC236}">
                <a16:creationId xmlns:a16="http://schemas.microsoft.com/office/drawing/2014/main" id="{83794FB9-67DF-344E-3A3B-4912B521F509}"/>
              </a:ext>
            </a:extLst>
          </p:cNvPr>
          <p:cNvSpPr>
            <a:spLocks noGrp="1" noChangeArrowheads="1"/>
          </p:cNvSpPr>
          <p:nvPr>
            <p:ph type="body" idx="1"/>
          </p:nvPr>
        </p:nvSpPr>
        <p:spPr bwMode="auto">
          <a:xfrm>
            <a:off x="503434" y="1326100"/>
            <a:ext cx="8712485" cy="47320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6200" tIns="38100" rIns="76200" bIns="38100" numCol="1" rtlCol="0" anchor="t" anchorCtr="0" compatLnSpc="1">
            <a:prstTxWarp prst="textNoShape">
              <a:avLst/>
            </a:prstTxWarp>
            <a:normAutofit/>
          </a:bodyPr>
          <a:lstStyle/>
          <a:p>
            <a:pPr marL="0" indent="0">
              <a:spcBef>
                <a:spcPts val="500"/>
              </a:spcBef>
              <a:buNone/>
            </a:pPr>
            <a:endParaRPr lang="en-US" altLang="en-US" dirty="0">
              <a:ea typeface="ＭＳ Ｐゴシック" panose="020B0600070205080204" pitchFamily="34" charset="-128"/>
            </a:endParaRPr>
          </a:p>
          <a:p>
            <a:pPr>
              <a:spcBef>
                <a:spcPts val="500"/>
              </a:spcBef>
            </a:pPr>
            <a:r>
              <a:rPr lang="en-US" altLang="en-US" dirty="0">
                <a:ea typeface="ＭＳ Ｐゴシック" panose="020B0600070205080204" pitchFamily="34" charset="-128"/>
              </a:rPr>
              <a:t>Compute </a:t>
            </a:r>
            <a:r>
              <a:rPr lang="en-US" altLang="en-US" dirty="0" err="1">
                <a:ea typeface="ＭＳ Ｐゴシック" panose="020B0600070205080204" pitchFamily="34" charset="-128"/>
              </a:rPr>
              <a:t>Leadfield</a:t>
            </a:r>
            <a:r>
              <a:rPr lang="en-US" altLang="en-US" dirty="0">
                <a:ea typeface="ＭＳ Ｐゴシック" panose="020B0600070205080204" pitchFamily="34" charset="-128"/>
              </a:rPr>
              <a:t> matrix using menu item </a:t>
            </a:r>
          </a:p>
          <a:p>
            <a:pPr marL="0" indent="0">
              <a:spcBef>
                <a:spcPts val="500"/>
              </a:spcBef>
              <a:buNone/>
            </a:pPr>
            <a:r>
              <a:rPr lang="en-US" altLang="en-US" i="1" dirty="0">
                <a:ea typeface="ＭＳ Ｐゴシック" panose="020B0600070205080204" pitchFamily="34" charset="-128"/>
              </a:rPr>
              <a:t>Source localization using DIPFIT &gt; Compute </a:t>
            </a:r>
            <a:r>
              <a:rPr lang="en-US" altLang="en-US" i="1" dirty="0" err="1">
                <a:ea typeface="ＭＳ Ｐゴシック" panose="020B0600070205080204" pitchFamily="34" charset="-128"/>
              </a:rPr>
              <a:t>Leadfield</a:t>
            </a:r>
            <a:r>
              <a:rPr lang="en-US" altLang="en-US" i="1" dirty="0">
                <a:ea typeface="ＭＳ Ｐゴシック" panose="020B0600070205080204" pitchFamily="34" charset="-128"/>
              </a:rPr>
              <a:t> matrix</a:t>
            </a:r>
          </a:p>
          <a:p>
            <a:pPr marL="0" indent="0">
              <a:spcBef>
                <a:spcPts val="500"/>
              </a:spcBef>
              <a:buNone/>
            </a:pPr>
            <a:endParaRPr lang="en-US" altLang="en-US" dirty="0">
              <a:ea typeface="ＭＳ Ｐゴシック" panose="020B0600070205080204" pitchFamily="34" charset="-128"/>
            </a:endParaRPr>
          </a:p>
          <a:p>
            <a:pPr>
              <a:spcBef>
                <a:spcPts val="500"/>
              </a:spcBef>
            </a:pPr>
            <a:r>
              <a:rPr lang="en-US" altLang="en-US" dirty="0">
                <a:ea typeface="ＭＳ Ｐゴシック" panose="020B0600070205080204" pitchFamily="34" charset="-128"/>
              </a:rPr>
              <a:t>Compute </a:t>
            </a:r>
            <a:r>
              <a:rPr lang="en-US" altLang="en-US" dirty="0" err="1">
                <a:ea typeface="ＭＳ Ｐゴシック" panose="020B0600070205080204" pitchFamily="34" charset="-128"/>
              </a:rPr>
              <a:t>eLoreta</a:t>
            </a:r>
            <a:r>
              <a:rPr lang="en-US" altLang="en-US" dirty="0">
                <a:ea typeface="ＭＳ Ｐゴシック" panose="020B0600070205080204" pitchFamily="34" charset="-128"/>
              </a:rPr>
              <a:t> solution for component 3 using menu item </a:t>
            </a:r>
          </a:p>
          <a:p>
            <a:pPr marL="0" indent="0">
              <a:spcBef>
                <a:spcPts val="500"/>
              </a:spcBef>
              <a:buNone/>
            </a:pPr>
            <a:r>
              <a:rPr lang="en-US" altLang="en-US" i="1" dirty="0">
                <a:ea typeface="ＭＳ Ｐゴシック" panose="020B0600070205080204" pitchFamily="34" charset="-128"/>
              </a:rPr>
              <a:t>Source localization using DIPFIT &gt; Distributed Source Component Modeling</a:t>
            </a:r>
          </a:p>
          <a:p>
            <a:pPr>
              <a:spcBef>
                <a:spcPts val="500"/>
              </a:spcBef>
            </a:pPr>
            <a:endParaRPr lang="en-US" altLang="en-US" dirty="0">
              <a:ea typeface="ＭＳ Ｐゴシック" panose="020B0600070205080204" pitchFamily="34"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a16="http://schemas.microsoft.com/office/drawing/2014/main" id="{F48BCF48-DAE4-1F49-BDDF-FAF46E7D53BD}"/>
              </a:ext>
            </a:extLst>
          </p:cNvPr>
          <p:cNvSpPr>
            <a:spLocks noGrp="1"/>
          </p:cNvSpPr>
          <p:nvPr>
            <p:ph type="title"/>
          </p:nvPr>
        </p:nvSpPr>
        <p:spPr>
          <a:xfrm>
            <a:off x="687457" y="229790"/>
            <a:ext cx="7694543" cy="952500"/>
          </a:xfrm>
          <a:solidFill>
            <a:schemeClr val="bg1"/>
          </a:solidFill>
        </p:spPr>
        <p:txBody>
          <a:bodyPr/>
          <a:lstStyle/>
          <a:p>
            <a:pPr eaLnBrk="1" hangingPunct="1"/>
            <a:r>
              <a:rPr lang="en-US" altLang="en-US" sz="3000" dirty="0">
                <a:ea typeface="ＭＳ Ｐゴシック" panose="020B0600070205080204" pitchFamily="34" charset="-128"/>
              </a:rPr>
              <a:t>Since there is no unique solution </a:t>
            </a:r>
            <a:br>
              <a:rPr lang="en-US" altLang="en-US" sz="3000" dirty="0">
                <a:ea typeface="ＭＳ Ｐゴシック" panose="020B0600070205080204" pitchFamily="34" charset="-128"/>
              </a:rPr>
            </a:br>
            <a:r>
              <a:rPr lang="en-US" altLang="en-US" sz="3000" dirty="0">
                <a:ea typeface="ＭＳ Ｐゴシック" panose="020B0600070205080204" pitchFamily="34" charset="-128"/>
              </a:rPr>
              <a:t>the inverse problem is ill posed</a:t>
            </a:r>
          </a:p>
        </p:txBody>
      </p:sp>
      <p:pic>
        <p:nvPicPr>
          <p:cNvPr id="11" name="Picture 10">
            <a:extLst>
              <a:ext uri="{FF2B5EF4-FFF2-40B4-BE49-F238E27FC236}">
                <a16:creationId xmlns:a16="http://schemas.microsoft.com/office/drawing/2014/main" id="{AA09FAA0-A287-E24F-BD62-54197F67E2BF}"/>
              </a:ext>
            </a:extLst>
          </p:cNvPr>
          <p:cNvPicPr>
            <a:picLocks noChangeAspect="1"/>
          </p:cNvPicPr>
          <p:nvPr/>
        </p:nvPicPr>
        <p:blipFill>
          <a:blip r:embed="rId3"/>
          <a:stretch>
            <a:fillRect/>
          </a:stretch>
        </p:blipFill>
        <p:spPr>
          <a:xfrm>
            <a:off x="1587500" y="2603500"/>
            <a:ext cx="2474447" cy="2063750"/>
          </a:xfrm>
          <a:prstGeom prst="rect">
            <a:avLst/>
          </a:prstGeom>
        </p:spPr>
      </p:pic>
      <p:grpSp>
        <p:nvGrpSpPr>
          <p:cNvPr id="18" name="Group 17">
            <a:extLst>
              <a:ext uri="{FF2B5EF4-FFF2-40B4-BE49-F238E27FC236}">
                <a16:creationId xmlns:a16="http://schemas.microsoft.com/office/drawing/2014/main" id="{D0C9AD2F-974B-E340-8B9E-3D6F219C04A7}"/>
              </a:ext>
            </a:extLst>
          </p:cNvPr>
          <p:cNvGrpSpPr/>
          <p:nvPr/>
        </p:nvGrpSpPr>
        <p:grpSpPr>
          <a:xfrm>
            <a:off x="2824724" y="2095500"/>
            <a:ext cx="3494553" cy="508000"/>
            <a:chOff x="2475268" y="2514600"/>
            <a:chExt cx="4193464" cy="609600"/>
          </a:xfrm>
        </p:grpSpPr>
        <p:cxnSp>
          <p:nvCxnSpPr>
            <p:cNvPr id="14" name="Curved Connector 13">
              <a:extLst>
                <a:ext uri="{FF2B5EF4-FFF2-40B4-BE49-F238E27FC236}">
                  <a16:creationId xmlns:a16="http://schemas.microsoft.com/office/drawing/2014/main" id="{77BAC9ED-8DF0-5B4E-A63C-FAC5936DE5BC}"/>
                </a:ext>
              </a:extLst>
            </p:cNvPr>
            <p:cNvCxnSpPr>
              <a:cxnSpLocks/>
              <a:stCxn id="11" idx="0"/>
            </p:cNvCxnSpPr>
            <p:nvPr/>
          </p:nvCxnSpPr>
          <p:spPr>
            <a:xfrm rot="5400000" flipH="1" flipV="1">
              <a:off x="3218834" y="1771034"/>
              <a:ext cx="609600" cy="2096732"/>
            </a:xfrm>
            <a:prstGeom prst="curvedConnector2">
              <a:avLst/>
            </a:prstGeom>
            <a:ln>
              <a:solidFill>
                <a:schemeClr val="accent1">
                  <a:lumMod val="40000"/>
                  <a:lumOff val="60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21" name="Curved Connector 20">
              <a:extLst>
                <a:ext uri="{FF2B5EF4-FFF2-40B4-BE49-F238E27FC236}">
                  <a16:creationId xmlns:a16="http://schemas.microsoft.com/office/drawing/2014/main" id="{D742EDAC-A436-CB46-96B7-3F81066066F8}"/>
                </a:ext>
              </a:extLst>
            </p:cNvPr>
            <p:cNvCxnSpPr>
              <a:cxnSpLocks/>
            </p:cNvCxnSpPr>
            <p:nvPr/>
          </p:nvCxnSpPr>
          <p:spPr>
            <a:xfrm rot="16200000" flipV="1">
              <a:off x="5315566" y="1771034"/>
              <a:ext cx="609600" cy="2096732"/>
            </a:xfrm>
            <a:prstGeom prst="curvedConnector2">
              <a:avLst/>
            </a:prstGeom>
            <a:ln>
              <a:solidFill>
                <a:schemeClr val="accent1">
                  <a:lumMod val="40000"/>
                  <a:lumOff val="60000"/>
                </a:schemeClr>
              </a:solidFill>
              <a:headEnd type="arrow" w="lg" len="lg"/>
              <a:tailEnd type="none"/>
            </a:ln>
          </p:spPr>
          <p:style>
            <a:lnRef idx="2">
              <a:schemeClr val="accent1"/>
            </a:lnRef>
            <a:fillRef idx="0">
              <a:schemeClr val="accent1"/>
            </a:fillRef>
            <a:effectRef idx="1">
              <a:schemeClr val="accent1"/>
            </a:effectRef>
            <a:fontRef idx="minor">
              <a:schemeClr val="tx1"/>
            </a:fontRef>
          </p:style>
        </p:cxnSp>
      </p:grpSp>
      <p:grpSp>
        <p:nvGrpSpPr>
          <p:cNvPr id="16" name="Group 15">
            <a:extLst>
              <a:ext uri="{FF2B5EF4-FFF2-40B4-BE49-F238E27FC236}">
                <a16:creationId xmlns:a16="http://schemas.microsoft.com/office/drawing/2014/main" id="{F17F7563-51AF-4543-9199-B10A5F810439}"/>
              </a:ext>
            </a:extLst>
          </p:cNvPr>
          <p:cNvGrpSpPr/>
          <p:nvPr/>
        </p:nvGrpSpPr>
        <p:grpSpPr>
          <a:xfrm flipH="1" flipV="1">
            <a:off x="2876614" y="4572000"/>
            <a:ext cx="3494553" cy="508000"/>
            <a:chOff x="2722302" y="5080000"/>
            <a:chExt cx="4193464" cy="609600"/>
          </a:xfrm>
        </p:grpSpPr>
        <p:cxnSp>
          <p:nvCxnSpPr>
            <p:cNvPr id="22" name="Curved Connector 21">
              <a:extLst>
                <a:ext uri="{FF2B5EF4-FFF2-40B4-BE49-F238E27FC236}">
                  <a16:creationId xmlns:a16="http://schemas.microsoft.com/office/drawing/2014/main" id="{EFCC3B3E-AE27-934C-BE7C-2C7E03FD9B22}"/>
                </a:ext>
              </a:extLst>
            </p:cNvPr>
            <p:cNvCxnSpPr>
              <a:cxnSpLocks/>
            </p:cNvCxnSpPr>
            <p:nvPr/>
          </p:nvCxnSpPr>
          <p:spPr>
            <a:xfrm rot="5400000" flipH="1" flipV="1">
              <a:off x="3465868" y="4336434"/>
              <a:ext cx="609600" cy="2096732"/>
            </a:xfrm>
            <a:prstGeom prst="curvedConnector2">
              <a:avLst/>
            </a:prstGeom>
            <a:ln>
              <a:tailEnd type="none"/>
            </a:ln>
          </p:spPr>
          <p:style>
            <a:lnRef idx="2">
              <a:schemeClr val="accent1"/>
            </a:lnRef>
            <a:fillRef idx="0">
              <a:schemeClr val="accent1"/>
            </a:fillRef>
            <a:effectRef idx="1">
              <a:schemeClr val="accent1"/>
            </a:effectRef>
            <a:fontRef idx="minor">
              <a:schemeClr val="tx1"/>
            </a:fontRef>
          </p:style>
        </p:cxnSp>
        <p:cxnSp>
          <p:nvCxnSpPr>
            <p:cNvPr id="23" name="Curved Connector 22">
              <a:extLst>
                <a:ext uri="{FF2B5EF4-FFF2-40B4-BE49-F238E27FC236}">
                  <a16:creationId xmlns:a16="http://schemas.microsoft.com/office/drawing/2014/main" id="{9F6D9A21-D8CD-3A4E-8E8A-73495F432451}"/>
                </a:ext>
              </a:extLst>
            </p:cNvPr>
            <p:cNvCxnSpPr>
              <a:cxnSpLocks/>
            </p:cNvCxnSpPr>
            <p:nvPr/>
          </p:nvCxnSpPr>
          <p:spPr>
            <a:xfrm rot="16200000" flipV="1">
              <a:off x="5562600" y="4336434"/>
              <a:ext cx="609600" cy="2096732"/>
            </a:xfrm>
            <a:prstGeom prst="curvedConnector2">
              <a:avLst/>
            </a:prstGeom>
            <a:ln>
              <a:headEnd type="arrow" w="lg" len="lg"/>
              <a:tailEnd type="none"/>
            </a:ln>
          </p:spPr>
          <p:style>
            <a:lnRef idx="2">
              <a:schemeClr val="accent1"/>
            </a:lnRef>
            <a:fillRef idx="0">
              <a:schemeClr val="accent1"/>
            </a:fillRef>
            <a:effectRef idx="1">
              <a:schemeClr val="accent1"/>
            </a:effectRef>
            <a:fontRef idx="minor">
              <a:schemeClr val="tx1"/>
            </a:fontRef>
          </p:style>
        </p:cxnSp>
      </p:grpSp>
      <p:sp>
        <p:nvSpPr>
          <p:cNvPr id="17" name="Rectangle 16">
            <a:extLst>
              <a:ext uri="{FF2B5EF4-FFF2-40B4-BE49-F238E27FC236}">
                <a16:creationId xmlns:a16="http://schemas.microsoft.com/office/drawing/2014/main" id="{B244EAD0-E740-E448-BD3E-D62F6142AED6}"/>
              </a:ext>
            </a:extLst>
          </p:cNvPr>
          <p:cNvSpPr/>
          <p:nvPr/>
        </p:nvSpPr>
        <p:spPr>
          <a:xfrm>
            <a:off x="3768361" y="1722041"/>
            <a:ext cx="1874872" cy="323165"/>
          </a:xfrm>
          <a:prstGeom prst="rect">
            <a:avLst/>
          </a:prstGeom>
        </p:spPr>
        <p:txBody>
          <a:bodyPr wrap="none">
            <a:spAutoFit/>
          </a:bodyPr>
          <a:lstStyle/>
          <a:p>
            <a:r>
              <a:rPr lang="en-US" altLang="en-US" sz="1500" dirty="0">
                <a:solidFill>
                  <a:schemeClr val="bg1">
                    <a:lumMod val="75000"/>
                  </a:schemeClr>
                </a:solidFill>
              </a:rPr>
              <a:t>Forward computation</a:t>
            </a:r>
            <a:endParaRPr lang="en-US" sz="1500" dirty="0">
              <a:solidFill>
                <a:schemeClr val="bg1">
                  <a:lumMod val="75000"/>
                </a:schemeClr>
              </a:solidFill>
            </a:endParaRPr>
          </a:p>
        </p:txBody>
      </p:sp>
      <p:sp>
        <p:nvSpPr>
          <p:cNvPr id="26" name="Rectangle 25">
            <a:extLst>
              <a:ext uri="{FF2B5EF4-FFF2-40B4-BE49-F238E27FC236}">
                <a16:creationId xmlns:a16="http://schemas.microsoft.com/office/drawing/2014/main" id="{BFF6B369-0A08-DD4C-9B5F-ADC79F338976}"/>
              </a:ext>
            </a:extLst>
          </p:cNvPr>
          <p:cNvSpPr/>
          <p:nvPr/>
        </p:nvSpPr>
        <p:spPr>
          <a:xfrm>
            <a:off x="3601813" y="5238751"/>
            <a:ext cx="1829090" cy="323165"/>
          </a:xfrm>
          <a:prstGeom prst="rect">
            <a:avLst/>
          </a:prstGeom>
        </p:spPr>
        <p:txBody>
          <a:bodyPr wrap="none">
            <a:spAutoFit/>
          </a:bodyPr>
          <a:lstStyle/>
          <a:p>
            <a:r>
              <a:rPr lang="en-US" sz="1500" b="1" dirty="0"/>
              <a:t>Inverse computation</a:t>
            </a:r>
          </a:p>
        </p:txBody>
      </p:sp>
      <p:pic>
        <p:nvPicPr>
          <p:cNvPr id="19" name="Picture 18">
            <a:extLst>
              <a:ext uri="{FF2B5EF4-FFF2-40B4-BE49-F238E27FC236}">
                <a16:creationId xmlns:a16="http://schemas.microsoft.com/office/drawing/2014/main" id="{E46096AC-1495-6442-8291-B2326A7EFED0}"/>
              </a:ext>
            </a:extLst>
          </p:cNvPr>
          <p:cNvPicPr>
            <a:picLocks noChangeAspect="1"/>
          </p:cNvPicPr>
          <p:nvPr/>
        </p:nvPicPr>
        <p:blipFill>
          <a:blip r:embed="rId4"/>
          <a:stretch>
            <a:fillRect/>
          </a:stretch>
        </p:blipFill>
        <p:spPr>
          <a:xfrm flipH="1">
            <a:off x="5588000" y="2800755"/>
            <a:ext cx="1741157" cy="1691871"/>
          </a:xfrm>
          <a:prstGeom prst="rect">
            <a:avLst/>
          </a:prstGeom>
        </p:spPr>
      </p:pic>
      <p:sp>
        <p:nvSpPr>
          <p:cNvPr id="20" name="TextBox 19">
            <a:extLst>
              <a:ext uri="{FF2B5EF4-FFF2-40B4-BE49-F238E27FC236}">
                <a16:creationId xmlns:a16="http://schemas.microsoft.com/office/drawing/2014/main" id="{73743AC4-1C37-AF40-B137-74271DC28640}"/>
              </a:ext>
            </a:extLst>
          </p:cNvPr>
          <p:cNvSpPr txBox="1">
            <a:spLocks noChangeArrowheads="1"/>
          </p:cNvSpPr>
          <p:nvPr/>
        </p:nvSpPr>
        <p:spPr bwMode="auto">
          <a:xfrm>
            <a:off x="1386417" y="2476500"/>
            <a:ext cx="889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6000" b="1" dirty="0">
                <a:latin typeface="Arial" panose="020B0604020202020204" pitchFamily="34" charset="0"/>
              </a:rPr>
              <a:t>?</a:t>
            </a:r>
          </a:p>
        </p:txBody>
      </p:sp>
    </p:spTree>
    <p:extLst>
      <p:ext uri="{BB962C8B-B14F-4D97-AF65-F5344CB8AC3E}">
        <p14:creationId xmlns:p14="http://schemas.microsoft.com/office/powerpoint/2010/main" val="42891113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58B01B9-5F2B-3FE9-18DD-2239B3307DA6}"/>
              </a:ext>
            </a:extLst>
          </p:cNvPr>
          <p:cNvSpPr txBox="1"/>
          <p:nvPr/>
        </p:nvSpPr>
        <p:spPr>
          <a:xfrm>
            <a:off x="3508054" y="2417644"/>
            <a:ext cx="1673856" cy="577850"/>
          </a:xfrm>
          <a:prstGeom prst="rect">
            <a:avLst/>
          </a:prstGeom>
          <a:noFill/>
        </p:spPr>
        <p:txBody>
          <a:bodyPr wrap="none" rtlCol="0">
            <a:spAutoFit/>
          </a:bodyPr>
          <a:lstStyle/>
          <a:p>
            <a:pPr>
              <a:lnSpc>
                <a:spcPct val="150000"/>
              </a:lnSpc>
            </a:pPr>
            <a:r>
              <a:rPr lang="en-US" sz="2400" dirty="0">
                <a:latin typeface="Arial" panose="020B0604020202020204" pitchFamily="34" charset="0"/>
                <a:cs typeface="Arial" panose="020B0604020202020204" pitchFamily="34" charset="0"/>
              </a:rPr>
              <a:t>Realistic fit</a:t>
            </a:r>
          </a:p>
        </p:txBody>
      </p:sp>
    </p:spTree>
    <p:extLst>
      <p:ext uri="{BB962C8B-B14F-4D97-AF65-F5344CB8AC3E}">
        <p14:creationId xmlns:p14="http://schemas.microsoft.com/office/powerpoint/2010/main" val="29652298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3D4B-0511-E5BA-3246-6AC99BBF0332}"/>
              </a:ext>
            </a:extLst>
          </p:cNvPr>
          <p:cNvSpPr>
            <a:spLocks noGrp="1"/>
          </p:cNvSpPr>
          <p:nvPr>
            <p:ph type="title"/>
          </p:nvPr>
        </p:nvSpPr>
        <p:spPr/>
        <p:txBody>
          <a:bodyPr/>
          <a:lstStyle/>
          <a:p>
            <a:endParaRPr lang="en-US"/>
          </a:p>
        </p:txBody>
      </p:sp>
      <p:sp>
        <p:nvSpPr>
          <p:cNvPr id="3" name="Date Placeholder 2">
            <a:extLst>
              <a:ext uri="{FF2B5EF4-FFF2-40B4-BE49-F238E27FC236}">
                <a16:creationId xmlns:a16="http://schemas.microsoft.com/office/drawing/2014/main" id="{9C37D74D-3095-92B8-67E6-8607B20122F9}"/>
              </a:ext>
            </a:extLst>
          </p:cNvPr>
          <p:cNvSpPr>
            <a:spLocks noGrp="1"/>
          </p:cNvSpPr>
          <p:nvPr>
            <p:ph type="dt" sz="half" idx="10"/>
          </p:nvPr>
        </p:nvSpPr>
        <p:spPr/>
        <p:txBody>
          <a:bodyPr/>
          <a:lstStyle/>
          <a:p>
            <a:pPr>
              <a:defRPr/>
            </a:pPr>
            <a:endParaRPr lang="en-US"/>
          </a:p>
        </p:txBody>
      </p:sp>
      <p:sp>
        <p:nvSpPr>
          <p:cNvPr id="4" name="Slide Number Placeholder 3">
            <a:extLst>
              <a:ext uri="{FF2B5EF4-FFF2-40B4-BE49-F238E27FC236}">
                <a16:creationId xmlns:a16="http://schemas.microsoft.com/office/drawing/2014/main" id="{CA4C274B-C90A-878F-9F8F-817596E52CE7}"/>
              </a:ext>
            </a:extLst>
          </p:cNvPr>
          <p:cNvSpPr>
            <a:spLocks noGrp="1"/>
          </p:cNvSpPr>
          <p:nvPr>
            <p:ph type="sldNum" sz="quarter" idx="12"/>
          </p:nvPr>
        </p:nvSpPr>
        <p:spPr/>
        <p:txBody>
          <a:bodyPr/>
          <a:lstStyle/>
          <a:p>
            <a:fld id="{802B13C8-2BE6-4E04-8119-2D717386DED9}" type="slidenum">
              <a:rPr lang="en-US" altLang="en-US" smtClean="0"/>
              <a:pPr/>
              <a:t>51</a:t>
            </a:fld>
            <a:endParaRPr lang="en-US" altLang="en-US"/>
          </a:p>
        </p:txBody>
      </p:sp>
      <p:pic>
        <p:nvPicPr>
          <p:cNvPr id="5" name="Picture 4" descr="A screenshot of a computer&#10;&#10;AI-generated content may be incorrect.">
            <a:extLst>
              <a:ext uri="{FF2B5EF4-FFF2-40B4-BE49-F238E27FC236}">
                <a16:creationId xmlns:a16="http://schemas.microsoft.com/office/drawing/2014/main" id="{1AC4912D-758F-D993-B60C-540DDE1C0D03}"/>
              </a:ext>
            </a:extLst>
          </p:cNvPr>
          <p:cNvPicPr>
            <a:picLocks noChangeAspect="1"/>
          </p:cNvPicPr>
          <p:nvPr/>
        </p:nvPicPr>
        <p:blipFill>
          <a:blip r:embed="rId3"/>
          <a:stretch>
            <a:fillRect/>
          </a:stretch>
        </p:blipFill>
        <p:spPr>
          <a:xfrm>
            <a:off x="-296310" y="0"/>
            <a:ext cx="6921500" cy="5715000"/>
          </a:xfrm>
          <a:prstGeom prst="rect">
            <a:avLst/>
          </a:prstGeom>
        </p:spPr>
      </p:pic>
      <p:pic>
        <p:nvPicPr>
          <p:cNvPr id="1026" name="Picture 2" descr="Screenshot 2025-10-28 at 13 53 16">
            <a:extLst>
              <a:ext uri="{FF2B5EF4-FFF2-40B4-BE49-F238E27FC236}">
                <a16:creationId xmlns:a16="http://schemas.microsoft.com/office/drawing/2014/main" id="{60F916C9-A030-DCFF-B1C2-0EB685CB13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5348" y="1520192"/>
            <a:ext cx="4835704" cy="217103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54F585B-3C2C-6C9C-3F2B-FEF88ACEA108}"/>
              </a:ext>
            </a:extLst>
          </p:cNvPr>
          <p:cNvSpPr txBox="1"/>
          <p:nvPr/>
        </p:nvSpPr>
        <p:spPr>
          <a:xfrm>
            <a:off x="4037386" y="305218"/>
            <a:ext cx="5175607" cy="923330"/>
          </a:xfrm>
          <a:prstGeom prst="rect">
            <a:avLst/>
          </a:prstGeom>
          <a:noFill/>
        </p:spPr>
        <p:txBody>
          <a:bodyPr wrap="square">
            <a:spAutoFit/>
          </a:bodyPr>
          <a:lstStyle/>
          <a:p>
            <a:r>
              <a:rPr lang="en-US" b="0" i="0" dirty="0">
                <a:solidFill>
                  <a:srgbClr val="5C5962"/>
                </a:solidFill>
                <a:effectLst/>
                <a:latin typeface="system-ui"/>
              </a:rPr>
              <a:t>use file </a:t>
            </a:r>
            <a:r>
              <a:rPr lang="en-US" dirty="0">
                <a:solidFill>
                  <a:srgbClr val="5C5962"/>
                </a:solidFill>
                <a:latin typeface="system-ui"/>
              </a:rPr>
              <a:t>“</a:t>
            </a:r>
            <a:r>
              <a:rPr lang="en-US" altLang="en-US" dirty="0">
                <a:solidFill>
                  <a:schemeClr val="bg1">
                    <a:lumMod val="75000"/>
                  </a:schemeClr>
                </a:solidFill>
                <a:ea typeface="ＭＳ Ｐゴシック" panose="020B0600070205080204" pitchFamily="34" charset="-128"/>
              </a:rPr>
              <a:t>ds000117_pruned/</a:t>
            </a:r>
            <a:r>
              <a:rPr lang="en-US" dirty="0">
                <a:solidFill>
                  <a:schemeClr val="bg1">
                    <a:lumMod val="75000"/>
                  </a:schemeClr>
                </a:solidFill>
                <a:latin typeface="system-ui"/>
              </a:rPr>
              <a:t>sub-01/</a:t>
            </a:r>
            <a:r>
              <a:rPr lang="en-US" dirty="0" err="1">
                <a:solidFill>
                  <a:schemeClr val="bg1">
                    <a:lumMod val="75000"/>
                  </a:schemeClr>
                </a:solidFill>
                <a:latin typeface="system-ui"/>
              </a:rPr>
              <a:t>mri</a:t>
            </a:r>
            <a:r>
              <a:rPr lang="en-US" dirty="0">
                <a:solidFill>
                  <a:schemeClr val="bg1">
                    <a:lumMod val="75000"/>
                  </a:schemeClr>
                </a:solidFill>
                <a:latin typeface="system-ui"/>
              </a:rPr>
              <a:t>/</a:t>
            </a:r>
            <a:r>
              <a:rPr lang="en-US" dirty="0" err="1">
                <a:solidFill>
                  <a:schemeClr val="bg1">
                    <a:lumMod val="75000"/>
                  </a:schemeClr>
                </a:solidFill>
                <a:latin typeface="system-ui"/>
              </a:rPr>
              <a:t>anat</a:t>
            </a:r>
            <a:r>
              <a:rPr lang="en-US" dirty="0">
                <a:solidFill>
                  <a:schemeClr val="bg1">
                    <a:lumMod val="75000"/>
                  </a:schemeClr>
                </a:solidFill>
                <a:latin typeface="system-ui"/>
              </a:rPr>
              <a:t>/sub-01</a:t>
            </a:r>
            <a:r>
              <a:rPr lang="en-US" b="0" i="0" dirty="0">
                <a:solidFill>
                  <a:schemeClr val="bg1">
                    <a:lumMod val="75000"/>
                  </a:schemeClr>
                </a:solidFill>
                <a:effectLst/>
                <a:latin typeface="system-ui"/>
              </a:rPr>
              <a:t>_ses-mri_acq-mprage_T1w.nii.gz</a:t>
            </a:r>
            <a:r>
              <a:rPr lang="en-US" b="0" i="0" dirty="0">
                <a:solidFill>
                  <a:srgbClr val="5C5962"/>
                </a:solidFill>
                <a:effectLst/>
                <a:latin typeface="system-ui"/>
              </a:rPr>
              <a:t>” (re-download from OpenNeuro if the file is empty)</a:t>
            </a:r>
            <a:endParaRPr lang="en-US" dirty="0"/>
          </a:p>
        </p:txBody>
      </p:sp>
    </p:spTree>
    <p:extLst>
      <p:ext uri="{BB962C8B-B14F-4D97-AF65-F5344CB8AC3E}">
        <p14:creationId xmlns:p14="http://schemas.microsoft.com/office/powerpoint/2010/main" val="15633262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22D45-3DBA-A8BF-F5F5-FDA8EB90EF4A}"/>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C98CA12A-D540-71BB-D358-62980618A1A1}"/>
              </a:ext>
            </a:extLst>
          </p:cNvPr>
          <p:cNvSpPr>
            <a:spLocks noGrp="1"/>
          </p:cNvSpPr>
          <p:nvPr>
            <p:ph type="sldNum" sz="quarter" idx="12"/>
          </p:nvPr>
        </p:nvSpPr>
        <p:spPr/>
        <p:txBody>
          <a:bodyPr/>
          <a:lstStyle/>
          <a:p>
            <a:fld id="{802B13C8-2BE6-4E04-8119-2D717386DED9}" type="slidenum">
              <a:rPr lang="en-US" altLang="en-US" smtClean="0"/>
              <a:pPr/>
              <a:t>52</a:t>
            </a:fld>
            <a:endParaRPr lang="en-US" altLang="en-US"/>
          </a:p>
        </p:txBody>
      </p:sp>
      <p:pic>
        <p:nvPicPr>
          <p:cNvPr id="2050" name="Picture 2" descr="Screenshot 2025-10-28 at 13 54 28">
            <a:extLst>
              <a:ext uri="{FF2B5EF4-FFF2-40B4-BE49-F238E27FC236}">
                <a16:creationId xmlns:a16="http://schemas.microsoft.com/office/drawing/2014/main" id="{4164326F-B523-0723-44BB-ED083E7164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7773" y="974725"/>
            <a:ext cx="6246812" cy="4185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6239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6E96C-EC01-B49D-091F-40CF1FD3A2E4}"/>
              </a:ext>
            </a:extLst>
          </p:cNvPr>
          <p:cNvSpPr>
            <a:spLocks noGrp="1"/>
          </p:cNvSpPr>
          <p:nvPr>
            <p:ph type="title"/>
          </p:nvPr>
        </p:nvSpPr>
        <p:spPr/>
        <p:txBody>
          <a:bodyPr/>
          <a:lstStyle/>
          <a:p>
            <a:endParaRPr lang="en-US"/>
          </a:p>
        </p:txBody>
      </p:sp>
      <p:pic>
        <p:nvPicPr>
          <p:cNvPr id="6" name="Picture 5" descr="A screenshot of a computer&#10;&#10;AI-generated content may be incorrect.">
            <a:extLst>
              <a:ext uri="{FF2B5EF4-FFF2-40B4-BE49-F238E27FC236}">
                <a16:creationId xmlns:a16="http://schemas.microsoft.com/office/drawing/2014/main" id="{88EDD578-CD65-CCE7-64A8-1DAF1D848070}"/>
              </a:ext>
            </a:extLst>
          </p:cNvPr>
          <p:cNvPicPr>
            <a:picLocks noChangeAspect="1"/>
          </p:cNvPicPr>
          <p:nvPr/>
        </p:nvPicPr>
        <p:blipFill>
          <a:blip r:embed="rId2"/>
          <a:stretch>
            <a:fillRect/>
          </a:stretch>
        </p:blipFill>
        <p:spPr>
          <a:xfrm>
            <a:off x="349321" y="1240161"/>
            <a:ext cx="3965826" cy="3524387"/>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3905A638-5829-E64B-A8D9-C90A5804EF9E}"/>
              </a:ext>
            </a:extLst>
          </p:cNvPr>
          <p:cNvPicPr>
            <a:picLocks noChangeAspect="1"/>
          </p:cNvPicPr>
          <p:nvPr/>
        </p:nvPicPr>
        <p:blipFill>
          <a:blip r:embed="rId3"/>
          <a:stretch>
            <a:fillRect/>
          </a:stretch>
        </p:blipFill>
        <p:spPr>
          <a:xfrm>
            <a:off x="4828854" y="1230713"/>
            <a:ext cx="3965826" cy="3533835"/>
          </a:xfrm>
          <a:prstGeom prst="rect">
            <a:avLst/>
          </a:prstGeom>
        </p:spPr>
      </p:pic>
      <p:sp>
        <p:nvSpPr>
          <p:cNvPr id="9" name="TextBox 8">
            <a:extLst>
              <a:ext uri="{FF2B5EF4-FFF2-40B4-BE49-F238E27FC236}">
                <a16:creationId xmlns:a16="http://schemas.microsoft.com/office/drawing/2014/main" id="{20434167-C31A-FD3A-E4F6-0178FD26EA61}"/>
              </a:ext>
            </a:extLst>
          </p:cNvPr>
          <p:cNvSpPr txBox="1"/>
          <p:nvPr/>
        </p:nvSpPr>
        <p:spPr>
          <a:xfrm>
            <a:off x="1668980" y="612181"/>
            <a:ext cx="1434560" cy="577850"/>
          </a:xfrm>
          <a:prstGeom prst="rect">
            <a:avLst/>
          </a:prstGeom>
          <a:noFill/>
        </p:spPr>
        <p:txBody>
          <a:bodyPr wrap="none" rtlCol="0">
            <a:spAutoFit/>
          </a:bodyPr>
          <a:lstStyle/>
          <a:p>
            <a:pPr>
              <a:lnSpc>
                <a:spcPct val="150000"/>
              </a:lnSpc>
            </a:pPr>
            <a:r>
              <a:rPr lang="en-US" sz="2400" dirty="0">
                <a:latin typeface="Arial" panose="020B0604020202020204" pitchFamily="34" charset="0"/>
                <a:cs typeface="Arial" panose="020B0604020202020204" pitchFamily="34" charset="0"/>
              </a:rPr>
              <a:t>Template</a:t>
            </a:r>
          </a:p>
        </p:txBody>
      </p:sp>
      <p:sp>
        <p:nvSpPr>
          <p:cNvPr id="10" name="TextBox 9">
            <a:extLst>
              <a:ext uri="{FF2B5EF4-FFF2-40B4-BE49-F238E27FC236}">
                <a16:creationId xmlns:a16="http://schemas.microsoft.com/office/drawing/2014/main" id="{A589E5D0-868A-9EB4-423A-62825E6459B8}"/>
              </a:ext>
            </a:extLst>
          </p:cNvPr>
          <p:cNvSpPr txBox="1"/>
          <p:nvPr/>
        </p:nvSpPr>
        <p:spPr>
          <a:xfrm>
            <a:off x="5847138" y="612181"/>
            <a:ext cx="2200474" cy="577850"/>
          </a:xfrm>
          <a:prstGeom prst="rect">
            <a:avLst/>
          </a:prstGeom>
          <a:noFill/>
        </p:spPr>
        <p:txBody>
          <a:bodyPr wrap="none" rtlCol="0">
            <a:spAutoFit/>
          </a:bodyPr>
          <a:lstStyle/>
          <a:p>
            <a:pPr>
              <a:lnSpc>
                <a:spcPct val="150000"/>
              </a:lnSpc>
            </a:pPr>
            <a:r>
              <a:rPr lang="en-US" sz="2400" dirty="0">
                <a:latin typeface="Arial" panose="020B0604020202020204" pitchFamily="34" charset="0"/>
                <a:cs typeface="Arial" panose="020B0604020202020204" pitchFamily="34" charset="0"/>
              </a:rPr>
              <a:t>Subject’s brain</a:t>
            </a:r>
          </a:p>
        </p:txBody>
      </p:sp>
      <p:sp>
        <p:nvSpPr>
          <p:cNvPr id="11" name="TextBox 10">
            <a:extLst>
              <a:ext uri="{FF2B5EF4-FFF2-40B4-BE49-F238E27FC236}">
                <a16:creationId xmlns:a16="http://schemas.microsoft.com/office/drawing/2014/main" id="{4C0CB694-C002-96F4-88C6-16880EBA6731}"/>
              </a:ext>
            </a:extLst>
          </p:cNvPr>
          <p:cNvSpPr txBox="1"/>
          <p:nvPr/>
        </p:nvSpPr>
        <p:spPr>
          <a:xfrm>
            <a:off x="290379" y="4883658"/>
            <a:ext cx="8563242" cy="698717"/>
          </a:xfrm>
          <a:prstGeom prst="rect">
            <a:avLst/>
          </a:prstGeom>
          <a:noFill/>
        </p:spPr>
        <p:txBody>
          <a:bodyPr wrap="square" rtlCol="0">
            <a:spAutoFit/>
          </a:bodyPr>
          <a:lstStyle/>
          <a:p>
            <a:pPr>
              <a:lnSpc>
                <a:spcPct val="150000"/>
              </a:lnSpc>
            </a:pPr>
            <a:r>
              <a:rPr lang="en-US" sz="1400" dirty="0">
                <a:solidFill>
                  <a:srgbClr val="FF0000"/>
                </a:solidFill>
                <a:latin typeface="Arial" panose="020B0604020202020204" pitchFamily="34" charset="0"/>
                <a:cs typeface="Arial" panose="020B0604020202020204" pitchFamily="34" charset="0"/>
              </a:rPr>
              <a:t>The subject brain does not have the ideal orientation. His anatomical MRI of subject should be normalized to MNI first using SPM to fix this issue (and also allow potential group analysis).</a:t>
            </a:r>
          </a:p>
        </p:txBody>
      </p:sp>
    </p:spTree>
    <p:extLst>
      <p:ext uri="{BB962C8B-B14F-4D97-AF65-F5344CB8AC3E}">
        <p14:creationId xmlns:p14="http://schemas.microsoft.com/office/powerpoint/2010/main" val="2548945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a16="http://schemas.microsoft.com/office/drawing/2014/main" id="{BF3920F4-4B77-414B-B5A5-F37282DA9342}"/>
              </a:ext>
            </a:extLst>
          </p:cNvPr>
          <p:cNvSpPr>
            <a:spLocks noGrp="1"/>
          </p:cNvSpPr>
          <p:nvPr>
            <p:ph type="title"/>
          </p:nvPr>
        </p:nvSpPr>
        <p:spPr>
          <a:xfrm>
            <a:off x="762000" y="0"/>
            <a:ext cx="7556500" cy="1124813"/>
          </a:xfrm>
          <a:solidFill>
            <a:schemeClr val="bg1"/>
          </a:solidFill>
        </p:spPr>
        <p:txBody>
          <a:bodyPr/>
          <a:lstStyle/>
          <a:p>
            <a:pPr eaLnBrk="1" hangingPunct="1"/>
            <a:r>
              <a:rPr lang="en-US" altLang="en-US" sz="3000" dirty="0">
                <a:ea typeface="ＭＳ Ｐゴシック" panose="020B0600070205080204" pitchFamily="34" charset="-128"/>
              </a:rPr>
              <a:t>Inverse problem methods (ill posed)</a:t>
            </a:r>
          </a:p>
        </p:txBody>
      </p:sp>
      <p:sp>
        <p:nvSpPr>
          <p:cNvPr id="52227" name="Content Placeholder 2">
            <a:extLst>
              <a:ext uri="{FF2B5EF4-FFF2-40B4-BE49-F238E27FC236}">
                <a16:creationId xmlns:a16="http://schemas.microsoft.com/office/drawing/2014/main" id="{FAF6B3EB-1B3D-7343-A3BA-E232DA9B746A}"/>
              </a:ext>
            </a:extLst>
          </p:cNvPr>
          <p:cNvSpPr>
            <a:spLocks noGrp="1"/>
          </p:cNvSpPr>
          <p:nvPr>
            <p:ph idx="1"/>
          </p:nvPr>
        </p:nvSpPr>
        <p:spPr>
          <a:xfrm>
            <a:off x="1079500" y="1244865"/>
            <a:ext cx="4217368" cy="1252780"/>
          </a:xfrm>
        </p:spPr>
        <p:txBody>
          <a:bodyPr/>
          <a:lstStyle/>
          <a:p>
            <a:pPr marL="0" indent="0">
              <a:spcAft>
                <a:spcPts val="500"/>
              </a:spcAft>
              <a:buNone/>
            </a:pPr>
            <a:r>
              <a:rPr lang="en-US" altLang="en-US" sz="1833" b="1" dirty="0">
                <a:latin typeface="Arial" panose="020B0604020202020204" pitchFamily="34" charset="0"/>
                <a:ea typeface="ＭＳ Ｐゴシック" panose="020B0600070205080204" pitchFamily="34" charset="-128"/>
                <a:cs typeface="Arial" panose="020B0604020202020204" pitchFamily="34" charset="0"/>
              </a:rPr>
              <a:t>Single and multiple dipole models</a:t>
            </a:r>
          </a:p>
          <a:p>
            <a:pPr lvl="1">
              <a:spcAft>
                <a:spcPts val="750"/>
              </a:spcAft>
              <a:buFontTx/>
              <a:buChar char="-"/>
            </a:pPr>
            <a:r>
              <a:rPr lang="en-US" altLang="en-US" sz="1833" dirty="0">
                <a:latin typeface="Arial" panose="020B0604020202020204" pitchFamily="34" charset="0"/>
                <a:ea typeface="ＭＳ Ｐゴシック" panose="020B0600070205080204" pitchFamily="34" charset="-128"/>
                <a:cs typeface="Arial" panose="020B0604020202020204" pitchFamily="34" charset="0"/>
              </a:rPr>
              <a:t>Minimize error between model and measured potential/field</a:t>
            </a:r>
          </a:p>
          <a:p>
            <a:pPr lvl="1">
              <a:spcAft>
                <a:spcPts val="750"/>
              </a:spcAft>
              <a:buNone/>
            </a:pPr>
            <a:endParaRPr lang="en-US" altLang="en-US" sz="1833" dirty="0">
              <a:latin typeface="Arial" panose="020B0604020202020204" pitchFamily="34" charset="0"/>
              <a:ea typeface="ＭＳ Ｐゴシック" panose="020B0600070205080204" pitchFamily="34" charset="-128"/>
              <a:cs typeface="Arial" panose="020B0604020202020204" pitchFamily="34" charset="0"/>
            </a:endParaRPr>
          </a:p>
          <a:p>
            <a:pPr lvl="1">
              <a:spcAft>
                <a:spcPts val="750"/>
              </a:spcAft>
              <a:buNone/>
            </a:pPr>
            <a:endParaRPr lang="en-US" altLang="en-US" sz="1833" dirty="0">
              <a:latin typeface="Arial" panose="020B0604020202020204" pitchFamily="34" charset="0"/>
              <a:ea typeface="ＭＳ Ｐゴシック" panose="020B0600070205080204" pitchFamily="34" charset="-128"/>
              <a:cs typeface="Arial" panose="020B0604020202020204" pitchFamily="34" charset="0"/>
            </a:endParaRPr>
          </a:p>
          <a:p>
            <a:pPr lvl="1">
              <a:spcAft>
                <a:spcPts val="750"/>
              </a:spcAft>
              <a:buNone/>
            </a:pPr>
            <a:endParaRPr lang="en-US" altLang="en-US" sz="1833" dirty="0">
              <a:latin typeface="Arial" panose="020B0604020202020204" pitchFamily="34" charset="0"/>
              <a:ea typeface="ＭＳ Ｐゴシック" panose="020B0600070205080204" pitchFamily="34" charset="-128"/>
              <a:cs typeface="Arial" panose="020B0604020202020204" pitchFamily="34" charset="0"/>
            </a:endParaRPr>
          </a:p>
          <a:p>
            <a:pPr lvl="2" eaLnBrk="1" hangingPunct="1">
              <a:buFont typeface="Arial" panose="020B0604020202020204" pitchFamily="34" charset="0"/>
              <a:buNone/>
            </a:pPr>
            <a:endParaRPr lang="en-US" altLang="en-US" sz="1833"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10" name="Picture 9" descr="juliecomp8">
            <a:extLst>
              <a:ext uri="{FF2B5EF4-FFF2-40B4-BE49-F238E27FC236}">
                <a16:creationId xmlns:a16="http://schemas.microsoft.com/office/drawing/2014/main" id="{E7544972-5DC7-2B45-8CCF-4576AE8E3D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6869" y="2954126"/>
            <a:ext cx="2741263" cy="9575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3" descr="DipoleEx">
            <a:extLst>
              <a:ext uri="{FF2B5EF4-FFF2-40B4-BE49-F238E27FC236}">
                <a16:creationId xmlns:a16="http://schemas.microsoft.com/office/drawing/2014/main" id="{DDFDAD13-3AA6-7C4D-B208-C2BA0EA19F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0" y="1258390"/>
            <a:ext cx="17780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3179812E-888A-9443-8B2A-D3F26101A9E7}"/>
              </a:ext>
            </a:extLst>
          </p:cNvPr>
          <p:cNvSpPr/>
          <p:nvPr/>
        </p:nvSpPr>
        <p:spPr>
          <a:xfrm>
            <a:off x="1079500" y="3690251"/>
            <a:ext cx="6802635" cy="1784719"/>
          </a:xfrm>
          <a:prstGeom prst="rect">
            <a:avLst/>
          </a:prstGeom>
        </p:spPr>
        <p:txBody>
          <a:bodyPr wrap="square">
            <a:spAutoFit/>
          </a:bodyPr>
          <a:lstStyle/>
          <a:p>
            <a:r>
              <a:rPr lang="en-US" altLang="en-US" sz="1833" b="1" dirty="0"/>
              <a:t>Distributed dipole models</a:t>
            </a:r>
          </a:p>
          <a:p>
            <a:pPr marL="666723" lvl="1" indent="-285739">
              <a:buFontTx/>
              <a:buChar char="-"/>
            </a:pPr>
            <a:r>
              <a:rPr lang="en-US" altLang="en-US" sz="1833" dirty="0"/>
              <a:t>Perfect fit of model to the measured potential/field</a:t>
            </a:r>
          </a:p>
          <a:p>
            <a:pPr marL="666723" lvl="1" indent="-285739">
              <a:buFontTx/>
              <a:buChar char="-"/>
            </a:pPr>
            <a:r>
              <a:rPr lang="en-US" altLang="en-US" sz="1833" dirty="0"/>
              <a:t>Minimize an additional constraint on sources</a:t>
            </a:r>
          </a:p>
          <a:p>
            <a:pPr lvl="2"/>
            <a:r>
              <a:rPr lang="en-US" altLang="en-US" sz="1833" dirty="0"/>
              <a:t>LORETA (assume a smooth distribution)</a:t>
            </a:r>
          </a:p>
          <a:p>
            <a:pPr lvl="2"/>
            <a:r>
              <a:rPr lang="en-US" altLang="en-US" sz="1833" dirty="0"/>
              <a:t>Minimum Norm (L2, minimum power at the cortex)</a:t>
            </a:r>
          </a:p>
          <a:p>
            <a:pPr lvl="2"/>
            <a:r>
              <a:rPr lang="en-US" altLang="en-US" sz="1833" dirty="0"/>
              <a:t>Minimum Current (L1, minimum current in the cortex)</a:t>
            </a:r>
          </a:p>
        </p:txBody>
      </p:sp>
    </p:spTree>
    <p:extLst>
      <p:ext uri="{BB962C8B-B14F-4D97-AF65-F5344CB8AC3E}">
        <p14:creationId xmlns:p14="http://schemas.microsoft.com/office/powerpoint/2010/main" val="181904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a16="http://schemas.microsoft.com/office/drawing/2014/main" id="{F48BCF48-DAE4-1F49-BDDF-FAF46E7D53BD}"/>
              </a:ext>
            </a:extLst>
          </p:cNvPr>
          <p:cNvSpPr>
            <a:spLocks noGrp="1"/>
          </p:cNvSpPr>
          <p:nvPr>
            <p:ph type="title"/>
          </p:nvPr>
        </p:nvSpPr>
        <p:spPr>
          <a:xfrm>
            <a:off x="762000" y="231511"/>
            <a:ext cx="7596322" cy="952500"/>
          </a:xfrm>
          <a:solidFill>
            <a:schemeClr val="bg1"/>
          </a:solidFill>
        </p:spPr>
        <p:txBody>
          <a:bodyPr/>
          <a:lstStyle/>
          <a:p>
            <a:pPr eaLnBrk="1" hangingPunct="1"/>
            <a:r>
              <a:rPr lang="en-US" altLang="en-US" sz="3000" dirty="0">
                <a:ea typeface="ＭＳ Ｐゴシック" panose="020B0600070205080204" pitchFamily="34" charset="-128"/>
              </a:rPr>
              <a:t>Solving the inverse problem</a:t>
            </a:r>
          </a:p>
        </p:txBody>
      </p:sp>
      <p:sp>
        <p:nvSpPr>
          <p:cNvPr id="58371" name="Content Placeholder 2">
            <a:extLst>
              <a:ext uri="{FF2B5EF4-FFF2-40B4-BE49-F238E27FC236}">
                <a16:creationId xmlns:a16="http://schemas.microsoft.com/office/drawing/2014/main" id="{AAB0C887-36FB-CF48-AE7D-59529E34B9C6}"/>
              </a:ext>
            </a:extLst>
          </p:cNvPr>
          <p:cNvSpPr>
            <a:spLocks noGrp="1"/>
          </p:cNvSpPr>
          <p:nvPr>
            <p:ph idx="1"/>
          </p:nvPr>
        </p:nvSpPr>
        <p:spPr>
          <a:xfrm>
            <a:off x="1119322" y="1423925"/>
            <a:ext cx="6957878" cy="4152635"/>
          </a:xfrm>
        </p:spPr>
        <p:txBody>
          <a:bodyPr/>
          <a:lstStyle/>
          <a:p>
            <a:pPr>
              <a:lnSpc>
                <a:spcPct val="80000"/>
              </a:lnSpc>
              <a:spcAft>
                <a:spcPts val="1000"/>
              </a:spcAft>
            </a:pPr>
            <a:r>
              <a:rPr lang="en-US" altLang="en-US" sz="2333" b="1" dirty="0">
                <a:ea typeface="ＭＳ Ｐゴシック" panose="020B0600070205080204" pitchFamily="34" charset="-128"/>
              </a:rPr>
              <a:t>Spatial source filtering</a:t>
            </a:r>
          </a:p>
          <a:p>
            <a:pPr lvl="1" eaLnBrk="1" hangingPunct="1">
              <a:lnSpc>
                <a:spcPct val="80000"/>
              </a:lnSpc>
            </a:pPr>
            <a:r>
              <a:rPr lang="en-US" altLang="en-US" sz="2000" b="1" dirty="0">
                <a:solidFill>
                  <a:schemeClr val="bg1">
                    <a:lumMod val="75000"/>
                  </a:schemeClr>
                </a:solidFill>
                <a:ea typeface="ＭＳ Ｐゴシック" panose="020B0600070205080204" pitchFamily="34" charset="-128"/>
              </a:rPr>
              <a:t>Scan whole brain </a:t>
            </a:r>
            <a:r>
              <a:rPr lang="en-US" altLang="en-US" sz="2000" dirty="0">
                <a:solidFill>
                  <a:schemeClr val="bg1">
                    <a:lumMod val="75000"/>
                  </a:schemeClr>
                </a:solidFill>
                <a:ea typeface="ＭＳ Ｐゴシック" panose="020B0600070205080204" pitchFamily="34" charset="-128"/>
              </a:rPr>
              <a:t>with single dipole and compute the filter output at every location</a:t>
            </a:r>
          </a:p>
          <a:p>
            <a:pPr lvl="2" eaLnBrk="1" hangingPunct="1">
              <a:lnSpc>
                <a:spcPct val="80000"/>
              </a:lnSpc>
            </a:pPr>
            <a:r>
              <a:rPr lang="en-US" altLang="en-US" dirty="0">
                <a:solidFill>
                  <a:schemeClr val="bg1">
                    <a:lumMod val="75000"/>
                  </a:schemeClr>
                </a:solidFill>
                <a:ea typeface="ＭＳ Ｐゴシック" panose="020B0600070205080204" pitchFamily="34" charset="-128"/>
              </a:rPr>
              <a:t>MUSIC algorithm</a:t>
            </a:r>
          </a:p>
          <a:p>
            <a:pPr lvl="2" eaLnBrk="1" hangingPunct="1">
              <a:lnSpc>
                <a:spcPct val="80000"/>
              </a:lnSpc>
            </a:pPr>
            <a:r>
              <a:rPr lang="en-US" altLang="en-US" i="1" dirty="0">
                <a:solidFill>
                  <a:schemeClr val="bg1">
                    <a:lumMod val="75000"/>
                  </a:schemeClr>
                </a:solidFill>
                <a:ea typeface="ＭＳ Ｐゴシック" panose="020B0600070205080204" pitchFamily="34" charset="-128"/>
              </a:rPr>
              <a:t>Beamforming </a:t>
            </a:r>
            <a:r>
              <a:rPr lang="en-US" altLang="en-US" dirty="0">
                <a:solidFill>
                  <a:schemeClr val="bg1">
                    <a:lumMod val="75000"/>
                  </a:schemeClr>
                </a:solidFill>
                <a:ea typeface="ＭＳ Ｐゴシック" panose="020B0600070205080204" pitchFamily="34" charset="-128"/>
              </a:rPr>
              <a:t>(e.g., LCMV, SAM, DICS)</a:t>
            </a:r>
          </a:p>
          <a:p>
            <a:pPr lvl="2" eaLnBrk="1" hangingPunct="1">
              <a:lnSpc>
                <a:spcPct val="80000"/>
              </a:lnSpc>
              <a:buFont typeface="Arial" panose="020B0604020202020204" pitchFamily="34" charset="0"/>
              <a:buNone/>
            </a:pPr>
            <a:endParaRPr lang="en-US" altLang="en-US" dirty="0">
              <a:ea typeface="ＭＳ Ｐゴシック" panose="020B0600070205080204" pitchFamily="34" charset="-128"/>
            </a:endParaRPr>
          </a:p>
          <a:p>
            <a:pPr lvl="1" eaLnBrk="1" hangingPunct="1">
              <a:lnSpc>
                <a:spcPct val="80000"/>
              </a:lnSpc>
            </a:pPr>
            <a:r>
              <a:rPr lang="en-US" altLang="en-US" sz="2000" b="1" dirty="0">
                <a:ea typeface="ＭＳ Ｐゴシック" panose="020B0600070205080204" pitchFamily="34" charset="-128"/>
              </a:rPr>
              <a:t>Perform ICA decomposition </a:t>
            </a:r>
            <a:r>
              <a:rPr lang="en-US" altLang="en-US" sz="2000" dirty="0">
                <a:ea typeface="ＭＳ Ｐゴシック" panose="020B0600070205080204" pitchFamily="34" charset="-128"/>
              </a:rPr>
              <a:t>(higher-order statistics)</a:t>
            </a:r>
          </a:p>
          <a:p>
            <a:pPr lvl="2" eaLnBrk="1" hangingPunct="1">
              <a:lnSpc>
                <a:spcPct val="80000"/>
              </a:lnSpc>
            </a:pPr>
            <a:r>
              <a:rPr lang="en-US" altLang="en-US" dirty="0">
                <a:ea typeface="ＭＳ Ｐゴシック" panose="020B0600070205080204" pitchFamily="34" charset="-128"/>
              </a:rPr>
              <a:t>ICA gives the projections of the sources to the scalp surface,  i.e., </a:t>
            </a:r>
            <a:r>
              <a:rPr lang="ja-JP" altLang="en-US" b="1">
                <a:ea typeface="ＭＳ Ｐゴシック" panose="020B0600070205080204" pitchFamily="34" charset="-128"/>
              </a:rPr>
              <a:t>‘</a:t>
            </a:r>
            <a:r>
              <a:rPr lang="en-US" altLang="ja-JP" b="1" dirty="0">
                <a:ea typeface="ＭＳ Ｐゴシック" panose="020B0600070205080204" pitchFamily="34" charset="-128"/>
              </a:rPr>
              <a:t>simple</a:t>
            </a:r>
            <a:r>
              <a:rPr lang="ja-JP" altLang="en-US" b="1">
                <a:ea typeface="ＭＳ Ｐゴシック" panose="020B0600070205080204" pitchFamily="34" charset="-128"/>
              </a:rPr>
              <a:t>’</a:t>
            </a:r>
            <a:r>
              <a:rPr lang="en-US" altLang="ja-JP" b="1" dirty="0">
                <a:ea typeface="ＭＳ Ｐゴシック" panose="020B0600070205080204" pitchFamily="34" charset="-128"/>
              </a:rPr>
              <a:t> maps</a:t>
            </a:r>
            <a:r>
              <a:rPr lang="en-US" altLang="ja-JP" dirty="0">
                <a:ea typeface="ＭＳ Ｐゴシック" panose="020B0600070205080204" pitchFamily="34" charset="-128"/>
              </a:rPr>
              <a:t>!</a:t>
            </a:r>
          </a:p>
          <a:p>
            <a:pPr lvl="2" eaLnBrk="1" hangingPunct="1">
              <a:lnSpc>
                <a:spcPct val="80000"/>
              </a:lnSpc>
            </a:pPr>
            <a:endParaRPr lang="en-US" altLang="en-US" dirty="0">
              <a:solidFill>
                <a:srgbClr val="000090"/>
              </a:solidFill>
              <a:ea typeface="ＭＳ Ｐゴシック" panose="020B0600070205080204" pitchFamily="34" charset="-128"/>
            </a:endParaRPr>
          </a:p>
          <a:p>
            <a:pPr eaLnBrk="1" hangingPunct="1">
              <a:lnSpc>
                <a:spcPct val="80000"/>
              </a:lnSpc>
              <a:buFont typeface="Wingdings" pitchFamily="2" charset="2"/>
              <a:buChar char="à"/>
            </a:pPr>
            <a:r>
              <a:rPr lang="en-US" altLang="en-US" sz="2000" b="1" dirty="0">
                <a:solidFill>
                  <a:srgbClr val="C70202"/>
                </a:solidFill>
                <a:ea typeface="ＭＳ Ｐゴシック" panose="020B0600070205080204" pitchFamily="34" charset="-128"/>
                <a:sym typeface="Wingdings" pitchFamily="2" charset="2"/>
              </a:rPr>
              <a:t>ICA solves </a:t>
            </a:r>
            <a:r>
              <a:rPr lang="ja-JP" altLang="en-US" sz="2000" b="1">
                <a:solidFill>
                  <a:srgbClr val="C70202"/>
                </a:solidFill>
                <a:ea typeface="ＭＳ Ｐゴシック" panose="020B0600070205080204" pitchFamily="34" charset="-128"/>
                <a:sym typeface="Wingdings" pitchFamily="2" charset="2"/>
              </a:rPr>
              <a:t>‘</a:t>
            </a:r>
            <a:r>
              <a:rPr lang="en-US" altLang="ja-JP" sz="2000" b="1" dirty="0">
                <a:solidFill>
                  <a:srgbClr val="C70202"/>
                </a:solidFill>
                <a:ea typeface="ＭＳ Ｐゴシック" panose="020B0600070205080204" pitchFamily="34" charset="-128"/>
                <a:sym typeface="Wingdings" pitchFamily="2" charset="2"/>
              </a:rPr>
              <a:t>the first half</a:t>
            </a:r>
            <a:r>
              <a:rPr lang="ja-JP" altLang="en-US" sz="2000" b="1">
                <a:solidFill>
                  <a:srgbClr val="C70202"/>
                </a:solidFill>
                <a:ea typeface="ＭＳ Ｐゴシック" panose="020B0600070205080204" pitchFamily="34" charset="-128"/>
                <a:sym typeface="Wingdings" pitchFamily="2" charset="2"/>
              </a:rPr>
              <a:t>’</a:t>
            </a:r>
            <a:r>
              <a:rPr lang="en-US" altLang="ja-JP" sz="2000" b="1" dirty="0">
                <a:solidFill>
                  <a:srgbClr val="C70202"/>
                </a:solidFill>
                <a:ea typeface="ＭＳ Ｐゴシック" panose="020B0600070205080204" pitchFamily="34" charset="-128"/>
                <a:sym typeface="Wingdings" pitchFamily="2" charset="2"/>
              </a:rPr>
              <a:t> of the inverse problem</a:t>
            </a:r>
            <a:endParaRPr lang="en-US" altLang="en-US" sz="2000" b="1" dirty="0">
              <a:solidFill>
                <a:srgbClr val="C70202"/>
              </a:solidFill>
              <a:ea typeface="ＭＳ Ｐゴシック" panose="020B0600070205080204" pitchFamily="34" charset="-128"/>
              <a:sym typeface="Wingdings" pitchFamily="2" charset="2"/>
            </a:endParaRPr>
          </a:p>
        </p:txBody>
      </p:sp>
    </p:spTree>
    <p:extLst>
      <p:ext uri="{BB962C8B-B14F-4D97-AF65-F5344CB8AC3E}">
        <p14:creationId xmlns:p14="http://schemas.microsoft.com/office/powerpoint/2010/main" val="2274687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A927400-19C1-C57C-6623-E62FB316D60B}"/>
              </a:ext>
            </a:extLst>
          </p:cNvPr>
          <p:cNvSpPr txBox="1">
            <a:spLocks/>
          </p:cNvSpPr>
          <p:nvPr/>
        </p:nvSpPr>
        <p:spPr>
          <a:xfrm>
            <a:off x="451312" y="88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ea typeface="Arial" charset="0"/>
                <a:cs typeface="Arial" charset="0"/>
              </a:rPr>
              <a:t>Plan</a:t>
            </a:r>
            <a:endParaRPr lang="en-US" sz="1500" b="1" dirty="0">
              <a:latin typeface="Arial" charset="0"/>
              <a:ea typeface="Arial" charset="0"/>
              <a:cs typeface="Arial" charset="0"/>
            </a:endParaRPr>
          </a:p>
        </p:txBody>
      </p:sp>
      <p:pic>
        <p:nvPicPr>
          <p:cNvPr id="6" name="Picture 5">
            <a:extLst>
              <a:ext uri="{FF2B5EF4-FFF2-40B4-BE49-F238E27FC236}">
                <a16:creationId xmlns:a16="http://schemas.microsoft.com/office/drawing/2014/main" id="{B1C42C07-EA82-4029-4038-C1967C185CA7}"/>
              </a:ext>
            </a:extLst>
          </p:cNvPr>
          <p:cNvPicPr>
            <a:picLocks noChangeAspect="1"/>
          </p:cNvPicPr>
          <p:nvPr/>
        </p:nvPicPr>
        <p:blipFill>
          <a:blip r:embed="rId2"/>
          <a:stretch>
            <a:fillRect/>
          </a:stretch>
        </p:blipFill>
        <p:spPr>
          <a:xfrm>
            <a:off x="8478979" y="139226"/>
            <a:ext cx="427418" cy="421966"/>
          </a:xfrm>
          <a:prstGeom prst="rect">
            <a:avLst/>
          </a:prstGeom>
        </p:spPr>
      </p:pic>
      <p:sp>
        <p:nvSpPr>
          <p:cNvPr id="8" name="TextBox 7">
            <a:extLst>
              <a:ext uri="{FF2B5EF4-FFF2-40B4-BE49-F238E27FC236}">
                <a16:creationId xmlns:a16="http://schemas.microsoft.com/office/drawing/2014/main" id="{746BF1BA-10A3-1203-BE84-CC7B1D282B41}"/>
              </a:ext>
            </a:extLst>
          </p:cNvPr>
          <p:cNvSpPr txBox="1"/>
          <p:nvPr/>
        </p:nvSpPr>
        <p:spPr>
          <a:xfrm>
            <a:off x="901772" y="1019000"/>
            <a:ext cx="8004625" cy="4278094"/>
          </a:xfrm>
          <a:prstGeom prst="rect">
            <a:avLst/>
          </a:prstGeom>
          <a:noFill/>
        </p:spPr>
        <p:txBody>
          <a:bodyPr wrap="square">
            <a:spAutoFit/>
          </a:bodyPr>
          <a:lstStyle/>
          <a:p>
            <a:r>
              <a:rPr lang="en-US" sz="2400" b="1" dirty="0">
                <a:effectLst/>
                <a:latin typeface="Arial" panose="020B0604020202020204" pitchFamily="34" charset="0"/>
              </a:rPr>
              <a:t>Part 1: ICA</a:t>
            </a:r>
          </a:p>
          <a:p>
            <a:pPr marL="742931" lvl="1" indent="-285750">
              <a:buFont typeface="Arial" panose="020B0604020202020204" pitchFamily="34" charset="0"/>
              <a:buChar char="•"/>
            </a:pPr>
            <a:r>
              <a:rPr lang="en-US" sz="2400" dirty="0">
                <a:effectLst/>
                <a:latin typeface="ArialMT"/>
              </a:rPr>
              <a:t>What is ICA</a:t>
            </a:r>
          </a:p>
          <a:p>
            <a:pPr marL="742931" lvl="1" indent="-285750">
              <a:buFont typeface="Arial" panose="020B0604020202020204" pitchFamily="34" charset="0"/>
              <a:buChar char="•"/>
            </a:pPr>
            <a:r>
              <a:rPr lang="en-US" sz="2400" dirty="0">
                <a:effectLst/>
                <a:latin typeface="ArialMT"/>
              </a:rPr>
              <a:t>ICA and EEG</a:t>
            </a:r>
          </a:p>
          <a:p>
            <a:pPr marL="742931" lvl="1" indent="-285750">
              <a:buFont typeface="Arial" panose="020B0604020202020204" pitchFamily="34" charset="0"/>
              <a:buChar char="•"/>
            </a:pPr>
            <a:r>
              <a:rPr lang="en-US" sz="2400" dirty="0">
                <a:latin typeface="ArialMT"/>
              </a:rPr>
              <a:t>ICA Vs PCA</a:t>
            </a:r>
          </a:p>
          <a:p>
            <a:endParaRPr lang="en-US" sz="2400" b="1" dirty="0">
              <a:effectLst/>
              <a:latin typeface="Arial" panose="020B0604020202020204" pitchFamily="34" charset="0"/>
            </a:endParaRPr>
          </a:p>
          <a:p>
            <a:r>
              <a:rPr lang="en-US" sz="2400" b="1" dirty="0">
                <a:effectLst/>
                <a:latin typeface="Arial" panose="020B0604020202020204" pitchFamily="34" charset="0"/>
              </a:rPr>
              <a:t>Part 2: Source Localization of ICA components</a:t>
            </a:r>
          </a:p>
          <a:p>
            <a:pPr marL="742950" lvl="1" indent="-285750">
              <a:buFont typeface="Arial" panose="020B0604020202020204" pitchFamily="34" charset="0"/>
              <a:buChar char="•"/>
            </a:pPr>
            <a:r>
              <a:rPr lang="en-US" sz="2400" dirty="0">
                <a:effectLst/>
                <a:latin typeface="ArialMT"/>
              </a:rPr>
              <a:t>Approach</a:t>
            </a:r>
          </a:p>
          <a:p>
            <a:pPr marL="742950" lvl="1" indent="-285750">
              <a:buFont typeface="Arial" panose="020B0604020202020204" pitchFamily="34" charset="0"/>
              <a:buChar char="•"/>
            </a:pPr>
            <a:r>
              <a:rPr lang="en-US" sz="2400" dirty="0">
                <a:latin typeface="ArialMT"/>
              </a:rPr>
              <a:t>Physiological interpretation</a:t>
            </a:r>
            <a:endParaRPr lang="en-US" sz="2400" dirty="0">
              <a:effectLst/>
              <a:latin typeface="ArialMT"/>
            </a:endParaRPr>
          </a:p>
          <a:p>
            <a:r>
              <a:rPr lang="en-US" sz="2400" b="1" dirty="0">
                <a:effectLst/>
                <a:latin typeface="Arial" panose="020B0604020202020204" pitchFamily="34" charset="0"/>
              </a:rPr>
              <a:t> </a:t>
            </a:r>
          </a:p>
          <a:p>
            <a:r>
              <a:rPr lang="en-US" sz="2400" b="1" dirty="0">
                <a:latin typeface="Arial" panose="020B0604020202020204" pitchFamily="34" charset="0"/>
              </a:rPr>
              <a:t>Part 3: Practicum</a:t>
            </a:r>
          </a:p>
          <a:p>
            <a:endParaRPr lang="en-US" sz="1600" dirty="0">
              <a:effectLst/>
              <a:latin typeface="ArialMT"/>
            </a:endParaRPr>
          </a:p>
          <a:p>
            <a:pPr marL="457200" lvl="1"/>
            <a:endParaRPr lang="en-US" sz="1600" dirty="0">
              <a:latin typeface="ArialMT"/>
            </a:endParaRPr>
          </a:p>
        </p:txBody>
      </p:sp>
      <p:sp>
        <p:nvSpPr>
          <p:cNvPr id="5" name="Slide Number Placeholder 4">
            <a:extLst>
              <a:ext uri="{FF2B5EF4-FFF2-40B4-BE49-F238E27FC236}">
                <a16:creationId xmlns:a16="http://schemas.microsoft.com/office/drawing/2014/main" id="{8F42E1FD-3DBA-8AD0-821A-8749944C9F31}"/>
              </a:ext>
            </a:extLst>
          </p:cNvPr>
          <p:cNvSpPr>
            <a:spLocks noGrp="1"/>
          </p:cNvSpPr>
          <p:nvPr>
            <p:ph type="sldNum" sz="quarter" idx="12"/>
          </p:nvPr>
        </p:nvSpPr>
        <p:spPr/>
        <p:txBody>
          <a:bodyPr/>
          <a:lstStyle/>
          <a:p>
            <a:fld id="{482C7610-CFC5-9043-8BFE-8938139BABFD}" type="slidenum">
              <a:rPr lang="en-US" smtClean="0"/>
              <a:t>8</a:t>
            </a:fld>
            <a:endParaRPr lang="en-US"/>
          </a:p>
        </p:txBody>
      </p:sp>
    </p:spTree>
    <p:extLst>
      <p:ext uri="{BB962C8B-B14F-4D97-AF65-F5344CB8AC3E}">
        <p14:creationId xmlns:p14="http://schemas.microsoft.com/office/powerpoint/2010/main" val="3769642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F4C871D-8CE7-AE69-D847-76C434EFC4BB}"/>
              </a:ext>
            </a:extLst>
          </p:cNvPr>
          <p:cNvSpPr txBox="1">
            <a:spLocks/>
          </p:cNvSpPr>
          <p:nvPr/>
        </p:nvSpPr>
        <p:spPr>
          <a:xfrm>
            <a:off x="455739" y="3563174"/>
            <a:ext cx="8688261" cy="1790700"/>
          </a:xfrm>
          <a:prstGeom prst="rect">
            <a:avLst/>
          </a:prstGeom>
        </p:spPr>
        <p:txBody>
          <a:bodyPr vert="horz" lIns="91440" tIns="45720" rIns="91440" bIns="45720" rtlCol="0" anchor="ctr">
            <a:normAutofit fontScale="97500" lnSpcReduction="1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br>
              <a:rPr lang="en-US" sz="4000" b="1" dirty="0">
                <a:latin typeface="Arial" panose="020B0604020202020204" pitchFamily="34" charset="0"/>
                <a:cs typeface="Arial" panose="020B0604020202020204" pitchFamily="34" charset="0"/>
              </a:rPr>
            </a:br>
            <a:r>
              <a:rPr lang="en-US" sz="3600" b="1" dirty="0">
                <a:latin typeface="Arial" panose="020B0604020202020204" pitchFamily="34" charset="0"/>
                <a:cs typeface="Arial" panose="020B0604020202020204" pitchFamily="34" charset="0"/>
              </a:rPr>
              <a:t>Source estimation with ICA</a:t>
            </a:r>
            <a:br>
              <a:rPr lang="en-US" sz="4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Part 1: Independent Component Analysis</a:t>
            </a:r>
            <a:br>
              <a:rPr lang="en-US" sz="3200" b="1" dirty="0">
                <a:latin typeface="Arial" panose="020B0604020202020204" pitchFamily="34" charset="0"/>
                <a:cs typeface="Arial" panose="020B0604020202020204" pitchFamily="34" charset="0"/>
              </a:rPr>
            </a:br>
            <a:endParaRPr lang="en-US" sz="3600" b="1"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10768244-5042-8987-5657-52F6F1E81427}"/>
              </a:ext>
            </a:extLst>
          </p:cNvPr>
          <p:cNvPicPr>
            <a:picLocks noChangeAspect="1"/>
          </p:cNvPicPr>
          <p:nvPr/>
        </p:nvPicPr>
        <p:blipFill>
          <a:blip r:embed="rId3"/>
          <a:stretch>
            <a:fillRect/>
          </a:stretch>
        </p:blipFill>
        <p:spPr>
          <a:xfrm>
            <a:off x="8478979" y="139226"/>
            <a:ext cx="427418" cy="421966"/>
          </a:xfrm>
          <a:prstGeom prst="rect">
            <a:avLst/>
          </a:prstGeom>
        </p:spPr>
      </p:pic>
      <p:sp>
        <p:nvSpPr>
          <p:cNvPr id="2" name="Date Placeholder 1">
            <a:extLst>
              <a:ext uri="{FF2B5EF4-FFF2-40B4-BE49-F238E27FC236}">
                <a16:creationId xmlns:a16="http://schemas.microsoft.com/office/drawing/2014/main" id="{5085F7F7-21C0-3552-3E3B-110FD2AA2F7D}"/>
              </a:ext>
            </a:extLst>
          </p:cNvPr>
          <p:cNvSpPr>
            <a:spLocks noGrp="1"/>
          </p:cNvSpPr>
          <p:nvPr>
            <p:ph type="dt" sz="half" idx="10"/>
          </p:nvPr>
        </p:nvSpPr>
        <p:spPr/>
        <p:txBody>
          <a:bodyPr/>
          <a:lstStyle/>
          <a:p>
            <a:fld id="{5653A446-D3B4-144B-9FB4-18B5AA104A95}" type="datetime1">
              <a:rPr lang="en-US" smtClean="0"/>
              <a:t>11/8/25</a:t>
            </a:fld>
            <a:endParaRPr lang="en-US"/>
          </a:p>
        </p:txBody>
      </p:sp>
      <p:sp>
        <p:nvSpPr>
          <p:cNvPr id="4" name="Slide Number Placeholder 3">
            <a:extLst>
              <a:ext uri="{FF2B5EF4-FFF2-40B4-BE49-F238E27FC236}">
                <a16:creationId xmlns:a16="http://schemas.microsoft.com/office/drawing/2014/main" id="{B7488DF2-90CD-022F-41F6-6B3F552D0FAD}"/>
              </a:ext>
            </a:extLst>
          </p:cNvPr>
          <p:cNvSpPr>
            <a:spLocks noGrp="1"/>
          </p:cNvSpPr>
          <p:nvPr>
            <p:ph type="sldNum" sz="quarter" idx="12"/>
          </p:nvPr>
        </p:nvSpPr>
        <p:spPr/>
        <p:txBody>
          <a:bodyPr/>
          <a:lstStyle/>
          <a:p>
            <a:fld id="{482C7610-CFC5-9043-8BFE-8938139BABFD}" type="slidenum">
              <a:rPr lang="en-US" smtClean="0"/>
              <a:t>9</a:t>
            </a:fld>
            <a:endParaRPr lang="en-US"/>
          </a:p>
        </p:txBody>
      </p:sp>
    </p:spTree>
    <p:extLst>
      <p:ext uri="{BB962C8B-B14F-4D97-AF65-F5344CB8AC3E}">
        <p14:creationId xmlns:p14="http://schemas.microsoft.com/office/powerpoint/2010/main" val="22031799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20793</TotalTime>
  <Words>1850</Words>
  <Application>Microsoft Macintosh PowerPoint</Application>
  <PresentationFormat>On-screen Show (16:10)</PresentationFormat>
  <Paragraphs>298</Paragraphs>
  <Slides>53</Slides>
  <Notes>30</Notes>
  <HiddenSlides>0</HiddenSlides>
  <MMClips>0</MMClips>
  <ScaleCrop>false</ScaleCrop>
  <HeadingPairs>
    <vt:vector size="8" baseType="variant">
      <vt:variant>
        <vt:lpstr>Fonts Used</vt:lpstr>
      </vt:variant>
      <vt:variant>
        <vt:i4>17</vt:i4>
      </vt:variant>
      <vt:variant>
        <vt:lpstr>Theme</vt:lpstr>
      </vt:variant>
      <vt:variant>
        <vt:i4>1</vt:i4>
      </vt:variant>
      <vt:variant>
        <vt:lpstr>Embedded OLE Servers</vt:lpstr>
      </vt:variant>
      <vt:variant>
        <vt:i4>2</vt:i4>
      </vt:variant>
      <vt:variant>
        <vt:lpstr>Slide Titles</vt:lpstr>
      </vt:variant>
      <vt:variant>
        <vt:i4>53</vt:i4>
      </vt:variant>
    </vt:vector>
  </HeadingPairs>
  <TitlesOfParts>
    <vt:vector size="73" baseType="lpstr">
      <vt:lpstr>MS Gothic</vt:lpstr>
      <vt:lpstr>ＭＳ Ｐゴシック</vt:lpstr>
      <vt:lpstr>PMingLiU</vt:lpstr>
      <vt:lpstr>Andale Mono</vt:lpstr>
      <vt:lpstr>Arial</vt:lpstr>
      <vt:lpstr>ArialMT</vt:lpstr>
      <vt:lpstr>Book Antiqua</vt:lpstr>
      <vt:lpstr>Calibri</vt:lpstr>
      <vt:lpstr>Calibri Light</vt:lpstr>
      <vt:lpstr>Cambria Math</vt:lpstr>
      <vt:lpstr>Century Gothic</vt:lpstr>
      <vt:lpstr>Consolas</vt:lpstr>
      <vt:lpstr>Courier</vt:lpstr>
      <vt:lpstr>system-ui</vt:lpstr>
      <vt:lpstr>Tahoma</vt:lpstr>
      <vt:lpstr>Times New Roman</vt:lpstr>
      <vt:lpstr>Wingdings</vt:lpstr>
      <vt:lpstr>Office Theme</vt:lpstr>
      <vt:lpstr>Equation.3</vt:lpstr>
      <vt:lpstr>Clip</vt:lpstr>
      <vt:lpstr>  Source estimation with ICA   EEGLAB </vt:lpstr>
      <vt:lpstr> Source modeling </vt:lpstr>
      <vt:lpstr>PowerPoint Presentation</vt:lpstr>
      <vt:lpstr>PowerPoint Presentation</vt:lpstr>
      <vt:lpstr>Since there is no unique solution  the inverse problem is ill posed</vt:lpstr>
      <vt:lpstr>Inverse problem methods (ill posed)</vt:lpstr>
      <vt:lpstr>Solving the inverse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Hands-on</vt:lpstr>
      <vt:lpstr>PowerPoint Presentation</vt:lpstr>
      <vt:lpstr>Distributed source localization in DIPFIT</vt:lpstr>
      <vt:lpstr>Distributed source localization in DIPFIT</vt:lpstr>
      <vt:lpstr>Distributed source localization in DIPFIT</vt:lpstr>
      <vt:lpstr>PowerPoint Presentation</vt:lpstr>
      <vt:lpstr>Distributed source localization (eloreta or LCMV beamforming)</vt:lpstr>
      <vt:lpstr>Hands-on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Computing Phase Amplitude Coupling in EEGLAB:   PACTools</dc:title>
  <dc:creator>Ramon Martinez Cancino</dc:creator>
  <cp:lastModifiedBy>Delorme, Arnaud</cp:lastModifiedBy>
  <cp:revision>115</cp:revision>
  <cp:lastPrinted>2025-10-29T06:53:23Z</cp:lastPrinted>
  <dcterms:created xsi:type="dcterms:W3CDTF">2020-10-08T12:34:24Z</dcterms:created>
  <dcterms:modified xsi:type="dcterms:W3CDTF">2025-11-09T05:31:20Z</dcterms:modified>
</cp:coreProperties>
</file>