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7"/>
  </p:notesMasterIdLst>
  <p:sldIdLst>
    <p:sldId id="315" r:id="rId2"/>
    <p:sldId id="490" r:id="rId3"/>
    <p:sldId id="567" r:id="rId4"/>
    <p:sldId id="488" r:id="rId5"/>
    <p:sldId id="419" r:id="rId6"/>
    <p:sldId id="487" r:id="rId7"/>
    <p:sldId id="420" r:id="rId8"/>
    <p:sldId id="486" r:id="rId9"/>
    <p:sldId id="469" r:id="rId10"/>
    <p:sldId id="422" r:id="rId11"/>
    <p:sldId id="368" r:id="rId12"/>
    <p:sldId id="574" r:id="rId13"/>
    <p:sldId id="454" r:id="rId14"/>
    <p:sldId id="485" r:id="rId15"/>
    <p:sldId id="457" r:id="rId16"/>
    <p:sldId id="474" r:id="rId17"/>
    <p:sldId id="475" r:id="rId18"/>
    <p:sldId id="459" r:id="rId19"/>
    <p:sldId id="468" r:id="rId20"/>
    <p:sldId id="460" r:id="rId21"/>
    <p:sldId id="465" r:id="rId22"/>
    <p:sldId id="526" r:id="rId23"/>
    <p:sldId id="472" r:id="rId24"/>
    <p:sldId id="528" r:id="rId25"/>
    <p:sldId id="527" r:id="rId26"/>
    <p:sldId id="310" r:id="rId27"/>
    <p:sldId id="481" r:id="rId28"/>
    <p:sldId id="261" r:id="rId29"/>
    <p:sldId id="493" r:id="rId30"/>
    <p:sldId id="452" r:id="rId31"/>
    <p:sldId id="263" r:id="rId32"/>
    <p:sldId id="340" r:id="rId33"/>
    <p:sldId id="283" r:id="rId34"/>
    <p:sldId id="992" r:id="rId35"/>
    <p:sldId id="476" r:id="rId36"/>
    <p:sldId id="482" r:id="rId37"/>
    <p:sldId id="473" r:id="rId38"/>
    <p:sldId id="483" r:id="rId39"/>
    <p:sldId id="479" r:id="rId40"/>
    <p:sldId id="426" r:id="rId41"/>
    <p:sldId id="463" r:id="rId42"/>
    <p:sldId id="477" r:id="rId43"/>
    <p:sldId id="314" r:id="rId44"/>
    <p:sldId id="484" r:id="rId45"/>
    <p:sldId id="489" r:id="rId46"/>
    <p:sldId id="268" r:id="rId47"/>
    <p:sldId id="266" r:id="rId48"/>
    <p:sldId id="494" r:id="rId49"/>
    <p:sldId id="495" r:id="rId50"/>
    <p:sldId id="496" r:id="rId51"/>
    <p:sldId id="497" r:id="rId52"/>
    <p:sldId id="498" r:id="rId53"/>
    <p:sldId id="370" r:id="rId54"/>
    <p:sldId id="575" r:id="rId55"/>
    <p:sldId id="560" r:id="rId56"/>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475">
          <p15:clr>
            <a:srgbClr val="A4A3A4"/>
          </p15:clr>
        </p15:guide>
        <p15:guide id="2" pos="16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F00"/>
    <a:srgbClr val="FF0000"/>
    <a:srgbClr val="8DC6FF"/>
    <a:srgbClr val="CC9900"/>
    <a:srgbClr val="FF7C80"/>
    <a:srgbClr val="00CC99"/>
    <a:srgbClr val="D2E1BD"/>
    <a:srgbClr val="339966"/>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16" autoAdjust="0"/>
    <p:restoredTop sz="87587" autoAdjust="0"/>
  </p:normalViewPr>
  <p:slideViewPr>
    <p:cSldViewPr snapToGrid="0">
      <p:cViewPr varScale="1">
        <p:scale>
          <a:sx n="179" d="100"/>
          <a:sy n="179" d="100"/>
        </p:scale>
        <p:origin x="5464" y="192"/>
      </p:cViewPr>
      <p:guideLst>
        <p:guide orient="horz" pos="2475"/>
        <p:guide pos="1630"/>
      </p:guideLst>
    </p:cSldViewPr>
  </p:slideViewPr>
  <p:notesTextViewPr>
    <p:cViewPr>
      <p:scale>
        <a:sx n="100" d="100"/>
        <a:sy n="100" d="100"/>
      </p:scale>
      <p:origin x="0" y="0"/>
    </p:cViewPr>
  </p:notesTextViewPr>
  <p:sorterViewPr>
    <p:cViewPr>
      <p:scale>
        <a:sx n="66" d="100"/>
        <a:sy n="66" d="100"/>
      </p:scale>
      <p:origin x="0" y="7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vl1pPr>
          </a:lstStyle>
          <a:p>
            <a:pPr>
              <a:defRPr/>
            </a:pPr>
            <a:endParaRPr lang="en-US"/>
          </a:p>
        </p:txBody>
      </p:sp>
      <p:sp>
        <p:nvSpPr>
          <p:cNvPr id="15363"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vl1pPr>
          </a:lstStyle>
          <a:p>
            <a:pPr>
              <a:defRPr/>
            </a:pPr>
            <a:endParaRPr lang="en-US"/>
          </a:p>
        </p:txBody>
      </p:sp>
      <p:sp>
        <p:nvSpPr>
          <p:cNvPr id="1638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vl1pPr>
          </a:lstStyle>
          <a:p>
            <a:pPr>
              <a:defRPr/>
            </a:pPr>
            <a:endParaRPr lang="en-US"/>
          </a:p>
        </p:txBody>
      </p:sp>
      <p:sp>
        <p:nvSpPr>
          <p:cNvPr id="1536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vl1pPr>
          </a:lstStyle>
          <a:p>
            <a:pPr>
              <a:defRPr/>
            </a:pPr>
            <a:fld id="{0F7A8B1A-545A-7D4B-A719-E04C69246649}" type="slidenum">
              <a:rPr lang="en-US"/>
              <a:pPr>
                <a:defRPr/>
              </a:pPr>
              <a:t>‹#›</a:t>
            </a:fld>
            <a:endParaRPr lang="en-US"/>
          </a:p>
        </p:txBody>
      </p:sp>
    </p:spTree>
    <p:extLst>
      <p:ext uri="{BB962C8B-B14F-4D97-AF65-F5344CB8AC3E}">
        <p14:creationId xmlns:p14="http://schemas.microsoft.com/office/powerpoint/2010/main" val="24444817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6"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1</a:t>
            </a:fld>
            <a:endParaRPr lang="en-US"/>
          </a:p>
        </p:txBody>
      </p:sp>
    </p:spTree>
    <p:extLst>
      <p:ext uri="{BB962C8B-B14F-4D97-AF65-F5344CB8AC3E}">
        <p14:creationId xmlns:p14="http://schemas.microsoft.com/office/powerpoint/2010/main" val="3706735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DB2B14-6FEC-6342-9796-C4D421AB0A86}" type="slidenum">
              <a:rPr lang="en-US" smtClean="0"/>
              <a:t>11</a:t>
            </a:fld>
            <a:endParaRPr lang="en-US"/>
          </a:p>
        </p:txBody>
      </p:sp>
    </p:spTree>
    <p:extLst>
      <p:ext uri="{BB962C8B-B14F-4D97-AF65-F5344CB8AC3E}">
        <p14:creationId xmlns:p14="http://schemas.microsoft.com/office/powerpoint/2010/main" val="3119108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DB2B14-6FEC-6342-9796-C4D421AB0A86}" type="slidenum">
              <a:rPr lang="en-US" smtClean="0"/>
              <a:t>12</a:t>
            </a:fld>
            <a:endParaRPr lang="en-US"/>
          </a:p>
        </p:txBody>
      </p:sp>
    </p:spTree>
    <p:extLst>
      <p:ext uri="{BB962C8B-B14F-4D97-AF65-F5344CB8AC3E}">
        <p14:creationId xmlns:p14="http://schemas.microsoft.com/office/powerpoint/2010/main" val="1008351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a:ln/>
        </p:spPr>
      </p:sp>
      <p:sp>
        <p:nvSpPr>
          <p:cNvPr id="880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In general, when a sinusoid of frequency f is sampled with frequency Fs the resulting samples are indistinguishable from those of another sinusoid of frequency </a:t>
            </a:r>
            <a:r>
              <a:rPr lang="en-US" dirty="0" err="1">
                <a:latin typeface="Arial" charset="0"/>
                <a:ea typeface="ＭＳ Ｐゴシック" charset="0"/>
                <a:cs typeface="ＭＳ Ｐゴシック" charset="0"/>
              </a:rPr>
              <a:t>Falias</a:t>
            </a:r>
            <a:r>
              <a:rPr lang="en-US" dirty="0">
                <a:latin typeface="Arial" charset="0"/>
                <a:ea typeface="ＭＳ Ｐゴシック" charset="0"/>
                <a:cs typeface="ＭＳ Ｐゴシック" charset="0"/>
              </a:rPr>
              <a:t>(N) for any integer N (with </a:t>
            </a:r>
            <a:r>
              <a:rPr lang="en-US" dirty="0" err="1">
                <a:latin typeface="Arial" charset="0"/>
                <a:ea typeface="ＭＳ Ｐゴシック" charset="0"/>
                <a:cs typeface="ＭＳ Ｐゴシック" charset="0"/>
              </a:rPr>
              <a:t>Falias</a:t>
            </a:r>
            <a:r>
              <a:rPr lang="en-US" dirty="0">
                <a:latin typeface="Arial" charset="0"/>
                <a:ea typeface="ＭＳ Ｐゴシック" charset="0"/>
                <a:cs typeface="ＭＳ Ｐゴシック" charset="0"/>
              </a:rPr>
              <a:t>(0) being the actual signal frequency). </a:t>
            </a:r>
          </a:p>
          <a:p>
            <a:r>
              <a:rPr lang="en-US" b="1" dirty="0">
                <a:latin typeface="Arial" charset="0"/>
                <a:ea typeface="ＭＳ Ｐゴシック" charset="0"/>
                <a:cs typeface="ＭＳ Ｐゴシック" charset="0"/>
              </a:rPr>
              <a:t>Most reconstruction techniques produce the minimum of these frequencies (the alias),</a:t>
            </a:r>
            <a:r>
              <a:rPr lang="en-US" dirty="0">
                <a:latin typeface="Arial" charset="0"/>
                <a:ea typeface="ＭＳ Ｐゴシック" charset="0"/>
                <a:cs typeface="ＭＳ Ｐゴシック" charset="0"/>
              </a:rPr>
              <a:t> so it is often important that f  be the unique minimum. </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A sufficient condition for that is Fs=2Fn where </a:t>
            </a:r>
            <a:r>
              <a:rPr lang="en-US" dirty="0" err="1">
                <a:latin typeface="Arial" charset="0"/>
                <a:ea typeface="ＭＳ Ｐゴシック" charset="0"/>
                <a:cs typeface="ＭＳ Ｐゴシック" charset="0"/>
              </a:rPr>
              <a:t>Fn</a:t>
            </a:r>
            <a:r>
              <a:rPr lang="en-US" dirty="0">
                <a:latin typeface="Arial" charset="0"/>
                <a:ea typeface="ＭＳ Ｐゴシック" charset="0"/>
                <a:cs typeface="ＭＳ Ｐゴシック" charset="0"/>
              </a:rPr>
              <a:t>  is commonly called the Nyquist frequency (the maximum frequency that can be of uniquely recovered) of a system that samples at rate Fs.</a:t>
            </a:r>
          </a:p>
          <a:p>
            <a:endParaRPr lang="en-US" dirty="0">
              <a:latin typeface="Arial" charset="0"/>
              <a:ea typeface="ＭＳ Ｐゴシック" charset="0"/>
              <a:cs typeface="ＭＳ Ｐゴシック" charset="0"/>
            </a:endParaRPr>
          </a:p>
          <a:p>
            <a:r>
              <a:rPr lang="en-US" b="1" dirty="0">
                <a:latin typeface="Arial" charset="0"/>
                <a:ea typeface="ＭＳ Ｐゴシック" charset="0"/>
                <a:cs typeface="ＭＳ Ｐゴシック" charset="0"/>
              </a:rPr>
              <a:t>A:</a:t>
            </a:r>
            <a:r>
              <a:rPr lang="en-US" b="1" baseline="0" dirty="0">
                <a:latin typeface="Arial" charset="0"/>
                <a:ea typeface="ＭＳ Ｐゴシック" charset="0"/>
                <a:cs typeface="ＭＳ Ｐゴシック" charset="0"/>
              </a:rPr>
              <a:t> </a:t>
            </a:r>
            <a:r>
              <a:rPr lang="en-US" b="0" baseline="0" dirty="0">
                <a:latin typeface="Arial" charset="0"/>
                <a:ea typeface="ＭＳ Ｐゴシック" charset="0"/>
                <a:cs typeface="ＭＳ Ｐゴシック" charset="0"/>
              </a:rPr>
              <a:t>N = 1</a:t>
            </a:r>
            <a:endParaRPr lang="en-US" b="1" dirty="0">
              <a:latin typeface="Arial" charset="0"/>
              <a:ea typeface="ＭＳ Ｐゴシック" charset="0"/>
              <a:cs typeface="ＭＳ Ｐゴシック" charset="0"/>
            </a:endParaRPr>
          </a:p>
        </p:txBody>
      </p:sp>
      <p:sp>
        <p:nvSpPr>
          <p:cNvPr id="880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AA53A27-78D0-FE47-B123-F7FD10C64D60}" type="slidenum">
              <a:rPr lang="en-US" sz="1300"/>
              <a:pPr eaLnBrk="1" hangingPunct="1"/>
              <a:t>13</a:t>
            </a:fld>
            <a:endParaRPr lang="en-US" sz="13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charset="0"/>
                <a:ea typeface="ＭＳ Ｐゴシック" charset="0"/>
                <a:cs typeface="ＭＳ Ｐゴシック" charset="0"/>
              </a:rPr>
              <a:t>A very useful way to represent and operate on sinusoids is the concept of the </a:t>
            </a:r>
            <a:r>
              <a:rPr lang="en-US" b="1" dirty="0" err="1">
                <a:latin typeface="Arial" charset="0"/>
                <a:ea typeface="ＭＳ Ｐゴシック" charset="0"/>
                <a:cs typeface="ＭＳ Ｐゴシック" charset="0"/>
              </a:rPr>
              <a:t>phasor</a:t>
            </a: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Euler’s relation </a:t>
            </a:r>
            <a:r>
              <a:rPr lang="en-US" dirty="0">
                <a:latin typeface="Arial" charset="0"/>
                <a:ea typeface="ＭＳ Ｐゴシック" charset="0"/>
                <a:cs typeface="ＭＳ Ｐゴシック" charset="0"/>
              </a:rPr>
              <a:t>tells us that any sinusoid</a:t>
            </a:r>
            <a:r>
              <a:rPr lang="en-US" baseline="0" dirty="0">
                <a:latin typeface="Arial" charset="0"/>
                <a:ea typeface="ＭＳ Ｐゴシック" charset="0"/>
                <a:cs typeface="ＭＳ Ｐゴシック" charset="0"/>
              </a:rPr>
              <a:t> can be expressed as a sum of two complex numbers, or as the real part of a single complex number called a </a:t>
            </a:r>
            <a:r>
              <a:rPr lang="en-US" b="1" baseline="0" dirty="0">
                <a:latin typeface="Arial" charset="0"/>
                <a:ea typeface="ＭＳ Ｐゴシック" charset="0"/>
                <a:cs typeface="ＭＳ Ｐゴシック" charset="0"/>
              </a:rPr>
              <a:t>phasor</a:t>
            </a:r>
            <a:r>
              <a:rPr lang="en-US" b="0" baseline="0" dirty="0">
                <a:latin typeface="Arial" charset="0"/>
                <a:ea typeface="ＭＳ Ｐゴシック" charset="0"/>
                <a:cs typeface="ＭＳ Ｐゴシック" charset="0"/>
              </a:rPr>
              <a:t>. This </a:t>
            </a:r>
            <a:r>
              <a:rPr lang="en-US" b="0" baseline="0" dirty="0" err="1">
                <a:latin typeface="Arial" charset="0"/>
                <a:ea typeface="ＭＳ Ｐゴシック" charset="0"/>
                <a:cs typeface="ＭＳ Ｐゴシック" charset="0"/>
              </a:rPr>
              <a:t>phasor</a:t>
            </a:r>
            <a:r>
              <a:rPr lang="en-US" b="0" baseline="0" dirty="0">
                <a:latin typeface="Arial" charset="0"/>
                <a:ea typeface="ＭＳ Ｐゴシック" charset="0"/>
                <a:cs typeface="ＭＳ Ｐゴシック" charset="0"/>
              </a:rPr>
              <a:t> contains all information about the instantaneous amplitude and phase of the sinusoid. So what’s a </a:t>
            </a:r>
            <a:r>
              <a:rPr lang="en-US" b="0" baseline="0" dirty="0" err="1">
                <a:latin typeface="Arial" charset="0"/>
                <a:ea typeface="ＭＳ Ｐゴシック" charset="0"/>
                <a:cs typeface="ＭＳ Ｐゴシック" charset="0"/>
              </a:rPr>
              <a:t>phasor</a:t>
            </a:r>
            <a:r>
              <a:rPr lang="en-US" b="0" baseline="0" dirty="0">
                <a:latin typeface="Arial" charset="0"/>
                <a:ea typeface="ＭＳ Ｐゴシック" charset="0"/>
                <a:cs typeface="ＭＳ Ｐゴシック" charset="0"/>
              </a:rPr>
              <a:t>?</a:t>
            </a:r>
          </a:p>
          <a:p>
            <a:endParaRPr lang="en-US" b="0" baseline="0" dirty="0">
              <a:latin typeface="Arial" charset="0"/>
              <a:ea typeface="ＭＳ Ｐゴシック" charset="0"/>
              <a:cs typeface="ＭＳ Ｐゴシック" charset="0"/>
            </a:endParaRPr>
          </a:p>
          <a:p>
            <a:r>
              <a:rPr lang="en-US" b="0" baseline="0" dirty="0">
                <a:latin typeface="Arial" charset="0"/>
                <a:ea typeface="ＭＳ Ｐゴシック" charset="0"/>
                <a:cs typeface="ＭＳ Ｐゴシック" charset="0"/>
              </a:rPr>
              <a:t>It’s a </a:t>
            </a:r>
            <a:r>
              <a:rPr lang="en-US" altLang="ja-JP" dirty="0">
                <a:latin typeface="Arial" charset="0"/>
                <a:ea typeface="ＭＳ Ｐゴシック" charset="0"/>
                <a:cs typeface="ＭＳ Ｐゴシック" charset="0"/>
              </a:rPr>
              <a:t>vector in the polar coordinate system, where the real component is along the abscissa and the imaginary component is along the ordinate. The angle of this </a:t>
            </a:r>
            <a:r>
              <a:rPr lang="en-US" altLang="ja-JP" dirty="0" err="1">
                <a:latin typeface="Arial" charset="0"/>
                <a:ea typeface="ＭＳ Ｐゴシック" charset="0"/>
                <a:cs typeface="ＭＳ Ｐゴシック" charset="0"/>
              </a:rPr>
              <a:t>phasor</a:t>
            </a:r>
            <a:r>
              <a:rPr lang="en-US" altLang="ja-JP" dirty="0">
                <a:latin typeface="Arial" charset="0"/>
                <a:ea typeface="ＭＳ Ｐゴシック" charset="0"/>
                <a:cs typeface="ＭＳ Ｐゴシック" charset="0"/>
              </a:rPr>
              <a:t> </a:t>
            </a:r>
            <a:r>
              <a:rPr lang="en-US" altLang="ja-JP" dirty="0" err="1">
                <a:latin typeface="Arial" charset="0"/>
                <a:ea typeface="ＭＳ Ｐゴシック" charset="0"/>
                <a:cs typeface="ＭＳ Ｐゴシック" charset="0"/>
              </a:rPr>
              <a:t>w.r.t</a:t>
            </a:r>
            <a:r>
              <a:rPr lang="en-US" altLang="ja-JP" dirty="0">
                <a:latin typeface="Arial" charset="0"/>
                <a:ea typeface="ＭＳ Ｐゴシック" charset="0"/>
                <a:cs typeface="ＭＳ Ｐゴシック" charset="0"/>
              </a:rPr>
              <a:t>.</a:t>
            </a:r>
            <a:r>
              <a:rPr lang="en-US" altLang="ja-JP" baseline="0" dirty="0">
                <a:latin typeface="Arial" charset="0"/>
                <a:ea typeface="ＭＳ Ｐゴシック" charset="0"/>
                <a:cs typeface="ＭＳ Ｐゴシック" charset="0"/>
              </a:rPr>
              <a:t> to the abscissa </a:t>
            </a:r>
            <a:r>
              <a:rPr lang="en-US" altLang="ja-JP" dirty="0">
                <a:latin typeface="Arial" charset="0"/>
                <a:ea typeface="ＭＳ Ｐゴシック" charset="0"/>
                <a:cs typeface="ＭＳ Ｐゴシック" charset="0"/>
              </a:rPr>
              <a:t>is the phase offset of the sinusoidal signal while the length of the vector (the magnitude, or amplitude which, by the </a:t>
            </a:r>
            <a:r>
              <a:rPr lang="en-US" altLang="ja-JP" dirty="0" err="1">
                <a:latin typeface="Arial" charset="0"/>
                <a:ea typeface="ＭＳ Ｐゴシック" charset="0"/>
                <a:cs typeface="ＭＳ Ｐゴシック" charset="0"/>
              </a:rPr>
              <a:t>pythagorean</a:t>
            </a:r>
            <a:r>
              <a:rPr lang="en-US" altLang="ja-JP" dirty="0">
                <a:latin typeface="Arial" charset="0"/>
                <a:ea typeface="ＭＳ Ｐゴシック" charset="0"/>
                <a:cs typeface="ＭＳ Ｐゴシック" charset="0"/>
              </a:rPr>
              <a:t> theorem is the square root of the square of the real part plus the square of the imaginary part) is</a:t>
            </a:r>
            <a:r>
              <a:rPr lang="en-US" altLang="ja-JP" baseline="0" dirty="0">
                <a:latin typeface="Arial" charset="0"/>
                <a:ea typeface="ＭＳ Ｐゴシック" charset="0"/>
                <a:cs typeface="ＭＳ Ｐゴシック" charset="0"/>
              </a:rPr>
              <a:t> </a:t>
            </a:r>
            <a:r>
              <a:rPr lang="en-US" altLang="ja-JP" dirty="0">
                <a:latin typeface="Arial" charset="0"/>
                <a:ea typeface="ＭＳ Ｐゴシック" charset="0"/>
                <a:cs typeface="ＭＳ Ｐゴシック" charset="0"/>
              </a:rPr>
              <a:t>the amplitude of the sinusoidal signal). </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Some</a:t>
            </a:r>
            <a:r>
              <a:rPr lang="en-US" baseline="0" dirty="0">
                <a:latin typeface="Arial" charset="0"/>
                <a:ea typeface="ＭＳ Ｐゴシック" charset="0"/>
                <a:cs typeface="ＭＳ Ｐゴシック" charset="0"/>
              </a:rPr>
              <a:t> simple algebra and trigonometry gets us an alternate version which expresses a phasor as a sum of a cosine and sine waves which together form a</a:t>
            </a:r>
            <a:r>
              <a:rPr lang="en-US" b="1" baseline="0" dirty="0">
                <a:latin typeface="Arial" charset="0"/>
                <a:ea typeface="ＭＳ Ｐゴシック" charset="0"/>
                <a:cs typeface="ＭＳ Ｐゴシック" charset="0"/>
              </a:rPr>
              <a:t> complex sinusoid </a:t>
            </a:r>
            <a:endParaRPr lang="en-US" b="1"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14</a:t>
            </a:fld>
            <a:endParaRPr lang="en-US"/>
          </a:p>
        </p:txBody>
      </p:sp>
    </p:spTree>
    <p:extLst>
      <p:ext uri="{BB962C8B-B14F-4D97-AF65-F5344CB8AC3E}">
        <p14:creationId xmlns:p14="http://schemas.microsoft.com/office/powerpoint/2010/main" val="614894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a:t>
            </a:r>
            <a:r>
              <a:rPr lang="en-US" baseline="0" dirty="0"/>
              <a:t> we’ve got these </a:t>
            </a:r>
            <a:r>
              <a:rPr lang="en-US" baseline="0" dirty="0" err="1"/>
              <a:t>phasors</a:t>
            </a:r>
            <a:r>
              <a:rPr lang="en-US" baseline="0" dirty="0"/>
              <a:t>– and Euler’s formula let’s us represent our </a:t>
            </a:r>
            <a:r>
              <a:rPr lang="en-US" dirty="0"/>
              <a:t>sine wave in </a:t>
            </a:r>
            <a:r>
              <a:rPr lang="en-US" dirty="0" err="1"/>
              <a:t>cartesian</a:t>
            </a:r>
            <a:r>
              <a:rPr lang="en-US" baseline="0" dirty="0"/>
              <a:t> coordinates as the projection onto the real axis of a </a:t>
            </a:r>
            <a:r>
              <a:rPr lang="en-US" baseline="0" dirty="0" err="1"/>
              <a:t>phasor</a:t>
            </a:r>
            <a:r>
              <a:rPr lang="en-US" baseline="0" dirty="0"/>
              <a:t> which is rotating around the circle at a constant speed (angular frequency). </a:t>
            </a:r>
          </a:p>
          <a:p>
            <a:endParaRPr lang="en-US" baseline="0" dirty="0"/>
          </a:p>
          <a:p>
            <a:r>
              <a:rPr lang="en-US" baseline="0" dirty="0" err="1"/>
              <a:t>Phasor</a:t>
            </a:r>
            <a:r>
              <a:rPr lang="en-US" baseline="0" dirty="0"/>
              <a:t> goes around the circle at some frequency</a:t>
            </a:r>
          </a:p>
          <a:p>
            <a:r>
              <a:rPr lang="en-US" baseline="0" dirty="0"/>
              <a:t>Instantaneous phase is linearly increasing modulus 2*pi</a:t>
            </a:r>
          </a:p>
          <a:p>
            <a:r>
              <a:rPr lang="en-US" baseline="0" dirty="0"/>
              <a:t>rotation velocity = angular frequency w=2*pi*f</a:t>
            </a:r>
            <a:endParaRPr lang="en-US" dirty="0"/>
          </a:p>
          <a:p>
            <a:endParaRPr lang="en-US" dirty="0"/>
          </a:p>
          <a:p>
            <a:r>
              <a:rPr lang="en-US" dirty="0"/>
              <a:t>If we have multiple</a:t>
            </a:r>
            <a:r>
              <a:rPr lang="en-US" baseline="0" dirty="0"/>
              <a:t> sinusoids all being summed, then the result in polar coordinates is a phase vector representing the sum of all the individual phase vectors. In general we are given real-valued data which is a sum of a bunch of sinusoids and our goal is to identify the individual complex phasors at each frequency which will tell us the amplitude and phase of each sinusoidal component at every frequency.</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15</a:t>
            </a:fld>
            <a:endParaRPr lang="en-US"/>
          </a:p>
        </p:txBody>
      </p:sp>
    </p:spTree>
    <p:extLst>
      <p:ext uri="{BB962C8B-B14F-4D97-AF65-F5344CB8AC3E}">
        <p14:creationId xmlns:p14="http://schemas.microsoft.com/office/powerpoint/2010/main" val="886702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5935359-67BD-0741-8344-A72CFD9EB364}" type="slidenum">
              <a:rPr lang="en-US" sz="1300"/>
              <a:pPr eaLnBrk="1" hangingPunct="1"/>
              <a:t>16</a:t>
            </a:fld>
            <a:endParaRPr lang="en-US" sz="1300"/>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en-US" dirty="0">
                <a:latin typeface="Arial" charset="0"/>
                <a:ea typeface="ＭＳ Ｐゴシック" charset="0"/>
                <a:cs typeface="ＭＳ Ｐゴシック" charset="0"/>
              </a:rPr>
              <a:t>So</a:t>
            </a:r>
            <a:r>
              <a:rPr lang="en-US" baseline="0" dirty="0">
                <a:latin typeface="Arial" charset="0"/>
                <a:ea typeface="ＭＳ Ｐゴシック" charset="0"/>
                <a:cs typeface="ＭＳ Ｐゴシック" charset="0"/>
              </a:rPr>
              <a:t> we can compute the complex power by a </a:t>
            </a:r>
            <a:r>
              <a:rPr lang="en-US" dirty="0">
                <a:latin typeface="Arial" charset="0"/>
                <a:ea typeface="ＭＳ Ｐゴシック" charset="0"/>
                <a:cs typeface="ＭＳ Ｐゴシック" charset="0"/>
              </a:rPr>
              <a:t>convolution of the original signal with a complex sinusoid</a:t>
            </a:r>
            <a:r>
              <a:rPr lang="en-US" baseline="0" dirty="0">
                <a:latin typeface="Arial" charset="0"/>
                <a:ea typeface="ＭＳ Ｐゴシック" charset="0"/>
                <a:cs typeface="ＭＳ Ｐゴシック" charset="0"/>
              </a:rPr>
              <a:t> </a:t>
            </a:r>
            <a:r>
              <a:rPr lang="en-US" dirty="0">
                <a:latin typeface="Arial" charset="0"/>
                <a:ea typeface="ＭＳ Ｐゴシック" charset="0"/>
                <a:cs typeface="ＭＳ Ｐゴシック" charset="0"/>
              </a:rPr>
              <a:t>of some frequency. This maps the real-valued signal, which is represented in </a:t>
            </a:r>
            <a:r>
              <a:rPr lang="en-US" dirty="0" err="1">
                <a:latin typeface="Arial" charset="0"/>
                <a:ea typeface="ＭＳ Ｐゴシック" charset="0"/>
                <a:cs typeface="ＭＳ Ｐゴシック" charset="0"/>
              </a:rPr>
              <a:t>cartesian</a:t>
            </a:r>
            <a:r>
              <a:rPr lang="en-US" dirty="0">
                <a:latin typeface="Arial" charset="0"/>
                <a:ea typeface="ＭＳ Ｐゴシック" charset="0"/>
                <a:cs typeface="ＭＳ Ｐゴシック" charset="0"/>
              </a:rPr>
              <a:t> coordinate space to </a:t>
            </a:r>
            <a:r>
              <a:rPr lang="en-US" baseline="0" dirty="0">
                <a:latin typeface="Arial" charset="0"/>
                <a:ea typeface="ＭＳ Ｐゴシック" charset="0"/>
                <a:cs typeface="ＭＳ Ｐゴシック" charset="0"/>
              </a:rPr>
              <a:t>a complex number or </a:t>
            </a:r>
            <a:r>
              <a:rPr lang="en-US" baseline="0" dirty="0" err="1">
                <a:latin typeface="Arial" charset="0"/>
                <a:ea typeface="ＭＳ Ｐゴシック" charset="0"/>
                <a:cs typeface="ＭＳ Ｐゴシック" charset="0"/>
              </a:rPr>
              <a:t>phasor</a:t>
            </a:r>
            <a:r>
              <a:rPr lang="en-US" baseline="0" dirty="0">
                <a:latin typeface="Arial" charset="0"/>
                <a:ea typeface="ＭＳ Ｐゴシック" charset="0"/>
                <a:cs typeface="ＭＳ Ｐゴシック" charset="0"/>
              </a:rPr>
              <a:t> or phase vector in polar coordinate space. </a:t>
            </a:r>
          </a:p>
          <a:p>
            <a:pPr eaLnBrk="1" hangingPunct="1"/>
            <a:endParaRPr lang="en-US" dirty="0">
              <a:latin typeface="Arial" charset="0"/>
              <a:ea typeface="ＭＳ Ｐゴシック" charset="0"/>
              <a:cs typeface="ＭＳ Ｐゴシック" charset="0"/>
            </a:endParaRPr>
          </a:p>
          <a:p>
            <a:pPr eaLnBrk="1" hangingPunct="1"/>
            <a:r>
              <a:rPr lang="en-US" dirty="0">
                <a:latin typeface="Arial" charset="0"/>
                <a:ea typeface="ＭＳ Ｐゴシック" charset="0"/>
                <a:cs typeface="ＭＳ Ｐゴシック" charset="0"/>
              </a:rPr>
              <a:t>For instance, on the left we have a sinusoid of relatively large amplitude and with zero phase offset. So the complex </a:t>
            </a:r>
            <a:r>
              <a:rPr lang="en-US" dirty="0" err="1">
                <a:latin typeface="Arial" charset="0"/>
                <a:ea typeface="ＭＳ Ｐゴシック" charset="0"/>
                <a:cs typeface="ＭＳ Ｐゴシック" charset="0"/>
              </a:rPr>
              <a:t>phasor</a:t>
            </a:r>
            <a:r>
              <a:rPr lang="en-US" dirty="0">
                <a:latin typeface="Arial" charset="0"/>
                <a:ea typeface="ＭＳ Ｐゴシック" charset="0"/>
                <a:cs typeface="ＭＳ Ｐゴシック" charset="0"/>
              </a:rPr>
              <a:t> is a long vector pointing along the abscissa. </a:t>
            </a:r>
          </a:p>
          <a:p>
            <a:pPr eaLnBrk="1" hangingPunct="1"/>
            <a:r>
              <a:rPr lang="en-US" dirty="0">
                <a:latin typeface="Arial" charset="0"/>
                <a:ea typeface="ＭＳ Ｐゴシック" charset="0"/>
                <a:cs typeface="ＭＳ Ｐゴシック" charset="0"/>
              </a:rPr>
              <a:t>On the right we have a sinusoid of relatively small amplitude and with 90 degree (pi/2) phase offset. </a:t>
            </a:r>
          </a:p>
          <a:p>
            <a:pPr eaLnBrk="1" hangingPunct="1"/>
            <a:endParaRPr lang="en-US" dirty="0">
              <a:latin typeface="Arial" charset="0"/>
              <a:ea typeface="ＭＳ Ｐゴシック" charset="0"/>
              <a:cs typeface="ＭＳ Ｐゴシック" charset="0"/>
            </a:endParaRPr>
          </a:p>
          <a:p>
            <a:pPr eaLnBrk="1" hangingPunct="1"/>
            <a:r>
              <a:rPr lang="en-US" dirty="0">
                <a:latin typeface="Arial" charset="0"/>
                <a:ea typeface="ＭＳ Ｐゴシック" charset="0"/>
                <a:cs typeface="ＭＳ Ｐゴシック" charset="0"/>
              </a:rPr>
              <a:t>Magnitude=absolute value</a:t>
            </a:r>
          </a:p>
          <a:p>
            <a:pPr eaLnBrk="1" hangingPunct="1"/>
            <a:r>
              <a:rPr lang="en-US" dirty="0">
                <a:latin typeface="Arial" charset="0"/>
                <a:ea typeface="ＭＳ Ｐゴシック" charset="0"/>
                <a:cs typeface="ＭＳ Ｐゴシック" charset="0"/>
              </a:rPr>
              <a:t>Absolute value of a complex number z = x + </a:t>
            </a:r>
            <a:r>
              <a:rPr lang="en-US" dirty="0" err="1">
                <a:latin typeface="Arial" charset="0"/>
                <a:ea typeface="ＭＳ Ｐゴシック" charset="0"/>
                <a:cs typeface="ＭＳ Ｐゴシック" charset="0"/>
              </a:rPr>
              <a:t>iy</a:t>
            </a:r>
            <a:r>
              <a:rPr lang="en-US" dirty="0">
                <a:latin typeface="Arial" charset="0"/>
                <a:ea typeface="ＭＳ Ｐゴシック" charset="0"/>
                <a:cs typeface="ＭＳ Ｐゴシック" charset="0"/>
              </a:rPr>
              <a:t> is given by </a:t>
            </a:r>
          </a:p>
          <a:p>
            <a:pPr eaLnBrk="1" hangingPunct="1"/>
            <a:r>
              <a:rPr lang="en-US" dirty="0">
                <a:latin typeface="Arial" charset="0"/>
                <a:ea typeface="ＭＳ Ｐゴシック" charset="0"/>
                <a:cs typeface="ＭＳ Ｐゴシック" charset="0"/>
              </a:rPr>
              <a:t>|z| = </a:t>
            </a:r>
            <a:r>
              <a:rPr lang="en-US" dirty="0" err="1">
                <a:latin typeface="Arial" charset="0"/>
                <a:ea typeface="ＭＳ Ｐゴシック" charset="0"/>
                <a:cs typeface="ＭＳ Ｐゴシック" charset="0"/>
              </a:rPr>
              <a:t>Sqrt</a:t>
            </a:r>
            <a:r>
              <a:rPr lang="en-US" dirty="0">
                <a:latin typeface="Arial" charset="0"/>
                <a:ea typeface="ＭＳ Ｐゴシック" charset="0"/>
                <a:cs typeface="ＭＳ Ｐゴシック" charset="0"/>
              </a:rPr>
              <a:t>(x^2 + y^2) which is equal to the distance from the origin of a point in the complex plane.</a:t>
            </a:r>
          </a:p>
          <a:p>
            <a:pPr eaLnBrk="1" hangingPunct="1"/>
            <a:endParaRPr lang="en-US" dirty="0">
              <a:latin typeface="Arial" charset="0"/>
              <a:ea typeface="ＭＳ Ｐゴシック" charset="0"/>
              <a:cs typeface="ＭＳ Ｐゴシック" charset="0"/>
            </a:endParaRPr>
          </a:p>
          <a:p>
            <a:pPr eaLnBrk="1" hangingPunct="1"/>
            <a:endParaRPr lang="en-US" dirty="0">
              <a:latin typeface="Arial" charset="0"/>
              <a:ea typeface="ＭＳ Ｐゴシック" charset="0"/>
              <a:cs typeface="ＭＳ Ｐゴシック" charset="0"/>
            </a:endParaRPr>
          </a:p>
          <a:p>
            <a:pPr eaLnBrk="1" hangingPunct="1"/>
            <a:endParaRPr lang="en-US" dirty="0">
              <a:latin typeface="Arial" charset="0"/>
              <a:ea typeface="ＭＳ Ｐゴシック" charset="0"/>
              <a:cs typeface="ＭＳ Ｐゴシック" charset="0"/>
            </a:endParaRPr>
          </a:p>
          <a:p>
            <a:pPr eaLnBrk="1" hangingPunct="1"/>
            <a:r>
              <a:rPr lang="en-US" dirty="0">
                <a:latin typeface="Arial" charset="0"/>
                <a:ea typeface="ＭＳ Ｐゴシック" charset="0"/>
                <a:cs typeface="ＭＳ Ｐゴシック" charset="0"/>
              </a:rPr>
              <a:t> t = </a:t>
            </a:r>
            <a:r>
              <a:rPr lang="en-US" dirty="0" err="1">
                <a:latin typeface="Arial" charset="0"/>
                <a:ea typeface="ＭＳ Ｐゴシック" charset="0"/>
                <a:cs typeface="ＭＳ Ｐゴシック" charset="0"/>
              </a:rPr>
              <a:t>freqs</a:t>
            </a:r>
            <a:r>
              <a:rPr lang="en-US" dirty="0">
                <a:latin typeface="Arial" charset="0"/>
                <a:ea typeface="ＭＳ Ｐゴシック" charset="0"/>
                <a:cs typeface="ＭＳ Ｐゴシック" charset="0"/>
              </a:rPr>
              <a:t>(index)*</a:t>
            </a:r>
            <a:r>
              <a:rPr lang="en-US" dirty="0" err="1">
                <a:latin typeface="Arial" charset="0"/>
                <a:ea typeface="ＭＳ Ｐゴシック" charset="0"/>
                <a:cs typeface="ＭＳ Ｐゴシック" charset="0"/>
              </a:rPr>
              <a:t>winval</a:t>
            </a:r>
            <a:r>
              <a:rPr lang="en-US" dirty="0">
                <a:latin typeface="Arial" charset="0"/>
                <a:ea typeface="ＭＳ Ｐゴシック" charset="0"/>
                <a:cs typeface="ＭＳ Ｐゴシック" charset="0"/>
              </a:rPr>
              <a:t>/</a:t>
            </a:r>
            <a:r>
              <a:rPr lang="en-US" dirty="0" err="1">
                <a:latin typeface="Arial" charset="0"/>
                <a:ea typeface="ＭＳ Ｐゴシック" charset="0"/>
                <a:cs typeface="ＭＳ Ｐゴシック" charset="0"/>
              </a:rPr>
              <a:t>srate</a:t>
            </a:r>
            <a:r>
              <a:rPr lang="en-US" dirty="0">
                <a:latin typeface="Arial" charset="0"/>
                <a:ea typeface="ＭＳ Ｐゴシック" charset="0"/>
                <a:cs typeface="ＭＳ Ｐゴシック" charset="0"/>
              </a:rPr>
              <a:t>;</a:t>
            </a:r>
          </a:p>
          <a:p>
            <a:pPr eaLnBrk="1" hangingPunct="1"/>
            <a:r>
              <a:rPr lang="en-US" dirty="0">
                <a:latin typeface="Arial" charset="0"/>
                <a:ea typeface="ＭＳ Ｐゴシック" charset="0"/>
                <a:cs typeface="ＭＳ Ｐゴシック" charset="0"/>
              </a:rPr>
              <a:t>            p = 2*pi;</a:t>
            </a:r>
          </a:p>
          <a:p>
            <a:pPr eaLnBrk="1" hangingPunct="1"/>
            <a:r>
              <a:rPr lang="en-US" dirty="0">
                <a:latin typeface="Arial" charset="0"/>
                <a:ea typeface="ＭＳ Ｐゴシック" charset="0"/>
                <a:cs typeface="ＭＳ Ｐゴシック" charset="0"/>
              </a:rPr>
              <a:t>            s = cycles(index)/5;</a:t>
            </a:r>
          </a:p>
          <a:p>
            <a:pPr eaLnBrk="1" hangingPunct="1"/>
            <a:r>
              <a:rPr lang="en-US" dirty="0">
                <a:latin typeface="Arial" charset="0"/>
                <a:ea typeface="ＭＳ Ｐゴシック" charset="0"/>
                <a:cs typeface="ＭＳ Ｐゴシック" charset="0"/>
              </a:rPr>
              <a:t>            wavelet{index} = </a:t>
            </a:r>
            <a:r>
              <a:rPr lang="en-US" dirty="0" err="1">
                <a:latin typeface="Arial" charset="0"/>
                <a:ea typeface="ＭＳ Ｐゴシック" charset="0"/>
                <a:cs typeface="ＭＳ Ｐゴシック" charset="0"/>
              </a:rPr>
              <a:t>exp</a:t>
            </a:r>
            <a:r>
              <a:rPr lang="en-US" dirty="0">
                <a:latin typeface="Arial" charset="0"/>
                <a:ea typeface="ＭＳ Ｐゴシック" charset="0"/>
                <a:cs typeface="ＭＳ Ｐゴシック" charset="0"/>
              </a:rPr>
              <a:t>(j*t*p)/</a:t>
            </a:r>
            <a:r>
              <a:rPr lang="en-US" dirty="0" err="1">
                <a:latin typeface="Arial" charset="0"/>
                <a:ea typeface="ＭＳ Ｐゴシック" charset="0"/>
                <a:cs typeface="ＭＳ Ｐゴシック" charset="0"/>
              </a:rPr>
              <a:t>sqrt</a:t>
            </a:r>
            <a:r>
              <a:rPr lang="en-US" dirty="0">
                <a:latin typeface="Arial" charset="0"/>
                <a:ea typeface="ＭＳ Ｐゴシック" charset="0"/>
                <a:cs typeface="ＭＳ Ｐゴシック" charset="0"/>
              </a:rPr>
              <a:t>(2*pi) .* ...</a:t>
            </a:r>
          </a:p>
          <a:p>
            <a:pPr eaLnBrk="1" hangingPunct="1"/>
            <a:r>
              <a:rPr lang="en-US" dirty="0">
                <a:latin typeface="Arial" charset="0"/>
                <a:ea typeface="ＭＳ Ｐゴシック" charset="0"/>
                <a:cs typeface="ＭＳ Ｐゴシック" charset="0"/>
              </a:rPr>
              <a:t>                (</a:t>
            </a:r>
            <a:r>
              <a:rPr lang="en-US" dirty="0" err="1">
                <a:latin typeface="Arial" charset="0"/>
                <a:ea typeface="ＭＳ Ｐゴシック" charset="0"/>
                <a:cs typeface="ＭＳ Ｐゴシック" charset="0"/>
              </a:rPr>
              <a:t>exp</a:t>
            </a:r>
            <a:r>
              <a:rPr lang="en-US" dirty="0">
                <a:latin typeface="Arial" charset="0"/>
                <a:ea typeface="ＭＳ Ｐゴシック" charset="0"/>
                <a:cs typeface="ＭＳ Ｐゴシック" charset="0"/>
              </a:rPr>
              <a:t>(-t.^2/(2*s^2))-</a:t>
            </a:r>
            <a:r>
              <a:rPr lang="en-US" dirty="0" err="1">
                <a:latin typeface="Arial" charset="0"/>
                <a:ea typeface="ＭＳ Ｐゴシック" charset="0"/>
                <a:cs typeface="ＭＳ Ｐゴシック" charset="0"/>
              </a:rPr>
              <a:t>sqrt</a:t>
            </a:r>
            <a:r>
              <a:rPr lang="en-US" dirty="0">
                <a:latin typeface="Arial" charset="0"/>
                <a:ea typeface="ＭＳ Ｐゴシック" charset="0"/>
                <a:cs typeface="ＭＳ Ｐゴシック" charset="0"/>
              </a:rPr>
              <a:t>(2)*</a:t>
            </a:r>
            <a:r>
              <a:rPr lang="en-US" dirty="0" err="1">
                <a:latin typeface="Arial" charset="0"/>
                <a:ea typeface="ＭＳ Ｐゴシック" charset="0"/>
                <a:cs typeface="ＭＳ Ｐゴシック" charset="0"/>
              </a:rPr>
              <a:t>exp</a:t>
            </a:r>
            <a:r>
              <a:rPr lang="en-US" dirty="0">
                <a:latin typeface="Arial" charset="0"/>
                <a:ea typeface="ＭＳ Ｐゴシック" charset="0"/>
                <a:cs typeface="ＭＳ Ｐゴシック" charset="0"/>
              </a:rPr>
              <a:t>(-t.^2/(s^2)-p^2*s^2/4));</a:t>
            </a:r>
          </a:p>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a:ln/>
        </p:spPr>
      </p:sp>
      <p:sp>
        <p:nvSpPr>
          <p:cNvPr id="9830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And here we have another example with an even smaller amplitude, but a phase shift that is between 0 and 90 degrees. What will the complex phase vector look like?</a:t>
            </a:r>
          </a:p>
        </p:txBody>
      </p:sp>
      <p:sp>
        <p:nvSpPr>
          <p:cNvPr id="9830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5EF21E4-2EC1-EB42-B1F9-481D790ECC0B}" type="slidenum">
              <a:rPr lang="en-US" sz="1300"/>
              <a:pPr eaLnBrk="1" hangingPunct="1"/>
              <a:t>17</a:t>
            </a:fld>
            <a:endParaRPr lang="en-US" sz="13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a:t>Based on Euler’s formula, Fourier showed that the total contribution of a sinusoid at frequency </a:t>
            </a:r>
            <a:r>
              <a:rPr lang="en-US" sz="1200" i="1" baseline="0" dirty="0"/>
              <a:t>f </a:t>
            </a:r>
            <a:r>
              <a:rPr lang="en-US" sz="1200" i="0" baseline="0" dirty="0"/>
              <a:t>to the original signal can be represented as a convolution of the signal, over all time with a particular complex </a:t>
            </a:r>
            <a:r>
              <a:rPr lang="en-US" sz="1200" i="0" baseline="0" dirty="0" err="1"/>
              <a:t>phasor</a:t>
            </a:r>
            <a:r>
              <a:rPr lang="en-US" sz="1200" i="0" baseline="0" dirty="0"/>
              <a:t> at the frequency of interest.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0" baseline="0" dirty="0"/>
              <a:t>Since this phasor is also a complex sinusoid, </a:t>
            </a:r>
            <a:r>
              <a:rPr lang="en-US" sz="1200" b="1" i="0" baseline="0" dirty="0"/>
              <a:t>you can think of power as the covariance between the original time-series and a (complex) sinusoid at some frequency</a:t>
            </a:r>
            <a:r>
              <a:rPr lang="en-US" sz="1200" i="0" baseline="0" dirty="0"/>
              <a:t>. From a statistical point of view the power at a given frequency is simply the fraction of the variance of the signal which can be explained by a sinusoid at that frequency with a specific phase and amplitude. Thus the sum of the absolute value squared power over all frequencies is equal to the total variance (energy) of the signal.</a:t>
            </a:r>
            <a:endParaRPr lang="en-US" sz="1200" baseline="0" dirty="0"/>
          </a:p>
          <a:p>
            <a:endParaRPr lang="en-US" i="0" baseline="0" dirty="0"/>
          </a:p>
          <a:p>
            <a:r>
              <a:rPr lang="en-US" i="0" baseline="0" dirty="0"/>
              <a:t>This also means that we can exactly reconstruct our original signal based on a similar convolution of a complex phasor (here the conjugate) with the frequency domain complex spectrum (Inverse DFT)</a:t>
            </a:r>
          </a:p>
          <a:p>
            <a:endParaRPr lang="en-US" i="0" baseline="0" dirty="0"/>
          </a:p>
          <a:p>
            <a:r>
              <a:rPr lang="en-US" i="0" baseline="0" dirty="0"/>
              <a:t>The Fast Fourier algorithm is a technique for computing the discrete </a:t>
            </a:r>
            <a:r>
              <a:rPr lang="en-US" i="0" baseline="0" dirty="0" err="1"/>
              <a:t>fourier</a:t>
            </a:r>
            <a:r>
              <a:rPr lang="en-US" i="0" baseline="0" dirty="0"/>
              <a:t> transform when the number of samples is a power of two. This allows a divide-and-conquer algorithm to be used which dramatically increases computational speed.</a:t>
            </a:r>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18</a:t>
            </a:fld>
            <a:endParaRPr lang="en-US"/>
          </a:p>
        </p:txBody>
      </p:sp>
    </p:spTree>
    <p:extLst>
      <p:ext uri="{BB962C8B-B14F-4D97-AF65-F5344CB8AC3E}">
        <p14:creationId xmlns:p14="http://schemas.microsoft.com/office/powerpoint/2010/main" val="2960630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Zero-padding</a:t>
            </a:r>
            <a:r>
              <a:rPr lang="en-US" baseline="0" dirty="0">
                <a:latin typeface="Arial" charset="0"/>
                <a:ea typeface="ＭＳ Ｐゴシック" charset="0"/>
                <a:cs typeface="ＭＳ Ｐゴシック" charset="0"/>
              </a:rPr>
              <a:t> is generally done to ensure that the signal length is a power of 2, which is required for some efficient FFT algorithms.</a:t>
            </a:r>
            <a:endParaRPr lang="en-US" b="1" baseline="0" dirty="0">
              <a:latin typeface="Arial" charset="0"/>
              <a:ea typeface="ＭＳ Ｐゴシック" charset="0"/>
              <a:cs typeface="ＭＳ Ｐゴシック" charset="0"/>
            </a:endParaRP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This also</a:t>
            </a:r>
            <a:r>
              <a:rPr lang="en-US" dirty="0">
                <a:latin typeface="Arial" charset="0"/>
                <a:ea typeface="ＭＳ Ｐゴシック" charset="0"/>
                <a:cs typeface="ＭＳ Ｐゴシック" charset="0"/>
              </a:rPr>
              <a:t> increases</a:t>
            </a:r>
            <a:r>
              <a:rPr lang="en-US" baseline="0" dirty="0">
                <a:latin typeface="Arial" charset="0"/>
                <a:ea typeface="ＭＳ Ｐゴシック" charset="0"/>
                <a:cs typeface="ＭＳ Ｐゴシック" charset="0"/>
              </a:rPr>
              <a:t> the number of </a:t>
            </a:r>
            <a:r>
              <a:rPr lang="en-US" baseline="0" dirty="0" err="1">
                <a:latin typeface="Arial" charset="0"/>
                <a:ea typeface="ＭＳ Ｐゴシック" charset="0"/>
                <a:cs typeface="ＭＳ Ｐゴシック" charset="0"/>
              </a:rPr>
              <a:t>datapoints</a:t>
            </a:r>
            <a:r>
              <a:rPr lang="en-US" baseline="0" dirty="0">
                <a:latin typeface="Arial" charset="0"/>
                <a:ea typeface="ＭＳ Ｐゴシック" charset="0"/>
                <a:cs typeface="ＭＳ Ｐゴシック" charset="0"/>
              </a:rPr>
              <a:t> and thereby increases the number of frequency bins between 0 and the </a:t>
            </a:r>
            <a:r>
              <a:rPr lang="en-US" baseline="0" dirty="0" err="1">
                <a:latin typeface="Arial" charset="0"/>
                <a:ea typeface="ＭＳ Ｐゴシック" charset="0"/>
                <a:cs typeface="ＭＳ Ｐゴシック" charset="0"/>
              </a:rPr>
              <a:t>nyquist</a:t>
            </a:r>
            <a:r>
              <a:rPr lang="en-US" baseline="0" dirty="0">
                <a:latin typeface="Arial" charset="0"/>
                <a:ea typeface="ＭＳ Ｐゴシック" charset="0"/>
                <a:cs typeface="ＭＳ Ｐゴシック" charset="0"/>
              </a:rPr>
              <a:t> frequency </a:t>
            </a:r>
            <a:r>
              <a:rPr lang="en-US" baseline="0" dirty="0" err="1">
                <a:latin typeface="Arial" charset="0"/>
                <a:ea typeface="ＭＳ Ｐゴシック" charset="0"/>
                <a:cs typeface="ＭＳ Ｐゴシック" charset="0"/>
              </a:rPr>
              <a:t>F_n</a:t>
            </a:r>
            <a:r>
              <a:rPr lang="en-US" baseline="0" dirty="0">
                <a:latin typeface="Arial" charset="0"/>
                <a:ea typeface="ＭＳ Ｐゴシック" charset="0"/>
                <a:cs typeface="ＭＳ Ｐゴシック" charset="0"/>
              </a:rPr>
              <a:t> (each bin is of width </a:t>
            </a:r>
            <a:r>
              <a:rPr lang="en-US" baseline="0" dirty="0" err="1">
                <a:latin typeface="Arial" charset="0"/>
                <a:ea typeface="ＭＳ Ｐゴシック" charset="0"/>
                <a:cs typeface="ＭＳ Ｐゴシック" charset="0"/>
              </a:rPr>
              <a:t>F_n</a:t>
            </a:r>
            <a:r>
              <a:rPr lang="en-US" baseline="0" dirty="0">
                <a:latin typeface="Arial" charset="0"/>
                <a:ea typeface="ＭＳ Ｐゴシック" charset="0"/>
                <a:cs typeface="ＭＳ Ｐゴシック" charset="0"/>
              </a:rPr>
              <a:t>/N). </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This might be </a:t>
            </a:r>
            <a:r>
              <a:rPr lang="en-US" b="0" i="1" baseline="0" dirty="0">
                <a:latin typeface="Arial" charset="0"/>
                <a:ea typeface="ＭＳ Ｐゴシック" charset="0"/>
                <a:cs typeface="ＭＳ Ｐゴシック" charset="0"/>
              </a:rPr>
              <a:t>perceived</a:t>
            </a:r>
            <a:r>
              <a:rPr lang="en-US" baseline="0" dirty="0">
                <a:latin typeface="Arial" charset="0"/>
                <a:ea typeface="ＭＳ Ｐゴシック" charset="0"/>
                <a:cs typeface="ＭＳ Ｐゴシック" charset="0"/>
              </a:rPr>
              <a:t> as an increase in the frequency resolution since frequencies which lie between two bins would have their peaks attenuated in the N-point DFT. </a:t>
            </a:r>
          </a:p>
          <a:p>
            <a:r>
              <a:rPr lang="en-US" baseline="0" dirty="0">
                <a:latin typeface="Arial" charset="0"/>
                <a:ea typeface="ＭＳ Ｐゴシック" charset="0"/>
                <a:cs typeface="ＭＳ Ｐゴシック" charset="0"/>
              </a:rPr>
              <a:t>Note however, that this does not increase the number of independent degrees of freedom – and thus does not really increase your frequency resolution. For instance if you have two very closely spaced frequencies, and few </a:t>
            </a:r>
            <a:r>
              <a:rPr lang="en-US" baseline="0" dirty="0" err="1">
                <a:latin typeface="Arial" charset="0"/>
                <a:ea typeface="ＭＳ Ｐゴシック" charset="0"/>
                <a:cs typeface="ＭＳ Ｐゴシック" charset="0"/>
              </a:rPr>
              <a:t>datapoints</a:t>
            </a:r>
            <a:r>
              <a:rPr lang="en-US" baseline="0" dirty="0">
                <a:latin typeface="Arial" charset="0"/>
                <a:ea typeface="ＭＳ Ｐゴシック" charset="0"/>
                <a:cs typeface="ＭＳ Ｐゴシック" charset="0"/>
              </a:rPr>
              <a:t>, increasing the number of bins will not allow you to distinguish between these peaks. In particular, the best frequency resolution (minimum spacing) you can obtain is going to be 1/T/</a:t>
            </a:r>
            <a:r>
              <a:rPr lang="en-US" baseline="0" dirty="0" err="1">
                <a:latin typeface="Arial" charset="0"/>
                <a:ea typeface="ＭＳ Ｐゴシック" charset="0"/>
                <a:cs typeface="ＭＳ Ｐゴシック" charset="0"/>
              </a:rPr>
              <a:t>Fs</a:t>
            </a:r>
            <a:r>
              <a:rPr lang="en-US" baseline="0" dirty="0">
                <a:latin typeface="Arial" charset="0"/>
                <a:ea typeface="ＭＳ Ｐゴシック" charset="0"/>
                <a:cs typeface="ＭＳ Ｐゴシック" charset="0"/>
              </a:rPr>
              <a:t> = </a:t>
            </a:r>
            <a:r>
              <a:rPr lang="en-US" baseline="0" dirty="0" err="1">
                <a:latin typeface="Arial" charset="0"/>
                <a:ea typeface="ＭＳ Ｐゴシック" charset="0"/>
                <a:cs typeface="ＭＳ Ｐゴシック" charset="0"/>
              </a:rPr>
              <a:t>Fs</a:t>
            </a:r>
            <a:r>
              <a:rPr lang="en-US" baseline="0" dirty="0">
                <a:latin typeface="Arial" charset="0"/>
                <a:ea typeface="ＭＳ Ｐゴシック" charset="0"/>
                <a:cs typeface="ＭＳ Ｐゴシック" charset="0"/>
              </a:rPr>
              <a:t>/T where T is the number of samples in your unpadded signal.</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This also produces a </a:t>
            </a:r>
            <a:r>
              <a:rPr lang="en-US" b="1" baseline="0" dirty="0">
                <a:latin typeface="Arial" charset="0"/>
                <a:ea typeface="ＭＳ Ｐゴシック" charset="0"/>
                <a:cs typeface="ＭＳ Ｐゴシック" charset="0"/>
              </a:rPr>
              <a:t>smoother spectrum </a:t>
            </a:r>
            <a:r>
              <a:rPr lang="en-US" baseline="0" dirty="0">
                <a:latin typeface="Arial" charset="0"/>
                <a:ea typeface="ＭＳ Ｐゴシック" charset="0"/>
                <a:cs typeface="ＭＳ Ｐゴシック" charset="0"/>
              </a:rPr>
              <a:t>by interpolating between adjacent frequencies. </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The main advantage is that with more frequency bins, there’s a greater chance a frequency of interest lies in the center of one of the bins (however, this can work both ways).</a:t>
            </a:r>
          </a:p>
        </p:txBody>
      </p:sp>
      <p:sp>
        <p:nvSpPr>
          <p:cNvPr id="368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C9DE71A-B3E7-0D41-850D-0B83461E5232}" type="slidenum">
              <a:rPr lang="en-US" sz="1300"/>
              <a:pPr eaLnBrk="1" hangingPunct="1"/>
              <a:t>19</a:t>
            </a:fld>
            <a:endParaRPr lang="en-US" sz="13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finite-length signal has discontinuities at the end-points. Zero-padding also produces discontinuities.</a:t>
            </a:r>
            <a:r>
              <a:rPr lang="en-US" baseline="0" dirty="0"/>
              <a:t> Fourier analysis only guarantees exact reconstruction of </a:t>
            </a:r>
            <a:r>
              <a:rPr lang="en-US" i="1" baseline="0" dirty="0"/>
              <a:t>continuous</a:t>
            </a:r>
            <a:r>
              <a:rPr lang="en-US" baseline="0" dirty="0"/>
              <a:t> signals – discontinuous functions can be increasingly approximated, as the number of samples increases. </a:t>
            </a:r>
          </a:p>
          <a:p>
            <a:endParaRPr lang="en-US" dirty="0"/>
          </a:p>
          <a:p>
            <a:r>
              <a:rPr lang="en-US" b="1" dirty="0"/>
              <a:t>LEFT:</a:t>
            </a:r>
            <a:r>
              <a:rPr lang="en-US" b="1" baseline="0" dirty="0"/>
              <a:t> </a:t>
            </a:r>
            <a:r>
              <a:rPr lang="en-US" b="0" baseline="0" dirty="0"/>
              <a:t>Time-domain square wave with discontinuities (</a:t>
            </a:r>
            <a:r>
              <a:rPr lang="en-US" dirty="0"/>
              <a:t>N =number of frequencies</a:t>
            </a:r>
            <a:r>
              <a:rPr lang="en-US" baseline="0" dirty="0"/>
              <a:t> for approximation). Red = ideal</a:t>
            </a:r>
          </a:p>
          <a:p>
            <a:r>
              <a:rPr lang="en-US" b="1" baseline="0" dirty="0"/>
              <a:t>RIGHT: </a:t>
            </a:r>
            <a:r>
              <a:rPr lang="en-US" b="0" baseline="0" dirty="0"/>
              <a:t>Frequency response function (N = #samples for </a:t>
            </a:r>
            <a:r>
              <a:rPr lang="en-US" b="0" baseline="0" dirty="0" err="1"/>
              <a:t>approx</a:t>
            </a:r>
            <a:r>
              <a:rPr lang="en-US" b="0" baseline="0" dirty="0"/>
              <a:t>). Red = ideal (</a:t>
            </a:r>
            <a:r>
              <a:rPr lang="en-US" b="0" baseline="0" dirty="0" err="1"/>
              <a:t>dirac</a:t>
            </a:r>
            <a:r>
              <a:rPr lang="en-US" b="0" baseline="0" dirty="0"/>
              <a:t> delta function). Approximations</a:t>
            </a:r>
            <a:r>
              <a:rPr lang="en-US" dirty="0"/>
              <a:t>, on the right N is the number of samples.</a:t>
            </a:r>
          </a:p>
          <a:p>
            <a:endParaRPr lang="en-US" dirty="0"/>
          </a:p>
          <a:p>
            <a:r>
              <a:rPr lang="en-US" b="1" dirty="0"/>
              <a:t>THE ISSUE IS PROBABLY</a:t>
            </a:r>
            <a:r>
              <a:rPr lang="en-US" b="1" baseline="0" dirty="0"/>
              <a:t> MORE THAT THE SAMPLE LENGTH IS FINITE, RATHER THAN DISCONTINUITIES, per se</a:t>
            </a: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20</a:t>
            </a:fld>
            <a:endParaRPr lang="en-US"/>
          </a:p>
        </p:txBody>
      </p:sp>
    </p:spTree>
    <p:extLst>
      <p:ext uri="{BB962C8B-B14F-4D97-AF65-F5344CB8AC3E}">
        <p14:creationId xmlns:p14="http://schemas.microsoft.com/office/powerpoint/2010/main" val="835019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bwMode="auto">
          <a:xfrm>
            <a:off x="1257300" y="720725"/>
            <a:ext cx="4800600" cy="3600450"/>
          </a:xfrm>
          <a:prstGeom prst="rect">
            <a:avLst/>
          </a:prstGeom>
          <a:solidFill>
            <a:srgbClr val="FFFFFF"/>
          </a:solidFill>
          <a:ln>
            <a:solidFill>
              <a:srgbClr val="000000"/>
            </a:solidFill>
            <a:miter lim="800000"/>
            <a:headEnd/>
            <a:tailEnd/>
          </a:ln>
        </p:spPr>
      </p:sp>
      <p:sp>
        <p:nvSpPr>
          <p:cNvPr id="19458" name="Rectangle 2"/>
          <p:cNvSpPr>
            <a:spLocks noGrp="1" noChangeArrowheads="1"/>
          </p:cNvSpPr>
          <p:nvPr>
            <p:ph type="body" idx="1"/>
          </p:nvPr>
        </p:nvSpPr>
        <p:spPr bwMode="auto">
          <a:xfrm>
            <a:off x="731520" y="4560570"/>
            <a:ext cx="5852160" cy="432054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r>
              <a:rPr lang="en-US" sz="2300">
                <a:latin typeface="Lucida Grande" charset="0"/>
                <a:cs typeface="Lucida Grande" charset="0"/>
                <a:sym typeface="Lucida Grande" charset="0"/>
              </a:rPr>
              <a:t>Hans Berger was to first to record EEG in humans -- specifically the so-called </a:t>
            </a:r>
            <a:r>
              <a:rPr lang="ja-JP" altLang="en-US" sz="2300">
                <a:latin typeface="Arial"/>
                <a:cs typeface="Lucida Grande" charset="0"/>
                <a:sym typeface="Lucida Grande" charset="0"/>
              </a:rPr>
              <a:t>“</a:t>
            </a:r>
            <a:r>
              <a:rPr lang="en-US" sz="2300">
                <a:latin typeface="Lucida Grande" charset="0"/>
                <a:cs typeface="Lucida Grande" charset="0"/>
                <a:sym typeface="Lucida Grande" charset="0"/>
              </a:rPr>
              <a:t>alpha rhythm</a:t>
            </a:r>
            <a:r>
              <a:rPr lang="ja-JP" altLang="en-US" sz="2300">
                <a:latin typeface="Arial"/>
                <a:cs typeface="Lucida Grande" charset="0"/>
                <a:sym typeface="Lucida Grande" charset="0"/>
              </a:rPr>
              <a:t>”</a:t>
            </a:r>
            <a:r>
              <a:rPr lang="en-US" sz="2300">
                <a:latin typeface="Lucida Grande" charset="0"/>
                <a:cs typeface="Lucida Grande" charset="0"/>
                <a:sym typeface="Lucida Grande" charset="0"/>
              </a:rPr>
              <a:t> in 1924</a:t>
            </a:r>
          </a:p>
          <a:p>
            <a:endParaRPr lang="en-US" sz="2300">
              <a:latin typeface="Lucida Grande" charset="0"/>
              <a:cs typeface="Lucida Grande" charset="0"/>
              <a:sym typeface="Lucida Grande"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tx1"/>
                </a:solidFill>
              </a:rPr>
              <a:t>The reason that central peak increases in width when </a:t>
            </a:r>
            <a:r>
              <a:rPr lang="en-US" sz="1200" dirty="0" err="1">
                <a:solidFill>
                  <a:schemeClr val="tx1"/>
                </a:solidFill>
              </a:rPr>
              <a:t>sidelobes</a:t>
            </a:r>
            <a:r>
              <a:rPr lang="en-US" sz="1200" baseline="0" dirty="0">
                <a:solidFill>
                  <a:schemeClr val="tx1"/>
                </a:solidFill>
              </a:rPr>
              <a:t> are suppressed</a:t>
            </a:r>
            <a:r>
              <a:rPr lang="en-US" sz="1200" dirty="0">
                <a:solidFill>
                  <a:schemeClr val="tx1"/>
                </a:solidFill>
              </a:rPr>
              <a:t> is because the total variance</a:t>
            </a:r>
            <a:r>
              <a:rPr lang="en-US" sz="1200" baseline="0" dirty="0">
                <a:solidFill>
                  <a:schemeClr val="tx1"/>
                </a:solidFill>
              </a:rPr>
              <a:t> (aka uncertainty, entropy, or energy) must remain constant (integral of the kernel is 1). </a:t>
            </a:r>
            <a:r>
              <a:rPr lang="en-US" sz="1200" dirty="0">
                <a:solidFill>
                  <a:schemeClr val="tx1"/>
                </a:solidFill>
              </a:rPr>
              <a:t>In </a:t>
            </a:r>
            <a:r>
              <a:rPr lang="en-US" sz="1200" baseline="0" dirty="0">
                <a:solidFill>
                  <a:schemeClr val="tx1"/>
                </a:solidFill>
              </a:rPr>
              <a:t>suppressing Gibbs ripples we are simply shifting energy/uncertainty out of frequencies distributed over the entire spectrum and into frequencies nearby the central frequency</a:t>
            </a:r>
            <a:endParaRPr lang="en-US" sz="1200" dirty="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tx1"/>
                </a:solidFill>
              </a:rPr>
              <a:t>Another </a:t>
            </a:r>
            <a:r>
              <a:rPr lang="en-US" sz="1200" baseline="0" dirty="0">
                <a:solidFill>
                  <a:schemeClr val="tx1"/>
                </a:solidFill>
              </a:rPr>
              <a:t>way to see why we get narrowband bias is that the taper is effectively reducing the time window over which we are analyzing the signal – it reduces the amount of data available to us. This reduces our precision in distinguishing between amplitudes for frequencies near the central peak.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aseline="0" dirty="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a:solidFill>
                  <a:schemeClr val="tx1"/>
                </a:solidFill>
              </a:rPr>
              <a:t>We’ll learn more about this later when we discuss the time-frequency uncertainty principle.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aseline="0" dirty="0">
              <a:solidFill>
                <a:srgbClr val="FF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23</a:t>
            </a:fld>
            <a:endParaRPr lang="en-US"/>
          </a:p>
        </p:txBody>
      </p:sp>
    </p:spTree>
    <p:extLst>
      <p:ext uri="{BB962C8B-B14F-4D97-AF65-F5344CB8AC3E}">
        <p14:creationId xmlns:p14="http://schemas.microsoft.com/office/powerpoint/2010/main" val="40167656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This is explaining the welch method – windowing and tapering.</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We are computing the average </a:t>
            </a:r>
            <a:r>
              <a:rPr lang="en-US" b="1" dirty="0">
                <a:latin typeface="Arial" charset="0"/>
                <a:ea typeface="ＭＳ Ｐゴシック" charset="0"/>
                <a:cs typeface="ＭＳ Ｐゴシック" charset="0"/>
              </a:rPr>
              <a:t>length</a:t>
            </a:r>
            <a:r>
              <a:rPr lang="en-US" dirty="0">
                <a:latin typeface="Arial" charset="0"/>
                <a:ea typeface="ＭＳ Ｐゴシック" charset="0"/>
                <a:cs typeface="ＭＳ Ｐゴシック" charset="0"/>
              </a:rPr>
              <a:t> of the phase</a:t>
            </a:r>
            <a:r>
              <a:rPr lang="en-US" baseline="0" dirty="0">
                <a:latin typeface="Arial" charset="0"/>
                <a:ea typeface="ＭＳ Ｐゴシック" charset="0"/>
                <a:cs typeface="ＭＳ Ｐゴシック" charset="0"/>
              </a:rPr>
              <a:t> vectors.</a:t>
            </a:r>
            <a:endParaRPr lang="en-US" dirty="0">
              <a:latin typeface="Arial" charset="0"/>
              <a:ea typeface="ＭＳ Ｐゴシック" charset="0"/>
              <a:cs typeface="ＭＳ Ｐゴシック" charset="0"/>
            </a:endParaRP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If there are K segments this reduces the total variance in the signal by a factor of K.</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It also reduces the frequency resolution by a factor of K</a:t>
            </a:r>
          </a:p>
          <a:p>
            <a:endParaRPr lang="en-US" dirty="0">
              <a:latin typeface="Arial" charset="0"/>
              <a:ea typeface="ＭＳ Ｐゴシック" charset="0"/>
              <a:cs typeface="ＭＳ Ｐゴシック" charset="0"/>
            </a:endParaRPr>
          </a:p>
        </p:txBody>
      </p:sp>
      <p:sp>
        <p:nvSpPr>
          <p:cNvPr id="3277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39448CB-1BCA-5740-A20F-3FF634E058EA}" type="slidenum">
              <a:rPr lang="en-US" sz="1300"/>
              <a:pPr eaLnBrk="1" hangingPunct="1"/>
              <a:t>26</a:t>
            </a:fld>
            <a:endParaRPr lang="en-US" sz="13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This is explaining the welch method – windowing and tapering.</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We are computing the average </a:t>
            </a:r>
            <a:r>
              <a:rPr lang="en-US" b="1" dirty="0">
                <a:latin typeface="Arial" charset="0"/>
                <a:ea typeface="ＭＳ Ｐゴシック" charset="0"/>
                <a:cs typeface="ＭＳ Ｐゴシック" charset="0"/>
              </a:rPr>
              <a:t>length</a:t>
            </a:r>
            <a:r>
              <a:rPr lang="en-US" dirty="0">
                <a:latin typeface="Arial" charset="0"/>
                <a:ea typeface="ＭＳ Ｐゴシック" charset="0"/>
                <a:cs typeface="ＭＳ Ｐゴシック" charset="0"/>
              </a:rPr>
              <a:t> of the phase</a:t>
            </a:r>
            <a:r>
              <a:rPr lang="en-US" baseline="0" dirty="0">
                <a:latin typeface="Arial" charset="0"/>
                <a:ea typeface="ＭＳ Ｐゴシック" charset="0"/>
                <a:cs typeface="ＭＳ Ｐゴシック" charset="0"/>
              </a:rPr>
              <a:t> vectors.</a:t>
            </a:r>
            <a:endParaRPr lang="en-US" dirty="0">
              <a:latin typeface="Arial" charset="0"/>
              <a:ea typeface="ＭＳ Ｐゴシック" charset="0"/>
              <a:cs typeface="ＭＳ Ｐゴシック" charset="0"/>
            </a:endParaRP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If there are K segments this reduces the total variance in the signal by a factor of K.</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It also reduces the frequency resolution by a factor of K</a:t>
            </a:r>
          </a:p>
          <a:p>
            <a:endParaRPr lang="en-US" dirty="0">
              <a:latin typeface="Arial" charset="0"/>
              <a:ea typeface="ＭＳ Ｐゴシック" charset="0"/>
              <a:cs typeface="ＭＳ Ｐゴシック" charset="0"/>
            </a:endParaRPr>
          </a:p>
        </p:txBody>
      </p:sp>
      <p:sp>
        <p:nvSpPr>
          <p:cNvPr id="3277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39448CB-1BCA-5740-A20F-3FF634E058EA}" type="slidenum">
              <a:rPr lang="en-US" sz="1300"/>
              <a:pPr eaLnBrk="1" hangingPunct="1"/>
              <a:t>27</a:t>
            </a:fld>
            <a:endParaRPr lang="en-US" sz="13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that we take the absolute value</a:t>
            </a:r>
            <a:r>
              <a:rPr lang="en-US" baseline="0" dirty="0"/>
              <a:t> first before averaging. So the phase is ignored.</a:t>
            </a:r>
          </a:p>
          <a:p>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We are computing the average </a:t>
            </a:r>
            <a:r>
              <a:rPr lang="en-US" b="1" dirty="0">
                <a:latin typeface="Arial" charset="0"/>
                <a:ea typeface="ＭＳ Ｐゴシック" charset="0"/>
                <a:cs typeface="ＭＳ Ｐゴシック" charset="0"/>
              </a:rPr>
              <a:t>length</a:t>
            </a:r>
            <a:r>
              <a:rPr lang="en-US" dirty="0">
                <a:latin typeface="Arial" charset="0"/>
                <a:ea typeface="ＭＳ Ｐゴシック" charset="0"/>
                <a:cs typeface="ＭＳ Ｐゴシック" charset="0"/>
              </a:rPr>
              <a:t> of the phase</a:t>
            </a:r>
            <a:r>
              <a:rPr lang="en-US" baseline="0" dirty="0">
                <a:latin typeface="Arial" charset="0"/>
                <a:ea typeface="ＭＳ Ｐゴシック" charset="0"/>
                <a:cs typeface="ＭＳ Ｐゴシック" charset="0"/>
              </a:rPr>
              <a:t> vectors.</a:t>
            </a:r>
            <a:endParaRPr lang="en-US" dirty="0">
              <a:latin typeface="Arial"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28</a:t>
            </a:fld>
            <a:endParaRPr lang="en-US"/>
          </a:p>
        </p:txBody>
      </p:sp>
    </p:spTree>
    <p:extLst>
      <p:ext uri="{BB962C8B-B14F-4D97-AF65-F5344CB8AC3E}">
        <p14:creationId xmlns:p14="http://schemas.microsoft.com/office/powerpoint/2010/main" val="319946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 until now we’ve assumed the signals are stationary,</a:t>
            </a:r>
            <a:r>
              <a:rPr lang="en-US" baseline="0" dirty="0"/>
              <a:t> which means the statistics of the signal doesn’t change with time. But most electrophysiological signals don’t have this property. For instance, here we have an example of an alpha burst, such as might occur in the lateral visual cortex following presentation of a stimulus. Other examples of </a:t>
            </a:r>
            <a:r>
              <a:rPr lang="en-US" baseline="0" dirty="0" err="1"/>
              <a:t>nonstationary</a:t>
            </a:r>
            <a:r>
              <a:rPr lang="en-US" baseline="0" dirty="0"/>
              <a:t> signals include evoked potentials and chirps.</a:t>
            </a: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30</a:t>
            </a:fld>
            <a:endParaRPr lang="en-US"/>
          </a:p>
        </p:txBody>
      </p:sp>
    </p:spTree>
    <p:extLst>
      <p:ext uri="{BB962C8B-B14F-4D97-AF65-F5344CB8AC3E}">
        <p14:creationId xmlns:p14="http://schemas.microsoft.com/office/powerpoint/2010/main" val="26993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extend our concept to</a:t>
            </a:r>
            <a:r>
              <a:rPr lang="en-US" baseline="0" dirty="0"/>
              <a:t> time-varying analysis, by using a sliding window across our signal. This allows us to produce a spectrogram or time-frequency image of event-related spectral perturbation. </a:t>
            </a:r>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31</a:t>
            </a:fld>
            <a:endParaRPr lang="en-US"/>
          </a:p>
        </p:txBody>
      </p:sp>
    </p:spTree>
    <p:extLst>
      <p:ext uri="{BB962C8B-B14F-4D97-AF65-F5344CB8AC3E}">
        <p14:creationId xmlns:p14="http://schemas.microsoft.com/office/powerpoint/2010/main" val="3083301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have multiple trials available, we can use ensemble averaging to improve our resolution (reduce bias and variance)</a:t>
            </a:r>
          </a:p>
          <a:p>
            <a:endParaRPr lang="en-US" dirty="0"/>
          </a:p>
          <a:p>
            <a:r>
              <a:rPr lang="en-US" dirty="0">
                <a:latin typeface="Arial" charset="0"/>
                <a:ea typeface="ＭＳ Ｐゴシック" charset="0"/>
                <a:cs typeface="ＭＳ Ｐゴシック" charset="0"/>
              </a:rPr>
              <a:t>Question for audience: Why can’t we just take the mean over our raw EEG trials</a:t>
            </a:r>
            <a:r>
              <a:rPr lang="en-US" baseline="0" dirty="0">
                <a:latin typeface="Arial" charset="0"/>
                <a:ea typeface="ＭＳ Ｐゴシック" charset="0"/>
                <a:cs typeface="ＭＳ Ｐゴシック" charset="0"/>
              </a:rPr>
              <a:t> </a:t>
            </a:r>
            <a:r>
              <a:rPr lang="en-US" dirty="0">
                <a:latin typeface="Arial" charset="0"/>
                <a:ea typeface="ＭＳ Ｐゴシック" charset="0"/>
                <a:cs typeface="ＭＳ Ｐゴシック" charset="0"/>
              </a:rPr>
              <a:t>first and then obtain the power spectrum (of the ERP)?</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A: averaging first (computing the ERP) will eliminate all phase information. So if there is a significant increase in power at some time, but the phases are different across trials, this amplitude increase will average out and we’ll see nothing. Conversely, if we compute the single-trial spectra first, we can extract the single-trial amplitudes (ignoring the differences in phase) and average these.</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We’ll discuss this again in greater detail when we talk about inter-trial coherence</a:t>
            </a: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32</a:t>
            </a:fld>
            <a:endParaRPr lang="en-US"/>
          </a:p>
        </p:txBody>
      </p:sp>
    </p:spTree>
    <p:extLst>
      <p:ext uri="{BB962C8B-B14F-4D97-AF65-F5344CB8AC3E}">
        <p14:creationId xmlns:p14="http://schemas.microsoft.com/office/powerpoint/2010/main" val="2622596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409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EFE0540-AB6A-FD4C-B0C0-837221955C20}" type="slidenum">
              <a:rPr lang="en-US" sz="1300"/>
              <a:pPr eaLnBrk="1" hangingPunct="1"/>
              <a:t>33</a:t>
            </a:fld>
            <a:endParaRPr lang="en-US" sz="13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ＭＳ Ｐゴシック" charset="0"/>
              <a:cs typeface="ＭＳ Ｐゴシック" charset="0"/>
            </a:endParaRPr>
          </a:p>
        </p:txBody>
      </p:sp>
      <p:sp>
        <p:nvSpPr>
          <p:cNvPr id="4301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26F2E61-8E76-9647-A456-2ECD64C84090}" type="slidenum">
              <a:rPr lang="en-US" sz="1300"/>
              <a:pPr eaLnBrk="1" hangingPunct="1"/>
              <a:t>34</a:t>
            </a:fld>
            <a:endParaRPr lang="en-US" sz="1300"/>
          </a:p>
        </p:txBody>
      </p:sp>
    </p:spTree>
    <p:extLst>
      <p:ext uri="{BB962C8B-B14F-4D97-AF65-F5344CB8AC3E}">
        <p14:creationId xmlns:p14="http://schemas.microsoft.com/office/powerpoint/2010/main" val="3018705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B34F117-9799-5244-93EC-E89279678AA7}" type="slidenum">
              <a:rPr lang="en-US" sz="1300"/>
              <a:pPr eaLnBrk="1" hangingPunct="1"/>
              <a:t>35</a:t>
            </a:fld>
            <a:endParaRPr lang="en-US" sz="130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xfrm>
            <a:off x="974725" y="4560888"/>
            <a:ext cx="5365750" cy="431958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r>
              <a:rPr lang="en-US" sz="2400">
                <a:latin typeface="Tahoma" charset="0"/>
                <a:ea typeface="ＭＳ Ｐゴシック" charset="0"/>
                <a:cs typeface="ＭＳ Ｐゴシック" charset="0"/>
              </a:rPr>
              <a:t>Werner Heisenberg 1901-1976, Uncertainty principle, 1927, Nobel Prize, 1932</a:t>
            </a:r>
          </a:p>
          <a:p>
            <a:pPr>
              <a:spcBef>
                <a:spcPct val="0"/>
              </a:spcBef>
              <a:buFontTx/>
              <a:buChar char="•"/>
            </a:pPr>
            <a:endParaRPr lang="en-US" sz="2400">
              <a:latin typeface="Tahoma" charset="0"/>
              <a:ea typeface="ＭＳ Ｐゴシック" charset="0"/>
              <a:cs typeface="ＭＳ Ｐゴシック" charset="0"/>
            </a:endParaRPr>
          </a:p>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DB2B14-6FEC-6342-9796-C4D421AB0A86}" type="slidenum">
              <a:rPr lang="en-US" smtClean="0"/>
              <a:t>3</a:t>
            </a:fld>
            <a:endParaRPr lang="en-US"/>
          </a:p>
        </p:txBody>
      </p:sp>
    </p:spTree>
    <p:extLst>
      <p:ext uri="{BB962C8B-B14F-4D97-AF65-F5344CB8AC3E}">
        <p14:creationId xmlns:p14="http://schemas.microsoft.com/office/powerpoint/2010/main" val="4001800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As mentioned earlier, another result of Euler’s formula is</a:t>
            </a:r>
            <a:r>
              <a:rPr lang="en-US" baseline="0" dirty="0">
                <a:latin typeface="Arial" charset="0"/>
                <a:ea typeface="ＭＳ Ｐゴシック" charset="0"/>
                <a:cs typeface="ＭＳ Ｐゴシック" charset="0"/>
              </a:rPr>
              <a:t> that we can equivalently compute the Fourier transform at some frequency by convolving </a:t>
            </a:r>
            <a:r>
              <a:rPr lang="en-US" dirty="0">
                <a:latin typeface="Arial" charset="0"/>
                <a:ea typeface="ＭＳ Ｐゴシック" charset="0"/>
                <a:cs typeface="ＭＳ Ｐゴシック" charset="0"/>
              </a:rPr>
              <a:t>the signal with a complex </a:t>
            </a:r>
            <a:r>
              <a:rPr lang="en-US" baseline="0" dirty="0">
                <a:latin typeface="Arial" charset="0"/>
                <a:ea typeface="ＭＳ Ｐゴシック" charset="0"/>
                <a:cs typeface="ＭＳ Ｐゴシック" charset="0"/>
              </a:rPr>
              <a:t>sinusoid at some frequency of interest.</a:t>
            </a: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We can taper</a:t>
            </a:r>
            <a:r>
              <a:rPr lang="en-US" baseline="0" dirty="0">
                <a:latin typeface="Arial" charset="0"/>
                <a:ea typeface="ＭＳ Ｐゴシック" charset="0"/>
                <a:cs typeface="ＭＳ Ｐゴシック" charset="0"/>
              </a:rPr>
              <a:t> our sinusoid – for instance with a </a:t>
            </a:r>
            <a:r>
              <a:rPr lang="en-US" dirty="0" err="1">
                <a:latin typeface="Arial" charset="0"/>
                <a:ea typeface="ＭＳ Ｐゴシック" charset="0"/>
                <a:cs typeface="ＭＳ Ｐゴシック" charset="0"/>
              </a:rPr>
              <a:t>gaussian</a:t>
            </a:r>
            <a:r>
              <a:rPr lang="en-US" dirty="0">
                <a:latin typeface="Arial" charset="0"/>
                <a:ea typeface="ＭＳ Ｐゴシック" charset="0"/>
                <a:cs typeface="ＭＳ Ｐゴシック" charset="0"/>
              </a:rPr>
              <a:t> window or some other special function –</a:t>
            </a:r>
            <a:r>
              <a:rPr lang="en-US" baseline="0" dirty="0">
                <a:latin typeface="Arial" charset="0"/>
                <a:ea typeface="ＭＳ Ｐゴシック" charset="0"/>
                <a:cs typeface="ＭＳ Ｐゴシック" charset="0"/>
              </a:rPr>
              <a:t> to localize our wavelet in time and reduce Gibbs rippling due to </a:t>
            </a:r>
            <a:r>
              <a:rPr lang="en-US" dirty="0">
                <a:latin typeface="Arial" charset="0"/>
                <a:ea typeface="ＭＳ Ｐゴシック" charset="0"/>
                <a:cs typeface="ＭＳ Ｐゴシック" charset="0"/>
              </a:rPr>
              <a:t>discontinuities at the endpoints. We can think of this wavelet as a time-frequency “packet” that is localized in frequency and in time (phase).</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Then at</a:t>
            </a:r>
            <a:r>
              <a:rPr lang="en-US" baseline="0" dirty="0">
                <a:latin typeface="Arial" charset="0"/>
                <a:ea typeface="ＭＳ Ｐゴシック" charset="0"/>
                <a:cs typeface="ＭＳ Ｐゴシック" charset="0"/>
              </a:rPr>
              <a:t> each time-point we correlate the signal with this wavelet. This given us, for each time point, an estimate of the spectral energy (power) in the signal at that frequency. A key advantage is that we can design each wavelet to be well-localized in time (compact, short sequence) or frequency (the windowing function (taper) spans many oscillations) or to optimize the tradeoff between time and frequency resolution for a given type of signal. The choice of windowing function produces a wide range of wavelets (e.g. </a:t>
            </a:r>
            <a:r>
              <a:rPr lang="en-US" baseline="0" dirty="0" err="1">
                <a:latin typeface="Arial" charset="0"/>
                <a:ea typeface="ＭＳ Ｐゴシック" charset="0"/>
                <a:cs typeface="ＭＳ Ｐゴシック" charset="0"/>
              </a:rPr>
              <a:t>Morlet</a:t>
            </a:r>
            <a:r>
              <a:rPr lang="en-US" baseline="0" dirty="0">
                <a:latin typeface="Arial" charset="0"/>
                <a:ea typeface="ＭＳ Ｐゴシック" charset="0"/>
                <a:cs typeface="ＭＳ Ｐゴシック" charset="0"/>
              </a:rPr>
              <a:t>, “Mexican Hat”, </a:t>
            </a:r>
            <a:r>
              <a:rPr lang="en-US" baseline="0" dirty="0" err="1">
                <a:latin typeface="Arial" charset="0"/>
                <a:ea typeface="ＭＳ Ｐゴシック" charset="0"/>
                <a:cs typeface="ＭＳ Ｐゴシック" charset="0"/>
              </a:rPr>
              <a:t>etc</a:t>
            </a:r>
            <a:r>
              <a:rPr lang="en-US" baseline="0" dirty="0">
                <a:latin typeface="Arial" charset="0"/>
                <a:ea typeface="ＭＳ Ｐゴシック" charset="0"/>
                <a:cs typeface="ＭＳ Ｐゴシック" charset="0"/>
              </a:rPr>
              <a:t>). EEGLAB currently uses the </a:t>
            </a:r>
            <a:r>
              <a:rPr lang="en-US" baseline="0" dirty="0" err="1">
                <a:latin typeface="Arial" charset="0"/>
                <a:ea typeface="ＭＳ Ｐゴシック" charset="0"/>
                <a:cs typeface="ＭＳ Ｐゴシック" charset="0"/>
              </a:rPr>
              <a:t>Morlet</a:t>
            </a:r>
            <a:r>
              <a:rPr lang="en-US" baseline="0" dirty="0">
                <a:latin typeface="Arial" charset="0"/>
                <a:ea typeface="ＭＳ Ｐゴシック" charset="0"/>
                <a:cs typeface="ＭＳ Ｐゴシック" charset="0"/>
              </a:rPr>
              <a:t> wavelet.</a:t>
            </a:r>
            <a:endParaRPr lang="en-US" dirty="0">
              <a:latin typeface="Arial" charset="0"/>
              <a:ea typeface="ＭＳ Ｐゴシック" charset="0"/>
              <a:cs typeface="ＭＳ Ｐゴシック" charset="0"/>
            </a:endParaRPr>
          </a:p>
        </p:txBody>
      </p:sp>
      <p:sp>
        <p:nvSpPr>
          <p:cNvPr id="3072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07009E2-34B0-CF49-A567-22725E410A45}" type="slidenum">
              <a:rPr lang="en-US" sz="1300"/>
              <a:pPr eaLnBrk="1" hangingPunct="1"/>
              <a:t>37</a:t>
            </a:fld>
            <a:endParaRPr lang="en-US" sz="13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wavelets may be better suited for different kinds of signals</a:t>
            </a:r>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39</a:t>
            </a:fld>
            <a:endParaRPr lang="en-US"/>
          </a:p>
        </p:txBody>
      </p:sp>
    </p:spTree>
    <p:extLst>
      <p:ext uri="{BB962C8B-B14F-4D97-AF65-F5344CB8AC3E}">
        <p14:creationId xmlns:p14="http://schemas.microsoft.com/office/powerpoint/2010/main" val="31004907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a:ln/>
        </p:spPr>
      </p:sp>
      <p:sp>
        <p:nvSpPr>
          <p:cNvPr id="4710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As we said earlier, there is always a tradeoff between time and frequency.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 wavelet is a “packet” of energy localized in time and frequency. The “width” </a:t>
            </a:r>
            <a:r>
              <a:rPr lang="en-US" baseline="0" dirty="0">
                <a:latin typeface="Arial" charset="0"/>
                <a:ea typeface="ＭＳ Ｐゴシック" charset="0"/>
                <a:cs typeface="ＭＳ Ｐゴシック" charset="0"/>
              </a:rPr>
              <a:t>of the wavelet – e.g. the standard deviation of the </a:t>
            </a:r>
            <a:r>
              <a:rPr lang="en-US" baseline="0" dirty="0" err="1">
                <a:latin typeface="Arial" charset="0"/>
                <a:ea typeface="ＭＳ Ｐゴシック" charset="0"/>
                <a:cs typeface="ＭＳ Ｐゴシック" charset="0"/>
              </a:rPr>
              <a:t>gaussian</a:t>
            </a:r>
            <a:r>
              <a:rPr lang="en-US" baseline="0" dirty="0">
                <a:latin typeface="Arial" charset="0"/>
                <a:ea typeface="ＭＳ Ｐゴシック" charset="0"/>
                <a:cs typeface="ＭＳ Ｐゴシック" charset="0"/>
              </a:rPr>
              <a:t> windowing taper for the </a:t>
            </a:r>
            <a:r>
              <a:rPr lang="en-US" baseline="0" dirty="0" err="1">
                <a:latin typeface="Arial" charset="0"/>
                <a:ea typeface="ＭＳ Ｐゴシック" charset="0"/>
                <a:cs typeface="ＭＳ Ｐゴシック" charset="0"/>
              </a:rPr>
              <a:t>Morlet</a:t>
            </a:r>
            <a:r>
              <a:rPr lang="en-US" baseline="0" dirty="0">
                <a:latin typeface="Arial" charset="0"/>
                <a:ea typeface="ＭＳ Ｐゴシック" charset="0"/>
                <a:cs typeface="ＭＳ Ｐゴシック" charset="0"/>
              </a:rPr>
              <a:t> wavelet -- determines how accurately a change in amplitude can be localized in time.</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Let’s consider two </a:t>
            </a:r>
            <a:r>
              <a:rPr lang="en-US" dirty="0" err="1">
                <a:latin typeface="Arial" charset="0"/>
                <a:ea typeface="ＭＳ Ｐゴシック" charset="0"/>
                <a:cs typeface="ＭＳ Ｐゴシック" charset="0"/>
              </a:rPr>
              <a:t>Morlet</a:t>
            </a:r>
            <a:r>
              <a:rPr lang="en-US" baseline="0" dirty="0">
                <a:latin typeface="Arial" charset="0"/>
                <a:ea typeface="ＭＳ Ｐゴシック" charset="0"/>
                <a:cs typeface="ＭＳ Ｐゴシック" charset="0"/>
              </a:rPr>
              <a:t> </a:t>
            </a:r>
            <a:r>
              <a:rPr lang="en-US" dirty="0">
                <a:latin typeface="Arial" charset="0"/>
                <a:ea typeface="ＭＳ Ｐゴシック" charset="0"/>
                <a:cs typeface="ＭＳ Ｐゴシック" charset="0"/>
              </a:rPr>
              <a:t>wavelets: one with a wide window and one with a narrow window. Both have the same central frequency</a:t>
            </a:r>
            <a:r>
              <a:rPr lang="en-US" baseline="0" dirty="0">
                <a:latin typeface="Arial" charset="0"/>
                <a:ea typeface="ＭＳ Ｐゴシック" charset="0"/>
                <a:cs typeface="ＭＳ Ｐゴシック" charset="0"/>
              </a:rPr>
              <a:t> of 10Hz.</a:t>
            </a: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If we apply the wide-window wavelet (</a:t>
            </a:r>
            <a:r>
              <a:rPr lang="en-US" b="1" dirty="0">
                <a:latin typeface="Arial" charset="0"/>
                <a:ea typeface="ＭＳ Ｐゴシック" charset="0"/>
                <a:cs typeface="ＭＳ Ｐゴシック" charset="0"/>
              </a:rPr>
              <a:t>left) </a:t>
            </a:r>
            <a:r>
              <a:rPr lang="en-US" dirty="0">
                <a:latin typeface="Arial" charset="0"/>
                <a:ea typeface="ＭＳ Ｐゴシック" charset="0"/>
                <a:cs typeface="ＭＳ Ｐゴシック" charset="0"/>
              </a:rPr>
              <a:t>to a 10 Hz EEG signal</a:t>
            </a:r>
            <a:r>
              <a:rPr lang="en-US" baseline="0" dirty="0">
                <a:latin typeface="Arial" charset="0"/>
                <a:ea typeface="ＭＳ Ｐゴシック" charset="0"/>
                <a:cs typeface="ＭＳ Ｐゴシック" charset="0"/>
              </a:rPr>
              <a:t> we’ll find</a:t>
            </a:r>
            <a:r>
              <a:rPr lang="en-US" dirty="0">
                <a:latin typeface="Arial" charset="0"/>
                <a:ea typeface="ＭＳ Ｐゴシック" charset="0"/>
                <a:cs typeface="ＭＳ Ｐゴシック" charset="0"/>
              </a:rPr>
              <a:t> a perfect correlation (all the peaks match up) and high power at 10Hz. The same is true for the</a:t>
            </a:r>
            <a:r>
              <a:rPr lang="en-US" baseline="0" dirty="0">
                <a:latin typeface="Arial" charset="0"/>
                <a:ea typeface="ＭＳ Ｐゴシック" charset="0"/>
                <a:cs typeface="ＭＳ Ｐゴシック" charset="0"/>
              </a:rPr>
              <a:t> small-window </a:t>
            </a:r>
            <a:r>
              <a:rPr lang="en-US" dirty="0">
                <a:latin typeface="Arial" charset="0"/>
                <a:ea typeface="ＭＳ Ｐゴシック" charset="0"/>
                <a:cs typeface="ＭＳ Ｐゴシック" charset="0"/>
              </a:rPr>
              <a:t>wavelet </a:t>
            </a:r>
            <a:r>
              <a:rPr lang="en-US" b="1" dirty="0">
                <a:latin typeface="Arial" charset="0"/>
                <a:ea typeface="ＭＳ Ｐゴシック" charset="0"/>
                <a:cs typeface="ＭＳ Ｐゴシック" charset="0"/>
              </a:rPr>
              <a:t>(right)</a:t>
            </a:r>
            <a:endParaRPr lang="en-US" dirty="0">
              <a:latin typeface="Arial" charset="0"/>
              <a:ea typeface="ＭＳ Ｐゴシック" charset="0"/>
              <a:cs typeface="ＭＳ Ｐゴシック" charset="0"/>
            </a:endParaRPr>
          </a:p>
          <a:p>
            <a:r>
              <a:rPr lang="en-US" b="1" dirty="0">
                <a:latin typeface="Arial" charset="0"/>
                <a:ea typeface="ＭＳ Ｐゴシック" charset="0"/>
                <a:cs typeface="ＭＳ Ｐゴシック" charset="0"/>
              </a:rPr>
              <a:t>[Next Row]</a:t>
            </a:r>
          </a:p>
          <a:p>
            <a:r>
              <a:rPr lang="en-US" dirty="0">
                <a:latin typeface="Arial" charset="0"/>
                <a:ea typeface="ＭＳ Ｐゴシック" charset="0"/>
                <a:cs typeface="ＭＳ Ｐゴシック" charset="0"/>
              </a:rPr>
              <a:t>Now, if the EEG frequency</a:t>
            </a:r>
            <a:r>
              <a:rPr lang="en-US" baseline="0" dirty="0">
                <a:latin typeface="Arial" charset="0"/>
                <a:ea typeface="ＭＳ Ｐゴシック" charset="0"/>
                <a:cs typeface="ＭＳ Ｐゴシック" charset="0"/>
              </a:rPr>
              <a:t> is at 8.5 Hz -- slightly lower than the </a:t>
            </a:r>
            <a:r>
              <a:rPr lang="en-US" dirty="0">
                <a:latin typeface="Arial" charset="0"/>
                <a:ea typeface="ＭＳ Ｐゴシック" charset="0"/>
                <a:cs typeface="ＭＳ Ｐゴシック" charset="0"/>
              </a:rPr>
              <a:t>wavelet frequency -- then the large-window wavelet </a:t>
            </a:r>
            <a:r>
              <a:rPr lang="en-US" b="1" dirty="0">
                <a:latin typeface="Arial" charset="0"/>
                <a:ea typeface="ＭＳ Ｐゴシック" charset="0"/>
                <a:cs typeface="ＭＳ Ｐゴシック" charset="0"/>
              </a:rPr>
              <a:t>(left) </a:t>
            </a:r>
            <a:r>
              <a:rPr lang="en-US" dirty="0">
                <a:latin typeface="Arial" charset="0"/>
                <a:ea typeface="ＭＳ Ｐゴシック" charset="0"/>
                <a:cs typeface="ＭＳ Ｐゴシック" charset="0"/>
              </a:rPr>
              <a:t>will indicate poor correlation/power at 10 Hz since only central peaks match and peripheral peaks are anti-correlated. This is what we should</a:t>
            </a:r>
            <a:r>
              <a:rPr lang="en-US" baseline="0" dirty="0">
                <a:latin typeface="Arial" charset="0"/>
                <a:ea typeface="ＭＳ Ｐゴシック" charset="0"/>
                <a:cs typeface="ＭＳ Ｐゴシック" charset="0"/>
              </a:rPr>
              <a:t> expect.</a:t>
            </a:r>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However, the small-window</a:t>
            </a:r>
            <a:r>
              <a:rPr lang="en-US" baseline="0" dirty="0">
                <a:latin typeface="Arial" charset="0"/>
                <a:ea typeface="ＭＳ Ｐゴシック" charset="0"/>
                <a:cs typeface="ＭＳ Ｐゴシック" charset="0"/>
              </a:rPr>
              <a:t> wavelet </a:t>
            </a:r>
            <a:r>
              <a:rPr lang="en-US" dirty="0">
                <a:latin typeface="Arial" charset="0"/>
                <a:ea typeface="ＭＳ Ｐゴシック" charset="0"/>
                <a:cs typeface="ＭＳ Ｐゴシック" charset="0"/>
              </a:rPr>
              <a:t>will still indicate </a:t>
            </a:r>
            <a:r>
              <a:rPr lang="en-US" baseline="0" dirty="0">
                <a:latin typeface="Arial" charset="0"/>
                <a:ea typeface="ＭＳ Ｐゴシック" charset="0"/>
                <a:cs typeface="ＭＳ Ｐゴシック" charset="0"/>
              </a:rPr>
              <a:t>spuriously high correlation/power at 10 Hz (all the peaks line up).</a:t>
            </a:r>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a:t>
            </a:r>
            <a:r>
              <a:rPr lang="en-US" b="1" dirty="0">
                <a:latin typeface="Arial" charset="0"/>
                <a:ea typeface="ＭＳ Ｐゴシック" charset="0"/>
                <a:cs typeface="ＭＳ Ｐゴシック" charset="0"/>
              </a:rPr>
              <a:t>Next Row]</a:t>
            </a:r>
          </a:p>
          <a:p>
            <a:r>
              <a:rPr lang="en-US" b="0" dirty="0">
                <a:latin typeface="Arial" charset="0"/>
                <a:ea typeface="ＭＳ Ｐゴシック" charset="0"/>
                <a:cs typeface="ＭＳ Ｐゴシック" charset="0"/>
              </a:rPr>
              <a:t>Similarly,</a:t>
            </a:r>
            <a:r>
              <a:rPr lang="en-US" b="0" baseline="0" dirty="0">
                <a:latin typeface="Arial" charset="0"/>
                <a:ea typeface="ＭＳ Ｐゴシック" charset="0"/>
                <a:cs typeface="ＭＳ Ｐゴシック" charset="0"/>
              </a:rPr>
              <a:t> if </a:t>
            </a:r>
            <a:r>
              <a:rPr lang="en-US" dirty="0">
                <a:latin typeface="Arial" charset="0"/>
                <a:ea typeface="ＭＳ Ｐゴシック" charset="0"/>
                <a:cs typeface="ＭＳ Ｐゴシック" charset="0"/>
              </a:rPr>
              <a:t>the EEG frequency is at 11.5 Hz -- slightly higher than the wavelet frequency -- then the large-window wavelet </a:t>
            </a:r>
            <a:r>
              <a:rPr lang="en-US" b="1" dirty="0">
                <a:latin typeface="Arial" charset="0"/>
                <a:ea typeface="ＭＳ Ｐゴシック" charset="0"/>
                <a:cs typeface="ＭＳ Ｐゴシック" charset="0"/>
              </a:rPr>
              <a:t>(left) </a:t>
            </a:r>
            <a:r>
              <a:rPr lang="en-US" dirty="0">
                <a:latin typeface="Arial" charset="0"/>
                <a:ea typeface="ＭＳ Ｐゴシック" charset="0"/>
                <a:cs typeface="ＭＳ Ｐゴシック" charset="0"/>
              </a:rPr>
              <a:t>will indicate low</a:t>
            </a:r>
            <a:r>
              <a:rPr lang="en-US" baseline="0" dirty="0">
                <a:latin typeface="Arial" charset="0"/>
                <a:ea typeface="ＭＳ Ｐゴシック" charset="0"/>
                <a:cs typeface="ＭＳ Ｐゴシック" charset="0"/>
              </a:rPr>
              <a:t> </a:t>
            </a:r>
            <a:r>
              <a:rPr lang="en-US" dirty="0">
                <a:latin typeface="Arial" charset="0"/>
                <a:ea typeface="ＭＳ Ｐゴシック" charset="0"/>
                <a:cs typeface="ＭＳ Ｐゴシック" charset="0"/>
              </a:rPr>
              <a:t>correlation/power</a:t>
            </a:r>
            <a:r>
              <a:rPr lang="en-US" baseline="0" dirty="0">
                <a:latin typeface="Arial" charset="0"/>
                <a:ea typeface="ＭＳ Ｐゴシック" charset="0"/>
                <a:cs typeface="ＭＳ Ｐゴシック" charset="0"/>
              </a:rPr>
              <a:t> at 10 Hz </a:t>
            </a:r>
            <a:r>
              <a:rPr lang="en-US" dirty="0">
                <a:latin typeface="Arial" charset="0"/>
                <a:ea typeface="ＭＳ Ｐゴシック" charset="0"/>
                <a:cs typeface="ＭＳ Ｐゴシック" charset="0"/>
              </a:rPr>
              <a:t>but the small-window wavelet will produce</a:t>
            </a:r>
            <a:r>
              <a:rPr lang="en-US" baseline="0" dirty="0">
                <a:latin typeface="Arial" charset="0"/>
                <a:ea typeface="ＭＳ Ｐゴシック" charset="0"/>
                <a:cs typeface="ＭＳ Ｐゴシック" charset="0"/>
              </a:rPr>
              <a:t> spuriously </a:t>
            </a:r>
            <a:r>
              <a:rPr lang="en-US" dirty="0">
                <a:latin typeface="Arial" charset="0"/>
                <a:ea typeface="ＭＳ Ｐゴシック" charset="0"/>
                <a:cs typeface="ＭＳ Ｐゴシック" charset="0"/>
              </a:rPr>
              <a:t>high correlation.</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Thus the wide-window</a:t>
            </a:r>
            <a:r>
              <a:rPr lang="en-US" baseline="0" dirty="0">
                <a:latin typeface="Arial" charset="0"/>
                <a:ea typeface="ＭＳ Ｐゴシック" charset="0"/>
                <a:cs typeface="ＭＳ Ｐゴシック" charset="0"/>
              </a:rPr>
              <a:t> wavelet is better able to localize the amplitude of the signal in frequency, but less able to localize the signal in time, compared to the narrow-window wavelet.</a:t>
            </a: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a:t>
            </a:r>
          </a:p>
          <a:p>
            <a:r>
              <a:rPr lang="en-US" dirty="0">
                <a:latin typeface="Arial" charset="0"/>
                <a:ea typeface="ＭＳ Ｐゴシック" charset="0"/>
                <a:cs typeface="ＭＳ Ｐゴシック" charset="0"/>
              </a:rPr>
              <a:t>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t>
            </a:r>
          </a:p>
          <a:p>
            <a:r>
              <a:rPr lang="en-US" dirty="0">
                <a:latin typeface="Arial" charset="0"/>
                <a:ea typeface="ＭＳ Ｐゴシック" charset="0"/>
                <a:cs typeface="ＭＳ Ｐゴシック" charset="0"/>
              </a:rPr>
              <a:t>The scale refers to the width of the wavelet. As the scale increases and the wavelet gets wider, it includes more of the time series, and the finer details get smeared out. The scale can be defined as the distance between oscillations in the wavelet (e.g. for the </a:t>
            </a:r>
            <a:r>
              <a:rPr lang="en-US" dirty="0" err="1">
                <a:latin typeface="Arial" charset="0"/>
                <a:ea typeface="ＭＳ Ｐゴシック" charset="0"/>
                <a:cs typeface="ＭＳ Ｐゴシック" charset="0"/>
              </a:rPr>
              <a:t>Morlet</a:t>
            </a:r>
            <a:r>
              <a:rPr lang="en-US" dirty="0">
                <a:latin typeface="Arial" charset="0"/>
                <a:ea typeface="ＭＳ Ｐゴシック" charset="0"/>
                <a:cs typeface="ＭＳ Ｐゴシック" charset="0"/>
              </a:rPr>
              <a:t>), or it can be some average width of the entire wavelet (e.g. for the Marr or Mexican hat).</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The period (or inverse frequency) is the approximate Fourier period that corresponds to the oscillations within the wavelet. For all wavelets, there is a one-to-one relationship between the scale and period. The relationship can be derived by finding the wavelet transform of a pure cosine wave with a known Fourier period, and then computing the scale at which the wavelet power spectrum reaches its maximum.</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For some wavelets the period has more meaning than others. For the </a:t>
            </a:r>
            <a:r>
              <a:rPr lang="en-US" dirty="0" err="1">
                <a:latin typeface="Arial" charset="0"/>
                <a:ea typeface="ＭＳ Ｐゴシック" charset="0"/>
                <a:cs typeface="ＭＳ Ｐゴシック" charset="0"/>
              </a:rPr>
              <a:t>Morlet</a:t>
            </a:r>
            <a:r>
              <a:rPr lang="en-US" dirty="0">
                <a:latin typeface="Arial" charset="0"/>
                <a:ea typeface="ＭＳ Ｐゴシック" charset="0"/>
                <a:cs typeface="ＭＳ Ｐゴシック" charset="0"/>
              </a:rPr>
              <a:t>, which has several smooth oscillations, the period is a well-defined quantity which measures the approximate Fourier period of the signal. For the </a:t>
            </a:r>
            <a:r>
              <a:rPr lang="en-US" dirty="0" err="1">
                <a:latin typeface="Arial" charset="0"/>
                <a:ea typeface="ＭＳ Ｐゴシック" charset="0"/>
                <a:cs typeface="ＭＳ Ｐゴシック" charset="0"/>
              </a:rPr>
              <a:t>Daubechies</a:t>
            </a:r>
            <a:r>
              <a:rPr lang="en-US" dirty="0">
                <a:latin typeface="Arial" charset="0"/>
                <a:ea typeface="ＭＳ Ｐゴシック" charset="0"/>
                <a:cs typeface="ＭＳ Ｐゴシック" charset="0"/>
              </a:rPr>
              <a:t>, which has irregularly-spaced oscillations, the period has less meaning and should probably be ignored.</a:t>
            </a:r>
          </a:p>
          <a:p>
            <a:endParaRPr lang="en-US" dirty="0">
              <a:latin typeface="Arial" charset="0"/>
              <a:ea typeface="ＭＳ Ｐゴシック" charset="0"/>
              <a:cs typeface="ＭＳ Ｐゴシック" charset="0"/>
            </a:endParaRPr>
          </a:p>
        </p:txBody>
      </p:sp>
      <p:sp>
        <p:nvSpPr>
          <p:cNvPr id="4710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CE3BA33-2A30-0C47-AB11-40BA84141E91}" type="slidenum">
              <a:rPr lang="en-US" sz="1300"/>
              <a:pPr eaLnBrk="1" hangingPunct="1"/>
              <a:t>40</a:t>
            </a:fld>
            <a:endParaRPr lang="en-US" sz="13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 primary difference between FFTs and Wavelets is that with the Wavelet we can adapt the width</a:t>
            </a:r>
            <a:r>
              <a:rPr lang="en-US" baseline="0" dirty="0">
                <a:latin typeface="Arial" charset="0"/>
                <a:ea typeface="ＭＳ Ｐゴシック" charset="0"/>
                <a:cs typeface="ＭＳ Ｐゴシック" charset="0"/>
              </a:rPr>
              <a:t> of the wavelet (and consequently </a:t>
            </a:r>
            <a:r>
              <a:rPr lang="en-US" dirty="0">
                <a:latin typeface="Arial" charset="0"/>
                <a:ea typeface="ＭＳ Ｐゴシック" charset="0"/>
                <a:cs typeface="ＭＳ Ｐゴシック" charset="0"/>
              </a:rPr>
              <a:t>time resolution) to the frequency of interest, which produces better time-frequency resolution tradeoffs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Example:</a:t>
            </a:r>
            <a:r>
              <a:rPr lang="en-US" baseline="0" dirty="0">
                <a:latin typeface="Arial" charset="0"/>
                <a:ea typeface="ＭＳ Ｐゴシック" charset="0"/>
                <a:cs typeface="ＭＳ Ｐゴシック" charset="0"/>
              </a:rPr>
              <a:t>  suppose we have a sinusoid that alternates between N and N+1 Hz every other cycle. For a low-frequency oscillation (small N), changes in power will occur slowly. And since we need at least one cycle of data to estimate the power, our time-resolution will be relatively poor. However, assuming or sampling rate is quite a bit larger than N, we will have many </a:t>
            </a:r>
            <a:r>
              <a:rPr lang="en-US" baseline="0" dirty="0" err="1">
                <a:latin typeface="Arial" charset="0"/>
                <a:ea typeface="ＭＳ Ｐゴシック" charset="0"/>
                <a:cs typeface="ＭＳ Ｐゴシック" charset="0"/>
              </a:rPr>
              <a:t>datapoint</a:t>
            </a:r>
            <a:r>
              <a:rPr lang="en-US" baseline="0" dirty="0">
                <a:latin typeface="Arial" charset="0"/>
                <a:ea typeface="ＭＳ Ｐゴシック" charset="0"/>
                <a:cs typeface="ＭＳ Ｐゴシック" charset="0"/>
              </a:rPr>
              <a:t> in a single cycle of the oscillation and so our frequency resolution will be quite high (it will be easy to discriminate between power at N versus N+1 Hz, for example). Conversely, for a high-frequency oscillation (large N), changes will occur very rapidly so we must use a very small window to track the changes in power. However with a fixed sampling rate this means we will have far fewer </a:t>
            </a:r>
            <a:r>
              <a:rPr lang="en-US" baseline="0" dirty="0" err="1">
                <a:latin typeface="Arial" charset="0"/>
                <a:ea typeface="ＭＳ Ｐゴシック" charset="0"/>
                <a:cs typeface="ＭＳ Ｐゴシック" charset="0"/>
              </a:rPr>
              <a:t>datapoints</a:t>
            </a:r>
            <a:r>
              <a:rPr lang="en-US" baseline="0" dirty="0">
                <a:latin typeface="Arial" charset="0"/>
                <a:ea typeface="ＭＳ Ｐゴシック" charset="0"/>
                <a:cs typeface="ＭＳ Ｐゴシック" charset="0"/>
              </a:rPr>
              <a:t> per cycle and thus we will likely get a poor estimate of the oscillation frequency. This means it will generally be difficult to discriminate between power in neighboring frequencies (e.g. N vs. N+1). We cannot have optimal localization in both time and frequency.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latin typeface="Arial" charset="0"/>
                <a:ea typeface="ＭＳ Ｐゴシック" charset="0"/>
                <a:cs typeface="ＭＳ Ｐゴシック" charset="0"/>
              </a:rPr>
              <a:t>NOTE: can demonstrate this with an illustration…</a:t>
            </a:r>
            <a:endParaRPr lang="en-US" dirty="0">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41</a:t>
            </a:fld>
            <a:endParaRPr lang="en-US"/>
          </a:p>
        </p:txBody>
      </p:sp>
    </p:spTree>
    <p:extLst>
      <p:ext uri="{BB962C8B-B14F-4D97-AF65-F5344CB8AC3E}">
        <p14:creationId xmlns:p14="http://schemas.microsoft.com/office/powerpoint/2010/main" val="4163550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ja-JP" dirty="0">
                <a:latin typeface="Arial" charset="0"/>
                <a:ea typeface="ＭＳ Ｐゴシック" charset="0"/>
                <a:cs typeface="ＭＳ Ｐゴシック" charset="0"/>
              </a:rPr>
              <a:t>In EEGLAB we all the use to</a:t>
            </a:r>
            <a:r>
              <a:rPr lang="en-US" altLang="ja-JP" baseline="0" dirty="0">
                <a:latin typeface="Arial" charset="0"/>
                <a:ea typeface="ＭＳ Ｐゴシック" charset="0"/>
                <a:cs typeface="ＭＳ Ｐゴシック" charset="0"/>
              </a:rPr>
              <a:t> set </a:t>
            </a:r>
            <a:r>
              <a:rPr lang="en-US" altLang="ja-JP" dirty="0">
                <a:latin typeface="Arial" charset="0"/>
                <a:ea typeface="ＭＳ Ｐゴシック" charset="0"/>
                <a:cs typeface="ＭＳ Ｐゴシック" charset="0"/>
              </a:rPr>
              <a:t>a</a:t>
            </a:r>
            <a:r>
              <a:rPr lang="en-US" altLang="ja-JP" baseline="0" dirty="0">
                <a:latin typeface="Arial" charset="0"/>
                <a:ea typeface="ＭＳ Ｐゴシック" charset="0"/>
                <a:cs typeface="ＭＳ Ｐゴシック" charset="0"/>
              </a:rPr>
              <a:t> parameter that automatically adapts the time-frequency resolution by adjusting the width of the </a:t>
            </a:r>
            <a:r>
              <a:rPr lang="en-US" altLang="ja-JP" baseline="0" dirty="0" err="1">
                <a:latin typeface="Arial" charset="0"/>
                <a:ea typeface="ＭＳ Ｐゴシック" charset="0"/>
                <a:cs typeface="ＭＳ Ｐゴシック" charset="0"/>
              </a:rPr>
              <a:t>Morlet</a:t>
            </a:r>
            <a:r>
              <a:rPr lang="en-US" altLang="ja-JP" baseline="0" dirty="0">
                <a:latin typeface="Arial" charset="0"/>
                <a:ea typeface="ＭＳ Ｐゴシック" charset="0"/>
                <a:cs typeface="ＭＳ Ｐゴシック" charset="0"/>
              </a:rPr>
              <a:t> wavelet with frequency. This is called the </a:t>
            </a:r>
            <a:r>
              <a:rPr lang="en-US" altLang="ja-JP" b="1" baseline="0" dirty="0">
                <a:latin typeface="Arial" charset="0"/>
                <a:ea typeface="ＭＳ Ｐゴシック" charset="0"/>
                <a:cs typeface="ＭＳ Ｐゴシック" charset="0"/>
              </a:rPr>
              <a:t>scale expansion factor. </a:t>
            </a:r>
          </a:p>
          <a:p>
            <a:endParaRPr lang="en-US" altLang="ja-JP" baseline="0" dirty="0">
              <a:latin typeface="Arial" charset="0"/>
              <a:ea typeface="ＭＳ Ｐゴシック" charset="0"/>
              <a:cs typeface="ＭＳ Ｐゴシック" charset="0"/>
            </a:endParaRPr>
          </a:p>
          <a:p>
            <a:r>
              <a:rPr lang="en-US" altLang="ja-JP" baseline="0" dirty="0">
                <a:latin typeface="Arial" charset="0"/>
                <a:ea typeface="ＭＳ Ｐゴシック" charset="0"/>
                <a:cs typeface="ＭＳ Ｐゴシック" charset="0"/>
              </a:rPr>
              <a:t>[</a:t>
            </a:r>
            <a:r>
              <a:rPr lang="en-US" altLang="ja-JP" b="1" baseline="0" dirty="0">
                <a:latin typeface="Arial" charset="0"/>
                <a:ea typeface="ＭＳ Ｐゴシック" charset="0"/>
                <a:cs typeface="ＭＳ Ｐゴシック" charset="0"/>
              </a:rPr>
              <a:t>LEFT</a:t>
            </a:r>
            <a:r>
              <a:rPr lang="en-US" altLang="ja-JP" baseline="0" dirty="0">
                <a:latin typeface="Arial" charset="0"/>
                <a:ea typeface="ＭＳ Ｐゴシック" charset="0"/>
                <a:cs typeface="ＭＳ Ｐゴシック" charset="0"/>
              </a:rPr>
              <a:t>] A scale expansion factor of 0 is equivalent to a tapered STFT – we keep the window size (time resolution) constant for all frequencies (thus increasing # cycles within window for increasing frequency). This produces a </a:t>
            </a:r>
            <a:r>
              <a:rPr lang="en-US" altLang="ja-JP" b="1" baseline="0" dirty="0">
                <a:latin typeface="Arial" charset="0"/>
                <a:ea typeface="ＭＳ Ｐゴシック" charset="0"/>
                <a:cs typeface="ＭＳ Ｐゴシック" charset="0"/>
              </a:rPr>
              <a:t>constant time-frequency tradeoff </a:t>
            </a:r>
            <a:r>
              <a:rPr lang="en-US" altLang="ja-JP" b="0" baseline="0" dirty="0">
                <a:latin typeface="Arial" charset="0"/>
                <a:ea typeface="ＭＳ Ｐゴシック" charset="0"/>
                <a:cs typeface="ＭＳ Ｐゴシック" charset="0"/>
              </a:rPr>
              <a:t>for all time points and frequencies</a:t>
            </a:r>
            <a:r>
              <a:rPr lang="en-US" altLang="ja-JP" baseline="0" dirty="0">
                <a:latin typeface="Arial" charset="0"/>
                <a:ea typeface="ＭＳ Ｐゴシック" charset="0"/>
                <a:cs typeface="ＭＳ Ｐゴシック" charset="0"/>
              </a:rPr>
              <a:t>.</a:t>
            </a:r>
            <a:endParaRPr lang="en-US" altLang="ja-JP" dirty="0">
              <a:latin typeface="Arial" charset="0"/>
              <a:ea typeface="ＭＳ Ｐゴシック" charset="0"/>
              <a:cs typeface="ＭＳ Ｐゴシック" charset="0"/>
            </a:endParaRPr>
          </a:p>
          <a:p>
            <a:endParaRPr lang="en-US" altLang="ja-JP" dirty="0">
              <a:latin typeface="Arial" charset="0"/>
              <a:ea typeface="ＭＳ Ｐゴシック" charset="0"/>
              <a:cs typeface="ＭＳ Ｐゴシック" charset="0"/>
            </a:endParaRPr>
          </a:p>
          <a:p>
            <a:r>
              <a:rPr lang="en-US" altLang="ja-JP" dirty="0">
                <a:latin typeface="Arial" charset="0"/>
                <a:ea typeface="ＭＳ Ｐゴシック" charset="0"/>
                <a:cs typeface="ＭＳ Ｐゴシック" charset="0"/>
              </a:rPr>
              <a:t>[</a:t>
            </a:r>
            <a:r>
              <a:rPr lang="en-US" altLang="ja-JP" b="1" dirty="0">
                <a:latin typeface="Arial" charset="0"/>
                <a:ea typeface="ＭＳ Ｐゴシック" charset="0"/>
                <a:cs typeface="ＭＳ Ｐゴシック" charset="0"/>
              </a:rPr>
              <a:t>RIGHT</a:t>
            </a:r>
            <a:r>
              <a:rPr lang="en-US" altLang="ja-JP" dirty="0">
                <a:latin typeface="Arial" charset="0"/>
                <a:ea typeface="ＭＳ Ｐゴシック" charset="0"/>
                <a:cs typeface="ＭＳ Ｐゴシック" charset="0"/>
              </a:rPr>
              <a:t>] On the other extreme, a scale expansion factor of 1 decreases</a:t>
            </a:r>
            <a:r>
              <a:rPr lang="en-US" altLang="ja-JP" baseline="0" dirty="0">
                <a:latin typeface="Arial" charset="0"/>
                <a:ea typeface="ＭＳ Ｐゴシック" charset="0"/>
                <a:cs typeface="ＭＳ Ｐゴシック" charset="0"/>
              </a:rPr>
              <a:t> the window size by a factor of 2 for each frequency octave (power of 2) – thus corresponds to maintaining a constant # of cycles at each frequency. This produces </a:t>
            </a:r>
            <a:r>
              <a:rPr lang="en-US" altLang="ja-JP" b="1" baseline="0" dirty="0">
                <a:latin typeface="Arial" charset="0"/>
                <a:ea typeface="ＭＳ Ｐゴシック" charset="0"/>
                <a:cs typeface="ＭＳ Ｐゴシック" charset="0"/>
              </a:rPr>
              <a:t>high time resolution and low frequency resolution for high frequencies and vs. versa for low frequencies.</a:t>
            </a:r>
          </a:p>
          <a:p>
            <a:r>
              <a:rPr lang="en-US" dirty="0">
                <a:latin typeface="Arial" charset="0"/>
                <a:ea typeface="ＭＳ Ｐゴシック" charset="0"/>
                <a:cs typeface="ＭＳ Ｐゴシック" charset="0"/>
              </a:rPr>
              <a:t> </a:t>
            </a:r>
          </a:p>
        </p:txBody>
      </p:sp>
      <p:sp>
        <p:nvSpPr>
          <p:cNvPr id="4505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05BD244-6028-CC48-916F-C63437B67442}" type="slidenum">
              <a:rPr lang="en-US" sz="1300"/>
              <a:pPr eaLnBrk="1" hangingPunct="1"/>
              <a:t>42</a:t>
            </a:fld>
            <a:endParaRPr lang="en-US" sz="13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a:ln/>
        </p:spPr>
      </p:sp>
      <p:sp>
        <p:nvSpPr>
          <p:cNvPr id="5427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q = expansion factor</a:t>
            </a:r>
          </a:p>
          <a:p>
            <a:endParaRPr lang="en-US" dirty="0">
              <a:latin typeface="Arial" charset="0"/>
              <a:ea typeface="ＭＳ Ｐゴシック" charset="0"/>
              <a:cs typeface="ＭＳ Ｐゴシック" charset="0"/>
            </a:endParaRPr>
          </a:p>
          <a:p>
            <a:r>
              <a:rPr lang="en-US" dirty="0" err="1">
                <a:latin typeface="Arial" charset="0"/>
                <a:ea typeface="ＭＳ Ｐゴシック" charset="0"/>
                <a:cs typeface="ＭＳ Ｐゴシック" charset="0"/>
              </a:rPr>
              <a:t>Cinc</a:t>
            </a:r>
            <a:r>
              <a:rPr lang="en-US" baseline="0" dirty="0">
                <a:latin typeface="Arial" charset="0"/>
                <a:ea typeface="ＭＳ Ｐゴシック" charset="0"/>
                <a:cs typeface="ＭＳ Ｐゴシック" charset="0"/>
              </a:rPr>
              <a:t> = [(fmin+1)/</a:t>
            </a:r>
            <a:r>
              <a:rPr lang="en-US" baseline="0" dirty="0" err="1">
                <a:latin typeface="Arial" charset="0"/>
                <a:ea typeface="ＭＳ Ｐゴシック" charset="0"/>
                <a:cs typeface="ＭＳ Ｐゴシック" charset="0"/>
              </a:rPr>
              <a:t>fmin</a:t>
            </a:r>
            <a:r>
              <a:rPr lang="en-US" baseline="0" dirty="0">
                <a:latin typeface="Arial" charset="0"/>
                <a:ea typeface="ＭＳ Ｐゴシック" charset="0"/>
                <a:cs typeface="ＭＳ Ｐゴシック" charset="0"/>
              </a:rPr>
              <a:t>] * </a:t>
            </a:r>
            <a:r>
              <a:rPr lang="en-US" baseline="0" dirty="0" err="1">
                <a:latin typeface="Arial" charset="0"/>
                <a:ea typeface="ＭＳ Ｐゴシック" charset="0"/>
                <a:cs typeface="ＭＳ Ｐゴシック" charset="0"/>
              </a:rPr>
              <a:t>Cmin</a:t>
            </a:r>
            <a:r>
              <a:rPr lang="en-US" baseline="0" dirty="0">
                <a:latin typeface="Arial" charset="0"/>
                <a:ea typeface="ＭＳ Ｐゴシック" charset="0"/>
                <a:cs typeface="ＭＳ Ｐゴシック" charset="0"/>
              </a:rPr>
              <a:t> * (1-q) = [1- 1/</a:t>
            </a:r>
            <a:r>
              <a:rPr lang="en-US" baseline="0" dirty="0" err="1">
                <a:latin typeface="Arial" charset="0"/>
                <a:ea typeface="ＭＳ Ｐゴシック" charset="0"/>
                <a:cs typeface="ＭＳ Ｐゴシック" charset="0"/>
              </a:rPr>
              <a:t>fmin</a:t>
            </a:r>
            <a:r>
              <a:rPr lang="en-US" baseline="0" dirty="0">
                <a:latin typeface="Arial" charset="0"/>
                <a:ea typeface="ＭＳ Ｐゴシック" charset="0"/>
                <a:cs typeface="ＭＳ Ｐゴシック" charset="0"/>
              </a:rPr>
              <a:t>] * </a:t>
            </a:r>
            <a:r>
              <a:rPr lang="en-US" baseline="0" dirty="0" err="1">
                <a:latin typeface="Arial" charset="0"/>
                <a:ea typeface="ＭＳ Ｐゴシック" charset="0"/>
                <a:cs typeface="ＭＳ Ｐゴシック" charset="0"/>
              </a:rPr>
              <a:t>Cmin</a:t>
            </a:r>
            <a:r>
              <a:rPr lang="en-US" baseline="0" dirty="0">
                <a:latin typeface="Arial" charset="0"/>
                <a:ea typeface="ＭＳ Ｐゴシック" charset="0"/>
                <a:cs typeface="ＭＳ Ｐゴシック" charset="0"/>
              </a:rPr>
              <a:t> * (1-q) = [ (1-q) – (1-q)/</a:t>
            </a:r>
            <a:r>
              <a:rPr lang="en-US" baseline="0" dirty="0" err="1">
                <a:latin typeface="Arial" charset="0"/>
                <a:ea typeface="ＭＳ Ｐゴシック" charset="0"/>
                <a:cs typeface="ＭＳ Ｐゴシック" charset="0"/>
              </a:rPr>
              <a:t>fmin</a:t>
            </a:r>
            <a:r>
              <a:rPr lang="en-US" baseline="0" dirty="0">
                <a:latin typeface="Arial" charset="0"/>
                <a:ea typeface="ＭＳ Ｐゴシック" charset="0"/>
                <a:cs typeface="ＭＳ Ｐゴシック" charset="0"/>
              </a:rPr>
              <a:t> ] * </a:t>
            </a:r>
            <a:r>
              <a:rPr lang="en-US" baseline="0" dirty="0" err="1">
                <a:latin typeface="Arial" charset="0"/>
                <a:ea typeface="ＭＳ Ｐゴシック" charset="0"/>
                <a:cs typeface="ＭＳ Ｐゴシック" charset="0"/>
              </a:rPr>
              <a:t>Cmin</a:t>
            </a:r>
            <a:endParaRPr lang="en-US" dirty="0">
              <a:latin typeface="Arial" charset="0"/>
              <a:ea typeface="ＭＳ Ｐゴシック" charset="0"/>
              <a:cs typeface="ＭＳ Ｐゴシック" charset="0"/>
            </a:endParaRPr>
          </a:p>
        </p:txBody>
      </p:sp>
      <p:sp>
        <p:nvSpPr>
          <p:cNvPr id="5427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765694D-C6B6-7A4E-A839-4D46CE01ABD8}" type="slidenum">
              <a:rPr lang="en-US" sz="1300"/>
              <a:pPr eaLnBrk="1" hangingPunct="1"/>
              <a:t>43</a:t>
            </a:fld>
            <a:endParaRPr lang="en-US" sz="13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ja-JP" baseline="0" dirty="0">
                <a:latin typeface="Arial" charset="0"/>
                <a:ea typeface="ＭＳ Ｐゴシック" charset="0"/>
                <a:cs typeface="ＭＳ Ｐゴシック" charset="0"/>
              </a:rPr>
              <a:t>A small scale expansion factor (or STFT) produces a </a:t>
            </a:r>
            <a:r>
              <a:rPr lang="en-US" altLang="ja-JP" b="1" baseline="0" dirty="0">
                <a:latin typeface="Arial" charset="0"/>
                <a:ea typeface="ＭＳ Ｐゴシック" charset="0"/>
                <a:cs typeface="ＭＳ Ｐゴシック" charset="0"/>
              </a:rPr>
              <a:t>constant time-frequency tradeoff </a:t>
            </a:r>
            <a:r>
              <a:rPr lang="en-US" altLang="ja-JP" b="0" baseline="0" dirty="0">
                <a:latin typeface="Arial" charset="0"/>
                <a:ea typeface="ＭＳ Ｐゴシック" charset="0"/>
                <a:cs typeface="ＭＳ Ｐゴシック" charset="0"/>
              </a:rPr>
              <a:t>for all time points and frequencies</a:t>
            </a:r>
            <a:r>
              <a:rPr lang="en-US" altLang="ja-JP" baseline="0" dirty="0">
                <a:latin typeface="Arial" charset="0"/>
                <a:ea typeface="ＭＳ Ｐゴシック" charset="0"/>
                <a:cs typeface="ＭＳ Ｐゴシック" charset="0"/>
              </a:rPr>
              <a:t>.</a:t>
            </a:r>
            <a:endParaRPr lang="en-US" dirty="0"/>
          </a:p>
          <a:p>
            <a:r>
              <a:rPr lang="en-US" dirty="0"/>
              <a:t>A large scale expansion factor</a:t>
            </a:r>
            <a:r>
              <a:rPr lang="en-US" baseline="0" dirty="0"/>
              <a:t> </a:t>
            </a:r>
            <a:r>
              <a:rPr lang="en-US" altLang="ja-JP" baseline="0" dirty="0">
                <a:latin typeface="Arial" charset="0"/>
                <a:ea typeface="ＭＳ Ｐゴシック" charset="0"/>
                <a:cs typeface="ＭＳ Ｐゴシック" charset="0"/>
              </a:rPr>
              <a:t>produces </a:t>
            </a:r>
            <a:r>
              <a:rPr lang="en-US" altLang="ja-JP" b="1" baseline="0" dirty="0">
                <a:latin typeface="Arial" charset="0"/>
                <a:ea typeface="ＭＳ Ｐゴシック" charset="0"/>
                <a:cs typeface="ＭＳ Ｐゴシック" charset="0"/>
              </a:rPr>
              <a:t>high time resolution and low frequency resolution for high frequencies and vs. versa for low frequencies.</a:t>
            </a:r>
          </a:p>
          <a:p>
            <a:r>
              <a:rPr lang="en-US" dirty="0">
                <a:latin typeface="Arial" charset="0"/>
                <a:ea typeface="ＭＳ Ｐゴシック" charset="0"/>
                <a:cs typeface="ＭＳ Ｐゴシック" charset="0"/>
              </a:rPr>
              <a:t> </a:t>
            </a:r>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44</a:t>
            </a:fld>
            <a:endParaRPr lang="en-US"/>
          </a:p>
        </p:txBody>
      </p:sp>
    </p:spTree>
    <p:extLst>
      <p:ext uri="{BB962C8B-B14F-4D97-AF65-F5344CB8AC3E}">
        <p14:creationId xmlns:p14="http://schemas.microsoft.com/office/powerpoint/2010/main" val="3822242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ln/>
        </p:spPr>
      </p:sp>
      <p:sp>
        <p:nvSpPr>
          <p:cNvPr id="5837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latin typeface="Arial" charset="0"/>
                <a:ea typeface="ＭＳ Ｐゴシック" charset="0"/>
                <a:cs typeface="ＭＳ Ｐゴシック" charset="0"/>
              </a:rPr>
              <a:t>It’s important to consider that am event-related change in trial-averaged power (ERSP) need not correspond to a similar change in time-domain trial average (ERP).</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latin typeface="Arial" charset="0"/>
                <a:ea typeface="ＭＳ Ｐゴシック" charset="0"/>
                <a:cs typeface="ＭＳ Ｐゴシック" charset="0"/>
              </a:rPr>
              <a:t>Changes in event-related oscillations and generally classified as either induced or evoked.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latin typeface="Arial" charset="0"/>
                <a:ea typeface="ＭＳ Ｐゴシック" charset="0"/>
                <a:cs typeface="ＭＳ Ｐゴシック" charset="0"/>
              </a:rPr>
              <a:t>1) </a:t>
            </a:r>
            <a:r>
              <a:rPr lang="en-US" b="1" baseline="0" dirty="0">
                <a:latin typeface="Arial" charset="0"/>
                <a:ea typeface="ＭＳ Ｐゴシック" charset="0"/>
                <a:cs typeface="ＭＳ Ｐゴシック" charset="0"/>
              </a:rPr>
              <a:t>[LEFT]</a:t>
            </a:r>
            <a:r>
              <a:rPr lang="en-US" baseline="0" dirty="0">
                <a:latin typeface="Arial" charset="0"/>
                <a:ea typeface="ＭＳ Ｐゴシック" charset="0"/>
                <a:cs typeface="ＭＳ Ｐゴシック" charset="0"/>
              </a:rPr>
              <a:t> Induced Response: increased oscillation amplitude, but phases from trial to trial are random. These phase differences will produce an event-locked time-domain average (the ERP) which is close to zero, even though the power is quite large [NOTE: this is because the power ignores the phase differences an considers only the change in amplitude]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latin typeface="Arial" charset="0"/>
                <a:ea typeface="ＭＳ Ｐゴシック" charset="0"/>
                <a:cs typeface="ＭＳ Ｐゴシック" charset="0"/>
              </a:rPr>
              <a:t>2) </a:t>
            </a:r>
            <a:r>
              <a:rPr lang="en-US" b="1" baseline="0" dirty="0">
                <a:latin typeface="Arial" charset="0"/>
                <a:ea typeface="ＭＳ Ｐゴシック" charset="0"/>
                <a:cs typeface="ＭＳ Ｐゴシック" charset="0"/>
              </a:rPr>
              <a:t>[RIGHT]</a:t>
            </a:r>
            <a:r>
              <a:rPr lang="en-US" baseline="0" dirty="0">
                <a:latin typeface="Arial" charset="0"/>
                <a:ea typeface="ＭＳ Ｐゴシック" charset="0"/>
                <a:cs typeface="ＭＳ Ｐゴシック" charset="0"/>
              </a:rPr>
              <a:t> Evoked Response: increased oscillation amplitude, but phases from trial-to-trial are the same </a:t>
            </a:r>
            <a:r>
              <a:rPr lang="en-US" baseline="0" dirty="0" err="1">
                <a:latin typeface="Arial" charset="0"/>
                <a:ea typeface="ＭＳ Ｐゴシック" charset="0"/>
                <a:cs typeface="ＭＳ Ｐゴシック" charset="0"/>
              </a:rPr>
              <a:t>w.r.t</a:t>
            </a:r>
            <a:r>
              <a:rPr lang="en-US" baseline="0" dirty="0">
                <a:latin typeface="Arial" charset="0"/>
                <a:ea typeface="ＭＳ Ｐゴシック" charset="0"/>
                <a:cs typeface="ＭＳ Ｐゴシック" charset="0"/>
              </a:rPr>
              <a:t>. to the stimulus. This can be due to phase-reorganization of ongoing oscillations (phase reset) by the stimulus. This would give rise to exactly the same power density as the induced case, but we would also see a large time-domain ERP.</a:t>
            </a: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r>
              <a:rPr lang="en-US" b="1" dirty="0">
                <a:latin typeface="Arial" charset="0"/>
                <a:ea typeface="ＭＳ Ｐゴシック" charset="0"/>
                <a:cs typeface="ＭＳ Ｐゴシック" charset="0"/>
              </a:rPr>
              <a:t>We need a way to measure the degree to which oscillations are phase locked to</a:t>
            </a:r>
            <a:r>
              <a:rPr lang="en-US" b="1" baseline="0" dirty="0">
                <a:latin typeface="Arial" charset="0"/>
                <a:ea typeface="ＭＳ Ｐゴシック" charset="0"/>
                <a:cs typeface="ＭＳ Ｐゴシック" charset="0"/>
              </a:rPr>
              <a:t> some common event across trials i.e. the portion of the ERSP that can be explained by a “classic” ERP response</a:t>
            </a:r>
            <a:endParaRPr lang="en-US" b="1"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Power != ITC</a:t>
            </a:r>
          </a:p>
          <a:p>
            <a:r>
              <a:rPr lang="en-US" dirty="0">
                <a:latin typeface="Arial" charset="0"/>
                <a:ea typeface="ＭＳ Ｐゴシック" charset="0"/>
                <a:cs typeface="ＭＳ Ｐゴシック" charset="0"/>
              </a:rPr>
              <a:t>Power can remain constant while ITC changes dramatically.</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On the left we have high power, since each individual trial shows large</a:t>
            </a:r>
            <a:r>
              <a:rPr lang="en-US" baseline="0" dirty="0">
                <a:latin typeface="Arial" charset="0"/>
                <a:ea typeface="ＭＳ Ｐゴシック" charset="0"/>
                <a:cs typeface="ＭＳ Ｐゴシック" charset="0"/>
              </a:rPr>
              <a:t> amplitude modulation around the event, but there is no ERP or ITC because amplitude modulations are not phase locked to the event.</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On</a:t>
            </a:r>
            <a:r>
              <a:rPr lang="en-US" baseline="0" dirty="0">
                <a:latin typeface="Arial" charset="0"/>
                <a:ea typeface="ＭＳ Ｐゴシック" charset="0"/>
                <a:cs typeface="ＭＳ Ｐゴシック" charset="0"/>
              </a:rPr>
              <a:t> the right we have same power, but also high ITC and high ERP, since individual trials have amplitude modulations phase-locked to the event (e.g. phase resetting)</a:t>
            </a:r>
          </a:p>
        </p:txBody>
      </p:sp>
      <p:sp>
        <p:nvSpPr>
          <p:cNvPr id="5837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C46C712-5B3C-AA4F-BDAA-45A544C02185}" type="slidenum">
              <a:rPr lang="en-US" sz="1300"/>
              <a:pPr eaLnBrk="1" hangingPunct="1"/>
              <a:t>45</a:t>
            </a:fld>
            <a:endParaRPr lang="en-US" sz="13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8AD6381-6E36-7345-8C0D-27606770ECF0}" type="slidenum">
              <a:rPr lang="en-US" sz="1300"/>
              <a:pPr eaLnBrk="1" hangingPunct="1"/>
              <a:t>46</a:t>
            </a:fld>
            <a:endParaRPr lang="en-US" sz="130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xfrm>
            <a:off x="974725" y="4560888"/>
            <a:ext cx="5365750" cy="431958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ln/>
        </p:spPr>
      </p:sp>
      <p:sp>
        <p:nvSpPr>
          <p:cNvPr id="5837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Point here: ITC measures the degree to which oscillations are phase locked to</a:t>
            </a:r>
            <a:r>
              <a:rPr lang="en-US" baseline="0" dirty="0">
                <a:latin typeface="Arial" charset="0"/>
                <a:ea typeface="ＭＳ Ｐゴシック" charset="0"/>
                <a:cs typeface="ＭＳ Ｐゴシック" charset="0"/>
              </a:rPr>
              <a:t> some common event across trials.</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LEFT:   Phases are random from trial to trial </a:t>
            </a:r>
            <a:r>
              <a:rPr lang="en-US" baseline="0" dirty="0">
                <a:latin typeface="Arial" charset="0"/>
                <a:ea typeface="ＭＳ Ｐゴシック" charset="0"/>
                <a:cs typeface="ＭＳ Ｐゴシック" charset="0"/>
                <a:sym typeface="Wingdings"/>
              </a:rPr>
              <a:t> Low ITC</a:t>
            </a:r>
          </a:p>
          <a:p>
            <a:r>
              <a:rPr lang="en-US" baseline="0" dirty="0">
                <a:latin typeface="Arial" charset="0"/>
                <a:ea typeface="ＭＳ Ｐゴシック" charset="0"/>
                <a:cs typeface="ＭＳ Ｐゴシック" charset="0"/>
                <a:sym typeface="Wingdings"/>
              </a:rPr>
              <a:t>RIGHT: Phases are similar from trial to trial  High ITC</a:t>
            </a:r>
            <a:endParaRPr lang="en-US" dirty="0">
              <a:latin typeface="Arial" charset="0"/>
              <a:ea typeface="ＭＳ Ｐゴシック" charset="0"/>
              <a:cs typeface="ＭＳ Ｐゴシック" charset="0"/>
            </a:endParaRPr>
          </a:p>
        </p:txBody>
      </p:sp>
      <p:sp>
        <p:nvSpPr>
          <p:cNvPr id="5837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C46C712-5B3C-AA4F-BDAA-45A544C02185}" type="slidenum">
              <a:rPr lang="en-US" sz="1300"/>
              <a:pPr eaLnBrk="1" hangingPunct="1"/>
              <a:t>47</a:t>
            </a:fld>
            <a:endParaRPr 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sin(0) = 0</a:t>
            </a:r>
          </a:p>
          <a:p>
            <a:r>
              <a:rPr lang="en-US" dirty="0" err="1"/>
              <a:t>cos</a:t>
            </a:r>
            <a:r>
              <a:rPr lang="en-US" dirty="0"/>
              <a:t>(0)</a:t>
            </a:r>
            <a:r>
              <a:rPr lang="en-US" baseline="0" dirty="0"/>
              <a:t> = 1</a:t>
            </a:r>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4</a:t>
            </a:fld>
            <a:endParaRPr lang="en-US"/>
          </a:p>
        </p:txBody>
      </p:sp>
    </p:spTree>
    <p:extLst>
      <p:ext uri="{BB962C8B-B14F-4D97-AF65-F5344CB8AC3E}">
        <p14:creationId xmlns:p14="http://schemas.microsoft.com/office/powerpoint/2010/main" val="12871315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[3</a:t>
            </a:r>
            <a:r>
              <a:rPr lang="en-US" baseline="0" dirty="0"/>
              <a:t> 0.5] means 3 cycles at lowest frequency with a wavelet factor of 0.5 (12.8 cycles at the highest frequency (50 </a:t>
            </a:r>
            <a:r>
              <a:rPr lang="en-US" baseline="0" dirty="0" err="1"/>
              <a:t>hz</a:t>
            </a:r>
            <a:r>
              <a:rPr lang="en-US" baseline="0" dirty="0"/>
              <a:t>).</a:t>
            </a: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48</a:t>
            </a:fld>
            <a:endParaRPr lang="en-US"/>
          </a:p>
        </p:txBody>
      </p:sp>
    </p:spTree>
    <p:extLst>
      <p:ext uri="{BB962C8B-B14F-4D97-AF65-F5344CB8AC3E}">
        <p14:creationId xmlns:p14="http://schemas.microsoft.com/office/powerpoint/2010/main" val="10129366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52</a:t>
            </a:fld>
            <a:endParaRPr lang="en-US"/>
          </a:p>
        </p:txBody>
      </p:sp>
    </p:spTree>
    <p:extLst>
      <p:ext uri="{BB962C8B-B14F-4D97-AF65-F5344CB8AC3E}">
        <p14:creationId xmlns:p14="http://schemas.microsoft.com/office/powerpoint/2010/main" val="31306179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F7A8B1A-545A-7D4B-A719-E04C69246649}" type="slidenum">
              <a:rPr lang="en-US" smtClean="0"/>
              <a:pPr>
                <a:defRPr/>
              </a:pPr>
              <a:t>53</a:t>
            </a:fld>
            <a:endParaRPr lang="en-US"/>
          </a:p>
        </p:txBody>
      </p:sp>
    </p:spTree>
    <p:extLst>
      <p:ext uri="{BB962C8B-B14F-4D97-AF65-F5344CB8AC3E}">
        <p14:creationId xmlns:p14="http://schemas.microsoft.com/office/powerpoint/2010/main" val="15927655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a:t>A</a:t>
            </a:r>
            <a:r>
              <a:rPr lang="fr-FR" baseline="0" dirty="0"/>
              <a:t> l’aide des </a:t>
            </a:r>
            <a:r>
              <a:rPr lang="fr-FR" baseline="0" dirty="0" err="1"/>
              <a:t>decomposition</a:t>
            </a:r>
            <a:r>
              <a:rPr lang="fr-FR" baseline="0" dirty="0"/>
              <a:t> temps fréquence on a pu étudier les variation de puissance spectrale à la fois dans le temps et pour des différentes bandes de fréquences. Ceci permet d’étudier des phénomène cérébraux en réponse à un stimulus ou une tâche cognitive. Afin de mettre en évidence ces phénomènes, on effectue une moyenne de l’ensemble des essais aligné par rapport à l’affichage d’un même type de stimulus (par exemple si on s’</a:t>
            </a:r>
            <a:r>
              <a:rPr lang="fr-FR" baseline="0" dirty="0" err="1"/>
              <a:t>interesse</a:t>
            </a:r>
            <a:r>
              <a:rPr lang="fr-FR" baseline="0" dirty="0"/>
              <a:t> au traitement des informations visuelles par le cerveau, la présentation d’une image).</a:t>
            </a:r>
            <a:endParaRPr lang="fr-FR" dirty="0"/>
          </a:p>
          <a:p>
            <a:r>
              <a:rPr lang="fr-FR" dirty="0"/>
              <a:t>ERS pour la fréquence f et le temps t = moyenne sur les essais du Carré</a:t>
            </a:r>
            <a:r>
              <a:rPr lang="fr-FR" baseline="0" dirty="0"/>
              <a:t> du module de la transformée de Fourier pour la fréquence f et le temps t.</a:t>
            </a:r>
          </a:p>
          <a:p>
            <a:r>
              <a:rPr lang="fr-FR" baseline="0" dirty="0"/>
              <a:t>Cependant, afin de mieux contraster l’activité post-stimulus de l’activité pré-stimulus et de faire ressortir les phénomènes spécifique au traitement du stimulus, on applique classiquement une correction par rapport à la ligne de base, la ligne de base </a:t>
            </a:r>
            <a:r>
              <a:rPr lang="fr-FR" baseline="0" dirty="0" err="1"/>
              <a:t>etant</a:t>
            </a:r>
            <a:r>
              <a:rPr lang="fr-FR" baseline="0" dirty="0"/>
              <a:t> définie comme la période pré-stimulus. Des calculs statistiques permettent d’identifier les zones ou pixels  de la décomposition temps-fréquence pour lequel l’activité cérébrale est significativement différente de celle de la ligne de base pour la même bande de fréquence.</a:t>
            </a:r>
          </a:p>
          <a:p>
            <a:r>
              <a:rPr lang="fr-FR" dirty="0"/>
              <a:t>ERS: Event-</a:t>
            </a:r>
            <a:r>
              <a:rPr lang="fr-FR" dirty="0" err="1"/>
              <a:t>related</a:t>
            </a:r>
            <a:r>
              <a:rPr lang="fr-FR" dirty="0"/>
              <a:t> </a:t>
            </a:r>
            <a:r>
              <a:rPr lang="fr-FR" dirty="0" err="1"/>
              <a:t>spectrum</a:t>
            </a:r>
            <a:endParaRPr lang="fr-FR" dirty="0"/>
          </a:p>
        </p:txBody>
      </p:sp>
      <p:sp>
        <p:nvSpPr>
          <p:cNvPr id="4" name="Slide Number Placeholder 3"/>
          <p:cNvSpPr>
            <a:spLocks noGrp="1"/>
          </p:cNvSpPr>
          <p:nvPr>
            <p:ph type="sldNum" sz="quarter" idx="10"/>
          </p:nvPr>
        </p:nvSpPr>
        <p:spPr/>
        <p:txBody>
          <a:bodyPr/>
          <a:lstStyle/>
          <a:p>
            <a:fld id="{66C5AFB1-8895-4258-B2B4-1E9F5CCC04E6}" type="slidenum">
              <a:rPr lang="fr-FR" smtClean="0"/>
              <a:pPr/>
              <a:t>55</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cyclostationary</a:t>
            </a:r>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5</a:t>
            </a:fld>
            <a:endParaRPr lang="en-US"/>
          </a:p>
        </p:txBody>
      </p:sp>
    </p:spTree>
    <p:extLst>
      <p:ext uri="{BB962C8B-B14F-4D97-AF65-F5344CB8AC3E}">
        <p14:creationId xmlns:p14="http://schemas.microsoft.com/office/powerpoint/2010/main" val="2102775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cyclostationary</a:t>
            </a:r>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6</a:t>
            </a:fld>
            <a:endParaRPr lang="en-US"/>
          </a:p>
        </p:txBody>
      </p:sp>
    </p:spTree>
    <p:extLst>
      <p:ext uri="{BB962C8B-B14F-4D97-AF65-F5344CB8AC3E}">
        <p14:creationId xmlns:p14="http://schemas.microsoft.com/office/powerpoint/2010/main" val="2102775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a:t>Based on Euler’s formula, Fourier showed that the total contribution of a sinusoid at frequency </a:t>
            </a:r>
            <a:r>
              <a:rPr lang="en-US" sz="1200" i="1" baseline="0" dirty="0"/>
              <a:t>f </a:t>
            </a:r>
            <a:r>
              <a:rPr lang="en-US" sz="1200" i="0" baseline="0" dirty="0"/>
              <a:t>to the original signal can be represented as a convolution of the signal, over all time with a particular complex </a:t>
            </a:r>
            <a:r>
              <a:rPr lang="en-US" sz="1200" i="0" baseline="0" dirty="0" err="1"/>
              <a:t>phasor</a:t>
            </a:r>
            <a:r>
              <a:rPr lang="en-US" sz="1200" i="0" baseline="0" dirty="0"/>
              <a:t> at the frequency of interest.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0" baseline="0" dirty="0"/>
              <a:t>Since this phasor is also a complex sinusoid, </a:t>
            </a:r>
            <a:r>
              <a:rPr lang="en-US" sz="1200" b="1" i="0" baseline="0" dirty="0"/>
              <a:t>you can think of power as the covariance between the original time-series and a (complex) sinusoid at some frequency</a:t>
            </a:r>
            <a:r>
              <a:rPr lang="en-US" sz="1200" i="0" baseline="0" dirty="0"/>
              <a:t>. From a statistical point of view the power at a given frequency is simply the fraction of the variance of the signal which can be explained by a sinusoid at that frequency with a specific phase and amplitude. Thus the sum of the absolute value squared power over all frequencies is equal to the total variance (energy) of the signal.</a:t>
            </a:r>
            <a:endParaRPr lang="en-US" sz="1200" baseline="0" dirty="0"/>
          </a:p>
          <a:p>
            <a:endParaRPr lang="en-US" i="0" baseline="0" dirty="0"/>
          </a:p>
          <a:p>
            <a:r>
              <a:rPr lang="en-US" i="0" baseline="0" dirty="0"/>
              <a:t>This also means that we can exactly reconstruct our original signal based on a similar convolution of a complex phasor (here the conjugate) with the frequency domain complex spectrum (Inverse DFT)</a:t>
            </a:r>
          </a:p>
          <a:p>
            <a:endParaRPr lang="en-US" i="0" baseline="0" dirty="0"/>
          </a:p>
          <a:p>
            <a:r>
              <a:rPr lang="en-US" i="0" baseline="0" dirty="0"/>
              <a:t>The Fast Fourier algorithm is a technique for computing the discrete </a:t>
            </a:r>
            <a:r>
              <a:rPr lang="en-US" i="0" baseline="0" dirty="0" err="1"/>
              <a:t>fourier</a:t>
            </a:r>
            <a:r>
              <a:rPr lang="en-US" i="0" baseline="0" dirty="0"/>
              <a:t> transform when the number of samples is a power of two. This allows a divide-and-conquer algorithm to be used which dramatically increases computational speed.</a:t>
            </a:r>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8</a:t>
            </a:fld>
            <a:endParaRPr lang="en-US"/>
          </a:p>
        </p:txBody>
      </p:sp>
    </p:spTree>
    <p:extLst>
      <p:ext uri="{BB962C8B-B14F-4D97-AF65-F5344CB8AC3E}">
        <p14:creationId xmlns:p14="http://schemas.microsoft.com/office/powerpoint/2010/main" val="1009371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Fourier’s theorem says that any stationary</a:t>
            </a:r>
            <a:r>
              <a:rPr lang="en-US" baseline="0" dirty="0">
                <a:latin typeface="Arial" charset="0"/>
                <a:ea typeface="ＭＳ Ｐゴシック" charset="0"/>
                <a:cs typeface="ＭＳ Ｐゴシック" charset="0"/>
              </a:rPr>
              <a:t> process can be represented by an infinite sum of sinusoids of different amplitudes and phases. </a:t>
            </a:r>
          </a:p>
          <a:p>
            <a:endParaRPr lang="en-US" dirty="0"/>
          </a:p>
        </p:txBody>
      </p:sp>
      <p:sp>
        <p:nvSpPr>
          <p:cNvPr id="4" name="Slide Number Placeholder 3"/>
          <p:cNvSpPr>
            <a:spLocks noGrp="1"/>
          </p:cNvSpPr>
          <p:nvPr>
            <p:ph type="sldNum" sz="quarter" idx="10"/>
          </p:nvPr>
        </p:nvSpPr>
        <p:spPr/>
        <p:txBody>
          <a:bodyPr/>
          <a:lstStyle/>
          <a:p>
            <a:pPr>
              <a:defRPr/>
            </a:pPr>
            <a:fld id="{0F7A8B1A-545A-7D4B-A719-E04C69246649}" type="slidenum">
              <a:rPr lang="en-US" smtClean="0"/>
              <a:pPr>
                <a:defRPr/>
              </a:pPr>
              <a:t>9</a:t>
            </a:fld>
            <a:endParaRPr lang="en-US"/>
          </a:p>
        </p:txBody>
      </p:sp>
    </p:spTree>
    <p:extLst>
      <p:ext uri="{BB962C8B-B14F-4D97-AF65-F5344CB8AC3E}">
        <p14:creationId xmlns:p14="http://schemas.microsoft.com/office/powerpoint/2010/main" val="3153235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a:ln/>
        </p:spPr>
      </p:sp>
      <p:sp>
        <p:nvSpPr>
          <p:cNvPr id="2355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baseline="0" dirty="0">
                <a:latin typeface="Arial" charset="0"/>
                <a:ea typeface="ＭＳ Ｐゴシック" charset="0"/>
                <a:cs typeface="ＭＳ Ｐゴシック" charset="0"/>
              </a:rPr>
              <a:t>Consider the time series on the left. As we incrementally add in sinusoids of increasing frequency, each with a specific phase and amplitude, we more precisely approximate the original time series. As the number of sinusoids approaches infinity, we approach an exact reconstruction of the original time series (technically you only need to add in as many sinusoids as there are data samples in the original time series).</a:t>
            </a:r>
          </a:p>
          <a:p>
            <a:endParaRPr lang="en-US" baseline="0" dirty="0">
              <a:latin typeface="Arial" charset="0"/>
              <a:ea typeface="ＭＳ Ｐゴシック" charset="0"/>
              <a:cs typeface="ＭＳ Ｐゴシック" charset="0"/>
            </a:endParaRPr>
          </a:p>
          <a:p>
            <a:r>
              <a:rPr lang="en-US" baseline="0" dirty="0">
                <a:latin typeface="Arial" charset="0"/>
                <a:ea typeface="ＭＳ Ｐゴシック" charset="0"/>
                <a:cs typeface="ＭＳ Ｐゴシック" charset="0"/>
              </a:rPr>
              <a:t>The goal of Fourier analysis is learn the correct amplitude and phase for each sinusoid such that their sum reconstructs the original time series. </a:t>
            </a:r>
          </a:p>
          <a:p>
            <a:endParaRPr lang="en-US" dirty="0">
              <a:latin typeface="Arial"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latin typeface="Arial" charset="0"/>
                <a:ea typeface="ＭＳ Ｐゴシック" charset="0"/>
                <a:cs typeface="ＭＳ Ｐゴシック" charset="0"/>
              </a:rPr>
              <a:t>--------------------------------------------------------</a:t>
            </a:r>
          </a:p>
          <a:p>
            <a:r>
              <a:rPr lang="en-US" dirty="0" err="1">
                <a:latin typeface="Arial" charset="0"/>
                <a:ea typeface="ＭＳ Ｐゴシック" charset="0"/>
                <a:cs typeface="ＭＳ Ｐゴシック" charset="0"/>
              </a:rPr>
              <a:t>exp</a:t>
            </a:r>
            <a:r>
              <a:rPr lang="en-US" dirty="0">
                <a:latin typeface="Arial" charset="0"/>
                <a:ea typeface="ＭＳ Ｐゴシック" charset="0"/>
                <a:cs typeface="ＭＳ Ｐゴシック" charset="0"/>
              </a:rPr>
              <a:t>(</a:t>
            </a:r>
            <a:r>
              <a:rPr lang="en-US" dirty="0" err="1">
                <a:latin typeface="Arial" charset="0"/>
                <a:ea typeface="ＭＳ Ｐゴシック" charset="0"/>
                <a:cs typeface="ＭＳ Ｐゴシック" charset="0"/>
              </a:rPr>
              <a:t>iwt</a:t>
            </a:r>
            <a:r>
              <a:rPr lang="en-US" dirty="0">
                <a:latin typeface="Arial" charset="0"/>
                <a:ea typeface="ＭＳ Ｐゴシック" charset="0"/>
                <a:cs typeface="ＭＳ Ｐゴシック" charset="0"/>
              </a:rPr>
              <a:t>) = </a:t>
            </a:r>
            <a:r>
              <a:rPr lang="en-US" dirty="0" err="1">
                <a:latin typeface="Arial" charset="0"/>
                <a:ea typeface="ＭＳ Ｐゴシック" charset="0"/>
                <a:cs typeface="ＭＳ Ｐゴシック" charset="0"/>
              </a:rPr>
              <a:t>cos</a:t>
            </a:r>
            <a:r>
              <a:rPr lang="en-US" dirty="0">
                <a:latin typeface="Arial" charset="0"/>
                <a:ea typeface="ＭＳ Ｐゴシック" charset="0"/>
                <a:cs typeface="ＭＳ Ｐゴシック" charset="0"/>
              </a:rPr>
              <a:t>(</a:t>
            </a:r>
            <a:r>
              <a:rPr lang="en-US" dirty="0" err="1">
                <a:latin typeface="Arial" charset="0"/>
                <a:ea typeface="ＭＳ Ｐゴシック" charset="0"/>
                <a:cs typeface="ＭＳ Ｐゴシック" charset="0"/>
              </a:rPr>
              <a:t>wt</a:t>
            </a:r>
            <a:r>
              <a:rPr lang="en-US" dirty="0">
                <a:latin typeface="Arial" charset="0"/>
                <a:ea typeface="ＭＳ Ｐゴシック" charset="0"/>
                <a:cs typeface="ＭＳ Ｐゴシック" charset="0"/>
              </a:rPr>
              <a:t>) + </a:t>
            </a:r>
            <a:r>
              <a:rPr lang="en-US" dirty="0" err="1">
                <a:latin typeface="Arial" charset="0"/>
                <a:ea typeface="ＭＳ Ｐゴシック" charset="0"/>
                <a:cs typeface="ＭＳ Ｐゴシック" charset="0"/>
              </a:rPr>
              <a:t>i</a:t>
            </a:r>
            <a:r>
              <a:rPr lang="en-US" dirty="0">
                <a:latin typeface="Arial" charset="0"/>
                <a:ea typeface="ＭＳ Ｐゴシック" charset="0"/>
                <a:cs typeface="ＭＳ Ｐゴシック" charset="0"/>
              </a:rPr>
              <a:t>*sin(</a:t>
            </a:r>
            <a:r>
              <a:rPr lang="en-US" dirty="0" err="1">
                <a:latin typeface="Arial" charset="0"/>
                <a:ea typeface="ＭＳ Ｐゴシック" charset="0"/>
                <a:cs typeface="ＭＳ Ｐゴシック" charset="0"/>
              </a:rPr>
              <a:t>wt</a:t>
            </a:r>
            <a:r>
              <a:rPr lang="en-US" dirty="0">
                <a:latin typeface="Arial" charset="0"/>
                <a:ea typeface="ＭＳ Ｐゴシック" charset="0"/>
                <a:cs typeface="ＭＳ Ｐゴシック" charset="0"/>
              </a:rPr>
              <a:t>)</a:t>
            </a:r>
          </a:p>
          <a:p>
            <a:endParaRPr lang="en-US" dirty="0">
              <a:latin typeface="Arial" charset="0"/>
              <a:ea typeface="ＭＳ Ｐゴシック" charset="0"/>
              <a:cs typeface="ＭＳ Ｐゴシック" charset="0"/>
            </a:endParaRPr>
          </a:p>
          <a:p>
            <a:r>
              <a:rPr lang="en-US" dirty="0">
                <a:latin typeface="Arial" charset="0"/>
                <a:ea typeface="ＭＳ Ｐゴシック" charset="0"/>
                <a:cs typeface="ＭＳ Ｐゴシック" charset="0"/>
              </a:rPr>
              <a:t>So F(w) = 1/N * </a:t>
            </a:r>
            <a:r>
              <a:rPr lang="en-US" dirty="0" err="1">
                <a:latin typeface="Arial" charset="0"/>
                <a:ea typeface="ＭＳ Ｐゴシック" charset="0"/>
                <a:cs typeface="ＭＳ Ｐゴシック" charset="0"/>
              </a:rPr>
              <a:t>sum_t</a:t>
            </a:r>
            <a:r>
              <a:rPr lang="en-US" dirty="0">
                <a:latin typeface="Arial" charset="0"/>
                <a:ea typeface="ＭＳ Ｐゴシック" charset="0"/>
                <a:cs typeface="ＭＳ Ｐゴシック" charset="0"/>
              </a:rPr>
              <a:t> { f(x)*</a:t>
            </a:r>
            <a:r>
              <a:rPr lang="en-US" dirty="0" err="1">
                <a:latin typeface="Arial" charset="0"/>
                <a:ea typeface="ＭＳ Ｐゴシック" charset="0"/>
                <a:cs typeface="ＭＳ Ｐゴシック" charset="0"/>
              </a:rPr>
              <a:t>exp</a:t>
            </a:r>
            <a:r>
              <a:rPr lang="en-US" dirty="0">
                <a:latin typeface="Arial" charset="0"/>
                <a:ea typeface="ＭＳ Ｐゴシック" charset="0"/>
                <a:cs typeface="ＭＳ Ｐゴシック" charset="0"/>
              </a:rPr>
              <a:t>(-</a:t>
            </a:r>
            <a:r>
              <a:rPr lang="en-US" dirty="0" err="1">
                <a:latin typeface="Arial" charset="0"/>
                <a:ea typeface="ＭＳ Ｐゴシック" charset="0"/>
                <a:cs typeface="ＭＳ Ｐゴシック" charset="0"/>
              </a:rPr>
              <a:t>iwt</a:t>
            </a:r>
            <a:r>
              <a:rPr lang="en-US" dirty="0">
                <a:latin typeface="Arial" charset="0"/>
                <a:ea typeface="ＭＳ Ｐゴシック" charset="0"/>
                <a:cs typeface="ＭＳ Ｐゴシック" charset="0"/>
              </a:rPr>
              <a:t>) } = 1/N * </a:t>
            </a:r>
            <a:r>
              <a:rPr lang="en-US" dirty="0" err="1">
                <a:latin typeface="Arial" charset="0"/>
                <a:ea typeface="ＭＳ Ｐゴシック" charset="0"/>
                <a:cs typeface="ＭＳ Ｐゴシック" charset="0"/>
              </a:rPr>
              <a:t>sum_t</a:t>
            </a:r>
            <a:r>
              <a:rPr lang="en-US" dirty="0">
                <a:latin typeface="Arial" charset="0"/>
                <a:ea typeface="ＭＳ Ｐゴシック" charset="0"/>
                <a:cs typeface="ＭＳ Ｐゴシック" charset="0"/>
              </a:rPr>
              <a:t> { f(t)*</a:t>
            </a:r>
            <a:r>
              <a:rPr lang="en-US" dirty="0" err="1">
                <a:latin typeface="Arial" charset="0"/>
                <a:ea typeface="ＭＳ Ｐゴシック" charset="0"/>
                <a:cs typeface="ＭＳ Ｐゴシック" charset="0"/>
              </a:rPr>
              <a:t>cos</a:t>
            </a:r>
            <a:r>
              <a:rPr lang="en-US" dirty="0">
                <a:latin typeface="Arial" charset="0"/>
                <a:ea typeface="ＭＳ Ｐゴシック" charset="0"/>
                <a:cs typeface="ＭＳ Ｐゴシック" charset="0"/>
              </a:rPr>
              <a:t>(</a:t>
            </a:r>
            <a:r>
              <a:rPr lang="en-US" dirty="0" err="1">
                <a:latin typeface="Arial" charset="0"/>
                <a:ea typeface="ＭＳ Ｐゴシック" charset="0"/>
                <a:cs typeface="ＭＳ Ｐゴシック" charset="0"/>
              </a:rPr>
              <a:t>wt</a:t>
            </a:r>
            <a:r>
              <a:rPr lang="en-US" dirty="0">
                <a:latin typeface="Arial" charset="0"/>
                <a:ea typeface="ＭＳ Ｐゴシック" charset="0"/>
                <a:cs typeface="ＭＳ Ｐゴシック" charset="0"/>
              </a:rPr>
              <a:t>) - </a:t>
            </a:r>
            <a:r>
              <a:rPr lang="en-US" dirty="0" err="1">
                <a:latin typeface="Arial" charset="0"/>
                <a:ea typeface="ＭＳ Ｐゴシック" charset="0"/>
                <a:cs typeface="ＭＳ Ｐゴシック" charset="0"/>
              </a:rPr>
              <a:t>i</a:t>
            </a:r>
            <a:r>
              <a:rPr lang="en-US" dirty="0">
                <a:latin typeface="Arial" charset="0"/>
                <a:ea typeface="ＭＳ Ｐゴシック" charset="0"/>
                <a:cs typeface="ＭＳ Ｐゴシック" charset="0"/>
              </a:rPr>
              <a:t>*sin(</a:t>
            </a:r>
            <a:r>
              <a:rPr lang="en-US" dirty="0" err="1">
                <a:latin typeface="Arial" charset="0"/>
                <a:ea typeface="ＭＳ Ｐゴシック" charset="0"/>
                <a:cs typeface="ＭＳ Ｐゴシック" charset="0"/>
              </a:rPr>
              <a:t>wt</a:t>
            </a:r>
            <a:r>
              <a:rPr lang="en-US" dirty="0">
                <a:latin typeface="Arial" charset="0"/>
                <a:ea typeface="ＭＳ Ｐゴシック" charset="0"/>
                <a:cs typeface="ＭＳ Ｐゴシック" charset="0"/>
              </a:rPr>
              <a:t>)} </a:t>
            </a:r>
            <a:r>
              <a:rPr lang="en-US" dirty="0">
                <a:latin typeface="Arial" charset="0"/>
                <a:ea typeface="ＭＳ Ｐゴシック" charset="0"/>
                <a:cs typeface="ＭＳ Ｐゴシック" charset="0"/>
                <a:sym typeface="Wingdings" charset="0"/>
              </a:rPr>
              <a:t> correlation of x(t) with cosine and sine waves at given frequency</a:t>
            </a:r>
            <a:endParaRPr lang="en-US" dirty="0">
              <a:latin typeface="Arial" charset="0"/>
              <a:ea typeface="ＭＳ Ｐゴシック" charset="0"/>
              <a:cs typeface="ＭＳ Ｐゴシック" charset="0"/>
            </a:endParaRPr>
          </a:p>
        </p:txBody>
      </p:sp>
      <p:sp>
        <p:nvSpPr>
          <p:cNvPr id="2355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742950" indent="-285750" defTabSz="966788" eaLnBrk="0" hangingPunct="0">
              <a:defRPr sz="2400">
                <a:solidFill>
                  <a:schemeClr val="tx1"/>
                </a:solidFill>
                <a:latin typeface="Arial" charset="0"/>
                <a:ea typeface="ＭＳ Ｐゴシック" charset="0"/>
              </a:defRPr>
            </a:lvl2pPr>
            <a:lvl3pPr marL="1143000" indent="-228600" defTabSz="966788" eaLnBrk="0" hangingPunct="0">
              <a:defRPr sz="2400">
                <a:solidFill>
                  <a:schemeClr val="tx1"/>
                </a:solidFill>
                <a:latin typeface="Arial" charset="0"/>
                <a:ea typeface="ＭＳ Ｐゴシック" charset="0"/>
              </a:defRPr>
            </a:lvl3pPr>
            <a:lvl4pPr marL="1600200" indent="-228600" defTabSz="966788" eaLnBrk="0" hangingPunct="0">
              <a:defRPr sz="2400">
                <a:solidFill>
                  <a:schemeClr val="tx1"/>
                </a:solidFill>
                <a:latin typeface="Arial" charset="0"/>
                <a:ea typeface="ＭＳ Ｐゴシック" charset="0"/>
              </a:defRPr>
            </a:lvl4pPr>
            <a:lvl5pPr marL="2057400" indent="-228600" defTabSz="966788" eaLnBrk="0" hangingPunct="0">
              <a:defRPr sz="2400">
                <a:solidFill>
                  <a:schemeClr val="tx1"/>
                </a:solidFill>
                <a:latin typeface="Arial" charset="0"/>
                <a:ea typeface="ＭＳ Ｐゴシック" charset="0"/>
              </a:defRPr>
            </a:lvl5pPr>
            <a:lvl6pPr marL="2514600" indent="-228600" defTabSz="9667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667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667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6678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734A992-093A-154C-A763-64BA27253E29}" type="slidenum">
              <a:rPr lang="en-US" sz="1300"/>
              <a:pPr eaLnBrk="1" hangingPunct="1"/>
              <a:t>10</a:t>
            </a:fld>
            <a:endParaRPr 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B329FC-6A1A-FF42-A92A-937055236116}" type="slidenum">
              <a:rPr lang="en-US"/>
              <a:pPr>
                <a:defRPr/>
              </a:pPr>
              <a:t>‹#›</a:t>
            </a:fld>
            <a:endParaRPr lang="en-US"/>
          </a:p>
        </p:txBody>
      </p:sp>
    </p:spTree>
    <p:extLst>
      <p:ext uri="{BB962C8B-B14F-4D97-AF65-F5344CB8AC3E}">
        <p14:creationId xmlns:p14="http://schemas.microsoft.com/office/powerpoint/2010/main" val="1692768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465368-E86D-6B4E-9182-0B6EAEF9F8B7}" type="slidenum">
              <a:rPr lang="en-US"/>
              <a:pPr>
                <a:defRPr/>
              </a:pPr>
              <a:t>‹#›</a:t>
            </a:fld>
            <a:endParaRPr lang="en-US"/>
          </a:p>
        </p:txBody>
      </p:sp>
    </p:spTree>
    <p:extLst>
      <p:ext uri="{BB962C8B-B14F-4D97-AF65-F5344CB8AC3E}">
        <p14:creationId xmlns:p14="http://schemas.microsoft.com/office/powerpoint/2010/main" val="969706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A80AF1-C0A7-E94D-81E0-7A78B0112549}" type="slidenum">
              <a:rPr lang="en-US"/>
              <a:pPr>
                <a:defRPr/>
              </a:pPr>
              <a:t>‹#›</a:t>
            </a:fld>
            <a:endParaRPr lang="en-US"/>
          </a:p>
        </p:txBody>
      </p:sp>
    </p:spTree>
    <p:extLst>
      <p:ext uri="{BB962C8B-B14F-4D97-AF65-F5344CB8AC3E}">
        <p14:creationId xmlns:p14="http://schemas.microsoft.com/office/powerpoint/2010/main" val="2851449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7E06268-B158-7841-867D-BAA01F590130}" type="slidenum">
              <a:rPr lang="en-US"/>
              <a:pPr>
                <a:defRPr/>
              </a:pPr>
              <a:t>‹#›</a:t>
            </a:fld>
            <a:endParaRPr lang="en-US"/>
          </a:p>
        </p:txBody>
      </p:sp>
    </p:spTree>
    <p:extLst>
      <p:ext uri="{BB962C8B-B14F-4D97-AF65-F5344CB8AC3E}">
        <p14:creationId xmlns:p14="http://schemas.microsoft.com/office/powerpoint/2010/main" val="2036908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E137C17-C7D9-FD40-9D06-06A4DA0ACC98}" type="slidenum">
              <a:rPr lang="en-US"/>
              <a:pPr>
                <a:defRPr/>
              </a:pPr>
              <a:t>‹#›</a:t>
            </a:fld>
            <a:endParaRPr lang="en-US"/>
          </a:p>
        </p:txBody>
      </p:sp>
    </p:spTree>
    <p:extLst>
      <p:ext uri="{BB962C8B-B14F-4D97-AF65-F5344CB8AC3E}">
        <p14:creationId xmlns:p14="http://schemas.microsoft.com/office/powerpoint/2010/main" val="391913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B582C10-BFA7-684D-B80A-40AA45FD8F20}" type="slidenum">
              <a:rPr lang="en-US"/>
              <a:pPr>
                <a:defRPr/>
              </a:pPr>
              <a:t>‹#›</a:t>
            </a:fld>
            <a:endParaRPr lang="en-US"/>
          </a:p>
        </p:txBody>
      </p:sp>
    </p:spTree>
    <p:extLst>
      <p:ext uri="{BB962C8B-B14F-4D97-AF65-F5344CB8AC3E}">
        <p14:creationId xmlns:p14="http://schemas.microsoft.com/office/powerpoint/2010/main" val="53566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EF06D2-7129-4848-BF87-19E486B07C5F}" type="slidenum">
              <a:rPr lang="en-US"/>
              <a:pPr>
                <a:defRPr/>
              </a:pPr>
              <a:t>‹#›</a:t>
            </a:fld>
            <a:endParaRPr lang="en-US"/>
          </a:p>
        </p:txBody>
      </p:sp>
    </p:spTree>
    <p:extLst>
      <p:ext uri="{BB962C8B-B14F-4D97-AF65-F5344CB8AC3E}">
        <p14:creationId xmlns:p14="http://schemas.microsoft.com/office/powerpoint/2010/main" val="4058310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66FD2D-D057-034C-916C-89E7FB978108}" type="slidenum">
              <a:rPr lang="en-US"/>
              <a:pPr>
                <a:defRPr/>
              </a:pPr>
              <a:t>‹#›</a:t>
            </a:fld>
            <a:endParaRPr lang="en-US"/>
          </a:p>
        </p:txBody>
      </p:sp>
    </p:spTree>
    <p:extLst>
      <p:ext uri="{BB962C8B-B14F-4D97-AF65-F5344CB8AC3E}">
        <p14:creationId xmlns:p14="http://schemas.microsoft.com/office/powerpoint/2010/main" val="1821773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C2A25E1-4C10-0646-AFDE-E79CF3771CBA}" type="slidenum">
              <a:rPr lang="en-US"/>
              <a:pPr>
                <a:defRPr/>
              </a:pPr>
              <a:t>‹#›</a:t>
            </a:fld>
            <a:endParaRPr lang="en-US"/>
          </a:p>
        </p:txBody>
      </p:sp>
    </p:spTree>
    <p:extLst>
      <p:ext uri="{BB962C8B-B14F-4D97-AF65-F5344CB8AC3E}">
        <p14:creationId xmlns:p14="http://schemas.microsoft.com/office/powerpoint/2010/main" val="2594850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EF70CC3-2B3E-C247-9C14-C828BA8EF1A8}" type="slidenum">
              <a:rPr lang="en-US"/>
              <a:pPr>
                <a:defRPr/>
              </a:pPr>
              <a:t>‹#›</a:t>
            </a:fld>
            <a:endParaRPr lang="en-US"/>
          </a:p>
        </p:txBody>
      </p:sp>
    </p:spTree>
    <p:extLst>
      <p:ext uri="{BB962C8B-B14F-4D97-AF65-F5344CB8AC3E}">
        <p14:creationId xmlns:p14="http://schemas.microsoft.com/office/powerpoint/2010/main" val="1689752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134140B-AF50-F345-9F57-ACAF3741C482}" type="slidenum">
              <a:rPr lang="en-US"/>
              <a:pPr>
                <a:defRPr/>
              </a:pPr>
              <a:t>‹#›</a:t>
            </a:fld>
            <a:endParaRPr lang="en-US"/>
          </a:p>
        </p:txBody>
      </p:sp>
    </p:spTree>
    <p:extLst>
      <p:ext uri="{BB962C8B-B14F-4D97-AF65-F5344CB8AC3E}">
        <p14:creationId xmlns:p14="http://schemas.microsoft.com/office/powerpoint/2010/main" val="1899440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5709056-50BC-5545-9742-53986AD94B8B}" type="slidenum">
              <a:rPr lang="en-US"/>
              <a:pPr>
                <a:defRPr/>
              </a:pPr>
              <a:t>‹#›</a:t>
            </a:fld>
            <a:endParaRPr lang="en-US"/>
          </a:p>
        </p:txBody>
      </p:sp>
    </p:spTree>
    <p:extLst>
      <p:ext uri="{BB962C8B-B14F-4D97-AF65-F5344CB8AC3E}">
        <p14:creationId xmlns:p14="http://schemas.microsoft.com/office/powerpoint/2010/main" val="328546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7F4C917-98B9-B941-B663-B4074C0DC4B3}" type="slidenum">
              <a:rPr lang="en-US"/>
              <a:pPr>
                <a:defRPr/>
              </a:pPr>
              <a:t>‹#›</a:t>
            </a:fld>
            <a:endParaRPr lang="en-US"/>
          </a:p>
        </p:txBody>
      </p:sp>
    </p:spTree>
    <p:extLst>
      <p:ext uri="{BB962C8B-B14F-4D97-AF65-F5344CB8AC3E}">
        <p14:creationId xmlns:p14="http://schemas.microsoft.com/office/powerpoint/2010/main" val="3287384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070F398-B231-CD49-877D-D230CD75EABE}" type="slidenum">
              <a:rPr lang="en-US"/>
              <a:pPr>
                <a:defRPr/>
              </a:pPr>
              <a:t>‹#›</a:t>
            </a:fld>
            <a:endParaRPr lang="en-US"/>
          </a:p>
        </p:txBody>
      </p:sp>
    </p:spTree>
    <p:extLst>
      <p:ext uri="{BB962C8B-B14F-4D97-AF65-F5344CB8AC3E}">
        <p14:creationId xmlns:p14="http://schemas.microsoft.com/office/powerpoint/2010/main" val="3511167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CF63EFD7-5BED-3449-A900-02EB4D0DF9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Arial" pitchFamily="-106"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pitchFamily="-106"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pitchFamily="-106"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pitchFamily="-106"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pitchFamily="-106" charset="0"/>
        </a:defRPr>
      </a:lvl6pPr>
      <a:lvl7pPr marL="914400" algn="ctr" rtl="0" fontAlgn="base">
        <a:spcBef>
          <a:spcPct val="0"/>
        </a:spcBef>
        <a:spcAft>
          <a:spcPct val="0"/>
        </a:spcAft>
        <a:defRPr sz="4400">
          <a:solidFill>
            <a:schemeClr val="tx2"/>
          </a:solidFill>
          <a:latin typeface="Arial" pitchFamily="-106" charset="0"/>
        </a:defRPr>
      </a:lvl7pPr>
      <a:lvl8pPr marL="1371600" algn="ctr" rtl="0" fontAlgn="base">
        <a:spcBef>
          <a:spcPct val="0"/>
        </a:spcBef>
        <a:spcAft>
          <a:spcPct val="0"/>
        </a:spcAft>
        <a:defRPr sz="4400">
          <a:solidFill>
            <a:schemeClr val="tx2"/>
          </a:solidFill>
          <a:latin typeface="Arial" pitchFamily="-106" charset="0"/>
        </a:defRPr>
      </a:lvl8pPr>
      <a:lvl9pPr marL="1828800" algn="ctr" rtl="0" fontAlgn="base">
        <a:spcBef>
          <a:spcPct val="0"/>
        </a:spcBef>
        <a:spcAft>
          <a:spcPct val="0"/>
        </a:spcAft>
        <a:defRPr sz="4400">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microsoft.com/office/2007/relationships/hdphoto" Target="../media/hdphoto1.wdp"/><Relationship Id="rId5" Type="http://schemas.openxmlformats.org/officeDocument/2006/relationships/image" Target="../media/image3.jpe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oleObject" Target="../embeddings/oleObject5.bin"/><Relationship Id="rId4" Type="http://schemas.openxmlformats.org/officeDocument/2006/relationships/image" Target="../media/image30.e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9.bin"/><Relationship Id="rId18" Type="http://schemas.openxmlformats.org/officeDocument/2006/relationships/image" Target="../media/image38.emf"/><Relationship Id="rId3" Type="http://schemas.openxmlformats.org/officeDocument/2006/relationships/image" Target="../media/image18.png"/><Relationship Id="rId7" Type="http://schemas.openxmlformats.org/officeDocument/2006/relationships/image" Target="../media/image33.emf"/><Relationship Id="rId12" Type="http://schemas.openxmlformats.org/officeDocument/2006/relationships/image" Target="../media/image35.emf"/><Relationship Id="rId17" Type="http://schemas.openxmlformats.org/officeDocument/2006/relationships/oleObject" Target="../embeddings/oleObject11.bin"/><Relationship Id="rId2" Type="http://schemas.openxmlformats.org/officeDocument/2006/relationships/notesSlide" Target="../notesSlides/notesSlide13.xml"/><Relationship Id="rId16" Type="http://schemas.openxmlformats.org/officeDocument/2006/relationships/image" Target="../media/image37.emf"/><Relationship Id="rId1" Type="http://schemas.openxmlformats.org/officeDocument/2006/relationships/slideLayout" Target="../slideLayouts/slideLayout2.xml"/><Relationship Id="rId6" Type="http://schemas.openxmlformats.org/officeDocument/2006/relationships/oleObject" Target="../embeddings/oleObject7.bin"/><Relationship Id="rId11" Type="http://schemas.openxmlformats.org/officeDocument/2006/relationships/image" Target="../media/image34.emf"/><Relationship Id="rId5" Type="http://schemas.openxmlformats.org/officeDocument/2006/relationships/image" Target="../media/image19.emf"/><Relationship Id="rId15" Type="http://schemas.openxmlformats.org/officeDocument/2006/relationships/oleObject" Target="../embeddings/oleObject10.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image" Target="../media/image20.emf"/><Relationship Id="rId14" Type="http://schemas.openxmlformats.org/officeDocument/2006/relationships/image" Target="../media/image36.e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image" Target="../media/image39.gif"/><Relationship Id="rId7" Type="http://schemas.openxmlformats.org/officeDocument/2006/relationships/image" Target="../media/image41.emf"/><Relationship Id="rId12" Type="http://schemas.openxmlformats.org/officeDocument/2006/relationships/image" Target="../media/image44.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oleObject" Target="../embeddings/oleObject12.bin"/><Relationship Id="rId11" Type="http://schemas.openxmlformats.org/officeDocument/2006/relationships/image" Target="../media/image43.emf"/><Relationship Id="rId5" Type="http://schemas.openxmlformats.org/officeDocument/2006/relationships/image" Target="../media/image35.emf"/><Relationship Id="rId10" Type="http://schemas.openxmlformats.org/officeDocument/2006/relationships/oleObject" Target="../embeddings/oleObject14.bin"/><Relationship Id="rId4" Type="http://schemas.openxmlformats.org/officeDocument/2006/relationships/image" Target="../media/image40.gif"/><Relationship Id="rId9" Type="http://schemas.openxmlformats.org/officeDocument/2006/relationships/image" Target="../media/image42.emf"/></Relationships>
</file>

<file path=ppt/slides/_rels/slide16.xml.rels><?xml version="1.0" encoding="UTF-8" standalone="yes"?>
<Relationships xmlns="http://schemas.openxmlformats.org/package/2006/relationships"><Relationship Id="rId3" Type="http://schemas.openxmlformats.org/officeDocument/2006/relationships/image" Target="../media/image45.emf"/><Relationship Id="rId7" Type="http://schemas.openxmlformats.org/officeDocument/2006/relationships/image" Target="../media/image48.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7.emf"/><Relationship Id="rId5" Type="http://schemas.openxmlformats.org/officeDocument/2006/relationships/oleObject" Target="../embeddings/oleObject15.bin"/><Relationship Id="rId4" Type="http://schemas.openxmlformats.org/officeDocument/2006/relationships/image" Target="../media/image46.emf"/></Relationships>
</file>

<file path=ppt/slides/_rels/slide17.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0.emf"/><Relationship Id="rId5" Type="http://schemas.openxmlformats.org/officeDocument/2006/relationships/oleObject" Target="../embeddings/oleObject16.bin"/><Relationship Id="rId4" Type="http://schemas.openxmlformats.org/officeDocument/2006/relationships/image" Target="../media/image48.emf"/></Relationships>
</file>

<file path=ppt/slides/_rels/slide18.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oleObject" Target="../embeddings/oleObject1.bin"/><Relationship Id="rId7" Type="http://schemas.openxmlformats.org/officeDocument/2006/relationships/oleObject" Target="../embeddings/oleObject18.bin"/><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51.emf"/><Relationship Id="rId5" Type="http://schemas.openxmlformats.org/officeDocument/2006/relationships/oleObject" Target="../embeddings/oleObject17.bin"/><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oleObject" Target="../embeddings/oleObject19.bin"/></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56.emf"/></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2.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image" Target="../media/image63.jpeg"/><Relationship Id="rId7" Type="http://schemas.openxmlformats.org/officeDocument/2006/relationships/oleObject" Target="../embeddings/oleObject20.bin"/><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3.jpeg"/><Relationship Id="rId7"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4.emf"/><Relationship Id="rId4" Type="http://schemas.openxmlformats.org/officeDocument/2006/relationships/oleObject" Target="../embeddings/oleObject21.bin"/></Relationships>
</file>

<file path=ppt/slides/_rels/slide2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6.emf"/><Relationship Id="rId4" Type="http://schemas.openxmlformats.org/officeDocument/2006/relationships/oleObject" Target="../embeddings/oleObject22.bin"/></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tiff"/><Relationship Id="rId5" Type="http://schemas.openxmlformats.org/officeDocument/2006/relationships/image" Target="../media/image16.png"/><Relationship Id="rId4" Type="http://schemas.openxmlformats.org/officeDocument/2006/relationships/image" Target="../media/image15.tif"/></Relationships>
</file>

<file path=ppt/slides/_rels/slide30.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6.emf"/></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0.png"/><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88.png"/><Relationship Id="rId3" Type="http://schemas.microsoft.com/office/2007/relationships/hdphoto" Target="../media/hdphoto3.wdp"/><Relationship Id="rId7" Type="http://schemas.openxmlformats.org/officeDocument/2006/relationships/image" Target="../media/image85.png"/><Relationship Id="rId12" Type="http://schemas.microsoft.com/office/2007/relationships/hdphoto" Target="../media/hdphoto7.wdp"/><Relationship Id="rId2" Type="http://schemas.openxmlformats.org/officeDocument/2006/relationships/image" Target="../media/image80.png"/><Relationship Id="rId1" Type="http://schemas.openxmlformats.org/officeDocument/2006/relationships/slideLayout" Target="../slideLayouts/slideLayout13.xml"/><Relationship Id="rId6" Type="http://schemas.openxmlformats.org/officeDocument/2006/relationships/image" Target="../media/image84.png"/><Relationship Id="rId11" Type="http://schemas.openxmlformats.org/officeDocument/2006/relationships/image" Target="../media/image87.png"/><Relationship Id="rId5" Type="http://schemas.openxmlformats.org/officeDocument/2006/relationships/image" Target="../media/image83.png"/><Relationship Id="rId10" Type="http://schemas.microsoft.com/office/2007/relationships/hdphoto" Target="../media/hdphoto6.wdp"/><Relationship Id="rId4" Type="http://schemas.openxmlformats.org/officeDocument/2006/relationships/image" Target="../media/image82.png"/><Relationship Id="rId9"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90.emf"/></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19.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41.xml.rels><?xml version="1.0" encoding="UTF-8" standalone="yes"?>
<Relationships xmlns="http://schemas.openxmlformats.org/package/2006/relationships"><Relationship Id="rId3" Type="http://schemas.openxmlformats.org/officeDocument/2006/relationships/hyperlink" Target="http://www.cerm.unifi.it/EUcourse2001/Gunther_lecturenotes.pdf" TargetMode="External"/><Relationship Id="rId7" Type="http://schemas.openxmlformats.org/officeDocument/2006/relationships/image" Target="../media/image97.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96.emf"/><Relationship Id="rId5" Type="http://schemas.openxmlformats.org/officeDocument/2006/relationships/image" Target="../media/image95.emf"/><Relationship Id="rId4" Type="http://schemas.openxmlformats.org/officeDocument/2006/relationships/image" Target="../media/image94.emf"/></Relationships>
</file>

<file path=ppt/slides/_rels/slide4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02.emf"/><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oleObject" Target="../embeddings/oleObject24.bin"/><Relationship Id="rId5" Type="http://schemas.openxmlformats.org/officeDocument/2006/relationships/image" Target="../media/image101.jpeg"/><Relationship Id="rId4" Type="http://schemas.openxmlformats.org/officeDocument/2006/relationships/image" Target="../media/image100.jpeg"/></Relationships>
</file>

<file path=ppt/slides/_rels/slide4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107.emf"/><Relationship Id="rId4" Type="http://schemas.openxmlformats.org/officeDocument/2006/relationships/image" Target="../media/image106.emf"/></Relationships>
</file>

<file path=ppt/slides/_rels/slide4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10.png"/><Relationship Id="rId4" Type="http://schemas.openxmlformats.org/officeDocument/2006/relationships/image" Target="../media/image109.png"/></Relationships>
</file>

<file path=ppt/slides/_rels/slide4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10.png"/><Relationship Id="rId1" Type="http://schemas.openxmlformats.org/officeDocument/2006/relationships/slideLayout" Target="../slideLayouts/slideLayout6.xml"/><Relationship Id="rId5" Type="http://schemas.openxmlformats.org/officeDocument/2006/relationships/image" Target="../media/image11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0.png"/><Relationship Id="rId1" Type="http://schemas.openxmlformats.org/officeDocument/2006/relationships/slideLayout" Target="../slideLayouts/slideLayout6.xml"/><Relationship Id="rId5" Type="http://schemas.openxmlformats.org/officeDocument/2006/relationships/image" Target="../media/image113.png"/><Relationship Id="rId4" Type="http://schemas.openxmlformats.org/officeDocument/2006/relationships/image" Target="../media/image111.png"/></Relationships>
</file>

<file path=ppt/slides/_rels/slide5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0.png"/><Relationship Id="rId1" Type="http://schemas.openxmlformats.org/officeDocument/2006/relationships/slideLayout" Target="../slideLayouts/slideLayout6.xml"/><Relationship Id="rId4" Type="http://schemas.openxmlformats.org/officeDocument/2006/relationships/image" Target="../media/image115.png"/></Relationships>
</file>

<file path=ppt/slides/_rels/slide5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53.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20.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1.png"/><Relationship Id="rId7" Type="http://schemas.openxmlformats.org/officeDocument/2006/relationships/image" Target="../media/image123.wm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oleObject" Target="../embeddings/oleObject26.bin"/><Relationship Id="rId5" Type="http://schemas.openxmlformats.org/officeDocument/2006/relationships/image" Target="../media/image122.wmf"/><Relationship Id="rId10" Type="http://schemas.openxmlformats.org/officeDocument/2006/relationships/image" Target="../media/image126.png"/><Relationship Id="rId4" Type="http://schemas.openxmlformats.org/officeDocument/2006/relationships/oleObject" Target="../embeddings/oleObject25.bin"/><Relationship Id="rId9" Type="http://schemas.openxmlformats.org/officeDocument/2006/relationships/image" Target="../media/image125.png"/></Relationships>
</file>

<file path=ppt/slides/_rels/slide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4.jpg"/></Relationships>
</file>

<file path=ppt/slides/_rels/slide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6660847" y="3652791"/>
            <a:ext cx="2120296" cy="1518526"/>
          </a:xfrm>
          <a:prstGeom prst="rect">
            <a:avLst/>
          </a:prstGeom>
        </p:spPr>
      </p:pic>
      <p:pic>
        <p:nvPicPr>
          <p:cNvPr id="11" name="Picture 9" descr="tfnonma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4536" y="3652762"/>
            <a:ext cx="2698330" cy="24102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09" name="Rectangle 4"/>
          <p:cNvSpPr>
            <a:spLocks noChangeArrowheads="1"/>
          </p:cNvSpPr>
          <p:nvPr/>
        </p:nvSpPr>
        <p:spPr bwMode="auto">
          <a:xfrm>
            <a:off x="671513" y="1128637"/>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lang="en-US" sz="3600" b="1" dirty="0"/>
              <a:t>Time-Frequency Analysis of Biophysical Time series</a:t>
            </a:r>
          </a:p>
        </p:txBody>
      </p:sp>
      <p:sp>
        <p:nvSpPr>
          <p:cNvPr id="17411" name="Text Box 7"/>
          <p:cNvSpPr txBox="1">
            <a:spLocks noChangeArrowheads="1"/>
          </p:cNvSpPr>
          <p:nvPr/>
        </p:nvSpPr>
        <p:spPr bwMode="auto">
          <a:xfrm>
            <a:off x="1880114" y="2464330"/>
            <a:ext cx="5660589"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b="1" dirty="0"/>
              <a:t>Arnaud Delorme</a:t>
            </a:r>
          </a:p>
          <a:p>
            <a:pPr algn="ctr" eaLnBrk="1" hangingPunct="1"/>
            <a:r>
              <a:rPr lang="en-US" sz="1800" dirty="0"/>
              <a:t>(with contributions from Tim Mullen and John Iversen)</a:t>
            </a:r>
          </a:p>
          <a:p>
            <a:pPr algn="ctr" eaLnBrk="1" hangingPunct="1"/>
            <a:r>
              <a:rPr lang="en-US" sz="1800" dirty="0"/>
              <a:t>		</a:t>
            </a:r>
          </a:p>
        </p:txBody>
      </p:sp>
      <p:sp>
        <p:nvSpPr>
          <p:cNvPr id="17412" name="Rectangle 6"/>
          <p:cNvSpPr>
            <a:spLocks noChangeArrowheads="1"/>
          </p:cNvSpPr>
          <p:nvPr/>
        </p:nvSpPr>
        <p:spPr bwMode="auto">
          <a:xfrm>
            <a:off x="1714500" y="2493887"/>
            <a:ext cx="65278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n-US" i="1" dirty="0"/>
          </a:p>
        </p:txBody>
      </p:sp>
      <p:grpSp>
        <p:nvGrpSpPr>
          <p:cNvPr id="7" name="Group 6"/>
          <p:cNvGrpSpPr/>
          <p:nvPr/>
        </p:nvGrpSpPr>
        <p:grpSpPr>
          <a:xfrm>
            <a:off x="254075" y="5830929"/>
            <a:ext cx="3289829" cy="780857"/>
            <a:chOff x="229885" y="5612795"/>
            <a:chExt cx="4514601" cy="1071563"/>
          </a:xfrm>
        </p:grpSpPr>
        <p:pic>
          <p:nvPicPr>
            <p:cNvPr id="8"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885" y="5630258"/>
              <a:ext cx="1193800" cy="1054100"/>
            </a:xfrm>
            <a:prstGeom prst="rect">
              <a:avLst/>
            </a:prstGeom>
            <a:noFill/>
            <a:ln w="9525" cap="rnd" cmpd="sng">
              <a:solidFill>
                <a:schemeClr val="tx1"/>
              </a:solidFill>
              <a:prstDash val="solid"/>
              <a:round/>
              <a:headEnd/>
              <a:tailEnd/>
            </a:ln>
            <a:extLst>
              <a:ext uri="{909E8E84-426E-40dd-AFC4-6F175D3DCCD1}">
                <a14:hiddenFill xmlns="" xmlns:a14="http://schemas.microsoft.com/office/drawing/2010/main">
                  <a:solidFill>
                    <a:srgbClr val="FFFFFF"/>
                  </a:solidFill>
                </a14:hiddenFill>
              </a:ext>
            </a:extLst>
          </p:spPr>
        </p:pic>
        <p:pic>
          <p:nvPicPr>
            <p:cNvPr id="9"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6547" y="5663595"/>
              <a:ext cx="1828800" cy="977900"/>
            </a:xfrm>
            <a:prstGeom prst="rect">
              <a:avLst/>
            </a:prstGeom>
            <a:noFill/>
            <a:ln w="9525" cap="flat" cmpd="sng">
              <a:solidFill>
                <a:srgbClr val="FFFFFF"/>
              </a:solidFill>
              <a:prstDash val="solid"/>
              <a:miter lim="800000"/>
              <a:headEnd/>
              <a:tailEnd/>
            </a:ln>
            <a:extLst>
              <a:ext uri="{909E8E84-426E-40dd-AFC4-6F175D3DCCD1}">
                <a14:hiddenFill xmlns="" xmlns:a14="http://schemas.microsoft.com/office/drawing/2010/main">
                  <a:solidFill>
                    <a:srgbClr val="FFFFFF"/>
                  </a:solidFill>
                </a14:hiddenFill>
              </a:ext>
            </a:extLst>
          </p:spPr>
        </p:pic>
        <p:pic>
          <p:nvPicPr>
            <p:cNvPr id="1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8598" y="5612795"/>
              <a:ext cx="1385888" cy="1066800"/>
            </a:xfrm>
            <a:prstGeom prst="rect">
              <a:avLst/>
            </a:prstGeom>
            <a:noFill/>
            <a:ln w="9525" cap="flat" cmpd="sng">
              <a:solidFill>
                <a:schemeClr val="tx1"/>
              </a:solidFill>
              <a:prstDash val="solid"/>
              <a:miter lim="800000"/>
              <a:headEnd/>
              <a:tailEnd/>
            </a:ln>
            <a:extLst>
              <a:ext uri="{909E8E84-426E-40dd-AFC4-6F175D3DCCD1}">
                <a14:hiddenFill xmlns="" xmlns:a14="http://schemas.microsoft.com/office/drawing/2010/main">
                  <a:solidFill>
                    <a:srgbClr val="FFFFFF"/>
                  </a:solidFill>
                </a14:hiddenFill>
              </a:ext>
            </a:extLst>
          </p:spPr>
        </p:pic>
      </p:grpSp>
      <p:graphicFrame>
        <p:nvGraphicFramePr>
          <p:cNvPr id="12" name="Object 2"/>
          <p:cNvGraphicFramePr>
            <a:graphicFrameLocks noChangeAspect="1"/>
          </p:cNvGraphicFramePr>
          <p:nvPr>
            <p:extLst>
              <p:ext uri="{D42A27DB-BD31-4B8C-83A1-F6EECF244321}">
                <p14:modId xmlns:p14="http://schemas.microsoft.com/office/powerpoint/2010/main" val="1563852783"/>
              </p:ext>
            </p:extLst>
          </p:nvPr>
        </p:nvGraphicFramePr>
        <p:xfrm>
          <a:off x="7003143" y="5487821"/>
          <a:ext cx="1891669" cy="564049"/>
        </p:xfrm>
        <a:graphic>
          <a:graphicData uri="http://schemas.openxmlformats.org/presentationml/2006/ole">
            <mc:AlternateContent xmlns:mc="http://schemas.openxmlformats.org/markup-compatibility/2006">
              <mc:Choice xmlns:v="urn:schemas-microsoft-com:vml" Requires="v">
                <p:oleObj name="Equation" r:id="rId8" imgW="1447800" imgH="431800" progId="Equation.3">
                  <p:embed/>
                </p:oleObj>
              </mc:Choice>
              <mc:Fallback>
                <p:oleObj name="Equation" r:id="rId8" imgW="1447800" imgH="431800" progId="Equation.3">
                  <p:embed/>
                  <p:pic>
                    <p:nvPicPr>
                      <p:cNvPr id="0" name=""/>
                      <p:cNvPicPr>
                        <a:picLocks noChangeAspect="1" noChangeArrowheads="1"/>
                      </p:cNvPicPr>
                      <p:nvPr/>
                    </p:nvPicPr>
                    <p:blipFill>
                      <a:blip r:embed="rId9"/>
                      <a:srcRect/>
                      <a:stretch>
                        <a:fillRect/>
                      </a:stretch>
                    </p:blipFill>
                    <p:spPr bwMode="auto">
                      <a:xfrm>
                        <a:off x="7003143" y="5487821"/>
                        <a:ext cx="1891669" cy="564049"/>
                      </a:xfrm>
                      <a:prstGeom prst="rect">
                        <a:avLst/>
                      </a:prstGeom>
                      <a:noFill/>
                      <a:ln>
                        <a:noFill/>
                      </a:ln>
                      <a:effectLst/>
                    </p:spPr>
                  </p:pic>
                </p:oleObj>
              </mc:Fallback>
            </mc:AlternateContent>
          </a:graphicData>
        </a:graphic>
      </p:graphicFrame>
      <p:pic>
        <p:nvPicPr>
          <p:cNvPr id="3" name="Picture 2"/>
          <p:cNvPicPr>
            <a:picLocks noChangeAspect="1"/>
          </p:cNvPicPr>
          <p:nvPr/>
        </p:nvPicPr>
        <p:blipFill>
          <a:blip r:embed="rId10">
            <a:extLst>
              <a:ext uri="{BEBA8EAE-BF5A-486C-A8C5-ECC9F3942E4B}">
                <a14:imgProps xmlns:a14="http://schemas.microsoft.com/office/drawing/2010/main">
                  <a14:imgLayer r:embed="rId11">
                    <a14:imgEffect>
                      <a14:backgroundRemoval t="5000" b="100000" l="1500" r="97500"/>
                    </a14:imgEffect>
                  </a14:imgLayer>
                </a14:imgProps>
              </a:ext>
            </a:extLst>
          </a:blip>
          <a:stretch>
            <a:fillRect/>
          </a:stretch>
        </p:blipFill>
        <p:spPr>
          <a:xfrm>
            <a:off x="6724955" y="4354282"/>
            <a:ext cx="1564318" cy="1173238"/>
          </a:xfrm>
          <a:prstGeom prst="rect">
            <a:avLst/>
          </a:prstGeom>
        </p:spPr>
      </p:pic>
      <p:pic>
        <p:nvPicPr>
          <p:cNvPr id="15" name="Picture 14"/>
          <p:cNvPicPr>
            <a:picLocks noChangeAspect="1"/>
          </p:cNvPicPr>
          <p:nvPr/>
        </p:nvPicPr>
        <p:blipFill>
          <a:blip r:embed="rId12"/>
          <a:stretch>
            <a:fillRect/>
          </a:stretch>
        </p:blipFill>
        <p:spPr>
          <a:xfrm>
            <a:off x="3906762" y="6023429"/>
            <a:ext cx="5043714" cy="83457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p:cNvPicPr>
            <a:picLocks noChangeAspect="1" noChangeArrowheads="1"/>
          </p:cNvPicPr>
          <p:nvPr/>
        </p:nvPicPr>
        <p:blipFill>
          <a:blip r:embed="rId3">
            <a:extLst>
              <a:ext uri="{28A0092B-C50C-407E-A947-70E740481C1C}">
                <a14:useLocalDpi xmlns:a14="http://schemas.microsoft.com/office/drawing/2010/main" val="0"/>
              </a:ext>
            </a:extLst>
          </a:blip>
          <a:srcRect b="8295"/>
          <a:stretch>
            <a:fillRect/>
          </a:stretch>
        </p:blipFill>
        <p:spPr bwMode="auto">
          <a:xfrm>
            <a:off x="861308" y="1639501"/>
            <a:ext cx="7689850" cy="4492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0" name="Text Box 5"/>
          <p:cNvSpPr txBox="1">
            <a:spLocks noChangeArrowheads="1"/>
          </p:cNvSpPr>
          <p:nvPr/>
        </p:nvSpPr>
        <p:spPr bwMode="auto">
          <a:xfrm>
            <a:off x="5646738" y="6583363"/>
            <a:ext cx="3497262"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chemeClr val="bg2"/>
                </a:solidFill>
              </a:rPr>
              <a:t>Figure, courtesy of Ravi Ramamoorthi &amp; Wolberg</a:t>
            </a:r>
          </a:p>
        </p:txBody>
      </p:sp>
      <p:sp>
        <p:nvSpPr>
          <p:cNvPr id="22531" name="Text Box 6"/>
          <p:cNvSpPr txBox="1">
            <a:spLocks noChangeArrowheads="1"/>
          </p:cNvSpPr>
          <p:nvPr/>
        </p:nvSpPr>
        <p:spPr bwMode="auto">
          <a:xfrm>
            <a:off x="4636383" y="1202938"/>
            <a:ext cx="16732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Freq. decomp.</a:t>
            </a:r>
          </a:p>
        </p:txBody>
      </p:sp>
      <p:sp>
        <p:nvSpPr>
          <p:cNvPr id="22532" name="Text Box 7"/>
          <p:cNvSpPr txBox="1">
            <a:spLocks noChangeArrowheads="1"/>
          </p:cNvSpPr>
          <p:nvPr/>
        </p:nvSpPr>
        <p:spPr bwMode="auto">
          <a:xfrm>
            <a:off x="6427083" y="1202938"/>
            <a:ext cx="14414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Sum of freq.</a:t>
            </a:r>
          </a:p>
        </p:txBody>
      </p:sp>
      <p:sp>
        <p:nvSpPr>
          <p:cNvPr id="22533" name="Text Box 8"/>
          <p:cNvSpPr txBox="1">
            <a:spLocks noChangeArrowheads="1"/>
          </p:cNvSpPr>
          <p:nvPr/>
        </p:nvSpPr>
        <p:spPr bwMode="auto">
          <a:xfrm>
            <a:off x="1169283" y="1431538"/>
            <a:ext cx="996950" cy="64135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Time </a:t>
            </a:r>
          </a:p>
          <a:p>
            <a:pPr eaLnBrk="1" hangingPunct="1"/>
            <a:r>
              <a:rPr lang="en-US" sz="1800"/>
              <a:t>domain </a:t>
            </a:r>
          </a:p>
        </p:txBody>
      </p:sp>
      <p:sp>
        <p:nvSpPr>
          <p:cNvPr id="22534" name="Text Box 10"/>
          <p:cNvSpPr txBox="1">
            <a:spLocks noChangeArrowheads="1"/>
          </p:cNvSpPr>
          <p:nvPr/>
        </p:nvSpPr>
        <p:spPr bwMode="auto">
          <a:xfrm>
            <a:off x="3315583" y="3565138"/>
            <a:ext cx="57785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t>Time</a:t>
            </a:r>
          </a:p>
        </p:txBody>
      </p:sp>
      <p:sp>
        <p:nvSpPr>
          <p:cNvPr id="22535" name="Text Box 11"/>
          <p:cNvSpPr txBox="1">
            <a:spLocks noChangeArrowheads="1"/>
          </p:cNvSpPr>
          <p:nvPr/>
        </p:nvSpPr>
        <p:spPr bwMode="auto">
          <a:xfrm>
            <a:off x="2807583" y="5965438"/>
            <a:ext cx="102076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t>Frequency</a:t>
            </a:r>
          </a:p>
        </p:txBody>
      </p:sp>
      <p:sp>
        <p:nvSpPr>
          <p:cNvPr id="213008" name="Line 16"/>
          <p:cNvSpPr>
            <a:spLocks noChangeShapeType="1"/>
          </p:cNvSpPr>
          <p:nvPr/>
        </p:nvSpPr>
        <p:spPr bwMode="auto">
          <a:xfrm>
            <a:off x="2785358" y="5101838"/>
            <a:ext cx="0" cy="469900"/>
          </a:xfrm>
          <a:prstGeom prst="line">
            <a:avLst/>
          </a:prstGeom>
          <a:noFill/>
          <a:ln w="9525">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13009" name="Line 17"/>
          <p:cNvSpPr>
            <a:spLocks noChangeShapeType="1"/>
          </p:cNvSpPr>
          <p:nvPr/>
        </p:nvSpPr>
        <p:spPr bwMode="auto">
          <a:xfrm>
            <a:off x="4068058" y="5152638"/>
            <a:ext cx="368300" cy="0"/>
          </a:xfrm>
          <a:prstGeom prst="line">
            <a:avLst/>
          </a:prstGeom>
          <a:noFill/>
          <a:ln w="9525">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13010" name="Line 18"/>
          <p:cNvSpPr>
            <a:spLocks noChangeShapeType="1"/>
          </p:cNvSpPr>
          <p:nvPr/>
        </p:nvSpPr>
        <p:spPr bwMode="auto">
          <a:xfrm>
            <a:off x="2709158" y="5114538"/>
            <a:ext cx="0" cy="4699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13012" name="Line 20"/>
          <p:cNvSpPr>
            <a:spLocks noChangeShapeType="1"/>
          </p:cNvSpPr>
          <p:nvPr/>
        </p:nvSpPr>
        <p:spPr bwMode="auto">
          <a:xfrm>
            <a:off x="4080758" y="4377938"/>
            <a:ext cx="368300" cy="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13013" name="Line 21"/>
          <p:cNvSpPr>
            <a:spLocks noChangeShapeType="1"/>
          </p:cNvSpPr>
          <p:nvPr/>
        </p:nvSpPr>
        <p:spPr bwMode="auto">
          <a:xfrm>
            <a:off x="4118858" y="3171438"/>
            <a:ext cx="368300" cy="0"/>
          </a:xfrm>
          <a:prstGeom prst="line">
            <a:avLst/>
          </a:prstGeom>
          <a:noFill/>
          <a:ln w="9525">
            <a:solidFill>
              <a:srgbClr val="8DC6FF"/>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13014" name="Line 22"/>
          <p:cNvSpPr>
            <a:spLocks noChangeShapeType="1"/>
          </p:cNvSpPr>
          <p:nvPr/>
        </p:nvSpPr>
        <p:spPr bwMode="auto">
          <a:xfrm>
            <a:off x="2594858" y="4746238"/>
            <a:ext cx="0" cy="469900"/>
          </a:xfrm>
          <a:prstGeom prst="line">
            <a:avLst/>
          </a:prstGeom>
          <a:noFill/>
          <a:ln w="9525">
            <a:solidFill>
              <a:srgbClr val="8DC6FF"/>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2543" name="Rectangle 31"/>
          <p:cNvSpPr>
            <a:spLocks noChangeArrowheads="1"/>
          </p:cNvSpPr>
          <p:nvPr/>
        </p:nvSpPr>
        <p:spPr bwMode="auto">
          <a:xfrm>
            <a:off x="6315958" y="5889238"/>
            <a:ext cx="1943100" cy="3175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22" name="Rectangle 21"/>
          <p:cNvSpPr/>
          <p:nvPr/>
        </p:nvSpPr>
        <p:spPr>
          <a:xfrm>
            <a:off x="956558" y="5051038"/>
            <a:ext cx="1524000" cy="1104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charset="0"/>
              <a:ea typeface="ＭＳ Ｐゴシック" charset="0"/>
              <a:cs typeface="ＭＳ Ｐゴシック" charset="0"/>
            </a:endParaRPr>
          </a:p>
        </p:txBody>
      </p:sp>
      <p:sp>
        <p:nvSpPr>
          <p:cNvPr id="22545" name="Text Box 9"/>
          <p:cNvSpPr txBox="1">
            <a:spLocks noChangeArrowheads="1"/>
          </p:cNvSpPr>
          <p:nvPr/>
        </p:nvSpPr>
        <p:spPr bwMode="auto">
          <a:xfrm>
            <a:off x="1220083" y="4758938"/>
            <a:ext cx="13271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Frequency </a:t>
            </a:r>
          </a:p>
          <a:p>
            <a:pPr eaLnBrk="1" hangingPunct="1"/>
            <a:r>
              <a:rPr lang="en-US" sz="1800" dirty="0"/>
              <a:t>domain</a:t>
            </a:r>
          </a:p>
        </p:txBody>
      </p:sp>
      <p:sp>
        <p:nvSpPr>
          <p:cNvPr id="3" name="Rectangle 2"/>
          <p:cNvSpPr/>
          <p:nvPr/>
        </p:nvSpPr>
        <p:spPr>
          <a:xfrm>
            <a:off x="2188458" y="1761738"/>
            <a:ext cx="571500" cy="4699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i="1" dirty="0"/>
              <a:t>x</a:t>
            </a:r>
            <a:r>
              <a:rPr lang="en-US" dirty="0"/>
              <a:t>(</a:t>
            </a:r>
            <a:r>
              <a:rPr lang="en-US" i="1" dirty="0"/>
              <a:t>t</a:t>
            </a:r>
            <a:r>
              <a:rPr lang="en-US" dirty="0"/>
              <a:t>)</a:t>
            </a:r>
          </a:p>
        </p:txBody>
      </p:sp>
      <p:sp>
        <p:nvSpPr>
          <p:cNvPr id="24" name="Rectangle 23"/>
          <p:cNvSpPr/>
          <p:nvPr/>
        </p:nvSpPr>
        <p:spPr>
          <a:xfrm>
            <a:off x="3725158" y="3234938"/>
            <a:ext cx="254000" cy="406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i="1" dirty="0"/>
              <a:t>t</a:t>
            </a:r>
          </a:p>
        </p:txBody>
      </p:sp>
      <p:sp>
        <p:nvSpPr>
          <p:cNvPr id="25" name="Rectangle 24"/>
          <p:cNvSpPr/>
          <p:nvPr/>
        </p:nvSpPr>
        <p:spPr>
          <a:xfrm>
            <a:off x="1732221" y="4200138"/>
            <a:ext cx="1547474" cy="4318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a:t>
            </a:r>
            <a:r>
              <a:rPr lang="en-US" i="1" dirty="0"/>
              <a:t>S</a:t>
            </a:r>
            <a:r>
              <a:rPr lang="en-US" dirty="0"/>
              <a:t>(</a:t>
            </a:r>
            <a:r>
              <a:rPr lang="en-US" i="1" dirty="0"/>
              <a:t>f</a:t>
            </a:r>
            <a:r>
              <a:rPr lang="en-US" dirty="0"/>
              <a:t>)|= Power</a:t>
            </a:r>
          </a:p>
        </p:txBody>
      </p:sp>
      <p:sp>
        <p:nvSpPr>
          <p:cNvPr id="27" name="Rectangle 26"/>
          <p:cNvSpPr/>
          <p:nvPr/>
        </p:nvSpPr>
        <p:spPr>
          <a:xfrm>
            <a:off x="3712458" y="5647938"/>
            <a:ext cx="254000" cy="406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i="1" dirty="0"/>
              <a:t>f</a:t>
            </a:r>
          </a:p>
        </p:txBody>
      </p:sp>
      <p:sp>
        <p:nvSpPr>
          <p:cNvPr id="23" name="Title 1"/>
          <p:cNvSpPr txBox="1">
            <a:spLocks/>
          </p:cNvSpPr>
          <p:nvPr/>
        </p:nvSpPr>
        <p:spPr bwMode="auto">
          <a:xfrm>
            <a:off x="422275"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a:lstStyle>
          <a:p>
            <a:pPr marL="0" indent="0" algn="ctr">
              <a:buNone/>
            </a:pPr>
            <a:r>
              <a:rPr lang="en-US" sz="4400" dirty="0">
                <a:latin typeface="Arial (Headings)"/>
                <a:cs typeface="Arial (Headings)"/>
              </a:rPr>
              <a:t> Fourier Analysis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30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30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30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30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300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30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8" grpId="0" animBg="1"/>
      <p:bldP spid="213009" grpId="0" animBg="1"/>
      <p:bldP spid="213010" grpId="0" animBg="1"/>
      <p:bldP spid="213012" grpId="0" animBg="1"/>
      <p:bldP spid="213013" grpId="0" animBg="1"/>
      <p:bldP spid="2130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E3A31A83-FEC5-6741-89BF-5E7BF573B561}"/>
              </a:ext>
            </a:extLst>
          </p:cNvPr>
          <p:cNvSpPr txBox="1">
            <a:spLocks/>
          </p:cNvSpPr>
          <p:nvPr/>
        </p:nvSpPr>
        <p:spPr>
          <a:xfrm>
            <a:off x="675676" y="581542"/>
            <a:ext cx="6572250" cy="110463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US" sz="2000" dirty="0">
              <a:latin typeface="Arial" charset="0"/>
              <a:ea typeface="Arial" charset="0"/>
              <a:cs typeface="Arial" charset="0"/>
            </a:endParaRPr>
          </a:p>
        </p:txBody>
      </p:sp>
      <p:sp>
        <p:nvSpPr>
          <p:cNvPr id="23" name="Title 1">
            <a:extLst>
              <a:ext uri="{FF2B5EF4-FFF2-40B4-BE49-F238E27FC236}">
                <a16:creationId xmlns:a16="http://schemas.microsoft.com/office/drawing/2014/main" id="{41BE8849-0B86-FB49-AEA2-CC5EE5792296}"/>
              </a:ext>
            </a:extLst>
          </p:cNvPr>
          <p:cNvSpPr txBox="1">
            <a:spLocks/>
          </p:cNvSpPr>
          <p:nvPr/>
        </p:nvSpPr>
        <p:spPr>
          <a:xfrm>
            <a:off x="451312" y="5803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Adding up sine waves</a:t>
            </a:r>
            <a:endParaRPr lang="en-US" sz="1500" b="1" dirty="0">
              <a:latin typeface="Arial" charset="0"/>
              <a:ea typeface="Arial" charset="0"/>
              <a:cs typeface="Arial" charset="0"/>
            </a:endParaRPr>
          </a:p>
        </p:txBody>
      </p:sp>
      <p:pic>
        <p:nvPicPr>
          <p:cNvPr id="14" name="Picture 13" descr="Graphical user interface, application&#10;&#10;Description automatically generated">
            <a:extLst>
              <a:ext uri="{FF2B5EF4-FFF2-40B4-BE49-F238E27FC236}">
                <a16:creationId xmlns:a16="http://schemas.microsoft.com/office/drawing/2014/main" id="{41775F3F-B171-EDDA-577D-F85133E3142A}"/>
              </a:ext>
            </a:extLst>
          </p:cNvPr>
          <p:cNvPicPr>
            <a:picLocks noChangeAspect="1"/>
          </p:cNvPicPr>
          <p:nvPr/>
        </p:nvPicPr>
        <p:blipFill>
          <a:blip r:embed="rId3"/>
          <a:stretch>
            <a:fillRect/>
          </a:stretch>
        </p:blipFill>
        <p:spPr>
          <a:xfrm>
            <a:off x="663020" y="4336867"/>
            <a:ext cx="7772400" cy="1407939"/>
          </a:xfrm>
          <a:prstGeom prst="rect">
            <a:avLst/>
          </a:prstGeom>
        </p:spPr>
      </p:pic>
      <p:pic>
        <p:nvPicPr>
          <p:cNvPr id="18" name="Picture 17" descr="A picture containing text, device&#10;&#10;Description automatically generated">
            <a:extLst>
              <a:ext uri="{FF2B5EF4-FFF2-40B4-BE49-F238E27FC236}">
                <a16:creationId xmlns:a16="http://schemas.microsoft.com/office/drawing/2014/main" id="{B45BA010-FAF0-5F56-65D6-D0CF5A396430}"/>
              </a:ext>
            </a:extLst>
          </p:cNvPr>
          <p:cNvPicPr>
            <a:picLocks noChangeAspect="1"/>
          </p:cNvPicPr>
          <p:nvPr/>
        </p:nvPicPr>
        <p:blipFill rotWithShape="1">
          <a:blip r:embed="rId4"/>
          <a:srcRect b="5142"/>
          <a:stretch/>
        </p:blipFill>
        <p:spPr>
          <a:xfrm>
            <a:off x="695924" y="1476465"/>
            <a:ext cx="7772400" cy="2859234"/>
          </a:xfrm>
          <a:prstGeom prst="rect">
            <a:avLst/>
          </a:prstGeom>
        </p:spPr>
      </p:pic>
      <p:sp>
        <p:nvSpPr>
          <p:cNvPr id="19" name="Rectangle 18">
            <a:extLst>
              <a:ext uri="{FF2B5EF4-FFF2-40B4-BE49-F238E27FC236}">
                <a16:creationId xmlns:a16="http://schemas.microsoft.com/office/drawing/2014/main" id="{356A88B7-B440-2EE6-6144-0C8271D04129}"/>
              </a:ext>
            </a:extLst>
          </p:cNvPr>
          <p:cNvSpPr/>
          <p:nvPr/>
        </p:nvSpPr>
        <p:spPr>
          <a:xfrm>
            <a:off x="1679945" y="2608285"/>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C1FC737-72BF-A981-496E-BA0D58EE8B2D}"/>
              </a:ext>
            </a:extLst>
          </p:cNvPr>
          <p:cNvSpPr/>
          <p:nvPr/>
        </p:nvSpPr>
        <p:spPr>
          <a:xfrm>
            <a:off x="1679945" y="2094975"/>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3DD04A5-4526-BB72-30F6-BA119DD98205}"/>
              </a:ext>
            </a:extLst>
          </p:cNvPr>
          <p:cNvSpPr/>
          <p:nvPr/>
        </p:nvSpPr>
        <p:spPr>
          <a:xfrm>
            <a:off x="1679945" y="3134567"/>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6859C55-714A-96FE-B7D9-E91D752BF425}"/>
              </a:ext>
            </a:extLst>
          </p:cNvPr>
          <p:cNvSpPr/>
          <p:nvPr/>
        </p:nvSpPr>
        <p:spPr>
          <a:xfrm>
            <a:off x="1679945" y="3639498"/>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5793F09-6515-73FD-A5E0-D0D0F11529AC}"/>
              </a:ext>
            </a:extLst>
          </p:cNvPr>
          <p:cNvSpPr/>
          <p:nvPr/>
        </p:nvSpPr>
        <p:spPr>
          <a:xfrm>
            <a:off x="1679945" y="4172781"/>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ate Placeholder 25">
            <a:extLst>
              <a:ext uri="{FF2B5EF4-FFF2-40B4-BE49-F238E27FC236}">
                <a16:creationId xmlns:a16="http://schemas.microsoft.com/office/drawing/2014/main" id="{7E2F5C36-CB63-77C9-FA40-0C330D2B22CF}"/>
              </a:ext>
            </a:extLst>
          </p:cNvPr>
          <p:cNvSpPr>
            <a:spLocks noGrp="1"/>
          </p:cNvSpPr>
          <p:nvPr>
            <p:ph type="dt" sz="half" idx="10"/>
          </p:nvPr>
        </p:nvSpPr>
        <p:spPr/>
        <p:txBody>
          <a:bodyPr/>
          <a:lstStyle/>
          <a:p>
            <a:fld id="{8873DDB1-F84D-5148-894A-963843818F64}" type="datetime1">
              <a:rPr lang="en-US" smtClean="0"/>
              <a:t>11/9/25</a:t>
            </a:fld>
            <a:endParaRPr lang="en-US"/>
          </a:p>
        </p:txBody>
      </p:sp>
      <p:sp>
        <p:nvSpPr>
          <p:cNvPr id="28" name="Slide Number Placeholder 27">
            <a:extLst>
              <a:ext uri="{FF2B5EF4-FFF2-40B4-BE49-F238E27FC236}">
                <a16:creationId xmlns:a16="http://schemas.microsoft.com/office/drawing/2014/main" id="{8E6E136A-A6BD-F152-31EC-1344DFD0EE87}"/>
              </a:ext>
            </a:extLst>
          </p:cNvPr>
          <p:cNvSpPr>
            <a:spLocks noGrp="1"/>
          </p:cNvSpPr>
          <p:nvPr>
            <p:ph type="sldNum" sz="quarter" idx="12"/>
          </p:nvPr>
        </p:nvSpPr>
        <p:spPr/>
        <p:txBody>
          <a:bodyPr/>
          <a:lstStyle/>
          <a:p>
            <a:fld id="{482C7610-CFC5-9043-8BFE-8938139BABFD}" type="slidenum">
              <a:rPr lang="en-US" smtClean="0"/>
              <a:t>11</a:t>
            </a:fld>
            <a:endParaRPr lang="en-US"/>
          </a:p>
        </p:txBody>
      </p:sp>
      <p:pic>
        <p:nvPicPr>
          <p:cNvPr id="31" name="Picture 30">
            <a:extLst>
              <a:ext uri="{FF2B5EF4-FFF2-40B4-BE49-F238E27FC236}">
                <a16:creationId xmlns:a16="http://schemas.microsoft.com/office/drawing/2014/main" id="{DA62D2AD-7919-C24E-C17C-880994732BE2}"/>
              </a:ext>
            </a:extLst>
          </p:cNvPr>
          <p:cNvPicPr>
            <a:picLocks noChangeAspect="1"/>
          </p:cNvPicPr>
          <p:nvPr/>
        </p:nvPicPr>
        <p:blipFill>
          <a:blip r:embed="rId5"/>
          <a:stretch>
            <a:fillRect/>
          </a:stretch>
        </p:blipFill>
        <p:spPr>
          <a:xfrm>
            <a:off x="8478979" y="710726"/>
            <a:ext cx="427418" cy="421966"/>
          </a:xfrm>
          <a:prstGeom prst="rect">
            <a:avLst/>
          </a:prstGeom>
        </p:spPr>
      </p:pic>
    </p:spTree>
    <p:extLst>
      <p:ext uri="{BB962C8B-B14F-4D97-AF65-F5344CB8AC3E}">
        <p14:creationId xmlns:p14="http://schemas.microsoft.com/office/powerpoint/2010/main" val="307775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E3A31A83-FEC5-6741-89BF-5E7BF573B561}"/>
              </a:ext>
            </a:extLst>
          </p:cNvPr>
          <p:cNvSpPr txBox="1">
            <a:spLocks/>
          </p:cNvSpPr>
          <p:nvPr/>
        </p:nvSpPr>
        <p:spPr>
          <a:xfrm>
            <a:off x="675676" y="581542"/>
            <a:ext cx="6572250" cy="110463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US" sz="2000" dirty="0">
              <a:latin typeface="Arial" charset="0"/>
              <a:ea typeface="Arial" charset="0"/>
              <a:cs typeface="Arial" charset="0"/>
            </a:endParaRPr>
          </a:p>
        </p:txBody>
      </p:sp>
      <p:sp>
        <p:nvSpPr>
          <p:cNvPr id="23" name="Title 1">
            <a:extLst>
              <a:ext uri="{FF2B5EF4-FFF2-40B4-BE49-F238E27FC236}">
                <a16:creationId xmlns:a16="http://schemas.microsoft.com/office/drawing/2014/main" id="{41BE8849-0B86-FB49-AEA2-CC5EE5792296}"/>
              </a:ext>
            </a:extLst>
          </p:cNvPr>
          <p:cNvSpPr txBox="1">
            <a:spLocks/>
          </p:cNvSpPr>
          <p:nvPr/>
        </p:nvSpPr>
        <p:spPr>
          <a:xfrm>
            <a:off x="451312" y="5803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MEEG Spectrum</a:t>
            </a:r>
            <a:endParaRPr lang="en-US" sz="1500" b="1" dirty="0">
              <a:latin typeface="Arial" charset="0"/>
              <a:ea typeface="Arial" charset="0"/>
              <a:cs typeface="Arial" charset="0"/>
            </a:endParaRPr>
          </a:p>
        </p:txBody>
      </p:sp>
      <p:sp>
        <p:nvSpPr>
          <p:cNvPr id="19" name="Rectangle 18">
            <a:extLst>
              <a:ext uri="{FF2B5EF4-FFF2-40B4-BE49-F238E27FC236}">
                <a16:creationId xmlns:a16="http://schemas.microsoft.com/office/drawing/2014/main" id="{356A88B7-B440-2EE6-6144-0C8271D04129}"/>
              </a:ext>
            </a:extLst>
          </p:cNvPr>
          <p:cNvSpPr/>
          <p:nvPr/>
        </p:nvSpPr>
        <p:spPr>
          <a:xfrm>
            <a:off x="1679945" y="2608285"/>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C1FC737-72BF-A981-496E-BA0D58EE8B2D}"/>
              </a:ext>
            </a:extLst>
          </p:cNvPr>
          <p:cNvSpPr/>
          <p:nvPr/>
        </p:nvSpPr>
        <p:spPr>
          <a:xfrm>
            <a:off x="1679945" y="2094975"/>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3DD04A5-4526-BB72-30F6-BA119DD98205}"/>
              </a:ext>
            </a:extLst>
          </p:cNvPr>
          <p:cNvSpPr/>
          <p:nvPr/>
        </p:nvSpPr>
        <p:spPr>
          <a:xfrm>
            <a:off x="1679945" y="3134567"/>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6859C55-714A-96FE-B7D9-E91D752BF425}"/>
              </a:ext>
            </a:extLst>
          </p:cNvPr>
          <p:cNvSpPr/>
          <p:nvPr/>
        </p:nvSpPr>
        <p:spPr>
          <a:xfrm>
            <a:off x="1679945" y="3639498"/>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5793F09-6515-73FD-A5E0-D0D0F11529AC}"/>
              </a:ext>
            </a:extLst>
          </p:cNvPr>
          <p:cNvSpPr/>
          <p:nvPr/>
        </p:nvSpPr>
        <p:spPr>
          <a:xfrm>
            <a:off x="1679945" y="4172781"/>
            <a:ext cx="6096000" cy="106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ate Placeholder 25">
            <a:extLst>
              <a:ext uri="{FF2B5EF4-FFF2-40B4-BE49-F238E27FC236}">
                <a16:creationId xmlns:a16="http://schemas.microsoft.com/office/drawing/2014/main" id="{7E2F5C36-CB63-77C9-FA40-0C330D2B22CF}"/>
              </a:ext>
            </a:extLst>
          </p:cNvPr>
          <p:cNvSpPr>
            <a:spLocks noGrp="1"/>
          </p:cNvSpPr>
          <p:nvPr>
            <p:ph type="dt" sz="half" idx="10"/>
          </p:nvPr>
        </p:nvSpPr>
        <p:spPr/>
        <p:txBody>
          <a:bodyPr/>
          <a:lstStyle/>
          <a:p>
            <a:fld id="{8873DDB1-F84D-5148-894A-963843818F64}" type="datetime1">
              <a:rPr lang="en-US" smtClean="0"/>
              <a:t>11/9/25</a:t>
            </a:fld>
            <a:endParaRPr lang="en-US"/>
          </a:p>
        </p:txBody>
      </p:sp>
      <p:sp>
        <p:nvSpPr>
          <p:cNvPr id="28" name="Slide Number Placeholder 27">
            <a:extLst>
              <a:ext uri="{FF2B5EF4-FFF2-40B4-BE49-F238E27FC236}">
                <a16:creationId xmlns:a16="http://schemas.microsoft.com/office/drawing/2014/main" id="{8E6E136A-A6BD-F152-31EC-1344DFD0EE87}"/>
              </a:ext>
            </a:extLst>
          </p:cNvPr>
          <p:cNvSpPr>
            <a:spLocks noGrp="1"/>
          </p:cNvSpPr>
          <p:nvPr>
            <p:ph type="sldNum" sz="quarter" idx="12"/>
          </p:nvPr>
        </p:nvSpPr>
        <p:spPr/>
        <p:txBody>
          <a:bodyPr/>
          <a:lstStyle/>
          <a:p>
            <a:fld id="{482C7610-CFC5-9043-8BFE-8938139BABFD}" type="slidenum">
              <a:rPr lang="en-US" smtClean="0"/>
              <a:t>12</a:t>
            </a:fld>
            <a:endParaRPr lang="en-US"/>
          </a:p>
        </p:txBody>
      </p:sp>
      <p:pic>
        <p:nvPicPr>
          <p:cNvPr id="31" name="Picture 30">
            <a:extLst>
              <a:ext uri="{FF2B5EF4-FFF2-40B4-BE49-F238E27FC236}">
                <a16:creationId xmlns:a16="http://schemas.microsoft.com/office/drawing/2014/main" id="{DA62D2AD-7919-C24E-C17C-880994732BE2}"/>
              </a:ext>
            </a:extLst>
          </p:cNvPr>
          <p:cNvPicPr>
            <a:picLocks noChangeAspect="1"/>
          </p:cNvPicPr>
          <p:nvPr/>
        </p:nvPicPr>
        <p:blipFill>
          <a:blip r:embed="rId3"/>
          <a:stretch>
            <a:fillRect/>
          </a:stretch>
        </p:blipFill>
        <p:spPr>
          <a:xfrm>
            <a:off x="8478979" y="710726"/>
            <a:ext cx="427418" cy="421966"/>
          </a:xfrm>
          <a:prstGeom prst="rect">
            <a:avLst/>
          </a:prstGeom>
        </p:spPr>
      </p:pic>
      <p:pic>
        <p:nvPicPr>
          <p:cNvPr id="2" name="Picture 8" descr="EEG spectrum.tif                                               0022C983Macintosh HD                   BF9A109A:">
            <a:extLst>
              <a:ext uri="{FF2B5EF4-FFF2-40B4-BE49-F238E27FC236}">
                <a16:creationId xmlns:a16="http://schemas.microsoft.com/office/drawing/2014/main" id="{26799A1C-2818-BE7B-EAED-563E5E819133}"/>
              </a:ext>
            </a:extLst>
          </p:cNvPr>
          <p:cNvPicPr>
            <a:picLocks noGrp="1" noChangeAspect="1" noChangeArrowheads="1"/>
          </p:cNvPicPr>
          <p:nvPr>
            <p:ph idx="1"/>
          </p:nvPr>
        </p:nvPicPr>
        <p:blipFill>
          <a:blip r:embed="rId4"/>
          <a:srcRect l="-32389" r="-32389"/>
          <a:stretch>
            <a:fillRect/>
          </a:stretch>
        </p:blipFill>
        <p:spPr bwMode="auto">
          <a:xfrm>
            <a:off x="279098" y="1497280"/>
            <a:ext cx="8229600" cy="4525963"/>
          </a:xfrm>
          <a:prstGeom prst="rect">
            <a:avLst/>
          </a:prstGeom>
          <a:noFill/>
        </p:spPr>
      </p:pic>
    </p:spTree>
    <p:extLst>
      <p:ext uri="{BB962C8B-B14F-4D97-AF65-F5344CB8AC3E}">
        <p14:creationId xmlns:p14="http://schemas.microsoft.com/office/powerpoint/2010/main" val="2899203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13620" y="2397875"/>
            <a:ext cx="7944150" cy="1684572"/>
            <a:chOff x="774095" y="2942162"/>
            <a:chExt cx="7944150" cy="1684572"/>
          </a:xfrm>
        </p:grpSpPr>
        <p:sp>
          <p:nvSpPr>
            <p:cNvPr id="26" name="Freeform 25"/>
            <p:cNvSpPr/>
            <p:nvPr/>
          </p:nvSpPr>
          <p:spPr>
            <a:xfrm>
              <a:off x="774095" y="3005057"/>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762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28" name="Freeform 27"/>
            <p:cNvSpPr/>
            <p:nvPr/>
          </p:nvSpPr>
          <p:spPr>
            <a:xfrm>
              <a:off x="2353733" y="2988124"/>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762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33" name="Freeform 32"/>
            <p:cNvSpPr/>
            <p:nvPr/>
          </p:nvSpPr>
          <p:spPr>
            <a:xfrm>
              <a:off x="3938209" y="2976028"/>
              <a:ext cx="1625601"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762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36" name="Freeform 35"/>
            <p:cNvSpPr/>
            <p:nvPr/>
          </p:nvSpPr>
          <p:spPr>
            <a:xfrm>
              <a:off x="7133770" y="2942162"/>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762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34" name="Freeform 33"/>
            <p:cNvSpPr/>
            <p:nvPr/>
          </p:nvSpPr>
          <p:spPr>
            <a:xfrm>
              <a:off x="5554132" y="2959095"/>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762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grpSp>
      <p:sp>
        <p:nvSpPr>
          <p:cNvPr id="87041" name="Rectangle 2"/>
          <p:cNvSpPr>
            <a:spLocks noGrp="1" noChangeArrowheads="1"/>
          </p:cNvSpPr>
          <p:nvPr>
            <p:ph type="title"/>
          </p:nvPr>
        </p:nvSpPr>
        <p:spPr>
          <a:xfrm>
            <a:off x="457200" y="55563"/>
            <a:ext cx="8229600" cy="1143000"/>
          </a:xfrm>
        </p:spPr>
        <p:txBody>
          <a:bodyPr/>
          <a:lstStyle/>
          <a:p>
            <a:pPr eaLnBrk="1" hangingPunct="1"/>
            <a:r>
              <a:rPr lang="en-US" sz="3600" dirty="0">
                <a:latin typeface="Arial" charset="0"/>
                <a:ea typeface="ＭＳ Ｐゴシック" charset="0"/>
                <a:cs typeface="ＭＳ Ｐゴシック" charset="0"/>
              </a:rPr>
              <a:t>Aliasing and the </a:t>
            </a:r>
            <a:r>
              <a:rPr lang="en-US" sz="3600" dirty="0" err="1">
                <a:latin typeface="Arial" charset="0"/>
                <a:ea typeface="ＭＳ Ｐゴシック" charset="0"/>
                <a:cs typeface="ＭＳ Ｐゴシック" charset="0"/>
              </a:rPr>
              <a:t>Nyquist</a:t>
            </a:r>
            <a:r>
              <a:rPr lang="en-US" sz="3600" dirty="0">
                <a:latin typeface="Arial" charset="0"/>
                <a:ea typeface="ＭＳ Ｐゴシック" charset="0"/>
                <a:cs typeface="ＭＳ Ｐゴシック" charset="0"/>
              </a:rPr>
              <a:t> Frequency</a:t>
            </a:r>
          </a:p>
        </p:txBody>
      </p:sp>
      <p:sp>
        <p:nvSpPr>
          <p:cNvPr id="87047" name="Line 8"/>
          <p:cNvSpPr>
            <a:spLocks noChangeShapeType="1"/>
          </p:cNvSpPr>
          <p:nvPr/>
        </p:nvSpPr>
        <p:spPr bwMode="auto">
          <a:xfrm>
            <a:off x="3748856" y="4195759"/>
            <a:ext cx="72390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87048" name="Text Box 9"/>
          <p:cNvSpPr txBox="1">
            <a:spLocks noChangeArrowheads="1"/>
          </p:cNvSpPr>
          <p:nvPr/>
        </p:nvSpPr>
        <p:spPr bwMode="auto">
          <a:xfrm>
            <a:off x="3651241" y="4270372"/>
            <a:ext cx="8953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1 cycle</a:t>
            </a:r>
          </a:p>
        </p:txBody>
      </p:sp>
      <p:sp>
        <p:nvSpPr>
          <p:cNvPr id="87050" name="Text Box 11"/>
          <p:cNvSpPr txBox="1">
            <a:spLocks noChangeArrowheads="1"/>
          </p:cNvSpPr>
          <p:nvPr/>
        </p:nvSpPr>
        <p:spPr bwMode="auto">
          <a:xfrm>
            <a:off x="749643" y="1666981"/>
            <a:ext cx="2090048" cy="369332"/>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Signal: </a:t>
            </a:r>
            <a:r>
              <a:rPr lang="en-US" sz="1800" i="1" dirty="0"/>
              <a:t>f = </a:t>
            </a:r>
            <a:r>
              <a:rPr lang="en-US" sz="1800" dirty="0"/>
              <a:t>100 Hz</a:t>
            </a:r>
          </a:p>
        </p:txBody>
      </p:sp>
      <p:grpSp>
        <p:nvGrpSpPr>
          <p:cNvPr id="13" name="Group 12"/>
          <p:cNvGrpSpPr/>
          <p:nvPr/>
        </p:nvGrpSpPr>
        <p:grpSpPr>
          <a:xfrm>
            <a:off x="3910638" y="1262645"/>
            <a:ext cx="2359277" cy="1843087"/>
            <a:chOff x="3971113" y="1806932"/>
            <a:chExt cx="2359277" cy="1843087"/>
          </a:xfrm>
        </p:grpSpPr>
        <p:sp>
          <p:nvSpPr>
            <p:cNvPr id="87051" name="Text Box 13"/>
            <p:cNvSpPr txBox="1">
              <a:spLocks noChangeArrowheads="1"/>
            </p:cNvSpPr>
            <p:nvPr/>
          </p:nvSpPr>
          <p:spPr bwMode="auto">
            <a:xfrm>
              <a:off x="3971113" y="1806932"/>
              <a:ext cx="235927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3557FF"/>
                  </a:solidFill>
                </a:rPr>
                <a:t>Sampling: </a:t>
              </a:r>
              <a:r>
                <a:rPr lang="en-US" sz="1800" i="1" dirty="0" err="1">
                  <a:solidFill>
                    <a:srgbClr val="3557FF"/>
                  </a:solidFill>
                </a:rPr>
                <a:t>f</a:t>
              </a:r>
              <a:r>
                <a:rPr lang="en-US" sz="1800" i="1" baseline="-25000" dirty="0" err="1">
                  <a:solidFill>
                    <a:srgbClr val="3557FF"/>
                  </a:solidFill>
                </a:rPr>
                <a:t>s</a:t>
              </a:r>
              <a:r>
                <a:rPr lang="en-US" sz="1800" i="1" dirty="0">
                  <a:solidFill>
                    <a:srgbClr val="3557FF"/>
                  </a:solidFill>
                </a:rPr>
                <a:t> = </a:t>
              </a:r>
              <a:r>
                <a:rPr lang="en-US" sz="1800" dirty="0">
                  <a:solidFill>
                    <a:srgbClr val="3557FF"/>
                  </a:solidFill>
                </a:rPr>
                <a:t>80 Hz</a:t>
              </a:r>
            </a:p>
          </p:txBody>
        </p:sp>
        <p:sp>
          <p:nvSpPr>
            <p:cNvPr id="87056" name="Line 21"/>
            <p:cNvSpPr>
              <a:spLocks noChangeShapeType="1"/>
            </p:cNvSpPr>
            <p:nvPr/>
          </p:nvSpPr>
          <p:spPr bwMode="auto">
            <a:xfrm>
              <a:off x="4774388" y="2214919"/>
              <a:ext cx="0" cy="1435100"/>
            </a:xfrm>
            <a:prstGeom prst="line">
              <a:avLst/>
            </a:prstGeom>
            <a:noFill/>
            <a:ln w="9525">
              <a:solidFill>
                <a:srgbClr val="3557FF"/>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87057" name="Line 22"/>
            <p:cNvSpPr>
              <a:spLocks noChangeShapeType="1"/>
            </p:cNvSpPr>
            <p:nvPr/>
          </p:nvSpPr>
          <p:spPr bwMode="auto">
            <a:xfrm>
              <a:off x="5282388" y="2214919"/>
              <a:ext cx="419522" cy="676215"/>
            </a:xfrm>
            <a:prstGeom prst="line">
              <a:avLst/>
            </a:prstGeom>
            <a:noFill/>
            <a:ln w="9525">
              <a:solidFill>
                <a:srgbClr val="3557FF"/>
              </a:solidFill>
              <a:round/>
              <a:headEnd/>
              <a:tailEnd/>
            </a:ln>
            <a:extLst>
              <a:ext uri="{909E8E84-426E-40dd-AFC4-6F175D3DCCD1}">
                <a14:hiddenFill xmlns="" xmlns:a14="http://schemas.microsoft.com/office/drawing/2010/main">
                  <a:noFill/>
                </a14:hiddenFill>
              </a:ext>
            </a:extLst>
          </p:spPr>
          <p:txBody>
            <a:bodyPr/>
            <a:lstStyle/>
            <a:p>
              <a:endParaRPr lang="en-US"/>
            </a:p>
          </p:txBody>
        </p:sp>
      </p:grpSp>
      <p:sp>
        <p:nvSpPr>
          <p:cNvPr id="6" name="Freeform 5"/>
          <p:cNvSpPr/>
          <p:nvPr/>
        </p:nvSpPr>
        <p:spPr>
          <a:xfrm>
            <a:off x="709688" y="2441417"/>
            <a:ext cx="797186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571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14" name="Group 13"/>
          <p:cNvGrpSpPr/>
          <p:nvPr/>
        </p:nvGrpSpPr>
        <p:grpSpPr>
          <a:xfrm>
            <a:off x="6141366" y="3873475"/>
            <a:ext cx="2470085" cy="745570"/>
            <a:chOff x="6201841" y="4417762"/>
            <a:chExt cx="2470085" cy="745570"/>
          </a:xfrm>
        </p:grpSpPr>
        <p:sp>
          <p:nvSpPr>
            <p:cNvPr id="2" name="TextBox 1"/>
            <p:cNvSpPr txBox="1"/>
            <p:nvPr/>
          </p:nvSpPr>
          <p:spPr>
            <a:xfrm>
              <a:off x="6201841" y="4794000"/>
              <a:ext cx="2470085" cy="369332"/>
            </a:xfrm>
            <a:prstGeom prst="rect">
              <a:avLst/>
            </a:prstGeom>
            <a:noFill/>
          </p:spPr>
          <p:txBody>
            <a:bodyPr wrap="none" rtlCol="0">
              <a:spAutoFit/>
            </a:bodyPr>
            <a:lstStyle/>
            <a:p>
              <a:r>
                <a:rPr lang="en-US" dirty="0">
                  <a:solidFill>
                    <a:srgbClr val="FF0000"/>
                  </a:solidFill>
                </a:rPr>
                <a:t>Alias: </a:t>
              </a:r>
              <a:r>
                <a:rPr lang="en-US" i="1" dirty="0" err="1">
                  <a:solidFill>
                    <a:srgbClr val="FF0000"/>
                  </a:solidFill>
                </a:rPr>
                <a:t>f</a:t>
              </a:r>
              <a:r>
                <a:rPr lang="en-US" i="1" baseline="-25000" dirty="0" err="1">
                  <a:solidFill>
                    <a:srgbClr val="FF0000"/>
                  </a:solidFill>
                </a:rPr>
                <a:t>alias</a:t>
              </a:r>
              <a:r>
                <a:rPr lang="en-US" dirty="0">
                  <a:solidFill>
                    <a:srgbClr val="FF0000"/>
                  </a:solidFill>
                </a:rPr>
                <a:t>(</a:t>
              </a:r>
              <a:r>
                <a:rPr lang="en-US" i="1" dirty="0">
                  <a:solidFill>
                    <a:srgbClr val="FF0000"/>
                  </a:solidFill>
                </a:rPr>
                <a:t>N</a:t>
              </a:r>
              <a:r>
                <a:rPr lang="en-US" dirty="0">
                  <a:solidFill>
                    <a:srgbClr val="FF0000"/>
                  </a:solidFill>
                </a:rPr>
                <a:t>)</a:t>
              </a:r>
              <a:r>
                <a:rPr lang="en-US" i="1" dirty="0">
                  <a:solidFill>
                    <a:srgbClr val="FF0000"/>
                  </a:solidFill>
                </a:rPr>
                <a:t> = </a:t>
              </a:r>
              <a:r>
                <a:rPr lang="en-US" dirty="0">
                  <a:solidFill>
                    <a:srgbClr val="FF0000"/>
                  </a:solidFill>
                </a:rPr>
                <a:t>20 Hz</a:t>
              </a:r>
            </a:p>
          </p:txBody>
        </p:sp>
        <p:cxnSp>
          <p:nvCxnSpPr>
            <p:cNvPr id="8" name="Straight Connector 7"/>
            <p:cNvCxnSpPr/>
            <p:nvPr/>
          </p:nvCxnSpPr>
          <p:spPr>
            <a:xfrm flipV="1">
              <a:off x="7183058" y="4417762"/>
              <a:ext cx="99714" cy="38102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a:off x="6074364" y="5062353"/>
            <a:ext cx="2486141" cy="917230"/>
            <a:chOff x="6074364" y="5062353"/>
            <a:chExt cx="2486141" cy="917230"/>
          </a:xfrm>
        </p:grpSpPr>
        <p:graphicFrame>
          <p:nvGraphicFramePr>
            <p:cNvPr id="9" name="Object 8"/>
            <p:cNvGraphicFramePr>
              <a:graphicFrameLocks noChangeAspect="1"/>
            </p:cNvGraphicFramePr>
            <p:nvPr>
              <p:extLst>
                <p:ext uri="{D42A27DB-BD31-4B8C-83A1-F6EECF244321}">
                  <p14:modId xmlns:p14="http://schemas.microsoft.com/office/powerpoint/2010/main" val="4058197634"/>
                </p:ext>
              </p:extLst>
            </p:nvPr>
          </p:nvGraphicFramePr>
          <p:xfrm>
            <a:off x="6207125" y="5102225"/>
            <a:ext cx="2292350" cy="473075"/>
          </p:xfrm>
          <a:graphic>
            <a:graphicData uri="http://schemas.openxmlformats.org/presentationml/2006/ole">
              <mc:AlternateContent xmlns:mc="http://schemas.openxmlformats.org/markup-compatibility/2006">
                <mc:Choice xmlns:v="urn:schemas-microsoft-com:vml" Requires="v">
                  <p:oleObj name="Equation" r:id="rId3" imgW="1041400" imgH="215900" progId="Equation.DSMT4">
                    <p:embed/>
                  </p:oleObj>
                </mc:Choice>
                <mc:Fallback>
                  <p:oleObj name="Equation" r:id="rId3" imgW="1041400" imgH="215900" progId="Equation.DSMT4">
                    <p:embed/>
                    <p:pic>
                      <p:nvPicPr>
                        <p:cNvPr id="0" name=""/>
                        <p:cNvPicPr/>
                        <p:nvPr/>
                      </p:nvPicPr>
                      <p:blipFill>
                        <a:blip r:embed="rId4"/>
                        <a:stretch>
                          <a:fillRect/>
                        </a:stretch>
                      </p:blipFill>
                      <p:spPr>
                        <a:xfrm>
                          <a:off x="6207125" y="5102225"/>
                          <a:ext cx="2292350" cy="473075"/>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793640824"/>
                </p:ext>
              </p:extLst>
            </p:nvPr>
          </p:nvGraphicFramePr>
          <p:xfrm>
            <a:off x="6266173" y="5546200"/>
            <a:ext cx="2097087" cy="418560"/>
          </p:xfrm>
          <a:graphic>
            <a:graphicData uri="http://schemas.openxmlformats.org/presentationml/2006/ole">
              <mc:AlternateContent xmlns:mc="http://schemas.openxmlformats.org/markup-compatibility/2006">
                <mc:Choice xmlns:v="urn:schemas-microsoft-com:vml" Requires="v">
                  <p:oleObj name="Equation" r:id="rId5" imgW="952500" imgH="190500" progId="Equation.3">
                    <p:embed/>
                  </p:oleObj>
                </mc:Choice>
                <mc:Fallback>
                  <p:oleObj name="Equation" r:id="rId5" imgW="952500" imgH="190500" progId="Equation.3">
                    <p:embed/>
                    <p:pic>
                      <p:nvPicPr>
                        <p:cNvPr id="0" name=""/>
                        <p:cNvPicPr/>
                        <p:nvPr/>
                      </p:nvPicPr>
                      <p:blipFill>
                        <a:blip r:embed="rId6"/>
                        <a:stretch>
                          <a:fillRect/>
                        </a:stretch>
                      </p:blipFill>
                      <p:spPr>
                        <a:xfrm>
                          <a:off x="6266173" y="5546200"/>
                          <a:ext cx="2097087" cy="418560"/>
                        </a:xfrm>
                        <a:prstGeom prst="rect">
                          <a:avLst/>
                        </a:prstGeom>
                      </p:spPr>
                    </p:pic>
                  </p:oleObj>
                </mc:Fallback>
              </mc:AlternateContent>
            </a:graphicData>
          </a:graphic>
        </p:graphicFrame>
        <p:sp>
          <p:nvSpPr>
            <p:cNvPr id="11" name="Rectangle 10"/>
            <p:cNvSpPr/>
            <p:nvPr/>
          </p:nvSpPr>
          <p:spPr>
            <a:xfrm>
              <a:off x="6074364" y="5062353"/>
              <a:ext cx="2486141" cy="917230"/>
            </a:xfrm>
            <a:prstGeom prst="rect">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5" name="Group 14"/>
          <p:cNvGrpSpPr/>
          <p:nvPr/>
        </p:nvGrpSpPr>
        <p:grpSpPr>
          <a:xfrm>
            <a:off x="292301" y="5069919"/>
            <a:ext cx="5549700" cy="1661081"/>
            <a:chOff x="568476" y="1088570"/>
            <a:chExt cx="5549700" cy="1590526"/>
          </a:xfrm>
        </p:grpSpPr>
        <p:graphicFrame>
          <p:nvGraphicFramePr>
            <p:cNvPr id="32" name="Object 31"/>
            <p:cNvGraphicFramePr>
              <a:graphicFrameLocks noChangeAspect="1"/>
            </p:cNvGraphicFramePr>
            <p:nvPr>
              <p:extLst>
                <p:ext uri="{D42A27DB-BD31-4B8C-83A1-F6EECF244321}">
                  <p14:modId xmlns:p14="http://schemas.microsoft.com/office/powerpoint/2010/main" val="2765606177"/>
                </p:ext>
              </p:extLst>
            </p:nvPr>
          </p:nvGraphicFramePr>
          <p:xfrm>
            <a:off x="698631" y="2181655"/>
            <a:ext cx="1201738" cy="420687"/>
          </p:xfrm>
          <a:graphic>
            <a:graphicData uri="http://schemas.openxmlformats.org/presentationml/2006/ole">
              <mc:AlternateContent xmlns:mc="http://schemas.openxmlformats.org/markup-compatibility/2006">
                <mc:Choice xmlns:v="urn:schemas-microsoft-com:vml" Requires="v">
                  <p:oleObj name="Equation" r:id="rId7" imgW="546100" imgH="190500" progId="Equation.3">
                    <p:embed/>
                  </p:oleObj>
                </mc:Choice>
                <mc:Fallback>
                  <p:oleObj name="Equation" r:id="rId7" imgW="546100" imgH="190500" progId="Equation.3">
                    <p:embed/>
                    <p:pic>
                      <p:nvPicPr>
                        <p:cNvPr id="0" name=""/>
                        <p:cNvPicPr/>
                        <p:nvPr/>
                      </p:nvPicPr>
                      <p:blipFill>
                        <a:blip r:embed="rId8"/>
                        <a:stretch>
                          <a:fillRect/>
                        </a:stretch>
                      </p:blipFill>
                      <p:spPr>
                        <a:xfrm>
                          <a:off x="698631" y="2181655"/>
                          <a:ext cx="1201738" cy="420687"/>
                        </a:xfrm>
                        <a:prstGeom prst="rect">
                          <a:avLst/>
                        </a:prstGeom>
                      </p:spPr>
                    </p:pic>
                  </p:oleObj>
                </mc:Fallback>
              </mc:AlternateContent>
            </a:graphicData>
          </a:graphic>
        </p:graphicFrame>
        <p:sp>
          <p:nvSpPr>
            <p:cNvPr id="10" name="TextBox 9"/>
            <p:cNvSpPr txBox="1"/>
            <p:nvPr/>
          </p:nvSpPr>
          <p:spPr>
            <a:xfrm>
              <a:off x="588841" y="1097556"/>
              <a:ext cx="5515223" cy="369332"/>
            </a:xfrm>
            <a:prstGeom prst="rect">
              <a:avLst/>
            </a:prstGeom>
            <a:solidFill>
              <a:srgbClr val="8DC6FF"/>
            </a:solidFill>
          </p:spPr>
          <p:txBody>
            <a:bodyPr wrap="square" rtlCol="0">
              <a:spAutoFit/>
            </a:bodyPr>
            <a:lstStyle/>
            <a:p>
              <a:r>
                <a:rPr lang="en-US" dirty="0" err="1"/>
                <a:t>Nyquist</a:t>
              </a:r>
              <a:r>
                <a:rPr lang="en-US" dirty="0"/>
                <a:t> Frequency:</a:t>
              </a:r>
            </a:p>
          </p:txBody>
        </p:sp>
        <p:sp>
          <p:nvSpPr>
            <p:cNvPr id="35" name="Rectangle 34"/>
            <p:cNvSpPr/>
            <p:nvPr/>
          </p:nvSpPr>
          <p:spPr>
            <a:xfrm>
              <a:off x="568476" y="1088570"/>
              <a:ext cx="5549700" cy="1590526"/>
            </a:xfrm>
            <a:prstGeom prst="rect">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647027" y="1502352"/>
              <a:ext cx="5428815" cy="618878"/>
            </a:xfrm>
            <a:prstGeom prst="rect">
              <a:avLst/>
            </a:prstGeom>
            <a:noFill/>
          </p:spPr>
          <p:txBody>
            <a:bodyPr wrap="square" rtlCol="0">
              <a:spAutoFit/>
            </a:bodyPr>
            <a:lstStyle/>
            <a:p>
              <a:r>
                <a:rPr lang="en-US" dirty="0"/>
                <a:t>The maximum frequency that can be uniquely recovered at a sampling rate of </a:t>
              </a:r>
              <a:r>
                <a:rPr lang="en-US" i="1" dirty="0" err="1"/>
                <a:t>f</a:t>
              </a:r>
              <a:r>
                <a:rPr lang="en-US" i="1" baseline="-25000" dirty="0" err="1"/>
                <a:t>s</a:t>
              </a:r>
              <a:endParaRPr lang="en-US" dirty="0"/>
            </a:p>
          </p:txBody>
        </p:sp>
      </p:grpSp>
      <p:grpSp>
        <p:nvGrpSpPr>
          <p:cNvPr id="7" name="Group 6"/>
          <p:cNvGrpSpPr/>
          <p:nvPr/>
        </p:nvGrpSpPr>
        <p:grpSpPr>
          <a:xfrm>
            <a:off x="604763" y="2317447"/>
            <a:ext cx="8159447" cy="1862666"/>
            <a:chOff x="665238" y="2861734"/>
            <a:chExt cx="8159447" cy="1862666"/>
          </a:xfrm>
        </p:grpSpPr>
        <p:sp>
          <p:nvSpPr>
            <p:cNvPr id="5" name="Donut 4"/>
            <p:cNvSpPr/>
            <p:nvPr/>
          </p:nvSpPr>
          <p:spPr>
            <a:xfrm>
              <a:off x="665238" y="3701144"/>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37" name="Donut 36"/>
            <p:cNvSpPr/>
            <p:nvPr/>
          </p:nvSpPr>
          <p:spPr>
            <a:xfrm>
              <a:off x="1652210" y="2922210"/>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38" name="Donut 37"/>
            <p:cNvSpPr/>
            <p:nvPr/>
          </p:nvSpPr>
          <p:spPr>
            <a:xfrm>
              <a:off x="2631924" y="3708401"/>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39" name="Donut 38"/>
            <p:cNvSpPr/>
            <p:nvPr/>
          </p:nvSpPr>
          <p:spPr>
            <a:xfrm>
              <a:off x="3647923" y="4494591"/>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40" name="Donut 39"/>
            <p:cNvSpPr/>
            <p:nvPr/>
          </p:nvSpPr>
          <p:spPr>
            <a:xfrm>
              <a:off x="4639733" y="3660021"/>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41" name="Donut 40"/>
            <p:cNvSpPr/>
            <p:nvPr/>
          </p:nvSpPr>
          <p:spPr>
            <a:xfrm>
              <a:off x="5643638" y="2861734"/>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42" name="Donut 41"/>
            <p:cNvSpPr/>
            <p:nvPr/>
          </p:nvSpPr>
          <p:spPr>
            <a:xfrm>
              <a:off x="6623352" y="3611639"/>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43" name="Donut 42"/>
            <p:cNvSpPr/>
            <p:nvPr/>
          </p:nvSpPr>
          <p:spPr>
            <a:xfrm>
              <a:off x="7615161" y="4434115"/>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sp>
          <p:nvSpPr>
            <p:cNvPr id="44" name="Donut 43"/>
            <p:cNvSpPr/>
            <p:nvPr/>
          </p:nvSpPr>
          <p:spPr>
            <a:xfrm>
              <a:off x="8606971" y="3684211"/>
              <a:ext cx="217714" cy="229809"/>
            </a:xfrm>
            <a:prstGeom prst="donut">
              <a:avLst/>
            </a:prstGeom>
            <a:solidFill>
              <a:srgbClr val="FFFF00"/>
            </a:solidFill>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tx1"/>
                </a:solidFill>
              </a:endParaRPr>
            </a:p>
          </p:txBody>
        </p:sp>
      </p:grpSp>
      <p:sp>
        <p:nvSpPr>
          <p:cNvPr id="45" name="Line 21"/>
          <p:cNvSpPr>
            <a:spLocks noChangeShapeType="1"/>
          </p:cNvSpPr>
          <p:nvPr/>
        </p:nvSpPr>
        <p:spPr bwMode="auto">
          <a:xfrm flipH="1">
            <a:off x="931335" y="1980270"/>
            <a:ext cx="88692" cy="49925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18" name="TextBox 17"/>
          <p:cNvSpPr txBox="1"/>
          <p:nvPr/>
        </p:nvSpPr>
        <p:spPr>
          <a:xfrm>
            <a:off x="6085417" y="6085422"/>
            <a:ext cx="2465916" cy="646331"/>
          </a:xfrm>
          <a:prstGeom prst="rect">
            <a:avLst/>
          </a:prstGeom>
          <a:solidFill>
            <a:srgbClr val="FFFF00"/>
          </a:solidFill>
          <a:ln>
            <a:solidFill>
              <a:srgbClr val="000000"/>
            </a:solidFill>
          </a:ln>
          <a:effectLst>
            <a:outerShdw blurRad="50800" dist="38100" dir="2700000" algn="tl" rotWithShape="0">
              <a:prstClr val="black">
                <a:alpha val="40000"/>
              </a:prstClr>
            </a:outerShdw>
          </a:effectLst>
        </p:spPr>
        <p:txBody>
          <a:bodyPr wrap="square" rtlCol="0">
            <a:spAutoFit/>
          </a:bodyPr>
          <a:lstStyle/>
          <a:p>
            <a:r>
              <a:rPr lang="en-US" dirty="0"/>
              <a:t>Quiz: What is </a:t>
            </a:r>
            <a:r>
              <a:rPr lang="en-US" i="1" dirty="0"/>
              <a:t>N </a:t>
            </a:r>
            <a:r>
              <a:rPr lang="en-US" dirty="0"/>
              <a:t>in the </a:t>
            </a:r>
          </a:p>
          <a:p>
            <a:r>
              <a:rPr lang="en-US" dirty="0"/>
              <a:t>example above?</a:t>
            </a:r>
            <a:endParaRPr lang="en-US" i="1" dirty="0"/>
          </a:p>
        </p:txBody>
      </p:sp>
    </p:spTree>
    <p:extLst>
      <p:ext uri="{BB962C8B-B14F-4D97-AF65-F5344CB8AC3E}">
        <p14:creationId xmlns:p14="http://schemas.microsoft.com/office/powerpoint/2010/main" val="108869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681238" y="1765905"/>
            <a:ext cx="0" cy="1354666"/>
          </a:xfrm>
          <a:prstGeom prst="line">
            <a:avLst/>
          </a:prstGeom>
          <a:ln>
            <a:solidFill>
              <a:srgbClr val="FF0000"/>
            </a:solidFill>
            <a:prstDash val="dot"/>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a:srcRect l="13426" r="43722"/>
          <a:stretch/>
        </p:blipFill>
        <p:spPr>
          <a:xfrm>
            <a:off x="1185332" y="1841997"/>
            <a:ext cx="2878668" cy="1302765"/>
          </a:xfrm>
          <a:prstGeom prst="rect">
            <a:avLst/>
          </a:prstGeom>
        </p:spPr>
      </p:pic>
      <p:sp>
        <p:nvSpPr>
          <p:cNvPr id="2" name="Title 1"/>
          <p:cNvSpPr>
            <a:spLocks noGrp="1"/>
          </p:cNvSpPr>
          <p:nvPr>
            <p:ph type="title"/>
          </p:nvPr>
        </p:nvSpPr>
        <p:spPr>
          <a:xfrm>
            <a:off x="457200" y="274638"/>
            <a:ext cx="8229600" cy="711590"/>
          </a:xfrm>
        </p:spPr>
        <p:txBody>
          <a:bodyPr/>
          <a:lstStyle/>
          <a:p>
            <a:r>
              <a:rPr lang="en-US" dirty="0"/>
              <a:t>Euler’s Formula</a:t>
            </a:r>
          </a:p>
        </p:txBody>
      </p:sp>
      <p:cxnSp>
        <p:nvCxnSpPr>
          <p:cNvPr id="16" name="Straight Connector 15"/>
          <p:cNvCxnSpPr/>
          <p:nvPr/>
        </p:nvCxnSpPr>
        <p:spPr>
          <a:xfrm>
            <a:off x="1161143" y="1805316"/>
            <a:ext cx="520095" cy="0"/>
          </a:xfrm>
          <a:prstGeom prst="line">
            <a:avLst/>
          </a:prstGeom>
          <a:ln w="28575" cmpd="sng">
            <a:solidFill>
              <a:srgbClr val="FF0000"/>
            </a:solidFill>
            <a:headEnd type="arrow"/>
            <a:tailEnd type="none"/>
          </a:ln>
        </p:spPr>
        <p:style>
          <a:lnRef idx="1">
            <a:schemeClr val="accent4"/>
          </a:lnRef>
          <a:fillRef idx="0">
            <a:schemeClr val="accent4"/>
          </a:fillRef>
          <a:effectRef idx="0">
            <a:schemeClr val="accent4"/>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3442298403"/>
              </p:ext>
            </p:extLst>
          </p:nvPr>
        </p:nvGraphicFramePr>
        <p:xfrm>
          <a:off x="1222455" y="1427973"/>
          <a:ext cx="746125" cy="241300"/>
        </p:xfrm>
        <a:graphic>
          <a:graphicData uri="http://schemas.openxmlformats.org/presentationml/2006/ole">
            <mc:AlternateContent xmlns:mc="http://schemas.openxmlformats.org/markup-compatibility/2006">
              <mc:Choice xmlns:v="urn:schemas-microsoft-com:vml" Requires="v">
                <p:oleObj name="Equation" r:id="rId4" imgW="469900" imgH="152400" progId="Equation.3">
                  <p:embed/>
                </p:oleObj>
              </mc:Choice>
              <mc:Fallback>
                <p:oleObj name="Equation" r:id="rId4" imgW="469900" imgH="152400" progId="Equation.3">
                  <p:embed/>
                  <p:pic>
                    <p:nvPicPr>
                      <p:cNvPr id="0" name=""/>
                      <p:cNvPicPr/>
                      <p:nvPr/>
                    </p:nvPicPr>
                    <p:blipFill>
                      <a:blip r:embed="rId5"/>
                      <a:stretch>
                        <a:fillRect/>
                      </a:stretch>
                    </p:blipFill>
                    <p:spPr>
                      <a:xfrm>
                        <a:off x="1222455" y="1427973"/>
                        <a:ext cx="746125" cy="241300"/>
                      </a:xfrm>
                      <a:prstGeom prst="rect">
                        <a:avLst/>
                      </a:prstGeom>
                    </p:spPr>
                  </p:pic>
                </p:oleObj>
              </mc:Fallback>
            </mc:AlternateContent>
          </a:graphicData>
        </a:graphic>
      </p:graphicFrame>
      <p:sp>
        <p:nvSpPr>
          <p:cNvPr id="18" name="Left Brace 17"/>
          <p:cNvSpPr/>
          <p:nvPr/>
        </p:nvSpPr>
        <p:spPr>
          <a:xfrm>
            <a:off x="652266" y="1885219"/>
            <a:ext cx="230686" cy="618495"/>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0" y="1968709"/>
            <a:ext cx="698771" cy="369332"/>
          </a:xfrm>
          <a:prstGeom prst="rect">
            <a:avLst/>
          </a:prstGeom>
          <a:noFill/>
        </p:spPr>
        <p:txBody>
          <a:bodyPr wrap="none" rtlCol="0">
            <a:spAutoFit/>
          </a:bodyPr>
          <a:lstStyle/>
          <a:p>
            <a:r>
              <a:rPr lang="en-US" i="1" dirty="0"/>
              <a:t>A</a:t>
            </a:r>
            <a:r>
              <a:rPr lang="en-US" sz="1200" i="1" dirty="0"/>
              <a:t>=1.2</a:t>
            </a:r>
          </a:p>
        </p:txBody>
      </p:sp>
      <p:sp>
        <p:nvSpPr>
          <p:cNvPr id="20" name="TextBox 19"/>
          <p:cNvSpPr txBox="1"/>
          <p:nvPr/>
        </p:nvSpPr>
        <p:spPr>
          <a:xfrm>
            <a:off x="2448187" y="3475216"/>
            <a:ext cx="303203" cy="369332"/>
          </a:xfrm>
          <a:prstGeom prst="rect">
            <a:avLst/>
          </a:prstGeom>
          <a:noFill/>
        </p:spPr>
        <p:txBody>
          <a:bodyPr wrap="none" rtlCol="0">
            <a:spAutoFit/>
          </a:bodyPr>
          <a:lstStyle/>
          <a:p>
            <a:r>
              <a:rPr lang="en-US" i="1" dirty="0"/>
              <a:t>t</a:t>
            </a:r>
          </a:p>
        </p:txBody>
      </p:sp>
      <p:graphicFrame>
        <p:nvGraphicFramePr>
          <p:cNvPr id="21" name="Object 20"/>
          <p:cNvGraphicFramePr>
            <a:graphicFrameLocks noChangeAspect="1"/>
          </p:cNvGraphicFramePr>
          <p:nvPr>
            <p:extLst>
              <p:ext uri="{D42A27DB-BD31-4B8C-83A1-F6EECF244321}">
                <p14:modId xmlns:p14="http://schemas.microsoft.com/office/powerpoint/2010/main" val="4271675080"/>
              </p:ext>
            </p:extLst>
          </p:nvPr>
        </p:nvGraphicFramePr>
        <p:xfrm>
          <a:off x="5474528" y="2790825"/>
          <a:ext cx="3378200" cy="422275"/>
        </p:xfrm>
        <a:graphic>
          <a:graphicData uri="http://schemas.openxmlformats.org/presentationml/2006/ole">
            <mc:AlternateContent xmlns:mc="http://schemas.openxmlformats.org/markup-compatibility/2006">
              <mc:Choice xmlns:v="urn:schemas-microsoft-com:vml" Requires="v">
                <p:oleObj name="Equation" r:id="rId6" imgW="1524000" imgH="190500" progId="Equation.3">
                  <p:embed/>
                </p:oleObj>
              </mc:Choice>
              <mc:Fallback>
                <p:oleObj name="Equation" r:id="rId6" imgW="1524000" imgH="190500" progId="Equation.3">
                  <p:embed/>
                  <p:pic>
                    <p:nvPicPr>
                      <p:cNvPr id="0" name=""/>
                      <p:cNvPicPr/>
                      <p:nvPr/>
                    </p:nvPicPr>
                    <p:blipFill>
                      <a:blip r:embed="rId7"/>
                      <a:stretch>
                        <a:fillRect/>
                      </a:stretch>
                    </p:blipFill>
                    <p:spPr>
                      <a:xfrm>
                        <a:off x="5474528" y="2790825"/>
                        <a:ext cx="3378200" cy="422275"/>
                      </a:xfrm>
                      <a:prstGeom prst="rect">
                        <a:avLst/>
                      </a:prstGeom>
                    </p:spPr>
                  </p:pic>
                </p:oleObj>
              </mc:Fallback>
            </mc:AlternateContent>
          </a:graphicData>
        </a:graphic>
      </p:graphicFrame>
      <p:cxnSp>
        <p:nvCxnSpPr>
          <p:cNvPr id="28" name="Straight Arrow Connector 27"/>
          <p:cNvCxnSpPr/>
          <p:nvPr/>
        </p:nvCxnSpPr>
        <p:spPr>
          <a:xfrm>
            <a:off x="6431538" y="3215373"/>
            <a:ext cx="797188" cy="105377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aphicFrame>
        <p:nvGraphicFramePr>
          <p:cNvPr id="43" name="Object 42"/>
          <p:cNvGraphicFramePr>
            <a:graphicFrameLocks noChangeAspect="1"/>
          </p:cNvGraphicFramePr>
          <p:nvPr>
            <p:extLst>
              <p:ext uri="{D42A27DB-BD31-4B8C-83A1-F6EECF244321}">
                <p14:modId xmlns:p14="http://schemas.microsoft.com/office/powerpoint/2010/main" val="2333472088"/>
              </p:ext>
            </p:extLst>
          </p:nvPr>
        </p:nvGraphicFramePr>
        <p:xfrm>
          <a:off x="2772607" y="1449388"/>
          <a:ext cx="1854200" cy="280987"/>
        </p:xfrm>
        <a:graphic>
          <a:graphicData uri="http://schemas.openxmlformats.org/presentationml/2006/ole">
            <mc:AlternateContent xmlns:mc="http://schemas.openxmlformats.org/markup-compatibility/2006">
              <mc:Choice xmlns:v="urn:schemas-microsoft-com:vml" Requires="v">
                <p:oleObj name="Equation" r:id="rId8" imgW="1168400" imgH="177800" progId="Equation.3">
                  <p:embed/>
                </p:oleObj>
              </mc:Choice>
              <mc:Fallback>
                <p:oleObj name="Equation" r:id="rId8" imgW="1168400" imgH="177800" progId="Equation.3">
                  <p:embed/>
                  <p:pic>
                    <p:nvPicPr>
                      <p:cNvPr id="0" name=""/>
                      <p:cNvPicPr/>
                      <p:nvPr/>
                    </p:nvPicPr>
                    <p:blipFill>
                      <a:blip r:embed="rId9"/>
                      <a:stretch>
                        <a:fillRect/>
                      </a:stretch>
                    </p:blipFill>
                    <p:spPr>
                      <a:xfrm>
                        <a:off x="2772607" y="1449388"/>
                        <a:ext cx="1854200" cy="280987"/>
                      </a:xfrm>
                      <a:prstGeom prst="rect">
                        <a:avLst/>
                      </a:prstGeom>
                    </p:spPr>
                  </p:pic>
                </p:oleObj>
              </mc:Fallback>
            </mc:AlternateContent>
          </a:graphicData>
        </a:graphic>
      </p:graphicFrame>
      <p:sp>
        <p:nvSpPr>
          <p:cNvPr id="44" name="TextBox 43"/>
          <p:cNvSpPr txBox="1"/>
          <p:nvPr/>
        </p:nvSpPr>
        <p:spPr>
          <a:xfrm>
            <a:off x="923805" y="1067288"/>
            <a:ext cx="1301070" cy="369332"/>
          </a:xfrm>
          <a:prstGeom prst="rect">
            <a:avLst/>
          </a:prstGeom>
          <a:noFill/>
        </p:spPr>
        <p:txBody>
          <a:bodyPr wrap="none" rtlCol="0">
            <a:spAutoFit/>
          </a:bodyPr>
          <a:lstStyle/>
          <a:p>
            <a:r>
              <a:rPr lang="en-US" dirty="0"/>
              <a:t>phase shift</a:t>
            </a:r>
          </a:p>
        </p:txBody>
      </p:sp>
      <p:sp>
        <p:nvSpPr>
          <p:cNvPr id="45" name="TextBox 44"/>
          <p:cNvSpPr txBox="1"/>
          <p:nvPr/>
        </p:nvSpPr>
        <p:spPr>
          <a:xfrm>
            <a:off x="2709807" y="1057568"/>
            <a:ext cx="2032565" cy="369332"/>
          </a:xfrm>
          <a:prstGeom prst="rect">
            <a:avLst/>
          </a:prstGeom>
          <a:noFill/>
        </p:spPr>
        <p:txBody>
          <a:bodyPr wrap="none" rtlCol="0">
            <a:spAutoFit/>
          </a:bodyPr>
          <a:lstStyle/>
          <a:p>
            <a:r>
              <a:rPr lang="en-US" dirty="0"/>
              <a:t>angular frequency</a:t>
            </a:r>
          </a:p>
        </p:txBody>
      </p:sp>
      <p:grpSp>
        <p:nvGrpSpPr>
          <p:cNvPr id="54" name="Group 53"/>
          <p:cNvGrpSpPr/>
          <p:nvPr/>
        </p:nvGrpSpPr>
        <p:grpSpPr>
          <a:xfrm>
            <a:off x="391834" y="4188092"/>
            <a:ext cx="5027448" cy="2075469"/>
            <a:chOff x="391834" y="4188092"/>
            <a:chExt cx="5027448" cy="2075469"/>
          </a:xfrm>
        </p:grpSpPr>
        <p:graphicFrame>
          <p:nvGraphicFramePr>
            <p:cNvPr id="5" name="Object 4"/>
            <p:cNvGraphicFramePr>
              <a:graphicFrameLocks noChangeAspect="1"/>
            </p:cNvGraphicFramePr>
            <p:nvPr>
              <p:extLst>
                <p:ext uri="{D42A27DB-BD31-4B8C-83A1-F6EECF244321}">
                  <p14:modId xmlns:p14="http://schemas.microsoft.com/office/powerpoint/2010/main" val="3706508579"/>
                </p:ext>
              </p:extLst>
            </p:nvPr>
          </p:nvGraphicFramePr>
          <p:xfrm>
            <a:off x="414016" y="4663071"/>
            <a:ext cx="3911600" cy="420688"/>
          </p:xfrm>
          <a:graphic>
            <a:graphicData uri="http://schemas.openxmlformats.org/presentationml/2006/ole">
              <mc:AlternateContent xmlns:mc="http://schemas.openxmlformats.org/markup-compatibility/2006">
                <mc:Choice xmlns:v="urn:schemas-microsoft-com:vml" Requires="v">
                  <p:oleObj name="Equation" r:id="rId10" imgW="1765300" imgH="190500" progId="Equation.3">
                    <p:embed/>
                  </p:oleObj>
                </mc:Choice>
                <mc:Fallback>
                  <p:oleObj name="Equation" r:id="rId10" imgW="1765300" imgH="190500" progId="Equation.3">
                    <p:embed/>
                    <p:pic>
                      <p:nvPicPr>
                        <p:cNvPr id="0" name=""/>
                        <p:cNvPicPr/>
                        <p:nvPr/>
                      </p:nvPicPr>
                      <p:blipFill>
                        <a:blip r:embed="rId11"/>
                        <a:stretch>
                          <a:fillRect/>
                        </a:stretch>
                      </p:blipFill>
                      <p:spPr>
                        <a:xfrm>
                          <a:off x="414016" y="4663071"/>
                          <a:ext cx="3911600" cy="420688"/>
                        </a:xfrm>
                        <a:prstGeom prst="rect">
                          <a:avLst/>
                        </a:prstGeom>
                      </p:spPr>
                    </p:pic>
                  </p:oleObj>
                </mc:Fallback>
              </mc:AlternateContent>
            </a:graphicData>
          </a:graphic>
        </p:graphicFrame>
        <p:sp>
          <p:nvSpPr>
            <p:cNvPr id="22" name="Text Box 9"/>
            <p:cNvSpPr txBox="1">
              <a:spLocks noChangeArrowheads="1"/>
            </p:cNvSpPr>
            <p:nvPr/>
          </p:nvSpPr>
          <p:spPr bwMode="auto">
            <a:xfrm>
              <a:off x="3501582" y="5616058"/>
              <a:ext cx="19177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00CC99"/>
                  </a:solidFill>
                </a:rPr>
                <a:t>Imaginary part</a:t>
              </a:r>
            </a:p>
            <a:p>
              <a:pPr eaLnBrk="1" hangingPunct="1"/>
              <a:r>
                <a:rPr lang="en-US" sz="1800" dirty="0">
                  <a:solidFill>
                    <a:srgbClr val="00CC99"/>
                  </a:solidFill>
                </a:rPr>
                <a:t>Sine  component</a:t>
              </a:r>
            </a:p>
          </p:txBody>
        </p:sp>
        <p:sp>
          <p:nvSpPr>
            <p:cNvPr id="23" name="Text Box 7"/>
            <p:cNvSpPr txBox="1">
              <a:spLocks noChangeArrowheads="1"/>
            </p:cNvSpPr>
            <p:nvPr/>
          </p:nvSpPr>
          <p:spPr bwMode="auto">
            <a:xfrm>
              <a:off x="813879" y="5617449"/>
              <a:ext cx="21732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3557FF"/>
                  </a:solidFill>
                </a:rPr>
                <a:t>Real part</a:t>
              </a:r>
            </a:p>
            <a:p>
              <a:pPr eaLnBrk="1" hangingPunct="1"/>
              <a:r>
                <a:rPr lang="en-US" sz="1800" dirty="0">
                  <a:solidFill>
                    <a:srgbClr val="3557FF"/>
                  </a:solidFill>
                </a:rPr>
                <a:t>Cosine  component</a:t>
              </a:r>
            </a:p>
          </p:txBody>
        </p:sp>
        <p:sp>
          <p:nvSpPr>
            <p:cNvPr id="24" name="Line 6"/>
            <p:cNvSpPr>
              <a:spLocks noChangeShapeType="1"/>
            </p:cNvSpPr>
            <p:nvPr/>
          </p:nvSpPr>
          <p:spPr bwMode="auto">
            <a:xfrm flipH="1">
              <a:off x="1471104" y="5106770"/>
              <a:ext cx="488084" cy="470991"/>
            </a:xfrm>
            <a:prstGeom prst="line">
              <a:avLst/>
            </a:prstGeom>
            <a:noFill/>
            <a:ln w="9525">
              <a:solidFill>
                <a:srgbClr val="3557FF"/>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5" name="Line 8"/>
            <p:cNvSpPr>
              <a:spLocks noChangeShapeType="1"/>
            </p:cNvSpPr>
            <p:nvPr/>
          </p:nvSpPr>
          <p:spPr bwMode="auto">
            <a:xfrm>
              <a:off x="3796769" y="5079750"/>
              <a:ext cx="526953" cy="540399"/>
            </a:xfrm>
            <a:prstGeom prst="line">
              <a:avLst/>
            </a:prstGeom>
            <a:noFill/>
            <a:ln w="9525">
              <a:solidFill>
                <a:srgbClr val="00CC99"/>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3" name="TextBox 52"/>
            <p:cNvSpPr txBox="1"/>
            <p:nvPr/>
          </p:nvSpPr>
          <p:spPr>
            <a:xfrm>
              <a:off x="391834" y="4188092"/>
              <a:ext cx="1878351" cy="369332"/>
            </a:xfrm>
            <a:prstGeom prst="rect">
              <a:avLst/>
            </a:prstGeom>
            <a:noFill/>
          </p:spPr>
          <p:txBody>
            <a:bodyPr wrap="none" rtlCol="0">
              <a:spAutoFit/>
            </a:bodyPr>
            <a:lstStyle/>
            <a:p>
              <a:r>
                <a:rPr lang="en-US" dirty="0"/>
                <a:t>Another version:</a:t>
              </a:r>
            </a:p>
          </p:txBody>
        </p:sp>
      </p:grpSp>
      <p:grpSp>
        <p:nvGrpSpPr>
          <p:cNvPr id="59" name="Group 58"/>
          <p:cNvGrpSpPr/>
          <p:nvPr/>
        </p:nvGrpSpPr>
        <p:grpSpPr>
          <a:xfrm>
            <a:off x="5349875" y="4155427"/>
            <a:ext cx="3794123" cy="2516807"/>
            <a:chOff x="5349875" y="4155427"/>
            <a:chExt cx="3794123" cy="2516807"/>
          </a:xfrm>
        </p:grpSpPr>
        <p:cxnSp>
          <p:nvCxnSpPr>
            <p:cNvPr id="47" name="Straight Arrow Connector 46"/>
            <p:cNvCxnSpPr/>
            <p:nvPr/>
          </p:nvCxnSpPr>
          <p:spPr>
            <a:xfrm flipV="1">
              <a:off x="7404377" y="4479134"/>
              <a:ext cx="0" cy="702519"/>
            </a:xfrm>
            <a:prstGeom prst="straightConnector1">
              <a:avLst/>
            </a:prstGeom>
            <a:ln w="19050" cmpd="sng">
              <a:solidFill>
                <a:srgbClr val="008000"/>
              </a:solidFill>
              <a:tailEnd type="arrow"/>
            </a:ln>
          </p:spPr>
          <p:style>
            <a:lnRef idx="1">
              <a:schemeClr val="dk1"/>
            </a:lnRef>
            <a:fillRef idx="0">
              <a:schemeClr val="dk1"/>
            </a:fillRef>
            <a:effectRef idx="0">
              <a:schemeClr val="dk1"/>
            </a:effectRef>
            <a:fontRef idx="minor">
              <a:schemeClr val="tx1"/>
            </a:fontRef>
          </p:style>
        </p:cxnSp>
        <p:grpSp>
          <p:nvGrpSpPr>
            <p:cNvPr id="58" name="Group 57"/>
            <p:cNvGrpSpPr/>
            <p:nvPr/>
          </p:nvGrpSpPr>
          <p:grpSpPr>
            <a:xfrm>
              <a:off x="5349875" y="4155427"/>
              <a:ext cx="3794123" cy="2516807"/>
              <a:chOff x="5349875" y="4155427"/>
              <a:chExt cx="3794123" cy="2516807"/>
            </a:xfrm>
          </p:grpSpPr>
          <p:grpSp>
            <p:nvGrpSpPr>
              <p:cNvPr id="56" name="Group 55"/>
              <p:cNvGrpSpPr/>
              <p:nvPr/>
            </p:nvGrpSpPr>
            <p:grpSpPr>
              <a:xfrm>
                <a:off x="5349875" y="4155427"/>
                <a:ext cx="3794123" cy="2516807"/>
                <a:chOff x="5349875" y="4155427"/>
                <a:chExt cx="3794123" cy="2516807"/>
              </a:xfrm>
            </p:grpSpPr>
            <p:pic>
              <p:nvPicPr>
                <p:cNvPr id="50" name="Picture 49"/>
                <p:cNvPicPr>
                  <a:picLocks noChangeAspect="1"/>
                </p:cNvPicPr>
                <p:nvPr/>
              </p:nvPicPr>
              <p:blipFill>
                <a:blip r:embed="rId12"/>
                <a:stretch>
                  <a:fillRect/>
                </a:stretch>
              </p:blipFill>
              <p:spPr>
                <a:xfrm>
                  <a:off x="5873222" y="5427634"/>
                  <a:ext cx="1384300" cy="1244600"/>
                </a:xfrm>
                <a:prstGeom prst="rect">
                  <a:avLst/>
                </a:prstGeom>
              </p:spPr>
            </p:pic>
            <p:grpSp>
              <p:nvGrpSpPr>
                <p:cNvPr id="32" name="Group 31"/>
                <p:cNvGrpSpPr/>
                <p:nvPr/>
              </p:nvGrpSpPr>
              <p:grpSpPr>
                <a:xfrm>
                  <a:off x="6924650" y="4155427"/>
                  <a:ext cx="2219348" cy="1039041"/>
                  <a:chOff x="5762653" y="5642332"/>
                  <a:chExt cx="1105366" cy="517503"/>
                </a:xfrm>
              </p:grpSpPr>
              <p:sp>
                <p:nvSpPr>
                  <p:cNvPr id="35" name="Freeform 34"/>
                  <p:cNvSpPr/>
                  <p:nvPr/>
                </p:nvSpPr>
                <p:spPr>
                  <a:xfrm>
                    <a:off x="5998667" y="6021659"/>
                    <a:ext cx="170049" cy="113402"/>
                  </a:xfrm>
                  <a:custGeom>
                    <a:avLst/>
                    <a:gdLst>
                      <a:gd name="connsiteX0" fmla="*/ 113396 w 113396"/>
                      <a:gd name="connsiteY0" fmla="*/ 113402 h 113402"/>
                      <a:gd name="connsiteX1" fmla="*/ 79378 w 113396"/>
                      <a:gd name="connsiteY1" fmla="*/ 22680 h 113402"/>
                      <a:gd name="connsiteX2" fmla="*/ 0 w 113396"/>
                      <a:gd name="connsiteY2" fmla="*/ 0 h 113402"/>
                    </a:gdLst>
                    <a:ahLst/>
                    <a:cxnLst>
                      <a:cxn ang="0">
                        <a:pos x="connsiteX0" y="connsiteY0"/>
                      </a:cxn>
                      <a:cxn ang="0">
                        <a:pos x="connsiteX1" y="connsiteY1"/>
                      </a:cxn>
                      <a:cxn ang="0">
                        <a:pos x="connsiteX2" y="connsiteY2"/>
                      </a:cxn>
                    </a:cxnLst>
                    <a:rect l="l" t="t" r="r" b="b"/>
                    <a:pathLst>
                      <a:path w="113396" h="113402">
                        <a:moveTo>
                          <a:pt x="113396" y="113402"/>
                        </a:moveTo>
                        <a:cubicBezTo>
                          <a:pt x="105836" y="77491"/>
                          <a:pt x="98277" y="41580"/>
                          <a:pt x="79378" y="22680"/>
                        </a:cubicBezTo>
                        <a:cubicBezTo>
                          <a:pt x="60479" y="3780"/>
                          <a:pt x="0" y="0"/>
                          <a:pt x="0" y="0"/>
                        </a:cubicBezTo>
                      </a:path>
                    </a:pathLst>
                  </a:cu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6" name="Straight Arrow Connector 35"/>
                  <p:cNvCxnSpPr/>
                  <p:nvPr/>
                </p:nvCxnSpPr>
                <p:spPr>
                  <a:xfrm flipH="1">
                    <a:off x="6168764" y="5820091"/>
                    <a:ext cx="75087" cy="235588"/>
                  </a:xfrm>
                  <a:prstGeom prst="straightConnector1">
                    <a:avLst/>
                  </a:prstGeom>
                  <a:ln>
                    <a:solidFill>
                      <a:schemeClr val="bg2">
                        <a:lumMod val="50000"/>
                      </a:schemeClr>
                    </a:solidFill>
                    <a:tailEnd type="arrow"/>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5762653" y="6159835"/>
                    <a:ext cx="479501" cy="0"/>
                  </a:xfrm>
                  <a:prstGeom prst="line">
                    <a:avLst/>
                  </a:prstGeom>
                  <a:ln w="3175" cmpd="sng">
                    <a:solidFill>
                      <a:schemeClr val="tx1"/>
                    </a:solidFill>
                    <a:prstDash val="sysDash"/>
                  </a:ln>
                </p:spPr>
                <p:style>
                  <a:lnRef idx="2">
                    <a:schemeClr val="accent1"/>
                  </a:lnRef>
                  <a:fillRef idx="0">
                    <a:schemeClr val="accent1"/>
                  </a:fillRef>
                  <a:effectRef idx="1">
                    <a:schemeClr val="accent1"/>
                  </a:effectRef>
                  <a:fontRef idx="minor">
                    <a:schemeClr val="tx1"/>
                  </a:fontRef>
                </p:style>
              </p:cxnSp>
              <p:graphicFrame>
                <p:nvGraphicFramePr>
                  <p:cNvPr id="38" name="Object 37"/>
                  <p:cNvGraphicFramePr>
                    <a:graphicFrameLocks noChangeAspect="1"/>
                  </p:cNvGraphicFramePr>
                  <p:nvPr>
                    <p:extLst>
                      <p:ext uri="{D42A27DB-BD31-4B8C-83A1-F6EECF244321}">
                        <p14:modId xmlns:p14="http://schemas.microsoft.com/office/powerpoint/2010/main" val="2585664952"/>
                      </p:ext>
                    </p:extLst>
                  </p:nvPr>
                </p:nvGraphicFramePr>
                <p:xfrm>
                  <a:off x="6180928" y="5642332"/>
                  <a:ext cx="687091" cy="352638"/>
                </p:xfrm>
                <a:graphic>
                  <a:graphicData uri="http://schemas.openxmlformats.org/presentationml/2006/ole">
                    <mc:AlternateContent xmlns:mc="http://schemas.openxmlformats.org/markup-compatibility/2006">
                      <mc:Choice xmlns:v="urn:schemas-microsoft-com:vml" Requires="v">
                        <p:oleObj name="Equation" r:id="rId13" imgW="673100" imgH="342900" progId="Equation.3">
                          <p:embed/>
                        </p:oleObj>
                      </mc:Choice>
                      <mc:Fallback>
                        <p:oleObj name="Equation" r:id="rId13" imgW="673100" imgH="342900" progId="Equation.3">
                          <p:embed/>
                          <p:pic>
                            <p:nvPicPr>
                              <p:cNvPr id="0" name=""/>
                              <p:cNvPicPr/>
                              <p:nvPr/>
                            </p:nvPicPr>
                            <p:blipFill>
                              <a:blip r:embed="rId14"/>
                              <a:stretch>
                                <a:fillRect/>
                              </a:stretch>
                            </p:blipFill>
                            <p:spPr>
                              <a:xfrm>
                                <a:off x="6180928" y="5642332"/>
                                <a:ext cx="687091" cy="352638"/>
                              </a:xfrm>
                              <a:prstGeom prst="rect">
                                <a:avLst/>
                              </a:prstGeom>
                            </p:spPr>
                          </p:pic>
                        </p:oleObj>
                      </mc:Fallback>
                    </mc:AlternateContent>
                  </a:graphicData>
                </a:graphic>
              </p:graphicFrame>
            </p:grpSp>
            <p:sp>
              <p:nvSpPr>
                <p:cNvPr id="33" name="Left Brace 32"/>
                <p:cNvSpPr/>
                <p:nvPr/>
              </p:nvSpPr>
              <p:spPr>
                <a:xfrm>
                  <a:off x="6863911" y="4479134"/>
                  <a:ext cx="445885" cy="702519"/>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aphicFrame>
              <p:nvGraphicFramePr>
                <p:cNvPr id="34" name="Object 33"/>
                <p:cNvGraphicFramePr>
                  <a:graphicFrameLocks noChangeAspect="1"/>
                </p:cNvGraphicFramePr>
                <p:nvPr>
                  <p:extLst>
                    <p:ext uri="{D42A27DB-BD31-4B8C-83A1-F6EECF244321}">
                      <p14:modId xmlns:p14="http://schemas.microsoft.com/office/powerpoint/2010/main" val="1675279371"/>
                    </p:ext>
                  </p:extLst>
                </p:nvPr>
              </p:nvGraphicFramePr>
              <p:xfrm>
                <a:off x="5349875" y="4608513"/>
                <a:ext cx="1522413" cy="490537"/>
              </p:xfrm>
              <a:graphic>
                <a:graphicData uri="http://schemas.openxmlformats.org/presentationml/2006/ole">
                  <mc:AlternateContent xmlns:mc="http://schemas.openxmlformats.org/markup-compatibility/2006">
                    <mc:Choice xmlns:v="urn:schemas-microsoft-com:vml" Requires="v">
                      <p:oleObj name="Equation" r:id="rId15" imgW="635000" imgH="203200" progId="Equation.DSMT4">
                        <p:embed/>
                      </p:oleObj>
                    </mc:Choice>
                    <mc:Fallback>
                      <p:oleObj name="Equation" r:id="rId15" imgW="635000" imgH="203200" progId="Equation.DSMT4">
                        <p:embed/>
                        <p:pic>
                          <p:nvPicPr>
                            <p:cNvPr id="0" name=""/>
                            <p:cNvPicPr/>
                            <p:nvPr/>
                          </p:nvPicPr>
                          <p:blipFill>
                            <a:blip r:embed="rId16"/>
                            <a:stretch>
                              <a:fillRect/>
                            </a:stretch>
                          </p:blipFill>
                          <p:spPr>
                            <a:xfrm>
                              <a:off x="5349875" y="4608513"/>
                              <a:ext cx="1522413" cy="490537"/>
                            </a:xfrm>
                            <a:prstGeom prst="rect">
                              <a:avLst/>
                            </a:prstGeom>
                          </p:spPr>
                        </p:pic>
                      </p:oleObj>
                    </mc:Fallback>
                  </mc:AlternateContent>
                </a:graphicData>
              </a:graphic>
            </p:graphicFrame>
            <p:sp>
              <p:nvSpPr>
                <p:cNvPr id="40" name="Oval 39"/>
                <p:cNvSpPr/>
                <p:nvPr/>
              </p:nvSpPr>
              <p:spPr>
                <a:xfrm>
                  <a:off x="6904446" y="4660941"/>
                  <a:ext cx="999861" cy="1013248"/>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7" name="TextBox 56"/>
              <p:cNvSpPr txBox="1"/>
              <p:nvPr/>
            </p:nvSpPr>
            <p:spPr>
              <a:xfrm>
                <a:off x="7823238" y="5822798"/>
                <a:ext cx="916049" cy="369332"/>
              </a:xfrm>
              <a:prstGeom prst="rect">
                <a:avLst/>
              </a:prstGeom>
              <a:noFill/>
            </p:spPr>
            <p:txBody>
              <a:bodyPr wrap="none" rtlCol="0">
                <a:spAutoFit/>
              </a:bodyPr>
              <a:lstStyle/>
              <a:p>
                <a:r>
                  <a:rPr lang="en-US" dirty="0" err="1"/>
                  <a:t>Phasor</a:t>
                </a:r>
                <a:endParaRPr lang="en-US" dirty="0"/>
              </a:p>
            </p:txBody>
          </p:sp>
        </p:grpSp>
      </p:grpSp>
      <p:sp>
        <p:nvSpPr>
          <p:cNvPr id="60" name="TextBox 59"/>
          <p:cNvSpPr txBox="1"/>
          <p:nvPr/>
        </p:nvSpPr>
        <p:spPr>
          <a:xfrm>
            <a:off x="953294" y="1814126"/>
            <a:ext cx="198903" cy="169277"/>
          </a:xfrm>
          <a:prstGeom prst="rect">
            <a:avLst/>
          </a:prstGeom>
          <a:solidFill>
            <a:srgbClr val="FFFFFF"/>
          </a:solidFill>
        </p:spPr>
        <p:txBody>
          <a:bodyPr wrap="square" lIns="0" tIns="0" rIns="0" bIns="0" rtlCol="0">
            <a:spAutoFit/>
          </a:bodyPr>
          <a:lstStyle/>
          <a:p>
            <a:r>
              <a:rPr lang="en-US" sz="1100" dirty="0"/>
              <a:t>1.2</a:t>
            </a:r>
          </a:p>
        </p:txBody>
      </p:sp>
      <p:sp>
        <p:nvSpPr>
          <p:cNvPr id="61" name="TextBox 60"/>
          <p:cNvSpPr txBox="1"/>
          <p:nvPr/>
        </p:nvSpPr>
        <p:spPr>
          <a:xfrm>
            <a:off x="908988" y="3020304"/>
            <a:ext cx="246980" cy="169277"/>
          </a:xfrm>
          <a:prstGeom prst="rect">
            <a:avLst/>
          </a:prstGeom>
          <a:solidFill>
            <a:srgbClr val="FFFFFF"/>
          </a:solidFill>
        </p:spPr>
        <p:txBody>
          <a:bodyPr wrap="square" lIns="0" tIns="0" rIns="0" bIns="0" rtlCol="0">
            <a:spAutoFit/>
          </a:bodyPr>
          <a:lstStyle/>
          <a:p>
            <a:r>
              <a:rPr lang="en-US" sz="1100" dirty="0"/>
              <a:t>-1.2</a:t>
            </a:r>
          </a:p>
        </p:txBody>
      </p:sp>
      <p:sp>
        <p:nvSpPr>
          <p:cNvPr id="65" name="TextBox 64"/>
          <p:cNvSpPr txBox="1"/>
          <p:nvPr/>
        </p:nvSpPr>
        <p:spPr>
          <a:xfrm>
            <a:off x="7205135" y="748106"/>
            <a:ext cx="2053769" cy="830997"/>
          </a:xfrm>
          <a:prstGeom prst="rect">
            <a:avLst/>
          </a:prstGeom>
          <a:noFill/>
        </p:spPr>
        <p:txBody>
          <a:bodyPr wrap="square" rtlCol="0">
            <a:spAutoFit/>
          </a:bodyPr>
          <a:lstStyle/>
          <a:p>
            <a:pPr algn="ctr"/>
            <a:r>
              <a:rPr lang="en-US" sz="1600" dirty="0"/>
              <a:t>instantaneous</a:t>
            </a:r>
          </a:p>
          <a:p>
            <a:pPr algn="ctr"/>
            <a:r>
              <a:rPr lang="en-US" sz="1600" dirty="0"/>
              <a:t>complex amplitude and phase</a:t>
            </a:r>
          </a:p>
        </p:txBody>
      </p:sp>
      <p:cxnSp>
        <p:nvCxnSpPr>
          <p:cNvPr id="70" name="Elbow Connector 69"/>
          <p:cNvCxnSpPr/>
          <p:nvPr/>
        </p:nvCxnSpPr>
        <p:spPr>
          <a:xfrm rot="5400000">
            <a:off x="7643079" y="2207032"/>
            <a:ext cx="1252621" cy="7509"/>
          </a:xfrm>
          <a:prstGeom prst="bentConnector3">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1681238" y="1705430"/>
            <a:ext cx="0" cy="254000"/>
          </a:xfrm>
          <a:prstGeom prst="line">
            <a:avLst/>
          </a:prstGeom>
          <a:ln w="38100" cmpd="sng">
            <a:solidFill>
              <a:srgbClr val="FF0000"/>
            </a:solidFill>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1541855" y="3152018"/>
            <a:ext cx="270251" cy="276999"/>
          </a:xfrm>
          <a:prstGeom prst="rect">
            <a:avLst/>
          </a:prstGeom>
          <a:noFill/>
        </p:spPr>
        <p:txBody>
          <a:bodyPr wrap="none" rtlCol="0">
            <a:spAutoFit/>
          </a:bodyPr>
          <a:lstStyle/>
          <a:p>
            <a:pPr algn="ctr"/>
            <a:r>
              <a:rPr lang="en-US" sz="1200" dirty="0"/>
              <a:t>0</a:t>
            </a:r>
          </a:p>
        </p:txBody>
      </p:sp>
      <p:sp>
        <p:nvSpPr>
          <p:cNvPr id="55" name="TextBox 54"/>
          <p:cNvSpPr txBox="1"/>
          <p:nvPr/>
        </p:nvSpPr>
        <p:spPr>
          <a:xfrm>
            <a:off x="2003144" y="3152018"/>
            <a:ext cx="419180" cy="276999"/>
          </a:xfrm>
          <a:prstGeom prst="rect">
            <a:avLst/>
          </a:prstGeom>
          <a:noFill/>
        </p:spPr>
        <p:txBody>
          <a:bodyPr wrap="none" rtlCol="0">
            <a:spAutoFit/>
          </a:bodyPr>
          <a:lstStyle/>
          <a:p>
            <a:pPr algn="ctr"/>
            <a:r>
              <a:rPr lang="en-US" sz="1200" dirty="0"/>
              <a:t>π/2</a:t>
            </a:r>
          </a:p>
        </p:txBody>
      </p:sp>
      <p:sp>
        <p:nvSpPr>
          <p:cNvPr id="62" name="TextBox 61"/>
          <p:cNvSpPr txBox="1"/>
          <p:nvPr/>
        </p:nvSpPr>
        <p:spPr>
          <a:xfrm>
            <a:off x="2566755" y="3152018"/>
            <a:ext cx="290840" cy="276999"/>
          </a:xfrm>
          <a:prstGeom prst="rect">
            <a:avLst/>
          </a:prstGeom>
          <a:noFill/>
        </p:spPr>
        <p:txBody>
          <a:bodyPr wrap="none" rtlCol="0">
            <a:spAutoFit/>
          </a:bodyPr>
          <a:lstStyle/>
          <a:p>
            <a:pPr algn="ctr"/>
            <a:r>
              <a:rPr lang="en-US" sz="1200" dirty="0"/>
              <a:t>π</a:t>
            </a:r>
          </a:p>
        </p:txBody>
      </p:sp>
      <p:sp>
        <p:nvSpPr>
          <p:cNvPr id="64" name="TextBox 63"/>
          <p:cNvSpPr txBox="1"/>
          <p:nvPr/>
        </p:nvSpPr>
        <p:spPr>
          <a:xfrm>
            <a:off x="2913795" y="3152018"/>
            <a:ext cx="504766" cy="276999"/>
          </a:xfrm>
          <a:prstGeom prst="rect">
            <a:avLst/>
          </a:prstGeom>
          <a:noFill/>
        </p:spPr>
        <p:txBody>
          <a:bodyPr wrap="none" rtlCol="0">
            <a:spAutoFit/>
          </a:bodyPr>
          <a:lstStyle/>
          <a:p>
            <a:pPr algn="ctr"/>
            <a:r>
              <a:rPr lang="en-US" sz="1200" dirty="0"/>
              <a:t>3π/2</a:t>
            </a:r>
          </a:p>
        </p:txBody>
      </p:sp>
      <p:sp>
        <p:nvSpPr>
          <p:cNvPr id="66" name="TextBox 65"/>
          <p:cNvSpPr txBox="1"/>
          <p:nvPr/>
        </p:nvSpPr>
        <p:spPr>
          <a:xfrm>
            <a:off x="3542708" y="3152018"/>
            <a:ext cx="377026" cy="276999"/>
          </a:xfrm>
          <a:prstGeom prst="rect">
            <a:avLst/>
          </a:prstGeom>
          <a:noFill/>
        </p:spPr>
        <p:txBody>
          <a:bodyPr wrap="none" rtlCol="0">
            <a:spAutoFit/>
          </a:bodyPr>
          <a:lstStyle/>
          <a:p>
            <a:pPr algn="ctr"/>
            <a:r>
              <a:rPr lang="en-US" sz="1200" dirty="0"/>
              <a:t>2π</a:t>
            </a:r>
          </a:p>
        </p:txBody>
      </p:sp>
      <p:sp>
        <p:nvSpPr>
          <p:cNvPr id="75" name="TextBox 74"/>
          <p:cNvSpPr txBox="1"/>
          <p:nvPr/>
        </p:nvSpPr>
        <p:spPr>
          <a:xfrm>
            <a:off x="943003" y="3152018"/>
            <a:ext cx="470426" cy="276999"/>
          </a:xfrm>
          <a:prstGeom prst="rect">
            <a:avLst/>
          </a:prstGeom>
          <a:noFill/>
        </p:spPr>
        <p:txBody>
          <a:bodyPr wrap="none" rtlCol="0">
            <a:spAutoFit/>
          </a:bodyPr>
          <a:lstStyle/>
          <a:p>
            <a:pPr algn="ctr"/>
            <a:r>
              <a:rPr lang="en-US" sz="1200" dirty="0"/>
              <a:t>-π/2</a:t>
            </a:r>
          </a:p>
        </p:txBody>
      </p:sp>
      <p:cxnSp>
        <p:nvCxnSpPr>
          <p:cNvPr id="67" name="Straight Connector 66"/>
          <p:cNvCxnSpPr/>
          <p:nvPr/>
        </p:nvCxnSpPr>
        <p:spPr>
          <a:xfrm flipH="1">
            <a:off x="919238" y="2494683"/>
            <a:ext cx="2781905" cy="9986"/>
          </a:xfrm>
          <a:prstGeom prst="line">
            <a:avLst/>
          </a:prstGeom>
          <a:ln>
            <a:solidFill>
              <a:srgbClr val="FF0000"/>
            </a:solidFill>
            <a:prstDash val="dot"/>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1168401" y="3117495"/>
            <a:ext cx="2878665" cy="10334"/>
          </a:xfrm>
          <a:prstGeom prst="line">
            <a:avLst/>
          </a:prstGeom>
        </p:spPr>
        <p:style>
          <a:lnRef idx="2">
            <a:schemeClr val="dk1"/>
          </a:lnRef>
          <a:fillRef idx="0">
            <a:schemeClr val="dk1"/>
          </a:fillRef>
          <a:effectRef idx="1">
            <a:schemeClr val="dk1"/>
          </a:effectRef>
          <a:fontRef idx="minor">
            <a:schemeClr val="tx1"/>
          </a:fontRef>
        </p:style>
      </p:cxnSp>
      <p:cxnSp>
        <p:nvCxnSpPr>
          <p:cNvPr id="69" name="Straight Connector 68"/>
          <p:cNvCxnSpPr/>
          <p:nvPr/>
        </p:nvCxnSpPr>
        <p:spPr>
          <a:xfrm>
            <a:off x="1168400" y="1773162"/>
            <a:ext cx="0" cy="1354666"/>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p:cNvCxnSpPr/>
          <p:nvPr/>
        </p:nvCxnSpPr>
        <p:spPr>
          <a:xfrm>
            <a:off x="1173238" y="1681240"/>
            <a:ext cx="0" cy="254000"/>
          </a:xfrm>
          <a:prstGeom prst="line">
            <a:avLst/>
          </a:prstGeom>
          <a:ln w="38100"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pic>
        <p:nvPicPr>
          <p:cNvPr id="76" name="Picture 75"/>
          <p:cNvPicPr>
            <a:picLocks noChangeAspect="1"/>
          </p:cNvPicPr>
          <p:nvPr/>
        </p:nvPicPr>
        <p:blipFill rotWithShape="1">
          <a:blip r:embed="rId3">
            <a:alphaModFix amt="13000"/>
          </a:blip>
          <a:srcRect l="6116" r="53913"/>
          <a:stretch/>
        </p:blipFill>
        <p:spPr>
          <a:xfrm>
            <a:off x="1173240" y="1849254"/>
            <a:ext cx="2685142" cy="1302765"/>
          </a:xfrm>
          <a:prstGeom prst="rect">
            <a:avLst/>
          </a:prstGeom>
        </p:spPr>
      </p:pic>
      <p:sp>
        <p:nvSpPr>
          <p:cNvPr id="30" name="Rectangle 29"/>
          <p:cNvSpPr/>
          <p:nvPr/>
        </p:nvSpPr>
        <p:spPr>
          <a:xfrm>
            <a:off x="3604380" y="1802190"/>
            <a:ext cx="483809" cy="1282095"/>
          </a:xfrm>
          <a:prstGeom prst="rect">
            <a:avLst/>
          </a:prstGeom>
          <a:gradFill flip="none" rotWithShape="1">
            <a:gsLst>
              <a:gs pos="0">
                <a:schemeClr val="lt1">
                  <a:alpha val="0"/>
                </a:schemeClr>
              </a:gs>
              <a:gs pos="63000">
                <a:schemeClr val="bg1"/>
              </a:gs>
            </a:gsLst>
            <a:lin ang="0" scaled="1"/>
            <a:tileRect/>
          </a:gradFill>
          <a:ln>
            <a:noFill/>
            <a:headEnd type="none"/>
            <a:tailEnd type="triangle"/>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4003643839"/>
              </p:ext>
            </p:extLst>
          </p:nvPr>
        </p:nvGraphicFramePr>
        <p:xfrm>
          <a:off x="3808996" y="2065987"/>
          <a:ext cx="4222750" cy="731837"/>
        </p:xfrm>
        <a:graphic>
          <a:graphicData uri="http://schemas.openxmlformats.org/presentationml/2006/ole">
            <mc:AlternateContent xmlns:mc="http://schemas.openxmlformats.org/markup-compatibility/2006">
              <mc:Choice xmlns:v="urn:schemas-microsoft-com:vml" Requires="v">
                <p:oleObj name="Equation" r:id="rId17" imgW="1905000" imgH="330200" progId="Equation.3">
                  <p:embed/>
                </p:oleObj>
              </mc:Choice>
              <mc:Fallback>
                <p:oleObj name="Equation" r:id="rId17" imgW="1905000" imgH="330200" progId="Equation.3">
                  <p:embed/>
                  <p:pic>
                    <p:nvPicPr>
                      <p:cNvPr id="0" name=""/>
                      <p:cNvPicPr/>
                      <p:nvPr/>
                    </p:nvPicPr>
                    <p:blipFill>
                      <a:blip r:embed="rId18"/>
                      <a:stretch>
                        <a:fillRect/>
                      </a:stretch>
                    </p:blipFill>
                    <p:spPr>
                      <a:xfrm>
                        <a:off x="3808996" y="2065987"/>
                        <a:ext cx="4222750" cy="731837"/>
                      </a:xfrm>
                      <a:prstGeom prst="rect">
                        <a:avLst/>
                      </a:prstGeom>
                    </p:spPr>
                  </p:pic>
                </p:oleObj>
              </mc:Fallback>
            </mc:AlternateContent>
          </a:graphicData>
        </a:graphic>
      </p:graphicFrame>
      <p:sp>
        <p:nvSpPr>
          <p:cNvPr id="3" name="Rectangle 2"/>
          <p:cNvSpPr/>
          <p:nvPr/>
        </p:nvSpPr>
        <p:spPr>
          <a:xfrm>
            <a:off x="3870476" y="1751169"/>
            <a:ext cx="4572000" cy="523220"/>
          </a:xfrm>
          <a:prstGeom prst="rect">
            <a:avLst/>
          </a:prstGeom>
        </p:spPr>
        <p:txBody>
          <a:bodyPr>
            <a:spAutoFit/>
          </a:bodyPr>
          <a:lstStyle/>
          <a:p>
            <a:r>
              <a:rPr lang="en-US" sz="1400" dirty="0"/>
              <a:t>any sinusoid can be expressed as the sum of two complex numbers...</a:t>
            </a:r>
          </a:p>
        </p:txBody>
      </p:sp>
      <p:sp>
        <p:nvSpPr>
          <p:cNvPr id="4" name="TextBox 3"/>
          <p:cNvSpPr txBox="1"/>
          <p:nvPr/>
        </p:nvSpPr>
        <p:spPr>
          <a:xfrm>
            <a:off x="5289430" y="4265830"/>
            <a:ext cx="1223950" cy="369332"/>
          </a:xfrm>
          <a:prstGeom prst="rect">
            <a:avLst/>
          </a:prstGeom>
          <a:noFill/>
        </p:spPr>
        <p:txBody>
          <a:bodyPr wrap="none" rtlCol="0">
            <a:spAutoFit/>
          </a:bodyPr>
          <a:lstStyle/>
          <a:p>
            <a:r>
              <a:rPr lang="en-US" dirty="0"/>
              <a:t>Amplitude</a:t>
            </a:r>
          </a:p>
        </p:txBody>
      </p:sp>
      <p:sp>
        <p:nvSpPr>
          <p:cNvPr id="63" name="TextBox 62"/>
          <p:cNvSpPr txBox="1"/>
          <p:nvPr/>
        </p:nvSpPr>
        <p:spPr>
          <a:xfrm>
            <a:off x="7895439" y="3801780"/>
            <a:ext cx="839180" cy="369332"/>
          </a:xfrm>
          <a:prstGeom prst="rect">
            <a:avLst/>
          </a:prstGeom>
          <a:noFill/>
        </p:spPr>
        <p:txBody>
          <a:bodyPr wrap="none" rtlCol="0">
            <a:spAutoFit/>
          </a:bodyPr>
          <a:lstStyle/>
          <a:p>
            <a:r>
              <a:rPr lang="en-US" dirty="0"/>
              <a:t>Phase</a:t>
            </a:r>
          </a:p>
        </p:txBody>
      </p:sp>
    </p:spTree>
    <p:extLst>
      <p:ext uri="{BB962C8B-B14F-4D97-AF65-F5344CB8AC3E}">
        <p14:creationId xmlns:p14="http://schemas.microsoft.com/office/powerpoint/2010/main" val="303001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0024" y="274638"/>
            <a:ext cx="6916776" cy="887220"/>
          </a:xfrm>
        </p:spPr>
        <p:txBody>
          <a:bodyPr/>
          <a:lstStyle/>
          <a:p>
            <a:r>
              <a:rPr lang="en-US" dirty="0" err="1"/>
              <a:t>Phasors</a:t>
            </a:r>
            <a:endParaRPr lang="en-US" dirty="0"/>
          </a:p>
        </p:txBody>
      </p:sp>
      <p:pic>
        <p:nvPicPr>
          <p:cNvPr id="16" name="Picture 15" descr="MultiPhasor.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3520" y="1231649"/>
            <a:ext cx="2599536" cy="5139992"/>
          </a:xfrm>
          <a:prstGeom prst="rect">
            <a:avLst/>
          </a:prstGeom>
        </p:spPr>
      </p:pic>
      <p:sp>
        <p:nvSpPr>
          <p:cNvPr id="17" name="TextBox 16"/>
          <p:cNvSpPr txBox="1"/>
          <p:nvPr/>
        </p:nvSpPr>
        <p:spPr>
          <a:xfrm>
            <a:off x="0" y="6488668"/>
            <a:ext cx="3905261" cy="369332"/>
          </a:xfrm>
          <a:prstGeom prst="rect">
            <a:avLst/>
          </a:prstGeom>
          <a:noFill/>
        </p:spPr>
        <p:txBody>
          <a:bodyPr wrap="none" rtlCol="0">
            <a:spAutoFit/>
          </a:bodyPr>
          <a:lstStyle/>
          <a:p>
            <a:r>
              <a:rPr lang="en-US" dirty="0"/>
              <a:t>Polar animations courtesy Wikipedia</a:t>
            </a:r>
          </a:p>
        </p:txBody>
      </p:sp>
      <p:pic>
        <p:nvPicPr>
          <p:cNvPr id="18" name="Picture 17" descr="Unfasor.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95" y="1450090"/>
            <a:ext cx="2422721" cy="4779066"/>
          </a:xfrm>
          <a:prstGeom prst="rect">
            <a:avLst/>
          </a:prstGeom>
        </p:spPr>
      </p:pic>
      <p:grpSp>
        <p:nvGrpSpPr>
          <p:cNvPr id="19" name="Group 18"/>
          <p:cNvGrpSpPr/>
          <p:nvPr/>
        </p:nvGrpSpPr>
        <p:grpSpPr>
          <a:xfrm>
            <a:off x="5349875" y="4046820"/>
            <a:ext cx="3794125" cy="2811180"/>
            <a:chOff x="5349875" y="4046820"/>
            <a:chExt cx="3794125" cy="2811180"/>
          </a:xfrm>
        </p:grpSpPr>
        <p:cxnSp>
          <p:nvCxnSpPr>
            <p:cNvPr id="20" name="Straight Arrow Connector 19"/>
            <p:cNvCxnSpPr/>
            <p:nvPr/>
          </p:nvCxnSpPr>
          <p:spPr>
            <a:xfrm flipV="1">
              <a:off x="7404377" y="4458291"/>
              <a:ext cx="0" cy="723363"/>
            </a:xfrm>
            <a:prstGeom prst="straightConnector1">
              <a:avLst/>
            </a:prstGeom>
            <a:ln w="19050" cmpd="sng">
              <a:solidFill>
                <a:srgbClr val="008000"/>
              </a:solidFill>
              <a:tailEnd type="arrow"/>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5349875" y="4046820"/>
              <a:ext cx="3794125" cy="2811180"/>
              <a:chOff x="5349875" y="4046820"/>
              <a:chExt cx="3794125" cy="2811180"/>
            </a:xfrm>
          </p:grpSpPr>
          <p:grpSp>
            <p:nvGrpSpPr>
              <p:cNvPr id="22" name="Group 21"/>
              <p:cNvGrpSpPr/>
              <p:nvPr/>
            </p:nvGrpSpPr>
            <p:grpSpPr>
              <a:xfrm>
                <a:off x="5349875" y="4046820"/>
                <a:ext cx="3794125" cy="2811180"/>
                <a:chOff x="5349875" y="4046820"/>
                <a:chExt cx="3794125" cy="2811180"/>
              </a:xfrm>
            </p:grpSpPr>
            <p:pic>
              <p:nvPicPr>
                <p:cNvPr id="24" name="Picture 23"/>
                <p:cNvPicPr>
                  <a:picLocks noChangeAspect="1"/>
                </p:cNvPicPr>
                <p:nvPr/>
              </p:nvPicPr>
              <p:blipFill>
                <a:blip r:embed="rId5"/>
                <a:stretch>
                  <a:fillRect/>
                </a:stretch>
              </p:blipFill>
              <p:spPr>
                <a:xfrm>
                  <a:off x="7759700" y="5613400"/>
                  <a:ext cx="1384300" cy="1244600"/>
                </a:xfrm>
                <a:prstGeom prst="rect">
                  <a:avLst/>
                </a:prstGeom>
              </p:spPr>
            </p:pic>
            <p:grpSp>
              <p:nvGrpSpPr>
                <p:cNvPr id="25" name="Group 24"/>
                <p:cNvGrpSpPr/>
                <p:nvPr/>
              </p:nvGrpSpPr>
              <p:grpSpPr>
                <a:xfrm>
                  <a:off x="6924646" y="4046820"/>
                  <a:ext cx="1863315" cy="1147638"/>
                  <a:chOff x="5762653" y="5588244"/>
                  <a:chExt cx="928041" cy="571591"/>
                </a:xfrm>
              </p:grpSpPr>
              <p:sp>
                <p:nvSpPr>
                  <p:cNvPr id="29" name="Freeform 28"/>
                  <p:cNvSpPr/>
                  <p:nvPr/>
                </p:nvSpPr>
                <p:spPr>
                  <a:xfrm>
                    <a:off x="5998667" y="6021659"/>
                    <a:ext cx="170049" cy="113402"/>
                  </a:xfrm>
                  <a:custGeom>
                    <a:avLst/>
                    <a:gdLst>
                      <a:gd name="connsiteX0" fmla="*/ 113396 w 113396"/>
                      <a:gd name="connsiteY0" fmla="*/ 113402 h 113402"/>
                      <a:gd name="connsiteX1" fmla="*/ 79378 w 113396"/>
                      <a:gd name="connsiteY1" fmla="*/ 22680 h 113402"/>
                      <a:gd name="connsiteX2" fmla="*/ 0 w 113396"/>
                      <a:gd name="connsiteY2" fmla="*/ 0 h 113402"/>
                    </a:gdLst>
                    <a:ahLst/>
                    <a:cxnLst>
                      <a:cxn ang="0">
                        <a:pos x="connsiteX0" y="connsiteY0"/>
                      </a:cxn>
                      <a:cxn ang="0">
                        <a:pos x="connsiteX1" y="connsiteY1"/>
                      </a:cxn>
                      <a:cxn ang="0">
                        <a:pos x="connsiteX2" y="connsiteY2"/>
                      </a:cxn>
                    </a:cxnLst>
                    <a:rect l="l" t="t" r="r" b="b"/>
                    <a:pathLst>
                      <a:path w="113396" h="113402">
                        <a:moveTo>
                          <a:pt x="113396" y="113402"/>
                        </a:moveTo>
                        <a:cubicBezTo>
                          <a:pt x="105836" y="77491"/>
                          <a:pt x="98277" y="41580"/>
                          <a:pt x="79378" y="22680"/>
                        </a:cubicBezTo>
                        <a:cubicBezTo>
                          <a:pt x="60479" y="3780"/>
                          <a:pt x="0" y="0"/>
                          <a:pt x="0" y="0"/>
                        </a:cubicBezTo>
                      </a:path>
                    </a:pathLst>
                  </a:cu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0" name="Straight Arrow Connector 29"/>
                  <p:cNvCxnSpPr/>
                  <p:nvPr/>
                </p:nvCxnSpPr>
                <p:spPr>
                  <a:xfrm flipH="1">
                    <a:off x="6168763" y="5840215"/>
                    <a:ext cx="136075" cy="215464"/>
                  </a:xfrm>
                  <a:prstGeom prst="straightConnector1">
                    <a:avLst/>
                  </a:prstGeom>
                  <a:ln>
                    <a:solidFill>
                      <a:schemeClr val="bg2">
                        <a:lumMod val="50000"/>
                      </a:schemeClr>
                    </a:solidFill>
                    <a:tailEnd type="arrow"/>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5762653" y="6159835"/>
                    <a:ext cx="479501" cy="0"/>
                  </a:xfrm>
                  <a:prstGeom prst="line">
                    <a:avLst/>
                  </a:prstGeom>
                  <a:ln w="3175" cmpd="sng">
                    <a:solidFill>
                      <a:schemeClr val="tx1"/>
                    </a:solidFill>
                    <a:prstDash val="sysDash"/>
                  </a:ln>
                </p:spPr>
                <p:style>
                  <a:lnRef idx="2">
                    <a:schemeClr val="accent1"/>
                  </a:lnRef>
                  <a:fillRef idx="0">
                    <a:schemeClr val="accent1"/>
                  </a:fillRef>
                  <a:effectRef idx="1">
                    <a:schemeClr val="accent1"/>
                  </a:effectRef>
                  <a:fontRef idx="minor">
                    <a:schemeClr val="tx1"/>
                  </a:fontRef>
                </p:style>
              </p:cxnSp>
              <p:graphicFrame>
                <p:nvGraphicFramePr>
                  <p:cNvPr id="32" name="Object 31"/>
                  <p:cNvGraphicFramePr>
                    <a:graphicFrameLocks noChangeAspect="1"/>
                  </p:cNvGraphicFramePr>
                  <p:nvPr>
                    <p:extLst>
                      <p:ext uri="{D42A27DB-BD31-4B8C-83A1-F6EECF244321}">
                        <p14:modId xmlns:p14="http://schemas.microsoft.com/office/powerpoint/2010/main" val="3076478288"/>
                      </p:ext>
                    </p:extLst>
                  </p:nvPr>
                </p:nvGraphicFramePr>
                <p:xfrm>
                  <a:off x="6281187" y="5588244"/>
                  <a:ext cx="409507" cy="396997"/>
                </p:xfrm>
                <a:graphic>
                  <a:graphicData uri="http://schemas.openxmlformats.org/presentationml/2006/ole">
                    <mc:AlternateContent xmlns:mc="http://schemas.openxmlformats.org/markup-compatibility/2006">
                      <mc:Choice xmlns:v="urn:schemas-microsoft-com:vml" Requires="v">
                        <p:oleObj name="Equation" r:id="rId6" imgW="342900" imgH="330200" progId="Equation.3">
                          <p:embed/>
                        </p:oleObj>
                      </mc:Choice>
                      <mc:Fallback>
                        <p:oleObj name="Equation" r:id="rId6" imgW="342900" imgH="330200" progId="Equation.3">
                          <p:embed/>
                          <p:pic>
                            <p:nvPicPr>
                              <p:cNvPr id="0" name=""/>
                              <p:cNvPicPr/>
                              <p:nvPr/>
                            </p:nvPicPr>
                            <p:blipFill>
                              <a:blip r:embed="rId7"/>
                              <a:stretch>
                                <a:fillRect/>
                              </a:stretch>
                            </p:blipFill>
                            <p:spPr>
                              <a:xfrm>
                                <a:off x="6281187" y="5588244"/>
                                <a:ext cx="409507" cy="396997"/>
                              </a:xfrm>
                              <a:prstGeom prst="rect">
                                <a:avLst/>
                              </a:prstGeom>
                            </p:spPr>
                          </p:pic>
                        </p:oleObj>
                      </mc:Fallback>
                    </mc:AlternateContent>
                  </a:graphicData>
                </a:graphic>
              </p:graphicFrame>
            </p:grpSp>
            <p:sp>
              <p:nvSpPr>
                <p:cNvPr id="26" name="Left Brace 25"/>
                <p:cNvSpPr/>
                <p:nvPr/>
              </p:nvSpPr>
              <p:spPr>
                <a:xfrm>
                  <a:off x="6863911" y="4479134"/>
                  <a:ext cx="445885" cy="702519"/>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aphicFrame>
              <p:nvGraphicFramePr>
                <p:cNvPr id="27" name="Object 26"/>
                <p:cNvGraphicFramePr>
                  <a:graphicFrameLocks noChangeAspect="1"/>
                </p:cNvGraphicFramePr>
                <p:nvPr>
                  <p:extLst>
                    <p:ext uri="{D42A27DB-BD31-4B8C-83A1-F6EECF244321}">
                      <p14:modId xmlns:p14="http://schemas.microsoft.com/office/powerpoint/2010/main" val="4042955780"/>
                    </p:ext>
                  </p:extLst>
                </p:nvPr>
              </p:nvGraphicFramePr>
              <p:xfrm>
                <a:off x="5349875" y="4608513"/>
                <a:ext cx="1522413" cy="490537"/>
              </p:xfrm>
              <a:graphic>
                <a:graphicData uri="http://schemas.openxmlformats.org/presentationml/2006/ole">
                  <mc:AlternateContent xmlns:mc="http://schemas.openxmlformats.org/markup-compatibility/2006">
                    <mc:Choice xmlns:v="urn:schemas-microsoft-com:vml" Requires="v">
                      <p:oleObj name="Equation" r:id="rId8" imgW="635000" imgH="203200" progId="Equation.DSMT4">
                        <p:embed/>
                      </p:oleObj>
                    </mc:Choice>
                    <mc:Fallback>
                      <p:oleObj name="Equation" r:id="rId8" imgW="635000" imgH="203200" progId="Equation.DSMT4">
                        <p:embed/>
                        <p:pic>
                          <p:nvPicPr>
                            <p:cNvPr id="0" name=""/>
                            <p:cNvPicPr/>
                            <p:nvPr/>
                          </p:nvPicPr>
                          <p:blipFill>
                            <a:blip r:embed="rId9"/>
                            <a:stretch>
                              <a:fillRect/>
                            </a:stretch>
                          </p:blipFill>
                          <p:spPr>
                            <a:xfrm>
                              <a:off x="5349875" y="4608513"/>
                              <a:ext cx="1522413" cy="490537"/>
                            </a:xfrm>
                            <a:prstGeom prst="rect">
                              <a:avLst/>
                            </a:prstGeom>
                          </p:spPr>
                        </p:pic>
                      </p:oleObj>
                    </mc:Fallback>
                  </mc:AlternateContent>
                </a:graphicData>
              </a:graphic>
            </p:graphicFrame>
            <p:sp>
              <p:nvSpPr>
                <p:cNvPr id="28" name="Oval 27"/>
                <p:cNvSpPr/>
                <p:nvPr/>
              </p:nvSpPr>
              <p:spPr>
                <a:xfrm>
                  <a:off x="6904446" y="4660941"/>
                  <a:ext cx="999861" cy="1013248"/>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3" name="TextBox 22"/>
              <p:cNvSpPr txBox="1"/>
              <p:nvPr/>
            </p:nvSpPr>
            <p:spPr>
              <a:xfrm>
                <a:off x="7823238" y="5822798"/>
                <a:ext cx="184666" cy="369332"/>
              </a:xfrm>
              <a:prstGeom prst="rect">
                <a:avLst/>
              </a:prstGeom>
              <a:noFill/>
            </p:spPr>
            <p:txBody>
              <a:bodyPr wrap="none" rtlCol="0">
                <a:spAutoFit/>
              </a:bodyPr>
              <a:lstStyle/>
              <a:p>
                <a:endParaRPr lang="en-US" dirty="0"/>
              </a:p>
            </p:txBody>
          </p:sp>
        </p:grpSp>
      </p:grpSp>
      <p:graphicFrame>
        <p:nvGraphicFramePr>
          <p:cNvPr id="33" name="Object 32"/>
          <p:cNvGraphicFramePr>
            <a:graphicFrameLocks noChangeAspect="1"/>
          </p:cNvGraphicFramePr>
          <p:nvPr>
            <p:extLst>
              <p:ext uri="{D42A27DB-BD31-4B8C-83A1-F6EECF244321}">
                <p14:modId xmlns:p14="http://schemas.microsoft.com/office/powerpoint/2010/main" val="170204933"/>
              </p:ext>
            </p:extLst>
          </p:nvPr>
        </p:nvGraphicFramePr>
        <p:xfrm>
          <a:off x="5343322" y="2322124"/>
          <a:ext cx="3433762" cy="869950"/>
        </p:xfrm>
        <a:graphic>
          <a:graphicData uri="http://schemas.openxmlformats.org/presentationml/2006/ole">
            <mc:AlternateContent xmlns:mc="http://schemas.openxmlformats.org/markup-compatibility/2006">
              <mc:Choice xmlns:v="urn:schemas-microsoft-com:vml" Requires="v">
                <p:oleObj name="Equation" r:id="rId10" imgW="1549400" imgH="393700" progId="Equation.3">
                  <p:embed/>
                </p:oleObj>
              </mc:Choice>
              <mc:Fallback>
                <p:oleObj name="Equation" r:id="rId10" imgW="1549400" imgH="393700" progId="Equation.3">
                  <p:embed/>
                  <p:pic>
                    <p:nvPicPr>
                      <p:cNvPr id="0" name=""/>
                      <p:cNvPicPr/>
                      <p:nvPr/>
                    </p:nvPicPr>
                    <p:blipFill>
                      <a:blip r:embed="rId11"/>
                      <a:stretch>
                        <a:fillRect/>
                      </a:stretch>
                    </p:blipFill>
                    <p:spPr>
                      <a:xfrm>
                        <a:off x="5343322" y="2322124"/>
                        <a:ext cx="3433762" cy="869950"/>
                      </a:xfrm>
                      <a:prstGeom prst="rect">
                        <a:avLst/>
                      </a:prstGeom>
                    </p:spPr>
                  </p:pic>
                </p:oleObj>
              </mc:Fallback>
            </mc:AlternateContent>
          </a:graphicData>
        </a:graphic>
      </p:graphicFrame>
      <p:sp>
        <p:nvSpPr>
          <p:cNvPr id="36" name="TextBox 35"/>
          <p:cNvSpPr txBox="1"/>
          <p:nvPr/>
        </p:nvSpPr>
        <p:spPr>
          <a:xfrm>
            <a:off x="378327" y="553909"/>
            <a:ext cx="3148067" cy="646331"/>
          </a:xfrm>
          <a:prstGeom prst="rect">
            <a:avLst/>
          </a:prstGeom>
          <a:noFill/>
        </p:spPr>
        <p:txBody>
          <a:bodyPr wrap="none" rtlCol="0">
            <a:spAutoFit/>
          </a:bodyPr>
          <a:lstStyle/>
          <a:p>
            <a:r>
              <a:rPr lang="en-US" dirty="0"/>
              <a:t>Rotation velocity (Rad/S; Hz)</a:t>
            </a:r>
          </a:p>
          <a:p>
            <a:r>
              <a:rPr lang="en-US" dirty="0"/>
              <a:t> = (angular) frequency (</a:t>
            </a:r>
            <a:r>
              <a:rPr lang="en-US" i="1" dirty="0"/>
              <a:t>w</a:t>
            </a:r>
            <a:r>
              <a:rPr lang="en-US" dirty="0"/>
              <a:t>; </a:t>
            </a:r>
            <a:r>
              <a:rPr lang="en-US" i="1" dirty="0"/>
              <a:t>f</a:t>
            </a:r>
            <a:r>
              <a:rPr lang="en-US" dirty="0"/>
              <a:t>)</a:t>
            </a:r>
          </a:p>
        </p:txBody>
      </p:sp>
      <p:pic>
        <p:nvPicPr>
          <p:cNvPr id="4" name="Picture 3"/>
          <p:cNvPicPr>
            <a:picLocks noChangeAspect="1"/>
          </p:cNvPicPr>
          <p:nvPr/>
        </p:nvPicPr>
        <p:blipFill>
          <a:blip r:embed="rId12"/>
          <a:stretch>
            <a:fillRect/>
          </a:stretch>
        </p:blipFill>
        <p:spPr>
          <a:xfrm>
            <a:off x="4864704" y="5934725"/>
            <a:ext cx="2537581" cy="802323"/>
          </a:xfrm>
          <a:prstGeom prst="rect">
            <a:avLst/>
          </a:prstGeom>
        </p:spPr>
      </p:pic>
      <p:sp>
        <p:nvSpPr>
          <p:cNvPr id="34" name="TextBox 33"/>
          <p:cNvSpPr txBox="1"/>
          <p:nvPr/>
        </p:nvSpPr>
        <p:spPr>
          <a:xfrm>
            <a:off x="5252443" y="4265830"/>
            <a:ext cx="1223950" cy="369332"/>
          </a:xfrm>
          <a:prstGeom prst="rect">
            <a:avLst/>
          </a:prstGeom>
          <a:noFill/>
        </p:spPr>
        <p:txBody>
          <a:bodyPr wrap="none" rtlCol="0">
            <a:spAutoFit/>
          </a:bodyPr>
          <a:lstStyle/>
          <a:p>
            <a:r>
              <a:rPr lang="en-US" dirty="0"/>
              <a:t>Amplitude</a:t>
            </a:r>
          </a:p>
        </p:txBody>
      </p:sp>
      <p:sp>
        <p:nvSpPr>
          <p:cNvPr id="35" name="TextBox 34"/>
          <p:cNvSpPr txBox="1"/>
          <p:nvPr/>
        </p:nvSpPr>
        <p:spPr>
          <a:xfrm>
            <a:off x="7895439" y="3801780"/>
            <a:ext cx="839180" cy="369332"/>
          </a:xfrm>
          <a:prstGeom prst="rect">
            <a:avLst/>
          </a:prstGeom>
          <a:noFill/>
        </p:spPr>
        <p:txBody>
          <a:bodyPr wrap="none" rtlCol="0">
            <a:spAutoFit/>
          </a:bodyPr>
          <a:lstStyle/>
          <a:p>
            <a:r>
              <a:rPr lang="en-US" dirty="0"/>
              <a:t>Phase</a:t>
            </a:r>
          </a:p>
        </p:txBody>
      </p:sp>
    </p:spTree>
    <p:extLst>
      <p:ext uri="{BB962C8B-B14F-4D97-AF65-F5344CB8AC3E}">
        <p14:creationId xmlns:p14="http://schemas.microsoft.com/office/powerpoint/2010/main" val="40083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57150"/>
            <a:ext cx="7772400" cy="1143000"/>
          </a:xfrm>
        </p:spPr>
        <p:txBody>
          <a:bodyPr/>
          <a:lstStyle/>
          <a:p>
            <a:pPr eaLnBrk="1" hangingPunct="1"/>
            <a:r>
              <a:rPr lang="en-US" sz="3600" dirty="0" err="1">
                <a:latin typeface="Arial" charset="0"/>
                <a:ea typeface="ＭＳ Ｐゴシック" charset="0"/>
                <a:cs typeface="ＭＳ Ｐゴシック" charset="0"/>
              </a:rPr>
              <a:t>Phasors</a:t>
            </a:r>
            <a:r>
              <a:rPr lang="en-US" sz="3600" dirty="0">
                <a:latin typeface="Arial" charset="0"/>
                <a:ea typeface="ＭＳ Ｐゴシック" charset="0"/>
                <a:cs typeface="ＭＳ Ｐゴシック" charset="0"/>
              </a:rPr>
              <a:t>: Example</a:t>
            </a:r>
          </a:p>
        </p:txBody>
      </p:sp>
      <p:grpSp>
        <p:nvGrpSpPr>
          <p:cNvPr id="8" name="Group 7"/>
          <p:cNvGrpSpPr/>
          <p:nvPr/>
        </p:nvGrpSpPr>
        <p:grpSpPr>
          <a:xfrm>
            <a:off x="3871119" y="4546142"/>
            <a:ext cx="1401762" cy="1247477"/>
            <a:chOff x="3487738" y="5614988"/>
            <a:chExt cx="1401762" cy="1247477"/>
          </a:xfrm>
        </p:grpSpPr>
        <p:sp>
          <p:nvSpPr>
            <p:cNvPr id="24594" name="Line 23"/>
            <p:cNvSpPr>
              <a:spLocks noChangeShapeType="1"/>
            </p:cNvSpPr>
            <p:nvPr/>
          </p:nvSpPr>
          <p:spPr bwMode="auto">
            <a:xfrm flipV="1">
              <a:off x="3949700" y="5626100"/>
              <a:ext cx="0" cy="8255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4595" name="Line 24"/>
            <p:cNvSpPr>
              <a:spLocks noChangeShapeType="1"/>
            </p:cNvSpPr>
            <p:nvPr/>
          </p:nvSpPr>
          <p:spPr bwMode="auto">
            <a:xfrm>
              <a:off x="3949700" y="6451600"/>
              <a:ext cx="939800" cy="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4596" name="Text Box 25"/>
            <p:cNvSpPr txBox="1">
              <a:spLocks noChangeArrowheads="1"/>
            </p:cNvSpPr>
            <p:nvPr/>
          </p:nvSpPr>
          <p:spPr bwMode="auto">
            <a:xfrm>
              <a:off x="4049713" y="6400800"/>
              <a:ext cx="748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a:latin typeface="Times New Roman" charset="0"/>
                </a:rPr>
                <a:t>Real</a:t>
              </a:r>
            </a:p>
          </p:txBody>
        </p:sp>
        <p:sp>
          <p:nvSpPr>
            <p:cNvPr id="24597" name="Text Box 26"/>
            <p:cNvSpPr txBox="1">
              <a:spLocks noChangeArrowheads="1"/>
            </p:cNvSpPr>
            <p:nvPr/>
          </p:nvSpPr>
          <p:spPr bwMode="auto">
            <a:xfrm rot="16200000">
              <a:off x="3273425" y="5829301"/>
              <a:ext cx="885825"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err="1">
                  <a:latin typeface="Times New Roman" charset="0"/>
                </a:rPr>
                <a:t>Imag</a:t>
              </a:r>
              <a:r>
                <a:rPr lang="en-US" dirty="0">
                  <a:latin typeface="Times New Roman" charset="0"/>
                </a:rPr>
                <a:t>.</a:t>
              </a:r>
            </a:p>
          </p:txBody>
        </p:sp>
      </p:grpSp>
      <p:pic>
        <p:nvPicPr>
          <p:cNvPr id="3" name="Picture 2"/>
          <p:cNvPicPr>
            <a:picLocks noChangeAspect="1"/>
          </p:cNvPicPr>
          <p:nvPr/>
        </p:nvPicPr>
        <p:blipFill>
          <a:blip r:embed="rId3"/>
          <a:stretch>
            <a:fillRect/>
          </a:stretch>
        </p:blipFill>
        <p:spPr>
          <a:xfrm>
            <a:off x="5314677" y="4407706"/>
            <a:ext cx="1920639" cy="1222225"/>
          </a:xfrm>
          <a:prstGeom prst="rect">
            <a:avLst/>
          </a:prstGeom>
        </p:spPr>
      </p:pic>
      <p:grpSp>
        <p:nvGrpSpPr>
          <p:cNvPr id="4" name="Group 3"/>
          <p:cNvGrpSpPr/>
          <p:nvPr/>
        </p:nvGrpSpPr>
        <p:grpSpPr>
          <a:xfrm>
            <a:off x="4901289" y="2047358"/>
            <a:ext cx="3567345" cy="2058975"/>
            <a:chOff x="4683823" y="1990914"/>
            <a:chExt cx="3567345" cy="2058975"/>
          </a:xfrm>
        </p:grpSpPr>
        <p:grpSp>
          <p:nvGrpSpPr>
            <p:cNvPr id="10" name="Group 9"/>
            <p:cNvGrpSpPr/>
            <p:nvPr/>
          </p:nvGrpSpPr>
          <p:grpSpPr>
            <a:xfrm>
              <a:off x="4683823" y="1990914"/>
              <a:ext cx="3567345" cy="1505310"/>
              <a:chOff x="4663686" y="2323153"/>
              <a:chExt cx="3144456" cy="1063459"/>
            </a:xfrm>
          </p:grpSpPr>
          <p:pic>
            <p:nvPicPr>
              <p:cNvPr id="6" name="Picture 5"/>
              <p:cNvPicPr>
                <a:picLocks noChangeAspect="1"/>
              </p:cNvPicPr>
              <p:nvPr/>
            </p:nvPicPr>
            <p:blipFill rotWithShape="1">
              <a:blip r:embed="rId4"/>
              <a:srcRect l="32356" r="37088"/>
              <a:stretch/>
            </p:blipFill>
            <p:spPr>
              <a:xfrm>
                <a:off x="4663686" y="2662712"/>
                <a:ext cx="2532461" cy="723900"/>
              </a:xfrm>
              <a:prstGeom prst="rect">
                <a:avLst/>
              </a:prstGeom>
            </p:spPr>
          </p:pic>
          <p:cxnSp>
            <p:nvCxnSpPr>
              <p:cNvPr id="7" name="Straight Arrow Connector 6"/>
              <p:cNvCxnSpPr/>
              <p:nvPr/>
            </p:nvCxnSpPr>
            <p:spPr>
              <a:xfrm flipV="1">
                <a:off x="5911547" y="2732533"/>
                <a:ext cx="195039" cy="991"/>
              </a:xfrm>
              <a:prstGeom prst="straightConnector1">
                <a:avLst/>
              </a:prstGeom>
              <a:ln cap="flat">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H="1">
                <a:off x="5913927" y="2663471"/>
                <a:ext cx="1" cy="142747"/>
              </a:xfrm>
              <a:prstGeom prst="straightConnector1">
                <a:avLst/>
              </a:prstGeom>
              <a:ln cap="flat">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H="1">
                <a:off x="6101353" y="2651338"/>
                <a:ext cx="1" cy="137824"/>
              </a:xfrm>
              <a:prstGeom prst="straightConnector1">
                <a:avLst/>
              </a:prstGeom>
              <a:ln cap="flat">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7362518" y="2988704"/>
                <a:ext cx="445624" cy="260923"/>
              </a:xfrm>
              <a:prstGeom prst="rect">
                <a:avLst/>
              </a:prstGeom>
              <a:noFill/>
            </p:spPr>
            <p:txBody>
              <a:bodyPr wrap="none" rtlCol="0">
                <a:spAutoFit/>
              </a:bodyPr>
              <a:lstStyle/>
              <a:p>
                <a:r>
                  <a:rPr lang="en-US" dirty="0"/>
                  <a:t>1.2</a:t>
                </a:r>
              </a:p>
            </p:txBody>
          </p:sp>
          <p:graphicFrame>
            <p:nvGraphicFramePr>
              <p:cNvPr id="62" name="Object 61"/>
              <p:cNvGraphicFramePr>
                <a:graphicFrameLocks noChangeAspect="1"/>
              </p:cNvGraphicFramePr>
              <p:nvPr>
                <p:extLst>
                  <p:ext uri="{D42A27DB-BD31-4B8C-83A1-F6EECF244321}">
                    <p14:modId xmlns:p14="http://schemas.microsoft.com/office/powerpoint/2010/main" val="1157966383"/>
                  </p:ext>
                </p:extLst>
              </p:nvPr>
            </p:nvGraphicFramePr>
            <p:xfrm>
              <a:off x="6208063" y="2323153"/>
              <a:ext cx="442081" cy="241135"/>
            </p:xfrm>
            <a:graphic>
              <a:graphicData uri="http://schemas.openxmlformats.org/presentationml/2006/ole">
                <mc:AlternateContent xmlns:mc="http://schemas.openxmlformats.org/markup-compatibility/2006">
                  <mc:Choice xmlns:v="urn:schemas-microsoft-com:vml" Requires="v">
                    <p:oleObj name="Equation" r:id="rId5" imgW="279400" imgH="152400" progId="Equation.3">
                      <p:embed/>
                    </p:oleObj>
                  </mc:Choice>
                  <mc:Fallback>
                    <p:oleObj name="Equation" r:id="rId5" imgW="279400" imgH="152400" progId="Equation.3">
                      <p:embed/>
                      <p:pic>
                        <p:nvPicPr>
                          <p:cNvPr id="0" name=""/>
                          <p:cNvPicPr/>
                          <p:nvPr/>
                        </p:nvPicPr>
                        <p:blipFill>
                          <a:blip r:embed="rId6"/>
                          <a:stretch>
                            <a:fillRect/>
                          </a:stretch>
                        </p:blipFill>
                        <p:spPr>
                          <a:xfrm>
                            <a:off x="6208063" y="2323153"/>
                            <a:ext cx="442081" cy="241135"/>
                          </a:xfrm>
                          <a:prstGeom prst="rect">
                            <a:avLst/>
                          </a:prstGeom>
                        </p:spPr>
                      </p:pic>
                    </p:oleObj>
                  </mc:Fallback>
                </mc:AlternateContent>
              </a:graphicData>
            </a:graphic>
          </p:graphicFrame>
          <p:cxnSp>
            <p:nvCxnSpPr>
              <p:cNvPr id="64" name="Straight Connector 63"/>
              <p:cNvCxnSpPr/>
              <p:nvPr/>
            </p:nvCxnSpPr>
            <p:spPr>
              <a:xfrm flipV="1">
                <a:off x="5994094" y="2450544"/>
                <a:ext cx="235252" cy="21568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0" name="Left Brace 89"/>
              <p:cNvSpPr/>
              <p:nvPr/>
            </p:nvSpPr>
            <p:spPr>
              <a:xfrm flipH="1">
                <a:off x="7198451" y="3000062"/>
                <a:ext cx="192383" cy="239999"/>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42" name="Line 21"/>
            <p:cNvSpPr>
              <a:spLocks noChangeShapeType="1"/>
            </p:cNvSpPr>
            <p:nvPr/>
          </p:nvSpPr>
          <p:spPr bwMode="auto">
            <a:xfrm>
              <a:off x="6118421" y="2017889"/>
              <a:ext cx="2" cy="2032000"/>
            </a:xfrm>
            <a:prstGeom prst="line">
              <a:avLst/>
            </a:prstGeom>
            <a:noFill/>
            <a:ln w="57150" cmpd="sng">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ln w="76200" cmpd="sng">
                  <a:solidFill>
                    <a:schemeClr val="tx1"/>
                  </a:solidFill>
                </a:ln>
              </a:endParaRPr>
            </a:p>
          </p:txBody>
        </p:sp>
      </p:grpSp>
      <p:grpSp>
        <p:nvGrpSpPr>
          <p:cNvPr id="32" name="Group 31"/>
          <p:cNvGrpSpPr/>
          <p:nvPr/>
        </p:nvGrpSpPr>
        <p:grpSpPr>
          <a:xfrm>
            <a:off x="596899" y="2079400"/>
            <a:ext cx="3551768" cy="2032980"/>
            <a:chOff x="596899" y="1821541"/>
            <a:chExt cx="4002266" cy="2290839"/>
          </a:xfrm>
        </p:grpSpPr>
        <p:pic>
          <p:nvPicPr>
            <p:cNvPr id="33" name="Picture 32"/>
            <p:cNvPicPr>
              <a:picLocks noChangeAspect="1"/>
            </p:cNvPicPr>
            <p:nvPr/>
          </p:nvPicPr>
          <p:blipFill>
            <a:blip r:embed="rId7"/>
            <a:stretch>
              <a:fillRect/>
            </a:stretch>
          </p:blipFill>
          <p:spPr>
            <a:xfrm>
              <a:off x="596899" y="2080381"/>
              <a:ext cx="4002266" cy="1753205"/>
            </a:xfrm>
            <a:prstGeom prst="rect">
              <a:avLst/>
            </a:prstGeom>
          </p:spPr>
        </p:pic>
        <p:sp>
          <p:nvSpPr>
            <p:cNvPr id="34" name="Line 21"/>
            <p:cNvSpPr>
              <a:spLocks noChangeShapeType="1"/>
            </p:cNvSpPr>
            <p:nvPr/>
          </p:nvSpPr>
          <p:spPr bwMode="auto">
            <a:xfrm>
              <a:off x="2586871" y="1821541"/>
              <a:ext cx="1510" cy="2290839"/>
            </a:xfrm>
            <a:prstGeom prst="line">
              <a:avLst/>
            </a:prstGeom>
            <a:noFill/>
            <a:ln w="3175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ln w="19050" cmpd="sng">
                  <a:solidFill>
                    <a:schemeClr val="tx1"/>
                  </a:solidFill>
                </a:ln>
              </a:endParaRPr>
            </a:p>
          </p:txBody>
        </p:sp>
      </p:grpSp>
      <p:sp>
        <p:nvSpPr>
          <p:cNvPr id="35" name="Left Brace 34"/>
          <p:cNvSpPr/>
          <p:nvPr/>
        </p:nvSpPr>
        <p:spPr>
          <a:xfrm flipH="1">
            <a:off x="4041213" y="2426213"/>
            <a:ext cx="187868" cy="619047"/>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TextBox 35"/>
          <p:cNvSpPr txBox="1"/>
          <p:nvPr/>
        </p:nvSpPr>
        <p:spPr>
          <a:xfrm>
            <a:off x="4223893" y="2539815"/>
            <a:ext cx="374583" cy="441936"/>
          </a:xfrm>
          <a:prstGeom prst="rect">
            <a:avLst/>
          </a:prstGeom>
          <a:noFill/>
        </p:spPr>
        <p:txBody>
          <a:bodyPr wrap="none" rtlCol="0">
            <a:spAutoFit/>
          </a:bodyPr>
          <a:lstStyle/>
          <a:p>
            <a:r>
              <a:rPr lang="en-US" dirty="0"/>
              <a:t>3</a:t>
            </a:r>
          </a:p>
        </p:txBody>
      </p:sp>
      <p:grpSp>
        <p:nvGrpSpPr>
          <p:cNvPr id="37" name="Group 36"/>
          <p:cNvGrpSpPr/>
          <p:nvPr/>
        </p:nvGrpSpPr>
        <p:grpSpPr>
          <a:xfrm>
            <a:off x="1968300" y="4632476"/>
            <a:ext cx="1601816" cy="762000"/>
            <a:chOff x="1752600" y="6096000"/>
            <a:chExt cx="1067877" cy="508000"/>
          </a:xfrm>
        </p:grpSpPr>
        <p:sp>
          <p:nvSpPr>
            <p:cNvPr id="38" name="Oval 3"/>
            <p:cNvSpPr>
              <a:spLocks noChangeArrowheads="1"/>
            </p:cNvSpPr>
            <p:nvPr/>
          </p:nvSpPr>
          <p:spPr bwMode="auto">
            <a:xfrm>
              <a:off x="1752600" y="6096000"/>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9" name="Line 4"/>
            <p:cNvSpPr>
              <a:spLocks noChangeShapeType="1"/>
            </p:cNvSpPr>
            <p:nvPr/>
          </p:nvSpPr>
          <p:spPr bwMode="auto">
            <a:xfrm rot="16200000" flipH="1">
              <a:off x="2411825" y="5957477"/>
              <a:ext cx="3428" cy="813877"/>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59767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rotWithShape="1">
          <a:blip r:embed="rId3"/>
          <a:srcRect l="31854" r="36267"/>
          <a:stretch/>
        </p:blipFill>
        <p:spPr>
          <a:xfrm>
            <a:off x="4933243" y="2661208"/>
            <a:ext cx="2605011" cy="690657"/>
          </a:xfrm>
          <a:prstGeom prst="rect">
            <a:avLst/>
          </a:prstGeom>
        </p:spPr>
      </p:pic>
      <p:cxnSp>
        <p:nvCxnSpPr>
          <p:cNvPr id="41" name="Straight Arrow Connector 40"/>
          <p:cNvCxnSpPr/>
          <p:nvPr/>
        </p:nvCxnSpPr>
        <p:spPr>
          <a:xfrm flipV="1">
            <a:off x="6316971" y="2628232"/>
            <a:ext cx="130434" cy="1"/>
          </a:xfrm>
          <a:prstGeom prst="straightConnector1">
            <a:avLst/>
          </a:prstGeom>
          <a:ln cap="flat">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6644" name="Rectangle 32"/>
          <p:cNvSpPr>
            <a:spLocks noGrp="1" noChangeArrowheads="1"/>
          </p:cNvSpPr>
          <p:nvPr>
            <p:ph type="title"/>
          </p:nvPr>
        </p:nvSpPr>
        <p:spPr>
          <a:xfrm>
            <a:off x="685800" y="57150"/>
            <a:ext cx="7772400" cy="1143000"/>
          </a:xfrm>
          <a:noFill/>
        </p:spPr>
        <p:txBody>
          <a:bodyPr/>
          <a:lstStyle/>
          <a:p>
            <a:pPr eaLnBrk="1" hangingPunct="1"/>
            <a:r>
              <a:rPr lang="en-US" sz="3600" dirty="0" err="1">
                <a:latin typeface="Arial" charset="0"/>
                <a:ea typeface="ＭＳ Ｐゴシック" charset="0"/>
                <a:cs typeface="ＭＳ Ｐゴシック" charset="0"/>
              </a:rPr>
              <a:t>Phasors</a:t>
            </a:r>
            <a:r>
              <a:rPr lang="en-US" sz="3600" dirty="0">
                <a:latin typeface="Arial" charset="0"/>
                <a:ea typeface="ＭＳ Ｐゴシック" charset="0"/>
                <a:cs typeface="ＭＳ Ｐゴシック" charset="0"/>
              </a:rPr>
              <a:t>: Example</a:t>
            </a:r>
          </a:p>
        </p:txBody>
      </p:sp>
      <p:grpSp>
        <p:nvGrpSpPr>
          <p:cNvPr id="21" name="Group 20"/>
          <p:cNvGrpSpPr/>
          <p:nvPr/>
        </p:nvGrpSpPr>
        <p:grpSpPr>
          <a:xfrm>
            <a:off x="3871119" y="4546142"/>
            <a:ext cx="1401762" cy="1247477"/>
            <a:chOff x="3487738" y="5614988"/>
            <a:chExt cx="1401762" cy="1247477"/>
          </a:xfrm>
        </p:grpSpPr>
        <p:sp>
          <p:nvSpPr>
            <p:cNvPr id="22" name="Line 23"/>
            <p:cNvSpPr>
              <a:spLocks noChangeShapeType="1"/>
            </p:cNvSpPr>
            <p:nvPr/>
          </p:nvSpPr>
          <p:spPr bwMode="auto">
            <a:xfrm flipV="1">
              <a:off x="3949700" y="5626100"/>
              <a:ext cx="0" cy="8255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3" name="Line 24"/>
            <p:cNvSpPr>
              <a:spLocks noChangeShapeType="1"/>
            </p:cNvSpPr>
            <p:nvPr/>
          </p:nvSpPr>
          <p:spPr bwMode="auto">
            <a:xfrm>
              <a:off x="3949700" y="6451600"/>
              <a:ext cx="939800" cy="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4" name="Text Box 25"/>
            <p:cNvSpPr txBox="1">
              <a:spLocks noChangeArrowheads="1"/>
            </p:cNvSpPr>
            <p:nvPr/>
          </p:nvSpPr>
          <p:spPr bwMode="auto">
            <a:xfrm>
              <a:off x="4049713" y="6400800"/>
              <a:ext cx="74867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a:latin typeface="Times New Roman" charset="0"/>
                </a:rPr>
                <a:t>Real</a:t>
              </a:r>
            </a:p>
          </p:txBody>
        </p:sp>
        <p:sp>
          <p:nvSpPr>
            <p:cNvPr id="25" name="Text Box 26"/>
            <p:cNvSpPr txBox="1">
              <a:spLocks noChangeArrowheads="1"/>
            </p:cNvSpPr>
            <p:nvPr/>
          </p:nvSpPr>
          <p:spPr bwMode="auto">
            <a:xfrm rot="16200000">
              <a:off x="3273425" y="5829301"/>
              <a:ext cx="885825"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dirty="0" err="1">
                  <a:latin typeface="Times New Roman" charset="0"/>
                </a:rPr>
                <a:t>Imag</a:t>
              </a:r>
              <a:r>
                <a:rPr lang="en-US" dirty="0">
                  <a:latin typeface="Times New Roman" charset="0"/>
                </a:rPr>
                <a:t>.</a:t>
              </a:r>
            </a:p>
          </p:txBody>
        </p:sp>
      </p:grpSp>
      <p:grpSp>
        <p:nvGrpSpPr>
          <p:cNvPr id="26" name="Group 25"/>
          <p:cNvGrpSpPr/>
          <p:nvPr/>
        </p:nvGrpSpPr>
        <p:grpSpPr>
          <a:xfrm>
            <a:off x="596899" y="2079400"/>
            <a:ext cx="3551768" cy="2032980"/>
            <a:chOff x="596899" y="1821541"/>
            <a:chExt cx="4002266" cy="2290839"/>
          </a:xfrm>
        </p:grpSpPr>
        <p:pic>
          <p:nvPicPr>
            <p:cNvPr id="27" name="Picture 26"/>
            <p:cNvPicPr>
              <a:picLocks noChangeAspect="1"/>
            </p:cNvPicPr>
            <p:nvPr/>
          </p:nvPicPr>
          <p:blipFill>
            <a:blip r:embed="rId4"/>
            <a:stretch>
              <a:fillRect/>
            </a:stretch>
          </p:blipFill>
          <p:spPr>
            <a:xfrm>
              <a:off x="596899" y="2080381"/>
              <a:ext cx="4002266" cy="1753205"/>
            </a:xfrm>
            <a:prstGeom prst="rect">
              <a:avLst/>
            </a:prstGeom>
          </p:spPr>
        </p:pic>
        <p:sp>
          <p:nvSpPr>
            <p:cNvPr id="28" name="Line 21"/>
            <p:cNvSpPr>
              <a:spLocks noChangeShapeType="1"/>
            </p:cNvSpPr>
            <p:nvPr/>
          </p:nvSpPr>
          <p:spPr bwMode="auto">
            <a:xfrm>
              <a:off x="2586871" y="1821541"/>
              <a:ext cx="1510" cy="2290839"/>
            </a:xfrm>
            <a:prstGeom prst="line">
              <a:avLst/>
            </a:prstGeom>
            <a:noFill/>
            <a:ln w="3175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ln w="19050" cmpd="sng">
                  <a:solidFill>
                    <a:schemeClr val="tx1"/>
                  </a:solidFill>
                </a:ln>
              </a:endParaRPr>
            </a:p>
          </p:txBody>
        </p:sp>
      </p:grpSp>
      <p:sp>
        <p:nvSpPr>
          <p:cNvPr id="29" name="Left Brace 28"/>
          <p:cNvSpPr/>
          <p:nvPr/>
        </p:nvSpPr>
        <p:spPr>
          <a:xfrm flipH="1">
            <a:off x="4041212" y="2426214"/>
            <a:ext cx="200197" cy="606718"/>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TextBox 29"/>
          <p:cNvSpPr txBox="1"/>
          <p:nvPr/>
        </p:nvSpPr>
        <p:spPr>
          <a:xfrm>
            <a:off x="4223893" y="2552144"/>
            <a:ext cx="374583" cy="441936"/>
          </a:xfrm>
          <a:prstGeom prst="rect">
            <a:avLst/>
          </a:prstGeom>
          <a:noFill/>
        </p:spPr>
        <p:txBody>
          <a:bodyPr wrap="none" rtlCol="0">
            <a:spAutoFit/>
          </a:bodyPr>
          <a:lstStyle/>
          <a:p>
            <a:r>
              <a:rPr lang="en-US" dirty="0"/>
              <a:t>3</a:t>
            </a:r>
          </a:p>
        </p:txBody>
      </p:sp>
      <p:grpSp>
        <p:nvGrpSpPr>
          <p:cNvPr id="31" name="Group 30"/>
          <p:cNvGrpSpPr/>
          <p:nvPr/>
        </p:nvGrpSpPr>
        <p:grpSpPr>
          <a:xfrm>
            <a:off x="1968300" y="4632476"/>
            <a:ext cx="1601816" cy="762000"/>
            <a:chOff x="1752600" y="6096000"/>
            <a:chExt cx="1067877" cy="508000"/>
          </a:xfrm>
        </p:grpSpPr>
        <p:sp>
          <p:nvSpPr>
            <p:cNvPr id="32" name="Oval 3"/>
            <p:cNvSpPr>
              <a:spLocks noChangeArrowheads="1"/>
            </p:cNvSpPr>
            <p:nvPr/>
          </p:nvSpPr>
          <p:spPr bwMode="auto">
            <a:xfrm>
              <a:off x="1752600" y="6096000"/>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 name="Line 4"/>
            <p:cNvSpPr>
              <a:spLocks noChangeShapeType="1"/>
            </p:cNvSpPr>
            <p:nvPr/>
          </p:nvSpPr>
          <p:spPr bwMode="auto">
            <a:xfrm rot="16200000" flipH="1">
              <a:off x="2411825" y="5957477"/>
              <a:ext cx="3428" cy="813877"/>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grpSp>
        <p:nvGrpSpPr>
          <p:cNvPr id="3" name="Group 12"/>
          <p:cNvGrpSpPr>
            <a:grpSpLocks/>
          </p:cNvGrpSpPr>
          <p:nvPr/>
        </p:nvGrpSpPr>
        <p:grpSpPr bwMode="auto">
          <a:xfrm>
            <a:off x="6047619" y="4674205"/>
            <a:ext cx="762000" cy="762000"/>
            <a:chOff x="3680" y="3832"/>
            <a:chExt cx="320" cy="320"/>
          </a:xfrm>
        </p:grpSpPr>
        <p:sp>
          <p:nvSpPr>
            <p:cNvPr id="26650" name="Oval 13"/>
            <p:cNvSpPr>
              <a:spLocks noChangeArrowheads="1"/>
            </p:cNvSpPr>
            <p:nvPr/>
          </p:nvSpPr>
          <p:spPr bwMode="auto">
            <a:xfrm>
              <a:off x="3680" y="3832"/>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6651" name="Line 14"/>
            <p:cNvSpPr>
              <a:spLocks noChangeShapeType="1"/>
            </p:cNvSpPr>
            <p:nvPr/>
          </p:nvSpPr>
          <p:spPr bwMode="auto">
            <a:xfrm rot="-5400000">
              <a:off x="3824" y="3928"/>
              <a:ext cx="88"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42" name="Line 21"/>
          <p:cNvSpPr>
            <a:spLocks noChangeShapeType="1"/>
          </p:cNvSpPr>
          <p:nvPr/>
        </p:nvSpPr>
        <p:spPr bwMode="auto">
          <a:xfrm>
            <a:off x="6331005" y="2084103"/>
            <a:ext cx="9272" cy="2029177"/>
          </a:xfrm>
          <a:prstGeom prst="line">
            <a:avLst/>
          </a:prstGeom>
          <a:noFill/>
          <a:ln w="57150" cmpd="sng">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ln w="19050" cmpd="sng">
                <a:solidFill>
                  <a:schemeClr val="tx1"/>
                </a:solidFill>
              </a:ln>
            </a:endParaRPr>
          </a:p>
        </p:txBody>
      </p:sp>
      <p:cxnSp>
        <p:nvCxnSpPr>
          <p:cNvPr id="34" name="Straight Arrow Connector 33"/>
          <p:cNvCxnSpPr/>
          <p:nvPr/>
        </p:nvCxnSpPr>
        <p:spPr>
          <a:xfrm flipH="1">
            <a:off x="6454681" y="2513240"/>
            <a:ext cx="1" cy="195088"/>
          </a:xfrm>
          <a:prstGeom prst="straightConnector1">
            <a:avLst/>
          </a:prstGeom>
          <a:ln cap="flat">
            <a:solidFill>
              <a:schemeClr val="tx1"/>
            </a:solidFill>
            <a:round/>
            <a:headEnd type="none"/>
            <a:tailEnd type="none"/>
          </a:ln>
          <a:effectLst/>
        </p:spPr>
        <p:style>
          <a:lnRef idx="2">
            <a:schemeClr val="accent1"/>
          </a:lnRef>
          <a:fillRef idx="0">
            <a:schemeClr val="accent1"/>
          </a:fillRef>
          <a:effectRef idx="1">
            <a:schemeClr val="accent1"/>
          </a:effectRef>
          <a:fontRef idx="minor">
            <a:schemeClr val="tx1"/>
          </a:fontRef>
        </p:style>
      </p:cxnSp>
      <p:graphicFrame>
        <p:nvGraphicFramePr>
          <p:cNvPr id="35" name="Object 34"/>
          <p:cNvGraphicFramePr>
            <a:graphicFrameLocks noChangeAspect="1"/>
          </p:cNvGraphicFramePr>
          <p:nvPr>
            <p:extLst>
              <p:ext uri="{D42A27DB-BD31-4B8C-83A1-F6EECF244321}">
                <p14:modId xmlns:p14="http://schemas.microsoft.com/office/powerpoint/2010/main" val="2070775784"/>
              </p:ext>
            </p:extLst>
          </p:nvPr>
        </p:nvGraphicFramePr>
        <p:xfrm>
          <a:off x="6620167" y="1881047"/>
          <a:ext cx="501535" cy="341323"/>
        </p:xfrm>
        <a:graphic>
          <a:graphicData uri="http://schemas.openxmlformats.org/presentationml/2006/ole">
            <mc:AlternateContent xmlns:mc="http://schemas.openxmlformats.org/markup-compatibility/2006">
              <mc:Choice xmlns:v="urn:schemas-microsoft-com:vml" Requires="v">
                <p:oleObj name="Equation" r:id="rId5" imgW="279400" imgH="152400" progId="Equation.3">
                  <p:embed/>
                </p:oleObj>
              </mc:Choice>
              <mc:Fallback>
                <p:oleObj name="Equation" r:id="rId5" imgW="279400" imgH="152400" progId="Equation.3">
                  <p:embed/>
                  <p:pic>
                    <p:nvPicPr>
                      <p:cNvPr id="0" name=""/>
                      <p:cNvPicPr/>
                      <p:nvPr/>
                    </p:nvPicPr>
                    <p:blipFill>
                      <a:blip r:embed="rId6"/>
                      <a:stretch>
                        <a:fillRect/>
                      </a:stretch>
                    </p:blipFill>
                    <p:spPr>
                      <a:xfrm>
                        <a:off x="6620167" y="1881047"/>
                        <a:ext cx="501535" cy="341323"/>
                      </a:xfrm>
                      <a:prstGeom prst="rect">
                        <a:avLst/>
                      </a:prstGeom>
                    </p:spPr>
                  </p:pic>
                </p:oleObj>
              </mc:Fallback>
            </mc:AlternateContent>
          </a:graphicData>
        </a:graphic>
      </p:graphicFrame>
      <p:cxnSp>
        <p:nvCxnSpPr>
          <p:cNvPr id="36" name="Straight Connector 35"/>
          <p:cNvCxnSpPr/>
          <p:nvPr/>
        </p:nvCxnSpPr>
        <p:spPr>
          <a:xfrm flipV="1">
            <a:off x="6393980" y="2214532"/>
            <a:ext cx="266890" cy="30529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7890801" y="2849579"/>
            <a:ext cx="708859" cy="369332"/>
          </a:xfrm>
          <a:prstGeom prst="rect">
            <a:avLst/>
          </a:prstGeom>
          <a:noFill/>
        </p:spPr>
        <p:txBody>
          <a:bodyPr wrap="square" rtlCol="0">
            <a:spAutoFit/>
          </a:bodyPr>
          <a:lstStyle/>
          <a:p>
            <a:r>
              <a:rPr lang="en-US" dirty="0"/>
              <a:t>0.7</a:t>
            </a:r>
          </a:p>
        </p:txBody>
      </p:sp>
      <p:sp>
        <p:nvSpPr>
          <p:cNvPr id="39" name="Left Brace 38"/>
          <p:cNvSpPr/>
          <p:nvPr/>
        </p:nvSpPr>
        <p:spPr>
          <a:xfrm flipH="1">
            <a:off x="7558432" y="2963421"/>
            <a:ext cx="322397" cy="148374"/>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054688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040190" y="1970061"/>
            <a:ext cx="3326191" cy="604762"/>
          </a:xfrm>
          <a:prstGeom prst="rect">
            <a:avLst/>
          </a:prstGeom>
          <a:solidFill>
            <a:srgbClr val="8DC6FF"/>
          </a:solidFill>
          <a:ln>
            <a:no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p:txBody>
          <a:bodyPr/>
          <a:lstStyle/>
          <a:p>
            <a:r>
              <a:rPr lang="en-US" dirty="0"/>
              <a:t>Discrete Fourier Transform</a:t>
            </a:r>
          </a:p>
        </p:txBody>
      </p:sp>
      <p:sp>
        <p:nvSpPr>
          <p:cNvPr id="9" name="Text Box 14"/>
          <p:cNvSpPr txBox="1">
            <a:spLocks noChangeArrowheads="1"/>
          </p:cNvSpPr>
          <p:nvPr/>
        </p:nvSpPr>
        <p:spPr bwMode="auto">
          <a:xfrm>
            <a:off x="1233714" y="2130680"/>
            <a:ext cx="215295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Forward transform</a:t>
            </a:r>
          </a:p>
        </p:txBody>
      </p:sp>
      <p:graphicFrame>
        <p:nvGraphicFramePr>
          <p:cNvPr id="7" name="Object 2"/>
          <p:cNvGraphicFramePr>
            <a:graphicFrameLocks noChangeAspect="1"/>
          </p:cNvGraphicFramePr>
          <p:nvPr>
            <p:extLst>
              <p:ext uri="{D42A27DB-BD31-4B8C-83A1-F6EECF244321}">
                <p14:modId xmlns:p14="http://schemas.microsoft.com/office/powerpoint/2010/main" val="3164802330"/>
              </p:ext>
            </p:extLst>
          </p:nvPr>
        </p:nvGraphicFramePr>
        <p:xfrm>
          <a:off x="1272242" y="2813311"/>
          <a:ext cx="2784475" cy="830262"/>
        </p:xfrm>
        <a:graphic>
          <a:graphicData uri="http://schemas.openxmlformats.org/presentationml/2006/ole">
            <mc:AlternateContent xmlns:mc="http://schemas.openxmlformats.org/markup-compatibility/2006">
              <mc:Choice xmlns:v="urn:schemas-microsoft-com:vml" Requires="v">
                <p:oleObj name="Equation" r:id="rId3" imgW="1447800" imgH="431800" progId="Equation.3">
                  <p:embed/>
                </p:oleObj>
              </mc:Choice>
              <mc:Fallback>
                <p:oleObj name="Equation" r:id="rId3" imgW="1447800" imgH="431800" progId="Equation.3">
                  <p:embed/>
                  <p:pic>
                    <p:nvPicPr>
                      <p:cNvPr id="0" name=""/>
                      <p:cNvPicPr>
                        <a:picLocks noChangeAspect="1" noChangeArrowheads="1"/>
                      </p:cNvPicPr>
                      <p:nvPr/>
                    </p:nvPicPr>
                    <p:blipFill>
                      <a:blip r:embed="rId4"/>
                      <a:srcRect/>
                      <a:stretch>
                        <a:fillRect/>
                      </a:stretch>
                    </p:blipFill>
                    <p:spPr bwMode="auto">
                      <a:xfrm>
                        <a:off x="1272242" y="2813311"/>
                        <a:ext cx="2784475" cy="8302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11" name="TextBox 10"/>
          <p:cNvSpPr txBox="1"/>
          <p:nvPr/>
        </p:nvSpPr>
        <p:spPr>
          <a:xfrm>
            <a:off x="1310629" y="4418708"/>
            <a:ext cx="2577411" cy="369332"/>
          </a:xfrm>
          <a:prstGeom prst="rect">
            <a:avLst/>
          </a:prstGeom>
          <a:noFill/>
        </p:spPr>
        <p:txBody>
          <a:bodyPr wrap="none" rtlCol="0">
            <a:spAutoFit/>
          </a:bodyPr>
          <a:lstStyle/>
          <a:p>
            <a:r>
              <a:rPr lang="en-US" dirty="0"/>
              <a:t>N = number of samples</a:t>
            </a:r>
          </a:p>
        </p:txBody>
      </p:sp>
      <p:sp>
        <p:nvSpPr>
          <p:cNvPr id="13" name="TextBox 12"/>
          <p:cNvSpPr txBox="1"/>
          <p:nvPr/>
        </p:nvSpPr>
        <p:spPr>
          <a:xfrm>
            <a:off x="4487333" y="4425395"/>
            <a:ext cx="3704385" cy="400110"/>
          </a:xfrm>
          <a:prstGeom prst="rect">
            <a:avLst/>
          </a:prstGeom>
          <a:noFill/>
          <a:ln>
            <a:solidFill>
              <a:schemeClr val="tx1"/>
            </a:solidFill>
          </a:ln>
        </p:spPr>
        <p:txBody>
          <a:bodyPr wrap="none" rtlCol="0">
            <a:spAutoFit/>
          </a:bodyPr>
          <a:lstStyle/>
          <a:p>
            <a:r>
              <a:rPr lang="en-US" sz="2000" b="1" dirty="0"/>
              <a:t>Fast Fourier Transform (FFT)</a:t>
            </a:r>
          </a:p>
        </p:txBody>
      </p:sp>
      <p:sp>
        <p:nvSpPr>
          <p:cNvPr id="14" name="Rectangle 13"/>
          <p:cNvSpPr/>
          <p:nvPr/>
        </p:nvSpPr>
        <p:spPr>
          <a:xfrm>
            <a:off x="1040190" y="1970061"/>
            <a:ext cx="3314096" cy="2044095"/>
          </a:xfrm>
          <a:prstGeom prst="rect">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8" name="Group 17"/>
          <p:cNvGrpSpPr/>
          <p:nvPr/>
        </p:nvGrpSpPr>
        <p:grpSpPr>
          <a:xfrm>
            <a:off x="4676019" y="1965223"/>
            <a:ext cx="3314096" cy="2044095"/>
            <a:chOff x="4676019" y="2680305"/>
            <a:chExt cx="3314096" cy="2044095"/>
          </a:xfrm>
        </p:grpSpPr>
        <p:sp>
          <p:nvSpPr>
            <p:cNvPr id="17" name="Rectangle 16"/>
            <p:cNvSpPr/>
            <p:nvPr/>
          </p:nvSpPr>
          <p:spPr>
            <a:xfrm>
              <a:off x="4688114" y="2692400"/>
              <a:ext cx="3294743" cy="604762"/>
            </a:xfrm>
            <a:prstGeom prst="rect">
              <a:avLst/>
            </a:prstGeom>
            <a:solidFill>
              <a:srgbClr val="00CC99"/>
            </a:solidFill>
            <a:ln>
              <a:no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2" name="Group 11"/>
            <p:cNvGrpSpPr/>
            <p:nvPr/>
          </p:nvGrpSpPr>
          <p:grpSpPr>
            <a:xfrm>
              <a:off x="4957198" y="2819606"/>
              <a:ext cx="2709863" cy="1566069"/>
              <a:chOff x="4957198" y="2819606"/>
              <a:chExt cx="2709863" cy="1566069"/>
            </a:xfrm>
          </p:grpSpPr>
          <p:sp>
            <p:nvSpPr>
              <p:cNvPr id="10" name="Text Box 15"/>
              <p:cNvSpPr txBox="1">
                <a:spLocks noChangeArrowheads="1"/>
              </p:cNvSpPr>
              <p:nvPr/>
            </p:nvSpPr>
            <p:spPr bwMode="auto">
              <a:xfrm>
                <a:off x="5007428" y="2819606"/>
                <a:ext cx="26125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Inverse transform</a:t>
                </a:r>
              </a:p>
            </p:txBody>
          </p:sp>
          <p:graphicFrame>
            <p:nvGraphicFramePr>
              <p:cNvPr id="8" name="Object 3"/>
              <p:cNvGraphicFramePr>
                <a:graphicFrameLocks noChangeAspect="1"/>
              </p:cNvGraphicFramePr>
              <p:nvPr>
                <p:extLst>
                  <p:ext uri="{D42A27DB-BD31-4B8C-83A1-F6EECF244321}">
                    <p14:modId xmlns:p14="http://schemas.microsoft.com/office/powerpoint/2010/main" val="2482874909"/>
                  </p:ext>
                </p:extLst>
              </p:nvPr>
            </p:nvGraphicFramePr>
            <p:xfrm>
              <a:off x="4957198" y="3506200"/>
              <a:ext cx="2709863" cy="879475"/>
            </p:xfrm>
            <a:graphic>
              <a:graphicData uri="http://schemas.openxmlformats.org/presentationml/2006/ole">
                <mc:AlternateContent xmlns:mc="http://schemas.openxmlformats.org/markup-compatibility/2006">
                  <mc:Choice xmlns:v="urn:schemas-microsoft-com:vml" Requires="v">
                    <p:oleObj name="Equation" r:id="rId5" imgW="1409700" imgH="457200" progId="Equation.3">
                      <p:embed/>
                    </p:oleObj>
                  </mc:Choice>
                  <mc:Fallback>
                    <p:oleObj name="Equation" r:id="rId5" imgW="1409700" imgH="457200" progId="Equation.3">
                      <p:embed/>
                      <p:pic>
                        <p:nvPicPr>
                          <p:cNvPr id="0" name=""/>
                          <p:cNvPicPr>
                            <a:picLocks noChangeAspect="1" noChangeArrowheads="1"/>
                          </p:cNvPicPr>
                          <p:nvPr/>
                        </p:nvPicPr>
                        <p:blipFill>
                          <a:blip r:embed="rId6"/>
                          <a:srcRect/>
                          <a:stretch>
                            <a:fillRect/>
                          </a:stretch>
                        </p:blipFill>
                        <p:spPr bwMode="auto">
                          <a:xfrm>
                            <a:off x="4957198" y="3506200"/>
                            <a:ext cx="2709863" cy="8794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grpSp>
        <p:sp>
          <p:nvSpPr>
            <p:cNvPr id="15" name="Rectangle 14"/>
            <p:cNvSpPr/>
            <p:nvPr/>
          </p:nvSpPr>
          <p:spPr>
            <a:xfrm>
              <a:off x="4676019" y="2680305"/>
              <a:ext cx="3314096" cy="2044095"/>
            </a:xfrm>
            <a:prstGeom prst="rect">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9" name="TextBox 18"/>
          <p:cNvSpPr txBox="1"/>
          <p:nvPr/>
        </p:nvSpPr>
        <p:spPr>
          <a:xfrm>
            <a:off x="1523504" y="1390061"/>
            <a:ext cx="2134005" cy="369332"/>
          </a:xfrm>
          <a:prstGeom prst="rect">
            <a:avLst/>
          </a:prstGeom>
          <a:noFill/>
        </p:spPr>
        <p:txBody>
          <a:bodyPr wrap="none" rtlCol="0">
            <a:spAutoFit/>
          </a:bodyPr>
          <a:lstStyle/>
          <a:p>
            <a:r>
              <a:rPr lang="en-US" dirty="0"/>
              <a:t>Time </a:t>
            </a:r>
            <a:r>
              <a:rPr lang="en-US" dirty="0">
                <a:sym typeface="Wingdings"/>
              </a:rPr>
              <a:t> Frequency</a:t>
            </a:r>
            <a:endParaRPr lang="en-US" dirty="0"/>
          </a:p>
        </p:txBody>
      </p:sp>
      <p:sp>
        <p:nvSpPr>
          <p:cNvPr id="20" name="TextBox 19"/>
          <p:cNvSpPr txBox="1"/>
          <p:nvPr/>
        </p:nvSpPr>
        <p:spPr>
          <a:xfrm>
            <a:off x="5243999" y="1397318"/>
            <a:ext cx="2129835" cy="369332"/>
          </a:xfrm>
          <a:prstGeom prst="rect">
            <a:avLst/>
          </a:prstGeom>
          <a:noFill/>
        </p:spPr>
        <p:txBody>
          <a:bodyPr wrap="none" rtlCol="0">
            <a:spAutoFit/>
          </a:bodyPr>
          <a:lstStyle/>
          <a:p>
            <a:r>
              <a:rPr lang="en-US" dirty="0"/>
              <a:t>Frequency </a:t>
            </a:r>
            <a:r>
              <a:rPr lang="en-US" dirty="0">
                <a:sym typeface="Wingdings"/>
              </a:rPr>
              <a:t> Time</a:t>
            </a:r>
            <a:endParaRPr lang="en-US" dirty="0"/>
          </a:p>
        </p:txBody>
      </p:sp>
      <p:grpSp>
        <p:nvGrpSpPr>
          <p:cNvPr id="5" name="Group 4"/>
          <p:cNvGrpSpPr/>
          <p:nvPr/>
        </p:nvGrpSpPr>
        <p:grpSpPr>
          <a:xfrm>
            <a:off x="715121" y="5237163"/>
            <a:ext cx="8112932" cy="1554766"/>
            <a:chOff x="715121" y="5237163"/>
            <a:chExt cx="8112932" cy="1554766"/>
          </a:xfrm>
        </p:grpSpPr>
        <p:graphicFrame>
          <p:nvGraphicFramePr>
            <p:cNvPr id="22" name="Object 21"/>
            <p:cNvGraphicFramePr>
              <a:graphicFrameLocks noChangeAspect="1"/>
            </p:cNvGraphicFramePr>
            <p:nvPr>
              <p:extLst>
                <p:ext uri="{D42A27DB-BD31-4B8C-83A1-F6EECF244321}">
                  <p14:modId xmlns:p14="http://schemas.microsoft.com/office/powerpoint/2010/main" val="1991620112"/>
                </p:ext>
              </p:extLst>
            </p:nvPr>
          </p:nvGraphicFramePr>
          <p:xfrm>
            <a:off x="2087563" y="5237163"/>
            <a:ext cx="4897437" cy="506412"/>
          </p:xfrm>
          <a:graphic>
            <a:graphicData uri="http://schemas.openxmlformats.org/presentationml/2006/ole">
              <mc:AlternateContent xmlns:mc="http://schemas.openxmlformats.org/markup-compatibility/2006">
                <mc:Choice xmlns:v="urn:schemas-microsoft-com:vml" Requires="v">
                  <p:oleObj name="Equation" r:id="rId7" imgW="2209800" imgH="228600" progId="Equation.DSMT4">
                    <p:embed/>
                  </p:oleObj>
                </mc:Choice>
                <mc:Fallback>
                  <p:oleObj name="Equation" r:id="rId7" imgW="2209800" imgH="228600" progId="Equation.DSMT4">
                    <p:embed/>
                    <p:pic>
                      <p:nvPicPr>
                        <p:cNvPr id="0" name=""/>
                        <p:cNvPicPr/>
                        <p:nvPr/>
                      </p:nvPicPr>
                      <p:blipFill>
                        <a:blip r:embed="rId8"/>
                        <a:stretch>
                          <a:fillRect/>
                        </a:stretch>
                      </p:blipFill>
                      <p:spPr>
                        <a:xfrm>
                          <a:off x="2087563" y="5237163"/>
                          <a:ext cx="4897437" cy="506412"/>
                        </a:xfrm>
                        <a:prstGeom prst="rect">
                          <a:avLst/>
                        </a:prstGeom>
                        <a:ln>
                          <a:solidFill>
                            <a:schemeClr val="tx1"/>
                          </a:solidFill>
                        </a:ln>
                      </p:spPr>
                    </p:pic>
                  </p:oleObj>
                </mc:Fallback>
              </mc:AlternateContent>
            </a:graphicData>
          </a:graphic>
        </p:graphicFrame>
        <p:sp>
          <p:nvSpPr>
            <p:cNvPr id="4" name="TextBox 3"/>
            <p:cNvSpPr txBox="1"/>
            <p:nvPr/>
          </p:nvSpPr>
          <p:spPr>
            <a:xfrm>
              <a:off x="715121" y="5868599"/>
              <a:ext cx="8112932" cy="923330"/>
            </a:xfrm>
            <a:prstGeom prst="rect">
              <a:avLst/>
            </a:prstGeom>
            <a:noFill/>
          </p:spPr>
          <p:txBody>
            <a:bodyPr wrap="square" rtlCol="0">
              <a:spAutoFit/>
            </a:bodyPr>
            <a:lstStyle/>
            <a:p>
              <a:pPr algn="just"/>
              <a:r>
                <a:rPr lang="en-US" dirty="0"/>
                <a:t>Power reflects the </a:t>
              </a:r>
              <a:r>
                <a:rPr lang="en-US" b="1" dirty="0"/>
                <a:t>covariance</a:t>
              </a:r>
              <a:r>
                <a:rPr lang="en-US" dirty="0"/>
                <a:t> between the original signal and a complex sinusoid at frequency </a:t>
              </a:r>
              <a:r>
                <a:rPr lang="en-US" i="1" dirty="0"/>
                <a:t>f. </a:t>
              </a:r>
              <a:r>
                <a:rPr lang="en-US" dirty="0"/>
                <a:t>Or you can think of it as the proportion of the signal variance explained by a sinusoid at frequency </a:t>
              </a:r>
              <a:r>
                <a:rPr lang="en-US" i="1" dirty="0"/>
                <a:t>f</a:t>
              </a:r>
            </a:p>
          </p:txBody>
        </p:sp>
      </p:grpSp>
    </p:spTree>
    <p:extLst>
      <p:ext uri="{BB962C8B-B14F-4D97-AF65-F5344CB8AC3E}">
        <p14:creationId xmlns:p14="http://schemas.microsoft.com/office/powerpoint/2010/main" val="361274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3993439" y="2819400"/>
            <a:ext cx="5397500" cy="4038600"/>
          </a:xfrm>
          <a:prstGeom prst="rect">
            <a:avLst/>
          </a:prstGeom>
        </p:spPr>
      </p:pic>
      <p:sp>
        <p:nvSpPr>
          <p:cNvPr id="23" name="Title 1"/>
          <p:cNvSpPr>
            <a:spLocks noGrp="1"/>
          </p:cNvSpPr>
          <p:nvPr>
            <p:ph type="title"/>
          </p:nvPr>
        </p:nvSpPr>
        <p:spPr>
          <a:xfrm>
            <a:off x="457200" y="274638"/>
            <a:ext cx="8229600" cy="1143000"/>
          </a:xfrm>
        </p:spPr>
        <p:txBody>
          <a:bodyPr/>
          <a:lstStyle/>
          <a:p>
            <a:r>
              <a:rPr lang="en-US" dirty="0"/>
              <a:t>Zero-padding</a:t>
            </a:r>
          </a:p>
        </p:txBody>
      </p:sp>
      <p:sp>
        <p:nvSpPr>
          <p:cNvPr id="26" name="Rectangle 25"/>
          <p:cNvSpPr/>
          <p:nvPr/>
        </p:nvSpPr>
        <p:spPr>
          <a:xfrm>
            <a:off x="326572" y="1286098"/>
            <a:ext cx="5781523" cy="1754327"/>
          </a:xfrm>
          <a:prstGeom prst="rect">
            <a:avLst/>
          </a:prstGeom>
        </p:spPr>
        <p:txBody>
          <a:bodyPr wrap="square">
            <a:spAutoFit/>
          </a:bodyPr>
          <a:lstStyle/>
          <a:p>
            <a:pPr algn="just"/>
            <a:r>
              <a:rPr lang="en-US" dirty="0"/>
              <a:t>The DFT/FFT of a sequence of length N produces power estimates at N frequencies evenly distributed between 0 and the sampling rate (Fs), or </a:t>
            </a:r>
            <a:r>
              <a:rPr lang="en-US" dirty="0">
                <a:latin typeface="American Typewriter"/>
                <a:cs typeface="American Typewriter"/>
              </a:rPr>
              <a:t>floor</a:t>
            </a:r>
            <a:r>
              <a:rPr lang="en-US" dirty="0"/>
              <a:t>(N/2+1) frequencies between 0 and the Nyquist rate, </a:t>
            </a:r>
            <a:r>
              <a:rPr lang="en-US" dirty="0" err="1"/>
              <a:t>Fn</a:t>
            </a:r>
            <a:r>
              <a:rPr lang="en-US" dirty="0"/>
              <a:t>=Fs/2. </a:t>
            </a:r>
          </a:p>
          <a:p>
            <a:pPr algn="just"/>
            <a:endParaRPr lang="en-US" dirty="0"/>
          </a:p>
          <a:p>
            <a:pPr algn="just"/>
            <a:r>
              <a:rPr lang="en-US" dirty="0"/>
              <a:t>Padding the signal with Q zeros achieves the following:</a:t>
            </a:r>
          </a:p>
        </p:txBody>
      </p:sp>
      <p:sp>
        <p:nvSpPr>
          <p:cNvPr id="7" name="Rectangle 6"/>
          <p:cNvSpPr/>
          <p:nvPr/>
        </p:nvSpPr>
        <p:spPr>
          <a:xfrm>
            <a:off x="302380" y="3373121"/>
            <a:ext cx="3725334" cy="2031325"/>
          </a:xfrm>
          <a:prstGeom prst="rect">
            <a:avLst/>
          </a:prstGeom>
        </p:spPr>
        <p:txBody>
          <a:bodyPr wrap="square">
            <a:spAutoFit/>
          </a:bodyPr>
          <a:lstStyle/>
          <a:p>
            <a:pPr marL="342900" indent="-342900" algn="just">
              <a:buAutoNum type="arabicParenR"/>
            </a:pPr>
            <a:r>
              <a:rPr lang="en-US" dirty="0"/>
              <a:t>Allows enforcement of signal length as a power of two enabling FFT</a:t>
            </a:r>
          </a:p>
          <a:p>
            <a:pPr marL="342900" indent="-342900" algn="just">
              <a:buAutoNum type="arabicParenR"/>
            </a:pPr>
            <a:r>
              <a:rPr lang="en-US" dirty="0"/>
              <a:t>Increases the number of frequency bins between 0 and </a:t>
            </a:r>
            <a:r>
              <a:rPr lang="en-US" dirty="0" err="1"/>
              <a:t>Fs</a:t>
            </a:r>
            <a:r>
              <a:rPr lang="en-US" dirty="0"/>
              <a:t> from N to N+Q (intermediate points are </a:t>
            </a:r>
            <a:r>
              <a:rPr lang="en-US" dirty="0" err="1"/>
              <a:t>sinc</a:t>
            </a:r>
            <a:r>
              <a:rPr lang="en-US" dirty="0"/>
              <a:t> interpolates)</a:t>
            </a:r>
          </a:p>
        </p:txBody>
      </p:sp>
      <p:sp>
        <p:nvSpPr>
          <p:cNvPr id="8" name="Rectangle 7"/>
          <p:cNvSpPr/>
          <p:nvPr/>
        </p:nvSpPr>
        <p:spPr>
          <a:xfrm>
            <a:off x="241905" y="5403931"/>
            <a:ext cx="3997586" cy="923330"/>
          </a:xfrm>
          <a:prstGeom prst="rect">
            <a:avLst/>
          </a:prstGeom>
        </p:spPr>
        <p:txBody>
          <a:bodyPr wrap="square">
            <a:spAutoFit/>
          </a:bodyPr>
          <a:lstStyle/>
          <a:p>
            <a:r>
              <a:rPr lang="en-US" b="1" dirty="0"/>
              <a:t>Zero-padding does not increase frequency resolution (number of independent degrees of freedom)</a:t>
            </a:r>
          </a:p>
        </p:txBody>
      </p:sp>
      <p:grpSp>
        <p:nvGrpSpPr>
          <p:cNvPr id="10" name="Group 9"/>
          <p:cNvGrpSpPr/>
          <p:nvPr/>
        </p:nvGrpSpPr>
        <p:grpSpPr>
          <a:xfrm>
            <a:off x="6204857" y="1390953"/>
            <a:ext cx="2745619" cy="1318381"/>
            <a:chOff x="6204857" y="1390953"/>
            <a:chExt cx="2745619" cy="1318381"/>
          </a:xfrm>
        </p:grpSpPr>
        <p:grpSp>
          <p:nvGrpSpPr>
            <p:cNvPr id="5" name="Group 4"/>
            <p:cNvGrpSpPr/>
            <p:nvPr/>
          </p:nvGrpSpPr>
          <p:grpSpPr>
            <a:xfrm>
              <a:off x="6334849" y="1436021"/>
              <a:ext cx="2521818" cy="1068680"/>
              <a:chOff x="191296" y="5244495"/>
              <a:chExt cx="3210415" cy="1360489"/>
            </a:xfrm>
          </p:grpSpPr>
          <p:graphicFrame>
            <p:nvGraphicFramePr>
              <p:cNvPr id="35847" name="Object 4"/>
              <p:cNvGraphicFramePr>
                <a:graphicFrameLocks noChangeAspect="1"/>
              </p:cNvGraphicFramePr>
              <p:nvPr>
                <p:extLst>
                  <p:ext uri="{D42A27DB-BD31-4B8C-83A1-F6EECF244321}">
                    <p14:modId xmlns:p14="http://schemas.microsoft.com/office/powerpoint/2010/main" val="34034321"/>
                  </p:ext>
                </p:extLst>
              </p:nvPr>
            </p:nvGraphicFramePr>
            <p:xfrm>
              <a:off x="923019" y="5263774"/>
              <a:ext cx="1709738" cy="782638"/>
            </p:xfrm>
            <a:graphic>
              <a:graphicData uri="http://schemas.openxmlformats.org/presentationml/2006/ole">
                <mc:AlternateContent xmlns:mc="http://schemas.openxmlformats.org/markup-compatibility/2006">
                  <mc:Choice xmlns:v="urn:schemas-microsoft-com:vml" Requires="v">
                    <p:oleObj name="Image" r:id="rId4" imgW="3494529" imgH="3176844" progId="Photoshop.Image.5">
                      <p:embed/>
                    </p:oleObj>
                  </mc:Choice>
                  <mc:Fallback>
                    <p:oleObj name="Image" r:id="rId4" imgW="3494529" imgH="3176844" progId="Photoshop.Image.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t="36578" r="68275" b="46982"/>
                          <a:stretch>
                            <a:fillRect/>
                          </a:stretch>
                        </p:blipFill>
                        <p:spPr bwMode="auto">
                          <a:xfrm>
                            <a:off x="923019" y="5263774"/>
                            <a:ext cx="1709738" cy="782638"/>
                          </a:xfrm>
                          <a:prstGeom prst="rect">
                            <a:avLst/>
                          </a:prstGeom>
                          <a:noFill/>
                          <a:ln>
                            <a:noFill/>
                          </a:ln>
                          <a:effectLst/>
                        </p:spPr>
                      </p:pic>
                    </p:oleObj>
                  </mc:Fallback>
                </mc:AlternateContent>
              </a:graphicData>
            </a:graphic>
          </p:graphicFrame>
          <p:sp>
            <p:nvSpPr>
              <p:cNvPr id="35850" name="Line 11"/>
              <p:cNvSpPr>
                <a:spLocks noChangeShapeType="1"/>
              </p:cNvSpPr>
              <p:nvPr/>
            </p:nvSpPr>
            <p:spPr bwMode="auto">
              <a:xfrm>
                <a:off x="2633361" y="5662991"/>
                <a:ext cx="76835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5851" name="Line 12"/>
              <p:cNvSpPr>
                <a:spLocks noChangeShapeType="1"/>
              </p:cNvSpPr>
              <p:nvPr/>
            </p:nvSpPr>
            <p:spPr bwMode="auto">
              <a:xfrm>
                <a:off x="231474" y="5677505"/>
                <a:ext cx="6969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5853" name="Text Box 14"/>
              <p:cNvSpPr txBox="1">
                <a:spLocks noChangeArrowheads="1"/>
              </p:cNvSpPr>
              <p:nvPr/>
            </p:nvSpPr>
            <p:spPr bwMode="auto">
              <a:xfrm>
                <a:off x="1229104" y="6238271"/>
                <a:ext cx="10731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dirty="0"/>
                  <a:t>padding</a:t>
                </a:r>
              </a:p>
            </p:txBody>
          </p:sp>
          <p:sp>
            <p:nvSpPr>
              <p:cNvPr id="2" name="TextBox 1"/>
              <p:cNvSpPr txBox="1"/>
              <p:nvPr/>
            </p:nvSpPr>
            <p:spPr>
              <a:xfrm>
                <a:off x="191296" y="5249335"/>
                <a:ext cx="672254" cy="369331"/>
              </a:xfrm>
              <a:prstGeom prst="rect">
                <a:avLst/>
              </a:prstGeom>
              <a:noFill/>
            </p:spPr>
            <p:txBody>
              <a:bodyPr wrap="none" rtlCol="0">
                <a:spAutoFit/>
              </a:bodyPr>
              <a:lstStyle/>
              <a:p>
                <a:r>
                  <a:rPr lang="en-US" dirty="0"/>
                  <a:t>0…0</a:t>
                </a:r>
              </a:p>
            </p:txBody>
          </p:sp>
          <p:sp>
            <p:nvSpPr>
              <p:cNvPr id="22" name="TextBox 21"/>
              <p:cNvSpPr txBox="1"/>
              <p:nvPr/>
            </p:nvSpPr>
            <p:spPr>
              <a:xfrm>
                <a:off x="2692402" y="5244495"/>
                <a:ext cx="672254" cy="369332"/>
              </a:xfrm>
              <a:prstGeom prst="rect">
                <a:avLst/>
              </a:prstGeom>
              <a:noFill/>
            </p:spPr>
            <p:txBody>
              <a:bodyPr wrap="none" rtlCol="0">
                <a:spAutoFit/>
              </a:bodyPr>
              <a:lstStyle/>
              <a:p>
                <a:r>
                  <a:rPr lang="en-US" dirty="0"/>
                  <a:t>0…0</a:t>
                </a:r>
              </a:p>
            </p:txBody>
          </p:sp>
          <p:sp>
            <p:nvSpPr>
              <p:cNvPr id="24" name="Line 13"/>
              <p:cNvSpPr>
                <a:spLocks noChangeShapeType="1"/>
              </p:cNvSpPr>
              <p:nvPr/>
            </p:nvSpPr>
            <p:spPr bwMode="auto">
              <a:xfrm flipH="1" flipV="1">
                <a:off x="701521" y="5866186"/>
                <a:ext cx="1076479" cy="326576"/>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5" name="Line 13"/>
              <p:cNvSpPr>
                <a:spLocks noChangeShapeType="1"/>
              </p:cNvSpPr>
              <p:nvPr/>
            </p:nvSpPr>
            <p:spPr bwMode="auto">
              <a:xfrm flipV="1">
                <a:off x="1729619" y="5841997"/>
                <a:ext cx="1161143" cy="350764"/>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9" name="Rectangle 8"/>
            <p:cNvSpPr/>
            <p:nvPr/>
          </p:nvSpPr>
          <p:spPr>
            <a:xfrm>
              <a:off x="6204857" y="1390953"/>
              <a:ext cx="2745619" cy="1318381"/>
            </a:xfrm>
            <a:prstGeom prst="rect">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425295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609977" y="1730346"/>
            <a:ext cx="4569278" cy="3396251"/>
          </a:xfrm>
          <a:prstGeom prst="rect">
            <a:avLst/>
          </a:prstGeom>
        </p:spPr>
      </p:pic>
      <p:sp>
        <p:nvSpPr>
          <p:cNvPr id="17418" name="Rectangle 10"/>
          <p:cNvSpPr>
            <a:spLocks noGrp="1" noChangeArrowheads="1"/>
          </p:cNvSpPr>
          <p:nvPr>
            <p:ph type="title"/>
          </p:nvPr>
        </p:nvSpPr>
        <p:spPr>
          <a:xfrm>
            <a:off x="544711" y="178594"/>
            <a:ext cx="8036719" cy="1187648"/>
          </a:xfrm>
          <a:ln/>
        </p:spPr>
        <p:txBody>
          <a:bodyPr/>
          <a:lstStyle/>
          <a:p>
            <a:pPr eaLnBrk="1" hangingPunct="1"/>
            <a:r>
              <a:rPr lang="en-US" dirty="0">
                <a:solidFill>
                  <a:schemeClr val="tx1"/>
                </a:solidFill>
                <a:latin typeface="Arial" charset="0"/>
                <a:ea typeface="ＭＳ Ｐゴシック" charset="0"/>
                <a:cs typeface="ＭＳ Ｐゴシック" charset="0"/>
              </a:rPr>
              <a:t>Biophysics of EEG</a:t>
            </a:r>
          </a:p>
        </p:txBody>
      </p:sp>
      <p:sp>
        <p:nvSpPr>
          <p:cNvPr id="17419" name="Oval 11"/>
          <p:cNvSpPr>
            <a:spLocks/>
          </p:cNvSpPr>
          <p:nvPr/>
        </p:nvSpPr>
        <p:spPr bwMode="auto">
          <a:xfrm>
            <a:off x="5535291" y="4046265"/>
            <a:ext cx="732234" cy="517922"/>
          </a:xfrm>
          <a:prstGeom prst="ellipse">
            <a:avLst/>
          </a:prstGeom>
          <a:solidFill>
            <a:srgbClr val="800000">
              <a:alpha val="14902"/>
            </a:srgbClr>
          </a:solidFill>
          <a:ln w="18360" cap="flat">
            <a:solidFill>
              <a:srgbClr val="00FF00"/>
            </a:solidFill>
            <a:prstDash val="solid"/>
            <a:round/>
            <a:headEnd type="none" w="med" len="med"/>
            <a:tailEnd type="none" w="med" len="med"/>
          </a:ln>
        </p:spPr>
        <p:txBody>
          <a:bodyPr lIns="0" tIns="0" rIns="0" bIns="0"/>
          <a:lstStyle/>
          <a:p>
            <a:endParaRPr lang="en-US"/>
          </a:p>
        </p:txBody>
      </p:sp>
      <p:sp>
        <p:nvSpPr>
          <p:cNvPr id="17420" name="AutoShape 12"/>
          <p:cNvSpPr>
            <a:spLocks/>
          </p:cNvSpPr>
          <p:nvPr/>
        </p:nvSpPr>
        <p:spPr bwMode="auto">
          <a:xfrm rot="-600000">
            <a:off x="5769265" y="4157996"/>
            <a:ext cx="110355" cy="194221"/>
          </a:xfrm>
          <a:custGeom>
            <a:avLst/>
            <a:gdLst/>
            <a:ahLst/>
            <a:cxnLst/>
            <a:rect l="0" t="0" r="r" b="b"/>
            <a:pathLst>
              <a:path w="21600" h="21600">
                <a:moveTo>
                  <a:pt x="0" y="5400"/>
                </a:moveTo>
                <a:lnTo>
                  <a:pt x="10800" y="0"/>
                </a:lnTo>
                <a:lnTo>
                  <a:pt x="21600" y="5400"/>
                </a:lnTo>
                <a:lnTo>
                  <a:pt x="16200" y="5400"/>
                </a:lnTo>
                <a:lnTo>
                  <a:pt x="16200" y="21600"/>
                </a:lnTo>
                <a:lnTo>
                  <a:pt x="5400" y="21600"/>
                </a:lnTo>
                <a:lnTo>
                  <a:pt x="5400" y="5400"/>
                </a:lnTo>
                <a:close/>
                <a:moveTo>
                  <a:pt x="0" y="5400"/>
                </a:moveTo>
              </a:path>
            </a:pathLst>
          </a:custGeom>
          <a:solidFill>
            <a:srgbClr val="F3EB00"/>
          </a:solidFill>
          <a:ln w="9360" cap="flat">
            <a:solidFill>
              <a:srgbClr val="000000"/>
            </a:solidFill>
            <a:prstDash val="solid"/>
            <a:round/>
            <a:headEnd type="none" w="med" len="med"/>
            <a:tailEnd type="none" w="med" len="med"/>
          </a:ln>
        </p:spPr>
        <p:txBody>
          <a:bodyPr lIns="0" tIns="0" rIns="0" bIns="0"/>
          <a:lstStyle/>
          <a:p>
            <a:endParaRPr lang="en-US"/>
          </a:p>
        </p:txBody>
      </p:sp>
      <p:pic>
        <p:nvPicPr>
          <p:cNvPr id="1742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8852" y="2866430"/>
            <a:ext cx="1937742" cy="3036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a:tailEnd/>
              </a14:hiddenLine>
            </a:ext>
          </a:extLst>
        </p:spPr>
      </p:pic>
      <p:grpSp>
        <p:nvGrpSpPr>
          <p:cNvPr id="17428" name="Group 20"/>
          <p:cNvGrpSpPr>
            <a:grpSpLocks/>
          </p:cNvGrpSpPr>
          <p:nvPr/>
        </p:nvGrpSpPr>
        <p:grpSpPr bwMode="auto">
          <a:xfrm>
            <a:off x="3722564" y="3178969"/>
            <a:ext cx="4296296" cy="910828"/>
            <a:chOff x="0" y="0"/>
            <a:chExt cx="3848" cy="815"/>
          </a:xfrm>
        </p:grpSpPr>
        <p:sp>
          <p:nvSpPr>
            <p:cNvPr id="17422" name="Freeform 14"/>
            <p:cNvSpPr>
              <a:spLocks/>
            </p:cNvSpPr>
            <p:nvPr/>
          </p:nvSpPr>
          <p:spPr bwMode="auto">
            <a:xfrm>
              <a:off x="83" y="156"/>
              <a:ext cx="1809" cy="629"/>
            </a:xfrm>
            <a:custGeom>
              <a:avLst/>
              <a:gdLst>
                <a:gd name="T0" fmla="*/ 21600 w 21600"/>
                <a:gd name="T1" fmla="+- 0 21600 936"/>
                <a:gd name="T2" fmla="*/ 21600 h 20664"/>
                <a:gd name="T3" fmla="*/ 11237 w 21600"/>
                <a:gd name="T4" fmla="+- 0 967 936"/>
                <a:gd name="T5" fmla="*/ 967 h 20664"/>
                <a:gd name="T6" fmla="*/ 0 w 21600"/>
                <a:gd name="T7" fmla="+- 0 7093 936"/>
                <a:gd name="T8" fmla="*/ 7093 h 20664"/>
              </a:gdLst>
              <a:ahLst/>
              <a:cxnLst>
                <a:cxn ang="0">
                  <a:pos x="T0" y="T2"/>
                </a:cxn>
                <a:cxn ang="0">
                  <a:pos x="T3" y="T5"/>
                </a:cxn>
                <a:cxn ang="0">
                  <a:pos x="T6" y="T8"/>
                </a:cxn>
              </a:cxnLst>
              <a:rect l="0" t="0" r="r" b="b"/>
              <a:pathLst>
                <a:path w="21600" h="20664">
                  <a:moveTo>
                    <a:pt x="21600" y="20664"/>
                  </a:moveTo>
                  <a:cubicBezTo>
                    <a:pt x="21600" y="20664"/>
                    <a:pt x="15732" y="-936"/>
                    <a:pt x="11237" y="31"/>
                  </a:cubicBezTo>
                  <a:cubicBezTo>
                    <a:pt x="6742" y="998"/>
                    <a:pt x="0" y="6157"/>
                    <a:pt x="0" y="6157"/>
                  </a:cubicBezTo>
                </a:path>
              </a:pathLst>
            </a:custGeom>
            <a:noFill/>
            <a:ln w="38100" cap="flat">
              <a:solidFill>
                <a:srgbClr val="000000">
                  <a:alpha val="59999"/>
                </a:srgb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
          <p:nvSpPr>
            <p:cNvPr id="17423" name="Freeform 15"/>
            <p:cNvSpPr>
              <a:spLocks/>
            </p:cNvSpPr>
            <p:nvPr/>
          </p:nvSpPr>
          <p:spPr bwMode="auto">
            <a:xfrm>
              <a:off x="0" y="0"/>
              <a:ext cx="1892" cy="786"/>
            </a:xfrm>
            <a:custGeom>
              <a:avLst/>
              <a:gdLst>
                <a:gd name="T0" fmla="*/ 21600 w 21600"/>
                <a:gd name="T1" fmla="+- 0 21600 936"/>
                <a:gd name="T2" fmla="*/ 21600 h 20664"/>
                <a:gd name="T3" fmla="*/ 11352 w 21600"/>
                <a:gd name="T4" fmla="+- 0 967 936"/>
                <a:gd name="T5" fmla="*/ 967 h 20664"/>
                <a:gd name="T6" fmla="*/ 0 w 21600"/>
                <a:gd name="T7" fmla="+- 0 3493 936"/>
                <a:gd name="T8" fmla="*/ 3493 h 20664"/>
              </a:gdLst>
              <a:ahLst/>
              <a:cxnLst>
                <a:cxn ang="0">
                  <a:pos x="T0" y="T2"/>
                </a:cxn>
                <a:cxn ang="0">
                  <a:pos x="T3" y="T5"/>
                </a:cxn>
                <a:cxn ang="0">
                  <a:pos x="T6" y="T8"/>
                </a:cxn>
              </a:cxnLst>
              <a:rect l="0" t="0" r="r" b="b"/>
              <a:pathLst>
                <a:path w="21600" h="20664">
                  <a:moveTo>
                    <a:pt x="21600" y="20664"/>
                  </a:moveTo>
                  <a:cubicBezTo>
                    <a:pt x="21600" y="20664"/>
                    <a:pt x="15797" y="-936"/>
                    <a:pt x="11352" y="31"/>
                  </a:cubicBezTo>
                  <a:cubicBezTo>
                    <a:pt x="6906" y="998"/>
                    <a:pt x="0" y="2557"/>
                    <a:pt x="0" y="2557"/>
                  </a:cubicBezTo>
                </a:path>
              </a:pathLst>
            </a:custGeom>
            <a:noFill/>
            <a:ln w="38100" cap="flat">
              <a:solidFill>
                <a:srgbClr val="000000">
                  <a:alpha val="59999"/>
                </a:srgb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
          <p:nvSpPr>
            <p:cNvPr id="17424" name="Freeform 16"/>
            <p:cNvSpPr>
              <a:spLocks/>
            </p:cNvSpPr>
            <p:nvPr/>
          </p:nvSpPr>
          <p:spPr bwMode="auto">
            <a:xfrm flipH="1">
              <a:off x="1997" y="157"/>
              <a:ext cx="1809" cy="629"/>
            </a:xfrm>
            <a:custGeom>
              <a:avLst/>
              <a:gdLst>
                <a:gd name="T0" fmla="*/ 21600 w 21600"/>
                <a:gd name="T1" fmla="+- 0 21600 936"/>
                <a:gd name="T2" fmla="*/ 21600 h 20664"/>
                <a:gd name="T3" fmla="*/ 11237 w 21600"/>
                <a:gd name="T4" fmla="+- 0 967 936"/>
                <a:gd name="T5" fmla="*/ 967 h 20664"/>
                <a:gd name="T6" fmla="*/ 0 w 21600"/>
                <a:gd name="T7" fmla="+- 0 7093 936"/>
                <a:gd name="T8" fmla="*/ 7093 h 20664"/>
              </a:gdLst>
              <a:ahLst/>
              <a:cxnLst>
                <a:cxn ang="0">
                  <a:pos x="T0" y="T2"/>
                </a:cxn>
                <a:cxn ang="0">
                  <a:pos x="T3" y="T5"/>
                </a:cxn>
                <a:cxn ang="0">
                  <a:pos x="T6" y="T8"/>
                </a:cxn>
              </a:cxnLst>
              <a:rect l="0" t="0" r="r" b="b"/>
              <a:pathLst>
                <a:path w="21600" h="20664">
                  <a:moveTo>
                    <a:pt x="21600" y="20664"/>
                  </a:moveTo>
                  <a:cubicBezTo>
                    <a:pt x="21600" y="20664"/>
                    <a:pt x="15732" y="-936"/>
                    <a:pt x="11237" y="31"/>
                  </a:cubicBezTo>
                  <a:cubicBezTo>
                    <a:pt x="6742" y="998"/>
                    <a:pt x="0" y="6157"/>
                    <a:pt x="0" y="6157"/>
                  </a:cubicBezTo>
                </a:path>
              </a:pathLst>
            </a:custGeom>
            <a:noFill/>
            <a:ln w="38100" cap="flat">
              <a:solidFill>
                <a:srgbClr val="000000">
                  <a:alpha val="59999"/>
                </a:srgb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
          <p:nvSpPr>
            <p:cNvPr id="17425" name="Freeform 17"/>
            <p:cNvSpPr>
              <a:spLocks/>
            </p:cNvSpPr>
            <p:nvPr/>
          </p:nvSpPr>
          <p:spPr bwMode="auto">
            <a:xfrm flipH="1">
              <a:off x="1955" y="0"/>
              <a:ext cx="1893" cy="785"/>
            </a:xfrm>
            <a:custGeom>
              <a:avLst/>
              <a:gdLst>
                <a:gd name="T0" fmla="*/ 21600 w 21600"/>
                <a:gd name="T1" fmla="+- 0 21600 936"/>
                <a:gd name="T2" fmla="*/ 21600 h 20664"/>
                <a:gd name="T3" fmla="*/ 11352 w 21600"/>
                <a:gd name="T4" fmla="+- 0 967 936"/>
                <a:gd name="T5" fmla="*/ 967 h 20664"/>
                <a:gd name="T6" fmla="*/ 0 w 21600"/>
                <a:gd name="T7" fmla="+- 0 3493 936"/>
                <a:gd name="T8" fmla="*/ 3493 h 20664"/>
              </a:gdLst>
              <a:ahLst/>
              <a:cxnLst>
                <a:cxn ang="0">
                  <a:pos x="T0" y="T2"/>
                </a:cxn>
                <a:cxn ang="0">
                  <a:pos x="T3" y="T5"/>
                </a:cxn>
                <a:cxn ang="0">
                  <a:pos x="T6" y="T8"/>
                </a:cxn>
              </a:cxnLst>
              <a:rect l="0" t="0" r="r" b="b"/>
              <a:pathLst>
                <a:path w="21600" h="20664">
                  <a:moveTo>
                    <a:pt x="21600" y="20664"/>
                  </a:moveTo>
                  <a:cubicBezTo>
                    <a:pt x="21600" y="20664"/>
                    <a:pt x="15797" y="-936"/>
                    <a:pt x="11352" y="31"/>
                  </a:cubicBezTo>
                  <a:cubicBezTo>
                    <a:pt x="6906" y="998"/>
                    <a:pt x="0" y="2557"/>
                    <a:pt x="0" y="2557"/>
                  </a:cubicBezTo>
                </a:path>
              </a:pathLst>
            </a:custGeom>
            <a:noFill/>
            <a:ln w="38100" cap="flat">
              <a:solidFill>
                <a:srgbClr val="000000">
                  <a:alpha val="59999"/>
                </a:srgb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
          <p:nvSpPr>
            <p:cNvPr id="17426" name="Freeform 18"/>
            <p:cNvSpPr>
              <a:spLocks/>
            </p:cNvSpPr>
            <p:nvPr/>
          </p:nvSpPr>
          <p:spPr bwMode="auto">
            <a:xfrm flipH="1">
              <a:off x="1997" y="371"/>
              <a:ext cx="1673" cy="444"/>
            </a:xfrm>
            <a:custGeom>
              <a:avLst/>
              <a:gdLst>
                <a:gd name="T0" fmla="*/ 21600 w 21600"/>
                <a:gd name="T1" fmla="+- 0 21600 1287"/>
                <a:gd name="T2" fmla="*/ 21600 h 20313"/>
                <a:gd name="T3" fmla="*/ 9855 w 21600"/>
                <a:gd name="T4" fmla="+- 0 1347 1287"/>
                <a:gd name="T5" fmla="*/ 1347 h 20313"/>
                <a:gd name="T6" fmla="*/ 0 w 21600"/>
                <a:gd name="T7" fmla="+- 0 21556 1287"/>
                <a:gd name="T8" fmla="*/ 21556 h 20313"/>
              </a:gdLst>
              <a:ahLst/>
              <a:cxnLst>
                <a:cxn ang="0">
                  <a:pos x="T0" y="T2"/>
                </a:cxn>
                <a:cxn ang="0">
                  <a:pos x="T3" y="T5"/>
                </a:cxn>
                <a:cxn ang="0">
                  <a:pos x="T6" y="T8"/>
                </a:cxn>
              </a:cxnLst>
              <a:rect l="0" t="0" r="r" b="b"/>
              <a:pathLst>
                <a:path w="21600" h="20313">
                  <a:moveTo>
                    <a:pt x="21600" y="20313"/>
                  </a:moveTo>
                  <a:cubicBezTo>
                    <a:pt x="21600" y="20313"/>
                    <a:pt x="14715" y="-1287"/>
                    <a:pt x="9855" y="60"/>
                  </a:cubicBezTo>
                  <a:cubicBezTo>
                    <a:pt x="4995" y="1408"/>
                    <a:pt x="0" y="20269"/>
                    <a:pt x="0" y="20269"/>
                  </a:cubicBezTo>
                </a:path>
              </a:pathLst>
            </a:custGeom>
            <a:noFill/>
            <a:ln w="38100" cap="flat">
              <a:solidFill>
                <a:srgbClr val="000000">
                  <a:alpha val="59999"/>
                </a:srgb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
          <p:nvSpPr>
            <p:cNvPr id="17427" name="Freeform 19"/>
            <p:cNvSpPr>
              <a:spLocks/>
            </p:cNvSpPr>
            <p:nvPr/>
          </p:nvSpPr>
          <p:spPr bwMode="auto">
            <a:xfrm>
              <a:off x="219" y="343"/>
              <a:ext cx="1673" cy="444"/>
            </a:xfrm>
            <a:custGeom>
              <a:avLst/>
              <a:gdLst>
                <a:gd name="T0" fmla="*/ 21600 w 21600"/>
                <a:gd name="T1" fmla="+- 0 21600 1287"/>
                <a:gd name="T2" fmla="*/ 21600 h 20313"/>
                <a:gd name="T3" fmla="*/ 9855 w 21600"/>
                <a:gd name="T4" fmla="+- 0 1347 1287"/>
                <a:gd name="T5" fmla="*/ 1347 h 20313"/>
                <a:gd name="T6" fmla="*/ 0 w 21600"/>
                <a:gd name="T7" fmla="+- 0 21556 1287"/>
                <a:gd name="T8" fmla="*/ 21556 h 20313"/>
              </a:gdLst>
              <a:ahLst/>
              <a:cxnLst>
                <a:cxn ang="0">
                  <a:pos x="T0" y="T2"/>
                </a:cxn>
                <a:cxn ang="0">
                  <a:pos x="T3" y="T5"/>
                </a:cxn>
                <a:cxn ang="0">
                  <a:pos x="T6" y="T8"/>
                </a:cxn>
              </a:cxnLst>
              <a:rect l="0" t="0" r="r" b="b"/>
              <a:pathLst>
                <a:path w="21600" h="20313">
                  <a:moveTo>
                    <a:pt x="21600" y="20313"/>
                  </a:moveTo>
                  <a:cubicBezTo>
                    <a:pt x="21600" y="20313"/>
                    <a:pt x="14715" y="-1287"/>
                    <a:pt x="9855" y="60"/>
                  </a:cubicBezTo>
                  <a:cubicBezTo>
                    <a:pt x="4995" y="1408"/>
                    <a:pt x="0" y="20269"/>
                    <a:pt x="0" y="20269"/>
                  </a:cubicBezTo>
                </a:path>
              </a:pathLst>
            </a:custGeom>
            <a:noFill/>
            <a:ln w="38100" cap="flat">
              <a:solidFill>
                <a:srgbClr val="000000">
                  <a:alpha val="59999"/>
                </a:srgb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grpSp>
      <p:grpSp>
        <p:nvGrpSpPr>
          <p:cNvPr id="17431" name="Group 23"/>
          <p:cNvGrpSpPr>
            <a:grpSpLocks/>
          </p:cNvGrpSpPr>
          <p:nvPr/>
        </p:nvGrpSpPr>
        <p:grpSpPr bwMode="auto">
          <a:xfrm>
            <a:off x="607219" y="1651992"/>
            <a:ext cx="2678906" cy="3443511"/>
            <a:chOff x="0" y="0"/>
            <a:chExt cx="2400" cy="3085"/>
          </a:xfrm>
        </p:grpSpPr>
        <p:pic>
          <p:nvPicPr>
            <p:cNvPr id="17429" name="Picture 21"/>
            <p:cNvPicPr>
              <a:picLocks noChangeAspect="1" noChangeArrowheads="1"/>
            </p:cNvPicPr>
            <p:nvPr/>
          </p:nvPicPr>
          <p:blipFill>
            <a:blip r:embed="rId5">
              <a:extLst>
                <a:ext uri="{28A0092B-C50C-407E-A947-70E740481C1C}">
                  <a14:useLocalDpi xmlns:a14="http://schemas.microsoft.com/office/drawing/2010/main" val="0"/>
                </a:ext>
              </a:extLst>
            </a:blip>
            <a:srcRect l="4843" t="3668" r="4843" b="22104"/>
            <a:stretch>
              <a:fillRect/>
            </a:stretch>
          </p:blipFill>
          <p:spPr bwMode="auto">
            <a:xfrm>
              <a:off x="0" y="0"/>
              <a:ext cx="2400" cy="24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a:tailEnd/>
                </a14:hiddenLine>
              </a:ext>
            </a:extLst>
          </p:spPr>
        </p:pic>
        <p:sp>
          <p:nvSpPr>
            <p:cNvPr id="17430" name="Rectangle 22"/>
            <p:cNvSpPr>
              <a:spLocks/>
            </p:cNvSpPr>
            <p:nvPr/>
          </p:nvSpPr>
          <p:spPr bwMode="auto">
            <a:xfrm>
              <a:off x="1" y="2386"/>
              <a:ext cx="2179" cy="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a:ea typeface="ＭＳ Ｐゴシック" charset="0"/>
                  <a:cs typeface="Palatino" charset="0"/>
                </a:rPr>
                <a:t>Hans Berger (1873-1971)</a:t>
              </a:r>
            </a:p>
          </p:txBody>
        </p:sp>
      </p:grpSp>
      <p:sp>
        <p:nvSpPr>
          <p:cNvPr id="17432" name="Rectangle 24"/>
          <p:cNvSpPr>
            <a:spLocks/>
          </p:cNvSpPr>
          <p:nvPr/>
        </p:nvSpPr>
        <p:spPr bwMode="auto">
          <a:xfrm>
            <a:off x="593304" y="5468406"/>
            <a:ext cx="7965281" cy="1164590"/>
          </a:xfrm>
          <a:prstGeom prst="rect">
            <a:avLst/>
          </a:prstGeom>
          <a:noFill/>
          <a:ln w="12700" cap="flat">
            <a:solidFill>
              <a:srgbClr val="000000"/>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182880" tIns="0" rIns="182880" bIns="0" anchor="ctr"/>
          <a:lstStyle/>
          <a:p>
            <a:pPr marL="0" indent="0" algn="just" eaLnBrk="1" hangingPunct="1">
              <a:lnSpc>
                <a:spcPct val="120000"/>
              </a:lnSpc>
            </a:pPr>
            <a:r>
              <a:rPr lang="en-US" sz="2000" dirty="0"/>
              <a:t>Synchronicity of cell excitation (due to recurrent </a:t>
            </a:r>
            <a:r>
              <a:rPr lang="en-US" sz="2000" dirty="0" err="1"/>
              <a:t>cortico</a:t>
            </a:r>
            <a:r>
              <a:rPr lang="en-US" sz="2000" dirty="0"/>
              <a:t>-cortical and </a:t>
            </a:r>
            <a:r>
              <a:rPr lang="en-US" sz="2000" dirty="0" err="1"/>
              <a:t>cortico</a:t>
            </a:r>
            <a:r>
              <a:rPr lang="en-US" sz="2000" dirty="0"/>
              <a:t>-</a:t>
            </a:r>
            <a:r>
              <a:rPr lang="en-US" sz="2000" dirty="0" err="1"/>
              <a:t>thalamo</a:t>
            </a:r>
            <a:r>
              <a:rPr lang="en-US" sz="2000" dirty="0"/>
              <a:t>-cortical projections) determines amplitude and rhythm of the EEG signal</a:t>
            </a:r>
          </a:p>
        </p:txBody>
      </p:sp>
      <p:pic>
        <p:nvPicPr>
          <p:cNvPr id="17433" name="Picture 25"/>
          <p:cNvPicPr>
            <a:picLocks noChangeArrowheads="1"/>
          </p:cNvPicPr>
          <p:nvPr/>
        </p:nvPicPr>
        <p:blipFill>
          <a:blip r:embed="rId6">
            <a:extLst>
              <a:ext uri="{28A0092B-C50C-407E-A947-70E740481C1C}">
                <a14:useLocalDpi xmlns:a14="http://schemas.microsoft.com/office/drawing/2010/main" val="0"/>
              </a:ext>
            </a:extLst>
          </a:blip>
          <a:srcRect l="7005" t="4262" r="8279" b="8524"/>
          <a:stretch>
            <a:fillRect/>
          </a:stretch>
        </p:blipFill>
        <p:spPr bwMode="auto">
          <a:xfrm>
            <a:off x="3714750" y="1830586"/>
            <a:ext cx="1187648" cy="2375297"/>
          </a:xfrm>
          <a:prstGeom prst="rect">
            <a:avLst/>
          </a:prstGeom>
          <a:noFill/>
          <a:ln w="12700" cap="flat">
            <a:solidFill>
              <a:srgbClr val="000000"/>
            </a:solidFill>
            <a:prstDash val="solid"/>
            <a:miter lim="800000"/>
            <a:headEnd/>
            <a:tailEnd/>
          </a:ln>
          <a:extLst>
            <a:ext uri="{909E8E84-426E-40dd-AFC4-6F175D3DCCD1}">
              <a14:hiddenFill xmlns="" xmlns:a14="http://schemas.microsoft.com/office/drawing/2010/main">
                <a:solidFill>
                  <a:srgbClr val="FFFFFF"/>
                </a:solidFill>
              </a14:hiddenFill>
            </a:ext>
          </a:extLst>
        </p:spPr>
      </p:pic>
      <p:sp>
        <p:nvSpPr>
          <p:cNvPr id="17434" name="Freeform 26"/>
          <p:cNvSpPr>
            <a:spLocks/>
          </p:cNvSpPr>
          <p:nvPr/>
        </p:nvSpPr>
        <p:spPr bwMode="auto">
          <a:xfrm rot="5400000" flipH="1">
            <a:off x="4243320" y="2388461"/>
            <a:ext cx="466084" cy="89014"/>
          </a:xfrm>
          <a:custGeom>
            <a:avLst/>
            <a:gdLst>
              <a:gd name="T0" fmla="*/ 0 w 21600"/>
              <a:gd name="T1" fmla="+- 0 17189 1262"/>
              <a:gd name="T2" fmla="*/ 17189 h 20035"/>
              <a:gd name="T3" fmla="*/ 2953 w 21600"/>
              <a:gd name="T4" fmla="+- 0 13937 1262"/>
              <a:gd name="T5" fmla="*/ 13937 h 20035"/>
              <a:gd name="T6" fmla="*/ 4351 w 21600"/>
              <a:gd name="T7" fmla="+- 0 1394 1262"/>
              <a:gd name="T8" fmla="*/ 1394 h 20035"/>
              <a:gd name="T9" fmla="*/ 6837 w 21600"/>
              <a:gd name="T10" fmla="+- 0 6272 1262"/>
              <a:gd name="T11" fmla="*/ 6272 h 20035"/>
              <a:gd name="T12" fmla="*/ 8081 w 21600"/>
              <a:gd name="T13" fmla="+- 0 16028 1262"/>
              <a:gd name="T14" fmla="*/ 16028 h 20035"/>
              <a:gd name="T15" fmla="*/ 9013 w 21600"/>
              <a:gd name="T16" fmla="+- 0 20906 1262"/>
              <a:gd name="T17" fmla="*/ 20906 h 20035"/>
              <a:gd name="T18" fmla="*/ 12587 w 21600"/>
              <a:gd name="T19" fmla="+- 0 21138 1262"/>
              <a:gd name="T20" fmla="*/ 21138 h 20035"/>
              <a:gd name="T21" fmla="*/ 21600 w 21600"/>
              <a:gd name="T22" fmla="+- 0 16957 1262"/>
              <a:gd name="T23" fmla="*/ 16957 h 20035"/>
              <a:gd name="connsiteX0" fmla="*/ 0 w 21600"/>
              <a:gd name="connsiteY0" fmla="*/ 15927 h 19644"/>
              <a:gd name="connsiteX1" fmla="*/ 2953 w 21600"/>
              <a:gd name="connsiteY1" fmla="*/ 12675 h 19644"/>
              <a:gd name="connsiteX2" fmla="*/ 4351 w 21600"/>
              <a:gd name="connsiteY2" fmla="*/ 132 h 19644"/>
              <a:gd name="connsiteX3" fmla="*/ 6837 w 21600"/>
              <a:gd name="connsiteY3" fmla="*/ 5010 h 19644"/>
              <a:gd name="connsiteX4" fmla="*/ 8081 w 21600"/>
              <a:gd name="connsiteY4" fmla="*/ 14766 h 19644"/>
              <a:gd name="connsiteX5" fmla="*/ 9013 w 21600"/>
              <a:gd name="connsiteY5" fmla="*/ 19644 h 19644"/>
              <a:gd name="connsiteX6" fmla="*/ 15053 w 21600"/>
              <a:gd name="connsiteY6" fmla="*/ 15874 h 19644"/>
              <a:gd name="connsiteX7" fmla="*/ 21600 w 21600"/>
              <a:gd name="connsiteY7" fmla="*/ 15695 h 19644"/>
              <a:gd name="connsiteX0" fmla="*/ 0 w 21600"/>
              <a:gd name="connsiteY0" fmla="*/ 15927 h 19651"/>
              <a:gd name="connsiteX1" fmla="*/ 2953 w 21600"/>
              <a:gd name="connsiteY1" fmla="*/ 12675 h 19651"/>
              <a:gd name="connsiteX2" fmla="*/ 4351 w 21600"/>
              <a:gd name="connsiteY2" fmla="*/ 132 h 19651"/>
              <a:gd name="connsiteX3" fmla="*/ 6837 w 21600"/>
              <a:gd name="connsiteY3" fmla="*/ 5010 h 19651"/>
              <a:gd name="connsiteX4" fmla="*/ 8081 w 21600"/>
              <a:gd name="connsiteY4" fmla="*/ 14766 h 19651"/>
              <a:gd name="connsiteX5" fmla="*/ 9013 w 21600"/>
              <a:gd name="connsiteY5" fmla="*/ 19644 h 19651"/>
              <a:gd name="connsiteX6" fmla="*/ 15053 w 21600"/>
              <a:gd name="connsiteY6" fmla="*/ 15874 h 19651"/>
              <a:gd name="connsiteX7" fmla="*/ 21600 w 21600"/>
              <a:gd name="connsiteY7" fmla="*/ 15695 h 19651"/>
              <a:gd name="connsiteX0" fmla="*/ 0 w 21600"/>
              <a:gd name="connsiteY0" fmla="*/ 15927 h 19649"/>
              <a:gd name="connsiteX1" fmla="*/ 2953 w 21600"/>
              <a:gd name="connsiteY1" fmla="*/ 12675 h 19649"/>
              <a:gd name="connsiteX2" fmla="*/ 4351 w 21600"/>
              <a:gd name="connsiteY2" fmla="*/ 132 h 19649"/>
              <a:gd name="connsiteX3" fmla="*/ 6837 w 21600"/>
              <a:gd name="connsiteY3" fmla="*/ 5010 h 19649"/>
              <a:gd name="connsiteX4" fmla="*/ 8081 w 21600"/>
              <a:gd name="connsiteY4" fmla="*/ 14766 h 19649"/>
              <a:gd name="connsiteX5" fmla="*/ 9013 w 21600"/>
              <a:gd name="connsiteY5" fmla="*/ 19644 h 19649"/>
              <a:gd name="connsiteX6" fmla="*/ 15053 w 21600"/>
              <a:gd name="connsiteY6" fmla="*/ 15874 h 19649"/>
              <a:gd name="connsiteX7" fmla="*/ 21600 w 21600"/>
              <a:gd name="connsiteY7" fmla="*/ 15695 h 19649"/>
              <a:gd name="connsiteX0" fmla="*/ 0 w 21600"/>
              <a:gd name="connsiteY0" fmla="*/ 15927 h 19648"/>
              <a:gd name="connsiteX1" fmla="*/ 2953 w 21600"/>
              <a:gd name="connsiteY1" fmla="*/ 12675 h 19648"/>
              <a:gd name="connsiteX2" fmla="*/ 4351 w 21600"/>
              <a:gd name="connsiteY2" fmla="*/ 132 h 19648"/>
              <a:gd name="connsiteX3" fmla="*/ 6837 w 21600"/>
              <a:gd name="connsiteY3" fmla="*/ 5010 h 19648"/>
              <a:gd name="connsiteX4" fmla="*/ 8081 w 21600"/>
              <a:gd name="connsiteY4" fmla="*/ 14766 h 19648"/>
              <a:gd name="connsiteX5" fmla="*/ 9013 w 21600"/>
              <a:gd name="connsiteY5" fmla="*/ 19644 h 19648"/>
              <a:gd name="connsiteX6" fmla="*/ 15229 w 21600"/>
              <a:gd name="connsiteY6" fmla="*/ 14623 h 19648"/>
              <a:gd name="connsiteX7" fmla="*/ 21600 w 21600"/>
              <a:gd name="connsiteY7" fmla="*/ 15695 h 19648"/>
              <a:gd name="connsiteX0" fmla="*/ 0 w 21600"/>
              <a:gd name="connsiteY0" fmla="*/ 15927 h 18400"/>
              <a:gd name="connsiteX1" fmla="*/ 2953 w 21600"/>
              <a:gd name="connsiteY1" fmla="*/ 12675 h 18400"/>
              <a:gd name="connsiteX2" fmla="*/ 4351 w 21600"/>
              <a:gd name="connsiteY2" fmla="*/ 132 h 18400"/>
              <a:gd name="connsiteX3" fmla="*/ 6837 w 21600"/>
              <a:gd name="connsiteY3" fmla="*/ 5010 h 18400"/>
              <a:gd name="connsiteX4" fmla="*/ 8081 w 21600"/>
              <a:gd name="connsiteY4" fmla="*/ 14766 h 18400"/>
              <a:gd name="connsiteX5" fmla="*/ 10774 w 21600"/>
              <a:gd name="connsiteY5" fmla="*/ 18393 h 18400"/>
              <a:gd name="connsiteX6" fmla="*/ 15229 w 21600"/>
              <a:gd name="connsiteY6" fmla="*/ 14623 h 18400"/>
              <a:gd name="connsiteX7" fmla="*/ 21600 w 21600"/>
              <a:gd name="connsiteY7" fmla="*/ 15695 h 18400"/>
              <a:gd name="connsiteX0" fmla="*/ 0 w 21600"/>
              <a:gd name="connsiteY0" fmla="*/ 15795 h 18268"/>
              <a:gd name="connsiteX1" fmla="*/ 2953 w 21600"/>
              <a:gd name="connsiteY1" fmla="*/ 12543 h 18268"/>
              <a:gd name="connsiteX2" fmla="*/ 4351 w 21600"/>
              <a:gd name="connsiteY2" fmla="*/ 0 h 18268"/>
              <a:gd name="connsiteX3" fmla="*/ 6837 w 21600"/>
              <a:gd name="connsiteY3" fmla="*/ 4878 h 18268"/>
              <a:gd name="connsiteX4" fmla="*/ 8609 w 21600"/>
              <a:gd name="connsiteY4" fmla="*/ 12883 h 18268"/>
              <a:gd name="connsiteX5" fmla="*/ 10774 w 21600"/>
              <a:gd name="connsiteY5" fmla="*/ 18261 h 18268"/>
              <a:gd name="connsiteX6" fmla="*/ 15229 w 21600"/>
              <a:gd name="connsiteY6" fmla="*/ 14491 h 18268"/>
              <a:gd name="connsiteX7" fmla="*/ 21600 w 21600"/>
              <a:gd name="connsiteY7" fmla="*/ 15563 h 18268"/>
              <a:gd name="connsiteX0" fmla="*/ 0 w 21600"/>
              <a:gd name="connsiteY0" fmla="*/ 15795 h 18268"/>
              <a:gd name="connsiteX1" fmla="*/ 2953 w 21600"/>
              <a:gd name="connsiteY1" fmla="*/ 12543 h 18268"/>
              <a:gd name="connsiteX2" fmla="*/ 4351 w 21600"/>
              <a:gd name="connsiteY2" fmla="*/ 0 h 18268"/>
              <a:gd name="connsiteX3" fmla="*/ 7189 w 21600"/>
              <a:gd name="connsiteY3" fmla="*/ 12131 h 18268"/>
              <a:gd name="connsiteX4" fmla="*/ 8609 w 21600"/>
              <a:gd name="connsiteY4" fmla="*/ 12883 h 18268"/>
              <a:gd name="connsiteX5" fmla="*/ 10774 w 21600"/>
              <a:gd name="connsiteY5" fmla="*/ 18261 h 18268"/>
              <a:gd name="connsiteX6" fmla="*/ 15229 w 21600"/>
              <a:gd name="connsiteY6" fmla="*/ 14491 h 18268"/>
              <a:gd name="connsiteX7" fmla="*/ 21600 w 21600"/>
              <a:gd name="connsiteY7" fmla="*/ 15563 h 18268"/>
              <a:gd name="connsiteX0" fmla="*/ 0 w 21600"/>
              <a:gd name="connsiteY0" fmla="*/ 3775 h 6248"/>
              <a:gd name="connsiteX1" fmla="*/ 2953 w 21600"/>
              <a:gd name="connsiteY1" fmla="*/ 523 h 6248"/>
              <a:gd name="connsiteX2" fmla="*/ 4703 w 21600"/>
              <a:gd name="connsiteY2" fmla="*/ 3738 h 6248"/>
              <a:gd name="connsiteX3" fmla="*/ 7189 w 21600"/>
              <a:gd name="connsiteY3" fmla="*/ 111 h 6248"/>
              <a:gd name="connsiteX4" fmla="*/ 8609 w 21600"/>
              <a:gd name="connsiteY4" fmla="*/ 863 h 6248"/>
              <a:gd name="connsiteX5" fmla="*/ 10774 w 21600"/>
              <a:gd name="connsiteY5" fmla="*/ 6241 h 6248"/>
              <a:gd name="connsiteX6" fmla="*/ 15229 w 21600"/>
              <a:gd name="connsiteY6" fmla="*/ 2471 h 6248"/>
              <a:gd name="connsiteX7" fmla="*/ 21600 w 21600"/>
              <a:gd name="connsiteY7" fmla="*/ 3543 h 6248"/>
              <a:gd name="connsiteX0" fmla="*/ 0 w 10000"/>
              <a:gd name="connsiteY0" fmla="*/ 6042 h 10000"/>
              <a:gd name="connsiteX1" fmla="*/ 1122 w 10000"/>
              <a:gd name="connsiteY1" fmla="*/ 3239 h 10000"/>
              <a:gd name="connsiteX2" fmla="*/ 2177 w 10000"/>
              <a:gd name="connsiteY2" fmla="*/ 5983 h 10000"/>
              <a:gd name="connsiteX3" fmla="*/ 3328 w 10000"/>
              <a:gd name="connsiteY3" fmla="*/ 178 h 10000"/>
              <a:gd name="connsiteX4" fmla="*/ 3986 w 10000"/>
              <a:gd name="connsiteY4" fmla="*/ 1381 h 10000"/>
              <a:gd name="connsiteX5" fmla="*/ 4988 w 10000"/>
              <a:gd name="connsiteY5" fmla="*/ 9989 h 10000"/>
              <a:gd name="connsiteX6" fmla="*/ 7050 w 10000"/>
              <a:gd name="connsiteY6" fmla="*/ 3955 h 10000"/>
              <a:gd name="connsiteX7" fmla="*/ 10000 w 10000"/>
              <a:gd name="connsiteY7" fmla="*/ 5671 h 10000"/>
              <a:gd name="connsiteX0" fmla="*/ 0 w 10652"/>
              <a:gd name="connsiteY0" fmla="*/ 8043 h 10000"/>
              <a:gd name="connsiteX1" fmla="*/ 1774 w 10652"/>
              <a:gd name="connsiteY1" fmla="*/ 3239 h 10000"/>
              <a:gd name="connsiteX2" fmla="*/ 2829 w 10652"/>
              <a:gd name="connsiteY2" fmla="*/ 5983 h 10000"/>
              <a:gd name="connsiteX3" fmla="*/ 3980 w 10652"/>
              <a:gd name="connsiteY3" fmla="*/ 178 h 10000"/>
              <a:gd name="connsiteX4" fmla="*/ 4638 w 10652"/>
              <a:gd name="connsiteY4" fmla="*/ 1381 h 10000"/>
              <a:gd name="connsiteX5" fmla="*/ 5640 w 10652"/>
              <a:gd name="connsiteY5" fmla="*/ 9989 h 10000"/>
              <a:gd name="connsiteX6" fmla="*/ 7702 w 10652"/>
              <a:gd name="connsiteY6" fmla="*/ 3955 h 10000"/>
              <a:gd name="connsiteX7" fmla="*/ 10652 w 10652"/>
              <a:gd name="connsiteY7" fmla="*/ 5671 h 10000"/>
              <a:gd name="connsiteX0" fmla="*/ 0 w 10652"/>
              <a:gd name="connsiteY0" fmla="*/ 8043 h 10596"/>
              <a:gd name="connsiteX1" fmla="*/ 1774 w 10652"/>
              <a:gd name="connsiteY1" fmla="*/ 3239 h 10596"/>
              <a:gd name="connsiteX2" fmla="*/ 2829 w 10652"/>
              <a:gd name="connsiteY2" fmla="*/ 5983 h 10596"/>
              <a:gd name="connsiteX3" fmla="*/ 3980 w 10652"/>
              <a:gd name="connsiteY3" fmla="*/ 178 h 10596"/>
              <a:gd name="connsiteX4" fmla="*/ 4638 w 10652"/>
              <a:gd name="connsiteY4" fmla="*/ 1381 h 10596"/>
              <a:gd name="connsiteX5" fmla="*/ 5640 w 10652"/>
              <a:gd name="connsiteY5" fmla="*/ 9989 h 10596"/>
              <a:gd name="connsiteX6" fmla="*/ 7702 w 10652"/>
              <a:gd name="connsiteY6" fmla="*/ 3955 h 10596"/>
              <a:gd name="connsiteX7" fmla="*/ 10652 w 10652"/>
              <a:gd name="connsiteY7" fmla="*/ 5671 h 10596"/>
              <a:gd name="connsiteX0" fmla="*/ 0 w 10652"/>
              <a:gd name="connsiteY0" fmla="*/ 8043 h 10015"/>
              <a:gd name="connsiteX1" fmla="*/ 1774 w 10652"/>
              <a:gd name="connsiteY1" fmla="*/ 3239 h 10015"/>
              <a:gd name="connsiteX2" fmla="*/ 2829 w 10652"/>
              <a:gd name="connsiteY2" fmla="*/ 5983 h 10015"/>
              <a:gd name="connsiteX3" fmla="*/ 3980 w 10652"/>
              <a:gd name="connsiteY3" fmla="*/ 178 h 10015"/>
              <a:gd name="connsiteX4" fmla="*/ 4638 w 10652"/>
              <a:gd name="connsiteY4" fmla="*/ 1381 h 10015"/>
              <a:gd name="connsiteX5" fmla="*/ 5640 w 10652"/>
              <a:gd name="connsiteY5" fmla="*/ 9989 h 10015"/>
              <a:gd name="connsiteX6" fmla="*/ 7702 w 10652"/>
              <a:gd name="connsiteY6" fmla="*/ 3955 h 10015"/>
              <a:gd name="connsiteX7" fmla="*/ 10652 w 10652"/>
              <a:gd name="connsiteY7" fmla="*/ 5671 h 10015"/>
              <a:gd name="connsiteX0" fmla="*/ 0 w 10652"/>
              <a:gd name="connsiteY0" fmla="*/ 8043 h 9989"/>
              <a:gd name="connsiteX1" fmla="*/ 1774 w 10652"/>
              <a:gd name="connsiteY1" fmla="*/ 3239 h 9989"/>
              <a:gd name="connsiteX2" fmla="*/ 2829 w 10652"/>
              <a:gd name="connsiteY2" fmla="*/ 5983 h 9989"/>
              <a:gd name="connsiteX3" fmla="*/ 3980 w 10652"/>
              <a:gd name="connsiteY3" fmla="*/ 178 h 9989"/>
              <a:gd name="connsiteX4" fmla="*/ 4638 w 10652"/>
              <a:gd name="connsiteY4" fmla="*/ 1381 h 9989"/>
              <a:gd name="connsiteX5" fmla="*/ 5640 w 10652"/>
              <a:gd name="connsiteY5" fmla="*/ 9989 h 9989"/>
              <a:gd name="connsiteX6" fmla="*/ 7702 w 10652"/>
              <a:gd name="connsiteY6" fmla="*/ 3955 h 9989"/>
              <a:gd name="connsiteX7" fmla="*/ 10652 w 10652"/>
              <a:gd name="connsiteY7" fmla="*/ 5671 h 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52" h="9989">
                <a:moveTo>
                  <a:pt x="0" y="8043"/>
                </a:moveTo>
                <a:cubicBezTo>
                  <a:pt x="0" y="8043"/>
                  <a:pt x="1303" y="3582"/>
                  <a:pt x="1774" y="3239"/>
                </a:cubicBezTo>
                <a:cubicBezTo>
                  <a:pt x="2246" y="2896"/>
                  <a:pt x="2461" y="6493"/>
                  <a:pt x="2829" y="5983"/>
                </a:cubicBezTo>
                <a:cubicBezTo>
                  <a:pt x="3197" y="5473"/>
                  <a:pt x="3679" y="944"/>
                  <a:pt x="3980" y="178"/>
                </a:cubicBezTo>
                <a:cubicBezTo>
                  <a:pt x="4282" y="-589"/>
                  <a:pt x="4638" y="1381"/>
                  <a:pt x="4638" y="1381"/>
                </a:cubicBezTo>
                <a:cubicBezTo>
                  <a:pt x="4972" y="4250"/>
                  <a:pt x="4817" y="9922"/>
                  <a:pt x="5640" y="9989"/>
                </a:cubicBezTo>
                <a:cubicBezTo>
                  <a:pt x="6463" y="10056"/>
                  <a:pt x="6867" y="4675"/>
                  <a:pt x="7702" y="3955"/>
                </a:cubicBezTo>
                <a:cubicBezTo>
                  <a:pt x="8538" y="3235"/>
                  <a:pt x="8134" y="5671"/>
                  <a:pt x="10652" y="5671"/>
                </a:cubicBezTo>
              </a:path>
            </a:pathLst>
          </a:custGeom>
          <a:noFill/>
          <a:ln w="25400" cap="flat">
            <a:solidFill>
              <a:srgbClr val="000000"/>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
        <p:nvSpPr>
          <p:cNvPr id="17435" name="Rectangle 27"/>
          <p:cNvSpPr>
            <a:spLocks/>
          </p:cNvSpPr>
          <p:nvPr/>
        </p:nvSpPr>
        <p:spPr bwMode="auto">
          <a:xfrm rot="-68297">
            <a:off x="4464844" y="4875609"/>
            <a:ext cx="2857500" cy="294680"/>
          </a:xfrm>
          <a:prstGeom prst="rect">
            <a:avLst/>
          </a:prstGeom>
          <a:solidFill>
            <a:srgbClr val="FFFFFF"/>
          </a:solidFill>
          <a:ln>
            <a:noFill/>
          </a:ln>
          <a:extLst>
            <a:ext uri="{91240B29-F687-4f45-9708-019B960494DF}">
              <a14:hiddenLine xmlns=""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pic>
        <p:nvPicPr>
          <p:cNvPr id="17436" name="Picture 2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0687" y="4865564"/>
            <a:ext cx="803672" cy="982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a:tailEnd/>
              </a14:hiddenLine>
            </a:ext>
          </a:extLst>
        </p:spPr>
      </p:pic>
      <p:sp>
        <p:nvSpPr>
          <p:cNvPr id="17437" name="AutoShape 29"/>
          <p:cNvSpPr>
            <a:spLocks/>
          </p:cNvSpPr>
          <p:nvPr/>
        </p:nvSpPr>
        <p:spPr bwMode="auto">
          <a:xfrm>
            <a:off x="6625828" y="4875609"/>
            <a:ext cx="1928813" cy="366117"/>
          </a:xfrm>
          <a:custGeom>
            <a:avLst/>
            <a:gdLst/>
            <a:ahLst/>
            <a:cxnLst/>
            <a:rect l="0" t="0" r="r" b="b"/>
            <a:pathLst>
              <a:path w="18889" h="21600">
                <a:moveTo>
                  <a:pt x="1137" y="0"/>
                </a:moveTo>
                <a:cubicBezTo>
                  <a:pt x="709" y="0"/>
                  <a:pt x="350" y="1482"/>
                  <a:pt x="156" y="3589"/>
                </a:cubicBezTo>
                <a:lnTo>
                  <a:pt x="-2711" y="3161"/>
                </a:lnTo>
                <a:lnTo>
                  <a:pt x="0" y="8034"/>
                </a:lnTo>
                <a:lnTo>
                  <a:pt x="0" y="14751"/>
                </a:lnTo>
                <a:cubicBezTo>
                  <a:pt x="0" y="18534"/>
                  <a:pt x="509" y="21600"/>
                  <a:pt x="1137" y="21600"/>
                </a:cubicBezTo>
                <a:lnTo>
                  <a:pt x="17752" y="21600"/>
                </a:lnTo>
                <a:cubicBezTo>
                  <a:pt x="18380" y="21600"/>
                  <a:pt x="18889" y="18534"/>
                  <a:pt x="18889" y="14751"/>
                </a:cubicBezTo>
                <a:lnTo>
                  <a:pt x="18889" y="6849"/>
                </a:lnTo>
                <a:cubicBezTo>
                  <a:pt x="18889" y="3066"/>
                  <a:pt x="18380" y="0"/>
                  <a:pt x="17752" y="0"/>
                </a:cubicBezTo>
                <a:lnTo>
                  <a:pt x="1137" y="0"/>
                </a:lnTo>
                <a:close/>
                <a:moveTo>
                  <a:pt x="1137" y="0"/>
                </a:moveTo>
              </a:path>
            </a:pathLst>
          </a:custGeom>
          <a:blipFill dpi="0" rotWithShape="0">
            <a:blip r:embed="rId7"/>
            <a:srcRect/>
            <a:tile tx="0" ty="0" sx="100000" sy="100000" flip="none" algn="tl"/>
          </a:blipFill>
          <a:ln>
            <a:noFill/>
          </a:ln>
          <a:extLst>
            <a:ext uri="{91240B29-F687-4f45-9708-019B960494DF}">
              <a14:hiddenLine xmlns="" xmlns:a14="http://schemas.microsoft.com/office/drawing/2010/main" w="25400" cap="flat">
                <a:solidFill>
                  <a:srgbClr val="000000"/>
                </a:solidFill>
                <a:miter lim="800000"/>
                <a:headEnd type="none" w="med" len="med"/>
                <a:tailEnd type="none" w="med" len="med"/>
              </a14:hiddenLine>
            </a:ext>
          </a:extLst>
        </p:spPr>
        <p:txBody>
          <a:bodyPr lIns="0" tIns="0" rIns="0" bIns="0" anchor="ctr"/>
          <a:lstStyle/>
          <a:p>
            <a:pPr algn="ctr"/>
            <a:r>
              <a:rPr lang="en-US" sz="1700" dirty="0">
                <a:solidFill>
                  <a:srgbClr val="FFFFFF"/>
                </a:solidFill>
                <a:latin typeface="Calibri"/>
                <a:ea typeface="ＭＳ Ｐゴシック" charset="0"/>
                <a:cs typeface="Calibri"/>
              </a:rPr>
              <a:t>Local Field Potential</a:t>
            </a:r>
          </a:p>
        </p:txBody>
      </p:sp>
      <p:sp>
        <p:nvSpPr>
          <p:cNvPr id="17438" name="AutoShape 30"/>
          <p:cNvSpPr>
            <a:spLocks/>
          </p:cNvSpPr>
          <p:nvPr/>
        </p:nvSpPr>
        <p:spPr bwMode="auto">
          <a:xfrm>
            <a:off x="7349133" y="2330648"/>
            <a:ext cx="1071563" cy="553641"/>
          </a:xfrm>
          <a:custGeom>
            <a:avLst/>
            <a:gdLst/>
            <a:ahLst/>
            <a:cxnLst/>
            <a:rect l="0" t="0" r="r" b="b"/>
            <a:pathLst>
              <a:path w="18000" h="13950">
                <a:moveTo>
                  <a:pt x="1950" y="0"/>
                </a:moveTo>
                <a:cubicBezTo>
                  <a:pt x="873" y="0"/>
                  <a:pt x="0" y="1310"/>
                  <a:pt x="0" y="2925"/>
                </a:cubicBezTo>
                <a:lnTo>
                  <a:pt x="0" y="11025"/>
                </a:lnTo>
                <a:cubicBezTo>
                  <a:pt x="0" y="11597"/>
                  <a:pt x="139" y="12100"/>
                  <a:pt x="328" y="12551"/>
                </a:cubicBezTo>
                <a:lnTo>
                  <a:pt x="-3600" y="21600"/>
                </a:lnTo>
                <a:lnTo>
                  <a:pt x="1317" y="13781"/>
                </a:lnTo>
                <a:cubicBezTo>
                  <a:pt x="1516" y="13884"/>
                  <a:pt x="1728" y="13950"/>
                  <a:pt x="1950" y="13950"/>
                </a:cubicBezTo>
                <a:lnTo>
                  <a:pt x="16050" y="13950"/>
                </a:lnTo>
                <a:cubicBezTo>
                  <a:pt x="17127" y="13950"/>
                  <a:pt x="18000" y="12640"/>
                  <a:pt x="18000" y="11025"/>
                </a:cubicBezTo>
                <a:lnTo>
                  <a:pt x="18000" y="2925"/>
                </a:lnTo>
                <a:cubicBezTo>
                  <a:pt x="18000" y="1310"/>
                  <a:pt x="17127" y="0"/>
                  <a:pt x="16050" y="0"/>
                </a:cubicBezTo>
                <a:lnTo>
                  <a:pt x="1950" y="0"/>
                </a:lnTo>
                <a:close/>
                <a:moveTo>
                  <a:pt x="1950" y="0"/>
                </a:moveTo>
              </a:path>
            </a:pathLst>
          </a:custGeom>
          <a:blipFill dpi="0" rotWithShape="0">
            <a:blip r:embed="rId7"/>
            <a:srcRect/>
            <a:tile tx="0" ty="0" sx="100000" sy="100000" flip="none" algn="tl"/>
          </a:blipFill>
          <a:ln>
            <a:noFill/>
          </a:ln>
          <a:extLst>
            <a:ext uri="{91240B29-F687-4f45-9708-019B960494DF}">
              <a14:hiddenLine xmlns="" xmlns:a14="http://schemas.microsoft.com/office/drawing/2010/main" w="25400" cap="flat">
                <a:solidFill>
                  <a:srgbClr val="000000"/>
                </a:solidFill>
                <a:miter lim="800000"/>
                <a:headEnd type="none" w="med" len="med"/>
                <a:tailEnd type="none" w="med" len="med"/>
              </a14:hiddenLine>
            </a:ext>
          </a:extLst>
        </p:spPr>
        <p:txBody>
          <a:bodyPr lIns="0" tIns="0" rIns="0" bIns="0" anchor="ctr"/>
          <a:lstStyle/>
          <a:p>
            <a:pPr algn="ctr"/>
            <a:r>
              <a:rPr lang="en-US" sz="1700" dirty="0">
                <a:solidFill>
                  <a:srgbClr val="FFFFFF"/>
                </a:solidFill>
                <a:latin typeface="Calibri"/>
                <a:ea typeface="ＭＳ Ｐゴシック" charset="0"/>
                <a:cs typeface="Calibri"/>
              </a:rPr>
              <a:t>Volume</a:t>
            </a:r>
          </a:p>
          <a:p>
            <a:pPr algn="ctr"/>
            <a:r>
              <a:rPr lang="en-US" sz="1700" dirty="0">
                <a:solidFill>
                  <a:srgbClr val="FFFFFF"/>
                </a:solidFill>
                <a:latin typeface="Calibri"/>
                <a:ea typeface="ＭＳ Ｐゴシック" charset="0"/>
                <a:cs typeface="Calibri"/>
              </a:rPr>
              <a:t>Conduction </a:t>
            </a:r>
          </a:p>
        </p:txBody>
      </p:sp>
      <p:sp>
        <p:nvSpPr>
          <p:cNvPr id="17439" name="Rectangle 31"/>
          <p:cNvSpPr>
            <a:spLocks/>
          </p:cNvSpPr>
          <p:nvPr/>
        </p:nvSpPr>
        <p:spPr bwMode="auto">
          <a:xfrm>
            <a:off x="7562330" y="4383911"/>
            <a:ext cx="488640"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400" dirty="0">
                <a:solidFill>
                  <a:srgbClr val="1A1A1A"/>
                </a:solidFill>
                <a:latin typeface="Times" charset="0"/>
                <a:ea typeface="ＭＳ Ｐゴシック" charset="0"/>
                <a:cs typeface="Times" charset="0"/>
                <a:sym typeface="Times" charset="0"/>
              </a:rPr>
              <a:t>Cortex</a:t>
            </a:r>
          </a:p>
        </p:txBody>
      </p:sp>
      <p:sp>
        <p:nvSpPr>
          <p:cNvPr id="25" name="Freeform 26"/>
          <p:cNvSpPr>
            <a:spLocks/>
          </p:cNvSpPr>
          <p:nvPr/>
        </p:nvSpPr>
        <p:spPr bwMode="auto">
          <a:xfrm flipH="1">
            <a:off x="4608523" y="1946666"/>
            <a:ext cx="437555" cy="285750"/>
          </a:xfrm>
          <a:custGeom>
            <a:avLst/>
            <a:gdLst>
              <a:gd name="T0" fmla="*/ 0 w 21600"/>
              <a:gd name="T1" fmla="+- 0 17189 1262"/>
              <a:gd name="T2" fmla="*/ 17189 h 20035"/>
              <a:gd name="T3" fmla="*/ 2953 w 21600"/>
              <a:gd name="T4" fmla="+- 0 13937 1262"/>
              <a:gd name="T5" fmla="*/ 13937 h 20035"/>
              <a:gd name="T6" fmla="*/ 4351 w 21600"/>
              <a:gd name="T7" fmla="+- 0 1394 1262"/>
              <a:gd name="T8" fmla="*/ 1394 h 20035"/>
              <a:gd name="T9" fmla="*/ 6837 w 21600"/>
              <a:gd name="T10" fmla="+- 0 6272 1262"/>
              <a:gd name="T11" fmla="*/ 6272 h 20035"/>
              <a:gd name="T12" fmla="*/ 8081 w 21600"/>
              <a:gd name="T13" fmla="+- 0 16028 1262"/>
              <a:gd name="T14" fmla="*/ 16028 h 20035"/>
              <a:gd name="T15" fmla="*/ 9013 w 21600"/>
              <a:gd name="T16" fmla="+- 0 20906 1262"/>
              <a:gd name="T17" fmla="*/ 20906 h 20035"/>
              <a:gd name="T18" fmla="*/ 12587 w 21600"/>
              <a:gd name="T19" fmla="+- 0 21138 1262"/>
              <a:gd name="T20" fmla="*/ 21138 h 20035"/>
              <a:gd name="T21" fmla="*/ 21600 w 21600"/>
              <a:gd name="T22" fmla="+- 0 16957 1262"/>
              <a:gd name="T23" fmla="*/ 16957 h 20035"/>
            </a:gdLst>
            <a:ahLst/>
            <a:cxnLst>
              <a:cxn ang="0">
                <a:pos x="T0" y="T2"/>
              </a:cxn>
              <a:cxn ang="0">
                <a:pos x="T3" y="T5"/>
              </a:cxn>
              <a:cxn ang="0">
                <a:pos x="T6" y="T8"/>
              </a:cxn>
              <a:cxn ang="0">
                <a:pos x="T9" y="T11"/>
              </a:cxn>
              <a:cxn ang="0">
                <a:pos x="T12" y="T14"/>
              </a:cxn>
              <a:cxn ang="0">
                <a:pos x="T15" y="T17"/>
              </a:cxn>
              <a:cxn ang="0">
                <a:pos x="T18" y="T20"/>
              </a:cxn>
              <a:cxn ang="0">
                <a:pos x="T21" y="T23"/>
              </a:cxn>
            </a:cxnLst>
            <a:rect l="0" t="0" r="r" b="b"/>
            <a:pathLst>
              <a:path w="21600" h="20035">
                <a:moveTo>
                  <a:pt x="0" y="15927"/>
                </a:moveTo>
                <a:cubicBezTo>
                  <a:pt x="0" y="15927"/>
                  <a:pt x="2020" y="15695"/>
                  <a:pt x="2953" y="12675"/>
                </a:cubicBezTo>
                <a:cubicBezTo>
                  <a:pt x="3885" y="9656"/>
                  <a:pt x="4351" y="132"/>
                  <a:pt x="4351" y="132"/>
                </a:cubicBezTo>
                <a:cubicBezTo>
                  <a:pt x="4351" y="132"/>
                  <a:pt x="5439" y="-1262"/>
                  <a:pt x="6837" y="5010"/>
                </a:cubicBezTo>
                <a:cubicBezTo>
                  <a:pt x="8236" y="11282"/>
                  <a:pt x="8081" y="14766"/>
                  <a:pt x="8081" y="14766"/>
                </a:cubicBezTo>
                <a:lnTo>
                  <a:pt x="9013" y="19644"/>
                </a:lnTo>
                <a:cubicBezTo>
                  <a:pt x="9013" y="19644"/>
                  <a:pt x="11913" y="20338"/>
                  <a:pt x="12587" y="19876"/>
                </a:cubicBezTo>
                <a:cubicBezTo>
                  <a:pt x="16317" y="17321"/>
                  <a:pt x="16161" y="15695"/>
                  <a:pt x="21600" y="15695"/>
                </a:cubicBezTo>
              </a:path>
            </a:pathLst>
          </a:custGeom>
          <a:noFill/>
          <a:ln w="25400" cap="flat">
            <a:solidFill>
              <a:srgbClr val="000000"/>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endParaRPr lang="en-US"/>
          </a:p>
        </p:txBody>
      </p:sp>
    </p:spTree>
    <p:extLst>
      <p:ext uri="{BB962C8B-B14F-4D97-AF65-F5344CB8AC3E}">
        <p14:creationId xmlns:p14="http://schemas.microsoft.com/office/powerpoint/2010/main" val="103210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74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0" presetClass="path" presetSubtype="0" repeatCount="indefinite" fill="hold" grpId="1" nodeType="withEffect">
                                  <p:stCondLst>
                                    <p:cond delay="0"/>
                                  </p:stCondLst>
                                  <p:endCondLst>
                                    <p:cond evt="onNext" delay="0">
                                      <p:tgtEl>
                                        <p:sldTgt/>
                                      </p:tgtEl>
                                    </p:cond>
                                  </p:endCondLst>
                                  <p:childTnLst>
                                    <p:animMotion origin="layout" path="M 0 0 L -0.05677 0.00139 " pathEditMode="relative" ptsTypes="AA">
                                      <p:cBhvr>
                                        <p:cTn id="12" dur="500" fill="hold"/>
                                        <p:tgtEl>
                                          <p:spTgt spid="25"/>
                                        </p:tgtEl>
                                        <p:attrNameLst>
                                          <p:attrName>ppt_x</p:attrName>
                                          <p:attrName>ppt_y</p:attrName>
                                        </p:attrNameLst>
                                      </p:cBhvr>
                                    </p:animMotion>
                                  </p:childTnLst>
                                </p:cTn>
                              </p:par>
                              <p:par>
                                <p:cTn id="13" presetID="1" presetClass="entr" presetSubtype="0" fill="hold" grpId="1" nodeType="withEffect">
                                  <p:stCondLst>
                                    <p:cond delay="500"/>
                                  </p:stCondLst>
                                  <p:childTnLst>
                                    <p:set>
                                      <p:cBhvr>
                                        <p:cTn id="14" dur="1" fill="hold">
                                          <p:stCondLst>
                                            <p:cond delay="0"/>
                                          </p:stCondLst>
                                        </p:cTn>
                                        <p:tgtEl>
                                          <p:spTgt spid="17434"/>
                                        </p:tgtEl>
                                        <p:attrNameLst>
                                          <p:attrName>style.visibility</p:attrName>
                                        </p:attrNameLst>
                                      </p:cBhvr>
                                      <p:to>
                                        <p:strVal val="visible"/>
                                      </p:to>
                                    </p:set>
                                  </p:childTnLst>
                                </p:cTn>
                              </p:par>
                              <p:par>
                                <p:cTn id="15" presetID="0" presetClass="path" presetSubtype="0" repeatCount="indefinite" fill="hold" grpId="0" nodeType="withEffect">
                                  <p:stCondLst>
                                    <p:cond delay="0"/>
                                  </p:stCondLst>
                                  <p:endCondLst>
                                    <p:cond evt="onNext" delay="0">
                                      <p:tgtEl>
                                        <p:sldTgt/>
                                      </p:tgtEl>
                                    </p:cond>
                                  </p:endCondLst>
                                  <p:childTnLst>
                                    <p:animMotion origin="layout" path="M 0 0 L 0 0.12158 " pathEditMode="relative" ptsTypes="AA">
                                      <p:cBhvr>
                                        <p:cTn id="16" dur="500" fill="hold"/>
                                        <p:tgtEl>
                                          <p:spTgt spid="17434"/>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23" presetClass="exit" presetSubtype="32" fill="hold" nodeType="clickEffect">
                                  <p:stCondLst>
                                    <p:cond delay="0"/>
                                  </p:stCondLst>
                                  <p:childTnLst>
                                    <p:anim calcmode="lin" valueType="num">
                                      <p:cBhvr>
                                        <p:cTn id="20" dur="1000"/>
                                        <p:tgtEl>
                                          <p:spTgt spid="17433"/>
                                        </p:tgtEl>
                                        <p:attrNameLst>
                                          <p:attrName>ppt_w</p:attrName>
                                        </p:attrNameLst>
                                      </p:cBhvr>
                                      <p:tavLst>
                                        <p:tav tm="0">
                                          <p:val>
                                            <p:strVal val="ppt_w"/>
                                          </p:val>
                                        </p:tav>
                                        <p:tav tm="100000">
                                          <p:val>
                                            <p:fltVal val="0"/>
                                          </p:val>
                                        </p:tav>
                                      </p:tavLst>
                                    </p:anim>
                                    <p:anim calcmode="lin" valueType="num">
                                      <p:cBhvr>
                                        <p:cTn id="21" dur="1000"/>
                                        <p:tgtEl>
                                          <p:spTgt spid="17433"/>
                                        </p:tgtEl>
                                        <p:attrNameLst>
                                          <p:attrName>ppt_h</p:attrName>
                                        </p:attrNameLst>
                                      </p:cBhvr>
                                      <p:tavLst>
                                        <p:tav tm="0">
                                          <p:val>
                                            <p:strVal val="ppt_h"/>
                                          </p:val>
                                        </p:tav>
                                        <p:tav tm="100000">
                                          <p:val>
                                            <p:fltVal val="0"/>
                                          </p:val>
                                        </p:tav>
                                      </p:tavLst>
                                    </p:anim>
                                    <p:set>
                                      <p:cBhvr>
                                        <p:cTn id="22" dur="1" fill="hold">
                                          <p:stCondLst>
                                            <p:cond delay="999"/>
                                          </p:stCondLst>
                                        </p:cTn>
                                        <p:tgtEl>
                                          <p:spTgt spid="17433"/>
                                        </p:tgtEl>
                                        <p:attrNameLst>
                                          <p:attrName>style.visibility</p:attrName>
                                        </p:attrNameLst>
                                      </p:cBhvr>
                                      <p:to>
                                        <p:strVal val="hidden"/>
                                      </p:to>
                                    </p:set>
                                  </p:childTnLst>
                                </p:cTn>
                              </p:par>
                              <p:par>
                                <p:cTn id="23" presetID="0" presetClass="path" presetSubtype="0" accel="50000" decel="50000" fill="hold" nodeType="withEffect">
                                  <p:stCondLst>
                                    <p:cond delay="0"/>
                                  </p:stCondLst>
                                  <p:childTnLst>
                                    <p:animMotion origin="layout" path="M 0.00399 -0.01042 L 0.16345 0.1767 " pathEditMode="relative" rAng="0" ptsTypes="AA">
                                      <p:cBhvr>
                                        <p:cTn id="24" dur="1000" fill="hold"/>
                                        <p:tgtEl>
                                          <p:spTgt spid="17433"/>
                                        </p:tgtEl>
                                        <p:attrNameLst>
                                          <p:attrName>ppt_x</p:attrName>
                                          <p:attrName>ppt_y</p:attrName>
                                        </p:attrNameLst>
                                      </p:cBhvr>
                                      <p:rCtr x="7965" y="9356"/>
                                    </p:animMotion>
                                  </p:childTnLst>
                                </p:cTn>
                              </p:par>
                              <p:par>
                                <p:cTn id="25" presetID="1" presetClass="exit" presetSubtype="0" fill="hold" grpId="2" nodeType="withEffect">
                                  <p:stCondLst>
                                    <p:cond delay="0"/>
                                  </p:stCondLst>
                                  <p:childTnLst>
                                    <p:set>
                                      <p:cBhvr>
                                        <p:cTn id="26" dur="1" fill="hold">
                                          <p:stCondLst>
                                            <p:cond delay="0"/>
                                          </p:stCondLst>
                                        </p:cTn>
                                        <p:tgtEl>
                                          <p:spTgt spid="17434"/>
                                        </p:tgtEl>
                                        <p:attrNameLst>
                                          <p:attrName>style.visibility</p:attrName>
                                        </p:attrNameLst>
                                      </p:cBhvr>
                                      <p:to>
                                        <p:strVal val="hidden"/>
                                      </p:to>
                                    </p:set>
                                  </p:childTnLst>
                                </p:cTn>
                              </p:par>
                              <p:par>
                                <p:cTn id="27" presetID="1" presetClass="exit" presetSubtype="0" fill="hold" grpId="2" nodeType="withEffect">
                                  <p:stCondLst>
                                    <p:cond delay="0"/>
                                  </p:stCondLst>
                                  <p:childTnLst>
                                    <p:set>
                                      <p:cBhvr>
                                        <p:cTn id="28" dur="1" fill="hold">
                                          <p:stCondLst>
                                            <p:cond delay="0"/>
                                          </p:stCondLst>
                                        </p:cTn>
                                        <p:tgtEl>
                                          <p:spTgt spid="25"/>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439"/>
                                        </p:tgtEl>
                                        <p:attrNameLst>
                                          <p:attrName>style.visibility</p:attrName>
                                        </p:attrNameLst>
                                      </p:cBhvr>
                                      <p:to>
                                        <p:strVal val="visible"/>
                                      </p:to>
                                    </p:set>
                                  </p:childTnLst>
                                </p:cTn>
                              </p:par>
                            </p:childTnLst>
                          </p:cTn>
                        </p:par>
                        <p:par>
                          <p:cTn id="33" fill="hold">
                            <p:stCondLst>
                              <p:cond delay="1000"/>
                            </p:stCondLst>
                            <p:childTnLst>
                              <p:par>
                                <p:cTn id="34" presetID="1" presetClass="entr" presetSubtype="0" fill="hold" grpId="0" nodeType="afterEffect">
                                  <p:stCondLst>
                                    <p:cond delay="0"/>
                                  </p:stCondLst>
                                  <p:childTnLst>
                                    <p:set>
                                      <p:cBhvr>
                                        <p:cTn id="35" dur="1" fill="hold">
                                          <p:stCondLst>
                                            <p:cond delay="0"/>
                                          </p:stCondLst>
                                        </p:cTn>
                                        <p:tgtEl>
                                          <p:spTgt spid="174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7419"/>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499"/>
                                          </p:stCondLst>
                                        </p:cTn>
                                        <p:tgtEl>
                                          <p:spTgt spid="17436"/>
                                        </p:tgtEl>
                                        <p:attrNameLst>
                                          <p:attrName>style.visibility</p:attrName>
                                        </p:attrNameLst>
                                      </p:cBhvr>
                                      <p:to>
                                        <p:strVal val="visible"/>
                                      </p:to>
                                    </p:se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499"/>
                                          </p:stCondLst>
                                        </p:cTn>
                                        <p:tgtEl>
                                          <p:spTgt spid="1743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7428"/>
                                        </p:tgtEl>
                                        <p:attrNameLst>
                                          <p:attrName>style.visibility</p:attrName>
                                        </p:attrNameLst>
                                      </p:cBhvr>
                                      <p:to>
                                        <p:strVal val="visible"/>
                                      </p:to>
                                    </p:set>
                                    <p:animEffect transition="in" filter="wipe(down)">
                                      <p:cBhvr>
                                        <p:cTn id="50" dur="500"/>
                                        <p:tgtEl>
                                          <p:spTgt spid="17428"/>
                                        </p:tgtEl>
                                      </p:cBhvr>
                                    </p:animEffect>
                                  </p:childTnLst>
                                </p:cTn>
                              </p:par>
                            </p:childTnLst>
                          </p:cTn>
                        </p:par>
                        <p:par>
                          <p:cTn id="51" fill="hold">
                            <p:stCondLst>
                              <p:cond delay="500"/>
                            </p:stCondLst>
                            <p:childTnLst>
                              <p:par>
                                <p:cTn id="52" presetID="1" presetClass="entr" presetSubtype="0" fill="hold" grpId="0" nodeType="afterEffect">
                                  <p:stCondLst>
                                    <p:cond delay="0"/>
                                  </p:stCondLst>
                                  <p:childTnLst>
                                    <p:set>
                                      <p:cBhvr>
                                        <p:cTn id="53" dur="1" fill="hold">
                                          <p:stCondLst>
                                            <p:cond delay="499"/>
                                          </p:stCondLst>
                                        </p:cTn>
                                        <p:tgtEl>
                                          <p:spTgt spid="17438"/>
                                        </p:tgtEl>
                                        <p:attrNameLst>
                                          <p:attrName>style.visibility</p:attrName>
                                        </p:attrNameLst>
                                      </p:cBhvr>
                                      <p:to>
                                        <p:strVal val="visible"/>
                                      </p:to>
                                    </p:set>
                                  </p:childTnLst>
                                </p:cTn>
                              </p:par>
                            </p:childTnLst>
                          </p:cTn>
                        </p:par>
                        <p:par>
                          <p:cTn id="54" fill="hold">
                            <p:stCondLst>
                              <p:cond delay="1000"/>
                            </p:stCondLst>
                            <p:childTnLst>
                              <p:par>
                                <p:cTn id="55" presetID="1" presetClass="entr" presetSubtype="0" fill="hold" nodeType="afterEffect">
                                  <p:stCondLst>
                                    <p:cond delay="0"/>
                                  </p:stCondLst>
                                  <p:childTnLst>
                                    <p:set>
                                      <p:cBhvr>
                                        <p:cTn id="56" dur="1" fill="hold">
                                          <p:stCondLst>
                                            <p:cond delay="499"/>
                                          </p:stCondLst>
                                        </p:cTn>
                                        <p:tgtEl>
                                          <p:spTgt spid="1742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74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p:bldP spid="17420" grpId="0" animBg="1"/>
      <p:bldP spid="17432" grpId="0" animBg="1"/>
      <p:bldP spid="17434" grpId="0" animBg="1"/>
      <p:bldP spid="17434" grpId="1" animBg="1"/>
      <p:bldP spid="17434" grpId="2" animBg="1"/>
      <p:bldP spid="17437" grpId="0" animBg="1" autoUpdateAnimBg="0"/>
      <p:bldP spid="17438" grpId="0" animBg="1" autoUpdateAnimBg="0"/>
      <p:bldP spid="17439" grpId="0"/>
      <p:bldP spid="25" grpId="0" animBg="1"/>
      <p:bldP spid="25" grpId="1" animBg="1"/>
      <p:bldP spid="2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Tapering</a:t>
            </a:r>
          </a:p>
        </p:txBody>
      </p:sp>
      <p:sp>
        <p:nvSpPr>
          <p:cNvPr id="8" name="TextBox 7"/>
          <p:cNvSpPr txBox="1"/>
          <p:nvPr/>
        </p:nvSpPr>
        <p:spPr>
          <a:xfrm>
            <a:off x="284239" y="4933783"/>
            <a:ext cx="8575523" cy="646331"/>
          </a:xfrm>
          <a:prstGeom prst="rect">
            <a:avLst/>
          </a:prstGeom>
          <a:solidFill>
            <a:srgbClr val="8DC6FF"/>
          </a:solidFill>
        </p:spPr>
        <p:txBody>
          <a:bodyPr wrap="square" rtlCol="0">
            <a:spAutoFit/>
          </a:bodyPr>
          <a:lstStyle/>
          <a:p>
            <a:r>
              <a:rPr lang="en-US" b="1" dirty="0"/>
              <a:t>Gibbs Phenomenon</a:t>
            </a:r>
          </a:p>
          <a:p>
            <a:r>
              <a:rPr lang="en-US" dirty="0"/>
              <a:t>“Rippling” effect due to discontinuities in signal (e.g. edges of the truncated signal)</a:t>
            </a:r>
          </a:p>
        </p:txBody>
      </p:sp>
      <p:sp>
        <p:nvSpPr>
          <p:cNvPr id="14" name="Text Placeholder 2"/>
          <p:cNvSpPr>
            <a:spLocks noGrp="1"/>
          </p:cNvSpPr>
          <p:nvPr>
            <p:ph type="body" sz="half" idx="1"/>
          </p:nvPr>
        </p:nvSpPr>
        <p:spPr>
          <a:xfrm>
            <a:off x="457200" y="5696856"/>
            <a:ext cx="8336038" cy="1088571"/>
          </a:xfrm>
        </p:spPr>
        <p:txBody>
          <a:bodyPr/>
          <a:lstStyle/>
          <a:p>
            <a:r>
              <a:rPr lang="en-US" sz="1800" dirty="0"/>
              <a:t>Infinite number of frequencies required to approximate discontinuities</a:t>
            </a:r>
          </a:p>
          <a:p>
            <a:r>
              <a:rPr lang="en-US" sz="1800" dirty="0"/>
              <a:t>This means infinite (or very large) number of samples required (not possible)</a:t>
            </a:r>
          </a:p>
          <a:p>
            <a:pPr marL="0" indent="0" algn="ctr">
              <a:buNone/>
            </a:pPr>
            <a:r>
              <a:rPr lang="en-US" sz="1800" b="1" dirty="0"/>
              <a:t>What can we do?</a:t>
            </a:r>
          </a:p>
        </p:txBody>
      </p:sp>
      <p:sp>
        <p:nvSpPr>
          <p:cNvPr id="3" name="Rectangle 2"/>
          <p:cNvSpPr/>
          <p:nvPr/>
        </p:nvSpPr>
        <p:spPr>
          <a:xfrm>
            <a:off x="495904" y="1201431"/>
            <a:ext cx="8282829" cy="923330"/>
          </a:xfrm>
          <a:prstGeom prst="rect">
            <a:avLst/>
          </a:prstGeom>
        </p:spPr>
        <p:txBody>
          <a:bodyPr wrap="square">
            <a:spAutoFit/>
          </a:bodyPr>
          <a:lstStyle/>
          <a:p>
            <a:r>
              <a:rPr lang="en-US" dirty="0"/>
              <a:t>Fourier’s Theorem lets us exactly represent any length </a:t>
            </a:r>
            <a:r>
              <a:rPr lang="en-US" i="1" dirty="0"/>
              <a:t>N</a:t>
            </a:r>
            <a:r>
              <a:rPr lang="en-US" dirty="0"/>
              <a:t>, continuous, stationary signal using a weighted sum of </a:t>
            </a:r>
            <a:r>
              <a:rPr lang="en-US" i="1" dirty="0"/>
              <a:t>N</a:t>
            </a:r>
            <a:r>
              <a:rPr lang="en-US" dirty="0"/>
              <a:t> sinusoids. Discontinuous functions must be approximated.</a:t>
            </a:r>
          </a:p>
        </p:txBody>
      </p:sp>
      <p:grpSp>
        <p:nvGrpSpPr>
          <p:cNvPr id="40" name="Group 39"/>
          <p:cNvGrpSpPr/>
          <p:nvPr/>
        </p:nvGrpSpPr>
        <p:grpSpPr>
          <a:xfrm>
            <a:off x="4836252" y="2093438"/>
            <a:ext cx="3794621" cy="2877705"/>
            <a:chOff x="5083284" y="2129723"/>
            <a:chExt cx="3794621" cy="2877705"/>
          </a:xfrm>
        </p:grpSpPr>
        <p:pic>
          <p:nvPicPr>
            <p:cNvPr id="5" name="Picture 4"/>
            <p:cNvPicPr>
              <a:picLocks noChangeAspect="1"/>
            </p:cNvPicPr>
            <p:nvPr/>
          </p:nvPicPr>
          <p:blipFill>
            <a:blip r:embed="rId3"/>
            <a:stretch>
              <a:fillRect/>
            </a:stretch>
          </p:blipFill>
          <p:spPr>
            <a:xfrm>
              <a:off x="5083284" y="2129723"/>
              <a:ext cx="3794621" cy="2877705"/>
            </a:xfrm>
            <a:prstGeom prst="rect">
              <a:avLst/>
            </a:prstGeom>
          </p:spPr>
        </p:pic>
        <p:grpSp>
          <p:nvGrpSpPr>
            <p:cNvPr id="39" name="Group 38"/>
            <p:cNvGrpSpPr/>
            <p:nvPr/>
          </p:nvGrpSpPr>
          <p:grpSpPr>
            <a:xfrm>
              <a:off x="5527524" y="2225524"/>
              <a:ext cx="3168952" cy="2056191"/>
              <a:chOff x="5527524" y="2225524"/>
              <a:chExt cx="3168952" cy="2056191"/>
            </a:xfrm>
          </p:grpSpPr>
          <p:sp>
            <p:nvSpPr>
              <p:cNvPr id="7" name="TextBox 6"/>
              <p:cNvSpPr txBox="1"/>
              <p:nvPr/>
            </p:nvSpPr>
            <p:spPr>
              <a:xfrm>
                <a:off x="5527524" y="2237618"/>
                <a:ext cx="1389360" cy="246221"/>
              </a:xfrm>
              <a:prstGeom prst="rect">
                <a:avLst/>
              </a:prstGeom>
              <a:noFill/>
            </p:spPr>
            <p:txBody>
              <a:bodyPr wrap="none" rtlCol="0">
                <a:spAutoFit/>
              </a:bodyPr>
              <a:lstStyle/>
              <a:p>
                <a:r>
                  <a:rPr lang="en-US" sz="1000" dirty="0" err="1"/>
                  <a:t>Mitra</a:t>
                </a:r>
                <a:r>
                  <a:rPr lang="en-US" sz="1000" dirty="0"/>
                  <a:t> and </a:t>
                </a:r>
                <a:r>
                  <a:rPr lang="en-US" sz="1000" dirty="0" err="1"/>
                  <a:t>Bokil</a:t>
                </a:r>
                <a:r>
                  <a:rPr lang="en-US" sz="1000" dirty="0"/>
                  <a:t>, 2007 </a:t>
                </a:r>
              </a:p>
            </p:txBody>
          </p:sp>
          <p:grpSp>
            <p:nvGrpSpPr>
              <p:cNvPr id="37" name="Group 36"/>
              <p:cNvGrpSpPr/>
              <p:nvPr/>
            </p:nvGrpSpPr>
            <p:grpSpPr>
              <a:xfrm>
                <a:off x="5588000" y="2225524"/>
                <a:ext cx="3108476" cy="2056191"/>
                <a:chOff x="5588000" y="2225524"/>
                <a:chExt cx="3108476" cy="2056191"/>
              </a:xfrm>
              <a:effectLst/>
            </p:grpSpPr>
            <p:cxnSp>
              <p:nvCxnSpPr>
                <p:cNvPr id="28" name="Straight Connector 27"/>
                <p:cNvCxnSpPr/>
                <p:nvPr/>
              </p:nvCxnSpPr>
              <p:spPr>
                <a:xfrm flipH="1">
                  <a:off x="7143449" y="2225524"/>
                  <a:ext cx="4837" cy="2056191"/>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5588000" y="4269619"/>
                  <a:ext cx="3108476" cy="0"/>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grpSp>
        </p:grpSp>
      </p:grpSp>
      <p:grpSp>
        <p:nvGrpSpPr>
          <p:cNvPr id="41" name="Group 40"/>
          <p:cNvGrpSpPr/>
          <p:nvPr/>
        </p:nvGrpSpPr>
        <p:grpSpPr>
          <a:xfrm>
            <a:off x="513126" y="2096106"/>
            <a:ext cx="3810000" cy="2826774"/>
            <a:chOff x="882952" y="2108201"/>
            <a:chExt cx="3810000" cy="2826774"/>
          </a:xfrm>
        </p:grpSpPr>
        <p:pic>
          <p:nvPicPr>
            <p:cNvPr id="12" name="Picture 11"/>
            <p:cNvPicPr>
              <a:picLocks noChangeAspect="1"/>
            </p:cNvPicPr>
            <p:nvPr/>
          </p:nvPicPr>
          <p:blipFill>
            <a:blip r:embed="rId4"/>
            <a:stretch>
              <a:fillRect/>
            </a:stretch>
          </p:blipFill>
          <p:spPr>
            <a:xfrm>
              <a:off x="882952" y="2108201"/>
              <a:ext cx="3810000" cy="2826774"/>
            </a:xfrm>
            <a:prstGeom prst="rect">
              <a:avLst/>
            </a:prstGeom>
          </p:spPr>
        </p:pic>
        <p:grpSp>
          <p:nvGrpSpPr>
            <p:cNvPr id="22" name="Group 21"/>
            <p:cNvGrpSpPr/>
            <p:nvPr/>
          </p:nvGrpSpPr>
          <p:grpSpPr>
            <a:xfrm>
              <a:off x="1463523" y="2491619"/>
              <a:ext cx="2406953" cy="1898952"/>
              <a:chOff x="1463523" y="2491619"/>
              <a:chExt cx="2406953" cy="1898952"/>
            </a:xfrm>
          </p:grpSpPr>
          <p:cxnSp>
            <p:nvCxnSpPr>
              <p:cNvPr id="15" name="Straight Connector 14"/>
              <p:cNvCxnSpPr/>
              <p:nvPr/>
            </p:nvCxnSpPr>
            <p:spPr>
              <a:xfrm>
                <a:off x="2975430" y="2491619"/>
                <a:ext cx="0" cy="1898952"/>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H="1">
                <a:off x="1463523" y="4378476"/>
                <a:ext cx="1524003" cy="0"/>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975430" y="2503714"/>
                <a:ext cx="895046" cy="0"/>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grpSp>
        <p:sp>
          <p:nvSpPr>
            <p:cNvPr id="38" name="TextBox 37"/>
            <p:cNvSpPr txBox="1"/>
            <p:nvPr/>
          </p:nvSpPr>
          <p:spPr>
            <a:xfrm>
              <a:off x="1494971" y="2256971"/>
              <a:ext cx="1389360" cy="246221"/>
            </a:xfrm>
            <a:prstGeom prst="rect">
              <a:avLst/>
            </a:prstGeom>
            <a:noFill/>
          </p:spPr>
          <p:txBody>
            <a:bodyPr wrap="none" rtlCol="0">
              <a:spAutoFit/>
            </a:bodyPr>
            <a:lstStyle/>
            <a:p>
              <a:r>
                <a:rPr lang="en-US" sz="1000" dirty="0" err="1"/>
                <a:t>Mitra</a:t>
              </a:r>
              <a:r>
                <a:rPr lang="en-US" sz="1000" dirty="0"/>
                <a:t> and </a:t>
              </a:r>
              <a:r>
                <a:rPr lang="en-US" sz="1000" dirty="0" err="1"/>
                <a:t>Bokil</a:t>
              </a:r>
              <a:r>
                <a:rPr lang="en-US" sz="1000" dirty="0"/>
                <a:t>, 2007 </a:t>
              </a:r>
            </a:p>
          </p:txBody>
        </p:sp>
      </p:grpSp>
      <p:sp>
        <p:nvSpPr>
          <p:cNvPr id="4" name="TextBox 3"/>
          <p:cNvSpPr txBox="1"/>
          <p:nvPr/>
        </p:nvSpPr>
        <p:spPr>
          <a:xfrm>
            <a:off x="6793655" y="4660358"/>
            <a:ext cx="254227" cy="246221"/>
          </a:xfrm>
          <a:prstGeom prst="rect">
            <a:avLst/>
          </a:prstGeom>
          <a:solidFill>
            <a:schemeClr val="bg1"/>
          </a:solidFill>
        </p:spPr>
        <p:txBody>
          <a:bodyPr wrap="none" rtlCol="0">
            <a:spAutoFit/>
          </a:bodyPr>
          <a:lstStyle/>
          <a:p>
            <a:r>
              <a:rPr lang="en-US" sz="1000" i="1" dirty="0"/>
              <a:t>f</a:t>
            </a:r>
          </a:p>
        </p:txBody>
      </p:sp>
      <p:sp>
        <p:nvSpPr>
          <p:cNvPr id="23" name="TextBox 22"/>
          <p:cNvSpPr txBox="1"/>
          <p:nvPr/>
        </p:nvSpPr>
        <p:spPr>
          <a:xfrm rot="16200000">
            <a:off x="4727753" y="3219586"/>
            <a:ext cx="585306" cy="246221"/>
          </a:xfrm>
          <a:prstGeom prst="rect">
            <a:avLst/>
          </a:prstGeom>
          <a:solidFill>
            <a:schemeClr val="bg1"/>
          </a:solidFill>
        </p:spPr>
        <p:txBody>
          <a:bodyPr wrap="square" rtlCol="0">
            <a:spAutoFit/>
          </a:bodyPr>
          <a:lstStyle/>
          <a:p>
            <a:r>
              <a:rPr lang="en-US" sz="1000" dirty="0"/>
              <a:t>P</a:t>
            </a:r>
            <a:r>
              <a:rPr lang="en-US" sz="1000" baseline="-25000" dirty="0"/>
              <a:t>N</a:t>
            </a:r>
            <a:r>
              <a:rPr lang="en-US" sz="1000" dirty="0"/>
              <a:t>(</a:t>
            </a:r>
            <a:r>
              <a:rPr lang="en-US" sz="1000" i="1" dirty="0"/>
              <a:t>f</a:t>
            </a:r>
            <a:r>
              <a:rPr lang="en-US" sz="1000" dirty="0"/>
              <a:t>)</a:t>
            </a:r>
          </a:p>
        </p:txBody>
      </p:sp>
    </p:spTree>
    <p:extLst>
      <p:ext uri="{BB962C8B-B14F-4D97-AF65-F5344CB8AC3E}">
        <p14:creationId xmlns:p14="http://schemas.microsoft.com/office/powerpoint/2010/main" val="211761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Tapering</a:t>
            </a:r>
          </a:p>
        </p:txBody>
      </p:sp>
      <p:pic>
        <p:nvPicPr>
          <p:cNvPr id="5" name="Picture 4"/>
          <p:cNvPicPr>
            <a:picLocks noChangeAspect="1"/>
          </p:cNvPicPr>
          <p:nvPr/>
        </p:nvPicPr>
        <p:blipFill rotWithShape="1">
          <a:blip r:embed="rId2"/>
          <a:srcRect l="28273" r="24851"/>
          <a:stretch/>
        </p:blipFill>
        <p:spPr>
          <a:xfrm>
            <a:off x="2942168" y="4983238"/>
            <a:ext cx="3333750" cy="1874762"/>
          </a:xfrm>
          <a:prstGeom prst="rect">
            <a:avLst/>
          </a:prstGeom>
        </p:spPr>
      </p:pic>
      <p:pic>
        <p:nvPicPr>
          <p:cNvPr id="9" name="Picture 8"/>
          <p:cNvPicPr>
            <a:picLocks noChangeAspect="1"/>
          </p:cNvPicPr>
          <p:nvPr/>
        </p:nvPicPr>
        <p:blipFill rotWithShape="1">
          <a:blip r:embed="rId3"/>
          <a:srcRect l="27827" r="24851"/>
          <a:stretch/>
        </p:blipFill>
        <p:spPr>
          <a:xfrm>
            <a:off x="2910417" y="2382762"/>
            <a:ext cx="3365500" cy="1874762"/>
          </a:xfrm>
          <a:prstGeom prst="rect">
            <a:avLst/>
          </a:prstGeom>
        </p:spPr>
      </p:pic>
      <p:sp>
        <p:nvSpPr>
          <p:cNvPr id="12" name="TextBox 11"/>
          <p:cNvSpPr txBox="1"/>
          <p:nvPr/>
        </p:nvSpPr>
        <p:spPr>
          <a:xfrm>
            <a:off x="714589" y="1848270"/>
            <a:ext cx="7873030" cy="830997"/>
          </a:xfrm>
          <a:prstGeom prst="rect">
            <a:avLst/>
          </a:prstGeom>
          <a:noFill/>
        </p:spPr>
        <p:txBody>
          <a:bodyPr wrap="square" rtlCol="0">
            <a:spAutoFit/>
          </a:bodyPr>
          <a:lstStyle/>
          <a:p>
            <a:r>
              <a:rPr lang="en-US" sz="2400" dirty="0"/>
              <a:t>Smoothly decay signal to zero at endpoints to smooth discontinuity</a:t>
            </a:r>
          </a:p>
        </p:txBody>
      </p:sp>
      <p:sp>
        <p:nvSpPr>
          <p:cNvPr id="13" name="TextBox 12"/>
          <p:cNvSpPr txBox="1"/>
          <p:nvPr/>
        </p:nvSpPr>
        <p:spPr>
          <a:xfrm>
            <a:off x="713619" y="3205238"/>
            <a:ext cx="672142" cy="369332"/>
          </a:xfrm>
          <a:prstGeom prst="rect">
            <a:avLst/>
          </a:prstGeom>
          <a:noFill/>
        </p:spPr>
        <p:txBody>
          <a:bodyPr wrap="none" rtlCol="0">
            <a:spAutoFit/>
          </a:bodyPr>
          <a:lstStyle/>
          <a:p>
            <a:r>
              <a:rPr lang="en-US" dirty="0"/>
              <a:t>EEG</a:t>
            </a:r>
          </a:p>
        </p:txBody>
      </p:sp>
      <p:grpSp>
        <p:nvGrpSpPr>
          <p:cNvPr id="21" name="Group 20"/>
          <p:cNvGrpSpPr/>
          <p:nvPr/>
        </p:nvGrpSpPr>
        <p:grpSpPr>
          <a:xfrm>
            <a:off x="2942166" y="2189239"/>
            <a:ext cx="6015653" cy="1557262"/>
            <a:chOff x="2942166" y="2189239"/>
            <a:chExt cx="6015653" cy="1557262"/>
          </a:xfrm>
        </p:grpSpPr>
        <p:pic>
          <p:nvPicPr>
            <p:cNvPr id="11" name="Picture 10"/>
            <p:cNvPicPr>
              <a:picLocks noChangeAspect="1"/>
            </p:cNvPicPr>
            <p:nvPr/>
          </p:nvPicPr>
          <p:blipFill rotWithShape="1">
            <a:blip r:embed="rId4"/>
            <a:srcRect l="29280" r="24894"/>
            <a:stretch/>
          </p:blipFill>
          <p:spPr>
            <a:xfrm>
              <a:off x="2942166" y="2189239"/>
              <a:ext cx="3323167" cy="1557262"/>
            </a:xfrm>
            <a:prstGeom prst="rect">
              <a:avLst/>
            </a:prstGeom>
          </p:spPr>
        </p:pic>
        <p:grpSp>
          <p:nvGrpSpPr>
            <p:cNvPr id="19" name="Group 18"/>
            <p:cNvGrpSpPr/>
            <p:nvPr/>
          </p:nvGrpSpPr>
          <p:grpSpPr>
            <a:xfrm>
              <a:off x="7886095" y="2377924"/>
              <a:ext cx="1071724" cy="1196648"/>
              <a:chOff x="7886095" y="2377924"/>
              <a:chExt cx="1071724" cy="1196648"/>
            </a:xfrm>
          </p:grpSpPr>
          <p:cxnSp>
            <p:nvCxnSpPr>
              <p:cNvPr id="15" name="Straight Connector 14"/>
              <p:cNvCxnSpPr/>
              <p:nvPr/>
            </p:nvCxnSpPr>
            <p:spPr>
              <a:xfrm>
                <a:off x="7886095" y="2564190"/>
                <a:ext cx="0" cy="83457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970763" y="3205240"/>
                <a:ext cx="313044" cy="369332"/>
              </a:xfrm>
              <a:prstGeom prst="rect">
                <a:avLst/>
              </a:prstGeom>
              <a:noFill/>
            </p:spPr>
            <p:txBody>
              <a:bodyPr wrap="none" rtlCol="0">
                <a:spAutoFit/>
              </a:bodyPr>
              <a:lstStyle/>
              <a:p>
                <a:r>
                  <a:rPr lang="en-US" dirty="0"/>
                  <a:t>0</a:t>
                </a:r>
              </a:p>
            </p:txBody>
          </p:sp>
          <p:sp>
            <p:nvSpPr>
              <p:cNvPr id="17" name="TextBox 16"/>
              <p:cNvSpPr txBox="1"/>
              <p:nvPr/>
            </p:nvSpPr>
            <p:spPr>
              <a:xfrm>
                <a:off x="7941734" y="2377924"/>
                <a:ext cx="313044" cy="369332"/>
              </a:xfrm>
              <a:prstGeom prst="rect">
                <a:avLst/>
              </a:prstGeom>
              <a:noFill/>
            </p:spPr>
            <p:txBody>
              <a:bodyPr wrap="none" rtlCol="0">
                <a:spAutoFit/>
              </a:bodyPr>
              <a:lstStyle/>
              <a:p>
                <a:r>
                  <a:rPr lang="en-US" dirty="0"/>
                  <a:t>1</a:t>
                </a:r>
              </a:p>
            </p:txBody>
          </p:sp>
          <p:sp>
            <p:nvSpPr>
              <p:cNvPr id="18" name="TextBox 17"/>
              <p:cNvSpPr txBox="1"/>
              <p:nvPr/>
            </p:nvSpPr>
            <p:spPr>
              <a:xfrm>
                <a:off x="8195734" y="2813352"/>
                <a:ext cx="762085" cy="369332"/>
              </a:xfrm>
              <a:prstGeom prst="rect">
                <a:avLst/>
              </a:prstGeom>
              <a:noFill/>
            </p:spPr>
            <p:txBody>
              <a:bodyPr wrap="none" rtlCol="0">
                <a:spAutoFit/>
              </a:bodyPr>
              <a:lstStyle/>
              <a:p>
                <a:r>
                  <a:rPr lang="en-US" dirty="0"/>
                  <a:t>Taper</a:t>
                </a:r>
              </a:p>
            </p:txBody>
          </p:sp>
        </p:grpSp>
      </p:grpSp>
      <p:sp>
        <p:nvSpPr>
          <p:cNvPr id="20" name="TextBox 19"/>
          <p:cNvSpPr txBox="1"/>
          <p:nvPr/>
        </p:nvSpPr>
        <p:spPr>
          <a:xfrm>
            <a:off x="345923" y="5498495"/>
            <a:ext cx="1018841" cy="646331"/>
          </a:xfrm>
          <a:prstGeom prst="rect">
            <a:avLst/>
          </a:prstGeom>
          <a:noFill/>
        </p:spPr>
        <p:txBody>
          <a:bodyPr wrap="none" rtlCol="0">
            <a:spAutoFit/>
          </a:bodyPr>
          <a:lstStyle/>
          <a:p>
            <a:r>
              <a:rPr lang="en-US" dirty="0"/>
              <a:t>Tapered </a:t>
            </a:r>
          </a:p>
          <a:p>
            <a:r>
              <a:rPr lang="en-US" dirty="0"/>
              <a:t>EEG</a:t>
            </a:r>
          </a:p>
        </p:txBody>
      </p:sp>
      <p:sp>
        <p:nvSpPr>
          <p:cNvPr id="23" name="TextBox 22"/>
          <p:cNvSpPr txBox="1"/>
          <p:nvPr/>
        </p:nvSpPr>
        <p:spPr>
          <a:xfrm>
            <a:off x="822476" y="4596191"/>
            <a:ext cx="338629" cy="369332"/>
          </a:xfrm>
          <a:prstGeom prst="rect">
            <a:avLst/>
          </a:prstGeom>
          <a:noFill/>
        </p:spPr>
        <p:txBody>
          <a:bodyPr wrap="none" rtlCol="0">
            <a:spAutoFit/>
          </a:bodyPr>
          <a:lstStyle/>
          <a:p>
            <a:r>
              <a:rPr lang="en-US" b="1" dirty="0"/>
              <a:t>X</a:t>
            </a:r>
          </a:p>
        </p:txBody>
      </p:sp>
    </p:spTree>
    <p:extLst>
      <p:ext uri="{BB962C8B-B14F-4D97-AF65-F5344CB8AC3E}">
        <p14:creationId xmlns:p14="http://schemas.microsoft.com/office/powerpoint/2010/main" val="407522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right)">
                                      <p:cBhvr>
                                        <p:cTn id="13" dur="10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1.38889E-6 1.11111E-6 L 1.38889E-6 0.26991 " pathEditMode="relative" rAng="0" ptsTypes="AA">
                                      <p:cBhvr>
                                        <p:cTn id="17" dur="2000" fill="hold"/>
                                        <p:tgtEl>
                                          <p:spTgt spid="21"/>
                                        </p:tgtEl>
                                        <p:attrNameLst>
                                          <p:attrName>ppt_x</p:attrName>
                                          <p:attrName>ppt_y</p:attrName>
                                        </p:attrNameLst>
                                      </p:cBhvr>
                                      <p:rCtr x="0" y="13495"/>
                                    </p:animMotion>
                                  </p:childTnLst>
                                </p:cTn>
                              </p:par>
                            </p:childTnLst>
                          </p:cTn>
                        </p:par>
                        <p:par>
                          <p:cTn id="18" fill="hold">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a:t>When we pick a short segment of signal, we typically window it with a smooth function (taper).</a:t>
            </a:r>
          </a:p>
          <a:p>
            <a:endParaRPr lang="en-US" dirty="0"/>
          </a:p>
          <a:p>
            <a:r>
              <a:rPr lang="en-US" dirty="0"/>
              <a:t>Windowing in time = convolving (filtering) the spectrum with the Fourier transform of the window</a:t>
            </a:r>
          </a:p>
          <a:p>
            <a:endParaRPr lang="en-US" dirty="0"/>
          </a:p>
          <a:p>
            <a:r>
              <a:rPr lang="en-US" dirty="0"/>
              <a:t>No window (=rectangular window) results in the most smearing of the spectrum</a:t>
            </a:r>
          </a:p>
          <a:p>
            <a:endParaRPr lang="en-US" dirty="0"/>
          </a:p>
          <a:p>
            <a:r>
              <a:rPr lang="en-US" dirty="0"/>
              <a:t>There are many other windows optimized for different purposes: Hamming, Gaussian…</a:t>
            </a:r>
          </a:p>
        </p:txBody>
      </p:sp>
      <p:sp>
        <p:nvSpPr>
          <p:cNvPr id="4" name="Title 1">
            <a:extLst>
              <a:ext uri="{FF2B5EF4-FFF2-40B4-BE49-F238E27FC236}">
                <a16:creationId xmlns:a16="http://schemas.microsoft.com/office/drawing/2014/main" id="{7C74D365-3570-4A12-77B3-E0BD85597925}"/>
              </a:ext>
            </a:extLst>
          </p:cNvPr>
          <p:cNvSpPr txBox="1">
            <a:spLocks/>
          </p:cNvSpPr>
          <p:nvPr/>
        </p:nvSpPr>
        <p:spPr>
          <a:xfrm>
            <a:off x="451312" y="589046"/>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en-US" sz="2000" b="1" dirty="0">
                <a:latin typeface="Arial" charset="0"/>
                <a:cs typeface="Arial" charset="0"/>
              </a:rPr>
              <a:t>Windowing</a:t>
            </a:r>
          </a:p>
        </p:txBody>
      </p:sp>
    </p:spTree>
    <p:extLst>
      <p:ext uri="{BB962C8B-B14F-4D97-AF65-F5344CB8AC3E}">
        <p14:creationId xmlns:p14="http://schemas.microsoft.com/office/powerpoint/2010/main" val="1877253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Tapering</a:t>
            </a:r>
          </a:p>
        </p:txBody>
      </p:sp>
      <p:sp>
        <p:nvSpPr>
          <p:cNvPr id="12" name="TextBox 11"/>
          <p:cNvSpPr txBox="1"/>
          <p:nvPr/>
        </p:nvSpPr>
        <p:spPr>
          <a:xfrm>
            <a:off x="392324" y="1873687"/>
            <a:ext cx="3986151" cy="4154983"/>
          </a:xfrm>
          <a:prstGeom prst="rect">
            <a:avLst/>
          </a:prstGeom>
          <a:noFill/>
          <a:ln>
            <a:solidFill>
              <a:srgbClr val="000000"/>
            </a:solidFill>
          </a:ln>
        </p:spPr>
        <p:txBody>
          <a:bodyPr wrap="square" rtlCol="0">
            <a:spAutoFit/>
          </a:bodyPr>
          <a:lstStyle/>
          <a:p>
            <a:pPr algn="just"/>
            <a:r>
              <a:rPr lang="en-US" sz="2400" dirty="0">
                <a:solidFill>
                  <a:srgbClr val="008000"/>
                </a:solidFill>
              </a:rPr>
              <a:t>Tapering reduces the effect of the Gibbs phenomenon making it easier to identify “true” peaks in the spectrum from spurious ripple peaks (minimized broadband bias or “spectral leakage”)</a:t>
            </a:r>
          </a:p>
          <a:p>
            <a:pPr algn="just"/>
            <a:endParaRPr lang="en-US" sz="2400" dirty="0"/>
          </a:p>
          <a:p>
            <a:pPr algn="just"/>
            <a:r>
              <a:rPr lang="en-US" sz="2400" dirty="0">
                <a:solidFill>
                  <a:srgbClr val="FF0000"/>
                </a:solidFill>
              </a:rPr>
              <a:t>The cost is increased width of central peak (narrowband bias).</a:t>
            </a:r>
            <a:endParaRPr lang="en-US" sz="2000" dirty="0">
              <a:solidFill>
                <a:srgbClr val="FF0000"/>
              </a:solidFill>
            </a:endParaRPr>
          </a:p>
        </p:txBody>
      </p:sp>
      <p:pic>
        <p:nvPicPr>
          <p:cNvPr id="3" name="Picture 2"/>
          <p:cNvPicPr>
            <a:picLocks noChangeAspect="1"/>
          </p:cNvPicPr>
          <p:nvPr/>
        </p:nvPicPr>
        <p:blipFill>
          <a:blip r:embed="rId3"/>
          <a:stretch>
            <a:fillRect/>
          </a:stretch>
        </p:blipFill>
        <p:spPr>
          <a:xfrm>
            <a:off x="4668762" y="2074384"/>
            <a:ext cx="4475238" cy="3328558"/>
          </a:xfrm>
          <a:prstGeom prst="rect">
            <a:avLst/>
          </a:prstGeom>
        </p:spPr>
      </p:pic>
      <p:sp>
        <p:nvSpPr>
          <p:cNvPr id="13" name="TextBox 12"/>
          <p:cNvSpPr txBox="1"/>
          <p:nvPr/>
        </p:nvSpPr>
        <p:spPr>
          <a:xfrm>
            <a:off x="6367641" y="5358972"/>
            <a:ext cx="1275259" cy="369332"/>
          </a:xfrm>
          <a:prstGeom prst="rect">
            <a:avLst/>
          </a:prstGeom>
          <a:noFill/>
        </p:spPr>
        <p:txBody>
          <a:bodyPr wrap="none" rtlCol="0">
            <a:spAutoFit/>
          </a:bodyPr>
          <a:lstStyle/>
          <a:p>
            <a:r>
              <a:rPr lang="en-US" dirty="0"/>
              <a:t>Frequency</a:t>
            </a:r>
          </a:p>
        </p:txBody>
      </p:sp>
      <p:sp>
        <p:nvSpPr>
          <p:cNvPr id="14" name="TextBox 13"/>
          <p:cNvSpPr txBox="1"/>
          <p:nvPr/>
        </p:nvSpPr>
        <p:spPr>
          <a:xfrm rot="16200000">
            <a:off x="4198873" y="3398654"/>
            <a:ext cx="1223950" cy="369332"/>
          </a:xfrm>
          <a:prstGeom prst="rect">
            <a:avLst/>
          </a:prstGeom>
          <a:noFill/>
        </p:spPr>
        <p:txBody>
          <a:bodyPr wrap="none" rtlCol="0">
            <a:spAutoFit/>
          </a:bodyPr>
          <a:lstStyle/>
          <a:p>
            <a:r>
              <a:rPr lang="en-US" dirty="0"/>
              <a:t>Amplitude</a:t>
            </a:r>
          </a:p>
        </p:txBody>
      </p:sp>
      <p:sp>
        <p:nvSpPr>
          <p:cNvPr id="18" name="TextBox 17"/>
          <p:cNvSpPr txBox="1"/>
          <p:nvPr/>
        </p:nvSpPr>
        <p:spPr>
          <a:xfrm>
            <a:off x="7748210" y="2269070"/>
            <a:ext cx="984553" cy="440265"/>
          </a:xfrm>
          <a:prstGeom prst="rect">
            <a:avLst/>
          </a:prstGeom>
          <a:solidFill>
            <a:schemeClr val="bg1"/>
          </a:solidFill>
        </p:spPr>
        <p:txBody>
          <a:bodyPr wrap="square" rtlCol="0">
            <a:spAutoFit/>
          </a:bodyPr>
          <a:lstStyle/>
          <a:p>
            <a:endParaRPr lang="en-US" sz="1000" dirty="0"/>
          </a:p>
        </p:txBody>
      </p:sp>
      <p:sp>
        <p:nvSpPr>
          <p:cNvPr id="19" name="Line Callout 1 (No Border) 18"/>
          <p:cNvSpPr/>
          <p:nvPr/>
        </p:nvSpPr>
        <p:spPr>
          <a:xfrm>
            <a:off x="7300180" y="2458515"/>
            <a:ext cx="1372105" cy="612648"/>
          </a:xfrm>
          <a:prstGeom prst="callout1">
            <a:avLst>
              <a:gd name="adj1" fmla="val 100342"/>
              <a:gd name="adj2" fmla="val 48148"/>
              <a:gd name="adj3" fmla="val 253908"/>
              <a:gd name="adj4" fmla="val 6899"/>
            </a:avLst>
          </a:prstGeom>
          <a:ln>
            <a:solidFill>
              <a:srgbClr val="000000"/>
            </a:solidFill>
            <a:prstDash val="sysDash"/>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err="1"/>
              <a:t>Fejer</a:t>
            </a:r>
            <a:r>
              <a:rPr lang="en-US" sz="1200" dirty="0"/>
              <a:t> kernel</a:t>
            </a:r>
          </a:p>
          <a:p>
            <a:pPr algn="ctr"/>
            <a:r>
              <a:rPr lang="en-US" sz="1200" dirty="0"/>
              <a:t>(Triangular taper)</a:t>
            </a:r>
          </a:p>
        </p:txBody>
      </p:sp>
      <p:sp>
        <p:nvSpPr>
          <p:cNvPr id="20" name="Line Callout 1 (No Border) 19"/>
          <p:cNvSpPr/>
          <p:nvPr/>
        </p:nvSpPr>
        <p:spPr>
          <a:xfrm>
            <a:off x="5323817" y="3022152"/>
            <a:ext cx="1372105" cy="612648"/>
          </a:xfrm>
          <a:prstGeom prst="callout1">
            <a:avLst>
              <a:gd name="adj1" fmla="val 100342"/>
              <a:gd name="adj2" fmla="val 48148"/>
              <a:gd name="adj3" fmla="val 263779"/>
              <a:gd name="adj4" fmla="val 59790"/>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err="1"/>
              <a:t>Dirichlet</a:t>
            </a:r>
            <a:r>
              <a:rPr lang="en-US" sz="1200" dirty="0"/>
              <a:t> kernel</a:t>
            </a:r>
          </a:p>
          <a:p>
            <a:pPr algn="ctr"/>
            <a:r>
              <a:rPr lang="en-US" sz="1200" dirty="0"/>
              <a:t>(no taper)</a:t>
            </a:r>
          </a:p>
        </p:txBody>
      </p:sp>
      <p:sp>
        <p:nvSpPr>
          <p:cNvPr id="21" name="TextBox 20"/>
          <p:cNvSpPr txBox="1"/>
          <p:nvPr/>
        </p:nvSpPr>
        <p:spPr>
          <a:xfrm>
            <a:off x="5845876" y="1835461"/>
            <a:ext cx="2378814" cy="369332"/>
          </a:xfrm>
          <a:prstGeom prst="rect">
            <a:avLst/>
          </a:prstGeom>
          <a:noFill/>
        </p:spPr>
        <p:txBody>
          <a:bodyPr wrap="none" rtlCol="0">
            <a:spAutoFit/>
          </a:bodyPr>
          <a:lstStyle/>
          <a:p>
            <a:r>
              <a:rPr lang="en-US" dirty="0"/>
              <a:t>Frequency Response</a:t>
            </a:r>
          </a:p>
        </p:txBody>
      </p:sp>
    </p:spTree>
    <p:extLst>
      <p:ext uri="{BB962C8B-B14F-4D97-AF65-F5344CB8AC3E}">
        <p14:creationId xmlns:p14="http://schemas.microsoft.com/office/powerpoint/2010/main" val="4196193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5614" y="3856464"/>
            <a:ext cx="4233333" cy="2116667"/>
          </a:xfrm>
        </p:spPr>
      </p:pic>
      <p:sp>
        <p:nvSpPr>
          <p:cNvPr id="5" name="Slide Number Placeholder 4"/>
          <p:cNvSpPr>
            <a:spLocks noGrp="1"/>
          </p:cNvSpPr>
          <p:nvPr>
            <p:ph type="sldNum" sz="quarter" idx="11"/>
          </p:nvPr>
        </p:nvSpPr>
        <p:spPr/>
        <p:txBody>
          <a:bodyPr/>
          <a:lstStyle/>
          <a:p>
            <a:pPr>
              <a:defRPr/>
            </a:pPr>
            <a:fld id="{8743C3B8-2D61-42C0-86D4-2A9EABEFE541}" type="slidenum">
              <a:rPr lang="de-DE" smtClean="0"/>
              <a:pPr>
                <a:defRPr/>
              </a:pPr>
              <a:t>24</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614" y="1739798"/>
            <a:ext cx="4233333" cy="2116667"/>
          </a:xfrm>
          <a:prstGeom prst="rect">
            <a:avLst/>
          </a:prstGeom>
        </p:spPr>
      </p:pic>
      <p:sp>
        <p:nvSpPr>
          <p:cNvPr id="8" name="Text Box 9"/>
          <p:cNvSpPr txBox="1">
            <a:spLocks noChangeArrowheads="1"/>
          </p:cNvSpPr>
          <p:nvPr/>
        </p:nvSpPr>
        <p:spPr bwMode="auto">
          <a:xfrm>
            <a:off x="5420526" y="2062282"/>
            <a:ext cx="2000433" cy="632568"/>
          </a:xfrm>
          <a:prstGeom prst="rect">
            <a:avLst/>
          </a:prstGeom>
          <a:solidFill>
            <a:schemeClr val="accent2">
              <a:lumMod val="20000"/>
              <a:lumOff val="80000"/>
            </a:schemeClr>
          </a:solidFill>
          <a:ln w="9360">
            <a:no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75000" tIns="39000" rIns="75000" bIns="390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nSpc>
                <a:spcPct val="90000"/>
              </a:lnSpc>
              <a:buClrTx/>
              <a:buFontTx/>
              <a:buNone/>
              <a:defRPr/>
            </a:pPr>
            <a:r>
              <a:rPr lang="en-US" sz="1333" b="1" dirty="0">
                <a:solidFill>
                  <a:schemeClr val="tx1"/>
                </a:solidFill>
                <a:latin typeface="Tekton Pro" charset="0"/>
                <a:ea typeface="Tekton Pro" charset="0"/>
                <a:cs typeface="Tekton Pro" charset="0"/>
              </a:rPr>
              <a:t>Narrowest main peak, but</a:t>
            </a:r>
            <a:endParaRPr lang="en-US" sz="1333" b="1" i="1" dirty="0">
              <a:solidFill>
                <a:schemeClr val="tx1"/>
              </a:solidFill>
              <a:latin typeface="Tekton Pro" charset="0"/>
              <a:ea typeface="Tekton Pro" charset="0"/>
              <a:cs typeface="Tekton Pro" charset="0"/>
            </a:endParaRPr>
          </a:p>
          <a:p>
            <a:pPr>
              <a:lnSpc>
                <a:spcPct val="90000"/>
              </a:lnSpc>
              <a:buClrTx/>
              <a:buFontTx/>
              <a:buNone/>
              <a:defRPr/>
            </a:pPr>
            <a:r>
              <a:rPr lang="en-US" sz="1333" b="1" i="1" dirty="0">
                <a:solidFill>
                  <a:schemeClr val="tx1"/>
                </a:solidFill>
                <a:latin typeface="Tekton Pro" charset="0"/>
                <a:ea typeface="Tekton Pro" charset="0"/>
                <a:cs typeface="Tekton Pro" charset="0"/>
              </a:rPr>
              <a:t>Highest side-lobes</a:t>
            </a:r>
          </a:p>
          <a:p>
            <a:pPr>
              <a:lnSpc>
                <a:spcPct val="90000"/>
              </a:lnSpc>
              <a:buClrTx/>
              <a:buFontTx/>
              <a:buNone/>
              <a:defRPr/>
            </a:pPr>
            <a:r>
              <a:rPr lang="en-US" sz="1333" b="1" i="1" dirty="0">
                <a:solidFill>
                  <a:schemeClr val="tx1"/>
                </a:solidFill>
                <a:latin typeface="Tekton Pro" charset="0"/>
                <a:ea typeface="Tekton Pro" charset="0"/>
                <a:cs typeface="Tekton Pro" charset="0"/>
              </a:rPr>
              <a:t>Most spectral ‘smearing’</a:t>
            </a:r>
            <a:endParaRPr lang="en-US" sz="1333" b="1" dirty="0">
              <a:solidFill>
                <a:schemeClr val="tx1"/>
              </a:solidFill>
              <a:latin typeface="Tekton Pro" charset="0"/>
              <a:ea typeface="Tekton Pro" charset="0"/>
              <a:cs typeface="Tekton Pro" charset="0"/>
            </a:endParaRPr>
          </a:p>
        </p:txBody>
      </p:sp>
      <p:sp>
        <p:nvSpPr>
          <p:cNvPr id="9" name="Text Box 9"/>
          <p:cNvSpPr txBox="1">
            <a:spLocks noChangeArrowheads="1"/>
          </p:cNvSpPr>
          <p:nvPr/>
        </p:nvSpPr>
        <p:spPr bwMode="auto">
          <a:xfrm>
            <a:off x="5459213" y="4120261"/>
            <a:ext cx="1724844" cy="447965"/>
          </a:xfrm>
          <a:prstGeom prst="rect">
            <a:avLst/>
          </a:prstGeom>
          <a:solidFill>
            <a:schemeClr val="accent2">
              <a:lumMod val="20000"/>
              <a:lumOff val="80000"/>
            </a:schemeClr>
          </a:solidFill>
          <a:ln w="9360">
            <a:no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75000" tIns="39000" rIns="75000" bIns="390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nSpc>
                <a:spcPct val="90000"/>
              </a:lnSpc>
              <a:buClrTx/>
              <a:buFontTx/>
              <a:buNone/>
              <a:defRPr/>
            </a:pPr>
            <a:r>
              <a:rPr lang="en-US" sz="1333" b="1" dirty="0">
                <a:solidFill>
                  <a:schemeClr val="tx1"/>
                </a:solidFill>
                <a:latin typeface="Tekton Pro" charset="0"/>
                <a:ea typeface="Tekton Pro" charset="0"/>
                <a:cs typeface="Tekton Pro" charset="0"/>
              </a:rPr>
              <a:t>Wider main peak, but</a:t>
            </a:r>
          </a:p>
          <a:p>
            <a:pPr>
              <a:lnSpc>
                <a:spcPct val="90000"/>
              </a:lnSpc>
              <a:buClrTx/>
              <a:buFontTx/>
              <a:buNone/>
              <a:defRPr/>
            </a:pPr>
            <a:r>
              <a:rPr lang="en-US" sz="1333" b="1" i="1" dirty="0">
                <a:solidFill>
                  <a:schemeClr val="tx1"/>
                </a:solidFill>
                <a:latin typeface="Tekton Pro" charset="0"/>
                <a:ea typeface="Tekton Pro" charset="0"/>
                <a:cs typeface="Tekton Pro" charset="0"/>
              </a:rPr>
              <a:t>much lower side-lobes</a:t>
            </a:r>
          </a:p>
        </p:txBody>
      </p:sp>
      <p:sp>
        <p:nvSpPr>
          <p:cNvPr id="3" name="Date Placeholder 2">
            <a:extLst>
              <a:ext uri="{FF2B5EF4-FFF2-40B4-BE49-F238E27FC236}">
                <a16:creationId xmlns:a16="http://schemas.microsoft.com/office/drawing/2014/main" id="{82D0CFBB-542E-0E2B-5171-8A20E91716FE}"/>
              </a:ext>
            </a:extLst>
          </p:cNvPr>
          <p:cNvSpPr>
            <a:spLocks noGrp="1"/>
          </p:cNvSpPr>
          <p:nvPr>
            <p:ph type="dt" sz="half" idx="10"/>
          </p:nvPr>
        </p:nvSpPr>
        <p:spPr/>
        <p:txBody>
          <a:bodyPr/>
          <a:lstStyle/>
          <a:p>
            <a:fld id="{8CD156BC-0F3C-C64A-B2ED-80FF07317AF1}" type="datetime1">
              <a:rPr lang="en-US" smtClean="0"/>
              <a:t>11/9/25</a:t>
            </a:fld>
            <a:endParaRPr lang="en-US"/>
          </a:p>
        </p:txBody>
      </p:sp>
      <p:sp>
        <p:nvSpPr>
          <p:cNvPr id="10" name="Title 1">
            <a:extLst>
              <a:ext uri="{FF2B5EF4-FFF2-40B4-BE49-F238E27FC236}">
                <a16:creationId xmlns:a16="http://schemas.microsoft.com/office/drawing/2014/main" id="{FA2BBB43-3664-BD3C-2370-FBC11B00CC26}"/>
              </a:ext>
            </a:extLst>
          </p:cNvPr>
          <p:cNvSpPr txBox="1">
            <a:spLocks/>
          </p:cNvSpPr>
          <p:nvPr/>
        </p:nvSpPr>
        <p:spPr>
          <a:xfrm>
            <a:off x="451312" y="589046"/>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en-US" sz="2000" b="1" dirty="0">
                <a:latin typeface="Arial" charset="0"/>
                <a:cs typeface="Arial" charset="0"/>
              </a:rPr>
              <a:t>Windows and their Fourier Transforms</a:t>
            </a:r>
          </a:p>
        </p:txBody>
      </p:sp>
      <p:sp>
        <p:nvSpPr>
          <p:cNvPr id="11" name="Text Box 5">
            <a:extLst>
              <a:ext uri="{FF2B5EF4-FFF2-40B4-BE49-F238E27FC236}">
                <a16:creationId xmlns:a16="http://schemas.microsoft.com/office/drawing/2014/main" id="{D402F870-54C3-266E-5A09-18822ABD9A1E}"/>
              </a:ext>
            </a:extLst>
          </p:cNvPr>
          <p:cNvSpPr txBox="1">
            <a:spLocks noChangeArrowheads="1"/>
          </p:cNvSpPr>
          <p:nvPr/>
        </p:nvSpPr>
        <p:spPr bwMode="auto">
          <a:xfrm>
            <a:off x="7401134" y="5973131"/>
            <a:ext cx="160172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chemeClr val="bg2"/>
                </a:solidFill>
              </a:rPr>
              <a:t>Courtesy of John Iversen</a:t>
            </a:r>
          </a:p>
        </p:txBody>
      </p:sp>
      <p:pic>
        <p:nvPicPr>
          <p:cNvPr id="12" name="Picture 11">
            <a:extLst>
              <a:ext uri="{FF2B5EF4-FFF2-40B4-BE49-F238E27FC236}">
                <a16:creationId xmlns:a16="http://schemas.microsoft.com/office/drawing/2014/main" id="{F055F29E-8C73-8323-17B5-DDF1B68AC613}"/>
              </a:ext>
            </a:extLst>
          </p:cNvPr>
          <p:cNvPicPr>
            <a:picLocks noChangeAspect="1"/>
          </p:cNvPicPr>
          <p:nvPr/>
        </p:nvPicPr>
        <p:blipFill>
          <a:blip r:embed="rId4"/>
          <a:stretch>
            <a:fillRect/>
          </a:stretch>
        </p:blipFill>
        <p:spPr>
          <a:xfrm>
            <a:off x="8478979" y="710726"/>
            <a:ext cx="427418" cy="421966"/>
          </a:xfrm>
          <a:prstGeom prst="rect">
            <a:avLst/>
          </a:prstGeom>
        </p:spPr>
      </p:pic>
    </p:spTree>
    <p:extLst>
      <p:ext uri="{BB962C8B-B14F-4D97-AF65-F5344CB8AC3E}">
        <p14:creationId xmlns:p14="http://schemas.microsoft.com/office/powerpoint/2010/main" val="72478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additive="repl">
                                        <p:cTn id="6" dur="1" fill="hold">
                                          <p:stCondLst>
                                            <p:cond delay="0"/>
                                          </p:stCondLst>
                                        </p:cTn>
                                        <p:tgtEl>
                                          <p:spTgt spid="8"/>
                                        </p:tgtEl>
                                        <p:attrNameLst>
                                          <p:attrName>style.visibility</p:attrName>
                                        </p:attrNameLst>
                                      </p:cBhvr>
                                      <p:to>
                                        <p:strVal val="visible"/>
                                      </p:to>
                                    </p:set>
                                    <p:anim calcmode="lin" valueType="num">
                                      <p:cBhvr additive="repl">
                                        <p:cTn id="7" dur="500" fill="hold"/>
                                        <p:tgtEl>
                                          <p:spTgt spid="8"/>
                                        </p:tgtEl>
                                        <p:attrNameLst>
                                          <p:attrName>ppt_w</p:attrName>
                                        </p:attrNameLst>
                                      </p:cBhvr>
                                      <p:tavLst>
                                        <p:tav tm="100000">
                                          <p:val>
                                            <p:fltVal val="0"/>
                                          </p:val>
                                        </p:tav>
                                        <p:tav>
                                          <p:val>
                                            <p:strVal val="#ppt_w"/>
                                          </p:val>
                                        </p:tav>
                                      </p:tavLst>
                                    </p:anim>
                                    <p:anim calcmode="lin" valueType="num">
                                      <p:cBhvr additive="repl">
                                        <p:cTn id="8" dur="500" fill="hold"/>
                                        <p:tgtEl>
                                          <p:spTgt spid="8"/>
                                        </p:tgtEl>
                                        <p:attrNameLst>
                                          <p:attrName>ppt_h</p:attrName>
                                        </p:attrNameLst>
                                      </p:cBhvr>
                                      <p:tavLst>
                                        <p:tav tm="100000">
                                          <p:val>
                                            <p:strVal val="#ppt_h"/>
                                          </p:val>
                                        </p:tav>
                                        <p:tav>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additive="repl">
                                        <p:cTn id="12" dur="1" fill="hold">
                                          <p:stCondLst>
                                            <p:cond delay="0"/>
                                          </p:stCondLst>
                                        </p:cTn>
                                        <p:tgtEl>
                                          <p:spTgt spid="9"/>
                                        </p:tgtEl>
                                        <p:attrNameLst>
                                          <p:attrName>style.visibility</p:attrName>
                                        </p:attrNameLst>
                                      </p:cBhvr>
                                      <p:to>
                                        <p:strVal val="visible"/>
                                      </p:to>
                                    </p:set>
                                    <p:anim calcmode="lin" valueType="num">
                                      <p:cBhvr additive="repl">
                                        <p:cTn id="13" dur="500" fill="hold"/>
                                        <p:tgtEl>
                                          <p:spTgt spid="9"/>
                                        </p:tgtEl>
                                        <p:attrNameLst>
                                          <p:attrName>ppt_w</p:attrName>
                                        </p:attrNameLst>
                                      </p:cBhvr>
                                      <p:tavLst>
                                        <p:tav tm="100000">
                                          <p:val>
                                            <p:fltVal val="0"/>
                                          </p:val>
                                        </p:tav>
                                        <p:tav>
                                          <p:val>
                                            <p:strVal val="#ppt_w"/>
                                          </p:val>
                                        </p:tav>
                                      </p:tavLst>
                                    </p:anim>
                                    <p:anim calcmode="lin" valueType="num">
                                      <p:cBhvr additive="repl">
                                        <p:cTn id="14" dur="500" fill="hold"/>
                                        <p:tgtEl>
                                          <p:spTgt spid="9"/>
                                        </p:tgtEl>
                                        <p:attrNameLst>
                                          <p:attrName>ppt_h</p:attrName>
                                        </p:attrNameLst>
                                      </p:cBhvr>
                                      <p:tavLst>
                                        <p:tav tm="100000">
                                          <p:val>
                                            <p:strVal val="#ppt_h"/>
                                          </p:val>
                                        </p:tav>
                                        <p:tav>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8743C3B8-2D61-42C0-86D4-2A9EABEFE541}" type="slidenum">
              <a:rPr lang="de-DE" smtClean="0"/>
              <a:pPr>
                <a:defRPr/>
              </a:pPr>
              <a:t>25</a:t>
            </a:fld>
            <a:endParaRPr lang="en-US"/>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4258"/>
          <a:stretch/>
        </p:blipFill>
        <p:spPr>
          <a:xfrm>
            <a:off x="1418168" y="1636976"/>
            <a:ext cx="6297083" cy="4276011"/>
          </a:xfrm>
          <a:prstGeom prst="rect">
            <a:avLst/>
          </a:prstGeom>
        </p:spPr>
      </p:pic>
      <p:sp>
        <p:nvSpPr>
          <p:cNvPr id="8" name="Text Box 9"/>
          <p:cNvSpPr txBox="1">
            <a:spLocks noChangeArrowheads="1"/>
          </p:cNvSpPr>
          <p:nvPr/>
        </p:nvSpPr>
        <p:spPr bwMode="auto">
          <a:xfrm>
            <a:off x="1068756" y="3830803"/>
            <a:ext cx="2420677" cy="702009"/>
          </a:xfrm>
          <a:prstGeom prst="rect">
            <a:avLst/>
          </a:prstGeom>
          <a:solidFill>
            <a:srgbClr val="FFFFFF"/>
          </a:solidFill>
          <a:ln w="9360">
            <a:solidFill>
              <a:srgbClr val="FF99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75000" tIns="39000" rIns="75000" bIns="390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ctr">
              <a:lnSpc>
                <a:spcPct val="90000"/>
              </a:lnSpc>
              <a:buClrTx/>
              <a:buFontTx/>
              <a:buNone/>
              <a:defRPr/>
            </a:pPr>
            <a:r>
              <a:rPr lang="en-US" sz="1500" b="1" dirty="0">
                <a:solidFill>
                  <a:srgbClr val="FF0000"/>
                </a:solidFill>
                <a:latin typeface="Tekton Pro" charset="0"/>
                <a:ea typeface="Tekton Pro" charset="0"/>
                <a:cs typeface="Tekton Pro" charset="0"/>
              </a:rPr>
              <a:t>Notice the tradeoff between</a:t>
            </a:r>
          </a:p>
          <a:p>
            <a:pPr algn="ctr">
              <a:lnSpc>
                <a:spcPct val="90000"/>
              </a:lnSpc>
              <a:buClrTx/>
              <a:buFontTx/>
              <a:buNone/>
              <a:defRPr/>
            </a:pPr>
            <a:r>
              <a:rPr lang="en-US" sz="1500" b="1" dirty="0" err="1">
                <a:solidFill>
                  <a:srgbClr val="FF0000"/>
                </a:solidFill>
                <a:latin typeface="Tekton Pro" charset="0"/>
                <a:ea typeface="Tekton Pro" charset="0"/>
                <a:cs typeface="Tekton Pro" charset="0"/>
              </a:rPr>
              <a:t>sidelobe</a:t>
            </a:r>
            <a:r>
              <a:rPr lang="en-US" sz="1500" b="1" dirty="0">
                <a:solidFill>
                  <a:srgbClr val="FF0000"/>
                </a:solidFill>
                <a:latin typeface="Tekton Pro" charset="0"/>
                <a:ea typeface="Tekton Pro" charset="0"/>
                <a:cs typeface="Tekton Pro" charset="0"/>
              </a:rPr>
              <a:t> rejection and</a:t>
            </a:r>
          </a:p>
          <a:p>
            <a:pPr algn="ctr">
              <a:lnSpc>
                <a:spcPct val="90000"/>
              </a:lnSpc>
              <a:buClrTx/>
              <a:buFontTx/>
              <a:buNone/>
              <a:defRPr/>
            </a:pPr>
            <a:r>
              <a:rPr lang="en-US" sz="1500" b="1" dirty="0">
                <a:solidFill>
                  <a:srgbClr val="FF0000"/>
                </a:solidFill>
                <a:latin typeface="Tekton Pro" charset="0"/>
                <a:ea typeface="Tekton Pro" charset="0"/>
                <a:cs typeface="Tekton Pro" charset="0"/>
              </a:rPr>
              <a:t>width of main lobe</a:t>
            </a:r>
          </a:p>
        </p:txBody>
      </p:sp>
      <p:sp>
        <p:nvSpPr>
          <p:cNvPr id="3" name="Date Placeholder 2">
            <a:extLst>
              <a:ext uri="{FF2B5EF4-FFF2-40B4-BE49-F238E27FC236}">
                <a16:creationId xmlns:a16="http://schemas.microsoft.com/office/drawing/2014/main" id="{C6436738-2BF0-F374-6B2C-E366C6CCA926}"/>
              </a:ext>
            </a:extLst>
          </p:cNvPr>
          <p:cNvSpPr>
            <a:spLocks noGrp="1"/>
          </p:cNvSpPr>
          <p:nvPr>
            <p:ph type="dt" sz="half" idx="10"/>
          </p:nvPr>
        </p:nvSpPr>
        <p:spPr/>
        <p:txBody>
          <a:bodyPr/>
          <a:lstStyle/>
          <a:p>
            <a:fld id="{96D9327A-5520-814E-B888-F74B551A4C9C}" type="datetime1">
              <a:rPr lang="en-US" smtClean="0"/>
              <a:t>11/9/25</a:t>
            </a:fld>
            <a:endParaRPr lang="en-US"/>
          </a:p>
        </p:txBody>
      </p:sp>
      <p:sp>
        <p:nvSpPr>
          <p:cNvPr id="7" name="Text Box 5">
            <a:extLst>
              <a:ext uri="{FF2B5EF4-FFF2-40B4-BE49-F238E27FC236}">
                <a16:creationId xmlns:a16="http://schemas.microsoft.com/office/drawing/2014/main" id="{2591E038-0431-C74F-99AA-93E13500B3F8}"/>
              </a:ext>
            </a:extLst>
          </p:cNvPr>
          <p:cNvSpPr txBox="1">
            <a:spLocks noChangeArrowheads="1"/>
          </p:cNvSpPr>
          <p:nvPr/>
        </p:nvSpPr>
        <p:spPr bwMode="auto">
          <a:xfrm>
            <a:off x="7401134" y="5973131"/>
            <a:ext cx="160172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000" dirty="0">
                <a:solidFill>
                  <a:schemeClr val="bg2"/>
                </a:solidFill>
              </a:rPr>
              <a:t>Courtesy of John Iversen</a:t>
            </a:r>
          </a:p>
        </p:txBody>
      </p:sp>
      <p:sp>
        <p:nvSpPr>
          <p:cNvPr id="11" name="Title 1">
            <a:extLst>
              <a:ext uri="{FF2B5EF4-FFF2-40B4-BE49-F238E27FC236}">
                <a16:creationId xmlns:a16="http://schemas.microsoft.com/office/drawing/2014/main" id="{C3E195F5-7937-3CCE-C360-A4369190DCD9}"/>
              </a:ext>
            </a:extLst>
          </p:cNvPr>
          <p:cNvSpPr txBox="1">
            <a:spLocks/>
          </p:cNvSpPr>
          <p:nvPr/>
        </p:nvSpPr>
        <p:spPr>
          <a:xfrm>
            <a:off x="451312" y="589046"/>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en-US" sz="2000" b="1" dirty="0">
                <a:latin typeface="Arial" charset="0"/>
                <a:cs typeface="Arial" charset="0"/>
              </a:rPr>
              <a:t>Frequency Responses of Windows</a:t>
            </a:r>
          </a:p>
        </p:txBody>
      </p:sp>
      <p:pic>
        <p:nvPicPr>
          <p:cNvPr id="12" name="Picture 11">
            <a:extLst>
              <a:ext uri="{FF2B5EF4-FFF2-40B4-BE49-F238E27FC236}">
                <a16:creationId xmlns:a16="http://schemas.microsoft.com/office/drawing/2014/main" id="{C2AB3DAF-6B23-FA61-674B-B83DFA8F8844}"/>
              </a:ext>
            </a:extLst>
          </p:cNvPr>
          <p:cNvPicPr>
            <a:picLocks noChangeAspect="1"/>
          </p:cNvPicPr>
          <p:nvPr/>
        </p:nvPicPr>
        <p:blipFill>
          <a:blip r:embed="rId3"/>
          <a:stretch>
            <a:fillRect/>
          </a:stretch>
        </p:blipFill>
        <p:spPr>
          <a:xfrm>
            <a:off x="8478979" y="710726"/>
            <a:ext cx="427418" cy="421966"/>
          </a:xfrm>
          <a:prstGeom prst="rect">
            <a:avLst/>
          </a:prstGeom>
        </p:spPr>
      </p:pic>
    </p:spTree>
    <p:extLst>
      <p:ext uri="{BB962C8B-B14F-4D97-AF65-F5344CB8AC3E}">
        <p14:creationId xmlns:p14="http://schemas.microsoft.com/office/powerpoint/2010/main" val="180664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additive="repl">
                                        <p:cTn id="6" dur="1" fill="hold">
                                          <p:stCondLst>
                                            <p:cond delay="0"/>
                                          </p:stCondLst>
                                        </p:cTn>
                                        <p:tgtEl>
                                          <p:spTgt spid="8"/>
                                        </p:tgtEl>
                                        <p:attrNameLst>
                                          <p:attrName>style.visibility</p:attrName>
                                        </p:attrNameLst>
                                      </p:cBhvr>
                                      <p:to>
                                        <p:strVal val="visible"/>
                                      </p:to>
                                    </p:set>
                                    <p:anim calcmode="lin" valueType="num">
                                      <p:cBhvr additive="repl">
                                        <p:cTn id="7" dur="500" fill="hold"/>
                                        <p:tgtEl>
                                          <p:spTgt spid="8"/>
                                        </p:tgtEl>
                                        <p:attrNameLst>
                                          <p:attrName>ppt_w</p:attrName>
                                        </p:attrNameLst>
                                      </p:cBhvr>
                                      <p:tavLst>
                                        <p:tav tm="100000">
                                          <p:val>
                                            <p:fltVal val="0"/>
                                          </p:val>
                                        </p:tav>
                                        <p:tav>
                                          <p:val>
                                            <p:strVal val="#ppt_w"/>
                                          </p:val>
                                        </p:tav>
                                      </p:tavLst>
                                    </p:anim>
                                    <p:anim calcmode="lin" valueType="num">
                                      <p:cBhvr additive="repl">
                                        <p:cTn id="8" dur="500" fill="hold"/>
                                        <p:tgtEl>
                                          <p:spTgt spid="8"/>
                                        </p:tgtEl>
                                        <p:attrNameLst>
                                          <p:attrName>ppt_h</p:attrName>
                                        </p:attrNameLst>
                                      </p:cBhvr>
                                      <p:tavLst>
                                        <p:tav tm="100000">
                                          <p:val>
                                            <p:strVal val="#ppt_h"/>
                                          </p:val>
                                        </p:tav>
                                        <p:tav>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ChangeArrowheads="1"/>
          </p:cNvSpPr>
          <p:nvPr/>
        </p:nvSpPr>
        <p:spPr bwMode="auto">
          <a:xfrm>
            <a:off x="7532688" y="766763"/>
            <a:ext cx="1611312" cy="9429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1755" name="Line 12"/>
          <p:cNvSpPr>
            <a:spLocks noChangeShapeType="1"/>
          </p:cNvSpPr>
          <p:nvPr/>
        </p:nvSpPr>
        <p:spPr bwMode="auto">
          <a:xfrm>
            <a:off x="6434667" y="91477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1756" name="Line 13"/>
          <p:cNvSpPr>
            <a:spLocks noChangeShapeType="1"/>
          </p:cNvSpPr>
          <p:nvPr/>
        </p:nvSpPr>
        <p:spPr bwMode="auto">
          <a:xfrm>
            <a:off x="8224307" y="900113"/>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1757" name="Line 14"/>
          <p:cNvSpPr>
            <a:spLocks noChangeShapeType="1"/>
          </p:cNvSpPr>
          <p:nvPr/>
        </p:nvSpPr>
        <p:spPr bwMode="auto">
          <a:xfrm>
            <a:off x="1843088" y="2828925"/>
            <a:ext cx="1814512" cy="1508125"/>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58" name="Line 15"/>
          <p:cNvSpPr>
            <a:spLocks noChangeShapeType="1"/>
          </p:cNvSpPr>
          <p:nvPr/>
        </p:nvSpPr>
        <p:spPr bwMode="auto">
          <a:xfrm>
            <a:off x="4021138" y="2755899"/>
            <a:ext cx="0" cy="1551517"/>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59" name="Line 16"/>
          <p:cNvSpPr>
            <a:spLocks noChangeShapeType="1"/>
          </p:cNvSpPr>
          <p:nvPr/>
        </p:nvSpPr>
        <p:spPr bwMode="auto">
          <a:xfrm flipH="1">
            <a:off x="4495974" y="2784474"/>
            <a:ext cx="1049164" cy="1533525"/>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60" name="Line 17"/>
          <p:cNvSpPr>
            <a:spLocks noChangeShapeType="1"/>
          </p:cNvSpPr>
          <p:nvPr/>
        </p:nvSpPr>
        <p:spPr bwMode="auto">
          <a:xfrm flipH="1">
            <a:off x="4836582" y="2828925"/>
            <a:ext cx="2334155" cy="1480827"/>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nvGrpSpPr>
          <p:cNvPr id="3" name="Group 2"/>
          <p:cNvGrpSpPr/>
          <p:nvPr/>
        </p:nvGrpSpPr>
        <p:grpSpPr>
          <a:xfrm>
            <a:off x="2393950" y="4324350"/>
            <a:ext cx="3829050" cy="2436813"/>
            <a:chOff x="2393950" y="3848100"/>
            <a:chExt cx="3829050" cy="2436813"/>
          </a:xfrm>
        </p:grpSpPr>
        <p:sp>
          <p:nvSpPr>
            <p:cNvPr id="31761" name="Text Box 18"/>
            <p:cNvSpPr txBox="1">
              <a:spLocks noChangeArrowheads="1"/>
            </p:cNvSpPr>
            <p:nvPr/>
          </p:nvSpPr>
          <p:spPr bwMode="auto">
            <a:xfrm>
              <a:off x="2393950" y="3848100"/>
              <a:ext cx="3829050" cy="366713"/>
            </a:xfrm>
            <a:prstGeom prst="rect">
              <a:avLst/>
            </a:prstGeom>
            <a:solidFill>
              <a:srgbClr val="8DC6FF"/>
            </a:solidFill>
            <a:ln w="9525">
              <a:solidFill>
                <a:schemeClr val="tx1"/>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Average of squared absolute values</a:t>
              </a:r>
            </a:p>
          </p:txBody>
        </p:sp>
        <p:pic>
          <p:nvPicPr>
            <p:cNvPr id="31762" name="Picture 19" descr="tmp_theta"/>
            <p:cNvPicPr>
              <a:picLocks noChangeAspect="1" noChangeArrowheads="1"/>
            </p:cNvPicPr>
            <p:nvPr/>
          </p:nvPicPr>
          <p:blipFill>
            <a:blip r:embed="rId3">
              <a:extLst>
                <a:ext uri="{28A0092B-C50C-407E-A947-70E740481C1C}">
                  <a14:useLocalDpi xmlns:a14="http://schemas.microsoft.com/office/drawing/2010/main" val="0"/>
                </a:ext>
              </a:extLst>
            </a:blip>
            <a:srcRect l="424" b="2809"/>
            <a:stretch>
              <a:fillRect/>
            </a:stretch>
          </p:blipFill>
          <p:spPr bwMode="auto">
            <a:xfrm>
              <a:off x="3539067" y="4568825"/>
              <a:ext cx="2339975" cy="171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763" name="Line 20"/>
            <p:cNvSpPr>
              <a:spLocks noChangeShapeType="1"/>
            </p:cNvSpPr>
            <p:nvPr/>
          </p:nvSpPr>
          <p:spPr bwMode="auto">
            <a:xfrm>
              <a:off x="4049713" y="4224339"/>
              <a:ext cx="0" cy="315912"/>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31764" name="Oval 22"/>
          <p:cNvSpPr>
            <a:spLocks noChangeArrowheads="1"/>
          </p:cNvSpPr>
          <p:nvPr/>
        </p:nvSpPr>
        <p:spPr bwMode="auto">
          <a:xfrm>
            <a:off x="2700338" y="305117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1765" name="Line 23"/>
          <p:cNvSpPr>
            <a:spLocks noChangeShapeType="1"/>
          </p:cNvSpPr>
          <p:nvPr/>
        </p:nvSpPr>
        <p:spPr bwMode="auto">
          <a:xfrm rot="5400000" flipH="1">
            <a:off x="2624138" y="2987675"/>
            <a:ext cx="304800" cy="3556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66" name="Oval 24"/>
          <p:cNvSpPr>
            <a:spLocks noChangeArrowheads="1"/>
          </p:cNvSpPr>
          <p:nvPr/>
        </p:nvSpPr>
        <p:spPr bwMode="auto">
          <a:xfrm>
            <a:off x="4078288" y="302577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1767" name="Line 25"/>
          <p:cNvSpPr>
            <a:spLocks noChangeShapeType="1"/>
          </p:cNvSpPr>
          <p:nvPr/>
        </p:nvSpPr>
        <p:spPr bwMode="auto">
          <a:xfrm rot="5400000" flipV="1">
            <a:off x="4319588" y="3305175"/>
            <a:ext cx="152400" cy="1270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68" name="Oval 26"/>
          <p:cNvSpPr>
            <a:spLocks noChangeArrowheads="1"/>
          </p:cNvSpPr>
          <p:nvPr/>
        </p:nvSpPr>
        <p:spPr bwMode="auto">
          <a:xfrm>
            <a:off x="5354638" y="303847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1769" name="Line 27"/>
          <p:cNvSpPr>
            <a:spLocks noChangeShapeType="1"/>
          </p:cNvSpPr>
          <p:nvPr/>
        </p:nvSpPr>
        <p:spPr bwMode="auto">
          <a:xfrm rot="-5400000">
            <a:off x="5481638" y="3076575"/>
            <a:ext cx="355600" cy="1016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70" name="Oval 28"/>
          <p:cNvSpPr>
            <a:spLocks noChangeArrowheads="1"/>
          </p:cNvSpPr>
          <p:nvPr/>
        </p:nvSpPr>
        <p:spPr bwMode="auto">
          <a:xfrm>
            <a:off x="6935788" y="296227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1771" name="Line 29"/>
          <p:cNvSpPr>
            <a:spLocks noChangeShapeType="1"/>
          </p:cNvSpPr>
          <p:nvPr/>
        </p:nvSpPr>
        <p:spPr bwMode="auto">
          <a:xfrm rot="-5400000">
            <a:off x="7164388" y="3076575"/>
            <a:ext cx="177800" cy="1270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1772" name="TextBox 29"/>
          <p:cNvSpPr txBox="1">
            <a:spLocks noChangeArrowheads="1"/>
          </p:cNvSpPr>
          <p:nvPr/>
        </p:nvSpPr>
        <p:spPr bwMode="auto">
          <a:xfrm rot="16200000">
            <a:off x="322302" y="2063234"/>
            <a:ext cx="107012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t>Tapering </a:t>
            </a:r>
          </a:p>
        </p:txBody>
      </p:sp>
      <p:sp>
        <p:nvSpPr>
          <p:cNvPr id="31773" name="TextBox 30"/>
          <p:cNvSpPr txBox="1">
            <a:spLocks noChangeArrowheads="1"/>
          </p:cNvSpPr>
          <p:nvPr/>
        </p:nvSpPr>
        <p:spPr bwMode="auto">
          <a:xfrm rot="-5400000">
            <a:off x="540544" y="1162844"/>
            <a:ext cx="6715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EEG</a:t>
            </a:r>
          </a:p>
        </p:txBody>
      </p:sp>
      <p:sp>
        <p:nvSpPr>
          <p:cNvPr id="2" name="TextBox 1"/>
          <p:cNvSpPr txBox="1"/>
          <p:nvPr/>
        </p:nvSpPr>
        <p:spPr>
          <a:xfrm>
            <a:off x="265793" y="5070627"/>
            <a:ext cx="2828957" cy="1569660"/>
          </a:xfrm>
          <a:prstGeom prst="rect">
            <a:avLst/>
          </a:prstGeom>
          <a:noFill/>
          <a:ln>
            <a:solidFill>
              <a:srgbClr val="000000"/>
            </a:solidFill>
          </a:ln>
        </p:spPr>
        <p:txBody>
          <a:bodyPr wrap="square" rtlCol="0">
            <a:spAutoFit/>
          </a:bodyPr>
          <a:lstStyle/>
          <a:p>
            <a:pPr algn="just"/>
            <a:r>
              <a:rPr lang="en-US" sz="1600" dirty="0"/>
              <a:t>Given </a:t>
            </a:r>
            <a:r>
              <a:rPr lang="en-US" sz="1600" i="1" dirty="0"/>
              <a:t>K</a:t>
            </a:r>
            <a:r>
              <a:rPr lang="en-US" sz="1600" dirty="0"/>
              <a:t> windows:</a:t>
            </a:r>
          </a:p>
          <a:p>
            <a:pPr algn="just"/>
            <a:endParaRPr lang="en-US" sz="1600" dirty="0"/>
          </a:p>
          <a:p>
            <a:pPr marL="285750" indent="-285750" algn="just">
              <a:buFont typeface="Arial"/>
              <a:buChar char="•"/>
            </a:pPr>
            <a:r>
              <a:rPr lang="en-US" sz="1600" dirty="0">
                <a:solidFill>
                  <a:srgbClr val="008000"/>
                </a:solidFill>
              </a:rPr>
              <a:t>Variance is reduced by a factor of </a:t>
            </a:r>
            <a:r>
              <a:rPr lang="en-US" sz="1600" i="1" dirty="0">
                <a:solidFill>
                  <a:srgbClr val="008000"/>
                </a:solidFill>
              </a:rPr>
              <a:t>K</a:t>
            </a:r>
          </a:p>
          <a:p>
            <a:pPr marL="285750" indent="-285750" algn="just">
              <a:buFont typeface="Arial"/>
              <a:buChar char="•"/>
            </a:pPr>
            <a:r>
              <a:rPr lang="en-US" sz="1600" dirty="0">
                <a:solidFill>
                  <a:srgbClr val="FF0000"/>
                </a:solidFill>
              </a:rPr>
              <a:t>Frequency resolution also reduced by a factor of </a:t>
            </a:r>
            <a:r>
              <a:rPr lang="en-US" sz="1600" i="1" dirty="0">
                <a:solidFill>
                  <a:srgbClr val="FF0000"/>
                </a:solidFill>
              </a:rPr>
              <a:t>K</a:t>
            </a:r>
          </a:p>
        </p:txBody>
      </p:sp>
      <p:sp>
        <p:nvSpPr>
          <p:cNvPr id="5" name="TextBox 4"/>
          <p:cNvSpPr txBox="1"/>
          <p:nvPr/>
        </p:nvSpPr>
        <p:spPr>
          <a:xfrm rot="16200000">
            <a:off x="580576" y="3100916"/>
            <a:ext cx="607859" cy="369332"/>
          </a:xfrm>
          <a:prstGeom prst="rect">
            <a:avLst/>
          </a:prstGeom>
          <a:noFill/>
        </p:spPr>
        <p:txBody>
          <a:bodyPr wrap="none" rtlCol="0">
            <a:spAutoFit/>
          </a:bodyPr>
          <a:lstStyle/>
          <a:p>
            <a:r>
              <a:rPr lang="en-US" dirty="0"/>
              <a:t>FFT</a:t>
            </a:r>
          </a:p>
        </p:txBody>
      </p:sp>
      <p:sp>
        <p:nvSpPr>
          <p:cNvPr id="31749" name="Line 6"/>
          <p:cNvSpPr>
            <a:spLocks noChangeShapeType="1"/>
          </p:cNvSpPr>
          <p:nvPr/>
        </p:nvSpPr>
        <p:spPr bwMode="auto">
          <a:xfrm>
            <a:off x="1117600" y="912813"/>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1751" name="Line 8"/>
          <p:cNvSpPr>
            <a:spLocks noChangeShapeType="1"/>
          </p:cNvSpPr>
          <p:nvPr/>
        </p:nvSpPr>
        <p:spPr bwMode="auto">
          <a:xfrm>
            <a:off x="2882900" y="919163"/>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pic>
        <p:nvPicPr>
          <p:cNvPr id="48" name="Picture 47"/>
          <p:cNvPicPr>
            <a:picLocks noChangeAspect="1"/>
          </p:cNvPicPr>
          <p:nvPr/>
        </p:nvPicPr>
        <p:blipFill rotWithShape="1">
          <a:blip r:embed="rId4"/>
          <a:srcRect l="28527" r="24830"/>
          <a:stretch/>
        </p:blipFill>
        <p:spPr>
          <a:xfrm>
            <a:off x="1112763" y="1867203"/>
            <a:ext cx="1790096" cy="798286"/>
          </a:xfrm>
          <a:prstGeom prst="rect">
            <a:avLst/>
          </a:prstGeom>
        </p:spPr>
      </p:pic>
      <p:pic>
        <p:nvPicPr>
          <p:cNvPr id="49" name="Picture 48"/>
          <p:cNvPicPr>
            <a:picLocks noChangeAspect="1"/>
          </p:cNvPicPr>
          <p:nvPr/>
        </p:nvPicPr>
        <p:blipFill rotWithShape="1">
          <a:blip r:embed="rId5"/>
          <a:srcRect l="28062" r="24999"/>
          <a:stretch/>
        </p:blipFill>
        <p:spPr>
          <a:xfrm>
            <a:off x="1112763" y="1020536"/>
            <a:ext cx="1753810" cy="798286"/>
          </a:xfrm>
          <a:prstGeom prst="rect">
            <a:avLst/>
          </a:prstGeom>
        </p:spPr>
      </p:pic>
      <p:pic>
        <p:nvPicPr>
          <p:cNvPr id="35" name="Picture 34"/>
          <p:cNvPicPr>
            <a:picLocks noChangeAspect="1"/>
          </p:cNvPicPr>
          <p:nvPr/>
        </p:nvPicPr>
        <p:blipFill rotWithShape="1">
          <a:blip r:embed="rId6"/>
          <a:srcRect l="28192" r="24665"/>
          <a:stretch/>
        </p:blipFill>
        <p:spPr>
          <a:xfrm>
            <a:off x="1112762" y="1818821"/>
            <a:ext cx="1765905" cy="553357"/>
          </a:xfrm>
          <a:prstGeom prst="rect">
            <a:avLst/>
          </a:prstGeom>
        </p:spPr>
      </p:pic>
      <p:sp>
        <p:nvSpPr>
          <p:cNvPr id="60" name="Line 8"/>
          <p:cNvSpPr>
            <a:spLocks noChangeShapeType="1"/>
          </p:cNvSpPr>
          <p:nvPr/>
        </p:nvSpPr>
        <p:spPr bwMode="auto">
          <a:xfrm>
            <a:off x="4643968" y="926421"/>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pic>
        <p:nvPicPr>
          <p:cNvPr id="61" name="Picture 60"/>
          <p:cNvPicPr>
            <a:picLocks noChangeAspect="1"/>
          </p:cNvPicPr>
          <p:nvPr/>
        </p:nvPicPr>
        <p:blipFill rotWithShape="1">
          <a:blip r:embed="rId4"/>
          <a:srcRect l="28527" r="24830"/>
          <a:stretch/>
        </p:blipFill>
        <p:spPr>
          <a:xfrm>
            <a:off x="2873831" y="1874461"/>
            <a:ext cx="1790096" cy="798286"/>
          </a:xfrm>
          <a:prstGeom prst="rect">
            <a:avLst/>
          </a:prstGeom>
        </p:spPr>
      </p:pic>
      <p:pic>
        <p:nvPicPr>
          <p:cNvPr id="62" name="Picture 61"/>
          <p:cNvPicPr>
            <a:picLocks noChangeAspect="1"/>
          </p:cNvPicPr>
          <p:nvPr/>
        </p:nvPicPr>
        <p:blipFill rotWithShape="1">
          <a:blip r:embed="rId5"/>
          <a:srcRect l="28062" r="24999"/>
          <a:stretch/>
        </p:blipFill>
        <p:spPr>
          <a:xfrm>
            <a:off x="2873831" y="1027794"/>
            <a:ext cx="1753810" cy="798286"/>
          </a:xfrm>
          <a:prstGeom prst="rect">
            <a:avLst/>
          </a:prstGeom>
        </p:spPr>
      </p:pic>
      <p:pic>
        <p:nvPicPr>
          <p:cNvPr id="63" name="Picture 62"/>
          <p:cNvPicPr>
            <a:picLocks noChangeAspect="1"/>
          </p:cNvPicPr>
          <p:nvPr/>
        </p:nvPicPr>
        <p:blipFill rotWithShape="1">
          <a:blip r:embed="rId6"/>
          <a:srcRect l="28192" r="24665"/>
          <a:stretch/>
        </p:blipFill>
        <p:spPr>
          <a:xfrm>
            <a:off x="2873830" y="1826079"/>
            <a:ext cx="1765905" cy="553357"/>
          </a:xfrm>
          <a:prstGeom prst="rect">
            <a:avLst/>
          </a:prstGeom>
        </p:spPr>
      </p:pic>
      <p:pic>
        <p:nvPicPr>
          <p:cNvPr id="67" name="Picture 66"/>
          <p:cNvPicPr>
            <a:picLocks noChangeAspect="1"/>
          </p:cNvPicPr>
          <p:nvPr/>
        </p:nvPicPr>
        <p:blipFill rotWithShape="1">
          <a:blip r:embed="rId4"/>
          <a:srcRect l="28527" r="24830"/>
          <a:stretch/>
        </p:blipFill>
        <p:spPr>
          <a:xfrm>
            <a:off x="4651828" y="1886555"/>
            <a:ext cx="1790096" cy="798286"/>
          </a:xfrm>
          <a:prstGeom prst="rect">
            <a:avLst/>
          </a:prstGeom>
        </p:spPr>
      </p:pic>
      <p:pic>
        <p:nvPicPr>
          <p:cNvPr id="68" name="Picture 67"/>
          <p:cNvPicPr>
            <a:picLocks noChangeAspect="1"/>
          </p:cNvPicPr>
          <p:nvPr/>
        </p:nvPicPr>
        <p:blipFill rotWithShape="1">
          <a:blip r:embed="rId5"/>
          <a:srcRect l="28062" r="24999"/>
          <a:stretch/>
        </p:blipFill>
        <p:spPr>
          <a:xfrm>
            <a:off x="4651828" y="1039888"/>
            <a:ext cx="1753810" cy="798286"/>
          </a:xfrm>
          <a:prstGeom prst="rect">
            <a:avLst/>
          </a:prstGeom>
        </p:spPr>
      </p:pic>
      <p:pic>
        <p:nvPicPr>
          <p:cNvPr id="69" name="Picture 68"/>
          <p:cNvPicPr>
            <a:picLocks noChangeAspect="1"/>
          </p:cNvPicPr>
          <p:nvPr/>
        </p:nvPicPr>
        <p:blipFill rotWithShape="1">
          <a:blip r:embed="rId6"/>
          <a:srcRect l="28192" r="24665"/>
          <a:stretch/>
        </p:blipFill>
        <p:spPr>
          <a:xfrm>
            <a:off x="4651827" y="1838173"/>
            <a:ext cx="1765905" cy="553357"/>
          </a:xfrm>
          <a:prstGeom prst="rect">
            <a:avLst/>
          </a:prstGeom>
        </p:spPr>
      </p:pic>
      <p:pic>
        <p:nvPicPr>
          <p:cNvPr id="71" name="Picture 70"/>
          <p:cNvPicPr>
            <a:picLocks noChangeAspect="1"/>
          </p:cNvPicPr>
          <p:nvPr/>
        </p:nvPicPr>
        <p:blipFill rotWithShape="1">
          <a:blip r:embed="rId4"/>
          <a:srcRect l="28527" r="24830"/>
          <a:stretch/>
        </p:blipFill>
        <p:spPr>
          <a:xfrm>
            <a:off x="6437086" y="1893813"/>
            <a:ext cx="1790096" cy="798286"/>
          </a:xfrm>
          <a:prstGeom prst="rect">
            <a:avLst/>
          </a:prstGeom>
        </p:spPr>
      </p:pic>
      <p:pic>
        <p:nvPicPr>
          <p:cNvPr id="72" name="Picture 71"/>
          <p:cNvPicPr>
            <a:picLocks noChangeAspect="1"/>
          </p:cNvPicPr>
          <p:nvPr/>
        </p:nvPicPr>
        <p:blipFill rotWithShape="1">
          <a:blip r:embed="rId5"/>
          <a:srcRect l="28062" r="24999"/>
          <a:stretch/>
        </p:blipFill>
        <p:spPr>
          <a:xfrm>
            <a:off x="6437086" y="1047146"/>
            <a:ext cx="1753810" cy="798286"/>
          </a:xfrm>
          <a:prstGeom prst="rect">
            <a:avLst/>
          </a:prstGeom>
        </p:spPr>
      </p:pic>
      <p:pic>
        <p:nvPicPr>
          <p:cNvPr id="73" name="Picture 72"/>
          <p:cNvPicPr>
            <a:picLocks noChangeAspect="1"/>
          </p:cNvPicPr>
          <p:nvPr/>
        </p:nvPicPr>
        <p:blipFill rotWithShape="1">
          <a:blip r:embed="rId6"/>
          <a:srcRect l="28192" r="24665"/>
          <a:stretch/>
        </p:blipFill>
        <p:spPr>
          <a:xfrm>
            <a:off x="6437085" y="1845431"/>
            <a:ext cx="1765905" cy="553357"/>
          </a:xfrm>
          <a:prstGeom prst="rect">
            <a:avLst/>
          </a:prstGeom>
        </p:spPr>
      </p:pic>
      <p:sp>
        <p:nvSpPr>
          <p:cNvPr id="46" name="Rectangle 2"/>
          <p:cNvSpPr>
            <a:spLocks noGrp="1" noChangeArrowheads="1"/>
          </p:cNvSpPr>
          <p:nvPr>
            <p:ph type="title"/>
          </p:nvPr>
        </p:nvSpPr>
        <p:spPr>
          <a:xfrm>
            <a:off x="310093" y="0"/>
            <a:ext cx="8463490" cy="861483"/>
          </a:xfrm>
        </p:spPr>
        <p:txBody>
          <a:bodyPr/>
          <a:lstStyle/>
          <a:p>
            <a:pPr eaLnBrk="1" hangingPunct="1"/>
            <a:r>
              <a:rPr lang="en-US" sz="3600" dirty="0">
                <a:latin typeface="Arial" charset="0"/>
                <a:ea typeface="ＭＳ Ｐゴシック" charset="0"/>
                <a:cs typeface="ＭＳ Ｐゴシック" charset="0"/>
              </a:rPr>
              <a:t>Spectral Estimation via Welch’s Method</a:t>
            </a:r>
          </a:p>
        </p:txBody>
      </p:sp>
      <p:graphicFrame>
        <p:nvGraphicFramePr>
          <p:cNvPr id="47" name="Object 2"/>
          <p:cNvGraphicFramePr>
            <a:graphicFrameLocks noChangeAspect="1"/>
          </p:cNvGraphicFramePr>
          <p:nvPr>
            <p:extLst>
              <p:ext uri="{D42A27DB-BD31-4B8C-83A1-F6EECF244321}">
                <p14:modId xmlns:p14="http://schemas.microsoft.com/office/powerpoint/2010/main" val="1866089815"/>
              </p:ext>
            </p:extLst>
          </p:nvPr>
        </p:nvGraphicFramePr>
        <p:xfrm>
          <a:off x="6412971" y="4138083"/>
          <a:ext cx="2223204" cy="681038"/>
        </p:xfrm>
        <a:graphic>
          <a:graphicData uri="http://schemas.openxmlformats.org/presentationml/2006/ole">
            <mc:AlternateContent xmlns:mc="http://schemas.openxmlformats.org/markup-compatibility/2006">
              <mc:Choice xmlns:v="urn:schemas-microsoft-com:vml" Requires="v">
                <p:oleObj name="Equation" r:id="rId7" imgW="1193800" imgH="368300" progId="Equation.3">
                  <p:embed/>
                </p:oleObj>
              </mc:Choice>
              <mc:Fallback>
                <p:oleObj name="Equation" r:id="rId7" imgW="1193800" imgH="368300" progId="Equation.3">
                  <p:embed/>
                  <p:pic>
                    <p:nvPicPr>
                      <p:cNvPr id="0" name=""/>
                      <p:cNvPicPr>
                        <a:picLocks noChangeAspect="1" noChangeArrowheads="1"/>
                      </p:cNvPicPr>
                      <p:nvPr/>
                    </p:nvPicPr>
                    <p:blipFill>
                      <a:blip r:embed="rId8"/>
                      <a:srcRect/>
                      <a:stretch>
                        <a:fillRect/>
                      </a:stretch>
                    </p:blipFill>
                    <p:spPr bwMode="auto">
                      <a:xfrm>
                        <a:off x="6412971" y="4138083"/>
                        <a:ext cx="2223204" cy="681038"/>
                      </a:xfrm>
                      <a:prstGeom prst="rect">
                        <a:avLst/>
                      </a:prstGeom>
                      <a:noFill/>
                      <a:ln>
                        <a:noFill/>
                      </a:ln>
                    </p:spPr>
                  </p:pic>
                </p:oleObj>
              </mc:Fallback>
            </mc:AlternateContent>
          </a:graphicData>
        </a:graphic>
      </p:graphicFrame>
      <p:sp>
        <p:nvSpPr>
          <p:cNvPr id="50" name="TextBox 49"/>
          <p:cNvSpPr txBox="1"/>
          <p:nvPr/>
        </p:nvSpPr>
        <p:spPr>
          <a:xfrm>
            <a:off x="5868928" y="5043110"/>
            <a:ext cx="3084572" cy="1569660"/>
          </a:xfrm>
          <a:prstGeom prst="rect">
            <a:avLst/>
          </a:prstGeom>
          <a:noFill/>
          <a:ln>
            <a:solidFill>
              <a:srgbClr val="000000"/>
            </a:solidFill>
          </a:ln>
        </p:spPr>
        <p:txBody>
          <a:bodyPr wrap="square" rtlCol="0">
            <a:spAutoFit/>
          </a:bodyPr>
          <a:lstStyle/>
          <a:p>
            <a:pPr marL="285750" indent="-285750">
              <a:buFont typeface="Arial"/>
              <a:buChar char="•"/>
            </a:pPr>
            <a:r>
              <a:rPr lang="en-US" sz="1600" dirty="0">
                <a:solidFill>
                  <a:srgbClr val="FF0000"/>
                </a:solidFill>
              </a:rPr>
              <a:t>Tapering also results in data loss </a:t>
            </a:r>
            <a:r>
              <a:rPr lang="en-US" sz="1600" dirty="0">
                <a:solidFill>
                  <a:srgbClr val="FF0000"/>
                </a:solidFill>
                <a:sym typeface="Wingdings"/>
              </a:rPr>
              <a:t> decreased frequency resolution (increased narrowband bias)</a:t>
            </a:r>
          </a:p>
          <a:p>
            <a:pPr marL="285750" indent="-285750" algn="just">
              <a:buFont typeface="Arial"/>
              <a:buChar char="•"/>
            </a:pPr>
            <a:r>
              <a:rPr lang="en-US" sz="1600" dirty="0">
                <a:solidFill>
                  <a:srgbClr val="000000"/>
                </a:solidFill>
                <a:sym typeface="Wingdings"/>
              </a:rPr>
              <a:t>Can we mitigate data loss?</a:t>
            </a:r>
          </a:p>
          <a:p>
            <a:pPr algn="just"/>
            <a:endParaRPr lang="en-US" sz="16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756"/>
                                        </p:tgtEl>
                                        <p:attrNameLst>
                                          <p:attrName>style.visibility</p:attrName>
                                        </p:attrNameLst>
                                      </p:cBhvr>
                                      <p:to>
                                        <p:strVal val="visible"/>
                                      </p:to>
                                    </p:set>
                                    <p:animEffect transition="in" filter="wipe(up)">
                                      <p:cBhvr>
                                        <p:cTn id="7" dur="500"/>
                                        <p:tgtEl>
                                          <p:spTgt spid="3175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1755"/>
                                        </p:tgtEl>
                                        <p:attrNameLst>
                                          <p:attrName>style.visibility</p:attrName>
                                        </p:attrNameLst>
                                      </p:cBhvr>
                                      <p:to>
                                        <p:strVal val="visible"/>
                                      </p:to>
                                    </p:set>
                                    <p:animEffect transition="in" filter="wipe(up)">
                                      <p:cBhvr>
                                        <p:cTn id="10" dur="500"/>
                                        <p:tgtEl>
                                          <p:spTgt spid="3175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1751"/>
                                        </p:tgtEl>
                                        <p:attrNameLst>
                                          <p:attrName>style.visibility</p:attrName>
                                        </p:attrNameLst>
                                      </p:cBhvr>
                                      <p:to>
                                        <p:strVal val="visible"/>
                                      </p:to>
                                    </p:set>
                                    <p:animEffect transition="in" filter="wipe(up)">
                                      <p:cBhvr>
                                        <p:cTn id="16" dur="500"/>
                                        <p:tgtEl>
                                          <p:spTgt spid="3175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1749"/>
                                        </p:tgtEl>
                                        <p:attrNameLst>
                                          <p:attrName>style.visibility</p:attrName>
                                        </p:attrNameLst>
                                      </p:cBhvr>
                                      <p:to>
                                        <p:strVal val="visible"/>
                                      </p:to>
                                    </p:set>
                                    <p:animEffect transition="in" filter="wipe(up)">
                                      <p:cBhvr>
                                        <p:cTn id="19" dur="500"/>
                                        <p:tgtEl>
                                          <p:spTgt spid="3174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177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176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76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1757"/>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6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6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1758"/>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3176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3176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67"/>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31759"/>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17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31769"/>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71"/>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73"/>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31760"/>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31770"/>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31771"/>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up)">
                                      <p:cBhvr>
                                        <p:cTn id="76" dur="500"/>
                                        <p:tgtEl>
                                          <p:spTgt spid="3"/>
                                        </p:tgtEl>
                                      </p:cBhvr>
                                    </p:animEffect>
                                  </p:childTnLst>
                                </p:cTn>
                              </p:par>
                              <p:par>
                                <p:cTn id="77" presetID="1" presetClass="entr" presetSubtype="0"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animBg="1"/>
      <p:bldP spid="31756" grpId="0" animBg="1"/>
      <p:bldP spid="31757" grpId="0" animBg="1"/>
      <p:bldP spid="31758" grpId="0" animBg="1"/>
      <p:bldP spid="31759" grpId="0" animBg="1"/>
      <p:bldP spid="31760" grpId="0" animBg="1"/>
      <p:bldP spid="31764" grpId="0" animBg="1"/>
      <p:bldP spid="31765" grpId="0" animBg="1"/>
      <p:bldP spid="31766" grpId="0" animBg="1"/>
      <p:bldP spid="31767" grpId="0" animBg="1"/>
      <p:bldP spid="31768" grpId="0" animBg="1"/>
      <p:bldP spid="31769" grpId="0" animBg="1"/>
      <p:bldP spid="31770" grpId="0" animBg="1"/>
      <p:bldP spid="31771" grpId="0" animBg="1"/>
      <p:bldP spid="31772" grpId="0"/>
      <p:bldP spid="2" grpId="0" animBg="1"/>
      <p:bldP spid="5" grpId="0"/>
      <p:bldP spid="31749" grpId="0" animBg="1"/>
      <p:bldP spid="31751" grpId="0" animBg="1"/>
      <p:bldP spid="60" grpId="0" animBg="1"/>
      <p:bldP spid="5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393950" y="4324350"/>
            <a:ext cx="3829050" cy="2436813"/>
            <a:chOff x="2393950" y="3848100"/>
            <a:chExt cx="3829050" cy="2436813"/>
          </a:xfrm>
        </p:grpSpPr>
        <p:sp>
          <p:nvSpPr>
            <p:cNvPr id="31761" name="Text Box 18"/>
            <p:cNvSpPr txBox="1">
              <a:spLocks noChangeArrowheads="1"/>
            </p:cNvSpPr>
            <p:nvPr/>
          </p:nvSpPr>
          <p:spPr bwMode="auto">
            <a:xfrm>
              <a:off x="2393950" y="3848100"/>
              <a:ext cx="3829050" cy="366713"/>
            </a:xfrm>
            <a:prstGeom prst="rect">
              <a:avLst/>
            </a:prstGeom>
            <a:solidFill>
              <a:srgbClr val="8DC6FF"/>
            </a:solidFill>
            <a:ln w="9525">
              <a:solidFill>
                <a:schemeClr val="tx1"/>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Average of squared absolute values</a:t>
              </a:r>
            </a:p>
          </p:txBody>
        </p:sp>
        <p:pic>
          <p:nvPicPr>
            <p:cNvPr id="31762" name="Picture 19" descr="tmp_theta"/>
            <p:cNvPicPr>
              <a:picLocks noChangeAspect="1" noChangeArrowheads="1"/>
            </p:cNvPicPr>
            <p:nvPr/>
          </p:nvPicPr>
          <p:blipFill>
            <a:blip r:embed="rId3">
              <a:extLst>
                <a:ext uri="{28A0092B-C50C-407E-A947-70E740481C1C}">
                  <a14:useLocalDpi xmlns:a14="http://schemas.microsoft.com/office/drawing/2010/main" val="0"/>
                </a:ext>
              </a:extLst>
            </a:blip>
            <a:srcRect l="424" b="2809"/>
            <a:stretch>
              <a:fillRect/>
            </a:stretch>
          </p:blipFill>
          <p:spPr bwMode="auto">
            <a:xfrm>
              <a:off x="3539067" y="4568825"/>
              <a:ext cx="2339975" cy="171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763" name="Line 20"/>
            <p:cNvSpPr>
              <a:spLocks noChangeShapeType="1"/>
            </p:cNvSpPr>
            <p:nvPr/>
          </p:nvSpPr>
          <p:spPr bwMode="auto">
            <a:xfrm>
              <a:off x="4049713" y="4224339"/>
              <a:ext cx="0" cy="315912"/>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2" name="TextBox 1"/>
          <p:cNvSpPr txBox="1"/>
          <p:nvPr/>
        </p:nvSpPr>
        <p:spPr>
          <a:xfrm>
            <a:off x="255209" y="5314043"/>
            <a:ext cx="2972707" cy="1077218"/>
          </a:xfrm>
          <a:prstGeom prst="rect">
            <a:avLst/>
          </a:prstGeom>
          <a:noFill/>
          <a:ln>
            <a:solidFill>
              <a:srgbClr val="000000"/>
            </a:solidFill>
          </a:ln>
        </p:spPr>
        <p:txBody>
          <a:bodyPr wrap="square" rtlCol="0">
            <a:spAutoFit/>
          </a:bodyPr>
          <a:lstStyle/>
          <a:p>
            <a:r>
              <a:rPr lang="en-US" sz="1600" dirty="0">
                <a:solidFill>
                  <a:srgbClr val="008000"/>
                </a:solidFill>
              </a:rPr>
              <a:t>Overlap-add method results in reduced data loss due to tapering, while preserving spectral variance reduction </a:t>
            </a:r>
            <a:r>
              <a:rPr lang="en-US" sz="1600" dirty="0">
                <a:solidFill>
                  <a:srgbClr val="008000"/>
                </a:solidFill>
                <a:sym typeface="Wingdings"/>
              </a:rPr>
              <a:t></a:t>
            </a:r>
            <a:endParaRPr lang="en-US" sz="1600" i="1" dirty="0">
              <a:solidFill>
                <a:srgbClr val="008000"/>
              </a:solidFill>
            </a:endParaRPr>
          </a:p>
        </p:txBody>
      </p:sp>
      <p:sp>
        <p:nvSpPr>
          <p:cNvPr id="46" name="Rectangle 2"/>
          <p:cNvSpPr>
            <a:spLocks noGrp="1" noChangeArrowheads="1"/>
          </p:cNvSpPr>
          <p:nvPr>
            <p:ph type="title"/>
          </p:nvPr>
        </p:nvSpPr>
        <p:spPr>
          <a:xfrm>
            <a:off x="310093" y="0"/>
            <a:ext cx="8463490" cy="861483"/>
          </a:xfrm>
        </p:spPr>
        <p:txBody>
          <a:bodyPr/>
          <a:lstStyle/>
          <a:p>
            <a:pPr eaLnBrk="1" hangingPunct="1"/>
            <a:r>
              <a:rPr lang="en-US" sz="3600" dirty="0">
                <a:latin typeface="Arial" charset="0"/>
                <a:ea typeface="ＭＳ Ｐゴシック" charset="0"/>
                <a:cs typeface="ＭＳ Ｐゴシック" charset="0"/>
              </a:rPr>
              <a:t>Spectral Estimation via Welch’s Method</a:t>
            </a:r>
          </a:p>
        </p:txBody>
      </p:sp>
      <p:graphicFrame>
        <p:nvGraphicFramePr>
          <p:cNvPr id="47" name="Object 2"/>
          <p:cNvGraphicFramePr>
            <a:graphicFrameLocks noChangeAspect="1"/>
          </p:cNvGraphicFramePr>
          <p:nvPr>
            <p:extLst>
              <p:ext uri="{D42A27DB-BD31-4B8C-83A1-F6EECF244321}">
                <p14:modId xmlns:p14="http://schemas.microsoft.com/office/powerpoint/2010/main" val="2923116684"/>
              </p:ext>
            </p:extLst>
          </p:nvPr>
        </p:nvGraphicFramePr>
        <p:xfrm>
          <a:off x="6412971" y="4138083"/>
          <a:ext cx="2223204" cy="681038"/>
        </p:xfrm>
        <a:graphic>
          <a:graphicData uri="http://schemas.openxmlformats.org/presentationml/2006/ole">
            <mc:AlternateContent xmlns:mc="http://schemas.openxmlformats.org/markup-compatibility/2006">
              <mc:Choice xmlns:v="urn:schemas-microsoft-com:vml" Requires="v">
                <p:oleObj name="Equation" r:id="rId4" imgW="1193800" imgH="368300" progId="Equation.3">
                  <p:embed/>
                </p:oleObj>
              </mc:Choice>
              <mc:Fallback>
                <p:oleObj name="Equation" r:id="rId4" imgW="1193800" imgH="368300" progId="Equation.3">
                  <p:embed/>
                  <p:pic>
                    <p:nvPicPr>
                      <p:cNvPr id="0" name=""/>
                      <p:cNvPicPr>
                        <a:picLocks noChangeAspect="1" noChangeArrowheads="1"/>
                      </p:cNvPicPr>
                      <p:nvPr/>
                    </p:nvPicPr>
                    <p:blipFill>
                      <a:blip r:embed="rId5"/>
                      <a:srcRect/>
                      <a:stretch>
                        <a:fillRect/>
                      </a:stretch>
                    </p:blipFill>
                    <p:spPr bwMode="auto">
                      <a:xfrm>
                        <a:off x="6412971" y="4138083"/>
                        <a:ext cx="2223204" cy="681038"/>
                      </a:xfrm>
                      <a:prstGeom prst="rect">
                        <a:avLst/>
                      </a:prstGeom>
                      <a:noFill/>
                      <a:ln>
                        <a:noFill/>
                      </a:ln>
                    </p:spPr>
                  </p:pic>
                </p:oleObj>
              </mc:Fallback>
            </mc:AlternateContent>
          </a:graphicData>
        </a:graphic>
      </p:graphicFrame>
      <p:sp>
        <p:nvSpPr>
          <p:cNvPr id="42" name="Line 29"/>
          <p:cNvSpPr>
            <a:spLocks noChangeShapeType="1"/>
          </p:cNvSpPr>
          <p:nvPr/>
        </p:nvSpPr>
        <p:spPr bwMode="auto">
          <a:xfrm flipH="1">
            <a:off x="5471583" y="2529417"/>
            <a:ext cx="1661584" cy="1799166"/>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43" name="Line 3"/>
          <p:cNvSpPr>
            <a:spLocks noChangeShapeType="1"/>
          </p:cNvSpPr>
          <p:nvPr/>
        </p:nvSpPr>
        <p:spPr bwMode="auto">
          <a:xfrm>
            <a:off x="2107672" y="2545291"/>
            <a:ext cx="1226078" cy="1767931"/>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44" name="Line 4"/>
          <p:cNvSpPr>
            <a:spLocks noChangeShapeType="1"/>
          </p:cNvSpPr>
          <p:nvPr/>
        </p:nvSpPr>
        <p:spPr bwMode="auto">
          <a:xfrm>
            <a:off x="3929441" y="2490106"/>
            <a:ext cx="102809" cy="177082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45" name="Line 15"/>
          <p:cNvSpPr>
            <a:spLocks noChangeShapeType="1"/>
          </p:cNvSpPr>
          <p:nvPr/>
        </p:nvSpPr>
        <p:spPr bwMode="auto">
          <a:xfrm flipH="1">
            <a:off x="4298832" y="3192992"/>
            <a:ext cx="23401" cy="1135592"/>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0" name="Line 16"/>
          <p:cNvSpPr>
            <a:spLocks noChangeShapeType="1"/>
          </p:cNvSpPr>
          <p:nvPr/>
        </p:nvSpPr>
        <p:spPr bwMode="auto">
          <a:xfrm flipH="1">
            <a:off x="4601448" y="2510366"/>
            <a:ext cx="547873" cy="1839384"/>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1" name="Line 17"/>
          <p:cNvSpPr>
            <a:spLocks noChangeShapeType="1"/>
          </p:cNvSpPr>
          <p:nvPr/>
        </p:nvSpPr>
        <p:spPr bwMode="auto">
          <a:xfrm flipH="1">
            <a:off x="4942416" y="3238500"/>
            <a:ext cx="1121833" cy="1090083"/>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6" name="Line 28"/>
          <p:cNvSpPr>
            <a:spLocks noChangeShapeType="1"/>
          </p:cNvSpPr>
          <p:nvPr/>
        </p:nvSpPr>
        <p:spPr bwMode="auto">
          <a:xfrm>
            <a:off x="3030010" y="3278716"/>
            <a:ext cx="568324" cy="1033445"/>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8" name="Oval 28"/>
          <p:cNvSpPr>
            <a:spLocks noChangeArrowheads="1"/>
          </p:cNvSpPr>
          <p:nvPr/>
        </p:nvSpPr>
        <p:spPr bwMode="auto">
          <a:xfrm>
            <a:off x="1194577" y="3618366"/>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59" name="Line 29"/>
          <p:cNvSpPr>
            <a:spLocks noChangeShapeType="1"/>
          </p:cNvSpPr>
          <p:nvPr/>
        </p:nvSpPr>
        <p:spPr bwMode="auto">
          <a:xfrm rot="16200000">
            <a:off x="1423177" y="3732666"/>
            <a:ext cx="177800" cy="1270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64" name="TextBox 63"/>
          <p:cNvSpPr txBox="1"/>
          <p:nvPr/>
        </p:nvSpPr>
        <p:spPr>
          <a:xfrm>
            <a:off x="1798282" y="3618176"/>
            <a:ext cx="415498" cy="369332"/>
          </a:xfrm>
          <a:prstGeom prst="rect">
            <a:avLst/>
          </a:prstGeom>
          <a:noFill/>
        </p:spPr>
        <p:txBody>
          <a:bodyPr wrap="none" rtlCol="0">
            <a:spAutoFit/>
          </a:bodyPr>
          <a:lstStyle/>
          <a:p>
            <a:r>
              <a:rPr lang="en-US" dirty="0"/>
              <a:t>…</a:t>
            </a:r>
          </a:p>
        </p:txBody>
      </p:sp>
      <p:sp>
        <p:nvSpPr>
          <p:cNvPr id="65" name="Oval 24"/>
          <p:cNvSpPr>
            <a:spLocks noChangeArrowheads="1"/>
          </p:cNvSpPr>
          <p:nvPr/>
        </p:nvSpPr>
        <p:spPr bwMode="auto">
          <a:xfrm>
            <a:off x="2228430" y="3600807"/>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66" name="Line 25"/>
          <p:cNvSpPr>
            <a:spLocks noChangeShapeType="1"/>
          </p:cNvSpPr>
          <p:nvPr/>
        </p:nvSpPr>
        <p:spPr bwMode="auto">
          <a:xfrm rot="5400000" flipV="1">
            <a:off x="2469730" y="3880207"/>
            <a:ext cx="152400" cy="1270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pic>
        <p:nvPicPr>
          <p:cNvPr id="98" name="Picture 97"/>
          <p:cNvPicPr>
            <a:picLocks noChangeAspect="1"/>
          </p:cNvPicPr>
          <p:nvPr/>
        </p:nvPicPr>
        <p:blipFill rotWithShape="1">
          <a:blip r:embed="rId6"/>
          <a:srcRect l="28527" r="24830"/>
          <a:stretch/>
        </p:blipFill>
        <p:spPr>
          <a:xfrm flipV="1">
            <a:off x="2013554" y="2594126"/>
            <a:ext cx="1790096" cy="798286"/>
          </a:xfrm>
          <a:prstGeom prst="rect">
            <a:avLst/>
          </a:prstGeom>
        </p:spPr>
      </p:pic>
      <p:pic>
        <p:nvPicPr>
          <p:cNvPr id="100" name="Picture 99"/>
          <p:cNvPicPr>
            <a:picLocks noChangeAspect="1"/>
          </p:cNvPicPr>
          <p:nvPr/>
        </p:nvPicPr>
        <p:blipFill rotWithShape="1">
          <a:blip r:embed="rId6"/>
          <a:srcRect l="28527" r="24830"/>
          <a:stretch/>
        </p:blipFill>
        <p:spPr>
          <a:xfrm flipV="1">
            <a:off x="3779458" y="2594126"/>
            <a:ext cx="1790096" cy="798286"/>
          </a:xfrm>
          <a:prstGeom prst="rect">
            <a:avLst/>
          </a:prstGeom>
        </p:spPr>
      </p:pic>
      <p:pic>
        <p:nvPicPr>
          <p:cNvPr id="102" name="Picture 101"/>
          <p:cNvPicPr>
            <a:picLocks noChangeAspect="1"/>
          </p:cNvPicPr>
          <p:nvPr/>
        </p:nvPicPr>
        <p:blipFill rotWithShape="1">
          <a:blip r:embed="rId6"/>
          <a:srcRect l="28527" r="24830"/>
          <a:stretch/>
        </p:blipFill>
        <p:spPr>
          <a:xfrm flipV="1">
            <a:off x="5557459" y="2594126"/>
            <a:ext cx="1790096" cy="798286"/>
          </a:xfrm>
          <a:prstGeom prst="rect">
            <a:avLst/>
          </a:prstGeom>
        </p:spPr>
      </p:pic>
      <p:sp>
        <p:nvSpPr>
          <p:cNvPr id="31745" name="Rectangle 2"/>
          <p:cNvSpPr>
            <a:spLocks noChangeArrowheads="1"/>
          </p:cNvSpPr>
          <p:nvPr/>
        </p:nvSpPr>
        <p:spPr bwMode="auto">
          <a:xfrm>
            <a:off x="7532688" y="766763"/>
            <a:ext cx="1611312" cy="9429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grpSp>
        <p:nvGrpSpPr>
          <p:cNvPr id="6" name="Group 5"/>
          <p:cNvGrpSpPr/>
          <p:nvPr/>
        </p:nvGrpSpPr>
        <p:grpSpPr>
          <a:xfrm>
            <a:off x="2013327" y="1619779"/>
            <a:ext cx="1801585" cy="1617662"/>
            <a:chOff x="2013327" y="1619779"/>
            <a:chExt cx="1801585" cy="1617662"/>
          </a:xfrm>
        </p:grpSpPr>
        <p:sp>
          <p:nvSpPr>
            <p:cNvPr id="52" name="Line 22"/>
            <p:cNvSpPr>
              <a:spLocks noChangeShapeType="1"/>
            </p:cNvSpPr>
            <p:nvPr/>
          </p:nvSpPr>
          <p:spPr bwMode="auto">
            <a:xfrm>
              <a:off x="2013327" y="161977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3" name="Line 24"/>
            <p:cNvSpPr>
              <a:spLocks noChangeShapeType="1"/>
            </p:cNvSpPr>
            <p:nvPr/>
          </p:nvSpPr>
          <p:spPr bwMode="auto">
            <a:xfrm>
              <a:off x="3814912" y="162612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grpSp>
      <p:sp>
        <p:nvSpPr>
          <p:cNvPr id="54" name="Line 26"/>
          <p:cNvSpPr>
            <a:spLocks noChangeShapeType="1"/>
          </p:cNvSpPr>
          <p:nvPr/>
        </p:nvSpPr>
        <p:spPr bwMode="auto">
          <a:xfrm>
            <a:off x="5572879" y="162612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5" name="Line 27"/>
          <p:cNvSpPr>
            <a:spLocks noChangeShapeType="1"/>
          </p:cNvSpPr>
          <p:nvPr/>
        </p:nvSpPr>
        <p:spPr bwMode="auto">
          <a:xfrm>
            <a:off x="7342487" y="1597554"/>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57" name="Text Box 30"/>
          <p:cNvSpPr txBox="1">
            <a:spLocks noChangeArrowheads="1"/>
          </p:cNvSpPr>
          <p:nvPr/>
        </p:nvSpPr>
        <p:spPr bwMode="auto">
          <a:xfrm>
            <a:off x="199119" y="2899758"/>
            <a:ext cx="15557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dirty="0"/>
              <a:t>Overlap 50%</a:t>
            </a:r>
          </a:p>
        </p:txBody>
      </p:sp>
      <p:sp>
        <p:nvSpPr>
          <p:cNvPr id="70" name="Line 10"/>
          <p:cNvSpPr>
            <a:spLocks noChangeShapeType="1"/>
          </p:cNvSpPr>
          <p:nvPr/>
        </p:nvSpPr>
        <p:spPr bwMode="auto">
          <a:xfrm>
            <a:off x="4663547" y="87682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74" name="Line 12"/>
          <p:cNvSpPr>
            <a:spLocks noChangeShapeType="1"/>
          </p:cNvSpPr>
          <p:nvPr/>
        </p:nvSpPr>
        <p:spPr bwMode="auto">
          <a:xfrm>
            <a:off x="6445251" y="872445"/>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75" name="Line 13"/>
          <p:cNvSpPr>
            <a:spLocks noChangeShapeType="1"/>
          </p:cNvSpPr>
          <p:nvPr/>
        </p:nvSpPr>
        <p:spPr bwMode="auto">
          <a:xfrm>
            <a:off x="8234891" y="85777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76" name="TextBox 29"/>
          <p:cNvSpPr txBox="1">
            <a:spLocks noChangeArrowheads="1"/>
          </p:cNvSpPr>
          <p:nvPr/>
        </p:nvSpPr>
        <p:spPr bwMode="auto">
          <a:xfrm rot="16200000">
            <a:off x="332886" y="2020900"/>
            <a:ext cx="107012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t>Tapering </a:t>
            </a:r>
          </a:p>
        </p:txBody>
      </p:sp>
      <p:sp>
        <p:nvSpPr>
          <p:cNvPr id="77" name="TextBox 30"/>
          <p:cNvSpPr txBox="1">
            <a:spLocks noChangeArrowheads="1"/>
          </p:cNvSpPr>
          <p:nvPr/>
        </p:nvSpPr>
        <p:spPr bwMode="auto">
          <a:xfrm rot="16200000">
            <a:off x="551128" y="1120510"/>
            <a:ext cx="6715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EEG</a:t>
            </a:r>
          </a:p>
        </p:txBody>
      </p:sp>
      <p:sp>
        <p:nvSpPr>
          <p:cNvPr id="79" name="Line 6"/>
          <p:cNvSpPr>
            <a:spLocks noChangeShapeType="1"/>
          </p:cNvSpPr>
          <p:nvPr/>
        </p:nvSpPr>
        <p:spPr bwMode="auto">
          <a:xfrm>
            <a:off x="1128184" y="87047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80" name="Line 8"/>
          <p:cNvSpPr>
            <a:spLocks noChangeShapeType="1"/>
          </p:cNvSpPr>
          <p:nvPr/>
        </p:nvSpPr>
        <p:spPr bwMode="auto">
          <a:xfrm>
            <a:off x="2893484" y="876829"/>
            <a:ext cx="0" cy="161131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pic>
        <p:nvPicPr>
          <p:cNvPr id="81" name="Picture 80"/>
          <p:cNvPicPr>
            <a:picLocks noChangeAspect="1"/>
          </p:cNvPicPr>
          <p:nvPr/>
        </p:nvPicPr>
        <p:blipFill rotWithShape="1">
          <a:blip r:embed="rId6"/>
          <a:srcRect l="28527" r="24830"/>
          <a:stretch/>
        </p:blipFill>
        <p:spPr>
          <a:xfrm>
            <a:off x="1123347" y="1824869"/>
            <a:ext cx="1790096" cy="798286"/>
          </a:xfrm>
          <a:prstGeom prst="rect">
            <a:avLst/>
          </a:prstGeom>
        </p:spPr>
      </p:pic>
      <p:pic>
        <p:nvPicPr>
          <p:cNvPr id="82" name="Picture 81"/>
          <p:cNvPicPr>
            <a:picLocks noChangeAspect="1"/>
          </p:cNvPicPr>
          <p:nvPr/>
        </p:nvPicPr>
        <p:blipFill rotWithShape="1">
          <a:blip r:embed="rId7"/>
          <a:srcRect l="28062" r="24999"/>
          <a:stretch/>
        </p:blipFill>
        <p:spPr>
          <a:xfrm>
            <a:off x="1123347" y="978202"/>
            <a:ext cx="1753810" cy="798286"/>
          </a:xfrm>
          <a:prstGeom prst="rect">
            <a:avLst/>
          </a:prstGeom>
        </p:spPr>
      </p:pic>
      <p:pic>
        <p:nvPicPr>
          <p:cNvPr id="83" name="Picture 82"/>
          <p:cNvPicPr>
            <a:picLocks noChangeAspect="1"/>
          </p:cNvPicPr>
          <p:nvPr/>
        </p:nvPicPr>
        <p:blipFill rotWithShape="1">
          <a:blip r:embed="rId8"/>
          <a:srcRect l="28192" r="24665"/>
          <a:stretch/>
        </p:blipFill>
        <p:spPr>
          <a:xfrm>
            <a:off x="1123346" y="1776487"/>
            <a:ext cx="1765905" cy="553357"/>
          </a:xfrm>
          <a:prstGeom prst="rect">
            <a:avLst/>
          </a:prstGeom>
        </p:spPr>
      </p:pic>
      <p:pic>
        <p:nvPicPr>
          <p:cNvPr id="87" name="Picture 86"/>
          <p:cNvPicPr>
            <a:picLocks noChangeAspect="1"/>
          </p:cNvPicPr>
          <p:nvPr/>
        </p:nvPicPr>
        <p:blipFill rotWithShape="1">
          <a:blip r:embed="rId6"/>
          <a:srcRect l="28527" r="24830"/>
          <a:stretch/>
        </p:blipFill>
        <p:spPr>
          <a:xfrm>
            <a:off x="2884415" y="1832127"/>
            <a:ext cx="1790096" cy="798286"/>
          </a:xfrm>
          <a:prstGeom prst="rect">
            <a:avLst/>
          </a:prstGeom>
        </p:spPr>
      </p:pic>
      <p:pic>
        <p:nvPicPr>
          <p:cNvPr id="88" name="Picture 87"/>
          <p:cNvPicPr>
            <a:picLocks noChangeAspect="1"/>
          </p:cNvPicPr>
          <p:nvPr/>
        </p:nvPicPr>
        <p:blipFill rotWithShape="1">
          <a:blip r:embed="rId7"/>
          <a:srcRect l="28062" r="24999"/>
          <a:stretch/>
        </p:blipFill>
        <p:spPr>
          <a:xfrm>
            <a:off x="2884415" y="985460"/>
            <a:ext cx="1753810" cy="798286"/>
          </a:xfrm>
          <a:prstGeom prst="rect">
            <a:avLst/>
          </a:prstGeom>
        </p:spPr>
      </p:pic>
      <p:pic>
        <p:nvPicPr>
          <p:cNvPr id="89" name="Picture 88"/>
          <p:cNvPicPr>
            <a:picLocks noChangeAspect="1"/>
          </p:cNvPicPr>
          <p:nvPr/>
        </p:nvPicPr>
        <p:blipFill rotWithShape="1">
          <a:blip r:embed="rId8"/>
          <a:srcRect l="28192" r="24665"/>
          <a:stretch/>
        </p:blipFill>
        <p:spPr>
          <a:xfrm>
            <a:off x="2884414" y="1783745"/>
            <a:ext cx="1765905" cy="553357"/>
          </a:xfrm>
          <a:prstGeom prst="rect">
            <a:avLst/>
          </a:prstGeom>
        </p:spPr>
      </p:pic>
      <p:pic>
        <p:nvPicPr>
          <p:cNvPr id="91" name="Picture 90"/>
          <p:cNvPicPr>
            <a:picLocks noChangeAspect="1"/>
          </p:cNvPicPr>
          <p:nvPr/>
        </p:nvPicPr>
        <p:blipFill rotWithShape="1">
          <a:blip r:embed="rId6"/>
          <a:srcRect l="28527" r="24830"/>
          <a:stretch/>
        </p:blipFill>
        <p:spPr>
          <a:xfrm>
            <a:off x="4662412" y="1844221"/>
            <a:ext cx="1790096" cy="798286"/>
          </a:xfrm>
          <a:prstGeom prst="rect">
            <a:avLst/>
          </a:prstGeom>
        </p:spPr>
      </p:pic>
      <p:pic>
        <p:nvPicPr>
          <p:cNvPr id="92" name="Picture 91"/>
          <p:cNvPicPr>
            <a:picLocks noChangeAspect="1"/>
          </p:cNvPicPr>
          <p:nvPr/>
        </p:nvPicPr>
        <p:blipFill rotWithShape="1">
          <a:blip r:embed="rId7"/>
          <a:srcRect l="28062" r="24999"/>
          <a:stretch/>
        </p:blipFill>
        <p:spPr>
          <a:xfrm>
            <a:off x="4662412" y="997554"/>
            <a:ext cx="1753810" cy="798286"/>
          </a:xfrm>
          <a:prstGeom prst="rect">
            <a:avLst/>
          </a:prstGeom>
        </p:spPr>
      </p:pic>
      <p:pic>
        <p:nvPicPr>
          <p:cNvPr id="93" name="Picture 92"/>
          <p:cNvPicPr>
            <a:picLocks noChangeAspect="1"/>
          </p:cNvPicPr>
          <p:nvPr/>
        </p:nvPicPr>
        <p:blipFill rotWithShape="1">
          <a:blip r:embed="rId8"/>
          <a:srcRect l="28192" r="24665"/>
          <a:stretch/>
        </p:blipFill>
        <p:spPr>
          <a:xfrm>
            <a:off x="4662411" y="1795839"/>
            <a:ext cx="1765905" cy="553357"/>
          </a:xfrm>
          <a:prstGeom prst="rect">
            <a:avLst/>
          </a:prstGeom>
        </p:spPr>
      </p:pic>
      <p:pic>
        <p:nvPicPr>
          <p:cNvPr id="95" name="Picture 94"/>
          <p:cNvPicPr>
            <a:picLocks noChangeAspect="1"/>
          </p:cNvPicPr>
          <p:nvPr/>
        </p:nvPicPr>
        <p:blipFill rotWithShape="1">
          <a:blip r:embed="rId6"/>
          <a:srcRect l="28527" r="24830"/>
          <a:stretch/>
        </p:blipFill>
        <p:spPr>
          <a:xfrm>
            <a:off x="6447670" y="1851479"/>
            <a:ext cx="1790096" cy="798286"/>
          </a:xfrm>
          <a:prstGeom prst="rect">
            <a:avLst/>
          </a:prstGeom>
        </p:spPr>
      </p:pic>
      <p:pic>
        <p:nvPicPr>
          <p:cNvPr id="96" name="Picture 95"/>
          <p:cNvPicPr>
            <a:picLocks noChangeAspect="1"/>
          </p:cNvPicPr>
          <p:nvPr/>
        </p:nvPicPr>
        <p:blipFill rotWithShape="1">
          <a:blip r:embed="rId7"/>
          <a:srcRect l="28062" r="24999"/>
          <a:stretch/>
        </p:blipFill>
        <p:spPr>
          <a:xfrm>
            <a:off x="6447670" y="1004812"/>
            <a:ext cx="1753810" cy="798286"/>
          </a:xfrm>
          <a:prstGeom prst="rect">
            <a:avLst/>
          </a:prstGeom>
        </p:spPr>
      </p:pic>
      <p:pic>
        <p:nvPicPr>
          <p:cNvPr id="97" name="Picture 96"/>
          <p:cNvPicPr>
            <a:picLocks noChangeAspect="1"/>
          </p:cNvPicPr>
          <p:nvPr/>
        </p:nvPicPr>
        <p:blipFill rotWithShape="1">
          <a:blip r:embed="rId8"/>
          <a:srcRect l="28192" r="24665"/>
          <a:stretch/>
        </p:blipFill>
        <p:spPr>
          <a:xfrm>
            <a:off x="6447669" y="1803097"/>
            <a:ext cx="1765905" cy="553357"/>
          </a:xfrm>
          <a:prstGeom prst="rect">
            <a:avLst/>
          </a:prstGeom>
        </p:spPr>
      </p:pic>
      <p:pic>
        <p:nvPicPr>
          <p:cNvPr id="99" name="Picture 98"/>
          <p:cNvPicPr>
            <a:picLocks noChangeAspect="1"/>
          </p:cNvPicPr>
          <p:nvPr/>
        </p:nvPicPr>
        <p:blipFill rotWithShape="1">
          <a:blip r:embed="rId8"/>
          <a:srcRect l="28192" r="24665"/>
          <a:stretch/>
        </p:blipFill>
        <p:spPr>
          <a:xfrm>
            <a:off x="2013553" y="2545744"/>
            <a:ext cx="1765905" cy="553357"/>
          </a:xfrm>
          <a:prstGeom prst="rect">
            <a:avLst/>
          </a:prstGeom>
        </p:spPr>
      </p:pic>
      <p:pic>
        <p:nvPicPr>
          <p:cNvPr id="101" name="Picture 100"/>
          <p:cNvPicPr>
            <a:picLocks noChangeAspect="1"/>
          </p:cNvPicPr>
          <p:nvPr/>
        </p:nvPicPr>
        <p:blipFill rotWithShape="1">
          <a:blip r:embed="rId8"/>
          <a:srcRect l="28192" r="24665"/>
          <a:stretch/>
        </p:blipFill>
        <p:spPr>
          <a:xfrm>
            <a:off x="3779457" y="2545744"/>
            <a:ext cx="1765905" cy="553357"/>
          </a:xfrm>
          <a:prstGeom prst="rect">
            <a:avLst/>
          </a:prstGeom>
        </p:spPr>
      </p:pic>
      <p:pic>
        <p:nvPicPr>
          <p:cNvPr id="103" name="Picture 102"/>
          <p:cNvPicPr>
            <a:picLocks noChangeAspect="1"/>
          </p:cNvPicPr>
          <p:nvPr/>
        </p:nvPicPr>
        <p:blipFill rotWithShape="1">
          <a:blip r:embed="rId8"/>
          <a:srcRect l="28192" r="24665"/>
          <a:stretch/>
        </p:blipFill>
        <p:spPr>
          <a:xfrm>
            <a:off x="5557458" y="2545744"/>
            <a:ext cx="1765905" cy="553357"/>
          </a:xfrm>
          <a:prstGeom prst="rect">
            <a:avLst/>
          </a:prstGeom>
        </p:spPr>
      </p:pic>
      <p:sp>
        <p:nvSpPr>
          <p:cNvPr id="104" name="TextBox 103"/>
          <p:cNvSpPr txBox="1"/>
          <p:nvPr/>
        </p:nvSpPr>
        <p:spPr>
          <a:xfrm rot="16200000">
            <a:off x="533708" y="3692072"/>
            <a:ext cx="607859" cy="369332"/>
          </a:xfrm>
          <a:prstGeom prst="rect">
            <a:avLst/>
          </a:prstGeom>
          <a:noFill/>
        </p:spPr>
        <p:txBody>
          <a:bodyPr wrap="none" rtlCol="0">
            <a:spAutoFit/>
          </a:bodyPr>
          <a:lstStyle/>
          <a:p>
            <a:r>
              <a:rPr lang="en-US" dirty="0"/>
              <a:t>FFT</a:t>
            </a:r>
          </a:p>
        </p:txBody>
      </p:sp>
    </p:spTree>
    <p:extLst>
      <p:ext uri="{BB962C8B-B14F-4D97-AF65-F5344CB8AC3E}">
        <p14:creationId xmlns:p14="http://schemas.microsoft.com/office/powerpoint/2010/main" val="21484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9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0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0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9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wipe(up)">
                                      <p:cBhvr>
                                        <p:cTn id="77" dur="500"/>
                                        <p:tgtEl>
                                          <p:spTgt spid="3"/>
                                        </p:tgtEl>
                                      </p:cBhvr>
                                    </p:animEffect>
                                  </p:childTnLst>
                                </p:cTn>
                              </p:par>
                              <p:par>
                                <p:cTn id="78" presetID="1" presetClass="entr" presetSubtype="0" fill="hold" nodeType="withEffect">
                                  <p:stCondLst>
                                    <p:cond delay="0"/>
                                  </p:stCondLst>
                                  <p:childTnLst>
                                    <p:set>
                                      <p:cBhvr>
                                        <p:cTn id="79"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50" grpId="0" animBg="1"/>
      <p:bldP spid="51" grpId="0" animBg="1"/>
      <p:bldP spid="56" grpId="0" animBg="1"/>
      <p:bldP spid="54" grpId="0" animBg="1"/>
      <p:bldP spid="55" grpId="0" animBg="1"/>
      <p:bldP spid="70" grpId="0" animBg="1"/>
      <p:bldP spid="74" grpId="0" animBg="1"/>
      <p:bldP spid="75" grpId="0" animBg="1"/>
      <p:bldP spid="8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55638" y="-279400"/>
            <a:ext cx="7772400" cy="1143000"/>
          </a:xfrm>
        </p:spPr>
        <p:txBody>
          <a:bodyPr/>
          <a:lstStyle/>
          <a:p>
            <a:pPr eaLnBrk="1" hangingPunct="1"/>
            <a:r>
              <a:rPr lang="en-US" sz="3600" dirty="0">
                <a:latin typeface="Arial" charset="0"/>
                <a:ea typeface="ＭＳ Ｐゴシック" charset="0"/>
                <a:cs typeface="ＭＳ Ｐゴシック" charset="0"/>
              </a:rPr>
              <a:t>Trial Averaging</a:t>
            </a:r>
          </a:p>
        </p:txBody>
      </p:sp>
      <p:sp>
        <p:nvSpPr>
          <p:cNvPr id="33794" name="Oval 3"/>
          <p:cNvSpPr>
            <a:spLocks noChangeArrowheads="1"/>
          </p:cNvSpPr>
          <p:nvPr/>
        </p:nvSpPr>
        <p:spPr bwMode="auto">
          <a:xfrm>
            <a:off x="4012672" y="130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795" name="Line 4"/>
          <p:cNvSpPr>
            <a:spLocks noChangeShapeType="1"/>
          </p:cNvSpPr>
          <p:nvPr/>
        </p:nvSpPr>
        <p:spPr bwMode="auto">
          <a:xfrm rot="5400000" flipH="1">
            <a:off x="4114272" y="1419225"/>
            <a:ext cx="12700" cy="2921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796" name="Oval 5"/>
          <p:cNvSpPr>
            <a:spLocks noChangeArrowheads="1"/>
          </p:cNvSpPr>
          <p:nvPr/>
        </p:nvSpPr>
        <p:spPr bwMode="auto">
          <a:xfrm>
            <a:off x="4628622" y="130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797" name="Line 6"/>
          <p:cNvSpPr>
            <a:spLocks noChangeShapeType="1"/>
          </p:cNvSpPr>
          <p:nvPr/>
        </p:nvSpPr>
        <p:spPr bwMode="auto">
          <a:xfrm rot="5400000" flipV="1">
            <a:off x="4819122" y="1635125"/>
            <a:ext cx="393700" cy="2667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798" name="Oval 7"/>
          <p:cNvSpPr>
            <a:spLocks noChangeArrowheads="1"/>
          </p:cNvSpPr>
          <p:nvPr/>
        </p:nvSpPr>
        <p:spPr bwMode="auto">
          <a:xfrm>
            <a:off x="5244572" y="130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799" name="Line 8"/>
          <p:cNvSpPr>
            <a:spLocks noChangeShapeType="1"/>
          </p:cNvSpPr>
          <p:nvPr/>
        </p:nvSpPr>
        <p:spPr bwMode="auto">
          <a:xfrm rot="5400000" flipH="1">
            <a:off x="5365222" y="1438275"/>
            <a:ext cx="152400" cy="1143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00" name="Oval 9"/>
          <p:cNvSpPr>
            <a:spLocks noChangeArrowheads="1"/>
          </p:cNvSpPr>
          <p:nvPr/>
        </p:nvSpPr>
        <p:spPr bwMode="auto">
          <a:xfrm>
            <a:off x="5860522" y="130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01" name="Line 10"/>
          <p:cNvSpPr>
            <a:spLocks noChangeShapeType="1"/>
          </p:cNvSpPr>
          <p:nvPr/>
        </p:nvSpPr>
        <p:spPr bwMode="auto">
          <a:xfrm rot="-5400000" flipH="1" flipV="1">
            <a:off x="6012922" y="1558925"/>
            <a:ext cx="88900" cy="1143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02" name="Oval 11"/>
          <p:cNvSpPr>
            <a:spLocks noChangeArrowheads="1"/>
          </p:cNvSpPr>
          <p:nvPr/>
        </p:nvSpPr>
        <p:spPr bwMode="auto">
          <a:xfrm>
            <a:off x="6476472" y="130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03" name="Line 12"/>
          <p:cNvSpPr>
            <a:spLocks noChangeShapeType="1"/>
          </p:cNvSpPr>
          <p:nvPr/>
        </p:nvSpPr>
        <p:spPr bwMode="auto">
          <a:xfrm rot="-5400000" flipH="1" flipV="1">
            <a:off x="6647922" y="1628775"/>
            <a:ext cx="139700" cy="254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04" name="Oval 13"/>
          <p:cNvSpPr>
            <a:spLocks noChangeArrowheads="1"/>
          </p:cNvSpPr>
          <p:nvPr/>
        </p:nvSpPr>
        <p:spPr bwMode="auto">
          <a:xfrm>
            <a:off x="7092422" y="130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05" name="Line 14"/>
          <p:cNvSpPr>
            <a:spLocks noChangeShapeType="1"/>
          </p:cNvSpPr>
          <p:nvPr/>
        </p:nvSpPr>
        <p:spPr bwMode="auto">
          <a:xfrm rot="5400000" flipH="1">
            <a:off x="7276572" y="1501775"/>
            <a:ext cx="63500" cy="762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06" name="Text Box 15"/>
          <p:cNvSpPr txBox="1">
            <a:spLocks noChangeArrowheads="1"/>
          </p:cNvSpPr>
          <p:nvPr/>
        </p:nvSpPr>
        <p:spPr bwMode="auto">
          <a:xfrm>
            <a:off x="3972984" y="820738"/>
            <a:ext cx="5715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0 Hz</a:t>
            </a:r>
          </a:p>
        </p:txBody>
      </p:sp>
      <p:sp>
        <p:nvSpPr>
          <p:cNvPr id="33807" name="Text Box 16"/>
          <p:cNvSpPr txBox="1">
            <a:spLocks noChangeArrowheads="1"/>
          </p:cNvSpPr>
          <p:nvPr/>
        </p:nvSpPr>
        <p:spPr bwMode="auto">
          <a:xfrm>
            <a:off x="4569884" y="820738"/>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Hz</a:t>
            </a:r>
          </a:p>
        </p:txBody>
      </p:sp>
      <p:sp>
        <p:nvSpPr>
          <p:cNvPr id="33808" name="Text Box 17"/>
          <p:cNvSpPr txBox="1">
            <a:spLocks noChangeArrowheads="1"/>
          </p:cNvSpPr>
          <p:nvPr/>
        </p:nvSpPr>
        <p:spPr bwMode="auto">
          <a:xfrm>
            <a:off x="5255684" y="820738"/>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Hz</a:t>
            </a:r>
          </a:p>
        </p:txBody>
      </p:sp>
      <p:sp>
        <p:nvSpPr>
          <p:cNvPr id="33809" name="Text Box 18"/>
          <p:cNvSpPr txBox="1">
            <a:spLocks noChangeArrowheads="1"/>
          </p:cNvSpPr>
          <p:nvPr/>
        </p:nvSpPr>
        <p:spPr bwMode="auto">
          <a:xfrm>
            <a:off x="5827184" y="820738"/>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Hz</a:t>
            </a:r>
          </a:p>
        </p:txBody>
      </p:sp>
      <p:pic>
        <p:nvPicPr>
          <p:cNvPr id="33810" name="Picture 19" descr="I94component2_properties"/>
          <p:cNvPicPr>
            <a:picLocks noChangeAspect="1" noChangeArrowheads="1"/>
          </p:cNvPicPr>
          <p:nvPr/>
        </p:nvPicPr>
        <p:blipFill>
          <a:blip r:embed="rId3">
            <a:extLst>
              <a:ext uri="{28A0092B-C50C-407E-A947-70E740481C1C}">
                <a14:useLocalDpi xmlns:a14="http://schemas.microsoft.com/office/drawing/2010/main" val="0"/>
              </a:ext>
            </a:extLst>
          </a:blip>
          <a:srcRect l="11198" t="55115" r="7031" b="9868"/>
          <a:stretch>
            <a:fillRect/>
          </a:stretch>
        </p:blipFill>
        <p:spPr bwMode="auto">
          <a:xfrm>
            <a:off x="3961872" y="3616325"/>
            <a:ext cx="3987800" cy="287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811" name="Text Box 20"/>
          <p:cNvSpPr txBox="1">
            <a:spLocks noChangeArrowheads="1"/>
          </p:cNvSpPr>
          <p:nvPr/>
        </p:nvSpPr>
        <p:spPr bwMode="auto">
          <a:xfrm>
            <a:off x="6449484" y="820738"/>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40 Hz</a:t>
            </a:r>
          </a:p>
        </p:txBody>
      </p:sp>
      <p:sp>
        <p:nvSpPr>
          <p:cNvPr id="33812" name="Text Box 21"/>
          <p:cNvSpPr txBox="1">
            <a:spLocks noChangeArrowheads="1"/>
          </p:cNvSpPr>
          <p:nvPr/>
        </p:nvSpPr>
        <p:spPr bwMode="auto">
          <a:xfrm>
            <a:off x="7020984" y="820738"/>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50 Hz</a:t>
            </a:r>
          </a:p>
        </p:txBody>
      </p:sp>
      <p:sp>
        <p:nvSpPr>
          <p:cNvPr id="33813" name="Text Box 22"/>
          <p:cNvSpPr txBox="1">
            <a:spLocks noChangeArrowheads="1"/>
          </p:cNvSpPr>
          <p:nvPr/>
        </p:nvSpPr>
        <p:spPr bwMode="auto">
          <a:xfrm rot="-5400000">
            <a:off x="2851415" y="4471194"/>
            <a:ext cx="1709738"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Power (dB)</a:t>
            </a:r>
          </a:p>
        </p:txBody>
      </p:sp>
      <p:sp>
        <p:nvSpPr>
          <p:cNvPr id="33814" name="Rectangle 23"/>
          <p:cNvSpPr>
            <a:spLocks noChangeArrowheads="1"/>
          </p:cNvSpPr>
          <p:nvPr/>
        </p:nvSpPr>
        <p:spPr bwMode="auto">
          <a:xfrm>
            <a:off x="3430059" y="6148388"/>
            <a:ext cx="5202238" cy="709612"/>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3815" name="Text Box 24"/>
          <p:cNvSpPr txBox="1">
            <a:spLocks noChangeArrowheads="1"/>
          </p:cNvSpPr>
          <p:nvPr/>
        </p:nvSpPr>
        <p:spPr bwMode="auto">
          <a:xfrm>
            <a:off x="4773084" y="6169025"/>
            <a:ext cx="2286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Frequency (Hz)</a:t>
            </a:r>
          </a:p>
        </p:txBody>
      </p:sp>
      <p:sp>
        <p:nvSpPr>
          <p:cNvPr id="33816" name="Text Box 27"/>
          <p:cNvSpPr txBox="1">
            <a:spLocks noChangeArrowheads="1"/>
          </p:cNvSpPr>
          <p:nvPr/>
        </p:nvSpPr>
        <p:spPr bwMode="auto">
          <a:xfrm>
            <a:off x="4169834" y="3281363"/>
            <a:ext cx="32321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Average of squared amplitude</a:t>
            </a:r>
          </a:p>
        </p:txBody>
      </p:sp>
      <p:sp>
        <p:nvSpPr>
          <p:cNvPr id="33817" name="Oval 30"/>
          <p:cNvSpPr>
            <a:spLocks noChangeArrowheads="1"/>
          </p:cNvSpPr>
          <p:nvPr/>
        </p:nvSpPr>
        <p:spPr bwMode="auto">
          <a:xfrm>
            <a:off x="3999972" y="19526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18" name="Line 31"/>
          <p:cNvSpPr>
            <a:spLocks noChangeShapeType="1"/>
          </p:cNvSpPr>
          <p:nvPr/>
        </p:nvSpPr>
        <p:spPr bwMode="auto">
          <a:xfrm rot="5400000" flipV="1">
            <a:off x="4380972" y="2092325"/>
            <a:ext cx="12700" cy="2667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19" name="Oval 32"/>
          <p:cNvSpPr>
            <a:spLocks noChangeArrowheads="1"/>
          </p:cNvSpPr>
          <p:nvPr/>
        </p:nvSpPr>
        <p:spPr bwMode="auto">
          <a:xfrm>
            <a:off x="4615922" y="19526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20" name="Line 33"/>
          <p:cNvSpPr>
            <a:spLocks noChangeShapeType="1"/>
          </p:cNvSpPr>
          <p:nvPr/>
        </p:nvSpPr>
        <p:spPr bwMode="auto">
          <a:xfrm rot="5400000" flipV="1">
            <a:off x="4901672" y="2187575"/>
            <a:ext cx="266700" cy="3302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21" name="Oval 34"/>
          <p:cNvSpPr>
            <a:spLocks noChangeArrowheads="1"/>
          </p:cNvSpPr>
          <p:nvPr/>
        </p:nvSpPr>
        <p:spPr bwMode="auto">
          <a:xfrm>
            <a:off x="5231872" y="19526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22" name="Line 35"/>
          <p:cNvSpPr>
            <a:spLocks noChangeShapeType="1"/>
          </p:cNvSpPr>
          <p:nvPr/>
        </p:nvSpPr>
        <p:spPr bwMode="auto">
          <a:xfrm rot="5400000" flipH="1">
            <a:off x="5428722" y="2162175"/>
            <a:ext cx="12700" cy="1016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23" name="Oval 36"/>
          <p:cNvSpPr>
            <a:spLocks noChangeArrowheads="1"/>
          </p:cNvSpPr>
          <p:nvPr/>
        </p:nvSpPr>
        <p:spPr bwMode="auto">
          <a:xfrm>
            <a:off x="5847822" y="19526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24" name="Line 37"/>
          <p:cNvSpPr>
            <a:spLocks noChangeShapeType="1"/>
          </p:cNvSpPr>
          <p:nvPr/>
        </p:nvSpPr>
        <p:spPr bwMode="auto">
          <a:xfrm rot="5400000" flipH="1">
            <a:off x="6000222" y="2117725"/>
            <a:ext cx="25400" cy="1778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25" name="Oval 38"/>
          <p:cNvSpPr>
            <a:spLocks noChangeArrowheads="1"/>
          </p:cNvSpPr>
          <p:nvPr/>
        </p:nvSpPr>
        <p:spPr bwMode="auto">
          <a:xfrm>
            <a:off x="6463772" y="19526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26" name="Line 39"/>
          <p:cNvSpPr>
            <a:spLocks noChangeShapeType="1"/>
          </p:cNvSpPr>
          <p:nvPr/>
        </p:nvSpPr>
        <p:spPr bwMode="auto">
          <a:xfrm rot="5400000" flipH="1">
            <a:off x="6660622" y="2162175"/>
            <a:ext cx="25400" cy="889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27" name="Oval 40"/>
          <p:cNvSpPr>
            <a:spLocks noChangeArrowheads="1"/>
          </p:cNvSpPr>
          <p:nvPr/>
        </p:nvSpPr>
        <p:spPr bwMode="auto">
          <a:xfrm>
            <a:off x="7079722" y="19526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28" name="Line 41"/>
          <p:cNvSpPr>
            <a:spLocks noChangeShapeType="1"/>
          </p:cNvSpPr>
          <p:nvPr/>
        </p:nvSpPr>
        <p:spPr bwMode="auto">
          <a:xfrm rot="5400000" flipV="1">
            <a:off x="7333722" y="2219325"/>
            <a:ext cx="114300" cy="1143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29" name="Oval 42"/>
          <p:cNvSpPr>
            <a:spLocks noChangeArrowheads="1"/>
          </p:cNvSpPr>
          <p:nvPr/>
        </p:nvSpPr>
        <p:spPr bwMode="auto">
          <a:xfrm>
            <a:off x="4012672" y="257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30" name="Line 43"/>
          <p:cNvSpPr>
            <a:spLocks noChangeShapeType="1"/>
          </p:cNvSpPr>
          <p:nvPr/>
        </p:nvSpPr>
        <p:spPr bwMode="auto">
          <a:xfrm rot="-5400000" flipH="1" flipV="1">
            <a:off x="4082522" y="2860675"/>
            <a:ext cx="203200" cy="1651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31" name="Oval 44"/>
          <p:cNvSpPr>
            <a:spLocks noChangeArrowheads="1"/>
          </p:cNvSpPr>
          <p:nvPr/>
        </p:nvSpPr>
        <p:spPr bwMode="auto">
          <a:xfrm>
            <a:off x="4628622" y="257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32" name="Line 45"/>
          <p:cNvSpPr>
            <a:spLocks noChangeShapeType="1"/>
          </p:cNvSpPr>
          <p:nvPr/>
        </p:nvSpPr>
        <p:spPr bwMode="auto">
          <a:xfrm rot="-5400000" flipH="1" flipV="1">
            <a:off x="4577822" y="2905125"/>
            <a:ext cx="368300" cy="2413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33" name="Oval 46"/>
          <p:cNvSpPr>
            <a:spLocks noChangeArrowheads="1"/>
          </p:cNvSpPr>
          <p:nvPr/>
        </p:nvSpPr>
        <p:spPr bwMode="auto">
          <a:xfrm>
            <a:off x="5244572" y="257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34" name="Line 47"/>
          <p:cNvSpPr>
            <a:spLocks noChangeShapeType="1"/>
          </p:cNvSpPr>
          <p:nvPr/>
        </p:nvSpPr>
        <p:spPr bwMode="auto">
          <a:xfrm rot="5400000" flipH="1">
            <a:off x="5365222" y="2708275"/>
            <a:ext cx="177800" cy="889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35" name="Oval 48"/>
          <p:cNvSpPr>
            <a:spLocks noChangeArrowheads="1"/>
          </p:cNvSpPr>
          <p:nvPr/>
        </p:nvSpPr>
        <p:spPr bwMode="auto">
          <a:xfrm>
            <a:off x="5860522" y="257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36" name="Line 49"/>
          <p:cNvSpPr>
            <a:spLocks noChangeShapeType="1"/>
          </p:cNvSpPr>
          <p:nvPr/>
        </p:nvSpPr>
        <p:spPr bwMode="auto">
          <a:xfrm rot="5400000" flipV="1">
            <a:off x="6101822" y="2854325"/>
            <a:ext cx="114300" cy="889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37" name="Oval 50"/>
          <p:cNvSpPr>
            <a:spLocks noChangeArrowheads="1"/>
          </p:cNvSpPr>
          <p:nvPr/>
        </p:nvSpPr>
        <p:spPr bwMode="auto">
          <a:xfrm>
            <a:off x="6476472" y="257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38" name="Line 51"/>
          <p:cNvSpPr>
            <a:spLocks noChangeShapeType="1"/>
          </p:cNvSpPr>
          <p:nvPr/>
        </p:nvSpPr>
        <p:spPr bwMode="auto">
          <a:xfrm rot="-5400000" flipH="1" flipV="1">
            <a:off x="6622522" y="2847975"/>
            <a:ext cx="114300" cy="1016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39" name="Oval 52"/>
          <p:cNvSpPr>
            <a:spLocks noChangeArrowheads="1"/>
          </p:cNvSpPr>
          <p:nvPr/>
        </p:nvSpPr>
        <p:spPr bwMode="auto">
          <a:xfrm>
            <a:off x="7092422" y="2574925"/>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40" name="Line 53"/>
          <p:cNvSpPr>
            <a:spLocks noChangeShapeType="1"/>
          </p:cNvSpPr>
          <p:nvPr/>
        </p:nvSpPr>
        <p:spPr bwMode="auto">
          <a:xfrm rot="-5400000" flipH="1" flipV="1">
            <a:off x="7244822" y="2867025"/>
            <a:ext cx="127000" cy="7620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3841" name="Line 54"/>
          <p:cNvSpPr>
            <a:spLocks noChangeShapeType="1"/>
          </p:cNvSpPr>
          <p:nvPr/>
        </p:nvSpPr>
        <p:spPr bwMode="auto">
          <a:xfrm>
            <a:off x="3979334" y="3302000"/>
            <a:ext cx="361950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grpSp>
        <p:nvGrpSpPr>
          <p:cNvPr id="2" name="Group 57"/>
          <p:cNvGrpSpPr>
            <a:grpSpLocks/>
          </p:cNvGrpSpPr>
          <p:nvPr/>
        </p:nvGrpSpPr>
        <p:grpSpPr bwMode="auto">
          <a:xfrm>
            <a:off x="7027334" y="1181100"/>
            <a:ext cx="660400" cy="3581400"/>
            <a:chOff x="3600" y="744"/>
            <a:chExt cx="416" cy="2256"/>
          </a:xfrm>
        </p:grpSpPr>
        <p:sp>
          <p:nvSpPr>
            <p:cNvPr id="33852" name="Rectangle 55"/>
            <p:cNvSpPr>
              <a:spLocks noChangeArrowheads="1"/>
            </p:cNvSpPr>
            <p:nvPr/>
          </p:nvSpPr>
          <p:spPr bwMode="auto">
            <a:xfrm>
              <a:off x="3600" y="744"/>
              <a:ext cx="416" cy="1272"/>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53" name="Line 56"/>
            <p:cNvSpPr>
              <a:spLocks noChangeShapeType="1"/>
            </p:cNvSpPr>
            <p:nvPr/>
          </p:nvSpPr>
          <p:spPr bwMode="auto">
            <a:xfrm>
              <a:off x="3808" y="2016"/>
              <a:ext cx="0" cy="984"/>
            </a:xfrm>
            <a:prstGeom prst="line">
              <a:avLst/>
            </a:prstGeom>
            <a:noFill/>
            <a:ln w="254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grpSp>
        <p:nvGrpSpPr>
          <p:cNvPr id="3" name="Group 58"/>
          <p:cNvGrpSpPr>
            <a:grpSpLocks/>
          </p:cNvGrpSpPr>
          <p:nvPr/>
        </p:nvGrpSpPr>
        <p:grpSpPr bwMode="auto">
          <a:xfrm>
            <a:off x="6405034" y="1181100"/>
            <a:ext cx="660400" cy="3581400"/>
            <a:chOff x="3600" y="744"/>
            <a:chExt cx="416" cy="2256"/>
          </a:xfrm>
        </p:grpSpPr>
        <p:sp>
          <p:nvSpPr>
            <p:cNvPr id="33850" name="Rectangle 59"/>
            <p:cNvSpPr>
              <a:spLocks noChangeArrowheads="1"/>
            </p:cNvSpPr>
            <p:nvPr/>
          </p:nvSpPr>
          <p:spPr bwMode="auto">
            <a:xfrm>
              <a:off x="3600" y="744"/>
              <a:ext cx="416" cy="1272"/>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51" name="Line 60"/>
            <p:cNvSpPr>
              <a:spLocks noChangeShapeType="1"/>
            </p:cNvSpPr>
            <p:nvPr/>
          </p:nvSpPr>
          <p:spPr bwMode="auto">
            <a:xfrm>
              <a:off x="3808" y="2016"/>
              <a:ext cx="0" cy="984"/>
            </a:xfrm>
            <a:prstGeom prst="line">
              <a:avLst/>
            </a:prstGeom>
            <a:noFill/>
            <a:ln w="254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grpSp>
        <p:nvGrpSpPr>
          <p:cNvPr id="4" name="Group 61"/>
          <p:cNvGrpSpPr>
            <a:grpSpLocks/>
          </p:cNvGrpSpPr>
          <p:nvPr/>
        </p:nvGrpSpPr>
        <p:grpSpPr bwMode="auto">
          <a:xfrm>
            <a:off x="5782734" y="1193800"/>
            <a:ext cx="660400" cy="3581400"/>
            <a:chOff x="3600" y="744"/>
            <a:chExt cx="416" cy="2256"/>
          </a:xfrm>
        </p:grpSpPr>
        <p:sp>
          <p:nvSpPr>
            <p:cNvPr id="33848" name="Rectangle 62"/>
            <p:cNvSpPr>
              <a:spLocks noChangeArrowheads="1"/>
            </p:cNvSpPr>
            <p:nvPr/>
          </p:nvSpPr>
          <p:spPr bwMode="auto">
            <a:xfrm>
              <a:off x="3600" y="744"/>
              <a:ext cx="416" cy="1272"/>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3849" name="Line 63"/>
            <p:cNvSpPr>
              <a:spLocks noChangeShapeType="1"/>
            </p:cNvSpPr>
            <p:nvPr/>
          </p:nvSpPr>
          <p:spPr bwMode="auto">
            <a:xfrm>
              <a:off x="3808" y="2016"/>
              <a:ext cx="0" cy="984"/>
            </a:xfrm>
            <a:prstGeom prst="line">
              <a:avLst/>
            </a:prstGeom>
            <a:noFill/>
            <a:ln w="254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33845" name="TextBox 59"/>
          <p:cNvSpPr txBox="1">
            <a:spLocks noChangeArrowheads="1"/>
          </p:cNvSpPr>
          <p:nvPr/>
        </p:nvSpPr>
        <p:spPr bwMode="auto">
          <a:xfrm>
            <a:off x="7945968" y="1371600"/>
            <a:ext cx="81742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Trial 1</a:t>
            </a:r>
          </a:p>
        </p:txBody>
      </p:sp>
      <p:sp>
        <p:nvSpPr>
          <p:cNvPr id="33846" name="TextBox 60"/>
          <p:cNvSpPr txBox="1">
            <a:spLocks noChangeArrowheads="1"/>
          </p:cNvSpPr>
          <p:nvPr/>
        </p:nvSpPr>
        <p:spPr bwMode="auto">
          <a:xfrm>
            <a:off x="7954434" y="2641600"/>
            <a:ext cx="8609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Trial </a:t>
            </a:r>
            <a:r>
              <a:rPr lang="en-US" sz="1800" i="1" dirty="0"/>
              <a:t>n</a:t>
            </a:r>
          </a:p>
        </p:txBody>
      </p:sp>
      <p:sp>
        <p:nvSpPr>
          <p:cNvPr id="33847" name="TextBox 61"/>
          <p:cNvSpPr txBox="1">
            <a:spLocks noChangeArrowheads="1"/>
          </p:cNvSpPr>
          <p:nvPr/>
        </p:nvSpPr>
        <p:spPr bwMode="auto">
          <a:xfrm>
            <a:off x="7941734" y="2006600"/>
            <a:ext cx="81742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Trial 2</a:t>
            </a:r>
          </a:p>
        </p:txBody>
      </p:sp>
      <p:grpSp>
        <p:nvGrpSpPr>
          <p:cNvPr id="63" name="Group 61"/>
          <p:cNvGrpSpPr>
            <a:grpSpLocks/>
          </p:cNvGrpSpPr>
          <p:nvPr/>
        </p:nvGrpSpPr>
        <p:grpSpPr bwMode="auto">
          <a:xfrm>
            <a:off x="4563534" y="1181100"/>
            <a:ext cx="660400" cy="2755900"/>
            <a:chOff x="3600" y="744"/>
            <a:chExt cx="416" cy="2256"/>
          </a:xfrm>
        </p:grpSpPr>
        <p:sp>
          <p:nvSpPr>
            <p:cNvPr id="64" name="Rectangle 62"/>
            <p:cNvSpPr>
              <a:spLocks noChangeArrowheads="1"/>
            </p:cNvSpPr>
            <p:nvPr/>
          </p:nvSpPr>
          <p:spPr bwMode="auto">
            <a:xfrm>
              <a:off x="3600" y="744"/>
              <a:ext cx="416" cy="1695"/>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65" name="Line 63"/>
            <p:cNvSpPr>
              <a:spLocks noChangeShapeType="1"/>
            </p:cNvSpPr>
            <p:nvPr/>
          </p:nvSpPr>
          <p:spPr bwMode="auto">
            <a:xfrm>
              <a:off x="3808" y="2439"/>
              <a:ext cx="0" cy="561"/>
            </a:xfrm>
            <a:prstGeom prst="line">
              <a:avLst/>
            </a:prstGeom>
            <a:noFill/>
            <a:ln w="25400">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5" name="TextBox 4"/>
          <p:cNvSpPr txBox="1"/>
          <p:nvPr/>
        </p:nvSpPr>
        <p:spPr>
          <a:xfrm>
            <a:off x="285751" y="1132417"/>
            <a:ext cx="3227916" cy="1323439"/>
          </a:xfrm>
          <a:prstGeom prst="rect">
            <a:avLst/>
          </a:prstGeom>
          <a:noFill/>
          <a:ln>
            <a:solidFill>
              <a:srgbClr val="000000"/>
            </a:solidFill>
          </a:ln>
        </p:spPr>
        <p:txBody>
          <a:bodyPr wrap="square" rtlCol="0">
            <a:spAutoFit/>
          </a:bodyPr>
          <a:lstStyle/>
          <a:p>
            <a:r>
              <a:rPr lang="en-US" sz="2000" dirty="0"/>
              <a:t>Averaging spectra over </a:t>
            </a:r>
            <a:r>
              <a:rPr lang="en-US" sz="2000" i="1" dirty="0"/>
              <a:t>n</a:t>
            </a:r>
            <a:r>
              <a:rPr lang="en-US" sz="2000" dirty="0"/>
              <a:t> independent trials leads to further reduction of variance by a factor of </a:t>
            </a:r>
            <a:r>
              <a:rPr lang="en-US" sz="2000" i="1" dirty="0"/>
              <a:t>n</a:t>
            </a:r>
            <a:endParaRPr lang="en-US" sz="2000" dirty="0"/>
          </a:p>
        </p:txBody>
      </p:sp>
      <p:sp>
        <p:nvSpPr>
          <p:cNvPr id="6" name="TextBox 5"/>
          <p:cNvSpPr txBox="1"/>
          <p:nvPr/>
        </p:nvSpPr>
        <p:spPr>
          <a:xfrm rot="5400000">
            <a:off x="8212666" y="2360083"/>
            <a:ext cx="415498" cy="369332"/>
          </a:xfrm>
          <a:prstGeom prst="rect">
            <a:avLst/>
          </a:prstGeom>
          <a:noFill/>
        </p:spPr>
        <p:txBody>
          <a:bodyPr wrap="none" rtlCol="0">
            <a:spAutoFit/>
          </a:bodyPr>
          <a:lstStyle/>
          <a:p>
            <a:r>
              <a:rPr lang="en-US" dirty="0"/>
              <a:t>…</a:t>
            </a:r>
          </a:p>
        </p:txBody>
      </p:sp>
      <p:graphicFrame>
        <p:nvGraphicFramePr>
          <p:cNvPr id="8" name="Object 7"/>
          <p:cNvGraphicFramePr>
            <a:graphicFrameLocks noChangeAspect="1"/>
          </p:cNvGraphicFramePr>
          <p:nvPr>
            <p:extLst>
              <p:ext uri="{D42A27DB-BD31-4B8C-83A1-F6EECF244321}">
                <p14:modId xmlns:p14="http://schemas.microsoft.com/office/powerpoint/2010/main" val="516187250"/>
              </p:ext>
            </p:extLst>
          </p:nvPr>
        </p:nvGraphicFramePr>
        <p:xfrm>
          <a:off x="7402513" y="3562350"/>
          <a:ext cx="1403350" cy="782638"/>
        </p:xfrm>
        <a:graphic>
          <a:graphicData uri="http://schemas.openxmlformats.org/presentationml/2006/ole">
            <mc:AlternateContent xmlns:mc="http://schemas.openxmlformats.org/markup-compatibility/2006">
              <mc:Choice xmlns:v="urn:schemas-microsoft-com:vml" Requires="v">
                <p:oleObj name="Equation" r:id="rId4" imgW="660400" imgH="368300" progId="Equation.3">
                  <p:embed/>
                </p:oleObj>
              </mc:Choice>
              <mc:Fallback>
                <p:oleObj name="Equation" r:id="rId4" imgW="660400" imgH="368300" progId="Equation.3">
                  <p:embed/>
                  <p:pic>
                    <p:nvPicPr>
                      <p:cNvPr id="0" name=""/>
                      <p:cNvPicPr/>
                      <p:nvPr/>
                    </p:nvPicPr>
                    <p:blipFill>
                      <a:blip r:embed="rId5"/>
                      <a:stretch>
                        <a:fillRect/>
                      </a:stretch>
                    </p:blipFill>
                    <p:spPr>
                      <a:xfrm>
                        <a:off x="7402513" y="3562350"/>
                        <a:ext cx="1403350" cy="782638"/>
                      </a:xfrm>
                      <a:prstGeom prst="rect">
                        <a:avLst/>
                      </a:prstGeom>
                      <a:no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2"/>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4"/>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ext Box 2"/>
          <p:cNvSpPr txBox="1">
            <a:spLocks noChangeArrowheads="1"/>
          </p:cNvSpPr>
          <p:nvPr/>
        </p:nvSpPr>
        <p:spPr bwMode="auto">
          <a:xfrm>
            <a:off x="108857" y="116416"/>
            <a:ext cx="8844643"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b="1" dirty="0"/>
              <a:t>Hands on: Plot periodogram (spectrum) using the Welch’s method</a:t>
            </a:r>
          </a:p>
        </p:txBody>
      </p:sp>
      <p:pic>
        <p:nvPicPr>
          <p:cNvPr id="90114" name="Picture 3" descr="pl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766888"/>
            <a:ext cx="2895600" cy="2947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0115" name="Rectangle 4"/>
          <p:cNvSpPr>
            <a:spLocks noChangeArrowheads="1"/>
          </p:cNvSpPr>
          <p:nvPr/>
        </p:nvSpPr>
        <p:spPr bwMode="auto">
          <a:xfrm>
            <a:off x="1277938" y="2525713"/>
            <a:ext cx="1028700" cy="123825"/>
          </a:xfrm>
          <a:prstGeom prst="rect">
            <a:avLst/>
          </a:prstGeom>
          <a:noFill/>
          <a:ln w="25400">
            <a:solidFill>
              <a:srgbClr val="FF33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algn="ctr"/>
            <a:endParaRPr lang="fr-FR"/>
          </a:p>
        </p:txBody>
      </p:sp>
      <p:pic>
        <p:nvPicPr>
          <p:cNvPr id="90116" name="Picture 5" descr="channelspect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8897" y="1249063"/>
            <a:ext cx="1964603" cy="17199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117" name="Picture 6" descr="tmp_sp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3074" y="1491991"/>
            <a:ext cx="3573695" cy="14486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0119" name="Text Box 8"/>
          <p:cNvSpPr txBox="1">
            <a:spLocks noChangeArrowheads="1"/>
          </p:cNvSpPr>
          <p:nvPr/>
        </p:nvSpPr>
        <p:spPr bwMode="auto">
          <a:xfrm>
            <a:off x="3261196" y="3176647"/>
            <a:ext cx="5563831"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ja-JP" altLang="en-US" sz="1600" b="1"/>
              <a:t>‘</a:t>
            </a:r>
            <a:r>
              <a:rPr lang="en-US" altLang="ja-JP" sz="1600" b="1" dirty="0" err="1"/>
              <a:t>winsize</a:t>
            </a:r>
            <a:r>
              <a:rPr lang="ja-JP" altLang="en-US" sz="1600" b="1"/>
              <a:t>’</a:t>
            </a:r>
            <a:r>
              <a:rPr lang="en-US" altLang="ja-JP" sz="1600" b="1" dirty="0"/>
              <a:t>, 256,</a:t>
            </a:r>
            <a:r>
              <a:rPr lang="en-US" altLang="ja-JP" sz="1600" dirty="0"/>
              <a:t>   (in samples; change FFT window length) </a:t>
            </a:r>
          </a:p>
          <a:p>
            <a:pPr eaLnBrk="1" hangingPunct="1"/>
            <a:r>
              <a:rPr lang="ja-JP" altLang="en-US" sz="1600" b="1"/>
              <a:t>‘</a:t>
            </a:r>
            <a:r>
              <a:rPr lang="en-US" altLang="ja-JP" sz="1600" b="1" dirty="0" err="1"/>
              <a:t>nfft</a:t>
            </a:r>
            <a:r>
              <a:rPr lang="ja-JP" altLang="en-US" sz="1600" b="1"/>
              <a:t>’</a:t>
            </a:r>
            <a:r>
              <a:rPr lang="en-US" altLang="ja-JP" sz="1600" b="1" dirty="0"/>
              <a:t>, 256,</a:t>
            </a:r>
            <a:r>
              <a:rPr lang="en-US" altLang="ja-JP" sz="1600" dirty="0"/>
              <a:t>          (in samples; change FFT padding)</a:t>
            </a:r>
          </a:p>
          <a:p>
            <a:pPr eaLnBrk="1" hangingPunct="1"/>
            <a:r>
              <a:rPr lang="ja-JP" altLang="en-US" sz="1600" b="1"/>
              <a:t>‘</a:t>
            </a:r>
            <a:r>
              <a:rPr lang="en-US" altLang="ja-JP" sz="1600" b="1" dirty="0"/>
              <a:t>overlap</a:t>
            </a:r>
            <a:r>
              <a:rPr lang="ja-JP" altLang="en-US" sz="1600" b="1"/>
              <a:t>’</a:t>
            </a:r>
            <a:r>
              <a:rPr lang="en-US" altLang="ja-JP" sz="1600" b="1" dirty="0"/>
              <a:t>, 128,</a:t>
            </a:r>
            <a:r>
              <a:rPr lang="en-US" altLang="ja-JP" sz="1600" dirty="0"/>
              <a:t>   (in samples; change window overlap)</a:t>
            </a:r>
            <a:endParaRPr lang="en-US" sz="1600" dirty="0"/>
          </a:p>
        </p:txBody>
      </p:sp>
      <p:sp>
        <p:nvSpPr>
          <p:cNvPr id="3" name="Up Arrow 2">
            <a:extLst>
              <a:ext uri="{FF2B5EF4-FFF2-40B4-BE49-F238E27FC236}">
                <a16:creationId xmlns:a16="http://schemas.microsoft.com/office/drawing/2014/main" id="{C7F3D086-F44D-0FF9-08A1-1202E2F9C840}"/>
              </a:ext>
            </a:extLst>
          </p:cNvPr>
          <p:cNvSpPr/>
          <p:nvPr/>
        </p:nvSpPr>
        <p:spPr>
          <a:xfrm>
            <a:off x="5802284" y="2558964"/>
            <a:ext cx="423949" cy="593871"/>
          </a:xfrm>
          <a:prstGeom prst="upArrow">
            <a:avLst/>
          </a:prstGeom>
          <a:solidFill>
            <a:schemeClr val="accent2">
              <a:lumMod val="40000"/>
              <a:lumOff val="60000"/>
            </a:schemeClr>
          </a:solidFill>
          <a:ln>
            <a:solidFill>
              <a:schemeClr val="accent2">
                <a:lumMod val="60000"/>
                <a:lumOff val="40000"/>
              </a:schemeClr>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70A70423-932D-82F3-7B21-849175D5E9A6}"/>
              </a:ext>
            </a:extLst>
          </p:cNvPr>
          <p:cNvSpPr txBox="1"/>
          <p:nvPr/>
        </p:nvSpPr>
        <p:spPr>
          <a:xfrm>
            <a:off x="300961" y="4714875"/>
            <a:ext cx="8524066" cy="2308324"/>
          </a:xfrm>
          <a:prstGeom prst="rect">
            <a:avLst/>
          </a:prstGeom>
          <a:noFill/>
        </p:spPr>
        <p:txBody>
          <a:bodyPr wrap="square" rtlCol="0">
            <a:spAutoFit/>
          </a:bodyPr>
          <a:lstStyle/>
          <a:p>
            <a:r>
              <a:rPr lang="en-US" dirty="0"/>
              <a:t>1. Use menu item </a:t>
            </a:r>
            <a:r>
              <a:rPr lang="en-US" b="1" dirty="0"/>
              <a:t>File &gt; Load existing dataset </a:t>
            </a:r>
            <a:r>
              <a:rPr lang="en-US" dirty="0"/>
              <a:t>to import the continuous data</a:t>
            </a:r>
          </a:p>
          <a:p>
            <a:r>
              <a:rPr lang="en-US" dirty="0">
                <a:solidFill>
                  <a:schemeClr val="bg1">
                    <a:lumMod val="75000"/>
                  </a:schemeClr>
                </a:solidFill>
              </a:rPr>
              <a:t>ds000117_pruned/derivatives/</a:t>
            </a:r>
            <a:r>
              <a:rPr lang="en-US" dirty="0" err="1">
                <a:solidFill>
                  <a:schemeClr val="bg1">
                    <a:lumMod val="75000"/>
                  </a:schemeClr>
                </a:solidFill>
              </a:rPr>
              <a:t>meg_derivatives</a:t>
            </a:r>
            <a:r>
              <a:rPr lang="en-US" dirty="0">
                <a:solidFill>
                  <a:schemeClr val="bg1">
                    <a:lumMod val="75000"/>
                  </a:schemeClr>
                </a:solidFill>
              </a:rPr>
              <a:t>/sub-01/</a:t>
            </a:r>
            <a:r>
              <a:rPr lang="en-US" dirty="0" err="1">
                <a:solidFill>
                  <a:schemeClr val="bg1">
                    <a:lumMod val="75000"/>
                  </a:schemeClr>
                </a:solidFill>
              </a:rPr>
              <a:t>ses</a:t>
            </a:r>
            <a:r>
              <a:rPr lang="en-US" dirty="0">
                <a:solidFill>
                  <a:schemeClr val="bg1">
                    <a:lumMod val="75000"/>
                  </a:schemeClr>
                </a:solidFill>
              </a:rPr>
              <a:t>-meg/meg/wh_S01_run_01_preprocessing_data_session_1_out.set</a:t>
            </a:r>
          </a:p>
          <a:p>
            <a:endParaRPr lang="en-US" dirty="0">
              <a:solidFill>
                <a:schemeClr val="bg1">
                  <a:lumMod val="75000"/>
                </a:schemeClr>
              </a:solidFill>
            </a:endParaRPr>
          </a:p>
          <a:p>
            <a:r>
              <a:rPr lang="en-US" dirty="0"/>
              <a:t>2. Use menu item </a:t>
            </a:r>
            <a:r>
              <a:rPr lang="en-US" b="1" dirty="0"/>
              <a:t>Plot &gt; Plot spectra and maps</a:t>
            </a:r>
            <a:r>
              <a:rPr lang="en-US" dirty="0"/>
              <a:t>. Plot spectral decomposition with different overlap (</a:t>
            </a:r>
            <a:r>
              <a:rPr lang="ja-JP" altLang="en-US"/>
              <a:t>‘</a:t>
            </a:r>
            <a:r>
              <a:rPr lang="en-US" altLang="ja-JP" dirty="0"/>
              <a:t>overlap</a:t>
            </a:r>
            <a:r>
              <a:rPr lang="ja-JP" altLang="en-US"/>
              <a:t>’</a:t>
            </a:r>
            <a:r>
              <a:rPr lang="en-US" altLang="ja-JP" dirty="0"/>
              <a:t>), window length (</a:t>
            </a:r>
            <a:r>
              <a:rPr lang="ja-JP" altLang="en-US"/>
              <a:t>‘</a:t>
            </a:r>
            <a:r>
              <a:rPr lang="en-US" altLang="ja-JP" dirty="0" err="1"/>
              <a:t>winsize</a:t>
            </a:r>
            <a:r>
              <a:rPr lang="ja-JP" altLang="en-US"/>
              <a:t>’</a:t>
            </a:r>
            <a:r>
              <a:rPr lang="en-US" altLang="ja-JP" dirty="0"/>
              <a:t>) and FFT length (</a:t>
            </a:r>
            <a:r>
              <a:rPr lang="ja-JP" altLang="en-US"/>
              <a:t>‘</a:t>
            </a:r>
            <a:r>
              <a:rPr lang="en-US" altLang="ja-JP" dirty="0" err="1"/>
              <a:t>nfft</a:t>
            </a:r>
            <a:r>
              <a:rPr lang="ja-JP" altLang="en-US"/>
              <a:t>’</a:t>
            </a:r>
            <a:r>
              <a:rPr lang="en-US" altLang="ja-JP" dirty="0"/>
              <a:t>). The MATLAB command line shows you the values currently used.</a:t>
            </a:r>
          </a:p>
          <a:p>
            <a:endParaRPr lang="en-US" dirty="0">
              <a:solidFill>
                <a:schemeClr val="bg1">
                  <a:lumMod val="75000"/>
                </a:schemeClr>
              </a:solidFill>
            </a:endParaRPr>
          </a:p>
        </p:txBody>
      </p:sp>
    </p:spTree>
    <p:extLst>
      <p:ext uri="{BB962C8B-B14F-4D97-AF65-F5344CB8AC3E}">
        <p14:creationId xmlns:p14="http://schemas.microsoft.com/office/powerpoint/2010/main" val="3246010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6026" r="15479"/>
          <a:stretch/>
        </p:blipFill>
        <p:spPr>
          <a:xfrm>
            <a:off x="184659" y="3125771"/>
            <a:ext cx="1293786" cy="1062498"/>
          </a:xfrm>
          <a:prstGeom prst="rect">
            <a:avLst/>
          </a:prstGeom>
        </p:spPr>
      </p:pic>
      <p:cxnSp>
        <p:nvCxnSpPr>
          <p:cNvPr id="8" name="Straight Connector 7"/>
          <p:cNvCxnSpPr>
            <a:cxnSpLocks/>
          </p:cNvCxnSpPr>
          <p:nvPr/>
        </p:nvCxnSpPr>
        <p:spPr>
          <a:xfrm flipV="1">
            <a:off x="1415965" y="1824330"/>
            <a:ext cx="757973" cy="150666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a:cxnSpLocks/>
          </p:cNvCxnSpPr>
          <p:nvPr/>
        </p:nvCxnSpPr>
        <p:spPr>
          <a:xfrm>
            <a:off x="1536195" y="4228471"/>
            <a:ext cx="637742" cy="83202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Right Brace 11"/>
          <p:cNvSpPr/>
          <p:nvPr/>
        </p:nvSpPr>
        <p:spPr>
          <a:xfrm>
            <a:off x="7745661" y="1785251"/>
            <a:ext cx="76979" cy="3327072"/>
          </a:xfrm>
          <a:prstGeom prst="righ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61" dirty="0"/>
          </a:p>
        </p:txBody>
      </p:sp>
      <p:pic>
        <p:nvPicPr>
          <p:cNvPr id="15" name="Picture 14" descr="sigmod.tif"/>
          <p:cNvPicPr>
            <a:picLocks noChangeAspect="1"/>
          </p:cNvPicPr>
          <p:nvPr/>
        </p:nvPicPr>
        <p:blipFill rotWithShape="1">
          <a:blip r:embed="rId4">
            <a:extLst>
              <a:ext uri="{28A0092B-C50C-407E-A947-70E740481C1C}">
                <a14:useLocalDpi xmlns:a14="http://schemas.microsoft.com/office/drawing/2010/main" val="0"/>
              </a:ext>
            </a:extLst>
          </a:blip>
          <a:srcRect l="31391" t="70456" r="56430" b="15984"/>
          <a:stretch/>
        </p:blipFill>
        <p:spPr>
          <a:xfrm>
            <a:off x="7926607" y="3249182"/>
            <a:ext cx="1087199" cy="301750"/>
          </a:xfrm>
          <a:prstGeom prst="rect">
            <a:avLst/>
          </a:prstGeom>
        </p:spPr>
      </p:pic>
      <p:sp>
        <p:nvSpPr>
          <p:cNvPr id="21" name="TextBox 20"/>
          <p:cNvSpPr txBox="1"/>
          <p:nvPr/>
        </p:nvSpPr>
        <p:spPr>
          <a:xfrm>
            <a:off x="8172823" y="2888028"/>
            <a:ext cx="554960" cy="301749"/>
          </a:xfrm>
          <a:prstGeom prst="rect">
            <a:avLst/>
          </a:prstGeom>
          <a:noFill/>
        </p:spPr>
        <p:txBody>
          <a:bodyPr wrap="none" rtlCol="0">
            <a:spAutoFit/>
          </a:bodyPr>
          <a:lstStyle/>
          <a:p>
            <a:r>
              <a:rPr lang="en-US" sz="1361" b="1" dirty="0"/>
              <a:t>EEG</a:t>
            </a:r>
          </a:p>
        </p:txBody>
      </p:sp>
      <p:sp>
        <p:nvSpPr>
          <p:cNvPr id="16" name="Title 1">
            <a:extLst>
              <a:ext uri="{FF2B5EF4-FFF2-40B4-BE49-F238E27FC236}">
                <a16:creationId xmlns:a16="http://schemas.microsoft.com/office/drawing/2014/main" id="{E3A31A83-FEC5-6741-89BF-5E7BF573B561}"/>
              </a:ext>
            </a:extLst>
          </p:cNvPr>
          <p:cNvSpPr txBox="1">
            <a:spLocks/>
          </p:cNvSpPr>
          <p:nvPr/>
        </p:nvSpPr>
        <p:spPr>
          <a:xfrm>
            <a:off x="675676" y="581542"/>
            <a:ext cx="6572250" cy="110463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US" sz="2000" dirty="0">
              <a:latin typeface="Arial" charset="0"/>
              <a:ea typeface="Arial" charset="0"/>
              <a:cs typeface="Arial" charset="0"/>
            </a:endParaRPr>
          </a:p>
        </p:txBody>
      </p:sp>
      <p:sp>
        <p:nvSpPr>
          <p:cNvPr id="23" name="Title 1">
            <a:extLst>
              <a:ext uri="{FF2B5EF4-FFF2-40B4-BE49-F238E27FC236}">
                <a16:creationId xmlns:a16="http://schemas.microsoft.com/office/drawing/2014/main" id="{41BE8849-0B86-FB49-AEA2-CC5EE5792296}"/>
              </a:ext>
            </a:extLst>
          </p:cNvPr>
          <p:cNvSpPr txBox="1">
            <a:spLocks/>
          </p:cNvSpPr>
          <p:nvPr/>
        </p:nvSpPr>
        <p:spPr>
          <a:xfrm>
            <a:off x="451312" y="580374"/>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latin typeface="Arial" charset="0"/>
                <a:ea typeface="Arial" charset="0"/>
                <a:cs typeface="Arial" charset="0"/>
              </a:rPr>
              <a:t>Brain oscillations</a:t>
            </a:r>
            <a:endParaRPr lang="en-US" sz="1500" b="1" dirty="0">
              <a:latin typeface="Arial" charset="0"/>
              <a:ea typeface="Arial" charset="0"/>
              <a:cs typeface="Arial" charset="0"/>
            </a:endParaRPr>
          </a:p>
        </p:txBody>
      </p:sp>
      <p:pic>
        <p:nvPicPr>
          <p:cNvPr id="3" name="Picture 2">
            <a:extLst>
              <a:ext uri="{FF2B5EF4-FFF2-40B4-BE49-F238E27FC236}">
                <a16:creationId xmlns:a16="http://schemas.microsoft.com/office/drawing/2014/main" id="{763987D7-95A8-279E-5F7D-7790AFA48FFC}"/>
              </a:ext>
            </a:extLst>
          </p:cNvPr>
          <p:cNvPicPr>
            <a:picLocks noChangeAspect="1"/>
          </p:cNvPicPr>
          <p:nvPr/>
        </p:nvPicPr>
        <p:blipFill rotWithShape="1">
          <a:blip r:embed="rId5"/>
          <a:srcRect l="42432" t="10816" b="75808"/>
          <a:stretch/>
        </p:blipFill>
        <p:spPr>
          <a:xfrm>
            <a:off x="6043435" y="2174678"/>
            <a:ext cx="1647076" cy="534867"/>
          </a:xfrm>
          <a:prstGeom prst="rect">
            <a:avLst/>
          </a:prstGeom>
        </p:spPr>
      </p:pic>
      <p:pic>
        <p:nvPicPr>
          <p:cNvPr id="6" name="Picture 5">
            <a:extLst>
              <a:ext uri="{FF2B5EF4-FFF2-40B4-BE49-F238E27FC236}">
                <a16:creationId xmlns:a16="http://schemas.microsoft.com/office/drawing/2014/main" id="{4B55CBBB-10A1-220D-4F2F-5AB141BBE3AC}"/>
              </a:ext>
            </a:extLst>
          </p:cNvPr>
          <p:cNvPicPr>
            <a:picLocks noChangeAspect="1"/>
          </p:cNvPicPr>
          <p:nvPr/>
        </p:nvPicPr>
        <p:blipFill rotWithShape="1">
          <a:blip r:embed="rId5"/>
          <a:srcRect l="38858" t="83540" r="3574" b="5708"/>
          <a:stretch/>
        </p:blipFill>
        <p:spPr>
          <a:xfrm>
            <a:off x="5978293" y="4588363"/>
            <a:ext cx="1566911" cy="409010"/>
          </a:xfrm>
          <a:prstGeom prst="rect">
            <a:avLst/>
          </a:prstGeom>
        </p:spPr>
      </p:pic>
      <p:pic>
        <p:nvPicPr>
          <p:cNvPr id="7" name="Picture 6">
            <a:extLst>
              <a:ext uri="{FF2B5EF4-FFF2-40B4-BE49-F238E27FC236}">
                <a16:creationId xmlns:a16="http://schemas.microsoft.com/office/drawing/2014/main" id="{1738EE20-BE05-82D9-5910-04507B19D7AB}"/>
              </a:ext>
            </a:extLst>
          </p:cNvPr>
          <p:cNvPicPr>
            <a:picLocks noChangeAspect="1"/>
          </p:cNvPicPr>
          <p:nvPr/>
        </p:nvPicPr>
        <p:blipFill rotWithShape="1">
          <a:blip r:embed="rId5"/>
          <a:srcRect l="45527" t="36892" r="-3095" b="52356"/>
          <a:stretch/>
        </p:blipFill>
        <p:spPr>
          <a:xfrm>
            <a:off x="6155089" y="3259580"/>
            <a:ext cx="1632394" cy="426103"/>
          </a:xfrm>
          <a:prstGeom prst="rect">
            <a:avLst/>
          </a:prstGeom>
        </p:spPr>
      </p:pic>
      <p:pic>
        <p:nvPicPr>
          <p:cNvPr id="9" name="Picture 8">
            <a:extLst>
              <a:ext uri="{FF2B5EF4-FFF2-40B4-BE49-F238E27FC236}">
                <a16:creationId xmlns:a16="http://schemas.microsoft.com/office/drawing/2014/main" id="{0A570AF9-2DEF-176A-3E12-8A9B7287C849}"/>
              </a:ext>
            </a:extLst>
          </p:cNvPr>
          <p:cNvPicPr>
            <a:picLocks noChangeAspect="1"/>
          </p:cNvPicPr>
          <p:nvPr/>
        </p:nvPicPr>
        <p:blipFill rotWithShape="1">
          <a:blip r:embed="rId5"/>
          <a:srcRect l="46114" t="63862" r="-3682" b="25386"/>
          <a:stretch/>
        </p:blipFill>
        <p:spPr>
          <a:xfrm>
            <a:off x="6197242" y="3940476"/>
            <a:ext cx="1566915" cy="409011"/>
          </a:xfrm>
          <a:prstGeom prst="rect">
            <a:avLst/>
          </a:prstGeom>
        </p:spPr>
      </p:pic>
      <p:pic>
        <p:nvPicPr>
          <p:cNvPr id="5" name="Picture 4"/>
          <p:cNvPicPr>
            <a:picLocks noChangeAspect="1"/>
          </p:cNvPicPr>
          <p:nvPr/>
        </p:nvPicPr>
        <p:blipFill rotWithShape="1">
          <a:blip r:embed="rId6"/>
          <a:srcRect t="7933" r="14828" b="6160"/>
          <a:stretch/>
        </p:blipFill>
        <p:spPr>
          <a:xfrm>
            <a:off x="2315595" y="1765464"/>
            <a:ext cx="3804337" cy="3327072"/>
          </a:xfrm>
          <a:prstGeom prst="rect">
            <a:avLst/>
          </a:prstGeom>
        </p:spPr>
      </p:pic>
    </p:spTree>
    <p:extLst>
      <p:ext uri="{BB962C8B-B14F-4D97-AF65-F5344CB8AC3E}">
        <p14:creationId xmlns:p14="http://schemas.microsoft.com/office/powerpoint/2010/main" val="7369801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654050"/>
          </a:xfrm>
        </p:spPr>
        <p:txBody>
          <a:bodyPr/>
          <a:lstStyle/>
          <a:p>
            <a:pPr marL="0" indent="0">
              <a:buNone/>
            </a:pPr>
            <a:r>
              <a:rPr lang="en-US" sz="2000" dirty="0"/>
              <a:t>Non-stationary signals include bursts, chirps, evoked potentials, …</a:t>
            </a:r>
          </a:p>
        </p:txBody>
      </p:sp>
      <p:sp>
        <p:nvSpPr>
          <p:cNvPr id="5" name="Rectangle 2"/>
          <p:cNvSpPr>
            <a:spLocks noGrp="1" noChangeArrowheads="1"/>
          </p:cNvSpPr>
          <p:nvPr>
            <p:ph type="title"/>
          </p:nvPr>
        </p:nvSpPr>
        <p:spPr>
          <a:xfrm>
            <a:off x="685800" y="42863"/>
            <a:ext cx="7772400" cy="1143000"/>
          </a:xfrm>
        </p:spPr>
        <p:txBody>
          <a:bodyPr/>
          <a:lstStyle/>
          <a:p>
            <a:pPr eaLnBrk="1" hangingPunct="1"/>
            <a:r>
              <a:rPr lang="en-US" sz="3600" dirty="0">
                <a:solidFill>
                  <a:schemeClr val="tx1"/>
                </a:solidFill>
                <a:latin typeface="Arial" charset="0"/>
                <a:ea typeface="ＭＳ Ｐゴシック" charset="0"/>
                <a:cs typeface="ＭＳ Ｐゴシック" charset="0"/>
              </a:rPr>
              <a:t>Non-Stationary Signals</a:t>
            </a:r>
          </a:p>
        </p:txBody>
      </p:sp>
      <p:pic>
        <p:nvPicPr>
          <p:cNvPr id="7" name="Picture 6" descr="nonstationa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816" y="2684991"/>
            <a:ext cx="2990850" cy="2243138"/>
          </a:xfrm>
          <a:prstGeom prst="rect">
            <a:avLst/>
          </a:prstGeom>
        </p:spPr>
      </p:pic>
      <p:pic>
        <p:nvPicPr>
          <p:cNvPr id="2" name="Picture 1"/>
          <p:cNvPicPr>
            <a:picLocks noChangeAspect="1"/>
          </p:cNvPicPr>
          <p:nvPr/>
        </p:nvPicPr>
        <p:blipFill>
          <a:blip r:embed="rId4"/>
          <a:stretch>
            <a:fillRect/>
          </a:stretch>
        </p:blipFill>
        <p:spPr>
          <a:xfrm>
            <a:off x="6184023" y="2754004"/>
            <a:ext cx="2822394" cy="2135498"/>
          </a:xfrm>
          <a:prstGeom prst="rect">
            <a:avLst/>
          </a:prstGeom>
        </p:spPr>
      </p:pic>
      <p:sp>
        <p:nvSpPr>
          <p:cNvPr id="4" name="TextBox 3"/>
          <p:cNvSpPr txBox="1"/>
          <p:nvPr/>
        </p:nvSpPr>
        <p:spPr>
          <a:xfrm>
            <a:off x="7270750" y="4921250"/>
            <a:ext cx="736274" cy="369332"/>
          </a:xfrm>
          <a:prstGeom prst="rect">
            <a:avLst/>
          </a:prstGeom>
          <a:noFill/>
        </p:spPr>
        <p:txBody>
          <a:bodyPr wrap="none" rtlCol="0">
            <a:spAutoFit/>
          </a:bodyPr>
          <a:lstStyle/>
          <a:p>
            <a:r>
              <a:rPr lang="en-US" dirty="0"/>
              <a:t>Chirp</a:t>
            </a:r>
          </a:p>
        </p:txBody>
      </p:sp>
      <p:sp>
        <p:nvSpPr>
          <p:cNvPr id="8" name="TextBox 7"/>
          <p:cNvSpPr txBox="1"/>
          <p:nvPr/>
        </p:nvSpPr>
        <p:spPr>
          <a:xfrm>
            <a:off x="1485899" y="4925483"/>
            <a:ext cx="723425" cy="369332"/>
          </a:xfrm>
          <a:prstGeom prst="rect">
            <a:avLst/>
          </a:prstGeom>
          <a:noFill/>
        </p:spPr>
        <p:txBody>
          <a:bodyPr wrap="none" rtlCol="0">
            <a:spAutoFit/>
          </a:bodyPr>
          <a:lstStyle/>
          <a:p>
            <a:r>
              <a:rPr lang="en-US" dirty="0"/>
              <a:t>Burst</a:t>
            </a:r>
          </a:p>
        </p:txBody>
      </p:sp>
      <p:pic>
        <p:nvPicPr>
          <p:cNvPr id="6" name="Picture 5"/>
          <p:cNvPicPr>
            <a:picLocks noChangeAspect="1"/>
          </p:cNvPicPr>
          <p:nvPr/>
        </p:nvPicPr>
        <p:blipFill>
          <a:blip r:embed="rId5"/>
          <a:stretch>
            <a:fillRect/>
          </a:stretch>
        </p:blipFill>
        <p:spPr>
          <a:xfrm>
            <a:off x="3302000" y="2812616"/>
            <a:ext cx="2685630" cy="2087467"/>
          </a:xfrm>
          <a:prstGeom prst="rect">
            <a:avLst/>
          </a:prstGeom>
        </p:spPr>
      </p:pic>
      <p:sp>
        <p:nvSpPr>
          <p:cNvPr id="9" name="TextBox 8"/>
          <p:cNvSpPr txBox="1"/>
          <p:nvPr/>
        </p:nvSpPr>
        <p:spPr>
          <a:xfrm>
            <a:off x="3708400" y="4957232"/>
            <a:ext cx="1891451" cy="369332"/>
          </a:xfrm>
          <a:prstGeom prst="rect">
            <a:avLst/>
          </a:prstGeom>
          <a:noFill/>
        </p:spPr>
        <p:txBody>
          <a:bodyPr wrap="none" rtlCol="0">
            <a:spAutoFit/>
          </a:bodyPr>
          <a:lstStyle/>
          <a:p>
            <a:r>
              <a:rPr lang="en-US" dirty="0"/>
              <a:t>Evoked potential</a:t>
            </a:r>
          </a:p>
        </p:txBody>
      </p:sp>
    </p:spTree>
    <p:extLst>
      <p:ext uri="{BB962C8B-B14F-4D97-AF65-F5344CB8AC3E}">
        <p14:creationId xmlns:p14="http://schemas.microsoft.com/office/powerpoint/2010/main" val="21016571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Elbow Connector 88"/>
          <p:cNvCxnSpPr>
            <a:endCxn id="37914" idx="6"/>
          </p:cNvCxnSpPr>
          <p:nvPr/>
        </p:nvCxnSpPr>
        <p:spPr>
          <a:xfrm rot="10800000">
            <a:off x="5359401" y="2044700"/>
            <a:ext cx="3107267" cy="362252"/>
          </a:xfrm>
          <a:prstGeom prst="bentConnector3">
            <a:avLst>
              <a:gd name="adj1" fmla="val -214"/>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37889" name="Rectangle 2"/>
          <p:cNvSpPr>
            <a:spLocks noGrp="1" noChangeArrowheads="1"/>
          </p:cNvSpPr>
          <p:nvPr>
            <p:ph type="title"/>
          </p:nvPr>
        </p:nvSpPr>
        <p:spPr>
          <a:xfrm>
            <a:off x="581025" y="-14288"/>
            <a:ext cx="7772400" cy="1143001"/>
          </a:xfrm>
        </p:spPr>
        <p:txBody>
          <a:bodyPr/>
          <a:lstStyle/>
          <a:p>
            <a:pPr eaLnBrk="1" hangingPunct="1"/>
            <a:r>
              <a:rPr lang="en-US" sz="3600" dirty="0">
                <a:latin typeface="Arial" charset="0"/>
                <a:ea typeface="ＭＳ Ｐゴシック" charset="0"/>
                <a:cs typeface="ＭＳ Ｐゴシック" charset="0"/>
              </a:rPr>
              <a:t>Spectrogram or ERSP</a:t>
            </a:r>
          </a:p>
        </p:txBody>
      </p:sp>
      <p:grpSp>
        <p:nvGrpSpPr>
          <p:cNvPr id="37890" name="Group 86"/>
          <p:cNvGrpSpPr>
            <a:grpSpLocks/>
          </p:cNvGrpSpPr>
          <p:nvPr/>
        </p:nvGrpSpPr>
        <p:grpSpPr bwMode="auto">
          <a:xfrm>
            <a:off x="1130300" y="1790700"/>
            <a:ext cx="4229100" cy="2438400"/>
            <a:chOff x="1608" y="1128"/>
            <a:chExt cx="2664" cy="1536"/>
          </a:xfrm>
        </p:grpSpPr>
        <p:sp>
          <p:nvSpPr>
            <p:cNvPr id="37902" name="Oval 3"/>
            <p:cNvSpPr>
              <a:spLocks noChangeArrowheads="1"/>
            </p:cNvSpPr>
            <p:nvPr/>
          </p:nvSpPr>
          <p:spPr bwMode="auto">
            <a:xfrm>
              <a:off x="1624"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03" name="Line 4"/>
            <p:cNvSpPr>
              <a:spLocks noChangeShapeType="1"/>
            </p:cNvSpPr>
            <p:nvPr/>
          </p:nvSpPr>
          <p:spPr bwMode="auto">
            <a:xfrm rot="5400000" flipV="1">
              <a:off x="1769" y="1310"/>
              <a:ext cx="77" cy="4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04" name="Oval 5"/>
            <p:cNvSpPr>
              <a:spLocks noChangeArrowheads="1"/>
            </p:cNvSpPr>
            <p:nvPr/>
          </p:nvSpPr>
          <p:spPr bwMode="auto">
            <a:xfrm>
              <a:off x="2012"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05" name="Line 6"/>
            <p:cNvSpPr>
              <a:spLocks noChangeShapeType="1"/>
            </p:cNvSpPr>
            <p:nvPr/>
          </p:nvSpPr>
          <p:spPr bwMode="auto">
            <a:xfrm rot="5400000" flipV="1">
              <a:off x="2185" y="1282"/>
              <a:ext cx="29"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06" name="Oval 7"/>
            <p:cNvSpPr>
              <a:spLocks noChangeArrowheads="1"/>
            </p:cNvSpPr>
            <p:nvPr/>
          </p:nvSpPr>
          <p:spPr bwMode="auto">
            <a:xfrm>
              <a:off x="2400"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07" name="Line 8"/>
            <p:cNvSpPr>
              <a:spLocks noChangeShapeType="1"/>
            </p:cNvSpPr>
            <p:nvPr/>
          </p:nvSpPr>
          <p:spPr bwMode="auto">
            <a:xfrm rot="-5400000" flipH="1" flipV="1">
              <a:off x="2521" y="1270"/>
              <a:ext cx="1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08" name="Oval 9"/>
            <p:cNvSpPr>
              <a:spLocks noChangeArrowheads="1"/>
            </p:cNvSpPr>
            <p:nvPr/>
          </p:nvSpPr>
          <p:spPr bwMode="auto">
            <a:xfrm>
              <a:off x="2788"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09" name="Line 10"/>
            <p:cNvSpPr>
              <a:spLocks noChangeShapeType="1"/>
            </p:cNvSpPr>
            <p:nvPr/>
          </p:nvSpPr>
          <p:spPr bwMode="auto">
            <a:xfrm rot="5400000" flipV="1">
              <a:off x="2985" y="1258"/>
              <a:ext cx="13" cy="8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10" name="Oval 11"/>
            <p:cNvSpPr>
              <a:spLocks noChangeArrowheads="1"/>
            </p:cNvSpPr>
            <p:nvPr/>
          </p:nvSpPr>
          <p:spPr bwMode="auto">
            <a:xfrm>
              <a:off x="3176"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11" name="Line 12"/>
            <p:cNvSpPr>
              <a:spLocks noChangeShapeType="1"/>
            </p:cNvSpPr>
            <p:nvPr/>
          </p:nvSpPr>
          <p:spPr bwMode="auto">
            <a:xfrm rot="5400000" flipH="1">
              <a:off x="3250" y="1210"/>
              <a:ext cx="123" cy="4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12" name="Oval 13"/>
            <p:cNvSpPr>
              <a:spLocks noChangeArrowheads="1"/>
            </p:cNvSpPr>
            <p:nvPr/>
          </p:nvSpPr>
          <p:spPr bwMode="auto">
            <a:xfrm>
              <a:off x="3564"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13" name="Line 14"/>
            <p:cNvSpPr>
              <a:spLocks noChangeShapeType="1"/>
            </p:cNvSpPr>
            <p:nvPr/>
          </p:nvSpPr>
          <p:spPr bwMode="auto">
            <a:xfrm rot="5400000" flipV="1">
              <a:off x="3689" y="1330"/>
              <a:ext cx="77" cy="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14" name="Oval 15"/>
            <p:cNvSpPr>
              <a:spLocks noChangeArrowheads="1"/>
            </p:cNvSpPr>
            <p:nvPr/>
          </p:nvSpPr>
          <p:spPr bwMode="auto">
            <a:xfrm>
              <a:off x="3952"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15" name="Line 16"/>
            <p:cNvSpPr>
              <a:spLocks noChangeShapeType="1"/>
            </p:cNvSpPr>
            <p:nvPr/>
          </p:nvSpPr>
          <p:spPr bwMode="auto">
            <a:xfrm rot="5400000" flipV="1">
              <a:off x="4113" y="1294"/>
              <a:ext cx="53"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16" name="Oval 17"/>
            <p:cNvSpPr>
              <a:spLocks noChangeArrowheads="1"/>
            </p:cNvSpPr>
            <p:nvPr/>
          </p:nvSpPr>
          <p:spPr bwMode="auto">
            <a:xfrm>
              <a:off x="1624"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17" name="Line 18"/>
            <p:cNvSpPr>
              <a:spLocks noChangeShapeType="1"/>
            </p:cNvSpPr>
            <p:nvPr/>
          </p:nvSpPr>
          <p:spPr bwMode="auto">
            <a:xfrm rot="-5400000" flipH="1" flipV="1">
              <a:off x="1725" y="1698"/>
              <a:ext cx="5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18" name="Oval 19"/>
            <p:cNvSpPr>
              <a:spLocks noChangeArrowheads="1"/>
            </p:cNvSpPr>
            <p:nvPr/>
          </p:nvSpPr>
          <p:spPr bwMode="auto">
            <a:xfrm>
              <a:off x="2012"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19" name="Line 20"/>
            <p:cNvSpPr>
              <a:spLocks noChangeShapeType="1"/>
            </p:cNvSpPr>
            <p:nvPr/>
          </p:nvSpPr>
          <p:spPr bwMode="auto">
            <a:xfrm rot="-5400000">
              <a:off x="2186" y="1638"/>
              <a:ext cx="51"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20" name="Oval 21"/>
            <p:cNvSpPr>
              <a:spLocks noChangeArrowheads="1"/>
            </p:cNvSpPr>
            <p:nvPr/>
          </p:nvSpPr>
          <p:spPr bwMode="auto">
            <a:xfrm>
              <a:off x="2400"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21" name="Line 22"/>
            <p:cNvSpPr>
              <a:spLocks noChangeShapeType="1"/>
            </p:cNvSpPr>
            <p:nvPr/>
          </p:nvSpPr>
          <p:spPr bwMode="auto">
            <a:xfrm rot="-5400000" flipH="1" flipV="1">
              <a:off x="2509" y="1666"/>
              <a:ext cx="13" cy="8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22" name="Oval 23"/>
            <p:cNvSpPr>
              <a:spLocks noChangeArrowheads="1"/>
            </p:cNvSpPr>
            <p:nvPr/>
          </p:nvSpPr>
          <p:spPr bwMode="auto">
            <a:xfrm>
              <a:off x="2788"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23" name="Line 24"/>
            <p:cNvSpPr>
              <a:spLocks noChangeShapeType="1"/>
            </p:cNvSpPr>
            <p:nvPr/>
          </p:nvSpPr>
          <p:spPr bwMode="auto">
            <a:xfrm rot="-5400000">
              <a:off x="2958" y="1626"/>
              <a:ext cx="67" cy="8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24" name="Oval 25"/>
            <p:cNvSpPr>
              <a:spLocks noChangeArrowheads="1"/>
            </p:cNvSpPr>
            <p:nvPr/>
          </p:nvSpPr>
          <p:spPr bwMode="auto">
            <a:xfrm>
              <a:off x="3176"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25" name="Line 26"/>
            <p:cNvSpPr>
              <a:spLocks noChangeShapeType="1"/>
            </p:cNvSpPr>
            <p:nvPr/>
          </p:nvSpPr>
          <p:spPr bwMode="auto">
            <a:xfrm rot="5400000" flipV="1">
              <a:off x="3341" y="1698"/>
              <a:ext cx="37" cy="4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26" name="Oval 27"/>
            <p:cNvSpPr>
              <a:spLocks noChangeArrowheads="1"/>
            </p:cNvSpPr>
            <p:nvPr/>
          </p:nvSpPr>
          <p:spPr bwMode="auto">
            <a:xfrm>
              <a:off x="3564"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27" name="Line 28"/>
            <p:cNvSpPr>
              <a:spLocks noChangeShapeType="1"/>
            </p:cNvSpPr>
            <p:nvPr/>
          </p:nvSpPr>
          <p:spPr bwMode="auto">
            <a:xfrm rot="5400000" flipH="1">
              <a:off x="3690" y="1670"/>
              <a:ext cx="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28" name="Oval 29"/>
            <p:cNvSpPr>
              <a:spLocks noChangeArrowheads="1"/>
            </p:cNvSpPr>
            <p:nvPr/>
          </p:nvSpPr>
          <p:spPr bwMode="auto">
            <a:xfrm>
              <a:off x="3952"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29" name="Line 30"/>
            <p:cNvSpPr>
              <a:spLocks noChangeShapeType="1"/>
            </p:cNvSpPr>
            <p:nvPr/>
          </p:nvSpPr>
          <p:spPr bwMode="auto">
            <a:xfrm rot="5400000" flipV="1">
              <a:off x="4149" y="1666"/>
              <a:ext cx="21" cy="9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30" name="Oval 31"/>
            <p:cNvSpPr>
              <a:spLocks noChangeArrowheads="1"/>
            </p:cNvSpPr>
            <p:nvPr/>
          </p:nvSpPr>
          <p:spPr bwMode="auto">
            <a:xfrm>
              <a:off x="1616"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31" name="Line 32"/>
            <p:cNvSpPr>
              <a:spLocks noChangeShapeType="1"/>
            </p:cNvSpPr>
            <p:nvPr/>
          </p:nvSpPr>
          <p:spPr bwMode="auto">
            <a:xfrm rot="5400000" flipH="1">
              <a:off x="1722" y="2058"/>
              <a:ext cx="4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32" name="Oval 33"/>
            <p:cNvSpPr>
              <a:spLocks noChangeArrowheads="1"/>
            </p:cNvSpPr>
            <p:nvPr/>
          </p:nvSpPr>
          <p:spPr bwMode="auto">
            <a:xfrm>
              <a:off x="2004"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33" name="Line 34"/>
            <p:cNvSpPr>
              <a:spLocks noChangeShapeType="1"/>
            </p:cNvSpPr>
            <p:nvPr/>
          </p:nvSpPr>
          <p:spPr bwMode="auto">
            <a:xfrm rot="5400000" flipV="1">
              <a:off x="2189" y="2086"/>
              <a:ext cx="29"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34" name="Oval 35"/>
            <p:cNvSpPr>
              <a:spLocks noChangeArrowheads="1"/>
            </p:cNvSpPr>
            <p:nvPr/>
          </p:nvSpPr>
          <p:spPr bwMode="auto">
            <a:xfrm>
              <a:off x="2392"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35" name="Line 36"/>
            <p:cNvSpPr>
              <a:spLocks noChangeShapeType="1"/>
            </p:cNvSpPr>
            <p:nvPr/>
          </p:nvSpPr>
          <p:spPr bwMode="auto">
            <a:xfrm rot="5400000" flipH="1">
              <a:off x="2482" y="2042"/>
              <a:ext cx="83"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36" name="Oval 37"/>
            <p:cNvSpPr>
              <a:spLocks noChangeArrowheads="1"/>
            </p:cNvSpPr>
            <p:nvPr/>
          </p:nvSpPr>
          <p:spPr bwMode="auto">
            <a:xfrm>
              <a:off x="2780"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37" name="Line 38"/>
            <p:cNvSpPr>
              <a:spLocks noChangeShapeType="1"/>
            </p:cNvSpPr>
            <p:nvPr/>
          </p:nvSpPr>
          <p:spPr bwMode="auto">
            <a:xfrm rot="5400000" flipV="1">
              <a:off x="2941" y="2110"/>
              <a:ext cx="69" cy="72"/>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38" name="Oval 39"/>
            <p:cNvSpPr>
              <a:spLocks noChangeArrowheads="1"/>
            </p:cNvSpPr>
            <p:nvPr/>
          </p:nvSpPr>
          <p:spPr bwMode="auto">
            <a:xfrm>
              <a:off x="3168"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39" name="Line 40"/>
            <p:cNvSpPr>
              <a:spLocks noChangeShapeType="1"/>
            </p:cNvSpPr>
            <p:nvPr/>
          </p:nvSpPr>
          <p:spPr bwMode="auto">
            <a:xfrm rot="-5400000">
              <a:off x="3350" y="2070"/>
              <a:ext cx="19"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40" name="Oval 41"/>
            <p:cNvSpPr>
              <a:spLocks noChangeArrowheads="1"/>
            </p:cNvSpPr>
            <p:nvPr/>
          </p:nvSpPr>
          <p:spPr bwMode="auto">
            <a:xfrm>
              <a:off x="3556"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41" name="Line 42"/>
            <p:cNvSpPr>
              <a:spLocks noChangeShapeType="1"/>
            </p:cNvSpPr>
            <p:nvPr/>
          </p:nvSpPr>
          <p:spPr bwMode="auto">
            <a:xfrm rot="5400000" flipH="1">
              <a:off x="3670" y="2066"/>
              <a:ext cx="11"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42" name="Oval 43"/>
            <p:cNvSpPr>
              <a:spLocks noChangeArrowheads="1"/>
            </p:cNvSpPr>
            <p:nvPr/>
          </p:nvSpPr>
          <p:spPr bwMode="auto">
            <a:xfrm>
              <a:off x="3944"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43" name="Line 44"/>
            <p:cNvSpPr>
              <a:spLocks noChangeShapeType="1"/>
            </p:cNvSpPr>
            <p:nvPr/>
          </p:nvSpPr>
          <p:spPr bwMode="auto">
            <a:xfrm rot="5400000" flipV="1">
              <a:off x="4129" y="2086"/>
              <a:ext cx="1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44" name="Oval 45"/>
            <p:cNvSpPr>
              <a:spLocks noChangeArrowheads="1"/>
            </p:cNvSpPr>
            <p:nvPr/>
          </p:nvSpPr>
          <p:spPr bwMode="auto">
            <a:xfrm>
              <a:off x="1608"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45" name="Line 46"/>
            <p:cNvSpPr>
              <a:spLocks noChangeShapeType="1"/>
            </p:cNvSpPr>
            <p:nvPr/>
          </p:nvSpPr>
          <p:spPr bwMode="auto">
            <a:xfrm rot="5400000" flipH="1">
              <a:off x="1710" y="2454"/>
              <a:ext cx="35"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46" name="Oval 47"/>
            <p:cNvSpPr>
              <a:spLocks noChangeArrowheads="1"/>
            </p:cNvSpPr>
            <p:nvPr/>
          </p:nvSpPr>
          <p:spPr bwMode="auto">
            <a:xfrm>
              <a:off x="1996"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47" name="Line 48"/>
            <p:cNvSpPr>
              <a:spLocks noChangeShapeType="1"/>
            </p:cNvSpPr>
            <p:nvPr/>
          </p:nvSpPr>
          <p:spPr bwMode="auto">
            <a:xfrm rot="-5400000">
              <a:off x="2190" y="2474"/>
              <a:ext cx="3" cy="72"/>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48" name="Oval 49"/>
            <p:cNvSpPr>
              <a:spLocks noChangeArrowheads="1"/>
            </p:cNvSpPr>
            <p:nvPr/>
          </p:nvSpPr>
          <p:spPr bwMode="auto">
            <a:xfrm>
              <a:off x="2384"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49" name="Line 50"/>
            <p:cNvSpPr>
              <a:spLocks noChangeShapeType="1"/>
            </p:cNvSpPr>
            <p:nvPr/>
          </p:nvSpPr>
          <p:spPr bwMode="auto">
            <a:xfrm rot="5400000" flipH="1">
              <a:off x="2510" y="2478"/>
              <a:ext cx="11"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50" name="Oval 51"/>
            <p:cNvSpPr>
              <a:spLocks noChangeArrowheads="1"/>
            </p:cNvSpPr>
            <p:nvPr/>
          </p:nvSpPr>
          <p:spPr bwMode="auto">
            <a:xfrm>
              <a:off x="2772"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51" name="Line 52"/>
            <p:cNvSpPr>
              <a:spLocks noChangeShapeType="1"/>
            </p:cNvSpPr>
            <p:nvPr/>
          </p:nvSpPr>
          <p:spPr bwMode="auto">
            <a:xfrm rot="-5400000">
              <a:off x="2978" y="2462"/>
              <a:ext cx="3" cy="9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52" name="Oval 53"/>
            <p:cNvSpPr>
              <a:spLocks noChangeArrowheads="1"/>
            </p:cNvSpPr>
            <p:nvPr/>
          </p:nvSpPr>
          <p:spPr bwMode="auto">
            <a:xfrm>
              <a:off x="3160"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53" name="Line 54"/>
            <p:cNvSpPr>
              <a:spLocks noChangeShapeType="1"/>
            </p:cNvSpPr>
            <p:nvPr/>
          </p:nvSpPr>
          <p:spPr bwMode="auto">
            <a:xfrm rot="-5400000" flipH="1" flipV="1">
              <a:off x="3285" y="2482"/>
              <a:ext cx="5"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54" name="Oval 55"/>
            <p:cNvSpPr>
              <a:spLocks noChangeArrowheads="1"/>
            </p:cNvSpPr>
            <p:nvPr/>
          </p:nvSpPr>
          <p:spPr bwMode="auto">
            <a:xfrm>
              <a:off x="3548"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55" name="Line 56"/>
            <p:cNvSpPr>
              <a:spLocks noChangeShapeType="1"/>
            </p:cNvSpPr>
            <p:nvPr/>
          </p:nvSpPr>
          <p:spPr bwMode="auto">
            <a:xfrm rot="5400000" flipV="1">
              <a:off x="3729" y="2490"/>
              <a:ext cx="37"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7956" name="Oval 57"/>
            <p:cNvSpPr>
              <a:spLocks noChangeArrowheads="1"/>
            </p:cNvSpPr>
            <p:nvPr/>
          </p:nvSpPr>
          <p:spPr bwMode="auto">
            <a:xfrm>
              <a:off x="3936"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7957" name="Line 58"/>
            <p:cNvSpPr>
              <a:spLocks noChangeShapeType="1"/>
            </p:cNvSpPr>
            <p:nvPr/>
          </p:nvSpPr>
          <p:spPr bwMode="auto">
            <a:xfrm rot="5400000" flipH="1">
              <a:off x="4038" y="2454"/>
              <a:ext cx="43" cy="72"/>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37891" name="Text Box 59"/>
          <p:cNvSpPr txBox="1">
            <a:spLocks noChangeArrowheads="1"/>
          </p:cNvSpPr>
          <p:nvPr/>
        </p:nvSpPr>
        <p:spPr bwMode="auto">
          <a:xfrm>
            <a:off x="1116013" y="1370013"/>
            <a:ext cx="5730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0 ms</a:t>
            </a:r>
          </a:p>
        </p:txBody>
      </p:sp>
      <p:sp>
        <p:nvSpPr>
          <p:cNvPr id="37892" name="Text Box 60"/>
          <p:cNvSpPr txBox="1">
            <a:spLocks noChangeArrowheads="1"/>
          </p:cNvSpPr>
          <p:nvPr/>
        </p:nvSpPr>
        <p:spPr bwMode="auto">
          <a:xfrm>
            <a:off x="17002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ms</a:t>
            </a:r>
          </a:p>
        </p:txBody>
      </p:sp>
      <p:sp>
        <p:nvSpPr>
          <p:cNvPr id="37893" name="Text Box 61"/>
          <p:cNvSpPr txBox="1">
            <a:spLocks noChangeArrowheads="1"/>
          </p:cNvSpPr>
          <p:nvPr/>
        </p:nvSpPr>
        <p:spPr bwMode="auto">
          <a:xfrm>
            <a:off x="23352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ms</a:t>
            </a:r>
          </a:p>
        </p:txBody>
      </p:sp>
      <p:sp>
        <p:nvSpPr>
          <p:cNvPr id="37894" name="Text Box 62"/>
          <p:cNvSpPr txBox="1">
            <a:spLocks noChangeArrowheads="1"/>
          </p:cNvSpPr>
          <p:nvPr/>
        </p:nvSpPr>
        <p:spPr bwMode="auto">
          <a:xfrm>
            <a:off x="29194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ms</a:t>
            </a:r>
          </a:p>
        </p:txBody>
      </p:sp>
      <p:sp>
        <p:nvSpPr>
          <p:cNvPr id="37895" name="Text Box 63"/>
          <p:cNvSpPr txBox="1">
            <a:spLocks noChangeArrowheads="1"/>
          </p:cNvSpPr>
          <p:nvPr/>
        </p:nvSpPr>
        <p:spPr bwMode="auto">
          <a:xfrm>
            <a:off x="35544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40 ms</a:t>
            </a:r>
          </a:p>
        </p:txBody>
      </p:sp>
      <p:sp>
        <p:nvSpPr>
          <p:cNvPr id="37896" name="Text Box 64"/>
          <p:cNvSpPr txBox="1">
            <a:spLocks noChangeArrowheads="1"/>
          </p:cNvSpPr>
          <p:nvPr/>
        </p:nvSpPr>
        <p:spPr bwMode="auto">
          <a:xfrm>
            <a:off x="41767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50 ms</a:t>
            </a:r>
          </a:p>
        </p:txBody>
      </p:sp>
      <p:sp>
        <p:nvSpPr>
          <p:cNvPr id="37897" name="Text Box 65"/>
          <p:cNvSpPr txBox="1">
            <a:spLocks noChangeArrowheads="1"/>
          </p:cNvSpPr>
          <p:nvPr/>
        </p:nvSpPr>
        <p:spPr bwMode="auto">
          <a:xfrm>
            <a:off x="48371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60 ms</a:t>
            </a:r>
          </a:p>
        </p:txBody>
      </p:sp>
      <p:sp>
        <p:nvSpPr>
          <p:cNvPr id="37898" name="Text Box 66"/>
          <p:cNvSpPr txBox="1">
            <a:spLocks noChangeArrowheads="1"/>
          </p:cNvSpPr>
          <p:nvPr/>
        </p:nvSpPr>
        <p:spPr bwMode="auto">
          <a:xfrm>
            <a:off x="404813" y="1827213"/>
            <a:ext cx="5715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 Hz</a:t>
            </a:r>
          </a:p>
        </p:txBody>
      </p:sp>
      <p:sp>
        <p:nvSpPr>
          <p:cNvPr id="37899" name="Text Box 67"/>
          <p:cNvSpPr txBox="1">
            <a:spLocks noChangeArrowheads="1"/>
          </p:cNvSpPr>
          <p:nvPr/>
        </p:nvSpPr>
        <p:spPr bwMode="auto">
          <a:xfrm>
            <a:off x="404813" y="2487613"/>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Hz</a:t>
            </a:r>
          </a:p>
        </p:txBody>
      </p:sp>
      <p:sp>
        <p:nvSpPr>
          <p:cNvPr id="37900" name="Text Box 68"/>
          <p:cNvSpPr txBox="1">
            <a:spLocks noChangeArrowheads="1"/>
          </p:cNvSpPr>
          <p:nvPr/>
        </p:nvSpPr>
        <p:spPr bwMode="auto">
          <a:xfrm>
            <a:off x="404813" y="3173413"/>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Hz</a:t>
            </a:r>
          </a:p>
        </p:txBody>
      </p:sp>
      <p:sp>
        <p:nvSpPr>
          <p:cNvPr id="37901" name="Text Box 69"/>
          <p:cNvSpPr txBox="1">
            <a:spLocks noChangeArrowheads="1"/>
          </p:cNvSpPr>
          <p:nvPr/>
        </p:nvSpPr>
        <p:spPr bwMode="auto">
          <a:xfrm>
            <a:off x="404813" y="3783013"/>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Hz</a:t>
            </a:r>
          </a:p>
        </p:txBody>
      </p:sp>
      <p:sp>
        <p:nvSpPr>
          <p:cNvPr id="71" name="Rectangle 205"/>
          <p:cNvSpPr>
            <a:spLocks noChangeArrowheads="1"/>
          </p:cNvSpPr>
          <p:nvPr/>
        </p:nvSpPr>
        <p:spPr bwMode="auto">
          <a:xfrm>
            <a:off x="1104900" y="1752600"/>
            <a:ext cx="584200" cy="609600"/>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cxnSp>
        <p:nvCxnSpPr>
          <p:cNvPr id="4" name="Elbow Connector 3"/>
          <p:cNvCxnSpPr>
            <a:stCxn id="73" idx="0"/>
            <a:endCxn id="37902" idx="6"/>
          </p:cNvCxnSpPr>
          <p:nvPr/>
        </p:nvCxnSpPr>
        <p:spPr>
          <a:xfrm rot="16200000" flipV="1">
            <a:off x="3797300" y="-88900"/>
            <a:ext cx="355600" cy="4622800"/>
          </a:xfrm>
          <a:prstGeom prst="bentConnector2">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5553200" y="1828800"/>
            <a:ext cx="685800" cy="4191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FFT</a:t>
            </a:r>
          </a:p>
        </p:txBody>
      </p:sp>
      <p:cxnSp>
        <p:nvCxnSpPr>
          <p:cNvPr id="11" name="Straight Arrow Connector 10"/>
          <p:cNvCxnSpPr/>
          <p:nvPr/>
        </p:nvCxnSpPr>
        <p:spPr>
          <a:xfrm>
            <a:off x="5981700" y="2895600"/>
            <a:ext cx="990600"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2" name="Picture 11"/>
          <p:cNvPicPr>
            <a:picLocks noChangeAspect="1"/>
          </p:cNvPicPr>
          <p:nvPr/>
        </p:nvPicPr>
        <p:blipFill>
          <a:blip r:embed="rId3"/>
          <a:stretch>
            <a:fillRect/>
          </a:stretch>
        </p:blipFill>
        <p:spPr>
          <a:xfrm>
            <a:off x="5994400" y="2400300"/>
            <a:ext cx="2786063" cy="381000"/>
          </a:xfrm>
          <a:prstGeom prst="rect">
            <a:avLst/>
          </a:prstGeom>
        </p:spPr>
      </p:pic>
      <p:sp>
        <p:nvSpPr>
          <p:cNvPr id="73" name="Rectangle 205"/>
          <p:cNvSpPr>
            <a:spLocks noChangeArrowheads="1"/>
          </p:cNvSpPr>
          <p:nvPr/>
        </p:nvSpPr>
        <p:spPr bwMode="auto">
          <a:xfrm>
            <a:off x="5994400" y="2400300"/>
            <a:ext cx="584200" cy="381000"/>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85" name="Picture 213" descr="tmp"/>
          <p:cNvPicPr>
            <a:picLocks noChangeAspect="1" noChangeArrowheads="1"/>
          </p:cNvPicPr>
          <p:nvPr/>
        </p:nvPicPr>
        <p:blipFill>
          <a:blip r:embed="rId4">
            <a:extLst>
              <a:ext uri="{28A0092B-C50C-407E-A947-70E740481C1C}">
                <a14:useLocalDpi xmlns:a14="http://schemas.microsoft.com/office/drawing/2010/main" val="0"/>
              </a:ext>
            </a:extLst>
          </a:blip>
          <a:srcRect l="9651" t="7597" r="58202" b="64987"/>
          <a:stretch>
            <a:fillRect/>
          </a:stretch>
        </p:blipFill>
        <p:spPr bwMode="auto">
          <a:xfrm>
            <a:off x="1206500" y="4783138"/>
            <a:ext cx="4198938" cy="168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6" name="Rectangle 214"/>
          <p:cNvSpPr>
            <a:spLocks noChangeArrowheads="1"/>
          </p:cNvSpPr>
          <p:nvPr/>
        </p:nvSpPr>
        <p:spPr bwMode="auto">
          <a:xfrm>
            <a:off x="1231900" y="4826000"/>
            <a:ext cx="495300" cy="457200"/>
          </a:xfrm>
          <a:prstGeom prst="rect">
            <a:avLst/>
          </a:prstGeom>
          <a:noFill/>
          <a:ln w="254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0" presetClass="path" presetSubtype="0" accel="50000" decel="50000" fill="hold" grpId="0" nodeType="withEffect">
                                  <p:stCondLst>
                                    <p:cond delay="0"/>
                                  </p:stCondLst>
                                  <p:childTnLst>
                                    <p:animMotion origin="layout" path="M -1.36758E-6 4.38584E-6 L 0.23655 -0.00185 " pathEditMode="relative" rAng="0" ptsTypes="AA">
                                      <p:cBhvr>
                                        <p:cTn id="8" dur="2000" fill="hold"/>
                                        <p:tgtEl>
                                          <p:spTgt spid="73"/>
                                        </p:tgtEl>
                                        <p:attrNameLst>
                                          <p:attrName>ppt_x</p:attrName>
                                          <p:attrName>ppt_y</p:attrName>
                                        </p:attrNameLst>
                                      </p:cBhvr>
                                      <p:rCtr x="11819" y="-93"/>
                                    </p:animMotion>
                                  </p:childTnLst>
                                </p:cTn>
                              </p:par>
                              <p:par>
                                <p:cTn id="9" presetID="0" presetClass="path" presetSubtype="0" accel="50000" decel="50000" fill="hold" grpId="0" nodeType="withEffect">
                                  <p:stCondLst>
                                    <p:cond delay="0"/>
                                  </p:stCondLst>
                                  <p:childTnLst>
                                    <p:animMotion origin="layout" path="M 2.22222E-6 5.55112E-17 L 0.40278 -0.00185 " pathEditMode="relative" rAng="0" ptsTypes="AA">
                                      <p:cBhvr>
                                        <p:cTn id="10" dur="2000" fill="hold"/>
                                        <p:tgtEl>
                                          <p:spTgt spid="71"/>
                                        </p:tgtEl>
                                        <p:attrNameLst>
                                          <p:attrName>ppt_x</p:attrName>
                                          <p:attrName>ppt_y</p:attrName>
                                        </p:attrNameLst>
                                      </p:cBhvr>
                                      <p:rCtr x="20139" y="-93"/>
                                    </p:animMotion>
                                  </p:childTnLst>
                                </p:cTn>
                              </p:par>
                              <p:par>
                                <p:cTn id="11" presetID="0" presetClass="path" presetSubtype="0" accel="50000" decel="50000" fill="hold" grpId="0" nodeType="withEffect">
                                  <p:stCondLst>
                                    <p:cond delay="0"/>
                                  </p:stCondLst>
                                  <p:childTnLst>
                                    <p:animMotion origin="layout" path="M 6.07428E-7 4.43905E-6 L 0.40021 4.43905E-6 " pathEditMode="relative" rAng="0" ptsTypes="AA">
                                      <p:cBhvr>
                                        <p:cTn id="12" dur="2000" fill="hold"/>
                                        <p:tgtEl>
                                          <p:spTgt spid="86"/>
                                        </p:tgtEl>
                                        <p:attrNameLst>
                                          <p:attrName>ppt_x</p:attrName>
                                          <p:attrName>ppt_y</p:attrName>
                                        </p:attrNameLst>
                                      </p:cBhvr>
                                      <p:rCtr x="20010" y="0"/>
                                    </p:animMotion>
                                  </p:childTnLst>
                                </p:cTn>
                              </p:par>
                            </p:childTnLst>
                          </p:cTn>
                        </p:par>
                        <p:par>
                          <p:cTn id="13" fill="hold">
                            <p:stCondLst>
                              <p:cond delay="2000"/>
                            </p:stCondLst>
                            <p:childTnLst>
                              <p:par>
                                <p:cTn id="14" presetID="1" presetClass="entr" presetSubtype="0"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3" grpId="0" animBg="1"/>
      <p:bldP spid="8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44"/>
          <p:cNvSpPr>
            <a:spLocks noChangeArrowheads="1"/>
          </p:cNvSpPr>
          <p:nvPr/>
        </p:nvSpPr>
        <p:spPr bwMode="auto">
          <a:xfrm>
            <a:off x="2590800" y="1828800"/>
            <a:ext cx="4267200" cy="230505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8914" name="Rectangle 2"/>
          <p:cNvSpPr>
            <a:spLocks noGrp="1" noChangeArrowheads="1"/>
          </p:cNvSpPr>
          <p:nvPr>
            <p:ph type="title"/>
          </p:nvPr>
        </p:nvSpPr>
        <p:spPr>
          <a:xfrm>
            <a:off x="581025" y="-14288"/>
            <a:ext cx="7772400" cy="1143001"/>
          </a:xfrm>
        </p:spPr>
        <p:txBody>
          <a:bodyPr/>
          <a:lstStyle/>
          <a:p>
            <a:pPr eaLnBrk="1" hangingPunct="1"/>
            <a:r>
              <a:rPr lang="en-US" sz="3600">
                <a:latin typeface="Arial" charset="0"/>
                <a:ea typeface="ＭＳ Ｐゴシック" charset="0"/>
                <a:cs typeface="ＭＳ Ｐゴシック" charset="0"/>
              </a:rPr>
              <a:t>Spectrogram or ERSP</a:t>
            </a:r>
          </a:p>
        </p:txBody>
      </p:sp>
      <p:sp>
        <p:nvSpPr>
          <p:cNvPr id="38915" name="Text Box 59"/>
          <p:cNvSpPr txBox="1">
            <a:spLocks noChangeArrowheads="1"/>
          </p:cNvSpPr>
          <p:nvPr/>
        </p:nvSpPr>
        <p:spPr bwMode="auto">
          <a:xfrm>
            <a:off x="2538413" y="1370013"/>
            <a:ext cx="5730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0 ms</a:t>
            </a:r>
          </a:p>
        </p:txBody>
      </p:sp>
      <p:sp>
        <p:nvSpPr>
          <p:cNvPr id="38916" name="Text Box 60"/>
          <p:cNvSpPr txBox="1">
            <a:spLocks noChangeArrowheads="1"/>
          </p:cNvSpPr>
          <p:nvPr/>
        </p:nvSpPr>
        <p:spPr bwMode="auto">
          <a:xfrm>
            <a:off x="31226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ms</a:t>
            </a:r>
          </a:p>
        </p:txBody>
      </p:sp>
      <p:sp>
        <p:nvSpPr>
          <p:cNvPr id="38917" name="Text Box 61"/>
          <p:cNvSpPr txBox="1">
            <a:spLocks noChangeArrowheads="1"/>
          </p:cNvSpPr>
          <p:nvPr/>
        </p:nvSpPr>
        <p:spPr bwMode="auto">
          <a:xfrm>
            <a:off x="37576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ms</a:t>
            </a:r>
          </a:p>
        </p:txBody>
      </p:sp>
      <p:sp>
        <p:nvSpPr>
          <p:cNvPr id="38918" name="Text Box 62"/>
          <p:cNvSpPr txBox="1">
            <a:spLocks noChangeArrowheads="1"/>
          </p:cNvSpPr>
          <p:nvPr/>
        </p:nvSpPr>
        <p:spPr bwMode="auto">
          <a:xfrm>
            <a:off x="43418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ms</a:t>
            </a:r>
          </a:p>
        </p:txBody>
      </p:sp>
      <p:sp>
        <p:nvSpPr>
          <p:cNvPr id="38919" name="Text Box 63"/>
          <p:cNvSpPr txBox="1">
            <a:spLocks noChangeArrowheads="1"/>
          </p:cNvSpPr>
          <p:nvPr/>
        </p:nvSpPr>
        <p:spPr bwMode="auto">
          <a:xfrm>
            <a:off x="49768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40 ms</a:t>
            </a:r>
          </a:p>
        </p:txBody>
      </p:sp>
      <p:sp>
        <p:nvSpPr>
          <p:cNvPr id="38920" name="Text Box 64"/>
          <p:cNvSpPr txBox="1">
            <a:spLocks noChangeArrowheads="1"/>
          </p:cNvSpPr>
          <p:nvPr/>
        </p:nvSpPr>
        <p:spPr bwMode="auto">
          <a:xfrm>
            <a:off x="55991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50 ms</a:t>
            </a:r>
          </a:p>
        </p:txBody>
      </p:sp>
      <p:sp>
        <p:nvSpPr>
          <p:cNvPr id="38921" name="Text Box 65"/>
          <p:cNvSpPr txBox="1">
            <a:spLocks noChangeArrowheads="1"/>
          </p:cNvSpPr>
          <p:nvPr/>
        </p:nvSpPr>
        <p:spPr bwMode="auto">
          <a:xfrm>
            <a:off x="6259513" y="1370013"/>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60 ms</a:t>
            </a:r>
          </a:p>
        </p:txBody>
      </p:sp>
      <p:sp>
        <p:nvSpPr>
          <p:cNvPr id="38922" name="Text Box 66"/>
          <p:cNvSpPr txBox="1">
            <a:spLocks noChangeArrowheads="1"/>
          </p:cNvSpPr>
          <p:nvPr/>
        </p:nvSpPr>
        <p:spPr bwMode="auto">
          <a:xfrm>
            <a:off x="1827213" y="1827213"/>
            <a:ext cx="5715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 Hz</a:t>
            </a:r>
          </a:p>
        </p:txBody>
      </p:sp>
      <p:sp>
        <p:nvSpPr>
          <p:cNvPr id="38923" name="Text Box 67"/>
          <p:cNvSpPr txBox="1">
            <a:spLocks noChangeArrowheads="1"/>
          </p:cNvSpPr>
          <p:nvPr/>
        </p:nvSpPr>
        <p:spPr bwMode="auto">
          <a:xfrm>
            <a:off x="1827213" y="2487613"/>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Hz</a:t>
            </a:r>
          </a:p>
        </p:txBody>
      </p:sp>
      <p:sp>
        <p:nvSpPr>
          <p:cNvPr id="38924" name="Text Box 68"/>
          <p:cNvSpPr txBox="1">
            <a:spLocks noChangeArrowheads="1"/>
          </p:cNvSpPr>
          <p:nvPr/>
        </p:nvSpPr>
        <p:spPr bwMode="auto">
          <a:xfrm>
            <a:off x="1827213" y="3173413"/>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Hz</a:t>
            </a:r>
          </a:p>
        </p:txBody>
      </p:sp>
      <p:sp>
        <p:nvSpPr>
          <p:cNvPr id="38925" name="Text Box 69"/>
          <p:cNvSpPr txBox="1">
            <a:spLocks noChangeArrowheads="1"/>
          </p:cNvSpPr>
          <p:nvPr/>
        </p:nvSpPr>
        <p:spPr bwMode="auto">
          <a:xfrm>
            <a:off x="1827213" y="3783013"/>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Hz</a:t>
            </a:r>
          </a:p>
        </p:txBody>
      </p:sp>
      <p:pic>
        <p:nvPicPr>
          <p:cNvPr id="38926" name="Picture 70" descr="componenttimefreq"/>
          <p:cNvPicPr>
            <a:picLocks noChangeAspect="1" noChangeArrowheads="1"/>
          </p:cNvPicPr>
          <p:nvPr/>
        </p:nvPicPr>
        <p:blipFill>
          <a:blip r:embed="rId3">
            <a:extLst>
              <a:ext uri="{28A0092B-C50C-407E-A947-70E740481C1C}">
                <a14:useLocalDpi xmlns:a14="http://schemas.microsoft.com/office/drawing/2010/main" val="0"/>
              </a:ext>
            </a:extLst>
          </a:blip>
          <a:srcRect l="39857" t="28534" r="24437" b="64835"/>
          <a:stretch>
            <a:fillRect/>
          </a:stretch>
        </p:blipFill>
        <p:spPr bwMode="auto">
          <a:xfrm>
            <a:off x="3059113" y="4827588"/>
            <a:ext cx="4103687" cy="165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27" name="Text Box 71"/>
          <p:cNvSpPr txBox="1">
            <a:spLocks noChangeArrowheads="1"/>
          </p:cNvSpPr>
          <p:nvPr/>
        </p:nvSpPr>
        <p:spPr bwMode="auto">
          <a:xfrm>
            <a:off x="2392363" y="4857750"/>
            <a:ext cx="5715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 Hz</a:t>
            </a:r>
          </a:p>
        </p:txBody>
      </p:sp>
      <p:sp>
        <p:nvSpPr>
          <p:cNvPr id="38928" name="Text Box 72"/>
          <p:cNvSpPr txBox="1">
            <a:spLocks noChangeArrowheads="1"/>
          </p:cNvSpPr>
          <p:nvPr/>
        </p:nvSpPr>
        <p:spPr bwMode="auto">
          <a:xfrm>
            <a:off x="2392363" y="5276850"/>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Hz</a:t>
            </a:r>
          </a:p>
        </p:txBody>
      </p:sp>
      <p:sp>
        <p:nvSpPr>
          <p:cNvPr id="38929" name="Text Box 73"/>
          <p:cNvSpPr txBox="1">
            <a:spLocks noChangeArrowheads="1"/>
          </p:cNvSpPr>
          <p:nvPr/>
        </p:nvSpPr>
        <p:spPr bwMode="auto">
          <a:xfrm>
            <a:off x="2392363" y="5683250"/>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Hz</a:t>
            </a:r>
          </a:p>
        </p:txBody>
      </p:sp>
      <p:sp>
        <p:nvSpPr>
          <p:cNvPr id="38930" name="Text Box 74"/>
          <p:cNvSpPr txBox="1">
            <a:spLocks noChangeArrowheads="1"/>
          </p:cNvSpPr>
          <p:nvPr/>
        </p:nvSpPr>
        <p:spPr bwMode="auto">
          <a:xfrm>
            <a:off x="2392363" y="6165850"/>
            <a:ext cx="6731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Hz</a:t>
            </a:r>
          </a:p>
        </p:txBody>
      </p:sp>
      <p:sp>
        <p:nvSpPr>
          <p:cNvPr id="38931" name="Text Box 75"/>
          <p:cNvSpPr txBox="1">
            <a:spLocks noChangeArrowheads="1"/>
          </p:cNvSpPr>
          <p:nvPr/>
        </p:nvSpPr>
        <p:spPr bwMode="auto">
          <a:xfrm>
            <a:off x="2989263" y="6521450"/>
            <a:ext cx="5730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0 ms</a:t>
            </a:r>
          </a:p>
        </p:txBody>
      </p:sp>
      <p:sp>
        <p:nvSpPr>
          <p:cNvPr id="38932" name="Text Box 76"/>
          <p:cNvSpPr txBox="1">
            <a:spLocks noChangeArrowheads="1"/>
          </p:cNvSpPr>
          <p:nvPr/>
        </p:nvSpPr>
        <p:spPr bwMode="auto">
          <a:xfrm>
            <a:off x="3573463" y="6521450"/>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10 ms</a:t>
            </a:r>
          </a:p>
        </p:txBody>
      </p:sp>
      <p:sp>
        <p:nvSpPr>
          <p:cNvPr id="38933" name="Text Box 77"/>
          <p:cNvSpPr txBox="1">
            <a:spLocks noChangeArrowheads="1"/>
          </p:cNvSpPr>
          <p:nvPr/>
        </p:nvSpPr>
        <p:spPr bwMode="auto">
          <a:xfrm>
            <a:off x="4208463" y="6521450"/>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20 ms</a:t>
            </a:r>
          </a:p>
        </p:txBody>
      </p:sp>
      <p:sp>
        <p:nvSpPr>
          <p:cNvPr id="38934" name="Text Box 78"/>
          <p:cNvSpPr txBox="1">
            <a:spLocks noChangeArrowheads="1"/>
          </p:cNvSpPr>
          <p:nvPr/>
        </p:nvSpPr>
        <p:spPr bwMode="auto">
          <a:xfrm>
            <a:off x="4792663" y="6521450"/>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30 ms</a:t>
            </a:r>
          </a:p>
        </p:txBody>
      </p:sp>
      <p:sp>
        <p:nvSpPr>
          <p:cNvPr id="38935" name="Text Box 79"/>
          <p:cNvSpPr txBox="1">
            <a:spLocks noChangeArrowheads="1"/>
          </p:cNvSpPr>
          <p:nvPr/>
        </p:nvSpPr>
        <p:spPr bwMode="auto">
          <a:xfrm>
            <a:off x="5427663" y="6521450"/>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40 ms</a:t>
            </a:r>
          </a:p>
        </p:txBody>
      </p:sp>
      <p:sp>
        <p:nvSpPr>
          <p:cNvPr id="38936" name="Text Box 80"/>
          <p:cNvSpPr txBox="1">
            <a:spLocks noChangeArrowheads="1"/>
          </p:cNvSpPr>
          <p:nvPr/>
        </p:nvSpPr>
        <p:spPr bwMode="auto">
          <a:xfrm>
            <a:off x="6049963" y="6521450"/>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50 ms</a:t>
            </a:r>
          </a:p>
        </p:txBody>
      </p:sp>
      <p:sp>
        <p:nvSpPr>
          <p:cNvPr id="38937" name="Text Box 81"/>
          <p:cNvSpPr txBox="1">
            <a:spLocks noChangeArrowheads="1"/>
          </p:cNvSpPr>
          <p:nvPr/>
        </p:nvSpPr>
        <p:spPr bwMode="auto">
          <a:xfrm>
            <a:off x="6710363" y="6521450"/>
            <a:ext cx="674687"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Times New Roman" charset="0"/>
              </a:rPr>
              <a:t>60 ms</a:t>
            </a:r>
          </a:p>
        </p:txBody>
      </p:sp>
      <p:sp>
        <p:nvSpPr>
          <p:cNvPr id="38938" name="AutoShape 82"/>
          <p:cNvSpPr>
            <a:spLocks/>
          </p:cNvSpPr>
          <p:nvPr/>
        </p:nvSpPr>
        <p:spPr bwMode="auto">
          <a:xfrm>
            <a:off x="7302500" y="2152650"/>
            <a:ext cx="277813" cy="563563"/>
          </a:xfrm>
          <a:prstGeom prst="rightBrace">
            <a:avLst>
              <a:gd name="adj1" fmla="val 16905"/>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39" name="Text Box 83"/>
          <p:cNvSpPr txBox="1">
            <a:spLocks noChangeArrowheads="1"/>
          </p:cNvSpPr>
          <p:nvPr/>
        </p:nvSpPr>
        <p:spPr bwMode="auto">
          <a:xfrm>
            <a:off x="7634288" y="2228850"/>
            <a:ext cx="1352550" cy="915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Average of </a:t>
            </a:r>
          </a:p>
          <a:p>
            <a:pPr eaLnBrk="1" hangingPunct="1"/>
            <a:r>
              <a:rPr lang="en-US" sz="1800"/>
              <a:t>squared</a:t>
            </a:r>
          </a:p>
          <a:p>
            <a:pPr eaLnBrk="1" hangingPunct="1"/>
            <a:r>
              <a:rPr lang="en-US" sz="1800"/>
              <a:t>values</a:t>
            </a:r>
          </a:p>
        </p:txBody>
      </p:sp>
      <p:sp>
        <p:nvSpPr>
          <p:cNvPr id="38940" name="Line 84"/>
          <p:cNvSpPr>
            <a:spLocks noChangeShapeType="1"/>
          </p:cNvSpPr>
          <p:nvPr/>
        </p:nvSpPr>
        <p:spPr bwMode="auto">
          <a:xfrm flipH="1">
            <a:off x="8204200" y="3230563"/>
            <a:ext cx="0" cy="1831975"/>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8941" name="Line 85"/>
          <p:cNvSpPr>
            <a:spLocks noChangeShapeType="1"/>
          </p:cNvSpPr>
          <p:nvPr/>
        </p:nvSpPr>
        <p:spPr bwMode="auto">
          <a:xfrm flipH="1">
            <a:off x="7345363" y="5062538"/>
            <a:ext cx="860425" cy="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42" name="Rectangle 147"/>
          <p:cNvSpPr>
            <a:spLocks noChangeArrowheads="1"/>
          </p:cNvSpPr>
          <p:nvPr/>
        </p:nvSpPr>
        <p:spPr bwMode="auto">
          <a:xfrm>
            <a:off x="2978150" y="2209800"/>
            <a:ext cx="4210050" cy="22479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8943" name="Rectangle 207"/>
          <p:cNvSpPr>
            <a:spLocks noChangeArrowheads="1"/>
          </p:cNvSpPr>
          <p:nvPr/>
        </p:nvSpPr>
        <p:spPr bwMode="auto">
          <a:xfrm>
            <a:off x="6184900" y="1841500"/>
            <a:ext cx="584200" cy="609600"/>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44" name="Rectangle 145"/>
          <p:cNvSpPr>
            <a:spLocks noChangeArrowheads="1"/>
          </p:cNvSpPr>
          <p:nvPr/>
        </p:nvSpPr>
        <p:spPr bwMode="auto">
          <a:xfrm>
            <a:off x="2743200" y="1981200"/>
            <a:ext cx="4267200" cy="230505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8945" name="Rectangle 206"/>
          <p:cNvSpPr>
            <a:spLocks noChangeArrowheads="1"/>
          </p:cNvSpPr>
          <p:nvPr/>
        </p:nvSpPr>
        <p:spPr bwMode="auto">
          <a:xfrm>
            <a:off x="6337300" y="1993900"/>
            <a:ext cx="584200" cy="609600"/>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46" name="Rectangle 146"/>
          <p:cNvSpPr>
            <a:spLocks noChangeArrowheads="1"/>
          </p:cNvSpPr>
          <p:nvPr/>
        </p:nvSpPr>
        <p:spPr bwMode="auto">
          <a:xfrm>
            <a:off x="2895600" y="2133600"/>
            <a:ext cx="4330700" cy="2368550"/>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38947" name="Group 148"/>
          <p:cNvGrpSpPr>
            <a:grpSpLocks/>
          </p:cNvGrpSpPr>
          <p:nvPr/>
        </p:nvGrpSpPr>
        <p:grpSpPr bwMode="auto">
          <a:xfrm>
            <a:off x="3009900" y="2235200"/>
            <a:ext cx="3987800" cy="2070100"/>
            <a:chOff x="1608" y="1128"/>
            <a:chExt cx="2664" cy="1536"/>
          </a:xfrm>
        </p:grpSpPr>
        <p:sp>
          <p:nvSpPr>
            <p:cNvPr id="38953" name="Oval 149"/>
            <p:cNvSpPr>
              <a:spLocks noChangeArrowheads="1"/>
            </p:cNvSpPr>
            <p:nvPr/>
          </p:nvSpPr>
          <p:spPr bwMode="auto">
            <a:xfrm>
              <a:off x="1624"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54" name="Line 150"/>
            <p:cNvSpPr>
              <a:spLocks noChangeShapeType="1"/>
            </p:cNvSpPr>
            <p:nvPr/>
          </p:nvSpPr>
          <p:spPr bwMode="auto">
            <a:xfrm rot="5400000" flipV="1">
              <a:off x="1769" y="1310"/>
              <a:ext cx="77" cy="4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55" name="Oval 151"/>
            <p:cNvSpPr>
              <a:spLocks noChangeArrowheads="1"/>
            </p:cNvSpPr>
            <p:nvPr/>
          </p:nvSpPr>
          <p:spPr bwMode="auto">
            <a:xfrm>
              <a:off x="2012"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56" name="Line 152"/>
            <p:cNvSpPr>
              <a:spLocks noChangeShapeType="1"/>
            </p:cNvSpPr>
            <p:nvPr/>
          </p:nvSpPr>
          <p:spPr bwMode="auto">
            <a:xfrm rot="5400000" flipV="1">
              <a:off x="2185" y="1282"/>
              <a:ext cx="29"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57" name="Oval 153"/>
            <p:cNvSpPr>
              <a:spLocks noChangeArrowheads="1"/>
            </p:cNvSpPr>
            <p:nvPr/>
          </p:nvSpPr>
          <p:spPr bwMode="auto">
            <a:xfrm>
              <a:off x="2400"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58" name="Line 154"/>
            <p:cNvSpPr>
              <a:spLocks noChangeShapeType="1"/>
            </p:cNvSpPr>
            <p:nvPr/>
          </p:nvSpPr>
          <p:spPr bwMode="auto">
            <a:xfrm rot="-5400000" flipH="1" flipV="1">
              <a:off x="2521" y="1270"/>
              <a:ext cx="1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59" name="Oval 155"/>
            <p:cNvSpPr>
              <a:spLocks noChangeArrowheads="1"/>
            </p:cNvSpPr>
            <p:nvPr/>
          </p:nvSpPr>
          <p:spPr bwMode="auto">
            <a:xfrm>
              <a:off x="2788"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60" name="Line 156"/>
            <p:cNvSpPr>
              <a:spLocks noChangeShapeType="1"/>
            </p:cNvSpPr>
            <p:nvPr/>
          </p:nvSpPr>
          <p:spPr bwMode="auto">
            <a:xfrm rot="5400000" flipV="1">
              <a:off x="2985" y="1258"/>
              <a:ext cx="13" cy="8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61" name="Oval 157"/>
            <p:cNvSpPr>
              <a:spLocks noChangeArrowheads="1"/>
            </p:cNvSpPr>
            <p:nvPr/>
          </p:nvSpPr>
          <p:spPr bwMode="auto">
            <a:xfrm>
              <a:off x="3176"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62" name="Line 158"/>
            <p:cNvSpPr>
              <a:spLocks noChangeShapeType="1"/>
            </p:cNvSpPr>
            <p:nvPr/>
          </p:nvSpPr>
          <p:spPr bwMode="auto">
            <a:xfrm rot="5400000" flipH="1">
              <a:off x="3250" y="1210"/>
              <a:ext cx="123" cy="4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63" name="Oval 159"/>
            <p:cNvSpPr>
              <a:spLocks noChangeArrowheads="1"/>
            </p:cNvSpPr>
            <p:nvPr/>
          </p:nvSpPr>
          <p:spPr bwMode="auto">
            <a:xfrm>
              <a:off x="3564"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64" name="Line 160"/>
            <p:cNvSpPr>
              <a:spLocks noChangeShapeType="1"/>
            </p:cNvSpPr>
            <p:nvPr/>
          </p:nvSpPr>
          <p:spPr bwMode="auto">
            <a:xfrm rot="5400000" flipV="1">
              <a:off x="3689" y="1330"/>
              <a:ext cx="77" cy="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65" name="Oval 161"/>
            <p:cNvSpPr>
              <a:spLocks noChangeArrowheads="1"/>
            </p:cNvSpPr>
            <p:nvPr/>
          </p:nvSpPr>
          <p:spPr bwMode="auto">
            <a:xfrm>
              <a:off x="3952" y="1128"/>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66" name="Line 162"/>
            <p:cNvSpPr>
              <a:spLocks noChangeShapeType="1"/>
            </p:cNvSpPr>
            <p:nvPr/>
          </p:nvSpPr>
          <p:spPr bwMode="auto">
            <a:xfrm rot="5400000" flipV="1">
              <a:off x="4113" y="1294"/>
              <a:ext cx="53"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67" name="Oval 163"/>
            <p:cNvSpPr>
              <a:spLocks noChangeArrowheads="1"/>
            </p:cNvSpPr>
            <p:nvPr/>
          </p:nvSpPr>
          <p:spPr bwMode="auto">
            <a:xfrm>
              <a:off x="1624"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68" name="Line 164"/>
            <p:cNvSpPr>
              <a:spLocks noChangeShapeType="1"/>
            </p:cNvSpPr>
            <p:nvPr/>
          </p:nvSpPr>
          <p:spPr bwMode="auto">
            <a:xfrm rot="-5400000" flipH="1" flipV="1">
              <a:off x="1725" y="1698"/>
              <a:ext cx="5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69" name="Oval 165"/>
            <p:cNvSpPr>
              <a:spLocks noChangeArrowheads="1"/>
            </p:cNvSpPr>
            <p:nvPr/>
          </p:nvSpPr>
          <p:spPr bwMode="auto">
            <a:xfrm>
              <a:off x="2012"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70" name="Line 166"/>
            <p:cNvSpPr>
              <a:spLocks noChangeShapeType="1"/>
            </p:cNvSpPr>
            <p:nvPr/>
          </p:nvSpPr>
          <p:spPr bwMode="auto">
            <a:xfrm rot="-5400000">
              <a:off x="2186" y="1638"/>
              <a:ext cx="51"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71" name="Oval 167"/>
            <p:cNvSpPr>
              <a:spLocks noChangeArrowheads="1"/>
            </p:cNvSpPr>
            <p:nvPr/>
          </p:nvSpPr>
          <p:spPr bwMode="auto">
            <a:xfrm>
              <a:off x="2400"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72" name="Line 168"/>
            <p:cNvSpPr>
              <a:spLocks noChangeShapeType="1"/>
            </p:cNvSpPr>
            <p:nvPr/>
          </p:nvSpPr>
          <p:spPr bwMode="auto">
            <a:xfrm rot="-5400000" flipH="1" flipV="1">
              <a:off x="2509" y="1666"/>
              <a:ext cx="13" cy="8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73" name="Oval 169"/>
            <p:cNvSpPr>
              <a:spLocks noChangeArrowheads="1"/>
            </p:cNvSpPr>
            <p:nvPr/>
          </p:nvSpPr>
          <p:spPr bwMode="auto">
            <a:xfrm>
              <a:off x="2788"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74" name="Line 170"/>
            <p:cNvSpPr>
              <a:spLocks noChangeShapeType="1"/>
            </p:cNvSpPr>
            <p:nvPr/>
          </p:nvSpPr>
          <p:spPr bwMode="auto">
            <a:xfrm rot="-5400000">
              <a:off x="2958" y="1626"/>
              <a:ext cx="67" cy="8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75" name="Oval 171"/>
            <p:cNvSpPr>
              <a:spLocks noChangeArrowheads="1"/>
            </p:cNvSpPr>
            <p:nvPr/>
          </p:nvSpPr>
          <p:spPr bwMode="auto">
            <a:xfrm>
              <a:off x="3176"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76" name="Line 172"/>
            <p:cNvSpPr>
              <a:spLocks noChangeShapeType="1"/>
            </p:cNvSpPr>
            <p:nvPr/>
          </p:nvSpPr>
          <p:spPr bwMode="auto">
            <a:xfrm rot="5400000" flipV="1">
              <a:off x="3341" y="1698"/>
              <a:ext cx="37" cy="48"/>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77" name="Oval 173"/>
            <p:cNvSpPr>
              <a:spLocks noChangeArrowheads="1"/>
            </p:cNvSpPr>
            <p:nvPr/>
          </p:nvSpPr>
          <p:spPr bwMode="auto">
            <a:xfrm>
              <a:off x="3564"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78" name="Line 174"/>
            <p:cNvSpPr>
              <a:spLocks noChangeShapeType="1"/>
            </p:cNvSpPr>
            <p:nvPr/>
          </p:nvSpPr>
          <p:spPr bwMode="auto">
            <a:xfrm rot="5400000" flipH="1">
              <a:off x="3690" y="1670"/>
              <a:ext cx="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79" name="Oval 175"/>
            <p:cNvSpPr>
              <a:spLocks noChangeArrowheads="1"/>
            </p:cNvSpPr>
            <p:nvPr/>
          </p:nvSpPr>
          <p:spPr bwMode="auto">
            <a:xfrm>
              <a:off x="3952" y="1536"/>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80" name="Line 176"/>
            <p:cNvSpPr>
              <a:spLocks noChangeShapeType="1"/>
            </p:cNvSpPr>
            <p:nvPr/>
          </p:nvSpPr>
          <p:spPr bwMode="auto">
            <a:xfrm rot="5400000" flipV="1">
              <a:off x="4149" y="1666"/>
              <a:ext cx="21" cy="9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81" name="Oval 177"/>
            <p:cNvSpPr>
              <a:spLocks noChangeArrowheads="1"/>
            </p:cNvSpPr>
            <p:nvPr/>
          </p:nvSpPr>
          <p:spPr bwMode="auto">
            <a:xfrm>
              <a:off x="1616"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82" name="Line 178"/>
            <p:cNvSpPr>
              <a:spLocks noChangeShapeType="1"/>
            </p:cNvSpPr>
            <p:nvPr/>
          </p:nvSpPr>
          <p:spPr bwMode="auto">
            <a:xfrm rot="5400000" flipH="1">
              <a:off x="1722" y="2058"/>
              <a:ext cx="4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83" name="Oval 179"/>
            <p:cNvSpPr>
              <a:spLocks noChangeArrowheads="1"/>
            </p:cNvSpPr>
            <p:nvPr/>
          </p:nvSpPr>
          <p:spPr bwMode="auto">
            <a:xfrm>
              <a:off x="2004"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84" name="Line 180"/>
            <p:cNvSpPr>
              <a:spLocks noChangeShapeType="1"/>
            </p:cNvSpPr>
            <p:nvPr/>
          </p:nvSpPr>
          <p:spPr bwMode="auto">
            <a:xfrm rot="5400000" flipV="1">
              <a:off x="2189" y="2086"/>
              <a:ext cx="29"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85" name="Oval 181"/>
            <p:cNvSpPr>
              <a:spLocks noChangeArrowheads="1"/>
            </p:cNvSpPr>
            <p:nvPr/>
          </p:nvSpPr>
          <p:spPr bwMode="auto">
            <a:xfrm>
              <a:off x="2392"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86" name="Line 182"/>
            <p:cNvSpPr>
              <a:spLocks noChangeShapeType="1"/>
            </p:cNvSpPr>
            <p:nvPr/>
          </p:nvSpPr>
          <p:spPr bwMode="auto">
            <a:xfrm rot="5400000" flipH="1">
              <a:off x="2482" y="2042"/>
              <a:ext cx="83"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87" name="Oval 183"/>
            <p:cNvSpPr>
              <a:spLocks noChangeArrowheads="1"/>
            </p:cNvSpPr>
            <p:nvPr/>
          </p:nvSpPr>
          <p:spPr bwMode="auto">
            <a:xfrm>
              <a:off x="2780"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88" name="Line 184"/>
            <p:cNvSpPr>
              <a:spLocks noChangeShapeType="1"/>
            </p:cNvSpPr>
            <p:nvPr/>
          </p:nvSpPr>
          <p:spPr bwMode="auto">
            <a:xfrm rot="5400000" flipV="1">
              <a:off x="2941" y="2110"/>
              <a:ext cx="69" cy="72"/>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89" name="Oval 185"/>
            <p:cNvSpPr>
              <a:spLocks noChangeArrowheads="1"/>
            </p:cNvSpPr>
            <p:nvPr/>
          </p:nvSpPr>
          <p:spPr bwMode="auto">
            <a:xfrm>
              <a:off x="3168"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90" name="Line 186"/>
            <p:cNvSpPr>
              <a:spLocks noChangeShapeType="1"/>
            </p:cNvSpPr>
            <p:nvPr/>
          </p:nvSpPr>
          <p:spPr bwMode="auto">
            <a:xfrm rot="-5400000">
              <a:off x="3350" y="2070"/>
              <a:ext cx="19"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91" name="Oval 187"/>
            <p:cNvSpPr>
              <a:spLocks noChangeArrowheads="1"/>
            </p:cNvSpPr>
            <p:nvPr/>
          </p:nvSpPr>
          <p:spPr bwMode="auto">
            <a:xfrm>
              <a:off x="3556"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92" name="Line 188"/>
            <p:cNvSpPr>
              <a:spLocks noChangeShapeType="1"/>
            </p:cNvSpPr>
            <p:nvPr/>
          </p:nvSpPr>
          <p:spPr bwMode="auto">
            <a:xfrm rot="5400000" flipH="1">
              <a:off x="3670" y="2066"/>
              <a:ext cx="11"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93" name="Oval 189"/>
            <p:cNvSpPr>
              <a:spLocks noChangeArrowheads="1"/>
            </p:cNvSpPr>
            <p:nvPr/>
          </p:nvSpPr>
          <p:spPr bwMode="auto">
            <a:xfrm>
              <a:off x="3944" y="19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94" name="Line 190"/>
            <p:cNvSpPr>
              <a:spLocks noChangeShapeType="1"/>
            </p:cNvSpPr>
            <p:nvPr/>
          </p:nvSpPr>
          <p:spPr bwMode="auto">
            <a:xfrm rot="5400000" flipV="1">
              <a:off x="4129" y="2086"/>
              <a:ext cx="13"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95" name="Oval 191"/>
            <p:cNvSpPr>
              <a:spLocks noChangeArrowheads="1"/>
            </p:cNvSpPr>
            <p:nvPr/>
          </p:nvSpPr>
          <p:spPr bwMode="auto">
            <a:xfrm>
              <a:off x="1608"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96" name="Line 192"/>
            <p:cNvSpPr>
              <a:spLocks noChangeShapeType="1"/>
            </p:cNvSpPr>
            <p:nvPr/>
          </p:nvSpPr>
          <p:spPr bwMode="auto">
            <a:xfrm rot="5400000" flipH="1">
              <a:off x="1710" y="2454"/>
              <a:ext cx="35"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97" name="Oval 193"/>
            <p:cNvSpPr>
              <a:spLocks noChangeArrowheads="1"/>
            </p:cNvSpPr>
            <p:nvPr/>
          </p:nvSpPr>
          <p:spPr bwMode="auto">
            <a:xfrm>
              <a:off x="1996"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98" name="Line 194"/>
            <p:cNvSpPr>
              <a:spLocks noChangeShapeType="1"/>
            </p:cNvSpPr>
            <p:nvPr/>
          </p:nvSpPr>
          <p:spPr bwMode="auto">
            <a:xfrm rot="-5400000">
              <a:off x="2190" y="2474"/>
              <a:ext cx="3" cy="72"/>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8999" name="Oval 195"/>
            <p:cNvSpPr>
              <a:spLocks noChangeArrowheads="1"/>
            </p:cNvSpPr>
            <p:nvPr/>
          </p:nvSpPr>
          <p:spPr bwMode="auto">
            <a:xfrm>
              <a:off x="2384"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9000" name="Line 196"/>
            <p:cNvSpPr>
              <a:spLocks noChangeShapeType="1"/>
            </p:cNvSpPr>
            <p:nvPr/>
          </p:nvSpPr>
          <p:spPr bwMode="auto">
            <a:xfrm rot="5400000" flipH="1">
              <a:off x="2510" y="2478"/>
              <a:ext cx="11" cy="5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9001" name="Oval 197"/>
            <p:cNvSpPr>
              <a:spLocks noChangeArrowheads="1"/>
            </p:cNvSpPr>
            <p:nvPr/>
          </p:nvSpPr>
          <p:spPr bwMode="auto">
            <a:xfrm>
              <a:off x="2772"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9002" name="Line 198"/>
            <p:cNvSpPr>
              <a:spLocks noChangeShapeType="1"/>
            </p:cNvSpPr>
            <p:nvPr/>
          </p:nvSpPr>
          <p:spPr bwMode="auto">
            <a:xfrm rot="-5400000">
              <a:off x="2978" y="2462"/>
              <a:ext cx="3" cy="96"/>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9003" name="Oval 199"/>
            <p:cNvSpPr>
              <a:spLocks noChangeArrowheads="1"/>
            </p:cNvSpPr>
            <p:nvPr/>
          </p:nvSpPr>
          <p:spPr bwMode="auto">
            <a:xfrm>
              <a:off x="3160"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9004" name="Line 200"/>
            <p:cNvSpPr>
              <a:spLocks noChangeShapeType="1"/>
            </p:cNvSpPr>
            <p:nvPr/>
          </p:nvSpPr>
          <p:spPr bwMode="auto">
            <a:xfrm rot="-5400000" flipH="1" flipV="1">
              <a:off x="3285" y="2482"/>
              <a:ext cx="5" cy="64"/>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9005" name="Oval 201"/>
            <p:cNvSpPr>
              <a:spLocks noChangeArrowheads="1"/>
            </p:cNvSpPr>
            <p:nvPr/>
          </p:nvSpPr>
          <p:spPr bwMode="auto">
            <a:xfrm>
              <a:off x="3548"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9006" name="Line 202"/>
            <p:cNvSpPr>
              <a:spLocks noChangeShapeType="1"/>
            </p:cNvSpPr>
            <p:nvPr/>
          </p:nvSpPr>
          <p:spPr bwMode="auto">
            <a:xfrm rot="5400000" flipV="1">
              <a:off x="3729" y="2490"/>
              <a:ext cx="37" cy="8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9007" name="Oval 203"/>
            <p:cNvSpPr>
              <a:spLocks noChangeArrowheads="1"/>
            </p:cNvSpPr>
            <p:nvPr/>
          </p:nvSpPr>
          <p:spPr bwMode="auto">
            <a:xfrm>
              <a:off x="3936" y="2344"/>
              <a:ext cx="320" cy="32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9008" name="Line 204"/>
            <p:cNvSpPr>
              <a:spLocks noChangeShapeType="1"/>
            </p:cNvSpPr>
            <p:nvPr/>
          </p:nvSpPr>
          <p:spPr bwMode="auto">
            <a:xfrm rot="5400000" flipH="1">
              <a:off x="4038" y="2454"/>
              <a:ext cx="43" cy="72"/>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
        <p:nvSpPr>
          <p:cNvPr id="38948" name="Rectangle 205"/>
          <p:cNvSpPr>
            <a:spLocks noChangeArrowheads="1"/>
          </p:cNvSpPr>
          <p:nvPr/>
        </p:nvSpPr>
        <p:spPr bwMode="auto">
          <a:xfrm>
            <a:off x="6477000" y="2146300"/>
            <a:ext cx="584200" cy="609600"/>
          </a:xfrm>
          <a:prstGeom prst="rect">
            <a:avLst/>
          </a:prstGeom>
          <a:noFill/>
          <a:ln w="2540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38949" name="Line 211"/>
          <p:cNvSpPr>
            <a:spLocks noChangeShapeType="1"/>
          </p:cNvSpPr>
          <p:nvPr/>
        </p:nvSpPr>
        <p:spPr bwMode="auto">
          <a:xfrm flipH="1" flipV="1">
            <a:off x="6172200" y="1828800"/>
            <a:ext cx="292100" cy="355600"/>
          </a:xfrm>
          <a:prstGeom prst="line">
            <a:avLst/>
          </a:prstGeom>
          <a:noFill/>
          <a:ln w="25400">
            <a:solidFill>
              <a:srgbClr val="FF0000"/>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38950" name="Line 212"/>
          <p:cNvSpPr>
            <a:spLocks noChangeShapeType="1"/>
          </p:cNvSpPr>
          <p:nvPr/>
        </p:nvSpPr>
        <p:spPr bwMode="auto">
          <a:xfrm flipH="1" flipV="1">
            <a:off x="6769100" y="1828800"/>
            <a:ext cx="292100" cy="355600"/>
          </a:xfrm>
          <a:prstGeom prst="line">
            <a:avLst/>
          </a:prstGeom>
          <a:noFill/>
          <a:ln w="25400">
            <a:solidFill>
              <a:srgbClr val="FF0000"/>
            </a:solidFill>
            <a:round/>
            <a:headEnd/>
            <a:tailEnd/>
          </a:ln>
          <a:extLst>
            <a:ext uri="{909E8E84-426E-40dd-AFC4-6F175D3DCCD1}">
              <a14:hiddenFill xmlns="" xmlns:a14="http://schemas.microsoft.com/office/drawing/2010/main">
                <a:noFill/>
              </a14:hiddenFill>
            </a:ext>
          </a:extLst>
        </p:spPr>
        <p:txBody>
          <a:bodyPr/>
          <a:lstStyle/>
          <a:p>
            <a:endParaRPr lang="en-US"/>
          </a:p>
        </p:txBody>
      </p:sp>
      <p:pic>
        <p:nvPicPr>
          <p:cNvPr id="38951" name="Picture 213" descr="tmp"/>
          <p:cNvPicPr>
            <a:picLocks noChangeAspect="1" noChangeArrowheads="1"/>
          </p:cNvPicPr>
          <p:nvPr/>
        </p:nvPicPr>
        <p:blipFill>
          <a:blip r:embed="rId4">
            <a:extLst>
              <a:ext uri="{28A0092B-C50C-407E-A947-70E740481C1C}">
                <a14:useLocalDpi xmlns:a14="http://schemas.microsoft.com/office/drawing/2010/main" val="0"/>
              </a:ext>
            </a:extLst>
          </a:blip>
          <a:srcRect l="9651" t="7597" r="58202" b="64987"/>
          <a:stretch>
            <a:fillRect/>
          </a:stretch>
        </p:blipFill>
        <p:spPr bwMode="auto">
          <a:xfrm>
            <a:off x="3009900" y="4795838"/>
            <a:ext cx="4198938" cy="168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52" name="Rectangle 214"/>
          <p:cNvSpPr>
            <a:spLocks noChangeArrowheads="1"/>
          </p:cNvSpPr>
          <p:nvPr/>
        </p:nvSpPr>
        <p:spPr bwMode="auto">
          <a:xfrm>
            <a:off x="6705600" y="4826000"/>
            <a:ext cx="495300" cy="457200"/>
          </a:xfrm>
          <a:prstGeom prst="rect">
            <a:avLst/>
          </a:prstGeom>
          <a:noFill/>
          <a:ln w="254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 name="TextBox 1"/>
          <p:cNvSpPr txBox="1"/>
          <p:nvPr/>
        </p:nvSpPr>
        <p:spPr>
          <a:xfrm rot="2487433">
            <a:off x="6861971" y="1705835"/>
            <a:ext cx="647721" cy="323165"/>
          </a:xfrm>
          <a:prstGeom prst="rect">
            <a:avLst/>
          </a:prstGeom>
          <a:noFill/>
        </p:spPr>
        <p:txBody>
          <a:bodyPr wrap="none" rtlCol="0">
            <a:spAutoFit/>
          </a:bodyPr>
          <a:lstStyle/>
          <a:p>
            <a:r>
              <a:rPr lang="en-US" sz="1500" dirty="0"/>
              <a:t>Trials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7"/>
          <p:cNvSpPr>
            <a:spLocks noChangeArrowheads="1"/>
          </p:cNvSpPr>
          <p:nvPr/>
        </p:nvSpPr>
        <p:spPr bwMode="auto">
          <a:xfrm>
            <a:off x="3454400" y="652463"/>
            <a:ext cx="5689600" cy="10318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9938" name="Rectangle 5"/>
          <p:cNvSpPr>
            <a:spLocks noChangeArrowheads="1"/>
          </p:cNvSpPr>
          <p:nvPr/>
        </p:nvSpPr>
        <p:spPr bwMode="auto">
          <a:xfrm>
            <a:off x="0" y="3214688"/>
            <a:ext cx="914400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endParaRPr lang="en-US"/>
          </a:p>
        </p:txBody>
      </p:sp>
      <p:graphicFrame>
        <p:nvGraphicFramePr>
          <p:cNvPr id="39939" name="Object 2"/>
          <p:cNvGraphicFramePr>
            <a:graphicFrameLocks noChangeAspect="1"/>
          </p:cNvGraphicFramePr>
          <p:nvPr>
            <p:extLst>
              <p:ext uri="{D42A27DB-BD31-4B8C-83A1-F6EECF244321}">
                <p14:modId xmlns:p14="http://schemas.microsoft.com/office/powerpoint/2010/main" val="2397752181"/>
              </p:ext>
            </p:extLst>
          </p:nvPr>
        </p:nvGraphicFramePr>
        <p:xfrm>
          <a:off x="2362200" y="2198688"/>
          <a:ext cx="4467225" cy="1212850"/>
        </p:xfrm>
        <a:graphic>
          <a:graphicData uri="http://schemas.openxmlformats.org/presentationml/2006/ole">
            <mc:AlternateContent xmlns:mc="http://schemas.openxmlformats.org/markup-compatibility/2006">
              <mc:Choice xmlns:v="urn:schemas-microsoft-com:vml" Requires="v">
                <p:oleObj name="Equation" r:id="rId3" imgW="1346200" imgH="368300" progId="Equation.3">
                  <p:embed/>
                </p:oleObj>
              </mc:Choice>
              <mc:Fallback>
                <p:oleObj name="Equation" r:id="rId3" imgW="1346200" imgH="368300" progId="Equation.3">
                  <p:embed/>
                  <p:pic>
                    <p:nvPicPr>
                      <p:cNvPr id="0" name="Object 2"/>
                      <p:cNvPicPr>
                        <a:picLocks noChangeAspect="1" noChangeArrowheads="1"/>
                      </p:cNvPicPr>
                      <p:nvPr/>
                    </p:nvPicPr>
                    <p:blipFill>
                      <a:blip r:embed="rId4"/>
                      <a:srcRect/>
                      <a:stretch>
                        <a:fillRect/>
                      </a:stretch>
                    </p:blipFill>
                    <p:spPr bwMode="auto">
                      <a:xfrm>
                        <a:off x="2362200" y="2198688"/>
                        <a:ext cx="4467225" cy="1212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39940" name="Rectangle 7"/>
          <p:cNvSpPr>
            <a:spLocks noChangeArrowheads="1"/>
          </p:cNvSpPr>
          <p:nvPr/>
        </p:nvSpPr>
        <p:spPr bwMode="auto">
          <a:xfrm>
            <a:off x="0" y="3200400"/>
            <a:ext cx="914400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endParaRPr lang="en-US"/>
          </a:p>
        </p:txBody>
      </p:sp>
      <p:sp>
        <p:nvSpPr>
          <p:cNvPr id="39941" name="Rectangle 9"/>
          <p:cNvSpPr>
            <a:spLocks noChangeArrowheads="1"/>
          </p:cNvSpPr>
          <p:nvPr/>
        </p:nvSpPr>
        <p:spPr bwMode="auto">
          <a:xfrm>
            <a:off x="0" y="2986088"/>
            <a:ext cx="914400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p>
            <a:endParaRPr lang="en-US"/>
          </a:p>
        </p:txBody>
      </p:sp>
      <p:sp>
        <p:nvSpPr>
          <p:cNvPr id="39942" name="Line 11"/>
          <p:cNvSpPr>
            <a:spLocks noChangeShapeType="1"/>
          </p:cNvSpPr>
          <p:nvPr/>
        </p:nvSpPr>
        <p:spPr bwMode="auto">
          <a:xfrm flipH="1" flipV="1">
            <a:off x="5975048" y="3048000"/>
            <a:ext cx="1090915" cy="915988"/>
          </a:xfrm>
          <a:prstGeom prst="line">
            <a:avLst/>
          </a:prstGeom>
          <a:noFill/>
          <a:ln w="9525">
            <a:solidFill>
              <a:srgbClr val="FF33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9943" name="Text Box 12"/>
          <p:cNvSpPr txBox="1">
            <a:spLocks noChangeArrowheads="1"/>
          </p:cNvSpPr>
          <p:nvPr/>
        </p:nvSpPr>
        <p:spPr bwMode="auto">
          <a:xfrm>
            <a:off x="6823075" y="4035425"/>
            <a:ext cx="19240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FF3300"/>
                </a:solidFill>
              </a:rPr>
              <a:t>Complex number</a:t>
            </a:r>
          </a:p>
        </p:txBody>
      </p:sp>
      <p:sp>
        <p:nvSpPr>
          <p:cNvPr id="39944" name="Line 13"/>
          <p:cNvSpPr>
            <a:spLocks noChangeShapeType="1"/>
          </p:cNvSpPr>
          <p:nvPr/>
        </p:nvSpPr>
        <p:spPr bwMode="auto">
          <a:xfrm>
            <a:off x="3563938" y="3389313"/>
            <a:ext cx="0" cy="1355725"/>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39945" name="Text Box 14"/>
          <p:cNvSpPr txBox="1">
            <a:spLocks noChangeArrowheads="1"/>
          </p:cNvSpPr>
          <p:nvPr/>
        </p:nvSpPr>
        <p:spPr bwMode="auto">
          <a:xfrm>
            <a:off x="1417638" y="4851400"/>
            <a:ext cx="309880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Scaled to dB 10Log</a:t>
            </a:r>
            <a:r>
              <a:rPr lang="en-US" baseline="-25000"/>
              <a:t>10</a:t>
            </a:r>
            <a:endParaRPr lang="en-US"/>
          </a:p>
        </p:txBody>
      </p:sp>
      <p:sp>
        <p:nvSpPr>
          <p:cNvPr id="39946" name="Text Box 16"/>
          <p:cNvSpPr txBox="1">
            <a:spLocks noChangeArrowheads="1"/>
          </p:cNvSpPr>
          <p:nvPr/>
        </p:nvSpPr>
        <p:spPr bwMode="auto">
          <a:xfrm>
            <a:off x="1153031" y="217488"/>
            <a:ext cx="7523739"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600" dirty="0"/>
              <a:t>Power spectrum and </a:t>
            </a:r>
          </a:p>
          <a:p>
            <a:pPr algn="ctr" eaLnBrk="1" hangingPunct="1"/>
            <a:r>
              <a:rPr lang="en-US" sz="3600" dirty="0"/>
              <a:t>event-related spectral (perturbation)</a:t>
            </a:r>
          </a:p>
        </p:txBody>
      </p:sp>
      <p:sp>
        <p:nvSpPr>
          <p:cNvPr id="39948" name="TextBox 12"/>
          <p:cNvSpPr txBox="1">
            <a:spLocks noChangeArrowheads="1"/>
          </p:cNvSpPr>
          <p:nvPr/>
        </p:nvSpPr>
        <p:spPr bwMode="auto">
          <a:xfrm>
            <a:off x="876300" y="5499100"/>
            <a:ext cx="8075613"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Here, there are </a:t>
            </a:r>
            <a:r>
              <a:rPr lang="en-US" sz="1800" i="1" dirty="0"/>
              <a:t>n </a:t>
            </a:r>
            <a:r>
              <a:rPr lang="en-US" sz="1800" dirty="0"/>
              <a:t>trials</a:t>
            </a:r>
          </a:p>
          <a:p>
            <a:pPr eaLnBrk="1" hangingPunct="1"/>
            <a:r>
              <a:rPr lang="en-US" sz="1800" dirty="0"/>
              <a:t>Each trial is time-locked to the same </a:t>
            </a:r>
            <a:r>
              <a:rPr lang="en-US" sz="1800" i="1" dirty="0"/>
              <a:t>event </a:t>
            </a:r>
            <a:r>
              <a:rPr lang="en-US" sz="1800" dirty="0"/>
              <a:t>(hence </a:t>
            </a:r>
            <a:r>
              <a:rPr lang="ja-JP" altLang="en-US" sz="1800" dirty="0"/>
              <a:t>“</a:t>
            </a:r>
            <a:r>
              <a:rPr lang="en-US" altLang="ja-JP" sz="1800" dirty="0"/>
              <a:t>event-related</a:t>
            </a:r>
            <a:r>
              <a:rPr lang="ja-JP" altLang="en-US" sz="1800" dirty="0"/>
              <a:t>”</a:t>
            </a:r>
            <a:r>
              <a:rPr lang="en-US" altLang="ja-JP" sz="1800" dirty="0"/>
              <a:t> spectrum)</a:t>
            </a:r>
          </a:p>
          <a:p>
            <a:pPr eaLnBrk="1" hangingPunct="1"/>
            <a:r>
              <a:rPr lang="en-US" sz="1800" dirty="0"/>
              <a:t>The ERS is the average power across event-locked trials</a:t>
            </a:r>
          </a:p>
        </p:txBody>
      </p:sp>
      <p:sp>
        <p:nvSpPr>
          <p:cNvPr id="14" name="Line 11"/>
          <p:cNvSpPr>
            <a:spLocks noChangeShapeType="1"/>
          </p:cNvSpPr>
          <p:nvPr/>
        </p:nvSpPr>
        <p:spPr bwMode="auto">
          <a:xfrm flipV="1">
            <a:off x="5053352" y="3418022"/>
            <a:ext cx="0" cy="702519"/>
          </a:xfrm>
          <a:prstGeom prst="line">
            <a:avLst/>
          </a:prstGeom>
          <a:noFill/>
          <a:ln w="9525">
            <a:solidFill>
              <a:srgbClr val="FF33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15" name="Text Box 12"/>
          <p:cNvSpPr txBox="1">
            <a:spLocks noChangeArrowheads="1"/>
          </p:cNvSpPr>
          <p:nvPr/>
        </p:nvSpPr>
        <p:spPr bwMode="auto">
          <a:xfrm>
            <a:off x="4583916" y="4120275"/>
            <a:ext cx="121112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FF3300"/>
                </a:solidFill>
              </a:rPr>
              <a:t>Ensemble</a:t>
            </a:r>
          </a:p>
          <a:p>
            <a:pPr eaLnBrk="1" hangingPunct="1"/>
            <a:r>
              <a:rPr lang="en-US" sz="1800" dirty="0">
                <a:solidFill>
                  <a:srgbClr val="FF3300"/>
                </a:solidFill>
              </a:rPr>
              <a:t>average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tmp"/>
          <p:cNvPicPr>
            <a:picLocks noChangeAspect="1" noChangeArrowheads="1"/>
          </p:cNvPicPr>
          <p:nvPr/>
        </p:nvPicPr>
        <p:blipFill>
          <a:blip r:embed="rId3">
            <a:extLst>
              <a:ext uri="{28A0092B-C50C-407E-A947-70E740481C1C}">
                <a14:useLocalDpi xmlns:a14="http://schemas.microsoft.com/office/drawing/2010/main" val="0"/>
              </a:ext>
            </a:extLst>
          </a:blip>
          <a:srcRect t="1651" r="51810" b="47151"/>
          <a:stretch>
            <a:fillRect/>
          </a:stretch>
        </p:blipFill>
        <p:spPr bwMode="auto">
          <a:xfrm>
            <a:off x="560540" y="1856936"/>
            <a:ext cx="3662363" cy="147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71E2EB7A-AAC9-BF4F-A28F-8088FE7CF7C8}"/>
              </a:ext>
            </a:extLst>
          </p:cNvPr>
          <p:cNvSpPr/>
          <p:nvPr/>
        </p:nvSpPr>
        <p:spPr>
          <a:xfrm>
            <a:off x="1282149" y="2043864"/>
            <a:ext cx="2459329" cy="77673"/>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1985" name="Text Box 3"/>
          <p:cNvSpPr txBox="1">
            <a:spLocks noChangeArrowheads="1"/>
          </p:cNvSpPr>
          <p:nvPr/>
        </p:nvSpPr>
        <p:spPr bwMode="auto">
          <a:xfrm>
            <a:off x="342918" y="954517"/>
            <a:ext cx="4897495"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700" dirty="0"/>
              <a:t>Absolute versus relative power</a:t>
            </a:r>
          </a:p>
        </p:txBody>
      </p:sp>
      <p:sp>
        <p:nvSpPr>
          <p:cNvPr id="41989" name="Rectangle 7"/>
          <p:cNvSpPr>
            <a:spLocks noChangeArrowheads="1"/>
          </p:cNvSpPr>
          <p:nvPr/>
        </p:nvSpPr>
        <p:spPr bwMode="auto">
          <a:xfrm>
            <a:off x="1750570" y="1531300"/>
            <a:ext cx="1377300"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350" dirty="0"/>
              <a:t>Absolute ERSP</a:t>
            </a:r>
          </a:p>
        </p:txBody>
      </p:sp>
      <p:sp>
        <p:nvSpPr>
          <p:cNvPr id="41991" name="Rectangle 9"/>
          <p:cNvSpPr>
            <a:spLocks noChangeArrowheads="1"/>
          </p:cNvSpPr>
          <p:nvPr/>
        </p:nvSpPr>
        <p:spPr bwMode="auto">
          <a:xfrm>
            <a:off x="7775973" y="2003823"/>
            <a:ext cx="225028" cy="26074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350"/>
          </a:p>
        </p:txBody>
      </p:sp>
      <p:sp>
        <p:nvSpPr>
          <p:cNvPr id="41992" name="Rectangle 12"/>
          <p:cNvSpPr>
            <a:spLocks noChangeArrowheads="1"/>
          </p:cNvSpPr>
          <p:nvPr/>
        </p:nvSpPr>
        <p:spPr bwMode="auto">
          <a:xfrm>
            <a:off x="3722840" y="1856935"/>
            <a:ext cx="476250" cy="15597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350"/>
          </a:p>
        </p:txBody>
      </p:sp>
      <p:sp>
        <p:nvSpPr>
          <p:cNvPr id="41993" name="Rectangle 13"/>
          <p:cNvSpPr>
            <a:spLocks noChangeArrowheads="1"/>
          </p:cNvSpPr>
          <p:nvPr/>
        </p:nvSpPr>
        <p:spPr bwMode="auto">
          <a:xfrm>
            <a:off x="3760940" y="3194006"/>
            <a:ext cx="476250" cy="2667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350"/>
          </a:p>
        </p:txBody>
      </p:sp>
      <p:grpSp>
        <p:nvGrpSpPr>
          <p:cNvPr id="3" name="Group 2">
            <a:extLst>
              <a:ext uri="{FF2B5EF4-FFF2-40B4-BE49-F238E27FC236}">
                <a16:creationId xmlns:a16="http://schemas.microsoft.com/office/drawing/2014/main" id="{0B6F6AD4-802C-9446-99E1-6D555772747F}"/>
              </a:ext>
            </a:extLst>
          </p:cNvPr>
          <p:cNvGrpSpPr/>
          <p:nvPr/>
        </p:nvGrpSpPr>
        <p:grpSpPr>
          <a:xfrm>
            <a:off x="630788" y="3434512"/>
            <a:ext cx="5915628" cy="2340770"/>
            <a:chOff x="841050" y="3436350"/>
            <a:chExt cx="7887504" cy="3121026"/>
          </a:xfrm>
        </p:grpSpPr>
        <p:pic>
          <p:nvPicPr>
            <p:cNvPr id="41987" name="Picture 5" descr="tmp"/>
            <p:cNvPicPr>
              <a:picLocks noChangeAspect="1" noChangeArrowheads="1"/>
            </p:cNvPicPr>
            <p:nvPr/>
          </p:nvPicPr>
          <p:blipFill>
            <a:blip r:embed="rId3">
              <a:extLst>
                <a:ext uri="{28A0092B-C50C-407E-A947-70E740481C1C}">
                  <a14:useLocalDpi xmlns:a14="http://schemas.microsoft.com/office/drawing/2010/main" val="0"/>
                </a:ext>
              </a:extLst>
            </a:blip>
            <a:srcRect l="52734" t="2065" b="46326"/>
            <a:stretch>
              <a:fillRect/>
            </a:stretch>
          </p:blipFill>
          <p:spPr bwMode="auto">
            <a:xfrm>
              <a:off x="841050" y="4573001"/>
              <a:ext cx="4789487" cy="198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988" name="Line 6"/>
            <p:cNvSpPr>
              <a:spLocks noChangeShapeType="1"/>
            </p:cNvSpPr>
            <p:nvPr/>
          </p:nvSpPr>
          <p:spPr bwMode="auto">
            <a:xfrm>
              <a:off x="3296911" y="3436350"/>
              <a:ext cx="0" cy="728663"/>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sz="1350"/>
            </a:p>
          </p:txBody>
        </p:sp>
        <p:sp>
          <p:nvSpPr>
            <p:cNvPr id="41990" name="Rectangle 8"/>
            <p:cNvSpPr>
              <a:spLocks noChangeArrowheads="1"/>
            </p:cNvSpPr>
            <p:nvPr/>
          </p:nvSpPr>
          <p:spPr bwMode="auto">
            <a:xfrm>
              <a:off x="1836411" y="4165013"/>
              <a:ext cx="2986373" cy="400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350" dirty="0"/>
                <a:t>Baselined ERSP (dB or %)</a:t>
              </a:r>
            </a:p>
          </p:txBody>
        </p:sp>
        <p:sp>
          <p:nvSpPr>
            <p:cNvPr id="41994" name="TextBox 10"/>
            <p:cNvSpPr txBox="1">
              <a:spLocks noChangeArrowheads="1"/>
            </p:cNvSpPr>
            <p:nvPr/>
          </p:nvSpPr>
          <p:spPr bwMode="auto">
            <a:xfrm>
              <a:off x="5985354" y="4530388"/>
              <a:ext cx="2743200"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350" dirty="0"/>
                <a:t>To compute the ERSP, we just subtract the pre-stimulus ERS from the whole trial</a:t>
              </a:r>
            </a:p>
          </p:txBody>
        </p:sp>
      </p:grpSp>
      <p:sp>
        <p:nvSpPr>
          <p:cNvPr id="12" name="Rectangle 12">
            <a:extLst>
              <a:ext uri="{FF2B5EF4-FFF2-40B4-BE49-F238E27FC236}">
                <a16:creationId xmlns:a16="http://schemas.microsoft.com/office/drawing/2014/main" id="{64A5B353-A295-1747-8646-2AEC10D5F4B0}"/>
              </a:ext>
            </a:extLst>
          </p:cNvPr>
          <p:cNvSpPr>
            <a:spLocks noChangeArrowheads="1"/>
          </p:cNvSpPr>
          <p:nvPr/>
        </p:nvSpPr>
        <p:spPr bwMode="auto">
          <a:xfrm>
            <a:off x="3751415" y="3180779"/>
            <a:ext cx="476250" cy="15597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sz="1350"/>
          </a:p>
        </p:txBody>
      </p:sp>
      <p:sp>
        <p:nvSpPr>
          <p:cNvPr id="2" name="Rectangle 1">
            <a:extLst>
              <a:ext uri="{FF2B5EF4-FFF2-40B4-BE49-F238E27FC236}">
                <a16:creationId xmlns:a16="http://schemas.microsoft.com/office/drawing/2014/main" id="{8B36F9BB-5A9C-7C48-B391-5F52ED58C4A0}"/>
              </a:ext>
            </a:extLst>
          </p:cNvPr>
          <p:cNvSpPr/>
          <p:nvPr/>
        </p:nvSpPr>
        <p:spPr>
          <a:xfrm>
            <a:off x="1302027" y="2043472"/>
            <a:ext cx="745435" cy="6611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29A20983-1A40-FB49-8C11-C913DD50FC0E}"/>
              </a:ext>
            </a:extLst>
          </p:cNvPr>
          <p:cNvSpPr/>
          <p:nvPr/>
        </p:nvSpPr>
        <p:spPr>
          <a:xfrm>
            <a:off x="4489016" y="5253501"/>
            <a:ext cx="4572000" cy="900246"/>
          </a:xfrm>
          <a:prstGeom prst="rect">
            <a:avLst/>
          </a:prstGeom>
        </p:spPr>
        <p:txBody>
          <a:bodyPr>
            <a:spAutoFit/>
          </a:bodyPr>
          <a:lstStyle/>
          <a:p>
            <a:r>
              <a:rPr lang="en-US" sz="1050" dirty="0" err="1">
                <a:latin typeface="system-ui"/>
              </a:rPr>
              <a:t>Grandchamp</a:t>
            </a:r>
            <a:r>
              <a:rPr lang="en-US" sz="1050" dirty="0">
                <a:latin typeface="system-ui"/>
              </a:rPr>
              <a:t> R, Delorme A. Single-trial normalization for event-related spectral decomposition reduces sensitivity to noisy trials. </a:t>
            </a:r>
            <a:r>
              <a:rPr lang="en-US" sz="1050" i="1" dirty="0">
                <a:latin typeface="system-ui"/>
              </a:rPr>
              <a:t>Front Psychol</a:t>
            </a:r>
            <a:r>
              <a:rPr lang="en-US" sz="1050" dirty="0">
                <a:latin typeface="system-ui"/>
              </a:rPr>
              <a:t>. 2011;2:236. Published 2011 Sep 30. doi:10.3389/fpsyg.2011.00236</a:t>
            </a:r>
          </a:p>
          <a:p>
            <a:br>
              <a:rPr lang="en-US" sz="1050" dirty="0">
                <a:latin typeface="system-ui"/>
              </a:rPr>
            </a:br>
            <a:endParaRPr lang="en-US" sz="1050" dirty="0">
              <a:latin typeface="system-ui"/>
            </a:endParaRPr>
          </a:p>
        </p:txBody>
      </p:sp>
    </p:spTree>
    <p:extLst>
      <p:ext uri="{BB962C8B-B14F-4D97-AF65-F5344CB8AC3E}">
        <p14:creationId xmlns:p14="http://schemas.microsoft.com/office/powerpoint/2010/main" val="182061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1" nodeType="clickEffect">
                                  <p:stCondLst>
                                    <p:cond delay="0"/>
                                  </p:stCondLst>
                                  <p:childTnLst>
                                    <p:animMotion origin="layout" path="M 6.25E-7 -4.44444E-6 L -0.00065 0.13866 " pathEditMode="relative" rAng="0" ptsTypes="AA">
                                      <p:cBhvr>
                                        <p:cTn id="12" dur="2000" fill="hold"/>
                                        <p:tgtEl>
                                          <p:spTgt spid="16"/>
                                        </p:tgtEl>
                                        <p:attrNameLst>
                                          <p:attrName>ppt_x</p:attrName>
                                          <p:attrName>ppt_y</p:attrName>
                                        </p:attrNameLst>
                                      </p:cBhvr>
                                      <p:rCtr x="-39" y="6921"/>
                                    </p:animMotion>
                                  </p:childTnLst>
                                </p:cTn>
                              </p:par>
                              <p:par>
                                <p:cTn id="13" presetID="42" presetClass="path" presetSubtype="0" accel="50000" decel="50000" fill="hold" grpId="1" nodeType="withEffect">
                                  <p:stCondLst>
                                    <p:cond delay="0"/>
                                  </p:stCondLst>
                                  <p:childTnLst>
                                    <p:animMotion origin="layout" path="M -3.125E-6 2.96296E-6 L -0.00052 0.14051 " pathEditMode="relative" rAng="0" ptsTypes="AA">
                                      <p:cBhvr>
                                        <p:cTn id="14" dur="2000" fill="hold"/>
                                        <p:tgtEl>
                                          <p:spTgt spid="2"/>
                                        </p:tgtEl>
                                        <p:attrNameLst>
                                          <p:attrName>ppt_x</p:attrName>
                                          <p:attrName>ppt_y</p:attrName>
                                        </p:attrNameLst>
                                      </p:cBhvr>
                                      <p:rCtr x="-26" y="7014"/>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2" grpId="0" animBg="1"/>
      <p:bldP spid="2" grpId="1"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804863" y="304800"/>
            <a:ext cx="7000875" cy="419100"/>
          </a:xfrm>
          <a:noFill/>
        </p:spPr>
        <p:txBody>
          <a:bodyPr lIns="92075" tIns="46038" rIns="92075" bIns="46038"/>
          <a:lstStyle/>
          <a:p>
            <a:pPr eaLnBrk="1" hangingPunct="1"/>
            <a:r>
              <a:rPr lang="en-US" dirty="0">
                <a:latin typeface="Tahoma" charset="0"/>
                <a:ea typeface="ＭＳ Ｐゴシック" charset="0"/>
                <a:cs typeface="ＭＳ Ｐゴシック" charset="0"/>
              </a:rPr>
              <a:t>The Uncertainty Principle</a:t>
            </a:r>
          </a:p>
        </p:txBody>
      </p:sp>
      <p:pic>
        <p:nvPicPr>
          <p:cNvPr id="51202" name="Picture 3" descr="heisenb">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914" y="1504950"/>
            <a:ext cx="2761870" cy="35962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03" name="Rectangle 4"/>
          <p:cNvSpPr>
            <a:spLocks noChangeArrowheads="1"/>
          </p:cNvSpPr>
          <p:nvPr/>
        </p:nvSpPr>
        <p:spPr bwMode="auto">
          <a:xfrm>
            <a:off x="239183" y="1496485"/>
            <a:ext cx="4946650" cy="3600986"/>
          </a:xfrm>
          <a:prstGeom prst="rect">
            <a:avLst/>
          </a:prstGeom>
          <a:solidFill>
            <a:srgbClr val="8DC6FF"/>
          </a:solidFill>
          <a:ln>
            <a:solidFill>
              <a:srgbClr val="000000"/>
            </a:solidFill>
          </a:ln>
        </p:spPr>
        <p:txBody>
          <a:bodyPr wrap="square">
            <a:spAutoFit/>
          </a:bodyPr>
          <a:lstStyle/>
          <a:p>
            <a:pPr lvl="1" eaLnBrk="0" hangingPunct="0">
              <a:spcBef>
                <a:spcPct val="50000"/>
              </a:spcBef>
              <a:buClr>
                <a:srgbClr val="FFFF00"/>
              </a:buClr>
              <a:buFont typeface="Wingdings" charset="0"/>
              <a:buNone/>
            </a:pPr>
            <a:r>
              <a:rPr lang="en-US" sz="2400" dirty="0">
                <a:latin typeface="Tahoma" charset="0"/>
                <a:cs typeface="Times New Roman" charset="0"/>
              </a:rPr>
              <a:t>A signal </a:t>
            </a:r>
            <a:r>
              <a:rPr lang="en-US" sz="2400" u="sng" dirty="0">
                <a:latin typeface="Tahoma" charset="0"/>
                <a:cs typeface="Times New Roman" charset="0"/>
              </a:rPr>
              <a:t>cannot</a:t>
            </a:r>
            <a:r>
              <a:rPr lang="en-US" sz="2400" dirty="0">
                <a:latin typeface="Tahoma" charset="0"/>
                <a:cs typeface="Times New Roman" charset="0"/>
              </a:rPr>
              <a:t> be localized arbitrarily well </a:t>
            </a:r>
            <a:r>
              <a:rPr lang="en-US" sz="2400" u="sng" dirty="0">
                <a:latin typeface="Tahoma" charset="0"/>
                <a:cs typeface="Times New Roman" charset="0"/>
              </a:rPr>
              <a:t>both</a:t>
            </a:r>
            <a:r>
              <a:rPr lang="en-US" sz="2400" dirty="0">
                <a:latin typeface="Tahoma" charset="0"/>
                <a:cs typeface="Times New Roman" charset="0"/>
              </a:rPr>
              <a:t> in  time/position </a:t>
            </a:r>
            <a:r>
              <a:rPr lang="en-US" sz="2400" u="sng" dirty="0">
                <a:latin typeface="Tahoma" charset="0"/>
                <a:cs typeface="Times New Roman" charset="0"/>
              </a:rPr>
              <a:t>and</a:t>
            </a:r>
            <a:r>
              <a:rPr lang="en-US" sz="2400" dirty="0">
                <a:latin typeface="Tahoma" charset="0"/>
                <a:cs typeface="Times New Roman" charset="0"/>
              </a:rPr>
              <a:t> in frequency/momentum.</a:t>
            </a:r>
          </a:p>
          <a:p>
            <a:pPr lvl="1" eaLnBrk="0" hangingPunct="0">
              <a:spcBef>
                <a:spcPct val="50000"/>
              </a:spcBef>
              <a:buClr>
                <a:srgbClr val="FFFF00"/>
              </a:buClr>
              <a:buFont typeface="Wingdings" charset="0"/>
              <a:buNone/>
            </a:pPr>
            <a:r>
              <a:rPr lang="en-US" sz="2400" dirty="0">
                <a:latin typeface="Tahoma" charset="0"/>
                <a:cs typeface="Times New Roman" charset="0"/>
                <a:sym typeface="Symbol" charset="0"/>
              </a:rPr>
              <a:t>There exists a lower bound to the </a:t>
            </a:r>
            <a:r>
              <a:rPr lang="en-US" sz="2400" i="1" u="sng" dirty="0">
                <a:latin typeface="Tahoma" charset="0"/>
                <a:cs typeface="Times New Roman" charset="0"/>
                <a:sym typeface="Symbol" charset="0"/>
              </a:rPr>
              <a:t>Heisenberg product</a:t>
            </a:r>
            <a:r>
              <a:rPr lang="en-US" sz="2400" dirty="0">
                <a:latin typeface="Tahoma" charset="0"/>
                <a:cs typeface="Times New Roman" charset="0"/>
                <a:sym typeface="Symbol" charset="0"/>
              </a:rPr>
              <a:t>: </a:t>
            </a:r>
          </a:p>
          <a:p>
            <a:pPr lvl="1" eaLnBrk="0" hangingPunct="0">
              <a:spcBef>
                <a:spcPct val="50000"/>
              </a:spcBef>
              <a:buClr>
                <a:srgbClr val="FFFF00"/>
              </a:buClr>
              <a:buFont typeface="Wingdings" charset="0"/>
              <a:buNone/>
            </a:pPr>
            <a:r>
              <a:rPr lang="en-US" sz="2400" dirty="0">
                <a:latin typeface="Tahoma" charset="0"/>
                <a:cs typeface="Times New Roman" charset="0"/>
                <a:sym typeface="Symbol" charset="0"/>
              </a:rPr>
              <a:t>	</a:t>
            </a:r>
            <a:r>
              <a:rPr lang="en-US" sz="2400" dirty="0" err="1">
                <a:latin typeface="Lucida Grande" charset="0"/>
                <a:cs typeface="Lucida Grande" charset="0"/>
                <a:sym typeface="Symbol" charset="0"/>
              </a:rPr>
              <a:t>Δ</a:t>
            </a:r>
            <a:r>
              <a:rPr lang="en-US" sz="2400" i="1" dirty="0" err="1">
                <a:latin typeface="Tahoma" charset="0"/>
                <a:cs typeface="Times New Roman" charset="0"/>
                <a:sym typeface="Symbol" charset="0"/>
              </a:rPr>
              <a:t>t</a:t>
            </a:r>
            <a:r>
              <a:rPr lang="en-US" sz="2400" i="1" dirty="0">
                <a:latin typeface="Tahoma" charset="0"/>
                <a:cs typeface="Times New Roman" charset="0"/>
                <a:sym typeface="Symbol" charset="0"/>
              </a:rPr>
              <a:t> </a:t>
            </a:r>
            <a:r>
              <a:rPr lang="en-US" sz="2400" dirty="0" err="1">
                <a:latin typeface="Lucida Grande" charset="0"/>
                <a:cs typeface="Lucida Grande" charset="0"/>
                <a:sym typeface="Symbol" charset="0"/>
              </a:rPr>
              <a:t>Δ</a:t>
            </a:r>
            <a:r>
              <a:rPr lang="en-US" sz="2400" i="1" dirty="0" err="1">
                <a:latin typeface="Tahoma" charset="0"/>
                <a:cs typeface="Times New Roman" charset="0"/>
                <a:sym typeface="Symbol" charset="0"/>
              </a:rPr>
              <a:t>f</a:t>
            </a:r>
            <a:r>
              <a:rPr lang="en-US" sz="2400" dirty="0">
                <a:latin typeface="Tahoma" charset="0"/>
                <a:cs typeface="Times New Roman" charset="0"/>
                <a:sym typeface="Symbol" charset="0"/>
              </a:rPr>
              <a:t> ≥ 1/(4π)</a:t>
            </a:r>
          </a:p>
          <a:p>
            <a:pPr lvl="1" eaLnBrk="0" hangingPunct="0">
              <a:spcBef>
                <a:spcPct val="50000"/>
              </a:spcBef>
              <a:buClr>
                <a:srgbClr val="FFFF00"/>
              </a:buClr>
              <a:buFont typeface="Wingdings" charset="0"/>
              <a:buNone/>
            </a:pPr>
            <a:r>
              <a:rPr lang="en-US" sz="2400" dirty="0">
                <a:latin typeface="Tahoma" charset="0"/>
                <a:cs typeface="Times New Roman" charset="0"/>
                <a:sym typeface="Symbol" charset="0"/>
              </a:rPr>
              <a:t>or      </a:t>
            </a:r>
            <a:r>
              <a:rPr lang="en-US" sz="2400" dirty="0" err="1">
                <a:latin typeface="Lucida Grande" charset="0"/>
                <a:cs typeface="Lucida Grande" charset="0"/>
                <a:sym typeface="Symbol" charset="0"/>
              </a:rPr>
              <a:t>Δ</a:t>
            </a:r>
            <a:r>
              <a:rPr lang="en-US" sz="2400" i="1" dirty="0" err="1">
                <a:latin typeface="Tahoma" charset="0"/>
                <a:cs typeface="Times New Roman" charset="0"/>
                <a:sym typeface="Symbol" charset="0"/>
              </a:rPr>
              <a:t>f</a:t>
            </a:r>
            <a:r>
              <a:rPr lang="en-US" sz="2400" dirty="0">
                <a:latin typeface="Tahoma" charset="0"/>
                <a:cs typeface="Times New Roman" charset="0"/>
                <a:sym typeface="Symbol" charset="0"/>
              </a:rPr>
              <a:t> ≥ 1/(4π</a:t>
            </a:r>
            <a:r>
              <a:rPr lang="en-US" sz="2400" dirty="0" err="1">
                <a:latin typeface="Lucida Grande" charset="0"/>
                <a:cs typeface="Lucida Grande" charset="0"/>
                <a:sym typeface="Symbol" charset="0"/>
              </a:rPr>
              <a:t>Δ</a:t>
            </a:r>
            <a:r>
              <a:rPr lang="en-US" sz="2400" i="1" dirty="0" err="1">
                <a:latin typeface="Tahoma" charset="0"/>
                <a:cs typeface="Times New Roman" charset="0"/>
                <a:sym typeface="Symbol" charset="0"/>
              </a:rPr>
              <a:t>t</a:t>
            </a:r>
            <a:r>
              <a:rPr lang="en-US" sz="2400" dirty="0">
                <a:latin typeface="Tahoma" charset="0"/>
                <a:cs typeface="Times New Roman" charset="0"/>
                <a:sym typeface="Symbol" charset="0"/>
              </a:rPr>
              <a:t>)</a:t>
            </a:r>
          </a:p>
        </p:txBody>
      </p:sp>
      <p:sp>
        <p:nvSpPr>
          <p:cNvPr id="51204" name="Rectangle 5"/>
          <p:cNvSpPr>
            <a:spLocks noChangeArrowheads="1"/>
          </p:cNvSpPr>
          <p:nvPr/>
        </p:nvSpPr>
        <p:spPr bwMode="auto">
          <a:xfrm>
            <a:off x="254002" y="5542492"/>
            <a:ext cx="3012581"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err="1">
                <a:latin typeface="Arial"/>
                <a:cs typeface="Arial"/>
                <a:sym typeface="Symbol" charset="0"/>
              </a:rPr>
              <a:t>Δ</a:t>
            </a:r>
            <a:r>
              <a:rPr lang="en-US" i="1" dirty="0" err="1">
                <a:latin typeface="Arial"/>
                <a:cs typeface="Arial"/>
                <a:sym typeface="Symbol" charset="0"/>
              </a:rPr>
              <a:t>f</a:t>
            </a:r>
            <a:r>
              <a:rPr lang="en-US" i="1" dirty="0">
                <a:latin typeface="Arial"/>
                <a:cs typeface="Arial"/>
                <a:sym typeface="Symbol" charset="0"/>
              </a:rPr>
              <a:t> = 1Hz, </a:t>
            </a:r>
            <a:r>
              <a:rPr lang="en-US" dirty="0" err="1">
                <a:latin typeface="Arial"/>
                <a:cs typeface="Arial"/>
                <a:sym typeface="Symbol" charset="0"/>
              </a:rPr>
              <a:t>Δ</a:t>
            </a:r>
            <a:r>
              <a:rPr lang="en-US" i="1" dirty="0" err="1">
                <a:latin typeface="Arial"/>
                <a:cs typeface="Arial"/>
                <a:sym typeface="Symbol" charset="0"/>
              </a:rPr>
              <a:t>t</a:t>
            </a:r>
            <a:r>
              <a:rPr lang="en-US" i="1" dirty="0">
                <a:latin typeface="Arial"/>
                <a:cs typeface="Arial"/>
                <a:sym typeface="Symbol" charset="0"/>
              </a:rPr>
              <a:t> = 80 </a:t>
            </a:r>
            <a:r>
              <a:rPr lang="en-US" i="1" dirty="0" err="1">
                <a:latin typeface="Arial"/>
                <a:cs typeface="Arial"/>
                <a:sym typeface="Symbol" charset="0"/>
              </a:rPr>
              <a:t>msec</a:t>
            </a:r>
            <a:r>
              <a:rPr lang="en-US" i="1" dirty="0">
                <a:latin typeface="Arial"/>
                <a:cs typeface="Arial"/>
                <a:sym typeface="Symbol" charset="0"/>
              </a:rPr>
              <a:t>   or </a:t>
            </a:r>
          </a:p>
          <a:p>
            <a:r>
              <a:rPr lang="en-US" dirty="0" err="1">
                <a:latin typeface="Arial"/>
                <a:cs typeface="Arial"/>
                <a:sym typeface="Symbol" charset="0"/>
              </a:rPr>
              <a:t>Δ</a:t>
            </a:r>
            <a:r>
              <a:rPr lang="en-US" i="1" dirty="0" err="1">
                <a:latin typeface="Arial"/>
                <a:cs typeface="Arial"/>
                <a:sym typeface="Symbol" charset="0"/>
              </a:rPr>
              <a:t>f</a:t>
            </a:r>
            <a:r>
              <a:rPr lang="en-US" i="1" dirty="0">
                <a:latin typeface="Arial"/>
                <a:cs typeface="Arial"/>
                <a:sym typeface="Symbol" charset="0"/>
              </a:rPr>
              <a:t> = 2Hz, </a:t>
            </a:r>
            <a:r>
              <a:rPr lang="en-US" dirty="0" err="1">
                <a:latin typeface="Arial"/>
                <a:cs typeface="Arial"/>
                <a:sym typeface="Symbol" charset="0"/>
              </a:rPr>
              <a:t>Δ</a:t>
            </a:r>
            <a:r>
              <a:rPr lang="en-US" i="1" dirty="0" err="1">
                <a:latin typeface="Arial"/>
                <a:cs typeface="Arial"/>
                <a:sym typeface="Symbol" charset="0"/>
              </a:rPr>
              <a:t>t</a:t>
            </a:r>
            <a:r>
              <a:rPr lang="en-US" i="1" dirty="0">
                <a:latin typeface="Arial"/>
                <a:cs typeface="Arial"/>
                <a:sym typeface="Symbol" charset="0"/>
              </a:rPr>
              <a:t> = 40 </a:t>
            </a:r>
            <a:r>
              <a:rPr lang="en-US" i="1" dirty="0" err="1">
                <a:latin typeface="Arial"/>
                <a:cs typeface="Arial"/>
                <a:sym typeface="Symbol" charset="0"/>
              </a:rPr>
              <a:t>msec</a:t>
            </a:r>
            <a:r>
              <a:rPr lang="en-US" i="1" dirty="0">
                <a:latin typeface="Arial"/>
                <a:cs typeface="Arial"/>
                <a:sym typeface="Symbol" charset="0"/>
              </a:rPr>
              <a:t> </a:t>
            </a:r>
          </a:p>
        </p:txBody>
      </p:sp>
      <p:sp>
        <p:nvSpPr>
          <p:cNvPr id="2" name="TextBox 1"/>
          <p:cNvSpPr txBox="1"/>
          <p:nvPr/>
        </p:nvSpPr>
        <p:spPr>
          <a:xfrm>
            <a:off x="5566833" y="5143500"/>
            <a:ext cx="2381882" cy="584776"/>
          </a:xfrm>
          <a:prstGeom prst="rect">
            <a:avLst/>
          </a:prstGeom>
          <a:noFill/>
        </p:spPr>
        <p:txBody>
          <a:bodyPr wrap="none" rtlCol="0">
            <a:spAutoFit/>
          </a:bodyPr>
          <a:lstStyle/>
          <a:p>
            <a:pPr algn="ctr"/>
            <a:r>
              <a:rPr lang="en-US" sz="1600" dirty="0"/>
              <a:t>Werner Karl Heisenberg </a:t>
            </a:r>
          </a:p>
          <a:p>
            <a:pPr algn="ctr"/>
            <a:r>
              <a:rPr lang="en-US" sz="1600" dirty="0"/>
              <a:t>(1901 – 1976)</a:t>
            </a:r>
          </a:p>
        </p:txBody>
      </p:sp>
      <p:sp>
        <p:nvSpPr>
          <p:cNvPr id="4" name="TextBox 3"/>
          <p:cNvSpPr txBox="1"/>
          <p:nvPr/>
        </p:nvSpPr>
        <p:spPr>
          <a:xfrm>
            <a:off x="243417" y="5185834"/>
            <a:ext cx="4226600" cy="369332"/>
          </a:xfrm>
          <a:prstGeom prst="rect">
            <a:avLst/>
          </a:prstGeom>
          <a:noFill/>
        </p:spPr>
        <p:txBody>
          <a:bodyPr wrap="none" rtlCol="0">
            <a:spAutoFit/>
          </a:bodyPr>
          <a:lstStyle/>
          <a:p>
            <a:r>
              <a:rPr lang="en-US" dirty="0">
                <a:latin typeface="Arial"/>
                <a:cs typeface="Arial"/>
              </a:rPr>
              <a:t>e.g. here are two possible (</a:t>
            </a:r>
            <a:r>
              <a:rPr lang="en-US" dirty="0" err="1">
                <a:latin typeface="Arial"/>
                <a:cs typeface="Arial"/>
                <a:sym typeface="Symbol" charset="0"/>
              </a:rPr>
              <a:t>Δ</a:t>
            </a:r>
            <a:r>
              <a:rPr lang="en-US" i="1" dirty="0" err="1">
                <a:latin typeface="Arial"/>
                <a:cs typeface="Arial"/>
                <a:sym typeface="Symbol" charset="0"/>
              </a:rPr>
              <a:t>f</a:t>
            </a:r>
            <a:r>
              <a:rPr lang="en-US" i="1" dirty="0">
                <a:latin typeface="Arial"/>
                <a:cs typeface="Arial"/>
                <a:sym typeface="Symbol" charset="0"/>
              </a:rPr>
              <a:t>,</a:t>
            </a:r>
            <a:r>
              <a:rPr lang="en-US" dirty="0">
                <a:latin typeface="Arial"/>
                <a:cs typeface="Arial"/>
                <a:sym typeface="Symbol" charset="0"/>
              </a:rPr>
              <a:t> </a:t>
            </a:r>
            <a:r>
              <a:rPr lang="en-US" dirty="0" err="1">
                <a:latin typeface="Arial"/>
                <a:cs typeface="Arial"/>
                <a:sym typeface="Symbol" charset="0"/>
              </a:rPr>
              <a:t>Δ</a:t>
            </a:r>
            <a:r>
              <a:rPr lang="en-US" i="1" dirty="0" err="1">
                <a:latin typeface="Arial"/>
                <a:cs typeface="Arial"/>
                <a:sym typeface="Symbol" charset="0"/>
              </a:rPr>
              <a:t>t</a:t>
            </a:r>
            <a:r>
              <a:rPr lang="en-US" dirty="0">
                <a:latin typeface="Arial"/>
                <a:cs typeface="Arial"/>
                <a:sym typeface="Symbol" charset="0"/>
              </a:rPr>
              <a:t>)</a:t>
            </a:r>
            <a:r>
              <a:rPr lang="en-US" i="1" dirty="0">
                <a:latin typeface="Arial"/>
                <a:cs typeface="Arial"/>
                <a:sym typeface="Symbol" charset="0"/>
              </a:rPr>
              <a:t> </a:t>
            </a:r>
            <a:r>
              <a:rPr lang="en-US" dirty="0">
                <a:latin typeface="Arial"/>
                <a:cs typeface="Arial"/>
                <a:sym typeface="Symbol" charset="0"/>
              </a:rPr>
              <a:t>pairs:</a:t>
            </a:r>
            <a:r>
              <a:rPr lang="en-US" dirty="0">
                <a:latin typeface="Arial"/>
                <a:cs typeface="Arial"/>
              </a:rPr>
              <a:t> </a:t>
            </a:r>
          </a:p>
        </p:txBody>
      </p:sp>
      <p:sp>
        <p:nvSpPr>
          <p:cNvPr id="5" name="TextBox 4"/>
          <p:cNvSpPr txBox="1"/>
          <p:nvPr/>
        </p:nvSpPr>
        <p:spPr>
          <a:xfrm>
            <a:off x="0" y="6581001"/>
            <a:ext cx="8868833" cy="276999"/>
          </a:xfrm>
          <a:prstGeom prst="rect">
            <a:avLst/>
          </a:prstGeom>
          <a:noFill/>
        </p:spPr>
        <p:txBody>
          <a:bodyPr wrap="square" rtlCol="0">
            <a:spAutoFit/>
          </a:bodyPr>
          <a:lstStyle/>
          <a:p>
            <a:r>
              <a:rPr lang="en-US" sz="1200" dirty="0">
                <a:latin typeface="Arial"/>
                <a:cs typeface="Arial"/>
                <a:sym typeface="Symbol" charset="0"/>
              </a:rPr>
              <a:t>Note: </a:t>
            </a:r>
            <a:r>
              <a:rPr lang="en-US" sz="1200" dirty="0" err="1">
                <a:latin typeface="Arial"/>
                <a:cs typeface="Arial"/>
                <a:sym typeface="Symbol" charset="0"/>
              </a:rPr>
              <a:t>Δ</a:t>
            </a:r>
            <a:r>
              <a:rPr lang="en-US" sz="1200" i="1" dirty="0" err="1">
                <a:latin typeface="Arial"/>
                <a:cs typeface="Arial"/>
                <a:sym typeface="Symbol" charset="0"/>
              </a:rPr>
              <a:t>f</a:t>
            </a:r>
            <a:r>
              <a:rPr lang="en-US" sz="1200" i="1" dirty="0">
                <a:latin typeface="Arial"/>
                <a:cs typeface="Arial"/>
                <a:sym typeface="Symbol" charset="0"/>
              </a:rPr>
              <a:t> </a:t>
            </a:r>
            <a:r>
              <a:rPr lang="en-US" sz="1200" dirty="0">
                <a:latin typeface="Arial"/>
                <a:cs typeface="Arial"/>
                <a:sym typeface="Symbol" charset="0"/>
              </a:rPr>
              <a:t>means “difference between successive frequencies” or the inverse of the frequency resolution. Ditto for </a:t>
            </a:r>
            <a:r>
              <a:rPr lang="en-US" sz="1200" dirty="0" err="1">
                <a:latin typeface="Arial"/>
                <a:cs typeface="Arial"/>
                <a:sym typeface="Symbol" charset="0"/>
              </a:rPr>
              <a:t>Δ</a:t>
            </a:r>
            <a:r>
              <a:rPr lang="en-US" sz="1200" i="1" dirty="0" err="1">
                <a:latin typeface="Arial"/>
                <a:cs typeface="Arial"/>
                <a:sym typeface="Symbol" charset="0"/>
              </a:rPr>
              <a:t>t</a:t>
            </a:r>
            <a:r>
              <a:rPr lang="en-US" sz="1200" i="1" dirty="0">
                <a:latin typeface="Arial"/>
                <a:cs typeface="Arial"/>
                <a:sym typeface="Symbol" charset="0"/>
              </a:rPr>
              <a:t>. </a:t>
            </a:r>
            <a:r>
              <a:rPr lang="en-US" sz="1200" dirty="0">
                <a:latin typeface="Arial"/>
                <a:cs typeface="Arial"/>
                <a:sym typeface="Symbol" charset="0"/>
              </a:rPr>
              <a:t> </a:t>
            </a:r>
            <a:endParaRPr lang="en-US" sz="1200" dirty="0">
              <a:latin typeface="Arial"/>
              <a:cs typeface="Arial"/>
            </a:endParaRPr>
          </a:p>
        </p:txBody>
      </p:sp>
    </p:spTree>
    <p:extLst>
      <p:ext uri="{BB962C8B-B14F-4D97-AF65-F5344CB8AC3E}">
        <p14:creationId xmlns:p14="http://schemas.microsoft.com/office/powerpoint/2010/main" val="41397862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Time-Frequency Tradeoff</a:t>
            </a:r>
          </a:p>
        </p:txBody>
      </p:sp>
      <p:sp>
        <p:nvSpPr>
          <p:cNvPr id="5" name="TextBox 4"/>
          <p:cNvSpPr txBox="1"/>
          <p:nvPr/>
        </p:nvSpPr>
        <p:spPr>
          <a:xfrm>
            <a:off x="455084" y="1743670"/>
            <a:ext cx="8244417" cy="1015663"/>
          </a:xfrm>
          <a:prstGeom prst="rect">
            <a:avLst/>
          </a:prstGeom>
          <a:noFill/>
        </p:spPr>
        <p:txBody>
          <a:bodyPr wrap="square" rtlCol="0">
            <a:spAutoFit/>
          </a:bodyPr>
          <a:lstStyle/>
          <a:p>
            <a:pPr algn="just"/>
            <a:r>
              <a:rPr lang="en-US" sz="2000" dirty="0"/>
              <a:t>Natural biophysical processes may exhibit sustained changes in narrowband low-frequency oscillations along with rapidly-changing (e.g. “burst”) high-frequency oscillations.</a:t>
            </a:r>
          </a:p>
        </p:txBody>
      </p:sp>
      <p:grpSp>
        <p:nvGrpSpPr>
          <p:cNvPr id="9" name="Group 8"/>
          <p:cNvGrpSpPr/>
          <p:nvPr/>
        </p:nvGrpSpPr>
        <p:grpSpPr>
          <a:xfrm>
            <a:off x="560916" y="3023034"/>
            <a:ext cx="3259667" cy="2990415"/>
            <a:chOff x="560916" y="3181784"/>
            <a:chExt cx="3259667" cy="2990415"/>
          </a:xfrm>
        </p:grpSpPr>
        <p:pic>
          <p:nvPicPr>
            <p:cNvPr id="7" name="Picture 6"/>
            <p:cNvPicPr>
              <a:picLocks noChangeAspect="1"/>
            </p:cNvPicPr>
            <p:nvPr/>
          </p:nvPicPr>
          <p:blipFill>
            <a:blip r:embed="rId2"/>
            <a:stretch>
              <a:fillRect/>
            </a:stretch>
          </p:blipFill>
          <p:spPr>
            <a:xfrm>
              <a:off x="560916" y="3181784"/>
              <a:ext cx="3259667" cy="2990415"/>
            </a:xfrm>
            <a:prstGeom prst="rect">
              <a:avLst/>
            </a:prstGeom>
          </p:spPr>
        </p:pic>
        <p:sp>
          <p:nvSpPr>
            <p:cNvPr id="8" name="TextBox 7"/>
            <p:cNvSpPr txBox="1"/>
            <p:nvPr/>
          </p:nvSpPr>
          <p:spPr>
            <a:xfrm>
              <a:off x="2645833" y="5916083"/>
              <a:ext cx="992479" cy="215444"/>
            </a:xfrm>
            <a:prstGeom prst="rect">
              <a:avLst/>
            </a:prstGeom>
            <a:noFill/>
          </p:spPr>
          <p:txBody>
            <a:bodyPr wrap="none" rtlCol="0">
              <a:spAutoFit/>
            </a:bodyPr>
            <a:lstStyle/>
            <a:p>
              <a:r>
                <a:rPr lang="en-US" sz="800" dirty="0" err="1"/>
                <a:t>Witzel</a:t>
              </a:r>
              <a:r>
                <a:rPr lang="en-US" sz="800" dirty="0"/>
                <a:t>, et al, 2011</a:t>
              </a:r>
            </a:p>
          </p:txBody>
        </p:sp>
      </p:grpSp>
      <p:sp>
        <p:nvSpPr>
          <p:cNvPr id="11" name="TextBox 10"/>
          <p:cNvSpPr txBox="1"/>
          <p:nvPr/>
        </p:nvSpPr>
        <p:spPr>
          <a:xfrm>
            <a:off x="4603751" y="2995083"/>
            <a:ext cx="4138082" cy="3170099"/>
          </a:xfrm>
          <a:prstGeom prst="rect">
            <a:avLst/>
          </a:prstGeom>
          <a:noFill/>
        </p:spPr>
        <p:txBody>
          <a:bodyPr wrap="square" rtlCol="0">
            <a:spAutoFit/>
          </a:bodyPr>
          <a:lstStyle/>
          <a:p>
            <a:r>
              <a:rPr lang="en-US" sz="2000" dirty="0">
                <a:solidFill>
                  <a:srgbClr val="FF0000"/>
                </a:solidFill>
              </a:rPr>
              <a:t>The Short-Time Fourier Transform has a constant temporal resolution for all frequencies. </a:t>
            </a:r>
          </a:p>
          <a:p>
            <a:endParaRPr lang="en-US" sz="2000" dirty="0"/>
          </a:p>
          <a:p>
            <a:r>
              <a:rPr lang="en-US" sz="2000" dirty="0"/>
              <a:t>Can we adapt the time-frequency resolution tradeoff for individual frequencies to improve spectral estimation?</a:t>
            </a:r>
          </a:p>
          <a:p>
            <a:endParaRPr lang="en-US" sz="2000" dirty="0"/>
          </a:p>
          <a:p>
            <a:r>
              <a:rPr lang="en-US" sz="2000" b="1" dirty="0">
                <a:solidFill>
                  <a:srgbClr val="008000"/>
                </a:solidFill>
              </a:rPr>
              <a:t>Yes, we can!</a:t>
            </a:r>
          </a:p>
        </p:txBody>
      </p:sp>
    </p:spTree>
    <p:extLst>
      <p:ext uri="{BB962C8B-B14F-4D97-AF65-F5344CB8AC3E}">
        <p14:creationId xmlns:p14="http://schemas.microsoft.com/office/powerpoint/2010/main" val="61197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Line 14"/>
          <p:cNvSpPr>
            <a:spLocks noChangeShapeType="1"/>
          </p:cNvSpPr>
          <p:nvPr/>
        </p:nvSpPr>
        <p:spPr bwMode="auto">
          <a:xfrm>
            <a:off x="1323823" y="3024414"/>
            <a:ext cx="316230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29707" name="Text Box 20"/>
          <p:cNvSpPr txBox="1">
            <a:spLocks noChangeArrowheads="1"/>
          </p:cNvSpPr>
          <p:nvPr/>
        </p:nvSpPr>
        <p:spPr bwMode="auto">
          <a:xfrm>
            <a:off x="1169059" y="1272397"/>
            <a:ext cx="109548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Complex</a:t>
            </a:r>
          </a:p>
          <a:p>
            <a:pPr eaLnBrk="1" hangingPunct="1"/>
            <a:r>
              <a:rPr lang="en-US" sz="1800" dirty="0"/>
              <a:t>Sinusoid</a:t>
            </a:r>
          </a:p>
        </p:txBody>
      </p:sp>
      <p:sp>
        <p:nvSpPr>
          <p:cNvPr id="29709" name="Text Box 22"/>
          <p:cNvSpPr txBox="1">
            <a:spLocks noChangeArrowheads="1"/>
          </p:cNvSpPr>
          <p:nvPr/>
        </p:nvSpPr>
        <p:spPr bwMode="auto">
          <a:xfrm>
            <a:off x="1244448" y="3116540"/>
            <a:ext cx="1121070"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Tapered </a:t>
            </a:r>
          </a:p>
          <a:p>
            <a:pPr eaLnBrk="1" hangingPunct="1"/>
            <a:r>
              <a:rPr lang="en-US" sz="1800" dirty="0"/>
              <a:t>sinusoid</a:t>
            </a:r>
          </a:p>
          <a:p>
            <a:pPr eaLnBrk="1" hangingPunct="1"/>
            <a:r>
              <a:rPr lang="en-US" sz="1800" dirty="0"/>
              <a:t>(wavelet)</a:t>
            </a:r>
          </a:p>
        </p:txBody>
      </p:sp>
      <p:sp>
        <p:nvSpPr>
          <p:cNvPr id="29711" name="Rectangle 16"/>
          <p:cNvSpPr>
            <a:spLocks noChangeArrowheads="1"/>
          </p:cNvSpPr>
          <p:nvPr/>
        </p:nvSpPr>
        <p:spPr bwMode="auto">
          <a:xfrm>
            <a:off x="5662083" y="4198924"/>
            <a:ext cx="3164415" cy="1938992"/>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r>
              <a:rPr lang="en-US" sz="2000" dirty="0"/>
              <a:t>We estimate the time-varying power at 10 Hz by convolving EEG signal with a tapered 10 Hz complex sinusoid (</a:t>
            </a:r>
            <a:r>
              <a:rPr lang="en-US" sz="2000" dirty="0" err="1"/>
              <a:t>Morlet</a:t>
            </a:r>
            <a:r>
              <a:rPr lang="en-US" sz="2000" dirty="0"/>
              <a:t> wavelet)</a:t>
            </a:r>
          </a:p>
        </p:txBody>
      </p:sp>
      <p:sp>
        <p:nvSpPr>
          <p:cNvPr id="18" name="Rectangle 17"/>
          <p:cNvSpPr/>
          <p:nvPr/>
        </p:nvSpPr>
        <p:spPr>
          <a:xfrm>
            <a:off x="828523" y="2313214"/>
            <a:ext cx="1651000" cy="3810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t>Window</a:t>
            </a:r>
          </a:p>
          <a:p>
            <a:pPr algn="ctr"/>
            <a:r>
              <a:rPr lang="en-US" dirty="0"/>
              <a:t>(Taper)</a:t>
            </a:r>
          </a:p>
        </p:txBody>
      </p:sp>
      <p:sp>
        <p:nvSpPr>
          <p:cNvPr id="16" name="Title 1"/>
          <p:cNvSpPr>
            <a:spLocks noGrp="1"/>
          </p:cNvSpPr>
          <p:nvPr>
            <p:ph type="title"/>
          </p:nvPr>
        </p:nvSpPr>
        <p:spPr>
          <a:xfrm>
            <a:off x="457200" y="169333"/>
            <a:ext cx="8229600" cy="849162"/>
          </a:xfrm>
        </p:spPr>
        <p:txBody>
          <a:bodyPr/>
          <a:lstStyle/>
          <a:p>
            <a:r>
              <a:rPr lang="en-US" dirty="0"/>
              <a:t>Wavelet Analysis</a:t>
            </a:r>
          </a:p>
        </p:txBody>
      </p:sp>
      <p:sp>
        <p:nvSpPr>
          <p:cNvPr id="19" name="Oval 28"/>
          <p:cNvSpPr>
            <a:spLocks noChangeArrowheads="1"/>
          </p:cNvSpPr>
          <p:nvPr/>
        </p:nvSpPr>
        <p:spPr bwMode="auto">
          <a:xfrm>
            <a:off x="4349922" y="1377724"/>
            <a:ext cx="508000" cy="5080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0" name="Line 29"/>
          <p:cNvSpPr>
            <a:spLocks noChangeShapeType="1"/>
          </p:cNvSpPr>
          <p:nvPr/>
        </p:nvSpPr>
        <p:spPr bwMode="auto">
          <a:xfrm rot="16200000">
            <a:off x="4586718" y="1456537"/>
            <a:ext cx="205090" cy="146493"/>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2321">
                        <a14:foregroundMark x1="78571" y1="43571" x2="78571" y2="43571"/>
                      </a14:backgroundRemoval>
                    </a14:imgEffect>
                  </a14:imgLayer>
                </a14:imgProps>
              </a:ext>
            </a:extLst>
          </a:blip>
          <a:stretch>
            <a:fillRect/>
          </a:stretch>
        </p:blipFill>
        <p:spPr>
          <a:xfrm>
            <a:off x="2355121" y="2116668"/>
            <a:ext cx="1693331" cy="910165"/>
          </a:xfrm>
          <a:prstGeom prst="rect">
            <a:avLst/>
          </a:prstGeom>
        </p:spPr>
      </p:pic>
      <p:sp>
        <p:nvSpPr>
          <p:cNvPr id="11" name="TextBox 10"/>
          <p:cNvSpPr txBox="1"/>
          <p:nvPr/>
        </p:nvSpPr>
        <p:spPr>
          <a:xfrm>
            <a:off x="3087314" y="2021416"/>
            <a:ext cx="304365" cy="276999"/>
          </a:xfrm>
          <a:prstGeom prst="rect">
            <a:avLst/>
          </a:prstGeom>
          <a:noFill/>
        </p:spPr>
        <p:txBody>
          <a:bodyPr wrap="none" rtlCol="0">
            <a:spAutoFit/>
          </a:bodyPr>
          <a:lstStyle/>
          <a:p>
            <a:r>
              <a:rPr lang="en-US" sz="1200" dirty="0">
                <a:latin typeface="Arial Black"/>
                <a:cs typeface="Arial Black"/>
              </a:rPr>
              <a:t>X</a:t>
            </a:r>
          </a:p>
        </p:txBody>
      </p:sp>
      <p:pic>
        <p:nvPicPr>
          <p:cNvPr id="12" name="Picture 11"/>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2857">
                        <a14:foregroundMark x1="81429" y1="22619" x2="81429" y2="22619"/>
                      </a14:backgroundRemoval>
                    </a14:imgEffect>
                  </a14:imgLayer>
                </a14:imgProps>
              </a:ext>
            </a:extLst>
          </a:blip>
          <a:stretch>
            <a:fillRect/>
          </a:stretch>
        </p:blipFill>
        <p:spPr>
          <a:xfrm>
            <a:off x="1238251" y="4632564"/>
            <a:ext cx="3746500" cy="1185334"/>
          </a:xfrm>
          <a:prstGeom prst="rect">
            <a:avLst/>
          </a:prstGeom>
        </p:spPr>
      </p:pic>
      <p:pic>
        <p:nvPicPr>
          <p:cNvPr id="13" name="Picture 12"/>
          <p:cNvPicPr>
            <a:picLocks noChangeAspect="1"/>
          </p:cNvPicPr>
          <p:nvPr/>
        </p:nvPicPr>
        <p:blipFill rotWithShape="1">
          <a:blip r:embed="rId7">
            <a:extLst>
              <a:ext uri="{BEBA8EAE-BF5A-486C-A8C5-ECC9F3942E4B}">
                <a14:imgProps xmlns:a14="http://schemas.microsoft.com/office/drawing/2010/main">
                  <a14:imgLayer r:embed="rId8">
                    <a14:imgEffect>
                      <a14:backgroundRemoval t="5000" b="90000" l="10000" r="99643">
                        <a14:foregroundMark x1="86607" y1="30238" x2="86607" y2="30238"/>
                        <a14:foregroundMark x1="99643" y1="30476" x2="99643" y2="30476"/>
                      </a14:backgroundRemoval>
                    </a14:imgEffect>
                  </a14:imgLayer>
                </a14:imgProps>
              </a:ext>
            </a:extLst>
          </a:blip>
          <a:srcRect l="26895" r="21211"/>
          <a:stretch/>
        </p:blipFill>
        <p:spPr>
          <a:xfrm>
            <a:off x="1714500" y="5759690"/>
            <a:ext cx="2899833" cy="492125"/>
          </a:xfrm>
          <a:prstGeom prst="rect">
            <a:avLst/>
          </a:prstGeom>
        </p:spPr>
      </p:pic>
      <p:sp>
        <p:nvSpPr>
          <p:cNvPr id="14" name="TextBox 13"/>
          <p:cNvSpPr txBox="1"/>
          <p:nvPr/>
        </p:nvSpPr>
        <p:spPr>
          <a:xfrm>
            <a:off x="243419" y="5796731"/>
            <a:ext cx="1352241" cy="369332"/>
          </a:xfrm>
          <a:prstGeom prst="rect">
            <a:avLst/>
          </a:prstGeom>
          <a:noFill/>
        </p:spPr>
        <p:txBody>
          <a:bodyPr wrap="none" rtlCol="0">
            <a:spAutoFit/>
          </a:bodyPr>
          <a:lstStyle/>
          <a:p>
            <a:r>
              <a:rPr lang="en-US" dirty="0"/>
              <a:t>Covariance</a:t>
            </a:r>
          </a:p>
        </p:txBody>
      </p:sp>
      <p:sp>
        <p:nvSpPr>
          <p:cNvPr id="30" name="TextBox 29"/>
          <p:cNvSpPr txBox="1"/>
          <p:nvPr/>
        </p:nvSpPr>
        <p:spPr>
          <a:xfrm>
            <a:off x="840315" y="5028382"/>
            <a:ext cx="672142" cy="369332"/>
          </a:xfrm>
          <a:prstGeom prst="rect">
            <a:avLst/>
          </a:prstGeom>
          <a:noFill/>
        </p:spPr>
        <p:txBody>
          <a:bodyPr wrap="none" rtlCol="0">
            <a:spAutoFit/>
          </a:bodyPr>
          <a:lstStyle/>
          <a:p>
            <a:r>
              <a:rPr lang="en-US" dirty="0"/>
              <a:t>EEG</a:t>
            </a:r>
          </a:p>
        </p:txBody>
      </p:sp>
      <p:sp>
        <p:nvSpPr>
          <p:cNvPr id="31" name="TextBox 30"/>
          <p:cNvSpPr txBox="1"/>
          <p:nvPr/>
        </p:nvSpPr>
        <p:spPr>
          <a:xfrm>
            <a:off x="1655234" y="4552131"/>
            <a:ext cx="304365" cy="276999"/>
          </a:xfrm>
          <a:prstGeom prst="rect">
            <a:avLst/>
          </a:prstGeom>
          <a:noFill/>
        </p:spPr>
        <p:txBody>
          <a:bodyPr wrap="none" rtlCol="0">
            <a:spAutoFit/>
          </a:bodyPr>
          <a:lstStyle/>
          <a:p>
            <a:r>
              <a:rPr lang="en-US" sz="1200" dirty="0">
                <a:latin typeface="Arial Black"/>
                <a:cs typeface="Arial Black"/>
              </a:rPr>
              <a:t>X</a:t>
            </a:r>
          </a:p>
        </p:txBody>
      </p:sp>
      <p:sp>
        <p:nvSpPr>
          <p:cNvPr id="29696" name="TextBox 29695"/>
          <p:cNvSpPr txBox="1"/>
          <p:nvPr/>
        </p:nvSpPr>
        <p:spPr>
          <a:xfrm>
            <a:off x="4212166" y="1873249"/>
            <a:ext cx="787671" cy="369332"/>
          </a:xfrm>
          <a:prstGeom prst="rect">
            <a:avLst/>
          </a:prstGeom>
          <a:noFill/>
        </p:spPr>
        <p:txBody>
          <a:bodyPr wrap="none" rtlCol="0">
            <a:spAutoFit/>
          </a:bodyPr>
          <a:lstStyle/>
          <a:p>
            <a:r>
              <a:rPr lang="en-US" dirty="0"/>
              <a:t>10 Hz </a:t>
            </a:r>
          </a:p>
        </p:txBody>
      </p:sp>
      <p:sp>
        <p:nvSpPr>
          <p:cNvPr id="29697" name="Line Callout 1 29696"/>
          <p:cNvSpPr/>
          <p:nvPr/>
        </p:nvSpPr>
        <p:spPr>
          <a:xfrm>
            <a:off x="3810000" y="5394565"/>
            <a:ext cx="973667" cy="317500"/>
          </a:xfrm>
          <a:prstGeom prst="borderCallout1">
            <a:avLst>
              <a:gd name="adj1" fmla="val 88750"/>
              <a:gd name="adj2" fmla="val -2898"/>
              <a:gd name="adj3" fmla="val 29167"/>
              <a:gd name="adj4" fmla="val -38333"/>
            </a:avLst>
          </a:prstGeom>
          <a:ln>
            <a:headEnd type="none"/>
            <a:tailEnd type="triangle"/>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t>10 Hz burst</a:t>
            </a:r>
          </a:p>
        </p:txBody>
      </p:sp>
      <p:sp>
        <p:nvSpPr>
          <p:cNvPr id="2" name="Freeform 1"/>
          <p:cNvSpPr/>
          <p:nvPr/>
        </p:nvSpPr>
        <p:spPr>
          <a:xfrm>
            <a:off x="718454" y="4073550"/>
            <a:ext cx="1257200" cy="708033"/>
          </a:xfrm>
          <a:custGeom>
            <a:avLst/>
            <a:gdLst>
              <a:gd name="connsiteX0" fmla="*/ 0 w 1304078"/>
              <a:gd name="connsiteY0" fmla="*/ 349755 h 708033"/>
              <a:gd name="connsiteX1" fmla="*/ 76710 w 1304078"/>
              <a:gd name="connsiteY1" fmla="*/ 366801 h 708033"/>
              <a:gd name="connsiteX2" fmla="*/ 76710 w 1304078"/>
              <a:gd name="connsiteY2" fmla="*/ 366801 h 708033"/>
              <a:gd name="connsiteX3" fmla="*/ 208823 w 1304078"/>
              <a:gd name="connsiteY3" fmla="*/ 298616 h 708033"/>
              <a:gd name="connsiteX4" fmla="*/ 323888 w 1304078"/>
              <a:gd name="connsiteY4" fmla="*/ 494650 h 708033"/>
              <a:gd name="connsiteX5" fmla="*/ 460263 w 1304078"/>
              <a:gd name="connsiteY5" fmla="*/ 94058 h 708033"/>
              <a:gd name="connsiteX6" fmla="*/ 583852 w 1304078"/>
              <a:gd name="connsiteY6" fmla="*/ 707730 h 708033"/>
              <a:gd name="connsiteX7" fmla="*/ 711703 w 1304078"/>
              <a:gd name="connsiteY7" fmla="*/ 303 h 708033"/>
              <a:gd name="connsiteX8" fmla="*/ 835292 w 1304078"/>
              <a:gd name="connsiteY8" fmla="*/ 613975 h 708033"/>
              <a:gd name="connsiteX9" fmla="*/ 963143 w 1304078"/>
              <a:gd name="connsiteY9" fmla="*/ 213383 h 708033"/>
              <a:gd name="connsiteX10" fmla="*/ 1090994 w 1304078"/>
              <a:gd name="connsiteY10" fmla="*/ 413679 h 708033"/>
              <a:gd name="connsiteX11" fmla="*/ 1206059 w 1304078"/>
              <a:gd name="connsiteY11" fmla="*/ 336970 h 708033"/>
              <a:gd name="connsiteX12" fmla="*/ 1304078 w 1304078"/>
              <a:gd name="connsiteY12" fmla="*/ 358278 h 70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4078" h="708033">
                <a:moveTo>
                  <a:pt x="0" y="349755"/>
                </a:moveTo>
                <a:lnTo>
                  <a:pt x="76710" y="366801"/>
                </a:lnTo>
                <a:lnTo>
                  <a:pt x="76710" y="366801"/>
                </a:lnTo>
                <a:cubicBezTo>
                  <a:pt x="98729" y="355437"/>
                  <a:pt x="167627" y="277308"/>
                  <a:pt x="208823" y="298616"/>
                </a:cubicBezTo>
                <a:cubicBezTo>
                  <a:pt x="250019" y="319924"/>
                  <a:pt x="281981" y="528743"/>
                  <a:pt x="323888" y="494650"/>
                </a:cubicBezTo>
                <a:cubicBezTo>
                  <a:pt x="365795" y="460557"/>
                  <a:pt x="416936" y="58545"/>
                  <a:pt x="460263" y="94058"/>
                </a:cubicBezTo>
                <a:cubicBezTo>
                  <a:pt x="503590" y="129571"/>
                  <a:pt x="541945" y="723356"/>
                  <a:pt x="583852" y="707730"/>
                </a:cubicBezTo>
                <a:cubicBezTo>
                  <a:pt x="625759" y="692104"/>
                  <a:pt x="669796" y="15929"/>
                  <a:pt x="711703" y="303"/>
                </a:cubicBezTo>
                <a:cubicBezTo>
                  <a:pt x="753610" y="-15323"/>
                  <a:pt x="793385" y="578462"/>
                  <a:pt x="835292" y="613975"/>
                </a:cubicBezTo>
                <a:cubicBezTo>
                  <a:pt x="877199" y="649488"/>
                  <a:pt x="920526" y="246766"/>
                  <a:pt x="963143" y="213383"/>
                </a:cubicBezTo>
                <a:cubicBezTo>
                  <a:pt x="1005760" y="180000"/>
                  <a:pt x="1050508" y="393081"/>
                  <a:pt x="1090994" y="413679"/>
                </a:cubicBezTo>
                <a:cubicBezTo>
                  <a:pt x="1131480" y="434277"/>
                  <a:pt x="1170545" y="346203"/>
                  <a:pt x="1206059" y="336970"/>
                </a:cubicBezTo>
                <a:cubicBezTo>
                  <a:pt x="1241573" y="327737"/>
                  <a:pt x="1304078" y="358278"/>
                  <a:pt x="1304078" y="358278"/>
                </a:cubicBezTo>
              </a:path>
            </a:pathLst>
          </a:custGeom>
          <a:ln w="9525" cmpd="sng">
            <a:solidFill>
              <a:srgbClr val="FF0000"/>
            </a:solidFill>
            <a:prstDash val="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Freeform 26"/>
          <p:cNvSpPr/>
          <p:nvPr/>
        </p:nvSpPr>
        <p:spPr>
          <a:xfrm>
            <a:off x="659184" y="4072491"/>
            <a:ext cx="1257200" cy="708033"/>
          </a:xfrm>
          <a:custGeom>
            <a:avLst/>
            <a:gdLst>
              <a:gd name="connsiteX0" fmla="*/ 0 w 1304078"/>
              <a:gd name="connsiteY0" fmla="*/ 349755 h 708033"/>
              <a:gd name="connsiteX1" fmla="*/ 76710 w 1304078"/>
              <a:gd name="connsiteY1" fmla="*/ 366801 h 708033"/>
              <a:gd name="connsiteX2" fmla="*/ 76710 w 1304078"/>
              <a:gd name="connsiteY2" fmla="*/ 366801 h 708033"/>
              <a:gd name="connsiteX3" fmla="*/ 208823 w 1304078"/>
              <a:gd name="connsiteY3" fmla="*/ 298616 h 708033"/>
              <a:gd name="connsiteX4" fmla="*/ 323888 w 1304078"/>
              <a:gd name="connsiteY4" fmla="*/ 494650 h 708033"/>
              <a:gd name="connsiteX5" fmla="*/ 460263 w 1304078"/>
              <a:gd name="connsiteY5" fmla="*/ 94058 h 708033"/>
              <a:gd name="connsiteX6" fmla="*/ 583852 w 1304078"/>
              <a:gd name="connsiteY6" fmla="*/ 707730 h 708033"/>
              <a:gd name="connsiteX7" fmla="*/ 711703 w 1304078"/>
              <a:gd name="connsiteY7" fmla="*/ 303 h 708033"/>
              <a:gd name="connsiteX8" fmla="*/ 835292 w 1304078"/>
              <a:gd name="connsiteY8" fmla="*/ 613975 h 708033"/>
              <a:gd name="connsiteX9" fmla="*/ 963143 w 1304078"/>
              <a:gd name="connsiteY9" fmla="*/ 213383 h 708033"/>
              <a:gd name="connsiteX10" fmla="*/ 1090994 w 1304078"/>
              <a:gd name="connsiteY10" fmla="*/ 413679 h 708033"/>
              <a:gd name="connsiteX11" fmla="*/ 1206059 w 1304078"/>
              <a:gd name="connsiteY11" fmla="*/ 336970 h 708033"/>
              <a:gd name="connsiteX12" fmla="*/ 1304078 w 1304078"/>
              <a:gd name="connsiteY12" fmla="*/ 358278 h 70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4078" h="708033">
                <a:moveTo>
                  <a:pt x="0" y="349755"/>
                </a:moveTo>
                <a:lnTo>
                  <a:pt x="76710" y="366801"/>
                </a:lnTo>
                <a:lnTo>
                  <a:pt x="76710" y="366801"/>
                </a:lnTo>
                <a:cubicBezTo>
                  <a:pt x="98729" y="355437"/>
                  <a:pt x="167627" y="277308"/>
                  <a:pt x="208823" y="298616"/>
                </a:cubicBezTo>
                <a:cubicBezTo>
                  <a:pt x="250019" y="319924"/>
                  <a:pt x="281981" y="528743"/>
                  <a:pt x="323888" y="494650"/>
                </a:cubicBezTo>
                <a:cubicBezTo>
                  <a:pt x="365795" y="460557"/>
                  <a:pt x="416936" y="58545"/>
                  <a:pt x="460263" y="94058"/>
                </a:cubicBezTo>
                <a:cubicBezTo>
                  <a:pt x="503590" y="129571"/>
                  <a:pt x="541945" y="723356"/>
                  <a:pt x="583852" y="707730"/>
                </a:cubicBezTo>
                <a:cubicBezTo>
                  <a:pt x="625759" y="692104"/>
                  <a:pt x="669796" y="15929"/>
                  <a:pt x="711703" y="303"/>
                </a:cubicBezTo>
                <a:cubicBezTo>
                  <a:pt x="753610" y="-15323"/>
                  <a:pt x="793385" y="578462"/>
                  <a:pt x="835292" y="613975"/>
                </a:cubicBezTo>
                <a:cubicBezTo>
                  <a:pt x="877199" y="649488"/>
                  <a:pt x="920526" y="246766"/>
                  <a:pt x="963143" y="213383"/>
                </a:cubicBezTo>
                <a:cubicBezTo>
                  <a:pt x="1005760" y="180000"/>
                  <a:pt x="1050508" y="393081"/>
                  <a:pt x="1090994" y="413679"/>
                </a:cubicBezTo>
                <a:cubicBezTo>
                  <a:pt x="1131480" y="434277"/>
                  <a:pt x="1170545" y="346203"/>
                  <a:pt x="1206059" y="336970"/>
                </a:cubicBezTo>
                <a:cubicBezTo>
                  <a:pt x="1241573" y="327737"/>
                  <a:pt x="1304078" y="358278"/>
                  <a:pt x="1304078" y="358278"/>
                </a:cubicBezTo>
              </a:path>
            </a:pathLst>
          </a:custGeom>
          <a:ln w="9525" cmpd="sng">
            <a:solidFill>
              <a:srgbClr val="0000FF"/>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reeform 2"/>
          <p:cNvSpPr/>
          <p:nvPr/>
        </p:nvSpPr>
        <p:spPr>
          <a:xfrm>
            <a:off x="1739221" y="5817713"/>
            <a:ext cx="2922742" cy="365311"/>
          </a:xfrm>
          <a:custGeom>
            <a:avLst/>
            <a:gdLst>
              <a:gd name="connsiteX0" fmla="*/ 0 w 2878667"/>
              <a:gd name="connsiteY0" fmla="*/ 180102 h 365311"/>
              <a:gd name="connsiteX1" fmla="*/ 121708 w 2878667"/>
              <a:gd name="connsiteY1" fmla="*/ 180102 h 365311"/>
              <a:gd name="connsiteX2" fmla="*/ 211667 w 2878667"/>
              <a:gd name="connsiteY2" fmla="*/ 174810 h 365311"/>
              <a:gd name="connsiteX3" fmla="*/ 338667 w 2878667"/>
              <a:gd name="connsiteY3" fmla="*/ 180102 h 365311"/>
              <a:gd name="connsiteX4" fmla="*/ 444500 w 2878667"/>
              <a:gd name="connsiteY4" fmla="*/ 174810 h 365311"/>
              <a:gd name="connsiteX5" fmla="*/ 555625 w 2878667"/>
              <a:gd name="connsiteY5" fmla="*/ 185393 h 365311"/>
              <a:gd name="connsiteX6" fmla="*/ 693208 w 2878667"/>
              <a:gd name="connsiteY6" fmla="*/ 148352 h 365311"/>
              <a:gd name="connsiteX7" fmla="*/ 809625 w 2878667"/>
              <a:gd name="connsiteY7" fmla="*/ 233018 h 365311"/>
              <a:gd name="connsiteX8" fmla="*/ 957792 w 2878667"/>
              <a:gd name="connsiteY8" fmla="*/ 79560 h 365311"/>
              <a:gd name="connsiteX9" fmla="*/ 1095375 w 2878667"/>
              <a:gd name="connsiteY9" fmla="*/ 312393 h 365311"/>
              <a:gd name="connsiteX10" fmla="*/ 1243542 w 2878667"/>
              <a:gd name="connsiteY10" fmla="*/ 185 h 365311"/>
              <a:gd name="connsiteX11" fmla="*/ 1386417 w 2878667"/>
              <a:gd name="connsiteY11" fmla="*/ 365310 h 365311"/>
              <a:gd name="connsiteX12" fmla="*/ 1518708 w 2878667"/>
              <a:gd name="connsiteY12" fmla="*/ 5477 h 365311"/>
              <a:gd name="connsiteX13" fmla="*/ 1666875 w 2878667"/>
              <a:gd name="connsiteY13" fmla="*/ 312393 h 365311"/>
              <a:gd name="connsiteX14" fmla="*/ 1804458 w 2878667"/>
              <a:gd name="connsiteY14" fmla="*/ 84852 h 365311"/>
              <a:gd name="connsiteX15" fmla="*/ 1947333 w 2878667"/>
              <a:gd name="connsiteY15" fmla="*/ 233018 h 365311"/>
              <a:gd name="connsiteX16" fmla="*/ 2084917 w 2878667"/>
              <a:gd name="connsiteY16" fmla="*/ 148352 h 365311"/>
              <a:gd name="connsiteX17" fmla="*/ 2217208 w 2878667"/>
              <a:gd name="connsiteY17" fmla="*/ 185393 h 365311"/>
              <a:gd name="connsiteX18" fmla="*/ 2333625 w 2878667"/>
              <a:gd name="connsiteY18" fmla="*/ 169518 h 365311"/>
              <a:gd name="connsiteX19" fmla="*/ 2529417 w 2878667"/>
              <a:gd name="connsiteY19" fmla="*/ 174810 h 365311"/>
              <a:gd name="connsiteX20" fmla="*/ 2693458 w 2878667"/>
              <a:gd name="connsiteY20" fmla="*/ 180102 h 365311"/>
              <a:gd name="connsiteX21" fmla="*/ 2878667 w 2878667"/>
              <a:gd name="connsiteY21" fmla="*/ 174810 h 365311"/>
              <a:gd name="connsiteX0" fmla="*/ 0 w 2955338"/>
              <a:gd name="connsiteY0" fmla="*/ 180102 h 365311"/>
              <a:gd name="connsiteX1" fmla="*/ 198379 w 2955338"/>
              <a:gd name="connsiteY1" fmla="*/ 180102 h 365311"/>
              <a:gd name="connsiteX2" fmla="*/ 288338 w 2955338"/>
              <a:gd name="connsiteY2" fmla="*/ 174810 h 365311"/>
              <a:gd name="connsiteX3" fmla="*/ 415338 w 2955338"/>
              <a:gd name="connsiteY3" fmla="*/ 180102 h 365311"/>
              <a:gd name="connsiteX4" fmla="*/ 521171 w 2955338"/>
              <a:gd name="connsiteY4" fmla="*/ 174810 h 365311"/>
              <a:gd name="connsiteX5" fmla="*/ 632296 w 2955338"/>
              <a:gd name="connsiteY5" fmla="*/ 185393 h 365311"/>
              <a:gd name="connsiteX6" fmla="*/ 769879 w 2955338"/>
              <a:gd name="connsiteY6" fmla="*/ 148352 h 365311"/>
              <a:gd name="connsiteX7" fmla="*/ 886296 w 2955338"/>
              <a:gd name="connsiteY7" fmla="*/ 233018 h 365311"/>
              <a:gd name="connsiteX8" fmla="*/ 1034463 w 2955338"/>
              <a:gd name="connsiteY8" fmla="*/ 79560 h 365311"/>
              <a:gd name="connsiteX9" fmla="*/ 1172046 w 2955338"/>
              <a:gd name="connsiteY9" fmla="*/ 312393 h 365311"/>
              <a:gd name="connsiteX10" fmla="*/ 1320213 w 2955338"/>
              <a:gd name="connsiteY10" fmla="*/ 185 h 365311"/>
              <a:gd name="connsiteX11" fmla="*/ 1463088 w 2955338"/>
              <a:gd name="connsiteY11" fmla="*/ 365310 h 365311"/>
              <a:gd name="connsiteX12" fmla="*/ 1595379 w 2955338"/>
              <a:gd name="connsiteY12" fmla="*/ 5477 h 365311"/>
              <a:gd name="connsiteX13" fmla="*/ 1743546 w 2955338"/>
              <a:gd name="connsiteY13" fmla="*/ 312393 h 365311"/>
              <a:gd name="connsiteX14" fmla="*/ 1881129 w 2955338"/>
              <a:gd name="connsiteY14" fmla="*/ 84852 h 365311"/>
              <a:gd name="connsiteX15" fmla="*/ 2024004 w 2955338"/>
              <a:gd name="connsiteY15" fmla="*/ 233018 h 365311"/>
              <a:gd name="connsiteX16" fmla="*/ 2161588 w 2955338"/>
              <a:gd name="connsiteY16" fmla="*/ 148352 h 365311"/>
              <a:gd name="connsiteX17" fmla="*/ 2293879 w 2955338"/>
              <a:gd name="connsiteY17" fmla="*/ 185393 h 365311"/>
              <a:gd name="connsiteX18" fmla="*/ 2410296 w 2955338"/>
              <a:gd name="connsiteY18" fmla="*/ 169518 h 365311"/>
              <a:gd name="connsiteX19" fmla="*/ 2606088 w 2955338"/>
              <a:gd name="connsiteY19" fmla="*/ 174810 h 365311"/>
              <a:gd name="connsiteX20" fmla="*/ 2770129 w 2955338"/>
              <a:gd name="connsiteY20" fmla="*/ 180102 h 365311"/>
              <a:gd name="connsiteX21" fmla="*/ 2955338 w 2955338"/>
              <a:gd name="connsiteY21" fmla="*/ 174810 h 36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55338" h="365311">
                <a:moveTo>
                  <a:pt x="0" y="180102"/>
                </a:moveTo>
                <a:cubicBezTo>
                  <a:pt x="43215" y="180543"/>
                  <a:pt x="150323" y="180984"/>
                  <a:pt x="198379" y="180102"/>
                </a:cubicBezTo>
                <a:cubicBezTo>
                  <a:pt x="246435" y="179220"/>
                  <a:pt x="252178" y="174810"/>
                  <a:pt x="288338" y="174810"/>
                </a:cubicBezTo>
                <a:cubicBezTo>
                  <a:pt x="324498" y="174810"/>
                  <a:pt x="376533" y="180102"/>
                  <a:pt x="415338" y="180102"/>
                </a:cubicBezTo>
                <a:cubicBezTo>
                  <a:pt x="454143" y="180102"/>
                  <a:pt x="485011" y="173928"/>
                  <a:pt x="521171" y="174810"/>
                </a:cubicBezTo>
                <a:cubicBezTo>
                  <a:pt x="557331" y="175692"/>
                  <a:pt x="590845" y="189803"/>
                  <a:pt x="632296" y="185393"/>
                </a:cubicBezTo>
                <a:cubicBezTo>
                  <a:pt x="673747" y="180983"/>
                  <a:pt x="727546" y="140415"/>
                  <a:pt x="769879" y="148352"/>
                </a:cubicBezTo>
                <a:cubicBezTo>
                  <a:pt x="812212" y="156289"/>
                  <a:pt x="842199" y="244483"/>
                  <a:pt x="886296" y="233018"/>
                </a:cubicBezTo>
                <a:cubicBezTo>
                  <a:pt x="930393" y="221553"/>
                  <a:pt x="986838" y="66331"/>
                  <a:pt x="1034463" y="79560"/>
                </a:cubicBezTo>
                <a:cubicBezTo>
                  <a:pt x="1082088" y="92789"/>
                  <a:pt x="1124421" y="325622"/>
                  <a:pt x="1172046" y="312393"/>
                </a:cubicBezTo>
                <a:cubicBezTo>
                  <a:pt x="1219671" y="299164"/>
                  <a:pt x="1271706" y="-8635"/>
                  <a:pt x="1320213" y="185"/>
                </a:cubicBezTo>
                <a:cubicBezTo>
                  <a:pt x="1368720" y="9004"/>
                  <a:pt x="1417227" y="364428"/>
                  <a:pt x="1463088" y="365310"/>
                </a:cubicBezTo>
                <a:cubicBezTo>
                  <a:pt x="1508949" y="366192"/>
                  <a:pt x="1548636" y="14296"/>
                  <a:pt x="1595379" y="5477"/>
                </a:cubicBezTo>
                <a:cubicBezTo>
                  <a:pt x="1642122" y="-3342"/>
                  <a:pt x="1695921" y="299164"/>
                  <a:pt x="1743546" y="312393"/>
                </a:cubicBezTo>
                <a:cubicBezTo>
                  <a:pt x="1791171" y="325622"/>
                  <a:pt x="1834386" y="98081"/>
                  <a:pt x="1881129" y="84852"/>
                </a:cubicBezTo>
                <a:cubicBezTo>
                  <a:pt x="1927872" y="71623"/>
                  <a:pt x="1977261" y="222435"/>
                  <a:pt x="2024004" y="233018"/>
                </a:cubicBezTo>
                <a:cubicBezTo>
                  <a:pt x="2070747" y="243601"/>
                  <a:pt x="2116609" y="156290"/>
                  <a:pt x="2161588" y="148352"/>
                </a:cubicBezTo>
                <a:cubicBezTo>
                  <a:pt x="2206567" y="140414"/>
                  <a:pt x="2252428" y="181865"/>
                  <a:pt x="2293879" y="185393"/>
                </a:cubicBezTo>
                <a:cubicBezTo>
                  <a:pt x="2335330" y="188921"/>
                  <a:pt x="2358261" y="171282"/>
                  <a:pt x="2410296" y="169518"/>
                </a:cubicBezTo>
                <a:lnTo>
                  <a:pt x="2606088" y="174810"/>
                </a:lnTo>
                <a:cubicBezTo>
                  <a:pt x="2666060" y="176574"/>
                  <a:pt x="2711921" y="180102"/>
                  <a:pt x="2770129" y="180102"/>
                </a:cubicBezTo>
                <a:cubicBezTo>
                  <a:pt x="2828337" y="180102"/>
                  <a:pt x="2955338" y="174810"/>
                  <a:pt x="2955338" y="174810"/>
                </a:cubicBezTo>
              </a:path>
            </a:pathLst>
          </a:custGeom>
          <a:ln w="12700" cmpd="sng">
            <a:solidFill>
              <a:srgbClr val="FF0000"/>
            </a:solidFill>
            <a:prstDash val="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Freeform 31"/>
          <p:cNvSpPr/>
          <p:nvPr/>
        </p:nvSpPr>
        <p:spPr>
          <a:xfrm>
            <a:off x="2573073" y="3254952"/>
            <a:ext cx="1256218" cy="708033"/>
          </a:xfrm>
          <a:custGeom>
            <a:avLst/>
            <a:gdLst>
              <a:gd name="connsiteX0" fmla="*/ 0 w 1304078"/>
              <a:gd name="connsiteY0" fmla="*/ 349755 h 708033"/>
              <a:gd name="connsiteX1" fmla="*/ 76710 w 1304078"/>
              <a:gd name="connsiteY1" fmla="*/ 366801 h 708033"/>
              <a:gd name="connsiteX2" fmla="*/ 76710 w 1304078"/>
              <a:gd name="connsiteY2" fmla="*/ 366801 h 708033"/>
              <a:gd name="connsiteX3" fmla="*/ 208823 w 1304078"/>
              <a:gd name="connsiteY3" fmla="*/ 298616 h 708033"/>
              <a:gd name="connsiteX4" fmla="*/ 323888 w 1304078"/>
              <a:gd name="connsiteY4" fmla="*/ 494650 h 708033"/>
              <a:gd name="connsiteX5" fmla="*/ 460263 w 1304078"/>
              <a:gd name="connsiteY5" fmla="*/ 94058 h 708033"/>
              <a:gd name="connsiteX6" fmla="*/ 583852 w 1304078"/>
              <a:gd name="connsiteY6" fmla="*/ 707730 h 708033"/>
              <a:gd name="connsiteX7" fmla="*/ 711703 w 1304078"/>
              <a:gd name="connsiteY7" fmla="*/ 303 h 708033"/>
              <a:gd name="connsiteX8" fmla="*/ 835292 w 1304078"/>
              <a:gd name="connsiteY8" fmla="*/ 613975 h 708033"/>
              <a:gd name="connsiteX9" fmla="*/ 963143 w 1304078"/>
              <a:gd name="connsiteY9" fmla="*/ 213383 h 708033"/>
              <a:gd name="connsiteX10" fmla="*/ 1090994 w 1304078"/>
              <a:gd name="connsiteY10" fmla="*/ 413679 h 708033"/>
              <a:gd name="connsiteX11" fmla="*/ 1206059 w 1304078"/>
              <a:gd name="connsiteY11" fmla="*/ 336970 h 708033"/>
              <a:gd name="connsiteX12" fmla="*/ 1304078 w 1304078"/>
              <a:gd name="connsiteY12" fmla="*/ 358278 h 708033"/>
              <a:gd name="connsiteX0" fmla="*/ 0 w 1247299"/>
              <a:gd name="connsiteY0" fmla="*/ 349755 h 708033"/>
              <a:gd name="connsiteX1" fmla="*/ 76710 w 1247299"/>
              <a:gd name="connsiteY1" fmla="*/ 366801 h 708033"/>
              <a:gd name="connsiteX2" fmla="*/ 76710 w 1247299"/>
              <a:gd name="connsiteY2" fmla="*/ 366801 h 708033"/>
              <a:gd name="connsiteX3" fmla="*/ 208823 w 1247299"/>
              <a:gd name="connsiteY3" fmla="*/ 298616 h 708033"/>
              <a:gd name="connsiteX4" fmla="*/ 323888 w 1247299"/>
              <a:gd name="connsiteY4" fmla="*/ 494650 h 708033"/>
              <a:gd name="connsiteX5" fmla="*/ 460263 w 1247299"/>
              <a:gd name="connsiteY5" fmla="*/ 94058 h 708033"/>
              <a:gd name="connsiteX6" fmla="*/ 583852 w 1247299"/>
              <a:gd name="connsiteY6" fmla="*/ 707730 h 708033"/>
              <a:gd name="connsiteX7" fmla="*/ 711703 w 1247299"/>
              <a:gd name="connsiteY7" fmla="*/ 303 h 708033"/>
              <a:gd name="connsiteX8" fmla="*/ 835292 w 1247299"/>
              <a:gd name="connsiteY8" fmla="*/ 613975 h 708033"/>
              <a:gd name="connsiteX9" fmla="*/ 963143 w 1247299"/>
              <a:gd name="connsiteY9" fmla="*/ 213383 h 708033"/>
              <a:gd name="connsiteX10" fmla="*/ 1090994 w 1247299"/>
              <a:gd name="connsiteY10" fmla="*/ 413679 h 708033"/>
              <a:gd name="connsiteX11" fmla="*/ 1206059 w 1247299"/>
              <a:gd name="connsiteY11" fmla="*/ 336970 h 708033"/>
              <a:gd name="connsiteX12" fmla="*/ 1247299 w 1247299"/>
              <a:gd name="connsiteY12" fmla="*/ 347329 h 708033"/>
              <a:gd name="connsiteX0" fmla="*/ 0 w 1292605"/>
              <a:gd name="connsiteY0" fmla="*/ 332957 h 708033"/>
              <a:gd name="connsiteX1" fmla="*/ 122016 w 1292605"/>
              <a:gd name="connsiteY1" fmla="*/ 366801 h 708033"/>
              <a:gd name="connsiteX2" fmla="*/ 122016 w 1292605"/>
              <a:gd name="connsiteY2" fmla="*/ 366801 h 708033"/>
              <a:gd name="connsiteX3" fmla="*/ 254129 w 1292605"/>
              <a:gd name="connsiteY3" fmla="*/ 298616 h 708033"/>
              <a:gd name="connsiteX4" fmla="*/ 369194 w 1292605"/>
              <a:gd name="connsiteY4" fmla="*/ 494650 h 708033"/>
              <a:gd name="connsiteX5" fmla="*/ 505569 w 1292605"/>
              <a:gd name="connsiteY5" fmla="*/ 94058 h 708033"/>
              <a:gd name="connsiteX6" fmla="*/ 629158 w 1292605"/>
              <a:gd name="connsiteY6" fmla="*/ 707730 h 708033"/>
              <a:gd name="connsiteX7" fmla="*/ 757009 w 1292605"/>
              <a:gd name="connsiteY7" fmla="*/ 303 h 708033"/>
              <a:gd name="connsiteX8" fmla="*/ 880598 w 1292605"/>
              <a:gd name="connsiteY8" fmla="*/ 613975 h 708033"/>
              <a:gd name="connsiteX9" fmla="*/ 1008449 w 1292605"/>
              <a:gd name="connsiteY9" fmla="*/ 213383 h 708033"/>
              <a:gd name="connsiteX10" fmla="*/ 1136300 w 1292605"/>
              <a:gd name="connsiteY10" fmla="*/ 413679 h 708033"/>
              <a:gd name="connsiteX11" fmla="*/ 1251365 w 1292605"/>
              <a:gd name="connsiteY11" fmla="*/ 336970 h 708033"/>
              <a:gd name="connsiteX12" fmla="*/ 1292605 w 1292605"/>
              <a:gd name="connsiteY12" fmla="*/ 347329 h 708033"/>
              <a:gd name="connsiteX0" fmla="*/ 0 w 1292605"/>
              <a:gd name="connsiteY0" fmla="*/ 332957 h 708033"/>
              <a:gd name="connsiteX1" fmla="*/ 122016 w 1292605"/>
              <a:gd name="connsiteY1" fmla="*/ 366801 h 708033"/>
              <a:gd name="connsiteX2" fmla="*/ 122016 w 1292605"/>
              <a:gd name="connsiteY2" fmla="*/ 366801 h 708033"/>
              <a:gd name="connsiteX3" fmla="*/ 254129 w 1292605"/>
              <a:gd name="connsiteY3" fmla="*/ 298616 h 708033"/>
              <a:gd name="connsiteX4" fmla="*/ 369194 w 1292605"/>
              <a:gd name="connsiteY4" fmla="*/ 494650 h 708033"/>
              <a:gd name="connsiteX5" fmla="*/ 505569 w 1292605"/>
              <a:gd name="connsiteY5" fmla="*/ 94058 h 708033"/>
              <a:gd name="connsiteX6" fmla="*/ 629158 w 1292605"/>
              <a:gd name="connsiteY6" fmla="*/ 707730 h 708033"/>
              <a:gd name="connsiteX7" fmla="*/ 757009 w 1292605"/>
              <a:gd name="connsiteY7" fmla="*/ 303 h 708033"/>
              <a:gd name="connsiteX8" fmla="*/ 880598 w 1292605"/>
              <a:gd name="connsiteY8" fmla="*/ 613975 h 708033"/>
              <a:gd name="connsiteX9" fmla="*/ 1008449 w 1292605"/>
              <a:gd name="connsiteY9" fmla="*/ 213383 h 708033"/>
              <a:gd name="connsiteX10" fmla="*/ 1136300 w 1292605"/>
              <a:gd name="connsiteY10" fmla="*/ 413679 h 708033"/>
              <a:gd name="connsiteX11" fmla="*/ 1251365 w 1292605"/>
              <a:gd name="connsiteY11" fmla="*/ 336970 h 708033"/>
              <a:gd name="connsiteX12" fmla="*/ 1292605 w 1292605"/>
              <a:gd name="connsiteY12" fmla="*/ 347329 h 708033"/>
              <a:gd name="connsiteX0" fmla="*/ 0 w 1303060"/>
              <a:gd name="connsiteY0" fmla="*/ 332957 h 708033"/>
              <a:gd name="connsiteX1" fmla="*/ 132471 w 1303060"/>
              <a:gd name="connsiteY1" fmla="*/ 366801 h 708033"/>
              <a:gd name="connsiteX2" fmla="*/ 132471 w 1303060"/>
              <a:gd name="connsiteY2" fmla="*/ 366801 h 708033"/>
              <a:gd name="connsiteX3" fmla="*/ 264584 w 1303060"/>
              <a:gd name="connsiteY3" fmla="*/ 298616 h 708033"/>
              <a:gd name="connsiteX4" fmla="*/ 379649 w 1303060"/>
              <a:gd name="connsiteY4" fmla="*/ 494650 h 708033"/>
              <a:gd name="connsiteX5" fmla="*/ 516024 w 1303060"/>
              <a:gd name="connsiteY5" fmla="*/ 94058 h 708033"/>
              <a:gd name="connsiteX6" fmla="*/ 639613 w 1303060"/>
              <a:gd name="connsiteY6" fmla="*/ 707730 h 708033"/>
              <a:gd name="connsiteX7" fmla="*/ 767464 w 1303060"/>
              <a:gd name="connsiteY7" fmla="*/ 303 h 708033"/>
              <a:gd name="connsiteX8" fmla="*/ 891053 w 1303060"/>
              <a:gd name="connsiteY8" fmla="*/ 613975 h 708033"/>
              <a:gd name="connsiteX9" fmla="*/ 1018904 w 1303060"/>
              <a:gd name="connsiteY9" fmla="*/ 213383 h 708033"/>
              <a:gd name="connsiteX10" fmla="*/ 1146755 w 1303060"/>
              <a:gd name="connsiteY10" fmla="*/ 413679 h 708033"/>
              <a:gd name="connsiteX11" fmla="*/ 1261820 w 1303060"/>
              <a:gd name="connsiteY11" fmla="*/ 336970 h 708033"/>
              <a:gd name="connsiteX12" fmla="*/ 1303060 w 1303060"/>
              <a:gd name="connsiteY12" fmla="*/ 347329 h 70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3060" h="708033">
                <a:moveTo>
                  <a:pt x="0" y="332957"/>
                </a:moveTo>
                <a:cubicBezTo>
                  <a:pt x="47643" y="337519"/>
                  <a:pt x="110393" y="361160"/>
                  <a:pt x="132471" y="366801"/>
                </a:cubicBezTo>
                <a:lnTo>
                  <a:pt x="132471" y="366801"/>
                </a:lnTo>
                <a:cubicBezTo>
                  <a:pt x="154490" y="355437"/>
                  <a:pt x="223388" y="277308"/>
                  <a:pt x="264584" y="298616"/>
                </a:cubicBezTo>
                <a:cubicBezTo>
                  <a:pt x="305780" y="319924"/>
                  <a:pt x="337742" y="528743"/>
                  <a:pt x="379649" y="494650"/>
                </a:cubicBezTo>
                <a:cubicBezTo>
                  <a:pt x="421556" y="460557"/>
                  <a:pt x="472697" y="58545"/>
                  <a:pt x="516024" y="94058"/>
                </a:cubicBezTo>
                <a:cubicBezTo>
                  <a:pt x="559351" y="129571"/>
                  <a:pt x="597706" y="723356"/>
                  <a:pt x="639613" y="707730"/>
                </a:cubicBezTo>
                <a:cubicBezTo>
                  <a:pt x="681520" y="692104"/>
                  <a:pt x="725557" y="15929"/>
                  <a:pt x="767464" y="303"/>
                </a:cubicBezTo>
                <a:cubicBezTo>
                  <a:pt x="809371" y="-15323"/>
                  <a:pt x="849146" y="578462"/>
                  <a:pt x="891053" y="613975"/>
                </a:cubicBezTo>
                <a:cubicBezTo>
                  <a:pt x="932960" y="649488"/>
                  <a:pt x="976287" y="246766"/>
                  <a:pt x="1018904" y="213383"/>
                </a:cubicBezTo>
                <a:cubicBezTo>
                  <a:pt x="1061521" y="180000"/>
                  <a:pt x="1106269" y="393081"/>
                  <a:pt x="1146755" y="413679"/>
                </a:cubicBezTo>
                <a:cubicBezTo>
                  <a:pt x="1187241" y="434277"/>
                  <a:pt x="1235769" y="348028"/>
                  <a:pt x="1261820" y="336970"/>
                </a:cubicBezTo>
                <a:cubicBezTo>
                  <a:pt x="1287871" y="325912"/>
                  <a:pt x="1303060" y="347329"/>
                  <a:pt x="1303060" y="347329"/>
                </a:cubicBezTo>
              </a:path>
            </a:pathLst>
          </a:custGeom>
          <a:ln w="9525" cmpd="sng">
            <a:solidFill>
              <a:srgbClr val="FF0000"/>
            </a:solidFill>
            <a:prstDash val="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Freeform 32"/>
          <p:cNvSpPr/>
          <p:nvPr/>
        </p:nvSpPr>
        <p:spPr>
          <a:xfrm>
            <a:off x="2567560" y="3253893"/>
            <a:ext cx="1257200" cy="708033"/>
          </a:xfrm>
          <a:custGeom>
            <a:avLst/>
            <a:gdLst>
              <a:gd name="connsiteX0" fmla="*/ 0 w 1304078"/>
              <a:gd name="connsiteY0" fmla="*/ 349755 h 708033"/>
              <a:gd name="connsiteX1" fmla="*/ 76710 w 1304078"/>
              <a:gd name="connsiteY1" fmla="*/ 366801 h 708033"/>
              <a:gd name="connsiteX2" fmla="*/ 76710 w 1304078"/>
              <a:gd name="connsiteY2" fmla="*/ 366801 h 708033"/>
              <a:gd name="connsiteX3" fmla="*/ 208823 w 1304078"/>
              <a:gd name="connsiteY3" fmla="*/ 298616 h 708033"/>
              <a:gd name="connsiteX4" fmla="*/ 323888 w 1304078"/>
              <a:gd name="connsiteY4" fmla="*/ 494650 h 708033"/>
              <a:gd name="connsiteX5" fmla="*/ 460263 w 1304078"/>
              <a:gd name="connsiteY5" fmla="*/ 94058 h 708033"/>
              <a:gd name="connsiteX6" fmla="*/ 583852 w 1304078"/>
              <a:gd name="connsiteY6" fmla="*/ 707730 h 708033"/>
              <a:gd name="connsiteX7" fmla="*/ 711703 w 1304078"/>
              <a:gd name="connsiteY7" fmla="*/ 303 h 708033"/>
              <a:gd name="connsiteX8" fmla="*/ 835292 w 1304078"/>
              <a:gd name="connsiteY8" fmla="*/ 613975 h 708033"/>
              <a:gd name="connsiteX9" fmla="*/ 963143 w 1304078"/>
              <a:gd name="connsiteY9" fmla="*/ 213383 h 708033"/>
              <a:gd name="connsiteX10" fmla="*/ 1090994 w 1304078"/>
              <a:gd name="connsiteY10" fmla="*/ 413679 h 708033"/>
              <a:gd name="connsiteX11" fmla="*/ 1206059 w 1304078"/>
              <a:gd name="connsiteY11" fmla="*/ 336970 h 708033"/>
              <a:gd name="connsiteX12" fmla="*/ 1304078 w 1304078"/>
              <a:gd name="connsiteY12" fmla="*/ 358278 h 70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4078" h="708033">
                <a:moveTo>
                  <a:pt x="0" y="349755"/>
                </a:moveTo>
                <a:lnTo>
                  <a:pt x="76710" y="366801"/>
                </a:lnTo>
                <a:lnTo>
                  <a:pt x="76710" y="366801"/>
                </a:lnTo>
                <a:cubicBezTo>
                  <a:pt x="98729" y="355437"/>
                  <a:pt x="167627" y="277308"/>
                  <a:pt x="208823" y="298616"/>
                </a:cubicBezTo>
                <a:cubicBezTo>
                  <a:pt x="250019" y="319924"/>
                  <a:pt x="281981" y="528743"/>
                  <a:pt x="323888" y="494650"/>
                </a:cubicBezTo>
                <a:cubicBezTo>
                  <a:pt x="365795" y="460557"/>
                  <a:pt x="416936" y="58545"/>
                  <a:pt x="460263" y="94058"/>
                </a:cubicBezTo>
                <a:cubicBezTo>
                  <a:pt x="503590" y="129571"/>
                  <a:pt x="541945" y="723356"/>
                  <a:pt x="583852" y="707730"/>
                </a:cubicBezTo>
                <a:cubicBezTo>
                  <a:pt x="625759" y="692104"/>
                  <a:pt x="669796" y="15929"/>
                  <a:pt x="711703" y="303"/>
                </a:cubicBezTo>
                <a:cubicBezTo>
                  <a:pt x="753610" y="-15323"/>
                  <a:pt x="793385" y="578462"/>
                  <a:pt x="835292" y="613975"/>
                </a:cubicBezTo>
                <a:cubicBezTo>
                  <a:pt x="877199" y="649488"/>
                  <a:pt x="920526" y="246766"/>
                  <a:pt x="963143" y="213383"/>
                </a:cubicBezTo>
                <a:cubicBezTo>
                  <a:pt x="1005760" y="180000"/>
                  <a:pt x="1050508" y="393081"/>
                  <a:pt x="1090994" y="413679"/>
                </a:cubicBezTo>
                <a:cubicBezTo>
                  <a:pt x="1131480" y="434277"/>
                  <a:pt x="1170545" y="346203"/>
                  <a:pt x="1206059" y="336970"/>
                </a:cubicBezTo>
                <a:cubicBezTo>
                  <a:pt x="1241573" y="327737"/>
                  <a:pt x="1304078" y="358278"/>
                  <a:pt x="1304078" y="358278"/>
                </a:cubicBezTo>
              </a:path>
            </a:pathLst>
          </a:custGeom>
          <a:ln w="9525" cmpd="sng">
            <a:solidFill>
              <a:srgbClr val="0000FF"/>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Freeform 3"/>
          <p:cNvSpPr/>
          <p:nvPr/>
        </p:nvSpPr>
        <p:spPr>
          <a:xfrm>
            <a:off x="2521854" y="1257778"/>
            <a:ext cx="1306503" cy="745825"/>
          </a:xfrm>
          <a:custGeom>
            <a:avLst/>
            <a:gdLst>
              <a:gd name="connsiteX0" fmla="*/ 0 w 1306503"/>
              <a:gd name="connsiteY0" fmla="*/ 370703 h 745825"/>
              <a:gd name="connsiteX1" fmla="*/ 60768 w 1306503"/>
              <a:gd name="connsiteY1" fmla="*/ 735288 h 745825"/>
              <a:gd name="connsiteX2" fmla="*/ 194456 w 1306503"/>
              <a:gd name="connsiteY2" fmla="*/ 6118 h 745825"/>
              <a:gd name="connsiteX3" fmla="*/ 322068 w 1306503"/>
              <a:gd name="connsiteY3" fmla="*/ 729212 h 745825"/>
              <a:gd name="connsiteX4" fmla="*/ 449680 w 1306503"/>
              <a:gd name="connsiteY4" fmla="*/ 12194 h 745825"/>
              <a:gd name="connsiteX5" fmla="*/ 583369 w 1306503"/>
              <a:gd name="connsiteY5" fmla="*/ 723136 h 745825"/>
              <a:gd name="connsiteX6" fmla="*/ 717057 w 1306503"/>
              <a:gd name="connsiteY6" fmla="*/ 42 h 745825"/>
              <a:gd name="connsiteX7" fmla="*/ 844669 w 1306503"/>
              <a:gd name="connsiteY7" fmla="*/ 735288 h 745825"/>
              <a:gd name="connsiteX8" fmla="*/ 978358 w 1306503"/>
              <a:gd name="connsiteY8" fmla="*/ 6118 h 745825"/>
              <a:gd name="connsiteX9" fmla="*/ 1112047 w 1306503"/>
              <a:gd name="connsiteY9" fmla="*/ 741365 h 745825"/>
              <a:gd name="connsiteX10" fmla="*/ 1239659 w 1306503"/>
              <a:gd name="connsiteY10" fmla="*/ 6118 h 745825"/>
              <a:gd name="connsiteX11" fmla="*/ 1306503 w 1306503"/>
              <a:gd name="connsiteY11" fmla="*/ 370703 h 74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6503" h="745825">
                <a:moveTo>
                  <a:pt x="0" y="370703"/>
                </a:moveTo>
                <a:cubicBezTo>
                  <a:pt x="14179" y="583377"/>
                  <a:pt x="28359" y="796052"/>
                  <a:pt x="60768" y="735288"/>
                </a:cubicBezTo>
                <a:cubicBezTo>
                  <a:pt x="93177" y="674524"/>
                  <a:pt x="150906" y="7131"/>
                  <a:pt x="194456" y="6118"/>
                </a:cubicBezTo>
                <a:cubicBezTo>
                  <a:pt x="238006" y="5105"/>
                  <a:pt x="279531" y="728199"/>
                  <a:pt x="322068" y="729212"/>
                </a:cubicBezTo>
                <a:cubicBezTo>
                  <a:pt x="364605" y="730225"/>
                  <a:pt x="406130" y="13207"/>
                  <a:pt x="449680" y="12194"/>
                </a:cubicBezTo>
                <a:cubicBezTo>
                  <a:pt x="493230" y="11181"/>
                  <a:pt x="538806" y="725161"/>
                  <a:pt x="583369" y="723136"/>
                </a:cubicBezTo>
                <a:cubicBezTo>
                  <a:pt x="627932" y="721111"/>
                  <a:pt x="673507" y="-1983"/>
                  <a:pt x="717057" y="42"/>
                </a:cubicBezTo>
                <a:cubicBezTo>
                  <a:pt x="760607" y="2067"/>
                  <a:pt x="801119" y="734275"/>
                  <a:pt x="844669" y="735288"/>
                </a:cubicBezTo>
                <a:cubicBezTo>
                  <a:pt x="888219" y="736301"/>
                  <a:pt x="933795" y="5105"/>
                  <a:pt x="978358" y="6118"/>
                </a:cubicBezTo>
                <a:cubicBezTo>
                  <a:pt x="1022921" y="7131"/>
                  <a:pt x="1068497" y="741365"/>
                  <a:pt x="1112047" y="741365"/>
                </a:cubicBezTo>
                <a:cubicBezTo>
                  <a:pt x="1155597" y="741365"/>
                  <a:pt x="1207250" y="67895"/>
                  <a:pt x="1239659" y="6118"/>
                </a:cubicBezTo>
                <a:cubicBezTo>
                  <a:pt x="1272068" y="-55659"/>
                  <a:pt x="1306503" y="370703"/>
                  <a:pt x="1306503" y="370703"/>
                </a:cubicBezTo>
              </a:path>
            </a:pathLst>
          </a:custGeom>
          <a:ln w="9525" cmpd="sng">
            <a:solidFill>
              <a:srgbClr val="0000FF"/>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 name="Freeform 33"/>
          <p:cNvSpPr/>
          <p:nvPr/>
        </p:nvSpPr>
        <p:spPr>
          <a:xfrm>
            <a:off x="2518030" y="1258303"/>
            <a:ext cx="1305685" cy="741328"/>
          </a:xfrm>
          <a:custGeom>
            <a:avLst/>
            <a:gdLst>
              <a:gd name="connsiteX0" fmla="*/ 0 w 1306503"/>
              <a:gd name="connsiteY0" fmla="*/ 370703 h 745825"/>
              <a:gd name="connsiteX1" fmla="*/ 60768 w 1306503"/>
              <a:gd name="connsiteY1" fmla="*/ 735288 h 745825"/>
              <a:gd name="connsiteX2" fmla="*/ 194456 w 1306503"/>
              <a:gd name="connsiteY2" fmla="*/ 6118 h 745825"/>
              <a:gd name="connsiteX3" fmla="*/ 322068 w 1306503"/>
              <a:gd name="connsiteY3" fmla="*/ 729212 h 745825"/>
              <a:gd name="connsiteX4" fmla="*/ 449680 w 1306503"/>
              <a:gd name="connsiteY4" fmla="*/ 12194 h 745825"/>
              <a:gd name="connsiteX5" fmla="*/ 583369 w 1306503"/>
              <a:gd name="connsiteY5" fmla="*/ 723136 h 745825"/>
              <a:gd name="connsiteX6" fmla="*/ 717057 w 1306503"/>
              <a:gd name="connsiteY6" fmla="*/ 42 h 745825"/>
              <a:gd name="connsiteX7" fmla="*/ 844669 w 1306503"/>
              <a:gd name="connsiteY7" fmla="*/ 735288 h 745825"/>
              <a:gd name="connsiteX8" fmla="*/ 978358 w 1306503"/>
              <a:gd name="connsiteY8" fmla="*/ 6118 h 745825"/>
              <a:gd name="connsiteX9" fmla="*/ 1112047 w 1306503"/>
              <a:gd name="connsiteY9" fmla="*/ 741365 h 745825"/>
              <a:gd name="connsiteX10" fmla="*/ 1239659 w 1306503"/>
              <a:gd name="connsiteY10" fmla="*/ 6118 h 745825"/>
              <a:gd name="connsiteX11" fmla="*/ 1306503 w 1306503"/>
              <a:gd name="connsiteY11" fmla="*/ 370703 h 745825"/>
              <a:gd name="connsiteX0" fmla="*/ 7966 w 1314469"/>
              <a:gd name="connsiteY0" fmla="*/ 370703 h 741790"/>
              <a:gd name="connsiteX1" fmla="*/ 3723 w 1314469"/>
              <a:gd name="connsiteY1" fmla="*/ 364471 h 741790"/>
              <a:gd name="connsiteX2" fmla="*/ 68734 w 1314469"/>
              <a:gd name="connsiteY2" fmla="*/ 735288 h 741790"/>
              <a:gd name="connsiteX3" fmla="*/ 202422 w 1314469"/>
              <a:gd name="connsiteY3" fmla="*/ 6118 h 741790"/>
              <a:gd name="connsiteX4" fmla="*/ 330034 w 1314469"/>
              <a:gd name="connsiteY4" fmla="*/ 729212 h 741790"/>
              <a:gd name="connsiteX5" fmla="*/ 457646 w 1314469"/>
              <a:gd name="connsiteY5" fmla="*/ 12194 h 741790"/>
              <a:gd name="connsiteX6" fmla="*/ 591335 w 1314469"/>
              <a:gd name="connsiteY6" fmla="*/ 723136 h 741790"/>
              <a:gd name="connsiteX7" fmla="*/ 725023 w 1314469"/>
              <a:gd name="connsiteY7" fmla="*/ 42 h 741790"/>
              <a:gd name="connsiteX8" fmla="*/ 852635 w 1314469"/>
              <a:gd name="connsiteY8" fmla="*/ 735288 h 741790"/>
              <a:gd name="connsiteX9" fmla="*/ 986324 w 1314469"/>
              <a:gd name="connsiteY9" fmla="*/ 6118 h 741790"/>
              <a:gd name="connsiteX10" fmla="*/ 1120013 w 1314469"/>
              <a:gd name="connsiteY10" fmla="*/ 741365 h 741790"/>
              <a:gd name="connsiteX11" fmla="*/ 1247625 w 1314469"/>
              <a:gd name="connsiteY11" fmla="*/ 6118 h 741790"/>
              <a:gd name="connsiteX12" fmla="*/ 1314469 w 1314469"/>
              <a:gd name="connsiteY12" fmla="*/ 370703 h 741790"/>
              <a:gd name="connsiteX0" fmla="*/ 5315 w 1311818"/>
              <a:gd name="connsiteY0" fmla="*/ 370703 h 742454"/>
              <a:gd name="connsiteX1" fmla="*/ 4432 w 1311818"/>
              <a:gd name="connsiteY1" fmla="*/ 377910 h 742454"/>
              <a:gd name="connsiteX2" fmla="*/ 66083 w 1311818"/>
              <a:gd name="connsiteY2" fmla="*/ 735288 h 742454"/>
              <a:gd name="connsiteX3" fmla="*/ 199771 w 1311818"/>
              <a:gd name="connsiteY3" fmla="*/ 6118 h 742454"/>
              <a:gd name="connsiteX4" fmla="*/ 327383 w 1311818"/>
              <a:gd name="connsiteY4" fmla="*/ 729212 h 742454"/>
              <a:gd name="connsiteX5" fmla="*/ 454995 w 1311818"/>
              <a:gd name="connsiteY5" fmla="*/ 12194 h 742454"/>
              <a:gd name="connsiteX6" fmla="*/ 588684 w 1311818"/>
              <a:gd name="connsiteY6" fmla="*/ 723136 h 742454"/>
              <a:gd name="connsiteX7" fmla="*/ 722372 w 1311818"/>
              <a:gd name="connsiteY7" fmla="*/ 42 h 742454"/>
              <a:gd name="connsiteX8" fmla="*/ 849984 w 1311818"/>
              <a:gd name="connsiteY8" fmla="*/ 735288 h 742454"/>
              <a:gd name="connsiteX9" fmla="*/ 983673 w 1311818"/>
              <a:gd name="connsiteY9" fmla="*/ 6118 h 742454"/>
              <a:gd name="connsiteX10" fmla="*/ 1117362 w 1311818"/>
              <a:gd name="connsiteY10" fmla="*/ 741365 h 742454"/>
              <a:gd name="connsiteX11" fmla="*/ 1244974 w 1311818"/>
              <a:gd name="connsiteY11" fmla="*/ 6118 h 742454"/>
              <a:gd name="connsiteX12" fmla="*/ 1311818 w 1311818"/>
              <a:gd name="connsiteY12" fmla="*/ 370703 h 742454"/>
              <a:gd name="connsiteX0" fmla="*/ 5315 w 1311818"/>
              <a:gd name="connsiteY0" fmla="*/ 370703 h 744346"/>
              <a:gd name="connsiteX1" fmla="*/ 4432 w 1311818"/>
              <a:gd name="connsiteY1" fmla="*/ 411507 h 744346"/>
              <a:gd name="connsiteX2" fmla="*/ 66083 w 1311818"/>
              <a:gd name="connsiteY2" fmla="*/ 735288 h 744346"/>
              <a:gd name="connsiteX3" fmla="*/ 199771 w 1311818"/>
              <a:gd name="connsiteY3" fmla="*/ 6118 h 744346"/>
              <a:gd name="connsiteX4" fmla="*/ 327383 w 1311818"/>
              <a:gd name="connsiteY4" fmla="*/ 729212 h 744346"/>
              <a:gd name="connsiteX5" fmla="*/ 454995 w 1311818"/>
              <a:gd name="connsiteY5" fmla="*/ 12194 h 744346"/>
              <a:gd name="connsiteX6" fmla="*/ 588684 w 1311818"/>
              <a:gd name="connsiteY6" fmla="*/ 723136 h 744346"/>
              <a:gd name="connsiteX7" fmla="*/ 722372 w 1311818"/>
              <a:gd name="connsiteY7" fmla="*/ 42 h 744346"/>
              <a:gd name="connsiteX8" fmla="*/ 849984 w 1311818"/>
              <a:gd name="connsiteY8" fmla="*/ 735288 h 744346"/>
              <a:gd name="connsiteX9" fmla="*/ 983673 w 1311818"/>
              <a:gd name="connsiteY9" fmla="*/ 6118 h 744346"/>
              <a:gd name="connsiteX10" fmla="*/ 1117362 w 1311818"/>
              <a:gd name="connsiteY10" fmla="*/ 741365 h 744346"/>
              <a:gd name="connsiteX11" fmla="*/ 1244974 w 1311818"/>
              <a:gd name="connsiteY11" fmla="*/ 6118 h 744346"/>
              <a:gd name="connsiteX12" fmla="*/ 1311818 w 1311818"/>
              <a:gd name="connsiteY12" fmla="*/ 370703 h 744346"/>
              <a:gd name="connsiteX0" fmla="*/ 4 w 1407300"/>
              <a:gd name="connsiteY0" fmla="*/ 132164 h 744346"/>
              <a:gd name="connsiteX1" fmla="*/ 99914 w 1407300"/>
              <a:gd name="connsiteY1" fmla="*/ 411507 h 744346"/>
              <a:gd name="connsiteX2" fmla="*/ 161565 w 1407300"/>
              <a:gd name="connsiteY2" fmla="*/ 735288 h 744346"/>
              <a:gd name="connsiteX3" fmla="*/ 295253 w 1407300"/>
              <a:gd name="connsiteY3" fmla="*/ 6118 h 744346"/>
              <a:gd name="connsiteX4" fmla="*/ 422865 w 1407300"/>
              <a:gd name="connsiteY4" fmla="*/ 729212 h 744346"/>
              <a:gd name="connsiteX5" fmla="*/ 550477 w 1407300"/>
              <a:gd name="connsiteY5" fmla="*/ 12194 h 744346"/>
              <a:gd name="connsiteX6" fmla="*/ 684166 w 1407300"/>
              <a:gd name="connsiteY6" fmla="*/ 723136 h 744346"/>
              <a:gd name="connsiteX7" fmla="*/ 817854 w 1407300"/>
              <a:gd name="connsiteY7" fmla="*/ 42 h 744346"/>
              <a:gd name="connsiteX8" fmla="*/ 945466 w 1407300"/>
              <a:gd name="connsiteY8" fmla="*/ 735288 h 744346"/>
              <a:gd name="connsiteX9" fmla="*/ 1079155 w 1407300"/>
              <a:gd name="connsiteY9" fmla="*/ 6118 h 744346"/>
              <a:gd name="connsiteX10" fmla="*/ 1212844 w 1407300"/>
              <a:gd name="connsiteY10" fmla="*/ 741365 h 744346"/>
              <a:gd name="connsiteX11" fmla="*/ 1340456 w 1407300"/>
              <a:gd name="connsiteY11" fmla="*/ 6118 h 744346"/>
              <a:gd name="connsiteX12" fmla="*/ 1407300 w 1407300"/>
              <a:gd name="connsiteY12" fmla="*/ 370703 h 744346"/>
              <a:gd name="connsiteX0" fmla="*/ 5 w 1400582"/>
              <a:gd name="connsiteY0" fmla="*/ 4495 h 744346"/>
              <a:gd name="connsiteX1" fmla="*/ 93196 w 1400582"/>
              <a:gd name="connsiteY1" fmla="*/ 411507 h 744346"/>
              <a:gd name="connsiteX2" fmla="*/ 154847 w 1400582"/>
              <a:gd name="connsiteY2" fmla="*/ 735288 h 744346"/>
              <a:gd name="connsiteX3" fmla="*/ 288535 w 1400582"/>
              <a:gd name="connsiteY3" fmla="*/ 6118 h 744346"/>
              <a:gd name="connsiteX4" fmla="*/ 416147 w 1400582"/>
              <a:gd name="connsiteY4" fmla="*/ 729212 h 744346"/>
              <a:gd name="connsiteX5" fmla="*/ 543759 w 1400582"/>
              <a:gd name="connsiteY5" fmla="*/ 12194 h 744346"/>
              <a:gd name="connsiteX6" fmla="*/ 677448 w 1400582"/>
              <a:gd name="connsiteY6" fmla="*/ 723136 h 744346"/>
              <a:gd name="connsiteX7" fmla="*/ 811136 w 1400582"/>
              <a:gd name="connsiteY7" fmla="*/ 42 h 744346"/>
              <a:gd name="connsiteX8" fmla="*/ 938748 w 1400582"/>
              <a:gd name="connsiteY8" fmla="*/ 735288 h 744346"/>
              <a:gd name="connsiteX9" fmla="*/ 1072437 w 1400582"/>
              <a:gd name="connsiteY9" fmla="*/ 6118 h 744346"/>
              <a:gd name="connsiteX10" fmla="*/ 1206126 w 1400582"/>
              <a:gd name="connsiteY10" fmla="*/ 741365 h 744346"/>
              <a:gd name="connsiteX11" fmla="*/ 1333738 w 1400582"/>
              <a:gd name="connsiteY11" fmla="*/ 6118 h 744346"/>
              <a:gd name="connsiteX12" fmla="*/ 1400582 w 1400582"/>
              <a:gd name="connsiteY12" fmla="*/ 370703 h 744346"/>
              <a:gd name="connsiteX0" fmla="*/ 5 w 1400582"/>
              <a:gd name="connsiteY0" fmla="*/ 4495 h 744346"/>
              <a:gd name="connsiteX1" fmla="*/ 93196 w 1400582"/>
              <a:gd name="connsiteY1" fmla="*/ 411507 h 744346"/>
              <a:gd name="connsiteX2" fmla="*/ 154847 w 1400582"/>
              <a:gd name="connsiteY2" fmla="*/ 735288 h 744346"/>
              <a:gd name="connsiteX3" fmla="*/ 288535 w 1400582"/>
              <a:gd name="connsiteY3" fmla="*/ 6118 h 744346"/>
              <a:gd name="connsiteX4" fmla="*/ 416147 w 1400582"/>
              <a:gd name="connsiteY4" fmla="*/ 729212 h 744346"/>
              <a:gd name="connsiteX5" fmla="*/ 543759 w 1400582"/>
              <a:gd name="connsiteY5" fmla="*/ 12194 h 744346"/>
              <a:gd name="connsiteX6" fmla="*/ 677448 w 1400582"/>
              <a:gd name="connsiteY6" fmla="*/ 723136 h 744346"/>
              <a:gd name="connsiteX7" fmla="*/ 811136 w 1400582"/>
              <a:gd name="connsiteY7" fmla="*/ 42 h 744346"/>
              <a:gd name="connsiteX8" fmla="*/ 938748 w 1400582"/>
              <a:gd name="connsiteY8" fmla="*/ 735288 h 744346"/>
              <a:gd name="connsiteX9" fmla="*/ 1072437 w 1400582"/>
              <a:gd name="connsiteY9" fmla="*/ 6118 h 744346"/>
              <a:gd name="connsiteX10" fmla="*/ 1206126 w 1400582"/>
              <a:gd name="connsiteY10" fmla="*/ 741365 h 744346"/>
              <a:gd name="connsiteX11" fmla="*/ 1333738 w 1400582"/>
              <a:gd name="connsiteY11" fmla="*/ 6118 h 744346"/>
              <a:gd name="connsiteX12" fmla="*/ 1400582 w 1400582"/>
              <a:gd name="connsiteY12" fmla="*/ 370703 h 744346"/>
              <a:gd name="connsiteX0" fmla="*/ 5 w 1400582"/>
              <a:gd name="connsiteY0" fmla="*/ 4495 h 744346"/>
              <a:gd name="connsiteX1" fmla="*/ 93196 w 1400582"/>
              <a:gd name="connsiteY1" fmla="*/ 411507 h 744346"/>
              <a:gd name="connsiteX2" fmla="*/ 154847 w 1400582"/>
              <a:gd name="connsiteY2" fmla="*/ 735288 h 744346"/>
              <a:gd name="connsiteX3" fmla="*/ 288535 w 1400582"/>
              <a:gd name="connsiteY3" fmla="*/ 6118 h 744346"/>
              <a:gd name="connsiteX4" fmla="*/ 416147 w 1400582"/>
              <a:gd name="connsiteY4" fmla="*/ 729212 h 744346"/>
              <a:gd name="connsiteX5" fmla="*/ 543759 w 1400582"/>
              <a:gd name="connsiteY5" fmla="*/ 12194 h 744346"/>
              <a:gd name="connsiteX6" fmla="*/ 677448 w 1400582"/>
              <a:gd name="connsiteY6" fmla="*/ 723136 h 744346"/>
              <a:gd name="connsiteX7" fmla="*/ 811136 w 1400582"/>
              <a:gd name="connsiteY7" fmla="*/ 42 h 744346"/>
              <a:gd name="connsiteX8" fmla="*/ 938748 w 1400582"/>
              <a:gd name="connsiteY8" fmla="*/ 735288 h 744346"/>
              <a:gd name="connsiteX9" fmla="*/ 1072437 w 1400582"/>
              <a:gd name="connsiteY9" fmla="*/ 6118 h 744346"/>
              <a:gd name="connsiteX10" fmla="*/ 1206126 w 1400582"/>
              <a:gd name="connsiteY10" fmla="*/ 741365 h 744346"/>
              <a:gd name="connsiteX11" fmla="*/ 1333738 w 1400582"/>
              <a:gd name="connsiteY11" fmla="*/ 6118 h 744346"/>
              <a:gd name="connsiteX12" fmla="*/ 1400582 w 1400582"/>
              <a:gd name="connsiteY12" fmla="*/ 370703 h 744346"/>
              <a:gd name="connsiteX0" fmla="*/ 5 w 1397222"/>
              <a:gd name="connsiteY0" fmla="*/ 1136 h 744346"/>
              <a:gd name="connsiteX1" fmla="*/ 89836 w 1397222"/>
              <a:gd name="connsiteY1" fmla="*/ 411507 h 744346"/>
              <a:gd name="connsiteX2" fmla="*/ 151487 w 1397222"/>
              <a:gd name="connsiteY2" fmla="*/ 735288 h 744346"/>
              <a:gd name="connsiteX3" fmla="*/ 285175 w 1397222"/>
              <a:gd name="connsiteY3" fmla="*/ 6118 h 744346"/>
              <a:gd name="connsiteX4" fmla="*/ 412787 w 1397222"/>
              <a:gd name="connsiteY4" fmla="*/ 729212 h 744346"/>
              <a:gd name="connsiteX5" fmla="*/ 540399 w 1397222"/>
              <a:gd name="connsiteY5" fmla="*/ 12194 h 744346"/>
              <a:gd name="connsiteX6" fmla="*/ 674088 w 1397222"/>
              <a:gd name="connsiteY6" fmla="*/ 723136 h 744346"/>
              <a:gd name="connsiteX7" fmla="*/ 807776 w 1397222"/>
              <a:gd name="connsiteY7" fmla="*/ 42 h 744346"/>
              <a:gd name="connsiteX8" fmla="*/ 935388 w 1397222"/>
              <a:gd name="connsiteY8" fmla="*/ 735288 h 744346"/>
              <a:gd name="connsiteX9" fmla="*/ 1069077 w 1397222"/>
              <a:gd name="connsiteY9" fmla="*/ 6118 h 744346"/>
              <a:gd name="connsiteX10" fmla="*/ 1202766 w 1397222"/>
              <a:gd name="connsiteY10" fmla="*/ 741365 h 744346"/>
              <a:gd name="connsiteX11" fmla="*/ 1330378 w 1397222"/>
              <a:gd name="connsiteY11" fmla="*/ 6118 h 744346"/>
              <a:gd name="connsiteX12" fmla="*/ 1397222 w 1397222"/>
              <a:gd name="connsiteY12" fmla="*/ 370703 h 744346"/>
              <a:gd name="connsiteX0" fmla="*/ 7 w 1397224"/>
              <a:gd name="connsiteY0" fmla="*/ 1136 h 741365"/>
              <a:gd name="connsiteX1" fmla="*/ 56241 w 1397224"/>
              <a:gd name="connsiteY1" fmla="*/ 136011 h 741365"/>
              <a:gd name="connsiteX2" fmla="*/ 151489 w 1397224"/>
              <a:gd name="connsiteY2" fmla="*/ 735288 h 741365"/>
              <a:gd name="connsiteX3" fmla="*/ 285177 w 1397224"/>
              <a:gd name="connsiteY3" fmla="*/ 6118 h 741365"/>
              <a:gd name="connsiteX4" fmla="*/ 412789 w 1397224"/>
              <a:gd name="connsiteY4" fmla="*/ 729212 h 741365"/>
              <a:gd name="connsiteX5" fmla="*/ 540401 w 1397224"/>
              <a:gd name="connsiteY5" fmla="*/ 12194 h 741365"/>
              <a:gd name="connsiteX6" fmla="*/ 674090 w 1397224"/>
              <a:gd name="connsiteY6" fmla="*/ 723136 h 741365"/>
              <a:gd name="connsiteX7" fmla="*/ 807778 w 1397224"/>
              <a:gd name="connsiteY7" fmla="*/ 42 h 741365"/>
              <a:gd name="connsiteX8" fmla="*/ 935390 w 1397224"/>
              <a:gd name="connsiteY8" fmla="*/ 735288 h 741365"/>
              <a:gd name="connsiteX9" fmla="*/ 1069079 w 1397224"/>
              <a:gd name="connsiteY9" fmla="*/ 6118 h 741365"/>
              <a:gd name="connsiteX10" fmla="*/ 1202768 w 1397224"/>
              <a:gd name="connsiteY10" fmla="*/ 741365 h 741365"/>
              <a:gd name="connsiteX11" fmla="*/ 1330380 w 1397224"/>
              <a:gd name="connsiteY11" fmla="*/ 6118 h 741365"/>
              <a:gd name="connsiteX12" fmla="*/ 1397224 w 1397224"/>
              <a:gd name="connsiteY12" fmla="*/ 370703 h 741365"/>
              <a:gd name="connsiteX0" fmla="*/ 3821 w 1401038"/>
              <a:gd name="connsiteY0" fmla="*/ 33853 h 774082"/>
              <a:gd name="connsiteX1" fmla="*/ 2939 w 1401038"/>
              <a:gd name="connsiteY1" fmla="*/ 30980 h 774082"/>
              <a:gd name="connsiteX2" fmla="*/ 155303 w 1401038"/>
              <a:gd name="connsiteY2" fmla="*/ 768005 h 774082"/>
              <a:gd name="connsiteX3" fmla="*/ 288991 w 1401038"/>
              <a:gd name="connsiteY3" fmla="*/ 38835 h 774082"/>
              <a:gd name="connsiteX4" fmla="*/ 416603 w 1401038"/>
              <a:gd name="connsiteY4" fmla="*/ 761929 h 774082"/>
              <a:gd name="connsiteX5" fmla="*/ 544215 w 1401038"/>
              <a:gd name="connsiteY5" fmla="*/ 44911 h 774082"/>
              <a:gd name="connsiteX6" fmla="*/ 677904 w 1401038"/>
              <a:gd name="connsiteY6" fmla="*/ 755853 h 774082"/>
              <a:gd name="connsiteX7" fmla="*/ 811592 w 1401038"/>
              <a:gd name="connsiteY7" fmla="*/ 32759 h 774082"/>
              <a:gd name="connsiteX8" fmla="*/ 939204 w 1401038"/>
              <a:gd name="connsiteY8" fmla="*/ 768005 h 774082"/>
              <a:gd name="connsiteX9" fmla="*/ 1072893 w 1401038"/>
              <a:gd name="connsiteY9" fmla="*/ 38835 h 774082"/>
              <a:gd name="connsiteX10" fmla="*/ 1206582 w 1401038"/>
              <a:gd name="connsiteY10" fmla="*/ 774082 h 774082"/>
              <a:gd name="connsiteX11" fmla="*/ 1334194 w 1401038"/>
              <a:gd name="connsiteY11" fmla="*/ 38835 h 774082"/>
              <a:gd name="connsiteX12" fmla="*/ 1401038 w 1401038"/>
              <a:gd name="connsiteY12" fmla="*/ 403420 h 774082"/>
              <a:gd name="connsiteX0" fmla="*/ 3821 w 1401038"/>
              <a:gd name="connsiteY0" fmla="*/ 33853 h 774082"/>
              <a:gd name="connsiteX1" fmla="*/ 2939 w 1401038"/>
              <a:gd name="connsiteY1" fmla="*/ 30980 h 774082"/>
              <a:gd name="connsiteX2" fmla="*/ 155303 w 1401038"/>
              <a:gd name="connsiteY2" fmla="*/ 768005 h 774082"/>
              <a:gd name="connsiteX3" fmla="*/ 288991 w 1401038"/>
              <a:gd name="connsiteY3" fmla="*/ 38835 h 774082"/>
              <a:gd name="connsiteX4" fmla="*/ 416603 w 1401038"/>
              <a:gd name="connsiteY4" fmla="*/ 761929 h 774082"/>
              <a:gd name="connsiteX5" fmla="*/ 544215 w 1401038"/>
              <a:gd name="connsiteY5" fmla="*/ 44911 h 774082"/>
              <a:gd name="connsiteX6" fmla="*/ 677904 w 1401038"/>
              <a:gd name="connsiteY6" fmla="*/ 755853 h 774082"/>
              <a:gd name="connsiteX7" fmla="*/ 811592 w 1401038"/>
              <a:gd name="connsiteY7" fmla="*/ 32759 h 774082"/>
              <a:gd name="connsiteX8" fmla="*/ 939204 w 1401038"/>
              <a:gd name="connsiteY8" fmla="*/ 768005 h 774082"/>
              <a:gd name="connsiteX9" fmla="*/ 1072893 w 1401038"/>
              <a:gd name="connsiteY9" fmla="*/ 38835 h 774082"/>
              <a:gd name="connsiteX10" fmla="*/ 1206582 w 1401038"/>
              <a:gd name="connsiteY10" fmla="*/ 774082 h 774082"/>
              <a:gd name="connsiteX11" fmla="*/ 1334194 w 1401038"/>
              <a:gd name="connsiteY11" fmla="*/ 38835 h 774082"/>
              <a:gd name="connsiteX12" fmla="*/ 1401038 w 1401038"/>
              <a:gd name="connsiteY12" fmla="*/ 403420 h 774082"/>
              <a:gd name="connsiteX0" fmla="*/ 3821 w 1401038"/>
              <a:gd name="connsiteY0" fmla="*/ 31361 h 771590"/>
              <a:gd name="connsiteX1" fmla="*/ 2939 w 1401038"/>
              <a:gd name="connsiteY1" fmla="*/ 31847 h 771590"/>
              <a:gd name="connsiteX2" fmla="*/ 155303 w 1401038"/>
              <a:gd name="connsiteY2" fmla="*/ 765513 h 771590"/>
              <a:gd name="connsiteX3" fmla="*/ 288991 w 1401038"/>
              <a:gd name="connsiteY3" fmla="*/ 36343 h 771590"/>
              <a:gd name="connsiteX4" fmla="*/ 416603 w 1401038"/>
              <a:gd name="connsiteY4" fmla="*/ 759437 h 771590"/>
              <a:gd name="connsiteX5" fmla="*/ 544215 w 1401038"/>
              <a:gd name="connsiteY5" fmla="*/ 42419 h 771590"/>
              <a:gd name="connsiteX6" fmla="*/ 677904 w 1401038"/>
              <a:gd name="connsiteY6" fmla="*/ 753361 h 771590"/>
              <a:gd name="connsiteX7" fmla="*/ 811592 w 1401038"/>
              <a:gd name="connsiteY7" fmla="*/ 30267 h 771590"/>
              <a:gd name="connsiteX8" fmla="*/ 939204 w 1401038"/>
              <a:gd name="connsiteY8" fmla="*/ 765513 h 771590"/>
              <a:gd name="connsiteX9" fmla="*/ 1072893 w 1401038"/>
              <a:gd name="connsiteY9" fmla="*/ 36343 h 771590"/>
              <a:gd name="connsiteX10" fmla="*/ 1206582 w 1401038"/>
              <a:gd name="connsiteY10" fmla="*/ 771590 h 771590"/>
              <a:gd name="connsiteX11" fmla="*/ 1334194 w 1401038"/>
              <a:gd name="connsiteY11" fmla="*/ 36343 h 771590"/>
              <a:gd name="connsiteX12" fmla="*/ 1401038 w 1401038"/>
              <a:gd name="connsiteY12" fmla="*/ 400928 h 771590"/>
              <a:gd name="connsiteX0" fmla="*/ 30696 w 1427913"/>
              <a:gd name="connsiteY0" fmla="*/ 1137 h 741366"/>
              <a:gd name="connsiteX1" fmla="*/ 29814 w 1427913"/>
              <a:gd name="connsiteY1" fmla="*/ 1623 h 741366"/>
              <a:gd name="connsiteX2" fmla="*/ 182178 w 1427913"/>
              <a:gd name="connsiteY2" fmla="*/ 735289 h 741366"/>
              <a:gd name="connsiteX3" fmla="*/ 315866 w 1427913"/>
              <a:gd name="connsiteY3" fmla="*/ 6119 h 741366"/>
              <a:gd name="connsiteX4" fmla="*/ 443478 w 1427913"/>
              <a:gd name="connsiteY4" fmla="*/ 729213 h 741366"/>
              <a:gd name="connsiteX5" fmla="*/ 571090 w 1427913"/>
              <a:gd name="connsiteY5" fmla="*/ 12195 h 741366"/>
              <a:gd name="connsiteX6" fmla="*/ 704779 w 1427913"/>
              <a:gd name="connsiteY6" fmla="*/ 723137 h 741366"/>
              <a:gd name="connsiteX7" fmla="*/ 838467 w 1427913"/>
              <a:gd name="connsiteY7" fmla="*/ 43 h 741366"/>
              <a:gd name="connsiteX8" fmla="*/ 966079 w 1427913"/>
              <a:gd name="connsiteY8" fmla="*/ 735289 h 741366"/>
              <a:gd name="connsiteX9" fmla="*/ 1099768 w 1427913"/>
              <a:gd name="connsiteY9" fmla="*/ 6119 h 741366"/>
              <a:gd name="connsiteX10" fmla="*/ 1233457 w 1427913"/>
              <a:gd name="connsiteY10" fmla="*/ 741366 h 741366"/>
              <a:gd name="connsiteX11" fmla="*/ 1361069 w 1427913"/>
              <a:gd name="connsiteY11" fmla="*/ 6119 h 741366"/>
              <a:gd name="connsiteX12" fmla="*/ 1427913 w 1427913"/>
              <a:gd name="connsiteY12" fmla="*/ 370704 h 741366"/>
              <a:gd name="connsiteX0" fmla="*/ 3822 w 1401039"/>
              <a:gd name="connsiteY0" fmla="*/ 1137 h 741366"/>
              <a:gd name="connsiteX1" fmla="*/ 2940 w 1401039"/>
              <a:gd name="connsiteY1" fmla="*/ 1623 h 741366"/>
              <a:gd name="connsiteX2" fmla="*/ 155304 w 1401039"/>
              <a:gd name="connsiteY2" fmla="*/ 735289 h 741366"/>
              <a:gd name="connsiteX3" fmla="*/ 288992 w 1401039"/>
              <a:gd name="connsiteY3" fmla="*/ 6119 h 741366"/>
              <a:gd name="connsiteX4" fmla="*/ 416604 w 1401039"/>
              <a:gd name="connsiteY4" fmla="*/ 729213 h 741366"/>
              <a:gd name="connsiteX5" fmla="*/ 544216 w 1401039"/>
              <a:gd name="connsiteY5" fmla="*/ 12195 h 741366"/>
              <a:gd name="connsiteX6" fmla="*/ 677905 w 1401039"/>
              <a:gd name="connsiteY6" fmla="*/ 723137 h 741366"/>
              <a:gd name="connsiteX7" fmla="*/ 811593 w 1401039"/>
              <a:gd name="connsiteY7" fmla="*/ 43 h 741366"/>
              <a:gd name="connsiteX8" fmla="*/ 939205 w 1401039"/>
              <a:gd name="connsiteY8" fmla="*/ 735289 h 741366"/>
              <a:gd name="connsiteX9" fmla="*/ 1072894 w 1401039"/>
              <a:gd name="connsiteY9" fmla="*/ 6119 h 741366"/>
              <a:gd name="connsiteX10" fmla="*/ 1206583 w 1401039"/>
              <a:gd name="connsiteY10" fmla="*/ 741366 h 741366"/>
              <a:gd name="connsiteX11" fmla="*/ 1334195 w 1401039"/>
              <a:gd name="connsiteY11" fmla="*/ 6119 h 741366"/>
              <a:gd name="connsiteX12" fmla="*/ 1401039 w 1401039"/>
              <a:gd name="connsiteY12" fmla="*/ 370704 h 741366"/>
              <a:gd name="connsiteX0" fmla="*/ 3822 w 1334195"/>
              <a:gd name="connsiteY0" fmla="*/ 1099 h 741328"/>
              <a:gd name="connsiteX1" fmla="*/ 2940 w 1334195"/>
              <a:gd name="connsiteY1" fmla="*/ 1585 h 741328"/>
              <a:gd name="connsiteX2" fmla="*/ 155304 w 1334195"/>
              <a:gd name="connsiteY2" fmla="*/ 735251 h 741328"/>
              <a:gd name="connsiteX3" fmla="*/ 288992 w 1334195"/>
              <a:gd name="connsiteY3" fmla="*/ 6081 h 741328"/>
              <a:gd name="connsiteX4" fmla="*/ 416604 w 1334195"/>
              <a:gd name="connsiteY4" fmla="*/ 729175 h 741328"/>
              <a:gd name="connsiteX5" fmla="*/ 544216 w 1334195"/>
              <a:gd name="connsiteY5" fmla="*/ 12157 h 741328"/>
              <a:gd name="connsiteX6" fmla="*/ 677905 w 1334195"/>
              <a:gd name="connsiteY6" fmla="*/ 723099 h 741328"/>
              <a:gd name="connsiteX7" fmla="*/ 811593 w 1334195"/>
              <a:gd name="connsiteY7" fmla="*/ 5 h 741328"/>
              <a:gd name="connsiteX8" fmla="*/ 939205 w 1334195"/>
              <a:gd name="connsiteY8" fmla="*/ 735251 h 741328"/>
              <a:gd name="connsiteX9" fmla="*/ 1072894 w 1334195"/>
              <a:gd name="connsiteY9" fmla="*/ 6081 h 741328"/>
              <a:gd name="connsiteX10" fmla="*/ 1206583 w 1334195"/>
              <a:gd name="connsiteY10" fmla="*/ 741328 h 741328"/>
              <a:gd name="connsiteX11" fmla="*/ 1334195 w 1334195"/>
              <a:gd name="connsiteY11" fmla="*/ 6081 h 741328"/>
              <a:gd name="connsiteX0" fmla="*/ 8 w 1330381"/>
              <a:gd name="connsiteY0" fmla="*/ 1099 h 741328"/>
              <a:gd name="connsiteX1" fmla="*/ 58789 w 1330381"/>
              <a:gd name="connsiteY1" fmla="*/ 1585 h 741328"/>
              <a:gd name="connsiteX2" fmla="*/ 151490 w 1330381"/>
              <a:gd name="connsiteY2" fmla="*/ 735251 h 741328"/>
              <a:gd name="connsiteX3" fmla="*/ 285178 w 1330381"/>
              <a:gd name="connsiteY3" fmla="*/ 6081 h 741328"/>
              <a:gd name="connsiteX4" fmla="*/ 412790 w 1330381"/>
              <a:gd name="connsiteY4" fmla="*/ 729175 h 741328"/>
              <a:gd name="connsiteX5" fmla="*/ 540402 w 1330381"/>
              <a:gd name="connsiteY5" fmla="*/ 12157 h 741328"/>
              <a:gd name="connsiteX6" fmla="*/ 674091 w 1330381"/>
              <a:gd name="connsiteY6" fmla="*/ 723099 h 741328"/>
              <a:gd name="connsiteX7" fmla="*/ 807779 w 1330381"/>
              <a:gd name="connsiteY7" fmla="*/ 5 h 741328"/>
              <a:gd name="connsiteX8" fmla="*/ 935391 w 1330381"/>
              <a:gd name="connsiteY8" fmla="*/ 735251 h 741328"/>
              <a:gd name="connsiteX9" fmla="*/ 1069080 w 1330381"/>
              <a:gd name="connsiteY9" fmla="*/ 6081 h 741328"/>
              <a:gd name="connsiteX10" fmla="*/ 1202769 w 1330381"/>
              <a:gd name="connsiteY10" fmla="*/ 741328 h 741328"/>
              <a:gd name="connsiteX11" fmla="*/ 1330381 w 1330381"/>
              <a:gd name="connsiteY11" fmla="*/ 6081 h 741328"/>
              <a:gd name="connsiteX0" fmla="*/ 0 w 1271592"/>
              <a:gd name="connsiteY0" fmla="*/ 1585 h 741328"/>
              <a:gd name="connsiteX1" fmla="*/ 92701 w 1271592"/>
              <a:gd name="connsiteY1" fmla="*/ 735251 h 741328"/>
              <a:gd name="connsiteX2" fmla="*/ 226389 w 1271592"/>
              <a:gd name="connsiteY2" fmla="*/ 6081 h 741328"/>
              <a:gd name="connsiteX3" fmla="*/ 354001 w 1271592"/>
              <a:gd name="connsiteY3" fmla="*/ 729175 h 741328"/>
              <a:gd name="connsiteX4" fmla="*/ 481613 w 1271592"/>
              <a:gd name="connsiteY4" fmla="*/ 12157 h 741328"/>
              <a:gd name="connsiteX5" fmla="*/ 615302 w 1271592"/>
              <a:gd name="connsiteY5" fmla="*/ 723099 h 741328"/>
              <a:gd name="connsiteX6" fmla="*/ 748990 w 1271592"/>
              <a:gd name="connsiteY6" fmla="*/ 5 h 741328"/>
              <a:gd name="connsiteX7" fmla="*/ 876602 w 1271592"/>
              <a:gd name="connsiteY7" fmla="*/ 735251 h 741328"/>
              <a:gd name="connsiteX8" fmla="*/ 1010291 w 1271592"/>
              <a:gd name="connsiteY8" fmla="*/ 6081 h 741328"/>
              <a:gd name="connsiteX9" fmla="*/ 1143980 w 1271592"/>
              <a:gd name="connsiteY9" fmla="*/ 741328 h 741328"/>
              <a:gd name="connsiteX10" fmla="*/ 1271592 w 1271592"/>
              <a:gd name="connsiteY10" fmla="*/ 6081 h 741328"/>
              <a:gd name="connsiteX0" fmla="*/ 0 w 1305685"/>
              <a:gd name="connsiteY0" fmla="*/ 1585 h 741328"/>
              <a:gd name="connsiteX1" fmla="*/ 126794 w 1305685"/>
              <a:gd name="connsiteY1" fmla="*/ 735251 h 741328"/>
              <a:gd name="connsiteX2" fmla="*/ 260482 w 1305685"/>
              <a:gd name="connsiteY2" fmla="*/ 6081 h 741328"/>
              <a:gd name="connsiteX3" fmla="*/ 388094 w 1305685"/>
              <a:gd name="connsiteY3" fmla="*/ 729175 h 741328"/>
              <a:gd name="connsiteX4" fmla="*/ 515706 w 1305685"/>
              <a:gd name="connsiteY4" fmla="*/ 12157 h 741328"/>
              <a:gd name="connsiteX5" fmla="*/ 649395 w 1305685"/>
              <a:gd name="connsiteY5" fmla="*/ 723099 h 741328"/>
              <a:gd name="connsiteX6" fmla="*/ 783083 w 1305685"/>
              <a:gd name="connsiteY6" fmla="*/ 5 h 741328"/>
              <a:gd name="connsiteX7" fmla="*/ 910695 w 1305685"/>
              <a:gd name="connsiteY7" fmla="*/ 735251 h 741328"/>
              <a:gd name="connsiteX8" fmla="*/ 1044384 w 1305685"/>
              <a:gd name="connsiteY8" fmla="*/ 6081 h 741328"/>
              <a:gd name="connsiteX9" fmla="*/ 1178073 w 1305685"/>
              <a:gd name="connsiteY9" fmla="*/ 741328 h 741328"/>
              <a:gd name="connsiteX10" fmla="*/ 1305685 w 1305685"/>
              <a:gd name="connsiteY10" fmla="*/ 6081 h 741328"/>
              <a:gd name="connsiteX0" fmla="*/ 0 w 1305685"/>
              <a:gd name="connsiteY0" fmla="*/ 14370 h 741328"/>
              <a:gd name="connsiteX1" fmla="*/ 126794 w 1305685"/>
              <a:gd name="connsiteY1" fmla="*/ 735251 h 741328"/>
              <a:gd name="connsiteX2" fmla="*/ 260482 w 1305685"/>
              <a:gd name="connsiteY2" fmla="*/ 6081 h 741328"/>
              <a:gd name="connsiteX3" fmla="*/ 388094 w 1305685"/>
              <a:gd name="connsiteY3" fmla="*/ 729175 h 741328"/>
              <a:gd name="connsiteX4" fmla="*/ 515706 w 1305685"/>
              <a:gd name="connsiteY4" fmla="*/ 12157 h 741328"/>
              <a:gd name="connsiteX5" fmla="*/ 649395 w 1305685"/>
              <a:gd name="connsiteY5" fmla="*/ 723099 h 741328"/>
              <a:gd name="connsiteX6" fmla="*/ 783083 w 1305685"/>
              <a:gd name="connsiteY6" fmla="*/ 5 h 741328"/>
              <a:gd name="connsiteX7" fmla="*/ 910695 w 1305685"/>
              <a:gd name="connsiteY7" fmla="*/ 735251 h 741328"/>
              <a:gd name="connsiteX8" fmla="*/ 1044384 w 1305685"/>
              <a:gd name="connsiteY8" fmla="*/ 6081 h 741328"/>
              <a:gd name="connsiteX9" fmla="*/ 1178073 w 1305685"/>
              <a:gd name="connsiteY9" fmla="*/ 741328 h 741328"/>
              <a:gd name="connsiteX10" fmla="*/ 1305685 w 1305685"/>
              <a:gd name="connsiteY10" fmla="*/ 6081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5685" h="741328">
                <a:moveTo>
                  <a:pt x="0" y="14370"/>
                </a:moveTo>
                <a:cubicBezTo>
                  <a:pt x="60524" y="14660"/>
                  <a:pt x="83380" y="736633"/>
                  <a:pt x="126794" y="735251"/>
                </a:cubicBezTo>
                <a:cubicBezTo>
                  <a:pt x="170208" y="733869"/>
                  <a:pt x="216932" y="7094"/>
                  <a:pt x="260482" y="6081"/>
                </a:cubicBezTo>
                <a:cubicBezTo>
                  <a:pt x="304032" y="5068"/>
                  <a:pt x="345557" y="728162"/>
                  <a:pt x="388094" y="729175"/>
                </a:cubicBezTo>
                <a:cubicBezTo>
                  <a:pt x="430631" y="730188"/>
                  <a:pt x="472156" y="13170"/>
                  <a:pt x="515706" y="12157"/>
                </a:cubicBezTo>
                <a:cubicBezTo>
                  <a:pt x="559256" y="11144"/>
                  <a:pt x="604832" y="725124"/>
                  <a:pt x="649395" y="723099"/>
                </a:cubicBezTo>
                <a:cubicBezTo>
                  <a:pt x="693958" y="721074"/>
                  <a:pt x="739533" y="-2020"/>
                  <a:pt x="783083" y="5"/>
                </a:cubicBezTo>
                <a:cubicBezTo>
                  <a:pt x="826633" y="2030"/>
                  <a:pt x="867145" y="734238"/>
                  <a:pt x="910695" y="735251"/>
                </a:cubicBezTo>
                <a:cubicBezTo>
                  <a:pt x="954245" y="736264"/>
                  <a:pt x="999821" y="5068"/>
                  <a:pt x="1044384" y="6081"/>
                </a:cubicBezTo>
                <a:cubicBezTo>
                  <a:pt x="1088947" y="7094"/>
                  <a:pt x="1134523" y="741328"/>
                  <a:pt x="1178073" y="741328"/>
                </a:cubicBezTo>
                <a:cubicBezTo>
                  <a:pt x="1221623" y="741328"/>
                  <a:pt x="1273276" y="67858"/>
                  <a:pt x="1305685" y="6081"/>
                </a:cubicBezTo>
              </a:path>
            </a:pathLst>
          </a:custGeom>
          <a:ln w="9525" cmpd="sng">
            <a:solidFill>
              <a:srgbClr val="FF0000"/>
            </a:solidFill>
            <a:prstDash val="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6" name="Straight Connector 5"/>
          <p:cNvCxnSpPr/>
          <p:nvPr/>
        </p:nvCxnSpPr>
        <p:spPr>
          <a:xfrm>
            <a:off x="5906608" y="1604175"/>
            <a:ext cx="431449" cy="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5907090" y="1993555"/>
            <a:ext cx="431449" cy="0"/>
          </a:xfrm>
          <a:prstGeom prst="line">
            <a:avLst/>
          </a:prstGeom>
          <a:ln>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344135" y="1434036"/>
            <a:ext cx="2032002" cy="369332"/>
          </a:xfrm>
          <a:prstGeom prst="rect">
            <a:avLst/>
          </a:prstGeom>
          <a:noFill/>
        </p:spPr>
        <p:txBody>
          <a:bodyPr wrap="none" rtlCol="0">
            <a:spAutoFit/>
          </a:bodyPr>
          <a:lstStyle/>
          <a:p>
            <a:r>
              <a:rPr lang="en-US" dirty="0"/>
              <a:t>Real Part (cosine)</a:t>
            </a:r>
          </a:p>
        </p:txBody>
      </p:sp>
      <p:sp>
        <p:nvSpPr>
          <p:cNvPr id="37" name="TextBox 36"/>
          <p:cNvSpPr txBox="1"/>
          <p:nvPr/>
        </p:nvSpPr>
        <p:spPr>
          <a:xfrm>
            <a:off x="6356767" y="1799112"/>
            <a:ext cx="2326967" cy="369332"/>
          </a:xfrm>
          <a:prstGeom prst="rect">
            <a:avLst/>
          </a:prstGeom>
          <a:noFill/>
        </p:spPr>
        <p:txBody>
          <a:bodyPr wrap="none" rtlCol="0">
            <a:spAutoFit/>
          </a:bodyPr>
          <a:lstStyle/>
          <a:p>
            <a:r>
              <a:rPr lang="en-US" dirty="0"/>
              <a:t>Imaginary Part (sine)</a:t>
            </a:r>
          </a:p>
        </p:txBody>
      </p:sp>
      <p:sp>
        <p:nvSpPr>
          <p:cNvPr id="26" name="Freeform 25"/>
          <p:cNvSpPr/>
          <p:nvPr/>
        </p:nvSpPr>
        <p:spPr>
          <a:xfrm>
            <a:off x="1729724" y="6400521"/>
            <a:ext cx="2901119" cy="321410"/>
          </a:xfrm>
          <a:custGeom>
            <a:avLst/>
            <a:gdLst>
              <a:gd name="connsiteX0" fmla="*/ 0 w 2156681"/>
              <a:gd name="connsiteY0" fmla="*/ 153549 h 210592"/>
              <a:gd name="connsiteX1" fmla="*/ 613067 w 2156681"/>
              <a:gd name="connsiteY1" fmla="*/ 267 h 210592"/>
              <a:gd name="connsiteX2" fmla="*/ 1521719 w 2156681"/>
              <a:gd name="connsiteY2" fmla="*/ 186396 h 210592"/>
              <a:gd name="connsiteX3" fmla="*/ 2156681 w 2156681"/>
              <a:gd name="connsiteY3" fmla="*/ 208293 h 210592"/>
              <a:gd name="connsiteX0" fmla="*/ 45412 w 2202093"/>
              <a:gd name="connsiteY0" fmla="*/ 153796 h 210839"/>
              <a:gd name="connsiteX1" fmla="*/ 45412 w 2202093"/>
              <a:gd name="connsiteY1" fmla="*/ 131899 h 210839"/>
              <a:gd name="connsiteX2" fmla="*/ 658479 w 2202093"/>
              <a:gd name="connsiteY2" fmla="*/ 514 h 210839"/>
              <a:gd name="connsiteX3" fmla="*/ 1567131 w 2202093"/>
              <a:gd name="connsiteY3" fmla="*/ 186643 h 210839"/>
              <a:gd name="connsiteX4" fmla="*/ 2202093 w 2202093"/>
              <a:gd name="connsiteY4" fmla="*/ 208540 h 210839"/>
              <a:gd name="connsiteX0" fmla="*/ 0 w 2156681"/>
              <a:gd name="connsiteY0" fmla="*/ 157307 h 214350"/>
              <a:gd name="connsiteX1" fmla="*/ 229900 w 2156681"/>
              <a:gd name="connsiteY1" fmla="*/ 69718 h 214350"/>
              <a:gd name="connsiteX2" fmla="*/ 613067 w 2156681"/>
              <a:gd name="connsiteY2" fmla="*/ 4025 h 214350"/>
              <a:gd name="connsiteX3" fmla="*/ 1521719 w 2156681"/>
              <a:gd name="connsiteY3" fmla="*/ 190154 h 214350"/>
              <a:gd name="connsiteX4" fmla="*/ 2156681 w 2156681"/>
              <a:gd name="connsiteY4" fmla="*/ 212051 h 214350"/>
              <a:gd name="connsiteX0" fmla="*/ 0 w 2901119"/>
              <a:gd name="connsiteY0" fmla="*/ 222999 h 222999"/>
              <a:gd name="connsiteX1" fmla="*/ 974338 w 2901119"/>
              <a:gd name="connsiteY1" fmla="*/ 69718 h 222999"/>
              <a:gd name="connsiteX2" fmla="*/ 1357505 w 2901119"/>
              <a:gd name="connsiteY2" fmla="*/ 4025 h 222999"/>
              <a:gd name="connsiteX3" fmla="*/ 2266157 w 2901119"/>
              <a:gd name="connsiteY3" fmla="*/ 190154 h 222999"/>
              <a:gd name="connsiteX4" fmla="*/ 2901119 w 2901119"/>
              <a:gd name="connsiteY4" fmla="*/ 212051 h 222999"/>
              <a:gd name="connsiteX0" fmla="*/ 0 w 2901119"/>
              <a:gd name="connsiteY0" fmla="*/ 218991 h 218991"/>
              <a:gd name="connsiteX1" fmla="*/ 722543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9042 h 219042"/>
              <a:gd name="connsiteX1" fmla="*/ 700647 w 2901119"/>
              <a:gd name="connsiteY1" fmla="*/ 164300 h 219042"/>
              <a:gd name="connsiteX2" fmla="*/ 1357505 w 2901119"/>
              <a:gd name="connsiteY2" fmla="*/ 68 h 219042"/>
              <a:gd name="connsiteX3" fmla="*/ 2266157 w 2901119"/>
              <a:gd name="connsiteY3" fmla="*/ 186197 h 219042"/>
              <a:gd name="connsiteX4" fmla="*/ 2901119 w 2901119"/>
              <a:gd name="connsiteY4" fmla="*/ 208094 h 219042"/>
              <a:gd name="connsiteX0" fmla="*/ 0 w 2901119"/>
              <a:gd name="connsiteY0" fmla="*/ 218991 h 218991"/>
              <a:gd name="connsiteX1" fmla="*/ 700647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8993 h 218993"/>
              <a:gd name="connsiteX1" fmla="*/ 700647 w 2901119"/>
              <a:gd name="connsiteY1" fmla="*/ 175199 h 218993"/>
              <a:gd name="connsiteX2" fmla="*/ 1357505 w 2901119"/>
              <a:gd name="connsiteY2" fmla="*/ 19 h 218993"/>
              <a:gd name="connsiteX3" fmla="*/ 2266157 w 2901119"/>
              <a:gd name="connsiteY3" fmla="*/ 186148 h 218993"/>
              <a:gd name="connsiteX4" fmla="*/ 2901119 w 2901119"/>
              <a:gd name="connsiteY4" fmla="*/ 208045 h 218993"/>
              <a:gd name="connsiteX0" fmla="*/ 0 w 2901119"/>
              <a:gd name="connsiteY0" fmla="*/ 218993 h 222062"/>
              <a:gd name="connsiteX1" fmla="*/ 700647 w 2901119"/>
              <a:gd name="connsiteY1" fmla="*/ 175199 h 222062"/>
              <a:gd name="connsiteX2" fmla="*/ 1357505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01296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12062 h 22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119" h="222062">
                <a:moveTo>
                  <a:pt x="0" y="218993"/>
                </a:moveTo>
                <a:cubicBezTo>
                  <a:pt x="0" y="215344"/>
                  <a:pt x="478045" y="244541"/>
                  <a:pt x="700647" y="175199"/>
                </a:cubicBezTo>
                <a:cubicBezTo>
                  <a:pt x="923248" y="127755"/>
                  <a:pt x="1206064" y="-1806"/>
                  <a:pt x="1466982" y="19"/>
                </a:cubicBezTo>
                <a:cubicBezTo>
                  <a:pt x="1727900" y="1844"/>
                  <a:pt x="2027134" y="150808"/>
                  <a:pt x="2266157" y="186148"/>
                </a:cubicBezTo>
                <a:cubicBezTo>
                  <a:pt x="2505180" y="221488"/>
                  <a:pt x="2901119" y="212062"/>
                  <a:pt x="2901119" y="212062"/>
                </a:cubicBezTo>
              </a:path>
            </a:pathLst>
          </a:custGeom>
          <a:ln>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2" name="TextBox 41"/>
          <p:cNvSpPr txBox="1"/>
          <p:nvPr/>
        </p:nvSpPr>
        <p:spPr>
          <a:xfrm>
            <a:off x="680456" y="6412026"/>
            <a:ext cx="838954" cy="369332"/>
          </a:xfrm>
          <a:prstGeom prst="rect">
            <a:avLst/>
          </a:prstGeom>
          <a:noFill/>
        </p:spPr>
        <p:txBody>
          <a:bodyPr wrap="none" rtlCol="0">
            <a:spAutoFit/>
          </a:bodyPr>
          <a:lstStyle/>
          <a:p>
            <a:r>
              <a:rPr lang="en-US" dirty="0"/>
              <a:t>Power</a:t>
            </a:r>
          </a:p>
        </p:txBody>
      </p:sp>
      <p:sp>
        <p:nvSpPr>
          <p:cNvPr id="28" name="TextBox 27"/>
          <p:cNvSpPr txBox="1"/>
          <p:nvPr/>
        </p:nvSpPr>
        <p:spPr>
          <a:xfrm>
            <a:off x="4816954" y="6394049"/>
            <a:ext cx="2002246" cy="369332"/>
          </a:xfrm>
          <a:prstGeom prst="rect">
            <a:avLst/>
          </a:prstGeom>
          <a:noFill/>
        </p:spPr>
        <p:txBody>
          <a:bodyPr wrap="none" rtlCol="0">
            <a:spAutoFit/>
          </a:bodyPr>
          <a:lstStyle/>
          <a:p>
            <a:r>
              <a:rPr lang="en-US" dirty="0"/>
              <a:t>|</a:t>
            </a:r>
            <a:r>
              <a:rPr lang="en-US" dirty="0">
                <a:solidFill>
                  <a:srgbClr val="008000"/>
                </a:solidFill>
              </a:rPr>
              <a:t>S(</a:t>
            </a:r>
            <a:r>
              <a:rPr lang="en-US" i="1" dirty="0" err="1">
                <a:solidFill>
                  <a:srgbClr val="008000"/>
                </a:solidFill>
              </a:rPr>
              <a:t>f</a:t>
            </a:r>
            <a:r>
              <a:rPr lang="en-US" dirty="0" err="1">
                <a:solidFill>
                  <a:srgbClr val="008000"/>
                </a:solidFill>
              </a:rPr>
              <a:t>,</a:t>
            </a:r>
            <a:r>
              <a:rPr lang="en-US" i="1" dirty="0" err="1">
                <a:solidFill>
                  <a:srgbClr val="008000"/>
                </a:solidFill>
              </a:rPr>
              <a:t>t</a:t>
            </a:r>
            <a:r>
              <a:rPr lang="en-US" dirty="0">
                <a:solidFill>
                  <a:srgbClr val="008000"/>
                </a:solidFill>
              </a:rPr>
              <a:t>)</a:t>
            </a:r>
            <a:r>
              <a:rPr lang="en-US" dirty="0"/>
              <a:t>| = |</a:t>
            </a:r>
            <a:r>
              <a:rPr lang="en-US" dirty="0">
                <a:solidFill>
                  <a:srgbClr val="0000FF"/>
                </a:solidFill>
              </a:rPr>
              <a:t>Re</a:t>
            </a:r>
            <a:r>
              <a:rPr lang="en-US" dirty="0"/>
              <a:t> + </a:t>
            </a:r>
            <a:r>
              <a:rPr lang="en-US" dirty="0" err="1">
                <a:solidFill>
                  <a:srgbClr val="FF0000"/>
                </a:solidFill>
              </a:rPr>
              <a:t>Im</a:t>
            </a:r>
            <a:r>
              <a:rPr lang="en-US" dirty="0"/>
              <a:t>|</a:t>
            </a:r>
          </a:p>
        </p:txBody>
      </p:sp>
      <p:sp>
        <p:nvSpPr>
          <p:cNvPr id="36" name="TextBox 35"/>
          <p:cNvSpPr txBox="1"/>
          <p:nvPr/>
        </p:nvSpPr>
        <p:spPr>
          <a:xfrm>
            <a:off x="3115298" y="2978866"/>
            <a:ext cx="270251" cy="276999"/>
          </a:xfrm>
          <a:prstGeom prst="rect">
            <a:avLst/>
          </a:prstGeom>
          <a:noFill/>
        </p:spPr>
        <p:txBody>
          <a:bodyPr wrap="none" rtlCol="0">
            <a:spAutoFit/>
          </a:bodyPr>
          <a:lstStyle/>
          <a:p>
            <a:r>
              <a:rPr lang="en-US" sz="1200" dirty="0"/>
              <a:t>0</a:t>
            </a:r>
          </a:p>
        </p:txBody>
      </p:sp>
      <p:sp>
        <p:nvSpPr>
          <p:cNvPr id="49" name="TextBox 48"/>
          <p:cNvSpPr txBox="1"/>
          <p:nvPr/>
        </p:nvSpPr>
        <p:spPr>
          <a:xfrm>
            <a:off x="3932523" y="3020465"/>
            <a:ext cx="659255" cy="276999"/>
          </a:xfrm>
          <a:prstGeom prst="rect">
            <a:avLst/>
          </a:prstGeom>
          <a:noFill/>
        </p:spPr>
        <p:txBody>
          <a:bodyPr wrap="none" rtlCol="0">
            <a:spAutoFit/>
          </a:bodyPr>
          <a:lstStyle/>
          <a:p>
            <a:r>
              <a:rPr lang="en-US" sz="1200" dirty="0"/>
              <a:t>time -&gt;</a:t>
            </a:r>
          </a:p>
        </p:txBody>
      </p:sp>
      <p:cxnSp>
        <p:nvCxnSpPr>
          <p:cNvPr id="41" name="Straight Connector 40"/>
          <p:cNvCxnSpPr/>
          <p:nvPr/>
        </p:nvCxnSpPr>
        <p:spPr>
          <a:xfrm flipV="1">
            <a:off x="3246388" y="2975044"/>
            <a:ext cx="0" cy="80368"/>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842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9709"/>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971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969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0" presetClass="path" presetSubtype="0" fill="hold" grpId="0" nodeType="clickEffect">
                                  <p:stCondLst>
                                    <p:cond delay="0"/>
                                  </p:stCondLst>
                                  <p:childTnLst>
                                    <p:animMotion origin="layout" path="M -0.00226 0.00393 L 0.38715 0.00393 " pathEditMode="relative" rAng="0" ptsTypes="AA">
                                      <p:cBhvr>
                                        <p:cTn id="23" dur="5000" fill="hold"/>
                                        <p:tgtEl>
                                          <p:spTgt spid="2"/>
                                        </p:tgtEl>
                                        <p:attrNameLst>
                                          <p:attrName>ppt_x</p:attrName>
                                          <p:attrName>ppt_y</p:attrName>
                                        </p:attrNameLst>
                                      </p:cBhvr>
                                      <p:rCtr x="19462" y="0"/>
                                    </p:animMotion>
                                  </p:childTnLst>
                                </p:cTn>
                              </p:par>
                              <p:par>
                                <p:cTn id="24" presetID="0" presetClass="path" presetSubtype="0" fill="hold" grpId="0" nodeType="withEffect">
                                  <p:stCondLst>
                                    <p:cond delay="0"/>
                                  </p:stCondLst>
                                  <p:childTnLst>
                                    <p:animMotion origin="layout" path="M -0.00226 0.00393 L 0.38715 0.00393 " pathEditMode="relative" rAng="0" ptsTypes="AA">
                                      <p:cBhvr>
                                        <p:cTn id="25" dur="5000" fill="hold"/>
                                        <p:tgtEl>
                                          <p:spTgt spid="27"/>
                                        </p:tgtEl>
                                        <p:attrNameLst>
                                          <p:attrName>ppt_x</p:attrName>
                                          <p:attrName>ppt_y</p:attrName>
                                        </p:attrNameLst>
                                      </p:cBhvr>
                                      <p:rCtr x="19462" y="0"/>
                                    </p:animMotion>
                                  </p:childTnLst>
                                </p:cTn>
                              </p:par>
                              <p:par>
                                <p:cTn id="26" presetID="0" presetClass="path" presetSubtype="0" fill="hold" grpId="0" nodeType="withEffect">
                                  <p:stCondLst>
                                    <p:cond delay="0"/>
                                  </p:stCondLst>
                                  <p:childTnLst>
                                    <p:animMotion origin="layout" path="M 1.93123E-6 -1.48483E-6 L 0.39649 -1.48483E-6 " pathEditMode="relative" rAng="0" ptsTypes="AA">
                                      <p:cBhvr>
                                        <p:cTn id="27" dur="5000" fill="hold"/>
                                        <p:tgtEl>
                                          <p:spTgt spid="31"/>
                                        </p:tgtEl>
                                        <p:attrNameLst>
                                          <p:attrName>ppt_x</p:attrName>
                                          <p:attrName>ppt_y</p:attrName>
                                        </p:attrNameLst>
                                      </p:cBhvr>
                                      <p:rCtr x="19816" y="0"/>
                                    </p:animMotion>
                                  </p:childTnLst>
                                </p:cTn>
                              </p:par>
                              <p:par>
                                <p:cTn id="28" presetID="22" presetClass="entr" presetSubtype="8"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0"/>
                                        <p:tgtEl>
                                          <p:spTgt spid="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0"/>
                                        <p:tgtEl>
                                          <p:spTgt spid="26"/>
                                        </p:tgtEl>
                                      </p:cBhvr>
                                    </p:animEffect>
                                  </p:childTnLst>
                                </p:cTn>
                              </p:par>
                              <p:par>
                                <p:cTn id="37" presetID="1"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9" grpId="0"/>
      <p:bldP spid="29711" grpId="0" animBg="1"/>
      <p:bldP spid="18" grpId="0" animBg="1"/>
      <p:bldP spid="14" grpId="0"/>
      <p:bldP spid="30" grpId="0"/>
      <p:bldP spid="31" grpId="0"/>
      <p:bldP spid="29697" grpId="0" animBg="1"/>
      <p:bldP spid="2" grpId="0" animBg="1"/>
      <p:bldP spid="27" grpId="0" animBg="1"/>
      <p:bldP spid="3" grpId="0" animBg="1"/>
      <p:bldP spid="26" grpId="0" animBg="1"/>
      <p:bldP spid="42"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Wavelet Time-Frequency Image</a:t>
            </a: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2857">
                        <a14:foregroundMark x1="81429" y1="22619" x2="81429" y2="22619"/>
                      </a14:backgroundRemoval>
                    </a14:imgEffect>
                  </a14:imgLayer>
                </a14:imgProps>
              </a:ext>
            </a:extLst>
          </a:blip>
          <a:stretch>
            <a:fillRect/>
          </a:stretch>
        </p:blipFill>
        <p:spPr>
          <a:xfrm>
            <a:off x="465665" y="4423832"/>
            <a:ext cx="3746500" cy="1185334"/>
          </a:xfrm>
          <a:prstGeom prst="rect">
            <a:avLst/>
          </a:prstGeom>
        </p:spPr>
      </p:pic>
      <p:sp>
        <p:nvSpPr>
          <p:cNvPr id="8" name="TextBox 7"/>
          <p:cNvSpPr txBox="1"/>
          <p:nvPr/>
        </p:nvSpPr>
        <p:spPr>
          <a:xfrm>
            <a:off x="243410" y="5587999"/>
            <a:ext cx="642160" cy="369332"/>
          </a:xfrm>
          <a:prstGeom prst="rect">
            <a:avLst/>
          </a:prstGeom>
          <a:noFill/>
        </p:spPr>
        <p:txBody>
          <a:bodyPr wrap="none" rtlCol="0">
            <a:spAutoFit/>
          </a:bodyPr>
          <a:lstStyle/>
          <a:p>
            <a:r>
              <a:rPr lang="en-US" dirty="0" err="1"/>
              <a:t>Cov</a:t>
            </a:r>
            <a:r>
              <a:rPr lang="en-US" dirty="0"/>
              <a:t>.</a:t>
            </a:r>
          </a:p>
        </p:txBody>
      </p:sp>
      <p:sp>
        <p:nvSpPr>
          <p:cNvPr id="9" name="TextBox 8"/>
          <p:cNvSpPr txBox="1"/>
          <p:nvPr/>
        </p:nvSpPr>
        <p:spPr>
          <a:xfrm>
            <a:off x="258223" y="4819650"/>
            <a:ext cx="672142" cy="369332"/>
          </a:xfrm>
          <a:prstGeom prst="rect">
            <a:avLst/>
          </a:prstGeom>
          <a:noFill/>
        </p:spPr>
        <p:txBody>
          <a:bodyPr wrap="none" rtlCol="0">
            <a:spAutoFit/>
          </a:bodyPr>
          <a:lstStyle/>
          <a:p>
            <a:r>
              <a:rPr lang="en-US" dirty="0"/>
              <a:t>EEG</a:t>
            </a:r>
          </a:p>
        </p:txBody>
      </p:sp>
      <p:sp>
        <p:nvSpPr>
          <p:cNvPr id="10" name="Line Callout 1 9"/>
          <p:cNvSpPr/>
          <p:nvPr/>
        </p:nvSpPr>
        <p:spPr>
          <a:xfrm>
            <a:off x="3037414" y="5185833"/>
            <a:ext cx="973667" cy="317500"/>
          </a:xfrm>
          <a:prstGeom prst="borderCallout1">
            <a:avLst>
              <a:gd name="adj1" fmla="val 88750"/>
              <a:gd name="adj2" fmla="val -2898"/>
              <a:gd name="adj3" fmla="val 29167"/>
              <a:gd name="adj4" fmla="val -38333"/>
            </a:avLst>
          </a:prstGeom>
          <a:ln>
            <a:headEnd type="none"/>
            <a:tailEnd type="triangle"/>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t>10 Hz burst</a:t>
            </a:r>
          </a:p>
        </p:txBody>
      </p:sp>
      <p:pic>
        <p:nvPicPr>
          <p:cNvPr id="11" name="Picture 10"/>
          <p:cNvPicPr>
            <a:picLocks noChangeAspect="1"/>
          </p:cNvPicPr>
          <p:nvPr/>
        </p:nvPicPr>
        <p:blipFill rotWithShape="1">
          <a:blip r:embed="rId4"/>
          <a:srcRect l="10000" t="2055" r="1935" b="29166"/>
          <a:stretch/>
        </p:blipFill>
        <p:spPr>
          <a:xfrm>
            <a:off x="5322005" y="4495195"/>
            <a:ext cx="3726300" cy="2098221"/>
          </a:xfrm>
          <a:prstGeom prst="rect">
            <a:avLst/>
          </a:prstGeom>
        </p:spPr>
      </p:pic>
      <p:sp>
        <p:nvSpPr>
          <p:cNvPr id="12" name="TextBox 11"/>
          <p:cNvSpPr txBox="1"/>
          <p:nvPr/>
        </p:nvSpPr>
        <p:spPr>
          <a:xfrm rot="5400000">
            <a:off x="8614388" y="6011333"/>
            <a:ext cx="720670" cy="338554"/>
          </a:xfrm>
          <a:prstGeom prst="rect">
            <a:avLst/>
          </a:prstGeom>
          <a:noFill/>
        </p:spPr>
        <p:txBody>
          <a:bodyPr wrap="none" rtlCol="0">
            <a:spAutoFit/>
          </a:bodyPr>
          <a:lstStyle/>
          <a:p>
            <a:r>
              <a:rPr lang="en-US" sz="1600" b="1" dirty="0"/>
              <a:t>10 Hz</a:t>
            </a:r>
          </a:p>
        </p:txBody>
      </p:sp>
      <p:pic>
        <p:nvPicPr>
          <p:cNvPr id="14" name="Picture 13"/>
          <p:cNvPicPr>
            <a:picLocks noChangeAspect="1"/>
          </p:cNvPicPr>
          <p:nvPr/>
        </p:nvPicPr>
        <p:blipFill rotWithShape="1">
          <a:blip r:embed="rId5"/>
          <a:srcRect l="26539" r="20193"/>
          <a:stretch/>
        </p:blipFill>
        <p:spPr>
          <a:xfrm>
            <a:off x="941914" y="5545667"/>
            <a:ext cx="2931583" cy="560917"/>
          </a:xfrm>
          <a:prstGeom prst="rect">
            <a:avLst/>
          </a:prstGeom>
        </p:spPr>
      </p:pic>
      <p:pic>
        <p:nvPicPr>
          <p:cNvPr id="15" name="Picture 14"/>
          <p:cNvPicPr>
            <a:picLocks noChangeAspect="1"/>
          </p:cNvPicPr>
          <p:nvPr/>
        </p:nvPicPr>
        <p:blipFill>
          <a:blip r:embed="rId6"/>
          <a:stretch>
            <a:fillRect/>
          </a:stretch>
        </p:blipFill>
        <p:spPr>
          <a:xfrm>
            <a:off x="3210981" y="5926666"/>
            <a:ext cx="824581" cy="592667"/>
          </a:xfrm>
          <a:prstGeom prst="rect">
            <a:avLst/>
          </a:prstGeom>
        </p:spPr>
      </p:pic>
      <p:pic>
        <p:nvPicPr>
          <p:cNvPr id="16" name="Picture 15"/>
          <p:cNvPicPr>
            <a:picLocks noChangeAspect="1"/>
          </p:cNvPicPr>
          <p:nvPr/>
        </p:nvPicPr>
        <p:blipFill>
          <a:blip r:embed="rId7">
            <a:extLst>
              <a:ext uri="{BEBA8EAE-BF5A-486C-A8C5-ECC9F3942E4B}">
                <a14:imgProps xmlns:a14="http://schemas.microsoft.com/office/drawing/2010/main">
                  <a14:imgLayer r:embed="rId8">
                    <a14:imgEffect>
                      <a14:backgroundRemoval t="4286" b="90000" l="10000" r="93036">
                        <a14:foregroundMark x1="86250" y1="65952" x2="86250" y2="65952"/>
                      </a14:backgroundRemoval>
                    </a14:imgEffect>
                  </a14:imgLayer>
                </a14:imgProps>
              </a:ext>
            </a:extLst>
          </a:blip>
          <a:stretch>
            <a:fillRect/>
          </a:stretch>
        </p:blipFill>
        <p:spPr>
          <a:xfrm>
            <a:off x="1386415" y="1513417"/>
            <a:ext cx="1883832" cy="1047750"/>
          </a:xfrm>
          <a:prstGeom prst="rect">
            <a:avLst/>
          </a:prstGeom>
        </p:spPr>
      </p:pic>
      <p:pic>
        <p:nvPicPr>
          <p:cNvPr id="19" name="Picture 18"/>
          <p:cNvPicPr>
            <a:picLocks noChangeAspect="1"/>
          </p:cNvPicPr>
          <p:nvPr/>
        </p:nvPicPr>
        <p:blipFill>
          <a:blip r:embed="rId9">
            <a:extLst>
              <a:ext uri="{BEBA8EAE-BF5A-486C-A8C5-ECC9F3942E4B}">
                <a14:imgProps xmlns:a14="http://schemas.microsoft.com/office/drawing/2010/main">
                  <a14:imgLayer r:embed="rId10">
                    <a14:imgEffect>
                      <a14:backgroundRemoval t="5714" b="90000" l="10000" r="95000">
                        <a14:foregroundMark x1="86786" y1="70238" x2="86786" y2="70238"/>
                      </a14:backgroundRemoval>
                    </a14:imgEffect>
                  </a14:imgLayer>
                </a14:imgProps>
              </a:ext>
            </a:extLst>
          </a:blip>
          <a:stretch>
            <a:fillRect/>
          </a:stretch>
        </p:blipFill>
        <p:spPr>
          <a:xfrm>
            <a:off x="1428749" y="2508249"/>
            <a:ext cx="1883832" cy="1047750"/>
          </a:xfrm>
          <a:prstGeom prst="rect">
            <a:avLst/>
          </a:prstGeom>
        </p:spPr>
      </p:pic>
      <p:sp>
        <p:nvSpPr>
          <p:cNvPr id="20" name="TextBox 19"/>
          <p:cNvSpPr txBox="1"/>
          <p:nvPr/>
        </p:nvSpPr>
        <p:spPr>
          <a:xfrm>
            <a:off x="799358" y="1926165"/>
            <a:ext cx="659293" cy="369332"/>
          </a:xfrm>
          <a:prstGeom prst="rect">
            <a:avLst/>
          </a:prstGeom>
          <a:noFill/>
        </p:spPr>
        <p:txBody>
          <a:bodyPr wrap="none" rtlCol="0">
            <a:spAutoFit/>
          </a:bodyPr>
          <a:lstStyle/>
          <a:p>
            <a:r>
              <a:rPr lang="en-US" dirty="0">
                <a:solidFill>
                  <a:srgbClr val="FF0000"/>
                </a:solidFill>
              </a:rPr>
              <a:t>5 Hz </a:t>
            </a:r>
          </a:p>
        </p:txBody>
      </p:sp>
      <p:sp>
        <p:nvSpPr>
          <p:cNvPr id="22" name="TextBox 21"/>
          <p:cNvSpPr txBox="1"/>
          <p:nvPr/>
        </p:nvSpPr>
        <p:spPr>
          <a:xfrm>
            <a:off x="670980" y="2865964"/>
            <a:ext cx="787671" cy="369332"/>
          </a:xfrm>
          <a:prstGeom prst="rect">
            <a:avLst/>
          </a:prstGeom>
          <a:noFill/>
        </p:spPr>
        <p:txBody>
          <a:bodyPr wrap="none" rtlCol="0">
            <a:spAutoFit/>
          </a:bodyPr>
          <a:lstStyle/>
          <a:p>
            <a:r>
              <a:rPr lang="en-US" dirty="0">
                <a:solidFill>
                  <a:srgbClr val="0000FF"/>
                </a:solidFill>
              </a:rPr>
              <a:t>10 Hz </a:t>
            </a:r>
          </a:p>
        </p:txBody>
      </p:sp>
      <p:sp>
        <p:nvSpPr>
          <p:cNvPr id="23" name="TextBox 22"/>
          <p:cNvSpPr txBox="1"/>
          <p:nvPr/>
        </p:nvSpPr>
        <p:spPr>
          <a:xfrm>
            <a:off x="3257547" y="1955798"/>
            <a:ext cx="1814131" cy="369332"/>
          </a:xfrm>
          <a:prstGeom prst="rect">
            <a:avLst/>
          </a:prstGeom>
          <a:noFill/>
        </p:spPr>
        <p:txBody>
          <a:bodyPr wrap="none" rtlCol="0">
            <a:spAutoFit/>
          </a:bodyPr>
          <a:lstStyle/>
          <a:p>
            <a:r>
              <a:rPr lang="en-US" dirty="0">
                <a:solidFill>
                  <a:srgbClr val="FF0000"/>
                </a:solidFill>
              </a:rPr>
              <a:t>Poor correlation</a:t>
            </a:r>
          </a:p>
        </p:txBody>
      </p:sp>
      <p:pic>
        <p:nvPicPr>
          <p:cNvPr id="25" name="Picture 24"/>
          <p:cNvPicPr>
            <a:picLocks noChangeAspect="1"/>
          </p:cNvPicPr>
          <p:nvPr/>
        </p:nvPicPr>
        <p:blipFill>
          <a:blip r:embed="rId11">
            <a:extLst>
              <a:ext uri="{BEBA8EAE-BF5A-486C-A8C5-ECC9F3942E4B}">
                <a14:imgProps xmlns:a14="http://schemas.microsoft.com/office/drawing/2010/main">
                  <a14:imgLayer r:embed="rId12">
                    <a14:imgEffect>
                      <a14:backgroundRemoval t="4762" b="90000" l="10000" r="94107">
                        <a14:foregroundMark x1="83571" y1="73810" x2="83571" y2="73810"/>
                      </a14:backgroundRemoval>
                    </a14:imgEffect>
                  </a14:imgLayer>
                </a14:imgProps>
              </a:ext>
            </a:extLst>
          </a:blip>
          <a:stretch>
            <a:fillRect/>
          </a:stretch>
        </p:blipFill>
        <p:spPr>
          <a:xfrm>
            <a:off x="1375833" y="3556000"/>
            <a:ext cx="1883832" cy="1047750"/>
          </a:xfrm>
          <a:prstGeom prst="rect">
            <a:avLst/>
          </a:prstGeom>
        </p:spPr>
      </p:pic>
      <p:sp>
        <p:nvSpPr>
          <p:cNvPr id="26" name="TextBox 25"/>
          <p:cNvSpPr txBox="1"/>
          <p:nvPr/>
        </p:nvSpPr>
        <p:spPr>
          <a:xfrm>
            <a:off x="670980" y="3877734"/>
            <a:ext cx="787671" cy="369332"/>
          </a:xfrm>
          <a:prstGeom prst="rect">
            <a:avLst/>
          </a:prstGeom>
          <a:noFill/>
        </p:spPr>
        <p:txBody>
          <a:bodyPr wrap="none" rtlCol="0">
            <a:spAutoFit/>
          </a:bodyPr>
          <a:lstStyle/>
          <a:p>
            <a:r>
              <a:rPr lang="en-US" dirty="0">
                <a:solidFill>
                  <a:srgbClr val="008000"/>
                </a:solidFill>
              </a:rPr>
              <a:t>40 Hz </a:t>
            </a:r>
          </a:p>
        </p:txBody>
      </p:sp>
      <p:sp>
        <p:nvSpPr>
          <p:cNvPr id="27" name="TextBox 26"/>
          <p:cNvSpPr txBox="1"/>
          <p:nvPr/>
        </p:nvSpPr>
        <p:spPr>
          <a:xfrm>
            <a:off x="3257547" y="3939115"/>
            <a:ext cx="1814131" cy="369332"/>
          </a:xfrm>
          <a:prstGeom prst="rect">
            <a:avLst/>
          </a:prstGeom>
          <a:noFill/>
        </p:spPr>
        <p:txBody>
          <a:bodyPr wrap="none" rtlCol="0">
            <a:spAutoFit/>
          </a:bodyPr>
          <a:lstStyle/>
          <a:p>
            <a:r>
              <a:rPr lang="en-US" dirty="0">
                <a:solidFill>
                  <a:srgbClr val="008000"/>
                </a:solidFill>
              </a:rPr>
              <a:t>Poor correlation</a:t>
            </a:r>
          </a:p>
        </p:txBody>
      </p:sp>
      <p:sp>
        <p:nvSpPr>
          <p:cNvPr id="28" name="TextBox 27"/>
          <p:cNvSpPr txBox="1"/>
          <p:nvPr/>
        </p:nvSpPr>
        <p:spPr>
          <a:xfrm>
            <a:off x="3257547" y="2948515"/>
            <a:ext cx="1891225" cy="369332"/>
          </a:xfrm>
          <a:prstGeom prst="rect">
            <a:avLst/>
          </a:prstGeom>
          <a:noFill/>
        </p:spPr>
        <p:txBody>
          <a:bodyPr wrap="none" rtlCol="0">
            <a:spAutoFit/>
          </a:bodyPr>
          <a:lstStyle/>
          <a:p>
            <a:r>
              <a:rPr lang="en-US" dirty="0">
                <a:solidFill>
                  <a:srgbClr val="0000FF"/>
                </a:solidFill>
              </a:rPr>
              <a:t>Good correlation</a:t>
            </a:r>
          </a:p>
        </p:txBody>
      </p:sp>
      <p:sp>
        <p:nvSpPr>
          <p:cNvPr id="29" name="TextBox 28"/>
          <p:cNvSpPr txBox="1"/>
          <p:nvPr/>
        </p:nvSpPr>
        <p:spPr>
          <a:xfrm>
            <a:off x="6391887" y="6488668"/>
            <a:ext cx="689048" cy="369332"/>
          </a:xfrm>
          <a:prstGeom prst="rect">
            <a:avLst/>
          </a:prstGeom>
          <a:noFill/>
        </p:spPr>
        <p:txBody>
          <a:bodyPr wrap="none" rtlCol="0">
            <a:spAutoFit/>
          </a:bodyPr>
          <a:lstStyle/>
          <a:p>
            <a:r>
              <a:rPr lang="en-US" dirty="0"/>
              <a:t>Time </a:t>
            </a:r>
          </a:p>
        </p:txBody>
      </p:sp>
      <p:sp>
        <p:nvSpPr>
          <p:cNvPr id="30" name="TextBox 29"/>
          <p:cNvSpPr txBox="1"/>
          <p:nvPr/>
        </p:nvSpPr>
        <p:spPr>
          <a:xfrm rot="16200000">
            <a:off x="3951371" y="5265236"/>
            <a:ext cx="2121832" cy="646331"/>
          </a:xfrm>
          <a:prstGeom prst="rect">
            <a:avLst/>
          </a:prstGeom>
          <a:noFill/>
        </p:spPr>
        <p:txBody>
          <a:bodyPr wrap="none" rtlCol="0">
            <a:spAutoFit/>
          </a:bodyPr>
          <a:lstStyle/>
          <a:p>
            <a:pPr algn="ctr"/>
            <a:r>
              <a:rPr lang="en-US" dirty="0"/>
              <a:t>Frequency</a:t>
            </a:r>
          </a:p>
          <a:p>
            <a:pPr algn="ctr"/>
            <a:r>
              <a:rPr lang="en-US" dirty="0"/>
              <a:t>(inverse of scaling)</a:t>
            </a:r>
          </a:p>
        </p:txBody>
      </p:sp>
      <p:pic>
        <p:nvPicPr>
          <p:cNvPr id="31" name="Picture 30"/>
          <p:cNvPicPr>
            <a:picLocks noChangeAspect="1"/>
          </p:cNvPicPr>
          <p:nvPr/>
        </p:nvPicPr>
        <p:blipFill>
          <a:blip r:embed="rId13"/>
          <a:stretch>
            <a:fillRect/>
          </a:stretch>
        </p:blipFill>
        <p:spPr>
          <a:xfrm rot="5400000">
            <a:off x="7005719" y="2972858"/>
            <a:ext cx="242359" cy="3313641"/>
          </a:xfrm>
          <a:prstGeom prst="rect">
            <a:avLst/>
          </a:prstGeom>
        </p:spPr>
      </p:pic>
      <p:sp>
        <p:nvSpPr>
          <p:cNvPr id="32" name="TextBox 31"/>
          <p:cNvSpPr txBox="1"/>
          <p:nvPr/>
        </p:nvSpPr>
        <p:spPr>
          <a:xfrm>
            <a:off x="6223001" y="4159251"/>
            <a:ext cx="1352241" cy="369332"/>
          </a:xfrm>
          <a:prstGeom prst="rect">
            <a:avLst/>
          </a:prstGeom>
          <a:noFill/>
        </p:spPr>
        <p:txBody>
          <a:bodyPr wrap="none" rtlCol="0">
            <a:spAutoFit/>
          </a:bodyPr>
          <a:lstStyle/>
          <a:p>
            <a:r>
              <a:rPr lang="en-US" dirty="0"/>
              <a:t>Covariance</a:t>
            </a:r>
          </a:p>
        </p:txBody>
      </p:sp>
      <p:sp>
        <p:nvSpPr>
          <p:cNvPr id="33" name="TextBox 32"/>
          <p:cNvSpPr txBox="1"/>
          <p:nvPr/>
        </p:nvSpPr>
        <p:spPr>
          <a:xfrm>
            <a:off x="5422457" y="4269317"/>
            <a:ext cx="270251" cy="276999"/>
          </a:xfrm>
          <a:prstGeom prst="rect">
            <a:avLst/>
          </a:prstGeom>
          <a:noFill/>
        </p:spPr>
        <p:txBody>
          <a:bodyPr wrap="none" rtlCol="0">
            <a:spAutoFit/>
          </a:bodyPr>
          <a:lstStyle/>
          <a:p>
            <a:r>
              <a:rPr lang="en-US" sz="1200" dirty="0"/>
              <a:t>0</a:t>
            </a:r>
          </a:p>
        </p:txBody>
      </p:sp>
      <p:sp>
        <p:nvSpPr>
          <p:cNvPr id="34" name="TextBox 33"/>
          <p:cNvSpPr txBox="1"/>
          <p:nvPr/>
        </p:nvSpPr>
        <p:spPr>
          <a:xfrm>
            <a:off x="8379440" y="4273551"/>
            <a:ext cx="475386" cy="276999"/>
          </a:xfrm>
          <a:prstGeom prst="rect">
            <a:avLst/>
          </a:prstGeom>
          <a:noFill/>
        </p:spPr>
        <p:txBody>
          <a:bodyPr wrap="none" rtlCol="0">
            <a:spAutoFit/>
          </a:bodyPr>
          <a:lstStyle/>
          <a:p>
            <a:r>
              <a:rPr lang="en-US" sz="1200" dirty="0"/>
              <a:t>Max</a:t>
            </a:r>
          </a:p>
        </p:txBody>
      </p:sp>
      <p:sp>
        <p:nvSpPr>
          <p:cNvPr id="35" name="TextBox 34"/>
          <p:cNvSpPr txBox="1"/>
          <p:nvPr/>
        </p:nvSpPr>
        <p:spPr>
          <a:xfrm>
            <a:off x="5386917" y="2074333"/>
            <a:ext cx="3450166" cy="1477328"/>
          </a:xfrm>
          <a:prstGeom prst="rect">
            <a:avLst/>
          </a:prstGeom>
          <a:noFill/>
          <a:ln>
            <a:solidFill>
              <a:srgbClr val="000000"/>
            </a:solidFill>
          </a:ln>
        </p:spPr>
        <p:txBody>
          <a:bodyPr wrap="square" rtlCol="0">
            <a:spAutoFit/>
          </a:bodyPr>
          <a:lstStyle/>
          <a:p>
            <a:r>
              <a:rPr lang="en-US" dirty="0"/>
              <a:t>By convolving stretched and scaled versions of the “mother” wavelet with the EEG signal, we determine the time-frequency distribution of power</a:t>
            </a:r>
          </a:p>
        </p:txBody>
      </p:sp>
      <p:sp>
        <p:nvSpPr>
          <p:cNvPr id="36" name="Freeform 35"/>
          <p:cNvSpPr/>
          <p:nvPr/>
        </p:nvSpPr>
        <p:spPr>
          <a:xfrm>
            <a:off x="952520" y="6358743"/>
            <a:ext cx="2901119" cy="349226"/>
          </a:xfrm>
          <a:custGeom>
            <a:avLst/>
            <a:gdLst>
              <a:gd name="connsiteX0" fmla="*/ 0 w 2156681"/>
              <a:gd name="connsiteY0" fmla="*/ 153549 h 210592"/>
              <a:gd name="connsiteX1" fmla="*/ 613067 w 2156681"/>
              <a:gd name="connsiteY1" fmla="*/ 267 h 210592"/>
              <a:gd name="connsiteX2" fmla="*/ 1521719 w 2156681"/>
              <a:gd name="connsiteY2" fmla="*/ 186396 h 210592"/>
              <a:gd name="connsiteX3" fmla="*/ 2156681 w 2156681"/>
              <a:gd name="connsiteY3" fmla="*/ 208293 h 210592"/>
              <a:gd name="connsiteX0" fmla="*/ 45412 w 2202093"/>
              <a:gd name="connsiteY0" fmla="*/ 153796 h 210839"/>
              <a:gd name="connsiteX1" fmla="*/ 45412 w 2202093"/>
              <a:gd name="connsiteY1" fmla="*/ 131899 h 210839"/>
              <a:gd name="connsiteX2" fmla="*/ 658479 w 2202093"/>
              <a:gd name="connsiteY2" fmla="*/ 514 h 210839"/>
              <a:gd name="connsiteX3" fmla="*/ 1567131 w 2202093"/>
              <a:gd name="connsiteY3" fmla="*/ 186643 h 210839"/>
              <a:gd name="connsiteX4" fmla="*/ 2202093 w 2202093"/>
              <a:gd name="connsiteY4" fmla="*/ 208540 h 210839"/>
              <a:gd name="connsiteX0" fmla="*/ 0 w 2156681"/>
              <a:gd name="connsiteY0" fmla="*/ 157307 h 214350"/>
              <a:gd name="connsiteX1" fmla="*/ 229900 w 2156681"/>
              <a:gd name="connsiteY1" fmla="*/ 69718 h 214350"/>
              <a:gd name="connsiteX2" fmla="*/ 613067 w 2156681"/>
              <a:gd name="connsiteY2" fmla="*/ 4025 h 214350"/>
              <a:gd name="connsiteX3" fmla="*/ 1521719 w 2156681"/>
              <a:gd name="connsiteY3" fmla="*/ 190154 h 214350"/>
              <a:gd name="connsiteX4" fmla="*/ 2156681 w 2156681"/>
              <a:gd name="connsiteY4" fmla="*/ 212051 h 214350"/>
              <a:gd name="connsiteX0" fmla="*/ 0 w 2901119"/>
              <a:gd name="connsiteY0" fmla="*/ 222999 h 222999"/>
              <a:gd name="connsiteX1" fmla="*/ 974338 w 2901119"/>
              <a:gd name="connsiteY1" fmla="*/ 69718 h 222999"/>
              <a:gd name="connsiteX2" fmla="*/ 1357505 w 2901119"/>
              <a:gd name="connsiteY2" fmla="*/ 4025 h 222999"/>
              <a:gd name="connsiteX3" fmla="*/ 2266157 w 2901119"/>
              <a:gd name="connsiteY3" fmla="*/ 190154 h 222999"/>
              <a:gd name="connsiteX4" fmla="*/ 2901119 w 2901119"/>
              <a:gd name="connsiteY4" fmla="*/ 212051 h 222999"/>
              <a:gd name="connsiteX0" fmla="*/ 0 w 2901119"/>
              <a:gd name="connsiteY0" fmla="*/ 218991 h 218991"/>
              <a:gd name="connsiteX1" fmla="*/ 722543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9042 h 219042"/>
              <a:gd name="connsiteX1" fmla="*/ 700647 w 2901119"/>
              <a:gd name="connsiteY1" fmla="*/ 164300 h 219042"/>
              <a:gd name="connsiteX2" fmla="*/ 1357505 w 2901119"/>
              <a:gd name="connsiteY2" fmla="*/ 68 h 219042"/>
              <a:gd name="connsiteX3" fmla="*/ 2266157 w 2901119"/>
              <a:gd name="connsiteY3" fmla="*/ 186197 h 219042"/>
              <a:gd name="connsiteX4" fmla="*/ 2901119 w 2901119"/>
              <a:gd name="connsiteY4" fmla="*/ 208094 h 219042"/>
              <a:gd name="connsiteX0" fmla="*/ 0 w 2901119"/>
              <a:gd name="connsiteY0" fmla="*/ 218991 h 218991"/>
              <a:gd name="connsiteX1" fmla="*/ 700647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8993 h 218993"/>
              <a:gd name="connsiteX1" fmla="*/ 700647 w 2901119"/>
              <a:gd name="connsiteY1" fmla="*/ 175199 h 218993"/>
              <a:gd name="connsiteX2" fmla="*/ 1357505 w 2901119"/>
              <a:gd name="connsiteY2" fmla="*/ 19 h 218993"/>
              <a:gd name="connsiteX3" fmla="*/ 2266157 w 2901119"/>
              <a:gd name="connsiteY3" fmla="*/ 186148 h 218993"/>
              <a:gd name="connsiteX4" fmla="*/ 2901119 w 2901119"/>
              <a:gd name="connsiteY4" fmla="*/ 208045 h 218993"/>
              <a:gd name="connsiteX0" fmla="*/ 0 w 2901119"/>
              <a:gd name="connsiteY0" fmla="*/ 218993 h 222062"/>
              <a:gd name="connsiteX1" fmla="*/ 700647 w 2901119"/>
              <a:gd name="connsiteY1" fmla="*/ 175199 h 222062"/>
              <a:gd name="connsiteX2" fmla="*/ 1357505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01296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12062 h 22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119" h="222062">
                <a:moveTo>
                  <a:pt x="0" y="218993"/>
                </a:moveTo>
                <a:cubicBezTo>
                  <a:pt x="0" y="215344"/>
                  <a:pt x="478045" y="244541"/>
                  <a:pt x="700647" y="175199"/>
                </a:cubicBezTo>
                <a:cubicBezTo>
                  <a:pt x="923248" y="127755"/>
                  <a:pt x="1206064" y="-1806"/>
                  <a:pt x="1466982" y="19"/>
                </a:cubicBezTo>
                <a:cubicBezTo>
                  <a:pt x="1727900" y="1844"/>
                  <a:pt x="2027134" y="150808"/>
                  <a:pt x="2266157" y="186148"/>
                </a:cubicBezTo>
                <a:cubicBezTo>
                  <a:pt x="2505180" y="221488"/>
                  <a:pt x="2901119" y="212062"/>
                  <a:pt x="2901119" y="212062"/>
                </a:cubicBezTo>
              </a:path>
            </a:pathLst>
          </a:custGeom>
          <a:ln w="12700" cmpd="sng">
            <a:solidFill>
              <a:srgbClr val="0000FF"/>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TextBox 36"/>
          <p:cNvSpPr txBox="1"/>
          <p:nvPr/>
        </p:nvSpPr>
        <p:spPr>
          <a:xfrm>
            <a:off x="18956" y="6421504"/>
            <a:ext cx="838954" cy="369332"/>
          </a:xfrm>
          <a:prstGeom prst="rect">
            <a:avLst/>
          </a:prstGeom>
          <a:noFill/>
        </p:spPr>
        <p:txBody>
          <a:bodyPr wrap="none" rtlCol="0">
            <a:spAutoFit/>
          </a:bodyPr>
          <a:lstStyle/>
          <a:p>
            <a:r>
              <a:rPr lang="en-US" dirty="0"/>
              <a:t>Power</a:t>
            </a:r>
          </a:p>
        </p:txBody>
      </p:sp>
      <p:sp>
        <p:nvSpPr>
          <p:cNvPr id="38" name="Freeform 37"/>
          <p:cNvSpPr/>
          <p:nvPr/>
        </p:nvSpPr>
        <p:spPr>
          <a:xfrm>
            <a:off x="943792" y="6577235"/>
            <a:ext cx="2901119" cy="131497"/>
          </a:xfrm>
          <a:custGeom>
            <a:avLst/>
            <a:gdLst>
              <a:gd name="connsiteX0" fmla="*/ 0 w 2156681"/>
              <a:gd name="connsiteY0" fmla="*/ 153549 h 210592"/>
              <a:gd name="connsiteX1" fmla="*/ 613067 w 2156681"/>
              <a:gd name="connsiteY1" fmla="*/ 267 h 210592"/>
              <a:gd name="connsiteX2" fmla="*/ 1521719 w 2156681"/>
              <a:gd name="connsiteY2" fmla="*/ 186396 h 210592"/>
              <a:gd name="connsiteX3" fmla="*/ 2156681 w 2156681"/>
              <a:gd name="connsiteY3" fmla="*/ 208293 h 210592"/>
              <a:gd name="connsiteX0" fmla="*/ 45412 w 2202093"/>
              <a:gd name="connsiteY0" fmla="*/ 153796 h 210839"/>
              <a:gd name="connsiteX1" fmla="*/ 45412 w 2202093"/>
              <a:gd name="connsiteY1" fmla="*/ 131899 h 210839"/>
              <a:gd name="connsiteX2" fmla="*/ 658479 w 2202093"/>
              <a:gd name="connsiteY2" fmla="*/ 514 h 210839"/>
              <a:gd name="connsiteX3" fmla="*/ 1567131 w 2202093"/>
              <a:gd name="connsiteY3" fmla="*/ 186643 h 210839"/>
              <a:gd name="connsiteX4" fmla="*/ 2202093 w 2202093"/>
              <a:gd name="connsiteY4" fmla="*/ 208540 h 210839"/>
              <a:gd name="connsiteX0" fmla="*/ 0 w 2156681"/>
              <a:gd name="connsiteY0" fmla="*/ 157307 h 214350"/>
              <a:gd name="connsiteX1" fmla="*/ 229900 w 2156681"/>
              <a:gd name="connsiteY1" fmla="*/ 69718 h 214350"/>
              <a:gd name="connsiteX2" fmla="*/ 613067 w 2156681"/>
              <a:gd name="connsiteY2" fmla="*/ 4025 h 214350"/>
              <a:gd name="connsiteX3" fmla="*/ 1521719 w 2156681"/>
              <a:gd name="connsiteY3" fmla="*/ 190154 h 214350"/>
              <a:gd name="connsiteX4" fmla="*/ 2156681 w 2156681"/>
              <a:gd name="connsiteY4" fmla="*/ 212051 h 214350"/>
              <a:gd name="connsiteX0" fmla="*/ 0 w 2901119"/>
              <a:gd name="connsiteY0" fmla="*/ 222999 h 222999"/>
              <a:gd name="connsiteX1" fmla="*/ 974338 w 2901119"/>
              <a:gd name="connsiteY1" fmla="*/ 69718 h 222999"/>
              <a:gd name="connsiteX2" fmla="*/ 1357505 w 2901119"/>
              <a:gd name="connsiteY2" fmla="*/ 4025 h 222999"/>
              <a:gd name="connsiteX3" fmla="*/ 2266157 w 2901119"/>
              <a:gd name="connsiteY3" fmla="*/ 190154 h 222999"/>
              <a:gd name="connsiteX4" fmla="*/ 2901119 w 2901119"/>
              <a:gd name="connsiteY4" fmla="*/ 212051 h 222999"/>
              <a:gd name="connsiteX0" fmla="*/ 0 w 2901119"/>
              <a:gd name="connsiteY0" fmla="*/ 218991 h 218991"/>
              <a:gd name="connsiteX1" fmla="*/ 722543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9042 h 219042"/>
              <a:gd name="connsiteX1" fmla="*/ 700647 w 2901119"/>
              <a:gd name="connsiteY1" fmla="*/ 164300 h 219042"/>
              <a:gd name="connsiteX2" fmla="*/ 1357505 w 2901119"/>
              <a:gd name="connsiteY2" fmla="*/ 68 h 219042"/>
              <a:gd name="connsiteX3" fmla="*/ 2266157 w 2901119"/>
              <a:gd name="connsiteY3" fmla="*/ 186197 h 219042"/>
              <a:gd name="connsiteX4" fmla="*/ 2901119 w 2901119"/>
              <a:gd name="connsiteY4" fmla="*/ 208094 h 219042"/>
              <a:gd name="connsiteX0" fmla="*/ 0 w 2901119"/>
              <a:gd name="connsiteY0" fmla="*/ 218991 h 218991"/>
              <a:gd name="connsiteX1" fmla="*/ 700647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8993 h 218993"/>
              <a:gd name="connsiteX1" fmla="*/ 700647 w 2901119"/>
              <a:gd name="connsiteY1" fmla="*/ 175199 h 218993"/>
              <a:gd name="connsiteX2" fmla="*/ 1357505 w 2901119"/>
              <a:gd name="connsiteY2" fmla="*/ 19 h 218993"/>
              <a:gd name="connsiteX3" fmla="*/ 2266157 w 2901119"/>
              <a:gd name="connsiteY3" fmla="*/ 186148 h 218993"/>
              <a:gd name="connsiteX4" fmla="*/ 2901119 w 2901119"/>
              <a:gd name="connsiteY4" fmla="*/ 208045 h 218993"/>
              <a:gd name="connsiteX0" fmla="*/ 0 w 2901119"/>
              <a:gd name="connsiteY0" fmla="*/ 218993 h 222062"/>
              <a:gd name="connsiteX1" fmla="*/ 700647 w 2901119"/>
              <a:gd name="connsiteY1" fmla="*/ 175199 h 222062"/>
              <a:gd name="connsiteX2" fmla="*/ 1357505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01296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12062 h 22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119" h="222062">
                <a:moveTo>
                  <a:pt x="0" y="218993"/>
                </a:moveTo>
                <a:cubicBezTo>
                  <a:pt x="0" y="215344"/>
                  <a:pt x="478045" y="244541"/>
                  <a:pt x="700647" y="175199"/>
                </a:cubicBezTo>
                <a:cubicBezTo>
                  <a:pt x="923248" y="127755"/>
                  <a:pt x="1206064" y="-1806"/>
                  <a:pt x="1466982" y="19"/>
                </a:cubicBezTo>
                <a:cubicBezTo>
                  <a:pt x="1727900" y="1844"/>
                  <a:pt x="2027134" y="150808"/>
                  <a:pt x="2266157" y="186148"/>
                </a:cubicBezTo>
                <a:cubicBezTo>
                  <a:pt x="2505180" y="221488"/>
                  <a:pt x="2901119" y="212062"/>
                  <a:pt x="2901119" y="212062"/>
                </a:cubicBezTo>
              </a:path>
            </a:pathLst>
          </a:custGeom>
          <a:ln w="127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1" name="Freeform 40"/>
          <p:cNvSpPr/>
          <p:nvPr/>
        </p:nvSpPr>
        <p:spPr>
          <a:xfrm>
            <a:off x="972977" y="6653054"/>
            <a:ext cx="2901119" cy="65919"/>
          </a:xfrm>
          <a:custGeom>
            <a:avLst/>
            <a:gdLst>
              <a:gd name="connsiteX0" fmla="*/ 0 w 2156681"/>
              <a:gd name="connsiteY0" fmla="*/ 153549 h 210592"/>
              <a:gd name="connsiteX1" fmla="*/ 613067 w 2156681"/>
              <a:gd name="connsiteY1" fmla="*/ 267 h 210592"/>
              <a:gd name="connsiteX2" fmla="*/ 1521719 w 2156681"/>
              <a:gd name="connsiteY2" fmla="*/ 186396 h 210592"/>
              <a:gd name="connsiteX3" fmla="*/ 2156681 w 2156681"/>
              <a:gd name="connsiteY3" fmla="*/ 208293 h 210592"/>
              <a:gd name="connsiteX0" fmla="*/ 45412 w 2202093"/>
              <a:gd name="connsiteY0" fmla="*/ 153796 h 210839"/>
              <a:gd name="connsiteX1" fmla="*/ 45412 w 2202093"/>
              <a:gd name="connsiteY1" fmla="*/ 131899 h 210839"/>
              <a:gd name="connsiteX2" fmla="*/ 658479 w 2202093"/>
              <a:gd name="connsiteY2" fmla="*/ 514 h 210839"/>
              <a:gd name="connsiteX3" fmla="*/ 1567131 w 2202093"/>
              <a:gd name="connsiteY3" fmla="*/ 186643 h 210839"/>
              <a:gd name="connsiteX4" fmla="*/ 2202093 w 2202093"/>
              <a:gd name="connsiteY4" fmla="*/ 208540 h 210839"/>
              <a:gd name="connsiteX0" fmla="*/ 0 w 2156681"/>
              <a:gd name="connsiteY0" fmla="*/ 157307 h 214350"/>
              <a:gd name="connsiteX1" fmla="*/ 229900 w 2156681"/>
              <a:gd name="connsiteY1" fmla="*/ 69718 h 214350"/>
              <a:gd name="connsiteX2" fmla="*/ 613067 w 2156681"/>
              <a:gd name="connsiteY2" fmla="*/ 4025 h 214350"/>
              <a:gd name="connsiteX3" fmla="*/ 1521719 w 2156681"/>
              <a:gd name="connsiteY3" fmla="*/ 190154 h 214350"/>
              <a:gd name="connsiteX4" fmla="*/ 2156681 w 2156681"/>
              <a:gd name="connsiteY4" fmla="*/ 212051 h 214350"/>
              <a:gd name="connsiteX0" fmla="*/ 0 w 2901119"/>
              <a:gd name="connsiteY0" fmla="*/ 222999 h 222999"/>
              <a:gd name="connsiteX1" fmla="*/ 974338 w 2901119"/>
              <a:gd name="connsiteY1" fmla="*/ 69718 h 222999"/>
              <a:gd name="connsiteX2" fmla="*/ 1357505 w 2901119"/>
              <a:gd name="connsiteY2" fmla="*/ 4025 h 222999"/>
              <a:gd name="connsiteX3" fmla="*/ 2266157 w 2901119"/>
              <a:gd name="connsiteY3" fmla="*/ 190154 h 222999"/>
              <a:gd name="connsiteX4" fmla="*/ 2901119 w 2901119"/>
              <a:gd name="connsiteY4" fmla="*/ 212051 h 222999"/>
              <a:gd name="connsiteX0" fmla="*/ 0 w 2901119"/>
              <a:gd name="connsiteY0" fmla="*/ 218991 h 218991"/>
              <a:gd name="connsiteX1" fmla="*/ 722543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9042 h 219042"/>
              <a:gd name="connsiteX1" fmla="*/ 700647 w 2901119"/>
              <a:gd name="connsiteY1" fmla="*/ 164300 h 219042"/>
              <a:gd name="connsiteX2" fmla="*/ 1357505 w 2901119"/>
              <a:gd name="connsiteY2" fmla="*/ 68 h 219042"/>
              <a:gd name="connsiteX3" fmla="*/ 2266157 w 2901119"/>
              <a:gd name="connsiteY3" fmla="*/ 186197 h 219042"/>
              <a:gd name="connsiteX4" fmla="*/ 2901119 w 2901119"/>
              <a:gd name="connsiteY4" fmla="*/ 208094 h 219042"/>
              <a:gd name="connsiteX0" fmla="*/ 0 w 2901119"/>
              <a:gd name="connsiteY0" fmla="*/ 218991 h 218991"/>
              <a:gd name="connsiteX1" fmla="*/ 700647 w 2901119"/>
              <a:gd name="connsiteY1" fmla="*/ 175197 h 218991"/>
              <a:gd name="connsiteX2" fmla="*/ 1357505 w 2901119"/>
              <a:gd name="connsiteY2" fmla="*/ 17 h 218991"/>
              <a:gd name="connsiteX3" fmla="*/ 2266157 w 2901119"/>
              <a:gd name="connsiteY3" fmla="*/ 186146 h 218991"/>
              <a:gd name="connsiteX4" fmla="*/ 2901119 w 2901119"/>
              <a:gd name="connsiteY4" fmla="*/ 208043 h 218991"/>
              <a:gd name="connsiteX0" fmla="*/ 0 w 2901119"/>
              <a:gd name="connsiteY0" fmla="*/ 218993 h 218993"/>
              <a:gd name="connsiteX1" fmla="*/ 700647 w 2901119"/>
              <a:gd name="connsiteY1" fmla="*/ 175199 h 218993"/>
              <a:gd name="connsiteX2" fmla="*/ 1357505 w 2901119"/>
              <a:gd name="connsiteY2" fmla="*/ 19 h 218993"/>
              <a:gd name="connsiteX3" fmla="*/ 2266157 w 2901119"/>
              <a:gd name="connsiteY3" fmla="*/ 186148 h 218993"/>
              <a:gd name="connsiteX4" fmla="*/ 2901119 w 2901119"/>
              <a:gd name="connsiteY4" fmla="*/ 208045 h 218993"/>
              <a:gd name="connsiteX0" fmla="*/ 0 w 2901119"/>
              <a:gd name="connsiteY0" fmla="*/ 218993 h 222062"/>
              <a:gd name="connsiteX1" fmla="*/ 700647 w 2901119"/>
              <a:gd name="connsiteY1" fmla="*/ 175199 h 222062"/>
              <a:gd name="connsiteX2" fmla="*/ 1357505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01296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08045 h 222062"/>
              <a:gd name="connsiteX0" fmla="*/ 0 w 2901119"/>
              <a:gd name="connsiteY0" fmla="*/ 218993 h 222062"/>
              <a:gd name="connsiteX1" fmla="*/ 700647 w 2901119"/>
              <a:gd name="connsiteY1" fmla="*/ 175199 h 222062"/>
              <a:gd name="connsiteX2" fmla="*/ 1466982 w 2901119"/>
              <a:gd name="connsiteY2" fmla="*/ 19 h 222062"/>
              <a:gd name="connsiteX3" fmla="*/ 2266157 w 2901119"/>
              <a:gd name="connsiteY3" fmla="*/ 186148 h 222062"/>
              <a:gd name="connsiteX4" fmla="*/ 2901119 w 2901119"/>
              <a:gd name="connsiteY4" fmla="*/ 212062 h 22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119" h="222062">
                <a:moveTo>
                  <a:pt x="0" y="218993"/>
                </a:moveTo>
                <a:cubicBezTo>
                  <a:pt x="0" y="215344"/>
                  <a:pt x="478045" y="244541"/>
                  <a:pt x="700647" y="175199"/>
                </a:cubicBezTo>
                <a:cubicBezTo>
                  <a:pt x="923248" y="127755"/>
                  <a:pt x="1206064" y="-1806"/>
                  <a:pt x="1466982" y="19"/>
                </a:cubicBezTo>
                <a:cubicBezTo>
                  <a:pt x="1727900" y="1844"/>
                  <a:pt x="2027134" y="150808"/>
                  <a:pt x="2266157" y="186148"/>
                </a:cubicBezTo>
                <a:cubicBezTo>
                  <a:pt x="2505180" y="221488"/>
                  <a:pt x="2901119" y="212062"/>
                  <a:pt x="2901119" y="212062"/>
                </a:cubicBezTo>
              </a:path>
            </a:pathLst>
          </a:custGeom>
          <a:ln w="12700" cmpd="sng">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TextBox 2"/>
          <p:cNvSpPr txBox="1"/>
          <p:nvPr/>
        </p:nvSpPr>
        <p:spPr>
          <a:xfrm rot="16200000">
            <a:off x="-98637" y="2798680"/>
            <a:ext cx="1125353" cy="369332"/>
          </a:xfrm>
          <a:prstGeom prst="rect">
            <a:avLst/>
          </a:prstGeom>
          <a:noFill/>
        </p:spPr>
        <p:txBody>
          <a:bodyPr wrap="none" rtlCol="0">
            <a:spAutoFit/>
          </a:bodyPr>
          <a:lstStyle/>
          <a:p>
            <a:r>
              <a:rPr lang="en-US" dirty="0"/>
              <a:t>Wavelets</a:t>
            </a:r>
          </a:p>
        </p:txBody>
      </p:sp>
    </p:spTree>
    <p:extLst>
      <p:ext uri="{BB962C8B-B14F-4D97-AF65-F5344CB8AC3E}">
        <p14:creationId xmlns:p14="http://schemas.microsoft.com/office/powerpoint/2010/main" val="36459878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0" y="1291162"/>
            <a:ext cx="9144000" cy="4938713"/>
          </a:xfrm>
          <a:prstGeom prst="rect">
            <a:avLst/>
          </a:prstGeom>
        </p:spPr>
      </p:pic>
      <p:sp>
        <p:nvSpPr>
          <p:cNvPr id="2" name="Title 1"/>
          <p:cNvSpPr>
            <a:spLocks noGrp="1"/>
          </p:cNvSpPr>
          <p:nvPr>
            <p:ph type="title"/>
          </p:nvPr>
        </p:nvSpPr>
        <p:spPr/>
        <p:txBody>
          <a:bodyPr/>
          <a:lstStyle/>
          <a:p>
            <a:r>
              <a:rPr lang="en-US" dirty="0"/>
              <a:t>Some Wavelet Families</a:t>
            </a:r>
          </a:p>
        </p:txBody>
      </p:sp>
      <p:pic>
        <p:nvPicPr>
          <p:cNvPr id="6" name="Picture 5"/>
          <p:cNvPicPr>
            <a:picLocks noChangeAspect="1"/>
          </p:cNvPicPr>
          <p:nvPr/>
        </p:nvPicPr>
        <p:blipFill>
          <a:blip r:embed="rId4"/>
          <a:stretch>
            <a:fillRect/>
          </a:stretch>
        </p:blipFill>
        <p:spPr>
          <a:xfrm>
            <a:off x="1009347" y="1856612"/>
            <a:ext cx="1729620" cy="1445388"/>
          </a:xfrm>
          <a:prstGeom prst="rect">
            <a:avLst/>
          </a:prstGeom>
        </p:spPr>
      </p:pic>
      <p:sp>
        <p:nvSpPr>
          <p:cNvPr id="7" name="TextBox 6"/>
          <p:cNvSpPr txBox="1"/>
          <p:nvPr/>
        </p:nvSpPr>
        <p:spPr>
          <a:xfrm>
            <a:off x="1468058" y="3368521"/>
            <a:ext cx="825992" cy="369332"/>
          </a:xfrm>
          <a:prstGeom prst="rect">
            <a:avLst/>
          </a:prstGeom>
          <a:solidFill>
            <a:srgbClr val="FFFFFF"/>
          </a:solidFill>
        </p:spPr>
        <p:txBody>
          <a:bodyPr wrap="none" rtlCol="0">
            <a:spAutoFit/>
          </a:bodyPr>
          <a:lstStyle/>
          <a:p>
            <a:r>
              <a:rPr lang="en-US" dirty="0" err="1"/>
              <a:t>Morlet</a:t>
            </a:r>
            <a:endParaRPr lang="en-US" dirty="0"/>
          </a:p>
        </p:txBody>
      </p:sp>
      <p:sp>
        <p:nvSpPr>
          <p:cNvPr id="12" name="TextBox 11"/>
          <p:cNvSpPr txBox="1"/>
          <p:nvPr/>
        </p:nvSpPr>
        <p:spPr>
          <a:xfrm>
            <a:off x="2946399" y="3391501"/>
            <a:ext cx="1660506" cy="369332"/>
          </a:xfrm>
          <a:prstGeom prst="rect">
            <a:avLst/>
          </a:prstGeom>
          <a:solidFill>
            <a:srgbClr val="FFFFFF"/>
          </a:solidFill>
        </p:spPr>
        <p:txBody>
          <a:bodyPr wrap="none" rtlCol="0">
            <a:spAutoFit/>
          </a:bodyPr>
          <a:lstStyle/>
          <a:p>
            <a:pPr algn="ctr"/>
            <a:r>
              <a:rPr lang="en-US" dirty="0"/>
              <a:t>Daubechies_4</a:t>
            </a:r>
          </a:p>
        </p:txBody>
      </p:sp>
      <p:sp>
        <p:nvSpPr>
          <p:cNvPr id="13" name="TextBox 12"/>
          <p:cNvSpPr txBox="1"/>
          <p:nvPr/>
        </p:nvSpPr>
        <p:spPr>
          <a:xfrm>
            <a:off x="4840513" y="3391501"/>
            <a:ext cx="1788884" cy="369332"/>
          </a:xfrm>
          <a:prstGeom prst="rect">
            <a:avLst/>
          </a:prstGeom>
          <a:solidFill>
            <a:srgbClr val="FFFFFF"/>
          </a:solidFill>
        </p:spPr>
        <p:txBody>
          <a:bodyPr wrap="none" rtlCol="0">
            <a:spAutoFit/>
          </a:bodyPr>
          <a:lstStyle/>
          <a:p>
            <a:pPr algn="ctr"/>
            <a:r>
              <a:rPr lang="en-US" dirty="0"/>
              <a:t>Daubechies_20</a:t>
            </a:r>
          </a:p>
        </p:txBody>
      </p:sp>
      <p:sp>
        <p:nvSpPr>
          <p:cNvPr id="14" name="TextBox 13"/>
          <p:cNvSpPr txBox="1"/>
          <p:nvPr/>
        </p:nvSpPr>
        <p:spPr>
          <a:xfrm>
            <a:off x="6751561" y="3391501"/>
            <a:ext cx="1557868" cy="369332"/>
          </a:xfrm>
          <a:prstGeom prst="rect">
            <a:avLst/>
          </a:prstGeom>
          <a:solidFill>
            <a:srgbClr val="FFFFFF"/>
          </a:solidFill>
        </p:spPr>
        <p:txBody>
          <a:bodyPr wrap="square" rtlCol="0">
            <a:spAutoFit/>
          </a:bodyPr>
          <a:lstStyle/>
          <a:p>
            <a:pPr algn="ctr"/>
            <a:r>
              <a:rPr lang="en-US" dirty="0"/>
              <a:t>Coiflet_3</a:t>
            </a:r>
          </a:p>
        </p:txBody>
      </p:sp>
      <p:sp>
        <p:nvSpPr>
          <p:cNvPr id="15" name="TextBox 14"/>
          <p:cNvSpPr txBox="1"/>
          <p:nvPr/>
        </p:nvSpPr>
        <p:spPr>
          <a:xfrm>
            <a:off x="1450369" y="5708951"/>
            <a:ext cx="941747" cy="369332"/>
          </a:xfrm>
          <a:prstGeom prst="rect">
            <a:avLst/>
          </a:prstGeom>
          <a:solidFill>
            <a:srgbClr val="FFFFFF"/>
          </a:solidFill>
        </p:spPr>
        <p:txBody>
          <a:bodyPr wrap="none" rtlCol="0">
            <a:spAutoFit/>
          </a:bodyPr>
          <a:lstStyle/>
          <a:p>
            <a:pPr algn="ctr"/>
            <a:r>
              <a:rPr lang="en-US" dirty="0"/>
              <a:t>Haar_4</a:t>
            </a:r>
          </a:p>
        </p:txBody>
      </p:sp>
      <p:sp>
        <p:nvSpPr>
          <p:cNvPr id="16" name="TextBox 15"/>
          <p:cNvSpPr txBox="1"/>
          <p:nvPr/>
        </p:nvSpPr>
        <p:spPr>
          <a:xfrm>
            <a:off x="3209963" y="5708951"/>
            <a:ext cx="1339166" cy="369332"/>
          </a:xfrm>
          <a:prstGeom prst="rect">
            <a:avLst/>
          </a:prstGeom>
          <a:solidFill>
            <a:srgbClr val="FFFFFF"/>
          </a:solidFill>
        </p:spPr>
        <p:txBody>
          <a:bodyPr wrap="none" rtlCol="0">
            <a:spAutoFit/>
          </a:bodyPr>
          <a:lstStyle/>
          <a:p>
            <a:pPr algn="ctr"/>
            <a:r>
              <a:rPr lang="en-US" dirty="0"/>
              <a:t>Symmlet_4</a:t>
            </a:r>
          </a:p>
        </p:txBody>
      </p:sp>
      <p:sp>
        <p:nvSpPr>
          <p:cNvPr id="17" name="TextBox 16"/>
          <p:cNvSpPr txBox="1"/>
          <p:nvPr/>
        </p:nvSpPr>
        <p:spPr>
          <a:xfrm>
            <a:off x="4896151" y="5708951"/>
            <a:ext cx="1557868" cy="369332"/>
          </a:xfrm>
          <a:prstGeom prst="rect">
            <a:avLst/>
          </a:prstGeom>
          <a:solidFill>
            <a:srgbClr val="FFFFFF"/>
          </a:solidFill>
        </p:spPr>
        <p:txBody>
          <a:bodyPr wrap="square" rtlCol="0">
            <a:spAutoFit/>
          </a:bodyPr>
          <a:lstStyle/>
          <a:p>
            <a:pPr algn="ctr"/>
            <a:r>
              <a:rPr lang="en-US" dirty="0"/>
              <a:t>Meyer_2</a:t>
            </a:r>
          </a:p>
        </p:txBody>
      </p:sp>
      <p:sp>
        <p:nvSpPr>
          <p:cNvPr id="18" name="TextBox 17"/>
          <p:cNvSpPr txBox="1"/>
          <p:nvPr/>
        </p:nvSpPr>
        <p:spPr>
          <a:xfrm>
            <a:off x="6838646" y="5704113"/>
            <a:ext cx="1557868" cy="369332"/>
          </a:xfrm>
          <a:prstGeom prst="rect">
            <a:avLst/>
          </a:prstGeom>
          <a:solidFill>
            <a:srgbClr val="FFFFFF"/>
          </a:solidFill>
        </p:spPr>
        <p:txBody>
          <a:bodyPr wrap="square" rtlCol="0">
            <a:spAutoFit/>
          </a:bodyPr>
          <a:lstStyle/>
          <a:p>
            <a:pPr algn="ctr"/>
            <a:r>
              <a:rPr lang="en-US" dirty="0"/>
              <a:t>Battle_3</a:t>
            </a:r>
          </a:p>
        </p:txBody>
      </p:sp>
    </p:spTree>
    <p:extLst>
      <p:ext uri="{BB962C8B-B14F-4D97-AF65-F5344CB8AC3E}">
        <p14:creationId xmlns:p14="http://schemas.microsoft.com/office/powerpoint/2010/main" val="3405769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Sinusoids</a:t>
            </a:r>
          </a:p>
        </p:txBody>
      </p:sp>
      <p:grpSp>
        <p:nvGrpSpPr>
          <p:cNvPr id="29" name="Group 28"/>
          <p:cNvGrpSpPr/>
          <p:nvPr/>
        </p:nvGrpSpPr>
        <p:grpSpPr>
          <a:xfrm>
            <a:off x="474829" y="1935651"/>
            <a:ext cx="7798387" cy="4648029"/>
            <a:chOff x="1615188" y="2906916"/>
            <a:chExt cx="4742372" cy="2786980"/>
          </a:xfrm>
        </p:grpSpPr>
        <p:cxnSp>
          <p:nvCxnSpPr>
            <p:cNvPr id="4" name="Straight Connector 3"/>
            <p:cNvCxnSpPr/>
            <p:nvPr/>
          </p:nvCxnSpPr>
          <p:spPr>
            <a:xfrm>
              <a:off x="3296426" y="3615253"/>
              <a:ext cx="0" cy="1354666"/>
            </a:xfrm>
            <a:prstGeom prst="line">
              <a:avLst/>
            </a:prstGeom>
            <a:ln>
              <a:solidFill>
                <a:srgbClr val="FF0000"/>
              </a:solidFill>
              <a:prstDash val="dot"/>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3"/>
            <a:srcRect l="13426" r="43722"/>
            <a:stretch/>
          </p:blipFill>
          <p:spPr>
            <a:xfrm>
              <a:off x="2800520" y="3691345"/>
              <a:ext cx="2878668" cy="1302765"/>
            </a:xfrm>
            <a:prstGeom prst="rect">
              <a:avLst/>
            </a:prstGeom>
          </p:spPr>
        </p:pic>
        <p:cxnSp>
          <p:nvCxnSpPr>
            <p:cNvPr id="6" name="Straight Connector 5"/>
            <p:cNvCxnSpPr/>
            <p:nvPr/>
          </p:nvCxnSpPr>
          <p:spPr>
            <a:xfrm>
              <a:off x="2776331" y="3654664"/>
              <a:ext cx="520095" cy="0"/>
            </a:xfrm>
            <a:prstGeom prst="line">
              <a:avLst/>
            </a:prstGeom>
            <a:ln w="28575" cmpd="sng">
              <a:solidFill>
                <a:srgbClr val="FF0000"/>
              </a:solidFill>
              <a:headEnd type="arrow"/>
              <a:tailEnd type="none"/>
            </a:ln>
          </p:spPr>
          <p:style>
            <a:lnRef idx="1">
              <a:schemeClr val="accent4"/>
            </a:lnRef>
            <a:fillRef idx="0">
              <a:schemeClr val="accent4"/>
            </a:fillRef>
            <a:effectRef idx="0">
              <a:schemeClr val="accent4"/>
            </a:effectRef>
            <a:fontRef idx="minor">
              <a:schemeClr val="tx1"/>
            </a:fontRef>
          </p:style>
        </p:cxnSp>
        <p:graphicFrame>
          <p:nvGraphicFramePr>
            <p:cNvPr id="7" name="Object 6"/>
            <p:cNvGraphicFramePr>
              <a:graphicFrameLocks noChangeAspect="1"/>
            </p:cNvGraphicFramePr>
            <p:nvPr>
              <p:extLst>
                <p:ext uri="{D42A27DB-BD31-4B8C-83A1-F6EECF244321}">
                  <p14:modId xmlns:p14="http://schemas.microsoft.com/office/powerpoint/2010/main" val="2398686278"/>
                </p:ext>
              </p:extLst>
            </p:nvPr>
          </p:nvGraphicFramePr>
          <p:xfrm>
            <a:off x="2837643" y="3277321"/>
            <a:ext cx="746125" cy="241300"/>
          </p:xfrm>
          <a:graphic>
            <a:graphicData uri="http://schemas.openxmlformats.org/presentationml/2006/ole">
              <mc:AlternateContent xmlns:mc="http://schemas.openxmlformats.org/markup-compatibility/2006">
                <mc:Choice xmlns:v="urn:schemas-microsoft-com:vml" Requires="v">
                  <p:oleObj name="Equation" r:id="rId4" imgW="469900" imgH="152400" progId="Equation.3">
                    <p:embed/>
                  </p:oleObj>
                </mc:Choice>
                <mc:Fallback>
                  <p:oleObj name="Equation" r:id="rId4" imgW="469900" imgH="152400" progId="Equation.3">
                    <p:embed/>
                    <p:pic>
                      <p:nvPicPr>
                        <p:cNvPr id="0" name=""/>
                        <p:cNvPicPr/>
                        <p:nvPr/>
                      </p:nvPicPr>
                      <p:blipFill>
                        <a:blip r:embed="rId5"/>
                        <a:stretch>
                          <a:fillRect/>
                        </a:stretch>
                      </p:blipFill>
                      <p:spPr>
                        <a:xfrm>
                          <a:off x="2837643" y="3277321"/>
                          <a:ext cx="746125" cy="241300"/>
                        </a:xfrm>
                        <a:prstGeom prst="rect">
                          <a:avLst/>
                        </a:prstGeom>
                      </p:spPr>
                    </p:pic>
                  </p:oleObj>
                </mc:Fallback>
              </mc:AlternateContent>
            </a:graphicData>
          </a:graphic>
        </p:graphicFrame>
        <p:sp>
          <p:nvSpPr>
            <p:cNvPr id="8" name="Left Brace 7"/>
            <p:cNvSpPr/>
            <p:nvPr/>
          </p:nvSpPr>
          <p:spPr>
            <a:xfrm>
              <a:off x="2267454" y="3734567"/>
              <a:ext cx="230686" cy="618495"/>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1615188" y="3818057"/>
              <a:ext cx="698771" cy="369332"/>
            </a:xfrm>
            <a:prstGeom prst="rect">
              <a:avLst/>
            </a:prstGeom>
            <a:noFill/>
          </p:spPr>
          <p:txBody>
            <a:bodyPr wrap="none" rtlCol="0">
              <a:spAutoFit/>
            </a:bodyPr>
            <a:lstStyle/>
            <a:p>
              <a:r>
                <a:rPr lang="en-US" i="1" dirty="0"/>
                <a:t>A</a:t>
              </a:r>
              <a:r>
                <a:rPr lang="en-US" sz="1200" i="1" dirty="0"/>
                <a:t>=1.2</a:t>
              </a:r>
            </a:p>
          </p:txBody>
        </p:sp>
        <p:sp>
          <p:nvSpPr>
            <p:cNvPr id="10" name="TextBox 9"/>
            <p:cNvSpPr txBox="1"/>
            <p:nvPr/>
          </p:nvSpPr>
          <p:spPr>
            <a:xfrm>
              <a:off x="4063375" y="5324564"/>
              <a:ext cx="303203" cy="369332"/>
            </a:xfrm>
            <a:prstGeom prst="rect">
              <a:avLst/>
            </a:prstGeom>
            <a:noFill/>
          </p:spPr>
          <p:txBody>
            <a:bodyPr wrap="none" rtlCol="0">
              <a:spAutoFit/>
            </a:bodyPr>
            <a:lstStyle/>
            <a:p>
              <a:r>
                <a:rPr lang="en-US" i="1" dirty="0"/>
                <a:t>t</a:t>
              </a:r>
            </a:p>
          </p:txBody>
        </p:sp>
        <p:graphicFrame>
          <p:nvGraphicFramePr>
            <p:cNvPr id="11" name="Object 10"/>
            <p:cNvGraphicFramePr>
              <a:graphicFrameLocks noChangeAspect="1"/>
            </p:cNvGraphicFramePr>
            <p:nvPr>
              <p:extLst>
                <p:ext uri="{D42A27DB-BD31-4B8C-83A1-F6EECF244321}">
                  <p14:modId xmlns:p14="http://schemas.microsoft.com/office/powerpoint/2010/main" val="2260735916"/>
                </p:ext>
              </p:extLst>
            </p:nvPr>
          </p:nvGraphicFramePr>
          <p:xfrm>
            <a:off x="4387795" y="3298736"/>
            <a:ext cx="1854200" cy="280987"/>
          </p:xfrm>
          <a:graphic>
            <a:graphicData uri="http://schemas.openxmlformats.org/presentationml/2006/ole">
              <mc:AlternateContent xmlns:mc="http://schemas.openxmlformats.org/markup-compatibility/2006">
                <mc:Choice xmlns:v="urn:schemas-microsoft-com:vml" Requires="v">
                  <p:oleObj name="Equation" r:id="rId6" imgW="1168400" imgH="177800" progId="Equation.3">
                    <p:embed/>
                  </p:oleObj>
                </mc:Choice>
                <mc:Fallback>
                  <p:oleObj name="Equation" r:id="rId6" imgW="1168400" imgH="177800" progId="Equation.3">
                    <p:embed/>
                    <p:pic>
                      <p:nvPicPr>
                        <p:cNvPr id="0" name=""/>
                        <p:cNvPicPr/>
                        <p:nvPr/>
                      </p:nvPicPr>
                      <p:blipFill>
                        <a:blip r:embed="rId7"/>
                        <a:stretch>
                          <a:fillRect/>
                        </a:stretch>
                      </p:blipFill>
                      <p:spPr>
                        <a:xfrm>
                          <a:off x="4387795" y="3298736"/>
                          <a:ext cx="1854200" cy="280987"/>
                        </a:xfrm>
                        <a:prstGeom prst="rect">
                          <a:avLst/>
                        </a:prstGeom>
                      </p:spPr>
                    </p:pic>
                  </p:oleObj>
                </mc:Fallback>
              </mc:AlternateContent>
            </a:graphicData>
          </a:graphic>
        </p:graphicFrame>
        <p:sp>
          <p:nvSpPr>
            <p:cNvPr id="12" name="TextBox 11"/>
            <p:cNvSpPr txBox="1"/>
            <p:nvPr/>
          </p:nvSpPr>
          <p:spPr>
            <a:xfrm>
              <a:off x="2538993" y="2916636"/>
              <a:ext cx="1301070" cy="369332"/>
            </a:xfrm>
            <a:prstGeom prst="rect">
              <a:avLst/>
            </a:prstGeom>
            <a:noFill/>
          </p:spPr>
          <p:txBody>
            <a:bodyPr wrap="none" rtlCol="0">
              <a:spAutoFit/>
            </a:bodyPr>
            <a:lstStyle/>
            <a:p>
              <a:r>
                <a:rPr lang="en-US" dirty="0"/>
                <a:t>phase shift</a:t>
              </a:r>
            </a:p>
          </p:txBody>
        </p:sp>
        <p:sp>
          <p:nvSpPr>
            <p:cNvPr id="13" name="TextBox 12"/>
            <p:cNvSpPr txBox="1"/>
            <p:nvPr/>
          </p:nvSpPr>
          <p:spPr>
            <a:xfrm>
              <a:off x="4324995" y="2906916"/>
              <a:ext cx="2032565" cy="369332"/>
            </a:xfrm>
            <a:prstGeom prst="rect">
              <a:avLst/>
            </a:prstGeom>
            <a:noFill/>
          </p:spPr>
          <p:txBody>
            <a:bodyPr wrap="none" rtlCol="0">
              <a:spAutoFit/>
            </a:bodyPr>
            <a:lstStyle/>
            <a:p>
              <a:r>
                <a:rPr lang="en-US" dirty="0"/>
                <a:t>angular frequency</a:t>
              </a:r>
            </a:p>
          </p:txBody>
        </p:sp>
        <p:sp>
          <p:nvSpPr>
            <p:cNvPr id="14" name="TextBox 13"/>
            <p:cNvSpPr txBox="1"/>
            <p:nvPr/>
          </p:nvSpPr>
          <p:spPr>
            <a:xfrm>
              <a:off x="2568482" y="3663474"/>
              <a:ext cx="198903" cy="169277"/>
            </a:xfrm>
            <a:prstGeom prst="rect">
              <a:avLst/>
            </a:prstGeom>
            <a:solidFill>
              <a:srgbClr val="FFFFFF"/>
            </a:solidFill>
          </p:spPr>
          <p:txBody>
            <a:bodyPr wrap="square" lIns="0" tIns="0" rIns="0" bIns="0" rtlCol="0">
              <a:spAutoFit/>
            </a:bodyPr>
            <a:lstStyle/>
            <a:p>
              <a:r>
                <a:rPr lang="en-US" sz="1100" dirty="0"/>
                <a:t>1.2</a:t>
              </a:r>
            </a:p>
          </p:txBody>
        </p:sp>
        <p:sp>
          <p:nvSpPr>
            <p:cNvPr id="15" name="TextBox 14"/>
            <p:cNvSpPr txBox="1"/>
            <p:nvPr/>
          </p:nvSpPr>
          <p:spPr>
            <a:xfrm>
              <a:off x="2524176" y="4869652"/>
              <a:ext cx="246980" cy="169277"/>
            </a:xfrm>
            <a:prstGeom prst="rect">
              <a:avLst/>
            </a:prstGeom>
            <a:solidFill>
              <a:srgbClr val="FFFFFF"/>
            </a:solidFill>
          </p:spPr>
          <p:txBody>
            <a:bodyPr wrap="square" lIns="0" tIns="0" rIns="0" bIns="0" rtlCol="0">
              <a:spAutoFit/>
            </a:bodyPr>
            <a:lstStyle/>
            <a:p>
              <a:r>
                <a:rPr lang="en-US" sz="1100" dirty="0"/>
                <a:t>-1.2</a:t>
              </a:r>
            </a:p>
          </p:txBody>
        </p:sp>
        <p:cxnSp>
          <p:nvCxnSpPr>
            <p:cNvPr id="16" name="Straight Connector 15"/>
            <p:cNvCxnSpPr/>
            <p:nvPr/>
          </p:nvCxnSpPr>
          <p:spPr>
            <a:xfrm>
              <a:off x="3296426" y="3554778"/>
              <a:ext cx="0" cy="254000"/>
            </a:xfrm>
            <a:prstGeom prst="line">
              <a:avLst/>
            </a:prstGeom>
            <a:ln w="38100" cmpd="sng">
              <a:solidFill>
                <a:srgbClr val="FF0000"/>
              </a:solidFill>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3157043" y="5001366"/>
              <a:ext cx="270251" cy="276999"/>
            </a:xfrm>
            <a:prstGeom prst="rect">
              <a:avLst/>
            </a:prstGeom>
            <a:noFill/>
          </p:spPr>
          <p:txBody>
            <a:bodyPr wrap="none" rtlCol="0">
              <a:spAutoFit/>
            </a:bodyPr>
            <a:lstStyle/>
            <a:p>
              <a:pPr algn="ctr"/>
              <a:r>
                <a:rPr lang="en-US" sz="1200" dirty="0"/>
                <a:t>0</a:t>
              </a:r>
            </a:p>
          </p:txBody>
        </p:sp>
        <p:sp>
          <p:nvSpPr>
            <p:cNvPr id="18" name="TextBox 17"/>
            <p:cNvSpPr txBox="1"/>
            <p:nvPr/>
          </p:nvSpPr>
          <p:spPr>
            <a:xfrm>
              <a:off x="3618332" y="5001366"/>
              <a:ext cx="419180" cy="276999"/>
            </a:xfrm>
            <a:prstGeom prst="rect">
              <a:avLst/>
            </a:prstGeom>
            <a:noFill/>
          </p:spPr>
          <p:txBody>
            <a:bodyPr wrap="none" rtlCol="0">
              <a:spAutoFit/>
            </a:bodyPr>
            <a:lstStyle/>
            <a:p>
              <a:pPr algn="ctr"/>
              <a:r>
                <a:rPr lang="en-US" sz="1200" dirty="0"/>
                <a:t>π/2</a:t>
              </a:r>
            </a:p>
          </p:txBody>
        </p:sp>
        <p:sp>
          <p:nvSpPr>
            <p:cNvPr id="19" name="TextBox 18"/>
            <p:cNvSpPr txBox="1"/>
            <p:nvPr/>
          </p:nvSpPr>
          <p:spPr>
            <a:xfrm>
              <a:off x="4181943" y="5001366"/>
              <a:ext cx="290840" cy="276999"/>
            </a:xfrm>
            <a:prstGeom prst="rect">
              <a:avLst/>
            </a:prstGeom>
            <a:noFill/>
          </p:spPr>
          <p:txBody>
            <a:bodyPr wrap="none" rtlCol="0">
              <a:spAutoFit/>
            </a:bodyPr>
            <a:lstStyle/>
            <a:p>
              <a:pPr algn="ctr"/>
              <a:r>
                <a:rPr lang="en-US" sz="1200" dirty="0"/>
                <a:t>π</a:t>
              </a:r>
            </a:p>
          </p:txBody>
        </p:sp>
        <p:sp>
          <p:nvSpPr>
            <p:cNvPr id="20" name="TextBox 19"/>
            <p:cNvSpPr txBox="1"/>
            <p:nvPr/>
          </p:nvSpPr>
          <p:spPr>
            <a:xfrm>
              <a:off x="4528983" y="5001366"/>
              <a:ext cx="504766" cy="276999"/>
            </a:xfrm>
            <a:prstGeom prst="rect">
              <a:avLst/>
            </a:prstGeom>
            <a:noFill/>
          </p:spPr>
          <p:txBody>
            <a:bodyPr wrap="none" rtlCol="0">
              <a:spAutoFit/>
            </a:bodyPr>
            <a:lstStyle/>
            <a:p>
              <a:pPr algn="ctr"/>
              <a:r>
                <a:rPr lang="en-US" sz="1200" dirty="0"/>
                <a:t>3π/2</a:t>
              </a:r>
            </a:p>
          </p:txBody>
        </p:sp>
        <p:sp>
          <p:nvSpPr>
            <p:cNvPr id="21" name="TextBox 20"/>
            <p:cNvSpPr txBox="1"/>
            <p:nvPr/>
          </p:nvSpPr>
          <p:spPr>
            <a:xfrm>
              <a:off x="5157896" y="5001366"/>
              <a:ext cx="377026" cy="276999"/>
            </a:xfrm>
            <a:prstGeom prst="rect">
              <a:avLst/>
            </a:prstGeom>
            <a:noFill/>
          </p:spPr>
          <p:txBody>
            <a:bodyPr wrap="none" rtlCol="0">
              <a:spAutoFit/>
            </a:bodyPr>
            <a:lstStyle/>
            <a:p>
              <a:pPr algn="ctr"/>
              <a:r>
                <a:rPr lang="en-US" sz="1200" dirty="0"/>
                <a:t>2π</a:t>
              </a:r>
            </a:p>
          </p:txBody>
        </p:sp>
        <p:sp>
          <p:nvSpPr>
            <p:cNvPr id="22" name="TextBox 21"/>
            <p:cNvSpPr txBox="1"/>
            <p:nvPr/>
          </p:nvSpPr>
          <p:spPr>
            <a:xfrm>
              <a:off x="2558191" y="5001366"/>
              <a:ext cx="470426" cy="276999"/>
            </a:xfrm>
            <a:prstGeom prst="rect">
              <a:avLst/>
            </a:prstGeom>
            <a:noFill/>
          </p:spPr>
          <p:txBody>
            <a:bodyPr wrap="none" rtlCol="0">
              <a:spAutoFit/>
            </a:bodyPr>
            <a:lstStyle/>
            <a:p>
              <a:pPr algn="ctr"/>
              <a:r>
                <a:rPr lang="en-US" sz="1200" dirty="0"/>
                <a:t>-π/2</a:t>
              </a:r>
            </a:p>
          </p:txBody>
        </p:sp>
        <p:cxnSp>
          <p:nvCxnSpPr>
            <p:cNvPr id="23" name="Straight Connector 22"/>
            <p:cNvCxnSpPr/>
            <p:nvPr/>
          </p:nvCxnSpPr>
          <p:spPr>
            <a:xfrm flipH="1">
              <a:off x="2534426" y="4344031"/>
              <a:ext cx="2781905" cy="9986"/>
            </a:xfrm>
            <a:prstGeom prst="line">
              <a:avLst/>
            </a:prstGeom>
            <a:ln>
              <a:solidFill>
                <a:srgbClr val="FF0000"/>
              </a:solidFill>
              <a:prstDash val="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783589" y="4966843"/>
              <a:ext cx="2878665" cy="10334"/>
            </a:xfrm>
            <a:prstGeom prst="line">
              <a:avLst/>
            </a:prstGeom>
          </p:spPr>
          <p:style>
            <a:lnRef idx="2">
              <a:schemeClr val="dk1"/>
            </a:lnRef>
            <a:fillRef idx="0">
              <a:schemeClr val="dk1"/>
            </a:fillRef>
            <a:effectRef idx="1">
              <a:schemeClr val="dk1"/>
            </a:effectRef>
            <a:fontRef idx="minor">
              <a:schemeClr val="tx1"/>
            </a:fontRef>
          </p:style>
        </p:cxnSp>
        <p:cxnSp>
          <p:nvCxnSpPr>
            <p:cNvPr id="25" name="Straight Connector 24"/>
            <p:cNvCxnSpPr/>
            <p:nvPr/>
          </p:nvCxnSpPr>
          <p:spPr>
            <a:xfrm>
              <a:off x="2783588" y="3622510"/>
              <a:ext cx="0" cy="1354666"/>
            </a:xfrm>
            <a:prstGeom prst="line">
              <a:avLst/>
            </a:prstGeom>
          </p:spPr>
          <p:style>
            <a:lnRef idx="2">
              <a:schemeClr val="dk1"/>
            </a:lnRef>
            <a:fillRef idx="0">
              <a:schemeClr val="dk1"/>
            </a:fillRef>
            <a:effectRef idx="1">
              <a:schemeClr val="dk1"/>
            </a:effectRef>
            <a:fontRef idx="minor">
              <a:schemeClr val="tx1"/>
            </a:fontRef>
          </p:style>
        </p:cxnSp>
        <p:cxnSp>
          <p:nvCxnSpPr>
            <p:cNvPr id="26" name="Straight Connector 25"/>
            <p:cNvCxnSpPr/>
            <p:nvPr/>
          </p:nvCxnSpPr>
          <p:spPr>
            <a:xfrm>
              <a:off x="2788426" y="3530588"/>
              <a:ext cx="0" cy="254000"/>
            </a:xfrm>
            <a:prstGeom prst="line">
              <a:avLst/>
            </a:prstGeom>
            <a:ln w="38100" cmpd="sng">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pic>
          <p:nvPicPr>
            <p:cNvPr id="27" name="Picture 26"/>
            <p:cNvPicPr>
              <a:picLocks noChangeAspect="1"/>
            </p:cNvPicPr>
            <p:nvPr/>
          </p:nvPicPr>
          <p:blipFill rotWithShape="1">
            <a:blip r:embed="rId3">
              <a:alphaModFix amt="13000"/>
            </a:blip>
            <a:srcRect l="6116" r="53913"/>
            <a:stretch/>
          </p:blipFill>
          <p:spPr>
            <a:xfrm>
              <a:off x="2788428" y="3698602"/>
              <a:ext cx="2685142" cy="1302765"/>
            </a:xfrm>
            <a:prstGeom prst="rect">
              <a:avLst/>
            </a:prstGeom>
          </p:spPr>
        </p:pic>
        <p:sp>
          <p:nvSpPr>
            <p:cNvPr id="28" name="Rectangle 27"/>
            <p:cNvSpPr/>
            <p:nvPr/>
          </p:nvSpPr>
          <p:spPr>
            <a:xfrm>
              <a:off x="5219568" y="3651538"/>
              <a:ext cx="483809" cy="1282095"/>
            </a:xfrm>
            <a:prstGeom prst="rect">
              <a:avLst/>
            </a:prstGeom>
            <a:gradFill flip="none" rotWithShape="1">
              <a:gsLst>
                <a:gs pos="0">
                  <a:schemeClr val="lt1">
                    <a:alpha val="0"/>
                  </a:schemeClr>
                </a:gs>
                <a:gs pos="63000">
                  <a:schemeClr val="bg1"/>
                </a:gs>
              </a:gsLst>
              <a:lin ang="0" scaled="1"/>
              <a:tileRect/>
            </a:gradFill>
            <a:ln>
              <a:noFill/>
              <a:headEnd type="none"/>
              <a:tailEnd type="triangle"/>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grpSp>
      <p:sp>
        <p:nvSpPr>
          <p:cNvPr id="30" name="TextBox 29"/>
          <p:cNvSpPr txBox="1"/>
          <p:nvPr/>
        </p:nvSpPr>
        <p:spPr>
          <a:xfrm>
            <a:off x="271252" y="3059668"/>
            <a:ext cx="1223950" cy="369332"/>
          </a:xfrm>
          <a:prstGeom prst="rect">
            <a:avLst/>
          </a:prstGeom>
          <a:noFill/>
        </p:spPr>
        <p:txBody>
          <a:bodyPr wrap="none" rtlCol="0">
            <a:spAutoFit/>
          </a:bodyPr>
          <a:lstStyle/>
          <a:p>
            <a:r>
              <a:rPr lang="en-US" dirty="0"/>
              <a:t>Amplitude</a:t>
            </a:r>
          </a:p>
        </p:txBody>
      </p:sp>
    </p:spTree>
    <p:extLst>
      <p:ext uri="{BB962C8B-B14F-4D97-AF65-F5344CB8AC3E}">
        <p14:creationId xmlns:p14="http://schemas.microsoft.com/office/powerpoint/2010/main" val="34321449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idx="1"/>
          </p:nvPr>
        </p:nvSpPr>
        <p:spPr>
          <a:xfrm>
            <a:off x="962025" y="228600"/>
            <a:ext cx="7213600" cy="752475"/>
          </a:xfrm>
        </p:spPr>
        <p:txBody>
          <a:bodyPr/>
          <a:lstStyle/>
          <a:p>
            <a:pPr algn="ctr" eaLnBrk="1" hangingPunct="1">
              <a:buFontTx/>
              <a:buNone/>
            </a:pPr>
            <a:r>
              <a:rPr lang="en-US" sz="4400" dirty="0">
                <a:latin typeface="Arial" charset="0"/>
                <a:ea typeface="ＭＳ Ｐゴシック" charset="0"/>
                <a:cs typeface="ＭＳ Ｐゴシック" charset="0"/>
              </a:rPr>
              <a:t>Trading Frequency for Time</a:t>
            </a:r>
          </a:p>
          <a:p>
            <a:pPr algn="ctr" eaLnBrk="1" hangingPunct="1">
              <a:buFontTx/>
              <a:buNone/>
            </a:pPr>
            <a:r>
              <a:rPr lang="en-US" sz="1600" dirty="0">
                <a:latin typeface="Arial" charset="0"/>
                <a:ea typeface="ＭＳ Ｐゴシック" charset="0"/>
                <a:cs typeface="ＭＳ Ｐゴシック" charset="0"/>
              </a:rPr>
              <a:t>(and vice versa)</a:t>
            </a:r>
          </a:p>
        </p:txBody>
      </p:sp>
      <p:pic>
        <p:nvPicPr>
          <p:cNvPr id="46082" name="Picture 5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01" y="1311804"/>
            <a:ext cx="7797800" cy="49323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ectangle 5"/>
          <p:cNvSpPr/>
          <p:nvPr/>
        </p:nvSpPr>
        <p:spPr>
          <a:xfrm>
            <a:off x="1141186" y="1236738"/>
            <a:ext cx="7632700" cy="812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latin typeface="Arial" charset="0"/>
              <a:ea typeface="ＭＳ Ｐゴシック" charset="0"/>
              <a:cs typeface="ＭＳ Ｐゴシック" charset="0"/>
            </a:endParaRPr>
          </a:p>
        </p:txBody>
      </p:sp>
      <p:sp>
        <p:nvSpPr>
          <p:cNvPr id="2" name="TextBox 1"/>
          <p:cNvSpPr txBox="1"/>
          <p:nvPr/>
        </p:nvSpPr>
        <p:spPr>
          <a:xfrm>
            <a:off x="1811373" y="1511904"/>
            <a:ext cx="2143247" cy="646331"/>
          </a:xfrm>
          <a:prstGeom prst="rect">
            <a:avLst/>
          </a:prstGeom>
          <a:noFill/>
        </p:spPr>
        <p:txBody>
          <a:bodyPr wrap="none" rtlCol="0">
            <a:spAutoFit/>
          </a:bodyPr>
          <a:lstStyle/>
          <a:p>
            <a:pPr algn="ctr"/>
            <a:r>
              <a:rPr lang="en-US" dirty="0"/>
              <a:t>Wide window</a:t>
            </a:r>
          </a:p>
          <a:p>
            <a:pPr algn="ctr"/>
            <a:r>
              <a:rPr lang="en-US" dirty="0"/>
              <a:t>(temporally diffuse)</a:t>
            </a:r>
          </a:p>
        </p:txBody>
      </p:sp>
      <p:sp>
        <p:nvSpPr>
          <p:cNvPr id="8" name="TextBox 7"/>
          <p:cNvSpPr txBox="1"/>
          <p:nvPr/>
        </p:nvSpPr>
        <p:spPr>
          <a:xfrm>
            <a:off x="5796647" y="1561496"/>
            <a:ext cx="2339703" cy="646331"/>
          </a:xfrm>
          <a:prstGeom prst="rect">
            <a:avLst/>
          </a:prstGeom>
          <a:noFill/>
        </p:spPr>
        <p:txBody>
          <a:bodyPr wrap="none" rtlCol="0">
            <a:spAutoFit/>
          </a:bodyPr>
          <a:lstStyle/>
          <a:p>
            <a:pPr algn="ctr"/>
            <a:r>
              <a:rPr lang="en-US" dirty="0"/>
              <a:t>Narrow window</a:t>
            </a:r>
          </a:p>
          <a:p>
            <a:pPr algn="ctr"/>
            <a:r>
              <a:rPr lang="en-US" dirty="0"/>
              <a:t>(temporally compact)</a:t>
            </a:r>
          </a:p>
        </p:txBody>
      </p:sp>
      <p:sp>
        <p:nvSpPr>
          <p:cNvPr id="7" name="Rectangle 6"/>
          <p:cNvSpPr/>
          <p:nvPr/>
        </p:nvSpPr>
        <p:spPr>
          <a:xfrm>
            <a:off x="677333" y="2973917"/>
            <a:ext cx="1185334" cy="2455333"/>
          </a:xfrm>
          <a:prstGeom prst="rect">
            <a:avLst/>
          </a:prstGeom>
          <a:solidFill>
            <a:schemeClr val="bg1"/>
          </a:solidFill>
          <a:ln>
            <a:no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670277" y="2370667"/>
            <a:ext cx="787671" cy="369332"/>
          </a:xfrm>
          <a:prstGeom prst="rect">
            <a:avLst/>
          </a:prstGeom>
          <a:noFill/>
        </p:spPr>
        <p:txBody>
          <a:bodyPr wrap="none" rtlCol="0">
            <a:spAutoFit/>
          </a:bodyPr>
          <a:lstStyle/>
          <a:p>
            <a:r>
              <a:rPr lang="en-US" dirty="0"/>
              <a:t>10 Hz</a:t>
            </a:r>
          </a:p>
        </p:txBody>
      </p:sp>
      <p:sp>
        <p:nvSpPr>
          <p:cNvPr id="14" name="TextBox 13"/>
          <p:cNvSpPr txBox="1"/>
          <p:nvPr/>
        </p:nvSpPr>
        <p:spPr>
          <a:xfrm>
            <a:off x="713718" y="3073405"/>
            <a:ext cx="787671" cy="369332"/>
          </a:xfrm>
          <a:prstGeom prst="rect">
            <a:avLst/>
          </a:prstGeom>
          <a:noFill/>
        </p:spPr>
        <p:txBody>
          <a:bodyPr wrap="none" rtlCol="0">
            <a:spAutoFit/>
          </a:bodyPr>
          <a:lstStyle/>
          <a:p>
            <a:pPr algn="r"/>
            <a:r>
              <a:rPr lang="en-US" dirty="0"/>
              <a:t>10 Hz</a:t>
            </a:r>
          </a:p>
        </p:txBody>
      </p:sp>
      <p:sp>
        <p:nvSpPr>
          <p:cNvPr id="15" name="TextBox 14"/>
          <p:cNvSpPr txBox="1"/>
          <p:nvPr/>
        </p:nvSpPr>
        <p:spPr>
          <a:xfrm>
            <a:off x="649586" y="3913722"/>
            <a:ext cx="851803" cy="369332"/>
          </a:xfrm>
          <a:prstGeom prst="rect">
            <a:avLst/>
          </a:prstGeom>
          <a:noFill/>
        </p:spPr>
        <p:txBody>
          <a:bodyPr wrap="none" rtlCol="0">
            <a:spAutoFit/>
          </a:bodyPr>
          <a:lstStyle/>
          <a:p>
            <a:pPr algn="r"/>
            <a:r>
              <a:rPr lang="en-US" dirty="0"/>
              <a:t>8.5 Hz</a:t>
            </a:r>
          </a:p>
        </p:txBody>
      </p:sp>
      <p:sp>
        <p:nvSpPr>
          <p:cNvPr id="16" name="TextBox 15"/>
          <p:cNvSpPr txBox="1"/>
          <p:nvPr/>
        </p:nvSpPr>
        <p:spPr>
          <a:xfrm>
            <a:off x="538340" y="4732871"/>
            <a:ext cx="963049" cy="369332"/>
          </a:xfrm>
          <a:prstGeom prst="rect">
            <a:avLst/>
          </a:prstGeom>
          <a:noFill/>
        </p:spPr>
        <p:txBody>
          <a:bodyPr wrap="none" rtlCol="0">
            <a:spAutoFit/>
          </a:bodyPr>
          <a:lstStyle/>
          <a:p>
            <a:pPr algn="r"/>
            <a:r>
              <a:rPr lang="en-US" dirty="0"/>
              <a:t>11.5 Hz</a:t>
            </a:r>
          </a:p>
        </p:txBody>
      </p:sp>
      <p:sp>
        <p:nvSpPr>
          <p:cNvPr id="10" name="TextBox 9"/>
          <p:cNvSpPr txBox="1"/>
          <p:nvPr/>
        </p:nvSpPr>
        <p:spPr>
          <a:xfrm rot="16200000">
            <a:off x="-648874" y="3926961"/>
            <a:ext cx="2000253" cy="369332"/>
          </a:xfrm>
          <a:prstGeom prst="rect">
            <a:avLst/>
          </a:prstGeom>
          <a:noFill/>
          <a:ln>
            <a:solidFill>
              <a:schemeClr val="tx1"/>
            </a:solidFill>
          </a:ln>
        </p:spPr>
        <p:txBody>
          <a:bodyPr wrap="square" rtlCol="0">
            <a:spAutoFit/>
          </a:bodyPr>
          <a:lstStyle/>
          <a:p>
            <a:pPr algn="ctr"/>
            <a:r>
              <a:rPr lang="en-US" b="1" dirty="0"/>
              <a:t>EEG signal</a:t>
            </a:r>
          </a:p>
        </p:txBody>
      </p:sp>
      <p:sp>
        <p:nvSpPr>
          <p:cNvPr id="11" name="TextBox 10"/>
          <p:cNvSpPr txBox="1"/>
          <p:nvPr/>
        </p:nvSpPr>
        <p:spPr>
          <a:xfrm>
            <a:off x="3852333" y="3958167"/>
            <a:ext cx="902911" cy="338554"/>
          </a:xfrm>
          <a:prstGeom prst="rect">
            <a:avLst/>
          </a:prstGeom>
          <a:noFill/>
        </p:spPr>
        <p:txBody>
          <a:bodyPr wrap="none" rtlCol="0">
            <a:spAutoFit/>
          </a:bodyPr>
          <a:lstStyle/>
          <a:p>
            <a:r>
              <a:rPr lang="en-US" sz="1600" dirty="0"/>
              <a:t>low </a:t>
            </a:r>
            <a:r>
              <a:rPr lang="en-US" sz="1600" dirty="0" err="1"/>
              <a:t>corr</a:t>
            </a:r>
            <a:endParaRPr lang="en-US" sz="1600" dirty="0"/>
          </a:p>
        </p:txBody>
      </p:sp>
      <p:sp>
        <p:nvSpPr>
          <p:cNvPr id="19" name="TextBox 18"/>
          <p:cNvSpPr txBox="1"/>
          <p:nvPr/>
        </p:nvSpPr>
        <p:spPr>
          <a:xfrm>
            <a:off x="3852333" y="3062817"/>
            <a:ext cx="754734" cy="338554"/>
          </a:xfrm>
          <a:prstGeom prst="rect">
            <a:avLst/>
          </a:prstGeom>
          <a:noFill/>
        </p:spPr>
        <p:txBody>
          <a:bodyPr wrap="none" rtlCol="0">
            <a:spAutoFit/>
          </a:bodyPr>
          <a:lstStyle/>
          <a:p>
            <a:r>
              <a:rPr lang="en-US" sz="1600" dirty="0"/>
              <a:t>hi </a:t>
            </a:r>
            <a:r>
              <a:rPr lang="en-US" sz="1600" dirty="0" err="1"/>
              <a:t>corr</a:t>
            </a:r>
            <a:endParaRPr lang="en-US" sz="1600" dirty="0"/>
          </a:p>
        </p:txBody>
      </p:sp>
      <p:sp>
        <p:nvSpPr>
          <p:cNvPr id="20" name="TextBox 19"/>
          <p:cNvSpPr txBox="1"/>
          <p:nvPr/>
        </p:nvSpPr>
        <p:spPr>
          <a:xfrm>
            <a:off x="3852333" y="4760383"/>
            <a:ext cx="902911" cy="338554"/>
          </a:xfrm>
          <a:prstGeom prst="rect">
            <a:avLst/>
          </a:prstGeom>
          <a:noFill/>
        </p:spPr>
        <p:txBody>
          <a:bodyPr wrap="none" rtlCol="0">
            <a:spAutoFit/>
          </a:bodyPr>
          <a:lstStyle/>
          <a:p>
            <a:r>
              <a:rPr lang="en-US" sz="1600" dirty="0"/>
              <a:t>low </a:t>
            </a:r>
            <a:r>
              <a:rPr lang="en-US" sz="1600" dirty="0" err="1"/>
              <a:t>corr</a:t>
            </a:r>
            <a:endParaRPr lang="en-US" sz="1600" dirty="0"/>
          </a:p>
        </p:txBody>
      </p:sp>
      <p:sp>
        <p:nvSpPr>
          <p:cNvPr id="21" name="TextBox 20"/>
          <p:cNvSpPr txBox="1"/>
          <p:nvPr/>
        </p:nvSpPr>
        <p:spPr>
          <a:xfrm>
            <a:off x="7730067" y="4004733"/>
            <a:ext cx="754734" cy="338554"/>
          </a:xfrm>
          <a:prstGeom prst="rect">
            <a:avLst/>
          </a:prstGeom>
          <a:noFill/>
        </p:spPr>
        <p:txBody>
          <a:bodyPr wrap="none" rtlCol="0">
            <a:spAutoFit/>
          </a:bodyPr>
          <a:lstStyle/>
          <a:p>
            <a:r>
              <a:rPr lang="en-US" sz="1600" dirty="0"/>
              <a:t>hi </a:t>
            </a:r>
            <a:r>
              <a:rPr lang="en-US" sz="1600" dirty="0" err="1"/>
              <a:t>corr</a:t>
            </a:r>
            <a:endParaRPr lang="en-US" sz="1600" dirty="0"/>
          </a:p>
        </p:txBody>
      </p:sp>
      <p:sp>
        <p:nvSpPr>
          <p:cNvPr id="22" name="TextBox 21"/>
          <p:cNvSpPr txBox="1"/>
          <p:nvPr/>
        </p:nvSpPr>
        <p:spPr>
          <a:xfrm>
            <a:off x="7730067" y="3109383"/>
            <a:ext cx="754734" cy="338554"/>
          </a:xfrm>
          <a:prstGeom prst="rect">
            <a:avLst/>
          </a:prstGeom>
          <a:noFill/>
        </p:spPr>
        <p:txBody>
          <a:bodyPr wrap="none" rtlCol="0">
            <a:spAutoFit/>
          </a:bodyPr>
          <a:lstStyle/>
          <a:p>
            <a:r>
              <a:rPr lang="en-US" sz="1600" dirty="0"/>
              <a:t>hi </a:t>
            </a:r>
            <a:r>
              <a:rPr lang="en-US" sz="1600" dirty="0" err="1"/>
              <a:t>corr</a:t>
            </a:r>
            <a:endParaRPr lang="en-US" sz="1600" dirty="0"/>
          </a:p>
        </p:txBody>
      </p:sp>
      <p:sp>
        <p:nvSpPr>
          <p:cNvPr id="23" name="TextBox 22"/>
          <p:cNvSpPr txBox="1"/>
          <p:nvPr/>
        </p:nvSpPr>
        <p:spPr>
          <a:xfrm>
            <a:off x="7730067" y="4806949"/>
            <a:ext cx="754734" cy="338554"/>
          </a:xfrm>
          <a:prstGeom prst="rect">
            <a:avLst/>
          </a:prstGeom>
          <a:noFill/>
        </p:spPr>
        <p:txBody>
          <a:bodyPr wrap="none" rtlCol="0">
            <a:spAutoFit/>
          </a:bodyPr>
          <a:lstStyle/>
          <a:p>
            <a:r>
              <a:rPr lang="en-US" sz="1600" dirty="0"/>
              <a:t>hi </a:t>
            </a:r>
            <a:r>
              <a:rPr lang="en-US" sz="1600" dirty="0" err="1"/>
              <a:t>corr</a:t>
            </a:r>
            <a:endParaRPr lang="en-US" sz="1600" dirty="0"/>
          </a:p>
        </p:txBody>
      </p:sp>
      <p:sp>
        <p:nvSpPr>
          <p:cNvPr id="24" name="TextBox 23"/>
          <p:cNvSpPr txBox="1"/>
          <p:nvPr/>
        </p:nvSpPr>
        <p:spPr>
          <a:xfrm>
            <a:off x="8356329" y="2374901"/>
            <a:ext cx="787671" cy="369332"/>
          </a:xfrm>
          <a:prstGeom prst="rect">
            <a:avLst/>
          </a:prstGeom>
          <a:noFill/>
        </p:spPr>
        <p:txBody>
          <a:bodyPr wrap="none" rtlCol="0">
            <a:spAutoFit/>
          </a:bodyPr>
          <a:lstStyle/>
          <a:p>
            <a:r>
              <a:rPr lang="en-US" dirty="0"/>
              <a:t>10 Hz</a:t>
            </a:r>
          </a:p>
        </p:txBody>
      </p:sp>
      <p:pic>
        <p:nvPicPr>
          <p:cNvPr id="12" name="Picture 11"/>
          <p:cNvPicPr>
            <a:picLocks noChangeAspect="1"/>
          </p:cNvPicPr>
          <p:nvPr/>
        </p:nvPicPr>
        <p:blipFill>
          <a:blip r:embed="rId4"/>
          <a:stretch>
            <a:fillRect/>
          </a:stretch>
        </p:blipFill>
        <p:spPr>
          <a:xfrm>
            <a:off x="4709583" y="3049821"/>
            <a:ext cx="264584" cy="305095"/>
          </a:xfrm>
          <a:prstGeom prst="rect">
            <a:avLst/>
          </a:prstGeom>
        </p:spPr>
      </p:pic>
      <p:pic>
        <p:nvPicPr>
          <p:cNvPr id="26" name="Picture 25"/>
          <p:cNvPicPr>
            <a:picLocks noChangeAspect="1"/>
          </p:cNvPicPr>
          <p:nvPr/>
        </p:nvPicPr>
        <p:blipFill>
          <a:blip r:embed="rId4"/>
          <a:stretch>
            <a:fillRect/>
          </a:stretch>
        </p:blipFill>
        <p:spPr>
          <a:xfrm>
            <a:off x="4713817" y="3932471"/>
            <a:ext cx="264584" cy="305095"/>
          </a:xfrm>
          <a:prstGeom prst="rect">
            <a:avLst/>
          </a:prstGeom>
        </p:spPr>
      </p:pic>
      <p:pic>
        <p:nvPicPr>
          <p:cNvPr id="27" name="Picture 26"/>
          <p:cNvPicPr>
            <a:picLocks noChangeAspect="1"/>
          </p:cNvPicPr>
          <p:nvPr/>
        </p:nvPicPr>
        <p:blipFill>
          <a:blip r:embed="rId4"/>
          <a:stretch>
            <a:fillRect/>
          </a:stretch>
        </p:blipFill>
        <p:spPr>
          <a:xfrm>
            <a:off x="4713817" y="4747388"/>
            <a:ext cx="264584" cy="305095"/>
          </a:xfrm>
          <a:prstGeom prst="rect">
            <a:avLst/>
          </a:prstGeom>
        </p:spPr>
      </p:pic>
      <p:pic>
        <p:nvPicPr>
          <p:cNvPr id="13" name="Picture 12"/>
          <p:cNvPicPr>
            <a:picLocks noChangeAspect="1"/>
          </p:cNvPicPr>
          <p:nvPr/>
        </p:nvPicPr>
        <p:blipFill>
          <a:blip r:embed="rId5"/>
          <a:stretch>
            <a:fillRect/>
          </a:stretch>
        </p:blipFill>
        <p:spPr>
          <a:xfrm>
            <a:off x="8451851" y="4078640"/>
            <a:ext cx="289982" cy="319793"/>
          </a:xfrm>
          <a:prstGeom prst="rect">
            <a:avLst/>
          </a:prstGeom>
        </p:spPr>
      </p:pic>
      <p:pic>
        <p:nvPicPr>
          <p:cNvPr id="29" name="Picture 28"/>
          <p:cNvPicPr>
            <a:picLocks noChangeAspect="1"/>
          </p:cNvPicPr>
          <p:nvPr/>
        </p:nvPicPr>
        <p:blipFill>
          <a:blip r:embed="rId5"/>
          <a:stretch>
            <a:fillRect/>
          </a:stretch>
        </p:blipFill>
        <p:spPr>
          <a:xfrm>
            <a:off x="8487834" y="4859038"/>
            <a:ext cx="296333" cy="326797"/>
          </a:xfrm>
          <a:prstGeom prst="rect">
            <a:avLst/>
          </a:prstGeom>
        </p:spPr>
      </p:pic>
      <p:pic>
        <p:nvPicPr>
          <p:cNvPr id="30" name="Picture 29"/>
          <p:cNvPicPr>
            <a:picLocks noChangeAspect="1"/>
          </p:cNvPicPr>
          <p:nvPr/>
        </p:nvPicPr>
        <p:blipFill>
          <a:blip r:embed="rId4"/>
          <a:stretch>
            <a:fillRect/>
          </a:stretch>
        </p:blipFill>
        <p:spPr>
          <a:xfrm>
            <a:off x="8475134" y="3100622"/>
            <a:ext cx="264584" cy="305095"/>
          </a:xfrm>
          <a:prstGeom prst="rect">
            <a:avLst/>
          </a:prstGeom>
        </p:spPr>
      </p:pic>
      <p:sp>
        <p:nvSpPr>
          <p:cNvPr id="28" name="TextBox 27"/>
          <p:cNvSpPr txBox="1"/>
          <p:nvPr/>
        </p:nvSpPr>
        <p:spPr>
          <a:xfrm>
            <a:off x="1693333" y="5603360"/>
            <a:ext cx="2329279" cy="584776"/>
          </a:xfrm>
          <a:prstGeom prst="rect">
            <a:avLst/>
          </a:prstGeom>
          <a:solidFill>
            <a:schemeClr val="bg1"/>
          </a:solidFill>
          <a:ln>
            <a:noFill/>
          </a:ln>
        </p:spPr>
        <p:txBody>
          <a:bodyPr wrap="square" rtlCol="0">
            <a:spAutoFit/>
          </a:bodyPr>
          <a:lstStyle/>
          <a:p>
            <a:pPr algn="ctr"/>
            <a:r>
              <a:rPr lang="en-US" sz="1600" dirty="0"/>
              <a:t>High Freq. resolution</a:t>
            </a:r>
          </a:p>
          <a:p>
            <a:pPr algn="ctr"/>
            <a:r>
              <a:rPr lang="en-US" sz="1600" dirty="0"/>
              <a:t>Low Time Resolution</a:t>
            </a:r>
          </a:p>
        </p:txBody>
      </p:sp>
      <p:sp>
        <p:nvSpPr>
          <p:cNvPr id="31" name="TextBox 30"/>
          <p:cNvSpPr txBox="1"/>
          <p:nvPr/>
        </p:nvSpPr>
        <p:spPr>
          <a:xfrm>
            <a:off x="5846236" y="5618176"/>
            <a:ext cx="2329279" cy="584776"/>
          </a:xfrm>
          <a:prstGeom prst="rect">
            <a:avLst/>
          </a:prstGeom>
          <a:solidFill>
            <a:schemeClr val="bg1"/>
          </a:solidFill>
          <a:ln>
            <a:noFill/>
          </a:ln>
        </p:spPr>
        <p:txBody>
          <a:bodyPr wrap="square" rtlCol="0">
            <a:spAutoFit/>
          </a:bodyPr>
          <a:lstStyle/>
          <a:p>
            <a:pPr algn="ctr"/>
            <a:r>
              <a:rPr lang="en-US" sz="1600" dirty="0"/>
              <a:t>Low Freq. resolution</a:t>
            </a:r>
          </a:p>
          <a:p>
            <a:pPr algn="ctr"/>
            <a:r>
              <a:rPr lang="en-US" sz="1600" dirty="0"/>
              <a:t>High Time Resolution</a:t>
            </a:r>
          </a:p>
        </p:txBody>
      </p:sp>
      <p:sp>
        <p:nvSpPr>
          <p:cNvPr id="32" name="TextBox 31"/>
          <p:cNvSpPr txBox="1"/>
          <p:nvPr/>
        </p:nvSpPr>
        <p:spPr>
          <a:xfrm rot="16200000">
            <a:off x="-180458" y="2188470"/>
            <a:ext cx="1069460" cy="369332"/>
          </a:xfrm>
          <a:prstGeom prst="rect">
            <a:avLst/>
          </a:prstGeom>
          <a:noFill/>
          <a:ln>
            <a:solidFill>
              <a:schemeClr val="tx1"/>
            </a:solidFill>
          </a:ln>
        </p:spPr>
        <p:txBody>
          <a:bodyPr wrap="square" rtlCol="0">
            <a:spAutoFit/>
          </a:bodyPr>
          <a:lstStyle/>
          <a:p>
            <a:pPr algn="ctr"/>
            <a:r>
              <a:rPr lang="en-US" b="1" dirty="0"/>
              <a:t>Wavelet</a:t>
            </a:r>
          </a:p>
        </p:txBody>
      </p:sp>
      <p:sp>
        <p:nvSpPr>
          <p:cNvPr id="3" name="Rectangle 2"/>
          <p:cNvSpPr/>
          <p:nvPr/>
        </p:nvSpPr>
        <p:spPr>
          <a:xfrm>
            <a:off x="5249333" y="2370666"/>
            <a:ext cx="914400" cy="395111"/>
          </a:xfrm>
          <a:prstGeom prst="rect">
            <a:avLst/>
          </a:prstGeom>
          <a:solidFill>
            <a:schemeClr val="bg1"/>
          </a:solidFill>
          <a:ln>
            <a:no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3" name="Rectangle 32"/>
          <p:cNvSpPr/>
          <p:nvPr/>
        </p:nvSpPr>
        <p:spPr>
          <a:xfrm>
            <a:off x="7617177" y="2396066"/>
            <a:ext cx="750712" cy="395111"/>
          </a:xfrm>
          <a:prstGeom prst="rect">
            <a:avLst/>
          </a:prstGeom>
          <a:solidFill>
            <a:schemeClr val="bg1"/>
          </a:solidFill>
          <a:ln>
            <a:no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8" name="Rectangle 8"/>
          <p:cNvSpPr>
            <a:spLocks noChangeArrowheads="1"/>
          </p:cNvSpPr>
          <p:nvPr/>
        </p:nvSpPr>
        <p:spPr bwMode="auto">
          <a:xfrm>
            <a:off x="2238728" y="6187532"/>
            <a:ext cx="4967688" cy="2462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000" dirty="0">
                <a:latin typeface="Arial" charset="0"/>
              </a:rPr>
              <a:t>Adapted from </a:t>
            </a:r>
            <a:r>
              <a:rPr lang="en-US" sz="1000" dirty="0">
                <a:latin typeface="Arial" charset="0"/>
                <a:hlinkClick r:id="rId3"/>
              </a:rPr>
              <a:t>http://www.cerm.unifi.it/EUcourse2001/Gunther_lecturenotes.pdf</a:t>
            </a:r>
            <a:r>
              <a:rPr lang="en-US" sz="1000" dirty="0">
                <a:latin typeface="Arial" charset="0"/>
              </a:rPr>
              <a:t>, p.10</a:t>
            </a:r>
          </a:p>
        </p:txBody>
      </p:sp>
      <p:sp>
        <p:nvSpPr>
          <p:cNvPr id="9" name="Rectangle 2"/>
          <p:cNvSpPr>
            <a:spLocks noGrp="1" noChangeArrowheads="1"/>
          </p:cNvSpPr>
          <p:nvPr>
            <p:ph idx="1"/>
          </p:nvPr>
        </p:nvSpPr>
        <p:spPr>
          <a:xfrm>
            <a:off x="962025" y="228600"/>
            <a:ext cx="7213600" cy="752475"/>
          </a:xfrm>
        </p:spPr>
        <p:txBody>
          <a:bodyPr/>
          <a:lstStyle/>
          <a:p>
            <a:pPr algn="ctr" eaLnBrk="1" hangingPunct="1">
              <a:buFontTx/>
              <a:buNone/>
            </a:pPr>
            <a:r>
              <a:rPr lang="en-US" dirty="0">
                <a:latin typeface="Arial" charset="0"/>
                <a:ea typeface="ＭＳ Ｐゴシック" charset="0"/>
                <a:cs typeface="ＭＳ Ｐゴシック" charset="0"/>
              </a:rPr>
              <a:t>FFT versus Wavelets</a:t>
            </a:r>
          </a:p>
        </p:txBody>
      </p:sp>
      <p:grpSp>
        <p:nvGrpSpPr>
          <p:cNvPr id="10" name="Group 9"/>
          <p:cNvGrpSpPr/>
          <p:nvPr/>
        </p:nvGrpSpPr>
        <p:grpSpPr>
          <a:xfrm>
            <a:off x="338666" y="1212144"/>
            <a:ext cx="4271434" cy="2133600"/>
            <a:chOff x="338666" y="1212144"/>
            <a:chExt cx="4271434" cy="2133600"/>
          </a:xfrm>
        </p:grpSpPr>
        <p:pic>
          <p:nvPicPr>
            <p:cNvPr id="3" name="Picture 2"/>
            <p:cNvPicPr>
              <a:picLocks noChangeAspect="1"/>
            </p:cNvPicPr>
            <p:nvPr/>
          </p:nvPicPr>
          <p:blipFill>
            <a:blip r:embed="rId4"/>
            <a:stretch>
              <a:fillRect/>
            </a:stretch>
          </p:blipFill>
          <p:spPr>
            <a:xfrm>
              <a:off x="2082800" y="1212144"/>
              <a:ext cx="2527300" cy="2133600"/>
            </a:xfrm>
            <a:prstGeom prst="rect">
              <a:avLst/>
            </a:prstGeom>
          </p:spPr>
        </p:pic>
        <p:sp>
          <p:nvSpPr>
            <p:cNvPr id="7" name="TextBox 6"/>
            <p:cNvSpPr txBox="1"/>
            <p:nvPr/>
          </p:nvSpPr>
          <p:spPr>
            <a:xfrm>
              <a:off x="338666" y="1862667"/>
              <a:ext cx="1604826" cy="923330"/>
            </a:xfrm>
            <a:prstGeom prst="rect">
              <a:avLst/>
            </a:prstGeom>
            <a:noFill/>
          </p:spPr>
          <p:txBody>
            <a:bodyPr wrap="none" rtlCol="0">
              <a:spAutoFit/>
            </a:bodyPr>
            <a:lstStyle/>
            <a:p>
              <a:r>
                <a:rPr lang="en-US" b="1" dirty="0"/>
                <a:t>Time series</a:t>
              </a:r>
              <a:r>
                <a:rPr lang="en-US" dirty="0"/>
                <a:t>:</a:t>
              </a:r>
            </a:p>
            <a:p>
              <a:r>
                <a:rPr lang="en-US" dirty="0"/>
                <a:t>fixed time res</a:t>
              </a:r>
            </a:p>
            <a:p>
              <a:r>
                <a:rPr lang="en-US" dirty="0"/>
                <a:t>no </a:t>
              </a:r>
              <a:r>
                <a:rPr lang="en-US" dirty="0" err="1"/>
                <a:t>freq</a:t>
              </a:r>
              <a:r>
                <a:rPr lang="en-US" dirty="0"/>
                <a:t> res</a:t>
              </a:r>
            </a:p>
          </p:txBody>
        </p:sp>
      </p:grpSp>
      <p:grpSp>
        <p:nvGrpSpPr>
          <p:cNvPr id="11" name="Group 10"/>
          <p:cNvGrpSpPr/>
          <p:nvPr/>
        </p:nvGrpSpPr>
        <p:grpSpPr>
          <a:xfrm>
            <a:off x="4731455" y="1212144"/>
            <a:ext cx="4362810" cy="2133600"/>
            <a:chOff x="4731455" y="1212144"/>
            <a:chExt cx="4362810" cy="2133600"/>
          </a:xfrm>
        </p:grpSpPr>
        <p:pic>
          <p:nvPicPr>
            <p:cNvPr id="4" name="Picture 3"/>
            <p:cNvPicPr>
              <a:picLocks noChangeAspect="1"/>
            </p:cNvPicPr>
            <p:nvPr/>
          </p:nvPicPr>
          <p:blipFill>
            <a:blip r:embed="rId5"/>
            <a:stretch>
              <a:fillRect/>
            </a:stretch>
          </p:blipFill>
          <p:spPr>
            <a:xfrm>
              <a:off x="4731455" y="1212144"/>
              <a:ext cx="2527300" cy="2133600"/>
            </a:xfrm>
            <a:prstGeom prst="rect">
              <a:avLst/>
            </a:prstGeom>
          </p:spPr>
        </p:pic>
        <p:sp>
          <p:nvSpPr>
            <p:cNvPr id="14" name="TextBox 13"/>
            <p:cNvSpPr txBox="1"/>
            <p:nvPr/>
          </p:nvSpPr>
          <p:spPr>
            <a:xfrm>
              <a:off x="7075338" y="1944512"/>
              <a:ext cx="2018927" cy="923330"/>
            </a:xfrm>
            <a:prstGeom prst="rect">
              <a:avLst/>
            </a:prstGeom>
            <a:noFill/>
          </p:spPr>
          <p:txBody>
            <a:bodyPr wrap="none" rtlCol="0">
              <a:spAutoFit/>
            </a:bodyPr>
            <a:lstStyle/>
            <a:p>
              <a:r>
                <a:rPr lang="en-US" dirty="0"/>
                <a:t>Fourier transform:</a:t>
              </a:r>
            </a:p>
            <a:p>
              <a:r>
                <a:rPr lang="en-US" dirty="0"/>
                <a:t>fixed </a:t>
              </a:r>
              <a:r>
                <a:rPr lang="en-US" dirty="0" err="1"/>
                <a:t>freq</a:t>
              </a:r>
              <a:r>
                <a:rPr lang="en-US" dirty="0"/>
                <a:t> res</a:t>
              </a:r>
            </a:p>
            <a:p>
              <a:r>
                <a:rPr lang="en-US" dirty="0"/>
                <a:t>no time res</a:t>
              </a:r>
            </a:p>
          </p:txBody>
        </p:sp>
      </p:grpSp>
      <p:grpSp>
        <p:nvGrpSpPr>
          <p:cNvPr id="12" name="Group 11"/>
          <p:cNvGrpSpPr/>
          <p:nvPr/>
        </p:nvGrpSpPr>
        <p:grpSpPr>
          <a:xfrm>
            <a:off x="375355" y="3701344"/>
            <a:ext cx="4234745" cy="2273300"/>
            <a:chOff x="375355" y="3701344"/>
            <a:chExt cx="4234745" cy="2273300"/>
          </a:xfrm>
        </p:grpSpPr>
        <p:pic>
          <p:nvPicPr>
            <p:cNvPr id="5" name="Picture 4"/>
            <p:cNvPicPr>
              <a:picLocks noChangeAspect="1"/>
            </p:cNvPicPr>
            <p:nvPr/>
          </p:nvPicPr>
          <p:blipFill>
            <a:blip r:embed="rId6"/>
            <a:stretch>
              <a:fillRect/>
            </a:stretch>
          </p:blipFill>
          <p:spPr>
            <a:xfrm>
              <a:off x="2082800" y="3701344"/>
              <a:ext cx="2527300" cy="2273300"/>
            </a:xfrm>
            <a:prstGeom prst="rect">
              <a:avLst/>
            </a:prstGeom>
          </p:spPr>
        </p:pic>
        <p:sp>
          <p:nvSpPr>
            <p:cNvPr id="15" name="TextBox 14"/>
            <p:cNvSpPr txBox="1"/>
            <p:nvPr/>
          </p:nvSpPr>
          <p:spPr>
            <a:xfrm>
              <a:off x="375355" y="4665134"/>
              <a:ext cx="1557262" cy="923330"/>
            </a:xfrm>
            <a:prstGeom prst="rect">
              <a:avLst/>
            </a:prstGeom>
            <a:noFill/>
          </p:spPr>
          <p:txBody>
            <a:bodyPr wrap="none" rtlCol="0">
              <a:spAutoFit/>
            </a:bodyPr>
            <a:lstStyle/>
            <a:p>
              <a:r>
                <a:rPr lang="en-US" b="1" dirty="0"/>
                <a:t>ST Fourier:</a:t>
              </a:r>
            </a:p>
            <a:p>
              <a:r>
                <a:rPr lang="en-US" dirty="0"/>
                <a:t>fixed time res</a:t>
              </a:r>
            </a:p>
            <a:p>
              <a:r>
                <a:rPr lang="en-US" dirty="0"/>
                <a:t>fixed </a:t>
              </a:r>
              <a:r>
                <a:rPr lang="en-US" dirty="0" err="1"/>
                <a:t>freq</a:t>
              </a:r>
              <a:r>
                <a:rPr lang="en-US" dirty="0"/>
                <a:t> res</a:t>
              </a:r>
            </a:p>
          </p:txBody>
        </p:sp>
      </p:grpSp>
      <p:grpSp>
        <p:nvGrpSpPr>
          <p:cNvPr id="13" name="Group 12"/>
          <p:cNvGrpSpPr/>
          <p:nvPr/>
        </p:nvGrpSpPr>
        <p:grpSpPr>
          <a:xfrm>
            <a:off x="4731455" y="3752144"/>
            <a:ext cx="4285545" cy="2171700"/>
            <a:chOff x="4731455" y="3752144"/>
            <a:chExt cx="4285545" cy="2171700"/>
          </a:xfrm>
        </p:grpSpPr>
        <p:pic>
          <p:nvPicPr>
            <p:cNvPr id="6" name="Picture 5"/>
            <p:cNvPicPr>
              <a:picLocks noChangeAspect="1"/>
            </p:cNvPicPr>
            <p:nvPr/>
          </p:nvPicPr>
          <p:blipFill>
            <a:blip r:embed="rId7"/>
            <a:stretch>
              <a:fillRect/>
            </a:stretch>
          </p:blipFill>
          <p:spPr>
            <a:xfrm>
              <a:off x="4731455" y="3752144"/>
              <a:ext cx="2527300" cy="2171700"/>
            </a:xfrm>
            <a:prstGeom prst="rect">
              <a:avLst/>
            </a:prstGeom>
          </p:spPr>
        </p:pic>
        <p:sp>
          <p:nvSpPr>
            <p:cNvPr id="16" name="TextBox 15"/>
            <p:cNvSpPr txBox="1"/>
            <p:nvPr/>
          </p:nvSpPr>
          <p:spPr>
            <a:xfrm>
              <a:off x="7126138" y="4662312"/>
              <a:ext cx="1890862" cy="923330"/>
            </a:xfrm>
            <a:prstGeom prst="rect">
              <a:avLst/>
            </a:prstGeom>
            <a:noFill/>
          </p:spPr>
          <p:txBody>
            <a:bodyPr wrap="none" rtlCol="0">
              <a:spAutoFit/>
            </a:bodyPr>
            <a:lstStyle/>
            <a:p>
              <a:r>
                <a:rPr lang="en-US" b="1" dirty="0"/>
                <a:t>Wavelet:</a:t>
              </a:r>
            </a:p>
            <a:p>
              <a:r>
                <a:rPr lang="en-US" dirty="0"/>
                <a:t>variable time res</a:t>
              </a:r>
            </a:p>
            <a:p>
              <a:r>
                <a:rPr lang="en-US" dirty="0"/>
                <a:t>variable </a:t>
              </a:r>
              <a:r>
                <a:rPr lang="en-US" dirty="0" err="1"/>
                <a:t>freq</a:t>
              </a:r>
              <a:r>
                <a:rPr lang="en-US" dirty="0"/>
                <a:t> res</a:t>
              </a:r>
            </a:p>
          </p:txBody>
        </p:sp>
      </p:grpSp>
      <p:sp>
        <p:nvSpPr>
          <p:cNvPr id="8" name="Line Callout 1 7"/>
          <p:cNvSpPr/>
          <p:nvPr/>
        </p:nvSpPr>
        <p:spPr>
          <a:xfrm>
            <a:off x="7281333" y="5813778"/>
            <a:ext cx="1481667" cy="762000"/>
          </a:xfrm>
          <a:prstGeom prst="borderCallout1">
            <a:avLst>
              <a:gd name="adj1" fmla="val 44676"/>
              <a:gd name="adj2" fmla="val -9285"/>
              <a:gd name="adj3" fmla="val -58611"/>
              <a:gd name="adj4" fmla="val -67993"/>
            </a:avLst>
          </a:prstGeom>
          <a:solidFill>
            <a:srgbClr val="FFFFFF"/>
          </a:solidFill>
          <a:ln>
            <a:solidFill>
              <a:srgbClr val="0000FF"/>
            </a:solidFill>
            <a:headEnd type="ova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r>
              <a:rPr lang="en-US" sz="1600" dirty="0"/>
              <a:t>equal time and </a:t>
            </a:r>
            <a:r>
              <a:rPr lang="en-US" sz="1600" dirty="0" err="1"/>
              <a:t>freq</a:t>
            </a:r>
            <a:r>
              <a:rPr lang="en-US" sz="1600" dirty="0"/>
              <a:t> resolution</a:t>
            </a:r>
          </a:p>
        </p:txBody>
      </p:sp>
      <p:sp>
        <p:nvSpPr>
          <p:cNvPr id="18" name="Line Callout 1 17"/>
          <p:cNvSpPr/>
          <p:nvPr/>
        </p:nvSpPr>
        <p:spPr>
          <a:xfrm>
            <a:off x="7278510" y="3694289"/>
            <a:ext cx="1481667" cy="762000"/>
          </a:xfrm>
          <a:prstGeom prst="borderCallout1">
            <a:avLst>
              <a:gd name="adj1" fmla="val 61343"/>
              <a:gd name="adj2" fmla="val -6428"/>
              <a:gd name="adj3" fmla="val 108056"/>
              <a:gd name="adj4" fmla="val -123231"/>
            </a:avLst>
          </a:prstGeom>
          <a:noFill/>
          <a:ln>
            <a:solidFill>
              <a:srgbClr val="FF0000"/>
            </a:solidFill>
            <a:headEnd type="ova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r>
              <a:rPr lang="en-US" sz="1600" dirty="0"/>
              <a:t>high time res</a:t>
            </a:r>
          </a:p>
          <a:p>
            <a:pPr algn="ctr"/>
            <a:r>
              <a:rPr lang="en-US" sz="1600" dirty="0"/>
              <a:t>low </a:t>
            </a:r>
            <a:r>
              <a:rPr lang="en-US" sz="1600" dirty="0" err="1"/>
              <a:t>freq</a:t>
            </a:r>
            <a:r>
              <a:rPr lang="en-US" sz="1600" dirty="0"/>
              <a:t> res</a:t>
            </a:r>
          </a:p>
        </p:txBody>
      </p:sp>
      <p:sp>
        <p:nvSpPr>
          <p:cNvPr id="23" name="Line Callout 1 22"/>
          <p:cNvSpPr/>
          <p:nvPr/>
        </p:nvSpPr>
        <p:spPr>
          <a:xfrm>
            <a:off x="505177" y="5712178"/>
            <a:ext cx="1481667" cy="762000"/>
          </a:xfrm>
          <a:prstGeom prst="borderCallout1">
            <a:avLst>
              <a:gd name="adj1" fmla="val 28009"/>
              <a:gd name="adj2" fmla="val 104048"/>
              <a:gd name="adj3" fmla="val -73426"/>
              <a:gd name="adj4" fmla="val 169150"/>
            </a:avLst>
          </a:prstGeom>
          <a:solidFill>
            <a:srgbClr val="FFFFFF"/>
          </a:solidFill>
          <a:ln>
            <a:solidFill>
              <a:srgbClr val="0000FF"/>
            </a:solidFill>
            <a:headEnd type="oval"/>
            <a:tailEnd type="oval"/>
          </a:ln>
        </p:spPr>
        <p:style>
          <a:lnRef idx="2">
            <a:schemeClr val="accent1"/>
          </a:lnRef>
          <a:fillRef idx="0">
            <a:schemeClr val="accent1"/>
          </a:fillRef>
          <a:effectRef idx="1">
            <a:schemeClr val="accent1"/>
          </a:effectRef>
          <a:fontRef idx="minor">
            <a:schemeClr val="tx1"/>
          </a:fontRef>
        </p:style>
        <p:txBody>
          <a:bodyPr rtlCol="0" anchor="ctr"/>
          <a:lstStyle/>
          <a:p>
            <a:pPr algn="ctr"/>
            <a:r>
              <a:rPr lang="en-US" sz="1600" dirty="0"/>
              <a:t>equal time and </a:t>
            </a:r>
            <a:r>
              <a:rPr lang="en-US" sz="1600" dirty="0" err="1"/>
              <a:t>freq</a:t>
            </a:r>
            <a:r>
              <a:rPr lang="en-US" sz="1600" dirty="0"/>
              <a:t> resolution</a:t>
            </a:r>
          </a:p>
        </p:txBody>
      </p:sp>
    </p:spTree>
    <p:extLst>
      <p:ext uri="{BB962C8B-B14F-4D97-AF65-F5344CB8AC3E}">
        <p14:creationId xmlns:p14="http://schemas.microsoft.com/office/powerpoint/2010/main" val="250231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idx="1"/>
          </p:nvPr>
        </p:nvSpPr>
        <p:spPr>
          <a:xfrm>
            <a:off x="962025" y="228600"/>
            <a:ext cx="7213600" cy="752475"/>
          </a:xfrm>
        </p:spPr>
        <p:txBody>
          <a:bodyPr/>
          <a:lstStyle/>
          <a:p>
            <a:pPr algn="ctr" eaLnBrk="1" hangingPunct="1">
              <a:buFontTx/>
              <a:buNone/>
            </a:pPr>
            <a:r>
              <a:rPr lang="en-US" dirty="0">
                <a:latin typeface="Arial" charset="0"/>
                <a:ea typeface="ＭＳ Ｐゴシック" charset="0"/>
                <a:cs typeface="ＭＳ Ｐゴシック" charset="0"/>
              </a:rPr>
              <a:t>Wavelet scale expansion factor</a:t>
            </a:r>
          </a:p>
        </p:txBody>
      </p:sp>
      <p:pic>
        <p:nvPicPr>
          <p:cNvPr id="44034" name="Picture 3" descr="wa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711" y="2232555"/>
            <a:ext cx="8124825" cy="338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035" name="Text Box 4"/>
          <p:cNvSpPr txBox="1">
            <a:spLocks noChangeArrowheads="1"/>
          </p:cNvSpPr>
          <p:nvPr/>
        </p:nvSpPr>
        <p:spPr bwMode="auto">
          <a:xfrm>
            <a:off x="973667" y="1178607"/>
            <a:ext cx="3287889" cy="461665"/>
          </a:xfrm>
          <a:prstGeom prst="rect">
            <a:avLst/>
          </a:prstGeom>
          <a:solidFill>
            <a:srgbClr val="8DC6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dirty="0"/>
              <a:t>Wavelet (0)</a:t>
            </a:r>
          </a:p>
        </p:txBody>
      </p:sp>
      <p:sp>
        <p:nvSpPr>
          <p:cNvPr id="44037" name="Text Box 6"/>
          <p:cNvSpPr txBox="1">
            <a:spLocks noChangeArrowheads="1"/>
          </p:cNvSpPr>
          <p:nvPr/>
        </p:nvSpPr>
        <p:spPr bwMode="auto">
          <a:xfrm>
            <a:off x="255236" y="2399242"/>
            <a:ext cx="5905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1Hz</a:t>
            </a:r>
          </a:p>
        </p:txBody>
      </p:sp>
      <p:sp>
        <p:nvSpPr>
          <p:cNvPr id="44038" name="Text Box 7"/>
          <p:cNvSpPr txBox="1">
            <a:spLocks noChangeArrowheads="1"/>
          </p:cNvSpPr>
          <p:nvPr/>
        </p:nvSpPr>
        <p:spPr bwMode="auto">
          <a:xfrm>
            <a:off x="255236" y="2945342"/>
            <a:ext cx="5905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2Hz</a:t>
            </a:r>
          </a:p>
        </p:txBody>
      </p:sp>
      <p:sp>
        <p:nvSpPr>
          <p:cNvPr id="44039" name="Text Box 8"/>
          <p:cNvSpPr txBox="1">
            <a:spLocks noChangeArrowheads="1"/>
          </p:cNvSpPr>
          <p:nvPr/>
        </p:nvSpPr>
        <p:spPr bwMode="auto">
          <a:xfrm>
            <a:off x="255236" y="3491442"/>
            <a:ext cx="5905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4Hz</a:t>
            </a:r>
          </a:p>
        </p:txBody>
      </p:sp>
      <p:sp>
        <p:nvSpPr>
          <p:cNvPr id="44040" name="Text Box 9"/>
          <p:cNvSpPr txBox="1">
            <a:spLocks noChangeArrowheads="1"/>
          </p:cNvSpPr>
          <p:nvPr/>
        </p:nvSpPr>
        <p:spPr bwMode="auto">
          <a:xfrm>
            <a:off x="255236" y="4037542"/>
            <a:ext cx="5905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6Hz</a:t>
            </a:r>
          </a:p>
        </p:txBody>
      </p:sp>
      <p:sp>
        <p:nvSpPr>
          <p:cNvPr id="44041" name="Text Box 10"/>
          <p:cNvSpPr txBox="1">
            <a:spLocks noChangeArrowheads="1"/>
          </p:cNvSpPr>
          <p:nvPr/>
        </p:nvSpPr>
        <p:spPr bwMode="auto">
          <a:xfrm>
            <a:off x="255236" y="4583642"/>
            <a:ext cx="5905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8Hz</a:t>
            </a:r>
          </a:p>
        </p:txBody>
      </p:sp>
      <p:sp>
        <p:nvSpPr>
          <p:cNvPr id="44042" name="Text Box 11"/>
          <p:cNvSpPr txBox="1">
            <a:spLocks noChangeArrowheads="1"/>
          </p:cNvSpPr>
          <p:nvPr/>
        </p:nvSpPr>
        <p:spPr bwMode="auto">
          <a:xfrm>
            <a:off x="255236" y="5131330"/>
            <a:ext cx="717550"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10Hz</a:t>
            </a:r>
          </a:p>
        </p:txBody>
      </p:sp>
      <p:sp>
        <p:nvSpPr>
          <p:cNvPr id="3" name="Rectangle 2"/>
          <p:cNvSpPr/>
          <p:nvPr/>
        </p:nvSpPr>
        <p:spPr>
          <a:xfrm>
            <a:off x="324555" y="5830712"/>
            <a:ext cx="4134555" cy="914400"/>
          </a:xfrm>
          <a:prstGeom prst="rect">
            <a:avLst/>
          </a:prstGeom>
          <a:ln>
            <a:headEnd type="none"/>
            <a:tailEnd type="triangle"/>
          </a:ln>
        </p:spPr>
        <p:style>
          <a:lnRef idx="2">
            <a:schemeClr val="dk1"/>
          </a:lnRef>
          <a:fillRef idx="1">
            <a:schemeClr val="lt1"/>
          </a:fillRef>
          <a:effectRef idx="0">
            <a:schemeClr val="dk1"/>
          </a:effectRef>
          <a:fontRef idx="minor">
            <a:schemeClr val="dk1"/>
          </a:fontRef>
        </p:style>
        <p:txBody>
          <a:bodyPr rtlCol="0" anchor="ctr"/>
          <a:lstStyle/>
          <a:p>
            <a:r>
              <a:rPr lang="en-US" sz="1600" dirty="0"/>
              <a:t>constant window size (time resolution) for increasing frequency </a:t>
            </a:r>
            <a:r>
              <a:rPr lang="en-US" sz="1600" dirty="0">
                <a:sym typeface="Wingdings"/>
              </a:rPr>
              <a:t> increasing # cycles with frequency. </a:t>
            </a:r>
            <a:endParaRPr lang="en-US" sz="1600" dirty="0"/>
          </a:p>
        </p:txBody>
      </p:sp>
      <p:sp>
        <p:nvSpPr>
          <p:cNvPr id="15" name="Rectangle 14"/>
          <p:cNvSpPr/>
          <p:nvPr/>
        </p:nvSpPr>
        <p:spPr>
          <a:xfrm>
            <a:off x="4738511" y="5827890"/>
            <a:ext cx="4134555" cy="914400"/>
          </a:xfrm>
          <a:prstGeom prst="rect">
            <a:avLst/>
          </a:prstGeom>
          <a:ln>
            <a:headEnd type="none"/>
            <a:tailEnd type="triangle"/>
          </a:ln>
        </p:spPr>
        <p:style>
          <a:lnRef idx="2">
            <a:schemeClr val="dk1"/>
          </a:lnRef>
          <a:fillRef idx="1">
            <a:schemeClr val="lt1"/>
          </a:fillRef>
          <a:effectRef idx="0">
            <a:schemeClr val="dk1"/>
          </a:effectRef>
          <a:fontRef idx="minor">
            <a:schemeClr val="dk1"/>
          </a:fontRef>
        </p:style>
        <p:txBody>
          <a:bodyPr rtlCol="0" anchor="ctr"/>
          <a:lstStyle/>
          <a:p>
            <a:r>
              <a:rPr lang="en-US" sz="1600" dirty="0"/>
              <a:t>window size decreases by a factor of 2 for each octave (power of 2) </a:t>
            </a:r>
            <a:r>
              <a:rPr lang="en-US" sz="1600" dirty="0">
                <a:sym typeface="Wingdings"/>
              </a:rPr>
              <a:t> </a:t>
            </a:r>
            <a:r>
              <a:rPr lang="en-US" sz="1600" dirty="0"/>
              <a:t>constant # of cycles at each frequency</a:t>
            </a:r>
          </a:p>
        </p:txBody>
      </p:sp>
      <p:sp>
        <p:nvSpPr>
          <p:cNvPr id="5" name="Left Brace 4"/>
          <p:cNvSpPr/>
          <p:nvPr/>
        </p:nvSpPr>
        <p:spPr>
          <a:xfrm rot="5400000">
            <a:off x="2525887" y="1016003"/>
            <a:ext cx="366892" cy="2568221"/>
          </a:xfrm>
          <a:prstGeom prst="leftBrace">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 name="TextBox 5"/>
          <p:cNvSpPr txBox="1"/>
          <p:nvPr/>
        </p:nvSpPr>
        <p:spPr>
          <a:xfrm>
            <a:off x="2335958" y="1735667"/>
            <a:ext cx="762085" cy="369332"/>
          </a:xfrm>
          <a:prstGeom prst="rect">
            <a:avLst/>
          </a:prstGeom>
          <a:noFill/>
        </p:spPr>
        <p:txBody>
          <a:bodyPr wrap="none" rtlCol="0">
            <a:spAutoFit/>
          </a:bodyPr>
          <a:lstStyle/>
          <a:p>
            <a:pPr algn="ctr"/>
            <a:r>
              <a:rPr lang="en-US" dirty="0"/>
              <a:t>Scale</a:t>
            </a:r>
          </a:p>
        </p:txBody>
      </p:sp>
      <p:sp>
        <p:nvSpPr>
          <p:cNvPr id="21" name="Text Box 4"/>
          <p:cNvSpPr txBox="1">
            <a:spLocks noChangeArrowheads="1"/>
          </p:cNvSpPr>
          <p:nvPr/>
        </p:nvSpPr>
        <p:spPr bwMode="auto">
          <a:xfrm>
            <a:off x="5288845" y="1175785"/>
            <a:ext cx="3287889" cy="461665"/>
          </a:xfrm>
          <a:prstGeom prst="rect">
            <a:avLst/>
          </a:prstGeom>
          <a:solidFill>
            <a:srgbClr val="8DC6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dirty="0"/>
              <a:t>Wavelet (1)</a:t>
            </a:r>
          </a:p>
        </p:txBody>
      </p:sp>
      <p:sp>
        <p:nvSpPr>
          <p:cNvPr id="17" name="Line Callout 3 16"/>
          <p:cNvSpPr/>
          <p:nvPr/>
        </p:nvSpPr>
        <p:spPr>
          <a:xfrm>
            <a:off x="5305778" y="1792111"/>
            <a:ext cx="3344335" cy="465667"/>
          </a:xfrm>
          <a:prstGeom prst="borderCallout3">
            <a:avLst>
              <a:gd name="adj1" fmla="val -4167"/>
              <a:gd name="adj2" fmla="val 83228"/>
              <a:gd name="adj3" fmla="val -84470"/>
              <a:gd name="adj4" fmla="val 83191"/>
              <a:gd name="adj5" fmla="val -155682"/>
              <a:gd name="adj6" fmla="val 69955"/>
              <a:gd name="adj7" fmla="val -116961"/>
              <a:gd name="adj8" fmla="val 66895"/>
            </a:avLst>
          </a:prstGeom>
          <a:ln>
            <a:headEnd type="none"/>
            <a:tailEnd type="triangle"/>
          </a:ln>
        </p:spPr>
        <p:style>
          <a:lnRef idx="2">
            <a:schemeClr val="dk1"/>
          </a:lnRef>
          <a:fillRef idx="1">
            <a:schemeClr val="lt1"/>
          </a:fillRef>
          <a:effectRef idx="0">
            <a:schemeClr val="dk1"/>
          </a:effectRef>
          <a:fontRef idx="minor">
            <a:schemeClr val="dk1"/>
          </a:fontRef>
        </p:style>
        <p:txBody>
          <a:bodyPr rtlCol="0" anchor="ctr"/>
          <a:lstStyle/>
          <a:p>
            <a:pPr algn="ctr"/>
            <a:r>
              <a:rPr lang="en-US" dirty="0"/>
              <a:t>scale expansion factor (q)</a:t>
            </a:r>
          </a:p>
        </p:txBody>
      </p:sp>
    </p:spTree>
    <p:extLst>
      <p:ext uri="{BB962C8B-B14F-4D97-AF65-F5344CB8AC3E}">
        <p14:creationId xmlns:p14="http://schemas.microsoft.com/office/powerpoint/2010/main" val="41636356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idx="1"/>
          </p:nvPr>
        </p:nvSpPr>
        <p:spPr>
          <a:xfrm>
            <a:off x="962025" y="228600"/>
            <a:ext cx="7213600" cy="752475"/>
          </a:xfrm>
        </p:spPr>
        <p:txBody>
          <a:bodyPr/>
          <a:lstStyle/>
          <a:p>
            <a:pPr algn="ctr" eaLnBrk="1" hangingPunct="1">
              <a:buFontTx/>
              <a:buNone/>
            </a:pPr>
            <a:r>
              <a:rPr lang="en-US" dirty="0">
                <a:latin typeface="Arial" charset="0"/>
                <a:ea typeface="ＭＳ Ｐゴシック" charset="0"/>
                <a:cs typeface="ＭＳ Ｐゴシック" charset="0"/>
              </a:rPr>
              <a:t>Wavelet scale expansion factor</a:t>
            </a:r>
          </a:p>
        </p:txBody>
      </p:sp>
      <p:pic>
        <p:nvPicPr>
          <p:cNvPr id="53250" name="Picture 3" descr="wav2"/>
          <p:cNvPicPr>
            <a:picLocks noChangeAspect="1" noChangeArrowheads="1"/>
          </p:cNvPicPr>
          <p:nvPr/>
        </p:nvPicPr>
        <p:blipFill>
          <a:blip r:embed="rId3">
            <a:extLst>
              <a:ext uri="{28A0092B-C50C-407E-A947-70E740481C1C}">
                <a14:useLocalDpi xmlns:a14="http://schemas.microsoft.com/office/drawing/2010/main" val="0"/>
              </a:ext>
            </a:extLst>
          </a:blip>
          <a:srcRect l="46527"/>
          <a:stretch>
            <a:fillRect/>
          </a:stretch>
        </p:blipFill>
        <p:spPr bwMode="auto">
          <a:xfrm>
            <a:off x="0" y="2784475"/>
            <a:ext cx="3263900" cy="259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1" name="Picture 4" descr="wav4"/>
          <p:cNvPicPr>
            <a:picLocks noChangeAspect="1" noChangeArrowheads="1"/>
          </p:cNvPicPr>
          <p:nvPr/>
        </p:nvPicPr>
        <p:blipFill>
          <a:blip r:embed="rId4">
            <a:extLst>
              <a:ext uri="{28A0092B-C50C-407E-A947-70E740481C1C}">
                <a14:useLocalDpi xmlns:a14="http://schemas.microsoft.com/office/drawing/2010/main" val="0"/>
              </a:ext>
            </a:extLst>
          </a:blip>
          <a:srcRect l="52068"/>
          <a:stretch>
            <a:fillRect/>
          </a:stretch>
        </p:blipFill>
        <p:spPr bwMode="auto">
          <a:xfrm>
            <a:off x="3222625" y="2767013"/>
            <a:ext cx="3016250" cy="2608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2" name="Picture 5" descr="wav3"/>
          <p:cNvPicPr>
            <a:picLocks noChangeAspect="1" noChangeArrowheads="1"/>
          </p:cNvPicPr>
          <p:nvPr/>
        </p:nvPicPr>
        <p:blipFill>
          <a:blip r:embed="rId5">
            <a:extLst>
              <a:ext uri="{28A0092B-C50C-407E-A947-70E740481C1C}">
                <a14:useLocalDpi xmlns:a14="http://schemas.microsoft.com/office/drawing/2010/main" val="0"/>
              </a:ext>
            </a:extLst>
          </a:blip>
          <a:srcRect l="55269"/>
          <a:stretch>
            <a:fillRect/>
          </a:stretch>
        </p:blipFill>
        <p:spPr bwMode="auto">
          <a:xfrm>
            <a:off x="6270625" y="2776538"/>
            <a:ext cx="2833688" cy="2627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52625095"/>
              </p:ext>
            </p:extLst>
          </p:nvPr>
        </p:nvGraphicFramePr>
        <p:xfrm>
          <a:off x="3710594" y="6003321"/>
          <a:ext cx="2200275" cy="685800"/>
        </p:xfrm>
        <a:graphic>
          <a:graphicData uri="http://schemas.openxmlformats.org/presentationml/2006/ole">
            <mc:AlternateContent xmlns:mc="http://schemas.openxmlformats.org/markup-compatibility/2006">
              <mc:Choice xmlns:v="urn:schemas-microsoft-com:vml" Requires="v">
                <p:oleObj name="Equation" r:id="rId6" imgW="1181100" imgH="368300" progId="Equation.3">
                  <p:embed/>
                </p:oleObj>
              </mc:Choice>
              <mc:Fallback>
                <p:oleObj name="Equation" r:id="rId6" imgW="1181100" imgH="368300" progId="Equation.3">
                  <p:embed/>
                  <p:pic>
                    <p:nvPicPr>
                      <p:cNvPr id="0" name=""/>
                      <p:cNvPicPr/>
                      <p:nvPr/>
                    </p:nvPicPr>
                    <p:blipFill>
                      <a:blip r:embed="rId7"/>
                      <a:stretch>
                        <a:fillRect/>
                      </a:stretch>
                    </p:blipFill>
                    <p:spPr>
                      <a:xfrm>
                        <a:off x="3710594" y="6003321"/>
                        <a:ext cx="2200275" cy="685800"/>
                      </a:xfrm>
                      <a:prstGeom prst="rect">
                        <a:avLst/>
                      </a:prstGeom>
                    </p:spPr>
                  </p:pic>
                </p:oleObj>
              </mc:Fallback>
            </mc:AlternateContent>
          </a:graphicData>
        </a:graphic>
      </p:graphicFrame>
      <p:sp>
        <p:nvSpPr>
          <p:cNvPr id="3" name="TextBox 2"/>
          <p:cNvSpPr txBox="1"/>
          <p:nvPr/>
        </p:nvSpPr>
        <p:spPr>
          <a:xfrm>
            <a:off x="1085878" y="5600094"/>
            <a:ext cx="6972244" cy="369332"/>
          </a:xfrm>
          <a:prstGeom prst="rect">
            <a:avLst/>
          </a:prstGeom>
          <a:noFill/>
        </p:spPr>
        <p:txBody>
          <a:bodyPr wrap="none" rtlCol="0">
            <a:spAutoFit/>
          </a:bodyPr>
          <a:lstStyle/>
          <a:p>
            <a:r>
              <a:rPr lang="en-US" dirty="0"/>
              <a:t>Number of cycles at highest frequency for an expansion factor of </a:t>
            </a:r>
            <a:r>
              <a:rPr lang="en-US" i="1" dirty="0"/>
              <a:t>q:</a:t>
            </a:r>
            <a:r>
              <a:rPr lang="en-US" dirty="0"/>
              <a:t> </a:t>
            </a:r>
          </a:p>
        </p:txBody>
      </p:sp>
      <p:sp>
        <p:nvSpPr>
          <p:cNvPr id="13" name="Rectangle 12"/>
          <p:cNvSpPr/>
          <p:nvPr/>
        </p:nvSpPr>
        <p:spPr>
          <a:xfrm>
            <a:off x="677332" y="1032934"/>
            <a:ext cx="8142111" cy="914400"/>
          </a:xfrm>
          <a:prstGeom prst="rect">
            <a:avLst/>
          </a:prstGeom>
          <a:ln>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r>
              <a:rPr lang="en-US" sz="2000" dirty="0"/>
              <a:t>Larger expansion factor produces larger scale decrements (increased time resolution, lower frequency resolution) for increasing frequency</a:t>
            </a:r>
          </a:p>
        </p:txBody>
      </p:sp>
      <p:cxnSp>
        <p:nvCxnSpPr>
          <p:cNvPr id="7" name="Straight Arrow Connector 6"/>
          <p:cNvCxnSpPr/>
          <p:nvPr/>
        </p:nvCxnSpPr>
        <p:spPr>
          <a:xfrm flipH="1">
            <a:off x="507564" y="2963333"/>
            <a:ext cx="14548" cy="2356556"/>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rot="16200000">
            <a:off x="-352777" y="4007555"/>
            <a:ext cx="1275259" cy="369332"/>
          </a:xfrm>
          <a:prstGeom prst="rect">
            <a:avLst/>
          </a:prstGeom>
          <a:noFill/>
        </p:spPr>
        <p:txBody>
          <a:bodyPr wrap="none" rtlCol="0">
            <a:spAutoFit/>
          </a:bodyPr>
          <a:lstStyle/>
          <a:p>
            <a:r>
              <a:rPr lang="en-US" dirty="0"/>
              <a:t>Frequency</a:t>
            </a:r>
          </a:p>
        </p:txBody>
      </p:sp>
      <p:sp>
        <p:nvSpPr>
          <p:cNvPr id="20" name="Text Box 4"/>
          <p:cNvSpPr txBox="1">
            <a:spLocks noChangeArrowheads="1"/>
          </p:cNvSpPr>
          <p:nvPr/>
        </p:nvSpPr>
        <p:spPr bwMode="auto">
          <a:xfrm>
            <a:off x="677333" y="2363940"/>
            <a:ext cx="2497667" cy="461665"/>
          </a:xfrm>
          <a:prstGeom prst="rect">
            <a:avLst/>
          </a:prstGeom>
          <a:solidFill>
            <a:srgbClr val="8DC6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dirty="0"/>
              <a:t>Wavelet (0.8)</a:t>
            </a:r>
          </a:p>
        </p:txBody>
      </p:sp>
      <p:sp>
        <p:nvSpPr>
          <p:cNvPr id="21" name="Text Box 4"/>
          <p:cNvSpPr txBox="1">
            <a:spLocks noChangeArrowheads="1"/>
          </p:cNvSpPr>
          <p:nvPr/>
        </p:nvSpPr>
        <p:spPr bwMode="auto">
          <a:xfrm>
            <a:off x="3539066" y="2361117"/>
            <a:ext cx="2497667" cy="461665"/>
          </a:xfrm>
          <a:prstGeom prst="rect">
            <a:avLst/>
          </a:prstGeom>
          <a:solidFill>
            <a:srgbClr val="8DC6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dirty="0"/>
              <a:t>Wavelet (0.5)</a:t>
            </a:r>
          </a:p>
        </p:txBody>
      </p:sp>
      <p:sp>
        <p:nvSpPr>
          <p:cNvPr id="22" name="Text Box 4"/>
          <p:cNvSpPr txBox="1">
            <a:spLocks noChangeArrowheads="1"/>
          </p:cNvSpPr>
          <p:nvPr/>
        </p:nvSpPr>
        <p:spPr bwMode="auto">
          <a:xfrm>
            <a:off x="6333066" y="2361117"/>
            <a:ext cx="2497667" cy="461665"/>
          </a:xfrm>
          <a:prstGeom prst="rect">
            <a:avLst/>
          </a:prstGeom>
          <a:solidFill>
            <a:srgbClr val="8DC6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dirty="0"/>
              <a:t>Wavelet (0.2)</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5"/>
          <p:cNvSpPr>
            <a:spLocks noChangeArrowheads="1"/>
          </p:cNvSpPr>
          <p:nvPr/>
        </p:nvSpPr>
        <p:spPr bwMode="auto">
          <a:xfrm>
            <a:off x="3148013" y="736600"/>
            <a:ext cx="285750" cy="70485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50178" name="Text Box 6"/>
          <p:cNvSpPr txBox="1">
            <a:spLocks noChangeArrowheads="1"/>
          </p:cNvSpPr>
          <p:nvPr/>
        </p:nvSpPr>
        <p:spPr bwMode="auto">
          <a:xfrm>
            <a:off x="268111" y="1917525"/>
            <a:ext cx="2737556"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600" dirty="0"/>
              <a:t>Wavelet(0)</a:t>
            </a:r>
          </a:p>
          <a:p>
            <a:pPr algn="ctr" eaLnBrk="1" hangingPunct="1"/>
            <a:r>
              <a:rPr lang="en-US" sz="3600" dirty="0"/>
              <a:t>(STFT)</a:t>
            </a:r>
          </a:p>
        </p:txBody>
      </p:sp>
      <p:sp>
        <p:nvSpPr>
          <p:cNvPr id="50179" name="Text Box 8"/>
          <p:cNvSpPr txBox="1">
            <a:spLocks noChangeArrowheads="1"/>
          </p:cNvSpPr>
          <p:nvPr/>
        </p:nvSpPr>
        <p:spPr bwMode="auto">
          <a:xfrm>
            <a:off x="481013" y="3332163"/>
            <a:ext cx="24193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a:t>In between</a:t>
            </a:r>
          </a:p>
        </p:txBody>
      </p:sp>
      <p:sp>
        <p:nvSpPr>
          <p:cNvPr id="50180" name="Rectangle 9"/>
          <p:cNvSpPr>
            <a:spLocks noChangeArrowheads="1"/>
          </p:cNvSpPr>
          <p:nvPr/>
        </p:nvSpPr>
        <p:spPr bwMode="auto">
          <a:xfrm>
            <a:off x="197557" y="3009900"/>
            <a:ext cx="8636000" cy="13081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50182" name="Picture 4"/>
          <p:cNvPicPr>
            <a:picLocks noChangeAspect="1" noChangeArrowheads="1"/>
          </p:cNvPicPr>
          <p:nvPr/>
        </p:nvPicPr>
        <p:blipFill>
          <a:blip r:embed="rId3">
            <a:extLst>
              <a:ext uri="{28A0092B-C50C-407E-A947-70E740481C1C}">
                <a14:useLocalDpi xmlns:a14="http://schemas.microsoft.com/office/drawing/2010/main" val="0"/>
              </a:ext>
            </a:extLst>
          </a:blip>
          <a:srcRect l="15430" t="64407" r="29492" b="4359"/>
          <a:stretch>
            <a:fillRect/>
          </a:stretch>
        </p:blipFill>
        <p:spPr bwMode="auto">
          <a:xfrm>
            <a:off x="3376613" y="3869266"/>
            <a:ext cx="5284787" cy="224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0183" name="Text Box 7"/>
          <p:cNvSpPr txBox="1">
            <a:spLocks noChangeArrowheads="1"/>
          </p:cNvSpPr>
          <p:nvPr/>
        </p:nvSpPr>
        <p:spPr bwMode="auto">
          <a:xfrm>
            <a:off x="307447" y="4553479"/>
            <a:ext cx="252770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dirty="0"/>
              <a:t>Wavelet (1)</a:t>
            </a:r>
          </a:p>
        </p:txBody>
      </p:sp>
      <p:pic>
        <p:nvPicPr>
          <p:cNvPr id="50181" name="Picture 10"/>
          <p:cNvPicPr>
            <a:picLocks noChangeAspect="1" noChangeArrowheads="1"/>
          </p:cNvPicPr>
          <p:nvPr/>
        </p:nvPicPr>
        <p:blipFill>
          <a:blip r:embed="rId3">
            <a:extLst>
              <a:ext uri="{28A0092B-C50C-407E-A947-70E740481C1C}">
                <a14:useLocalDpi xmlns:a14="http://schemas.microsoft.com/office/drawing/2010/main" val="0"/>
              </a:ext>
            </a:extLst>
          </a:blip>
          <a:srcRect l="15430" r="29492" b="67708"/>
          <a:stretch>
            <a:fillRect/>
          </a:stretch>
        </p:blipFill>
        <p:spPr bwMode="auto">
          <a:xfrm>
            <a:off x="3376613" y="1291167"/>
            <a:ext cx="5284787" cy="232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Oval 1"/>
          <p:cNvSpPr/>
          <p:nvPr/>
        </p:nvSpPr>
        <p:spPr>
          <a:xfrm>
            <a:off x="5535083" y="4656668"/>
            <a:ext cx="677334" cy="105833"/>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Oval 9"/>
          <p:cNvSpPr/>
          <p:nvPr/>
        </p:nvSpPr>
        <p:spPr>
          <a:xfrm rot="5400000">
            <a:off x="6512982" y="5295902"/>
            <a:ext cx="677334" cy="105833"/>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Oval 10"/>
          <p:cNvSpPr/>
          <p:nvPr/>
        </p:nvSpPr>
        <p:spPr>
          <a:xfrm rot="5400000">
            <a:off x="5947830" y="4656670"/>
            <a:ext cx="402170" cy="508000"/>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Oval 11"/>
          <p:cNvSpPr/>
          <p:nvPr/>
        </p:nvSpPr>
        <p:spPr>
          <a:xfrm>
            <a:off x="5613400" y="2099733"/>
            <a:ext cx="677334" cy="105833"/>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Oval 12"/>
          <p:cNvSpPr/>
          <p:nvPr/>
        </p:nvSpPr>
        <p:spPr>
          <a:xfrm>
            <a:off x="5704416" y="2201333"/>
            <a:ext cx="804333" cy="148166"/>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Oval 13"/>
          <p:cNvSpPr/>
          <p:nvPr/>
        </p:nvSpPr>
        <p:spPr>
          <a:xfrm>
            <a:off x="6597650" y="2798233"/>
            <a:ext cx="677334" cy="105833"/>
          </a:xfrm>
          <a:prstGeom prst="ellipse">
            <a:avLst/>
          </a:prstGeom>
          <a:ln>
            <a:solidFill>
              <a:srgbClr val="00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Rectangle 2"/>
          <p:cNvSpPr>
            <a:spLocks noGrp="1" noChangeArrowheads="1"/>
          </p:cNvSpPr>
          <p:nvPr>
            <p:ph idx="1"/>
          </p:nvPr>
        </p:nvSpPr>
        <p:spPr>
          <a:xfrm>
            <a:off x="962025" y="228600"/>
            <a:ext cx="7213600" cy="752475"/>
          </a:xfrm>
        </p:spPr>
        <p:txBody>
          <a:bodyPr/>
          <a:lstStyle/>
          <a:p>
            <a:pPr algn="ctr" eaLnBrk="1" hangingPunct="1">
              <a:buFontTx/>
              <a:buNone/>
            </a:pPr>
            <a:r>
              <a:rPr lang="en-US" dirty="0">
                <a:latin typeface="Arial" charset="0"/>
                <a:ea typeface="ＭＳ Ｐゴシック" charset="0"/>
                <a:cs typeface="ＭＳ Ｐゴシック" charset="0"/>
              </a:rPr>
              <a:t>Wavelet scale expansion factor</a:t>
            </a:r>
          </a:p>
        </p:txBody>
      </p:sp>
      <p:sp>
        <p:nvSpPr>
          <p:cNvPr id="3" name="Line Callout 1 2"/>
          <p:cNvSpPr/>
          <p:nvPr/>
        </p:nvSpPr>
        <p:spPr>
          <a:xfrm>
            <a:off x="308241" y="5597361"/>
            <a:ext cx="2897475" cy="505488"/>
          </a:xfrm>
          <a:prstGeom prst="borderCallout1">
            <a:avLst>
              <a:gd name="adj1" fmla="val -1374"/>
              <a:gd name="adj2" fmla="val 73835"/>
              <a:gd name="adj3" fmla="val -87156"/>
              <a:gd name="adj4" fmla="val 74182"/>
            </a:avLst>
          </a:prstGeom>
          <a:ln>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n-US" dirty="0"/>
              <a:t>scale expansion factor (q)</a:t>
            </a:r>
          </a:p>
        </p:txBody>
      </p:sp>
    </p:spTree>
    <p:extLst>
      <p:ext uri="{BB962C8B-B14F-4D97-AF65-F5344CB8AC3E}">
        <p14:creationId xmlns:p14="http://schemas.microsoft.com/office/powerpoint/2010/main" val="1159754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5"/>
          <p:cNvSpPr>
            <a:spLocks noChangeArrowheads="1"/>
          </p:cNvSpPr>
          <p:nvPr/>
        </p:nvSpPr>
        <p:spPr bwMode="auto">
          <a:xfrm>
            <a:off x="5935663" y="784225"/>
            <a:ext cx="3208337" cy="79851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57346" name="Picture 4" descr="stefan_screenshot"/>
          <p:cNvPicPr>
            <a:picLocks noChangeAspect="1" noChangeArrowheads="1"/>
          </p:cNvPicPr>
          <p:nvPr/>
        </p:nvPicPr>
        <p:blipFill>
          <a:blip r:embed="rId3">
            <a:extLst>
              <a:ext uri="{28A0092B-C50C-407E-A947-70E740481C1C}">
                <a14:useLocalDpi xmlns:a14="http://schemas.microsoft.com/office/drawing/2010/main" val="0"/>
              </a:ext>
            </a:extLst>
          </a:blip>
          <a:srcRect l="32951" t="11108" r="2499" b="4582"/>
          <a:stretch>
            <a:fillRect/>
          </a:stretch>
        </p:blipFill>
        <p:spPr bwMode="auto">
          <a:xfrm>
            <a:off x="1628775" y="468313"/>
            <a:ext cx="5900738" cy="578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347" name="Rectangle 6"/>
          <p:cNvSpPr>
            <a:spLocks noChangeArrowheads="1"/>
          </p:cNvSpPr>
          <p:nvPr/>
        </p:nvSpPr>
        <p:spPr bwMode="auto">
          <a:xfrm>
            <a:off x="6729413" y="6583363"/>
            <a:ext cx="2414587"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sz="1200">
                <a:solidFill>
                  <a:schemeClr val="bg2"/>
                </a:solidFill>
              </a:rPr>
              <a:t>Slide courtesy of Stefan Debener</a:t>
            </a:r>
          </a:p>
        </p:txBody>
      </p:sp>
      <p:sp>
        <p:nvSpPr>
          <p:cNvPr id="2" name="TextBox 1"/>
          <p:cNvSpPr txBox="1"/>
          <p:nvPr/>
        </p:nvSpPr>
        <p:spPr>
          <a:xfrm>
            <a:off x="7415233" y="935760"/>
            <a:ext cx="1159843" cy="646331"/>
          </a:xfrm>
          <a:prstGeom prst="rect">
            <a:avLst/>
          </a:prstGeom>
          <a:noFill/>
        </p:spPr>
        <p:txBody>
          <a:bodyPr wrap="none" rtlCol="0">
            <a:spAutoFit/>
          </a:bodyPr>
          <a:lstStyle/>
          <a:p>
            <a:pPr algn="ctr"/>
            <a:r>
              <a:rPr lang="en-US" dirty="0"/>
              <a:t>Phase </a:t>
            </a:r>
          </a:p>
          <a:p>
            <a:pPr algn="ctr"/>
            <a:r>
              <a:rPr lang="en-US" dirty="0"/>
              <a:t>Resetting</a:t>
            </a:r>
          </a:p>
        </p:txBody>
      </p:sp>
      <p:sp>
        <p:nvSpPr>
          <p:cNvPr id="3" name="Rectangle 2"/>
          <p:cNvSpPr/>
          <p:nvPr/>
        </p:nvSpPr>
        <p:spPr>
          <a:xfrm>
            <a:off x="1417913" y="4783648"/>
            <a:ext cx="5918247" cy="1676742"/>
          </a:xfrm>
          <a:prstGeom prst="rect">
            <a:avLst/>
          </a:prstGeom>
          <a:solidFill>
            <a:srgbClr val="FFFFFF"/>
          </a:solidFill>
          <a:ln>
            <a:no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TextBox 3"/>
          <p:cNvSpPr txBox="1"/>
          <p:nvPr/>
        </p:nvSpPr>
        <p:spPr>
          <a:xfrm>
            <a:off x="2017889" y="1848555"/>
            <a:ext cx="2109660" cy="369332"/>
          </a:xfrm>
          <a:prstGeom prst="rect">
            <a:avLst/>
          </a:prstGeom>
          <a:noFill/>
        </p:spPr>
        <p:txBody>
          <a:bodyPr wrap="none" rtlCol="0">
            <a:spAutoFit/>
          </a:bodyPr>
          <a:lstStyle/>
          <a:p>
            <a:r>
              <a:rPr lang="en-US" dirty="0"/>
              <a:t>Induced Response</a:t>
            </a:r>
          </a:p>
        </p:txBody>
      </p:sp>
      <p:sp>
        <p:nvSpPr>
          <p:cNvPr id="5" name="Rectangle 4"/>
          <p:cNvSpPr/>
          <p:nvPr/>
        </p:nvSpPr>
        <p:spPr>
          <a:xfrm>
            <a:off x="5080001" y="1864057"/>
            <a:ext cx="2130778" cy="369332"/>
          </a:xfrm>
          <a:prstGeom prst="rect">
            <a:avLst/>
          </a:prstGeom>
        </p:spPr>
        <p:txBody>
          <a:bodyPr wrap="square">
            <a:spAutoFit/>
          </a:bodyPr>
          <a:lstStyle/>
          <a:p>
            <a:pPr algn="ctr"/>
            <a:r>
              <a:rPr lang="en-US" dirty="0"/>
              <a:t>Evoked Response</a:t>
            </a:r>
          </a:p>
        </p:txBody>
      </p:sp>
    </p:spTree>
    <p:extLst>
      <p:ext uri="{BB962C8B-B14F-4D97-AF65-F5344CB8AC3E}">
        <p14:creationId xmlns:p14="http://schemas.microsoft.com/office/powerpoint/2010/main" val="17361432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a:stretch>
            <a:fillRect/>
          </a:stretch>
        </p:blipFill>
        <p:spPr>
          <a:xfrm>
            <a:off x="408517" y="2123017"/>
            <a:ext cx="4241800" cy="558800"/>
          </a:xfrm>
          <a:prstGeom prst="rect">
            <a:avLst/>
          </a:prstGeom>
        </p:spPr>
      </p:pic>
      <p:pic>
        <p:nvPicPr>
          <p:cNvPr id="27" name="Picture 26"/>
          <p:cNvPicPr>
            <a:picLocks noChangeAspect="1"/>
          </p:cNvPicPr>
          <p:nvPr/>
        </p:nvPicPr>
        <p:blipFill>
          <a:blip r:embed="rId4"/>
          <a:stretch>
            <a:fillRect/>
          </a:stretch>
        </p:blipFill>
        <p:spPr>
          <a:xfrm>
            <a:off x="376767" y="2700866"/>
            <a:ext cx="4241800" cy="723900"/>
          </a:xfrm>
          <a:prstGeom prst="rect">
            <a:avLst/>
          </a:prstGeom>
        </p:spPr>
      </p:pic>
      <p:pic>
        <p:nvPicPr>
          <p:cNvPr id="28" name="Picture 27"/>
          <p:cNvPicPr>
            <a:picLocks noChangeAspect="1"/>
          </p:cNvPicPr>
          <p:nvPr/>
        </p:nvPicPr>
        <p:blipFill>
          <a:blip r:embed="rId5"/>
          <a:stretch>
            <a:fillRect/>
          </a:stretch>
        </p:blipFill>
        <p:spPr>
          <a:xfrm>
            <a:off x="355600" y="3498850"/>
            <a:ext cx="4241800" cy="431800"/>
          </a:xfrm>
          <a:prstGeom prst="rect">
            <a:avLst/>
          </a:prstGeom>
        </p:spPr>
      </p:pic>
      <p:sp>
        <p:nvSpPr>
          <p:cNvPr id="55297" name="Text Box 2"/>
          <p:cNvSpPr txBox="1">
            <a:spLocks noChangeArrowheads="1"/>
          </p:cNvSpPr>
          <p:nvPr/>
        </p:nvSpPr>
        <p:spPr bwMode="auto">
          <a:xfrm>
            <a:off x="912813" y="244475"/>
            <a:ext cx="7386637"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fr-FR" sz="3600" dirty="0">
                <a:solidFill>
                  <a:schemeClr val="tx2"/>
                </a:solidFill>
              </a:rPr>
              <a:t>Inter-Trial </a:t>
            </a:r>
            <a:r>
              <a:rPr lang="fr-FR" sz="3600" dirty="0" err="1">
                <a:solidFill>
                  <a:schemeClr val="tx2"/>
                </a:solidFill>
              </a:rPr>
              <a:t>Coherence</a:t>
            </a:r>
            <a:r>
              <a:rPr lang="fr-FR" sz="3600" dirty="0">
                <a:solidFill>
                  <a:schemeClr val="tx2"/>
                </a:solidFill>
              </a:rPr>
              <a:t> (ITC) </a:t>
            </a:r>
          </a:p>
        </p:txBody>
      </p:sp>
      <p:sp>
        <p:nvSpPr>
          <p:cNvPr id="55299" name="Text Box 4"/>
          <p:cNvSpPr txBox="1">
            <a:spLocks noChangeArrowheads="1"/>
          </p:cNvSpPr>
          <p:nvPr/>
        </p:nvSpPr>
        <p:spPr bwMode="auto">
          <a:xfrm>
            <a:off x="6145918" y="2079096"/>
            <a:ext cx="38687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dirty="0">
                <a:latin typeface="Times New Roman" charset="0"/>
              </a:rPr>
              <a:t>amplitude 0.5     phase 0</a:t>
            </a:r>
          </a:p>
        </p:txBody>
      </p:sp>
      <p:sp>
        <p:nvSpPr>
          <p:cNvPr id="55301" name="Text Box 6"/>
          <p:cNvSpPr txBox="1">
            <a:spLocks noChangeArrowheads="1"/>
          </p:cNvSpPr>
          <p:nvPr/>
        </p:nvSpPr>
        <p:spPr bwMode="auto">
          <a:xfrm>
            <a:off x="6145919" y="2801585"/>
            <a:ext cx="38687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dirty="0">
                <a:latin typeface="Times New Roman" charset="0"/>
              </a:rPr>
              <a:t>amplitude 1        phase 90</a:t>
            </a:r>
          </a:p>
        </p:txBody>
      </p:sp>
      <p:sp>
        <p:nvSpPr>
          <p:cNvPr id="55302" name="Text Box 7"/>
          <p:cNvSpPr txBox="1">
            <a:spLocks noChangeArrowheads="1"/>
          </p:cNvSpPr>
          <p:nvPr/>
        </p:nvSpPr>
        <p:spPr bwMode="auto">
          <a:xfrm>
            <a:off x="6131809" y="3495851"/>
            <a:ext cx="38687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dirty="0">
                <a:latin typeface="Times New Roman" charset="0"/>
              </a:rPr>
              <a:t>amplitude 0.25   phase 180</a:t>
            </a:r>
          </a:p>
        </p:txBody>
      </p:sp>
      <p:sp>
        <p:nvSpPr>
          <p:cNvPr id="55304" name="Oval 9"/>
          <p:cNvSpPr>
            <a:spLocks noChangeArrowheads="1"/>
          </p:cNvSpPr>
          <p:nvPr/>
        </p:nvSpPr>
        <p:spPr bwMode="auto">
          <a:xfrm>
            <a:off x="5232400" y="1930401"/>
            <a:ext cx="728979" cy="694266"/>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55305" name="Line 10"/>
          <p:cNvSpPr>
            <a:spLocks noChangeShapeType="1"/>
          </p:cNvSpPr>
          <p:nvPr/>
        </p:nvSpPr>
        <p:spPr bwMode="auto">
          <a:xfrm>
            <a:off x="5579534" y="2277531"/>
            <a:ext cx="312420" cy="3858"/>
          </a:xfrm>
          <a:prstGeom prst="line">
            <a:avLst/>
          </a:prstGeom>
          <a:noFill/>
          <a:ln w="9525">
            <a:solidFill>
              <a:srgbClr val="FF33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5307" name="Oval 12"/>
          <p:cNvSpPr>
            <a:spLocks noChangeArrowheads="1"/>
          </p:cNvSpPr>
          <p:nvPr/>
        </p:nvSpPr>
        <p:spPr bwMode="auto">
          <a:xfrm>
            <a:off x="5264854" y="3413478"/>
            <a:ext cx="728979" cy="694266"/>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55308" name="Line 13"/>
          <p:cNvSpPr>
            <a:spLocks noChangeShapeType="1"/>
          </p:cNvSpPr>
          <p:nvPr/>
        </p:nvSpPr>
        <p:spPr bwMode="auto">
          <a:xfrm flipH="1">
            <a:off x="5424921" y="3760611"/>
            <a:ext cx="204423" cy="0"/>
          </a:xfrm>
          <a:prstGeom prst="line">
            <a:avLst/>
          </a:prstGeom>
          <a:noFill/>
          <a:ln w="9525">
            <a:solidFill>
              <a:srgbClr val="9900FF"/>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55306" name="Oval 11"/>
          <p:cNvSpPr>
            <a:spLocks noChangeArrowheads="1"/>
          </p:cNvSpPr>
          <p:nvPr/>
        </p:nvSpPr>
        <p:spPr bwMode="auto">
          <a:xfrm>
            <a:off x="5259210" y="2678289"/>
            <a:ext cx="728979" cy="694266"/>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55309" name="Line 14"/>
          <p:cNvSpPr>
            <a:spLocks noChangeShapeType="1"/>
          </p:cNvSpPr>
          <p:nvPr/>
        </p:nvSpPr>
        <p:spPr bwMode="auto">
          <a:xfrm rot="16200000" flipV="1">
            <a:off x="5430294" y="2891527"/>
            <a:ext cx="380194" cy="0"/>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nvGrpSpPr>
          <p:cNvPr id="3" name="Group 22"/>
          <p:cNvGrpSpPr>
            <a:grpSpLocks/>
          </p:cNvGrpSpPr>
          <p:nvPr/>
        </p:nvGrpSpPr>
        <p:grpSpPr bwMode="auto">
          <a:xfrm>
            <a:off x="1060273" y="3928358"/>
            <a:ext cx="6635749" cy="1838326"/>
            <a:chOff x="419" y="2439"/>
            <a:chExt cx="4180" cy="1158"/>
          </a:xfrm>
        </p:grpSpPr>
        <p:sp>
          <p:nvSpPr>
            <p:cNvPr id="55317" name="Text Box 23"/>
            <p:cNvSpPr txBox="1">
              <a:spLocks noChangeArrowheads="1"/>
            </p:cNvSpPr>
            <p:nvPr/>
          </p:nvSpPr>
          <p:spPr bwMode="auto">
            <a:xfrm>
              <a:off x="419" y="3072"/>
              <a:ext cx="2157" cy="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dirty="0">
                  <a:latin typeface="Times New Roman" charset="0"/>
                </a:rPr>
                <a:t>POWER = </a:t>
              </a:r>
              <a:r>
                <a:rPr lang="fr-FR" sz="2000" dirty="0" err="1">
                  <a:latin typeface="Times New Roman" charset="0"/>
                </a:rPr>
                <a:t>mean</a:t>
              </a:r>
              <a:r>
                <a:rPr lang="fr-FR" sz="2000" dirty="0">
                  <a:latin typeface="Symbol" charset="0"/>
                </a:rPr>
                <a:t>(</a:t>
              </a:r>
              <a:r>
                <a:rPr lang="fr-FR" sz="2000" dirty="0">
                  <a:latin typeface="Times New Roman" charset="0"/>
                </a:rPr>
                <a:t>amplitudes</a:t>
              </a:r>
              <a:r>
                <a:rPr lang="fr-FR" sz="2000" baseline="30000" dirty="0">
                  <a:latin typeface="Times New Roman" charset="0"/>
                </a:rPr>
                <a:t>2 </a:t>
              </a:r>
              <a:r>
                <a:rPr lang="fr-FR" sz="2000" dirty="0">
                  <a:latin typeface="Times New Roman" charset="0"/>
                </a:rPr>
                <a:t>)</a:t>
              </a:r>
            </a:p>
          </p:txBody>
        </p:sp>
        <p:sp>
          <p:nvSpPr>
            <p:cNvPr id="55318" name="AutoShape 24"/>
            <p:cNvSpPr>
              <a:spLocks/>
            </p:cNvSpPr>
            <p:nvPr/>
          </p:nvSpPr>
          <p:spPr bwMode="auto">
            <a:xfrm rot="16200000">
              <a:off x="4083" y="2059"/>
              <a:ext cx="136" cy="896"/>
            </a:xfrm>
            <a:prstGeom prst="leftBrace">
              <a:avLst>
                <a:gd name="adj1" fmla="val 54902"/>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cxnSp>
          <p:nvCxnSpPr>
            <p:cNvPr id="55319" name="AutoShape 25"/>
            <p:cNvCxnSpPr>
              <a:cxnSpLocks noChangeShapeType="1"/>
              <a:stCxn id="55318" idx="1"/>
              <a:endCxn id="55317" idx="0"/>
            </p:cNvCxnSpPr>
            <p:nvPr/>
          </p:nvCxnSpPr>
          <p:spPr bwMode="auto">
            <a:xfrm rot="5400000">
              <a:off x="2576" y="1497"/>
              <a:ext cx="497" cy="2653"/>
            </a:xfrm>
            <a:prstGeom prst="curvedConnector3">
              <a:avLst>
                <a:gd name="adj1" fmla="val 50000"/>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cxnSp>
        <p:sp>
          <p:nvSpPr>
            <p:cNvPr id="55320" name="Text Box 26"/>
            <p:cNvSpPr txBox="1">
              <a:spLocks noChangeArrowheads="1"/>
            </p:cNvSpPr>
            <p:nvPr/>
          </p:nvSpPr>
          <p:spPr bwMode="auto">
            <a:xfrm>
              <a:off x="971" y="3347"/>
              <a:ext cx="1117" cy="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a:latin typeface="Times New Roman" charset="0"/>
                </a:rPr>
                <a:t>0.44 or –8.3 dB</a:t>
              </a:r>
              <a:endParaRPr lang="fr-FR" sz="2000" baseline="30000">
                <a:latin typeface="Times New Roman" charset="0"/>
              </a:endParaRPr>
            </a:p>
          </p:txBody>
        </p:sp>
      </p:grpSp>
      <p:sp>
        <p:nvSpPr>
          <p:cNvPr id="55313" name="Text Box 28"/>
          <p:cNvSpPr txBox="1">
            <a:spLocks noChangeArrowheads="1"/>
          </p:cNvSpPr>
          <p:nvPr/>
        </p:nvSpPr>
        <p:spPr bwMode="auto">
          <a:xfrm rot="-5400000">
            <a:off x="-365125" y="1876426"/>
            <a:ext cx="1038225"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dirty="0">
                <a:latin typeface="Times New Roman" charset="0"/>
              </a:rPr>
              <a:t>Trial 1</a:t>
            </a:r>
          </a:p>
        </p:txBody>
      </p:sp>
      <p:sp>
        <p:nvSpPr>
          <p:cNvPr id="55314" name="Text Box 29"/>
          <p:cNvSpPr txBox="1">
            <a:spLocks noChangeArrowheads="1"/>
          </p:cNvSpPr>
          <p:nvPr/>
        </p:nvSpPr>
        <p:spPr bwMode="auto">
          <a:xfrm rot="-5400000">
            <a:off x="-365919" y="2663032"/>
            <a:ext cx="1036637"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a:latin typeface="Times New Roman" charset="0"/>
              </a:rPr>
              <a:t>Trial 2</a:t>
            </a:r>
          </a:p>
        </p:txBody>
      </p:sp>
      <p:sp>
        <p:nvSpPr>
          <p:cNvPr id="55315" name="Text Box 30"/>
          <p:cNvSpPr txBox="1">
            <a:spLocks noChangeArrowheads="1"/>
          </p:cNvSpPr>
          <p:nvPr/>
        </p:nvSpPr>
        <p:spPr bwMode="auto">
          <a:xfrm rot="-5400000">
            <a:off x="-365919" y="3412332"/>
            <a:ext cx="1036637"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a:latin typeface="Times New Roman" charset="0"/>
              </a:rPr>
              <a:t>Trial 3</a:t>
            </a:r>
          </a:p>
        </p:txBody>
      </p:sp>
      <p:grpSp>
        <p:nvGrpSpPr>
          <p:cNvPr id="17" name="Group 16"/>
          <p:cNvGrpSpPr/>
          <p:nvPr/>
        </p:nvGrpSpPr>
        <p:grpSpPr>
          <a:xfrm>
            <a:off x="4757738" y="3938588"/>
            <a:ext cx="4386262" cy="2386013"/>
            <a:chOff x="4757738" y="3938588"/>
            <a:chExt cx="4386262" cy="2386013"/>
          </a:xfrm>
        </p:grpSpPr>
        <p:sp>
          <p:nvSpPr>
            <p:cNvPr id="44" name="Line 14"/>
            <p:cNvSpPr>
              <a:spLocks noChangeShapeType="1"/>
            </p:cNvSpPr>
            <p:nvPr/>
          </p:nvSpPr>
          <p:spPr bwMode="auto">
            <a:xfrm rot="16200000" flipV="1">
              <a:off x="6321162" y="5645061"/>
              <a:ext cx="482358" cy="1347"/>
            </a:xfrm>
            <a:prstGeom prst="line">
              <a:avLst/>
            </a:prstGeom>
            <a:noFill/>
            <a:ln w="9525">
              <a:solidFill>
                <a:srgbClr val="339966"/>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nvGrpSpPr>
            <p:cNvPr id="2" name="Group 15"/>
            <p:cNvGrpSpPr>
              <a:grpSpLocks/>
            </p:cNvGrpSpPr>
            <p:nvPr/>
          </p:nvGrpSpPr>
          <p:grpSpPr bwMode="auto">
            <a:xfrm>
              <a:off x="4757738" y="3938588"/>
              <a:ext cx="4386262" cy="2386013"/>
              <a:chOff x="2997" y="2481"/>
              <a:chExt cx="2763" cy="1503"/>
            </a:xfrm>
          </p:grpSpPr>
          <p:sp>
            <p:nvSpPr>
              <p:cNvPr id="55321" name="Text Box 16"/>
              <p:cNvSpPr txBox="1">
                <a:spLocks noChangeArrowheads="1"/>
              </p:cNvSpPr>
              <p:nvPr/>
            </p:nvSpPr>
            <p:spPr bwMode="auto">
              <a:xfrm>
                <a:off x="2997" y="3091"/>
                <a:ext cx="2597" cy="2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dirty="0">
                    <a:latin typeface="Times New Roman" charset="0"/>
                  </a:rPr>
                  <a:t>ITC = |</a:t>
                </a:r>
                <a:r>
                  <a:rPr lang="fr-FR" sz="2000" dirty="0" err="1">
                    <a:latin typeface="Times New Roman" charset="0"/>
                  </a:rPr>
                  <a:t>mean</a:t>
                </a:r>
                <a:r>
                  <a:rPr lang="fr-FR" sz="2000" dirty="0">
                    <a:latin typeface="Times New Roman" charset="0"/>
                  </a:rPr>
                  <a:t>(</a:t>
                </a:r>
                <a:r>
                  <a:rPr lang="fr-FR" sz="2000" dirty="0" err="1">
                    <a:latin typeface="Times New Roman" charset="0"/>
                  </a:rPr>
                  <a:t>norm’d</a:t>
                </a:r>
                <a:r>
                  <a:rPr lang="fr-FR" sz="2000" dirty="0">
                    <a:latin typeface="Times New Roman" charset="0"/>
                  </a:rPr>
                  <a:t> phase </a:t>
                </a:r>
                <a:r>
                  <a:rPr lang="fr-FR" sz="2000" dirty="0" err="1">
                    <a:latin typeface="Times New Roman" charset="0"/>
                  </a:rPr>
                  <a:t>vectors</a:t>
                </a:r>
                <a:r>
                  <a:rPr lang="fr-FR" sz="2000" dirty="0">
                    <a:latin typeface="Times New Roman" charset="0"/>
                  </a:rPr>
                  <a:t>)|</a:t>
                </a:r>
                <a:endParaRPr lang="fr-FR" sz="2000" baseline="30000" dirty="0">
                  <a:latin typeface="Times New Roman" charset="0"/>
                </a:endParaRPr>
              </a:p>
            </p:txBody>
          </p:sp>
          <p:sp>
            <p:nvSpPr>
              <p:cNvPr id="55322" name="Line 17"/>
              <p:cNvSpPr>
                <a:spLocks noChangeShapeType="1"/>
              </p:cNvSpPr>
              <p:nvPr/>
            </p:nvSpPr>
            <p:spPr bwMode="auto">
              <a:xfrm rot="16200000">
                <a:off x="4043" y="3619"/>
                <a:ext cx="179" cy="0"/>
              </a:xfrm>
              <a:prstGeom prst="line">
                <a:avLst/>
              </a:prstGeom>
              <a:noFill/>
              <a:ln w="38100" cmpd="sng">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ln w="76200" cmpd="sng">
                    <a:solidFill>
                      <a:schemeClr val="tx1"/>
                    </a:solidFill>
                  </a:ln>
                </a:endParaRPr>
              </a:p>
            </p:txBody>
          </p:sp>
          <p:sp>
            <p:nvSpPr>
              <p:cNvPr id="55323" name="Oval 18"/>
              <p:cNvSpPr>
                <a:spLocks noChangeArrowheads="1"/>
              </p:cNvSpPr>
              <p:nvPr/>
            </p:nvSpPr>
            <p:spPr bwMode="auto">
              <a:xfrm>
                <a:off x="3824" y="3392"/>
                <a:ext cx="640" cy="592"/>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55324" name="Text Box 19"/>
              <p:cNvSpPr txBox="1">
                <a:spLocks noChangeArrowheads="1"/>
              </p:cNvSpPr>
              <p:nvPr/>
            </p:nvSpPr>
            <p:spPr bwMode="auto">
              <a:xfrm>
                <a:off x="4579" y="3494"/>
                <a:ext cx="1181" cy="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000" dirty="0">
                    <a:latin typeface="Times New Roman" charset="0"/>
                  </a:rPr>
                  <a:t>Magnitude: 0.33</a:t>
                </a:r>
                <a:endParaRPr lang="fr-FR" sz="2000" baseline="30000" dirty="0">
                  <a:latin typeface="Times New Roman" charset="0"/>
                </a:endParaRPr>
              </a:p>
            </p:txBody>
          </p:sp>
          <p:sp>
            <p:nvSpPr>
              <p:cNvPr id="55325" name="AutoShape 20"/>
              <p:cNvSpPr>
                <a:spLocks/>
              </p:cNvSpPr>
              <p:nvPr/>
            </p:nvSpPr>
            <p:spPr bwMode="auto">
              <a:xfrm rot="16200000">
                <a:off x="5223" y="2225"/>
                <a:ext cx="140" cy="651"/>
              </a:xfrm>
              <a:prstGeom prst="leftBrace">
                <a:avLst>
                  <a:gd name="adj1" fmla="val 64815"/>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cxnSp>
            <p:nvCxnSpPr>
              <p:cNvPr id="55326" name="AutoShape 21"/>
              <p:cNvCxnSpPr>
                <a:cxnSpLocks noChangeShapeType="1"/>
                <a:stCxn id="55325" idx="1"/>
                <a:endCxn id="55321" idx="0"/>
              </p:cNvCxnSpPr>
              <p:nvPr/>
            </p:nvCxnSpPr>
            <p:spPr bwMode="auto">
              <a:xfrm rot="5400000">
                <a:off x="4559" y="2357"/>
                <a:ext cx="471" cy="997"/>
              </a:xfrm>
              <a:prstGeom prst="curvedConnector3">
                <a:avLst>
                  <a:gd name="adj1" fmla="val 50000"/>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cxnSp>
        </p:grpSp>
        <p:sp>
          <p:nvSpPr>
            <p:cNvPr id="43" name="Line 10"/>
            <p:cNvSpPr>
              <a:spLocks noChangeShapeType="1"/>
            </p:cNvSpPr>
            <p:nvPr/>
          </p:nvSpPr>
          <p:spPr bwMode="auto">
            <a:xfrm flipV="1">
              <a:off x="6564489" y="5884333"/>
              <a:ext cx="505178" cy="2820"/>
            </a:xfrm>
            <a:prstGeom prst="line">
              <a:avLst/>
            </a:prstGeom>
            <a:noFill/>
            <a:ln w="9525">
              <a:solidFill>
                <a:srgbClr val="FF33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45" name="Line 13"/>
            <p:cNvSpPr>
              <a:spLocks noChangeShapeType="1"/>
            </p:cNvSpPr>
            <p:nvPr/>
          </p:nvSpPr>
          <p:spPr bwMode="auto">
            <a:xfrm flipH="1">
              <a:off x="6067777" y="5888566"/>
              <a:ext cx="490077" cy="0"/>
            </a:xfrm>
            <a:prstGeom prst="line">
              <a:avLst/>
            </a:prstGeom>
            <a:noFill/>
            <a:ln w="9525">
              <a:solidFill>
                <a:srgbClr val="9900FF"/>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12" name="Right Brace 11"/>
            <p:cNvSpPr/>
            <p:nvPr/>
          </p:nvSpPr>
          <p:spPr>
            <a:xfrm>
              <a:off x="6604000" y="5616222"/>
              <a:ext cx="155223" cy="254000"/>
            </a:xfrm>
            <a:prstGeom prst="rightBrace">
              <a:avLst/>
            </a:prstGeom>
            <a:ln>
              <a:solidFill>
                <a:srgbClr val="0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14" name="Straight Connector 13"/>
            <p:cNvCxnSpPr>
              <a:stCxn id="12" idx="1"/>
              <a:endCxn id="55324" idx="1"/>
            </p:cNvCxnSpPr>
            <p:nvPr/>
          </p:nvCxnSpPr>
          <p:spPr>
            <a:xfrm>
              <a:off x="6759223" y="5743222"/>
              <a:ext cx="509940" cy="1942"/>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p:grpSp>
      <p:grpSp>
        <p:nvGrpSpPr>
          <p:cNvPr id="22" name="Group 21"/>
          <p:cNvGrpSpPr/>
          <p:nvPr/>
        </p:nvGrpSpPr>
        <p:grpSpPr>
          <a:xfrm>
            <a:off x="1326442" y="1495778"/>
            <a:ext cx="248799" cy="2695222"/>
            <a:chOff x="1552221" y="1481667"/>
            <a:chExt cx="248799" cy="2695222"/>
          </a:xfrm>
        </p:grpSpPr>
        <p:cxnSp>
          <p:nvCxnSpPr>
            <p:cNvPr id="19" name="Straight Connector 18"/>
            <p:cNvCxnSpPr/>
            <p:nvPr/>
          </p:nvCxnSpPr>
          <p:spPr>
            <a:xfrm>
              <a:off x="1679222" y="1848556"/>
              <a:ext cx="0" cy="232833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552221" y="1481667"/>
              <a:ext cx="248799" cy="369332"/>
            </a:xfrm>
            <a:prstGeom prst="rect">
              <a:avLst/>
            </a:prstGeom>
            <a:noFill/>
          </p:spPr>
          <p:txBody>
            <a:bodyPr wrap="none" rtlCol="0">
              <a:spAutoFit/>
            </a:bodyPr>
            <a:lstStyle/>
            <a:p>
              <a:r>
                <a:rPr lang="en-US" dirty="0"/>
                <a:t>t</a:t>
              </a:r>
            </a:p>
          </p:txBody>
        </p:sp>
      </p:grpSp>
      <p:sp>
        <p:nvSpPr>
          <p:cNvPr id="23" name="TextBox 22"/>
          <p:cNvSpPr txBox="1"/>
          <p:nvPr/>
        </p:nvSpPr>
        <p:spPr>
          <a:xfrm>
            <a:off x="5344586" y="2751667"/>
            <a:ext cx="231598" cy="307777"/>
          </a:xfrm>
          <a:prstGeom prst="rect">
            <a:avLst/>
          </a:prstGeom>
          <a:noFill/>
        </p:spPr>
        <p:txBody>
          <a:bodyPr wrap="square" rtlCol="0">
            <a:spAutoFit/>
          </a:bodyPr>
          <a:lstStyle/>
          <a:p>
            <a:r>
              <a:rPr lang="en-US" sz="1400" dirty="0"/>
              <a:t>1</a:t>
            </a:r>
          </a:p>
        </p:txBody>
      </p:sp>
      <p:sp>
        <p:nvSpPr>
          <p:cNvPr id="58" name="TextBox 57"/>
          <p:cNvSpPr txBox="1"/>
          <p:nvPr/>
        </p:nvSpPr>
        <p:spPr>
          <a:xfrm>
            <a:off x="5482166" y="1983317"/>
            <a:ext cx="476250" cy="307777"/>
          </a:xfrm>
          <a:prstGeom prst="rect">
            <a:avLst/>
          </a:prstGeom>
          <a:noFill/>
        </p:spPr>
        <p:txBody>
          <a:bodyPr wrap="square" rtlCol="0">
            <a:spAutoFit/>
          </a:bodyPr>
          <a:lstStyle/>
          <a:p>
            <a:r>
              <a:rPr lang="en-US" sz="1400" dirty="0"/>
              <a:t>0.5</a:t>
            </a:r>
          </a:p>
        </p:txBody>
      </p:sp>
      <p:sp>
        <p:nvSpPr>
          <p:cNvPr id="59" name="TextBox 58"/>
          <p:cNvSpPr txBox="1"/>
          <p:nvPr/>
        </p:nvSpPr>
        <p:spPr>
          <a:xfrm>
            <a:off x="5317069" y="3475566"/>
            <a:ext cx="567265" cy="307777"/>
          </a:xfrm>
          <a:prstGeom prst="rect">
            <a:avLst/>
          </a:prstGeom>
          <a:noFill/>
        </p:spPr>
        <p:txBody>
          <a:bodyPr wrap="square" rtlCol="0">
            <a:spAutoFit/>
          </a:bodyPr>
          <a:lstStyle/>
          <a:p>
            <a:r>
              <a:rPr lang="en-US" sz="1400" dirty="0"/>
              <a:t>.25</a:t>
            </a:r>
          </a:p>
        </p:txBody>
      </p:sp>
      <p:sp>
        <p:nvSpPr>
          <p:cNvPr id="24" name="TextBox 23"/>
          <p:cNvSpPr txBox="1"/>
          <p:nvPr/>
        </p:nvSpPr>
        <p:spPr>
          <a:xfrm>
            <a:off x="4497918" y="920751"/>
            <a:ext cx="2785250" cy="369332"/>
          </a:xfrm>
          <a:prstGeom prst="rect">
            <a:avLst/>
          </a:prstGeom>
          <a:noFill/>
        </p:spPr>
        <p:txBody>
          <a:bodyPr wrap="none" rtlCol="0">
            <a:spAutoFit/>
          </a:bodyPr>
          <a:lstStyle/>
          <a:p>
            <a:r>
              <a:rPr lang="en-US" dirty="0" err="1"/>
              <a:t>Tallon-Baudry</a:t>
            </a:r>
            <a:r>
              <a:rPr lang="en-US" dirty="0"/>
              <a:t>, et al, 1996</a:t>
            </a:r>
          </a:p>
        </p:txBody>
      </p:sp>
      <p:sp>
        <p:nvSpPr>
          <p:cNvPr id="62" name="Text Box 6"/>
          <p:cNvSpPr txBox="1">
            <a:spLocks noChangeArrowheads="1"/>
          </p:cNvSpPr>
          <p:nvPr/>
        </p:nvSpPr>
        <p:spPr bwMode="auto">
          <a:xfrm>
            <a:off x="132292" y="6382280"/>
            <a:ext cx="683372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ctr" eaLnBrk="0" fontAlgn="base" hangingPunct="0">
              <a:spcBef>
                <a:spcPct val="50000"/>
              </a:spcBef>
              <a:spcAft>
                <a:spcPct val="0"/>
              </a:spcAft>
              <a:defRPr sz="1400">
                <a:solidFill>
                  <a:schemeClr val="bg2"/>
                </a:solidFill>
                <a:latin typeface="Arial" charset="0"/>
              </a:defRPr>
            </a:lvl6pPr>
            <a:lvl7pPr marL="2971800" indent="-228600" algn="ctr" eaLnBrk="0" fontAlgn="base" hangingPunct="0">
              <a:spcBef>
                <a:spcPct val="50000"/>
              </a:spcBef>
              <a:spcAft>
                <a:spcPct val="0"/>
              </a:spcAft>
              <a:defRPr sz="1400">
                <a:solidFill>
                  <a:schemeClr val="bg2"/>
                </a:solidFill>
                <a:latin typeface="Arial" charset="0"/>
              </a:defRPr>
            </a:lvl7pPr>
            <a:lvl8pPr marL="3429000" indent="-228600" algn="ctr" eaLnBrk="0" fontAlgn="base" hangingPunct="0">
              <a:spcBef>
                <a:spcPct val="50000"/>
              </a:spcBef>
              <a:spcAft>
                <a:spcPct val="0"/>
              </a:spcAft>
              <a:defRPr sz="1400">
                <a:solidFill>
                  <a:schemeClr val="bg2"/>
                </a:solidFill>
                <a:latin typeface="Arial" charset="0"/>
              </a:defRPr>
            </a:lvl8pPr>
            <a:lvl9pPr marL="3886200" indent="-228600" algn="ct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nl-NL" sz="1800" b="1" dirty="0">
                <a:solidFill>
                  <a:schemeClr val="tx1"/>
                </a:solidFill>
                <a:latin typeface="Courier New" pitchFamily="49" charset="0"/>
              </a:rPr>
              <a:t>&gt;&gt; EEG = </a:t>
            </a:r>
            <a:r>
              <a:rPr lang="nl-NL" sz="1800" b="1" dirty="0" err="1">
                <a:solidFill>
                  <a:srgbClr val="9900FF"/>
                </a:solidFill>
                <a:latin typeface="Courier New" pitchFamily="49" charset="0"/>
              </a:rPr>
              <a:t>pop_newtimef</a:t>
            </a:r>
            <a:r>
              <a:rPr lang="nl-NL" sz="1800" b="1" dirty="0">
                <a:solidFill>
                  <a:schemeClr val="tx1"/>
                </a:solidFill>
                <a:latin typeface="Courier New" pitchFamily="49" charset="0"/>
              </a:rPr>
              <a:t>(EEG,..., ’</a:t>
            </a:r>
            <a:r>
              <a:rPr lang="nl-NL" sz="1800" b="1" dirty="0" err="1">
                <a:solidFill>
                  <a:schemeClr val="tx1"/>
                </a:solidFill>
                <a:latin typeface="Courier New" pitchFamily="49" charset="0"/>
              </a:rPr>
              <a:t>plotitc</a:t>
            </a:r>
            <a:r>
              <a:rPr lang="nl-NL" sz="1800" b="1" dirty="0">
                <a:solidFill>
                  <a:schemeClr val="tx1"/>
                </a:solidFill>
                <a:latin typeface="Courier New" pitchFamily="49" charset="0"/>
              </a:rPr>
              <a:t>’,’on’);</a:t>
            </a:r>
            <a:endParaRPr lang="de-DE" sz="1800" b="1" dirty="0">
              <a:solidFill>
                <a:schemeClr val="tx1"/>
              </a:solidFill>
              <a:latin typeface="Courier New"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30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30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3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30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30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3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p:bldP spid="55302" grpId="0"/>
      <p:bldP spid="55307" grpId="0" animBg="1"/>
      <p:bldP spid="55308" grpId="0" animBg="1"/>
      <p:bldP spid="55306" grpId="0" animBg="1"/>
      <p:bldP spid="55309" grpId="0" animBg="1"/>
      <p:bldP spid="23" grpId="0"/>
      <p:bldP spid="59" grpId="0"/>
      <p:bldP spid="6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5"/>
          <p:cNvSpPr>
            <a:spLocks noChangeArrowheads="1"/>
          </p:cNvSpPr>
          <p:nvPr/>
        </p:nvSpPr>
        <p:spPr bwMode="auto">
          <a:xfrm>
            <a:off x="5935663" y="784225"/>
            <a:ext cx="3208337" cy="79851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57346" name="Picture 4" descr="stefan_screenshot"/>
          <p:cNvPicPr>
            <a:picLocks noChangeAspect="1" noChangeArrowheads="1"/>
          </p:cNvPicPr>
          <p:nvPr/>
        </p:nvPicPr>
        <p:blipFill>
          <a:blip r:embed="rId3">
            <a:extLst>
              <a:ext uri="{28A0092B-C50C-407E-A947-70E740481C1C}">
                <a14:useLocalDpi xmlns:a14="http://schemas.microsoft.com/office/drawing/2010/main" val="0"/>
              </a:ext>
            </a:extLst>
          </a:blip>
          <a:srcRect l="32951" t="11108" r="2499" b="4582"/>
          <a:stretch>
            <a:fillRect/>
          </a:stretch>
        </p:blipFill>
        <p:spPr bwMode="auto">
          <a:xfrm>
            <a:off x="1628775" y="468313"/>
            <a:ext cx="5900738" cy="578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347" name="Rectangle 6"/>
          <p:cNvSpPr>
            <a:spLocks noChangeArrowheads="1"/>
          </p:cNvSpPr>
          <p:nvPr/>
        </p:nvSpPr>
        <p:spPr bwMode="auto">
          <a:xfrm>
            <a:off x="6729413" y="6583363"/>
            <a:ext cx="2414587"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sz="1200">
                <a:solidFill>
                  <a:schemeClr val="bg2"/>
                </a:solidFill>
              </a:rPr>
              <a:t>Slide courtesy of Stefan Debener</a:t>
            </a:r>
          </a:p>
        </p:txBody>
      </p:sp>
      <p:sp>
        <p:nvSpPr>
          <p:cNvPr id="2" name="TextBox 1"/>
          <p:cNvSpPr txBox="1"/>
          <p:nvPr/>
        </p:nvSpPr>
        <p:spPr>
          <a:xfrm>
            <a:off x="7415232" y="1020426"/>
            <a:ext cx="1159843" cy="646331"/>
          </a:xfrm>
          <a:prstGeom prst="rect">
            <a:avLst/>
          </a:prstGeom>
          <a:noFill/>
        </p:spPr>
        <p:txBody>
          <a:bodyPr wrap="none" rtlCol="0">
            <a:spAutoFit/>
          </a:bodyPr>
          <a:lstStyle/>
          <a:p>
            <a:pPr algn="ctr"/>
            <a:r>
              <a:rPr lang="en-US" dirty="0"/>
              <a:t>Phase </a:t>
            </a:r>
          </a:p>
          <a:p>
            <a:pPr algn="ctr"/>
            <a:r>
              <a:rPr lang="en-US" dirty="0"/>
              <a:t>Resetting</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Plot IC ERSP</a:t>
            </a:r>
          </a:p>
        </p:txBody>
      </p:sp>
      <p:pic>
        <p:nvPicPr>
          <p:cNvPr id="201731" name="Picture 3" descr="clpr1"/>
          <p:cNvPicPr>
            <a:picLocks noChangeAspect="1" noChangeArrowheads="1"/>
          </p:cNvPicPr>
          <p:nvPr/>
        </p:nvPicPr>
        <p:blipFill>
          <a:blip r:embed="rId3">
            <a:extLst>
              <a:ext uri="{28A0092B-C50C-407E-A947-70E740481C1C}">
                <a14:useLocalDpi xmlns:a14="http://schemas.microsoft.com/office/drawing/2010/main" val="0"/>
              </a:ext>
            </a:extLst>
          </a:blip>
          <a:srcRect b="35008"/>
          <a:stretch>
            <a:fillRect/>
          </a:stretch>
        </p:blipFill>
        <p:spPr bwMode="auto">
          <a:xfrm>
            <a:off x="3711575" y="2606675"/>
            <a:ext cx="5432425" cy="2074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1732" name="Rectangle 4"/>
          <p:cNvSpPr>
            <a:spLocks noChangeArrowheads="1"/>
          </p:cNvSpPr>
          <p:nvPr/>
        </p:nvSpPr>
        <p:spPr bwMode="auto">
          <a:xfrm>
            <a:off x="3730625" y="3914775"/>
            <a:ext cx="3924300" cy="177800"/>
          </a:xfrm>
          <a:prstGeom prst="rect">
            <a:avLst/>
          </a:prstGeom>
          <a:noFill/>
          <a:ln w="28575">
            <a:solidFill>
              <a:srgbClr val="FF99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01733" name="Rectangle 5"/>
          <p:cNvSpPr>
            <a:spLocks noChangeArrowheads="1"/>
          </p:cNvSpPr>
          <p:nvPr/>
        </p:nvSpPr>
        <p:spPr bwMode="auto">
          <a:xfrm>
            <a:off x="3730625" y="4276725"/>
            <a:ext cx="4572000" cy="171450"/>
          </a:xfrm>
          <a:prstGeom prst="rect">
            <a:avLst/>
          </a:prstGeom>
          <a:noFill/>
          <a:ln w="28575">
            <a:solidFill>
              <a:srgbClr val="FF99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63493" name="Picture 6" descr="timfmenu"/>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56891" t="42648" r="5759" b="14746"/>
          <a:stretch>
            <a:fillRect/>
          </a:stretch>
        </p:blipFill>
        <p:spPr bwMode="auto">
          <a:xfrm>
            <a:off x="0" y="1717675"/>
            <a:ext cx="5519738" cy="477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1735" name="Rectangle 7"/>
          <p:cNvSpPr>
            <a:spLocks noChangeArrowheads="1"/>
          </p:cNvSpPr>
          <p:nvPr/>
        </p:nvSpPr>
        <p:spPr bwMode="auto">
          <a:xfrm>
            <a:off x="3394075" y="6000750"/>
            <a:ext cx="2066925" cy="225425"/>
          </a:xfrm>
          <a:prstGeom prst="rect">
            <a:avLst/>
          </a:prstGeom>
          <a:noFill/>
          <a:ln w="28575">
            <a:solidFill>
              <a:srgbClr val="FF99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0300" y="365125"/>
            <a:ext cx="7797800" cy="315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Oval 5"/>
          <p:cNvSpPr>
            <a:spLocks noChangeArrowheads="1"/>
          </p:cNvSpPr>
          <p:nvPr/>
        </p:nvSpPr>
        <p:spPr bwMode="auto">
          <a:xfrm>
            <a:off x="4671737" y="1580667"/>
            <a:ext cx="787400" cy="270200"/>
          </a:xfrm>
          <a:prstGeom prst="ellipse">
            <a:avLst/>
          </a:prstGeom>
          <a:noFill/>
          <a:ln w="381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201737" name="Picture 9" descr="tfnonmas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0239" y="2062380"/>
            <a:ext cx="5264150" cy="470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6664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17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strVal val="#ppt_w*0.70"/>
                                          </p:val>
                                        </p:tav>
                                        <p:tav tm="100000">
                                          <p:val>
                                            <p:strVal val="#ppt_w"/>
                                          </p:val>
                                        </p:tav>
                                      </p:tavLst>
                                    </p:anim>
                                    <p:anim calcmode="lin" valueType="num">
                                      <p:cBhvr>
                                        <p:cTn id="16" dur="500" fill="hold"/>
                                        <p:tgtEl>
                                          <p:spTgt spid="10"/>
                                        </p:tgtEl>
                                        <p:attrNameLst>
                                          <p:attrName>ppt_h</p:attrName>
                                        </p:attrNameLst>
                                      </p:cBhvr>
                                      <p:tavLst>
                                        <p:tav tm="0">
                                          <p:val>
                                            <p:strVal val="#ppt_h"/>
                                          </p:val>
                                        </p:tav>
                                        <p:tav tm="100000">
                                          <p:val>
                                            <p:strVal val="#ppt_h"/>
                                          </p:val>
                                        </p:tav>
                                      </p:tavLst>
                                    </p:anim>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01731"/>
                                        </p:tgtEl>
                                        <p:attrNameLst>
                                          <p:attrName>style.visibility</p:attrName>
                                        </p:attrNameLst>
                                      </p:cBhvr>
                                      <p:to>
                                        <p:strVal val="visible"/>
                                      </p:to>
                                    </p:set>
                                    <p:animEffect transition="in" filter="wipe(up)">
                                      <p:cBhvr>
                                        <p:cTn id="22" dur="500"/>
                                        <p:tgtEl>
                                          <p:spTgt spid="2017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1732"/>
                                        </p:tgtEl>
                                        <p:attrNameLst>
                                          <p:attrName>style.visibility</p:attrName>
                                        </p:attrNameLst>
                                      </p:cBhvr>
                                      <p:to>
                                        <p:strVal val="visible"/>
                                      </p:to>
                                    </p:set>
                                    <p:animEffect transition="in" filter="wipe(left)">
                                      <p:cBhvr>
                                        <p:cTn id="27" dur="500"/>
                                        <p:tgtEl>
                                          <p:spTgt spid="20173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1733"/>
                                        </p:tgtEl>
                                        <p:attrNameLst>
                                          <p:attrName>style.visibility</p:attrName>
                                        </p:attrNameLst>
                                      </p:cBhvr>
                                      <p:to>
                                        <p:strVal val="visible"/>
                                      </p:to>
                                    </p:set>
                                    <p:animEffect transition="in" filter="wipe(left)">
                                      <p:cBhvr>
                                        <p:cTn id="32" dur="500"/>
                                        <p:tgtEl>
                                          <p:spTgt spid="2017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2017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animBg="1"/>
      <p:bldP spid="201733" grpId="0" animBg="1"/>
      <p:bldP spid="201735"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60775"/>
            <a:ext cx="7797800" cy="315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514"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Mask IC ERSP</a:t>
            </a:r>
          </a:p>
        </p:txBody>
      </p:sp>
      <p:sp>
        <p:nvSpPr>
          <p:cNvPr id="202756" name="Text Box 4"/>
          <p:cNvSpPr txBox="1">
            <a:spLocks noChangeArrowheads="1"/>
          </p:cNvSpPr>
          <p:nvPr/>
        </p:nvSpPr>
        <p:spPr bwMode="auto">
          <a:xfrm>
            <a:off x="4452938" y="5437188"/>
            <a:ext cx="455612" cy="260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pPr>
            <a:r>
              <a:rPr lang="en-US" sz="1100">
                <a:cs typeface="Arial" charset="0"/>
              </a:rPr>
              <a:t>0.01</a:t>
            </a:r>
          </a:p>
        </p:txBody>
      </p:sp>
      <p:sp>
        <p:nvSpPr>
          <p:cNvPr id="202757" name="Oval 5"/>
          <p:cNvSpPr>
            <a:spLocks noChangeArrowheads="1"/>
          </p:cNvSpPr>
          <p:nvPr/>
        </p:nvSpPr>
        <p:spPr bwMode="auto">
          <a:xfrm>
            <a:off x="4279900" y="5308600"/>
            <a:ext cx="787400" cy="482600"/>
          </a:xfrm>
          <a:prstGeom prst="ellipse">
            <a:avLst/>
          </a:prstGeom>
          <a:noFill/>
          <a:ln w="381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202758" name="Picture 6" descr="clp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2125"/>
            <a:ext cx="6318250" cy="3713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2759" name="Rectangle 7"/>
          <p:cNvSpPr>
            <a:spLocks noChangeArrowheads="1"/>
          </p:cNvSpPr>
          <p:nvPr/>
        </p:nvSpPr>
        <p:spPr bwMode="auto">
          <a:xfrm>
            <a:off x="9525" y="3095625"/>
            <a:ext cx="5067300" cy="1079500"/>
          </a:xfrm>
          <a:prstGeom prst="rect">
            <a:avLst/>
          </a:prstGeom>
          <a:noFill/>
          <a:ln w="28575">
            <a:solidFill>
              <a:srgbClr val="FF99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202760" name="Picture 8" descr="tfnonma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34275"/>
            <a:ext cx="4895850" cy="4373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2761" name="Picture 9" descr="tfmas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8150" y="517525"/>
            <a:ext cx="4895850" cy="4373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2762" name="Text Box 10"/>
          <p:cNvSpPr txBox="1">
            <a:spLocks noChangeArrowheads="1"/>
          </p:cNvSpPr>
          <p:nvPr/>
        </p:nvSpPr>
        <p:spPr bwMode="auto">
          <a:xfrm>
            <a:off x="7258050" y="379413"/>
            <a:ext cx="1858963" cy="633412"/>
          </a:xfrm>
          <a:prstGeom prst="rect">
            <a:avLst/>
          </a:prstGeom>
          <a:solidFill>
            <a:schemeClr val="bg1"/>
          </a:solidFill>
          <a:ln w="9525">
            <a:solidFill>
              <a:srgbClr val="FF9900"/>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400">
                <a:solidFill>
                  <a:srgbClr val="FF0000"/>
                </a:solidFill>
                <a:cs typeface="Arial" charset="0"/>
              </a:rPr>
              <a:t>Pure green denotes </a:t>
            </a:r>
          </a:p>
          <a:p>
            <a:pPr eaLnBrk="1" hangingPunct="1">
              <a:spcBef>
                <a:spcPct val="50000"/>
              </a:spcBef>
            </a:pPr>
            <a:r>
              <a:rPr lang="en-US" sz="1400">
                <a:solidFill>
                  <a:srgbClr val="FF0000"/>
                </a:solidFill>
                <a:cs typeface="Arial" charset="0"/>
              </a:rPr>
              <a:t>non-significant points</a:t>
            </a:r>
          </a:p>
        </p:txBody>
      </p:sp>
      <p:sp>
        <p:nvSpPr>
          <p:cNvPr id="202763" name="Line 11"/>
          <p:cNvSpPr>
            <a:spLocks noChangeShapeType="1"/>
          </p:cNvSpPr>
          <p:nvPr/>
        </p:nvSpPr>
        <p:spPr bwMode="auto">
          <a:xfrm flipH="1">
            <a:off x="7632700" y="1009650"/>
            <a:ext cx="349250" cy="641350"/>
          </a:xfrm>
          <a:prstGeom prst="line">
            <a:avLst/>
          </a:prstGeom>
          <a:noFill/>
          <a:ln w="28575">
            <a:solidFill>
              <a:srgbClr val="FF99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202764" name="Line 12"/>
          <p:cNvSpPr>
            <a:spLocks noChangeShapeType="1"/>
          </p:cNvSpPr>
          <p:nvPr/>
        </p:nvSpPr>
        <p:spPr bwMode="auto">
          <a:xfrm flipH="1">
            <a:off x="7150100" y="1016000"/>
            <a:ext cx="831850" cy="2349500"/>
          </a:xfrm>
          <a:prstGeom prst="line">
            <a:avLst/>
          </a:prstGeom>
          <a:noFill/>
          <a:ln w="28575">
            <a:solidFill>
              <a:srgbClr val="FF99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25860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276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02756"/>
                                        </p:tgtEl>
                                        <p:attrNameLst>
                                          <p:attrName>style.visibility</p:attrName>
                                        </p:attrNameLst>
                                      </p:cBhvr>
                                      <p:to>
                                        <p:strVal val="visible"/>
                                      </p:to>
                                    </p:set>
                                    <p:anim calcmode="lin" valueType="num">
                                      <p:cBhvr>
                                        <p:cTn id="15" dur="500" fill="hold"/>
                                        <p:tgtEl>
                                          <p:spTgt spid="202756"/>
                                        </p:tgtEl>
                                        <p:attrNameLst>
                                          <p:attrName>ppt_w</p:attrName>
                                        </p:attrNameLst>
                                      </p:cBhvr>
                                      <p:tavLst>
                                        <p:tav tm="0">
                                          <p:val>
                                            <p:strVal val="#ppt_w*0.70"/>
                                          </p:val>
                                        </p:tav>
                                        <p:tav tm="100000">
                                          <p:val>
                                            <p:strVal val="#ppt_w"/>
                                          </p:val>
                                        </p:tav>
                                      </p:tavLst>
                                    </p:anim>
                                    <p:anim calcmode="lin" valueType="num">
                                      <p:cBhvr>
                                        <p:cTn id="16" dur="500" fill="hold"/>
                                        <p:tgtEl>
                                          <p:spTgt spid="202756"/>
                                        </p:tgtEl>
                                        <p:attrNameLst>
                                          <p:attrName>ppt_h</p:attrName>
                                        </p:attrNameLst>
                                      </p:cBhvr>
                                      <p:tavLst>
                                        <p:tav tm="0">
                                          <p:val>
                                            <p:strVal val="#ppt_h"/>
                                          </p:val>
                                        </p:tav>
                                        <p:tav tm="100000">
                                          <p:val>
                                            <p:strVal val="#ppt_h"/>
                                          </p:val>
                                        </p:tav>
                                      </p:tavLst>
                                    </p:anim>
                                    <p:animEffect transition="in" filter="fade">
                                      <p:cBhvr>
                                        <p:cTn id="17" dur="500"/>
                                        <p:tgtEl>
                                          <p:spTgt spid="202756"/>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202757"/>
                                        </p:tgtEl>
                                        <p:attrNameLst>
                                          <p:attrName>style.visibility</p:attrName>
                                        </p:attrNameLst>
                                      </p:cBhvr>
                                      <p:to>
                                        <p:strVal val="visible"/>
                                      </p:to>
                                    </p:set>
                                    <p:anim calcmode="lin" valueType="num">
                                      <p:cBhvr>
                                        <p:cTn id="20" dur="500" fill="hold"/>
                                        <p:tgtEl>
                                          <p:spTgt spid="202757"/>
                                        </p:tgtEl>
                                        <p:attrNameLst>
                                          <p:attrName>ppt_w</p:attrName>
                                        </p:attrNameLst>
                                      </p:cBhvr>
                                      <p:tavLst>
                                        <p:tav tm="0">
                                          <p:val>
                                            <p:strVal val="#ppt_w*0.70"/>
                                          </p:val>
                                        </p:tav>
                                        <p:tav tm="100000">
                                          <p:val>
                                            <p:strVal val="#ppt_w"/>
                                          </p:val>
                                        </p:tav>
                                      </p:tavLst>
                                    </p:anim>
                                    <p:anim calcmode="lin" valueType="num">
                                      <p:cBhvr>
                                        <p:cTn id="21" dur="500" fill="hold"/>
                                        <p:tgtEl>
                                          <p:spTgt spid="202757"/>
                                        </p:tgtEl>
                                        <p:attrNameLst>
                                          <p:attrName>ppt_h</p:attrName>
                                        </p:attrNameLst>
                                      </p:cBhvr>
                                      <p:tavLst>
                                        <p:tav tm="0">
                                          <p:val>
                                            <p:strVal val="#ppt_h"/>
                                          </p:val>
                                        </p:tav>
                                        <p:tav tm="100000">
                                          <p:val>
                                            <p:strVal val="#ppt_h"/>
                                          </p:val>
                                        </p:tav>
                                      </p:tavLst>
                                    </p:anim>
                                    <p:animEffect transition="in" filter="fade">
                                      <p:cBhvr>
                                        <p:cTn id="22" dur="500"/>
                                        <p:tgtEl>
                                          <p:spTgt spid="20275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02758"/>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202760"/>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02759"/>
                                        </p:tgtEl>
                                        <p:attrNameLst>
                                          <p:attrName>style.visibility</p:attrName>
                                        </p:attrNameLst>
                                      </p:cBhvr>
                                      <p:to>
                                        <p:strVal val="visible"/>
                                      </p:to>
                                    </p:set>
                                    <p:animEffect transition="in" filter="wipe(left)">
                                      <p:cBhvr>
                                        <p:cTn id="33" dur="500"/>
                                        <p:tgtEl>
                                          <p:spTgt spid="20275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0"/>
                                          </p:stCondLst>
                                        </p:cTn>
                                        <p:tgtEl>
                                          <p:spTgt spid="202761"/>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02762"/>
                                        </p:tgtEl>
                                        <p:attrNameLst>
                                          <p:attrName>style.visibility</p:attrName>
                                        </p:attrNameLst>
                                      </p:cBhvr>
                                      <p:to>
                                        <p:strVal val="visible"/>
                                      </p:to>
                                    </p:set>
                                  </p:childTnLst>
                                </p:cTn>
                              </p:par>
                            </p:childTnLst>
                          </p:cTn>
                        </p:par>
                        <p:par>
                          <p:cTn id="42" fill="hold" nodeType="afterGroup">
                            <p:stCondLst>
                              <p:cond delay="0"/>
                            </p:stCondLst>
                            <p:childTnLst>
                              <p:par>
                                <p:cTn id="43" presetID="22" presetClass="entr" presetSubtype="1" fill="hold" grpId="0" nodeType="afterEffect">
                                  <p:stCondLst>
                                    <p:cond delay="0"/>
                                  </p:stCondLst>
                                  <p:childTnLst>
                                    <p:set>
                                      <p:cBhvr>
                                        <p:cTn id="44" dur="1" fill="hold">
                                          <p:stCondLst>
                                            <p:cond delay="0"/>
                                          </p:stCondLst>
                                        </p:cTn>
                                        <p:tgtEl>
                                          <p:spTgt spid="202764"/>
                                        </p:tgtEl>
                                        <p:attrNameLst>
                                          <p:attrName>style.visibility</p:attrName>
                                        </p:attrNameLst>
                                      </p:cBhvr>
                                      <p:to>
                                        <p:strVal val="visible"/>
                                      </p:to>
                                    </p:set>
                                    <p:animEffect transition="in" filter="wipe(up)">
                                      <p:cBhvr>
                                        <p:cTn id="45" dur="500"/>
                                        <p:tgtEl>
                                          <p:spTgt spid="20276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02763"/>
                                        </p:tgtEl>
                                        <p:attrNameLst>
                                          <p:attrName>style.visibility</p:attrName>
                                        </p:attrNameLst>
                                      </p:cBhvr>
                                      <p:to>
                                        <p:strVal val="visible"/>
                                      </p:to>
                                    </p:set>
                                    <p:animEffect transition="in" filter="wipe(up)">
                                      <p:cBhvr>
                                        <p:cTn id="48" dur="500"/>
                                        <p:tgtEl>
                                          <p:spTgt spid="20276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2027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6" grpId="0"/>
      <p:bldP spid="202757" grpId="0" animBg="1"/>
      <p:bldP spid="202759" grpId="0" animBg="1"/>
      <p:bldP spid="202762" grpId="0" animBg="1"/>
      <p:bldP spid="202763" grpId="0" animBg="1"/>
      <p:bldP spid="20276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en-US" dirty="0">
                <a:latin typeface="Arial" charset="0"/>
                <a:ea typeface="ＭＳ Ｐゴシック" charset="0"/>
                <a:cs typeface="ＭＳ Ｐゴシック" charset="0"/>
              </a:rPr>
              <a:t>Wide-sense stationary signals</a:t>
            </a:r>
            <a:endParaRPr lang="el-GR" dirty="0">
              <a:latin typeface="Arial" charset="0"/>
              <a:ea typeface="ＭＳ Ｐゴシック" charset="0"/>
              <a:cs typeface="ＭＳ Ｐゴシック" charset="0"/>
            </a:endParaRPr>
          </a:p>
        </p:txBody>
      </p:sp>
      <p:sp>
        <p:nvSpPr>
          <p:cNvPr id="19" name="Content Placeholder 2"/>
          <p:cNvSpPr>
            <a:spLocks noGrp="1"/>
          </p:cNvSpPr>
          <p:nvPr>
            <p:ph idx="1"/>
          </p:nvPr>
        </p:nvSpPr>
        <p:spPr>
          <a:xfrm>
            <a:off x="407063" y="2428309"/>
            <a:ext cx="8260024" cy="1788205"/>
          </a:xfrm>
          <a:solidFill>
            <a:srgbClr val="8DC6FF"/>
          </a:solidFill>
          <a:ln>
            <a:solidFill>
              <a:srgbClr val="000000"/>
            </a:solidFill>
          </a:ln>
        </p:spPr>
        <p:txBody>
          <a:bodyPr/>
          <a:lstStyle/>
          <a:p>
            <a:pPr marL="0" indent="0" algn="just">
              <a:buNone/>
            </a:pPr>
            <a:r>
              <a:rPr lang="en-US" dirty="0">
                <a:latin typeface="Arial" charset="0"/>
                <a:ea typeface="ＭＳ Ｐゴシック" charset="0"/>
                <a:cs typeface="ＭＳ Ｐゴシック" charset="0"/>
              </a:rPr>
              <a:t>The first and second moments (mean and variance) of the data distribution do not depend on time.</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900" y="4511675"/>
            <a:ext cx="7797800" cy="315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38"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Plot IC ERSP</a:t>
            </a:r>
          </a:p>
        </p:txBody>
      </p:sp>
      <p:pic>
        <p:nvPicPr>
          <p:cNvPr id="203780" name="Picture 4" descr="clp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6575"/>
            <a:ext cx="6318250" cy="3852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3781" name="Rectangle 5"/>
          <p:cNvSpPr>
            <a:spLocks noChangeArrowheads="1"/>
          </p:cNvSpPr>
          <p:nvPr/>
        </p:nvSpPr>
        <p:spPr bwMode="auto">
          <a:xfrm>
            <a:off x="14288" y="2474913"/>
            <a:ext cx="5318125" cy="190500"/>
          </a:xfrm>
          <a:prstGeom prst="rect">
            <a:avLst/>
          </a:prstGeom>
          <a:noFill/>
          <a:ln w="28575">
            <a:solidFill>
              <a:srgbClr val="FF99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03782" name="Oval 6"/>
          <p:cNvSpPr>
            <a:spLocks noChangeArrowheads="1"/>
          </p:cNvSpPr>
          <p:nvPr/>
        </p:nvSpPr>
        <p:spPr bwMode="auto">
          <a:xfrm>
            <a:off x="4945063" y="5286375"/>
            <a:ext cx="1120775" cy="366713"/>
          </a:xfrm>
          <a:prstGeom prst="ellipse">
            <a:avLst/>
          </a:prstGeom>
          <a:noFill/>
          <a:ln w="381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pic>
        <p:nvPicPr>
          <p:cNvPr id="203783" name="Picture 7" descr="tfmas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8" y="300038"/>
            <a:ext cx="4895851" cy="4373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3784" name="Picture 8" descr="tfpadrat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9850" y="179388"/>
            <a:ext cx="5264150" cy="470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3785" name="Text Box 9"/>
          <p:cNvSpPr txBox="1">
            <a:spLocks noChangeArrowheads="1"/>
          </p:cNvSpPr>
          <p:nvPr/>
        </p:nvSpPr>
        <p:spPr bwMode="auto">
          <a:xfrm>
            <a:off x="5686425" y="4706938"/>
            <a:ext cx="1250950" cy="58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90000"/>
              </a:lnSpc>
            </a:pPr>
            <a:r>
              <a:rPr lang="en-US" sz="1800">
                <a:solidFill>
                  <a:srgbClr val="FF0000"/>
                </a:solidFill>
                <a:cs typeface="Arial" charset="0"/>
              </a:rPr>
              <a:t>Increase </a:t>
            </a:r>
          </a:p>
          <a:p>
            <a:pPr algn="ctr" eaLnBrk="1" hangingPunct="1">
              <a:lnSpc>
                <a:spcPct val="90000"/>
              </a:lnSpc>
            </a:pPr>
            <a:r>
              <a:rPr lang="en-US" sz="1800">
                <a:solidFill>
                  <a:srgbClr val="FF0000"/>
                </a:solidFill>
                <a:cs typeface="Arial" charset="0"/>
              </a:rPr>
              <a:t># freq bins</a:t>
            </a:r>
          </a:p>
        </p:txBody>
      </p:sp>
      <p:sp>
        <p:nvSpPr>
          <p:cNvPr id="203786" name="Text Box 10"/>
          <p:cNvSpPr txBox="1">
            <a:spLocks noChangeArrowheads="1"/>
          </p:cNvSpPr>
          <p:nvPr/>
        </p:nvSpPr>
        <p:spPr bwMode="auto">
          <a:xfrm>
            <a:off x="2476500" y="1281113"/>
            <a:ext cx="1397000"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90000"/>
              </a:lnSpc>
            </a:pPr>
            <a:r>
              <a:rPr lang="en-US" sz="1800">
                <a:solidFill>
                  <a:srgbClr val="FF0000"/>
                </a:solidFill>
                <a:cs typeface="Arial" charset="0"/>
              </a:rPr>
              <a:t>padratio = 1</a:t>
            </a:r>
          </a:p>
        </p:txBody>
      </p:sp>
      <p:sp>
        <p:nvSpPr>
          <p:cNvPr id="203787" name="Text Box 11"/>
          <p:cNvSpPr txBox="1">
            <a:spLocks noChangeArrowheads="1"/>
          </p:cNvSpPr>
          <p:nvPr/>
        </p:nvSpPr>
        <p:spPr bwMode="auto">
          <a:xfrm>
            <a:off x="6794500" y="1243013"/>
            <a:ext cx="1397000"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90000"/>
              </a:lnSpc>
            </a:pPr>
            <a:r>
              <a:rPr lang="en-US" sz="1800">
                <a:solidFill>
                  <a:srgbClr val="FF0000"/>
                </a:solidFill>
                <a:cs typeface="Arial" charset="0"/>
              </a:rPr>
              <a:t>padratio = 2</a:t>
            </a:r>
          </a:p>
        </p:txBody>
      </p:sp>
    </p:spTree>
    <p:extLst>
      <p:ext uri="{BB962C8B-B14F-4D97-AF65-F5344CB8AC3E}">
        <p14:creationId xmlns:p14="http://schemas.microsoft.com/office/powerpoint/2010/main" val="28190432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3782"/>
                                        </p:tgtEl>
                                        <p:attrNameLst>
                                          <p:attrName>style.visibility</p:attrName>
                                        </p:attrNameLst>
                                      </p:cBhvr>
                                      <p:to>
                                        <p:strVal val="visible"/>
                                      </p:to>
                                    </p:set>
                                    <p:anim calcmode="lin" valueType="num">
                                      <p:cBhvr>
                                        <p:cTn id="7" dur="500" fill="hold"/>
                                        <p:tgtEl>
                                          <p:spTgt spid="203782"/>
                                        </p:tgtEl>
                                        <p:attrNameLst>
                                          <p:attrName>ppt_w</p:attrName>
                                        </p:attrNameLst>
                                      </p:cBhvr>
                                      <p:tavLst>
                                        <p:tav tm="0">
                                          <p:val>
                                            <p:strVal val="#ppt_w*0.70"/>
                                          </p:val>
                                        </p:tav>
                                        <p:tav tm="100000">
                                          <p:val>
                                            <p:strVal val="#ppt_w"/>
                                          </p:val>
                                        </p:tav>
                                      </p:tavLst>
                                    </p:anim>
                                    <p:anim calcmode="lin" valueType="num">
                                      <p:cBhvr>
                                        <p:cTn id="8" dur="500" fill="hold"/>
                                        <p:tgtEl>
                                          <p:spTgt spid="203782"/>
                                        </p:tgtEl>
                                        <p:attrNameLst>
                                          <p:attrName>ppt_h</p:attrName>
                                        </p:attrNameLst>
                                      </p:cBhvr>
                                      <p:tavLst>
                                        <p:tav tm="0">
                                          <p:val>
                                            <p:strVal val="#ppt_h"/>
                                          </p:val>
                                        </p:tav>
                                        <p:tav tm="100000">
                                          <p:val>
                                            <p:strVal val="#ppt_h"/>
                                          </p:val>
                                        </p:tav>
                                      </p:tavLst>
                                    </p:anim>
                                    <p:animEffect transition="in" filter="fade">
                                      <p:cBhvr>
                                        <p:cTn id="9" dur="500"/>
                                        <p:tgtEl>
                                          <p:spTgt spid="203782"/>
                                        </p:tgtEl>
                                      </p:cBhvr>
                                    </p:animEffect>
                                  </p:childTnLst>
                                </p:cTn>
                              </p:par>
                            </p:childTnLst>
                          </p:cTn>
                        </p:par>
                        <p:par>
                          <p:cTn id="10" fill="hold" nodeType="afterGroup">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20378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0378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3781"/>
                                        </p:tgtEl>
                                        <p:attrNameLst>
                                          <p:attrName>style.visibility</p:attrName>
                                        </p:attrNameLst>
                                      </p:cBhvr>
                                      <p:to>
                                        <p:strVal val="visible"/>
                                      </p:to>
                                    </p:set>
                                    <p:animEffect transition="in" filter="wipe(left)">
                                      <p:cBhvr>
                                        <p:cTn id="21" dur="500"/>
                                        <p:tgtEl>
                                          <p:spTgt spid="20378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0"/>
                                          </p:stCondLst>
                                        </p:cTn>
                                        <p:tgtEl>
                                          <p:spTgt spid="203784"/>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0"/>
                                          </p:stCondLst>
                                        </p:cTn>
                                        <p:tgtEl>
                                          <p:spTgt spid="203783"/>
                                        </p:tgtEl>
                                        <p:attrNameLst>
                                          <p:attrName>style.visibility</p:attrName>
                                        </p:attrNameLst>
                                      </p:cBhvr>
                                      <p:to>
                                        <p:strVal val="visible"/>
                                      </p:to>
                                    </p:set>
                                  </p:childTnLst>
                                </p:cTn>
                              </p:par>
                            </p:childTnLst>
                          </p:cTn>
                        </p:par>
                        <p:par>
                          <p:cTn id="30" fill="hold" nodeType="afterGroup">
                            <p:stCondLst>
                              <p:cond delay="0"/>
                            </p:stCondLst>
                            <p:childTnLst>
                              <p:par>
                                <p:cTn id="31" presetID="17" presetClass="entr" presetSubtype="10" fill="hold" grpId="0" nodeType="afterEffect">
                                  <p:stCondLst>
                                    <p:cond delay="0"/>
                                  </p:stCondLst>
                                  <p:childTnLst>
                                    <p:set>
                                      <p:cBhvr>
                                        <p:cTn id="32" dur="1" fill="hold">
                                          <p:stCondLst>
                                            <p:cond delay="0"/>
                                          </p:stCondLst>
                                        </p:cTn>
                                        <p:tgtEl>
                                          <p:spTgt spid="203786"/>
                                        </p:tgtEl>
                                        <p:attrNameLst>
                                          <p:attrName>style.visibility</p:attrName>
                                        </p:attrNameLst>
                                      </p:cBhvr>
                                      <p:to>
                                        <p:strVal val="visible"/>
                                      </p:to>
                                    </p:set>
                                    <p:anim calcmode="lin" valueType="num">
                                      <p:cBhvr>
                                        <p:cTn id="33" dur="500" fill="hold"/>
                                        <p:tgtEl>
                                          <p:spTgt spid="203786"/>
                                        </p:tgtEl>
                                        <p:attrNameLst>
                                          <p:attrName>ppt_w</p:attrName>
                                        </p:attrNameLst>
                                      </p:cBhvr>
                                      <p:tavLst>
                                        <p:tav tm="0">
                                          <p:val>
                                            <p:fltVal val="0"/>
                                          </p:val>
                                        </p:tav>
                                        <p:tav tm="100000">
                                          <p:val>
                                            <p:strVal val="#ppt_w"/>
                                          </p:val>
                                        </p:tav>
                                      </p:tavLst>
                                    </p:anim>
                                    <p:anim calcmode="lin" valueType="num">
                                      <p:cBhvr>
                                        <p:cTn id="34" dur="500" fill="hold"/>
                                        <p:tgtEl>
                                          <p:spTgt spid="203786"/>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203787"/>
                                        </p:tgtEl>
                                        <p:attrNameLst>
                                          <p:attrName>style.visibility</p:attrName>
                                        </p:attrNameLst>
                                      </p:cBhvr>
                                      <p:to>
                                        <p:strVal val="visible"/>
                                      </p:to>
                                    </p:set>
                                    <p:anim calcmode="lin" valueType="num">
                                      <p:cBhvr>
                                        <p:cTn id="37" dur="500" fill="hold"/>
                                        <p:tgtEl>
                                          <p:spTgt spid="203787"/>
                                        </p:tgtEl>
                                        <p:attrNameLst>
                                          <p:attrName>ppt_w</p:attrName>
                                        </p:attrNameLst>
                                      </p:cBhvr>
                                      <p:tavLst>
                                        <p:tav tm="0">
                                          <p:val>
                                            <p:fltVal val="0"/>
                                          </p:val>
                                        </p:tav>
                                        <p:tav tm="100000">
                                          <p:val>
                                            <p:strVal val="#ppt_w"/>
                                          </p:val>
                                        </p:tav>
                                      </p:tavLst>
                                    </p:anim>
                                    <p:anim calcmode="lin" valueType="num">
                                      <p:cBhvr>
                                        <p:cTn id="38" dur="500" fill="hold"/>
                                        <p:tgtEl>
                                          <p:spTgt spid="2037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1" grpId="0" animBg="1"/>
      <p:bldP spid="203782" grpId="0" animBg="1"/>
      <p:bldP spid="203785" grpId="0"/>
      <p:bldP spid="203786" grpId="0"/>
      <p:bldP spid="20378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900" y="4511675"/>
            <a:ext cx="7797800" cy="315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828" name="Oval 4"/>
          <p:cNvSpPr>
            <a:spLocks noChangeArrowheads="1"/>
          </p:cNvSpPr>
          <p:nvPr/>
        </p:nvSpPr>
        <p:spPr bwMode="auto">
          <a:xfrm>
            <a:off x="4156075" y="6440488"/>
            <a:ext cx="1120775" cy="366712"/>
          </a:xfrm>
          <a:prstGeom prst="ellipse">
            <a:avLst/>
          </a:prstGeom>
          <a:noFill/>
          <a:ln w="381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66563" name="Rectangle 5"/>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Plot IC ITC</a:t>
            </a:r>
          </a:p>
        </p:txBody>
      </p:sp>
      <p:sp>
        <p:nvSpPr>
          <p:cNvPr id="205830" name="Line 6"/>
          <p:cNvSpPr>
            <a:spLocks noChangeShapeType="1"/>
          </p:cNvSpPr>
          <p:nvPr/>
        </p:nvSpPr>
        <p:spPr bwMode="auto">
          <a:xfrm flipH="1">
            <a:off x="6521450" y="1277938"/>
            <a:ext cx="1547813" cy="2709862"/>
          </a:xfrm>
          <a:prstGeom prst="line">
            <a:avLst/>
          </a:prstGeom>
          <a:noFill/>
          <a:ln w="28575">
            <a:solidFill>
              <a:srgbClr val="FF99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pic>
        <p:nvPicPr>
          <p:cNvPr id="66565" name="Picture 7" descr="itcphaseo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6413"/>
            <a:ext cx="5264150" cy="470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832" name="Picture 8" descr="itcon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9850" y="506413"/>
            <a:ext cx="5264150" cy="470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833" name="Text Box 9"/>
          <p:cNvSpPr txBox="1">
            <a:spLocks noChangeArrowheads="1"/>
          </p:cNvSpPr>
          <p:nvPr/>
        </p:nvSpPr>
        <p:spPr bwMode="auto">
          <a:xfrm>
            <a:off x="7585075" y="327025"/>
            <a:ext cx="1544638" cy="952500"/>
          </a:xfrm>
          <a:prstGeom prst="rect">
            <a:avLst/>
          </a:prstGeom>
          <a:solidFill>
            <a:schemeClr val="bg1"/>
          </a:solidFill>
          <a:ln w="9525">
            <a:solidFill>
              <a:srgbClr val="FF9900"/>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400">
                <a:solidFill>
                  <a:srgbClr val="FF0000"/>
                </a:solidFill>
                <a:cs typeface="Arial" charset="0"/>
              </a:rPr>
              <a:t>Shows the actual</a:t>
            </a:r>
          </a:p>
          <a:p>
            <a:pPr eaLnBrk="1" hangingPunct="1">
              <a:spcBef>
                <a:spcPct val="50000"/>
              </a:spcBef>
            </a:pPr>
            <a:r>
              <a:rPr lang="en-US" sz="1400">
                <a:solidFill>
                  <a:srgbClr val="FF0000"/>
                </a:solidFill>
                <a:cs typeface="Arial" charset="0"/>
              </a:rPr>
              <a:t>dominant phase </a:t>
            </a:r>
          </a:p>
          <a:p>
            <a:pPr eaLnBrk="1" hangingPunct="1">
              <a:spcBef>
                <a:spcPct val="50000"/>
              </a:spcBef>
            </a:pPr>
            <a:r>
              <a:rPr lang="en-US" sz="1400">
                <a:solidFill>
                  <a:srgbClr val="FF0000"/>
                </a:solidFill>
                <a:cs typeface="Arial" charset="0"/>
              </a:rPr>
              <a:t>of the signal</a:t>
            </a:r>
          </a:p>
        </p:txBody>
      </p:sp>
      <p:sp>
        <p:nvSpPr>
          <p:cNvPr id="11" name="Text Box 4"/>
          <p:cNvSpPr txBox="1">
            <a:spLocks noChangeArrowheads="1"/>
          </p:cNvSpPr>
          <p:nvPr/>
        </p:nvSpPr>
        <p:spPr bwMode="auto">
          <a:xfrm>
            <a:off x="4111625" y="6470650"/>
            <a:ext cx="1152525"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pPr>
            <a:r>
              <a:rPr lang="ja-JP" altLang="en-US" sz="1100">
                <a:cs typeface="Arial" charset="0"/>
              </a:rPr>
              <a:t>‘</a:t>
            </a:r>
            <a:r>
              <a:rPr lang="en-US" altLang="ja-JP" sz="1100">
                <a:cs typeface="Arial" charset="0"/>
              </a:rPr>
              <a:t>plotphase</a:t>
            </a:r>
            <a:r>
              <a:rPr lang="ja-JP" altLang="en-US" sz="1100">
                <a:cs typeface="Arial" charset="0"/>
              </a:rPr>
              <a:t>’</a:t>
            </a:r>
            <a:r>
              <a:rPr lang="en-US" altLang="ja-JP" sz="1100">
                <a:cs typeface="Arial" charset="0"/>
              </a:rPr>
              <a:t>, </a:t>
            </a:r>
            <a:r>
              <a:rPr lang="ja-JP" altLang="en-US" sz="1100">
                <a:cs typeface="Arial" charset="0"/>
              </a:rPr>
              <a:t>‘</a:t>
            </a:r>
            <a:r>
              <a:rPr lang="en-US" altLang="ja-JP" sz="1100">
                <a:cs typeface="Arial" charset="0"/>
              </a:rPr>
              <a:t>on</a:t>
            </a:r>
            <a:r>
              <a:rPr lang="ja-JP" altLang="en-US" sz="1100">
                <a:cs typeface="Arial" charset="0"/>
              </a:rPr>
              <a:t>’</a:t>
            </a:r>
            <a:endParaRPr lang="en-US" sz="1100">
              <a:cs typeface="Arial" charset="0"/>
            </a:endParaRPr>
          </a:p>
        </p:txBody>
      </p:sp>
    </p:spTree>
    <p:extLst>
      <p:ext uri="{BB962C8B-B14F-4D97-AF65-F5344CB8AC3E}">
        <p14:creationId xmlns:p14="http://schemas.microsoft.com/office/powerpoint/2010/main" val="6835474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5828"/>
                                        </p:tgtEl>
                                        <p:attrNameLst>
                                          <p:attrName>style.visibility</p:attrName>
                                        </p:attrNameLst>
                                      </p:cBhvr>
                                      <p:to>
                                        <p:strVal val="visible"/>
                                      </p:to>
                                    </p:set>
                                    <p:anim calcmode="lin" valueType="num">
                                      <p:cBhvr>
                                        <p:cTn id="7" dur="500" fill="hold"/>
                                        <p:tgtEl>
                                          <p:spTgt spid="205828"/>
                                        </p:tgtEl>
                                        <p:attrNameLst>
                                          <p:attrName>ppt_w</p:attrName>
                                        </p:attrNameLst>
                                      </p:cBhvr>
                                      <p:tavLst>
                                        <p:tav tm="0">
                                          <p:val>
                                            <p:strVal val="#ppt_w*0.70"/>
                                          </p:val>
                                        </p:tav>
                                        <p:tav tm="100000">
                                          <p:val>
                                            <p:strVal val="#ppt_w"/>
                                          </p:val>
                                        </p:tav>
                                      </p:tavLst>
                                    </p:anim>
                                    <p:anim calcmode="lin" valueType="num">
                                      <p:cBhvr>
                                        <p:cTn id="8" dur="500" fill="hold"/>
                                        <p:tgtEl>
                                          <p:spTgt spid="205828"/>
                                        </p:tgtEl>
                                        <p:attrNameLst>
                                          <p:attrName>ppt_h</p:attrName>
                                        </p:attrNameLst>
                                      </p:cBhvr>
                                      <p:tavLst>
                                        <p:tav tm="0">
                                          <p:val>
                                            <p:strVal val="#ppt_h"/>
                                          </p:val>
                                        </p:tav>
                                        <p:tav tm="100000">
                                          <p:val>
                                            <p:strVal val="#ppt_h"/>
                                          </p:val>
                                        </p:tav>
                                      </p:tavLst>
                                    </p:anim>
                                    <p:animEffect transition="in" filter="fade">
                                      <p:cBhvr>
                                        <p:cTn id="9" dur="500"/>
                                        <p:tgtEl>
                                          <p:spTgt spid="20582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05832"/>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5833"/>
                                        </p:tgtEl>
                                        <p:attrNameLst>
                                          <p:attrName>style.visibility</p:attrName>
                                        </p:attrNameLst>
                                      </p:cBhvr>
                                      <p:to>
                                        <p:strVal val="visible"/>
                                      </p:to>
                                    </p:set>
                                  </p:childTnLst>
                                </p:cTn>
                              </p:par>
                            </p:childTnLst>
                          </p:cTn>
                        </p:par>
                        <p:par>
                          <p:cTn id="22" fill="hold" nodeType="afterGroup">
                            <p:stCondLst>
                              <p:cond delay="0"/>
                            </p:stCondLst>
                            <p:childTnLst>
                              <p:par>
                                <p:cTn id="23" presetID="22" presetClass="entr" presetSubtype="1" fill="hold" grpId="0" nodeType="afterEffect">
                                  <p:stCondLst>
                                    <p:cond delay="0"/>
                                  </p:stCondLst>
                                  <p:childTnLst>
                                    <p:set>
                                      <p:cBhvr>
                                        <p:cTn id="24" dur="1" fill="hold">
                                          <p:stCondLst>
                                            <p:cond delay="0"/>
                                          </p:stCondLst>
                                        </p:cTn>
                                        <p:tgtEl>
                                          <p:spTgt spid="205830"/>
                                        </p:tgtEl>
                                        <p:attrNameLst>
                                          <p:attrName>style.visibility</p:attrName>
                                        </p:attrNameLst>
                                      </p:cBhvr>
                                      <p:to>
                                        <p:strVal val="visible"/>
                                      </p:to>
                                    </p:set>
                                    <p:animEffect transition="in" filter="wipe(up)">
                                      <p:cBhvr>
                                        <p:cTn id="25" dur="500"/>
                                        <p:tgtEl>
                                          <p:spTgt spid="205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animBg="1"/>
      <p:bldP spid="205830" grpId="0" animBg="1"/>
      <p:bldP spid="205833" grpId="0" animBg="1"/>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700" y="3698875"/>
            <a:ext cx="7797800" cy="315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6067" name="Picture 3" descr="tmptf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713" y="0"/>
            <a:ext cx="4078287" cy="3713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0" y="449263"/>
            <a:ext cx="5740400" cy="3151187"/>
            <a:chOff x="0" y="315"/>
            <a:chExt cx="3616" cy="1985"/>
          </a:xfrm>
        </p:grpSpPr>
        <p:sp>
          <p:nvSpPr>
            <p:cNvPr id="67593" name="Text Box 4"/>
            <p:cNvSpPr txBox="1">
              <a:spLocks noChangeArrowheads="1"/>
            </p:cNvSpPr>
            <p:nvPr/>
          </p:nvSpPr>
          <p:spPr bwMode="auto">
            <a:xfrm>
              <a:off x="128" y="315"/>
              <a:ext cx="3488" cy="7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a:t>To visualize both low and high frequencies</a:t>
              </a:r>
            </a:p>
            <a:p>
              <a:pPr eaLnBrk="1" hangingPunct="1"/>
              <a:endParaRPr lang="en-US" sz="400" b="1"/>
            </a:p>
            <a:p>
              <a:pPr eaLnBrk="1" hangingPunct="1"/>
              <a:r>
                <a:rPr lang="en-US" sz="1600"/>
                <a:t>freqs  = exp(linspace(log(1.5), log(100), 65));</a:t>
              </a:r>
            </a:p>
            <a:p>
              <a:pPr eaLnBrk="1" hangingPunct="1"/>
              <a:r>
                <a:rPr lang="en-US" sz="1600"/>
                <a:t>cycles = [ linspace(1, 8, 47) ones(1,18)*8 ];</a:t>
              </a:r>
            </a:p>
            <a:p>
              <a:pPr eaLnBrk="1" hangingPunct="1">
                <a:spcBef>
                  <a:spcPct val="50000"/>
                </a:spcBef>
              </a:pPr>
              <a:endParaRPr lang="en-US" sz="1600"/>
            </a:p>
          </p:txBody>
        </p:sp>
        <p:grpSp>
          <p:nvGrpSpPr>
            <p:cNvPr id="67594" name="Group 13"/>
            <p:cNvGrpSpPr>
              <a:grpSpLocks/>
            </p:cNvGrpSpPr>
            <p:nvPr/>
          </p:nvGrpSpPr>
          <p:grpSpPr bwMode="auto">
            <a:xfrm>
              <a:off x="0" y="691"/>
              <a:ext cx="3101" cy="1609"/>
              <a:chOff x="0" y="691"/>
              <a:chExt cx="3101" cy="1609"/>
            </a:xfrm>
          </p:grpSpPr>
          <p:pic>
            <p:nvPicPr>
              <p:cNvPr id="67595" name="Picture 5" descr="tmpcyc"/>
              <p:cNvPicPr>
                <a:picLocks noChangeAspect="1" noChangeArrowheads="1"/>
              </p:cNvPicPr>
              <p:nvPr/>
            </p:nvPicPr>
            <p:blipFill>
              <a:blip r:embed="rId5">
                <a:extLst>
                  <a:ext uri="{28A0092B-C50C-407E-A947-70E740481C1C}">
                    <a14:useLocalDpi xmlns:a14="http://schemas.microsoft.com/office/drawing/2010/main" val="0"/>
                  </a:ext>
                </a:extLst>
              </a:blip>
              <a:srcRect l="5083" t="18611" r="7988" b="2393"/>
              <a:stretch>
                <a:fillRect/>
              </a:stretch>
            </p:blipFill>
            <p:spPr bwMode="auto">
              <a:xfrm>
                <a:off x="112" y="1173"/>
                <a:ext cx="1353" cy="11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596" name="Picture 6" descr="tmpfreq"/>
              <p:cNvPicPr>
                <a:picLocks noChangeAspect="1" noChangeArrowheads="1"/>
              </p:cNvPicPr>
              <p:nvPr/>
            </p:nvPicPr>
            <p:blipFill>
              <a:blip r:embed="rId6">
                <a:extLst>
                  <a:ext uri="{28A0092B-C50C-407E-A947-70E740481C1C}">
                    <a14:useLocalDpi xmlns:a14="http://schemas.microsoft.com/office/drawing/2010/main" val="0"/>
                  </a:ext>
                </a:extLst>
              </a:blip>
              <a:srcRect l="2179" t="17548" r="7262" b="2393"/>
              <a:stretch>
                <a:fillRect/>
              </a:stretch>
            </p:blipFill>
            <p:spPr bwMode="auto">
              <a:xfrm>
                <a:off x="1680" y="1157"/>
                <a:ext cx="1421" cy="11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7597" name="Line 7"/>
              <p:cNvSpPr>
                <a:spLocks noChangeShapeType="1"/>
              </p:cNvSpPr>
              <p:nvPr/>
            </p:nvSpPr>
            <p:spPr bwMode="auto">
              <a:xfrm>
                <a:off x="2648" y="691"/>
                <a:ext cx="0" cy="448"/>
              </a:xfrm>
              <a:prstGeom prst="line">
                <a:avLst/>
              </a:prstGeom>
              <a:noFill/>
              <a:ln w="9525">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67598" name="Line 8"/>
              <p:cNvSpPr>
                <a:spLocks noChangeShapeType="1"/>
              </p:cNvSpPr>
              <p:nvPr/>
            </p:nvSpPr>
            <p:spPr bwMode="auto">
              <a:xfrm>
                <a:off x="584" y="867"/>
                <a:ext cx="8" cy="256"/>
              </a:xfrm>
              <a:prstGeom prst="line">
                <a:avLst/>
              </a:prstGeom>
              <a:noFill/>
              <a:ln w="9525">
                <a:solidFill>
                  <a:srgbClr val="FF00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sp>
            <p:nvSpPr>
              <p:cNvPr id="67599" name="Text Box 9"/>
              <p:cNvSpPr txBox="1">
                <a:spLocks noChangeArrowheads="1"/>
              </p:cNvSpPr>
              <p:nvPr/>
            </p:nvSpPr>
            <p:spPr bwMode="auto">
              <a:xfrm rot="-5400000">
                <a:off x="-130" y="1574"/>
                <a:ext cx="452"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t>Cycles</a:t>
                </a:r>
              </a:p>
            </p:txBody>
          </p:sp>
          <p:sp>
            <p:nvSpPr>
              <p:cNvPr id="67600" name="Text Box 10"/>
              <p:cNvSpPr txBox="1">
                <a:spLocks noChangeArrowheads="1"/>
              </p:cNvSpPr>
              <p:nvPr/>
            </p:nvSpPr>
            <p:spPr bwMode="auto">
              <a:xfrm rot="-5400000">
                <a:off x="1259" y="1595"/>
                <a:ext cx="730"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t>Frequencies</a:t>
                </a:r>
              </a:p>
            </p:txBody>
          </p:sp>
        </p:grpSp>
      </p:grpSp>
      <p:sp>
        <p:nvSpPr>
          <p:cNvPr id="216075" name="Oval 11"/>
          <p:cNvSpPr>
            <a:spLocks noChangeArrowheads="1"/>
          </p:cNvSpPr>
          <p:nvPr/>
        </p:nvSpPr>
        <p:spPr bwMode="auto">
          <a:xfrm>
            <a:off x="3898900" y="4572000"/>
            <a:ext cx="1162050" cy="212725"/>
          </a:xfrm>
          <a:prstGeom prst="ellipse">
            <a:avLst/>
          </a:prstGeom>
          <a:noFill/>
          <a:ln w="381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16076" name="Oval 12"/>
          <p:cNvSpPr>
            <a:spLocks noChangeArrowheads="1"/>
          </p:cNvSpPr>
          <p:nvPr/>
        </p:nvSpPr>
        <p:spPr bwMode="auto">
          <a:xfrm>
            <a:off x="3940175" y="4940300"/>
            <a:ext cx="1095375" cy="238125"/>
          </a:xfrm>
          <a:prstGeom prst="ellipse">
            <a:avLst/>
          </a:prstGeom>
          <a:noFill/>
          <a:ln w="381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67590" name="Text Box 4"/>
          <p:cNvSpPr txBox="1">
            <a:spLocks noChangeArrowheads="1"/>
          </p:cNvSpPr>
          <p:nvPr/>
        </p:nvSpPr>
        <p:spPr bwMode="auto">
          <a:xfrm>
            <a:off x="4032250" y="4514850"/>
            <a:ext cx="8509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pPr>
            <a:r>
              <a:rPr lang="en-US" sz="1100" dirty="0">
                <a:cs typeface="Arial" charset="0"/>
              </a:rPr>
              <a:t>1 2 3 4 5 6</a:t>
            </a:r>
          </a:p>
        </p:txBody>
      </p:sp>
      <p:sp>
        <p:nvSpPr>
          <p:cNvPr id="18" name="Rectangle 17"/>
          <p:cNvSpPr/>
          <p:nvPr/>
        </p:nvSpPr>
        <p:spPr>
          <a:xfrm>
            <a:off x="4318000" y="4991100"/>
            <a:ext cx="292100" cy="101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charset="0"/>
              <a:ea typeface="ＭＳ Ｐゴシック" charset="0"/>
              <a:cs typeface="ＭＳ Ｐゴシック" charset="0"/>
            </a:endParaRPr>
          </a:p>
        </p:txBody>
      </p:sp>
      <p:sp>
        <p:nvSpPr>
          <p:cNvPr id="67592" name="Text Box 4"/>
          <p:cNvSpPr txBox="1">
            <a:spLocks noChangeArrowheads="1"/>
          </p:cNvSpPr>
          <p:nvPr/>
        </p:nvSpPr>
        <p:spPr bwMode="auto">
          <a:xfrm>
            <a:off x="4044950" y="4908550"/>
            <a:ext cx="8509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Bef>
                <a:spcPct val="50000"/>
              </a:spcBef>
            </a:pPr>
            <a:r>
              <a:rPr lang="en-US" sz="1100">
                <a:cs typeface="Arial" charset="0"/>
              </a:rPr>
              <a:t>1 2 3 4 5 6</a:t>
            </a:r>
          </a:p>
        </p:txBody>
      </p:sp>
    </p:spTree>
    <p:extLst>
      <p:ext uri="{BB962C8B-B14F-4D97-AF65-F5344CB8AC3E}">
        <p14:creationId xmlns:p14="http://schemas.microsoft.com/office/powerpoint/2010/main" val="12639068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16075"/>
                                        </p:tgtEl>
                                        <p:attrNameLst>
                                          <p:attrName>style.visibility</p:attrName>
                                        </p:attrNameLst>
                                      </p:cBhvr>
                                      <p:to>
                                        <p:strVal val="visible"/>
                                      </p:to>
                                    </p:set>
                                    <p:anim calcmode="lin" valueType="num">
                                      <p:cBhvr>
                                        <p:cTn id="7" dur="500" fill="hold"/>
                                        <p:tgtEl>
                                          <p:spTgt spid="216075"/>
                                        </p:tgtEl>
                                        <p:attrNameLst>
                                          <p:attrName>ppt_w</p:attrName>
                                        </p:attrNameLst>
                                      </p:cBhvr>
                                      <p:tavLst>
                                        <p:tav tm="0">
                                          <p:val>
                                            <p:strVal val="#ppt_w*0.70"/>
                                          </p:val>
                                        </p:tav>
                                        <p:tav tm="100000">
                                          <p:val>
                                            <p:strVal val="#ppt_w"/>
                                          </p:val>
                                        </p:tav>
                                      </p:tavLst>
                                    </p:anim>
                                    <p:anim calcmode="lin" valueType="num">
                                      <p:cBhvr>
                                        <p:cTn id="8" dur="500" fill="hold"/>
                                        <p:tgtEl>
                                          <p:spTgt spid="216075"/>
                                        </p:tgtEl>
                                        <p:attrNameLst>
                                          <p:attrName>ppt_h</p:attrName>
                                        </p:attrNameLst>
                                      </p:cBhvr>
                                      <p:tavLst>
                                        <p:tav tm="0">
                                          <p:val>
                                            <p:strVal val="#ppt_h"/>
                                          </p:val>
                                        </p:tav>
                                        <p:tav tm="100000">
                                          <p:val>
                                            <p:strVal val="#ppt_h"/>
                                          </p:val>
                                        </p:tav>
                                      </p:tavLst>
                                    </p:anim>
                                    <p:animEffect transition="in" filter="fade">
                                      <p:cBhvr>
                                        <p:cTn id="9" dur="500"/>
                                        <p:tgtEl>
                                          <p:spTgt spid="21607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16076"/>
                                        </p:tgtEl>
                                        <p:attrNameLst>
                                          <p:attrName>style.visibility</p:attrName>
                                        </p:attrNameLst>
                                      </p:cBhvr>
                                      <p:to>
                                        <p:strVal val="visible"/>
                                      </p:to>
                                    </p:set>
                                    <p:anim calcmode="lin" valueType="num">
                                      <p:cBhvr>
                                        <p:cTn id="14" dur="500" fill="hold"/>
                                        <p:tgtEl>
                                          <p:spTgt spid="216076"/>
                                        </p:tgtEl>
                                        <p:attrNameLst>
                                          <p:attrName>ppt_w</p:attrName>
                                        </p:attrNameLst>
                                      </p:cBhvr>
                                      <p:tavLst>
                                        <p:tav tm="0">
                                          <p:val>
                                            <p:strVal val="#ppt_w*0.70"/>
                                          </p:val>
                                        </p:tav>
                                        <p:tav tm="100000">
                                          <p:val>
                                            <p:strVal val="#ppt_w"/>
                                          </p:val>
                                        </p:tav>
                                      </p:tavLst>
                                    </p:anim>
                                    <p:anim calcmode="lin" valueType="num">
                                      <p:cBhvr>
                                        <p:cTn id="15" dur="500" fill="hold"/>
                                        <p:tgtEl>
                                          <p:spTgt spid="216076"/>
                                        </p:tgtEl>
                                        <p:attrNameLst>
                                          <p:attrName>ppt_h</p:attrName>
                                        </p:attrNameLst>
                                      </p:cBhvr>
                                      <p:tavLst>
                                        <p:tav tm="0">
                                          <p:val>
                                            <p:strVal val="#ppt_h"/>
                                          </p:val>
                                        </p:tav>
                                        <p:tav tm="100000">
                                          <p:val>
                                            <p:strVal val="#ppt_h"/>
                                          </p:val>
                                        </p:tav>
                                      </p:tavLst>
                                    </p:anim>
                                    <p:animEffect transition="in" filter="fade">
                                      <p:cBhvr>
                                        <p:cTn id="16" dur="500"/>
                                        <p:tgtEl>
                                          <p:spTgt spid="21607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1606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5" grpId="0" animBg="1"/>
      <p:bldP spid="21607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A927400-19C1-C57C-6623-E62FB316D60B}"/>
              </a:ext>
            </a:extLst>
          </p:cNvPr>
          <p:cNvSpPr txBox="1">
            <a:spLocks/>
          </p:cNvSpPr>
          <p:nvPr/>
        </p:nvSpPr>
        <p:spPr>
          <a:xfrm>
            <a:off x="1400081" y="-288372"/>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en-US" sz="2000" b="1" dirty="0">
                <a:latin typeface="Arial" charset="0"/>
                <a:cs typeface="Arial" charset="0"/>
              </a:rPr>
              <a:t>Hands-on: Display ERS vs ERSP, change parameters</a:t>
            </a:r>
            <a:endParaRPr lang="en-US" sz="1500" b="1" dirty="0">
              <a:latin typeface="Arial" charset="0"/>
              <a:ea typeface="Arial" charset="0"/>
              <a:cs typeface="Arial" charset="0"/>
            </a:endParaRPr>
          </a:p>
        </p:txBody>
      </p:sp>
      <p:pic>
        <p:nvPicPr>
          <p:cNvPr id="3" name="Picture 2" descr="Graphical user interface, application&#10;&#10;Description automatically generated">
            <a:extLst>
              <a:ext uri="{FF2B5EF4-FFF2-40B4-BE49-F238E27FC236}">
                <a16:creationId xmlns:a16="http://schemas.microsoft.com/office/drawing/2014/main" id="{CF4E7386-86A8-7CCA-7CF9-BA458C81E9F4}"/>
              </a:ext>
            </a:extLst>
          </p:cNvPr>
          <p:cNvPicPr>
            <a:picLocks noChangeAspect="1"/>
          </p:cNvPicPr>
          <p:nvPr/>
        </p:nvPicPr>
        <p:blipFill>
          <a:blip r:embed="rId3"/>
          <a:stretch>
            <a:fillRect/>
          </a:stretch>
        </p:blipFill>
        <p:spPr>
          <a:xfrm>
            <a:off x="5960224" y="1925906"/>
            <a:ext cx="2751513" cy="1506201"/>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FA7F5F8D-110D-8C61-A02B-FBEA41EE067A}"/>
              </a:ext>
            </a:extLst>
          </p:cNvPr>
          <p:cNvPicPr>
            <a:picLocks noChangeAspect="1"/>
          </p:cNvPicPr>
          <p:nvPr/>
        </p:nvPicPr>
        <p:blipFill>
          <a:blip r:embed="rId4"/>
          <a:stretch>
            <a:fillRect/>
          </a:stretch>
        </p:blipFill>
        <p:spPr>
          <a:xfrm>
            <a:off x="5960224" y="3514431"/>
            <a:ext cx="2807924" cy="1544181"/>
          </a:xfrm>
          <a:prstGeom prst="rect">
            <a:avLst/>
          </a:prstGeom>
        </p:spPr>
      </p:pic>
      <p:sp>
        <p:nvSpPr>
          <p:cNvPr id="8" name="TextBox 7">
            <a:extLst>
              <a:ext uri="{FF2B5EF4-FFF2-40B4-BE49-F238E27FC236}">
                <a16:creationId xmlns:a16="http://schemas.microsoft.com/office/drawing/2014/main" id="{740CEE91-AA61-F927-CD48-7B932C7C94BE}"/>
              </a:ext>
            </a:extLst>
          </p:cNvPr>
          <p:cNvSpPr txBox="1"/>
          <p:nvPr/>
        </p:nvSpPr>
        <p:spPr>
          <a:xfrm>
            <a:off x="631596" y="2334254"/>
            <a:ext cx="5029902" cy="2031325"/>
          </a:xfrm>
          <a:prstGeom prst="rect">
            <a:avLst/>
          </a:prstGeom>
          <a:noFill/>
        </p:spPr>
        <p:txBody>
          <a:bodyPr wrap="square" rtlCol="0">
            <a:spAutoFit/>
          </a:bodyPr>
          <a:lstStyle/>
          <a:p>
            <a:r>
              <a:rPr lang="en-US" dirty="0"/>
              <a:t>Use menu item </a:t>
            </a:r>
            <a:r>
              <a:rPr lang="en-US" b="1" dirty="0"/>
              <a:t>Plot &gt; Time-frequency transforms &gt; Channel time frequency</a:t>
            </a:r>
            <a:endParaRPr lang="en-US" dirty="0"/>
          </a:p>
          <a:p>
            <a:endParaRPr lang="en-US" dirty="0"/>
          </a:p>
          <a:p>
            <a:endParaRPr lang="en-US" dirty="0"/>
          </a:p>
          <a:p>
            <a:r>
              <a:rPr lang="en-US" dirty="0"/>
              <a:t>2. Plot event-related Spectrogram </a:t>
            </a:r>
          </a:p>
          <a:p>
            <a:r>
              <a:rPr lang="en-US" dirty="0"/>
              <a:t>(no baseline)</a:t>
            </a:r>
          </a:p>
          <a:p>
            <a:endParaRPr lang="en-US" dirty="0"/>
          </a:p>
        </p:txBody>
      </p:sp>
      <p:sp>
        <p:nvSpPr>
          <p:cNvPr id="9" name="TextBox 8">
            <a:extLst>
              <a:ext uri="{FF2B5EF4-FFF2-40B4-BE49-F238E27FC236}">
                <a16:creationId xmlns:a16="http://schemas.microsoft.com/office/drawing/2014/main" id="{66B93BC6-1FAB-6845-55E5-648B83278120}"/>
              </a:ext>
            </a:extLst>
          </p:cNvPr>
          <p:cNvSpPr txBox="1"/>
          <p:nvPr/>
        </p:nvSpPr>
        <p:spPr>
          <a:xfrm>
            <a:off x="631596" y="4410153"/>
            <a:ext cx="4506362" cy="369332"/>
          </a:xfrm>
          <a:prstGeom prst="rect">
            <a:avLst/>
          </a:prstGeom>
          <a:noFill/>
        </p:spPr>
        <p:txBody>
          <a:bodyPr wrap="none" rtlCol="0">
            <a:spAutoFit/>
          </a:bodyPr>
          <a:lstStyle/>
          <a:p>
            <a:r>
              <a:rPr lang="en-US" dirty="0"/>
              <a:t>3. Plot event-related Spectral Perturbation</a:t>
            </a:r>
          </a:p>
        </p:txBody>
      </p:sp>
      <p:sp>
        <p:nvSpPr>
          <p:cNvPr id="10" name="Rectangle 9">
            <a:extLst>
              <a:ext uri="{FF2B5EF4-FFF2-40B4-BE49-F238E27FC236}">
                <a16:creationId xmlns:a16="http://schemas.microsoft.com/office/drawing/2014/main" id="{07CB6CC4-FE75-2849-AB01-0E392806D815}"/>
              </a:ext>
            </a:extLst>
          </p:cNvPr>
          <p:cNvSpPr/>
          <p:nvPr/>
        </p:nvSpPr>
        <p:spPr>
          <a:xfrm>
            <a:off x="8085799" y="2349378"/>
            <a:ext cx="527901" cy="1563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585257C2-7309-1070-B2EF-81FB9EBEE550}"/>
              </a:ext>
            </a:extLst>
          </p:cNvPr>
          <p:cNvSpPr txBox="1"/>
          <p:nvPr/>
        </p:nvSpPr>
        <p:spPr>
          <a:xfrm>
            <a:off x="632178" y="599060"/>
            <a:ext cx="7525394" cy="1200329"/>
          </a:xfrm>
          <a:prstGeom prst="rect">
            <a:avLst/>
          </a:prstGeom>
          <a:noFill/>
        </p:spPr>
        <p:txBody>
          <a:bodyPr wrap="square" rtlCol="0">
            <a:spAutoFit/>
          </a:bodyPr>
          <a:lstStyle/>
          <a:p>
            <a:r>
              <a:rPr lang="en-US" dirty="0"/>
              <a:t>1. Use menu item </a:t>
            </a:r>
            <a:r>
              <a:rPr lang="en-US" b="1" dirty="0"/>
              <a:t>File &gt; Load existing dataset </a:t>
            </a:r>
            <a:r>
              <a:rPr lang="en-US" dirty="0"/>
              <a:t>to import </a:t>
            </a:r>
            <a:r>
              <a:rPr lang="en-US" dirty="0" err="1"/>
              <a:t>epoched</a:t>
            </a:r>
            <a:r>
              <a:rPr lang="en-US" dirty="0"/>
              <a:t> file for famous stimuli </a:t>
            </a:r>
          </a:p>
          <a:p>
            <a:r>
              <a:rPr lang="en-US" dirty="0">
                <a:solidFill>
                  <a:schemeClr val="bg1">
                    <a:lumMod val="75000"/>
                  </a:schemeClr>
                </a:solidFill>
              </a:rPr>
              <a:t>ds000117_pruned/derivatives/</a:t>
            </a:r>
            <a:r>
              <a:rPr lang="en-US" dirty="0" err="1">
                <a:solidFill>
                  <a:schemeClr val="bg1">
                    <a:lumMod val="75000"/>
                  </a:schemeClr>
                </a:solidFill>
              </a:rPr>
              <a:t>meg_derivatives</a:t>
            </a:r>
            <a:r>
              <a:rPr lang="en-US" dirty="0">
                <a:solidFill>
                  <a:schemeClr val="bg1">
                    <a:lumMod val="75000"/>
                  </a:schemeClr>
                </a:solidFill>
              </a:rPr>
              <a:t>/sub-01/</a:t>
            </a:r>
            <a:r>
              <a:rPr lang="en-US" dirty="0" err="1">
                <a:solidFill>
                  <a:schemeClr val="bg1">
                    <a:lumMod val="75000"/>
                  </a:schemeClr>
                </a:solidFill>
              </a:rPr>
              <a:t>ses</a:t>
            </a:r>
            <a:r>
              <a:rPr lang="en-US" dirty="0">
                <a:solidFill>
                  <a:schemeClr val="bg1">
                    <a:lumMod val="75000"/>
                  </a:schemeClr>
                </a:solidFill>
              </a:rPr>
              <a:t>-meg/meg/wh_S01_run_01_ERP_Analysis_Session_2_famous_out</a:t>
            </a:r>
            <a:r>
              <a:rPr lang="en-US">
                <a:solidFill>
                  <a:schemeClr val="bg1">
                    <a:lumMod val="75000"/>
                  </a:schemeClr>
                </a:solidFill>
              </a:rPr>
              <a:t>.set</a:t>
            </a:r>
            <a:endParaRPr lang="en-US" dirty="0">
              <a:solidFill>
                <a:schemeClr val="bg1">
                  <a:lumMod val="75000"/>
                </a:schemeClr>
              </a:solidFill>
            </a:endParaRPr>
          </a:p>
        </p:txBody>
      </p:sp>
      <p:sp>
        <p:nvSpPr>
          <p:cNvPr id="5" name="Rectangle 4">
            <a:extLst>
              <a:ext uri="{FF2B5EF4-FFF2-40B4-BE49-F238E27FC236}">
                <a16:creationId xmlns:a16="http://schemas.microsoft.com/office/drawing/2014/main" id="{CDEE6B4C-B7F6-CF00-AA92-5FDB37B20F56}"/>
              </a:ext>
            </a:extLst>
          </p:cNvPr>
          <p:cNvSpPr/>
          <p:nvPr/>
        </p:nvSpPr>
        <p:spPr>
          <a:xfrm>
            <a:off x="8177238" y="3951882"/>
            <a:ext cx="527901" cy="15638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4DF46EB-C028-BEF0-0182-B8F1D97286D8}"/>
              </a:ext>
            </a:extLst>
          </p:cNvPr>
          <p:cNvSpPr txBox="1"/>
          <p:nvPr/>
        </p:nvSpPr>
        <p:spPr>
          <a:xfrm>
            <a:off x="631596" y="5238365"/>
            <a:ext cx="4696690" cy="535531"/>
          </a:xfrm>
          <a:prstGeom prst="rect">
            <a:avLst/>
          </a:prstGeom>
          <a:noFill/>
        </p:spPr>
        <p:txBody>
          <a:bodyPr wrap="square">
            <a:spAutoFit/>
          </a:bodyPr>
          <a:lstStyle/>
          <a:p>
            <a:pPr eaLnBrk="1" hangingPunct="1">
              <a:lnSpc>
                <a:spcPct val="80000"/>
              </a:lnSpc>
              <a:buFontTx/>
              <a:buNone/>
            </a:pPr>
            <a:r>
              <a:rPr lang="en-US" sz="1800" dirty="0">
                <a:latin typeface="Arial" charset="0"/>
                <a:ea typeface="ＭＳ Ｐゴシック" charset="0"/>
                <a:cs typeface="ＭＳ Ｐゴシック" charset="0"/>
              </a:rPr>
              <a:t>4. Try changing parameters window size, number of wavelet cycles, </a:t>
            </a:r>
            <a:r>
              <a:rPr lang="en-US" sz="1800" dirty="0" err="1">
                <a:latin typeface="Arial" charset="0"/>
                <a:ea typeface="ＭＳ Ｐゴシック" charset="0"/>
                <a:cs typeface="ＭＳ Ｐゴシック" charset="0"/>
              </a:rPr>
              <a:t>padratio</a:t>
            </a:r>
            <a:r>
              <a:rPr lang="en-US" sz="1800" dirty="0">
                <a:latin typeface="Arial" charset="0"/>
                <a:ea typeface="ＭＳ Ｐゴシック" charset="0"/>
                <a:cs typeface="ＭＳ Ｐゴシック" charset="0"/>
              </a:rPr>
              <a:t>,</a:t>
            </a:r>
          </a:p>
        </p:txBody>
      </p:sp>
      <p:pic>
        <p:nvPicPr>
          <p:cNvPr id="12" name="Picture 11" descr="Graphical user interface, application&#10;&#10;Description automatically generated">
            <a:extLst>
              <a:ext uri="{FF2B5EF4-FFF2-40B4-BE49-F238E27FC236}">
                <a16:creationId xmlns:a16="http://schemas.microsoft.com/office/drawing/2014/main" id="{E972D937-8D1C-A989-045E-D6655515795A}"/>
              </a:ext>
            </a:extLst>
          </p:cNvPr>
          <p:cNvPicPr>
            <a:picLocks noChangeAspect="1"/>
          </p:cNvPicPr>
          <p:nvPr/>
        </p:nvPicPr>
        <p:blipFill>
          <a:blip r:embed="rId4"/>
          <a:stretch>
            <a:fillRect/>
          </a:stretch>
        </p:blipFill>
        <p:spPr>
          <a:xfrm>
            <a:off x="5960224" y="5140936"/>
            <a:ext cx="2807924" cy="1544181"/>
          </a:xfrm>
          <a:prstGeom prst="rect">
            <a:avLst/>
          </a:prstGeom>
        </p:spPr>
      </p:pic>
      <p:sp>
        <p:nvSpPr>
          <p:cNvPr id="13" name="Rectangle 12">
            <a:extLst>
              <a:ext uri="{FF2B5EF4-FFF2-40B4-BE49-F238E27FC236}">
                <a16:creationId xmlns:a16="http://schemas.microsoft.com/office/drawing/2014/main" id="{EFE8E39F-2295-8731-018E-11A7D0074204}"/>
              </a:ext>
            </a:extLst>
          </p:cNvPr>
          <p:cNvSpPr/>
          <p:nvPr/>
        </p:nvSpPr>
        <p:spPr>
          <a:xfrm>
            <a:off x="7216945" y="5506131"/>
            <a:ext cx="1419055" cy="3072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84230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B65ED10-74F5-7EC7-B8E2-96C5F1997128}"/>
              </a:ext>
            </a:extLst>
          </p:cNvPr>
          <p:cNvSpPr>
            <a:spLocks noGrp="1"/>
          </p:cNvSpPr>
          <p:nvPr>
            <p:ph idx="1"/>
          </p:nvPr>
        </p:nvSpPr>
        <p:spPr>
          <a:xfrm>
            <a:off x="457200" y="3171217"/>
            <a:ext cx="8229600" cy="2954946"/>
          </a:xfrm>
        </p:spPr>
        <p:txBody>
          <a:bodyPr/>
          <a:lstStyle/>
          <a:p>
            <a:pPr marL="0" indent="0" algn="ctr">
              <a:buNone/>
            </a:pPr>
            <a:r>
              <a:rPr lang="en-US" dirty="0"/>
              <a:t>The end</a:t>
            </a:r>
          </a:p>
        </p:txBody>
      </p:sp>
    </p:spTree>
    <p:extLst>
      <p:ext uri="{BB962C8B-B14F-4D97-AF65-F5344CB8AC3E}">
        <p14:creationId xmlns:p14="http://schemas.microsoft.com/office/powerpoint/2010/main" val="1309975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84"/>
          <p:cNvGrpSpPr/>
          <p:nvPr/>
        </p:nvGrpSpPr>
        <p:grpSpPr>
          <a:xfrm>
            <a:off x="3599893" y="2287905"/>
            <a:ext cx="1805920" cy="1408686"/>
            <a:chOff x="3275856" y="1907540"/>
            <a:chExt cx="2407893" cy="1878248"/>
          </a:xfrm>
        </p:grpSpPr>
        <p:pic>
          <p:nvPicPr>
            <p:cNvPr id="48" name="Picture 47" descr="ersp_classic.png"/>
            <p:cNvPicPr>
              <a:picLocks noChangeAspect="1"/>
            </p:cNvPicPr>
            <p:nvPr/>
          </p:nvPicPr>
          <p:blipFill>
            <a:blip r:embed="rId3" cstate="print"/>
            <a:stretch>
              <a:fillRect/>
            </a:stretch>
          </p:blipFill>
          <p:spPr>
            <a:xfrm>
              <a:off x="3275856" y="1907540"/>
              <a:ext cx="2407893" cy="1656184"/>
            </a:xfrm>
            <a:prstGeom prst="rect">
              <a:avLst/>
            </a:prstGeom>
          </p:spPr>
        </p:pic>
        <p:sp>
          <p:nvSpPr>
            <p:cNvPr id="81" name="TextBox 80"/>
            <p:cNvSpPr txBox="1"/>
            <p:nvPr/>
          </p:nvSpPr>
          <p:spPr>
            <a:xfrm>
              <a:off x="3995936" y="3501008"/>
              <a:ext cx="857500" cy="284780"/>
            </a:xfrm>
            <a:prstGeom prst="rect">
              <a:avLst/>
            </a:prstGeom>
            <a:noFill/>
          </p:spPr>
          <p:txBody>
            <a:bodyPr wrap="none" rtlCol="0">
              <a:spAutoFit/>
            </a:bodyPr>
            <a:lstStyle/>
            <a:p>
              <a:r>
                <a:rPr lang="fr-FR" sz="788" dirty="0"/>
                <a:t>Time (ms)</a:t>
              </a:r>
            </a:p>
          </p:txBody>
        </p:sp>
      </p:grpSp>
      <p:graphicFrame>
        <p:nvGraphicFramePr>
          <p:cNvPr id="2" name="Object 10"/>
          <p:cNvGraphicFramePr>
            <a:graphicFrameLocks noChangeAspect="1"/>
          </p:cNvGraphicFramePr>
          <p:nvPr/>
        </p:nvGraphicFramePr>
        <p:xfrm>
          <a:off x="3724740" y="1916833"/>
          <a:ext cx="1657350" cy="371475"/>
        </p:xfrm>
        <a:graphic>
          <a:graphicData uri="http://schemas.openxmlformats.org/presentationml/2006/ole">
            <mc:AlternateContent xmlns:mc="http://schemas.openxmlformats.org/markup-compatibility/2006">
              <mc:Choice xmlns:v="urn:schemas-microsoft-com:vml" Requires="v">
                <p:oleObj name="Equation" r:id="rId4" imgW="2209800" imgH="482600" progId="Equation.3">
                  <p:embed/>
                </p:oleObj>
              </mc:Choice>
              <mc:Fallback>
                <p:oleObj name="Equation" r:id="rId4" imgW="2209800" imgH="482600" progId="Equation.3">
                  <p:embed/>
                  <p:pic>
                    <p:nvPicPr>
                      <p:cNvPr id="2"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4740" y="1916833"/>
                        <a:ext cx="1657350" cy="371475"/>
                      </a:xfrm>
                      <a:prstGeom prst="rect">
                        <a:avLst/>
                      </a:prstGeom>
                      <a:solidFill>
                        <a:srgbClr val="FFFFFF"/>
                      </a:solidFill>
                    </p:spPr>
                  </p:pic>
                </p:oleObj>
              </mc:Fallback>
            </mc:AlternateContent>
          </a:graphicData>
        </a:graphic>
      </p:graphicFrame>
      <p:sp>
        <p:nvSpPr>
          <p:cNvPr id="57" name="Content Placeholder 56"/>
          <p:cNvSpPr>
            <a:spLocks noGrp="1"/>
          </p:cNvSpPr>
          <p:nvPr>
            <p:ph idx="1"/>
          </p:nvPr>
        </p:nvSpPr>
        <p:spPr>
          <a:xfrm>
            <a:off x="1143000" y="3753036"/>
            <a:ext cx="3104964" cy="432048"/>
          </a:xfrm>
        </p:spPr>
        <p:txBody>
          <a:bodyPr>
            <a:normAutofit/>
          </a:bodyPr>
          <a:lstStyle/>
          <a:p>
            <a:r>
              <a:rPr lang="fr-FR" sz="1800" dirty="0"/>
              <a:t>Deux modèles:</a:t>
            </a:r>
            <a:endParaRPr lang="en-US" sz="1500"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E611FCCF-B769-40D1-87D6-55D837BB4276}" type="slidenum">
              <a:rPr lang="fr-FR" smtClean="0"/>
              <a:pPr/>
              <a:t>55</a:t>
            </a:fld>
            <a:endParaRPr lang="fr-FR" dirty="0"/>
          </a:p>
        </p:txBody>
      </p:sp>
      <p:sp>
        <p:nvSpPr>
          <p:cNvPr id="7" name="Title 6"/>
          <p:cNvSpPr>
            <a:spLocks noGrp="1"/>
          </p:cNvSpPr>
          <p:nvPr>
            <p:ph type="title"/>
          </p:nvPr>
        </p:nvSpPr>
        <p:spPr/>
        <p:txBody>
          <a:bodyPr>
            <a:noAutofit/>
          </a:bodyPr>
          <a:lstStyle/>
          <a:p>
            <a:r>
              <a:rPr lang="fr-FR" sz="1800" dirty="0"/>
              <a:t>Event </a:t>
            </a:r>
            <a:r>
              <a:rPr lang="fr-FR" sz="1800" dirty="0" err="1"/>
              <a:t>Related</a:t>
            </a:r>
            <a:r>
              <a:rPr lang="fr-FR" sz="1800" dirty="0"/>
              <a:t> Spectral Perturbation (ERSP)</a:t>
            </a:r>
          </a:p>
        </p:txBody>
      </p:sp>
      <p:sp>
        <p:nvSpPr>
          <p:cNvPr id="31" name="Rectangle 30"/>
          <p:cNvSpPr/>
          <p:nvPr/>
        </p:nvSpPr>
        <p:spPr>
          <a:xfrm>
            <a:off x="5571111" y="2060320"/>
            <a:ext cx="3137460" cy="438582"/>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r>
              <a:rPr lang="en-US" sz="750" dirty="0" err="1"/>
              <a:t>Makeig</a:t>
            </a:r>
            <a:r>
              <a:rPr lang="en-US" sz="750" dirty="0"/>
              <a:t>, S. (1993) Auditory event-related dynamics of the EEG spectrum and effects of exposure to tones. </a:t>
            </a:r>
            <a:r>
              <a:rPr lang="en-US" sz="750" dirty="0" err="1"/>
              <a:t>Electroencephalogr</a:t>
            </a:r>
            <a:r>
              <a:rPr lang="en-US" sz="750" dirty="0"/>
              <a:t>. </a:t>
            </a:r>
            <a:r>
              <a:rPr lang="en-US" sz="750" dirty="0" err="1"/>
              <a:t>Clin</a:t>
            </a:r>
            <a:r>
              <a:rPr lang="en-US" sz="750" dirty="0"/>
              <a:t>. </a:t>
            </a:r>
            <a:r>
              <a:rPr lang="en-US" sz="750" dirty="0" err="1"/>
              <a:t>Neurophysiol</a:t>
            </a:r>
            <a:r>
              <a:rPr lang="en-US" sz="750" dirty="0"/>
              <a:t>. 86, 283–293</a:t>
            </a:r>
            <a:endParaRPr lang="fr-FR" sz="750" dirty="0"/>
          </a:p>
        </p:txBody>
      </p:sp>
      <p:sp>
        <p:nvSpPr>
          <p:cNvPr id="245762" name="Rectangle 2"/>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sp>
        <p:nvSpPr>
          <p:cNvPr id="245764" name="Rectangle 4"/>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graphicFrame>
        <p:nvGraphicFramePr>
          <p:cNvPr id="245763" name="Object 3"/>
          <p:cNvGraphicFramePr>
            <a:graphicFrameLocks noChangeAspect="1"/>
          </p:cNvGraphicFramePr>
          <p:nvPr/>
        </p:nvGraphicFramePr>
        <p:xfrm>
          <a:off x="1445923" y="1926544"/>
          <a:ext cx="1235869" cy="314325"/>
        </p:xfrm>
        <a:graphic>
          <a:graphicData uri="http://schemas.openxmlformats.org/presentationml/2006/ole">
            <mc:AlternateContent xmlns:mc="http://schemas.openxmlformats.org/markup-compatibility/2006">
              <mc:Choice xmlns:v="urn:schemas-microsoft-com:vml" Requires="v">
                <p:oleObj name="Equation" r:id="rId6" imgW="1637589" imgH="431613" progId="Equation.3">
                  <p:embed/>
                </p:oleObj>
              </mc:Choice>
              <mc:Fallback>
                <p:oleObj name="Equation" r:id="rId6" imgW="1637589" imgH="431613" progId="Equation.3">
                  <p:embed/>
                  <p:pic>
                    <p:nvPicPr>
                      <p:cNvPr id="245763"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5923" y="1926544"/>
                        <a:ext cx="1235869" cy="314325"/>
                      </a:xfrm>
                      <a:prstGeom prst="rect">
                        <a:avLst/>
                      </a:prstGeom>
                      <a:solidFill>
                        <a:srgbClr val="FFFFFF"/>
                      </a:solidFill>
                    </p:spPr>
                  </p:pic>
                </p:oleObj>
              </mc:Fallback>
            </mc:AlternateContent>
          </a:graphicData>
        </a:graphic>
      </p:graphicFrame>
      <p:sp>
        <p:nvSpPr>
          <p:cNvPr id="245766" name="Rectangle 6"/>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sp>
        <p:nvSpPr>
          <p:cNvPr id="245768" name="Rectangle 8"/>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sp>
        <p:nvSpPr>
          <p:cNvPr id="245770" name="Rectangle 10"/>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sp>
        <p:nvSpPr>
          <p:cNvPr id="245771" name="Rectangle 11"/>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grpSp>
        <p:nvGrpSpPr>
          <p:cNvPr id="12" name="Group 77"/>
          <p:cNvGrpSpPr/>
          <p:nvPr/>
        </p:nvGrpSpPr>
        <p:grpSpPr>
          <a:xfrm>
            <a:off x="2735796" y="2672917"/>
            <a:ext cx="864096" cy="371073"/>
            <a:chOff x="2051720" y="2420888"/>
            <a:chExt cx="1152128" cy="494764"/>
          </a:xfrm>
        </p:grpSpPr>
        <p:cxnSp>
          <p:nvCxnSpPr>
            <p:cNvPr id="68" name="Straight Arrow Connector 67"/>
            <p:cNvCxnSpPr/>
            <p:nvPr/>
          </p:nvCxnSpPr>
          <p:spPr>
            <a:xfrm>
              <a:off x="2123728" y="2915652"/>
              <a:ext cx="1008112" cy="0"/>
            </a:xfrm>
            <a:prstGeom prst="straightConnector1">
              <a:avLst/>
            </a:prstGeom>
            <a:ln w="381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2051720" y="2420888"/>
              <a:ext cx="1152128" cy="492443"/>
            </a:xfrm>
            <a:prstGeom prst="rect">
              <a:avLst/>
            </a:prstGeom>
            <a:noFill/>
          </p:spPr>
          <p:txBody>
            <a:bodyPr wrap="square" rtlCol="0">
              <a:spAutoFit/>
            </a:bodyPr>
            <a:lstStyle/>
            <a:p>
              <a:r>
                <a:rPr lang="fr-FR" sz="900" dirty="0"/>
                <a:t>Baseline correction</a:t>
              </a:r>
            </a:p>
          </p:txBody>
        </p:sp>
      </p:grpSp>
      <p:sp>
        <p:nvSpPr>
          <p:cNvPr id="245773" name="Rectangle 13"/>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sp>
        <p:nvSpPr>
          <p:cNvPr id="245775" name="Rectangle 15"/>
          <p:cNvSpPr>
            <a:spLocks noChangeArrowheads="1"/>
          </p:cNvSpPr>
          <p:nvPr/>
        </p:nvSpPr>
        <p:spPr bwMode="auto">
          <a:xfrm>
            <a:off x="1143001" y="718752"/>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fr-FR" sz="1350"/>
          </a:p>
        </p:txBody>
      </p:sp>
      <p:grpSp>
        <p:nvGrpSpPr>
          <p:cNvPr id="14" name="Group 83"/>
          <p:cNvGrpSpPr/>
          <p:nvPr/>
        </p:nvGrpSpPr>
        <p:grpSpPr>
          <a:xfrm>
            <a:off x="1131434" y="2240869"/>
            <a:ext cx="2063935" cy="1455723"/>
            <a:chOff x="-15425" y="1844824"/>
            <a:chExt cx="2751914" cy="1940964"/>
          </a:xfrm>
        </p:grpSpPr>
        <p:sp>
          <p:nvSpPr>
            <p:cNvPr id="64" name="TextBox 63"/>
            <p:cNvSpPr txBox="1"/>
            <p:nvPr/>
          </p:nvSpPr>
          <p:spPr>
            <a:xfrm>
              <a:off x="1590447" y="1844824"/>
              <a:ext cx="1146042" cy="292388"/>
            </a:xfrm>
            <a:prstGeom prst="rect">
              <a:avLst/>
            </a:prstGeom>
            <a:noFill/>
          </p:spPr>
          <p:txBody>
            <a:bodyPr wrap="none" rtlCol="0">
              <a:spAutoFit/>
            </a:bodyPr>
            <a:lstStyle/>
            <a:p>
              <a:r>
                <a:rPr lang="fr-FR" sz="825" dirty="0"/>
                <a:t>10 log</a:t>
              </a:r>
              <a:r>
                <a:rPr lang="fr-FR" sz="675" dirty="0"/>
                <a:t>10</a:t>
              </a:r>
              <a:r>
                <a:rPr lang="fr-FR" sz="825" dirty="0"/>
                <a:t>(ERS)</a:t>
              </a:r>
            </a:p>
          </p:txBody>
        </p:sp>
        <p:pic>
          <p:nvPicPr>
            <p:cNvPr id="76" name="Picture 75" descr="ers2_with_legend.png"/>
            <p:cNvPicPr>
              <a:picLocks noChangeAspect="1"/>
            </p:cNvPicPr>
            <p:nvPr/>
          </p:nvPicPr>
          <p:blipFill>
            <a:blip r:embed="rId8" cstate="print"/>
            <a:stretch>
              <a:fillRect/>
            </a:stretch>
          </p:blipFill>
          <p:spPr>
            <a:xfrm>
              <a:off x="216025" y="2045655"/>
              <a:ext cx="2051719" cy="1527361"/>
            </a:xfrm>
            <a:prstGeom prst="rect">
              <a:avLst/>
            </a:prstGeom>
          </p:spPr>
        </p:pic>
        <p:sp>
          <p:nvSpPr>
            <p:cNvPr id="80" name="TextBox 79"/>
            <p:cNvSpPr txBox="1"/>
            <p:nvPr/>
          </p:nvSpPr>
          <p:spPr>
            <a:xfrm>
              <a:off x="748920" y="3501008"/>
              <a:ext cx="857500" cy="284780"/>
            </a:xfrm>
            <a:prstGeom prst="rect">
              <a:avLst/>
            </a:prstGeom>
            <a:noFill/>
          </p:spPr>
          <p:txBody>
            <a:bodyPr wrap="none" rtlCol="0">
              <a:spAutoFit/>
            </a:bodyPr>
            <a:lstStyle/>
            <a:p>
              <a:r>
                <a:rPr lang="fr-FR" sz="788" dirty="0"/>
                <a:t>Time (ms)</a:t>
              </a:r>
            </a:p>
          </p:txBody>
        </p:sp>
        <p:sp>
          <p:nvSpPr>
            <p:cNvPr id="83" name="TextBox 82"/>
            <p:cNvSpPr txBox="1"/>
            <p:nvPr/>
          </p:nvSpPr>
          <p:spPr>
            <a:xfrm rot="16200000">
              <a:off x="-463155" y="2655617"/>
              <a:ext cx="1180239" cy="284780"/>
            </a:xfrm>
            <a:prstGeom prst="rect">
              <a:avLst/>
            </a:prstGeom>
            <a:noFill/>
          </p:spPr>
          <p:txBody>
            <a:bodyPr wrap="none" rtlCol="0">
              <a:spAutoFit/>
            </a:bodyPr>
            <a:lstStyle/>
            <a:p>
              <a:r>
                <a:rPr lang="fr-FR" sz="788" dirty="0"/>
                <a:t>Frequency (Hz)</a:t>
              </a:r>
            </a:p>
          </p:txBody>
        </p:sp>
      </p:grpSp>
      <p:grpSp>
        <p:nvGrpSpPr>
          <p:cNvPr id="87" name="Group 86"/>
          <p:cNvGrpSpPr/>
          <p:nvPr/>
        </p:nvGrpSpPr>
        <p:grpSpPr>
          <a:xfrm>
            <a:off x="3113840" y="4232116"/>
            <a:ext cx="4945893" cy="300082"/>
            <a:chOff x="2627784" y="4725144"/>
            <a:chExt cx="6594525" cy="400109"/>
          </a:xfrm>
        </p:grpSpPr>
        <p:sp>
          <p:nvSpPr>
            <p:cNvPr id="58" name="TextBox 57"/>
            <p:cNvSpPr txBox="1"/>
            <p:nvPr/>
          </p:nvSpPr>
          <p:spPr>
            <a:xfrm>
              <a:off x="2627784" y="4755923"/>
              <a:ext cx="2107843" cy="338554"/>
            </a:xfrm>
            <a:prstGeom prst="rect">
              <a:avLst/>
            </a:prstGeom>
            <a:noFill/>
          </p:spPr>
          <p:txBody>
            <a:bodyPr wrap="none" rtlCol="0">
              <a:spAutoFit/>
            </a:bodyPr>
            <a:lstStyle/>
            <a:p>
              <a:r>
                <a:rPr lang="fr-FR" sz="1050" dirty="0"/>
                <a:t>EEG(après stimulus)  </a:t>
              </a:r>
              <a:r>
                <a:rPr lang="fr-FR" sz="1050" b="1" dirty="0"/>
                <a:t>=</a:t>
              </a:r>
              <a:endParaRPr lang="en-US" sz="1050" b="1" dirty="0"/>
            </a:p>
          </p:txBody>
        </p:sp>
        <p:sp>
          <p:nvSpPr>
            <p:cNvPr id="59" name="TextBox 58"/>
            <p:cNvSpPr txBox="1"/>
            <p:nvPr/>
          </p:nvSpPr>
          <p:spPr>
            <a:xfrm>
              <a:off x="4564215" y="4755923"/>
              <a:ext cx="2385696" cy="338554"/>
            </a:xfrm>
            <a:prstGeom prst="rect">
              <a:avLst/>
            </a:prstGeom>
            <a:noFill/>
          </p:spPr>
          <p:txBody>
            <a:bodyPr wrap="none" rtlCol="0">
              <a:spAutoFit/>
            </a:bodyPr>
            <a:lstStyle/>
            <a:p>
              <a:r>
                <a:rPr lang="fr-FR" sz="1050" dirty="0"/>
                <a:t>EEG(non liée au stimulus) </a:t>
              </a:r>
              <a:endParaRPr lang="en-US" sz="1050" dirty="0"/>
            </a:p>
          </p:txBody>
        </p:sp>
        <p:sp>
          <p:nvSpPr>
            <p:cNvPr id="60" name="TextBox 59"/>
            <p:cNvSpPr txBox="1"/>
            <p:nvPr/>
          </p:nvSpPr>
          <p:spPr>
            <a:xfrm>
              <a:off x="7236296" y="4755923"/>
              <a:ext cx="1986013" cy="338554"/>
            </a:xfrm>
            <a:prstGeom prst="rect">
              <a:avLst/>
            </a:prstGeom>
            <a:noFill/>
          </p:spPr>
          <p:txBody>
            <a:bodyPr wrap="none" rtlCol="0">
              <a:spAutoFit/>
            </a:bodyPr>
            <a:lstStyle/>
            <a:p>
              <a:r>
                <a:rPr lang="fr-FR" sz="1050" dirty="0"/>
                <a:t>EEG(liée au stimulus)</a:t>
              </a:r>
              <a:endParaRPr lang="en-US" sz="1050" dirty="0"/>
            </a:p>
          </p:txBody>
        </p:sp>
        <p:sp>
          <p:nvSpPr>
            <p:cNvPr id="65" name="TextBox 64"/>
            <p:cNvSpPr txBox="1"/>
            <p:nvPr/>
          </p:nvSpPr>
          <p:spPr>
            <a:xfrm>
              <a:off x="6801882" y="4725144"/>
              <a:ext cx="380875" cy="400109"/>
            </a:xfrm>
            <a:prstGeom prst="rect">
              <a:avLst/>
            </a:prstGeom>
            <a:noFill/>
          </p:spPr>
          <p:txBody>
            <a:bodyPr wrap="none" rtlCol="0">
              <a:spAutoFit/>
            </a:bodyPr>
            <a:lstStyle/>
            <a:p>
              <a:r>
                <a:rPr lang="fr-FR" sz="1350" b="1" dirty="0"/>
                <a:t>+</a:t>
              </a:r>
              <a:endParaRPr lang="en-US" sz="1350" b="1" dirty="0"/>
            </a:p>
          </p:txBody>
        </p:sp>
      </p:grpSp>
      <p:grpSp>
        <p:nvGrpSpPr>
          <p:cNvPr id="86" name="Group 85"/>
          <p:cNvGrpSpPr/>
          <p:nvPr/>
        </p:nvGrpSpPr>
        <p:grpSpPr>
          <a:xfrm>
            <a:off x="3113840" y="5049175"/>
            <a:ext cx="4945893" cy="300082"/>
            <a:chOff x="2783085" y="5414446"/>
            <a:chExt cx="6594525" cy="400109"/>
          </a:xfrm>
        </p:grpSpPr>
        <p:sp>
          <p:nvSpPr>
            <p:cNvPr id="66" name="TextBox 65"/>
            <p:cNvSpPr txBox="1"/>
            <p:nvPr/>
          </p:nvSpPr>
          <p:spPr>
            <a:xfrm>
              <a:off x="2783085" y="5445225"/>
              <a:ext cx="2107843" cy="338554"/>
            </a:xfrm>
            <a:prstGeom prst="rect">
              <a:avLst/>
            </a:prstGeom>
            <a:noFill/>
          </p:spPr>
          <p:txBody>
            <a:bodyPr wrap="none" rtlCol="0">
              <a:spAutoFit/>
            </a:bodyPr>
            <a:lstStyle/>
            <a:p>
              <a:r>
                <a:rPr lang="fr-FR" sz="1050" dirty="0"/>
                <a:t>EEG(après stimulus)  </a:t>
              </a:r>
              <a:r>
                <a:rPr lang="fr-FR" sz="1050" b="1" dirty="0"/>
                <a:t>=</a:t>
              </a:r>
              <a:endParaRPr lang="en-US" sz="1050" b="1" dirty="0"/>
            </a:p>
          </p:txBody>
        </p:sp>
        <p:sp>
          <p:nvSpPr>
            <p:cNvPr id="70" name="TextBox 69"/>
            <p:cNvSpPr txBox="1"/>
            <p:nvPr/>
          </p:nvSpPr>
          <p:spPr>
            <a:xfrm>
              <a:off x="4719516" y="5445225"/>
              <a:ext cx="2385696" cy="338554"/>
            </a:xfrm>
            <a:prstGeom prst="rect">
              <a:avLst/>
            </a:prstGeom>
            <a:noFill/>
          </p:spPr>
          <p:txBody>
            <a:bodyPr wrap="none" rtlCol="0">
              <a:spAutoFit/>
            </a:bodyPr>
            <a:lstStyle/>
            <a:p>
              <a:r>
                <a:rPr lang="fr-FR" sz="1050" dirty="0"/>
                <a:t>EEG(non liée au stimulus) </a:t>
              </a:r>
              <a:endParaRPr lang="en-US" sz="1050" dirty="0"/>
            </a:p>
          </p:txBody>
        </p:sp>
        <p:sp>
          <p:nvSpPr>
            <p:cNvPr id="73" name="TextBox 72"/>
            <p:cNvSpPr txBox="1"/>
            <p:nvPr/>
          </p:nvSpPr>
          <p:spPr>
            <a:xfrm>
              <a:off x="7391597" y="5445225"/>
              <a:ext cx="1986013" cy="338554"/>
            </a:xfrm>
            <a:prstGeom prst="rect">
              <a:avLst/>
            </a:prstGeom>
            <a:noFill/>
          </p:spPr>
          <p:txBody>
            <a:bodyPr wrap="none" rtlCol="0">
              <a:spAutoFit/>
            </a:bodyPr>
            <a:lstStyle/>
            <a:p>
              <a:r>
                <a:rPr lang="fr-FR" sz="1050" dirty="0"/>
                <a:t>EEG(liée au stimulus)</a:t>
              </a:r>
              <a:endParaRPr lang="en-US" sz="1050" dirty="0"/>
            </a:p>
          </p:txBody>
        </p:sp>
        <p:sp>
          <p:nvSpPr>
            <p:cNvPr id="74" name="TextBox 73"/>
            <p:cNvSpPr txBox="1"/>
            <p:nvPr/>
          </p:nvSpPr>
          <p:spPr>
            <a:xfrm>
              <a:off x="6957183" y="5414446"/>
              <a:ext cx="374461" cy="400109"/>
            </a:xfrm>
            <a:prstGeom prst="rect">
              <a:avLst/>
            </a:prstGeom>
            <a:noFill/>
          </p:spPr>
          <p:txBody>
            <a:bodyPr wrap="none" rtlCol="0">
              <a:spAutoFit/>
            </a:bodyPr>
            <a:lstStyle/>
            <a:p>
              <a:r>
                <a:rPr lang="fr-FR" sz="1350" b="1" dirty="0"/>
                <a:t>x</a:t>
              </a:r>
              <a:endParaRPr lang="en-US" sz="1350" b="1" dirty="0"/>
            </a:p>
          </p:txBody>
        </p:sp>
      </p:grpSp>
      <p:grpSp>
        <p:nvGrpSpPr>
          <p:cNvPr id="92" name="Group 91"/>
          <p:cNvGrpSpPr/>
          <p:nvPr/>
        </p:nvGrpSpPr>
        <p:grpSpPr>
          <a:xfrm>
            <a:off x="1115616" y="4995178"/>
            <a:ext cx="2078850" cy="509138"/>
            <a:chOff x="-36512" y="5517232"/>
            <a:chExt cx="2771800" cy="678850"/>
          </a:xfrm>
        </p:grpSpPr>
        <p:sp>
          <p:nvSpPr>
            <p:cNvPr id="84" name="Content Placeholder 56"/>
            <p:cNvSpPr txBox="1">
              <a:spLocks/>
            </p:cNvSpPr>
            <p:nvPr/>
          </p:nvSpPr>
          <p:spPr>
            <a:xfrm>
              <a:off x="-36512" y="5517232"/>
              <a:ext cx="2771800" cy="648072"/>
            </a:xfrm>
            <a:prstGeom prst="rect">
              <a:avLst/>
            </a:prstGeom>
          </p:spPr>
          <p:txBody>
            <a:bodyPr vert="horz" lIns="41148" tIns="68580" rtlCol="0">
              <a:normAutofit/>
            </a:bodyPr>
            <a:lstStyle/>
            <a:p>
              <a:pPr marL="548640" lvl="1" indent="-205740">
                <a:spcBef>
                  <a:spcPct val="20000"/>
                </a:spcBef>
                <a:buClr>
                  <a:schemeClr val="accent2"/>
                </a:buClr>
                <a:buSzPct val="90000"/>
                <a:buFont typeface="Wingdings"/>
                <a:buChar char=""/>
                <a:defRPr/>
              </a:pPr>
              <a:r>
                <a:rPr lang="fr-FR" sz="1500" dirty="0"/>
                <a:t>Modèle de gain:</a:t>
              </a:r>
              <a:endParaRPr lang="en-US" sz="1500" dirty="0"/>
            </a:p>
          </p:txBody>
        </p:sp>
        <p:sp>
          <p:nvSpPr>
            <p:cNvPr id="89" name="Rectangle 88"/>
            <p:cNvSpPr/>
            <p:nvPr/>
          </p:nvSpPr>
          <p:spPr>
            <a:xfrm>
              <a:off x="107504" y="5857528"/>
              <a:ext cx="2479740" cy="338554"/>
            </a:xfrm>
            <a:prstGeom prst="rect">
              <a:avLst/>
            </a:prstGeom>
          </p:spPr>
          <p:txBody>
            <a:bodyPr wrap="none">
              <a:spAutoFit/>
            </a:bodyPr>
            <a:lstStyle/>
            <a:p>
              <a:r>
                <a:rPr lang="en-US" sz="1050" dirty="0"/>
                <a:t>Delorme and </a:t>
              </a:r>
              <a:r>
                <a:rPr lang="en-US" sz="1050" dirty="0" err="1"/>
                <a:t>Makeig</a:t>
              </a:r>
              <a:r>
                <a:rPr lang="en-US" sz="1050" dirty="0"/>
                <a:t> (2004)</a:t>
              </a:r>
            </a:p>
          </p:txBody>
        </p:sp>
      </p:grpSp>
      <p:grpSp>
        <p:nvGrpSpPr>
          <p:cNvPr id="91" name="Group 90"/>
          <p:cNvGrpSpPr/>
          <p:nvPr/>
        </p:nvGrpSpPr>
        <p:grpSpPr>
          <a:xfrm>
            <a:off x="1115616" y="4185084"/>
            <a:ext cx="2052228" cy="670719"/>
            <a:chOff x="-36512" y="4437112"/>
            <a:chExt cx="2736304" cy="894293"/>
          </a:xfrm>
        </p:grpSpPr>
        <p:sp>
          <p:nvSpPr>
            <p:cNvPr id="85" name="Content Placeholder 56"/>
            <p:cNvSpPr txBox="1">
              <a:spLocks/>
            </p:cNvSpPr>
            <p:nvPr/>
          </p:nvSpPr>
          <p:spPr>
            <a:xfrm>
              <a:off x="-36512" y="4437112"/>
              <a:ext cx="2627784" cy="432048"/>
            </a:xfrm>
            <a:prstGeom prst="rect">
              <a:avLst/>
            </a:prstGeom>
          </p:spPr>
          <p:txBody>
            <a:bodyPr vert="horz" lIns="41148" tIns="68580" rtlCol="0">
              <a:normAutofit lnSpcReduction="10000"/>
            </a:bodyPr>
            <a:lstStyle/>
            <a:p>
              <a:pPr marL="548640" lvl="1" indent="-205740">
                <a:spcBef>
                  <a:spcPct val="20000"/>
                </a:spcBef>
                <a:buClr>
                  <a:schemeClr val="accent2"/>
                </a:buClr>
                <a:buSzPct val="90000"/>
                <a:buFont typeface="Wingdings"/>
                <a:buChar char=""/>
                <a:defRPr/>
              </a:pPr>
              <a:r>
                <a:rPr lang="fr-FR" sz="1500" dirty="0"/>
                <a:t>Modèle additif:</a:t>
              </a:r>
              <a:endParaRPr lang="en-US" sz="1500" dirty="0"/>
            </a:p>
          </p:txBody>
        </p:sp>
        <p:sp>
          <p:nvSpPr>
            <p:cNvPr id="90" name="Rectangle 89"/>
            <p:cNvSpPr/>
            <p:nvPr/>
          </p:nvSpPr>
          <p:spPr>
            <a:xfrm>
              <a:off x="107504" y="4777407"/>
              <a:ext cx="2592288" cy="553998"/>
            </a:xfrm>
            <a:prstGeom prst="rect">
              <a:avLst/>
            </a:prstGeom>
          </p:spPr>
          <p:txBody>
            <a:bodyPr wrap="square">
              <a:spAutoFit/>
            </a:bodyPr>
            <a:lstStyle/>
            <a:p>
              <a:r>
                <a:rPr lang="en-US" sz="1050" dirty="0" err="1"/>
                <a:t>Tallon-Baudry</a:t>
              </a:r>
              <a:r>
                <a:rPr lang="en-US" sz="1050" dirty="0"/>
                <a:t> et al. (1996, 1999)</a:t>
              </a:r>
            </a:p>
          </p:txBody>
        </p:sp>
      </p:grpSp>
      <p:grpSp>
        <p:nvGrpSpPr>
          <p:cNvPr id="93" name="Group 92"/>
          <p:cNvGrpSpPr/>
          <p:nvPr/>
        </p:nvGrpSpPr>
        <p:grpSpPr>
          <a:xfrm>
            <a:off x="3977934" y="4563126"/>
            <a:ext cx="2106234" cy="1188132"/>
            <a:chOff x="3779912" y="4941168"/>
            <a:chExt cx="2808312" cy="1584176"/>
          </a:xfrm>
        </p:grpSpPr>
        <p:pic>
          <p:nvPicPr>
            <p:cNvPr id="457734" name="Picture 6"/>
            <p:cNvPicPr>
              <a:picLocks noChangeAspect="1" noChangeArrowheads="1"/>
            </p:cNvPicPr>
            <p:nvPr/>
          </p:nvPicPr>
          <p:blipFill>
            <a:blip r:embed="rId9" cstate="print"/>
            <a:srcRect l="23517" t="56719" r="54899" b="34422"/>
            <a:stretch>
              <a:fillRect/>
            </a:stretch>
          </p:blipFill>
          <p:spPr bwMode="auto">
            <a:xfrm>
              <a:off x="3779912" y="4941168"/>
              <a:ext cx="2808312" cy="648072"/>
            </a:xfrm>
            <a:prstGeom prst="rect">
              <a:avLst/>
            </a:prstGeom>
            <a:noFill/>
            <a:ln w="9525">
              <a:noFill/>
              <a:miter lim="800000"/>
              <a:headEnd/>
              <a:tailEnd/>
            </a:ln>
          </p:spPr>
        </p:pic>
        <p:pic>
          <p:nvPicPr>
            <p:cNvPr id="457735" name="Picture 7"/>
            <p:cNvPicPr>
              <a:picLocks noChangeAspect="1" noChangeArrowheads="1"/>
            </p:cNvPicPr>
            <p:nvPr/>
          </p:nvPicPr>
          <p:blipFill>
            <a:blip r:embed="rId10" cstate="print"/>
            <a:srcRect l="57830" t="26203" r="25014" b="64938"/>
            <a:stretch>
              <a:fillRect/>
            </a:stretch>
          </p:blipFill>
          <p:spPr bwMode="auto">
            <a:xfrm>
              <a:off x="3779912" y="5877272"/>
              <a:ext cx="2232248" cy="648072"/>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245763"/>
                                        </p:tgtEl>
                                        <p:attrNameLst>
                                          <p:attrName>style.visibility</p:attrName>
                                        </p:attrNameLst>
                                      </p:cBhvr>
                                      <p:to>
                                        <p:strVal val="visible"/>
                                      </p:to>
                                    </p:set>
                                    <p:animEffect transition="in" filter="fade">
                                      <p:cBhvr>
                                        <p:cTn id="10" dur="500"/>
                                        <p:tgtEl>
                                          <p:spTgt spid="24576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7">
                                            <p:txEl>
                                              <p:pRg st="0" end="0"/>
                                            </p:txEl>
                                          </p:spTgt>
                                        </p:tgtEl>
                                        <p:attrNameLst>
                                          <p:attrName>style.visibility</p:attrName>
                                        </p:attrNameLst>
                                      </p:cBhvr>
                                      <p:to>
                                        <p:strVal val="visible"/>
                                      </p:to>
                                    </p:set>
                                    <p:animEffect transition="in" filter="fade">
                                      <p:cBhvr>
                                        <p:cTn id="28" dur="500"/>
                                        <p:tgtEl>
                                          <p:spTgt spid="5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500"/>
                                        <p:tgtEl>
                                          <p:spTgt spid="9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500"/>
                                        <p:tgtEl>
                                          <p:spTgt spid="9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fade">
                                      <p:cBhvr>
                                        <p:cTn id="43" dur="500"/>
                                        <p:tgtEl>
                                          <p:spTgt spid="8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500"/>
                                        <p:tgtEl>
                                          <p:spTgt spid="8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en-US" dirty="0">
                <a:latin typeface="Arial" charset="0"/>
                <a:ea typeface="ＭＳ Ｐゴシック" charset="0"/>
                <a:cs typeface="ＭＳ Ｐゴシック" charset="0"/>
              </a:rPr>
              <a:t>Wide-sense stationary signals</a:t>
            </a:r>
            <a:endParaRPr lang="el-GR" dirty="0">
              <a:latin typeface="Arial" charset="0"/>
              <a:ea typeface="ＭＳ Ｐゴシック" charset="0"/>
              <a:cs typeface="ＭＳ Ｐゴシック" charset="0"/>
            </a:endParaRPr>
          </a:p>
        </p:txBody>
      </p:sp>
      <p:pic>
        <p:nvPicPr>
          <p:cNvPr id="20482" name="Picture 4"/>
          <p:cNvPicPr>
            <a:picLocks noChangeAspect="1" noChangeArrowheads="1"/>
          </p:cNvPicPr>
          <p:nvPr/>
        </p:nvPicPr>
        <p:blipFill>
          <a:blip r:embed="rId3">
            <a:extLst>
              <a:ext uri="{28A0092B-C50C-407E-A947-70E740481C1C}">
                <a14:useLocalDpi xmlns:a14="http://schemas.microsoft.com/office/drawing/2010/main" val="0"/>
              </a:ext>
            </a:extLst>
          </a:blip>
          <a:srcRect b="48495"/>
          <a:stretch>
            <a:fillRect/>
          </a:stretch>
        </p:blipFill>
        <p:spPr bwMode="auto">
          <a:xfrm>
            <a:off x="1814513" y="1752600"/>
            <a:ext cx="5219700" cy="2192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83" name="Text Box 9"/>
          <p:cNvSpPr txBox="1">
            <a:spLocks noChangeArrowheads="1"/>
          </p:cNvSpPr>
          <p:nvPr/>
        </p:nvSpPr>
        <p:spPr bwMode="auto">
          <a:xfrm>
            <a:off x="5384800" y="5908675"/>
            <a:ext cx="676275"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Time</a:t>
            </a:r>
          </a:p>
        </p:txBody>
      </p:sp>
      <p:sp>
        <p:nvSpPr>
          <p:cNvPr id="20484" name="Text Box 10"/>
          <p:cNvSpPr txBox="1">
            <a:spLocks noChangeArrowheads="1"/>
          </p:cNvSpPr>
          <p:nvPr/>
        </p:nvSpPr>
        <p:spPr bwMode="auto">
          <a:xfrm>
            <a:off x="3125788" y="5908675"/>
            <a:ext cx="676275"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Time</a:t>
            </a:r>
          </a:p>
        </p:txBody>
      </p:sp>
      <p:sp>
        <p:nvSpPr>
          <p:cNvPr id="20485" name="Text Box 11"/>
          <p:cNvSpPr txBox="1">
            <a:spLocks noChangeArrowheads="1"/>
          </p:cNvSpPr>
          <p:nvPr/>
        </p:nvSpPr>
        <p:spPr bwMode="auto">
          <a:xfrm>
            <a:off x="3084513" y="3665538"/>
            <a:ext cx="676275"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Time</a:t>
            </a:r>
          </a:p>
        </p:txBody>
      </p:sp>
      <p:sp>
        <p:nvSpPr>
          <p:cNvPr id="20486" name="Text Box 12"/>
          <p:cNvSpPr txBox="1">
            <a:spLocks noChangeArrowheads="1"/>
          </p:cNvSpPr>
          <p:nvPr/>
        </p:nvSpPr>
        <p:spPr bwMode="auto">
          <a:xfrm>
            <a:off x="5384800" y="3698875"/>
            <a:ext cx="690563"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Time</a:t>
            </a:r>
          </a:p>
        </p:txBody>
      </p:sp>
      <p:sp>
        <p:nvSpPr>
          <p:cNvPr id="20487" name="Text Box 13"/>
          <p:cNvSpPr txBox="1">
            <a:spLocks noChangeArrowheads="1"/>
          </p:cNvSpPr>
          <p:nvPr/>
        </p:nvSpPr>
        <p:spPr bwMode="auto">
          <a:xfrm rot="-5400000">
            <a:off x="1588294" y="2823369"/>
            <a:ext cx="1069975"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Magnitude</a:t>
            </a:r>
          </a:p>
        </p:txBody>
      </p:sp>
      <p:sp>
        <p:nvSpPr>
          <p:cNvPr id="20488" name="Text Box 14"/>
          <p:cNvSpPr txBox="1">
            <a:spLocks noChangeArrowheads="1"/>
          </p:cNvSpPr>
          <p:nvPr/>
        </p:nvSpPr>
        <p:spPr bwMode="auto">
          <a:xfrm rot="-5400000">
            <a:off x="3950494" y="5022057"/>
            <a:ext cx="1069975"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Magnitude</a:t>
            </a:r>
          </a:p>
        </p:txBody>
      </p:sp>
      <p:sp>
        <p:nvSpPr>
          <p:cNvPr id="20489" name="Text Box 15"/>
          <p:cNvSpPr txBox="1">
            <a:spLocks noChangeArrowheads="1"/>
          </p:cNvSpPr>
          <p:nvPr/>
        </p:nvSpPr>
        <p:spPr bwMode="auto">
          <a:xfrm rot="-5400000">
            <a:off x="3907631" y="2750344"/>
            <a:ext cx="1069975"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Magnitude</a:t>
            </a:r>
          </a:p>
        </p:txBody>
      </p:sp>
      <p:sp>
        <p:nvSpPr>
          <p:cNvPr id="20490" name="Text Box 16"/>
          <p:cNvSpPr txBox="1">
            <a:spLocks noChangeArrowheads="1"/>
          </p:cNvSpPr>
          <p:nvPr/>
        </p:nvSpPr>
        <p:spPr bwMode="auto">
          <a:xfrm rot="-5400000">
            <a:off x="1586706" y="5009357"/>
            <a:ext cx="1069975"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Magnitude</a:t>
            </a:r>
          </a:p>
        </p:txBody>
      </p:sp>
      <p:sp>
        <p:nvSpPr>
          <p:cNvPr id="20491" name="Rectangle 18"/>
          <p:cNvSpPr>
            <a:spLocks noChangeArrowheads="1"/>
          </p:cNvSpPr>
          <p:nvPr/>
        </p:nvSpPr>
        <p:spPr bwMode="auto">
          <a:xfrm>
            <a:off x="5275263" y="6583363"/>
            <a:ext cx="3868737"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sz="1200">
                <a:solidFill>
                  <a:schemeClr val="bg2"/>
                </a:solidFill>
              </a:rPr>
              <a:t>Slide courtesy of Petros Xanthopoulos, Univ. of Florida</a:t>
            </a:r>
          </a:p>
        </p:txBody>
      </p:sp>
      <p:sp>
        <p:nvSpPr>
          <p:cNvPr id="20492" name="Rectangle 16"/>
          <p:cNvSpPr>
            <a:spLocks noChangeArrowheads="1"/>
          </p:cNvSpPr>
          <p:nvPr/>
        </p:nvSpPr>
        <p:spPr bwMode="auto">
          <a:xfrm>
            <a:off x="5194300" y="1703388"/>
            <a:ext cx="7874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b="1">
                <a:cs typeface="Arial" charset="0"/>
              </a:rPr>
              <a:t>10 Hz</a:t>
            </a:r>
          </a:p>
        </p:txBody>
      </p:sp>
      <p:sp>
        <p:nvSpPr>
          <p:cNvPr id="20493" name="Rectangle 17"/>
          <p:cNvSpPr>
            <a:spLocks noChangeArrowheads="1"/>
          </p:cNvSpPr>
          <p:nvPr/>
        </p:nvSpPr>
        <p:spPr bwMode="auto">
          <a:xfrm>
            <a:off x="2941638" y="1720850"/>
            <a:ext cx="6604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b="1">
                <a:cs typeface="Arial" charset="0"/>
              </a:rPr>
              <a:t>2 Hz</a:t>
            </a:r>
          </a:p>
        </p:txBody>
      </p:sp>
      <p:pic>
        <p:nvPicPr>
          <p:cNvPr id="20494" name="Picture 4"/>
          <p:cNvPicPr>
            <a:picLocks noChangeAspect="1" noChangeArrowheads="1"/>
          </p:cNvPicPr>
          <p:nvPr/>
        </p:nvPicPr>
        <p:blipFill>
          <a:blip r:embed="rId3">
            <a:extLst>
              <a:ext uri="{28A0092B-C50C-407E-A947-70E740481C1C}">
                <a14:useLocalDpi xmlns:a14="http://schemas.microsoft.com/office/drawing/2010/main" val="0"/>
              </a:ext>
            </a:extLst>
          </a:blip>
          <a:srcRect t="48322"/>
          <a:stretch>
            <a:fillRect/>
          </a:stretch>
        </p:blipFill>
        <p:spPr bwMode="auto">
          <a:xfrm>
            <a:off x="1797050" y="4097338"/>
            <a:ext cx="5219700" cy="2200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95" name="Rectangle 19"/>
          <p:cNvSpPr>
            <a:spLocks noChangeArrowheads="1"/>
          </p:cNvSpPr>
          <p:nvPr/>
        </p:nvSpPr>
        <p:spPr bwMode="auto">
          <a:xfrm>
            <a:off x="4973638" y="4006850"/>
            <a:ext cx="144303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b="1">
                <a:cs typeface="Arial" charset="0"/>
              </a:rPr>
              <a:t>2+10+20 Hz</a:t>
            </a:r>
          </a:p>
        </p:txBody>
      </p:sp>
      <p:sp>
        <p:nvSpPr>
          <p:cNvPr id="20496" name="Rectangle 20"/>
          <p:cNvSpPr>
            <a:spLocks noChangeArrowheads="1"/>
          </p:cNvSpPr>
          <p:nvPr/>
        </p:nvSpPr>
        <p:spPr bwMode="auto">
          <a:xfrm>
            <a:off x="2976563" y="4022725"/>
            <a:ext cx="7874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eaLnBrk="0" hangingPunct="0"/>
            <a:r>
              <a:rPr lang="en-US" b="1">
                <a:cs typeface="Arial" charset="0"/>
              </a:rPr>
              <a:t>20 Hz</a:t>
            </a:r>
          </a:p>
        </p:txBody>
      </p:sp>
      <p:sp>
        <p:nvSpPr>
          <p:cNvPr id="18" name="Text Box 11"/>
          <p:cNvSpPr txBox="1">
            <a:spLocks noChangeArrowheads="1"/>
          </p:cNvSpPr>
          <p:nvPr/>
        </p:nvSpPr>
        <p:spPr bwMode="auto">
          <a:xfrm>
            <a:off x="6616700" y="4719637"/>
            <a:ext cx="1701800" cy="8617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2000" b="1" dirty="0">
                <a:solidFill>
                  <a:srgbClr val="FF0000"/>
                </a:solidFill>
                <a:cs typeface="Arial" charset="0"/>
              </a:rPr>
              <a:t>Wide-sense</a:t>
            </a:r>
          </a:p>
          <a:p>
            <a:pPr algn="ctr">
              <a:spcBef>
                <a:spcPct val="50000"/>
              </a:spcBef>
            </a:pPr>
            <a:r>
              <a:rPr lang="en-US" sz="2000" b="1" dirty="0">
                <a:solidFill>
                  <a:srgbClr val="FF0000"/>
                </a:solidFill>
                <a:cs typeface="Arial" charset="0"/>
              </a:rPr>
              <a:t>Stationary</a:t>
            </a:r>
          </a:p>
        </p:txBody>
      </p:sp>
      <p:sp>
        <p:nvSpPr>
          <p:cNvPr id="2" name="TextBox 1"/>
          <p:cNvSpPr txBox="1"/>
          <p:nvPr/>
        </p:nvSpPr>
        <p:spPr>
          <a:xfrm>
            <a:off x="924726" y="1220570"/>
            <a:ext cx="2545288" cy="369332"/>
          </a:xfrm>
          <a:prstGeom prst="rect">
            <a:avLst/>
          </a:prstGeom>
          <a:noFill/>
        </p:spPr>
        <p:txBody>
          <a:bodyPr wrap="none" rtlCol="0">
            <a:spAutoFit/>
          </a:bodyPr>
          <a:lstStyle/>
          <a:p>
            <a:r>
              <a:rPr lang="en-US" dirty="0" err="1"/>
              <a:t>Cyclostationary</a:t>
            </a:r>
            <a:r>
              <a:rPr lang="en-US" dirty="0"/>
              <a:t> signals </a:t>
            </a:r>
          </a:p>
        </p:txBody>
      </p:sp>
    </p:spTree>
    <p:extLst>
      <p:ext uri="{BB962C8B-B14F-4D97-AF65-F5344CB8AC3E}">
        <p14:creationId xmlns:p14="http://schemas.microsoft.com/office/powerpoint/2010/main" val="3768166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938" y="2286000"/>
            <a:ext cx="6653212" cy="264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07" name="Text Box 6"/>
          <p:cNvSpPr txBox="1">
            <a:spLocks noChangeArrowheads="1"/>
          </p:cNvSpPr>
          <p:nvPr/>
        </p:nvSpPr>
        <p:spPr bwMode="auto">
          <a:xfrm>
            <a:off x="3630613" y="4699000"/>
            <a:ext cx="687387"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Time</a:t>
            </a:r>
          </a:p>
        </p:txBody>
      </p:sp>
      <p:sp>
        <p:nvSpPr>
          <p:cNvPr id="21508" name="Text Box 7"/>
          <p:cNvSpPr txBox="1">
            <a:spLocks noChangeArrowheads="1"/>
          </p:cNvSpPr>
          <p:nvPr/>
        </p:nvSpPr>
        <p:spPr bwMode="auto">
          <a:xfrm rot="-5400000">
            <a:off x="2047876" y="3400425"/>
            <a:ext cx="102235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Magnitude</a:t>
            </a:r>
          </a:p>
        </p:txBody>
      </p:sp>
      <p:sp>
        <p:nvSpPr>
          <p:cNvPr id="21509" name="Text Box 8"/>
          <p:cNvSpPr txBox="1">
            <a:spLocks noChangeArrowheads="1"/>
          </p:cNvSpPr>
          <p:nvPr/>
        </p:nvSpPr>
        <p:spPr bwMode="auto">
          <a:xfrm rot="-5400000">
            <a:off x="4877594" y="3372644"/>
            <a:ext cx="1022350"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Magnitude</a:t>
            </a:r>
          </a:p>
        </p:txBody>
      </p:sp>
      <p:sp>
        <p:nvSpPr>
          <p:cNvPr id="21510" name="Text Box 9"/>
          <p:cNvSpPr txBox="1">
            <a:spLocks noChangeArrowheads="1"/>
          </p:cNvSpPr>
          <p:nvPr/>
        </p:nvSpPr>
        <p:spPr bwMode="auto">
          <a:xfrm>
            <a:off x="6362700" y="4714875"/>
            <a:ext cx="1317625" cy="274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sz="1200" b="1">
                <a:solidFill>
                  <a:srgbClr val="008000"/>
                </a:solidFill>
                <a:cs typeface="Arial" charset="0"/>
              </a:rPr>
              <a:t>Frequency (Hz)</a:t>
            </a:r>
          </a:p>
        </p:txBody>
      </p:sp>
      <p:sp>
        <p:nvSpPr>
          <p:cNvPr id="21511" name="Rectangle 10"/>
          <p:cNvSpPr>
            <a:spLocks noChangeArrowheads="1"/>
          </p:cNvSpPr>
          <p:nvPr/>
        </p:nvSpPr>
        <p:spPr bwMode="auto">
          <a:xfrm>
            <a:off x="2743200" y="2065338"/>
            <a:ext cx="2492375"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r>
              <a:rPr lang="en-US" b="1">
                <a:solidFill>
                  <a:srgbClr val="000000"/>
                </a:solidFill>
                <a:cs typeface="Arial" charset="0"/>
              </a:rPr>
              <a:t>2 Hz + 10 Hz + 20Hz</a:t>
            </a:r>
          </a:p>
        </p:txBody>
      </p:sp>
      <p:sp>
        <p:nvSpPr>
          <p:cNvPr id="21512" name="Text Box 11"/>
          <p:cNvSpPr txBox="1">
            <a:spLocks noChangeArrowheads="1"/>
          </p:cNvSpPr>
          <p:nvPr/>
        </p:nvSpPr>
        <p:spPr bwMode="auto">
          <a:xfrm>
            <a:off x="465668" y="3132138"/>
            <a:ext cx="1658408" cy="8617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50000"/>
              </a:spcBef>
            </a:pPr>
            <a:r>
              <a:rPr lang="en-US" sz="2000" b="1" dirty="0">
                <a:solidFill>
                  <a:srgbClr val="FF0000"/>
                </a:solidFill>
                <a:cs typeface="Arial" charset="0"/>
              </a:rPr>
              <a:t>Wide-sense</a:t>
            </a:r>
          </a:p>
          <a:p>
            <a:pPr algn="ctr">
              <a:spcBef>
                <a:spcPct val="50000"/>
              </a:spcBef>
            </a:pPr>
            <a:r>
              <a:rPr lang="en-US" sz="2000" b="1" dirty="0">
                <a:solidFill>
                  <a:srgbClr val="FF0000"/>
                </a:solidFill>
                <a:cs typeface="Arial" charset="0"/>
              </a:rPr>
              <a:t>Stationary</a:t>
            </a:r>
          </a:p>
        </p:txBody>
      </p:sp>
      <p:sp>
        <p:nvSpPr>
          <p:cNvPr id="21513" name="Text Box 12"/>
          <p:cNvSpPr txBox="1">
            <a:spLocks noChangeArrowheads="1"/>
          </p:cNvSpPr>
          <p:nvPr/>
        </p:nvSpPr>
        <p:spPr bwMode="auto">
          <a:xfrm>
            <a:off x="304800" y="5715000"/>
            <a:ext cx="84391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cs typeface="Arial" charset="0"/>
              </a:rPr>
              <a:t>By looking at the Power spectrum of the signal we can recognize three frequency </a:t>
            </a:r>
          </a:p>
          <a:p>
            <a:pPr eaLnBrk="1" hangingPunct="1"/>
            <a:r>
              <a:rPr lang="en-US" sz="1800" dirty="0">
                <a:cs typeface="Arial" charset="0"/>
              </a:rPr>
              <a:t>Components (at 2, 10, 20Hz respectively).</a:t>
            </a:r>
            <a:endParaRPr lang="el-GR" sz="1800" dirty="0">
              <a:cs typeface="Arial" charset="0"/>
            </a:endParaRPr>
          </a:p>
        </p:txBody>
      </p:sp>
      <p:sp>
        <p:nvSpPr>
          <p:cNvPr id="21514" name="Text Box 14"/>
          <p:cNvSpPr txBox="1">
            <a:spLocks noChangeArrowheads="1"/>
          </p:cNvSpPr>
          <p:nvPr/>
        </p:nvSpPr>
        <p:spPr bwMode="auto">
          <a:xfrm>
            <a:off x="5926138" y="2039938"/>
            <a:ext cx="19812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cs typeface="Arial" charset="0"/>
              </a:rPr>
              <a:t>Power spectrum </a:t>
            </a:r>
            <a:endParaRPr lang="el-GR" sz="1800" b="1">
              <a:cs typeface="Arial" charset="0"/>
            </a:endParaRPr>
          </a:p>
        </p:txBody>
      </p:sp>
      <p:sp>
        <p:nvSpPr>
          <p:cNvPr id="21515" name="Rectangle 16"/>
          <p:cNvSpPr>
            <a:spLocks noChangeArrowheads="1"/>
          </p:cNvSpPr>
          <p:nvPr/>
        </p:nvSpPr>
        <p:spPr bwMode="auto">
          <a:xfrm>
            <a:off x="5275263" y="6583363"/>
            <a:ext cx="3868737"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sz="1200">
                <a:solidFill>
                  <a:schemeClr val="bg2"/>
                </a:solidFill>
              </a:rPr>
              <a:t>Slide courtesy of Petros Xanthopoulos, Univ. of Florida</a:t>
            </a:r>
          </a:p>
        </p:txBody>
      </p:sp>
      <p:sp>
        <p:nvSpPr>
          <p:cNvPr id="15" name="Rectangle 2"/>
          <p:cNvSpPr>
            <a:spLocks noGrp="1" noChangeArrowheads="1"/>
          </p:cNvSpPr>
          <p:nvPr>
            <p:ph type="title"/>
          </p:nvPr>
        </p:nvSpPr>
        <p:spPr>
          <a:xfrm>
            <a:off x="457200" y="274638"/>
            <a:ext cx="8229600" cy="1143000"/>
          </a:xfrm>
        </p:spPr>
        <p:txBody>
          <a:bodyPr/>
          <a:lstStyle/>
          <a:p>
            <a:pPr eaLnBrk="1" hangingPunct="1"/>
            <a:r>
              <a:rPr lang="en-US" dirty="0">
                <a:latin typeface="Arial" charset="0"/>
                <a:ea typeface="ＭＳ Ｐゴシック" charset="0"/>
                <a:cs typeface="ＭＳ Ｐゴシック" charset="0"/>
              </a:rPr>
              <a:t>Wide-sense stationary signals</a:t>
            </a:r>
            <a:endParaRPr lang="el-GR" dirty="0">
              <a:latin typeface="Arial" charset="0"/>
              <a:ea typeface="ＭＳ Ｐゴシック" charset="0"/>
              <a:cs typeface="ＭＳ Ｐゴシック"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6F66A10-D32F-7761-6A20-0D5C63DBD7C4}"/>
              </a:ext>
            </a:extLst>
          </p:cNvPr>
          <p:cNvSpPr txBox="1">
            <a:spLocks/>
          </p:cNvSpPr>
          <p:nvPr/>
        </p:nvSpPr>
        <p:spPr>
          <a:xfrm>
            <a:off x="451312" y="591501"/>
            <a:ext cx="8762996" cy="1104636"/>
          </a:xfrm>
          <a:prstGeom prst="rect">
            <a:avLst/>
          </a:prstGeom>
        </p:spPr>
        <p:txBody>
          <a:bodyPr vert="horz" lIns="76200" tIns="38100" rIns="76200" bIns="3810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en-US" sz="2000" b="1" dirty="0">
                <a:latin typeface="Arial" charset="0"/>
                <a:ea typeface="Arial" charset="0"/>
                <a:cs typeface="Arial" charset="0"/>
              </a:rPr>
              <a:t>Time and Frequency Domain</a:t>
            </a:r>
            <a:endParaRPr lang="en-US" sz="1500" b="1" dirty="0">
              <a:latin typeface="Arial" charset="0"/>
              <a:ea typeface="Arial" charset="0"/>
              <a:cs typeface="Arial" charset="0"/>
            </a:endParaRPr>
          </a:p>
        </p:txBody>
      </p:sp>
      <p:pic>
        <p:nvPicPr>
          <p:cNvPr id="27" name="Picture 26">
            <a:extLst>
              <a:ext uri="{FF2B5EF4-FFF2-40B4-BE49-F238E27FC236}">
                <a16:creationId xmlns:a16="http://schemas.microsoft.com/office/drawing/2014/main" id="{B4787F9C-CD00-6237-0FEA-346E79DF2CE0}"/>
              </a:ext>
            </a:extLst>
          </p:cNvPr>
          <p:cNvPicPr>
            <a:picLocks noChangeAspect="1"/>
          </p:cNvPicPr>
          <p:nvPr/>
        </p:nvPicPr>
        <p:blipFill>
          <a:blip r:embed="rId3"/>
          <a:stretch>
            <a:fillRect/>
          </a:stretch>
        </p:blipFill>
        <p:spPr>
          <a:xfrm>
            <a:off x="8478979" y="710726"/>
            <a:ext cx="427418" cy="421966"/>
          </a:xfrm>
          <a:prstGeom prst="rect">
            <a:avLst/>
          </a:prstGeom>
        </p:spPr>
      </p:pic>
      <p:pic>
        <p:nvPicPr>
          <p:cNvPr id="6" name="Picture 5" descr="Diagram&#10;&#10;Description automatically generated with medium confidence">
            <a:extLst>
              <a:ext uri="{FF2B5EF4-FFF2-40B4-BE49-F238E27FC236}">
                <a16:creationId xmlns:a16="http://schemas.microsoft.com/office/drawing/2014/main" id="{62042C2B-01D4-D191-CE4B-3A624D9013F7}"/>
              </a:ext>
            </a:extLst>
          </p:cNvPr>
          <p:cNvPicPr>
            <a:picLocks noChangeAspect="1"/>
          </p:cNvPicPr>
          <p:nvPr/>
        </p:nvPicPr>
        <p:blipFill>
          <a:blip r:embed="rId4"/>
          <a:stretch>
            <a:fillRect/>
          </a:stretch>
        </p:blipFill>
        <p:spPr>
          <a:xfrm>
            <a:off x="780592" y="1328512"/>
            <a:ext cx="7772400" cy="4957989"/>
          </a:xfrm>
          <a:prstGeom prst="rect">
            <a:avLst/>
          </a:prstGeom>
        </p:spPr>
      </p:pic>
      <p:sp>
        <p:nvSpPr>
          <p:cNvPr id="13" name="Date Placeholder 12">
            <a:extLst>
              <a:ext uri="{FF2B5EF4-FFF2-40B4-BE49-F238E27FC236}">
                <a16:creationId xmlns:a16="http://schemas.microsoft.com/office/drawing/2014/main" id="{0E458A55-6194-E770-8E98-01CBC1D98114}"/>
              </a:ext>
            </a:extLst>
          </p:cNvPr>
          <p:cNvSpPr>
            <a:spLocks noGrp="1"/>
          </p:cNvSpPr>
          <p:nvPr>
            <p:ph type="dt" sz="half" idx="10"/>
          </p:nvPr>
        </p:nvSpPr>
        <p:spPr/>
        <p:txBody>
          <a:bodyPr/>
          <a:lstStyle/>
          <a:p>
            <a:pPr>
              <a:defRPr/>
            </a:pPr>
            <a:fld id="{8049AFD2-1B1F-FD40-8017-C2C0266C5AA2}" type="datetime1">
              <a:rPr lang="en-US" smtClean="0"/>
              <a:t>11/9/25</a:t>
            </a:fld>
            <a:endParaRPr lang="en-US"/>
          </a:p>
        </p:txBody>
      </p:sp>
      <p:sp>
        <p:nvSpPr>
          <p:cNvPr id="25" name="Slide Number Placeholder 24">
            <a:extLst>
              <a:ext uri="{FF2B5EF4-FFF2-40B4-BE49-F238E27FC236}">
                <a16:creationId xmlns:a16="http://schemas.microsoft.com/office/drawing/2014/main" id="{41FA8560-FE2E-30D8-51DB-EB36C8CEE63F}"/>
              </a:ext>
            </a:extLst>
          </p:cNvPr>
          <p:cNvSpPr>
            <a:spLocks noGrp="1"/>
          </p:cNvSpPr>
          <p:nvPr>
            <p:ph type="sldNum" sz="quarter" idx="12"/>
          </p:nvPr>
        </p:nvSpPr>
        <p:spPr/>
        <p:txBody>
          <a:bodyPr/>
          <a:lstStyle/>
          <a:p>
            <a:pPr>
              <a:defRPr/>
            </a:pPr>
            <a:fld id="{AE137C17-C7D9-FD40-9D06-06A4DA0ACC98}" type="slidenum">
              <a:rPr lang="en-US" smtClean="0"/>
              <a:pPr>
                <a:defRPr/>
              </a:pPr>
              <a:t>8</a:t>
            </a:fld>
            <a:endParaRPr lang="en-US"/>
          </a:p>
        </p:txBody>
      </p:sp>
    </p:spTree>
    <p:extLst>
      <p:ext uri="{BB962C8B-B14F-4D97-AF65-F5344CB8AC3E}">
        <p14:creationId xmlns:p14="http://schemas.microsoft.com/office/powerpoint/2010/main" val="2993813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Fourier’s Theorem</a:t>
            </a:r>
          </a:p>
        </p:txBody>
      </p:sp>
      <p:sp>
        <p:nvSpPr>
          <p:cNvPr id="3" name="Content Placeholder 2"/>
          <p:cNvSpPr>
            <a:spLocks noGrp="1"/>
          </p:cNvSpPr>
          <p:nvPr>
            <p:ph idx="1"/>
          </p:nvPr>
        </p:nvSpPr>
        <p:spPr>
          <a:xfrm>
            <a:off x="358423" y="2046111"/>
            <a:ext cx="5070324" cy="3527778"/>
          </a:xfrm>
          <a:solidFill>
            <a:srgbClr val="8DC6FF"/>
          </a:solidFill>
          <a:ln>
            <a:solidFill>
              <a:srgbClr val="000000"/>
            </a:solidFill>
          </a:ln>
        </p:spPr>
        <p:txBody>
          <a:bodyPr/>
          <a:lstStyle/>
          <a:p>
            <a:pPr marL="0" indent="0" algn="just">
              <a:buNone/>
            </a:pPr>
            <a:r>
              <a:rPr lang="en-US" dirty="0">
                <a:latin typeface="Arial" charset="0"/>
                <a:ea typeface="ＭＳ Ｐゴシック" charset="0"/>
                <a:cs typeface="ＭＳ Ｐゴシック" charset="0"/>
              </a:rPr>
              <a:t>Any stationary, continuous process can be exactly described by an infinite sum of sinusoids of different amplitudes and phases. </a:t>
            </a:r>
            <a:endParaRPr lang="en-US" dirty="0"/>
          </a:p>
        </p:txBody>
      </p:sp>
      <p:sp>
        <p:nvSpPr>
          <p:cNvPr id="4" name="TextBox 3"/>
          <p:cNvSpPr txBox="1"/>
          <p:nvPr/>
        </p:nvSpPr>
        <p:spPr>
          <a:xfrm>
            <a:off x="6325810" y="4257524"/>
            <a:ext cx="184666" cy="369332"/>
          </a:xfrm>
          <a:prstGeom prst="rect">
            <a:avLst/>
          </a:prstGeom>
          <a:noFill/>
        </p:spPr>
        <p:txBody>
          <a:bodyPr wrap="none" rtlCol="0">
            <a:spAutoFit/>
          </a:bodyPr>
          <a:lstStyle/>
          <a:p>
            <a:endParaRPr lang="en-US" dirty="0"/>
          </a:p>
        </p:txBody>
      </p:sp>
      <p:pic>
        <p:nvPicPr>
          <p:cNvPr id="5" name="Picture 4"/>
          <p:cNvPicPr>
            <a:picLocks noChangeAspect="1"/>
          </p:cNvPicPr>
          <p:nvPr/>
        </p:nvPicPr>
        <p:blipFill>
          <a:blip r:embed="rId3"/>
          <a:stretch>
            <a:fillRect/>
          </a:stretch>
        </p:blipFill>
        <p:spPr>
          <a:xfrm>
            <a:off x="5501519" y="1982409"/>
            <a:ext cx="3182862" cy="3666657"/>
          </a:xfrm>
          <a:prstGeom prst="rect">
            <a:avLst/>
          </a:prstGeom>
        </p:spPr>
      </p:pic>
      <p:sp>
        <p:nvSpPr>
          <p:cNvPr id="6" name="TextBox 5"/>
          <p:cNvSpPr txBox="1"/>
          <p:nvPr/>
        </p:nvSpPr>
        <p:spPr>
          <a:xfrm>
            <a:off x="5479142" y="5612190"/>
            <a:ext cx="3277009" cy="646331"/>
          </a:xfrm>
          <a:prstGeom prst="rect">
            <a:avLst/>
          </a:prstGeom>
          <a:noFill/>
        </p:spPr>
        <p:txBody>
          <a:bodyPr wrap="none" rtlCol="0">
            <a:spAutoFit/>
          </a:bodyPr>
          <a:lstStyle/>
          <a:p>
            <a:pPr algn="ctr"/>
            <a:r>
              <a:rPr lang="en-US" dirty="0"/>
              <a:t>Jean Baptiste Joseph Fourier </a:t>
            </a:r>
          </a:p>
          <a:p>
            <a:pPr algn="ctr"/>
            <a:r>
              <a:rPr lang="en-US" dirty="0"/>
              <a:t>(1768 –1830)</a:t>
            </a:r>
          </a:p>
        </p:txBody>
      </p:sp>
    </p:spTree>
    <p:extLst>
      <p:ext uri="{BB962C8B-B14F-4D97-AF65-F5344CB8AC3E}">
        <p14:creationId xmlns:p14="http://schemas.microsoft.com/office/powerpoint/2010/main" val="3017164775"/>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rgbClr val="000000"/>
          </a:solidFill>
          <a:headEnd type="none"/>
          <a:tailEnd type="triangle"/>
        </a:ln>
      </a:spPr>
      <a:bodyPr rtlCol="0" anchor="ctr"/>
      <a:lstStyle>
        <a:defPPr algn="ctr">
          <a:defRPr/>
        </a:defPPr>
      </a:lstStyle>
      <a:style>
        <a:lnRef idx="2">
          <a:schemeClr val="accent1"/>
        </a:lnRef>
        <a:fillRef idx="0">
          <a:schemeClr val="accent1"/>
        </a:fillRef>
        <a:effectRef idx="1">
          <a:schemeClr val="accent1"/>
        </a:effectRef>
        <a:fontRef idx="minor">
          <a:schemeClr val="tx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28738</TotalTime>
  <Words>6516</Words>
  <Application>Microsoft Macintosh PowerPoint</Application>
  <PresentationFormat>On-screen Show (4:3)</PresentationFormat>
  <Paragraphs>758</Paragraphs>
  <Slides>55</Slides>
  <Notes>43</Notes>
  <HiddenSlides>1</HiddenSlides>
  <MMClips>0</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2</vt:i4>
      </vt:variant>
      <vt:variant>
        <vt:lpstr>Slide Titles</vt:lpstr>
      </vt:variant>
      <vt:variant>
        <vt:i4>55</vt:i4>
      </vt:variant>
    </vt:vector>
  </HeadingPairs>
  <TitlesOfParts>
    <vt:vector size="73" baseType="lpstr">
      <vt:lpstr>ＭＳ Ｐゴシック</vt:lpstr>
      <vt:lpstr>American Typewriter</vt:lpstr>
      <vt:lpstr>Arial</vt:lpstr>
      <vt:lpstr>Arial (Headings)</vt:lpstr>
      <vt:lpstr>Arial Black</vt:lpstr>
      <vt:lpstr>Calibri</vt:lpstr>
      <vt:lpstr>Courier New</vt:lpstr>
      <vt:lpstr>Lucida Grande</vt:lpstr>
      <vt:lpstr>Symbol</vt:lpstr>
      <vt:lpstr>system-ui</vt:lpstr>
      <vt:lpstr>Tahoma</vt:lpstr>
      <vt:lpstr>Tekton Pro</vt:lpstr>
      <vt:lpstr>Times</vt:lpstr>
      <vt:lpstr>Times New Roman</vt:lpstr>
      <vt:lpstr>Wingdings</vt:lpstr>
      <vt:lpstr>Default Design</vt:lpstr>
      <vt:lpstr>Equation</vt:lpstr>
      <vt:lpstr>Image</vt:lpstr>
      <vt:lpstr>PowerPoint Presentation</vt:lpstr>
      <vt:lpstr>Biophysics of EEG</vt:lpstr>
      <vt:lpstr>PowerPoint Presentation</vt:lpstr>
      <vt:lpstr>Sinusoids</vt:lpstr>
      <vt:lpstr>Wide-sense stationary signals</vt:lpstr>
      <vt:lpstr>Wide-sense stationary signals</vt:lpstr>
      <vt:lpstr>Wide-sense stationary signals</vt:lpstr>
      <vt:lpstr>PowerPoint Presentation</vt:lpstr>
      <vt:lpstr>Fourier’s Theorem</vt:lpstr>
      <vt:lpstr>PowerPoint Presentation</vt:lpstr>
      <vt:lpstr>PowerPoint Presentation</vt:lpstr>
      <vt:lpstr>PowerPoint Presentation</vt:lpstr>
      <vt:lpstr>Aliasing and the Nyquist Frequency</vt:lpstr>
      <vt:lpstr>Euler’s Formula</vt:lpstr>
      <vt:lpstr>Phasors</vt:lpstr>
      <vt:lpstr>Phasors: Example</vt:lpstr>
      <vt:lpstr>Phasors: Example</vt:lpstr>
      <vt:lpstr>Discrete Fourier Transform</vt:lpstr>
      <vt:lpstr>Zero-padding</vt:lpstr>
      <vt:lpstr>Tapering</vt:lpstr>
      <vt:lpstr>Tapering</vt:lpstr>
      <vt:lpstr>PowerPoint Presentation</vt:lpstr>
      <vt:lpstr>Tapering</vt:lpstr>
      <vt:lpstr>PowerPoint Presentation</vt:lpstr>
      <vt:lpstr>PowerPoint Presentation</vt:lpstr>
      <vt:lpstr>Spectral Estimation via Welch’s Method</vt:lpstr>
      <vt:lpstr>Spectral Estimation via Welch’s Method</vt:lpstr>
      <vt:lpstr>Trial Averaging</vt:lpstr>
      <vt:lpstr>PowerPoint Presentation</vt:lpstr>
      <vt:lpstr>Non-Stationary Signals</vt:lpstr>
      <vt:lpstr>Spectrogram or ERSP</vt:lpstr>
      <vt:lpstr>Spectrogram or ERSP</vt:lpstr>
      <vt:lpstr>PowerPoint Presentation</vt:lpstr>
      <vt:lpstr>PowerPoint Presentation</vt:lpstr>
      <vt:lpstr>The Uncertainty Principle</vt:lpstr>
      <vt:lpstr>Time-Frequency Tradeoff</vt:lpstr>
      <vt:lpstr>Wavelet Analysis</vt:lpstr>
      <vt:lpstr>Wavelet Time-Frequency Image</vt:lpstr>
      <vt:lpstr>Some Wavelet Families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Plot IC ERSP</vt:lpstr>
      <vt:lpstr>Mask IC ERSP</vt:lpstr>
      <vt:lpstr>Plot IC ERSP</vt:lpstr>
      <vt:lpstr>Plot IC ITC</vt:lpstr>
      <vt:lpstr>PowerPoint Presentation</vt:lpstr>
      <vt:lpstr>PowerPoint Presentation</vt:lpstr>
      <vt:lpstr>PowerPoint Presentation</vt:lpstr>
      <vt:lpstr>Event Related Spectral Perturbation (ERSP)</vt:lpstr>
    </vt:vector>
  </TitlesOfParts>
  <Company>UCSD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arno</dc:creator>
  <cp:lastModifiedBy>Delorme, Arnaud</cp:lastModifiedBy>
  <cp:revision>660</cp:revision>
  <cp:lastPrinted>2010-06-13T20:12:37Z</cp:lastPrinted>
  <dcterms:created xsi:type="dcterms:W3CDTF">2010-09-16T22:14:56Z</dcterms:created>
  <dcterms:modified xsi:type="dcterms:W3CDTF">2025-11-10T05:16:20Z</dcterms:modified>
</cp:coreProperties>
</file>