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69"/>
  </p:notesMasterIdLst>
  <p:sldIdLst>
    <p:sldId id="256" r:id="rId2"/>
    <p:sldId id="1090" r:id="rId3"/>
    <p:sldId id="261" r:id="rId4"/>
    <p:sldId id="329" r:id="rId5"/>
    <p:sldId id="1060" r:id="rId6"/>
    <p:sldId id="269" r:id="rId7"/>
    <p:sldId id="1096" r:id="rId8"/>
    <p:sldId id="414" r:id="rId9"/>
    <p:sldId id="415" r:id="rId10"/>
    <p:sldId id="1099" r:id="rId11"/>
    <p:sldId id="1101" r:id="rId12"/>
    <p:sldId id="1102" r:id="rId13"/>
    <p:sldId id="1106" r:id="rId14"/>
    <p:sldId id="1107" r:id="rId15"/>
    <p:sldId id="1048" r:id="rId16"/>
    <p:sldId id="1049" r:id="rId17"/>
    <p:sldId id="964" r:id="rId18"/>
    <p:sldId id="1061" r:id="rId19"/>
    <p:sldId id="952" r:id="rId20"/>
    <p:sldId id="906" r:id="rId21"/>
    <p:sldId id="909" r:id="rId22"/>
    <p:sldId id="910" r:id="rId23"/>
    <p:sldId id="1132" r:id="rId24"/>
    <p:sldId id="1129" r:id="rId25"/>
    <p:sldId id="1105" r:id="rId26"/>
    <p:sldId id="1130" r:id="rId27"/>
    <p:sldId id="1131" r:id="rId28"/>
    <p:sldId id="1108" r:id="rId29"/>
    <p:sldId id="953" r:id="rId30"/>
    <p:sldId id="556" r:id="rId31"/>
    <p:sldId id="1083" r:id="rId32"/>
    <p:sldId id="1065" r:id="rId33"/>
    <p:sldId id="954" r:id="rId34"/>
    <p:sldId id="535" r:id="rId35"/>
    <p:sldId id="444" r:id="rId36"/>
    <p:sldId id="432" r:id="rId37"/>
    <p:sldId id="1066" r:id="rId38"/>
    <p:sldId id="1078" r:id="rId39"/>
    <p:sldId id="438" r:id="rId40"/>
    <p:sldId id="1068" r:id="rId41"/>
    <p:sldId id="1012" r:id="rId42"/>
    <p:sldId id="1009" r:id="rId43"/>
    <p:sldId id="1067" r:id="rId44"/>
    <p:sldId id="955" r:id="rId45"/>
    <p:sldId id="915" r:id="rId46"/>
    <p:sldId id="404" r:id="rId47"/>
    <p:sldId id="289" r:id="rId48"/>
    <p:sldId id="1069" r:id="rId49"/>
    <p:sldId id="258" r:id="rId50"/>
    <p:sldId id="262" r:id="rId51"/>
    <p:sldId id="1071" r:id="rId52"/>
    <p:sldId id="1072" r:id="rId53"/>
    <p:sldId id="1081" r:id="rId54"/>
    <p:sldId id="1098" r:id="rId55"/>
    <p:sldId id="1124" r:id="rId56"/>
    <p:sldId id="1125" r:id="rId57"/>
    <p:sldId id="1126" r:id="rId58"/>
    <p:sldId id="934" r:id="rId59"/>
    <p:sldId id="969" r:id="rId60"/>
    <p:sldId id="970" r:id="rId61"/>
    <p:sldId id="1103" r:id="rId62"/>
    <p:sldId id="1073" r:id="rId63"/>
    <p:sldId id="1075" r:id="rId64"/>
    <p:sldId id="1076" r:id="rId65"/>
    <p:sldId id="1077" r:id="rId66"/>
    <p:sldId id="958" r:id="rId67"/>
    <p:sldId id="257" r:id="rId6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7" roundtripDataSignature="AMtx7miN0ZC/YIHP1u5ThTHJgvZRNIYZl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4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01"/>
    <p:restoredTop sz="96190"/>
  </p:normalViewPr>
  <p:slideViewPr>
    <p:cSldViewPr snapToGrid="0">
      <p:cViewPr varScale="1">
        <p:scale>
          <a:sx n="121" d="100"/>
          <a:sy n="121" d="100"/>
        </p:scale>
        <p:origin x="192"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customschemas.google.com/relationships/presentationmetadata" Target="meta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120" Type="http://schemas.openxmlformats.org/officeDocument/2006/relationships/theme" Target="theme/theme1.xml"/><Relationship Id="rId7"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Nyquist%E2%80%93Shannon_sampling_theorem"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learn.neurotechedu.com/preprocessing/#reference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 name="Google Shape;7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5578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29A3506-7EB8-4D43-849C-025EB2EC7348}"/>
              </a:ext>
            </a:extLst>
          </p:cNvPr>
          <p:cNvSpPr>
            <a:spLocks noGrp="1" noChangeArrowheads="1"/>
          </p:cNvSpPr>
          <p:nvPr>
            <p:ph type="sldNum" sz="quarter" idx="5"/>
          </p:nvPr>
        </p:nvSpPr>
        <p:spPr>
          <a:ln/>
        </p:spPr>
        <p:txBody>
          <a:bodyPr/>
          <a:lstStyle/>
          <a:p>
            <a:fld id="{A4283E94-4896-E543-B98E-C5184D9B8BA8}" type="slidenum">
              <a:rPr lang="en-US" altLang="en-US"/>
              <a:pPr/>
              <a:t>35</a:t>
            </a:fld>
            <a:endParaRPr lang="en-US" altLang="en-US"/>
          </a:p>
        </p:txBody>
      </p:sp>
      <p:sp>
        <p:nvSpPr>
          <p:cNvPr id="359426" name="Rectangle 2">
            <a:extLst>
              <a:ext uri="{FF2B5EF4-FFF2-40B4-BE49-F238E27FC236}">
                <a16:creationId xmlns:a16="http://schemas.microsoft.com/office/drawing/2014/main" id="{CA7AAA3A-D060-BA4C-86E7-166885C9C402}"/>
              </a:ext>
            </a:extLst>
          </p:cNvPr>
          <p:cNvSpPr>
            <a:spLocks noGrp="1" noRot="1" noChangeAspect="1" noChangeArrowheads="1" noTextEdit="1"/>
          </p:cNvSpPr>
          <p:nvPr>
            <p:ph type="sldImg"/>
          </p:nvPr>
        </p:nvSpPr>
        <p:spPr>
          <a:xfrm>
            <a:off x="381000" y="685800"/>
            <a:ext cx="6096000" cy="3429000"/>
          </a:xfrm>
          <a:ln/>
        </p:spPr>
      </p:sp>
      <p:sp>
        <p:nvSpPr>
          <p:cNvPr id="359427" name="Rectangle 3">
            <a:extLst>
              <a:ext uri="{FF2B5EF4-FFF2-40B4-BE49-F238E27FC236}">
                <a16:creationId xmlns:a16="http://schemas.microsoft.com/office/drawing/2014/main" id="{3883D932-6A36-7043-84A0-CD847D9FEF01}"/>
              </a:ext>
            </a:extLst>
          </p:cNvPr>
          <p:cNvSpPr>
            <a:spLocks noGrp="1" noChangeArrowheads="1"/>
          </p:cNvSpPr>
          <p:nvPr>
            <p:ph type="body" idx="1"/>
          </p:nvPr>
        </p:nvSpPr>
        <p:spPr/>
        <p:txBody>
          <a:bodyPr/>
          <a:lstStyle/>
          <a:p>
            <a:r>
              <a:rPr lang="en-US" altLang="en-US"/>
              <a:t>We will start from a recent finding by Scott Makeig, whom I’m working with. </a:t>
            </a:r>
          </a:p>
          <a:p>
            <a:r>
              <a:rPr lang="en-US" altLang="en-US"/>
              <a:t>This experiment shows why is interesting to work with single trials rather than averaged </a:t>
            </a:r>
          </a:p>
        </p:txBody>
      </p:sp>
    </p:spTree>
    <p:extLst>
      <p:ext uri="{BB962C8B-B14F-4D97-AF65-F5344CB8AC3E}">
        <p14:creationId xmlns:p14="http://schemas.microsoft.com/office/powerpoint/2010/main" val="1523844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8145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dirty="0">
                <a:solidFill>
                  <a:srgbClr val="212529"/>
                </a:solidFill>
                <a:effectLst/>
                <a:latin typeface="Lato" panose="020F0502020204030204" pitchFamily="34" charset="0"/>
              </a:rPr>
              <a:t>Despite its age, removing ocular artifacts via linear regression remains a popular approach because it works well in many situations. However, it is important to keep in mind that dedicated EOG electrodes placed close to the eyes must be used. In particular, if an EOG electrode fails during the recording session, the whole method breaks down. Furthermore, it is reasonable to assume that EOG electrodes will record some amount of brain activity (after all, the brain sits right behind these sensors). Therefore, this method will likely remove brain activity in addition to ocular artifacts. On the plus side, there is no restriction on the minimum number of EEG electrodes required – the regression-based approach can clean even single-channel EEG recordings.</a:t>
            </a:r>
          </a:p>
          <a:p>
            <a:endParaRPr lang="en-US" b="0" i="0" dirty="0">
              <a:solidFill>
                <a:srgbClr val="212529"/>
              </a:solidFill>
              <a:effectLst/>
              <a:latin typeface="Lato" panose="020F0502020204030204" pitchFamily="34" charset="0"/>
            </a:endParaRPr>
          </a:p>
          <a:p>
            <a:endParaRPr lang="en-US" b="0" i="0" dirty="0">
              <a:solidFill>
                <a:srgbClr val="212529"/>
              </a:solidFill>
              <a:effectLst/>
              <a:latin typeface="Lato" panose="020F0502020204030204" pitchFamily="34" charset="0"/>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800" dirty="0">
                <a:effectLst/>
                <a:latin typeface="URWPalladioL"/>
              </a:rPr>
              <a:t>Canonical correlation analysis (CCA) is another commonly employed BSS technique. Unlike ICA method that use higher order statistics, CCA use second order statistics which bring shorter computational time. CCA also differ from ICA in its conditions to separate components. The CCA separate components from uncorrelated sources whereas ICA from statistical independent sources </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sz="1800" dirty="0">
              <a:effectLst/>
              <a:latin typeface="URWPalladioL"/>
            </a:endParaRPr>
          </a:p>
          <a:p>
            <a:r>
              <a:rPr lang="en-US" sz="1800" dirty="0">
                <a:effectLst/>
                <a:latin typeface="URWPalladioL"/>
              </a:rPr>
              <a:t>Numerous filtering methods was employed in the cancelation of artifacts from the EEG, </a:t>
            </a:r>
            <a:endParaRPr lang="en-US" sz="3200" dirty="0"/>
          </a:p>
          <a:p>
            <a:r>
              <a:rPr lang="en-US" sz="1800" dirty="0">
                <a:effectLst/>
                <a:latin typeface="PalatinoLinotype"/>
              </a:rPr>
              <a:t>Numerous filtering methods was employed in the cancelation of artifacts from the EEG, for </a:t>
            </a:r>
            <a:endParaRPr lang="en-US" sz="3200" dirty="0"/>
          </a:p>
          <a:p>
            <a:r>
              <a:rPr lang="en-US" sz="1800" dirty="0">
                <a:effectLst/>
                <a:latin typeface="URWPalladioL"/>
              </a:rPr>
              <a:t>for instance, adaptive filtering, wiener filtering and Bayes filtering, in which different methods </a:t>
            </a:r>
            <a:endParaRPr lang="en-US" sz="3200" dirty="0"/>
          </a:p>
          <a:p>
            <a:r>
              <a:rPr lang="en-US" sz="1800" dirty="0">
                <a:effectLst/>
                <a:latin typeface="PalatinoLinotype"/>
              </a:rPr>
              <a:t>instance, adaptive filtering, wiener filtering and Bayes filtering, in which different methods </a:t>
            </a:r>
            <a:endParaRPr lang="en-US" sz="3200" dirty="0"/>
          </a:p>
          <a:p>
            <a:r>
              <a:rPr lang="en-US" sz="1800" dirty="0">
                <a:effectLst/>
                <a:latin typeface="URWPalladioL"/>
              </a:rPr>
              <a:t>implemented with different principle of optimization [</a:t>
            </a:r>
            <a:r>
              <a:rPr lang="en-US" sz="1800" dirty="0">
                <a:solidFill>
                  <a:srgbClr val="0772B5"/>
                </a:solidFill>
                <a:effectLst/>
                <a:latin typeface="URWPalladioL"/>
              </a:rPr>
              <a:t>79</a:t>
            </a:r>
            <a:r>
              <a:rPr lang="en-US" sz="1800" dirty="0">
                <a:effectLst/>
                <a:latin typeface="URWPalladioL"/>
              </a:rPr>
              <a:t>]. Nevertheless, for the intention to minimize </a:t>
            </a:r>
            <a:r>
              <a:rPr lang="en-US" sz="1800" dirty="0">
                <a:effectLst/>
                <a:latin typeface="PalatinoLinotype"/>
              </a:rPr>
              <a:t>implemented with different principle of optimization [79]. Nevertheless, for the intention to minimize </a:t>
            </a:r>
            <a:r>
              <a:rPr lang="en-US" sz="1800" dirty="0">
                <a:effectLst/>
                <a:latin typeface="URWPalladioL"/>
              </a:rPr>
              <a:t>the mean square error between the predicted EEG and primary EEG, a weighting coefficient W will be </a:t>
            </a:r>
            <a:r>
              <a:rPr lang="en-US" sz="1800" dirty="0">
                <a:effectLst/>
                <a:latin typeface="PalatinoLinotype"/>
              </a:rPr>
              <a:t>the mean square error between the predicted EEG and primary EEG, a weighting coefficient W will </a:t>
            </a:r>
            <a:r>
              <a:rPr lang="en-US" sz="1800" dirty="0">
                <a:effectLst/>
                <a:latin typeface="URWPalladioL"/>
              </a:rPr>
              <a:t>adapted. F </a:t>
            </a:r>
            <a:endParaRPr lang="en-US" sz="3200" dirty="0"/>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sz="1800" dirty="0">
              <a:effectLst/>
              <a:latin typeface="URWPalladio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sz="1800" dirty="0">
              <a:effectLst/>
              <a:latin typeface="URWPalladio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a:p>
            <a:endParaRPr lang="en-US" dirty="0"/>
          </a:p>
        </p:txBody>
      </p:sp>
    </p:spTree>
    <p:extLst>
      <p:ext uri="{BB962C8B-B14F-4D97-AF65-F5344CB8AC3E}">
        <p14:creationId xmlns:p14="http://schemas.microsoft.com/office/powerpoint/2010/main" val="240338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3025837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715240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1133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0" i="0" dirty="0">
                <a:solidFill>
                  <a:srgbClr val="111111"/>
                </a:solidFill>
                <a:effectLst/>
                <a:latin typeface="Open Sans" panose="020F0502020204030204" pitchFamily="34" charset="0"/>
              </a:rPr>
              <a:t>There are several reasons why preprocessing is necessary for EEG data. First of all, the signals that are picked up from the scalp are not necessarily an accurate representation of the signals originating from the brain, as the spatial information gets lost. Secondly, EEG data tends to contain a lot of noise which can obscure weaker EEG signals. Artifacts such as blinking or muscle movement can contaminate the data and distort the picture. Finally, we want to separate the relevant neural signals from random neural activity that occurs during EEG recordings.</a:t>
            </a:r>
          </a:p>
          <a:p>
            <a:pPr marL="0" lvl="0" indent="0" algn="l" rtl="0">
              <a:spcBef>
                <a:spcPts val="0"/>
              </a:spcBef>
              <a:spcAft>
                <a:spcPts val="0"/>
              </a:spcAft>
              <a:buNone/>
            </a:pPr>
            <a:endParaRPr lang="en-US" b="0" i="0" dirty="0">
              <a:solidFill>
                <a:srgbClr val="111111"/>
              </a:solidFill>
              <a:effectLst/>
              <a:latin typeface="Open Sans" panose="020F0502020204030204" pitchFamily="34" charset="0"/>
            </a:endParaRPr>
          </a:p>
          <a:p>
            <a:pPr algn="l" latinLnBrk="0"/>
            <a:r>
              <a:rPr lang="en-US" b="0" i="0" dirty="0">
                <a:solidFill>
                  <a:srgbClr val="111111"/>
                </a:solidFill>
                <a:effectLst/>
                <a:latin typeface="Open Sans" panose="020B0606030504020204" pitchFamily="34" charset="0"/>
              </a:rPr>
              <a:t>As EEG preprocessing is still an active area of research, there is no universally adopted EEG preprocessing pipeline, which means that researchers have some freedom in choosing how to transform the raw data. Below are some questions that might help you choose the more appropriate preprocessing techniques:</a:t>
            </a:r>
          </a:p>
          <a:p>
            <a:pPr algn="l">
              <a:buFont typeface="Arial" panose="020B0604020202020204" pitchFamily="34" charset="0"/>
              <a:buChar char="•"/>
            </a:pPr>
            <a:r>
              <a:rPr lang="en-US" b="0" i="0" dirty="0">
                <a:solidFill>
                  <a:srgbClr val="111111"/>
                </a:solidFill>
                <a:effectLst/>
                <a:latin typeface="Open Sans" panose="020B0606030504020204" pitchFamily="34" charset="0"/>
              </a:rPr>
              <a:t>What kinds of artifacts might be present in your data? Which ones do you want to remove, and which ones do you want to flag to be aware of?</a:t>
            </a:r>
          </a:p>
          <a:p>
            <a:pPr marL="742950" lvl="1" indent="-285750" algn="l">
              <a:buFont typeface="Arial" panose="020B0604020202020204" pitchFamily="34" charset="0"/>
              <a:buChar char="•"/>
            </a:pPr>
            <a:r>
              <a:rPr lang="en-US" b="0" i="0" dirty="0">
                <a:solidFill>
                  <a:srgbClr val="111111"/>
                </a:solidFill>
                <a:effectLst/>
                <a:latin typeface="inherit"/>
              </a:rPr>
              <a:t>For example, depending on your experiment eye movements and blinking could be considered a source of noise but they could also reveal important patterns</a:t>
            </a:r>
          </a:p>
          <a:p>
            <a:pPr algn="l">
              <a:buFont typeface="Arial" panose="020B0604020202020204" pitchFamily="34" charset="0"/>
              <a:buChar char="•"/>
            </a:pPr>
            <a:r>
              <a:rPr lang="en-US" b="0" i="0" dirty="0">
                <a:solidFill>
                  <a:srgbClr val="111111"/>
                </a:solidFill>
                <a:effectLst/>
                <a:latin typeface="Open Sans" panose="020B0606030504020204" pitchFamily="34" charset="0"/>
              </a:rPr>
              <a:t>Is your analysis being done online or offline?</a:t>
            </a:r>
          </a:p>
          <a:p>
            <a:pPr marL="742950" lvl="1" indent="-285750" algn="l">
              <a:buFont typeface="Arial" panose="020B0604020202020204" pitchFamily="34" charset="0"/>
              <a:buChar char="•"/>
            </a:pPr>
            <a:r>
              <a:rPr lang="en-US" b="0" i="0" dirty="0">
                <a:solidFill>
                  <a:srgbClr val="111111"/>
                </a:solidFill>
                <a:effectLst/>
                <a:latin typeface="inherit"/>
              </a:rPr>
              <a:t>If you’re preprocessing data as soon as it arrives, you might not be able to use more computationally expensive methods</a:t>
            </a:r>
          </a:p>
          <a:p>
            <a:pPr algn="l">
              <a:buFont typeface="Arial" panose="020B0604020202020204" pitchFamily="34" charset="0"/>
              <a:buChar char="•"/>
            </a:pPr>
            <a:r>
              <a:rPr lang="en-US" b="0" i="0" dirty="0">
                <a:solidFill>
                  <a:srgbClr val="111111"/>
                </a:solidFill>
                <a:effectLst/>
                <a:latin typeface="Open Sans" panose="020B0606030504020204" pitchFamily="34" charset="0"/>
              </a:rPr>
              <a:t>Which features do you want to focus on?</a:t>
            </a:r>
          </a:p>
          <a:p>
            <a:pPr marL="742950" lvl="1" indent="-285750" algn="l">
              <a:buFont typeface="Arial" panose="020B0604020202020204" pitchFamily="34" charset="0"/>
              <a:buChar char="•"/>
            </a:pPr>
            <a:r>
              <a:rPr lang="en-US" b="0" i="0" dirty="0">
                <a:solidFill>
                  <a:srgbClr val="111111"/>
                </a:solidFill>
                <a:effectLst/>
                <a:latin typeface="inherit"/>
              </a:rPr>
              <a:t>For example, if you want to look at event-related potentials (ERPs), you will need to have accurate temporal information, whereas for motor imagery classification you will need accurate spatial information</a:t>
            </a:r>
          </a:p>
          <a:p>
            <a:pPr algn="l" latinLnBrk="0"/>
            <a:r>
              <a:rPr lang="en-US" b="0" i="0" dirty="0">
                <a:solidFill>
                  <a:srgbClr val="111111"/>
                </a:solidFill>
                <a:effectLst/>
                <a:latin typeface="Open Sans" panose="020B0606030504020204" pitchFamily="34" charset="0"/>
              </a:rPr>
              <a:t>Finally, keep in mind that even the best preprocessing techniques will not be able to account for bad data - if your subjects weren’t performing the task correctly or weren’t paying attention to the task or if your equipment was malfunctioning, it may be best to simply run the experiment again, rather that trying to salvage the data.</a:t>
            </a:r>
          </a:p>
          <a:p>
            <a:pPr marL="0" lvl="0" indent="0" algn="l" rtl="0">
              <a:spcBef>
                <a:spcPts val="0"/>
              </a:spcBef>
              <a:spcAft>
                <a:spcPts val="0"/>
              </a:spcAft>
              <a:buNone/>
            </a:pPr>
            <a:endParaRPr dirty="0"/>
          </a:p>
        </p:txBody>
      </p:sp>
      <p:sp>
        <p:nvSpPr>
          <p:cNvPr id="97" name="Google Shape;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0346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2252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FFC96AC-D4FE-4E11-A98E-15B5E4253DA3}" type="slidenum">
              <a:rPr lang="de-DE" smtClean="0"/>
              <a:pPr>
                <a:defRPr/>
              </a:pPr>
              <a:t>7</a:t>
            </a:fld>
            <a:endParaRPr lang="de-DE"/>
          </a:p>
        </p:txBody>
      </p:sp>
    </p:spTree>
    <p:extLst>
      <p:ext uri="{BB962C8B-B14F-4D97-AF65-F5344CB8AC3E}">
        <p14:creationId xmlns:p14="http://schemas.microsoft.com/office/powerpoint/2010/main" val="542179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36460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1628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a:solidFill>
                  <a:srgbClr val="111111"/>
                </a:solidFill>
                <a:effectLst/>
                <a:latin typeface="Open Sans" panose="020B0606030504020204" pitchFamily="34" charset="0"/>
              </a:rPr>
              <a:t> </a:t>
            </a:r>
            <a:r>
              <a:rPr lang="en-US" b="1" i="0" u="none" strike="noStrike">
                <a:solidFill>
                  <a:srgbClr val="334D5C"/>
                </a:solidFill>
                <a:effectLst/>
                <a:latin typeface="Open Sans" panose="020B0606030504020204" pitchFamily="34" charset="0"/>
                <a:hlinkClick r:id="rId3"/>
              </a:rPr>
              <a:t>Nyquist–Shannon sampling theorem</a:t>
            </a:r>
            <a:r>
              <a:rPr lang="en-US" b="0" i="0">
                <a:solidFill>
                  <a:srgbClr val="111111"/>
                </a:solidFill>
                <a:effectLst/>
                <a:latin typeface="Open Sans" panose="020B0606030504020204" pitchFamily="34" charset="0"/>
              </a:rPr>
              <a:t> </a:t>
            </a:r>
            <a:r>
              <a:rPr lang="en-US" b="1" i="0" u="none" strike="noStrike">
                <a:solidFill>
                  <a:srgbClr val="334D5C"/>
                </a:solidFill>
                <a:effectLst/>
                <a:latin typeface="Open Sans" panose="020B0606030504020204" pitchFamily="34" charset="0"/>
                <a:hlinkClick r:id="rId4"/>
              </a:rPr>
              <a:t>(14)</a:t>
            </a:r>
            <a:r>
              <a:rPr lang="en-US" b="0" i="0">
                <a:solidFill>
                  <a:srgbClr val="111111"/>
                </a:solidFill>
                <a:effectLst/>
                <a:latin typeface="Open Sans" panose="020B0606030504020204" pitchFamily="34" charset="0"/>
              </a:rPr>
              <a:t> (or, usually any time someone mentions ‘Nyquist’ at all). Despite its fancy name, it’s really just a rule relating the information you can get out of a sampled signal. Put simply: if you are sampling at a rate of R Hz, then any signal of frequency above half of that (i.e. R/2 Hz) will be mistaken for a lower frequency. This process is also known as </a:t>
            </a:r>
            <a:r>
              <a:rPr lang="en-US" b="0" i="1">
                <a:solidFill>
                  <a:srgbClr val="111111"/>
                </a:solidFill>
                <a:effectLst/>
                <a:latin typeface="Open Sans" panose="020B0606030504020204" pitchFamily="34" charset="0"/>
              </a:rPr>
              <a:t>‘Aliasing’</a:t>
            </a:r>
            <a:r>
              <a:rPr lang="en-US" b="0" i="0">
                <a:solidFill>
                  <a:srgbClr val="111111"/>
                </a:solidFill>
                <a:effectLst/>
                <a:latin typeface="Open Sans" panose="020B0606030504020204" pitchFamily="34" charset="0"/>
              </a:rPr>
              <a:t>, as the higher frequency is </a:t>
            </a:r>
            <a:r>
              <a:rPr lang="en-US" b="0" i="1">
                <a:solidFill>
                  <a:srgbClr val="111111"/>
                </a:solidFill>
                <a:effectLst/>
                <a:latin typeface="Open Sans" panose="020B0606030504020204" pitchFamily="34" charset="0"/>
              </a:rPr>
              <a:t>aliased</a:t>
            </a:r>
            <a:r>
              <a:rPr lang="en-US" b="0" i="0">
                <a:solidFill>
                  <a:srgbClr val="111111"/>
                </a:solidFill>
                <a:effectLst/>
                <a:latin typeface="Open Sans" panose="020B0606030504020204" pitchFamily="34" charset="0"/>
              </a:rPr>
              <a:t> to the lower one. To see why, consider the sample points (black dots), for a high-frequency signal (red) and low-frequency one (black dashes). The sampled points are identical, so a higher sampling rate is required before they can be differentiated.</a:t>
            </a:r>
          </a:p>
          <a:p>
            <a:endParaRPr lang="en-US" b="0" i="0">
              <a:solidFill>
                <a:srgbClr val="111111"/>
              </a:solidFill>
              <a:effectLst/>
              <a:latin typeface="Open Sans" panose="020B0606030504020204" pitchFamily="34" charset="0"/>
            </a:endParaRPr>
          </a:p>
          <a:p>
            <a:endParaRPr lang="en-US" b="0" i="0">
              <a:solidFill>
                <a:srgbClr val="111111"/>
              </a:solidFill>
              <a:effectLst/>
              <a:latin typeface="Open Sans" panose="020B0606030504020204" pitchFamily="34" charset="0"/>
            </a:endParaRPr>
          </a:p>
          <a:p>
            <a:pPr marL="342900" indent="-342900">
              <a:buFontTx/>
              <a:buChar char="-"/>
            </a:pPr>
            <a:r>
              <a:rPr lang="en-US" sz="1100"/>
              <a:t>For ICA for example the amount of data matters (sample points) but only sample</a:t>
            </a:r>
          </a:p>
          <a:p>
            <a:pPr marL="342900" indent="-342900">
              <a:buFontTx/>
              <a:buChar char="-"/>
            </a:pPr>
            <a:r>
              <a:rPr lang="en-US" sz="1100"/>
              <a:t> points that contain information so no need to keep a sampling rate of 1000Hz – 500 Hz or </a:t>
            </a:r>
          </a:p>
          <a:p>
            <a:pPr marL="342900" indent="-342900">
              <a:buFontTx/>
              <a:buChar char="-"/>
            </a:pPr>
            <a:r>
              <a:rPr lang="en-US" sz="1100"/>
              <a:t>even 250Hz is enough</a:t>
            </a:r>
          </a:p>
          <a:p>
            <a:endParaRPr lang="en-US"/>
          </a:p>
        </p:txBody>
      </p:sp>
    </p:spTree>
    <p:extLst>
      <p:ext uri="{BB962C8B-B14F-4D97-AF65-F5344CB8AC3E}">
        <p14:creationId xmlns:p14="http://schemas.microsoft.com/office/powerpoint/2010/main" val="245092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2246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3.emf"/><Relationship Id="rId4" Type="http://schemas.openxmlformats.org/officeDocument/2006/relationships/oleObject" Target="../embeddings/oleObject1.bin"/></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bg>
      <p:bgPr>
        <a:solidFill>
          <a:schemeClr val="lt1"/>
        </a:solidFill>
        <a:effectLst/>
      </p:bgPr>
    </p:bg>
    <p:spTree>
      <p:nvGrpSpPr>
        <p:cNvPr id="1" name="Shape 11"/>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En blanco" type="blank">
  <p:cSld name="En blanco">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747769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pic>
        <p:nvPicPr>
          <p:cNvPr id="3" name="Picture 51" descr="map"/>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1601" y="482600"/>
            <a:ext cx="867833" cy="912813"/>
          </a:xfrm>
          <a:prstGeom prst="rect">
            <a:avLst/>
          </a:prstGeom>
          <a:solidFill>
            <a:schemeClr val="bg1">
              <a:alpha val="89018"/>
            </a:schemeClr>
          </a:solidFill>
          <a:ln w="9525">
            <a:noFill/>
            <a:miter lim="800000"/>
            <a:headEnd/>
            <a:tailEnd/>
          </a:ln>
        </p:spPr>
      </p:pic>
      <p:pic>
        <p:nvPicPr>
          <p:cNvPr id="4" name="Picture 18" descr="wav"/>
          <p:cNvPicPr>
            <a:picLocks noChangeAspect="1" noChangeArrowheads="1"/>
          </p:cNvPicPr>
          <p:nvPr userDrawn="1"/>
        </p:nvPicPr>
        <p:blipFill>
          <a:blip r:embed="rId3" cstate="screen">
            <a:lum bright="90000" contrast="-90000"/>
            <a:extLst>
              <a:ext uri="{28A0092B-C50C-407E-A947-70E740481C1C}">
                <a14:useLocalDpi xmlns:a14="http://schemas.microsoft.com/office/drawing/2010/main"/>
              </a:ext>
            </a:extLst>
          </a:blip>
          <a:srcRect/>
          <a:stretch>
            <a:fillRect/>
          </a:stretch>
        </p:blipFill>
        <p:spPr bwMode="auto">
          <a:xfrm>
            <a:off x="304800" y="5791200"/>
            <a:ext cx="2472267" cy="514350"/>
          </a:xfrm>
          <a:prstGeom prst="rect">
            <a:avLst/>
          </a:prstGeom>
          <a:noFill/>
          <a:ln w="9525">
            <a:noFill/>
            <a:miter lim="800000"/>
            <a:headEnd/>
            <a:tailEnd/>
          </a:ln>
        </p:spPr>
      </p:pic>
      <p:graphicFrame>
        <p:nvGraphicFramePr>
          <p:cNvPr id="5" name="Object 3"/>
          <p:cNvGraphicFramePr>
            <a:graphicFrameLocks noChangeAspect="1"/>
          </p:cNvGraphicFramePr>
          <p:nvPr/>
        </p:nvGraphicFramePr>
        <p:xfrm>
          <a:off x="711200" y="693738"/>
          <a:ext cx="10363200" cy="430212"/>
        </p:xfrm>
        <a:graphic>
          <a:graphicData uri="http://schemas.openxmlformats.org/presentationml/2006/ole">
            <mc:AlternateContent xmlns:mc="http://schemas.openxmlformats.org/markup-compatibility/2006">
              <mc:Choice xmlns:v="urn:schemas-microsoft-com:vml" Requires="v">
                <p:oleObj name="Drawing" r:id="rId4" imgW="9974160" imgH="827280" progId="">
                  <p:embed/>
                </p:oleObj>
              </mc:Choice>
              <mc:Fallback>
                <p:oleObj name="Drawing" r:id="rId4" imgW="9974160" imgH="827280" progId="">
                  <p:embed/>
                  <p:pic>
                    <p:nvPicPr>
                      <p:cNvPr id="5" name="Object 3"/>
                      <p:cNvPicPr>
                        <a:picLocks noChangeAspect="1" noChangeArrowheads="1"/>
                      </p:cNvPicPr>
                      <p:nvPr/>
                    </p:nvPicPr>
                    <p:blipFill>
                      <a:blip r:embed="rId5">
                        <a:lum bright="74000"/>
                        <a:extLst>
                          <a:ext uri="{28A0092B-C50C-407E-A947-70E740481C1C}">
                            <a14:useLocalDpi xmlns:a14="http://schemas.microsoft.com/office/drawing/2010/main" val="0"/>
                          </a:ext>
                        </a:extLst>
                      </a:blip>
                      <a:srcRect/>
                      <a:stretch>
                        <a:fillRect/>
                      </a:stretch>
                    </p:blipFill>
                    <p:spPr bwMode="auto">
                      <a:xfrm>
                        <a:off x="711200" y="693738"/>
                        <a:ext cx="10363200" cy="430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6" name="Picture 27" descr="SCCNLogoLittle"/>
          <p:cNvPicPr>
            <a:picLocks noChangeAspect="1" noChangeArrowheads="1"/>
          </p:cNvPicPr>
          <p:nvPr userDrawn="1"/>
        </p:nvPicPr>
        <p:blipFill>
          <a:blip r:embed="rId6" cstate="screen">
            <a:lum bright="30000" contrast="-18000"/>
            <a:extLst>
              <a:ext uri="{28A0092B-C50C-407E-A947-70E740481C1C}">
                <a14:useLocalDpi xmlns:a14="http://schemas.microsoft.com/office/drawing/2010/main"/>
              </a:ext>
            </a:extLst>
          </a:blip>
          <a:srcRect/>
          <a:stretch>
            <a:fillRect/>
          </a:stretch>
        </p:blipFill>
        <p:spPr bwMode="auto">
          <a:xfrm>
            <a:off x="11040533" y="704850"/>
            <a:ext cx="846667" cy="635000"/>
          </a:xfrm>
          <a:prstGeom prst="rect">
            <a:avLst/>
          </a:prstGeom>
          <a:noFill/>
          <a:ln w="9525">
            <a:noFill/>
            <a:miter lim="800000"/>
            <a:headEnd/>
            <a:tailEnd/>
          </a:ln>
        </p:spPr>
      </p:pic>
      <p:sp>
        <p:nvSpPr>
          <p:cNvPr id="2" name="Title 1"/>
          <p:cNvSpPr>
            <a:spLocks noGrp="1"/>
          </p:cNvSpPr>
          <p:nvPr>
            <p:ph type="title"/>
          </p:nvPr>
        </p:nvSpPr>
        <p:spPr/>
        <p:txBody>
          <a:bodyPr/>
          <a:lstStyle/>
          <a:p>
            <a:r>
              <a:rPr lang="en-US"/>
              <a:t>Click to edit Master title style</a:t>
            </a:r>
          </a:p>
        </p:txBody>
      </p:sp>
      <p:sp>
        <p:nvSpPr>
          <p:cNvPr id="8" name="Slide Number Placeholder 3"/>
          <p:cNvSpPr>
            <a:spLocks noGrp="1"/>
          </p:cNvSpPr>
          <p:nvPr>
            <p:ph type="sldNum" sz="quarter" idx="11"/>
          </p:nvPr>
        </p:nvSpPr>
        <p:spPr/>
        <p:txBody>
          <a:bodyPr/>
          <a:lstStyle>
            <a:lvl1pPr>
              <a:defRPr smtClean="0"/>
            </a:lvl1pPr>
          </a:lstStyle>
          <a:p>
            <a:pPr>
              <a:defRPr/>
            </a:pPr>
            <a:fld id="{29F35A51-7F94-4403-8360-51CAB843B3C7}" type="slidenum">
              <a:rPr lang="de-DE"/>
              <a:pPr>
                <a:defRPr/>
              </a:pPr>
              <a:t>‹#›</a:t>
            </a:fld>
            <a:endParaRPr lang="en-US"/>
          </a:p>
        </p:txBody>
      </p:sp>
    </p:spTree>
    <p:extLst>
      <p:ext uri="{BB962C8B-B14F-4D97-AF65-F5344CB8AC3E}">
        <p14:creationId xmlns:p14="http://schemas.microsoft.com/office/powerpoint/2010/main" val="320687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5" name="Foliennummernplatzhalter 5"/>
          <p:cNvSpPr txBox="1">
            <a:spLocks/>
          </p:cNvSpPr>
          <p:nvPr userDrawn="1"/>
        </p:nvSpPr>
        <p:spPr>
          <a:xfrm>
            <a:off x="0" y="582614"/>
            <a:ext cx="670984" cy="365125"/>
          </a:xfrm>
          <a:prstGeom prst="rect">
            <a:avLst/>
          </a:prstGeom>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fld id="{72617BB0-72F1-4E65-B15B-C07126B18C2C}" type="slidenum">
              <a:rPr lang="de-DE" sz="1200" smtClean="0">
                <a:solidFill>
                  <a:schemeClr val="bg1"/>
                </a:solidFill>
              </a:rPr>
              <a:pPr algn="ctr" eaLnBrk="1" hangingPunct="1">
                <a:defRPr/>
              </a:pPr>
              <a:t>‹#›</a:t>
            </a:fld>
            <a:endParaRPr lang="de-DE" sz="1200">
              <a:solidFill>
                <a:schemeClr val="bg1"/>
              </a:solidFill>
            </a:endParaRPr>
          </a:p>
        </p:txBody>
      </p:sp>
      <p:sp>
        <p:nvSpPr>
          <p:cNvPr id="2" name="Titel 1"/>
          <p:cNvSpPr>
            <a:spLocks noGrp="1"/>
          </p:cNvSpPr>
          <p:nvPr>
            <p:ph type="title"/>
          </p:nvPr>
        </p:nvSpPr>
        <p:spPr/>
        <p:txBody>
          <a:bodyPr/>
          <a:lstStyle/>
          <a:p>
            <a:r>
              <a:rPr lang="de-AT" dirty="0"/>
              <a:t>Mastertitelformat bearbeiten</a:t>
            </a:r>
            <a:endParaRPr lang="de-DE" dirty="0"/>
          </a:p>
        </p:txBody>
      </p:sp>
      <p:sp>
        <p:nvSpPr>
          <p:cNvPr id="3" name="Inhaltsplatzhalter 2"/>
          <p:cNvSpPr>
            <a:spLocks noGrp="1"/>
          </p:cNvSpPr>
          <p:nvPr>
            <p:ph idx="1"/>
          </p:nvPr>
        </p:nvSpPr>
        <p:spPr/>
        <p:txBody>
          <a:bodyPr/>
          <a:lstStyle/>
          <a:p>
            <a:pPr lvl="0"/>
            <a:r>
              <a:rPr lang="de-AT" dirty="0"/>
              <a:t>Mastertextformat bearbeiten</a:t>
            </a:r>
          </a:p>
          <a:p>
            <a:pPr lvl="1"/>
            <a:r>
              <a:rPr lang="de-AT" dirty="0"/>
              <a:t>Zweite Ebene</a:t>
            </a:r>
          </a:p>
          <a:p>
            <a:pPr lvl="2"/>
            <a:r>
              <a:rPr lang="de-AT" dirty="0"/>
              <a:t>Dritte Ebene</a:t>
            </a:r>
          </a:p>
          <a:p>
            <a:pPr lvl="3"/>
            <a:r>
              <a:rPr lang="de-AT" dirty="0"/>
              <a:t>Vierte Ebene</a:t>
            </a:r>
          </a:p>
          <a:p>
            <a:pPr lvl="4"/>
            <a:r>
              <a:rPr lang="de-AT" dirty="0"/>
              <a:t>Fünfte Ebene</a:t>
            </a:r>
            <a:endParaRPr lang="de-DE" dirty="0"/>
          </a:p>
        </p:txBody>
      </p:sp>
      <p:sp>
        <p:nvSpPr>
          <p:cNvPr id="16" name="Textplatzhalter 15"/>
          <p:cNvSpPr>
            <a:spLocks noGrp="1"/>
          </p:cNvSpPr>
          <p:nvPr>
            <p:ph type="body" sz="quarter" idx="14"/>
          </p:nvPr>
        </p:nvSpPr>
        <p:spPr>
          <a:xfrm>
            <a:off x="960967" y="190802"/>
            <a:ext cx="10972800" cy="253699"/>
          </a:xfrm>
        </p:spPr>
        <p:txBody>
          <a:bodyPr>
            <a:normAutofit/>
          </a:bodyPr>
          <a:lstStyle>
            <a:lvl1pPr>
              <a:defRPr sz="1600"/>
            </a:lvl1pPr>
          </a:lstStyle>
          <a:p>
            <a:pPr lvl="0"/>
            <a:r>
              <a:rPr lang="de-AT"/>
              <a:t>Mastertextformat bearbeiten</a:t>
            </a:r>
          </a:p>
        </p:txBody>
      </p:sp>
      <p:sp>
        <p:nvSpPr>
          <p:cNvPr id="6" name="Datumsplatzhalter 3"/>
          <p:cNvSpPr>
            <a:spLocks noGrp="1"/>
          </p:cNvSpPr>
          <p:nvPr>
            <p:ph type="dt" sz="half" idx="15"/>
          </p:nvPr>
        </p:nvSpPr>
        <p:spPr/>
        <p:txBody>
          <a:bodyPr/>
          <a:lstStyle>
            <a:lvl1pPr>
              <a:defRPr/>
            </a:lvl1pPr>
          </a:lstStyle>
          <a:p>
            <a:pPr>
              <a:defRPr/>
            </a:pPr>
            <a:fld id="{B5248949-385B-4DF3-85F6-DEC426E245BE}" type="datetime1">
              <a:rPr lang="de-AT"/>
              <a:pPr>
                <a:defRPr/>
              </a:pPr>
              <a:t>12.11.25</a:t>
            </a:fld>
            <a:endParaRPr dirty="0"/>
          </a:p>
        </p:txBody>
      </p:sp>
      <p:sp>
        <p:nvSpPr>
          <p:cNvPr id="7" name="Fußzeilenplatzhalter 4"/>
          <p:cNvSpPr>
            <a:spLocks noGrp="1"/>
          </p:cNvSpPr>
          <p:nvPr>
            <p:ph type="ftr" sz="quarter" idx="16"/>
          </p:nvPr>
        </p:nvSpPr>
        <p:spPr>
          <a:xfrm>
            <a:off x="880533" y="6415088"/>
            <a:ext cx="10972800" cy="260350"/>
          </a:xfrm>
        </p:spPr>
        <p:txBody>
          <a:bodyPr/>
          <a:lstStyle>
            <a:lvl1pPr algn="l">
              <a:defRPr sz="1200">
                <a:solidFill>
                  <a:srgbClr val="000000"/>
                </a:solidFill>
              </a:defRPr>
            </a:lvl1pPr>
          </a:lstStyle>
          <a:p>
            <a:pPr>
              <a:defRPr/>
            </a:pPr>
            <a:r>
              <a:t>Johanna Wagner, Institute for Knowledge Discovery</a:t>
            </a:r>
          </a:p>
        </p:txBody>
      </p:sp>
    </p:spTree>
    <p:extLst>
      <p:ext uri="{BB962C8B-B14F-4D97-AF65-F5344CB8AC3E}">
        <p14:creationId xmlns:p14="http://schemas.microsoft.com/office/powerpoint/2010/main" val="826870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7B8D2-C695-1441-C8B7-B5AC05CBD01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937791-78F7-D7EB-A8A5-301F5461C4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7DCE69-BFFE-C764-84D7-FC04C816102F}"/>
              </a:ext>
            </a:extLst>
          </p:cNvPr>
          <p:cNvSpPr>
            <a:spLocks noGrp="1"/>
          </p:cNvSpPr>
          <p:nvPr>
            <p:ph type="dt" sz="half" idx="10"/>
          </p:nvPr>
        </p:nvSpPr>
        <p:spPr/>
        <p:txBody>
          <a:bodyPr/>
          <a:lstStyle/>
          <a:p>
            <a:fld id="{33C8DDF1-8588-3A4F-8983-1A19A370215A}" type="datetimeFigureOut">
              <a:rPr lang="en-US" smtClean="0"/>
              <a:t>11/12/25</a:t>
            </a:fld>
            <a:endParaRPr lang="en-US"/>
          </a:p>
        </p:txBody>
      </p:sp>
      <p:sp>
        <p:nvSpPr>
          <p:cNvPr id="5" name="Footer Placeholder 4">
            <a:extLst>
              <a:ext uri="{FF2B5EF4-FFF2-40B4-BE49-F238E27FC236}">
                <a16:creationId xmlns:a16="http://schemas.microsoft.com/office/drawing/2014/main" id="{11012B5E-6ED2-B465-0297-A0380ED569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AA77DE-8E09-C0E9-A647-5DEF2D1D328B}"/>
              </a:ext>
            </a:extLst>
          </p:cNvPr>
          <p:cNvSpPr>
            <a:spLocks noGrp="1"/>
          </p:cNvSpPr>
          <p:nvPr>
            <p:ph type="sldNum" sz="quarter" idx="12"/>
          </p:nvPr>
        </p:nvSpPr>
        <p:spPr/>
        <p:txBody>
          <a:bodyPr/>
          <a:lstStyle/>
          <a:p>
            <a:fld id="{0591CA74-2862-7944-828C-EE4620EB6986}" type="slidenum">
              <a:rPr lang="en-US" smtClean="0"/>
              <a:t>‹#›</a:t>
            </a:fld>
            <a:endParaRPr lang="en-US"/>
          </a:p>
        </p:txBody>
      </p:sp>
    </p:spTree>
    <p:extLst>
      <p:ext uri="{BB962C8B-B14F-4D97-AF65-F5344CB8AC3E}">
        <p14:creationId xmlns:p14="http://schemas.microsoft.com/office/powerpoint/2010/main" val="3394506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Diseño personalizado">
  <p:cSld name="3_Diseño personalizado">
    <p:spTree>
      <p:nvGrpSpPr>
        <p:cNvPr id="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6_Diseño personalizado">
  <p:cSld name="6_Diseño personalizado">
    <p:spTree>
      <p:nvGrpSpPr>
        <p:cNvPr id="1" name="Shape 24"/>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7_Diseño personalizado">
  <p:cSld name="7_Diseño personalizado">
    <p:spTree>
      <p:nvGrpSpPr>
        <p:cNvPr id="1" name="Shape 4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1_Diseño personalizado">
  <p:cSld name="11_Diseño personalizado">
    <p:bg>
      <p:bgPr>
        <a:solidFill>
          <a:schemeClr val="lt1"/>
        </a:solidFill>
        <a:effectLst/>
      </p:bgPr>
    </p:bg>
    <p:spTree>
      <p:nvGrpSpPr>
        <p:cNvPr id="1" name="Shape 52"/>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2_Diseño personalizado">
  <p:cSld name="12_Diseño personalizado">
    <p:spTree>
      <p:nvGrpSpPr>
        <p:cNvPr id="1" name="Shape 54"/>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ítulo y objetos" userDrawn="1">
  <p:cSld name="OBJECT">
    <p:spTree>
      <p:nvGrpSpPr>
        <p:cNvPr id="1" name="Shape 58"/>
        <p:cNvGrpSpPr/>
        <p:nvPr/>
      </p:nvGrpSpPr>
      <p:grpSpPr>
        <a:xfrm>
          <a:off x="0" y="0"/>
          <a:ext cx="0" cy="0"/>
          <a:chOff x="0" y="0"/>
          <a:chExt cx="0" cy="0"/>
        </a:xfrm>
      </p:grpSpPr>
      <p:sp>
        <p:nvSpPr>
          <p:cNvPr id="60" name="Google Shape;60;p31"/>
          <p:cNvSpPr txBox="1">
            <a:spLocks noGrp="1"/>
          </p:cNvSpPr>
          <p:nvPr>
            <p:ph type="body" idx="1"/>
          </p:nvPr>
        </p:nvSpPr>
        <p:spPr>
          <a:xfrm>
            <a:off x="838200" y="2037498"/>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Title 1">
            <a:extLst>
              <a:ext uri="{FF2B5EF4-FFF2-40B4-BE49-F238E27FC236}">
                <a16:creationId xmlns:a16="http://schemas.microsoft.com/office/drawing/2014/main" id="{5C920DE4-8C9F-A121-059E-42886E8A133E}"/>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61"/>
        <p:cNvGrpSpPr/>
        <p:nvPr/>
      </p:nvGrpSpPr>
      <p:grpSpPr>
        <a:xfrm>
          <a:off x="0" y="0"/>
          <a:ext cx="0" cy="0"/>
          <a:chOff x="0" y="0"/>
          <a:chExt cx="0" cy="0"/>
        </a:xfrm>
      </p:grpSpPr>
      <p:sp>
        <p:nvSpPr>
          <p:cNvPr id="62" name="Google Shape;62;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Montserrat"/>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4" name="Google Shape;64;p3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5"/>
        <p:cNvGrpSpPr/>
        <p:nvPr/>
      </p:nvGrpSpPr>
      <p:grpSpPr>
        <a:xfrm>
          <a:off x="0" y="0"/>
          <a:ext cx="0" cy="0"/>
          <a:chOff x="0" y="0"/>
          <a:chExt cx="0" cy="0"/>
        </a:xfrm>
      </p:grpSpPr>
      <p:sp>
        <p:nvSpPr>
          <p:cNvPr id="66" name="Google Shape;66;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Montserrat"/>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3"/>
          <p:cNvSpPr>
            <a:spLocks noGrp="1"/>
          </p:cNvSpPr>
          <p:nvPr>
            <p:ph type="pic" idx="2"/>
          </p:nvPr>
        </p:nvSpPr>
        <p:spPr>
          <a:xfrm>
            <a:off x="5183188" y="987425"/>
            <a:ext cx="6172200" cy="4873625"/>
          </a:xfrm>
          <a:prstGeom prst="rect">
            <a:avLst/>
          </a:prstGeom>
          <a:noFill/>
          <a:ln>
            <a:noFill/>
          </a:ln>
        </p:spPr>
      </p:sp>
      <p:sp>
        <p:nvSpPr>
          <p:cNvPr id="68" name="Google Shape;68;p3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Montserrat"/>
              <a:buNone/>
              <a:defRPr sz="4400" b="0" i="0" u="none" strike="noStrike" cap="none">
                <a:solidFill>
                  <a:schemeClr val="dk1"/>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Montserrat"/>
                <a:ea typeface="Montserrat"/>
                <a:cs typeface="Montserrat"/>
                <a:sym typeface="Montserra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Montserrat"/>
                <a:ea typeface="Montserrat"/>
                <a:cs typeface="Montserrat"/>
                <a:sym typeface="Montserrat"/>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Montserrat"/>
                <a:ea typeface="Montserrat"/>
                <a:cs typeface="Montserrat"/>
                <a:sym typeface="Montserrat"/>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Montserrat"/>
                <a:ea typeface="Montserrat"/>
                <a:cs typeface="Montserrat"/>
                <a:sym typeface="Montserrat"/>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Montserrat"/>
                <a:ea typeface="Montserrat"/>
                <a:cs typeface="Montserrat"/>
                <a:sym typeface="Montserra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E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7" r:id="rId4"/>
    <p:sldLayoutId id="2147483660" r:id="rId5"/>
    <p:sldLayoutId id="2147483661" r:id="rId6"/>
    <p:sldLayoutId id="2147483663" r:id="rId7"/>
    <p:sldLayoutId id="2147483664" r:id="rId8"/>
    <p:sldLayoutId id="2147483665" r:id="rId9"/>
    <p:sldLayoutId id="2147483666" r:id="rId10"/>
    <p:sldLayoutId id="2147483667" r:id="rId11"/>
    <p:sldLayoutId id="2147483669" r:id="rId12"/>
    <p:sldLayoutId id="214748367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tiff"/><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1.xml"/><Relationship Id="rId7" Type="http://schemas.openxmlformats.org/officeDocument/2006/relationships/image" Target="../media/image33.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tiff"/><Relationship Id="rId12" Type="http://schemas.openxmlformats.org/officeDocument/2006/relationships/image" Target="../media/image42.png"/><Relationship Id="rId2" Type="http://schemas.openxmlformats.org/officeDocument/2006/relationships/image" Target="../media/image34.png"/><Relationship Id="rId1" Type="http://schemas.openxmlformats.org/officeDocument/2006/relationships/slideLayout" Target="../slideLayouts/slideLayout11.xml"/><Relationship Id="rId6" Type="http://schemas.openxmlformats.org/officeDocument/2006/relationships/image" Target="../media/image38.tiff"/><Relationship Id="rId11" Type="http://schemas.openxmlformats.org/officeDocument/2006/relationships/image" Target="../media/image41.png"/><Relationship Id="rId5" Type="http://schemas.openxmlformats.org/officeDocument/2006/relationships/image" Target="../media/image37.png"/><Relationship Id="rId10" Type="http://schemas.openxmlformats.org/officeDocument/2006/relationships/image" Target="../media/image16.svg"/><Relationship Id="rId4" Type="http://schemas.openxmlformats.org/officeDocument/2006/relationships/image" Target="../media/image36.emf"/><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1.xml"/><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78.tiff"/><Relationship Id="rId2" Type="http://schemas.openxmlformats.org/officeDocument/2006/relationships/image" Target="../media/image77.png"/><Relationship Id="rId1" Type="http://schemas.openxmlformats.org/officeDocument/2006/relationships/slideLayout" Target="../slideLayouts/slideLayout11.xml"/><Relationship Id="rId4" Type="http://schemas.openxmlformats.org/officeDocument/2006/relationships/image" Target="../media/image79.png"/></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jpeg"/></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tiff"/><Relationship Id="rId7" Type="http://schemas.openxmlformats.org/officeDocument/2006/relationships/image" Target="../media/image17.png"/><Relationship Id="rId2" Type="http://schemas.openxmlformats.org/officeDocument/2006/relationships/image" Target="../media/image12.tiff"/><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13.xml"/><Relationship Id="rId4" Type="http://schemas.openxmlformats.org/officeDocument/2006/relationships/image" Target="../media/image104.png"/></Relationships>
</file>

<file path=ppt/slides/_rels/slide5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2.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1.xml"/><Relationship Id="rId4" Type="http://schemas.openxmlformats.org/officeDocument/2006/relationships/image" Target="../media/image1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image" Target="../media/image119.png"/><Relationship Id="rId1" Type="http://schemas.openxmlformats.org/officeDocument/2006/relationships/slideLayout" Target="../slideLayouts/slideLayout11.xml"/><Relationship Id="rId6" Type="http://schemas.openxmlformats.org/officeDocument/2006/relationships/image" Target="../media/image123.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4" name="Google Shape;74;p1"/>
          <p:cNvSpPr txBox="1"/>
          <p:nvPr/>
        </p:nvSpPr>
        <p:spPr>
          <a:xfrm>
            <a:off x="2091906" y="866769"/>
            <a:ext cx="8606843"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dirty="0">
                <a:solidFill>
                  <a:srgbClr val="EA5343"/>
                </a:solidFill>
                <a:latin typeface="Montserrat ExtraBold"/>
                <a:ea typeface="Montserrat ExtraBold"/>
                <a:cs typeface="Montserrat ExtraBold"/>
                <a:sym typeface="Montserrat ExtraBold"/>
              </a:rPr>
              <a:t>From raw data to robust connectivity analysis</a:t>
            </a:r>
          </a:p>
        </p:txBody>
      </p:sp>
      <p:sp>
        <p:nvSpPr>
          <p:cNvPr id="9" name="TextBox 8">
            <a:extLst>
              <a:ext uri="{FF2B5EF4-FFF2-40B4-BE49-F238E27FC236}">
                <a16:creationId xmlns:a16="http://schemas.microsoft.com/office/drawing/2014/main" id="{9BF94ABE-35DF-4CDB-5D88-89587B0A765A}"/>
              </a:ext>
            </a:extLst>
          </p:cNvPr>
          <p:cNvSpPr txBox="1"/>
          <p:nvPr/>
        </p:nvSpPr>
        <p:spPr>
          <a:xfrm>
            <a:off x="1884636" y="2832529"/>
            <a:ext cx="8606843" cy="1692771"/>
          </a:xfrm>
          <a:prstGeom prst="rect">
            <a:avLst/>
          </a:prstGeom>
          <a:noFill/>
        </p:spPr>
        <p:txBody>
          <a:bodyPr wrap="none" rtlCol="0">
            <a:spAutoFit/>
          </a:bodyPr>
          <a:lstStyle/>
          <a:p>
            <a:pPr algn="ctr"/>
            <a:r>
              <a:rPr lang="en-US" sz="2800" dirty="0"/>
              <a:t>Arnaud Delorme</a:t>
            </a:r>
          </a:p>
          <a:p>
            <a:pPr algn="ctr"/>
            <a:endParaRPr lang="en-US" sz="2800" dirty="0"/>
          </a:p>
          <a:p>
            <a:pPr algn="ctr"/>
            <a:r>
              <a:rPr lang="en-US" sz="2000" dirty="0"/>
              <a:t>Swartz Center for Computational Neuroscience, UCSD, La Jolla, CA, USA</a:t>
            </a:r>
          </a:p>
          <a:p>
            <a:pPr algn="ctr"/>
            <a:endParaRPr lang="en-US" sz="2800" dirty="0"/>
          </a:p>
        </p:txBody>
      </p:sp>
      <p:pic>
        <p:nvPicPr>
          <p:cNvPr id="10" name="Picture 9">
            <a:extLst>
              <a:ext uri="{FF2B5EF4-FFF2-40B4-BE49-F238E27FC236}">
                <a16:creationId xmlns:a16="http://schemas.microsoft.com/office/drawing/2014/main" id="{53A0985F-D5E4-F2D5-8913-2C24DF2AE94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6738466" y="5317580"/>
            <a:ext cx="5139267" cy="1302913"/>
          </a:xfrm>
          <a:prstGeom prst="rect">
            <a:avLst/>
          </a:prstGeom>
        </p:spPr>
      </p:pic>
      <p:pic>
        <p:nvPicPr>
          <p:cNvPr id="11" name="Picture 10">
            <a:extLst>
              <a:ext uri="{FF2B5EF4-FFF2-40B4-BE49-F238E27FC236}">
                <a16:creationId xmlns:a16="http://schemas.microsoft.com/office/drawing/2014/main" id="{8E7F2431-9D12-A1CE-5DD5-00169716AE1D}"/>
              </a:ext>
            </a:extLst>
          </p:cNvPr>
          <p:cNvPicPr>
            <a:picLocks noChangeAspect="1"/>
          </p:cNvPicPr>
          <p:nvPr/>
        </p:nvPicPr>
        <p:blipFill>
          <a:blip r:embed="rId5"/>
          <a:stretch>
            <a:fillRect/>
          </a:stretch>
        </p:blipFill>
        <p:spPr>
          <a:xfrm>
            <a:off x="301252" y="5210793"/>
            <a:ext cx="1435100" cy="14097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AC901A2-BF51-4426-8269-B72F0D9C539D}"/>
              </a:ext>
            </a:extLst>
          </p:cNvPr>
          <p:cNvSpPr>
            <a:spLocks noGrp="1"/>
          </p:cNvSpPr>
          <p:nvPr>
            <p:ph type="body" idx="1"/>
          </p:nvPr>
        </p:nvSpPr>
        <p:spPr>
          <a:xfrm>
            <a:off x="838199" y="1569146"/>
            <a:ext cx="6086708" cy="4351338"/>
          </a:xfrm>
        </p:spPr>
        <p:txBody>
          <a:bodyPr/>
          <a:lstStyle/>
          <a:p>
            <a:r>
              <a:rPr lang="fr-FR" dirty="0">
                <a:latin typeface="+mj-lt"/>
              </a:rPr>
              <a:t>Open </a:t>
            </a:r>
            <a:r>
              <a:rPr lang="fr-FR" dirty="0" err="1">
                <a:latin typeface="+mj-lt"/>
              </a:rPr>
              <a:t>matlab</a:t>
            </a:r>
            <a:endParaRPr lang="fr-FR" dirty="0">
              <a:latin typeface="+mj-lt"/>
            </a:endParaRPr>
          </a:p>
          <a:p>
            <a:r>
              <a:rPr lang="fr-FR" dirty="0">
                <a:latin typeface="+mj-lt"/>
              </a:rPr>
              <a:t>Start </a:t>
            </a:r>
            <a:r>
              <a:rPr lang="fr-FR" dirty="0" err="1">
                <a:latin typeface="+mj-lt"/>
              </a:rPr>
              <a:t>eeglab</a:t>
            </a:r>
            <a:endParaRPr lang="fr-FR" dirty="0">
              <a:latin typeface="+mj-lt"/>
            </a:endParaRPr>
          </a:p>
          <a:p>
            <a:r>
              <a:rPr lang="fr-FR" dirty="0">
                <a:latin typeface="+mj-lt"/>
              </a:rPr>
              <a:t>Import first </a:t>
            </a:r>
            <a:r>
              <a:rPr lang="fr-FR" dirty="0" err="1">
                <a:latin typeface="+mj-lt"/>
              </a:rPr>
              <a:t>subject</a:t>
            </a:r>
            <a:r>
              <a:rPr lang="fr-FR" dirty="0">
                <a:latin typeface="+mj-lt"/>
              </a:rPr>
              <a:t> first run </a:t>
            </a:r>
            <a:r>
              <a:rPr lang="fr-FR" dirty="0" err="1">
                <a:latin typeface="+mj-lt"/>
              </a:rPr>
              <a:t>meeg</a:t>
            </a:r>
            <a:r>
              <a:rPr lang="fr-FR" dirty="0">
                <a:latin typeface="+mj-lt"/>
              </a:rPr>
              <a:t> .</a:t>
            </a:r>
            <a:r>
              <a:rPr lang="fr-FR" dirty="0" err="1">
                <a:latin typeface="+mj-lt"/>
              </a:rPr>
              <a:t>fif</a:t>
            </a:r>
            <a:r>
              <a:rPr lang="fr-FR" dirty="0">
                <a:latin typeface="+mj-lt"/>
              </a:rPr>
              <a:t> </a:t>
            </a:r>
            <a:r>
              <a:rPr lang="fr-FR" dirty="0" err="1">
                <a:latin typeface="+mj-lt"/>
              </a:rPr>
              <a:t>datafile</a:t>
            </a:r>
            <a:r>
              <a:rPr lang="fr-FR" dirty="0">
                <a:latin typeface="+mj-lt"/>
              </a:rPr>
              <a:t> </a:t>
            </a:r>
            <a:r>
              <a:rPr lang="fr-FR" dirty="0" err="1">
                <a:latin typeface="+mj-lt"/>
              </a:rPr>
              <a:t>from</a:t>
            </a:r>
            <a:r>
              <a:rPr lang="fr-FR" dirty="0">
                <a:latin typeface="+mj-lt"/>
              </a:rPr>
              <a:t> </a:t>
            </a:r>
            <a:r>
              <a:rPr lang="fr-FR" b="0" i="0" dirty="0">
                <a:solidFill>
                  <a:srgbClr val="1F2328"/>
                </a:solidFill>
                <a:effectLst/>
                <a:latin typeface="+mj-lt"/>
              </a:rPr>
              <a:t>ds000117 </a:t>
            </a:r>
            <a:r>
              <a:rPr lang="fr-FR" i="0" dirty="0" err="1">
                <a:solidFill>
                  <a:srgbClr val="1F2328"/>
                </a:solidFill>
                <a:effectLst/>
                <a:latin typeface="+mj-lt"/>
              </a:rPr>
              <a:t>dataset</a:t>
            </a:r>
            <a:endParaRPr lang="fr-FR" i="0" dirty="0">
              <a:solidFill>
                <a:srgbClr val="1F2328"/>
              </a:solidFill>
              <a:effectLst/>
              <a:latin typeface="+mj-lt"/>
            </a:endParaRPr>
          </a:p>
        </p:txBody>
      </p:sp>
      <p:sp>
        <p:nvSpPr>
          <p:cNvPr id="4" name="Titre 3">
            <a:extLst>
              <a:ext uri="{FF2B5EF4-FFF2-40B4-BE49-F238E27FC236}">
                <a16:creationId xmlns:a16="http://schemas.microsoft.com/office/drawing/2014/main" id="{A0427E7A-3693-495A-8E8E-BC978B91A15D}"/>
              </a:ext>
            </a:extLst>
          </p:cNvPr>
          <p:cNvSpPr>
            <a:spLocks noGrp="1"/>
          </p:cNvSpPr>
          <p:nvPr>
            <p:ph type="title"/>
          </p:nvPr>
        </p:nvSpPr>
        <p:spPr/>
        <p:txBody>
          <a:bodyPr/>
          <a:lstStyle/>
          <a:p>
            <a:r>
              <a:rPr lang="fr-FR"/>
              <a:t>Import data</a:t>
            </a:r>
          </a:p>
        </p:txBody>
      </p:sp>
      <p:pic>
        <p:nvPicPr>
          <p:cNvPr id="7" name="Image 6">
            <a:extLst>
              <a:ext uri="{FF2B5EF4-FFF2-40B4-BE49-F238E27FC236}">
                <a16:creationId xmlns:a16="http://schemas.microsoft.com/office/drawing/2014/main" id="{7561C2F3-3A46-4C55-A623-86785D9C1F40}"/>
              </a:ext>
            </a:extLst>
          </p:cNvPr>
          <p:cNvPicPr>
            <a:picLocks noChangeAspect="1"/>
          </p:cNvPicPr>
          <p:nvPr/>
        </p:nvPicPr>
        <p:blipFill>
          <a:blip r:embed="rId2"/>
          <a:stretch>
            <a:fillRect/>
          </a:stretch>
        </p:blipFill>
        <p:spPr>
          <a:xfrm>
            <a:off x="7121607" y="1444267"/>
            <a:ext cx="4884843" cy="4320914"/>
          </a:xfrm>
          <a:prstGeom prst="rect">
            <a:avLst/>
          </a:prstGeom>
        </p:spPr>
      </p:pic>
      <p:sp>
        <p:nvSpPr>
          <p:cNvPr id="9" name="ZoneTexte 8">
            <a:extLst>
              <a:ext uri="{FF2B5EF4-FFF2-40B4-BE49-F238E27FC236}">
                <a16:creationId xmlns:a16="http://schemas.microsoft.com/office/drawing/2014/main" id="{8B004445-4756-4F72-9A4A-59340777F1E6}"/>
              </a:ext>
            </a:extLst>
          </p:cNvPr>
          <p:cNvSpPr txBox="1"/>
          <p:nvPr/>
        </p:nvSpPr>
        <p:spPr>
          <a:xfrm>
            <a:off x="1597413" y="5920484"/>
            <a:ext cx="11449514" cy="707886"/>
          </a:xfrm>
          <a:prstGeom prst="rect">
            <a:avLst/>
          </a:prstGeom>
          <a:noFill/>
        </p:spPr>
        <p:txBody>
          <a:bodyPr wrap="square">
            <a:spAutoFit/>
          </a:bodyPr>
          <a:lstStyle/>
          <a:p>
            <a:pPr marL="114300" indent="0">
              <a:buNone/>
            </a:pPr>
            <a:r>
              <a:rPr lang="nb-NO" sz="2000" b="1" i="1">
                <a:latin typeface="+mj-lt"/>
              </a:rPr>
              <a:t>Path</a:t>
            </a:r>
            <a:r>
              <a:rPr lang="nb-NO" sz="2000" i="1">
                <a:latin typeface="+mj-lt"/>
              </a:rPr>
              <a:t> : ds000117_pruned\derivatives\meg_derivatives\sub-01\ses-meg\meg\</a:t>
            </a:r>
          </a:p>
          <a:p>
            <a:pPr marL="114300" indent="0">
              <a:buNone/>
            </a:pPr>
            <a:r>
              <a:rPr lang="nb-NO" sz="2000" b="1" i="1">
                <a:latin typeface="+mj-lt"/>
              </a:rPr>
              <a:t>File</a:t>
            </a:r>
            <a:r>
              <a:rPr lang="nb-NO" sz="2000" i="1">
                <a:latin typeface="+mj-lt"/>
              </a:rPr>
              <a:t> : sub-01_ses-meg_task-facerecognition_run-01_proc-sss_meg.fif</a:t>
            </a:r>
            <a:endParaRPr lang="fr-FR" sz="2000" i="1">
              <a:latin typeface="+mj-lt"/>
            </a:endParaRPr>
          </a:p>
        </p:txBody>
      </p:sp>
    </p:spTree>
    <p:extLst>
      <p:ext uri="{BB962C8B-B14F-4D97-AF65-F5344CB8AC3E}">
        <p14:creationId xmlns:p14="http://schemas.microsoft.com/office/powerpoint/2010/main" val="498669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CA88F78-337B-4B06-96C3-F9E862D31686}"/>
              </a:ext>
            </a:extLst>
          </p:cNvPr>
          <p:cNvSpPr>
            <a:spLocks noGrp="1"/>
          </p:cNvSpPr>
          <p:nvPr>
            <p:ph type="title"/>
          </p:nvPr>
        </p:nvSpPr>
        <p:spPr/>
        <p:txBody>
          <a:bodyPr/>
          <a:lstStyle/>
          <a:p>
            <a:r>
              <a:rPr lang="fr-FR"/>
              <a:t>Plot channels </a:t>
            </a:r>
            <a:r>
              <a:rPr lang="fr-FR" err="1"/>
              <a:t>timecourse</a:t>
            </a:r>
            <a:endParaRPr lang="fr-FR"/>
          </a:p>
        </p:txBody>
      </p:sp>
      <p:pic>
        <p:nvPicPr>
          <p:cNvPr id="8" name="Espace réservé du contenu 7">
            <a:extLst>
              <a:ext uri="{FF2B5EF4-FFF2-40B4-BE49-F238E27FC236}">
                <a16:creationId xmlns:a16="http://schemas.microsoft.com/office/drawing/2014/main" id="{62B4E05F-D082-4F50-82CB-9C9F1BDA1ADD}"/>
              </a:ext>
            </a:extLst>
          </p:cNvPr>
          <p:cNvPicPr>
            <a:picLocks noGrp="1" noChangeAspect="1"/>
          </p:cNvPicPr>
          <p:nvPr>
            <p:ph idx="1"/>
          </p:nvPr>
        </p:nvPicPr>
        <p:blipFill>
          <a:blip r:embed="rId2"/>
          <a:stretch>
            <a:fillRect/>
          </a:stretch>
        </p:blipFill>
        <p:spPr>
          <a:xfrm>
            <a:off x="3653578" y="1840837"/>
            <a:ext cx="4884843" cy="4320914"/>
          </a:xfrm>
          <a:prstGeom prst="rect">
            <a:avLst/>
          </a:prstGeom>
        </p:spPr>
      </p:pic>
    </p:spTree>
    <p:extLst>
      <p:ext uri="{BB962C8B-B14F-4D97-AF65-F5344CB8AC3E}">
        <p14:creationId xmlns:p14="http://schemas.microsoft.com/office/powerpoint/2010/main" val="3607442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D88AA1-DEA8-4F9F-83AA-01CBCB3BFF33}"/>
              </a:ext>
            </a:extLst>
          </p:cNvPr>
          <p:cNvSpPr>
            <a:spLocks noGrp="1"/>
          </p:cNvSpPr>
          <p:nvPr>
            <p:ph type="title"/>
          </p:nvPr>
        </p:nvSpPr>
        <p:spPr/>
        <p:txBody>
          <a:bodyPr/>
          <a:lstStyle/>
          <a:p>
            <a:r>
              <a:rPr lang="fr-FR"/>
              <a:t>Select EEG channels </a:t>
            </a:r>
          </a:p>
        </p:txBody>
      </p:sp>
      <p:pic>
        <p:nvPicPr>
          <p:cNvPr id="6" name="Espace réservé du contenu 5">
            <a:extLst>
              <a:ext uri="{FF2B5EF4-FFF2-40B4-BE49-F238E27FC236}">
                <a16:creationId xmlns:a16="http://schemas.microsoft.com/office/drawing/2014/main" id="{B787DA03-CCDB-4D1B-8E6A-930C69F01D13}"/>
              </a:ext>
            </a:extLst>
          </p:cNvPr>
          <p:cNvPicPr>
            <a:picLocks noGrp="1" noChangeAspect="1"/>
          </p:cNvPicPr>
          <p:nvPr>
            <p:ph idx="1"/>
          </p:nvPr>
        </p:nvPicPr>
        <p:blipFill>
          <a:blip r:embed="rId2"/>
          <a:stretch>
            <a:fillRect/>
          </a:stretch>
        </p:blipFill>
        <p:spPr>
          <a:xfrm>
            <a:off x="174397" y="1690688"/>
            <a:ext cx="4884843" cy="4320914"/>
          </a:xfrm>
        </p:spPr>
      </p:pic>
      <p:pic>
        <p:nvPicPr>
          <p:cNvPr id="8" name="Image 7">
            <a:extLst>
              <a:ext uri="{FF2B5EF4-FFF2-40B4-BE49-F238E27FC236}">
                <a16:creationId xmlns:a16="http://schemas.microsoft.com/office/drawing/2014/main" id="{3768CE14-2AEE-4028-9A45-0E48848D32CD}"/>
              </a:ext>
            </a:extLst>
          </p:cNvPr>
          <p:cNvPicPr>
            <a:picLocks noChangeAspect="1"/>
          </p:cNvPicPr>
          <p:nvPr/>
        </p:nvPicPr>
        <p:blipFill>
          <a:blip r:embed="rId3"/>
          <a:stretch>
            <a:fillRect/>
          </a:stretch>
        </p:blipFill>
        <p:spPr>
          <a:xfrm>
            <a:off x="5540042" y="2252423"/>
            <a:ext cx="6477561" cy="3063505"/>
          </a:xfrm>
          <a:prstGeom prst="rect">
            <a:avLst/>
          </a:prstGeom>
        </p:spPr>
      </p:pic>
      <p:sp>
        <p:nvSpPr>
          <p:cNvPr id="9" name="Flèche : droite 8">
            <a:extLst>
              <a:ext uri="{FF2B5EF4-FFF2-40B4-BE49-F238E27FC236}">
                <a16:creationId xmlns:a16="http://schemas.microsoft.com/office/drawing/2014/main" id="{E453CF21-7AFD-4DCB-A9A9-D43639BA29DA}"/>
              </a:ext>
            </a:extLst>
          </p:cNvPr>
          <p:cNvSpPr/>
          <p:nvPr/>
        </p:nvSpPr>
        <p:spPr>
          <a:xfrm>
            <a:off x="4810437" y="360882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CFC770BB-0C53-4EF8-8AC7-5624BEA4EEB1}"/>
              </a:ext>
            </a:extLst>
          </p:cNvPr>
          <p:cNvSpPr/>
          <p:nvPr/>
        </p:nvSpPr>
        <p:spPr>
          <a:xfrm>
            <a:off x="10861288" y="3947532"/>
            <a:ext cx="880946" cy="2341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910545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CA88F78-337B-4B06-96C3-F9E862D31686}"/>
              </a:ext>
            </a:extLst>
          </p:cNvPr>
          <p:cNvSpPr>
            <a:spLocks noGrp="1"/>
          </p:cNvSpPr>
          <p:nvPr>
            <p:ph type="title"/>
          </p:nvPr>
        </p:nvSpPr>
        <p:spPr/>
        <p:txBody>
          <a:bodyPr/>
          <a:lstStyle/>
          <a:p>
            <a:r>
              <a:rPr lang="fr-FR"/>
              <a:t>Check </a:t>
            </a:r>
            <a:r>
              <a:rPr lang="fr-FR" err="1"/>
              <a:t>again</a:t>
            </a:r>
            <a:r>
              <a:rPr lang="fr-FR"/>
              <a:t> signal </a:t>
            </a:r>
            <a:r>
              <a:rPr lang="fr-FR" err="1"/>
              <a:t>timecourse</a:t>
            </a:r>
            <a:endParaRPr lang="fr-FR"/>
          </a:p>
        </p:txBody>
      </p:sp>
      <p:pic>
        <p:nvPicPr>
          <p:cNvPr id="8" name="Espace réservé du contenu 7">
            <a:extLst>
              <a:ext uri="{FF2B5EF4-FFF2-40B4-BE49-F238E27FC236}">
                <a16:creationId xmlns:a16="http://schemas.microsoft.com/office/drawing/2014/main" id="{62B4E05F-D082-4F50-82CB-9C9F1BDA1ADD}"/>
              </a:ext>
            </a:extLst>
          </p:cNvPr>
          <p:cNvPicPr>
            <a:picLocks noGrp="1" noChangeAspect="1"/>
          </p:cNvPicPr>
          <p:nvPr>
            <p:ph idx="1"/>
          </p:nvPr>
        </p:nvPicPr>
        <p:blipFill>
          <a:blip r:embed="rId2"/>
          <a:stretch>
            <a:fillRect/>
          </a:stretch>
        </p:blipFill>
        <p:spPr>
          <a:xfrm>
            <a:off x="3653578" y="1840837"/>
            <a:ext cx="4884843" cy="4320914"/>
          </a:xfrm>
          <a:prstGeom prst="rect">
            <a:avLst/>
          </a:prstGeom>
        </p:spPr>
      </p:pic>
    </p:spTree>
    <p:extLst>
      <p:ext uri="{BB962C8B-B14F-4D97-AF65-F5344CB8AC3E}">
        <p14:creationId xmlns:p14="http://schemas.microsoft.com/office/powerpoint/2010/main" val="4198082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24BC6-E6E7-122A-EBB1-416276B5B625}"/>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49045B2-8BD2-F8D3-F3F0-CB6D5A75B876}"/>
              </a:ext>
            </a:extLst>
          </p:cNvPr>
          <p:cNvSpPr>
            <a:spLocks noGrp="1"/>
          </p:cNvSpPr>
          <p:nvPr>
            <p:ph type="body" idx="1"/>
          </p:nvPr>
        </p:nvSpPr>
        <p:spPr>
          <a:xfrm>
            <a:off x="729016" y="1567858"/>
            <a:ext cx="11171831" cy="5174136"/>
          </a:xfrm>
        </p:spPr>
        <p:txBody>
          <a:bodyPr>
            <a:normAutofit/>
          </a:bodyPr>
          <a:lstStyle/>
          <a:p>
            <a:pPr>
              <a:lnSpc>
                <a:spcPct val="120000"/>
              </a:lnSpc>
            </a:pPr>
            <a:r>
              <a:rPr lang="en-US" sz="2000" noProof="0" dirty="0">
                <a:latin typeface="+mj-lt"/>
              </a:rPr>
              <a:t>Start EEGLAB </a:t>
            </a:r>
          </a:p>
          <a:p>
            <a:pPr>
              <a:lnSpc>
                <a:spcPct val="120000"/>
              </a:lnSpc>
            </a:pPr>
            <a:r>
              <a:rPr lang="en-US" sz="2000" noProof="0" dirty="0">
                <a:latin typeface="+mj-lt"/>
              </a:rPr>
              <a:t>Import FIF file using menu item </a:t>
            </a:r>
            <a:r>
              <a:rPr lang="en-US" sz="2000" b="1" dirty="0">
                <a:latin typeface="+mj-lt"/>
              </a:rPr>
              <a:t>F</a:t>
            </a:r>
            <a:r>
              <a:rPr lang="en-US" sz="2000" b="1" noProof="0" dirty="0" err="1">
                <a:latin typeface="+mj-lt"/>
              </a:rPr>
              <a:t>ile</a:t>
            </a:r>
            <a:r>
              <a:rPr lang="en-US" sz="2000" b="1" noProof="0" dirty="0">
                <a:latin typeface="+mj-lt"/>
              </a:rPr>
              <a:t> &gt; Import data &gt; Using File-IO</a:t>
            </a:r>
            <a:r>
              <a:rPr lang="en-US" sz="2000" noProof="0" dirty="0">
                <a:latin typeface="+mj-lt"/>
              </a:rPr>
              <a:t> </a:t>
            </a:r>
            <a:r>
              <a:rPr lang="en-US" sz="1800" noProof="0" dirty="0">
                <a:solidFill>
                  <a:schemeClr val="bg1">
                    <a:lumMod val="75000"/>
                  </a:schemeClr>
                </a:solidFill>
                <a:latin typeface="+mj-lt"/>
              </a:rPr>
              <a:t>ds000117_pruned/derivatives/</a:t>
            </a:r>
            <a:r>
              <a:rPr lang="en-US" sz="1800" noProof="0" dirty="0" err="1">
                <a:solidFill>
                  <a:schemeClr val="bg1">
                    <a:lumMod val="75000"/>
                  </a:schemeClr>
                </a:solidFill>
                <a:latin typeface="+mj-lt"/>
              </a:rPr>
              <a:t>meg_derivatives</a:t>
            </a:r>
            <a:r>
              <a:rPr lang="en-US" sz="1800" noProof="0" dirty="0">
                <a:solidFill>
                  <a:schemeClr val="bg1">
                    <a:lumMod val="75000"/>
                  </a:schemeClr>
                </a:solidFill>
                <a:latin typeface="+mj-lt"/>
              </a:rPr>
              <a:t>/sub-01/</a:t>
            </a:r>
            <a:r>
              <a:rPr lang="en-US" sz="1800" noProof="0" dirty="0" err="1">
                <a:solidFill>
                  <a:schemeClr val="bg1">
                    <a:lumMod val="75000"/>
                  </a:schemeClr>
                </a:solidFill>
                <a:latin typeface="+mj-lt"/>
              </a:rPr>
              <a:t>ses</a:t>
            </a:r>
            <a:r>
              <a:rPr lang="en-US" sz="1800" noProof="0" dirty="0">
                <a:solidFill>
                  <a:schemeClr val="bg1">
                    <a:lumMod val="75000"/>
                  </a:schemeClr>
                </a:solidFill>
                <a:latin typeface="+mj-lt"/>
              </a:rPr>
              <a:t>-meg/meg/sub-01_ses-meg_task-facerecognition_run-06_proc-sss_meg.fif</a:t>
            </a:r>
            <a:endParaRPr lang="en-US" sz="2000" noProof="0" dirty="0">
              <a:latin typeface="+mj-lt"/>
            </a:endParaRPr>
          </a:p>
          <a:p>
            <a:pPr>
              <a:lnSpc>
                <a:spcPct val="120000"/>
              </a:lnSpc>
            </a:pPr>
            <a:r>
              <a:rPr lang="en-US" sz="2000" noProof="0" dirty="0">
                <a:latin typeface="+mj-lt"/>
              </a:rPr>
              <a:t>Use menu item </a:t>
            </a:r>
            <a:r>
              <a:rPr lang="en-US" sz="2000" b="1" noProof="0" dirty="0">
                <a:latin typeface="+mj-lt"/>
              </a:rPr>
              <a:t>Edit &gt; Select data</a:t>
            </a:r>
            <a:r>
              <a:rPr lang="en-US" sz="2000" noProof="0" dirty="0">
                <a:latin typeface="+mj-lt"/>
              </a:rPr>
              <a:t> to select all the channels of type EEG</a:t>
            </a:r>
          </a:p>
          <a:p>
            <a:pPr>
              <a:lnSpc>
                <a:spcPct val="120000"/>
              </a:lnSpc>
            </a:pPr>
            <a:r>
              <a:rPr lang="en-US" sz="2000" noProof="0" dirty="0">
                <a:latin typeface="+mj-lt"/>
              </a:rPr>
              <a:t>Use menu item </a:t>
            </a:r>
            <a:r>
              <a:rPr lang="en-US" sz="2000" b="1" noProof="0" dirty="0">
                <a:latin typeface="+mj-lt"/>
              </a:rPr>
              <a:t>Plot &gt; Scroll </a:t>
            </a:r>
            <a:r>
              <a:rPr lang="en-US" sz="2000" noProof="0" dirty="0">
                <a:latin typeface="+mj-lt"/>
              </a:rPr>
              <a:t>data to scroll the data. Use menu </a:t>
            </a:r>
            <a:r>
              <a:rPr lang="en-US" sz="2000" b="1" noProof="0" dirty="0">
                <a:latin typeface="+mj-lt"/>
              </a:rPr>
              <a:t>Edit &gt; Channel locations </a:t>
            </a:r>
            <a:r>
              <a:rPr lang="en-US" sz="2000" noProof="0" dirty="0">
                <a:latin typeface="+mj-lt"/>
              </a:rPr>
              <a:t>to inspect channel locations</a:t>
            </a:r>
          </a:p>
          <a:p>
            <a:pPr>
              <a:lnSpc>
                <a:spcPct val="120000"/>
              </a:lnSpc>
            </a:pPr>
            <a:r>
              <a:rPr lang="en-US" sz="2000" b="1" noProof="0" dirty="0">
                <a:latin typeface="+mj-lt"/>
              </a:rPr>
              <a:t>Note: </a:t>
            </a:r>
            <a:r>
              <a:rPr lang="en-US" sz="2000" noProof="0" dirty="0">
                <a:latin typeface="+mj-lt"/>
              </a:rPr>
              <a:t>Because the data was collected in an MEG machine, it is complex and is preprocessed by the </a:t>
            </a:r>
            <a:r>
              <a:rPr lang="en-US" sz="2000" i="1" noProof="0" dirty="0">
                <a:latin typeface="+mj-lt"/>
              </a:rPr>
              <a:t>script script_01_import_data.m </a:t>
            </a:r>
            <a:r>
              <a:rPr lang="en-US" sz="2000" noProof="0" dirty="0">
                <a:latin typeface="+mj-lt"/>
              </a:rPr>
              <a:t>including renaming and realigning events. In future lectures, we will use the result of that script. If it has not already been executed for you on that folder, you will need to execute it.</a:t>
            </a:r>
          </a:p>
        </p:txBody>
      </p:sp>
      <p:sp>
        <p:nvSpPr>
          <p:cNvPr id="4" name="Titre 3">
            <a:extLst>
              <a:ext uri="{FF2B5EF4-FFF2-40B4-BE49-F238E27FC236}">
                <a16:creationId xmlns:a16="http://schemas.microsoft.com/office/drawing/2014/main" id="{6EE9093D-65F2-6E01-4246-5C6ACF29142E}"/>
              </a:ext>
            </a:extLst>
          </p:cNvPr>
          <p:cNvSpPr>
            <a:spLocks noGrp="1"/>
          </p:cNvSpPr>
          <p:nvPr>
            <p:ph type="title"/>
          </p:nvPr>
        </p:nvSpPr>
        <p:spPr>
          <a:xfrm>
            <a:off x="838200" y="242296"/>
            <a:ext cx="10515600" cy="1325563"/>
          </a:xfrm>
        </p:spPr>
        <p:txBody>
          <a:bodyPr>
            <a:normAutofit/>
          </a:bodyPr>
          <a:lstStyle/>
          <a:p>
            <a:r>
              <a:rPr lang="fr-FR" sz="3600" dirty="0"/>
              <a:t>Hands on: Basic data </a:t>
            </a:r>
            <a:r>
              <a:rPr lang="fr-FR" sz="3600" dirty="0" err="1"/>
              <a:t>loading</a:t>
            </a:r>
            <a:r>
              <a:rPr lang="fr-FR" sz="3600" dirty="0"/>
              <a:t> and </a:t>
            </a:r>
            <a:r>
              <a:rPr lang="fr-FR" sz="3600" dirty="0" err="1"/>
              <a:t>plotting</a:t>
            </a:r>
            <a:endParaRPr lang="fr-FR" sz="3600" dirty="0"/>
          </a:p>
        </p:txBody>
      </p:sp>
    </p:spTree>
    <p:extLst>
      <p:ext uri="{BB962C8B-B14F-4D97-AF65-F5344CB8AC3E}">
        <p14:creationId xmlns:p14="http://schemas.microsoft.com/office/powerpoint/2010/main" val="1400525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ED_demo" descr="HED_demo">
            <a:hlinkClick r:id="" action="ppaction://media"/>
            <a:extLst>
              <a:ext uri="{FF2B5EF4-FFF2-40B4-BE49-F238E27FC236}">
                <a16:creationId xmlns:a16="http://schemas.microsoft.com/office/drawing/2014/main" id="{C9D2E9B5-8A5B-6948-B1F2-9991BD78201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1539" t="21953" r="15667" b="35492"/>
          <a:stretch/>
        </p:blipFill>
        <p:spPr>
          <a:xfrm>
            <a:off x="299513" y="3301762"/>
            <a:ext cx="7623664" cy="3229057"/>
          </a:xfrm>
          <a:prstGeom prst="rect">
            <a:avLst/>
          </a:prstGeom>
        </p:spPr>
      </p:pic>
      <p:pic>
        <p:nvPicPr>
          <p:cNvPr id="6" name="Picture 2" descr="Top levels tags in HED 2 hierarchy. | Download Scientific Diagram">
            <a:extLst>
              <a:ext uri="{FF2B5EF4-FFF2-40B4-BE49-F238E27FC236}">
                <a16:creationId xmlns:a16="http://schemas.microsoft.com/office/drawing/2014/main" id="{1AB91849-4EEB-284C-9856-9AA0F3D4CD8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239259" y="0"/>
            <a:ext cx="3952741" cy="39527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Graphical user interface, text, application, email&#10;&#10;Description automatically generated">
            <a:extLst>
              <a:ext uri="{FF2B5EF4-FFF2-40B4-BE49-F238E27FC236}">
                <a16:creationId xmlns:a16="http://schemas.microsoft.com/office/drawing/2014/main" id="{027FEFBD-67FD-0A6E-6CDD-B0D603CC97F4}"/>
              </a:ext>
            </a:extLst>
          </p:cNvPr>
          <p:cNvPicPr>
            <a:picLocks noChangeAspect="1"/>
          </p:cNvPicPr>
          <p:nvPr/>
        </p:nvPicPr>
        <p:blipFill>
          <a:blip r:embed="rId6"/>
          <a:stretch>
            <a:fillRect/>
          </a:stretch>
        </p:blipFill>
        <p:spPr>
          <a:xfrm>
            <a:off x="0" y="-16204"/>
            <a:ext cx="8234062" cy="2759404"/>
          </a:xfrm>
          <a:prstGeom prst="rect">
            <a:avLst/>
          </a:prstGeom>
        </p:spPr>
      </p:pic>
      <p:pic>
        <p:nvPicPr>
          <p:cNvPr id="7" name="Picture 6">
            <a:extLst>
              <a:ext uri="{FF2B5EF4-FFF2-40B4-BE49-F238E27FC236}">
                <a16:creationId xmlns:a16="http://schemas.microsoft.com/office/drawing/2014/main" id="{73F5CE5E-F880-DC11-4C4E-8EB94C64F2A8}"/>
              </a:ext>
            </a:extLst>
          </p:cNvPr>
          <p:cNvPicPr>
            <a:picLocks noChangeAspect="1"/>
          </p:cNvPicPr>
          <p:nvPr/>
        </p:nvPicPr>
        <p:blipFill>
          <a:blip r:embed="rId7" cstate="screen">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a:ext>
            </a:extLst>
          </a:blip>
          <a:stretch>
            <a:fillRect/>
          </a:stretch>
        </p:blipFill>
        <p:spPr>
          <a:xfrm>
            <a:off x="8656382" y="4916290"/>
            <a:ext cx="3118494" cy="1354083"/>
          </a:xfrm>
          <a:prstGeom prst="rect">
            <a:avLst/>
          </a:prstGeom>
        </p:spPr>
      </p:pic>
      <p:sp>
        <p:nvSpPr>
          <p:cNvPr id="8" name="TextBox 7">
            <a:extLst>
              <a:ext uri="{FF2B5EF4-FFF2-40B4-BE49-F238E27FC236}">
                <a16:creationId xmlns:a16="http://schemas.microsoft.com/office/drawing/2014/main" id="{87EC5741-1472-B3B8-BC9D-D92D2327FB70}"/>
              </a:ext>
            </a:extLst>
          </p:cNvPr>
          <p:cNvSpPr txBox="1"/>
          <p:nvPr/>
        </p:nvSpPr>
        <p:spPr>
          <a:xfrm>
            <a:off x="9301757" y="4762401"/>
            <a:ext cx="1827744" cy="307777"/>
          </a:xfrm>
          <a:prstGeom prst="rect">
            <a:avLst/>
          </a:prstGeom>
          <a:noFill/>
        </p:spPr>
        <p:txBody>
          <a:bodyPr wrap="none" rtlCol="0">
            <a:spAutoFit/>
          </a:bodyPr>
          <a:lstStyle/>
          <a:p>
            <a:r>
              <a:rPr lang="en-US" dirty="0">
                <a:solidFill>
                  <a:schemeClr val="bg1">
                    <a:lumMod val="65000"/>
                  </a:schemeClr>
                </a:solidFill>
              </a:rPr>
              <a:t>HED is integrated in </a:t>
            </a:r>
          </a:p>
        </p:txBody>
      </p:sp>
    </p:spTree>
    <p:extLst>
      <p:ext uri="{BB962C8B-B14F-4D97-AF65-F5344CB8AC3E}">
        <p14:creationId xmlns:p14="http://schemas.microsoft.com/office/powerpoint/2010/main" val="82808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4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AA4069B-E82D-E445-930D-22D0D6AE3CC1}"/>
              </a:ext>
            </a:extLst>
          </p:cNvPr>
          <p:cNvSpPr/>
          <p:nvPr/>
        </p:nvSpPr>
        <p:spPr>
          <a:xfrm>
            <a:off x="1807029" y="-36629"/>
            <a:ext cx="10384971" cy="1960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B0751CD-11A3-AEEB-1837-83B4517C3667}"/>
              </a:ext>
            </a:extLst>
          </p:cNvPr>
          <p:cNvSpPr/>
          <p:nvPr/>
        </p:nvSpPr>
        <p:spPr>
          <a:xfrm>
            <a:off x="0" y="0"/>
            <a:ext cx="350305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34E8C97-2B78-474B-B0B6-358AF15F1D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6111" y="452718"/>
            <a:ext cx="1976101" cy="1678624"/>
          </a:xfrm>
          <a:prstGeom prst="rect">
            <a:avLst/>
          </a:prstGeom>
          <a:ln>
            <a:solidFill>
              <a:schemeClr val="bg1">
                <a:lumMod val="75000"/>
              </a:schemeClr>
            </a:solidFill>
          </a:ln>
        </p:spPr>
      </p:pic>
      <p:pic>
        <p:nvPicPr>
          <p:cNvPr id="6" name="Picture 5">
            <a:extLst>
              <a:ext uri="{FF2B5EF4-FFF2-40B4-BE49-F238E27FC236}">
                <a16:creationId xmlns:a16="http://schemas.microsoft.com/office/drawing/2014/main" id="{46828D17-8F53-F448-B272-F1D5FB6882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5427" y="2919022"/>
            <a:ext cx="1976101" cy="1678624"/>
          </a:xfrm>
          <a:prstGeom prst="rect">
            <a:avLst/>
          </a:prstGeom>
          <a:ln>
            <a:solidFill>
              <a:schemeClr val="bg1">
                <a:lumMod val="75000"/>
              </a:schemeClr>
            </a:solidFill>
          </a:ln>
        </p:spPr>
      </p:pic>
      <p:pic>
        <p:nvPicPr>
          <p:cNvPr id="7" name="Picture 6">
            <a:extLst>
              <a:ext uri="{FF2B5EF4-FFF2-40B4-BE49-F238E27FC236}">
                <a16:creationId xmlns:a16="http://schemas.microsoft.com/office/drawing/2014/main" id="{01844753-3AE1-454F-AA60-65913829CE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5427" y="5190992"/>
            <a:ext cx="1976101" cy="1678624"/>
          </a:xfrm>
          <a:prstGeom prst="rect">
            <a:avLst/>
          </a:prstGeom>
          <a:ln>
            <a:solidFill>
              <a:schemeClr val="bg1">
                <a:lumMod val="75000"/>
              </a:schemeClr>
            </a:solidFill>
          </a:ln>
        </p:spPr>
      </p:pic>
      <p:sp>
        <p:nvSpPr>
          <p:cNvPr id="4" name="Rectangle 3">
            <a:extLst>
              <a:ext uri="{FF2B5EF4-FFF2-40B4-BE49-F238E27FC236}">
                <a16:creationId xmlns:a16="http://schemas.microsoft.com/office/drawing/2014/main" id="{473AD0CD-CBD0-594B-A4B0-F69B27E703AF}"/>
              </a:ext>
            </a:extLst>
          </p:cNvPr>
          <p:cNvSpPr/>
          <p:nvPr/>
        </p:nvSpPr>
        <p:spPr>
          <a:xfrm>
            <a:off x="603711" y="122335"/>
            <a:ext cx="2387192"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NEMAR BIDS experiment 1</a:t>
            </a:r>
          </a:p>
        </p:txBody>
      </p:sp>
      <p:sp>
        <p:nvSpPr>
          <p:cNvPr id="9" name="Rectangle 8">
            <a:extLst>
              <a:ext uri="{FF2B5EF4-FFF2-40B4-BE49-F238E27FC236}">
                <a16:creationId xmlns:a16="http://schemas.microsoft.com/office/drawing/2014/main" id="{1EB0512E-9614-EA42-B104-8CA7C39C56D3}"/>
              </a:ext>
            </a:extLst>
          </p:cNvPr>
          <p:cNvSpPr/>
          <p:nvPr/>
        </p:nvSpPr>
        <p:spPr>
          <a:xfrm>
            <a:off x="646111" y="2583645"/>
            <a:ext cx="2387192"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NEMAR BIDS experiment 2</a:t>
            </a:r>
          </a:p>
        </p:txBody>
      </p:sp>
      <p:sp>
        <p:nvSpPr>
          <p:cNvPr id="10" name="Rectangle 9">
            <a:extLst>
              <a:ext uri="{FF2B5EF4-FFF2-40B4-BE49-F238E27FC236}">
                <a16:creationId xmlns:a16="http://schemas.microsoft.com/office/drawing/2014/main" id="{D4315D78-4E56-F44A-898F-A2AF4DAE953C}"/>
              </a:ext>
            </a:extLst>
          </p:cNvPr>
          <p:cNvSpPr/>
          <p:nvPr/>
        </p:nvSpPr>
        <p:spPr>
          <a:xfrm>
            <a:off x="663027" y="4870277"/>
            <a:ext cx="2387192"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NEMAR BIDS experiment 3</a:t>
            </a:r>
          </a:p>
        </p:txBody>
      </p:sp>
      <p:sp>
        <p:nvSpPr>
          <p:cNvPr id="8" name="Right Brace 7">
            <a:extLst>
              <a:ext uri="{FF2B5EF4-FFF2-40B4-BE49-F238E27FC236}">
                <a16:creationId xmlns:a16="http://schemas.microsoft.com/office/drawing/2014/main" id="{B5BF9A53-091E-C14A-9B8F-B48BE8114766}"/>
              </a:ext>
            </a:extLst>
          </p:cNvPr>
          <p:cNvSpPr/>
          <p:nvPr/>
        </p:nvSpPr>
        <p:spPr>
          <a:xfrm>
            <a:off x="2884868" y="246041"/>
            <a:ext cx="618186" cy="6450973"/>
          </a:xfrm>
          <a:prstGeom prst="rightBrace">
            <a:avLst>
              <a:gd name="adj1" fmla="val 8333"/>
              <a:gd name="adj2" fmla="val 50599"/>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12" name="Picture 2" descr="Top levels tags in HED 2 hierarchy. | Download Scientific Diagram">
            <a:extLst>
              <a:ext uri="{FF2B5EF4-FFF2-40B4-BE49-F238E27FC236}">
                <a16:creationId xmlns:a16="http://schemas.microsoft.com/office/drawing/2014/main" id="{9650B7EC-6379-8F40-BFB2-F8E9FFF582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65710" y="2892017"/>
            <a:ext cx="1471261" cy="147126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32ACB8FB-5921-0C40-9565-9A1D5DE98D15}"/>
              </a:ext>
            </a:extLst>
          </p:cNvPr>
          <p:cNvSpPr/>
          <p:nvPr/>
        </p:nvSpPr>
        <p:spPr>
          <a:xfrm>
            <a:off x="3503054" y="2533282"/>
            <a:ext cx="2274982"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HED event selection</a:t>
            </a:r>
          </a:p>
        </p:txBody>
      </p:sp>
      <p:sp>
        <p:nvSpPr>
          <p:cNvPr id="14" name="Rectangle 13">
            <a:extLst>
              <a:ext uri="{FF2B5EF4-FFF2-40B4-BE49-F238E27FC236}">
                <a16:creationId xmlns:a16="http://schemas.microsoft.com/office/drawing/2014/main" id="{5BD0A5BF-96F8-064F-A55D-744A0F70EF1E}"/>
              </a:ext>
            </a:extLst>
          </p:cNvPr>
          <p:cNvSpPr/>
          <p:nvPr/>
        </p:nvSpPr>
        <p:spPr>
          <a:xfrm>
            <a:off x="6981447" y="2026663"/>
            <a:ext cx="1099980" cy="523220"/>
          </a:xfrm>
          <a:prstGeom prst="rect">
            <a:avLst/>
          </a:prstGeom>
        </p:spPr>
        <p:txBody>
          <a:bodyPr wrap="none">
            <a:spAutoFit/>
          </a:bodyPr>
          <a:lstStyle/>
          <a:p>
            <a:pPr algn="ctr"/>
            <a:r>
              <a:rPr lang="en-US" dirty="0">
                <a:latin typeface="Arial" panose="020B0604020202020204" pitchFamily="34" charset="0"/>
                <a:cs typeface="Arial" panose="020B0604020202020204" pitchFamily="34" charset="0"/>
              </a:rPr>
              <a:t>Automated </a:t>
            </a:r>
          </a:p>
          <a:p>
            <a:pPr algn="ctr"/>
            <a:r>
              <a:rPr lang="en-US" dirty="0">
                <a:latin typeface="Arial" panose="020B0604020202020204" pitchFamily="34" charset="0"/>
                <a:cs typeface="Arial" panose="020B0604020202020204" pitchFamily="34" charset="0"/>
              </a:rPr>
              <a:t>pipelines</a:t>
            </a:r>
          </a:p>
        </p:txBody>
      </p:sp>
      <p:cxnSp>
        <p:nvCxnSpPr>
          <p:cNvPr id="15" name="Straight Arrow Connector 14">
            <a:extLst>
              <a:ext uri="{FF2B5EF4-FFF2-40B4-BE49-F238E27FC236}">
                <a16:creationId xmlns:a16="http://schemas.microsoft.com/office/drawing/2014/main" id="{3A3771F2-B0B0-4240-B3E3-92B031AD2375}"/>
              </a:ext>
            </a:extLst>
          </p:cNvPr>
          <p:cNvCxnSpPr/>
          <p:nvPr/>
        </p:nvCxnSpPr>
        <p:spPr>
          <a:xfrm>
            <a:off x="5315734" y="3538740"/>
            <a:ext cx="983412" cy="0"/>
          </a:xfrm>
          <a:prstGeom prst="straightConnector1">
            <a:avLst/>
          </a:prstGeom>
          <a:ln w="254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EC855E3-851A-AE42-9B1D-D5F94CFFF019}"/>
              </a:ext>
            </a:extLst>
          </p:cNvPr>
          <p:cNvSpPr/>
          <p:nvPr/>
        </p:nvSpPr>
        <p:spPr>
          <a:xfrm>
            <a:off x="10252066" y="884083"/>
            <a:ext cx="1622560"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ERPs and ERSPs</a:t>
            </a:r>
          </a:p>
        </p:txBody>
      </p:sp>
      <p:cxnSp>
        <p:nvCxnSpPr>
          <p:cNvPr id="19" name="Straight Arrow Connector 18">
            <a:extLst>
              <a:ext uri="{FF2B5EF4-FFF2-40B4-BE49-F238E27FC236}">
                <a16:creationId xmlns:a16="http://schemas.microsoft.com/office/drawing/2014/main" id="{DE3CBCBF-F2A4-DD4D-AB45-A8C411FF8528}"/>
              </a:ext>
            </a:extLst>
          </p:cNvPr>
          <p:cNvCxnSpPr/>
          <p:nvPr/>
        </p:nvCxnSpPr>
        <p:spPr>
          <a:xfrm>
            <a:off x="8568743" y="3482128"/>
            <a:ext cx="983412" cy="0"/>
          </a:xfrm>
          <a:prstGeom prst="straightConnector1">
            <a:avLst/>
          </a:prstGeom>
          <a:ln w="254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44F107F7-83DC-294A-8E46-0F95EB46477C}"/>
              </a:ext>
            </a:extLst>
          </p:cNvPr>
          <p:cNvPicPr>
            <a:picLocks noChangeAspect="1"/>
          </p:cNvPicPr>
          <p:nvPr/>
        </p:nvPicPr>
        <p:blipFill>
          <a:blip r:embed="rId4"/>
          <a:stretch>
            <a:fillRect/>
          </a:stretch>
        </p:blipFill>
        <p:spPr>
          <a:xfrm>
            <a:off x="9718439" y="1203708"/>
            <a:ext cx="2364516" cy="1542655"/>
          </a:xfrm>
          <a:prstGeom prst="rect">
            <a:avLst/>
          </a:prstGeom>
        </p:spPr>
      </p:pic>
      <p:pic>
        <p:nvPicPr>
          <p:cNvPr id="21" name="Picture 20">
            <a:extLst>
              <a:ext uri="{FF2B5EF4-FFF2-40B4-BE49-F238E27FC236}">
                <a16:creationId xmlns:a16="http://schemas.microsoft.com/office/drawing/2014/main" id="{03062228-B3D8-DF4B-96F4-FBA44E4B22F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764333" y="2849784"/>
            <a:ext cx="2364516" cy="594988"/>
          </a:xfrm>
          <a:prstGeom prst="rect">
            <a:avLst/>
          </a:prstGeom>
        </p:spPr>
      </p:pic>
      <p:sp>
        <p:nvSpPr>
          <p:cNvPr id="17" name="Rectangle 16">
            <a:extLst>
              <a:ext uri="{FF2B5EF4-FFF2-40B4-BE49-F238E27FC236}">
                <a16:creationId xmlns:a16="http://schemas.microsoft.com/office/drawing/2014/main" id="{BFD64358-5BD6-A245-B854-F73F1275E017}"/>
              </a:ext>
            </a:extLst>
          </p:cNvPr>
          <p:cNvSpPr/>
          <p:nvPr/>
        </p:nvSpPr>
        <p:spPr>
          <a:xfrm>
            <a:off x="9764333" y="1656257"/>
            <a:ext cx="180870" cy="213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26" name="Group 25">
            <a:extLst>
              <a:ext uri="{FF2B5EF4-FFF2-40B4-BE49-F238E27FC236}">
                <a16:creationId xmlns:a16="http://schemas.microsoft.com/office/drawing/2014/main" id="{AE766029-9221-CFD5-91CE-DF2B310A8851}"/>
              </a:ext>
            </a:extLst>
          </p:cNvPr>
          <p:cNvGrpSpPr/>
          <p:nvPr/>
        </p:nvGrpSpPr>
        <p:grpSpPr>
          <a:xfrm>
            <a:off x="6515201" y="2697216"/>
            <a:ext cx="1889614" cy="1399251"/>
            <a:chOff x="5724895" y="4090530"/>
            <a:chExt cx="4575184" cy="3191840"/>
          </a:xfrm>
        </p:grpSpPr>
        <p:pic>
          <p:nvPicPr>
            <p:cNvPr id="22" name="Picture 21">
              <a:extLst>
                <a:ext uri="{FF2B5EF4-FFF2-40B4-BE49-F238E27FC236}">
                  <a16:creationId xmlns:a16="http://schemas.microsoft.com/office/drawing/2014/main" id="{20708B01-C2E4-57CA-0EA3-8F6367A867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88683" y="4090530"/>
              <a:ext cx="1187114" cy="1665257"/>
            </a:xfrm>
            <a:prstGeom prst="rect">
              <a:avLst/>
            </a:prstGeom>
          </p:spPr>
        </p:pic>
        <p:pic>
          <p:nvPicPr>
            <p:cNvPr id="23" name="Picture 22">
              <a:extLst>
                <a:ext uri="{FF2B5EF4-FFF2-40B4-BE49-F238E27FC236}">
                  <a16:creationId xmlns:a16="http://schemas.microsoft.com/office/drawing/2014/main" id="{AF7603D1-C25F-1298-BAFA-9ECB8E7525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24895" y="6119277"/>
              <a:ext cx="2076952" cy="1163093"/>
            </a:xfrm>
            <a:prstGeom prst="rect">
              <a:avLst/>
            </a:prstGeom>
          </p:spPr>
        </p:pic>
        <p:pic>
          <p:nvPicPr>
            <p:cNvPr id="24" name="Picture 23">
              <a:extLst>
                <a:ext uri="{FF2B5EF4-FFF2-40B4-BE49-F238E27FC236}">
                  <a16:creationId xmlns:a16="http://schemas.microsoft.com/office/drawing/2014/main" id="{145DA563-7981-367F-A0EE-18C0E57169B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83710" y="4597646"/>
              <a:ext cx="2716369" cy="519524"/>
            </a:xfrm>
            <a:prstGeom prst="rect">
              <a:avLst/>
            </a:prstGeom>
          </p:spPr>
        </p:pic>
        <p:pic>
          <p:nvPicPr>
            <p:cNvPr id="25" name="Graphic 24">
              <a:extLst>
                <a:ext uri="{FF2B5EF4-FFF2-40B4-BE49-F238E27FC236}">
                  <a16:creationId xmlns:a16="http://schemas.microsoft.com/office/drawing/2014/main" id="{2E85EAD4-F06F-A2BF-9C94-EE6341EBE9C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74083" y="6042699"/>
              <a:ext cx="1697026" cy="1018216"/>
            </a:xfrm>
            <a:prstGeom prst="rect">
              <a:avLst/>
            </a:prstGeom>
          </p:spPr>
        </p:pic>
      </p:grpSp>
      <p:pic>
        <p:nvPicPr>
          <p:cNvPr id="27" name="Picture 26">
            <a:extLst>
              <a:ext uri="{FF2B5EF4-FFF2-40B4-BE49-F238E27FC236}">
                <a16:creationId xmlns:a16="http://schemas.microsoft.com/office/drawing/2014/main" id="{0C923CAF-FBC2-432C-FC32-BDBEDDA916E3}"/>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9664902" y="3776199"/>
            <a:ext cx="2349386" cy="954383"/>
          </a:xfrm>
          <a:prstGeom prst="rect">
            <a:avLst/>
          </a:prstGeom>
        </p:spPr>
      </p:pic>
      <p:pic>
        <p:nvPicPr>
          <p:cNvPr id="28" name="Picture 2">
            <a:extLst>
              <a:ext uri="{FF2B5EF4-FFF2-40B4-BE49-F238E27FC236}">
                <a16:creationId xmlns:a16="http://schemas.microsoft.com/office/drawing/2014/main" id="{84F8986C-FB88-D86C-73C6-26C6C03F9095}"/>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9945203" y="5178054"/>
            <a:ext cx="1822820" cy="1678514"/>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193C212B-E9F7-0C2B-6F37-214B9446D1DD}"/>
              </a:ext>
            </a:extLst>
          </p:cNvPr>
          <p:cNvSpPr/>
          <p:nvPr/>
        </p:nvSpPr>
        <p:spPr>
          <a:xfrm>
            <a:off x="9945203" y="3490595"/>
            <a:ext cx="1688283"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Source localization</a:t>
            </a:r>
          </a:p>
        </p:txBody>
      </p:sp>
      <p:sp>
        <p:nvSpPr>
          <p:cNvPr id="30" name="Rectangle 29">
            <a:extLst>
              <a:ext uri="{FF2B5EF4-FFF2-40B4-BE49-F238E27FC236}">
                <a16:creationId xmlns:a16="http://schemas.microsoft.com/office/drawing/2014/main" id="{6E494C34-FC8C-FBF3-8C4D-BB34CAE20B03}"/>
              </a:ext>
            </a:extLst>
          </p:cNvPr>
          <p:cNvSpPr/>
          <p:nvPr/>
        </p:nvSpPr>
        <p:spPr>
          <a:xfrm>
            <a:off x="10232214" y="4862297"/>
            <a:ext cx="1160895" cy="307777"/>
          </a:xfrm>
          <a:prstGeom prst="rect">
            <a:avLst/>
          </a:prstGeom>
        </p:spPr>
        <p:txBody>
          <a:bodyPr wrap="none">
            <a:spAutoFit/>
          </a:bodyPr>
          <a:lstStyle/>
          <a:p>
            <a:r>
              <a:rPr lang="en-US" dirty="0">
                <a:latin typeface="Arial" panose="020B0604020202020204" pitchFamily="34" charset="0"/>
                <a:cs typeface="Arial" panose="020B0604020202020204" pitchFamily="34" charset="0"/>
              </a:rPr>
              <a:t>Connectivity</a:t>
            </a:r>
          </a:p>
        </p:txBody>
      </p:sp>
    </p:spTree>
    <p:extLst>
      <p:ext uri="{BB962C8B-B14F-4D97-AF65-F5344CB8AC3E}">
        <p14:creationId xmlns:p14="http://schemas.microsoft.com/office/powerpoint/2010/main" val="3757254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FBD227-D041-3755-E4C3-A70AA566FFE5}"/>
              </a:ext>
            </a:extLst>
          </p:cNvPr>
          <p:cNvSpPr txBox="1"/>
          <p:nvPr/>
        </p:nvSpPr>
        <p:spPr>
          <a:xfrm>
            <a:off x="1000898" y="358347"/>
            <a:ext cx="6229590" cy="707886"/>
          </a:xfrm>
          <a:prstGeom prst="rect">
            <a:avLst/>
          </a:prstGeom>
          <a:noFill/>
        </p:spPr>
        <p:txBody>
          <a:bodyPr wrap="none" rtlCol="0">
            <a:spAutoFit/>
          </a:bodyPr>
          <a:lstStyle/>
          <a:p>
            <a:r>
              <a:rPr lang="en-US" sz="4000" dirty="0"/>
              <a:t>Channel labels &amp; locations</a:t>
            </a:r>
          </a:p>
        </p:txBody>
      </p:sp>
      <p:pic>
        <p:nvPicPr>
          <p:cNvPr id="4" name="Picture 3">
            <a:extLst>
              <a:ext uri="{FF2B5EF4-FFF2-40B4-BE49-F238E27FC236}">
                <a16:creationId xmlns:a16="http://schemas.microsoft.com/office/drawing/2014/main" id="{5CFB6E9D-3115-FD73-6FDC-AB0742FB2FE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5663" y="1264286"/>
            <a:ext cx="4810533" cy="4926450"/>
          </a:xfrm>
          <a:prstGeom prst="rect">
            <a:avLst/>
          </a:prstGeom>
        </p:spPr>
      </p:pic>
      <p:pic>
        <p:nvPicPr>
          <p:cNvPr id="6" name="Picture 5">
            <a:extLst>
              <a:ext uri="{FF2B5EF4-FFF2-40B4-BE49-F238E27FC236}">
                <a16:creationId xmlns:a16="http://schemas.microsoft.com/office/drawing/2014/main" id="{D709F5C2-7685-A5F6-5125-B76F2D0078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14869" y="1066233"/>
            <a:ext cx="3321468" cy="4124758"/>
          </a:xfrm>
          <a:prstGeom prst="rect">
            <a:avLst/>
          </a:prstGeom>
        </p:spPr>
      </p:pic>
      <p:pic>
        <p:nvPicPr>
          <p:cNvPr id="10" name="Picture 9">
            <a:extLst>
              <a:ext uri="{FF2B5EF4-FFF2-40B4-BE49-F238E27FC236}">
                <a16:creationId xmlns:a16="http://schemas.microsoft.com/office/drawing/2014/main" id="{A23053E3-10D7-9258-21FA-16E4FC2748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6196" y="3211212"/>
            <a:ext cx="4123215" cy="3429000"/>
          </a:xfrm>
          <a:prstGeom prst="rect">
            <a:avLst/>
          </a:prstGeom>
        </p:spPr>
      </p:pic>
    </p:spTree>
    <p:extLst>
      <p:ext uri="{BB962C8B-B14F-4D97-AF65-F5344CB8AC3E}">
        <p14:creationId xmlns:p14="http://schemas.microsoft.com/office/powerpoint/2010/main" val="678376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FBD227-D041-3755-E4C3-A70AA566FFE5}"/>
              </a:ext>
            </a:extLst>
          </p:cNvPr>
          <p:cNvSpPr txBox="1"/>
          <p:nvPr/>
        </p:nvSpPr>
        <p:spPr>
          <a:xfrm>
            <a:off x="307574" y="314804"/>
            <a:ext cx="10315644" cy="984885"/>
          </a:xfrm>
          <a:prstGeom prst="rect">
            <a:avLst/>
          </a:prstGeom>
          <a:noFill/>
        </p:spPr>
        <p:txBody>
          <a:bodyPr wrap="none" rtlCol="0">
            <a:spAutoFit/>
          </a:bodyPr>
          <a:lstStyle/>
          <a:p>
            <a:r>
              <a:rPr lang="en-US" sz="3600" dirty="0"/>
              <a:t>Scanning electrode position will become standard</a:t>
            </a:r>
          </a:p>
          <a:p>
            <a:r>
              <a:rPr lang="en-US" sz="2200" dirty="0" err="1"/>
              <a:t>Get_chanlocs</a:t>
            </a:r>
            <a:r>
              <a:rPr lang="en-US" sz="2200" dirty="0"/>
              <a:t> EEGLAB plugin interfacing Fieldtrip’s functions </a:t>
            </a:r>
          </a:p>
        </p:txBody>
      </p:sp>
      <p:pic>
        <p:nvPicPr>
          <p:cNvPr id="7" name="ScreenFlow">
            <a:hlinkClick r:id="" action="ppaction://media"/>
            <a:extLst>
              <a:ext uri="{FF2B5EF4-FFF2-40B4-BE49-F238E27FC236}">
                <a16:creationId xmlns:a16="http://schemas.microsoft.com/office/drawing/2014/main" id="{6F0442C1-2014-1A81-5F77-64CB309169A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7574" y="1668532"/>
            <a:ext cx="5035886" cy="3776914"/>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18251947-32ED-7D7C-20E6-5D0B59C6A8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28281" y="2390641"/>
            <a:ext cx="2368807" cy="2138116"/>
          </a:xfrm>
          <a:prstGeom prst="rect">
            <a:avLst/>
          </a:prstGeom>
        </p:spPr>
      </p:pic>
      <p:pic>
        <p:nvPicPr>
          <p:cNvPr id="1028" name="Picture 4" descr="IOS-Anwendung / Gesichtsmodellierung - FaceApp - Bellus3D - Dental /  Erfassung / für Smartphone">
            <a:extLst>
              <a:ext uri="{FF2B5EF4-FFF2-40B4-BE49-F238E27FC236}">
                <a16:creationId xmlns:a16="http://schemas.microsoft.com/office/drawing/2014/main" id="{BB44F5F4-C514-440B-605C-B17476974C1F}"/>
              </a:ext>
            </a:extLst>
          </p:cNvPr>
          <p:cNvPicPr>
            <a:picLocks noChangeAspect="1" noChangeArrowheads="1"/>
          </p:cNvPicPr>
          <p:nvPr/>
        </p:nvPicPr>
        <p:blipFill rotWithShape="1">
          <a:blip r:embed="rId6" cstate="screen">
            <a:clrChange>
              <a:clrFrom>
                <a:srgbClr val="FDFBFC"/>
              </a:clrFrom>
              <a:clrTo>
                <a:srgbClr val="FDFBFC">
                  <a:alpha val="0"/>
                </a:srgbClr>
              </a:clrTo>
            </a:clrChange>
            <a:extLst>
              <a:ext uri="{28A0092B-C50C-407E-A947-70E740481C1C}">
                <a14:useLocalDpi xmlns:a14="http://schemas.microsoft.com/office/drawing/2010/main"/>
              </a:ext>
            </a:extLst>
          </a:blip>
          <a:srcRect/>
          <a:stretch/>
        </p:blipFill>
        <p:spPr bwMode="auto">
          <a:xfrm>
            <a:off x="6640146" y="2297909"/>
            <a:ext cx="1673151" cy="213811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0A774441-9087-4225-C8B1-6336C7BF576A}"/>
              </a:ext>
            </a:extLst>
          </p:cNvPr>
          <p:cNvSpPr txBox="1"/>
          <p:nvPr/>
        </p:nvSpPr>
        <p:spPr>
          <a:xfrm>
            <a:off x="8915999" y="2060285"/>
            <a:ext cx="2606981" cy="307777"/>
          </a:xfrm>
          <a:prstGeom prst="rect">
            <a:avLst/>
          </a:prstGeom>
          <a:noFill/>
        </p:spPr>
        <p:txBody>
          <a:bodyPr wrap="square">
            <a:spAutoFit/>
          </a:bodyPr>
          <a:lstStyle/>
          <a:p>
            <a:r>
              <a:rPr lang="en-US" sz="1400" dirty="0"/>
              <a:t>EEGLAB </a:t>
            </a:r>
            <a:r>
              <a:rPr lang="en-US" sz="1400" i="1" dirty="0"/>
              <a:t>get_chanlocs</a:t>
            </a:r>
            <a:r>
              <a:rPr lang="en-US" sz="1400" dirty="0"/>
              <a:t> plugin</a:t>
            </a:r>
            <a:endParaRPr lang="en-US" dirty="0"/>
          </a:p>
        </p:txBody>
      </p:sp>
      <p:sp>
        <p:nvSpPr>
          <p:cNvPr id="13" name="TextBox 12">
            <a:extLst>
              <a:ext uri="{FF2B5EF4-FFF2-40B4-BE49-F238E27FC236}">
                <a16:creationId xmlns:a16="http://schemas.microsoft.com/office/drawing/2014/main" id="{A6FDCF99-7549-2423-D684-8624BC64061C}"/>
              </a:ext>
            </a:extLst>
          </p:cNvPr>
          <p:cNvSpPr txBox="1"/>
          <p:nvPr/>
        </p:nvSpPr>
        <p:spPr>
          <a:xfrm>
            <a:off x="6218703" y="2060285"/>
            <a:ext cx="2697296" cy="307777"/>
          </a:xfrm>
          <a:prstGeom prst="rect">
            <a:avLst/>
          </a:prstGeom>
          <a:noFill/>
        </p:spPr>
        <p:txBody>
          <a:bodyPr wrap="square">
            <a:spAutoFit/>
          </a:bodyPr>
          <a:lstStyle/>
          <a:p>
            <a:pPr algn="ctr"/>
            <a:r>
              <a:rPr lang="en-US" sz="1400" dirty="0"/>
              <a:t>Smartphone 3-D scanners</a:t>
            </a:r>
            <a:endParaRPr lang="en-US" dirty="0"/>
          </a:p>
        </p:txBody>
      </p:sp>
      <p:pic>
        <p:nvPicPr>
          <p:cNvPr id="15" name="Picture 14" descr="Graphical user interface, text, application, email&#10;&#10;Description automatically generated">
            <a:extLst>
              <a:ext uri="{FF2B5EF4-FFF2-40B4-BE49-F238E27FC236}">
                <a16:creationId xmlns:a16="http://schemas.microsoft.com/office/drawing/2014/main" id="{4328DD01-ADCB-A652-CEE8-BD76C046E7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430" y="5487076"/>
            <a:ext cx="3715403" cy="1370924"/>
          </a:xfrm>
          <a:prstGeom prst="rect">
            <a:avLst/>
          </a:prstGeom>
        </p:spPr>
      </p:pic>
      <p:sp>
        <p:nvSpPr>
          <p:cNvPr id="17" name="Content Placeholder 2">
            <a:extLst>
              <a:ext uri="{FF2B5EF4-FFF2-40B4-BE49-F238E27FC236}">
                <a16:creationId xmlns:a16="http://schemas.microsoft.com/office/drawing/2014/main" id="{FBE65E6E-7655-5ACE-557E-CF0F7CA7CA2F}"/>
              </a:ext>
            </a:extLst>
          </p:cNvPr>
          <p:cNvSpPr txBox="1">
            <a:spLocks/>
          </p:cNvSpPr>
          <p:nvPr/>
        </p:nvSpPr>
        <p:spPr>
          <a:xfrm>
            <a:off x="5802209" y="4881692"/>
            <a:ext cx="5918822" cy="15770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The EEGLAB and FieldTrip teams plan to work together to automatically align scans with templates and speed up the manual electrode labeling process (after training, currently 15 minutes per subject for 64 channels) </a:t>
            </a:r>
          </a:p>
          <a:p>
            <a:endParaRPr lang="en-US" dirty="0"/>
          </a:p>
          <a:p>
            <a:endParaRPr lang="en-US" dirty="0"/>
          </a:p>
          <a:p>
            <a:endParaRPr lang="en-US" dirty="0"/>
          </a:p>
        </p:txBody>
      </p:sp>
      <p:sp>
        <p:nvSpPr>
          <p:cNvPr id="19" name="TextBox 18">
            <a:extLst>
              <a:ext uri="{FF2B5EF4-FFF2-40B4-BE49-F238E27FC236}">
                <a16:creationId xmlns:a16="http://schemas.microsoft.com/office/drawing/2014/main" id="{1DDDBD2A-8832-8637-7E0E-3C4108304A5E}"/>
              </a:ext>
            </a:extLst>
          </p:cNvPr>
          <p:cNvSpPr txBox="1"/>
          <p:nvPr/>
        </p:nvSpPr>
        <p:spPr>
          <a:xfrm rot="16200000">
            <a:off x="4170231" y="4044227"/>
            <a:ext cx="2577921" cy="307777"/>
          </a:xfrm>
          <a:prstGeom prst="rect">
            <a:avLst/>
          </a:prstGeom>
          <a:noFill/>
        </p:spPr>
        <p:txBody>
          <a:bodyPr wrap="square">
            <a:spAutoFit/>
          </a:bodyPr>
          <a:lstStyle/>
          <a:p>
            <a:r>
              <a:rPr lang="en-US" sz="1400" dirty="0"/>
              <a:t>3-D camera mounted on iPad</a:t>
            </a:r>
            <a:endParaRPr lang="en-US" dirty="0"/>
          </a:p>
        </p:txBody>
      </p:sp>
    </p:spTree>
    <p:extLst>
      <p:ext uri="{BB962C8B-B14F-4D97-AF65-F5344CB8AC3E}">
        <p14:creationId xmlns:p14="http://schemas.microsoft.com/office/powerpoint/2010/main" val="49774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6"/>
          <p:cNvSpPr txBox="1"/>
          <p:nvPr/>
        </p:nvSpPr>
        <p:spPr>
          <a:xfrm>
            <a:off x="7078309" y="180314"/>
            <a:ext cx="3902676" cy="681081"/>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EA5343"/>
              </a:buClr>
              <a:buSzPts val="2400"/>
              <a:buFont typeface="Arial"/>
              <a:buNone/>
            </a:pPr>
            <a:r>
              <a:rPr lang="es-ES" sz="2400" b="1" i="0" u="none" strike="noStrike" cap="none">
                <a:solidFill>
                  <a:srgbClr val="EA5343"/>
                </a:solidFill>
                <a:latin typeface="Arial"/>
                <a:ea typeface="Arial"/>
                <a:cs typeface="Arial"/>
                <a:sym typeface="Arial"/>
              </a:rPr>
              <a:t>01.</a:t>
            </a:r>
            <a:endParaRPr/>
          </a:p>
        </p:txBody>
      </p:sp>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rgbClr val="FF0000"/>
                </a:solidFill>
                <a:effectLst>
                  <a:innerShdw blurRad="69850" dist="43180" dir="5400000">
                    <a:srgbClr val="000000">
                      <a:alpha val="65000"/>
                    </a:srgbClr>
                  </a:innerShdw>
                </a:effectLst>
              </a:rPr>
              <a:t>Re-reference/</a:t>
            </a:r>
          </a:p>
          <a:p>
            <a:pPr algn="ctr">
              <a:spcBef>
                <a:spcPts val="100"/>
              </a:spcBef>
            </a:pPr>
            <a:r>
              <a:rPr lang="en-US" b="1" dirty="0">
                <a:ln w="1905"/>
                <a:solidFill>
                  <a:srgbClr val="FF0000"/>
                </a:solidFill>
                <a:effectLst>
                  <a:innerShdw blurRad="69850" dist="43180" dir="5400000">
                    <a:srgbClr val="000000">
                      <a:alpha val="65000"/>
                    </a:srgbClr>
                  </a:innerShdw>
                </a:effectLst>
              </a:rPr>
              <a:t>down-sample</a:t>
            </a:r>
          </a:p>
          <a:p>
            <a:pPr algn="ctr">
              <a:spcBef>
                <a:spcPts val="100"/>
              </a:spcBef>
            </a:pPr>
            <a:r>
              <a:rPr lang="en-US" b="1" dirty="0">
                <a:ln w="1905"/>
                <a:solidFill>
                  <a:srgbClr val="FF0000"/>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chemeClr val="accent6">
                    <a:lumMod val="60000"/>
                    <a:lumOff val="40000"/>
                  </a:schemeClr>
                </a:solidFill>
                <a:effectLst>
                  <a:innerShdw blurRad="69850" dist="43180" dir="5400000">
                    <a:srgbClr val="000000">
                      <a:alpha val="65000"/>
                    </a:srgbClr>
                  </a:innerShdw>
                </a:effectLst>
              </a:rPr>
              <a:t>Run ICA and </a:t>
            </a:r>
          </a:p>
          <a:p>
            <a:pPr algn="ctr"/>
            <a:r>
              <a:rPr lang="en-US" b="1" dirty="0">
                <a:ln w="1905"/>
                <a:solidFill>
                  <a:schemeClr val="accent6">
                    <a:lumMod val="60000"/>
                    <a:lumOff val="40000"/>
                  </a:schemeClr>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7" y="1377664"/>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643562"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extLst>
      <p:ext uri="{BB962C8B-B14F-4D97-AF65-F5344CB8AC3E}">
        <p14:creationId xmlns:p14="http://schemas.microsoft.com/office/powerpoint/2010/main" val="3946191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p:nvPr/>
        </p:nvSpPr>
        <p:spPr>
          <a:xfrm>
            <a:off x="8194590" y="-21566"/>
            <a:ext cx="3902676" cy="681081"/>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EA5343"/>
              </a:buClr>
              <a:buSzPts val="2400"/>
              <a:buFont typeface="Arial"/>
              <a:buNone/>
            </a:pPr>
            <a:r>
              <a:rPr lang="es-ES" sz="2400" b="1" i="0" u="none" strike="noStrike" cap="none">
                <a:solidFill>
                  <a:srgbClr val="EA5343"/>
                </a:solidFill>
                <a:latin typeface="Arial"/>
                <a:ea typeface="Arial"/>
                <a:cs typeface="Arial"/>
                <a:sym typeface="Arial"/>
              </a:rPr>
              <a:t>01.</a:t>
            </a:r>
            <a:endParaRPr/>
          </a:p>
        </p:txBody>
      </p:sp>
      <p:sp>
        <p:nvSpPr>
          <p:cNvPr id="2" name="Title 1">
            <a:extLst>
              <a:ext uri="{FF2B5EF4-FFF2-40B4-BE49-F238E27FC236}">
                <a16:creationId xmlns:a16="http://schemas.microsoft.com/office/drawing/2014/main" id="{EC652D73-6D47-9281-02EA-3606E40588E3}"/>
              </a:ext>
            </a:extLst>
          </p:cNvPr>
          <p:cNvSpPr txBox="1">
            <a:spLocks/>
          </p:cNvSpPr>
          <p:nvPr/>
        </p:nvSpPr>
        <p:spPr>
          <a:xfrm>
            <a:off x="3398267" y="108288"/>
            <a:ext cx="8686800" cy="685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000" dirty="0"/>
              <a:t>Why preprocess data?</a:t>
            </a:r>
          </a:p>
        </p:txBody>
      </p:sp>
      <p:sp>
        <p:nvSpPr>
          <p:cNvPr id="3" name="Content Placeholder 2">
            <a:extLst>
              <a:ext uri="{FF2B5EF4-FFF2-40B4-BE49-F238E27FC236}">
                <a16:creationId xmlns:a16="http://schemas.microsoft.com/office/drawing/2014/main" id="{21EA929B-5F1C-4B87-FB0B-1FF6591EFD49}"/>
              </a:ext>
            </a:extLst>
          </p:cNvPr>
          <p:cNvSpPr txBox="1">
            <a:spLocks/>
          </p:cNvSpPr>
          <p:nvPr/>
        </p:nvSpPr>
        <p:spPr>
          <a:xfrm>
            <a:off x="867143" y="1379000"/>
            <a:ext cx="4553284" cy="14367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800" dirty="0"/>
              <a:t>Measuring EEG data out of the recording device is like measuring a difference of potential on an oscilloscope.</a:t>
            </a:r>
          </a:p>
          <a:p>
            <a:endParaRPr lang="en-US" dirty="0"/>
          </a:p>
          <a:p>
            <a:endParaRPr lang="en-US" dirty="0"/>
          </a:p>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6A959CCD-E174-7C5E-772F-4B6CA983AE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1142" y="1166892"/>
            <a:ext cx="2793588" cy="1569339"/>
          </a:xfrm>
          <a:prstGeom prst="rect">
            <a:avLst/>
          </a:prstGeom>
        </p:spPr>
      </p:pic>
      <p:sp>
        <p:nvSpPr>
          <p:cNvPr id="5" name="Slide Number Placeholder 4">
            <a:extLst>
              <a:ext uri="{FF2B5EF4-FFF2-40B4-BE49-F238E27FC236}">
                <a16:creationId xmlns:a16="http://schemas.microsoft.com/office/drawing/2014/main" id="{421FC6BA-C146-F923-33CA-0016CC00129C}"/>
              </a:ext>
            </a:extLst>
          </p:cNvPr>
          <p:cNvSpPr txBox="1">
            <a:spLocks/>
          </p:cNvSpPr>
          <p:nvPr/>
        </p:nvSpPr>
        <p:spPr>
          <a:xfrm>
            <a:off x="8509000" y="6459497"/>
            <a:ext cx="609600" cy="304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8743C3B8-2D61-42C0-86D4-2A9EABEFE541}" type="slidenum">
              <a:rPr lang="de-DE" smtClean="0"/>
              <a:pPr>
                <a:defRPr/>
              </a:pPr>
              <a:t>2</a:t>
            </a:fld>
            <a:endParaRPr lang="en-US"/>
          </a:p>
        </p:txBody>
      </p:sp>
      <p:pic>
        <p:nvPicPr>
          <p:cNvPr id="6" name="Picture 5" descr="A picture containing graphical user interface&#10;&#10;Description automatically generated">
            <a:extLst>
              <a:ext uri="{FF2B5EF4-FFF2-40B4-BE49-F238E27FC236}">
                <a16:creationId xmlns:a16="http://schemas.microsoft.com/office/drawing/2014/main" id="{CE673A36-9E10-E3DE-7167-C05653D446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07336" y="3045096"/>
            <a:ext cx="5441554" cy="3380636"/>
          </a:xfrm>
          <a:prstGeom prst="rect">
            <a:avLst/>
          </a:prstGeom>
        </p:spPr>
      </p:pic>
      <p:grpSp>
        <p:nvGrpSpPr>
          <p:cNvPr id="11" name="Group 10">
            <a:extLst>
              <a:ext uri="{FF2B5EF4-FFF2-40B4-BE49-F238E27FC236}">
                <a16:creationId xmlns:a16="http://schemas.microsoft.com/office/drawing/2014/main" id="{D720E110-997E-2F9F-4227-7FBA5295DCC7}"/>
              </a:ext>
            </a:extLst>
          </p:cNvPr>
          <p:cNvGrpSpPr/>
          <p:nvPr/>
        </p:nvGrpSpPr>
        <p:grpSpPr>
          <a:xfrm>
            <a:off x="25400" y="2787162"/>
            <a:ext cx="11509053" cy="3701559"/>
            <a:chOff x="25400" y="2787162"/>
            <a:chExt cx="11509053" cy="3701559"/>
          </a:xfrm>
        </p:grpSpPr>
        <p:grpSp>
          <p:nvGrpSpPr>
            <p:cNvPr id="7" name="Group 6">
              <a:extLst>
                <a:ext uri="{FF2B5EF4-FFF2-40B4-BE49-F238E27FC236}">
                  <a16:creationId xmlns:a16="http://schemas.microsoft.com/office/drawing/2014/main" id="{195E6C3F-84F4-1E63-8789-D440C9939B13}"/>
                </a:ext>
              </a:extLst>
            </p:cNvPr>
            <p:cNvGrpSpPr/>
            <p:nvPr/>
          </p:nvGrpSpPr>
          <p:grpSpPr>
            <a:xfrm>
              <a:off x="25400" y="2787162"/>
              <a:ext cx="10772739" cy="3701559"/>
              <a:chOff x="-1739946" y="3132787"/>
              <a:chExt cx="10772739" cy="3290681"/>
            </a:xfrm>
          </p:grpSpPr>
          <p:sp>
            <p:nvSpPr>
              <p:cNvPr id="8" name="Rectangle 7">
                <a:extLst>
                  <a:ext uri="{FF2B5EF4-FFF2-40B4-BE49-F238E27FC236}">
                    <a16:creationId xmlns:a16="http://schemas.microsoft.com/office/drawing/2014/main" id="{0878B88A-0383-BAD2-013F-64339925FC3F}"/>
                  </a:ext>
                </a:extLst>
              </p:cNvPr>
              <p:cNvSpPr/>
              <p:nvPr/>
            </p:nvSpPr>
            <p:spPr bwMode="auto">
              <a:xfrm>
                <a:off x="-1739946" y="3132787"/>
                <a:ext cx="8043894" cy="329068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ysClr val="windowText" lastClr="000000"/>
                  </a:solidFill>
                  <a:effectLst/>
                  <a:latin typeface="Arial" charset="0"/>
                </a:endParaRPr>
              </a:p>
            </p:txBody>
          </p:sp>
          <p:sp>
            <p:nvSpPr>
              <p:cNvPr id="9" name="TextBox 8">
                <a:extLst>
                  <a:ext uri="{FF2B5EF4-FFF2-40B4-BE49-F238E27FC236}">
                    <a16:creationId xmlns:a16="http://schemas.microsoft.com/office/drawing/2014/main" id="{5B5ECC5F-24B9-FCAE-0264-E295E8EDC438}"/>
                  </a:ext>
                </a:extLst>
              </p:cNvPr>
              <p:cNvSpPr txBox="1"/>
              <p:nvPr/>
            </p:nvSpPr>
            <p:spPr>
              <a:xfrm>
                <a:off x="-1107799" y="3540568"/>
                <a:ext cx="10140592" cy="2859255"/>
              </a:xfrm>
              <a:prstGeom prst="rect">
                <a:avLst/>
              </a:prstGeom>
              <a:noFill/>
            </p:spPr>
            <p:txBody>
              <a:bodyPr wrap="square" rtlCol="0">
                <a:spAutoFit/>
              </a:bodyPr>
              <a:lstStyle/>
              <a:p>
                <a:pPr marL="0" indent="0" algn="l">
                  <a:lnSpc>
                    <a:spcPct val="150000"/>
                  </a:lnSpc>
                  <a:buFontTx/>
                  <a:buNone/>
                </a:pPr>
                <a:r>
                  <a:rPr lang="en-US" sz="1800" b="1" kern="0" dirty="0">
                    <a:solidFill>
                      <a:schemeClr val="tx1"/>
                    </a:solidFill>
                  </a:rPr>
                  <a:t>To make sense of the data, we need to:</a:t>
                </a:r>
              </a:p>
              <a:p>
                <a:pPr algn="l">
                  <a:lnSpc>
                    <a:spcPct val="150000"/>
                  </a:lnSpc>
                  <a:buFontTx/>
                  <a:buChar char="-"/>
                </a:pPr>
                <a:endParaRPr lang="en-US" sz="1800" kern="0" dirty="0">
                  <a:solidFill>
                    <a:schemeClr val="tx1"/>
                  </a:solidFill>
                </a:endParaRPr>
              </a:p>
              <a:p>
                <a:pPr algn="l">
                  <a:lnSpc>
                    <a:spcPct val="150000"/>
                  </a:lnSpc>
                  <a:buFontTx/>
                  <a:buChar char="-"/>
                </a:pPr>
                <a:endParaRPr lang="en-US" sz="1800" dirty="0">
                  <a:solidFill>
                    <a:schemeClr val="tx1"/>
                  </a:solidFill>
                </a:endParaRPr>
              </a:p>
              <a:p>
                <a:pPr algn="l">
                  <a:lnSpc>
                    <a:spcPct val="150000"/>
                  </a:lnSpc>
                  <a:buFontTx/>
                  <a:buChar char="-"/>
                </a:pPr>
                <a:endParaRPr lang="en-US" sz="1800" kern="0" dirty="0">
                  <a:solidFill>
                    <a:schemeClr val="tx1"/>
                  </a:solidFill>
                </a:endParaRPr>
              </a:p>
              <a:p>
                <a:pPr algn="l">
                  <a:lnSpc>
                    <a:spcPct val="150000"/>
                  </a:lnSpc>
                  <a:buFontTx/>
                  <a:buChar char="-"/>
                </a:pPr>
                <a:endParaRPr lang="en-US" sz="1800" dirty="0">
                  <a:solidFill>
                    <a:schemeClr val="tx1"/>
                  </a:solidFill>
                </a:endParaRPr>
              </a:p>
              <a:p>
                <a:pPr algn="l">
                  <a:lnSpc>
                    <a:spcPct val="150000"/>
                  </a:lnSpc>
                  <a:buFontTx/>
                  <a:buChar char="-"/>
                </a:pPr>
                <a:endParaRPr lang="en-US" sz="1800" kern="0" dirty="0">
                  <a:solidFill>
                    <a:schemeClr val="tx1"/>
                  </a:solidFill>
                </a:endParaRPr>
              </a:p>
              <a:p>
                <a:pPr marL="0" indent="0" algn="l">
                  <a:lnSpc>
                    <a:spcPct val="150000"/>
                  </a:lnSpc>
                  <a:buNone/>
                </a:pPr>
                <a:r>
                  <a:rPr lang="en-US" sz="1800" kern="0" dirty="0">
                    <a:solidFill>
                      <a:schemeClr val="tx1"/>
                    </a:solidFill>
                  </a:rPr>
                  <a:t>Before we do all that, we apply a series of transformations to the data</a:t>
                </a:r>
                <a:endParaRPr lang="en-US" sz="1800" dirty="0">
                  <a:solidFill>
                    <a:schemeClr val="tx1"/>
                  </a:solidFill>
                </a:endParaRPr>
              </a:p>
              <a:p>
                <a:pPr algn="l"/>
                <a:endParaRPr lang="en-US" dirty="0"/>
              </a:p>
            </p:txBody>
          </p:sp>
        </p:grpSp>
        <p:sp>
          <p:nvSpPr>
            <p:cNvPr id="10" name="Content Placeholder 2">
              <a:extLst>
                <a:ext uri="{FF2B5EF4-FFF2-40B4-BE49-F238E27FC236}">
                  <a16:creationId xmlns:a16="http://schemas.microsoft.com/office/drawing/2014/main" id="{677325C0-7FB6-4128-52BF-572E506EC3DB}"/>
                </a:ext>
              </a:extLst>
            </p:cNvPr>
            <p:cNvSpPr txBox="1">
              <a:spLocks/>
            </p:cNvSpPr>
            <p:nvPr/>
          </p:nvSpPr>
          <p:spPr>
            <a:xfrm>
              <a:off x="867143" y="3747528"/>
              <a:ext cx="10667310" cy="160747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Extract meaningful measures from it (such as brain oscillations; brain source activations)</a:t>
              </a:r>
            </a:p>
            <a:p>
              <a:r>
                <a:rPr lang="en-US" sz="1800" dirty="0"/>
                <a:t>Compare brain data in different conditions</a:t>
              </a:r>
            </a:p>
            <a:p>
              <a:r>
                <a:rPr lang="en-US" sz="1800" dirty="0"/>
                <a:t>Assess reliable changes due to external stimuli (event-related potentials)</a:t>
              </a:r>
            </a:p>
            <a:p>
              <a:endParaRPr lang="en-US" sz="1800" dirty="0"/>
            </a:p>
            <a:p>
              <a:endParaRPr lang="en-US" sz="1800" dirty="0"/>
            </a:p>
            <a:p>
              <a:endParaRPr lang="en-US" sz="1800" dirty="0"/>
            </a:p>
          </p:txBody>
        </p:sp>
      </p:grpSp>
    </p:spTree>
    <p:extLst>
      <p:ext uri="{BB962C8B-B14F-4D97-AF65-F5344CB8AC3E}">
        <p14:creationId xmlns:p14="http://schemas.microsoft.com/office/powerpoint/2010/main" val="259598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99B224-BFF5-B9DA-221C-B97FBBFBD0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42567" y="1203972"/>
            <a:ext cx="5172278" cy="4785003"/>
          </a:xfrm>
          <a:prstGeom prst="rect">
            <a:avLst/>
          </a:prstGeom>
        </p:spPr>
      </p:pic>
      <p:sp>
        <p:nvSpPr>
          <p:cNvPr id="14" name="TextBox 13">
            <a:extLst>
              <a:ext uri="{FF2B5EF4-FFF2-40B4-BE49-F238E27FC236}">
                <a16:creationId xmlns:a16="http://schemas.microsoft.com/office/drawing/2014/main" id="{0D11110C-6DD2-9A00-B924-D655FF0AF7CA}"/>
              </a:ext>
            </a:extLst>
          </p:cNvPr>
          <p:cNvSpPr txBox="1"/>
          <p:nvPr/>
        </p:nvSpPr>
        <p:spPr>
          <a:xfrm>
            <a:off x="1000306" y="374574"/>
            <a:ext cx="2672526" cy="646331"/>
          </a:xfrm>
          <a:prstGeom prst="rect">
            <a:avLst/>
          </a:prstGeom>
          <a:noFill/>
        </p:spPr>
        <p:txBody>
          <a:bodyPr wrap="none" rtlCol="0">
            <a:spAutoFit/>
          </a:bodyPr>
          <a:lstStyle/>
          <a:p>
            <a:r>
              <a:rPr lang="en-US" sz="3600" dirty="0"/>
              <a:t>Referencing</a:t>
            </a:r>
          </a:p>
        </p:txBody>
      </p:sp>
      <p:sp>
        <p:nvSpPr>
          <p:cNvPr id="2" name="Content Placeholder 2">
            <a:extLst>
              <a:ext uri="{FF2B5EF4-FFF2-40B4-BE49-F238E27FC236}">
                <a16:creationId xmlns:a16="http://schemas.microsoft.com/office/drawing/2014/main" id="{4C528391-136B-1EBB-E3E0-200157E16EBF}"/>
              </a:ext>
            </a:extLst>
          </p:cNvPr>
          <p:cNvSpPr txBox="1">
            <a:spLocks/>
          </p:cNvSpPr>
          <p:nvPr/>
        </p:nvSpPr>
        <p:spPr>
          <a:xfrm>
            <a:off x="1166050" y="1872797"/>
            <a:ext cx="9227201" cy="385830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Earlobes</a:t>
            </a:r>
          </a:p>
          <a:p>
            <a:r>
              <a:rPr lang="en-US" dirty="0"/>
              <a:t>Nose </a:t>
            </a:r>
          </a:p>
          <a:p>
            <a:r>
              <a:rPr lang="en-US" dirty="0"/>
              <a:t>Average</a:t>
            </a:r>
          </a:p>
          <a:p>
            <a:r>
              <a:rPr lang="en-US" dirty="0"/>
              <a:t>Mastoids </a:t>
            </a:r>
          </a:p>
          <a:p>
            <a:r>
              <a:rPr lang="en-US" dirty="0"/>
              <a:t>Vertex (</a:t>
            </a:r>
            <a:r>
              <a:rPr lang="en-US" dirty="0" err="1"/>
              <a:t>Cz</a:t>
            </a:r>
            <a:r>
              <a:rPr lang="en-US" dirty="0"/>
              <a:t>), scalp electrode</a:t>
            </a:r>
          </a:p>
          <a:p>
            <a:r>
              <a:rPr lang="en-US" dirty="0"/>
              <a:t>Bipolar</a:t>
            </a:r>
          </a:p>
          <a:p>
            <a:r>
              <a:rPr lang="en-US" dirty="0"/>
              <a:t>Infinity reference</a:t>
            </a:r>
          </a:p>
          <a:p>
            <a:endParaRPr lang="en-US" dirty="0"/>
          </a:p>
        </p:txBody>
      </p:sp>
    </p:spTree>
    <p:extLst>
      <p:ext uri="{BB962C8B-B14F-4D97-AF65-F5344CB8AC3E}">
        <p14:creationId xmlns:p14="http://schemas.microsoft.com/office/powerpoint/2010/main" val="84598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7390E6-6390-8DAE-D065-D7834269DD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5412" y="1927952"/>
            <a:ext cx="8831274" cy="3783681"/>
          </a:xfrm>
          <a:prstGeom prst="rect">
            <a:avLst/>
          </a:prstGeom>
        </p:spPr>
      </p:pic>
      <p:sp>
        <p:nvSpPr>
          <p:cNvPr id="8" name="Title 7">
            <a:extLst>
              <a:ext uri="{FF2B5EF4-FFF2-40B4-BE49-F238E27FC236}">
                <a16:creationId xmlns:a16="http://schemas.microsoft.com/office/drawing/2014/main" id="{6F53FCAB-B8C6-89CC-BF6E-B37B155C6F16}"/>
              </a:ext>
            </a:extLst>
          </p:cNvPr>
          <p:cNvSpPr txBox="1">
            <a:spLocks noGrp="1"/>
          </p:cNvSpPr>
          <p:nvPr>
            <p:ph type="title"/>
          </p:nvPr>
        </p:nvSpPr>
        <p:spPr>
          <a:xfrm>
            <a:off x="1483269" y="594260"/>
            <a:ext cx="7904698" cy="590891"/>
          </a:xfrm>
          <a:prstGeom prst="rect">
            <a:avLst/>
          </a:prstGeom>
          <a:noFill/>
        </p:spPr>
        <p:txBody>
          <a:bodyPr wrap="none" rtlCol="0">
            <a:spAutoFit/>
          </a:bodyPr>
          <a:lstStyle/>
          <a:p>
            <a:r>
              <a:rPr lang="en-US" sz="3600" dirty="0">
                <a:latin typeface="+mn-lt"/>
              </a:rPr>
              <a:t>The location of the Reference matters</a:t>
            </a:r>
          </a:p>
        </p:txBody>
      </p:sp>
      <p:sp>
        <p:nvSpPr>
          <p:cNvPr id="9" name="TextBox 8">
            <a:extLst>
              <a:ext uri="{FF2B5EF4-FFF2-40B4-BE49-F238E27FC236}">
                <a16:creationId xmlns:a16="http://schemas.microsoft.com/office/drawing/2014/main" id="{ADC56905-80B4-9928-273B-3327D5494ECF}"/>
              </a:ext>
            </a:extLst>
          </p:cNvPr>
          <p:cNvSpPr txBox="1"/>
          <p:nvPr/>
        </p:nvSpPr>
        <p:spPr>
          <a:xfrm>
            <a:off x="7722824" y="6149758"/>
            <a:ext cx="2467342" cy="369332"/>
          </a:xfrm>
          <a:prstGeom prst="rect">
            <a:avLst/>
          </a:prstGeom>
          <a:noFill/>
        </p:spPr>
        <p:txBody>
          <a:bodyPr wrap="none" rtlCol="0">
            <a:spAutoFit/>
          </a:bodyPr>
          <a:lstStyle/>
          <a:p>
            <a:r>
              <a:rPr lang="en-US" sz="1800" dirty="0" err="1"/>
              <a:t>Kayser</a:t>
            </a:r>
            <a:r>
              <a:rPr lang="en-US" sz="1800" dirty="0"/>
              <a:t> &amp; </a:t>
            </a:r>
            <a:r>
              <a:rPr lang="en-US" sz="1800" dirty="0" err="1"/>
              <a:t>Tenke</a:t>
            </a:r>
            <a:r>
              <a:rPr lang="en-US" sz="1800" dirty="0"/>
              <a:t>, 2016</a:t>
            </a:r>
          </a:p>
        </p:txBody>
      </p:sp>
    </p:spTree>
    <p:extLst>
      <p:ext uri="{BB962C8B-B14F-4D97-AF65-F5344CB8AC3E}">
        <p14:creationId xmlns:p14="http://schemas.microsoft.com/office/powerpoint/2010/main" val="34188777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278D174-2BD8-D073-72DC-0FD86DBFE3B7}"/>
              </a:ext>
            </a:extLst>
          </p:cNvPr>
          <p:cNvGrpSpPr/>
          <p:nvPr/>
        </p:nvGrpSpPr>
        <p:grpSpPr>
          <a:xfrm>
            <a:off x="1890892" y="-304062"/>
            <a:ext cx="10472203" cy="7162062"/>
            <a:chOff x="1819795" y="1096179"/>
            <a:chExt cx="7772400" cy="5379926"/>
          </a:xfrm>
        </p:grpSpPr>
        <p:pic>
          <p:nvPicPr>
            <p:cNvPr id="4" name="Picture 3">
              <a:extLst>
                <a:ext uri="{FF2B5EF4-FFF2-40B4-BE49-F238E27FC236}">
                  <a16:creationId xmlns:a16="http://schemas.microsoft.com/office/drawing/2014/main" id="{7CFC33DF-E58B-6BD6-D340-9BCC1A5E77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9795" y="1395446"/>
              <a:ext cx="7772400" cy="5080659"/>
            </a:xfrm>
            <a:prstGeom prst="rect">
              <a:avLst/>
            </a:prstGeom>
          </p:spPr>
        </p:pic>
        <p:sp>
          <p:nvSpPr>
            <p:cNvPr id="5" name="Rectangle 4">
              <a:extLst>
                <a:ext uri="{FF2B5EF4-FFF2-40B4-BE49-F238E27FC236}">
                  <a16:creationId xmlns:a16="http://schemas.microsoft.com/office/drawing/2014/main" id="{AF8676F9-C800-9C78-BFDF-5E8991287968}"/>
                </a:ext>
              </a:extLst>
            </p:cNvPr>
            <p:cNvSpPr/>
            <p:nvPr/>
          </p:nvSpPr>
          <p:spPr>
            <a:xfrm>
              <a:off x="4979624" y="1145755"/>
              <a:ext cx="793215" cy="649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A60E477-D8FE-78FF-B86D-4A185B32C436}"/>
                </a:ext>
              </a:extLst>
            </p:cNvPr>
            <p:cNvSpPr/>
            <p:nvPr/>
          </p:nvSpPr>
          <p:spPr>
            <a:xfrm>
              <a:off x="7285909" y="1096179"/>
              <a:ext cx="1758939" cy="649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535E5F0-3402-0918-1250-AC28C97430C9}"/>
                </a:ext>
              </a:extLst>
            </p:cNvPr>
            <p:cNvSpPr/>
            <p:nvPr/>
          </p:nvSpPr>
          <p:spPr>
            <a:xfrm>
              <a:off x="3182039" y="1970184"/>
              <a:ext cx="793215" cy="649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7DDE7D64-6D28-1D31-89DF-65D8B6FDD338}"/>
              </a:ext>
            </a:extLst>
          </p:cNvPr>
          <p:cNvSpPr>
            <a:spLocks noGrp="1"/>
          </p:cNvSpPr>
          <p:nvPr>
            <p:ph type="title"/>
          </p:nvPr>
        </p:nvSpPr>
        <p:spPr>
          <a:xfrm>
            <a:off x="302292" y="302603"/>
            <a:ext cx="10472204" cy="989514"/>
          </a:xfrm>
        </p:spPr>
        <p:txBody>
          <a:bodyPr>
            <a:normAutofit fontScale="90000"/>
          </a:bodyPr>
          <a:lstStyle/>
          <a:p>
            <a:r>
              <a:rPr lang="en-US" sz="4000" dirty="0">
                <a:latin typeface="+mn-lt"/>
              </a:rPr>
              <a:t>The location of </a:t>
            </a:r>
            <a:br>
              <a:rPr lang="en-US" sz="4000" dirty="0">
                <a:latin typeface="+mn-lt"/>
              </a:rPr>
            </a:br>
            <a:r>
              <a:rPr lang="en-US" sz="4000" dirty="0">
                <a:latin typeface="+mn-lt"/>
              </a:rPr>
              <a:t>Reference matters</a:t>
            </a:r>
          </a:p>
        </p:txBody>
      </p:sp>
      <p:sp>
        <p:nvSpPr>
          <p:cNvPr id="9" name="TextBox 8">
            <a:extLst>
              <a:ext uri="{FF2B5EF4-FFF2-40B4-BE49-F238E27FC236}">
                <a16:creationId xmlns:a16="http://schemas.microsoft.com/office/drawing/2014/main" id="{29D15323-E6C1-7D4F-AED5-9CCFB2176716}"/>
              </a:ext>
            </a:extLst>
          </p:cNvPr>
          <p:cNvSpPr txBox="1"/>
          <p:nvPr/>
        </p:nvSpPr>
        <p:spPr>
          <a:xfrm>
            <a:off x="2765233" y="6268598"/>
            <a:ext cx="2467342" cy="369332"/>
          </a:xfrm>
          <a:prstGeom prst="rect">
            <a:avLst/>
          </a:prstGeom>
          <a:noFill/>
        </p:spPr>
        <p:txBody>
          <a:bodyPr wrap="none" rtlCol="0">
            <a:spAutoFit/>
          </a:bodyPr>
          <a:lstStyle/>
          <a:p>
            <a:r>
              <a:rPr lang="en-US" sz="1800" dirty="0" err="1"/>
              <a:t>Kayser</a:t>
            </a:r>
            <a:r>
              <a:rPr lang="en-US" sz="1800" dirty="0"/>
              <a:t> &amp; </a:t>
            </a:r>
            <a:r>
              <a:rPr lang="en-US" sz="1800" dirty="0" err="1"/>
              <a:t>Tenke</a:t>
            </a:r>
            <a:r>
              <a:rPr lang="en-US" sz="1800" dirty="0"/>
              <a:t>, 2016</a:t>
            </a:r>
          </a:p>
        </p:txBody>
      </p:sp>
      <p:sp>
        <p:nvSpPr>
          <p:cNvPr id="3" name="Rectangle 2">
            <a:extLst>
              <a:ext uri="{FF2B5EF4-FFF2-40B4-BE49-F238E27FC236}">
                <a16:creationId xmlns:a16="http://schemas.microsoft.com/office/drawing/2014/main" id="{A621BDA5-B49C-77FF-A188-EA37FE4D469E}"/>
              </a:ext>
            </a:extLst>
          </p:cNvPr>
          <p:cNvSpPr/>
          <p:nvPr/>
        </p:nvSpPr>
        <p:spPr>
          <a:xfrm>
            <a:off x="9111803" y="5774144"/>
            <a:ext cx="2949262" cy="989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EBD6540-989E-04DB-21BE-64A7293E354F}"/>
              </a:ext>
            </a:extLst>
          </p:cNvPr>
          <p:cNvSpPr/>
          <p:nvPr/>
        </p:nvSpPr>
        <p:spPr>
          <a:xfrm>
            <a:off x="8718997" y="2486654"/>
            <a:ext cx="3146738" cy="1409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A752FEA-B915-4E3E-8701-D1468537810E}"/>
              </a:ext>
            </a:extLst>
          </p:cNvPr>
          <p:cNvSpPr/>
          <p:nvPr/>
        </p:nvSpPr>
        <p:spPr>
          <a:xfrm>
            <a:off x="8914327" y="2581099"/>
            <a:ext cx="3146738" cy="1409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1509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6DAB3-4CDB-0479-0CD0-4F6F5396293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CC5D17E-A3BD-E445-2A75-9354E3E538F1}"/>
              </a:ext>
            </a:extLst>
          </p:cNvPr>
          <p:cNvSpPr>
            <a:spLocks noGrp="1"/>
          </p:cNvSpPr>
          <p:nvPr>
            <p:ph type="title"/>
          </p:nvPr>
        </p:nvSpPr>
        <p:spPr/>
        <p:txBody>
          <a:bodyPr/>
          <a:lstStyle/>
          <a:p>
            <a:endParaRPr lang="en-US"/>
          </a:p>
        </p:txBody>
      </p:sp>
      <p:pic>
        <p:nvPicPr>
          <p:cNvPr id="9" name="Content Placeholder 4" descr="A screenshot of a web page&#10;&#10;AI-generated content may be incorrect.">
            <a:extLst>
              <a:ext uri="{FF2B5EF4-FFF2-40B4-BE49-F238E27FC236}">
                <a16:creationId xmlns:a16="http://schemas.microsoft.com/office/drawing/2014/main" id="{7EABA50B-1EDF-47B0-45B6-6DCB842E3A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87248" y="1473903"/>
            <a:ext cx="7763586" cy="4195762"/>
          </a:xfrm>
          <a:prstGeom prst="rect">
            <a:avLst/>
          </a:prstGeom>
          <a:noFill/>
          <a:ln>
            <a:noFill/>
          </a:ln>
        </p:spPr>
      </p:pic>
    </p:spTree>
    <p:extLst>
      <p:ext uri="{BB962C8B-B14F-4D97-AF65-F5344CB8AC3E}">
        <p14:creationId xmlns:p14="http://schemas.microsoft.com/office/powerpoint/2010/main" val="2030563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C61C464-66D5-2CEF-0A78-E47ED09587EE}"/>
              </a:ext>
            </a:extLst>
          </p:cNvPr>
          <p:cNvSpPr/>
          <p:nvPr/>
        </p:nvSpPr>
        <p:spPr>
          <a:xfrm>
            <a:off x="5019432" y="2288339"/>
            <a:ext cx="278356" cy="45166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42F28D12-75D8-C26D-F4B0-551C1F93CD7A}"/>
              </a:ext>
            </a:extLst>
          </p:cNvPr>
          <p:cNvSpPr>
            <a:spLocks noGrp="1"/>
          </p:cNvSpPr>
          <p:nvPr>
            <p:ph type="title"/>
          </p:nvPr>
        </p:nvSpPr>
        <p:spPr>
          <a:xfrm>
            <a:off x="1509618" y="30055"/>
            <a:ext cx="10472204" cy="989514"/>
          </a:xfrm>
        </p:spPr>
        <p:txBody>
          <a:bodyPr>
            <a:normAutofit/>
          </a:bodyPr>
          <a:lstStyle/>
          <a:p>
            <a:r>
              <a:rPr lang="en-US" sz="4000" b="0" dirty="0"/>
              <a:t>Influence of the reference on ERPs</a:t>
            </a:r>
          </a:p>
        </p:txBody>
      </p:sp>
      <p:sp>
        <p:nvSpPr>
          <p:cNvPr id="2" name="Right Arrow Callout 1">
            <a:extLst>
              <a:ext uri="{FF2B5EF4-FFF2-40B4-BE49-F238E27FC236}">
                <a16:creationId xmlns:a16="http://schemas.microsoft.com/office/drawing/2014/main" id="{92A093A9-A31E-9FCB-66D4-773178334A9F}"/>
              </a:ext>
            </a:extLst>
          </p:cNvPr>
          <p:cNvSpPr/>
          <p:nvPr/>
        </p:nvSpPr>
        <p:spPr bwMode="auto">
          <a:xfrm>
            <a:off x="3197803" y="1593395"/>
            <a:ext cx="131126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4" name="TextBox 3">
            <a:extLst>
              <a:ext uri="{FF2B5EF4-FFF2-40B4-BE49-F238E27FC236}">
                <a16:creationId xmlns:a16="http://schemas.microsoft.com/office/drawing/2014/main" id="{3627D80B-BC8C-637B-E0A5-EE6E8B4AB9FD}"/>
              </a:ext>
            </a:extLst>
          </p:cNvPr>
          <p:cNvSpPr txBox="1"/>
          <p:nvPr/>
        </p:nvSpPr>
        <p:spPr>
          <a:xfrm>
            <a:off x="3259143" y="1773888"/>
            <a:ext cx="944810" cy="276999"/>
          </a:xfrm>
          <a:prstGeom prst="rect">
            <a:avLst/>
          </a:prstGeom>
          <a:noFill/>
          <a:effectLst/>
        </p:spPr>
        <p:txBody>
          <a:bodyPr wrap="none" rtlCol="0">
            <a:spAutoFit/>
          </a:bodyPr>
          <a:lstStyle/>
          <a:p>
            <a:pPr algn="l"/>
            <a:r>
              <a:rPr lang="en-US" sz="1200" b="1" dirty="0">
                <a:ln w="1905"/>
                <a:effectLst>
                  <a:innerShdw blurRad="69850" dist="43180" dir="5400000">
                    <a:srgbClr val="000000">
                      <a:alpha val="65000"/>
                    </a:srgbClr>
                  </a:innerShdw>
                </a:effectLst>
              </a:rPr>
              <a:t>Import data</a:t>
            </a:r>
          </a:p>
        </p:txBody>
      </p:sp>
      <p:sp>
        <p:nvSpPr>
          <p:cNvPr id="10" name="TextBox 9">
            <a:extLst>
              <a:ext uri="{FF2B5EF4-FFF2-40B4-BE49-F238E27FC236}">
                <a16:creationId xmlns:a16="http://schemas.microsoft.com/office/drawing/2014/main" id="{CC1B2E16-E517-F0DD-78A8-AAD51914CCF1}"/>
              </a:ext>
            </a:extLst>
          </p:cNvPr>
          <p:cNvSpPr txBox="1"/>
          <p:nvPr/>
        </p:nvSpPr>
        <p:spPr>
          <a:xfrm>
            <a:off x="1448478" y="1512476"/>
            <a:ext cx="1069525"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Raw</a:t>
            </a:r>
          </a:p>
          <a:p>
            <a:pPr algn="ctr">
              <a:spcBef>
                <a:spcPts val="225"/>
              </a:spcBef>
            </a:pPr>
            <a:r>
              <a:rPr lang="en-US" sz="1500" b="1" dirty="0">
                <a:ln w="1905"/>
                <a:effectLst>
                  <a:innerShdw blurRad="69850" dist="43180" dir="5400000">
                    <a:srgbClr val="000000">
                      <a:alpha val="65000"/>
                    </a:srgbClr>
                  </a:innerShdw>
                </a:effectLst>
              </a:rPr>
              <a:t>continuous</a:t>
            </a:r>
          </a:p>
          <a:p>
            <a:pPr algn="ctr">
              <a:spcBef>
                <a:spcPts val="225"/>
              </a:spcBef>
            </a:pPr>
            <a:r>
              <a:rPr lang="en-US" sz="1500" b="1" dirty="0">
                <a:ln w="1905"/>
                <a:effectLst>
                  <a:innerShdw blurRad="69850" dist="43180" dir="5400000">
                    <a:srgbClr val="000000">
                      <a:alpha val="65000"/>
                    </a:srgbClr>
                  </a:innerShdw>
                </a:effectLst>
              </a:rPr>
              <a:t>EEG data</a:t>
            </a:r>
          </a:p>
        </p:txBody>
      </p:sp>
      <p:sp>
        <p:nvSpPr>
          <p:cNvPr id="11" name="Right Arrow Callout 10">
            <a:extLst>
              <a:ext uri="{FF2B5EF4-FFF2-40B4-BE49-F238E27FC236}">
                <a16:creationId xmlns:a16="http://schemas.microsoft.com/office/drawing/2014/main" id="{8E1E66C3-4B5E-E38B-AFFA-2711F23B5D98}"/>
              </a:ext>
            </a:extLst>
          </p:cNvPr>
          <p:cNvSpPr/>
          <p:nvPr/>
        </p:nvSpPr>
        <p:spPr bwMode="auto">
          <a:xfrm>
            <a:off x="2621899" y="1593867"/>
            <a:ext cx="557344" cy="694944"/>
          </a:xfrm>
          <a:prstGeom prst="rightArrowCallout">
            <a:avLst>
              <a:gd name="adj1" fmla="val 33224"/>
              <a:gd name="adj2" fmla="val 30483"/>
              <a:gd name="adj3" fmla="val 22259"/>
              <a:gd name="adj4" fmla="val 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2" name="Right Arrow Callout 11">
            <a:extLst>
              <a:ext uri="{FF2B5EF4-FFF2-40B4-BE49-F238E27FC236}">
                <a16:creationId xmlns:a16="http://schemas.microsoft.com/office/drawing/2014/main" id="{CC089CBD-CE85-9CED-06F9-6CBF5DFD1E02}"/>
              </a:ext>
            </a:extLst>
          </p:cNvPr>
          <p:cNvSpPr/>
          <p:nvPr/>
        </p:nvSpPr>
        <p:spPr bwMode="auto">
          <a:xfrm>
            <a:off x="6137999" y="1613403"/>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3" name="TextBox 12">
            <a:extLst>
              <a:ext uri="{FF2B5EF4-FFF2-40B4-BE49-F238E27FC236}">
                <a16:creationId xmlns:a16="http://schemas.microsoft.com/office/drawing/2014/main" id="{5D2CBE8D-7025-9AA8-5092-DCCA88EBFCAA}"/>
              </a:ext>
            </a:extLst>
          </p:cNvPr>
          <p:cNvSpPr txBox="1"/>
          <p:nvPr/>
        </p:nvSpPr>
        <p:spPr>
          <a:xfrm>
            <a:off x="6182492" y="1730045"/>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1</a:t>
            </a:r>
          </a:p>
        </p:txBody>
      </p:sp>
      <p:sp>
        <p:nvSpPr>
          <p:cNvPr id="14" name="Right Arrow Callout 13">
            <a:extLst>
              <a:ext uri="{FF2B5EF4-FFF2-40B4-BE49-F238E27FC236}">
                <a16:creationId xmlns:a16="http://schemas.microsoft.com/office/drawing/2014/main" id="{198F93A7-6566-2FFC-18D4-894F10658DB4}"/>
              </a:ext>
            </a:extLst>
          </p:cNvPr>
          <p:cNvSpPr/>
          <p:nvPr/>
        </p:nvSpPr>
        <p:spPr bwMode="auto">
          <a:xfrm>
            <a:off x="8615335" y="1613403"/>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5" name="TextBox 14">
            <a:extLst>
              <a:ext uri="{FF2B5EF4-FFF2-40B4-BE49-F238E27FC236}">
                <a16:creationId xmlns:a16="http://schemas.microsoft.com/office/drawing/2014/main" id="{AD1F188C-878D-5F8C-133F-19BA037CE875}"/>
              </a:ext>
            </a:extLst>
          </p:cNvPr>
          <p:cNvSpPr txBox="1"/>
          <p:nvPr/>
        </p:nvSpPr>
        <p:spPr>
          <a:xfrm>
            <a:off x="8680345" y="1701886"/>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16" name="Right Arrow Callout 15">
            <a:extLst>
              <a:ext uri="{FF2B5EF4-FFF2-40B4-BE49-F238E27FC236}">
                <a16:creationId xmlns:a16="http://schemas.microsoft.com/office/drawing/2014/main" id="{BDD143A2-4485-4C54-8105-8C93CC01A2E6}"/>
              </a:ext>
            </a:extLst>
          </p:cNvPr>
          <p:cNvSpPr/>
          <p:nvPr/>
        </p:nvSpPr>
        <p:spPr bwMode="auto">
          <a:xfrm>
            <a:off x="4523548" y="1593395"/>
            <a:ext cx="1572452" cy="694944"/>
          </a:xfrm>
          <a:prstGeom prst="rightArrowCallout">
            <a:avLst>
              <a:gd name="adj1" fmla="val 33224"/>
              <a:gd name="adj2" fmla="val 30483"/>
              <a:gd name="adj3" fmla="val 22259"/>
              <a:gd name="adj4" fmla="val 81828"/>
            </a:avLst>
          </a:prstGeom>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7" name="TextBox 16">
            <a:extLst>
              <a:ext uri="{FF2B5EF4-FFF2-40B4-BE49-F238E27FC236}">
                <a16:creationId xmlns:a16="http://schemas.microsoft.com/office/drawing/2014/main" id="{07E63DBB-CA4E-5621-0904-69FDED61AD1C}"/>
              </a:ext>
            </a:extLst>
          </p:cNvPr>
          <p:cNvSpPr txBox="1"/>
          <p:nvPr/>
        </p:nvSpPr>
        <p:spPr>
          <a:xfrm>
            <a:off x="4523548" y="1783274"/>
            <a:ext cx="1252266" cy="276999"/>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Preprocessing</a:t>
            </a:r>
          </a:p>
        </p:txBody>
      </p:sp>
      <p:sp>
        <p:nvSpPr>
          <p:cNvPr id="18" name="Right Arrow Callout 17">
            <a:extLst>
              <a:ext uri="{FF2B5EF4-FFF2-40B4-BE49-F238E27FC236}">
                <a16:creationId xmlns:a16="http://schemas.microsoft.com/office/drawing/2014/main" id="{5F19AB1C-A2A1-9563-CCAA-265F6E69570E}"/>
              </a:ext>
            </a:extLst>
          </p:cNvPr>
          <p:cNvSpPr/>
          <p:nvPr/>
        </p:nvSpPr>
        <p:spPr bwMode="auto">
          <a:xfrm>
            <a:off x="7621711" y="1613403"/>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9" name="TextBox 18">
            <a:extLst>
              <a:ext uri="{FF2B5EF4-FFF2-40B4-BE49-F238E27FC236}">
                <a16:creationId xmlns:a16="http://schemas.microsoft.com/office/drawing/2014/main" id="{8467FAA3-8A6A-00F4-C98D-CB6C2A7DCF8F}"/>
              </a:ext>
            </a:extLst>
          </p:cNvPr>
          <p:cNvSpPr txBox="1"/>
          <p:nvPr/>
        </p:nvSpPr>
        <p:spPr>
          <a:xfrm>
            <a:off x="7585618" y="1795927"/>
            <a:ext cx="881972" cy="456535"/>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a:p>
            <a:pPr algn="ctr">
              <a:spcBef>
                <a:spcPts val="225"/>
              </a:spcBef>
            </a:pPr>
            <a:r>
              <a:rPr lang="en-US" sz="1000" b="1" dirty="0">
                <a:ln w="1905"/>
                <a:effectLst>
                  <a:innerShdw blurRad="69850" dist="43180" dir="5400000">
                    <a:srgbClr val="000000">
                      <a:alpha val="65000"/>
                    </a:srgbClr>
                  </a:innerShdw>
                </a:effectLst>
              </a:rPr>
              <a:t>(none here)</a:t>
            </a:r>
          </a:p>
        </p:txBody>
      </p:sp>
      <p:sp>
        <p:nvSpPr>
          <p:cNvPr id="20" name="TextBox 19">
            <a:extLst>
              <a:ext uri="{FF2B5EF4-FFF2-40B4-BE49-F238E27FC236}">
                <a16:creationId xmlns:a16="http://schemas.microsoft.com/office/drawing/2014/main" id="{39E216EC-6CA3-B2BE-C047-92A24F33FBD0}"/>
              </a:ext>
            </a:extLst>
          </p:cNvPr>
          <p:cNvSpPr txBox="1"/>
          <p:nvPr/>
        </p:nvSpPr>
        <p:spPr>
          <a:xfrm>
            <a:off x="10188214" y="1991631"/>
            <a:ext cx="1090363"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Number of </a:t>
            </a:r>
          </a:p>
          <a:p>
            <a:pPr algn="ctr">
              <a:spcBef>
                <a:spcPts val="225"/>
              </a:spcBef>
            </a:pPr>
            <a:r>
              <a:rPr lang="en-US" sz="1500" b="1" dirty="0">
                <a:ln w="1905"/>
                <a:effectLst>
                  <a:innerShdw blurRad="69850" dist="43180" dir="5400000">
                    <a:srgbClr val="000000">
                      <a:alpha val="65000"/>
                    </a:srgbClr>
                  </a:innerShdw>
                </a:effectLst>
              </a:rPr>
              <a:t>significant </a:t>
            </a:r>
          </a:p>
          <a:p>
            <a:pPr algn="ctr">
              <a:spcBef>
                <a:spcPts val="225"/>
              </a:spcBef>
            </a:pPr>
            <a:r>
              <a:rPr lang="en-US" sz="1500" b="1" dirty="0">
                <a:ln w="1905"/>
                <a:effectLst>
                  <a:innerShdw blurRad="69850" dist="43180" dir="5400000">
                    <a:srgbClr val="000000">
                      <a:alpha val="65000"/>
                    </a:srgbClr>
                  </a:innerShdw>
                </a:effectLst>
              </a:rPr>
              <a:t>channels</a:t>
            </a:r>
          </a:p>
        </p:txBody>
      </p:sp>
      <p:sp>
        <p:nvSpPr>
          <p:cNvPr id="22" name="Right Arrow 21">
            <a:extLst>
              <a:ext uri="{FF2B5EF4-FFF2-40B4-BE49-F238E27FC236}">
                <a16:creationId xmlns:a16="http://schemas.microsoft.com/office/drawing/2014/main" id="{79447BC9-611A-9D3B-5003-930C8D9591D5}"/>
              </a:ext>
            </a:extLst>
          </p:cNvPr>
          <p:cNvSpPr/>
          <p:nvPr/>
        </p:nvSpPr>
        <p:spPr>
          <a:xfrm>
            <a:off x="5019432" y="2423738"/>
            <a:ext cx="1108763" cy="504086"/>
          </a:xfrm>
          <a:prstGeom prst="rightArrow">
            <a:avLst/>
          </a:prstGeom>
          <a:gradFill flip="none" rotWithShape="1">
            <a:lin ang="0" scaled="1"/>
            <a:tileRec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3" name="Right Arrow Callout 22">
            <a:extLst>
              <a:ext uri="{FF2B5EF4-FFF2-40B4-BE49-F238E27FC236}">
                <a16:creationId xmlns:a16="http://schemas.microsoft.com/office/drawing/2014/main" id="{B72463B7-CB72-CB9B-9FE4-A78EAB6B0547}"/>
              </a:ext>
            </a:extLst>
          </p:cNvPr>
          <p:cNvSpPr/>
          <p:nvPr/>
        </p:nvSpPr>
        <p:spPr bwMode="auto">
          <a:xfrm>
            <a:off x="6145983" y="2409694"/>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4" name="Right Arrow Callout 23">
            <a:extLst>
              <a:ext uri="{FF2B5EF4-FFF2-40B4-BE49-F238E27FC236}">
                <a16:creationId xmlns:a16="http://schemas.microsoft.com/office/drawing/2014/main" id="{51285C72-7824-67E5-CA54-ACA200AE560E}"/>
              </a:ext>
            </a:extLst>
          </p:cNvPr>
          <p:cNvSpPr/>
          <p:nvPr/>
        </p:nvSpPr>
        <p:spPr bwMode="auto">
          <a:xfrm>
            <a:off x="8623319" y="2409694"/>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5" name="Right Arrow Callout 24">
            <a:extLst>
              <a:ext uri="{FF2B5EF4-FFF2-40B4-BE49-F238E27FC236}">
                <a16:creationId xmlns:a16="http://schemas.microsoft.com/office/drawing/2014/main" id="{BB929850-CB38-6379-B9CD-B94542C2BB49}"/>
              </a:ext>
            </a:extLst>
          </p:cNvPr>
          <p:cNvSpPr/>
          <p:nvPr/>
        </p:nvSpPr>
        <p:spPr bwMode="auto">
          <a:xfrm>
            <a:off x="7629695" y="2409694"/>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26" name="TextBox 25">
            <a:extLst>
              <a:ext uri="{FF2B5EF4-FFF2-40B4-BE49-F238E27FC236}">
                <a16:creationId xmlns:a16="http://schemas.microsoft.com/office/drawing/2014/main" id="{CA6E78D0-B2CA-D68E-C8FE-E85671C06E4B}"/>
              </a:ext>
            </a:extLst>
          </p:cNvPr>
          <p:cNvSpPr txBox="1"/>
          <p:nvPr/>
        </p:nvSpPr>
        <p:spPr>
          <a:xfrm>
            <a:off x="6190060" y="2531587"/>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2</a:t>
            </a:r>
          </a:p>
        </p:txBody>
      </p:sp>
      <p:sp>
        <p:nvSpPr>
          <p:cNvPr id="27" name="TextBox 26">
            <a:extLst>
              <a:ext uri="{FF2B5EF4-FFF2-40B4-BE49-F238E27FC236}">
                <a16:creationId xmlns:a16="http://schemas.microsoft.com/office/drawing/2014/main" id="{E72B4815-2BAF-F93E-BCE5-AE9A710DDDD4}"/>
              </a:ext>
            </a:extLst>
          </p:cNvPr>
          <p:cNvSpPr txBox="1"/>
          <p:nvPr/>
        </p:nvSpPr>
        <p:spPr>
          <a:xfrm>
            <a:off x="8687913" y="2503428"/>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28" name="TextBox 27">
            <a:extLst>
              <a:ext uri="{FF2B5EF4-FFF2-40B4-BE49-F238E27FC236}">
                <a16:creationId xmlns:a16="http://schemas.microsoft.com/office/drawing/2014/main" id="{17ABABC1-855C-9775-983F-B680F6847919}"/>
              </a:ext>
            </a:extLst>
          </p:cNvPr>
          <p:cNvSpPr txBox="1"/>
          <p:nvPr/>
        </p:nvSpPr>
        <p:spPr>
          <a:xfrm>
            <a:off x="7593186" y="2597469"/>
            <a:ext cx="881972" cy="666849"/>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a:p>
            <a:pPr algn="ctr">
              <a:spcBef>
                <a:spcPts val="225"/>
              </a:spcBef>
            </a:pPr>
            <a:r>
              <a:rPr lang="en-US" sz="1000" b="1" dirty="0">
                <a:ln w="1905"/>
                <a:effectLst>
                  <a:innerShdw blurRad="69850" dist="43180" dir="5400000">
                    <a:srgbClr val="000000">
                      <a:alpha val="65000"/>
                    </a:srgbClr>
                  </a:innerShdw>
                </a:effectLst>
              </a:rPr>
              <a:t>(none here)</a:t>
            </a:r>
          </a:p>
          <a:p>
            <a:pPr algn="ctr">
              <a:spcBef>
                <a:spcPts val="225"/>
              </a:spcBef>
            </a:pPr>
            <a:endParaRPr lang="en-US" sz="1200" b="1" dirty="0">
              <a:ln w="1905"/>
              <a:effectLst>
                <a:innerShdw blurRad="69850" dist="43180" dir="5400000">
                  <a:srgbClr val="000000">
                    <a:alpha val="65000"/>
                  </a:srgbClr>
                </a:innerShdw>
              </a:effectLst>
            </a:endParaRPr>
          </a:p>
        </p:txBody>
      </p:sp>
      <p:sp>
        <p:nvSpPr>
          <p:cNvPr id="29" name="Left Brace 28">
            <a:extLst>
              <a:ext uri="{FF2B5EF4-FFF2-40B4-BE49-F238E27FC236}">
                <a16:creationId xmlns:a16="http://schemas.microsoft.com/office/drawing/2014/main" id="{28B63D0D-F25F-D583-6F24-8D30577570AC}"/>
              </a:ext>
            </a:extLst>
          </p:cNvPr>
          <p:cNvSpPr/>
          <p:nvPr/>
        </p:nvSpPr>
        <p:spPr>
          <a:xfrm rot="10800000">
            <a:off x="10001996" y="1627584"/>
            <a:ext cx="186218" cy="1536396"/>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2" name="Group 41">
            <a:extLst>
              <a:ext uri="{FF2B5EF4-FFF2-40B4-BE49-F238E27FC236}">
                <a16:creationId xmlns:a16="http://schemas.microsoft.com/office/drawing/2014/main" id="{A662740E-A03C-229C-56ED-B7B12B07320A}"/>
              </a:ext>
            </a:extLst>
          </p:cNvPr>
          <p:cNvGrpSpPr>
            <a:grpSpLocks noChangeAspect="1"/>
          </p:cNvGrpSpPr>
          <p:nvPr/>
        </p:nvGrpSpPr>
        <p:grpSpPr>
          <a:xfrm>
            <a:off x="6078089" y="3256160"/>
            <a:ext cx="4607715" cy="3601842"/>
            <a:chOff x="524057" y="2319355"/>
            <a:chExt cx="5759642" cy="4502302"/>
          </a:xfrm>
        </p:grpSpPr>
        <p:pic>
          <p:nvPicPr>
            <p:cNvPr id="43" name="Picture 42">
              <a:extLst>
                <a:ext uri="{FF2B5EF4-FFF2-40B4-BE49-F238E27FC236}">
                  <a16:creationId xmlns:a16="http://schemas.microsoft.com/office/drawing/2014/main" id="{26E0D2BA-70CC-D20A-16E9-909FA5EEAC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4057" y="2533612"/>
              <a:ext cx="5759642" cy="4288045"/>
            </a:xfrm>
            <a:prstGeom prst="rect">
              <a:avLst/>
            </a:prstGeom>
          </p:spPr>
        </p:pic>
        <p:sp>
          <p:nvSpPr>
            <p:cNvPr id="44" name="TextBox 43">
              <a:extLst>
                <a:ext uri="{FF2B5EF4-FFF2-40B4-BE49-F238E27FC236}">
                  <a16:creationId xmlns:a16="http://schemas.microsoft.com/office/drawing/2014/main" id="{A49BC93A-E546-2A72-64E6-C854A9946BD7}"/>
                </a:ext>
              </a:extLst>
            </p:cNvPr>
            <p:cNvSpPr txBox="1"/>
            <p:nvPr/>
          </p:nvSpPr>
          <p:spPr>
            <a:xfrm>
              <a:off x="528574" y="2319355"/>
              <a:ext cx="5755125" cy="807914"/>
            </a:xfrm>
            <a:prstGeom prst="rect">
              <a:avLst/>
            </a:prstGeom>
            <a:solidFill>
              <a:schemeClr val="lt1"/>
            </a:solidFill>
          </p:spPr>
          <p:txBody>
            <a:bodyPr wrap="square" rtlCol="0">
              <a:spAutoFit/>
            </a:bodyPr>
            <a:lstStyle/>
            <a:p>
              <a:pPr algn="ctr"/>
              <a:r>
                <a:rPr lang="en-US" dirty="0">
                  <a:solidFill>
                    <a:schemeClr val="bg1"/>
                  </a:solidFill>
                </a:rPr>
                <a:t>Oddball vs. standard auditory stimuli at 450 ms (BIDS ds003061)</a:t>
              </a:r>
            </a:p>
          </p:txBody>
        </p:sp>
      </p:grpSp>
      <p:pic>
        <p:nvPicPr>
          <p:cNvPr id="3" name="Picture 2" descr="Chart, histogram&#10;&#10;Description automatically generated">
            <a:extLst>
              <a:ext uri="{FF2B5EF4-FFF2-40B4-BE49-F238E27FC236}">
                <a16:creationId xmlns:a16="http://schemas.microsoft.com/office/drawing/2014/main" id="{A8F75FBD-B4AA-E002-107F-F0512DB424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480720" y="4080069"/>
            <a:ext cx="3303273" cy="2669879"/>
          </a:xfrm>
          <a:prstGeom prst="rect">
            <a:avLst/>
          </a:prstGeom>
        </p:spPr>
      </p:pic>
      <p:pic>
        <p:nvPicPr>
          <p:cNvPr id="5" name="Picture 4" descr="A screenshot of a computer&#10;&#10;Description automatically generated with low confidence">
            <a:extLst>
              <a:ext uri="{FF2B5EF4-FFF2-40B4-BE49-F238E27FC236}">
                <a16:creationId xmlns:a16="http://schemas.microsoft.com/office/drawing/2014/main" id="{BB93F333-2DB1-C35C-5B98-035CD9F22D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9616" y="2818042"/>
            <a:ext cx="3992451" cy="824839"/>
          </a:xfrm>
          <a:prstGeom prst="rect">
            <a:avLst/>
          </a:prstGeom>
        </p:spPr>
      </p:pic>
    </p:spTree>
    <p:extLst>
      <p:ext uri="{BB962C8B-B14F-4D97-AF65-F5344CB8AC3E}">
        <p14:creationId xmlns:p14="http://schemas.microsoft.com/office/powerpoint/2010/main" val="3776284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D15FB-6CBA-366B-8C52-E9B558D60AB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B3E63A5-A5ED-7DF9-C166-28E54577AFCC}"/>
              </a:ext>
            </a:extLst>
          </p:cNvPr>
          <p:cNvSpPr>
            <a:spLocks noGrp="1"/>
          </p:cNvSpPr>
          <p:nvPr>
            <p:ph type="title"/>
          </p:nvPr>
        </p:nvSpPr>
        <p:spPr>
          <a:xfrm>
            <a:off x="1509618" y="30055"/>
            <a:ext cx="10472204" cy="989514"/>
          </a:xfrm>
        </p:spPr>
        <p:txBody>
          <a:bodyPr>
            <a:normAutofit/>
          </a:bodyPr>
          <a:lstStyle/>
          <a:p>
            <a:r>
              <a:rPr lang="en-US" sz="4000" b="0" dirty="0"/>
              <a:t>Influence of the reference on ERPs</a:t>
            </a:r>
          </a:p>
        </p:txBody>
      </p:sp>
      <p:pic>
        <p:nvPicPr>
          <p:cNvPr id="6" name="Picture 5" descr="A picture containing text&#10;&#10;Description automatically generated">
            <a:extLst>
              <a:ext uri="{FF2B5EF4-FFF2-40B4-BE49-F238E27FC236}">
                <a16:creationId xmlns:a16="http://schemas.microsoft.com/office/drawing/2014/main" id="{6A19CBF1-B900-3174-3FA8-1EBFD0B9FDF7}"/>
              </a:ext>
            </a:extLst>
          </p:cNvPr>
          <p:cNvPicPr>
            <a:picLocks noChangeAspect="1"/>
          </p:cNvPicPr>
          <p:nvPr/>
        </p:nvPicPr>
        <p:blipFill>
          <a:blip r:embed="rId2"/>
          <a:stretch>
            <a:fillRect/>
          </a:stretch>
        </p:blipFill>
        <p:spPr>
          <a:xfrm>
            <a:off x="911318" y="2653048"/>
            <a:ext cx="5184682" cy="2149597"/>
          </a:xfrm>
          <a:prstGeom prst="rect">
            <a:avLst/>
          </a:prstGeom>
        </p:spPr>
      </p:pic>
      <p:pic>
        <p:nvPicPr>
          <p:cNvPr id="21" name="Picture 20" descr="Chart, histogram&#10;&#10;Description automatically generated">
            <a:extLst>
              <a:ext uri="{FF2B5EF4-FFF2-40B4-BE49-F238E27FC236}">
                <a16:creationId xmlns:a16="http://schemas.microsoft.com/office/drawing/2014/main" id="{9D50E1B3-CB2D-46A5-0B61-702246A78260}"/>
              </a:ext>
            </a:extLst>
          </p:cNvPr>
          <p:cNvPicPr>
            <a:picLocks noChangeAspect="1"/>
          </p:cNvPicPr>
          <p:nvPr/>
        </p:nvPicPr>
        <p:blipFill>
          <a:blip r:embed="rId3"/>
          <a:stretch>
            <a:fillRect/>
          </a:stretch>
        </p:blipFill>
        <p:spPr>
          <a:xfrm>
            <a:off x="6389916" y="1558344"/>
            <a:ext cx="5441556" cy="4374724"/>
          </a:xfrm>
          <a:prstGeom prst="rect">
            <a:avLst/>
          </a:prstGeom>
        </p:spPr>
      </p:pic>
    </p:spTree>
    <p:extLst>
      <p:ext uri="{BB962C8B-B14F-4D97-AF65-F5344CB8AC3E}">
        <p14:creationId xmlns:p14="http://schemas.microsoft.com/office/powerpoint/2010/main" val="1840855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55604-3EB2-3497-950F-D0E6ACD60CEB}"/>
            </a:ext>
          </a:extLst>
        </p:cNvPr>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DCF5877D-D3ED-23CA-4953-BABF9C84FF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8155" y="216040"/>
            <a:ext cx="3992450" cy="3025490"/>
          </a:xfrm>
          <a:prstGeom prst="rect">
            <a:avLst/>
          </a:prstGeom>
        </p:spPr>
      </p:pic>
      <p:pic>
        <p:nvPicPr>
          <p:cNvPr id="7" name="Picture 6" descr="Chart, diagram&#10;&#10;Description automatically generated">
            <a:extLst>
              <a:ext uri="{FF2B5EF4-FFF2-40B4-BE49-F238E27FC236}">
                <a16:creationId xmlns:a16="http://schemas.microsoft.com/office/drawing/2014/main" id="{D998EBBF-F845-F4BE-7C69-E553DDBD5C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8155" y="3241530"/>
            <a:ext cx="3259611" cy="2669879"/>
          </a:xfrm>
          <a:prstGeom prst="rect">
            <a:avLst/>
          </a:prstGeom>
        </p:spPr>
      </p:pic>
    </p:spTree>
    <p:extLst>
      <p:ext uri="{BB962C8B-B14F-4D97-AF65-F5344CB8AC3E}">
        <p14:creationId xmlns:p14="http://schemas.microsoft.com/office/powerpoint/2010/main" val="18505250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F28D12-75D8-C26D-F4B0-551C1F93CD7A}"/>
              </a:ext>
            </a:extLst>
          </p:cNvPr>
          <p:cNvSpPr>
            <a:spLocks noGrp="1"/>
          </p:cNvSpPr>
          <p:nvPr>
            <p:ph type="title"/>
          </p:nvPr>
        </p:nvSpPr>
        <p:spPr>
          <a:xfrm>
            <a:off x="1509618" y="30055"/>
            <a:ext cx="10472204" cy="989514"/>
          </a:xfrm>
        </p:spPr>
        <p:txBody>
          <a:bodyPr>
            <a:normAutofit/>
          </a:bodyPr>
          <a:lstStyle/>
          <a:p>
            <a:r>
              <a:rPr lang="en-US" sz="4000" b="0" dirty="0"/>
              <a:t>Influence of the reference on ERPs</a:t>
            </a:r>
          </a:p>
        </p:txBody>
      </p:sp>
      <p:pic>
        <p:nvPicPr>
          <p:cNvPr id="32" name="image2.png">
            <a:extLst>
              <a:ext uri="{FF2B5EF4-FFF2-40B4-BE49-F238E27FC236}">
                <a16:creationId xmlns:a16="http://schemas.microsoft.com/office/drawing/2014/main" id="{E2DAA5A4-B9CB-9D4E-2DAB-788E0E0821A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89147" y="2237508"/>
            <a:ext cx="3469788" cy="2382983"/>
          </a:xfrm>
          <a:prstGeom prst="rect">
            <a:avLst/>
          </a:prstGeom>
          <a:ln/>
        </p:spPr>
      </p:pic>
      <p:sp>
        <p:nvSpPr>
          <p:cNvPr id="33" name="TextBox 32">
            <a:extLst>
              <a:ext uri="{FF2B5EF4-FFF2-40B4-BE49-F238E27FC236}">
                <a16:creationId xmlns:a16="http://schemas.microsoft.com/office/drawing/2014/main" id="{D8014D61-59A3-8F6F-6CFF-6E2803F1566A}"/>
              </a:ext>
            </a:extLst>
          </p:cNvPr>
          <p:cNvSpPr txBox="1"/>
          <p:nvPr/>
        </p:nvSpPr>
        <p:spPr>
          <a:xfrm>
            <a:off x="7065430" y="1418405"/>
            <a:ext cx="2670924" cy="523220"/>
          </a:xfrm>
          <a:prstGeom prst="rect">
            <a:avLst/>
          </a:prstGeom>
          <a:noFill/>
        </p:spPr>
        <p:txBody>
          <a:bodyPr wrap="none" rtlCol="0">
            <a:spAutoFit/>
          </a:bodyPr>
          <a:lstStyle/>
          <a:p>
            <a:pPr algn="ctr"/>
            <a:r>
              <a:rPr lang="en-US" dirty="0"/>
              <a:t>Face scrambled vs. famous </a:t>
            </a:r>
          </a:p>
          <a:p>
            <a:pPr algn="ctr"/>
            <a:r>
              <a:rPr lang="en-US" dirty="0"/>
              <a:t>(dataset used at this workshop)</a:t>
            </a:r>
          </a:p>
        </p:txBody>
      </p:sp>
      <p:sp>
        <p:nvSpPr>
          <p:cNvPr id="34" name="Content Placeholder 2">
            <a:extLst>
              <a:ext uri="{FF2B5EF4-FFF2-40B4-BE49-F238E27FC236}">
                <a16:creationId xmlns:a16="http://schemas.microsoft.com/office/drawing/2014/main" id="{D3AF612D-63E3-96BE-1566-A8809D5C5B20}"/>
              </a:ext>
            </a:extLst>
          </p:cNvPr>
          <p:cNvSpPr txBox="1">
            <a:spLocks/>
          </p:cNvSpPr>
          <p:nvPr/>
        </p:nvSpPr>
        <p:spPr>
          <a:xfrm>
            <a:off x="1951610" y="5280937"/>
            <a:ext cx="8744261" cy="15770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It is unknown why using a reference decreases the number of significant channels when comparing 2 conditions for these 3 datasets</a:t>
            </a:r>
          </a:p>
          <a:p>
            <a:r>
              <a:rPr lang="en-US" dirty="0"/>
              <a:t>No reference wins (REST not superior) </a:t>
            </a:r>
          </a:p>
          <a:p>
            <a:endParaRPr lang="en-US" dirty="0"/>
          </a:p>
          <a:p>
            <a:endParaRPr lang="en-US" dirty="0"/>
          </a:p>
          <a:p>
            <a:endParaRPr lang="en-US" dirty="0"/>
          </a:p>
        </p:txBody>
      </p:sp>
      <p:pic>
        <p:nvPicPr>
          <p:cNvPr id="36" name="image2.png">
            <a:extLst>
              <a:ext uri="{FF2B5EF4-FFF2-40B4-BE49-F238E27FC236}">
                <a16:creationId xmlns:a16="http://schemas.microsoft.com/office/drawing/2014/main" id="{61492738-E193-8B04-6D9E-ECA6FA6EE1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68"/>
          <a:stretch/>
        </p:blipFill>
        <p:spPr>
          <a:xfrm>
            <a:off x="2279213" y="2237508"/>
            <a:ext cx="3417041" cy="2382983"/>
          </a:xfrm>
          <a:prstGeom prst="rect">
            <a:avLst/>
          </a:prstGeom>
          <a:ln/>
        </p:spPr>
      </p:pic>
      <p:sp>
        <p:nvSpPr>
          <p:cNvPr id="37" name="TextBox 36">
            <a:extLst>
              <a:ext uri="{FF2B5EF4-FFF2-40B4-BE49-F238E27FC236}">
                <a16:creationId xmlns:a16="http://schemas.microsoft.com/office/drawing/2014/main" id="{32B95C88-6B25-8018-E55E-3F71B273FA6A}"/>
              </a:ext>
            </a:extLst>
          </p:cNvPr>
          <p:cNvSpPr txBox="1"/>
          <p:nvPr/>
        </p:nvSpPr>
        <p:spPr>
          <a:xfrm>
            <a:off x="3051931" y="1418405"/>
            <a:ext cx="2274982" cy="523220"/>
          </a:xfrm>
          <a:prstGeom prst="rect">
            <a:avLst/>
          </a:prstGeom>
          <a:noFill/>
        </p:spPr>
        <p:txBody>
          <a:bodyPr wrap="none" rtlCol="0">
            <a:spAutoFit/>
          </a:bodyPr>
          <a:lstStyle/>
          <a:p>
            <a:pPr algn="ctr"/>
            <a:r>
              <a:rPr lang="en-US" dirty="0"/>
              <a:t>Animal vs non-animal task</a:t>
            </a:r>
          </a:p>
          <a:p>
            <a:pPr algn="ctr"/>
            <a:r>
              <a:rPr lang="en-US" dirty="0"/>
              <a:t>(BIDS 2680)</a:t>
            </a:r>
          </a:p>
        </p:txBody>
      </p:sp>
    </p:spTree>
    <p:extLst>
      <p:ext uri="{BB962C8B-B14F-4D97-AF65-F5344CB8AC3E}">
        <p14:creationId xmlns:p14="http://schemas.microsoft.com/office/powerpoint/2010/main" val="343999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B01591-6B35-5ED9-DE57-CBFF11955C72}"/>
              </a:ext>
            </a:extLst>
          </p:cNvPr>
          <p:cNvSpPr txBox="1"/>
          <p:nvPr/>
        </p:nvSpPr>
        <p:spPr>
          <a:xfrm>
            <a:off x="601305" y="143885"/>
            <a:ext cx="4690708" cy="707886"/>
          </a:xfrm>
          <a:prstGeom prst="rect">
            <a:avLst/>
          </a:prstGeom>
          <a:noFill/>
        </p:spPr>
        <p:txBody>
          <a:bodyPr wrap="none" rtlCol="0">
            <a:spAutoFit/>
          </a:bodyPr>
          <a:lstStyle/>
          <a:p>
            <a:r>
              <a:rPr lang="en-US" sz="4000" err="1"/>
              <a:t>Downsampling</a:t>
            </a:r>
            <a:r>
              <a:rPr lang="en-US" sz="4000"/>
              <a:t> data</a:t>
            </a:r>
          </a:p>
        </p:txBody>
      </p:sp>
      <p:sp>
        <p:nvSpPr>
          <p:cNvPr id="3" name="TextBox 2">
            <a:extLst>
              <a:ext uri="{FF2B5EF4-FFF2-40B4-BE49-F238E27FC236}">
                <a16:creationId xmlns:a16="http://schemas.microsoft.com/office/drawing/2014/main" id="{1F07FE12-DADB-7329-BB64-E1A6645B016E}"/>
              </a:ext>
            </a:extLst>
          </p:cNvPr>
          <p:cNvSpPr txBox="1"/>
          <p:nvPr/>
        </p:nvSpPr>
        <p:spPr>
          <a:xfrm>
            <a:off x="505810" y="4754840"/>
            <a:ext cx="11015439" cy="1749133"/>
          </a:xfrm>
          <a:prstGeom prst="rect">
            <a:avLst/>
          </a:prstGeom>
          <a:noFill/>
        </p:spPr>
        <p:txBody>
          <a:bodyPr wrap="square" rtlCol="0">
            <a:spAutoFit/>
          </a:bodyPr>
          <a:lstStyle/>
          <a:p>
            <a:pPr>
              <a:lnSpc>
                <a:spcPct val="150000"/>
              </a:lnSpc>
            </a:pPr>
            <a:r>
              <a:rPr lang="en-US" sz="2000" b="1"/>
              <a:t>Reasons for NOT lowering sampling rate</a:t>
            </a:r>
          </a:p>
          <a:p>
            <a:pPr marL="342900" indent="-342900">
              <a:lnSpc>
                <a:spcPct val="150000"/>
              </a:lnSpc>
              <a:buFontTx/>
              <a:buChar char="-"/>
            </a:pPr>
            <a:r>
              <a:rPr lang="en-US" sz="1800"/>
              <a:t>Even with MEEG amplifiers noise, information above 250 Hz (500 Hz sampling rate) might be useful for some algorithm (e.g., Independent Component Analysis)</a:t>
            </a:r>
          </a:p>
          <a:p>
            <a:pPr marL="342900" indent="-342900">
              <a:lnSpc>
                <a:spcPct val="150000"/>
              </a:lnSpc>
              <a:buFontTx/>
              <a:buChar char="-"/>
            </a:pPr>
            <a:r>
              <a:rPr lang="en-US" sz="1800"/>
              <a:t>Behavioral responses are measured on the order of millisecond – keep MEEG at the same time scale?</a:t>
            </a:r>
          </a:p>
        </p:txBody>
      </p:sp>
      <p:grpSp>
        <p:nvGrpSpPr>
          <p:cNvPr id="11" name="Group 10">
            <a:extLst>
              <a:ext uri="{FF2B5EF4-FFF2-40B4-BE49-F238E27FC236}">
                <a16:creationId xmlns:a16="http://schemas.microsoft.com/office/drawing/2014/main" id="{355E1C0D-4B3D-49A0-8861-2831DA5316D6}"/>
              </a:ext>
            </a:extLst>
          </p:cNvPr>
          <p:cNvGrpSpPr/>
          <p:nvPr/>
        </p:nvGrpSpPr>
        <p:grpSpPr>
          <a:xfrm>
            <a:off x="3511103" y="2945518"/>
            <a:ext cx="4501047" cy="1615827"/>
            <a:chOff x="4018484" y="1175966"/>
            <a:chExt cx="3783528" cy="920684"/>
          </a:xfrm>
        </p:grpSpPr>
        <p:grpSp>
          <p:nvGrpSpPr>
            <p:cNvPr id="4" name="Group 3">
              <a:extLst>
                <a:ext uri="{FF2B5EF4-FFF2-40B4-BE49-F238E27FC236}">
                  <a16:creationId xmlns:a16="http://schemas.microsoft.com/office/drawing/2014/main" id="{FFB6928C-DE3F-15AF-5B2D-08C5C0017787}"/>
                </a:ext>
              </a:extLst>
            </p:cNvPr>
            <p:cNvGrpSpPr/>
            <p:nvPr/>
          </p:nvGrpSpPr>
          <p:grpSpPr>
            <a:xfrm>
              <a:off x="4022414" y="1175966"/>
              <a:ext cx="3770374" cy="920684"/>
              <a:chOff x="774095" y="2942162"/>
              <a:chExt cx="7944150" cy="1684572"/>
            </a:xfrm>
          </p:grpSpPr>
          <p:sp>
            <p:nvSpPr>
              <p:cNvPr id="5" name="Freeform 4">
                <a:extLst>
                  <a:ext uri="{FF2B5EF4-FFF2-40B4-BE49-F238E27FC236}">
                    <a16:creationId xmlns:a16="http://schemas.microsoft.com/office/drawing/2014/main" id="{CE9F7AD9-E18D-6A4D-B3D7-DFCEADD9E895}"/>
                  </a:ext>
                </a:extLst>
              </p:cNvPr>
              <p:cNvSpPr/>
              <p:nvPr/>
            </p:nvSpPr>
            <p:spPr>
              <a:xfrm>
                <a:off x="774095" y="3005057"/>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6" name="Freeform 5">
                <a:extLst>
                  <a:ext uri="{FF2B5EF4-FFF2-40B4-BE49-F238E27FC236}">
                    <a16:creationId xmlns:a16="http://schemas.microsoft.com/office/drawing/2014/main" id="{01D47C00-A89D-C662-E220-4D48B9E2E9ED}"/>
                  </a:ext>
                </a:extLst>
              </p:cNvPr>
              <p:cNvSpPr/>
              <p:nvPr/>
            </p:nvSpPr>
            <p:spPr>
              <a:xfrm>
                <a:off x="2353733" y="2988124"/>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7" name="Freeform 6">
                <a:extLst>
                  <a:ext uri="{FF2B5EF4-FFF2-40B4-BE49-F238E27FC236}">
                    <a16:creationId xmlns:a16="http://schemas.microsoft.com/office/drawing/2014/main" id="{A28895CC-FCB8-FE94-EF12-9008BEFA36AB}"/>
                  </a:ext>
                </a:extLst>
              </p:cNvPr>
              <p:cNvSpPr/>
              <p:nvPr/>
            </p:nvSpPr>
            <p:spPr>
              <a:xfrm>
                <a:off x="3938209" y="2976028"/>
                <a:ext cx="1625601"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8" name="Freeform 7">
                <a:extLst>
                  <a:ext uri="{FF2B5EF4-FFF2-40B4-BE49-F238E27FC236}">
                    <a16:creationId xmlns:a16="http://schemas.microsoft.com/office/drawing/2014/main" id="{6E3E2F43-0232-118F-8603-30DC8465B952}"/>
                  </a:ext>
                </a:extLst>
              </p:cNvPr>
              <p:cNvSpPr/>
              <p:nvPr/>
            </p:nvSpPr>
            <p:spPr>
              <a:xfrm>
                <a:off x="7133770" y="2942162"/>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sp>
            <p:nvSpPr>
              <p:cNvPr id="9" name="Freeform 8">
                <a:extLst>
                  <a:ext uri="{FF2B5EF4-FFF2-40B4-BE49-F238E27FC236}">
                    <a16:creationId xmlns:a16="http://schemas.microsoft.com/office/drawing/2014/main" id="{D118E0CE-973C-46D5-CA80-2F89D845AFE4}"/>
                  </a:ext>
                </a:extLst>
              </p:cNvPr>
              <p:cNvSpPr/>
              <p:nvPr/>
            </p:nvSpPr>
            <p:spPr>
              <a:xfrm>
                <a:off x="5554132" y="2959095"/>
                <a:ext cx="1584475" cy="1621677"/>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rgbClr val="008000"/>
                    </a:solidFill>
                  </a:ln>
                </a:endParaRPr>
              </a:p>
            </p:txBody>
          </p:sp>
        </p:grpSp>
        <p:sp>
          <p:nvSpPr>
            <p:cNvPr id="10" name="Freeform 9">
              <a:extLst>
                <a:ext uri="{FF2B5EF4-FFF2-40B4-BE49-F238E27FC236}">
                  <a16:creationId xmlns:a16="http://schemas.microsoft.com/office/drawing/2014/main" id="{759F13B6-A46D-D150-E965-F7588BF15126}"/>
                </a:ext>
              </a:extLst>
            </p:cNvPr>
            <p:cNvSpPr/>
            <p:nvPr/>
          </p:nvSpPr>
          <p:spPr>
            <a:xfrm>
              <a:off x="4018484" y="1190989"/>
              <a:ext cx="3783528" cy="886309"/>
            </a:xfrm>
            <a:custGeom>
              <a:avLst/>
              <a:gdLst>
                <a:gd name="connsiteX0" fmla="*/ 0 w 7971865"/>
                <a:gd name="connsiteY0" fmla="*/ 824108 h 1634814"/>
                <a:gd name="connsiteX1" fmla="*/ 972838 w 7971865"/>
                <a:gd name="connsiteY1" fmla="*/ 40530 h 1634814"/>
                <a:gd name="connsiteX2" fmla="*/ 1999722 w 7971865"/>
                <a:gd name="connsiteY2" fmla="*/ 824108 h 1634814"/>
                <a:gd name="connsiteX3" fmla="*/ 2972560 w 7971865"/>
                <a:gd name="connsiteY3" fmla="*/ 1634706 h 1634814"/>
                <a:gd name="connsiteX4" fmla="*/ 3972421 w 7971865"/>
                <a:gd name="connsiteY4" fmla="*/ 770068 h 1634814"/>
                <a:gd name="connsiteX5" fmla="*/ 4985794 w 7971865"/>
                <a:gd name="connsiteY5" fmla="*/ 0 h 1634814"/>
                <a:gd name="connsiteX6" fmla="*/ 5972143 w 7971865"/>
                <a:gd name="connsiteY6" fmla="*/ 770068 h 1634814"/>
                <a:gd name="connsiteX7" fmla="*/ 6958493 w 7971865"/>
                <a:gd name="connsiteY7" fmla="*/ 1567156 h 1634814"/>
                <a:gd name="connsiteX8" fmla="*/ 7971865 w 7971865"/>
                <a:gd name="connsiteY8" fmla="*/ 770068 h 1634814"/>
                <a:gd name="connsiteX0" fmla="*/ 0 w 7971865"/>
                <a:gd name="connsiteY0" fmla="*/ 824108 h 1634815"/>
                <a:gd name="connsiteX1" fmla="*/ 1026884 w 7971865"/>
                <a:gd name="connsiteY1" fmla="*/ 13510 h 1634815"/>
                <a:gd name="connsiteX2" fmla="*/ 1999722 w 7971865"/>
                <a:gd name="connsiteY2" fmla="*/ 824108 h 1634815"/>
                <a:gd name="connsiteX3" fmla="*/ 2972560 w 7971865"/>
                <a:gd name="connsiteY3" fmla="*/ 1634706 h 1634815"/>
                <a:gd name="connsiteX4" fmla="*/ 3972421 w 7971865"/>
                <a:gd name="connsiteY4" fmla="*/ 770068 h 1634815"/>
                <a:gd name="connsiteX5" fmla="*/ 4985794 w 7971865"/>
                <a:gd name="connsiteY5" fmla="*/ 0 h 1634815"/>
                <a:gd name="connsiteX6" fmla="*/ 5972143 w 7971865"/>
                <a:gd name="connsiteY6" fmla="*/ 770068 h 1634815"/>
                <a:gd name="connsiteX7" fmla="*/ 6958493 w 7971865"/>
                <a:gd name="connsiteY7" fmla="*/ 1567156 h 1634815"/>
                <a:gd name="connsiteX8" fmla="*/ 7971865 w 7971865"/>
                <a:gd name="connsiteY8" fmla="*/ 770068 h 1634815"/>
                <a:gd name="connsiteX0" fmla="*/ 0 w 7971865"/>
                <a:gd name="connsiteY0" fmla="*/ 824108 h 1648323"/>
                <a:gd name="connsiteX1" fmla="*/ 1026884 w 7971865"/>
                <a:gd name="connsiteY1" fmla="*/ 13510 h 1648323"/>
                <a:gd name="connsiteX2" fmla="*/ 1999722 w 7971865"/>
                <a:gd name="connsiteY2" fmla="*/ 824108 h 1648323"/>
                <a:gd name="connsiteX3" fmla="*/ 2959048 w 7971865"/>
                <a:gd name="connsiteY3" fmla="*/ 1648216 h 1648323"/>
                <a:gd name="connsiteX4" fmla="*/ 3972421 w 7971865"/>
                <a:gd name="connsiteY4" fmla="*/ 770068 h 1648323"/>
                <a:gd name="connsiteX5" fmla="*/ 4985794 w 7971865"/>
                <a:gd name="connsiteY5" fmla="*/ 0 h 1648323"/>
                <a:gd name="connsiteX6" fmla="*/ 5972143 w 7971865"/>
                <a:gd name="connsiteY6" fmla="*/ 770068 h 1648323"/>
                <a:gd name="connsiteX7" fmla="*/ 6958493 w 7971865"/>
                <a:gd name="connsiteY7" fmla="*/ 1567156 h 1648323"/>
                <a:gd name="connsiteX8" fmla="*/ 7971865 w 7971865"/>
                <a:gd name="connsiteY8" fmla="*/ 770068 h 1648323"/>
                <a:gd name="connsiteX0" fmla="*/ 0 w 7971865"/>
                <a:gd name="connsiteY0" fmla="*/ 824108 h 1594292"/>
                <a:gd name="connsiteX1" fmla="*/ 1026884 w 7971865"/>
                <a:gd name="connsiteY1" fmla="*/ 13510 h 1594292"/>
                <a:gd name="connsiteX2" fmla="*/ 1999722 w 7971865"/>
                <a:gd name="connsiteY2" fmla="*/ 824108 h 1594292"/>
                <a:gd name="connsiteX3" fmla="*/ 2972559 w 7971865"/>
                <a:gd name="connsiteY3" fmla="*/ 1594176 h 1594292"/>
                <a:gd name="connsiteX4" fmla="*/ 3972421 w 7971865"/>
                <a:gd name="connsiteY4" fmla="*/ 770068 h 1594292"/>
                <a:gd name="connsiteX5" fmla="*/ 4985794 w 7971865"/>
                <a:gd name="connsiteY5" fmla="*/ 0 h 1594292"/>
                <a:gd name="connsiteX6" fmla="*/ 5972143 w 7971865"/>
                <a:gd name="connsiteY6" fmla="*/ 770068 h 1594292"/>
                <a:gd name="connsiteX7" fmla="*/ 6958493 w 7971865"/>
                <a:gd name="connsiteY7" fmla="*/ 1567156 h 1594292"/>
                <a:gd name="connsiteX8" fmla="*/ 7971865 w 7971865"/>
                <a:gd name="connsiteY8" fmla="*/ 770068 h 1594292"/>
                <a:gd name="connsiteX0" fmla="*/ 0 w 7971865"/>
                <a:gd name="connsiteY0" fmla="*/ 824108 h 1621307"/>
                <a:gd name="connsiteX1" fmla="*/ 1026884 w 7971865"/>
                <a:gd name="connsiteY1" fmla="*/ 13510 h 1621307"/>
                <a:gd name="connsiteX2" fmla="*/ 1999722 w 7971865"/>
                <a:gd name="connsiteY2" fmla="*/ 824108 h 1621307"/>
                <a:gd name="connsiteX3" fmla="*/ 2972559 w 7971865"/>
                <a:gd name="connsiteY3" fmla="*/ 1621196 h 1621307"/>
                <a:gd name="connsiteX4" fmla="*/ 3972421 w 7971865"/>
                <a:gd name="connsiteY4" fmla="*/ 770068 h 1621307"/>
                <a:gd name="connsiteX5" fmla="*/ 4985794 w 7971865"/>
                <a:gd name="connsiteY5" fmla="*/ 0 h 1621307"/>
                <a:gd name="connsiteX6" fmla="*/ 5972143 w 7971865"/>
                <a:gd name="connsiteY6" fmla="*/ 770068 h 1621307"/>
                <a:gd name="connsiteX7" fmla="*/ 6958493 w 7971865"/>
                <a:gd name="connsiteY7" fmla="*/ 1567156 h 1621307"/>
                <a:gd name="connsiteX8" fmla="*/ 7971865 w 7971865"/>
                <a:gd name="connsiteY8" fmla="*/ 770068 h 1621307"/>
                <a:gd name="connsiteX0" fmla="*/ 0 w 7971865"/>
                <a:gd name="connsiteY0" fmla="*/ 824108 h 1621593"/>
                <a:gd name="connsiteX1" fmla="*/ 1026884 w 7971865"/>
                <a:gd name="connsiteY1" fmla="*/ 13510 h 1621593"/>
                <a:gd name="connsiteX2" fmla="*/ 1999722 w 7971865"/>
                <a:gd name="connsiteY2" fmla="*/ 824108 h 1621593"/>
                <a:gd name="connsiteX3" fmla="*/ 2972559 w 7971865"/>
                <a:gd name="connsiteY3" fmla="*/ 1621196 h 1621593"/>
                <a:gd name="connsiteX4" fmla="*/ 3972421 w 7971865"/>
                <a:gd name="connsiteY4" fmla="*/ 770068 h 1621593"/>
                <a:gd name="connsiteX5" fmla="*/ 4985794 w 7971865"/>
                <a:gd name="connsiteY5" fmla="*/ 0 h 1621593"/>
                <a:gd name="connsiteX6" fmla="*/ 5972143 w 7971865"/>
                <a:gd name="connsiteY6" fmla="*/ 770068 h 1621593"/>
                <a:gd name="connsiteX7" fmla="*/ 6958493 w 7971865"/>
                <a:gd name="connsiteY7" fmla="*/ 1567156 h 1621593"/>
                <a:gd name="connsiteX8" fmla="*/ 7971865 w 7971865"/>
                <a:gd name="connsiteY8" fmla="*/ 770068 h 1621593"/>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 name="connsiteX0" fmla="*/ 0 w 7971865"/>
                <a:gd name="connsiteY0" fmla="*/ 824108 h 1621677"/>
                <a:gd name="connsiteX1" fmla="*/ 1026884 w 7971865"/>
                <a:gd name="connsiteY1" fmla="*/ 13510 h 1621677"/>
                <a:gd name="connsiteX2" fmla="*/ 1999722 w 7971865"/>
                <a:gd name="connsiteY2" fmla="*/ 824108 h 1621677"/>
                <a:gd name="connsiteX3" fmla="*/ 2972559 w 7971865"/>
                <a:gd name="connsiteY3" fmla="*/ 1621196 h 1621677"/>
                <a:gd name="connsiteX4" fmla="*/ 3972421 w 7971865"/>
                <a:gd name="connsiteY4" fmla="*/ 770068 h 1621677"/>
                <a:gd name="connsiteX5" fmla="*/ 4985794 w 7971865"/>
                <a:gd name="connsiteY5" fmla="*/ 0 h 1621677"/>
                <a:gd name="connsiteX6" fmla="*/ 5972143 w 7971865"/>
                <a:gd name="connsiteY6" fmla="*/ 770068 h 1621677"/>
                <a:gd name="connsiteX7" fmla="*/ 6958493 w 7971865"/>
                <a:gd name="connsiteY7" fmla="*/ 1567156 h 1621677"/>
                <a:gd name="connsiteX8" fmla="*/ 7971865 w 7971865"/>
                <a:gd name="connsiteY8" fmla="*/ 770068 h 16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1865" h="1621677">
                  <a:moveTo>
                    <a:pt x="0" y="824108"/>
                  </a:moveTo>
                  <a:cubicBezTo>
                    <a:pt x="319775" y="432319"/>
                    <a:pt x="693597" y="13510"/>
                    <a:pt x="1026884" y="13510"/>
                  </a:cubicBezTo>
                  <a:cubicBezTo>
                    <a:pt x="1360171" y="13510"/>
                    <a:pt x="1702466" y="529141"/>
                    <a:pt x="1999722" y="824108"/>
                  </a:cubicBezTo>
                  <a:cubicBezTo>
                    <a:pt x="2296978" y="1119075"/>
                    <a:pt x="2589730" y="1603183"/>
                    <a:pt x="2972559" y="1621196"/>
                  </a:cubicBezTo>
                  <a:cubicBezTo>
                    <a:pt x="3355388" y="1639209"/>
                    <a:pt x="3663906" y="1148346"/>
                    <a:pt x="3972421" y="770068"/>
                  </a:cubicBezTo>
                  <a:cubicBezTo>
                    <a:pt x="4280936" y="391790"/>
                    <a:pt x="4652507" y="0"/>
                    <a:pt x="4985794" y="0"/>
                  </a:cubicBezTo>
                  <a:cubicBezTo>
                    <a:pt x="5319081" y="0"/>
                    <a:pt x="5656872" y="400796"/>
                    <a:pt x="5972143" y="770068"/>
                  </a:cubicBezTo>
                  <a:cubicBezTo>
                    <a:pt x="6287414" y="1139340"/>
                    <a:pt x="6503602" y="1513117"/>
                    <a:pt x="6958493" y="1567156"/>
                  </a:cubicBezTo>
                  <a:cubicBezTo>
                    <a:pt x="7413384" y="1621195"/>
                    <a:pt x="7971865" y="770068"/>
                    <a:pt x="7971865" y="770068"/>
                  </a:cubicBez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2" name="TextBox 11">
            <a:extLst>
              <a:ext uri="{FF2B5EF4-FFF2-40B4-BE49-F238E27FC236}">
                <a16:creationId xmlns:a16="http://schemas.microsoft.com/office/drawing/2014/main" id="{78610748-06EA-072A-0827-3CBD1DDE2470}"/>
              </a:ext>
            </a:extLst>
          </p:cNvPr>
          <p:cNvSpPr txBox="1"/>
          <p:nvPr/>
        </p:nvSpPr>
        <p:spPr>
          <a:xfrm>
            <a:off x="6587544" y="354027"/>
            <a:ext cx="6165760" cy="369332"/>
          </a:xfrm>
          <a:prstGeom prst="rect">
            <a:avLst/>
          </a:prstGeom>
          <a:noFill/>
        </p:spPr>
        <p:txBody>
          <a:bodyPr wrap="square">
            <a:spAutoFit/>
          </a:bodyPr>
          <a:lstStyle/>
          <a:p>
            <a:r>
              <a:rPr lang="en-US" sz="1800"/>
              <a:t>500 Hz is usually enough </a:t>
            </a:r>
          </a:p>
        </p:txBody>
      </p:sp>
      <p:sp>
        <p:nvSpPr>
          <p:cNvPr id="13" name="Right Arrow 12">
            <a:extLst>
              <a:ext uri="{FF2B5EF4-FFF2-40B4-BE49-F238E27FC236}">
                <a16:creationId xmlns:a16="http://schemas.microsoft.com/office/drawing/2014/main" id="{A7C43646-8DAD-9AE5-383A-81150DFB583A}"/>
              </a:ext>
            </a:extLst>
          </p:cNvPr>
          <p:cNvSpPr/>
          <p:nvPr/>
        </p:nvSpPr>
        <p:spPr>
          <a:xfrm>
            <a:off x="5524134" y="471079"/>
            <a:ext cx="978795" cy="1352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F3BE991-1D83-CA87-0F99-BFD6136848D6}"/>
              </a:ext>
            </a:extLst>
          </p:cNvPr>
          <p:cNvSpPr txBox="1"/>
          <p:nvPr/>
        </p:nvSpPr>
        <p:spPr>
          <a:xfrm>
            <a:off x="505811" y="1073244"/>
            <a:ext cx="11015439" cy="2031325"/>
          </a:xfrm>
          <a:prstGeom prst="rect">
            <a:avLst/>
          </a:prstGeom>
          <a:noFill/>
        </p:spPr>
        <p:txBody>
          <a:bodyPr wrap="square" rtlCol="0">
            <a:spAutoFit/>
          </a:bodyPr>
          <a:lstStyle/>
          <a:p>
            <a:pPr>
              <a:lnSpc>
                <a:spcPct val="150000"/>
              </a:lnSpc>
            </a:pPr>
            <a:r>
              <a:rPr lang="en-US" sz="1800" b="1">
                <a:latin typeface="+mj-lt"/>
              </a:rPr>
              <a:t>Reasons for lowering sampling rate</a:t>
            </a:r>
          </a:p>
          <a:p>
            <a:pPr marL="342900" indent="-342900">
              <a:lnSpc>
                <a:spcPct val="150000"/>
              </a:lnSpc>
              <a:buFontTx/>
              <a:buChar char="-"/>
            </a:pPr>
            <a:r>
              <a:rPr lang="en-US" sz="1800">
                <a:latin typeface="+mj-lt"/>
              </a:rPr>
              <a:t>Reduce time and computational cost</a:t>
            </a:r>
          </a:p>
          <a:p>
            <a:pPr marL="342900" indent="-342900">
              <a:lnSpc>
                <a:spcPct val="150000"/>
              </a:lnSpc>
              <a:buFontTx/>
              <a:buChar char="-"/>
            </a:pPr>
            <a:r>
              <a:rPr lang="en-US" sz="1800">
                <a:latin typeface="+mj-lt"/>
              </a:rPr>
              <a:t>Most MEEG processes are below 100 Hz. Maybe no need to keep a sample rate at 500Hz          (beware of the </a:t>
            </a:r>
            <a:r>
              <a:rPr lang="en-US" sz="1800" b="0">
                <a:latin typeface="+mj-lt"/>
                <a:ea typeface="ＭＳ Ｐゴシック" charset="0"/>
                <a:cs typeface="ＭＳ Ｐゴシック" charset="0"/>
              </a:rPr>
              <a:t>Nyquist frequency)</a:t>
            </a:r>
            <a:endParaRPr lang="en-US" sz="1800">
              <a:latin typeface="+mj-lt"/>
            </a:endParaRPr>
          </a:p>
          <a:p>
            <a:endParaRPr lang="en-US" sz="1800">
              <a:latin typeface="+mj-lt"/>
            </a:endParaRPr>
          </a:p>
        </p:txBody>
      </p:sp>
    </p:spTree>
    <p:extLst>
      <p:ext uri="{BB962C8B-B14F-4D97-AF65-F5344CB8AC3E}">
        <p14:creationId xmlns:p14="http://schemas.microsoft.com/office/powerpoint/2010/main" val="515184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rgbClr val="FF0000"/>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chemeClr val="accent6">
                    <a:lumMod val="60000"/>
                    <a:lumOff val="40000"/>
                  </a:schemeClr>
                </a:solidFill>
                <a:effectLst>
                  <a:innerShdw blurRad="69850" dist="43180" dir="5400000">
                    <a:srgbClr val="000000">
                      <a:alpha val="65000"/>
                    </a:srgbClr>
                  </a:innerShdw>
                </a:effectLst>
              </a:rPr>
              <a:t>Run ICA and </a:t>
            </a:r>
          </a:p>
          <a:p>
            <a:pPr algn="ctr"/>
            <a:r>
              <a:rPr lang="en-US" b="1" dirty="0">
                <a:ln w="1905"/>
                <a:solidFill>
                  <a:schemeClr val="accent6">
                    <a:lumMod val="60000"/>
                    <a:lumOff val="40000"/>
                  </a:schemeClr>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6" y="1318658"/>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643562"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extLst>
      <p:ext uri="{BB962C8B-B14F-4D97-AF65-F5344CB8AC3E}">
        <p14:creationId xmlns:p14="http://schemas.microsoft.com/office/powerpoint/2010/main" val="2238429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FF000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chemeClr val="accent6">
                    <a:lumMod val="60000"/>
                    <a:lumOff val="40000"/>
                  </a:schemeClr>
                </a:solidFill>
                <a:effectLst>
                  <a:innerShdw blurRad="69850" dist="43180" dir="5400000">
                    <a:srgbClr val="000000">
                      <a:alpha val="65000"/>
                    </a:srgbClr>
                  </a:innerShdw>
                </a:effectLst>
              </a:rPr>
              <a:t>Run ICA and </a:t>
            </a:r>
          </a:p>
          <a:p>
            <a:pPr algn="ctr"/>
            <a:r>
              <a:rPr lang="en-US" b="1" dirty="0">
                <a:ln w="1905"/>
                <a:solidFill>
                  <a:schemeClr val="accent6">
                    <a:lumMod val="60000"/>
                    <a:lumOff val="40000"/>
                  </a:schemeClr>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7" y="1381565"/>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874540"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13C2286-03A9-9F82-BBAC-B92A7E9501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057" y="1976906"/>
            <a:ext cx="4572175" cy="2954328"/>
          </a:xfrm>
          <a:prstGeom prst="rect">
            <a:avLst/>
          </a:prstGeom>
        </p:spPr>
      </p:pic>
      <p:sp>
        <p:nvSpPr>
          <p:cNvPr id="17" name="TextBox 16">
            <a:extLst>
              <a:ext uri="{FF2B5EF4-FFF2-40B4-BE49-F238E27FC236}">
                <a16:creationId xmlns:a16="http://schemas.microsoft.com/office/drawing/2014/main" id="{D2724116-1814-3251-E70E-4F11312492A5}"/>
              </a:ext>
            </a:extLst>
          </p:cNvPr>
          <p:cNvSpPr txBox="1"/>
          <p:nvPr/>
        </p:nvSpPr>
        <p:spPr>
          <a:xfrm>
            <a:off x="3487912" y="306901"/>
            <a:ext cx="5602816" cy="707886"/>
          </a:xfrm>
          <a:prstGeom prst="rect">
            <a:avLst/>
          </a:prstGeom>
          <a:noFill/>
        </p:spPr>
        <p:txBody>
          <a:bodyPr wrap="none" rtlCol="0">
            <a:spAutoFit/>
          </a:bodyPr>
          <a:lstStyle/>
          <a:p>
            <a:r>
              <a:rPr lang="en-US" sz="4000" dirty="0" err="1"/>
              <a:t>Highpass</a:t>
            </a:r>
            <a:r>
              <a:rPr lang="en-US" sz="4000" dirty="0"/>
              <a:t> filter the data</a:t>
            </a:r>
          </a:p>
        </p:txBody>
      </p:sp>
      <p:pic>
        <p:nvPicPr>
          <p:cNvPr id="2" name="Picture 1">
            <a:extLst>
              <a:ext uri="{FF2B5EF4-FFF2-40B4-BE49-F238E27FC236}">
                <a16:creationId xmlns:a16="http://schemas.microsoft.com/office/drawing/2014/main" id="{3F5C5A58-25F2-44F5-40F8-39FAFB70D3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96651" y="1926765"/>
            <a:ext cx="4374640" cy="3004469"/>
          </a:xfrm>
          <a:prstGeom prst="rect">
            <a:avLst/>
          </a:prstGeom>
        </p:spPr>
      </p:pic>
      <p:sp>
        <p:nvSpPr>
          <p:cNvPr id="3" name="Right Arrow 2">
            <a:extLst>
              <a:ext uri="{FF2B5EF4-FFF2-40B4-BE49-F238E27FC236}">
                <a16:creationId xmlns:a16="http://schemas.microsoft.com/office/drawing/2014/main" id="{2BC9AA56-31B5-BFEF-410D-59AE829FECBA}"/>
              </a:ext>
            </a:extLst>
          </p:cNvPr>
          <p:cNvSpPr/>
          <p:nvPr/>
        </p:nvSpPr>
        <p:spPr>
          <a:xfrm>
            <a:off x="5312535" y="3116687"/>
            <a:ext cx="1596980" cy="7469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8167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F28D12-75D8-C26D-F4B0-551C1F93CD7A}"/>
              </a:ext>
            </a:extLst>
          </p:cNvPr>
          <p:cNvSpPr>
            <a:spLocks noGrp="1"/>
          </p:cNvSpPr>
          <p:nvPr>
            <p:ph type="title"/>
          </p:nvPr>
        </p:nvSpPr>
        <p:spPr>
          <a:xfrm>
            <a:off x="1509618" y="30055"/>
            <a:ext cx="10472204" cy="989514"/>
          </a:xfrm>
        </p:spPr>
        <p:txBody>
          <a:bodyPr>
            <a:normAutofit/>
          </a:bodyPr>
          <a:lstStyle/>
          <a:p>
            <a:r>
              <a:rPr lang="en-US" sz="4000" b="0" dirty="0"/>
              <a:t>Influence of HP filtering on ERPs</a:t>
            </a:r>
          </a:p>
        </p:txBody>
      </p:sp>
      <p:pic>
        <p:nvPicPr>
          <p:cNvPr id="6" name="Picture 5" descr="A picture containing text&#10;&#10;Description automatically generated">
            <a:extLst>
              <a:ext uri="{FF2B5EF4-FFF2-40B4-BE49-F238E27FC236}">
                <a16:creationId xmlns:a16="http://schemas.microsoft.com/office/drawing/2014/main" id="{0A23430F-0C5F-A831-1112-A7F970B2C1C2}"/>
              </a:ext>
            </a:extLst>
          </p:cNvPr>
          <p:cNvPicPr>
            <a:picLocks noChangeAspect="1"/>
          </p:cNvPicPr>
          <p:nvPr/>
        </p:nvPicPr>
        <p:blipFill>
          <a:blip r:embed="rId2"/>
          <a:stretch>
            <a:fillRect/>
          </a:stretch>
        </p:blipFill>
        <p:spPr>
          <a:xfrm>
            <a:off x="911318" y="2653048"/>
            <a:ext cx="5184682" cy="2149597"/>
          </a:xfrm>
          <a:prstGeom prst="rect">
            <a:avLst/>
          </a:prstGeom>
        </p:spPr>
      </p:pic>
      <p:pic>
        <p:nvPicPr>
          <p:cNvPr id="21" name="Picture 20" descr="Chart, histogram&#10;&#10;Description automatically generated">
            <a:extLst>
              <a:ext uri="{FF2B5EF4-FFF2-40B4-BE49-F238E27FC236}">
                <a16:creationId xmlns:a16="http://schemas.microsoft.com/office/drawing/2014/main" id="{919915B3-2984-E89C-36A5-A91647D1AC81}"/>
              </a:ext>
            </a:extLst>
          </p:cNvPr>
          <p:cNvPicPr>
            <a:picLocks noChangeAspect="1"/>
          </p:cNvPicPr>
          <p:nvPr/>
        </p:nvPicPr>
        <p:blipFill>
          <a:blip r:embed="rId3"/>
          <a:stretch>
            <a:fillRect/>
          </a:stretch>
        </p:blipFill>
        <p:spPr>
          <a:xfrm>
            <a:off x="6389916" y="1558344"/>
            <a:ext cx="5441556" cy="4374724"/>
          </a:xfrm>
          <a:prstGeom prst="rect">
            <a:avLst/>
          </a:prstGeom>
        </p:spPr>
      </p:pic>
    </p:spTree>
    <p:extLst>
      <p:ext uri="{BB962C8B-B14F-4D97-AF65-F5344CB8AC3E}">
        <p14:creationId xmlns:p14="http://schemas.microsoft.com/office/powerpoint/2010/main" val="8420611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C61C464-66D5-2CEF-0A78-E47ED09587EE}"/>
              </a:ext>
            </a:extLst>
          </p:cNvPr>
          <p:cNvSpPr/>
          <p:nvPr/>
        </p:nvSpPr>
        <p:spPr>
          <a:xfrm>
            <a:off x="4969785" y="1885856"/>
            <a:ext cx="278356" cy="451660"/>
          </a:xfrm>
          <a:prstGeom prst="rect">
            <a:avLst/>
          </a:prstGeom>
          <a:solidFill>
            <a:srgbClr val="FF842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42F28D12-75D8-C26D-F4B0-551C1F93CD7A}"/>
              </a:ext>
            </a:extLst>
          </p:cNvPr>
          <p:cNvSpPr>
            <a:spLocks noGrp="1"/>
          </p:cNvSpPr>
          <p:nvPr>
            <p:ph type="title"/>
          </p:nvPr>
        </p:nvSpPr>
        <p:spPr>
          <a:xfrm>
            <a:off x="1509618" y="30055"/>
            <a:ext cx="10472204" cy="989514"/>
          </a:xfrm>
        </p:spPr>
        <p:txBody>
          <a:bodyPr>
            <a:normAutofit/>
          </a:bodyPr>
          <a:lstStyle/>
          <a:p>
            <a:r>
              <a:rPr lang="en-US" sz="4000" b="0" dirty="0"/>
              <a:t>Influence of HP filtering on ERPs</a:t>
            </a:r>
          </a:p>
        </p:txBody>
      </p:sp>
      <p:sp>
        <p:nvSpPr>
          <p:cNvPr id="2" name="Right Arrow Callout 1">
            <a:extLst>
              <a:ext uri="{FF2B5EF4-FFF2-40B4-BE49-F238E27FC236}">
                <a16:creationId xmlns:a16="http://schemas.microsoft.com/office/drawing/2014/main" id="{92A093A9-A31E-9FCB-66D4-773178334A9F}"/>
              </a:ext>
            </a:extLst>
          </p:cNvPr>
          <p:cNvSpPr/>
          <p:nvPr/>
        </p:nvSpPr>
        <p:spPr bwMode="auto">
          <a:xfrm>
            <a:off x="3148156" y="1190912"/>
            <a:ext cx="131126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4" name="TextBox 3">
            <a:extLst>
              <a:ext uri="{FF2B5EF4-FFF2-40B4-BE49-F238E27FC236}">
                <a16:creationId xmlns:a16="http://schemas.microsoft.com/office/drawing/2014/main" id="{3627D80B-BC8C-637B-E0A5-EE6E8B4AB9FD}"/>
              </a:ext>
            </a:extLst>
          </p:cNvPr>
          <p:cNvSpPr txBox="1"/>
          <p:nvPr/>
        </p:nvSpPr>
        <p:spPr>
          <a:xfrm>
            <a:off x="3209496" y="1371405"/>
            <a:ext cx="944810" cy="276999"/>
          </a:xfrm>
          <a:prstGeom prst="rect">
            <a:avLst/>
          </a:prstGeom>
          <a:noFill/>
          <a:effectLst/>
        </p:spPr>
        <p:txBody>
          <a:bodyPr wrap="none" rtlCol="0">
            <a:spAutoFit/>
          </a:bodyPr>
          <a:lstStyle/>
          <a:p>
            <a:pPr algn="l"/>
            <a:r>
              <a:rPr lang="en-US" sz="1200" b="1" dirty="0">
                <a:ln w="1905"/>
                <a:effectLst>
                  <a:innerShdw blurRad="69850" dist="43180" dir="5400000">
                    <a:srgbClr val="000000">
                      <a:alpha val="65000"/>
                    </a:srgbClr>
                  </a:innerShdw>
                </a:effectLst>
              </a:rPr>
              <a:t>Import data</a:t>
            </a:r>
          </a:p>
        </p:txBody>
      </p:sp>
      <p:sp>
        <p:nvSpPr>
          <p:cNvPr id="10" name="TextBox 9">
            <a:extLst>
              <a:ext uri="{FF2B5EF4-FFF2-40B4-BE49-F238E27FC236}">
                <a16:creationId xmlns:a16="http://schemas.microsoft.com/office/drawing/2014/main" id="{CC1B2E16-E517-F0DD-78A8-AAD51914CCF1}"/>
              </a:ext>
            </a:extLst>
          </p:cNvPr>
          <p:cNvSpPr txBox="1"/>
          <p:nvPr/>
        </p:nvSpPr>
        <p:spPr>
          <a:xfrm>
            <a:off x="1398831" y="1109993"/>
            <a:ext cx="1069525"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Raw</a:t>
            </a:r>
          </a:p>
          <a:p>
            <a:pPr algn="ctr">
              <a:spcBef>
                <a:spcPts val="225"/>
              </a:spcBef>
            </a:pPr>
            <a:r>
              <a:rPr lang="en-US" sz="1500" b="1" dirty="0">
                <a:ln w="1905"/>
                <a:effectLst>
                  <a:innerShdw blurRad="69850" dist="43180" dir="5400000">
                    <a:srgbClr val="000000">
                      <a:alpha val="65000"/>
                    </a:srgbClr>
                  </a:innerShdw>
                </a:effectLst>
              </a:rPr>
              <a:t>continuous</a:t>
            </a:r>
          </a:p>
          <a:p>
            <a:pPr algn="ctr">
              <a:spcBef>
                <a:spcPts val="225"/>
              </a:spcBef>
            </a:pPr>
            <a:r>
              <a:rPr lang="en-US" sz="1500" b="1" dirty="0">
                <a:ln w="1905"/>
                <a:effectLst>
                  <a:innerShdw blurRad="69850" dist="43180" dir="5400000">
                    <a:srgbClr val="000000">
                      <a:alpha val="65000"/>
                    </a:srgbClr>
                  </a:innerShdw>
                </a:effectLst>
              </a:rPr>
              <a:t>EEG data</a:t>
            </a:r>
          </a:p>
        </p:txBody>
      </p:sp>
      <p:sp>
        <p:nvSpPr>
          <p:cNvPr id="11" name="Right Arrow Callout 10">
            <a:extLst>
              <a:ext uri="{FF2B5EF4-FFF2-40B4-BE49-F238E27FC236}">
                <a16:creationId xmlns:a16="http://schemas.microsoft.com/office/drawing/2014/main" id="{8E1E66C3-4B5E-E38B-AFFA-2711F23B5D98}"/>
              </a:ext>
            </a:extLst>
          </p:cNvPr>
          <p:cNvSpPr/>
          <p:nvPr/>
        </p:nvSpPr>
        <p:spPr bwMode="auto">
          <a:xfrm>
            <a:off x="2572252" y="1191384"/>
            <a:ext cx="557344" cy="694944"/>
          </a:xfrm>
          <a:prstGeom prst="rightArrowCallout">
            <a:avLst>
              <a:gd name="adj1" fmla="val 33224"/>
              <a:gd name="adj2" fmla="val 30483"/>
              <a:gd name="adj3" fmla="val 22259"/>
              <a:gd name="adj4" fmla="val 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2" name="Right Arrow Callout 11">
            <a:extLst>
              <a:ext uri="{FF2B5EF4-FFF2-40B4-BE49-F238E27FC236}">
                <a16:creationId xmlns:a16="http://schemas.microsoft.com/office/drawing/2014/main" id="{CC089CBD-CE85-9CED-06F9-6CBF5DFD1E02}"/>
              </a:ext>
            </a:extLst>
          </p:cNvPr>
          <p:cNvSpPr/>
          <p:nvPr/>
        </p:nvSpPr>
        <p:spPr bwMode="auto">
          <a:xfrm>
            <a:off x="6088352" y="1210920"/>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3" name="TextBox 12">
            <a:extLst>
              <a:ext uri="{FF2B5EF4-FFF2-40B4-BE49-F238E27FC236}">
                <a16:creationId xmlns:a16="http://schemas.microsoft.com/office/drawing/2014/main" id="{5D2CBE8D-7025-9AA8-5092-DCCA88EBFCAA}"/>
              </a:ext>
            </a:extLst>
          </p:cNvPr>
          <p:cNvSpPr txBox="1"/>
          <p:nvPr/>
        </p:nvSpPr>
        <p:spPr>
          <a:xfrm>
            <a:off x="6132845" y="1327562"/>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1</a:t>
            </a:r>
          </a:p>
        </p:txBody>
      </p:sp>
      <p:sp>
        <p:nvSpPr>
          <p:cNvPr id="14" name="Right Arrow Callout 13">
            <a:extLst>
              <a:ext uri="{FF2B5EF4-FFF2-40B4-BE49-F238E27FC236}">
                <a16:creationId xmlns:a16="http://schemas.microsoft.com/office/drawing/2014/main" id="{198F93A7-6566-2FFC-18D4-894F10658DB4}"/>
              </a:ext>
            </a:extLst>
          </p:cNvPr>
          <p:cNvSpPr/>
          <p:nvPr/>
        </p:nvSpPr>
        <p:spPr bwMode="auto">
          <a:xfrm>
            <a:off x="8565688" y="1210920"/>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5" name="TextBox 14">
            <a:extLst>
              <a:ext uri="{FF2B5EF4-FFF2-40B4-BE49-F238E27FC236}">
                <a16:creationId xmlns:a16="http://schemas.microsoft.com/office/drawing/2014/main" id="{AD1F188C-878D-5F8C-133F-19BA037CE875}"/>
              </a:ext>
            </a:extLst>
          </p:cNvPr>
          <p:cNvSpPr txBox="1"/>
          <p:nvPr/>
        </p:nvSpPr>
        <p:spPr>
          <a:xfrm>
            <a:off x="8630698" y="1299403"/>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16" name="Right Arrow Callout 15">
            <a:extLst>
              <a:ext uri="{FF2B5EF4-FFF2-40B4-BE49-F238E27FC236}">
                <a16:creationId xmlns:a16="http://schemas.microsoft.com/office/drawing/2014/main" id="{BDD143A2-4485-4C54-8105-8C93CC01A2E6}"/>
              </a:ext>
            </a:extLst>
          </p:cNvPr>
          <p:cNvSpPr/>
          <p:nvPr/>
        </p:nvSpPr>
        <p:spPr bwMode="auto">
          <a:xfrm>
            <a:off x="4473901" y="1190912"/>
            <a:ext cx="1572452" cy="694944"/>
          </a:xfrm>
          <a:prstGeom prst="rightArrowCallout">
            <a:avLst>
              <a:gd name="adj1" fmla="val 33224"/>
              <a:gd name="adj2" fmla="val 30483"/>
              <a:gd name="adj3" fmla="val 22259"/>
              <a:gd name="adj4" fmla="val 81828"/>
            </a:avLst>
          </a:prstGeom>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7" name="TextBox 16">
            <a:extLst>
              <a:ext uri="{FF2B5EF4-FFF2-40B4-BE49-F238E27FC236}">
                <a16:creationId xmlns:a16="http://schemas.microsoft.com/office/drawing/2014/main" id="{07E63DBB-CA4E-5621-0904-69FDED61AD1C}"/>
              </a:ext>
            </a:extLst>
          </p:cNvPr>
          <p:cNvSpPr txBox="1"/>
          <p:nvPr/>
        </p:nvSpPr>
        <p:spPr>
          <a:xfrm>
            <a:off x="4459425" y="1278548"/>
            <a:ext cx="125226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Preprocessing</a:t>
            </a:r>
          </a:p>
          <a:p>
            <a:pPr algn="ctr">
              <a:spcBef>
                <a:spcPts val="225"/>
              </a:spcBef>
            </a:pPr>
            <a:r>
              <a:rPr lang="en-US" sz="1200" b="1" dirty="0">
                <a:ln w="1905"/>
                <a:effectLst>
                  <a:innerShdw blurRad="69850" dist="43180" dir="5400000">
                    <a:srgbClr val="000000">
                      <a:alpha val="65000"/>
                    </a:srgbClr>
                  </a:innerShdw>
                </a:effectLst>
              </a:rPr>
              <a:t>(filtering)</a:t>
            </a:r>
          </a:p>
        </p:txBody>
      </p:sp>
      <p:sp>
        <p:nvSpPr>
          <p:cNvPr id="18" name="Right Arrow Callout 17">
            <a:extLst>
              <a:ext uri="{FF2B5EF4-FFF2-40B4-BE49-F238E27FC236}">
                <a16:creationId xmlns:a16="http://schemas.microsoft.com/office/drawing/2014/main" id="{5F19AB1C-A2A1-9563-CCAA-265F6E69570E}"/>
              </a:ext>
            </a:extLst>
          </p:cNvPr>
          <p:cNvSpPr/>
          <p:nvPr/>
        </p:nvSpPr>
        <p:spPr bwMode="auto">
          <a:xfrm>
            <a:off x="7572064" y="1210920"/>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9" name="TextBox 18">
            <a:extLst>
              <a:ext uri="{FF2B5EF4-FFF2-40B4-BE49-F238E27FC236}">
                <a16:creationId xmlns:a16="http://schemas.microsoft.com/office/drawing/2014/main" id="{8467FAA3-8A6A-00F4-C98D-CB6C2A7DCF8F}"/>
              </a:ext>
            </a:extLst>
          </p:cNvPr>
          <p:cNvSpPr txBox="1"/>
          <p:nvPr/>
        </p:nvSpPr>
        <p:spPr>
          <a:xfrm>
            <a:off x="7535971" y="1393444"/>
            <a:ext cx="881972" cy="456535"/>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a:p>
            <a:pPr algn="ctr">
              <a:spcBef>
                <a:spcPts val="225"/>
              </a:spcBef>
            </a:pPr>
            <a:r>
              <a:rPr lang="en-US" sz="1000" b="1" dirty="0">
                <a:ln w="1905"/>
                <a:effectLst>
                  <a:innerShdw blurRad="69850" dist="43180" dir="5400000">
                    <a:srgbClr val="000000">
                      <a:alpha val="65000"/>
                    </a:srgbClr>
                  </a:innerShdw>
                </a:effectLst>
              </a:rPr>
              <a:t>(none here)</a:t>
            </a:r>
          </a:p>
        </p:txBody>
      </p:sp>
      <p:sp>
        <p:nvSpPr>
          <p:cNvPr id="20" name="TextBox 19">
            <a:extLst>
              <a:ext uri="{FF2B5EF4-FFF2-40B4-BE49-F238E27FC236}">
                <a16:creationId xmlns:a16="http://schemas.microsoft.com/office/drawing/2014/main" id="{39E216EC-6CA3-B2BE-C047-92A24F33FBD0}"/>
              </a:ext>
            </a:extLst>
          </p:cNvPr>
          <p:cNvSpPr txBox="1"/>
          <p:nvPr/>
        </p:nvSpPr>
        <p:spPr>
          <a:xfrm>
            <a:off x="10138567" y="1589148"/>
            <a:ext cx="1090363"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Number of </a:t>
            </a:r>
          </a:p>
          <a:p>
            <a:pPr algn="ctr">
              <a:spcBef>
                <a:spcPts val="225"/>
              </a:spcBef>
            </a:pPr>
            <a:r>
              <a:rPr lang="en-US" sz="1500" b="1" dirty="0">
                <a:ln w="1905"/>
                <a:effectLst>
                  <a:innerShdw blurRad="69850" dist="43180" dir="5400000">
                    <a:srgbClr val="000000">
                      <a:alpha val="65000"/>
                    </a:srgbClr>
                  </a:innerShdw>
                </a:effectLst>
              </a:rPr>
              <a:t>significant </a:t>
            </a:r>
          </a:p>
          <a:p>
            <a:pPr algn="ctr">
              <a:spcBef>
                <a:spcPts val="225"/>
              </a:spcBef>
            </a:pPr>
            <a:r>
              <a:rPr lang="en-US" sz="1500" b="1" dirty="0">
                <a:ln w="1905"/>
                <a:effectLst>
                  <a:innerShdw blurRad="69850" dist="43180" dir="5400000">
                    <a:srgbClr val="000000">
                      <a:alpha val="65000"/>
                    </a:srgbClr>
                  </a:innerShdw>
                </a:effectLst>
              </a:rPr>
              <a:t>channels</a:t>
            </a:r>
          </a:p>
        </p:txBody>
      </p:sp>
      <p:sp>
        <p:nvSpPr>
          <p:cNvPr id="22" name="Right Arrow 21">
            <a:extLst>
              <a:ext uri="{FF2B5EF4-FFF2-40B4-BE49-F238E27FC236}">
                <a16:creationId xmlns:a16="http://schemas.microsoft.com/office/drawing/2014/main" id="{79447BC9-611A-9D3B-5003-930C8D9591D5}"/>
              </a:ext>
            </a:extLst>
          </p:cNvPr>
          <p:cNvSpPr/>
          <p:nvPr/>
        </p:nvSpPr>
        <p:spPr>
          <a:xfrm>
            <a:off x="4969785" y="2021255"/>
            <a:ext cx="1108763" cy="504086"/>
          </a:xfrm>
          <a:prstGeom prst="rightArrow">
            <a:avLst/>
          </a:prstGeom>
          <a:gradFill flip="none" rotWithShape="1">
            <a:lin ang="0" scaled="1"/>
            <a:tileRec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3" name="Right Arrow Callout 22">
            <a:extLst>
              <a:ext uri="{FF2B5EF4-FFF2-40B4-BE49-F238E27FC236}">
                <a16:creationId xmlns:a16="http://schemas.microsoft.com/office/drawing/2014/main" id="{B72463B7-CB72-CB9B-9FE4-A78EAB6B0547}"/>
              </a:ext>
            </a:extLst>
          </p:cNvPr>
          <p:cNvSpPr/>
          <p:nvPr/>
        </p:nvSpPr>
        <p:spPr bwMode="auto">
          <a:xfrm>
            <a:off x="6096336" y="2007211"/>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4" name="Right Arrow Callout 23">
            <a:extLst>
              <a:ext uri="{FF2B5EF4-FFF2-40B4-BE49-F238E27FC236}">
                <a16:creationId xmlns:a16="http://schemas.microsoft.com/office/drawing/2014/main" id="{51285C72-7824-67E5-CA54-ACA200AE560E}"/>
              </a:ext>
            </a:extLst>
          </p:cNvPr>
          <p:cNvSpPr/>
          <p:nvPr/>
        </p:nvSpPr>
        <p:spPr bwMode="auto">
          <a:xfrm>
            <a:off x="8573672" y="2007211"/>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5" name="Right Arrow Callout 24">
            <a:extLst>
              <a:ext uri="{FF2B5EF4-FFF2-40B4-BE49-F238E27FC236}">
                <a16:creationId xmlns:a16="http://schemas.microsoft.com/office/drawing/2014/main" id="{BB929850-CB38-6379-B9CD-B94542C2BB49}"/>
              </a:ext>
            </a:extLst>
          </p:cNvPr>
          <p:cNvSpPr/>
          <p:nvPr/>
        </p:nvSpPr>
        <p:spPr bwMode="auto">
          <a:xfrm>
            <a:off x="7580048" y="2007211"/>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26" name="TextBox 25">
            <a:extLst>
              <a:ext uri="{FF2B5EF4-FFF2-40B4-BE49-F238E27FC236}">
                <a16:creationId xmlns:a16="http://schemas.microsoft.com/office/drawing/2014/main" id="{CA6E78D0-B2CA-D68E-C8FE-E85671C06E4B}"/>
              </a:ext>
            </a:extLst>
          </p:cNvPr>
          <p:cNvSpPr txBox="1"/>
          <p:nvPr/>
        </p:nvSpPr>
        <p:spPr>
          <a:xfrm>
            <a:off x="6140413" y="2129104"/>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2</a:t>
            </a:r>
          </a:p>
        </p:txBody>
      </p:sp>
      <p:sp>
        <p:nvSpPr>
          <p:cNvPr id="27" name="TextBox 26">
            <a:extLst>
              <a:ext uri="{FF2B5EF4-FFF2-40B4-BE49-F238E27FC236}">
                <a16:creationId xmlns:a16="http://schemas.microsoft.com/office/drawing/2014/main" id="{E72B4815-2BAF-F93E-BCE5-AE9A710DDDD4}"/>
              </a:ext>
            </a:extLst>
          </p:cNvPr>
          <p:cNvSpPr txBox="1"/>
          <p:nvPr/>
        </p:nvSpPr>
        <p:spPr>
          <a:xfrm>
            <a:off x="8638266" y="2100945"/>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28" name="TextBox 27">
            <a:extLst>
              <a:ext uri="{FF2B5EF4-FFF2-40B4-BE49-F238E27FC236}">
                <a16:creationId xmlns:a16="http://schemas.microsoft.com/office/drawing/2014/main" id="{17ABABC1-855C-9775-983F-B680F6847919}"/>
              </a:ext>
            </a:extLst>
          </p:cNvPr>
          <p:cNvSpPr txBox="1"/>
          <p:nvPr/>
        </p:nvSpPr>
        <p:spPr>
          <a:xfrm>
            <a:off x="7543539" y="2194986"/>
            <a:ext cx="881972" cy="666849"/>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a:p>
            <a:pPr algn="ctr">
              <a:spcBef>
                <a:spcPts val="225"/>
              </a:spcBef>
            </a:pPr>
            <a:r>
              <a:rPr lang="en-US" sz="1000" b="1" dirty="0">
                <a:ln w="1905"/>
                <a:effectLst>
                  <a:innerShdw blurRad="69850" dist="43180" dir="5400000">
                    <a:srgbClr val="000000">
                      <a:alpha val="65000"/>
                    </a:srgbClr>
                  </a:innerShdw>
                </a:effectLst>
              </a:rPr>
              <a:t>(none here)</a:t>
            </a:r>
          </a:p>
          <a:p>
            <a:pPr algn="ctr">
              <a:spcBef>
                <a:spcPts val="225"/>
              </a:spcBef>
            </a:pPr>
            <a:endParaRPr lang="en-US" sz="1200" b="1" dirty="0">
              <a:ln w="1905"/>
              <a:effectLst>
                <a:innerShdw blurRad="69850" dist="43180" dir="5400000">
                  <a:srgbClr val="000000">
                    <a:alpha val="65000"/>
                  </a:srgbClr>
                </a:innerShdw>
              </a:effectLst>
            </a:endParaRPr>
          </a:p>
        </p:txBody>
      </p:sp>
      <p:sp>
        <p:nvSpPr>
          <p:cNvPr id="29" name="Left Brace 28">
            <a:extLst>
              <a:ext uri="{FF2B5EF4-FFF2-40B4-BE49-F238E27FC236}">
                <a16:creationId xmlns:a16="http://schemas.microsoft.com/office/drawing/2014/main" id="{28B63D0D-F25F-D583-6F24-8D30577570AC}"/>
              </a:ext>
            </a:extLst>
          </p:cNvPr>
          <p:cNvSpPr/>
          <p:nvPr/>
        </p:nvSpPr>
        <p:spPr>
          <a:xfrm rot="10800000">
            <a:off x="9952349" y="1225101"/>
            <a:ext cx="186218" cy="1536396"/>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B8A9995-671B-DEBF-4455-D60445E74DC8}"/>
              </a:ext>
            </a:extLst>
          </p:cNvPr>
          <p:cNvSpPr txBox="1">
            <a:spLocks/>
          </p:cNvSpPr>
          <p:nvPr/>
        </p:nvSpPr>
        <p:spPr>
          <a:xfrm>
            <a:off x="1276186" y="5825583"/>
            <a:ext cx="10827533" cy="15770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The frequency cutoff is important</a:t>
            </a:r>
          </a:p>
          <a:p>
            <a:r>
              <a:rPr lang="en-US" dirty="0"/>
              <a:t>Usually 0.5Hz is a good value</a:t>
            </a:r>
          </a:p>
          <a:p>
            <a:endParaRPr lang="en-US" dirty="0"/>
          </a:p>
          <a:p>
            <a:endParaRPr lang="en-US" dirty="0"/>
          </a:p>
        </p:txBody>
      </p:sp>
      <p:pic>
        <p:nvPicPr>
          <p:cNvPr id="38" name="image1.png">
            <a:extLst>
              <a:ext uri="{FF2B5EF4-FFF2-40B4-BE49-F238E27FC236}">
                <a16:creationId xmlns:a16="http://schemas.microsoft.com/office/drawing/2014/main" id="{2C079947-CE92-43CC-F246-C8C6E4CF6739}"/>
              </a:ext>
            </a:extLst>
          </p:cNvPr>
          <p:cNvPicPr/>
          <p:nvPr/>
        </p:nvPicPr>
        <p:blipFill rotWithShape="1">
          <a:blip r:embed="rId2" cstate="screen">
            <a:extLst>
              <a:ext uri="{28A0092B-C50C-407E-A947-70E740481C1C}">
                <a14:useLocalDpi xmlns:a14="http://schemas.microsoft.com/office/drawing/2010/main"/>
              </a:ext>
            </a:extLst>
          </a:blip>
          <a:srcRect/>
          <a:stretch/>
        </p:blipFill>
        <p:spPr>
          <a:xfrm>
            <a:off x="2012956" y="3189092"/>
            <a:ext cx="3127818" cy="2364167"/>
          </a:xfrm>
          <a:prstGeom prst="rect">
            <a:avLst/>
          </a:prstGeom>
          <a:ln/>
        </p:spPr>
      </p:pic>
      <p:grpSp>
        <p:nvGrpSpPr>
          <p:cNvPr id="45" name="Group 44">
            <a:extLst>
              <a:ext uri="{FF2B5EF4-FFF2-40B4-BE49-F238E27FC236}">
                <a16:creationId xmlns:a16="http://schemas.microsoft.com/office/drawing/2014/main" id="{DD3C663D-5E36-A90D-D858-D08A99BC2901}"/>
              </a:ext>
            </a:extLst>
          </p:cNvPr>
          <p:cNvGrpSpPr/>
          <p:nvPr/>
        </p:nvGrpSpPr>
        <p:grpSpPr>
          <a:xfrm>
            <a:off x="6208011" y="3125544"/>
            <a:ext cx="6058184" cy="3561652"/>
            <a:chOff x="6208011" y="3125544"/>
            <a:chExt cx="6058184" cy="3561652"/>
          </a:xfrm>
        </p:grpSpPr>
        <p:sp>
          <p:nvSpPr>
            <p:cNvPr id="43" name="Content Placeholder 2">
              <a:extLst>
                <a:ext uri="{FF2B5EF4-FFF2-40B4-BE49-F238E27FC236}">
                  <a16:creationId xmlns:a16="http://schemas.microsoft.com/office/drawing/2014/main" id="{8A876324-430C-98ED-464E-3FAE4630FAB6}"/>
                </a:ext>
              </a:extLst>
            </p:cNvPr>
            <p:cNvSpPr txBox="1">
              <a:spLocks/>
            </p:cNvSpPr>
            <p:nvPr/>
          </p:nvSpPr>
          <p:spPr>
            <a:xfrm>
              <a:off x="6208011" y="5844514"/>
              <a:ext cx="6058184" cy="842682"/>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400" dirty="0"/>
                <a:t>The type of filter FIR or IIR is not critical </a:t>
              </a:r>
            </a:p>
            <a:p>
              <a:r>
                <a:rPr lang="en-US" sz="1400" dirty="0"/>
                <a:t>Raw data should be filtered not epochs (e.g., FieldTrip preprocessing) </a:t>
              </a:r>
            </a:p>
            <a:p>
              <a:endParaRPr lang="en-US" sz="1400" dirty="0"/>
            </a:p>
            <a:p>
              <a:endParaRPr lang="en-US" sz="1400" dirty="0"/>
            </a:p>
            <a:p>
              <a:endParaRPr lang="en-US" sz="1400" dirty="0"/>
            </a:p>
          </p:txBody>
        </p:sp>
        <p:pic>
          <p:nvPicPr>
            <p:cNvPr id="44" name="image1.png">
              <a:extLst>
                <a:ext uri="{FF2B5EF4-FFF2-40B4-BE49-F238E27FC236}">
                  <a16:creationId xmlns:a16="http://schemas.microsoft.com/office/drawing/2014/main" id="{AE489D4C-AB9F-1544-3515-2ADEF8AFD1F5}"/>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7535971" y="3125544"/>
              <a:ext cx="3127818" cy="238997"/>
            </a:xfrm>
            <a:prstGeom prst="rect">
              <a:avLst/>
            </a:prstGeom>
            <a:ln/>
          </p:spPr>
        </p:pic>
      </p:grpSp>
      <p:pic>
        <p:nvPicPr>
          <p:cNvPr id="9" name="Picture 8">
            <a:extLst>
              <a:ext uri="{FF2B5EF4-FFF2-40B4-BE49-F238E27FC236}">
                <a16:creationId xmlns:a16="http://schemas.microsoft.com/office/drawing/2014/main" id="{8AC022E7-0B79-E2F2-99A6-25F7FD0F97DE}"/>
              </a:ext>
            </a:extLst>
          </p:cNvPr>
          <p:cNvPicPr>
            <a:picLocks noChangeAspect="1"/>
          </p:cNvPicPr>
          <p:nvPr/>
        </p:nvPicPr>
        <p:blipFill>
          <a:blip r:embed="rId4"/>
          <a:stretch>
            <a:fillRect/>
          </a:stretch>
        </p:blipFill>
        <p:spPr>
          <a:xfrm>
            <a:off x="7660023" y="3331076"/>
            <a:ext cx="3110106" cy="2401185"/>
          </a:xfrm>
          <a:prstGeom prst="rect">
            <a:avLst/>
          </a:prstGeom>
        </p:spPr>
      </p:pic>
    </p:spTree>
    <p:extLst>
      <p:ext uri="{BB962C8B-B14F-4D97-AF65-F5344CB8AC3E}">
        <p14:creationId xmlns:p14="http://schemas.microsoft.com/office/powerpoint/2010/main" val="271953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6"/>
          <p:cNvSpPr txBox="1"/>
          <p:nvPr/>
        </p:nvSpPr>
        <p:spPr>
          <a:xfrm>
            <a:off x="7078309" y="180314"/>
            <a:ext cx="3902676" cy="681081"/>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EA5343"/>
              </a:buClr>
              <a:buSzPts val="2400"/>
              <a:buFont typeface="Arial"/>
              <a:buNone/>
            </a:pPr>
            <a:r>
              <a:rPr lang="es-ES" sz="2400" b="1" i="0" u="none" strike="noStrike" cap="none">
                <a:solidFill>
                  <a:srgbClr val="EA5343"/>
                </a:solidFill>
                <a:latin typeface="Arial"/>
                <a:ea typeface="Arial"/>
                <a:cs typeface="Arial"/>
                <a:sym typeface="Arial"/>
              </a:rPr>
              <a:t>01.</a:t>
            </a:r>
            <a:endParaRPr/>
          </a:p>
        </p:txBody>
      </p:sp>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rgbClr val="FF0000"/>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chemeClr val="accent6">
                    <a:lumMod val="60000"/>
                    <a:lumOff val="40000"/>
                  </a:schemeClr>
                </a:solidFill>
                <a:effectLst>
                  <a:innerShdw blurRad="69850" dist="43180" dir="5400000">
                    <a:srgbClr val="000000">
                      <a:alpha val="65000"/>
                    </a:srgbClr>
                  </a:innerShdw>
                </a:effectLst>
              </a:rPr>
              <a:t>Run ICA and </a:t>
            </a:r>
          </a:p>
          <a:p>
            <a:pPr algn="ctr"/>
            <a:r>
              <a:rPr lang="en-US" b="1" dirty="0">
                <a:ln w="1905"/>
                <a:solidFill>
                  <a:schemeClr val="accent6">
                    <a:lumMod val="60000"/>
                    <a:lumOff val="40000"/>
                  </a:schemeClr>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7" y="1353600"/>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643562"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extLst>
      <p:ext uri="{BB962C8B-B14F-4D97-AF65-F5344CB8AC3E}">
        <p14:creationId xmlns:p14="http://schemas.microsoft.com/office/powerpoint/2010/main" val="32394891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9348" y="170978"/>
            <a:ext cx="7582829" cy="1325563"/>
          </a:xfrm>
        </p:spPr>
        <p:txBody>
          <a:bodyPr/>
          <a:lstStyle/>
          <a:p>
            <a:r>
              <a:rPr lang="en-US" dirty="0"/>
              <a:t>EEG artifacts</a:t>
            </a:r>
          </a:p>
        </p:txBody>
      </p:sp>
      <p:sp>
        <p:nvSpPr>
          <p:cNvPr id="3" name="Content Placeholder 2"/>
          <p:cNvSpPr>
            <a:spLocks noGrp="1"/>
          </p:cNvSpPr>
          <p:nvPr>
            <p:ph idx="1"/>
          </p:nvPr>
        </p:nvSpPr>
        <p:spPr>
          <a:xfrm>
            <a:off x="2026797" y="1496541"/>
            <a:ext cx="8229600" cy="4525963"/>
          </a:xfrm>
        </p:spPr>
        <p:txBody>
          <a:bodyPr/>
          <a:lstStyle/>
          <a:p>
            <a:pPr marL="0" indent="0">
              <a:buNone/>
            </a:pPr>
            <a:r>
              <a:rPr lang="en-US" dirty="0">
                <a:latin typeface="+mn-lt"/>
              </a:rPr>
              <a:t>The amplitude of artifacts (such as eye movements) is often larger than the amplitude of brain data which potentially decrease signal/noise ratio, bias data analysis and potential results</a:t>
            </a:r>
          </a:p>
          <a:p>
            <a:endParaRPr lang="en-US" dirty="0">
              <a:latin typeface="+mn-lt"/>
            </a:endParaRPr>
          </a:p>
          <a:p>
            <a:endParaRPr lang="en-US" dirty="0">
              <a:latin typeface="+mn-lt"/>
            </a:endParaRPr>
          </a:p>
          <a:p>
            <a:endParaRPr lang="en-US" dirty="0">
              <a:latin typeface="+mn-lt"/>
            </a:endParaRPr>
          </a:p>
          <a:p>
            <a:endParaRPr lang="en-US" dirty="0">
              <a:latin typeface="+mn-lt"/>
            </a:endParaRPr>
          </a:p>
          <a:p>
            <a:endParaRPr lang="en-US" dirty="0">
              <a:latin typeface="+mn-lt"/>
            </a:endParaRPr>
          </a:p>
          <a:p>
            <a:pPr marL="0" indent="0">
              <a:buNone/>
            </a:pPr>
            <a:endParaRPr lang="en-US" dirty="0">
              <a:latin typeface="+mn-lt"/>
            </a:endParaRPr>
          </a:p>
        </p:txBody>
      </p:sp>
      <p:sp>
        <p:nvSpPr>
          <p:cNvPr id="5" name="Slide Number Placeholder 4"/>
          <p:cNvSpPr>
            <a:spLocks noGrp="1"/>
          </p:cNvSpPr>
          <p:nvPr>
            <p:ph type="sldNum" sz="quarter" idx="11"/>
          </p:nvPr>
        </p:nvSpPr>
        <p:spPr bwMode="auto">
          <a:xfrm>
            <a:off x="8509000" y="6505575"/>
            <a:ext cx="609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50000"/>
              </a:spcBef>
              <a:spcAft>
                <a:spcPct val="0"/>
              </a:spcAft>
              <a:defRPr sz="1400" kern="1200" smtClean="0">
                <a:solidFill>
                  <a:schemeClr val="bg2"/>
                </a:solidFill>
                <a:latin typeface="Arial" charset="0"/>
                <a:ea typeface="ＭＳ Ｐゴシック" pitchFamily="-65" charset="-128"/>
                <a:cs typeface="+mn-cs"/>
              </a:defRPr>
            </a:lvl1pPr>
            <a:lvl2pPr marL="457200" algn="r" rtl="0" fontAlgn="base">
              <a:spcBef>
                <a:spcPct val="50000"/>
              </a:spcBef>
              <a:spcAft>
                <a:spcPct val="0"/>
              </a:spcAft>
              <a:defRPr sz="1400" kern="1200">
                <a:solidFill>
                  <a:schemeClr val="bg2"/>
                </a:solidFill>
                <a:latin typeface="Arial" charset="0"/>
                <a:ea typeface="ＭＳ Ｐゴシック" pitchFamily="-65" charset="-128"/>
                <a:cs typeface="+mn-cs"/>
              </a:defRPr>
            </a:lvl2pPr>
            <a:lvl3pPr marL="914400" algn="r" rtl="0" fontAlgn="base">
              <a:spcBef>
                <a:spcPct val="50000"/>
              </a:spcBef>
              <a:spcAft>
                <a:spcPct val="0"/>
              </a:spcAft>
              <a:defRPr sz="1400" kern="1200">
                <a:solidFill>
                  <a:schemeClr val="bg2"/>
                </a:solidFill>
                <a:latin typeface="Arial" charset="0"/>
                <a:ea typeface="ＭＳ Ｐゴシック" pitchFamily="-65" charset="-128"/>
                <a:cs typeface="+mn-cs"/>
              </a:defRPr>
            </a:lvl3pPr>
            <a:lvl4pPr marL="1371600" algn="r" rtl="0" fontAlgn="base">
              <a:spcBef>
                <a:spcPct val="50000"/>
              </a:spcBef>
              <a:spcAft>
                <a:spcPct val="0"/>
              </a:spcAft>
              <a:defRPr sz="1400" kern="1200">
                <a:solidFill>
                  <a:schemeClr val="bg2"/>
                </a:solidFill>
                <a:latin typeface="Arial" charset="0"/>
                <a:ea typeface="ＭＳ Ｐゴシック" pitchFamily="-65" charset="-128"/>
                <a:cs typeface="+mn-cs"/>
              </a:defRPr>
            </a:lvl4pPr>
            <a:lvl5pPr marL="1828800" algn="r" rtl="0" fontAlgn="base">
              <a:spcBef>
                <a:spcPct val="50000"/>
              </a:spcBef>
              <a:spcAft>
                <a:spcPct val="0"/>
              </a:spcAft>
              <a:defRPr sz="1400" kern="1200">
                <a:solidFill>
                  <a:schemeClr val="bg2"/>
                </a:solidFill>
                <a:latin typeface="Arial" charset="0"/>
                <a:ea typeface="ＭＳ Ｐゴシック" pitchFamily="-65" charset="-128"/>
                <a:cs typeface="+mn-cs"/>
              </a:defRPr>
            </a:lvl5pPr>
            <a:lvl6pPr marL="2286000" algn="l" defTabSz="914400" rtl="0" eaLnBrk="1" latinLnBrk="0" hangingPunct="1">
              <a:defRPr sz="1400" kern="1200">
                <a:solidFill>
                  <a:schemeClr val="bg2"/>
                </a:solidFill>
                <a:latin typeface="Arial" charset="0"/>
                <a:ea typeface="ＭＳ Ｐゴシック" pitchFamily="-65" charset="-128"/>
                <a:cs typeface="+mn-cs"/>
              </a:defRPr>
            </a:lvl6pPr>
            <a:lvl7pPr marL="2743200" algn="l" defTabSz="914400" rtl="0" eaLnBrk="1" latinLnBrk="0" hangingPunct="1">
              <a:defRPr sz="1400" kern="1200">
                <a:solidFill>
                  <a:schemeClr val="bg2"/>
                </a:solidFill>
                <a:latin typeface="Arial" charset="0"/>
                <a:ea typeface="ＭＳ Ｐゴシック" pitchFamily="-65" charset="-128"/>
                <a:cs typeface="+mn-cs"/>
              </a:defRPr>
            </a:lvl7pPr>
            <a:lvl8pPr marL="3200400" algn="l" defTabSz="914400" rtl="0" eaLnBrk="1" latinLnBrk="0" hangingPunct="1">
              <a:defRPr sz="1400" kern="1200">
                <a:solidFill>
                  <a:schemeClr val="bg2"/>
                </a:solidFill>
                <a:latin typeface="Arial" charset="0"/>
                <a:ea typeface="ＭＳ Ｐゴシック" pitchFamily="-65" charset="-128"/>
                <a:cs typeface="+mn-cs"/>
              </a:defRPr>
            </a:lvl8pPr>
            <a:lvl9pPr marL="3657600" algn="l" defTabSz="914400" rtl="0" eaLnBrk="1" latinLnBrk="0" hangingPunct="1">
              <a:defRPr sz="1400" kern="1200">
                <a:solidFill>
                  <a:schemeClr val="bg2"/>
                </a:solidFill>
                <a:latin typeface="Arial" charset="0"/>
                <a:ea typeface="ＭＳ Ｐゴシック" pitchFamily="-65" charset="-128"/>
                <a:cs typeface="+mn-cs"/>
              </a:defRPr>
            </a:lvl9pPr>
          </a:lstStyle>
          <a:p>
            <a:pPr>
              <a:defRPr/>
            </a:pPr>
            <a:fld id="{8743C3B8-2D61-42C0-86D4-2A9EABEFE541}" type="slidenum">
              <a:rPr lang="de-DE" smtClean="0"/>
              <a:pPr>
                <a:defRPr/>
              </a:pPr>
              <a:t>34</a:t>
            </a:fld>
            <a:endParaRPr lang="en-US"/>
          </a:p>
        </p:txBody>
      </p:sp>
      <p:pic>
        <p:nvPicPr>
          <p:cNvPr id="6" name="Picture 5">
            <a:extLst>
              <a:ext uri="{FF2B5EF4-FFF2-40B4-BE49-F238E27FC236}">
                <a16:creationId xmlns:a16="http://schemas.microsoft.com/office/drawing/2014/main" id="{E4C91D60-1863-8F4B-89FE-A78D78C5937E}"/>
              </a:ext>
            </a:extLst>
          </p:cNvPr>
          <p:cNvPicPr>
            <a:picLocks noChangeAspect="1"/>
          </p:cNvPicPr>
          <p:nvPr/>
        </p:nvPicPr>
        <p:blipFill>
          <a:blip r:embed="rId2"/>
          <a:stretch>
            <a:fillRect/>
          </a:stretch>
        </p:blipFill>
        <p:spPr>
          <a:xfrm>
            <a:off x="2534318" y="4164642"/>
            <a:ext cx="7099300" cy="1358900"/>
          </a:xfrm>
          <a:prstGeom prst="rect">
            <a:avLst/>
          </a:prstGeom>
        </p:spPr>
      </p:pic>
      <p:cxnSp>
        <p:nvCxnSpPr>
          <p:cNvPr id="8" name="Straight Connector 7">
            <a:extLst>
              <a:ext uri="{FF2B5EF4-FFF2-40B4-BE49-F238E27FC236}">
                <a16:creationId xmlns:a16="http://schemas.microsoft.com/office/drawing/2014/main" id="{468E72DF-D39C-6F44-B802-F9BA9867CD3F}"/>
              </a:ext>
            </a:extLst>
          </p:cNvPr>
          <p:cNvCxnSpPr>
            <a:cxnSpLocks/>
          </p:cNvCxnSpPr>
          <p:nvPr/>
        </p:nvCxnSpPr>
        <p:spPr bwMode="auto">
          <a:xfrm>
            <a:off x="8851232" y="5690940"/>
            <a:ext cx="782387" cy="0"/>
          </a:xfrm>
          <a:prstGeom prst="line">
            <a:avLst/>
          </a:prstGeom>
          <a:noFill/>
          <a:ln w="9525" cap="flat" cmpd="sng" algn="ctr">
            <a:solidFill>
              <a:schemeClr val="tx1"/>
            </a:solidFill>
            <a:prstDash val="solid"/>
            <a:round/>
            <a:headEnd type="none" w="med" len="med"/>
            <a:tailEnd type="none" w="med" len="med"/>
          </a:ln>
          <a:effectLst/>
        </p:spPr>
      </p:cxnSp>
      <p:sp>
        <p:nvSpPr>
          <p:cNvPr id="9" name="TextBox 8">
            <a:extLst>
              <a:ext uri="{FF2B5EF4-FFF2-40B4-BE49-F238E27FC236}">
                <a16:creationId xmlns:a16="http://schemas.microsoft.com/office/drawing/2014/main" id="{C571134B-71B0-5C4F-9808-CFD3A8A215ED}"/>
              </a:ext>
            </a:extLst>
          </p:cNvPr>
          <p:cNvSpPr txBox="1"/>
          <p:nvPr/>
        </p:nvSpPr>
        <p:spPr>
          <a:xfrm>
            <a:off x="9055514" y="5714727"/>
            <a:ext cx="373821" cy="307777"/>
          </a:xfrm>
          <a:prstGeom prst="rect">
            <a:avLst/>
          </a:prstGeom>
          <a:noFill/>
        </p:spPr>
        <p:txBody>
          <a:bodyPr wrap="square" rtlCol="0">
            <a:spAutoFit/>
          </a:bodyPr>
          <a:lstStyle/>
          <a:p>
            <a:r>
              <a:rPr lang="en-US" dirty="0"/>
              <a:t>1s</a:t>
            </a:r>
          </a:p>
        </p:txBody>
      </p:sp>
      <p:cxnSp>
        <p:nvCxnSpPr>
          <p:cNvPr id="13" name="Straight Arrow Connector 12">
            <a:extLst>
              <a:ext uri="{FF2B5EF4-FFF2-40B4-BE49-F238E27FC236}">
                <a16:creationId xmlns:a16="http://schemas.microsoft.com/office/drawing/2014/main" id="{0345F613-B6E7-6E45-8270-BA55C364D873}"/>
              </a:ext>
            </a:extLst>
          </p:cNvPr>
          <p:cNvCxnSpPr/>
          <p:nvPr/>
        </p:nvCxnSpPr>
        <p:spPr bwMode="auto">
          <a:xfrm flipV="1">
            <a:off x="5229726" y="5137486"/>
            <a:ext cx="336884" cy="577240"/>
          </a:xfrm>
          <a:prstGeom prst="straightConnector1">
            <a:avLst/>
          </a:prstGeom>
          <a:noFill/>
          <a:ln w="9525" cap="flat" cmpd="sng" algn="ctr">
            <a:solidFill>
              <a:srgbClr val="FF0000"/>
            </a:solidFill>
            <a:prstDash val="solid"/>
            <a:round/>
            <a:headEnd type="none" w="med" len="med"/>
            <a:tailEnd type="triangle" w="lg" len="lg"/>
          </a:ln>
          <a:effectLst/>
        </p:spPr>
      </p:cxnSp>
      <p:sp>
        <p:nvSpPr>
          <p:cNvPr id="14" name="TextBox 13">
            <a:extLst>
              <a:ext uri="{FF2B5EF4-FFF2-40B4-BE49-F238E27FC236}">
                <a16:creationId xmlns:a16="http://schemas.microsoft.com/office/drawing/2014/main" id="{1555584C-4AC6-0149-B02D-EBCFF5CA7797}"/>
              </a:ext>
            </a:extLst>
          </p:cNvPr>
          <p:cNvSpPr txBox="1"/>
          <p:nvPr/>
        </p:nvSpPr>
        <p:spPr>
          <a:xfrm>
            <a:off x="3091756" y="5714726"/>
            <a:ext cx="2621230" cy="646331"/>
          </a:xfrm>
          <a:prstGeom prst="rect">
            <a:avLst/>
          </a:prstGeom>
          <a:noFill/>
        </p:spPr>
        <p:txBody>
          <a:bodyPr wrap="none" rtlCol="0">
            <a:spAutoFit/>
          </a:bodyPr>
          <a:lstStyle/>
          <a:p>
            <a:r>
              <a:rPr lang="en-US" sz="1800" dirty="0">
                <a:solidFill>
                  <a:srgbClr val="FF0000"/>
                </a:solidFill>
              </a:rPr>
              <a:t>EEG activity containing </a:t>
            </a:r>
          </a:p>
          <a:p>
            <a:r>
              <a:rPr lang="en-US" sz="1800" dirty="0">
                <a:solidFill>
                  <a:srgbClr val="FF0000"/>
                </a:solidFill>
              </a:rPr>
              <a:t>potential brain data</a:t>
            </a:r>
          </a:p>
        </p:txBody>
      </p:sp>
      <p:cxnSp>
        <p:nvCxnSpPr>
          <p:cNvPr id="15" name="Straight Arrow Connector 14">
            <a:extLst>
              <a:ext uri="{FF2B5EF4-FFF2-40B4-BE49-F238E27FC236}">
                <a16:creationId xmlns:a16="http://schemas.microsoft.com/office/drawing/2014/main" id="{179A73DB-0293-B74E-AF39-DB4FC33559B6}"/>
              </a:ext>
            </a:extLst>
          </p:cNvPr>
          <p:cNvCxnSpPr/>
          <p:nvPr/>
        </p:nvCxnSpPr>
        <p:spPr bwMode="auto">
          <a:xfrm flipV="1">
            <a:off x="6775951" y="5149796"/>
            <a:ext cx="336884" cy="577240"/>
          </a:xfrm>
          <a:prstGeom prst="straightConnector1">
            <a:avLst/>
          </a:prstGeom>
          <a:noFill/>
          <a:ln w="9525" cap="flat" cmpd="sng" algn="ctr">
            <a:solidFill>
              <a:srgbClr val="FF0000"/>
            </a:solidFill>
            <a:prstDash val="solid"/>
            <a:round/>
            <a:headEnd type="none" w="med" len="med"/>
            <a:tailEnd type="triangle" w="lg" len="lg"/>
          </a:ln>
          <a:effectLst/>
        </p:spPr>
      </p:cxnSp>
      <p:sp>
        <p:nvSpPr>
          <p:cNvPr id="16" name="TextBox 15">
            <a:extLst>
              <a:ext uri="{FF2B5EF4-FFF2-40B4-BE49-F238E27FC236}">
                <a16:creationId xmlns:a16="http://schemas.microsoft.com/office/drawing/2014/main" id="{74462617-9B75-3845-B19C-89F63A0A83C0}"/>
              </a:ext>
            </a:extLst>
          </p:cNvPr>
          <p:cNvSpPr txBox="1"/>
          <p:nvPr/>
        </p:nvSpPr>
        <p:spPr>
          <a:xfrm>
            <a:off x="6141597" y="5727037"/>
            <a:ext cx="684803" cy="369332"/>
          </a:xfrm>
          <a:prstGeom prst="rect">
            <a:avLst/>
          </a:prstGeom>
          <a:noFill/>
        </p:spPr>
        <p:txBody>
          <a:bodyPr wrap="none" rtlCol="0">
            <a:spAutoFit/>
          </a:bodyPr>
          <a:lstStyle/>
          <a:p>
            <a:r>
              <a:rPr lang="en-US" sz="1800" dirty="0">
                <a:solidFill>
                  <a:srgbClr val="FF0000"/>
                </a:solidFill>
              </a:rPr>
              <a:t>Blink</a:t>
            </a:r>
          </a:p>
        </p:txBody>
      </p:sp>
    </p:spTree>
    <p:extLst>
      <p:ext uri="{BB962C8B-B14F-4D97-AF65-F5344CB8AC3E}">
        <p14:creationId xmlns:p14="http://schemas.microsoft.com/office/powerpoint/2010/main" val="23368238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3" name="Picture 13">
            <a:extLst>
              <a:ext uri="{FF2B5EF4-FFF2-40B4-BE49-F238E27FC236}">
                <a16:creationId xmlns:a16="http://schemas.microsoft.com/office/drawing/2014/main" id="{4096BE5D-FF3A-C648-BE32-EA289D0F1B2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76688" y="1644651"/>
            <a:ext cx="5834062"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14" name="Rectangle 14">
            <a:extLst>
              <a:ext uri="{FF2B5EF4-FFF2-40B4-BE49-F238E27FC236}">
                <a16:creationId xmlns:a16="http://schemas.microsoft.com/office/drawing/2014/main" id="{4B84A049-EC38-1240-9387-E829EB6E4953}"/>
              </a:ext>
            </a:extLst>
          </p:cNvPr>
          <p:cNvSpPr>
            <a:spLocks noChangeArrowheads="1"/>
          </p:cNvSpPr>
          <p:nvPr/>
        </p:nvSpPr>
        <p:spPr bwMode="auto">
          <a:xfrm>
            <a:off x="7281863" y="5781676"/>
            <a:ext cx="34224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chemeClr val="hlink"/>
                </a:solidFill>
              </a:rPr>
              <a:t>1 - Transient high frequency </a:t>
            </a:r>
            <a:endParaRPr lang="en-US" altLang="en-US" sz="2400">
              <a:solidFill>
                <a:schemeClr val="hlink"/>
              </a:solidFill>
              <a:latin typeface="Times New Roman" panose="02020603050405020304" pitchFamily="18" charset="0"/>
            </a:endParaRPr>
          </a:p>
        </p:txBody>
      </p:sp>
      <p:sp>
        <p:nvSpPr>
          <p:cNvPr id="358415" name="Rectangle 15">
            <a:extLst>
              <a:ext uri="{FF2B5EF4-FFF2-40B4-BE49-F238E27FC236}">
                <a16:creationId xmlns:a16="http://schemas.microsoft.com/office/drawing/2014/main" id="{42C44475-4DD5-E346-AAF0-C1B0D80EB845}"/>
              </a:ext>
            </a:extLst>
          </p:cNvPr>
          <p:cNvSpPr>
            <a:spLocks noChangeArrowheads="1"/>
          </p:cNvSpPr>
          <p:nvPr/>
        </p:nvSpPr>
        <p:spPr bwMode="auto">
          <a:xfrm>
            <a:off x="8023226" y="6078539"/>
            <a:ext cx="182086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chemeClr val="hlink"/>
                </a:solidFill>
              </a:rPr>
              <a:t>event  (muscle)</a:t>
            </a:r>
            <a:endParaRPr lang="en-US" altLang="en-US" sz="2400">
              <a:solidFill>
                <a:schemeClr val="hlink"/>
              </a:solidFill>
              <a:latin typeface="Times New Roman" panose="02020603050405020304" pitchFamily="18" charset="0"/>
            </a:endParaRPr>
          </a:p>
        </p:txBody>
      </p:sp>
      <p:sp>
        <p:nvSpPr>
          <p:cNvPr id="358416" name="Rectangle 16">
            <a:extLst>
              <a:ext uri="{FF2B5EF4-FFF2-40B4-BE49-F238E27FC236}">
                <a16:creationId xmlns:a16="http://schemas.microsoft.com/office/drawing/2014/main" id="{8B4EDD4A-C1E0-5840-90B7-E4ED76F348C3}"/>
              </a:ext>
            </a:extLst>
          </p:cNvPr>
          <p:cNvSpPr>
            <a:spLocks noChangeArrowheads="1"/>
          </p:cNvSpPr>
          <p:nvPr/>
        </p:nvSpPr>
        <p:spPr bwMode="auto">
          <a:xfrm>
            <a:off x="1662113" y="1947864"/>
            <a:ext cx="21907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rgbClr val="79DCFF"/>
                </a:solidFill>
              </a:rPr>
              <a:t>2 - Low frequency </a:t>
            </a:r>
            <a:endParaRPr lang="en-US" altLang="en-US" sz="2400">
              <a:solidFill>
                <a:srgbClr val="79DCFF"/>
              </a:solidFill>
              <a:latin typeface="Times New Roman" panose="02020603050405020304" pitchFamily="18" charset="0"/>
            </a:endParaRPr>
          </a:p>
        </p:txBody>
      </p:sp>
      <p:sp>
        <p:nvSpPr>
          <p:cNvPr id="358417" name="Rectangle 17">
            <a:extLst>
              <a:ext uri="{FF2B5EF4-FFF2-40B4-BE49-F238E27FC236}">
                <a16:creationId xmlns:a16="http://schemas.microsoft.com/office/drawing/2014/main" id="{6AE566C3-694D-9141-858D-F26C1DF4CD19}"/>
              </a:ext>
            </a:extLst>
          </p:cNvPr>
          <p:cNvSpPr>
            <a:spLocks noChangeArrowheads="1"/>
          </p:cNvSpPr>
          <p:nvPr/>
        </p:nvSpPr>
        <p:spPr bwMode="auto">
          <a:xfrm>
            <a:off x="2098676" y="2246314"/>
            <a:ext cx="131762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rgbClr val="79DCFF"/>
                </a:solidFill>
              </a:rPr>
              <a:t>event (eye </a:t>
            </a:r>
            <a:endParaRPr lang="en-US" altLang="en-US" sz="2400">
              <a:solidFill>
                <a:srgbClr val="79DCFF"/>
              </a:solidFill>
              <a:latin typeface="Times New Roman" panose="02020603050405020304" pitchFamily="18" charset="0"/>
            </a:endParaRPr>
          </a:p>
        </p:txBody>
      </p:sp>
      <p:sp>
        <p:nvSpPr>
          <p:cNvPr id="358418" name="Rectangle 18">
            <a:extLst>
              <a:ext uri="{FF2B5EF4-FFF2-40B4-BE49-F238E27FC236}">
                <a16:creationId xmlns:a16="http://schemas.microsoft.com/office/drawing/2014/main" id="{23332AAE-5126-D649-B25F-594168AC8398}"/>
              </a:ext>
            </a:extLst>
          </p:cNvPr>
          <p:cNvSpPr>
            <a:spLocks noChangeArrowheads="1"/>
          </p:cNvSpPr>
          <p:nvPr/>
        </p:nvSpPr>
        <p:spPr bwMode="auto">
          <a:xfrm>
            <a:off x="1989138" y="2543176"/>
            <a:ext cx="147957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rgbClr val="79DCFF"/>
                </a:solidFill>
              </a:rPr>
              <a:t>movements)</a:t>
            </a:r>
            <a:endParaRPr lang="en-US" altLang="en-US" sz="2400">
              <a:solidFill>
                <a:srgbClr val="79DCFF"/>
              </a:solidFill>
              <a:latin typeface="Times New Roman" panose="02020603050405020304" pitchFamily="18" charset="0"/>
            </a:endParaRPr>
          </a:p>
        </p:txBody>
      </p:sp>
      <p:sp>
        <p:nvSpPr>
          <p:cNvPr id="358419" name="Rectangle 19">
            <a:extLst>
              <a:ext uri="{FF2B5EF4-FFF2-40B4-BE49-F238E27FC236}">
                <a16:creationId xmlns:a16="http://schemas.microsoft.com/office/drawing/2014/main" id="{750DFC88-AFB7-194D-8875-BE25428D5EF4}"/>
              </a:ext>
            </a:extLst>
          </p:cNvPr>
          <p:cNvSpPr>
            <a:spLocks noChangeArrowheads="1"/>
          </p:cNvSpPr>
          <p:nvPr/>
        </p:nvSpPr>
        <p:spPr bwMode="auto">
          <a:xfrm>
            <a:off x="1744664" y="4910139"/>
            <a:ext cx="191238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rgbClr val="33CC33"/>
                </a:solidFill>
              </a:rPr>
              <a:t>3 - Discontinuity</a:t>
            </a:r>
            <a:endParaRPr lang="en-US" altLang="en-US" sz="2400">
              <a:solidFill>
                <a:srgbClr val="33CC33"/>
              </a:solidFill>
              <a:latin typeface="Times New Roman" panose="02020603050405020304" pitchFamily="18" charset="0"/>
            </a:endParaRPr>
          </a:p>
        </p:txBody>
      </p:sp>
      <p:sp>
        <p:nvSpPr>
          <p:cNvPr id="358420" name="Rectangle 20">
            <a:extLst>
              <a:ext uri="{FF2B5EF4-FFF2-40B4-BE49-F238E27FC236}">
                <a16:creationId xmlns:a16="http://schemas.microsoft.com/office/drawing/2014/main" id="{C61D2888-C856-A045-9CB4-53C63EF03CD3}"/>
              </a:ext>
            </a:extLst>
          </p:cNvPr>
          <p:cNvSpPr>
            <a:spLocks noChangeArrowheads="1"/>
          </p:cNvSpPr>
          <p:nvPr/>
        </p:nvSpPr>
        <p:spPr bwMode="auto">
          <a:xfrm>
            <a:off x="1822451" y="3527426"/>
            <a:ext cx="18226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a:solidFill>
                  <a:srgbClr val="1F1A17"/>
                </a:solidFill>
              </a:rPr>
              <a:t>5 - Linear trend</a:t>
            </a:r>
            <a:endParaRPr lang="en-US" altLang="en-US" sz="2400">
              <a:latin typeface="Times New Roman" panose="02020603050405020304" pitchFamily="18" charset="0"/>
            </a:endParaRPr>
          </a:p>
        </p:txBody>
      </p:sp>
      <p:sp>
        <p:nvSpPr>
          <p:cNvPr id="358421" name="Rectangle 21">
            <a:extLst>
              <a:ext uri="{FF2B5EF4-FFF2-40B4-BE49-F238E27FC236}">
                <a16:creationId xmlns:a16="http://schemas.microsoft.com/office/drawing/2014/main" id="{561D62F5-CC4C-0E4F-88E3-26F3889A0C54}"/>
              </a:ext>
            </a:extLst>
          </p:cNvPr>
          <p:cNvSpPr>
            <a:spLocks noChangeArrowheads="1"/>
          </p:cNvSpPr>
          <p:nvPr/>
        </p:nvSpPr>
        <p:spPr bwMode="auto">
          <a:xfrm>
            <a:off x="5151439" y="5781676"/>
            <a:ext cx="164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100" dirty="0">
                <a:solidFill>
                  <a:schemeClr val="tx2">
                    <a:lumMod val="50000"/>
                  </a:schemeClr>
                </a:solidFill>
              </a:rPr>
              <a:t>4 - High noise</a:t>
            </a:r>
            <a:endParaRPr lang="en-US" altLang="en-US" sz="2400" dirty="0">
              <a:solidFill>
                <a:schemeClr val="tx2">
                  <a:lumMod val="50000"/>
                </a:schemeClr>
              </a:solidFill>
              <a:latin typeface="Times New Roman" panose="02020603050405020304" pitchFamily="18" charset="0"/>
            </a:endParaRPr>
          </a:p>
        </p:txBody>
      </p:sp>
      <p:sp>
        <p:nvSpPr>
          <p:cNvPr id="358422" name="Rectangle 22">
            <a:extLst>
              <a:ext uri="{FF2B5EF4-FFF2-40B4-BE49-F238E27FC236}">
                <a16:creationId xmlns:a16="http://schemas.microsoft.com/office/drawing/2014/main" id="{2FAC1881-6C33-D148-8199-7B1DE1CE9521}"/>
              </a:ext>
            </a:extLst>
          </p:cNvPr>
          <p:cNvSpPr>
            <a:spLocks noChangeArrowheads="1"/>
          </p:cNvSpPr>
          <p:nvPr/>
        </p:nvSpPr>
        <p:spPr bwMode="auto">
          <a:xfrm>
            <a:off x="4546601" y="5605464"/>
            <a:ext cx="51937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Time (ms)</a:t>
            </a:r>
            <a:endParaRPr lang="en-US" altLang="en-US" sz="2400">
              <a:latin typeface="Times New Roman" panose="02020603050405020304" pitchFamily="18" charset="0"/>
            </a:endParaRPr>
          </a:p>
        </p:txBody>
      </p:sp>
      <p:sp>
        <p:nvSpPr>
          <p:cNvPr id="358423" name="Rectangle 23">
            <a:extLst>
              <a:ext uri="{FF2B5EF4-FFF2-40B4-BE49-F238E27FC236}">
                <a16:creationId xmlns:a16="http://schemas.microsoft.com/office/drawing/2014/main" id="{56B21F04-A12E-6542-B744-92B9AFF743FF}"/>
              </a:ext>
            </a:extLst>
          </p:cNvPr>
          <p:cNvSpPr>
            <a:spLocks noChangeArrowheads="1"/>
          </p:cNvSpPr>
          <p:nvPr/>
        </p:nvSpPr>
        <p:spPr bwMode="auto">
          <a:xfrm rot="5400000">
            <a:off x="9625434" y="4200333"/>
            <a:ext cx="769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P</a:t>
            </a:r>
            <a:endParaRPr lang="en-US" altLang="en-US" sz="2400">
              <a:latin typeface="Times New Roman" panose="02020603050405020304" pitchFamily="18" charset="0"/>
            </a:endParaRPr>
          </a:p>
        </p:txBody>
      </p:sp>
      <p:sp>
        <p:nvSpPr>
          <p:cNvPr id="358424" name="Rectangle 24">
            <a:extLst>
              <a:ext uri="{FF2B5EF4-FFF2-40B4-BE49-F238E27FC236}">
                <a16:creationId xmlns:a16="http://schemas.microsoft.com/office/drawing/2014/main" id="{3A1CC853-21E1-0F42-B8E6-FE355FA032B9}"/>
              </a:ext>
            </a:extLst>
          </p:cNvPr>
          <p:cNvSpPr>
            <a:spLocks noChangeArrowheads="1"/>
          </p:cNvSpPr>
          <p:nvPr/>
        </p:nvSpPr>
        <p:spPr bwMode="auto">
          <a:xfrm rot="5400000">
            <a:off x="9631847" y="4269389"/>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o</a:t>
            </a:r>
            <a:endParaRPr lang="en-US" altLang="en-US" sz="2400">
              <a:latin typeface="Times New Roman" panose="02020603050405020304" pitchFamily="18" charset="0"/>
            </a:endParaRPr>
          </a:p>
        </p:txBody>
      </p:sp>
      <p:sp>
        <p:nvSpPr>
          <p:cNvPr id="358425" name="Rectangle 25">
            <a:extLst>
              <a:ext uri="{FF2B5EF4-FFF2-40B4-BE49-F238E27FC236}">
                <a16:creationId xmlns:a16="http://schemas.microsoft.com/office/drawing/2014/main" id="{BEE77947-9ED5-DD46-8E3D-D8C11D006F4C}"/>
              </a:ext>
            </a:extLst>
          </p:cNvPr>
          <p:cNvSpPr>
            <a:spLocks noChangeArrowheads="1"/>
          </p:cNvSpPr>
          <p:nvPr/>
        </p:nvSpPr>
        <p:spPr bwMode="auto">
          <a:xfrm rot="5400000">
            <a:off x="9647877" y="4319395"/>
            <a:ext cx="3206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t</a:t>
            </a:r>
            <a:endParaRPr lang="en-US" altLang="en-US" sz="2400">
              <a:latin typeface="Times New Roman" panose="02020603050405020304" pitchFamily="18" charset="0"/>
            </a:endParaRPr>
          </a:p>
        </p:txBody>
      </p:sp>
      <p:sp>
        <p:nvSpPr>
          <p:cNvPr id="358426" name="Rectangle 26">
            <a:extLst>
              <a:ext uri="{FF2B5EF4-FFF2-40B4-BE49-F238E27FC236}">
                <a16:creationId xmlns:a16="http://schemas.microsoft.com/office/drawing/2014/main" id="{3BCC3236-1FB6-BC4E-A26F-7E05C3E66EFE}"/>
              </a:ext>
            </a:extLst>
          </p:cNvPr>
          <p:cNvSpPr>
            <a:spLocks noChangeArrowheads="1"/>
          </p:cNvSpPr>
          <p:nvPr/>
        </p:nvSpPr>
        <p:spPr bwMode="auto">
          <a:xfrm rot="5400000">
            <a:off x="9631847" y="4364639"/>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e</a:t>
            </a:r>
            <a:endParaRPr lang="en-US" altLang="en-US" sz="2400">
              <a:latin typeface="Times New Roman" panose="02020603050405020304" pitchFamily="18" charset="0"/>
            </a:endParaRPr>
          </a:p>
        </p:txBody>
      </p:sp>
      <p:sp>
        <p:nvSpPr>
          <p:cNvPr id="358427" name="Rectangle 27">
            <a:extLst>
              <a:ext uri="{FF2B5EF4-FFF2-40B4-BE49-F238E27FC236}">
                <a16:creationId xmlns:a16="http://schemas.microsoft.com/office/drawing/2014/main" id="{D2FCC000-C4B6-2D40-97AD-B7C8BA87B491}"/>
              </a:ext>
            </a:extLst>
          </p:cNvPr>
          <p:cNvSpPr>
            <a:spLocks noChangeArrowheads="1"/>
          </p:cNvSpPr>
          <p:nvPr/>
        </p:nvSpPr>
        <p:spPr bwMode="auto">
          <a:xfrm rot="5400000">
            <a:off x="9631847" y="4428139"/>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n</a:t>
            </a:r>
            <a:endParaRPr lang="en-US" altLang="en-US" sz="2400">
              <a:latin typeface="Times New Roman" panose="02020603050405020304" pitchFamily="18" charset="0"/>
            </a:endParaRPr>
          </a:p>
        </p:txBody>
      </p:sp>
      <p:sp>
        <p:nvSpPr>
          <p:cNvPr id="358428" name="Rectangle 28">
            <a:extLst>
              <a:ext uri="{FF2B5EF4-FFF2-40B4-BE49-F238E27FC236}">
                <a16:creationId xmlns:a16="http://schemas.microsoft.com/office/drawing/2014/main" id="{BBAF949B-30AC-4044-99B0-8EDC4E59AFD7}"/>
              </a:ext>
            </a:extLst>
          </p:cNvPr>
          <p:cNvSpPr>
            <a:spLocks noChangeArrowheads="1"/>
          </p:cNvSpPr>
          <p:nvPr/>
        </p:nvSpPr>
        <p:spPr bwMode="auto">
          <a:xfrm rot="5400000">
            <a:off x="9647877" y="4478145"/>
            <a:ext cx="3206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t</a:t>
            </a:r>
            <a:endParaRPr lang="en-US" altLang="en-US" sz="2400">
              <a:latin typeface="Times New Roman" panose="02020603050405020304" pitchFamily="18" charset="0"/>
            </a:endParaRPr>
          </a:p>
        </p:txBody>
      </p:sp>
      <p:sp>
        <p:nvSpPr>
          <p:cNvPr id="358429" name="Rectangle 29">
            <a:extLst>
              <a:ext uri="{FF2B5EF4-FFF2-40B4-BE49-F238E27FC236}">
                <a16:creationId xmlns:a16="http://schemas.microsoft.com/office/drawing/2014/main" id="{0A64EBBB-D64C-5D4F-828C-5D5ECF97F7FE}"/>
              </a:ext>
            </a:extLst>
          </p:cNvPr>
          <p:cNvSpPr>
            <a:spLocks noChangeArrowheads="1"/>
          </p:cNvSpPr>
          <p:nvPr/>
        </p:nvSpPr>
        <p:spPr bwMode="auto">
          <a:xfrm rot="5400000">
            <a:off x="9651083" y="4504339"/>
            <a:ext cx="2564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i</a:t>
            </a:r>
            <a:endParaRPr lang="en-US" altLang="en-US" sz="2400">
              <a:latin typeface="Times New Roman" panose="02020603050405020304" pitchFamily="18" charset="0"/>
            </a:endParaRPr>
          </a:p>
        </p:txBody>
      </p:sp>
      <p:sp>
        <p:nvSpPr>
          <p:cNvPr id="358430" name="Rectangle 30">
            <a:extLst>
              <a:ext uri="{FF2B5EF4-FFF2-40B4-BE49-F238E27FC236}">
                <a16:creationId xmlns:a16="http://schemas.microsoft.com/office/drawing/2014/main" id="{63A0AACC-E232-6B43-96FB-761B007D40E6}"/>
              </a:ext>
            </a:extLst>
          </p:cNvPr>
          <p:cNvSpPr>
            <a:spLocks noChangeArrowheads="1"/>
          </p:cNvSpPr>
          <p:nvPr/>
        </p:nvSpPr>
        <p:spPr bwMode="auto">
          <a:xfrm rot="5400000">
            <a:off x="9631847" y="4548789"/>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a</a:t>
            </a:r>
            <a:endParaRPr lang="en-US" altLang="en-US" sz="2400">
              <a:latin typeface="Times New Roman" panose="02020603050405020304" pitchFamily="18" charset="0"/>
            </a:endParaRPr>
          </a:p>
        </p:txBody>
      </p:sp>
      <p:sp>
        <p:nvSpPr>
          <p:cNvPr id="358431" name="Rectangle 31">
            <a:extLst>
              <a:ext uri="{FF2B5EF4-FFF2-40B4-BE49-F238E27FC236}">
                <a16:creationId xmlns:a16="http://schemas.microsoft.com/office/drawing/2014/main" id="{312C09CD-84B4-9A46-BAC1-22CD42B9BE59}"/>
              </a:ext>
            </a:extLst>
          </p:cNvPr>
          <p:cNvSpPr>
            <a:spLocks noChangeArrowheads="1"/>
          </p:cNvSpPr>
          <p:nvPr/>
        </p:nvSpPr>
        <p:spPr bwMode="auto">
          <a:xfrm rot="5400000">
            <a:off x="9651083" y="4594826"/>
            <a:ext cx="2564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l</a:t>
            </a:r>
            <a:endParaRPr lang="en-US" altLang="en-US" sz="2400">
              <a:latin typeface="Times New Roman" panose="02020603050405020304" pitchFamily="18" charset="0"/>
            </a:endParaRPr>
          </a:p>
        </p:txBody>
      </p:sp>
      <p:sp>
        <p:nvSpPr>
          <p:cNvPr id="358432" name="Rectangle 32">
            <a:extLst>
              <a:ext uri="{FF2B5EF4-FFF2-40B4-BE49-F238E27FC236}">
                <a16:creationId xmlns:a16="http://schemas.microsoft.com/office/drawing/2014/main" id="{E3355C30-21FC-0448-A8D9-2F3467EADA4E}"/>
              </a:ext>
            </a:extLst>
          </p:cNvPr>
          <p:cNvSpPr>
            <a:spLocks noChangeArrowheads="1"/>
          </p:cNvSpPr>
          <p:nvPr/>
        </p:nvSpPr>
        <p:spPr bwMode="auto">
          <a:xfrm rot="5400000">
            <a:off x="9647877" y="4624195"/>
            <a:ext cx="3206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 </a:t>
            </a:r>
            <a:endParaRPr lang="en-US" altLang="en-US" sz="2400">
              <a:latin typeface="Times New Roman" panose="02020603050405020304" pitchFamily="18" charset="0"/>
            </a:endParaRPr>
          </a:p>
        </p:txBody>
      </p:sp>
      <p:sp>
        <p:nvSpPr>
          <p:cNvPr id="358433" name="Rectangle 33">
            <a:extLst>
              <a:ext uri="{FF2B5EF4-FFF2-40B4-BE49-F238E27FC236}">
                <a16:creationId xmlns:a16="http://schemas.microsoft.com/office/drawing/2014/main" id="{B6EFD9B7-F10C-D047-958D-B773329C25CD}"/>
              </a:ext>
            </a:extLst>
          </p:cNvPr>
          <p:cNvSpPr>
            <a:spLocks noChangeArrowheads="1"/>
          </p:cNvSpPr>
          <p:nvPr/>
        </p:nvSpPr>
        <p:spPr bwMode="auto">
          <a:xfrm rot="5400000">
            <a:off x="9644671" y="4656739"/>
            <a:ext cx="3847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a:t>
            </a:r>
            <a:endParaRPr lang="en-US" altLang="en-US" sz="2400">
              <a:latin typeface="Times New Roman" panose="02020603050405020304" pitchFamily="18" charset="0"/>
            </a:endParaRPr>
          </a:p>
        </p:txBody>
      </p:sp>
      <p:sp>
        <p:nvSpPr>
          <p:cNvPr id="358434" name="Rectangle 34">
            <a:extLst>
              <a:ext uri="{FF2B5EF4-FFF2-40B4-BE49-F238E27FC236}">
                <a16:creationId xmlns:a16="http://schemas.microsoft.com/office/drawing/2014/main" id="{A4689F17-D077-5646-84CC-951DD1B3E636}"/>
              </a:ext>
            </a:extLst>
          </p:cNvPr>
          <p:cNvSpPr>
            <a:spLocks noChangeArrowheads="1"/>
          </p:cNvSpPr>
          <p:nvPr/>
        </p:nvSpPr>
        <p:spPr bwMode="auto">
          <a:xfrm rot="5400000">
            <a:off x="9615817" y="4725795"/>
            <a:ext cx="961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m</a:t>
            </a:r>
            <a:endParaRPr lang="en-US" altLang="en-US" sz="2400">
              <a:latin typeface="Times New Roman" panose="02020603050405020304" pitchFamily="18" charset="0"/>
            </a:endParaRPr>
          </a:p>
        </p:txBody>
      </p:sp>
      <p:sp>
        <p:nvSpPr>
          <p:cNvPr id="358435" name="Rectangle 35">
            <a:extLst>
              <a:ext uri="{FF2B5EF4-FFF2-40B4-BE49-F238E27FC236}">
                <a16:creationId xmlns:a16="http://schemas.microsoft.com/office/drawing/2014/main" id="{656CEFF7-CE83-C347-B5B9-13FC26C26D88}"/>
              </a:ext>
            </a:extLst>
          </p:cNvPr>
          <p:cNvSpPr>
            <a:spLocks noChangeArrowheads="1"/>
          </p:cNvSpPr>
          <p:nvPr/>
        </p:nvSpPr>
        <p:spPr bwMode="auto">
          <a:xfrm rot="5400000">
            <a:off x="9625434" y="4809933"/>
            <a:ext cx="7694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V</a:t>
            </a:r>
            <a:endParaRPr lang="en-US" altLang="en-US" sz="2400">
              <a:latin typeface="Times New Roman" panose="02020603050405020304" pitchFamily="18" charset="0"/>
            </a:endParaRPr>
          </a:p>
        </p:txBody>
      </p:sp>
      <p:sp>
        <p:nvSpPr>
          <p:cNvPr id="358436" name="Rectangle 36">
            <a:extLst>
              <a:ext uri="{FF2B5EF4-FFF2-40B4-BE49-F238E27FC236}">
                <a16:creationId xmlns:a16="http://schemas.microsoft.com/office/drawing/2014/main" id="{57B27246-562B-394F-AB7E-966DFB9A8BDE}"/>
              </a:ext>
            </a:extLst>
          </p:cNvPr>
          <p:cNvSpPr>
            <a:spLocks noChangeArrowheads="1"/>
          </p:cNvSpPr>
          <p:nvPr/>
        </p:nvSpPr>
        <p:spPr bwMode="auto">
          <a:xfrm rot="5400000">
            <a:off x="9644671" y="4867876"/>
            <a:ext cx="3847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1F1A17"/>
                </a:solidFill>
              </a:rPr>
              <a:t>)</a:t>
            </a:r>
            <a:endParaRPr lang="en-US" altLang="en-US" sz="2400">
              <a:latin typeface="Times New Roman" panose="02020603050405020304" pitchFamily="18" charset="0"/>
            </a:endParaRPr>
          </a:p>
        </p:txBody>
      </p:sp>
      <p:sp>
        <p:nvSpPr>
          <p:cNvPr id="358437" name="Freeform 37">
            <a:extLst>
              <a:ext uri="{FF2B5EF4-FFF2-40B4-BE49-F238E27FC236}">
                <a16:creationId xmlns:a16="http://schemas.microsoft.com/office/drawing/2014/main" id="{457DF1E9-D61B-EB45-8B40-4CAC339DB468}"/>
              </a:ext>
            </a:extLst>
          </p:cNvPr>
          <p:cNvSpPr>
            <a:spLocks/>
          </p:cNvSpPr>
          <p:nvPr/>
        </p:nvSpPr>
        <p:spPr bwMode="auto">
          <a:xfrm>
            <a:off x="7937500" y="3603626"/>
            <a:ext cx="685800" cy="468313"/>
          </a:xfrm>
          <a:custGeom>
            <a:avLst/>
            <a:gdLst>
              <a:gd name="T0" fmla="*/ 432 w 432"/>
              <a:gd name="T1" fmla="*/ 295 h 295"/>
              <a:gd name="T2" fmla="*/ 431 w 432"/>
              <a:gd name="T3" fmla="*/ 265 h 295"/>
              <a:gd name="T4" fmla="*/ 424 w 432"/>
              <a:gd name="T5" fmla="*/ 235 h 295"/>
              <a:gd name="T6" fmla="*/ 413 w 432"/>
              <a:gd name="T7" fmla="*/ 206 h 295"/>
              <a:gd name="T8" fmla="*/ 399 w 432"/>
              <a:gd name="T9" fmla="*/ 180 h 295"/>
              <a:gd name="T10" fmla="*/ 381 w 432"/>
              <a:gd name="T11" fmla="*/ 154 h 295"/>
              <a:gd name="T12" fmla="*/ 359 w 432"/>
              <a:gd name="T13" fmla="*/ 130 h 295"/>
              <a:gd name="T14" fmla="*/ 333 w 432"/>
              <a:gd name="T15" fmla="*/ 107 h 295"/>
              <a:gd name="T16" fmla="*/ 305 w 432"/>
              <a:gd name="T17" fmla="*/ 87 h 295"/>
              <a:gd name="T18" fmla="*/ 275 w 432"/>
              <a:gd name="T19" fmla="*/ 67 h 295"/>
              <a:gd name="T20" fmla="*/ 241 w 432"/>
              <a:gd name="T21" fmla="*/ 51 h 295"/>
              <a:gd name="T22" fmla="*/ 206 w 432"/>
              <a:gd name="T23" fmla="*/ 36 h 295"/>
              <a:gd name="T24" fmla="*/ 168 w 432"/>
              <a:gd name="T25" fmla="*/ 23 h 295"/>
              <a:gd name="T26" fmla="*/ 129 w 432"/>
              <a:gd name="T27" fmla="*/ 14 h 295"/>
              <a:gd name="T28" fmla="*/ 87 w 432"/>
              <a:gd name="T29" fmla="*/ 7 h 295"/>
              <a:gd name="T30" fmla="*/ 45 w 432"/>
              <a:gd name="T31" fmla="*/ 2 h 295"/>
              <a:gd name="T32" fmla="*/ 0 w 432"/>
              <a:gd name="T33" fmla="*/ 0 h 295"/>
              <a:gd name="T34" fmla="*/ 22 w 432"/>
              <a:gd name="T35" fmla="*/ 11 h 295"/>
              <a:gd name="T36" fmla="*/ 64 w 432"/>
              <a:gd name="T37" fmla="*/ 14 h 295"/>
              <a:gd name="T38" fmla="*/ 106 w 432"/>
              <a:gd name="T39" fmla="*/ 20 h 295"/>
              <a:gd name="T40" fmla="*/ 146 w 432"/>
              <a:gd name="T41" fmla="*/ 28 h 295"/>
              <a:gd name="T42" fmla="*/ 184 w 432"/>
              <a:gd name="T43" fmla="*/ 38 h 295"/>
              <a:gd name="T44" fmla="*/ 219 w 432"/>
              <a:gd name="T45" fmla="*/ 52 h 295"/>
              <a:gd name="T46" fmla="*/ 254 w 432"/>
              <a:gd name="T47" fmla="*/ 67 h 295"/>
              <a:gd name="T48" fmla="*/ 285 w 432"/>
              <a:gd name="T49" fmla="*/ 85 h 295"/>
              <a:gd name="T50" fmla="*/ 314 w 432"/>
              <a:gd name="T51" fmla="*/ 104 h 295"/>
              <a:gd name="T52" fmla="*/ 339 w 432"/>
              <a:gd name="T53" fmla="*/ 126 h 295"/>
              <a:gd name="T54" fmla="*/ 362 w 432"/>
              <a:gd name="T55" fmla="*/ 148 h 295"/>
              <a:gd name="T56" fmla="*/ 382 w 432"/>
              <a:gd name="T57" fmla="*/ 172 h 295"/>
              <a:gd name="T58" fmla="*/ 398 w 432"/>
              <a:gd name="T59" fmla="*/ 198 h 295"/>
              <a:gd name="T60" fmla="*/ 411 w 432"/>
              <a:gd name="T61" fmla="*/ 225 h 295"/>
              <a:gd name="T62" fmla="*/ 419 w 432"/>
              <a:gd name="T63" fmla="*/ 252 h 295"/>
              <a:gd name="T64" fmla="*/ 423 w 432"/>
              <a:gd name="T65" fmla="*/ 280 h 295"/>
              <a:gd name="T66" fmla="*/ 423 w 432"/>
              <a:gd name="T67" fmla="*/ 29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5">
                <a:moveTo>
                  <a:pt x="432" y="295"/>
                </a:moveTo>
                <a:lnTo>
                  <a:pt x="432" y="295"/>
                </a:lnTo>
                <a:lnTo>
                  <a:pt x="432" y="280"/>
                </a:lnTo>
                <a:lnTo>
                  <a:pt x="431" y="265"/>
                </a:lnTo>
                <a:lnTo>
                  <a:pt x="428" y="250"/>
                </a:lnTo>
                <a:lnTo>
                  <a:pt x="424" y="235"/>
                </a:lnTo>
                <a:lnTo>
                  <a:pt x="419" y="221"/>
                </a:lnTo>
                <a:lnTo>
                  <a:pt x="413" y="206"/>
                </a:lnTo>
                <a:lnTo>
                  <a:pt x="406" y="194"/>
                </a:lnTo>
                <a:lnTo>
                  <a:pt x="399" y="180"/>
                </a:lnTo>
                <a:lnTo>
                  <a:pt x="390" y="167"/>
                </a:lnTo>
                <a:lnTo>
                  <a:pt x="381" y="154"/>
                </a:lnTo>
                <a:lnTo>
                  <a:pt x="369" y="142"/>
                </a:lnTo>
                <a:lnTo>
                  <a:pt x="359" y="130"/>
                </a:lnTo>
                <a:lnTo>
                  <a:pt x="346" y="119"/>
                </a:lnTo>
                <a:lnTo>
                  <a:pt x="333" y="107"/>
                </a:lnTo>
                <a:lnTo>
                  <a:pt x="320" y="97"/>
                </a:lnTo>
                <a:lnTo>
                  <a:pt x="305" y="87"/>
                </a:lnTo>
                <a:lnTo>
                  <a:pt x="290" y="76"/>
                </a:lnTo>
                <a:lnTo>
                  <a:pt x="275" y="67"/>
                </a:lnTo>
                <a:lnTo>
                  <a:pt x="259" y="59"/>
                </a:lnTo>
                <a:lnTo>
                  <a:pt x="241" y="51"/>
                </a:lnTo>
                <a:lnTo>
                  <a:pt x="224" y="43"/>
                </a:lnTo>
                <a:lnTo>
                  <a:pt x="206" y="36"/>
                </a:lnTo>
                <a:lnTo>
                  <a:pt x="187" y="29"/>
                </a:lnTo>
                <a:lnTo>
                  <a:pt x="168" y="23"/>
                </a:lnTo>
                <a:lnTo>
                  <a:pt x="148" y="19"/>
                </a:lnTo>
                <a:lnTo>
                  <a:pt x="129" y="14"/>
                </a:lnTo>
                <a:lnTo>
                  <a:pt x="108" y="9"/>
                </a:lnTo>
                <a:lnTo>
                  <a:pt x="87" y="7"/>
                </a:lnTo>
                <a:lnTo>
                  <a:pt x="65" y="4"/>
                </a:lnTo>
                <a:lnTo>
                  <a:pt x="45" y="2"/>
                </a:lnTo>
                <a:lnTo>
                  <a:pt x="23" y="1"/>
                </a:lnTo>
                <a:lnTo>
                  <a:pt x="0" y="0"/>
                </a:lnTo>
                <a:lnTo>
                  <a:pt x="0" y="11"/>
                </a:lnTo>
                <a:lnTo>
                  <a:pt x="22" y="11"/>
                </a:lnTo>
                <a:lnTo>
                  <a:pt x="43" y="12"/>
                </a:lnTo>
                <a:lnTo>
                  <a:pt x="64" y="14"/>
                </a:lnTo>
                <a:lnTo>
                  <a:pt x="86" y="16"/>
                </a:lnTo>
                <a:lnTo>
                  <a:pt x="106" y="20"/>
                </a:lnTo>
                <a:lnTo>
                  <a:pt x="126" y="23"/>
                </a:lnTo>
                <a:lnTo>
                  <a:pt x="146" y="28"/>
                </a:lnTo>
                <a:lnTo>
                  <a:pt x="165" y="32"/>
                </a:lnTo>
                <a:lnTo>
                  <a:pt x="184" y="38"/>
                </a:lnTo>
                <a:lnTo>
                  <a:pt x="202" y="45"/>
                </a:lnTo>
                <a:lnTo>
                  <a:pt x="219" y="52"/>
                </a:lnTo>
                <a:lnTo>
                  <a:pt x="237" y="59"/>
                </a:lnTo>
                <a:lnTo>
                  <a:pt x="254" y="67"/>
                </a:lnTo>
                <a:lnTo>
                  <a:pt x="270" y="76"/>
                </a:lnTo>
                <a:lnTo>
                  <a:pt x="285" y="85"/>
                </a:lnTo>
                <a:lnTo>
                  <a:pt x="300" y="95"/>
                </a:lnTo>
                <a:lnTo>
                  <a:pt x="314" y="104"/>
                </a:lnTo>
                <a:lnTo>
                  <a:pt x="328" y="114"/>
                </a:lnTo>
                <a:lnTo>
                  <a:pt x="339" y="126"/>
                </a:lnTo>
                <a:lnTo>
                  <a:pt x="352" y="136"/>
                </a:lnTo>
                <a:lnTo>
                  <a:pt x="362" y="148"/>
                </a:lnTo>
                <a:lnTo>
                  <a:pt x="373" y="160"/>
                </a:lnTo>
                <a:lnTo>
                  <a:pt x="382" y="172"/>
                </a:lnTo>
                <a:lnTo>
                  <a:pt x="390" y="184"/>
                </a:lnTo>
                <a:lnTo>
                  <a:pt x="398" y="198"/>
                </a:lnTo>
                <a:lnTo>
                  <a:pt x="405" y="211"/>
                </a:lnTo>
                <a:lnTo>
                  <a:pt x="411" y="225"/>
                </a:lnTo>
                <a:lnTo>
                  <a:pt x="415" y="237"/>
                </a:lnTo>
                <a:lnTo>
                  <a:pt x="419" y="252"/>
                </a:lnTo>
                <a:lnTo>
                  <a:pt x="421" y="266"/>
                </a:lnTo>
                <a:lnTo>
                  <a:pt x="423" y="280"/>
                </a:lnTo>
                <a:lnTo>
                  <a:pt x="423" y="295"/>
                </a:lnTo>
                <a:lnTo>
                  <a:pt x="423" y="295"/>
                </a:lnTo>
                <a:lnTo>
                  <a:pt x="432" y="295"/>
                </a:lnTo>
                <a:close/>
              </a:path>
            </a:pathLst>
          </a:custGeom>
          <a:solidFill>
            <a:srgbClr val="994779"/>
          </a:solidFill>
          <a:ln w="9525">
            <a:solidFill>
              <a:schemeClr val="tx2">
                <a:lumMod val="50000"/>
              </a:schemeClr>
            </a:solidFill>
            <a:round/>
            <a:headEnd/>
            <a:tailEnd/>
          </a:ln>
        </p:spPr>
        <p:txBody>
          <a:bodyPr/>
          <a:lstStyle/>
          <a:p>
            <a:endParaRPr lang="en-US"/>
          </a:p>
        </p:txBody>
      </p:sp>
      <p:sp>
        <p:nvSpPr>
          <p:cNvPr id="358438" name="Freeform 38">
            <a:extLst>
              <a:ext uri="{FF2B5EF4-FFF2-40B4-BE49-F238E27FC236}">
                <a16:creationId xmlns:a16="http://schemas.microsoft.com/office/drawing/2014/main" id="{689D9674-B568-024C-A7F0-9F6CDADA0C2B}"/>
              </a:ext>
            </a:extLst>
          </p:cNvPr>
          <p:cNvSpPr>
            <a:spLocks/>
          </p:cNvSpPr>
          <p:nvPr/>
        </p:nvSpPr>
        <p:spPr bwMode="auto">
          <a:xfrm>
            <a:off x="7937500" y="4071939"/>
            <a:ext cx="685800" cy="465137"/>
          </a:xfrm>
          <a:custGeom>
            <a:avLst/>
            <a:gdLst>
              <a:gd name="T0" fmla="*/ 0 w 432"/>
              <a:gd name="T1" fmla="*/ 293 h 293"/>
              <a:gd name="T2" fmla="*/ 45 w 432"/>
              <a:gd name="T3" fmla="*/ 292 h 293"/>
              <a:gd name="T4" fmla="*/ 87 w 432"/>
              <a:gd name="T5" fmla="*/ 288 h 293"/>
              <a:gd name="T6" fmla="*/ 129 w 432"/>
              <a:gd name="T7" fmla="*/ 281 h 293"/>
              <a:gd name="T8" fmla="*/ 168 w 432"/>
              <a:gd name="T9" fmla="*/ 270 h 293"/>
              <a:gd name="T10" fmla="*/ 206 w 432"/>
              <a:gd name="T11" fmla="*/ 258 h 293"/>
              <a:gd name="T12" fmla="*/ 241 w 432"/>
              <a:gd name="T13" fmla="*/ 244 h 293"/>
              <a:gd name="T14" fmla="*/ 275 w 432"/>
              <a:gd name="T15" fmla="*/ 227 h 293"/>
              <a:gd name="T16" fmla="*/ 305 w 432"/>
              <a:gd name="T17" fmla="*/ 208 h 293"/>
              <a:gd name="T18" fmla="*/ 333 w 432"/>
              <a:gd name="T19" fmla="*/ 187 h 293"/>
              <a:gd name="T20" fmla="*/ 359 w 432"/>
              <a:gd name="T21" fmla="*/ 164 h 293"/>
              <a:gd name="T22" fmla="*/ 381 w 432"/>
              <a:gd name="T23" fmla="*/ 140 h 293"/>
              <a:gd name="T24" fmla="*/ 399 w 432"/>
              <a:gd name="T25" fmla="*/ 115 h 293"/>
              <a:gd name="T26" fmla="*/ 413 w 432"/>
              <a:gd name="T27" fmla="*/ 87 h 293"/>
              <a:gd name="T28" fmla="*/ 424 w 432"/>
              <a:gd name="T29" fmla="*/ 59 h 293"/>
              <a:gd name="T30" fmla="*/ 431 w 432"/>
              <a:gd name="T31" fmla="*/ 30 h 293"/>
              <a:gd name="T32" fmla="*/ 432 w 432"/>
              <a:gd name="T33" fmla="*/ 0 h 293"/>
              <a:gd name="T34" fmla="*/ 423 w 432"/>
              <a:gd name="T35" fmla="*/ 14 h 293"/>
              <a:gd name="T36" fmla="*/ 419 w 432"/>
              <a:gd name="T37" fmla="*/ 42 h 293"/>
              <a:gd name="T38" fmla="*/ 411 w 432"/>
              <a:gd name="T39" fmla="*/ 70 h 293"/>
              <a:gd name="T40" fmla="*/ 398 w 432"/>
              <a:gd name="T41" fmla="*/ 96 h 293"/>
              <a:gd name="T42" fmla="*/ 382 w 432"/>
              <a:gd name="T43" fmla="*/ 122 h 293"/>
              <a:gd name="T44" fmla="*/ 362 w 432"/>
              <a:gd name="T45" fmla="*/ 146 h 293"/>
              <a:gd name="T46" fmla="*/ 339 w 432"/>
              <a:gd name="T47" fmla="*/ 169 h 293"/>
              <a:gd name="T48" fmla="*/ 314 w 432"/>
              <a:gd name="T49" fmla="*/ 190 h 293"/>
              <a:gd name="T50" fmla="*/ 285 w 432"/>
              <a:gd name="T51" fmla="*/ 209 h 293"/>
              <a:gd name="T52" fmla="*/ 254 w 432"/>
              <a:gd name="T53" fmla="*/ 227 h 293"/>
              <a:gd name="T54" fmla="*/ 219 w 432"/>
              <a:gd name="T55" fmla="*/ 243 h 293"/>
              <a:gd name="T56" fmla="*/ 184 w 432"/>
              <a:gd name="T57" fmla="*/ 255 h 293"/>
              <a:gd name="T58" fmla="*/ 146 w 432"/>
              <a:gd name="T59" fmla="*/ 267 h 293"/>
              <a:gd name="T60" fmla="*/ 106 w 432"/>
              <a:gd name="T61" fmla="*/ 275 h 293"/>
              <a:gd name="T62" fmla="*/ 64 w 432"/>
              <a:gd name="T63" fmla="*/ 281 h 293"/>
              <a:gd name="T64" fmla="*/ 22 w 432"/>
              <a:gd name="T65" fmla="*/ 283 h 293"/>
              <a:gd name="T66" fmla="*/ 0 w 432"/>
              <a:gd name="T67" fmla="*/ 284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3">
                <a:moveTo>
                  <a:pt x="0" y="293"/>
                </a:moveTo>
                <a:lnTo>
                  <a:pt x="0" y="293"/>
                </a:lnTo>
                <a:lnTo>
                  <a:pt x="23" y="293"/>
                </a:lnTo>
                <a:lnTo>
                  <a:pt x="45" y="292"/>
                </a:lnTo>
                <a:lnTo>
                  <a:pt x="65" y="290"/>
                </a:lnTo>
                <a:lnTo>
                  <a:pt x="87" y="288"/>
                </a:lnTo>
                <a:lnTo>
                  <a:pt x="108" y="284"/>
                </a:lnTo>
                <a:lnTo>
                  <a:pt x="129" y="281"/>
                </a:lnTo>
                <a:lnTo>
                  <a:pt x="148" y="276"/>
                </a:lnTo>
                <a:lnTo>
                  <a:pt x="168" y="270"/>
                </a:lnTo>
                <a:lnTo>
                  <a:pt x="187" y="265"/>
                </a:lnTo>
                <a:lnTo>
                  <a:pt x="206" y="258"/>
                </a:lnTo>
                <a:lnTo>
                  <a:pt x="224" y="251"/>
                </a:lnTo>
                <a:lnTo>
                  <a:pt x="241" y="244"/>
                </a:lnTo>
                <a:lnTo>
                  <a:pt x="259" y="236"/>
                </a:lnTo>
                <a:lnTo>
                  <a:pt x="275" y="227"/>
                </a:lnTo>
                <a:lnTo>
                  <a:pt x="290" y="217"/>
                </a:lnTo>
                <a:lnTo>
                  <a:pt x="305" y="208"/>
                </a:lnTo>
                <a:lnTo>
                  <a:pt x="320" y="198"/>
                </a:lnTo>
                <a:lnTo>
                  <a:pt x="333" y="187"/>
                </a:lnTo>
                <a:lnTo>
                  <a:pt x="346" y="176"/>
                </a:lnTo>
                <a:lnTo>
                  <a:pt x="359" y="164"/>
                </a:lnTo>
                <a:lnTo>
                  <a:pt x="369" y="153"/>
                </a:lnTo>
                <a:lnTo>
                  <a:pt x="381" y="140"/>
                </a:lnTo>
                <a:lnTo>
                  <a:pt x="390" y="128"/>
                </a:lnTo>
                <a:lnTo>
                  <a:pt x="399" y="115"/>
                </a:lnTo>
                <a:lnTo>
                  <a:pt x="406" y="101"/>
                </a:lnTo>
                <a:lnTo>
                  <a:pt x="413" y="87"/>
                </a:lnTo>
                <a:lnTo>
                  <a:pt x="419" y="73"/>
                </a:lnTo>
                <a:lnTo>
                  <a:pt x="424" y="59"/>
                </a:lnTo>
                <a:lnTo>
                  <a:pt x="428" y="45"/>
                </a:lnTo>
                <a:lnTo>
                  <a:pt x="431" y="30"/>
                </a:lnTo>
                <a:lnTo>
                  <a:pt x="432" y="15"/>
                </a:lnTo>
                <a:lnTo>
                  <a:pt x="432" y="0"/>
                </a:lnTo>
                <a:lnTo>
                  <a:pt x="423" y="0"/>
                </a:lnTo>
                <a:lnTo>
                  <a:pt x="423" y="14"/>
                </a:lnTo>
                <a:lnTo>
                  <a:pt x="421" y="29"/>
                </a:lnTo>
                <a:lnTo>
                  <a:pt x="419" y="42"/>
                </a:lnTo>
                <a:lnTo>
                  <a:pt x="415" y="56"/>
                </a:lnTo>
                <a:lnTo>
                  <a:pt x="411" y="70"/>
                </a:lnTo>
                <a:lnTo>
                  <a:pt x="405" y="84"/>
                </a:lnTo>
                <a:lnTo>
                  <a:pt x="398" y="96"/>
                </a:lnTo>
                <a:lnTo>
                  <a:pt x="390" y="109"/>
                </a:lnTo>
                <a:lnTo>
                  <a:pt x="382" y="122"/>
                </a:lnTo>
                <a:lnTo>
                  <a:pt x="373" y="134"/>
                </a:lnTo>
                <a:lnTo>
                  <a:pt x="362" y="146"/>
                </a:lnTo>
                <a:lnTo>
                  <a:pt x="352" y="157"/>
                </a:lnTo>
                <a:lnTo>
                  <a:pt x="339" y="169"/>
                </a:lnTo>
                <a:lnTo>
                  <a:pt x="328" y="179"/>
                </a:lnTo>
                <a:lnTo>
                  <a:pt x="314" y="190"/>
                </a:lnTo>
                <a:lnTo>
                  <a:pt x="300" y="200"/>
                </a:lnTo>
                <a:lnTo>
                  <a:pt x="285" y="209"/>
                </a:lnTo>
                <a:lnTo>
                  <a:pt x="270" y="218"/>
                </a:lnTo>
                <a:lnTo>
                  <a:pt x="254" y="227"/>
                </a:lnTo>
                <a:lnTo>
                  <a:pt x="237" y="235"/>
                </a:lnTo>
                <a:lnTo>
                  <a:pt x="219" y="243"/>
                </a:lnTo>
                <a:lnTo>
                  <a:pt x="202" y="250"/>
                </a:lnTo>
                <a:lnTo>
                  <a:pt x="184" y="255"/>
                </a:lnTo>
                <a:lnTo>
                  <a:pt x="165" y="261"/>
                </a:lnTo>
                <a:lnTo>
                  <a:pt x="146" y="267"/>
                </a:lnTo>
                <a:lnTo>
                  <a:pt x="126" y="271"/>
                </a:lnTo>
                <a:lnTo>
                  <a:pt x="106" y="275"/>
                </a:lnTo>
                <a:lnTo>
                  <a:pt x="86" y="278"/>
                </a:lnTo>
                <a:lnTo>
                  <a:pt x="64" y="281"/>
                </a:lnTo>
                <a:lnTo>
                  <a:pt x="43" y="283"/>
                </a:lnTo>
                <a:lnTo>
                  <a:pt x="22" y="283"/>
                </a:lnTo>
                <a:lnTo>
                  <a:pt x="0" y="284"/>
                </a:lnTo>
                <a:lnTo>
                  <a:pt x="0" y="284"/>
                </a:lnTo>
                <a:lnTo>
                  <a:pt x="0" y="293"/>
                </a:lnTo>
                <a:close/>
              </a:path>
            </a:pathLst>
          </a:custGeom>
          <a:solidFill>
            <a:srgbClr val="994779"/>
          </a:solidFill>
          <a:ln w="9525">
            <a:solidFill>
              <a:schemeClr val="tx2">
                <a:lumMod val="50000"/>
              </a:schemeClr>
            </a:solidFill>
            <a:round/>
            <a:headEnd/>
            <a:tailEnd/>
          </a:ln>
        </p:spPr>
        <p:txBody>
          <a:bodyPr/>
          <a:lstStyle/>
          <a:p>
            <a:endParaRPr lang="en-US"/>
          </a:p>
        </p:txBody>
      </p:sp>
      <p:sp>
        <p:nvSpPr>
          <p:cNvPr id="358439" name="Freeform 39">
            <a:extLst>
              <a:ext uri="{FF2B5EF4-FFF2-40B4-BE49-F238E27FC236}">
                <a16:creationId xmlns:a16="http://schemas.microsoft.com/office/drawing/2014/main" id="{F3DEB6A4-9614-AD4C-A3B4-59B86270CE63}"/>
              </a:ext>
            </a:extLst>
          </p:cNvPr>
          <p:cNvSpPr>
            <a:spLocks/>
          </p:cNvSpPr>
          <p:nvPr/>
        </p:nvSpPr>
        <p:spPr bwMode="auto">
          <a:xfrm>
            <a:off x="7250114" y="4071939"/>
            <a:ext cx="687387" cy="465137"/>
          </a:xfrm>
          <a:custGeom>
            <a:avLst/>
            <a:gdLst>
              <a:gd name="T0" fmla="*/ 0 w 433"/>
              <a:gd name="T1" fmla="*/ 0 h 293"/>
              <a:gd name="T2" fmla="*/ 2 w 433"/>
              <a:gd name="T3" fmla="*/ 30 h 293"/>
              <a:gd name="T4" fmla="*/ 9 w 433"/>
              <a:gd name="T5" fmla="*/ 59 h 293"/>
              <a:gd name="T6" fmla="*/ 20 w 433"/>
              <a:gd name="T7" fmla="*/ 87 h 293"/>
              <a:gd name="T8" fmla="*/ 35 w 433"/>
              <a:gd name="T9" fmla="*/ 115 h 293"/>
              <a:gd name="T10" fmla="*/ 53 w 433"/>
              <a:gd name="T11" fmla="*/ 140 h 293"/>
              <a:gd name="T12" fmla="*/ 75 w 433"/>
              <a:gd name="T13" fmla="*/ 164 h 293"/>
              <a:gd name="T14" fmla="*/ 100 w 433"/>
              <a:gd name="T15" fmla="*/ 187 h 293"/>
              <a:gd name="T16" fmla="*/ 128 w 433"/>
              <a:gd name="T17" fmla="*/ 208 h 293"/>
              <a:gd name="T18" fmla="*/ 159 w 433"/>
              <a:gd name="T19" fmla="*/ 227 h 293"/>
              <a:gd name="T20" fmla="*/ 192 w 433"/>
              <a:gd name="T21" fmla="*/ 244 h 293"/>
              <a:gd name="T22" fmla="*/ 228 w 433"/>
              <a:gd name="T23" fmla="*/ 258 h 293"/>
              <a:gd name="T24" fmla="*/ 266 w 433"/>
              <a:gd name="T25" fmla="*/ 270 h 293"/>
              <a:gd name="T26" fmla="*/ 305 w 433"/>
              <a:gd name="T27" fmla="*/ 281 h 293"/>
              <a:gd name="T28" fmla="*/ 346 w 433"/>
              <a:gd name="T29" fmla="*/ 288 h 293"/>
              <a:gd name="T30" fmla="*/ 389 w 433"/>
              <a:gd name="T31" fmla="*/ 292 h 293"/>
              <a:gd name="T32" fmla="*/ 433 w 433"/>
              <a:gd name="T33" fmla="*/ 293 h 293"/>
              <a:gd name="T34" fmla="*/ 411 w 433"/>
              <a:gd name="T35" fmla="*/ 283 h 293"/>
              <a:gd name="T36" fmla="*/ 368 w 433"/>
              <a:gd name="T37" fmla="*/ 281 h 293"/>
              <a:gd name="T38" fmla="*/ 327 w 433"/>
              <a:gd name="T39" fmla="*/ 275 h 293"/>
              <a:gd name="T40" fmla="*/ 288 w 433"/>
              <a:gd name="T41" fmla="*/ 267 h 293"/>
              <a:gd name="T42" fmla="*/ 250 w 433"/>
              <a:gd name="T43" fmla="*/ 255 h 293"/>
              <a:gd name="T44" fmla="*/ 213 w 433"/>
              <a:gd name="T45" fmla="*/ 243 h 293"/>
              <a:gd name="T46" fmla="*/ 180 w 433"/>
              <a:gd name="T47" fmla="*/ 227 h 293"/>
              <a:gd name="T48" fmla="*/ 148 w 433"/>
              <a:gd name="T49" fmla="*/ 209 h 293"/>
              <a:gd name="T50" fmla="*/ 120 w 433"/>
              <a:gd name="T51" fmla="*/ 190 h 293"/>
              <a:gd name="T52" fmla="*/ 93 w 433"/>
              <a:gd name="T53" fmla="*/ 169 h 293"/>
              <a:gd name="T54" fmla="*/ 70 w 433"/>
              <a:gd name="T55" fmla="*/ 146 h 293"/>
              <a:gd name="T56" fmla="*/ 52 w 433"/>
              <a:gd name="T57" fmla="*/ 122 h 293"/>
              <a:gd name="T58" fmla="*/ 36 w 433"/>
              <a:gd name="T59" fmla="*/ 96 h 293"/>
              <a:gd name="T60" fmla="*/ 23 w 433"/>
              <a:gd name="T61" fmla="*/ 70 h 293"/>
              <a:gd name="T62" fmla="*/ 15 w 433"/>
              <a:gd name="T63" fmla="*/ 42 h 293"/>
              <a:gd name="T64" fmla="*/ 10 w 433"/>
              <a:gd name="T65" fmla="*/ 14 h 293"/>
              <a:gd name="T66" fmla="*/ 10 w 433"/>
              <a:gd name="T67"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3">
                <a:moveTo>
                  <a:pt x="0" y="0"/>
                </a:moveTo>
                <a:lnTo>
                  <a:pt x="0" y="0"/>
                </a:lnTo>
                <a:lnTo>
                  <a:pt x="1" y="15"/>
                </a:lnTo>
                <a:lnTo>
                  <a:pt x="2" y="30"/>
                </a:lnTo>
                <a:lnTo>
                  <a:pt x="6" y="45"/>
                </a:lnTo>
                <a:lnTo>
                  <a:pt x="9" y="59"/>
                </a:lnTo>
                <a:lnTo>
                  <a:pt x="14" y="73"/>
                </a:lnTo>
                <a:lnTo>
                  <a:pt x="20" y="87"/>
                </a:lnTo>
                <a:lnTo>
                  <a:pt x="27" y="101"/>
                </a:lnTo>
                <a:lnTo>
                  <a:pt x="35" y="115"/>
                </a:lnTo>
                <a:lnTo>
                  <a:pt x="44" y="128"/>
                </a:lnTo>
                <a:lnTo>
                  <a:pt x="53" y="140"/>
                </a:lnTo>
                <a:lnTo>
                  <a:pt x="63" y="153"/>
                </a:lnTo>
                <a:lnTo>
                  <a:pt x="75" y="164"/>
                </a:lnTo>
                <a:lnTo>
                  <a:pt x="88" y="176"/>
                </a:lnTo>
                <a:lnTo>
                  <a:pt x="100" y="187"/>
                </a:lnTo>
                <a:lnTo>
                  <a:pt x="114" y="198"/>
                </a:lnTo>
                <a:lnTo>
                  <a:pt x="128" y="208"/>
                </a:lnTo>
                <a:lnTo>
                  <a:pt x="143" y="217"/>
                </a:lnTo>
                <a:lnTo>
                  <a:pt x="159" y="227"/>
                </a:lnTo>
                <a:lnTo>
                  <a:pt x="175" y="236"/>
                </a:lnTo>
                <a:lnTo>
                  <a:pt x="192" y="244"/>
                </a:lnTo>
                <a:lnTo>
                  <a:pt x="209" y="251"/>
                </a:lnTo>
                <a:lnTo>
                  <a:pt x="228" y="258"/>
                </a:lnTo>
                <a:lnTo>
                  <a:pt x="246" y="265"/>
                </a:lnTo>
                <a:lnTo>
                  <a:pt x="266" y="270"/>
                </a:lnTo>
                <a:lnTo>
                  <a:pt x="285" y="276"/>
                </a:lnTo>
                <a:lnTo>
                  <a:pt x="305" y="281"/>
                </a:lnTo>
                <a:lnTo>
                  <a:pt x="326" y="284"/>
                </a:lnTo>
                <a:lnTo>
                  <a:pt x="346" y="288"/>
                </a:lnTo>
                <a:lnTo>
                  <a:pt x="367" y="290"/>
                </a:lnTo>
                <a:lnTo>
                  <a:pt x="389" y="292"/>
                </a:lnTo>
                <a:lnTo>
                  <a:pt x="411" y="293"/>
                </a:lnTo>
                <a:lnTo>
                  <a:pt x="433" y="293"/>
                </a:lnTo>
                <a:lnTo>
                  <a:pt x="433" y="284"/>
                </a:lnTo>
                <a:lnTo>
                  <a:pt x="411" y="283"/>
                </a:lnTo>
                <a:lnTo>
                  <a:pt x="390" y="283"/>
                </a:lnTo>
                <a:lnTo>
                  <a:pt x="368" y="281"/>
                </a:lnTo>
                <a:lnTo>
                  <a:pt x="348" y="278"/>
                </a:lnTo>
                <a:lnTo>
                  <a:pt x="327" y="275"/>
                </a:lnTo>
                <a:lnTo>
                  <a:pt x="307" y="271"/>
                </a:lnTo>
                <a:lnTo>
                  <a:pt x="288" y="267"/>
                </a:lnTo>
                <a:lnTo>
                  <a:pt x="268" y="261"/>
                </a:lnTo>
                <a:lnTo>
                  <a:pt x="250" y="255"/>
                </a:lnTo>
                <a:lnTo>
                  <a:pt x="231" y="250"/>
                </a:lnTo>
                <a:lnTo>
                  <a:pt x="213" y="243"/>
                </a:lnTo>
                <a:lnTo>
                  <a:pt x="196" y="235"/>
                </a:lnTo>
                <a:lnTo>
                  <a:pt x="180" y="227"/>
                </a:lnTo>
                <a:lnTo>
                  <a:pt x="163" y="218"/>
                </a:lnTo>
                <a:lnTo>
                  <a:pt x="148" y="209"/>
                </a:lnTo>
                <a:lnTo>
                  <a:pt x="134" y="200"/>
                </a:lnTo>
                <a:lnTo>
                  <a:pt x="120" y="190"/>
                </a:lnTo>
                <a:lnTo>
                  <a:pt x="106" y="179"/>
                </a:lnTo>
                <a:lnTo>
                  <a:pt x="93" y="169"/>
                </a:lnTo>
                <a:lnTo>
                  <a:pt x="82" y="157"/>
                </a:lnTo>
                <a:lnTo>
                  <a:pt x="70" y="146"/>
                </a:lnTo>
                <a:lnTo>
                  <a:pt x="61" y="134"/>
                </a:lnTo>
                <a:lnTo>
                  <a:pt x="52" y="122"/>
                </a:lnTo>
                <a:lnTo>
                  <a:pt x="43" y="109"/>
                </a:lnTo>
                <a:lnTo>
                  <a:pt x="36" y="96"/>
                </a:lnTo>
                <a:lnTo>
                  <a:pt x="29" y="84"/>
                </a:lnTo>
                <a:lnTo>
                  <a:pt x="23" y="70"/>
                </a:lnTo>
                <a:lnTo>
                  <a:pt x="18" y="56"/>
                </a:lnTo>
                <a:lnTo>
                  <a:pt x="15" y="42"/>
                </a:lnTo>
                <a:lnTo>
                  <a:pt x="12" y="29"/>
                </a:lnTo>
                <a:lnTo>
                  <a:pt x="10" y="14"/>
                </a:lnTo>
                <a:lnTo>
                  <a:pt x="10" y="0"/>
                </a:lnTo>
                <a:lnTo>
                  <a:pt x="10" y="0"/>
                </a:lnTo>
                <a:lnTo>
                  <a:pt x="0" y="0"/>
                </a:lnTo>
                <a:close/>
              </a:path>
            </a:pathLst>
          </a:custGeom>
          <a:solidFill>
            <a:srgbClr val="994779"/>
          </a:solidFill>
          <a:ln w="9525">
            <a:solidFill>
              <a:schemeClr val="tx2">
                <a:lumMod val="50000"/>
              </a:schemeClr>
            </a:solidFill>
            <a:round/>
            <a:headEnd/>
            <a:tailEnd/>
          </a:ln>
        </p:spPr>
        <p:txBody>
          <a:bodyPr/>
          <a:lstStyle/>
          <a:p>
            <a:endParaRPr lang="en-US"/>
          </a:p>
        </p:txBody>
      </p:sp>
      <p:sp>
        <p:nvSpPr>
          <p:cNvPr id="358440" name="Freeform 40">
            <a:extLst>
              <a:ext uri="{FF2B5EF4-FFF2-40B4-BE49-F238E27FC236}">
                <a16:creationId xmlns:a16="http://schemas.microsoft.com/office/drawing/2014/main" id="{FCD32F80-4F82-EB41-92C9-3C0793D77AE3}"/>
              </a:ext>
            </a:extLst>
          </p:cNvPr>
          <p:cNvSpPr>
            <a:spLocks/>
          </p:cNvSpPr>
          <p:nvPr/>
        </p:nvSpPr>
        <p:spPr bwMode="auto">
          <a:xfrm>
            <a:off x="7250114" y="3603626"/>
            <a:ext cx="687387" cy="468313"/>
          </a:xfrm>
          <a:custGeom>
            <a:avLst/>
            <a:gdLst>
              <a:gd name="T0" fmla="*/ 433 w 433"/>
              <a:gd name="T1" fmla="*/ 0 h 295"/>
              <a:gd name="T2" fmla="*/ 389 w 433"/>
              <a:gd name="T3" fmla="*/ 2 h 295"/>
              <a:gd name="T4" fmla="*/ 346 w 433"/>
              <a:gd name="T5" fmla="*/ 7 h 295"/>
              <a:gd name="T6" fmla="*/ 305 w 433"/>
              <a:gd name="T7" fmla="*/ 14 h 295"/>
              <a:gd name="T8" fmla="*/ 266 w 433"/>
              <a:gd name="T9" fmla="*/ 23 h 295"/>
              <a:gd name="T10" fmla="*/ 228 w 433"/>
              <a:gd name="T11" fmla="*/ 36 h 295"/>
              <a:gd name="T12" fmla="*/ 192 w 433"/>
              <a:gd name="T13" fmla="*/ 51 h 295"/>
              <a:gd name="T14" fmla="*/ 159 w 433"/>
              <a:gd name="T15" fmla="*/ 67 h 295"/>
              <a:gd name="T16" fmla="*/ 128 w 433"/>
              <a:gd name="T17" fmla="*/ 87 h 295"/>
              <a:gd name="T18" fmla="*/ 100 w 433"/>
              <a:gd name="T19" fmla="*/ 107 h 295"/>
              <a:gd name="T20" fmla="*/ 75 w 433"/>
              <a:gd name="T21" fmla="*/ 130 h 295"/>
              <a:gd name="T22" fmla="*/ 53 w 433"/>
              <a:gd name="T23" fmla="*/ 154 h 295"/>
              <a:gd name="T24" fmla="*/ 35 w 433"/>
              <a:gd name="T25" fmla="*/ 180 h 295"/>
              <a:gd name="T26" fmla="*/ 20 w 433"/>
              <a:gd name="T27" fmla="*/ 206 h 295"/>
              <a:gd name="T28" fmla="*/ 9 w 433"/>
              <a:gd name="T29" fmla="*/ 235 h 295"/>
              <a:gd name="T30" fmla="*/ 2 w 433"/>
              <a:gd name="T31" fmla="*/ 265 h 295"/>
              <a:gd name="T32" fmla="*/ 0 w 433"/>
              <a:gd name="T33" fmla="*/ 295 h 295"/>
              <a:gd name="T34" fmla="*/ 10 w 433"/>
              <a:gd name="T35" fmla="*/ 280 h 295"/>
              <a:gd name="T36" fmla="*/ 15 w 433"/>
              <a:gd name="T37" fmla="*/ 252 h 295"/>
              <a:gd name="T38" fmla="*/ 23 w 433"/>
              <a:gd name="T39" fmla="*/ 225 h 295"/>
              <a:gd name="T40" fmla="*/ 36 w 433"/>
              <a:gd name="T41" fmla="*/ 198 h 295"/>
              <a:gd name="T42" fmla="*/ 52 w 433"/>
              <a:gd name="T43" fmla="*/ 172 h 295"/>
              <a:gd name="T44" fmla="*/ 70 w 433"/>
              <a:gd name="T45" fmla="*/ 148 h 295"/>
              <a:gd name="T46" fmla="*/ 93 w 433"/>
              <a:gd name="T47" fmla="*/ 126 h 295"/>
              <a:gd name="T48" fmla="*/ 120 w 433"/>
              <a:gd name="T49" fmla="*/ 104 h 295"/>
              <a:gd name="T50" fmla="*/ 148 w 433"/>
              <a:gd name="T51" fmla="*/ 85 h 295"/>
              <a:gd name="T52" fmla="*/ 180 w 433"/>
              <a:gd name="T53" fmla="*/ 67 h 295"/>
              <a:gd name="T54" fmla="*/ 213 w 433"/>
              <a:gd name="T55" fmla="*/ 52 h 295"/>
              <a:gd name="T56" fmla="*/ 250 w 433"/>
              <a:gd name="T57" fmla="*/ 38 h 295"/>
              <a:gd name="T58" fmla="*/ 288 w 433"/>
              <a:gd name="T59" fmla="*/ 28 h 295"/>
              <a:gd name="T60" fmla="*/ 327 w 433"/>
              <a:gd name="T61" fmla="*/ 20 h 295"/>
              <a:gd name="T62" fmla="*/ 368 w 433"/>
              <a:gd name="T63" fmla="*/ 14 h 295"/>
              <a:gd name="T64" fmla="*/ 411 w 433"/>
              <a:gd name="T65" fmla="*/ 11 h 295"/>
              <a:gd name="T66" fmla="*/ 433 w 433"/>
              <a:gd name="T67" fmla="*/ 1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5">
                <a:moveTo>
                  <a:pt x="433" y="0"/>
                </a:moveTo>
                <a:lnTo>
                  <a:pt x="433" y="0"/>
                </a:lnTo>
                <a:lnTo>
                  <a:pt x="411" y="1"/>
                </a:lnTo>
                <a:lnTo>
                  <a:pt x="389" y="2"/>
                </a:lnTo>
                <a:lnTo>
                  <a:pt x="367" y="4"/>
                </a:lnTo>
                <a:lnTo>
                  <a:pt x="346" y="7"/>
                </a:lnTo>
                <a:lnTo>
                  <a:pt x="326" y="9"/>
                </a:lnTo>
                <a:lnTo>
                  <a:pt x="305" y="14"/>
                </a:lnTo>
                <a:lnTo>
                  <a:pt x="285" y="19"/>
                </a:lnTo>
                <a:lnTo>
                  <a:pt x="266" y="23"/>
                </a:lnTo>
                <a:lnTo>
                  <a:pt x="246" y="29"/>
                </a:lnTo>
                <a:lnTo>
                  <a:pt x="228" y="36"/>
                </a:lnTo>
                <a:lnTo>
                  <a:pt x="209" y="43"/>
                </a:lnTo>
                <a:lnTo>
                  <a:pt x="192" y="51"/>
                </a:lnTo>
                <a:lnTo>
                  <a:pt x="175" y="59"/>
                </a:lnTo>
                <a:lnTo>
                  <a:pt x="159" y="67"/>
                </a:lnTo>
                <a:lnTo>
                  <a:pt x="143" y="76"/>
                </a:lnTo>
                <a:lnTo>
                  <a:pt x="128" y="87"/>
                </a:lnTo>
                <a:lnTo>
                  <a:pt x="114" y="97"/>
                </a:lnTo>
                <a:lnTo>
                  <a:pt x="100" y="107"/>
                </a:lnTo>
                <a:lnTo>
                  <a:pt x="88" y="119"/>
                </a:lnTo>
                <a:lnTo>
                  <a:pt x="75" y="130"/>
                </a:lnTo>
                <a:lnTo>
                  <a:pt x="63" y="142"/>
                </a:lnTo>
                <a:lnTo>
                  <a:pt x="53" y="154"/>
                </a:lnTo>
                <a:lnTo>
                  <a:pt x="44" y="167"/>
                </a:lnTo>
                <a:lnTo>
                  <a:pt x="35" y="180"/>
                </a:lnTo>
                <a:lnTo>
                  <a:pt x="27" y="194"/>
                </a:lnTo>
                <a:lnTo>
                  <a:pt x="20" y="206"/>
                </a:lnTo>
                <a:lnTo>
                  <a:pt x="14" y="221"/>
                </a:lnTo>
                <a:lnTo>
                  <a:pt x="9" y="235"/>
                </a:lnTo>
                <a:lnTo>
                  <a:pt x="6" y="250"/>
                </a:lnTo>
                <a:lnTo>
                  <a:pt x="2" y="265"/>
                </a:lnTo>
                <a:lnTo>
                  <a:pt x="1" y="280"/>
                </a:lnTo>
                <a:lnTo>
                  <a:pt x="0" y="295"/>
                </a:lnTo>
                <a:lnTo>
                  <a:pt x="10" y="295"/>
                </a:lnTo>
                <a:lnTo>
                  <a:pt x="10" y="280"/>
                </a:lnTo>
                <a:lnTo>
                  <a:pt x="12" y="266"/>
                </a:lnTo>
                <a:lnTo>
                  <a:pt x="15" y="252"/>
                </a:lnTo>
                <a:lnTo>
                  <a:pt x="18" y="237"/>
                </a:lnTo>
                <a:lnTo>
                  <a:pt x="23" y="225"/>
                </a:lnTo>
                <a:lnTo>
                  <a:pt x="29" y="211"/>
                </a:lnTo>
                <a:lnTo>
                  <a:pt x="36" y="198"/>
                </a:lnTo>
                <a:lnTo>
                  <a:pt x="43" y="184"/>
                </a:lnTo>
                <a:lnTo>
                  <a:pt x="52" y="172"/>
                </a:lnTo>
                <a:lnTo>
                  <a:pt x="61" y="160"/>
                </a:lnTo>
                <a:lnTo>
                  <a:pt x="70" y="148"/>
                </a:lnTo>
                <a:lnTo>
                  <a:pt x="82" y="136"/>
                </a:lnTo>
                <a:lnTo>
                  <a:pt x="93" y="126"/>
                </a:lnTo>
                <a:lnTo>
                  <a:pt x="106" y="114"/>
                </a:lnTo>
                <a:lnTo>
                  <a:pt x="120" y="104"/>
                </a:lnTo>
                <a:lnTo>
                  <a:pt x="134" y="95"/>
                </a:lnTo>
                <a:lnTo>
                  <a:pt x="148" y="85"/>
                </a:lnTo>
                <a:lnTo>
                  <a:pt x="163" y="76"/>
                </a:lnTo>
                <a:lnTo>
                  <a:pt x="180" y="67"/>
                </a:lnTo>
                <a:lnTo>
                  <a:pt x="196" y="59"/>
                </a:lnTo>
                <a:lnTo>
                  <a:pt x="213" y="52"/>
                </a:lnTo>
                <a:lnTo>
                  <a:pt x="231" y="45"/>
                </a:lnTo>
                <a:lnTo>
                  <a:pt x="250" y="38"/>
                </a:lnTo>
                <a:lnTo>
                  <a:pt x="268" y="32"/>
                </a:lnTo>
                <a:lnTo>
                  <a:pt x="288" y="28"/>
                </a:lnTo>
                <a:lnTo>
                  <a:pt x="307" y="23"/>
                </a:lnTo>
                <a:lnTo>
                  <a:pt x="327" y="20"/>
                </a:lnTo>
                <a:lnTo>
                  <a:pt x="348" y="16"/>
                </a:lnTo>
                <a:lnTo>
                  <a:pt x="368" y="14"/>
                </a:lnTo>
                <a:lnTo>
                  <a:pt x="390" y="12"/>
                </a:lnTo>
                <a:lnTo>
                  <a:pt x="411" y="11"/>
                </a:lnTo>
                <a:lnTo>
                  <a:pt x="433" y="11"/>
                </a:lnTo>
                <a:lnTo>
                  <a:pt x="433" y="11"/>
                </a:lnTo>
                <a:lnTo>
                  <a:pt x="433" y="0"/>
                </a:lnTo>
                <a:close/>
              </a:path>
            </a:pathLst>
          </a:custGeom>
          <a:solidFill>
            <a:srgbClr val="994779"/>
          </a:solidFill>
          <a:ln w="9525">
            <a:solidFill>
              <a:schemeClr val="tx2">
                <a:lumMod val="50000"/>
              </a:schemeClr>
            </a:solidFill>
            <a:round/>
            <a:headEnd/>
            <a:tailEnd/>
          </a:ln>
        </p:spPr>
        <p:txBody>
          <a:bodyPr/>
          <a:lstStyle/>
          <a:p>
            <a:endParaRPr lang="en-US"/>
          </a:p>
        </p:txBody>
      </p:sp>
      <p:sp>
        <p:nvSpPr>
          <p:cNvPr id="358441" name="Freeform 41">
            <a:extLst>
              <a:ext uri="{FF2B5EF4-FFF2-40B4-BE49-F238E27FC236}">
                <a16:creationId xmlns:a16="http://schemas.microsoft.com/office/drawing/2014/main" id="{F81001DA-EC2E-1F4E-A101-9FC1BFF635ED}"/>
              </a:ext>
            </a:extLst>
          </p:cNvPr>
          <p:cNvSpPr>
            <a:spLocks/>
          </p:cNvSpPr>
          <p:nvPr/>
        </p:nvSpPr>
        <p:spPr bwMode="auto">
          <a:xfrm>
            <a:off x="8008939" y="2343151"/>
            <a:ext cx="650875" cy="468313"/>
          </a:xfrm>
          <a:custGeom>
            <a:avLst/>
            <a:gdLst>
              <a:gd name="T0" fmla="*/ 410 w 410"/>
              <a:gd name="T1" fmla="*/ 295 h 295"/>
              <a:gd name="T2" fmla="*/ 408 w 410"/>
              <a:gd name="T3" fmla="*/ 264 h 295"/>
              <a:gd name="T4" fmla="*/ 401 w 410"/>
              <a:gd name="T5" fmla="*/ 235 h 295"/>
              <a:gd name="T6" fmla="*/ 391 w 410"/>
              <a:gd name="T7" fmla="*/ 206 h 295"/>
              <a:gd name="T8" fmla="*/ 377 w 410"/>
              <a:gd name="T9" fmla="*/ 180 h 295"/>
              <a:gd name="T10" fmla="*/ 360 w 410"/>
              <a:gd name="T11" fmla="*/ 153 h 295"/>
              <a:gd name="T12" fmla="*/ 339 w 410"/>
              <a:gd name="T13" fmla="*/ 129 h 295"/>
              <a:gd name="T14" fmla="*/ 316 w 410"/>
              <a:gd name="T15" fmla="*/ 107 h 295"/>
              <a:gd name="T16" fmla="*/ 288 w 410"/>
              <a:gd name="T17" fmla="*/ 86 h 295"/>
              <a:gd name="T18" fmla="*/ 260 w 410"/>
              <a:gd name="T19" fmla="*/ 67 h 295"/>
              <a:gd name="T20" fmla="*/ 229 w 410"/>
              <a:gd name="T21" fmla="*/ 51 h 295"/>
              <a:gd name="T22" fmla="*/ 194 w 410"/>
              <a:gd name="T23" fmla="*/ 36 h 295"/>
              <a:gd name="T24" fmla="*/ 158 w 410"/>
              <a:gd name="T25" fmla="*/ 23 h 295"/>
              <a:gd name="T26" fmla="*/ 122 w 410"/>
              <a:gd name="T27" fmla="*/ 14 h 295"/>
              <a:gd name="T28" fmla="*/ 82 w 410"/>
              <a:gd name="T29" fmla="*/ 6 h 295"/>
              <a:gd name="T30" fmla="*/ 41 w 410"/>
              <a:gd name="T31" fmla="*/ 1 h 295"/>
              <a:gd name="T32" fmla="*/ 0 w 410"/>
              <a:gd name="T33" fmla="*/ 0 h 295"/>
              <a:gd name="T34" fmla="*/ 20 w 410"/>
              <a:gd name="T35" fmla="*/ 10 h 295"/>
              <a:gd name="T36" fmla="*/ 61 w 410"/>
              <a:gd name="T37" fmla="*/ 13 h 295"/>
              <a:gd name="T38" fmla="*/ 100 w 410"/>
              <a:gd name="T39" fmla="*/ 19 h 295"/>
              <a:gd name="T40" fmla="*/ 138 w 410"/>
              <a:gd name="T41" fmla="*/ 28 h 295"/>
              <a:gd name="T42" fmla="*/ 173 w 410"/>
              <a:gd name="T43" fmla="*/ 38 h 295"/>
              <a:gd name="T44" fmla="*/ 208 w 410"/>
              <a:gd name="T45" fmla="*/ 52 h 295"/>
              <a:gd name="T46" fmla="*/ 240 w 410"/>
              <a:gd name="T47" fmla="*/ 67 h 295"/>
              <a:gd name="T48" fmla="*/ 270 w 410"/>
              <a:gd name="T49" fmla="*/ 84 h 295"/>
              <a:gd name="T50" fmla="*/ 296 w 410"/>
              <a:gd name="T51" fmla="*/ 104 h 295"/>
              <a:gd name="T52" fmla="*/ 321 w 410"/>
              <a:gd name="T53" fmla="*/ 124 h 295"/>
              <a:gd name="T54" fmla="*/ 342 w 410"/>
              <a:gd name="T55" fmla="*/ 147 h 295"/>
              <a:gd name="T56" fmla="*/ 361 w 410"/>
              <a:gd name="T57" fmla="*/ 172 h 295"/>
              <a:gd name="T58" fmla="*/ 376 w 410"/>
              <a:gd name="T59" fmla="*/ 197 h 295"/>
              <a:gd name="T60" fmla="*/ 387 w 410"/>
              <a:gd name="T61" fmla="*/ 223 h 295"/>
              <a:gd name="T62" fmla="*/ 395 w 410"/>
              <a:gd name="T63" fmla="*/ 251 h 295"/>
              <a:gd name="T64" fmla="*/ 400 w 410"/>
              <a:gd name="T65" fmla="*/ 280 h 295"/>
              <a:gd name="T66" fmla="*/ 400 w 410"/>
              <a:gd name="T67" fmla="*/ 29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0" h="295">
                <a:moveTo>
                  <a:pt x="410" y="295"/>
                </a:moveTo>
                <a:lnTo>
                  <a:pt x="410" y="295"/>
                </a:lnTo>
                <a:lnTo>
                  <a:pt x="409" y="279"/>
                </a:lnTo>
                <a:lnTo>
                  <a:pt x="408" y="264"/>
                </a:lnTo>
                <a:lnTo>
                  <a:pt x="405" y="249"/>
                </a:lnTo>
                <a:lnTo>
                  <a:pt x="401" y="235"/>
                </a:lnTo>
                <a:lnTo>
                  <a:pt x="397" y="220"/>
                </a:lnTo>
                <a:lnTo>
                  <a:pt x="391" y="206"/>
                </a:lnTo>
                <a:lnTo>
                  <a:pt x="385" y="192"/>
                </a:lnTo>
                <a:lnTo>
                  <a:pt x="377" y="180"/>
                </a:lnTo>
                <a:lnTo>
                  <a:pt x="369" y="166"/>
                </a:lnTo>
                <a:lnTo>
                  <a:pt x="360" y="153"/>
                </a:lnTo>
                <a:lnTo>
                  <a:pt x="351" y="142"/>
                </a:lnTo>
                <a:lnTo>
                  <a:pt x="339" y="129"/>
                </a:lnTo>
                <a:lnTo>
                  <a:pt x="328" y="117"/>
                </a:lnTo>
                <a:lnTo>
                  <a:pt x="316" y="107"/>
                </a:lnTo>
                <a:lnTo>
                  <a:pt x="302" y="97"/>
                </a:lnTo>
                <a:lnTo>
                  <a:pt x="288" y="86"/>
                </a:lnTo>
                <a:lnTo>
                  <a:pt x="275" y="76"/>
                </a:lnTo>
                <a:lnTo>
                  <a:pt x="260" y="67"/>
                </a:lnTo>
                <a:lnTo>
                  <a:pt x="245" y="59"/>
                </a:lnTo>
                <a:lnTo>
                  <a:pt x="229" y="51"/>
                </a:lnTo>
                <a:lnTo>
                  <a:pt x="211" y="43"/>
                </a:lnTo>
                <a:lnTo>
                  <a:pt x="194" y="36"/>
                </a:lnTo>
                <a:lnTo>
                  <a:pt x="177" y="29"/>
                </a:lnTo>
                <a:lnTo>
                  <a:pt x="158" y="23"/>
                </a:lnTo>
                <a:lnTo>
                  <a:pt x="140" y="19"/>
                </a:lnTo>
                <a:lnTo>
                  <a:pt x="122" y="14"/>
                </a:lnTo>
                <a:lnTo>
                  <a:pt x="102" y="9"/>
                </a:lnTo>
                <a:lnTo>
                  <a:pt x="82" y="6"/>
                </a:lnTo>
                <a:lnTo>
                  <a:pt x="62" y="4"/>
                </a:lnTo>
                <a:lnTo>
                  <a:pt x="41" y="1"/>
                </a:lnTo>
                <a:lnTo>
                  <a:pt x="20" y="1"/>
                </a:lnTo>
                <a:lnTo>
                  <a:pt x="0" y="0"/>
                </a:lnTo>
                <a:lnTo>
                  <a:pt x="0" y="10"/>
                </a:lnTo>
                <a:lnTo>
                  <a:pt x="20" y="10"/>
                </a:lnTo>
                <a:lnTo>
                  <a:pt x="41" y="12"/>
                </a:lnTo>
                <a:lnTo>
                  <a:pt x="61" y="13"/>
                </a:lnTo>
                <a:lnTo>
                  <a:pt x="80" y="16"/>
                </a:lnTo>
                <a:lnTo>
                  <a:pt x="100" y="19"/>
                </a:lnTo>
                <a:lnTo>
                  <a:pt x="119" y="23"/>
                </a:lnTo>
                <a:lnTo>
                  <a:pt x="138" y="28"/>
                </a:lnTo>
                <a:lnTo>
                  <a:pt x="156" y="32"/>
                </a:lnTo>
                <a:lnTo>
                  <a:pt x="173" y="38"/>
                </a:lnTo>
                <a:lnTo>
                  <a:pt x="191" y="45"/>
                </a:lnTo>
                <a:lnTo>
                  <a:pt x="208" y="52"/>
                </a:lnTo>
                <a:lnTo>
                  <a:pt x="224" y="59"/>
                </a:lnTo>
                <a:lnTo>
                  <a:pt x="240" y="67"/>
                </a:lnTo>
                <a:lnTo>
                  <a:pt x="255" y="75"/>
                </a:lnTo>
                <a:lnTo>
                  <a:pt x="270" y="84"/>
                </a:lnTo>
                <a:lnTo>
                  <a:pt x="284" y="93"/>
                </a:lnTo>
                <a:lnTo>
                  <a:pt x="296" y="104"/>
                </a:lnTo>
                <a:lnTo>
                  <a:pt x="309" y="114"/>
                </a:lnTo>
                <a:lnTo>
                  <a:pt x="321" y="124"/>
                </a:lnTo>
                <a:lnTo>
                  <a:pt x="332" y="136"/>
                </a:lnTo>
                <a:lnTo>
                  <a:pt x="342" y="147"/>
                </a:lnTo>
                <a:lnTo>
                  <a:pt x="353" y="159"/>
                </a:lnTo>
                <a:lnTo>
                  <a:pt x="361" y="172"/>
                </a:lnTo>
                <a:lnTo>
                  <a:pt x="369" y="184"/>
                </a:lnTo>
                <a:lnTo>
                  <a:pt x="376" y="197"/>
                </a:lnTo>
                <a:lnTo>
                  <a:pt x="383" y="211"/>
                </a:lnTo>
                <a:lnTo>
                  <a:pt x="387" y="223"/>
                </a:lnTo>
                <a:lnTo>
                  <a:pt x="392" y="237"/>
                </a:lnTo>
                <a:lnTo>
                  <a:pt x="395" y="251"/>
                </a:lnTo>
                <a:lnTo>
                  <a:pt x="399" y="265"/>
                </a:lnTo>
                <a:lnTo>
                  <a:pt x="400" y="280"/>
                </a:lnTo>
                <a:lnTo>
                  <a:pt x="400" y="295"/>
                </a:lnTo>
                <a:lnTo>
                  <a:pt x="400" y="295"/>
                </a:lnTo>
                <a:lnTo>
                  <a:pt x="410" y="295"/>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2" name="Freeform 42">
            <a:extLst>
              <a:ext uri="{FF2B5EF4-FFF2-40B4-BE49-F238E27FC236}">
                <a16:creationId xmlns:a16="http://schemas.microsoft.com/office/drawing/2014/main" id="{ADBBC92C-C111-C84E-8DE0-2C0C037BB0EF}"/>
              </a:ext>
            </a:extLst>
          </p:cNvPr>
          <p:cNvSpPr>
            <a:spLocks/>
          </p:cNvSpPr>
          <p:nvPr/>
        </p:nvSpPr>
        <p:spPr bwMode="auto">
          <a:xfrm>
            <a:off x="8008939" y="2811464"/>
            <a:ext cx="650875" cy="465137"/>
          </a:xfrm>
          <a:custGeom>
            <a:avLst/>
            <a:gdLst>
              <a:gd name="T0" fmla="*/ 0 w 410"/>
              <a:gd name="T1" fmla="*/ 293 h 293"/>
              <a:gd name="T2" fmla="*/ 41 w 410"/>
              <a:gd name="T3" fmla="*/ 292 h 293"/>
              <a:gd name="T4" fmla="*/ 82 w 410"/>
              <a:gd name="T5" fmla="*/ 287 h 293"/>
              <a:gd name="T6" fmla="*/ 122 w 410"/>
              <a:gd name="T7" fmla="*/ 279 h 293"/>
              <a:gd name="T8" fmla="*/ 158 w 410"/>
              <a:gd name="T9" fmla="*/ 270 h 293"/>
              <a:gd name="T10" fmla="*/ 194 w 410"/>
              <a:gd name="T11" fmla="*/ 258 h 293"/>
              <a:gd name="T12" fmla="*/ 229 w 410"/>
              <a:gd name="T13" fmla="*/ 243 h 293"/>
              <a:gd name="T14" fmla="*/ 260 w 410"/>
              <a:gd name="T15" fmla="*/ 226 h 293"/>
              <a:gd name="T16" fmla="*/ 288 w 410"/>
              <a:gd name="T17" fmla="*/ 207 h 293"/>
              <a:gd name="T18" fmla="*/ 316 w 410"/>
              <a:gd name="T19" fmla="*/ 186 h 293"/>
              <a:gd name="T20" fmla="*/ 339 w 410"/>
              <a:gd name="T21" fmla="*/ 164 h 293"/>
              <a:gd name="T22" fmla="*/ 360 w 410"/>
              <a:gd name="T23" fmla="*/ 140 h 293"/>
              <a:gd name="T24" fmla="*/ 377 w 410"/>
              <a:gd name="T25" fmla="*/ 114 h 293"/>
              <a:gd name="T26" fmla="*/ 391 w 410"/>
              <a:gd name="T27" fmla="*/ 87 h 293"/>
              <a:gd name="T28" fmla="*/ 401 w 410"/>
              <a:gd name="T29" fmla="*/ 58 h 293"/>
              <a:gd name="T30" fmla="*/ 408 w 410"/>
              <a:gd name="T31" fmla="*/ 30 h 293"/>
              <a:gd name="T32" fmla="*/ 410 w 410"/>
              <a:gd name="T33" fmla="*/ 0 h 293"/>
              <a:gd name="T34" fmla="*/ 400 w 410"/>
              <a:gd name="T35" fmla="*/ 14 h 293"/>
              <a:gd name="T36" fmla="*/ 395 w 410"/>
              <a:gd name="T37" fmla="*/ 42 h 293"/>
              <a:gd name="T38" fmla="*/ 387 w 410"/>
              <a:gd name="T39" fmla="*/ 70 h 293"/>
              <a:gd name="T40" fmla="*/ 376 w 410"/>
              <a:gd name="T41" fmla="*/ 96 h 293"/>
              <a:gd name="T42" fmla="*/ 361 w 410"/>
              <a:gd name="T43" fmla="*/ 122 h 293"/>
              <a:gd name="T44" fmla="*/ 342 w 410"/>
              <a:gd name="T45" fmla="*/ 146 h 293"/>
              <a:gd name="T46" fmla="*/ 321 w 410"/>
              <a:gd name="T47" fmla="*/ 169 h 293"/>
              <a:gd name="T48" fmla="*/ 296 w 410"/>
              <a:gd name="T49" fmla="*/ 190 h 293"/>
              <a:gd name="T50" fmla="*/ 270 w 410"/>
              <a:gd name="T51" fmla="*/ 209 h 293"/>
              <a:gd name="T52" fmla="*/ 240 w 410"/>
              <a:gd name="T53" fmla="*/ 226 h 293"/>
              <a:gd name="T54" fmla="*/ 208 w 410"/>
              <a:gd name="T55" fmla="*/ 241 h 293"/>
              <a:gd name="T56" fmla="*/ 173 w 410"/>
              <a:gd name="T57" fmla="*/ 255 h 293"/>
              <a:gd name="T58" fmla="*/ 138 w 410"/>
              <a:gd name="T59" fmla="*/ 266 h 293"/>
              <a:gd name="T60" fmla="*/ 100 w 410"/>
              <a:gd name="T61" fmla="*/ 275 h 293"/>
              <a:gd name="T62" fmla="*/ 61 w 410"/>
              <a:gd name="T63" fmla="*/ 281 h 293"/>
              <a:gd name="T64" fmla="*/ 20 w 410"/>
              <a:gd name="T65" fmla="*/ 283 h 293"/>
              <a:gd name="T66" fmla="*/ 0 w 410"/>
              <a:gd name="T67" fmla="*/ 284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0" h="293">
                <a:moveTo>
                  <a:pt x="0" y="293"/>
                </a:moveTo>
                <a:lnTo>
                  <a:pt x="0" y="293"/>
                </a:lnTo>
                <a:lnTo>
                  <a:pt x="20" y="293"/>
                </a:lnTo>
                <a:lnTo>
                  <a:pt x="41" y="292"/>
                </a:lnTo>
                <a:lnTo>
                  <a:pt x="62" y="290"/>
                </a:lnTo>
                <a:lnTo>
                  <a:pt x="82" y="287"/>
                </a:lnTo>
                <a:lnTo>
                  <a:pt x="102" y="284"/>
                </a:lnTo>
                <a:lnTo>
                  <a:pt x="122" y="279"/>
                </a:lnTo>
                <a:lnTo>
                  <a:pt x="140" y="275"/>
                </a:lnTo>
                <a:lnTo>
                  <a:pt x="158" y="270"/>
                </a:lnTo>
                <a:lnTo>
                  <a:pt x="177" y="264"/>
                </a:lnTo>
                <a:lnTo>
                  <a:pt x="194" y="258"/>
                </a:lnTo>
                <a:lnTo>
                  <a:pt x="211" y="251"/>
                </a:lnTo>
                <a:lnTo>
                  <a:pt x="229" y="243"/>
                </a:lnTo>
                <a:lnTo>
                  <a:pt x="245" y="234"/>
                </a:lnTo>
                <a:lnTo>
                  <a:pt x="260" y="226"/>
                </a:lnTo>
                <a:lnTo>
                  <a:pt x="275" y="217"/>
                </a:lnTo>
                <a:lnTo>
                  <a:pt x="288" y="207"/>
                </a:lnTo>
                <a:lnTo>
                  <a:pt x="302" y="198"/>
                </a:lnTo>
                <a:lnTo>
                  <a:pt x="316" y="186"/>
                </a:lnTo>
                <a:lnTo>
                  <a:pt x="328" y="176"/>
                </a:lnTo>
                <a:lnTo>
                  <a:pt x="339" y="164"/>
                </a:lnTo>
                <a:lnTo>
                  <a:pt x="351" y="152"/>
                </a:lnTo>
                <a:lnTo>
                  <a:pt x="360" y="140"/>
                </a:lnTo>
                <a:lnTo>
                  <a:pt x="369" y="127"/>
                </a:lnTo>
                <a:lnTo>
                  <a:pt x="377" y="114"/>
                </a:lnTo>
                <a:lnTo>
                  <a:pt x="385" y="101"/>
                </a:lnTo>
                <a:lnTo>
                  <a:pt x="391" y="87"/>
                </a:lnTo>
                <a:lnTo>
                  <a:pt x="397" y="73"/>
                </a:lnTo>
                <a:lnTo>
                  <a:pt x="401" y="58"/>
                </a:lnTo>
                <a:lnTo>
                  <a:pt x="405" y="45"/>
                </a:lnTo>
                <a:lnTo>
                  <a:pt x="408" y="30"/>
                </a:lnTo>
                <a:lnTo>
                  <a:pt x="409" y="15"/>
                </a:lnTo>
                <a:lnTo>
                  <a:pt x="410" y="0"/>
                </a:lnTo>
                <a:lnTo>
                  <a:pt x="400" y="0"/>
                </a:lnTo>
                <a:lnTo>
                  <a:pt x="400" y="14"/>
                </a:lnTo>
                <a:lnTo>
                  <a:pt x="399" y="28"/>
                </a:lnTo>
                <a:lnTo>
                  <a:pt x="395" y="42"/>
                </a:lnTo>
                <a:lnTo>
                  <a:pt x="392" y="56"/>
                </a:lnTo>
                <a:lnTo>
                  <a:pt x="387" y="70"/>
                </a:lnTo>
                <a:lnTo>
                  <a:pt x="383" y="83"/>
                </a:lnTo>
                <a:lnTo>
                  <a:pt x="376" y="96"/>
                </a:lnTo>
                <a:lnTo>
                  <a:pt x="369" y="109"/>
                </a:lnTo>
                <a:lnTo>
                  <a:pt x="361" y="122"/>
                </a:lnTo>
                <a:lnTo>
                  <a:pt x="353" y="134"/>
                </a:lnTo>
                <a:lnTo>
                  <a:pt x="342" y="146"/>
                </a:lnTo>
                <a:lnTo>
                  <a:pt x="332" y="157"/>
                </a:lnTo>
                <a:lnTo>
                  <a:pt x="321" y="169"/>
                </a:lnTo>
                <a:lnTo>
                  <a:pt x="309" y="179"/>
                </a:lnTo>
                <a:lnTo>
                  <a:pt x="296" y="190"/>
                </a:lnTo>
                <a:lnTo>
                  <a:pt x="284" y="200"/>
                </a:lnTo>
                <a:lnTo>
                  <a:pt x="270" y="209"/>
                </a:lnTo>
                <a:lnTo>
                  <a:pt x="255" y="218"/>
                </a:lnTo>
                <a:lnTo>
                  <a:pt x="240" y="226"/>
                </a:lnTo>
                <a:lnTo>
                  <a:pt x="224" y="234"/>
                </a:lnTo>
                <a:lnTo>
                  <a:pt x="208" y="241"/>
                </a:lnTo>
                <a:lnTo>
                  <a:pt x="191" y="248"/>
                </a:lnTo>
                <a:lnTo>
                  <a:pt x="173" y="255"/>
                </a:lnTo>
                <a:lnTo>
                  <a:pt x="156" y="261"/>
                </a:lnTo>
                <a:lnTo>
                  <a:pt x="138" y="266"/>
                </a:lnTo>
                <a:lnTo>
                  <a:pt x="119" y="270"/>
                </a:lnTo>
                <a:lnTo>
                  <a:pt x="100" y="275"/>
                </a:lnTo>
                <a:lnTo>
                  <a:pt x="80" y="277"/>
                </a:lnTo>
                <a:lnTo>
                  <a:pt x="61" y="281"/>
                </a:lnTo>
                <a:lnTo>
                  <a:pt x="41" y="282"/>
                </a:lnTo>
                <a:lnTo>
                  <a:pt x="20" y="283"/>
                </a:lnTo>
                <a:lnTo>
                  <a:pt x="0" y="284"/>
                </a:lnTo>
                <a:lnTo>
                  <a:pt x="0" y="284"/>
                </a:lnTo>
                <a:lnTo>
                  <a:pt x="0" y="293"/>
                </a:lnTo>
                <a:close/>
              </a:path>
            </a:pathLst>
          </a:custGeom>
          <a:solidFill>
            <a:srgbClr val="79DCFF"/>
          </a:solidFill>
          <a:ln w="9525">
            <a:solidFill>
              <a:schemeClr val="tx1"/>
            </a:solidFill>
            <a:round/>
            <a:headEnd/>
            <a:tailEnd/>
          </a:ln>
        </p:spPr>
        <p:txBody>
          <a:bodyPr/>
          <a:lstStyle/>
          <a:p>
            <a:endParaRPr lang="en-US"/>
          </a:p>
        </p:txBody>
      </p:sp>
      <p:sp>
        <p:nvSpPr>
          <p:cNvPr id="358443" name="Freeform 43">
            <a:extLst>
              <a:ext uri="{FF2B5EF4-FFF2-40B4-BE49-F238E27FC236}">
                <a16:creationId xmlns:a16="http://schemas.microsoft.com/office/drawing/2014/main" id="{1FD69A69-8B12-D545-AEA6-971E045196F7}"/>
              </a:ext>
            </a:extLst>
          </p:cNvPr>
          <p:cNvSpPr>
            <a:spLocks/>
          </p:cNvSpPr>
          <p:nvPr/>
        </p:nvSpPr>
        <p:spPr bwMode="auto">
          <a:xfrm>
            <a:off x="7358064" y="2811464"/>
            <a:ext cx="650875" cy="465137"/>
          </a:xfrm>
          <a:custGeom>
            <a:avLst/>
            <a:gdLst>
              <a:gd name="T0" fmla="*/ 0 w 410"/>
              <a:gd name="T1" fmla="*/ 0 h 293"/>
              <a:gd name="T2" fmla="*/ 1 w 410"/>
              <a:gd name="T3" fmla="*/ 30 h 293"/>
              <a:gd name="T4" fmla="*/ 8 w 410"/>
              <a:gd name="T5" fmla="*/ 58 h 293"/>
              <a:gd name="T6" fmla="*/ 18 w 410"/>
              <a:gd name="T7" fmla="*/ 87 h 293"/>
              <a:gd name="T8" fmla="*/ 32 w 410"/>
              <a:gd name="T9" fmla="*/ 114 h 293"/>
              <a:gd name="T10" fmla="*/ 49 w 410"/>
              <a:gd name="T11" fmla="*/ 140 h 293"/>
              <a:gd name="T12" fmla="*/ 70 w 410"/>
              <a:gd name="T13" fmla="*/ 164 h 293"/>
              <a:gd name="T14" fmla="*/ 94 w 410"/>
              <a:gd name="T15" fmla="*/ 186 h 293"/>
              <a:gd name="T16" fmla="*/ 121 w 410"/>
              <a:gd name="T17" fmla="*/ 207 h 293"/>
              <a:gd name="T18" fmla="*/ 150 w 410"/>
              <a:gd name="T19" fmla="*/ 226 h 293"/>
              <a:gd name="T20" fmla="*/ 181 w 410"/>
              <a:gd name="T21" fmla="*/ 243 h 293"/>
              <a:gd name="T22" fmla="*/ 215 w 410"/>
              <a:gd name="T23" fmla="*/ 258 h 293"/>
              <a:gd name="T24" fmla="*/ 251 w 410"/>
              <a:gd name="T25" fmla="*/ 270 h 293"/>
              <a:gd name="T26" fmla="*/ 289 w 410"/>
              <a:gd name="T27" fmla="*/ 279 h 293"/>
              <a:gd name="T28" fmla="*/ 328 w 410"/>
              <a:gd name="T29" fmla="*/ 287 h 293"/>
              <a:gd name="T30" fmla="*/ 368 w 410"/>
              <a:gd name="T31" fmla="*/ 292 h 293"/>
              <a:gd name="T32" fmla="*/ 410 w 410"/>
              <a:gd name="T33" fmla="*/ 293 h 293"/>
              <a:gd name="T34" fmla="*/ 389 w 410"/>
              <a:gd name="T35" fmla="*/ 283 h 293"/>
              <a:gd name="T36" fmla="*/ 349 w 410"/>
              <a:gd name="T37" fmla="*/ 281 h 293"/>
              <a:gd name="T38" fmla="*/ 309 w 410"/>
              <a:gd name="T39" fmla="*/ 275 h 293"/>
              <a:gd name="T40" fmla="*/ 272 w 410"/>
              <a:gd name="T41" fmla="*/ 266 h 293"/>
              <a:gd name="T42" fmla="*/ 236 w 410"/>
              <a:gd name="T43" fmla="*/ 255 h 293"/>
              <a:gd name="T44" fmla="*/ 201 w 410"/>
              <a:gd name="T45" fmla="*/ 241 h 293"/>
              <a:gd name="T46" fmla="*/ 169 w 410"/>
              <a:gd name="T47" fmla="*/ 226 h 293"/>
              <a:gd name="T48" fmla="*/ 140 w 410"/>
              <a:gd name="T49" fmla="*/ 209 h 293"/>
              <a:gd name="T50" fmla="*/ 113 w 410"/>
              <a:gd name="T51" fmla="*/ 190 h 293"/>
              <a:gd name="T52" fmla="*/ 89 w 410"/>
              <a:gd name="T53" fmla="*/ 169 h 293"/>
              <a:gd name="T54" fmla="*/ 67 w 410"/>
              <a:gd name="T55" fmla="*/ 146 h 293"/>
              <a:gd name="T56" fmla="*/ 48 w 410"/>
              <a:gd name="T57" fmla="*/ 122 h 293"/>
              <a:gd name="T58" fmla="*/ 33 w 410"/>
              <a:gd name="T59" fmla="*/ 96 h 293"/>
              <a:gd name="T60" fmla="*/ 22 w 410"/>
              <a:gd name="T61" fmla="*/ 70 h 293"/>
              <a:gd name="T62" fmla="*/ 14 w 410"/>
              <a:gd name="T63" fmla="*/ 42 h 293"/>
              <a:gd name="T64" fmla="*/ 9 w 410"/>
              <a:gd name="T65" fmla="*/ 14 h 293"/>
              <a:gd name="T66" fmla="*/ 9 w 410"/>
              <a:gd name="T67"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0" h="293">
                <a:moveTo>
                  <a:pt x="0" y="0"/>
                </a:moveTo>
                <a:lnTo>
                  <a:pt x="0" y="0"/>
                </a:lnTo>
                <a:lnTo>
                  <a:pt x="0" y="15"/>
                </a:lnTo>
                <a:lnTo>
                  <a:pt x="1" y="30"/>
                </a:lnTo>
                <a:lnTo>
                  <a:pt x="5" y="45"/>
                </a:lnTo>
                <a:lnTo>
                  <a:pt x="8" y="58"/>
                </a:lnTo>
                <a:lnTo>
                  <a:pt x="13" y="73"/>
                </a:lnTo>
                <a:lnTo>
                  <a:pt x="18" y="87"/>
                </a:lnTo>
                <a:lnTo>
                  <a:pt x="24" y="101"/>
                </a:lnTo>
                <a:lnTo>
                  <a:pt x="32" y="114"/>
                </a:lnTo>
                <a:lnTo>
                  <a:pt x="40" y="127"/>
                </a:lnTo>
                <a:lnTo>
                  <a:pt x="49" y="140"/>
                </a:lnTo>
                <a:lnTo>
                  <a:pt x="60" y="152"/>
                </a:lnTo>
                <a:lnTo>
                  <a:pt x="70" y="164"/>
                </a:lnTo>
                <a:lnTo>
                  <a:pt x="82" y="176"/>
                </a:lnTo>
                <a:lnTo>
                  <a:pt x="94" y="186"/>
                </a:lnTo>
                <a:lnTo>
                  <a:pt x="107" y="198"/>
                </a:lnTo>
                <a:lnTo>
                  <a:pt x="121" y="207"/>
                </a:lnTo>
                <a:lnTo>
                  <a:pt x="135" y="217"/>
                </a:lnTo>
                <a:lnTo>
                  <a:pt x="150" y="226"/>
                </a:lnTo>
                <a:lnTo>
                  <a:pt x="166" y="234"/>
                </a:lnTo>
                <a:lnTo>
                  <a:pt x="181" y="243"/>
                </a:lnTo>
                <a:lnTo>
                  <a:pt x="198" y="251"/>
                </a:lnTo>
                <a:lnTo>
                  <a:pt x="215" y="258"/>
                </a:lnTo>
                <a:lnTo>
                  <a:pt x="232" y="264"/>
                </a:lnTo>
                <a:lnTo>
                  <a:pt x="251" y="270"/>
                </a:lnTo>
                <a:lnTo>
                  <a:pt x="269" y="275"/>
                </a:lnTo>
                <a:lnTo>
                  <a:pt x="289" y="279"/>
                </a:lnTo>
                <a:lnTo>
                  <a:pt x="307" y="284"/>
                </a:lnTo>
                <a:lnTo>
                  <a:pt x="328" y="287"/>
                </a:lnTo>
                <a:lnTo>
                  <a:pt x="347" y="290"/>
                </a:lnTo>
                <a:lnTo>
                  <a:pt x="368" y="292"/>
                </a:lnTo>
                <a:lnTo>
                  <a:pt x="389" y="293"/>
                </a:lnTo>
                <a:lnTo>
                  <a:pt x="410" y="293"/>
                </a:lnTo>
                <a:lnTo>
                  <a:pt x="410" y="284"/>
                </a:lnTo>
                <a:lnTo>
                  <a:pt x="389" y="283"/>
                </a:lnTo>
                <a:lnTo>
                  <a:pt x="368" y="282"/>
                </a:lnTo>
                <a:lnTo>
                  <a:pt x="349" y="281"/>
                </a:lnTo>
                <a:lnTo>
                  <a:pt x="329" y="277"/>
                </a:lnTo>
                <a:lnTo>
                  <a:pt x="309" y="275"/>
                </a:lnTo>
                <a:lnTo>
                  <a:pt x="290" y="270"/>
                </a:lnTo>
                <a:lnTo>
                  <a:pt x="272" y="266"/>
                </a:lnTo>
                <a:lnTo>
                  <a:pt x="253" y="261"/>
                </a:lnTo>
                <a:lnTo>
                  <a:pt x="236" y="255"/>
                </a:lnTo>
                <a:lnTo>
                  <a:pt x="219" y="248"/>
                </a:lnTo>
                <a:lnTo>
                  <a:pt x="201" y="241"/>
                </a:lnTo>
                <a:lnTo>
                  <a:pt x="185" y="234"/>
                </a:lnTo>
                <a:lnTo>
                  <a:pt x="169" y="226"/>
                </a:lnTo>
                <a:lnTo>
                  <a:pt x="154" y="218"/>
                </a:lnTo>
                <a:lnTo>
                  <a:pt x="140" y="209"/>
                </a:lnTo>
                <a:lnTo>
                  <a:pt x="127" y="200"/>
                </a:lnTo>
                <a:lnTo>
                  <a:pt x="113" y="190"/>
                </a:lnTo>
                <a:lnTo>
                  <a:pt x="100" y="179"/>
                </a:lnTo>
                <a:lnTo>
                  <a:pt x="89" y="169"/>
                </a:lnTo>
                <a:lnTo>
                  <a:pt x="77" y="157"/>
                </a:lnTo>
                <a:lnTo>
                  <a:pt x="67" y="146"/>
                </a:lnTo>
                <a:lnTo>
                  <a:pt x="57" y="134"/>
                </a:lnTo>
                <a:lnTo>
                  <a:pt x="48" y="122"/>
                </a:lnTo>
                <a:lnTo>
                  <a:pt x="40" y="109"/>
                </a:lnTo>
                <a:lnTo>
                  <a:pt x="33" y="96"/>
                </a:lnTo>
                <a:lnTo>
                  <a:pt x="26" y="83"/>
                </a:lnTo>
                <a:lnTo>
                  <a:pt x="22" y="70"/>
                </a:lnTo>
                <a:lnTo>
                  <a:pt x="17" y="56"/>
                </a:lnTo>
                <a:lnTo>
                  <a:pt x="14" y="42"/>
                </a:lnTo>
                <a:lnTo>
                  <a:pt x="11" y="28"/>
                </a:lnTo>
                <a:lnTo>
                  <a:pt x="9" y="14"/>
                </a:lnTo>
                <a:lnTo>
                  <a:pt x="9" y="0"/>
                </a:lnTo>
                <a:lnTo>
                  <a:pt x="9"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4" name="Freeform 44">
            <a:extLst>
              <a:ext uri="{FF2B5EF4-FFF2-40B4-BE49-F238E27FC236}">
                <a16:creationId xmlns:a16="http://schemas.microsoft.com/office/drawing/2014/main" id="{272EACCC-B27B-F445-A4CB-F96115DDCC70}"/>
              </a:ext>
            </a:extLst>
          </p:cNvPr>
          <p:cNvSpPr>
            <a:spLocks/>
          </p:cNvSpPr>
          <p:nvPr/>
        </p:nvSpPr>
        <p:spPr bwMode="auto">
          <a:xfrm>
            <a:off x="7358064" y="2343151"/>
            <a:ext cx="650875" cy="468313"/>
          </a:xfrm>
          <a:custGeom>
            <a:avLst/>
            <a:gdLst>
              <a:gd name="T0" fmla="*/ 410 w 410"/>
              <a:gd name="T1" fmla="*/ 0 h 295"/>
              <a:gd name="T2" fmla="*/ 368 w 410"/>
              <a:gd name="T3" fmla="*/ 1 h 295"/>
              <a:gd name="T4" fmla="*/ 328 w 410"/>
              <a:gd name="T5" fmla="*/ 6 h 295"/>
              <a:gd name="T6" fmla="*/ 289 w 410"/>
              <a:gd name="T7" fmla="*/ 14 h 295"/>
              <a:gd name="T8" fmla="*/ 251 w 410"/>
              <a:gd name="T9" fmla="*/ 23 h 295"/>
              <a:gd name="T10" fmla="*/ 215 w 410"/>
              <a:gd name="T11" fmla="*/ 36 h 295"/>
              <a:gd name="T12" fmla="*/ 181 w 410"/>
              <a:gd name="T13" fmla="*/ 51 h 295"/>
              <a:gd name="T14" fmla="*/ 150 w 410"/>
              <a:gd name="T15" fmla="*/ 67 h 295"/>
              <a:gd name="T16" fmla="*/ 121 w 410"/>
              <a:gd name="T17" fmla="*/ 86 h 295"/>
              <a:gd name="T18" fmla="*/ 94 w 410"/>
              <a:gd name="T19" fmla="*/ 107 h 295"/>
              <a:gd name="T20" fmla="*/ 70 w 410"/>
              <a:gd name="T21" fmla="*/ 129 h 295"/>
              <a:gd name="T22" fmla="*/ 49 w 410"/>
              <a:gd name="T23" fmla="*/ 153 h 295"/>
              <a:gd name="T24" fmla="*/ 32 w 410"/>
              <a:gd name="T25" fmla="*/ 180 h 295"/>
              <a:gd name="T26" fmla="*/ 18 w 410"/>
              <a:gd name="T27" fmla="*/ 206 h 295"/>
              <a:gd name="T28" fmla="*/ 8 w 410"/>
              <a:gd name="T29" fmla="*/ 235 h 295"/>
              <a:gd name="T30" fmla="*/ 1 w 410"/>
              <a:gd name="T31" fmla="*/ 264 h 295"/>
              <a:gd name="T32" fmla="*/ 0 w 410"/>
              <a:gd name="T33" fmla="*/ 295 h 295"/>
              <a:gd name="T34" fmla="*/ 9 w 410"/>
              <a:gd name="T35" fmla="*/ 280 h 295"/>
              <a:gd name="T36" fmla="*/ 14 w 410"/>
              <a:gd name="T37" fmla="*/ 251 h 295"/>
              <a:gd name="T38" fmla="*/ 22 w 410"/>
              <a:gd name="T39" fmla="*/ 223 h 295"/>
              <a:gd name="T40" fmla="*/ 33 w 410"/>
              <a:gd name="T41" fmla="*/ 197 h 295"/>
              <a:gd name="T42" fmla="*/ 48 w 410"/>
              <a:gd name="T43" fmla="*/ 172 h 295"/>
              <a:gd name="T44" fmla="*/ 67 w 410"/>
              <a:gd name="T45" fmla="*/ 147 h 295"/>
              <a:gd name="T46" fmla="*/ 89 w 410"/>
              <a:gd name="T47" fmla="*/ 124 h 295"/>
              <a:gd name="T48" fmla="*/ 113 w 410"/>
              <a:gd name="T49" fmla="*/ 104 h 295"/>
              <a:gd name="T50" fmla="*/ 140 w 410"/>
              <a:gd name="T51" fmla="*/ 84 h 295"/>
              <a:gd name="T52" fmla="*/ 169 w 410"/>
              <a:gd name="T53" fmla="*/ 67 h 295"/>
              <a:gd name="T54" fmla="*/ 201 w 410"/>
              <a:gd name="T55" fmla="*/ 52 h 295"/>
              <a:gd name="T56" fmla="*/ 236 w 410"/>
              <a:gd name="T57" fmla="*/ 38 h 295"/>
              <a:gd name="T58" fmla="*/ 272 w 410"/>
              <a:gd name="T59" fmla="*/ 28 h 295"/>
              <a:gd name="T60" fmla="*/ 309 w 410"/>
              <a:gd name="T61" fmla="*/ 19 h 295"/>
              <a:gd name="T62" fmla="*/ 349 w 410"/>
              <a:gd name="T63" fmla="*/ 13 h 295"/>
              <a:gd name="T64" fmla="*/ 389 w 410"/>
              <a:gd name="T65" fmla="*/ 10 h 295"/>
              <a:gd name="T66" fmla="*/ 410 w 410"/>
              <a:gd name="T67"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0" h="295">
                <a:moveTo>
                  <a:pt x="410" y="0"/>
                </a:moveTo>
                <a:lnTo>
                  <a:pt x="410" y="0"/>
                </a:lnTo>
                <a:lnTo>
                  <a:pt x="389" y="1"/>
                </a:lnTo>
                <a:lnTo>
                  <a:pt x="368" y="1"/>
                </a:lnTo>
                <a:lnTo>
                  <a:pt x="347" y="4"/>
                </a:lnTo>
                <a:lnTo>
                  <a:pt x="328" y="6"/>
                </a:lnTo>
                <a:lnTo>
                  <a:pt x="307" y="9"/>
                </a:lnTo>
                <a:lnTo>
                  <a:pt x="289" y="14"/>
                </a:lnTo>
                <a:lnTo>
                  <a:pt x="269" y="19"/>
                </a:lnTo>
                <a:lnTo>
                  <a:pt x="251" y="23"/>
                </a:lnTo>
                <a:lnTo>
                  <a:pt x="232" y="29"/>
                </a:lnTo>
                <a:lnTo>
                  <a:pt x="215" y="36"/>
                </a:lnTo>
                <a:lnTo>
                  <a:pt x="198" y="43"/>
                </a:lnTo>
                <a:lnTo>
                  <a:pt x="181" y="51"/>
                </a:lnTo>
                <a:lnTo>
                  <a:pt x="166" y="59"/>
                </a:lnTo>
                <a:lnTo>
                  <a:pt x="150" y="67"/>
                </a:lnTo>
                <a:lnTo>
                  <a:pt x="135" y="76"/>
                </a:lnTo>
                <a:lnTo>
                  <a:pt x="121" y="86"/>
                </a:lnTo>
                <a:lnTo>
                  <a:pt x="107" y="97"/>
                </a:lnTo>
                <a:lnTo>
                  <a:pt x="94" y="107"/>
                </a:lnTo>
                <a:lnTo>
                  <a:pt x="82" y="117"/>
                </a:lnTo>
                <a:lnTo>
                  <a:pt x="70" y="129"/>
                </a:lnTo>
                <a:lnTo>
                  <a:pt x="60" y="142"/>
                </a:lnTo>
                <a:lnTo>
                  <a:pt x="49" y="153"/>
                </a:lnTo>
                <a:lnTo>
                  <a:pt x="40" y="166"/>
                </a:lnTo>
                <a:lnTo>
                  <a:pt x="32" y="180"/>
                </a:lnTo>
                <a:lnTo>
                  <a:pt x="24" y="192"/>
                </a:lnTo>
                <a:lnTo>
                  <a:pt x="18" y="206"/>
                </a:lnTo>
                <a:lnTo>
                  <a:pt x="13" y="220"/>
                </a:lnTo>
                <a:lnTo>
                  <a:pt x="8" y="235"/>
                </a:lnTo>
                <a:lnTo>
                  <a:pt x="5" y="249"/>
                </a:lnTo>
                <a:lnTo>
                  <a:pt x="1" y="264"/>
                </a:lnTo>
                <a:lnTo>
                  <a:pt x="0" y="279"/>
                </a:lnTo>
                <a:lnTo>
                  <a:pt x="0" y="295"/>
                </a:lnTo>
                <a:lnTo>
                  <a:pt x="9" y="295"/>
                </a:lnTo>
                <a:lnTo>
                  <a:pt x="9" y="280"/>
                </a:lnTo>
                <a:lnTo>
                  <a:pt x="11" y="265"/>
                </a:lnTo>
                <a:lnTo>
                  <a:pt x="14" y="251"/>
                </a:lnTo>
                <a:lnTo>
                  <a:pt x="17" y="237"/>
                </a:lnTo>
                <a:lnTo>
                  <a:pt x="22" y="223"/>
                </a:lnTo>
                <a:lnTo>
                  <a:pt x="26" y="211"/>
                </a:lnTo>
                <a:lnTo>
                  <a:pt x="33" y="197"/>
                </a:lnTo>
                <a:lnTo>
                  <a:pt x="40" y="184"/>
                </a:lnTo>
                <a:lnTo>
                  <a:pt x="48" y="172"/>
                </a:lnTo>
                <a:lnTo>
                  <a:pt x="57" y="159"/>
                </a:lnTo>
                <a:lnTo>
                  <a:pt x="67" y="147"/>
                </a:lnTo>
                <a:lnTo>
                  <a:pt x="77" y="136"/>
                </a:lnTo>
                <a:lnTo>
                  <a:pt x="89" y="124"/>
                </a:lnTo>
                <a:lnTo>
                  <a:pt x="100" y="114"/>
                </a:lnTo>
                <a:lnTo>
                  <a:pt x="113" y="104"/>
                </a:lnTo>
                <a:lnTo>
                  <a:pt x="127" y="93"/>
                </a:lnTo>
                <a:lnTo>
                  <a:pt x="140" y="84"/>
                </a:lnTo>
                <a:lnTo>
                  <a:pt x="154" y="75"/>
                </a:lnTo>
                <a:lnTo>
                  <a:pt x="169" y="67"/>
                </a:lnTo>
                <a:lnTo>
                  <a:pt x="185" y="59"/>
                </a:lnTo>
                <a:lnTo>
                  <a:pt x="201" y="52"/>
                </a:lnTo>
                <a:lnTo>
                  <a:pt x="219" y="45"/>
                </a:lnTo>
                <a:lnTo>
                  <a:pt x="236" y="38"/>
                </a:lnTo>
                <a:lnTo>
                  <a:pt x="253" y="32"/>
                </a:lnTo>
                <a:lnTo>
                  <a:pt x="272" y="28"/>
                </a:lnTo>
                <a:lnTo>
                  <a:pt x="290" y="23"/>
                </a:lnTo>
                <a:lnTo>
                  <a:pt x="309" y="19"/>
                </a:lnTo>
                <a:lnTo>
                  <a:pt x="329" y="16"/>
                </a:lnTo>
                <a:lnTo>
                  <a:pt x="349" y="13"/>
                </a:lnTo>
                <a:lnTo>
                  <a:pt x="368" y="12"/>
                </a:lnTo>
                <a:lnTo>
                  <a:pt x="389" y="10"/>
                </a:lnTo>
                <a:lnTo>
                  <a:pt x="410" y="10"/>
                </a:lnTo>
                <a:lnTo>
                  <a:pt x="410" y="10"/>
                </a:lnTo>
                <a:lnTo>
                  <a:pt x="41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5" name="Freeform 45">
            <a:extLst>
              <a:ext uri="{FF2B5EF4-FFF2-40B4-BE49-F238E27FC236}">
                <a16:creationId xmlns:a16="http://schemas.microsoft.com/office/drawing/2014/main" id="{AAFAD494-88FB-8B48-B477-04F2545F6752}"/>
              </a:ext>
            </a:extLst>
          </p:cNvPr>
          <p:cNvSpPr>
            <a:spLocks/>
          </p:cNvSpPr>
          <p:nvPr/>
        </p:nvSpPr>
        <p:spPr bwMode="auto">
          <a:xfrm>
            <a:off x="5926138" y="4584701"/>
            <a:ext cx="685800" cy="466725"/>
          </a:xfrm>
          <a:custGeom>
            <a:avLst/>
            <a:gdLst>
              <a:gd name="T0" fmla="*/ 432 w 432"/>
              <a:gd name="T1" fmla="*/ 294 h 294"/>
              <a:gd name="T2" fmla="*/ 430 w 432"/>
              <a:gd name="T3" fmla="*/ 264 h 294"/>
              <a:gd name="T4" fmla="*/ 423 w 432"/>
              <a:gd name="T5" fmla="*/ 234 h 294"/>
              <a:gd name="T6" fmla="*/ 413 w 432"/>
              <a:gd name="T7" fmla="*/ 206 h 294"/>
              <a:gd name="T8" fmla="*/ 398 w 432"/>
              <a:gd name="T9" fmla="*/ 179 h 294"/>
              <a:gd name="T10" fmla="*/ 380 w 432"/>
              <a:gd name="T11" fmla="*/ 153 h 294"/>
              <a:gd name="T12" fmla="*/ 358 w 432"/>
              <a:gd name="T13" fmla="*/ 129 h 294"/>
              <a:gd name="T14" fmla="*/ 332 w 432"/>
              <a:gd name="T15" fmla="*/ 106 h 294"/>
              <a:gd name="T16" fmla="*/ 305 w 432"/>
              <a:gd name="T17" fmla="*/ 85 h 294"/>
              <a:gd name="T18" fmla="*/ 274 w 432"/>
              <a:gd name="T19" fmla="*/ 67 h 294"/>
              <a:gd name="T20" fmla="*/ 240 w 432"/>
              <a:gd name="T21" fmla="*/ 50 h 294"/>
              <a:gd name="T22" fmla="*/ 205 w 432"/>
              <a:gd name="T23" fmla="*/ 35 h 294"/>
              <a:gd name="T24" fmla="*/ 168 w 432"/>
              <a:gd name="T25" fmla="*/ 23 h 294"/>
              <a:gd name="T26" fmla="*/ 128 w 432"/>
              <a:gd name="T27" fmla="*/ 13 h 294"/>
              <a:gd name="T28" fmla="*/ 86 w 432"/>
              <a:gd name="T29" fmla="*/ 6 h 294"/>
              <a:gd name="T30" fmla="*/ 44 w 432"/>
              <a:gd name="T31" fmla="*/ 1 h 294"/>
              <a:gd name="T32" fmla="*/ 0 w 432"/>
              <a:gd name="T33" fmla="*/ 0 h 294"/>
              <a:gd name="T34" fmla="*/ 22 w 432"/>
              <a:gd name="T35" fmla="*/ 9 h 294"/>
              <a:gd name="T36" fmla="*/ 64 w 432"/>
              <a:gd name="T37" fmla="*/ 13 h 294"/>
              <a:gd name="T38" fmla="*/ 106 w 432"/>
              <a:gd name="T39" fmla="*/ 19 h 294"/>
              <a:gd name="T40" fmla="*/ 145 w 432"/>
              <a:gd name="T41" fmla="*/ 27 h 294"/>
              <a:gd name="T42" fmla="*/ 184 w 432"/>
              <a:gd name="T43" fmla="*/ 38 h 294"/>
              <a:gd name="T44" fmla="*/ 220 w 432"/>
              <a:gd name="T45" fmla="*/ 51 h 294"/>
              <a:gd name="T46" fmla="*/ 253 w 432"/>
              <a:gd name="T47" fmla="*/ 67 h 294"/>
              <a:gd name="T48" fmla="*/ 285 w 432"/>
              <a:gd name="T49" fmla="*/ 84 h 294"/>
              <a:gd name="T50" fmla="*/ 313 w 432"/>
              <a:gd name="T51" fmla="*/ 104 h 294"/>
              <a:gd name="T52" fmla="*/ 339 w 432"/>
              <a:gd name="T53" fmla="*/ 125 h 294"/>
              <a:gd name="T54" fmla="*/ 362 w 432"/>
              <a:gd name="T55" fmla="*/ 148 h 294"/>
              <a:gd name="T56" fmla="*/ 382 w 432"/>
              <a:gd name="T57" fmla="*/ 172 h 294"/>
              <a:gd name="T58" fmla="*/ 398 w 432"/>
              <a:gd name="T59" fmla="*/ 197 h 294"/>
              <a:gd name="T60" fmla="*/ 409 w 432"/>
              <a:gd name="T61" fmla="*/ 223 h 294"/>
              <a:gd name="T62" fmla="*/ 418 w 432"/>
              <a:gd name="T63" fmla="*/ 251 h 294"/>
              <a:gd name="T64" fmla="*/ 422 w 432"/>
              <a:gd name="T65" fmla="*/ 279 h 294"/>
              <a:gd name="T66" fmla="*/ 423 w 432"/>
              <a:gd name="T67"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4">
                <a:moveTo>
                  <a:pt x="432" y="294"/>
                </a:moveTo>
                <a:lnTo>
                  <a:pt x="432" y="294"/>
                </a:lnTo>
                <a:lnTo>
                  <a:pt x="431" y="279"/>
                </a:lnTo>
                <a:lnTo>
                  <a:pt x="430" y="264"/>
                </a:lnTo>
                <a:lnTo>
                  <a:pt x="428" y="249"/>
                </a:lnTo>
                <a:lnTo>
                  <a:pt x="423" y="234"/>
                </a:lnTo>
                <a:lnTo>
                  <a:pt x="419" y="220"/>
                </a:lnTo>
                <a:lnTo>
                  <a:pt x="413" y="206"/>
                </a:lnTo>
                <a:lnTo>
                  <a:pt x="406" y="192"/>
                </a:lnTo>
                <a:lnTo>
                  <a:pt x="398" y="179"/>
                </a:lnTo>
                <a:lnTo>
                  <a:pt x="389" y="166"/>
                </a:lnTo>
                <a:lnTo>
                  <a:pt x="380" y="153"/>
                </a:lnTo>
                <a:lnTo>
                  <a:pt x="369" y="141"/>
                </a:lnTo>
                <a:lnTo>
                  <a:pt x="358" y="129"/>
                </a:lnTo>
                <a:lnTo>
                  <a:pt x="346" y="118"/>
                </a:lnTo>
                <a:lnTo>
                  <a:pt x="332" y="106"/>
                </a:lnTo>
                <a:lnTo>
                  <a:pt x="319" y="96"/>
                </a:lnTo>
                <a:lnTo>
                  <a:pt x="305" y="85"/>
                </a:lnTo>
                <a:lnTo>
                  <a:pt x="290" y="76"/>
                </a:lnTo>
                <a:lnTo>
                  <a:pt x="274" y="67"/>
                </a:lnTo>
                <a:lnTo>
                  <a:pt x="258" y="58"/>
                </a:lnTo>
                <a:lnTo>
                  <a:pt x="240" y="50"/>
                </a:lnTo>
                <a:lnTo>
                  <a:pt x="223" y="42"/>
                </a:lnTo>
                <a:lnTo>
                  <a:pt x="205" y="35"/>
                </a:lnTo>
                <a:lnTo>
                  <a:pt x="186" y="29"/>
                </a:lnTo>
                <a:lnTo>
                  <a:pt x="168" y="23"/>
                </a:lnTo>
                <a:lnTo>
                  <a:pt x="147" y="17"/>
                </a:lnTo>
                <a:lnTo>
                  <a:pt x="128" y="13"/>
                </a:lnTo>
                <a:lnTo>
                  <a:pt x="107" y="9"/>
                </a:lnTo>
                <a:lnTo>
                  <a:pt x="86" y="6"/>
                </a:lnTo>
                <a:lnTo>
                  <a:pt x="65" y="4"/>
                </a:lnTo>
                <a:lnTo>
                  <a:pt x="44" y="1"/>
                </a:lnTo>
                <a:lnTo>
                  <a:pt x="22" y="0"/>
                </a:lnTo>
                <a:lnTo>
                  <a:pt x="0" y="0"/>
                </a:lnTo>
                <a:lnTo>
                  <a:pt x="0" y="9"/>
                </a:lnTo>
                <a:lnTo>
                  <a:pt x="22" y="9"/>
                </a:lnTo>
                <a:lnTo>
                  <a:pt x="42" y="11"/>
                </a:lnTo>
                <a:lnTo>
                  <a:pt x="64" y="13"/>
                </a:lnTo>
                <a:lnTo>
                  <a:pt x="85" y="15"/>
                </a:lnTo>
                <a:lnTo>
                  <a:pt x="106" y="19"/>
                </a:lnTo>
                <a:lnTo>
                  <a:pt x="125" y="22"/>
                </a:lnTo>
                <a:lnTo>
                  <a:pt x="145" y="27"/>
                </a:lnTo>
                <a:lnTo>
                  <a:pt x="164" y="32"/>
                </a:lnTo>
                <a:lnTo>
                  <a:pt x="184" y="38"/>
                </a:lnTo>
                <a:lnTo>
                  <a:pt x="201" y="44"/>
                </a:lnTo>
                <a:lnTo>
                  <a:pt x="220" y="51"/>
                </a:lnTo>
                <a:lnTo>
                  <a:pt x="237" y="59"/>
                </a:lnTo>
                <a:lnTo>
                  <a:pt x="253" y="67"/>
                </a:lnTo>
                <a:lnTo>
                  <a:pt x="269" y="75"/>
                </a:lnTo>
                <a:lnTo>
                  <a:pt x="285" y="84"/>
                </a:lnTo>
                <a:lnTo>
                  <a:pt x="299" y="93"/>
                </a:lnTo>
                <a:lnTo>
                  <a:pt x="313" y="104"/>
                </a:lnTo>
                <a:lnTo>
                  <a:pt x="327" y="114"/>
                </a:lnTo>
                <a:lnTo>
                  <a:pt x="339" y="125"/>
                </a:lnTo>
                <a:lnTo>
                  <a:pt x="351" y="136"/>
                </a:lnTo>
                <a:lnTo>
                  <a:pt x="362" y="148"/>
                </a:lnTo>
                <a:lnTo>
                  <a:pt x="373" y="159"/>
                </a:lnTo>
                <a:lnTo>
                  <a:pt x="382" y="172"/>
                </a:lnTo>
                <a:lnTo>
                  <a:pt x="390" y="184"/>
                </a:lnTo>
                <a:lnTo>
                  <a:pt x="398" y="197"/>
                </a:lnTo>
                <a:lnTo>
                  <a:pt x="404" y="210"/>
                </a:lnTo>
                <a:lnTo>
                  <a:pt x="409" y="223"/>
                </a:lnTo>
                <a:lnTo>
                  <a:pt x="414" y="237"/>
                </a:lnTo>
                <a:lnTo>
                  <a:pt x="418" y="251"/>
                </a:lnTo>
                <a:lnTo>
                  <a:pt x="421" y="265"/>
                </a:lnTo>
                <a:lnTo>
                  <a:pt x="422" y="279"/>
                </a:lnTo>
                <a:lnTo>
                  <a:pt x="423" y="294"/>
                </a:lnTo>
                <a:lnTo>
                  <a:pt x="423" y="294"/>
                </a:lnTo>
                <a:lnTo>
                  <a:pt x="432" y="294"/>
                </a:lnTo>
                <a:close/>
              </a:path>
            </a:pathLst>
          </a:custGeom>
          <a:solidFill>
            <a:srgbClr val="15A7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6" name="Freeform 46">
            <a:extLst>
              <a:ext uri="{FF2B5EF4-FFF2-40B4-BE49-F238E27FC236}">
                <a16:creationId xmlns:a16="http://schemas.microsoft.com/office/drawing/2014/main" id="{2C5EA817-1E7A-CE4E-8FAE-2D9AEA98DAFF}"/>
              </a:ext>
            </a:extLst>
          </p:cNvPr>
          <p:cNvSpPr>
            <a:spLocks/>
          </p:cNvSpPr>
          <p:nvPr/>
        </p:nvSpPr>
        <p:spPr bwMode="auto">
          <a:xfrm>
            <a:off x="5926138" y="5051425"/>
            <a:ext cx="685800" cy="465138"/>
          </a:xfrm>
          <a:custGeom>
            <a:avLst/>
            <a:gdLst>
              <a:gd name="T0" fmla="*/ 0 w 432"/>
              <a:gd name="T1" fmla="*/ 293 h 293"/>
              <a:gd name="T2" fmla="*/ 44 w 432"/>
              <a:gd name="T3" fmla="*/ 292 h 293"/>
              <a:gd name="T4" fmla="*/ 86 w 432"/>
              <a:gd name="T5" fmla="*/ 287 h 293"/>
              <a:gd name="T6" fmla="*/ 128 w 432"/>
              <a:gd name="T7" fmla="*/ 280 h 293"/>
              <a:gd name="T8" fmla="*/ 168 w 432"/>
              <a:gd name="T9" fmla="*/ 270 h 293"/>
              <a:gd name="T10" fmla="*/ 205 w 432"/>
              <a:gd name="T11" fmla="*/ 259 h 293"/>
              <a:gd name="T12" fmla="*/ 240 w 432"/>
              <a:gd name="T13" fmla="*/ 244 h 293"/>
              <a:gd name="T14" fmla="*/ 274 w 432"/>
              <a:gd name="T15" fmla="*/ 226 h 293"/>
              <a:gd name="T16" fmla="*/ 305 w 432"/>
              <a:gd name="T17" fmla="*/ 208 h 293"/>
              <a:gd name="T18" fmla="*/ 332 w 432"/>
              <a:gd name="T19" fmla="*/ 187 h 293"/>
              <a:gd name="T20" fmla="*/ 358 w 432"/>
              <a:gd name="T21" fmla="*/ 164 h 293"/>
              <a:gd name="T22" fmla="*/ 380 w 432"/>
              <a:gd name="T23" fmla="*/ 140 h 293"/>
              <a:gd name="T24" fmla="*/ 398 w 432"/>
              <a:gd name="T25" fmla="*/ 115 h 293"/>
              <a:gd name="T26" fmla="*/ 413 w 432"/>
              <a:gd name="T27" fmla="*/ 87 h 293"/>
              <a:gd name="T28" fmla="*/ 423 w 432"/>
              <a:gd name="T29" fmla="*/ 60 h 293"/>
              <a:gd name="T30" fmla="*/ 430 w 432"/>
              <a:gd name="T31" fmla="*/ 30 h 293"/>
              <a:gd name="T32" fmla="*/ 432 w 432"/>
              <a:gd name="T33" fmla="*/ 0 h 293"/>
              <a:gd name="T34" fmla="*/ 422 w 432"/>
              <a:gd name="T35" fmla="*/ 15 h 293"/>
              <a:gd name="T36" fmla="*/ 418 w 432"/>
              <a:gd name="T37" fmla="*/ 42 h 293"/>
              <a:gd name="T38" fmla="*/ 409 w 432"/>
              <a:gd name="T39" fmla="*/ 70 h 293"/>
              <a:gd name="T40" fmla="*/ 398 w 432"/>
              <a:gd name="T41" fmla="*/ 96 h 293"/>
              <a:gd name="T42" fmla="*/ 382 w 432"/>
              <a:gd name="T43" fmla="*/ 122 h 293"/>
              <a:gd name="T44" fmla="*/ 362 w 432"/>
              <a:gd name="T45" fmla="*/ 146 h 293"/>
              <a:gd name="T46" fmla="*/ 339 w 432"/>
              <a:gd name="T47" fmla="*/ 169 h 293"/>
              <a:gd name="T48" fmla="*/ 313 w 432"/>
              <a:gd name="T49" fmla="*/ 190 h 293"/>
              <a:gd name="T50" fmla="*/ 285 w 432"/>
              <a:gd name="T51" fmla="*/ 209 h 293"/>
              <a:gd name="T52" fmla="*/ 253 w 432"/>
              <a:gd name="T53" fmla="*/ 226 h 293"/>
              <a:gd name="T54" fmla="*/ 220 w 432"/>
              <a:gd name="T55" fmla="*/ 243 h 293"/>
              <a:gd name="T56" fmla="*/ 184 w 432"/>
              <a:gd name="T57" fmla="*/ 255 h 293"/>
              <a:gd name="T58" fmla="*/ 145 w 432"/>
              <a:gd name="T59" fmla="*/ 267 h 293"/>
              <a:gd name="T60" fmla="*/ 106 w 432"/>
              <a:gd name="T61" fmla="*/ 275 h 293"/>
              <a:gd name="T62" fmla="*/ 64 w 432"/>
              <a:gd name="T63" fmla="*/ 280 h 293"/>
              <a:gd name="T64" fmla="*/ 22 w 432"/>
              <a:gd name="T65" fmla="*/ 284 h 293"/>
              <a:gd name="T66" fmla="*/ 0 w 432"/>
              <a:gd name="T67" fmla="*/ 284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3">
                <a:moveTo>
                  <a:pt x="0" y="293"/>
                </a:moveTo>
                <a:lnTo>
                  <a:pt x="0" y="293"/>
                </a:lnTo>
                <a:lnTo>
                  <a:pt x="22" y="293"/>
                </a:lnTo>
                <a:lnTo>
                  <a:pt x="44" y="292"/>
                </a:lnTo>
                <a:lnTo>
                  <a:pt x="65" y="290"/>
                </a:lnTo>
                <a:lnTo>
                  <a:pt x="86" y="287"/>
                </a:lnTo>
                <a:lnTo>
                  <a:pt x="107" y="284"/>
                </a:lnTo>
                <a:lnTo>
                  <a:pt x="128" y="280"/>
                </a:lnTo>
                <a:lnTo>
                  <a:pt x="147" y="276"/>
                </a:lnTo>
                <a:lnTo>
                  <a:pt x="168" y="270"/>
                </a:lnTo>
                <a:lnTo>
                  <a:pt x="186" y="264"/>
                </a:lnTo>
                <a:lnTo>
                  <a:pt x="205" y="259"/>
                </a:lnTo>
                <a:lnTo>
                  <a:pt x="223" y="252"/>
                </a:lnTo>
                <a:lnTo>
                  <a:pt x="240" y="244"/>
                </a:lnTo>
                <a:lnTo>
                  <a:pt x="258" y="236"/>
                </a:lnTo>
                <a:lnTo>
                  <a:pt x="274" y="226"/>
                </a:lnTo>
                <a:lnTo>
                  <a:pt x="290" y="217"/>
                </a:lnTo>
                <a:lnTo>
                  <a:pt x="305" y="208"/>
                </a:lnTo>
                <a:lnTo>
                  <a:pt x="319" y="198"/>
                </a:lnTo>
                <a:lnTo>
                  <a:pt x="332" y="187"/>
                </a:lnTo>
                <a:lnTo>
                  <a:pt x="346" y="176"/>
                </a:lnTo>
                <a:lnTo>
                  <a:pt x="358" y="164"/>
                </a:lnTo>
                <a:lnTo>
                  <a:pt x="369" y="153"/>
                </a:lnTo>
                <a:lnTo>
                  <a:pt x="380" y="140"/>
                </a:lnTo>
                <a:lnTo>
                  <a:pt x="389" y="127"/>
                </a:lnTo>
                <a:lnTo>
                  <a:pt x="398" y="115"/>
                </a:lnTo>
                <a:lnTo>
                  <a:pt x="406" y="101"/>
                </a:lnTo>
                <a:lnTo>
                  <a:pt x="413" y="87"/>
                </a:lnTo>
                <a:lnTo>
                  <a:pt x="419" y="73"/>
                </a:lnTo>
                <a:lnTo>
                  <a:pt x="423" y="60"/>
                </a:lnTo>
                <a:lnTo>
                  <a:pt x="428" y="45"/>
                </a:lnTo>
                <a:lnTo>
                  <a:pt x="430" y="30"/>
                </a:lnTo>
                <a:lnTo>
                  <a:pt x="431" y="15"/>
                </a:lnTo>
                <a:lnTo>
                  <a:pt x="432" y="0"/>
                </a:lnTo>
                <a:lnTo>
                  <a:pt x="423" y="0"/>
                </a:lnTo>
                <a:lnTo>
                  <a:pt x="422" y="15"/>
                </a:lnTo>
                <a:lnTo>
                  <a:pt x="421" y="28"/>
                </a:lnTo>
                <a:lnTo>
                  <a:pt x="418" y="42"/>
                </a:lnTo>
                <a:lnTo>
                  <a:pt x="414" y="56"/>
                </a:lnTo>
                <a:lnTo>
                  <a:pt x="409" y="70"/>
                </a:lnTo>
                <a:lnTo>
                  <a:pt x="404" y="84"/>
                </a:lnTo>
                <a:lnTo>
                  <a:pt x="398" y="96"/>
                </a:lnTo>
                <a:lnTo>
                  <a:pt x="390" y="109"/>
                </a:lnTo>
                <a:lnTo>
                  <a:pt x="382" y="122"/>
                </a:lnTo>
                <a:lnTo>
                  <a:pt x="373" y="134"/>
                </a:lnTo>
                <a:lnTo>
                  <a:pt x="362" y="146"/>
                </a:lnTo>
                <a:lnTo>
                  <a:pt x="351" y="157"/>
                </a:lnTo>
                <a:lnTo>
                  <a:pt x="339" y="169"/>
                </a:lnTo>
                <a:lnTo>
                  <a:pt x="327" y="179"/>
                </a:lnTo>
                <a:lnTo>
                  <a:pt x="313" y="190"/>
                </a:lnTo>
                <a:lnTo>
                  <a:pt x="299" y="200"/>
                </a:lnTo>
                <a:lnTo>
                  <a:pt x="285" y="209"/>
                </a:lnTo>
                <a:lnTo>
                  <a:pt x="269" y="218"/>
                </a:lnTo>
                <a:lnTo>
                  <a:pt x="253" y="226"/>
                </a:lnTo>
                <a:lnTo>
                  <a:pt x="237" y="234"/>
                </a:lnTo>
                <a:lnTo>
                  <a:pt x="220" y="243"/>
                </a:lnTo>
                <a:lnTo>
                  <a:pt x="201" y="249"/>
                </a:lnTo>
                <a:lnTo>
                  <a:pt x="184" y="255"/>
                </a:lnTo>
                <a:lnTo>
                  <a:pt x="164" y="261"/>
                </a:lnTo>
                <a:lnTo>
                  <a:pt x="145" y="267"/>
                </a:lnTo>
                <a:lnTo>
                  <a:pt x="125" y="271"/>
                </a:lnTo>
                <a:lnTo>
                  <a:pt x="106" y="275"/>
                </a:lnTo>
                <a:lnTo>
                  <a:pt x="85" y="278"/>
                </a:lnTo>
                <a:lnTo>
                  <a:pt x="64" y="280"/>
                </a:lnTo>
                <a:lnTo>
                  <a:pt x="42" y="283"/>
                </a:lnTo>
                <a:lnTo>
                  <a:pt x="22" y="284"/>
                </a:lnTo>
                <a:lnTo>
                  <a:pt x="0" y="284"/>
                </a:lnTo>
                <a:lnTo>
                  <a:pt x="0" y="284"/>
                </a:lnTo>
                <a:lnTo>
                  <a:pt x="0" y="293"/>
                </a:lnTo>
                <a:close/>
              </a:path>
            </a:pathLst>
          </a:custGeom>
          <a:solidFill>
            <a:srgbClr val="15A7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7" name="Freeform 47">
            <a:extLst>
              <a:ext uri="{FF2B5EF4-FFF2-40B4-BE49-F238E27FC236}">
                <a16:creationId xmlns:a16="http://schemas.microsoft.com/office/drawing/2014/main" id="{29F31C23-4EBA-5C4E-88E2-FDE883FFC16B}"/>
              </a:ext>
            </a:extLst>
          </p:cNvPr>
          <p:cNvSpPr>
            <a:spLocks/>
          </p:cNvSpPr>
          <p:nvPr/>
        </p:nvSpPr>
        <p:spPr bwMode="auto">
          <a:xfrm>
            <a:off x="5238750" y="5051425"/>
            <a:ext cx="687388" cy="465138"/>
          </a:xfrm>
          <a:custGeom>
            <a:avLst/>
            <a:gdLst>
              <a:gd name="T0" fmla="*/ 0 w 433"/>
              <a:gd name="T1" fmla="*/ 0 h 293"/>
              <a:gd name="T2" fmla="*/ 2 w 433"/>
              <a:gd name="T3" fmla="*/ 30 h 293"/>
              <a:gd name="T4" fmla="*/ 8 w 433"/>
              <a:gd name="T5" fmla="*/ 60 h 293"/>
              <a:gd name="T6" fmla="*/ 20 w 433"/>
              <a:gd name="T7" fmla="*/ 87 h 293"/>
              <a:gd name="T8" fmla="*/ 35 w 433"/>
              <a:gd name="T9" fmla="*/ 115 h 293"/>
              <a:gd name="T10" fmla="*/ 53 w 433"/>
              <a:gd name="T11" fmla="*/ 140 h 293"/>
              <a:gd name="T12" fmla="*/ 75 w 433"/>
              <a:gd name="T13" fmla="*/ 164 h 293"/>
              <a:gd name="T14" fmla="*/ 99 w 433"/>
              <a:gd name="T15" fmla="*/ 187 h 293"/>
              <a:gd name="T16" fmla="*/ 128 w 433"/>
              <a:gd name="T17" fmla="*/ 208 h 293"/>
              <a:gd name="T18" fmla="*/ 158 w 433"/>
              <a:gd name="T19" fmla="*/ 226 h 293"/>
              <a:gd name="T20" fmla="*/ 191 w 433"/>
              <a:gd name="T21" fmla="*/ 244 h 293"/>
              <a:gd name="T22" fmla="*/ 227 w 433"/>
              <a:gd name="T23" fmla="*/ 259 h 293"/>
              <a:gd name="T24" fmla="*/ 265 w 433"/>
              <a:gd name="T25" fmla="*/ 270 h 293"/>
              <a:gd name="T26" fmla="*/ 305 w 433"/>
              <a:gd name="T27" fmla="*/ 280 h 293"/>
              <a:gd name="T28" fmla="*/ 345 w 433"/>
              <a:gd name="T29" fmla="*/ 287 h 293"/>
              <a:gd name="T30" fmla="*/ 389 w 433"/>
              <a:gd name="T31" fmla="*/ 292 h 293"/>
              <a:gd name="T32" fmla="*/ 433 w 433"/>
              <a:gd name="T33" fmla="*/ 293 h 293"/>
              <a:gd name="T34" fmla="*/ 411 w 433"/>
              <a:gd name="T35" fmla="*/ 284 h 293"/>
              <a:gd name="T36" fmla="*/ 368 w 433"/>
              <a:gd name="T37" fmla="*/ 280 h 293"/>
              <a:gd name="T38" fmla="*/ 327 w 433"/>
              <a:gd name="T39" fmla="*/ 275 h 293"/>
              <a:gd name="T40" fmla="*/ 287 w 433"/>
              <a:gd name="T41" fmla="*/ 267 h 293"/>
              <a:gd name="T42" fmla="*/ 249 w 433"/>
              <a:gd name="T43" fmla="*/ 255 h 293"/>
              <a:gd name="T44" fmla="*/ 213 w 433"/>
              <a:gd name="T45" fmla="*/ 243 h 293"/>
              <a:gd name="T46" fmla="*/ 178 w 433"/>
              <a:gd name="T47" fmla="*/ 226 h 293"/>
              <a:gd name="T48" fmla="*/ 147 w 433"/>
              <a:gd name="T49" fmla="*/ 209 h 293"/>
              <a:gd name="T50" fmla="*/ 119 w 433"/>
              <a:gd name="T51" fmla="*/ 190 h 293"/>
              <a:gd name="T52" fmla="*/ 93 w 433"/>
              <a:gd name="T53" fmla="*/ 169 h 293"/>
              <a:gd name="T54" fmla="*/ 70 w 433"/>
              <a:gd name="T55" fmla="*/ 146 h 293"/>
              <a:gd name="T56" fmla="*/ 51 w 433"/>
              <a:gd name="T57" fmla="*/ 122 h 293"/>
              <a:gd name="T58" fmla="*/ 35 w 433"/>
              <a:gd name="T59" fmla="*/ 96 h 293"/>
              <a:gd name="T60" fmla="*/ 22 w 433"/>
              <a:gd name="T61" fmla="*/ 70 h 293"/>
              <a:gd name="T62" fmla="*/ 14 w 433"/>
              <a:gd name="T63" fmla="*/ 42 h 293"/>
              <a:gd name="T64" fmla="*/ 9 w 433"/>
              <a:gd name="T65" fmla="*/ 15 h 293"/>
              <a:gd name="T66" fmla="*/ 9 w 433"/>
              <a:gd name="T67"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3">
                <a:moveTo>
                  <a:pt x="0" y="0"/>
                </a:moveTo>
                <a:lnTo>
                  <a:pt x="0" y="0"/>
                </a:lnTo>
                <a:lnTo>
                  <a:pt x="0" y="15"/>
                </a:lnTo>
                <a:lnTo>
                  <a:pt x="2" y="30"/>
                </a:lnTo>
                <a:lnTo>
                  <a:pt x="5" y="45"/>
                </a:lnTo>
                <a:lnTo>
                  <a:pt x="8" y="60"/>
                </a:lnTo>
                <a:lnTo>
                  <a:pt x="14" y="73"/>
                </a:lnTo>
                <a:lnTo>
                  <a:pt x="20" y="87"/>
                </a:lnTo>
                <a:lnTo>
                  <a:pt x="27" y="101"/>
                </a:lnTo>
                <a:lnTo>
                  <a:pt x="35" y="115"/>
                </a:lnTo>
                <a:lnTo>
                  <a:pt x="43" y="127"/>
                </a:lnTo>
                <a:lnTo>
                  <a:pt x="53" y="140"/>
                </a:lnTo>
                <a:lnTo>
                  <a:pt x="63" y="153"/>
                </a:lnTo>
                <a:lnTo>
                  <a:pt x="75" y="164"/>
                </a:lnTo>
                <a:lnTo>
                  <a:pt x="86" y="176"/>
                </a:lnTo>
                <a:lnTo>
                  <a:pt x="99" y="187"/>
                </a:lnTo>
                <a:lnTo>
                  <a:pt x="113" y="198"/>
                </a:lnTo>
                <a:lnTo>
                  <a:pt x="128" y="208"/>
                </a:lnTo>
                <a:lnTo>
                  <a:pt x="143" y="217"/>
                </a:lnTo>
                <a:lnTo>
                  <a:pt x="158" y="226"/>
                </a:lnTo>
                <a:lnTo>
                  <a:pt x="175" y="236"/>
                </a:lnTo>
                <a:lnTo>
                  <a:pt x="191" y="244"/>
                </a:lnTo>
                <a:lnTo>
                  <a:pt x="210" y="252"/>
                </a:lnTo>
                <a:lnTo>
                  <a:pt x="227" y="259"/>
                </a:lnTo>
                <a:lnTo>
                  <a:pt x="245" y="264"/>
                </a:lnTo>
                <a:lnTo>
                  <a:pt x="265" y="270"/>
                </a:lnTo>
                <a:lnTo>
                  <a:pt x="284" y="276"/>
                </a:lnTo>
                <a:lnTo>
                  <a:pt x="305" y="280"/>
                </a:lnTo>
                <a:lnTo>
                  <a:pt x="325" y="284"/>
                </a:lnTo>
                <a:lnTo>
                  <a:pt x="345" y="287"/>
                </a:lnTo>
                <a:lnTo>
                  <a:pt x="367" y="290"/>
                </a:lnTo>
                <a:lnTo>
                  <a:pt x="389" y="292"/>
                </a:lnTo>
                <a:lnTo>
                  <a:pt x="411" y="293"/>
                </a:lnTo>
                <a:lnTo>
                  <a:pt x="433" y="293"/>
                </a:lnTo>
                <a:lnTo>
                  <a:pt x="433" y="284"/>
                </a:lnTo>
                <a:lnTo>
                  <a:pt x="411" y="284"/>
                </a:lnTo>
                <a:lnTo>
                  <a:pt x="389" y="283"/>
                </a:lnTo>
                <a:lnTo>
                  <a:pt x="368" y="280"/>
                </a:lnTo>
                <a:lnTo>
                  <a:pt x="348" y="278"/>
                </a:lnTo>
                <a:lnTo>
                  <a:pt x="327" y="275"/>
                </a:lnTo>
                <a:lnTo>
                  <a:pt x="306" y="271"/>
                </a:lnTo>
                <a:lnTo>
                  <a:pt x="287" y="267"/>
                </a:lnTo>
                <a:lnTo>
                  <a:pt x="267" y="261"/>
                </a:lnTo>
                <a:lnTo>
                  <a:pt x="249" y="255"/>
                </a:lnTo>
                <a:lnTo>
                  <a:pt x="230" y="249"/>
                </a:lnTo>
                <a:lnTo>
                  <a:pt x="213" y="243"/>
                </a:lnTo>
                <a:lnTo>
                  <a:pt x="196" y="234"/>
                </a:lnTo>
                <a:lnTo>
                  <a:pt x="178" y="226"/>
                </a:lnTo>
                <a:lnTo>
                  <a:pt x="162" y="218"/>
                </a:lnTo>
                <a:lnTo>
                  <a:pt x="147" y="209"/>
                </a:lnTo>
                <a:lnTo>
                  <a:pt x="132" y="200"/>
                </a:lnTo>
                <a:lnTo>
                  <a:pt x="119" y="190"/>
                </a:lnTo>
                <a:lnTo>
                  <a:pt x="106" y="179"/>
                </a:lnTo>
                <a:lnTo>
                  <a:pt x="93" y="169"/>
                </a:lnTo>
                <a:lnTo>
                  <a:pt x="81" y="157"/>
                </a:lnTo>
                <a:lnTo>
                  <a:pt x="70" y="146"/>
                </a:lnTo>
                <a:lnTo>
                  <a:pt x="60" y="134"/>
                </a:lnTo>
                <a:lnTo>
                  <a:pt x="51" y="122"/>
                </a:lnTo>
                <a:lnTo>
                  <a:pt x="43" y="109"/>
                </a:lnTo>
                <a:lnTo>
                  <a:pt x="35" y="96"/>
                </a:lnTo>
                <a:lnTo>
                  <a:pt x="28" y="84"/>
                </a:lnTo>
                <a:lnTo>
                  <a:pt x="22" y="70"/>
                </a:lnTo>
                <a:lnTo>
                  <a:pt x="17" y="56"/>
                </a:lnTo>
                <a:lnTo>
                  <a:pt x="14" y="42"/>
                </a:lnTo>
                <a:lnTo>
                  <a:pt x="12" y="28"/>
                </a:lnTo>
                <a:lnTo>
                  <a:pt x="9" y="15"/>
                </a:lnTo>
                <a:lnTo>
                  <a:pt x="9" y="0"/>
                </a:lnTo>
                <a:lnTo>
                  <a:pt x="9" y="0"/>
                </a:lnTo>
                <a:lnTo>
                  <a:pt x="0" y="0"/>
                </a:lnTo>
                <a:close/>
              </a:path>
            </a:pathLst>
          </a:custGeom>
          <a:solidFill>
            <a:srgbClr val="15A7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8" name="Freeform 48">
            <a:extLst>
              <a:ext uri="{FF2B5EF4-FFF2-40B4-BE49-F238E27FC236}">
                <a16:creationId xmlns:a16="http://schemas.microsoft.com/office/drawing/2014/main" id="{23E2B6A9-1D22-F44E-8552-941CB965338C}"/>
              </a:ext>
            </a:extLst>
          </p:cNvPr>
          <p:cNvSpPr>
            <a:spLocks/>
          </p:cNvSpPr>
          <p:nvPr/>
        </p:nvSpPr>
        <p:spPr bwMode="auto">
          <a:xfrm>
            <a:off x="5238750" y="4584701"/>
            <a:ext cx="687388" cy="466725"/>
          </a:xfrm>
          <a:custGeom>
            <a:avLst/>
            <a:gdLst>
              <a:gd name="T0" fmla="*/ 433 w 433"/>
              <a:gd name="T1" fmla="*/ 0 h 294"/>
              <a:gd name="T2" fmla="*/ 389 w 433"/>
              <a:gd name="T3" fmla="*/ 1 h 294"/>
              <a:gd name="T4" fmla="*/ 345 w 433"/>
              <a:gd name="T5" fmla="*/ 6 h 294"/>
              <a:gd name="T6" fmla="*/ 305 w 433"/>
              <a:gd name="T7" fmla="*/ 13 h 294"/>
              <a:gd name="T8" fmla="*/ 265 w 433"/>
              <a:gd name="T9" fmla="*/ 23 h 294"/>
              <a:gd name="T10" fmla="*/ 227 w 433"/>
              <a:gd name="T11" fmla="*/ 35 h 294"/>
              <a:gd name="T12" fmla="*/ 191 w 433"/>
              <a:gd name="T13" fmla="*/ 50 h 294"/>
              <a:gd name="T14" fmla="*/ 158 w 433"/>
              <a:gd name="T15" fmla="*/ 67 h 294"/>
              <a:gd name="T16" fmla="*/ 128 w 433"/>
              <a:gd name="T17" fmla="*/ 85 h 294"/>
              <a:gd name="T18" fmla="*/ 99 w 433"/>
              <a:gd name="T19" fmla="*/ 106 h 294"/>
              <a:gd name="T20" fmla="*/ 75 w 433"/>
              <a:gd name="T21" fmla="*/ 129 h 294"/>
              <a:gd name="T22" fmla="*/ 53 w 433"/>
              <a:gd name="T23" fmla="*/ 153 h 294"/>
              <a:gd name="T24" fmla="*/ 35 w 433"/>
              <a:gd name="T25" fmla="*/ 179 h 294"/>
              <a:gd name="T26" fmla="*/ 20 w 433"/>
              <a:gd name="T27" fmla="*/ 206 h 294"/>
              <a:gd name="T28" fmla="*/ 8 w 433"/>
              <a:gd name="T29" fmla="*/ 234 h 294"/>
              <a:gd name="T30" fmla="*/ 2 w 433"/>
              <a:gd name="T31" fmla="*/ 264 h 294"/>
              <a:gd name="T32" fmla="*/ 0 w 433"/>
              <a:gd name="T33" fmla="*/ 294 h 294"/>
              <a:gd name="T34" fmla="*/ 9 w 433"/>
              <a:gd name="T35" fmla="*/ 279 h 294"/>
              <a:gd name="T36" fmla="*/ 14 w 433"/>
              <a:gd name="T37" fmla="*/ 251 h 294"/>
              <a:gd name="T38" fmla="*/ 22 w 433"/>
              <a:gd name="T39" fmla="*/ 223 h 294"/>
              <a:gd name="T40" fmla="*/ 35 w 433"/>
              <a:gd name="T41" fmla="*/ 197 h 294"/>
              <a:gd name="T42" fmla="*/ 51 w 433"/>
              <a:gd name="T43" fmla="*/ 172 h 294"/>
              <a:gd name="T44" fmla="*/ 70 w 433"/>
              <a:gd name="T45" fmla="*/ 148 h 294"/>
              <a:gd name="T46" fmla="*/ 93 w 433"/>
              <a:gd name="T47" fmla="*/ 125 h 294"/>
              <a:gd name="T48" fmla="*/ 119 w 433"/>
              <a:gd name="T49" fmla="*/ 104 h 294"/>
              <a:gd name="T50" fmla="*/ 147 w 433"/>
              <a:gd name="T51" fmla="*/ 84 h 294"/>
              <a:gd name="T52" fmla="*/ 178 w 433"/>
              <a:gd name="T53" fmla="*/ 67 h 294"/>
              <a:gd name="T54" fmla="*/ 213 w 433"/>
              <a:gd name="T55" fmla="*/ 51 h 294"/>
              <a:gd name="T56" fmla="*/ 249 w 433"/>
              <a:gd name="T57" fmla="*/ 38 h 294"/>
              <a:gd name="T58" fmla="*/ 287 w 433"/>
              <a:gd name="T59" fmla="*/ 27 h 294"/>
              <a:gd name="T60" fmla="*/ 327 w 433"/>
              <a:gd name="T61" fmla="*/ 19 h 294"/>
              <a:gd name="T62" fmla="*/ 368 w 433"/>
              <a:gd name="T63" fmla="*/ 13 h 294"/>
              <a:gd name="T64" fmla="*/ 411 w 433"/>
              <a:gd name="T65" fmla="*/ 9 h 294"/>
              <a:gd name="T66" fmla="*/ 433 w 433"/>
              <a:gd name="T67" fmla="*/ 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4">
                <a:moveTo>
                  <a:pt x="433" y="0"/>
                </a:moveTo>
                <a:lnTo>
                  <a:pt x="433" y="0"/>
                </a:lnTo>
                <a:lnTo>
                  <a:pt x="411" y="0"/>
                </a:lnTo>
                <a:lnTo>
                  <a:pt x="389" y="1"/>
                </a:lnTo>
                <a:lnTo>
                  <a:pt x="367" y="4"/>
                </a:lnTo>
                <a:lnTo>
                  <a:pt x="345" y="6"/>
                </a:lnTo>
                <a:lnTo>
                  <a:pt x="325" y="9"/>
                </a:lnTo>
                <a:lnTo>
                  <a:pt x="305" y="13"/>
                </a:lnTo>
                <a:lnTo>
                  <a:pt x="284" y="17"/>
                </a:lnTo>
                <a:lnTo>
                  <a:pt x="265" y="23"/>
                </a:lnTo>
                <a:lnTo>
                  <a:pt x="245" y="29"/>
                </a:lnTo>
                <a:lnTo>
                  <a:pt x="227" y="35"/>
                </a:lnTo>
                <a:lnTo>
                  <a:pt x="210" y="42"/>
                </a:lnTo>
                <a:lnTo>
                  <a:pt x="191" y="50"/>
                </a:lnTo>
                <a:lnTo>
                  <a:pt x="175" y="58"/>
                </a:lnTo>
                <a:lnTo>
                  <a:pt x="158" y="67"/>
                </a:lnTo>
                <a:lnTo>
                  <a:pt x="143" y="76"/>
                </a:lnTo>
                <a:lnTo>
                  <a:pt x="128" y="85"/>
                </a:lnTo>
                <a:lnTo>
                  <a:pt x="113" y="96"/>
                </a:lnTo>
                <a:lnTo>
                  <a:pt x="99" y="106"/>
                </a:lnTo>
                <a:lnTo>
                  <a:pt x="86" y="118"/>
                </a:lnTo>
                <a:lnTo>
                  <a:pt x="75" y="129"/>
                </a:lnTo>
                <a:lnTo>
                  <a:pt x="63" y="141"/>
                </a:lnTo>
                <a:lnTo>
                  <a:pt x="53" y="153"/>
                </a:lnTo>
                <a:lnTo>
                  <a:pt x="43" y="166"/>
                </a:lnTo>
                <a:lnTo>
                  <a:pt x="35" y="179"/>
                </a:lnTo>
                <a:lnTo>
                  <a:pt x="27" y="192"/>
                </a:lnTo>
                <a:lnTo>
                  <a:pt x="20" y="206"/>
                </a:lnTo>
                <a:lnTo>
                  <a:pt x="14" y="220"/>
                </a:lnTo>
                <a:lnTo>
                  <a:pt x="8" y="234"/>
                </a:lnTo>
                <a:lnTo>
                  <a:pt x="5" y="249"/>
                </a:lnTo>
                <a:lnTo>
                  <a:pt x="2" y="264"/>
                </a:lnTo>
                <a:lnTo>
                  <a:pt x="0" y="279"/>
                </a:lnTo>
                <a:lnTo>
                  <a:pt x="0" y="294"/>
                </a:lnTo>
                <a:lnTo>
                  <a:pt x="9" y="294"/>
                </a:lnTo>
                <a:lnTo>
                  <a:pt x="9" y="279"/>
                </a:lnTo>
                <a:lnTo>
                  <a:pt x="12" y="265"/>
                </a:lnTo>
                <a:lnTo>
                  <a:pt x="14" y="251"/>
                </a:lnTo>
                <a:lnTo>
                  <a:pt x="17" y="237"/>
                </a:lnTo>
                <a:lnTo>
                  <a:pt x="22" y="223"/>
                </a:lnTo>
                <a:lnTo>
                  <a:pt x="28" y="210"/>
                </a:lnTo>
                <a:lnTo>
                  <a:pt x="35" y="197"/>
                </a:lnTo>
                <a:lnTo>
                  <a:pt x="43" y="184"/>
                </a:lnTo>
                <a:lnTo>
                  <a:pt x="51" y="172"/>
                </a:lnTo>
                <a:lnTo>
                  <a:pt x="60" y="159"/>
                </a:lnTo>
                <a:lnTo>
                  <a:pt x="70" y="148"/>
                </a:lnTo>
                <a:lnTo>
                  <a:pt x="81" y="136"/>
                </a:lnTo>
                <a:lnTo>
                  <a:pt x="93" y="125"/>
                </a:lnTo>
                <a:lnTo>
                  <a:pt x="106" y="114"/>
                </a:lnTo>
                <a:lnTo>
                  <a:pt x="119" y="104"/>
                </a:lnTo>
                <a:lnTo>
                  <a:pt x="132" y="93"/>
                </a:lnTo>
                <a:lnTo>
                  <a:pt x="147" y="84"/>
                </a:lnTo>
                <a:lnTo>
                  <a:pt x="162" y="75"/>
                </a:lnTo>
                <a:lnTo>
                  <a:pt x="178" y="67"/>
                </a:lnTo>
                <a:lnTo>
                  <a:pt x="196" y="59"/>
                </a:lnTo>
                <a:lnTo>
                  <a:pt x="213" y="51"/>
                </a:lnTo>
                <a:lnTo>
                  <a:pt x="230" y="44"/>
                </a:lnTo>
                <a:lnTo>
                  <a:pt x="249" y="38"/>
                </a:lnTo>
                <a:lnTo>
                  <a:pt x="267" y="32"/>
                </a:lnTo>
                <a:lnTo>
                  <a:pt x="287" y="27"/>
                </a:lnTo>
                <a:lnTo>
                  <a:pt x="306" y="22"/>
                </a:lnTo>
                <a:lnTo>
                  <a:pt x="327" y="19"/>
                </a:lnTo>
                <a:lnTo>
                  <a:pt x="348" y="15"/>
                </a:lnTo>
                <a:lnTo>
                  <a:pt x="368" y="13"/>
                </a:lnTo>
                <a:lnTo>
                  <a:pt x="389" y="11"/>
                </a:lnTo>
                <a:lnTo>
                  <a:pt x="411" y="9"/>
                </a:lnTo>
                <a:lnTo>
                  <a:pt x="433" y="9"/>
                </a:lnTo>
                <a:lnTo>
                  <a:pt x="433" y="9"/>
                </a:lnTo>
                <a:lnTo>
                  <a:pt x="433" y="0"/>
                </a:lnTo>
                <a:close/>
              </a:path>
            </a:pathLst>
          </a:custGeom>
          <a:solidFill>
            <a:srgbClr val="15A7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9" name="Freeform 49">
            <a:extLst>
              <a:ext uri="{FF2B5EF4-FFF2-40B4-BE49-F238E27FC236}">
                <a16:creationId xmlns:a16="http://schemas.microsoft.com/office/drawing/2014/main" id="{6FE70B57-5814-BC49-81C0-B1AE40F7EBC2}"/>
              </a:ext>
            </a:extLst>
          </p:cNvPr>
          <p:cNvSpPr>
            <a:spLocks/>
          </p:cNvSpPr>
          <p:nvPr/>
        </p:nvSpPr>
        <p:spPr bwMode="auto">
          <a:xfrm>
            <a:off x="9007476" y="2897189"/>
            <a:ext cx="688975" cy="465137"/>
          </a:xfrm>
          <a:custGeom>
            <a:avLst/>
            <a:gdLst>
              <a:gd name="T0" fmla="*/ 434 w 434"/>
              <a:gd name="T1" fmla="*/ 293 h 293"/>
              <a:gd name="T2" fmla="*/ 432 w 434"/>
              <a:gd name="T3" fmla="*/ 263 h 293"/>
              <a:gd name="T4" fmla="*/ 425 w 434"/>
              <a:gd name="T5" fmla="*/ 233 h 293"/>
              <a:gd name="T6" fmla="*/ 413 w 434"/>
              <a:gd name="T7" fmla="*/ 206 h 293"/>
              <a:gd name="T8" fmla="*/ 399 w 434"/>
              <a:gd name="T9" fmla="*/ 178 h 293"/>
              <a:gd name="T10" fmla="*/ 381 w 434"/>
              <a:gd name="T11" fmla="*/ 153 h 293"/>
              <a:gd name="T12" fmla="*/ 359 w 434"/>
              <a:gd name="T13" fmla="*/ 129 h 293"/>
              <a:gd name="T14" fmla="*/ 334 w 434"/>
              <a:gd name="T15" fmla="*/ 106 h 293"/>
              <a:gd name="T16" fmla="*/ 306 w 434"/>
              <a:gd name="T17" fmla="*/ 85 h 293"/>
              <a:gd name="T18" fmla="*/ 275 w 434"/>
              <a:gd name="T19" fmla="*/ 67 h 293"/>
              <a:gd name="T20" fmla="*/ 242 w 434"/>
              <a:gd name="T21" fmla="*/ 49 h 293"/>
              <a:gd name="T22" fmla="*/ 206 w 434"/>
              <a:gd name="T23" fmla="*/ 34 h 293"/>
              <a:gd name="T24" fmla="*/ 168 w 434"/>
              <a:gd name="T25" fmla="*/ 22 h 293"/>
              <a:gd name="T26" fmla="*/ 129 w 434"/>
              <a:gd name="T27" fmla="*/ 12 h 293"/>
              <a:gd name="T28" fmla="*/ 87 w 434"/>
              <a:gd name="T29" fmla="*/ 6 h 293"/>
              <a:gd name="T30" fmla="*/ 45 w 434"/>
              <a:gd name="T31" fmla="*/ 1 h 293"/>
              <a:gd name="T32" fmla="*/ 0 w 434"/>
              <a:gd name="T33" fmla="*/ 0 h 293"/>
              <a:gd name="T34" fmla="*/ 22 w 434"/>
              <a:gd name="T35" fmla="*/ 9 h 293"/>
              <a:gd name="T36" fmla="*/ 64 w 434"/>
              <a:gd name="T37" fmla="*/ 12 h 293"/>
              <a:gd name="T38" fmla="*/ 106 w 434"/>
              <a:gd name="T39" fmla="*/ 18 h 293"/>
              <a:gd name="T40" fmla="*/ 146 w 434"/>
              <a:gd name="T41" fmla="*/ 26 h 293"/>
              <a:gd name="T42" fmla="*/ 184 w 434"/>
              <a:gd name="T43" fmla="*/ 37 h 293"/>
              <a:gd name="T44" fmla="*/ 220 w 434"/>
              <a:gd name="T45" fmla="*/ 50 h 293"/>
              <a:gd name="T46" fmla="*/ 254 w 434"/>
              <a:gd name="T47" fmla="*/ 65 h 293"/>
              <a:gd name="T48" fmla="*/ 285 w 434"/>
              <a:gd name="T49" fmla="*/ 84 h 293"/>
              <a:gd name="T50" fmla="*/ 314 w 434"/>
              <a:gd name="T51" fmla="*/ 102 h 293"/>
              <a:gd name="T52" fmla="*/ 341 w 434"/>
              <a:gd name="T53" fmla="*/ 124 h 293"/>
              <a:gd name="T54" fmla="*/ 362 w 434"/>
              <a:gd name="T55" fmla="*/ 147 h 293"/>
              <a:gd name="T56" fmla="*/ 382 w 434"/>
              <a:gd name="T57" fmla="*/ 171 h 293"/>
              <a:gd name="T58" fmla="*/ 398 w 434"/>
              <a:gd name="T59" fmla="*/ 197 h 293"/>
              <a:gd name="T60" fmla="*/ 411 w 434"/>
              <a:gd name="T61" fmla="*/ 223 h 293"/>
              <a:gd name="T62" fmla="*/ 419 w 434"/>
              <a:gd name="T63" fmla="*/ 251 h 293"/>
              <a:gd name="T64" fmla="*/ 423 w 434"/>
              <a:gd name="T65" fmla="*/ 278 h 293"/>
              <a:gd name="T66" fmla="*/ 423 w 434"/>
              <a:gd name="T6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4" h="293">
                <a:moveTo>
                  <a:pt x="434" y="293"/>
                </a:moveTo>
                <a:lnTo>
                  <a:pt x="434" y="293"/>
                </a:lnTo>
                <a:lnTo>
                  <a:pt x="433" y="278"/>
                </a:lnTo>
                <a:lnTo>
                  <a:pt x="432" y="263"/>
                </a:lnTo>
                <a:lnTo>
                  <a:pt x="428" y="248"/>
                </a:lnTo>
                <a:lnTo>
                  <a:pt x="425" y="233"/>
                </a:lnTo>
                <a:lnTo>
                  <a:pt x="420" y="220"/>
                </a:lnTo>
                <a:lnTo>
                  <a:pt x="413" y="206"/>
                </a:lnTo>
                <a:lnTo>
                  <a:pt x="406" y="192"/>
                </a:lnTo>
                <a:lnTo>
                  <a:pt x="399" y="178"/>
                </a:lnTo>
                <a:lnTo>
                  <a:pt x="390" y="166"/>
                </a:lnTo>
                <a:lnTo>
                  <a:pt x="381" y="153"/>
                </a:lnTo>
                <a:lnTo>
                  <a:pt x="369" y="140"/>
                </a:lnTo>
                <a:lnTo>
                  <a:pt x="359" y="129"/>
                </a:lnTo>
                <a:lnTo>
                  <a:pt x="346" y="117"/>
                </a:lnTo>
                <a:lnTo>
                  <a:pt x="334" y="106"/>
                </a:lnTo>
                <a:lnTo>
                  <a:pt x="320" y="95"/>
                </a:lnTo>
                <a:lnTo>
                  <a:pt x="306" y="85"/>
                </a:lnTo>
                <a:lnTo>
                  <a:pt x="290" y="76"/>
                </a:lnTo>
                <a:lnTo>
                  <a:pt x="275" y="67"/>
                </a:lnTo>
                <a:lnTo>
                  <a:pt x="259" y="57"/>
                </a:lnTo>
                <a:lnTo>
                  <a:pt x="242" y="49"/>
                </a:lnTo>
                <a:lnTo>
                  <a:pt x="224" y="41"/>
                </a:lnTo>
                <a:lnTo>
                  <a:pt x="206" y="34"/>
                </a:lnTo>
                <a:lnTo>
                  <a:pt x="188" y="29"/>
                </a:lnTo>
                <a:lnTo>
                  <a:pt x="168" y="22"/>
                </a:lnTo>
                <a:lnTo>
                  <a:pt x="148" y="17"/>
                </a:lnTo>
                <a:lnTo>
                  <a:pt x="129" y="12"/>
                </a:lnTo>
                <a:lnTo>
                  <a:pt x="108" y="9"/>
                </a:lnTo>
                <a:lnTo>
                  <a:pt x="87" y="6"/>
                </a:lnTo>
                <a:lnTo>
                  <a:pt x="66" y="2"/>
                </a:lnTo>
                <a:lnTo>
                  <a:pt x="45" y="1"/>
                </a:lnTo>
                <a:lnTo>
                  <a:pt x="23" y="0"/>
                </a:lnTo>
                <a:lnTo>
                  <a:pt x="0" y="0"/>
                </a:lnTo>
                <a:lnTo>
                  <a:pt x="0" y="9"/>
                </a:lnTo>
                <a:lnTo>
                  <a:pt x="22" y="9"/>
                </a:lnTo>
                <a:lnTo>
                  <a:pt x="44" y="10"/>
                </a:lnTo>
                <a:lnTo>
                  <a:pt x="64" y="12"/>
                </a:lnTo>
                <a:lnTo>
                  <a:pt x="86" y="15"/>
                </a:lnTo>
                <a:lnTo>
                  <a:pt x="106" y="18"/>
                </a:lnTo>
                <a:lnTo>
                  <a:pt x="127" y="22"/>
                </a:lnTo>
                <a:lnTo>
                  <a:pt x="146" y="26"/>
                </a:lnTo>
                <a:lnTo>
                  <a:pt x="166" y="31"/>
                </a:lnTo>
                <a:lnTo>
                  <a:pt x="184" y="37"/>
                </a:lnTo>
                <a:lnTo>
                  <a:pt x="203" y="44"/>
                </a:lnTo>
                <a:lnTo>
                  <a:pt x="220" y="50"/>
                </a:lnTo>
                <a:lnTo>
                  <a:pt x="237" y="57"/>
                </a:lnTo>
                <a:lnTo>
                  <a:pt x="254" y="65"/>
                </a:lnTo>
                <a:lnTo>
                  <a:pt x="270" y="75"/>
                </a:lnTo>
                <a:lnTo>
                  <a:pt x="285" y="84"/>
                </a:lnTo>
                <a:lnTo>
                  <a:pt x="300" y="93"/>
                </a:lnTo>
                <a:lnTo>
                  <a:pt x="314" y="102"/>
                </a:lnTo>
                <a:lnTo>
                  <a:pt x="328" y="113"/>
                </a:lnTo>
                <a:lnTo>
                  <a:pt x="341" y="124"/>
                </a:lnTo>
                <a:lnTo>
                  <a:pt x="352" y="136"/>
                </a:lnTo>
                <a:lnTo>
                  <a:pt x="362" y="147"/>
                </a:lnTo>
                <a:lnTo>
                  <a:pt x="373" y="159"/>
                </a:lnTo>
                <a:lnTo>
                  <a:pt x="382" y="171"/>
                </a:lnTo>
                <a:lnTo>
                  <a:pt x="391" y="183"/>
                </a:lnTo>
                <a:lnTo>
                  <a:pt x="398" y="197"/>
                </a:lnTo>
                <a:lnTo>
                  <a:pt x="405" y="209"/>
                </a:lnTo>
                <a:lnTo>
                  <a:pt x="411" y="223"/>
                </a:lnTo>
                <a:lnTo>
                  <a:pt x="415" y="237"/>
                </a:lnTo>
                <a:lnTo>
                  <a:pt x="419" y="251"/>
                </a:lnTo>
                <a:lnTo>
                  <a:pt x="421" y="265"/>
                </a:lnTo>
                <a:lnTo>
                  <a:pt x="423" y="278"/>
                </a:lnTo>
                <a:lnTo>
                  <a:pt x="423" y="293"/>
                </a:lnTo>
                <a:lnTo>
                  <a:pt x="423" y="293"/>
                </a:lnTo>
                <a:lnTo>
                  <a:pt x="434" y="293"/>
                </a:lnTo>
                <a:close/>
              </a:path>
            </a:pathLst>
          </a:custGeom>
          <a:solidFill>
            <a:schemeClr val="hlink"/>
          </a:solidFill>
          <a:ln w="9525">
            <a:solidFill>
              <a:schemeClr val="hlink"/>
            </a:solidFill>
            <a:round/>
            <a:headEnd/>
            <a:tailEnd/>
          </a:ln>
        </p:spPr>
        <p:txBody>
          <a:bodyPr/>
          <a:lstStyle/>
          <a:p>
            <a:endParaRPr lang="en-US"/>
          </a:p>
        </p:txBody>
      </p:sp>
      <p:sp>
        <p:nvSpPr>
          <p:cNvPr id="358450" name="Freeform 50">
            <a:extLst>
              <a:ext uri="{FF2B5EF4-FFF2-40B4-BE49-F238E27FC236}">
                <a16:creationId xmlns:a16="http://schemas.microsoft.com/office/drawing/2014/main" id="{C9C9AA08-A1EA-664E-974D-ADEDF90DDB45}"/>
              </a:ext>
            </a:extLst>
          </p:cNvPr>
          <p:cNvSpPr>
            <a:spLocks/>
          </p:cNvSpPr>
          <p:nvPr/>
        </p:nvSpPr>
        <p:spPr bwMode="auto">
          <a:xfrm>
            <a:off x="9007476" y="3362326"/>
            <a:ext cx="688975" cy="466725"/>
          </a:xfrm>
          <a:custGeom>
            <a:avLst/>
            <a:gdLst>
              <a:gd name="T0" fmla="*/ 0 w 434"/>
              <a:gd name="T1" fmla="*/ 294 h 294"/>
              <a:gd name="T2" fmla="*/ 45 w 434"/>
              <a:gd name="T3" fmla="*/ 293 h 294"/>
              <a:gd name="T4" fmla="*/ 87 w 434"/>
              <a:gd name="T5" fmla="*/ 288 h 294"/>
              <a:gd name="T6" fmla="*/ 129 w 434"/>
              <a:gd name="T7" fmla="*/ 281 h 294"/>
              <a:gd name="T8" fmla="*/ 168 w 434"/>
              <a:gd name="T9" fmla="*/ 271 h 294"/>
              <a:gd name="T10" fmla="*/ 206 w 434"/>
              <a:gd name="T11" fmla="*/ 259 h 294"/>
              <a:gd name="T12" fmla="*/ 242 w 434"/>
              <a:gd name="T13" fmla="*/ 244 h 294"/>
              <a:gd name="T14" fmla="*/ 275 w 434"/>
              <a:gd name="T15" fmla="*/ 227 h 294"/>
              <a:gd name="T16" fmla="*/ 306 w 434"/>
              <a:gd name="T17" fmla="*/ 209 h 294"/>
              <a:gd name="T18" fmla="*/ 334 w 434"/>
              <a:gd name="T19" fmla="*/ 188 h 294"/>
              <a:gd name="T20" fmla="*/ 359 w 434"/>
              <a:gd name="T21" fmla="*/ 165 h 294"/>
              <a:gd name="T22" fmla="*/ 381 w 434"/>
              <a:gd name="T23" fmla="*/ 141 h 294"/>
              <a:gd name="T24" fmla="*/ 399 w 434"/>
              <a:gd name="T25" fmla="*/ 115 h 294"/>
              <a:gd name="T26" fmla="*/ 413 w 434"/>
              <a:gd name="T27" fmla="*/ 88 h 294"/>
              <a:gd name="T28" fmla="*/ 425 w 434"/>
              <a:gd name="T29" fmla="*/ 60 h 294"/>
              <a:gd name="T30" fmla="*/ 432 w 434"/>
              <a:gd name="T31" fmla="*/ 30 h 294"/>
              <a:gd name="T32" fmla="*/ 434 w 434"/>
              <a:gd name="T33" fmla="*/ 0 h 294"/>
              <a:gd name="T34" fmla="*/ 423 w 434"/>
              <a:gd name="T35" fmla="*/ 14 h 294"/>
              <a:gd name="T36" fmla="*/ 419 w 434"/>
              <a:gd name="T37" fmla="*/ 43 h 294"/>
              <a:gd name="T38" fmla="*/ 411 w 434"/>
              <a:gd name="T39" fmla="*/ 70 h 294"/>
              <a:gd name="T40" fmla="*/ 398 w 434"/>
              <a:gd name="T41" fmla="*/ 97 h 294"/>
              <a:gd name="T42" fmla="*/ 382 w 434"/>
              <a:gd name="T43" fmla="*/ 122 h 294"/>
              <a:gd name="T44" fmla="*/ 362 w 434"/>
              <a:gd name="T45" fmla="*/ 146 h 294"/>
              <a:gd name="T46" fmla="*/ 341 w 434"/>
              <a:gd name="T47" fmla="*/ 169 h 294"/>
              <a:gd name="T48" fmla="*/ 314 w 434"/>
              <a:gd name="T49" fmla="*/ 190 h 294"/>
              <a:gd name="T50" fmla="*/ 285 w 434"/>
              <a:gd name="T51" fmla="*/ 210 h 294"/>
              <a:gd name="T52" fmla="*/ 254 w 434"/>
              <a:gd name="T53" fmla="*/ 227 h 294"/>
              <a:gd name="T54" fmla="*/ 220 w 434"/>
              <a:gd name="T55" fmla="*/ 243 h 294"/>
              <a:gd name="T56" fmla="*/ 184 w 434"/>
              <a:gd name="T57" fmla="*/ 256 h 294"/>
              <a:gd name="T58" fmla="*/ 146 w 434"/>
              <a:gd name="T59" fmla="*/ 267 h 294"/>
              <a:gd name="T60" fmla="*/ 106 w 434"/>
              <a:gd name="T61" fmla="*/ 275 h 294"/>
              <a:gd name="T62" fmla="*/ 64 w 434"/>
              <a:gd name="T63" fmla="*/ 281 h 294"/>
              <a:gd name="T64" fmla="*/ 22 w 434"/>
              <a:gd name="T65" fmla="*/ 285 h 294"/>
              <a:gd name="T66" fmla="*/ 0 w 434"/>
              <a:gd name="T67" fmla="*/ 28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4" h="294">
                <a:moveTo>
                  <a:pt x="0" y="294"/>
                </a:moveTo>
                <a:lnTo>
                  <a:pt x="0" y="294"/>
                </a:lnTo>
                <a:lnTo>
                  <a:pt x="23" y="294"/>
                </a:lnTo>
                <a:lnTo>
                  <a:pt x="45" y="293"/>
                </a:lnTo>
                <a:lnTo>
                  <a:pt x="66" y="290"/>
                </a:lnTo>
                <a:lnTo>
                  <a:pt x="87" y="288"/>
                </a:lnTo>
                <a:lnTo>
                  <a:pt x="108" y="285"/>
                </a:lnTo>
                <a:lnTo>
                  <a:pt x="129" y="281"/>
                </a:lnTo>
                <a:lnTo>
                  <a:pt x="148" y="276"/>
                </a:lnTo>
                <a:lnTo>
                  <a:pt x="168" y="271"/>
                </a:lnTo>
                <a:lnTo>
                  <a:pt x="188" y="265"/>
                </a:lnTo>
                <a:lnTo>
                  <a:pt x="206" y="259"/>
                </a:lnTo>
                <a:lnTo>
                  <a:pt x="224" y="251"/>
                </a:lnTo>
                <a:lnTo>
                  <a:pt x="242" y="244"/>
                </a:lnTo>
                <a:lnTo>
                  <a:pt x="259" y="236"/>
                </a:lnTo>
                <a:lnTo>
                  <a:pt x="275" y="227"/>
                </a:lnTo>
                <a:lnTo>
                  <a:pt x="290" y="218"/>
                </a:lnTo>
                <a:lnTo>
                  <a:pt x="306" y="209"/>
                </a:lnTo>
                <a:lnTo>
                  <a:pt x="320" y="198"/>
                </a:lnTo>
                <a:lnTo>
                  <a:pt x="334" y="188"/>
                </a:lnTo>
                <a:lnTo>
                  <a:pt x="346" y="176"/>
                </a:lnTo>
                <a:lnTo>
                  <a:pt x="359" y="165"/>
                </a:lnTo>
                <a:lnTo>
                  <a:pt x="369" y="153"/>
                </a:lnTo>
                <a:lnTo>
                  <a:pt x="381" y="141"/>
                </a:lnTo>
                <a:lnTo>
                  <a:pt x="390" y="128"/>
                </a:lnTo>
                <a:lnTo>
                  <a:pt x="399" y="115"/>
                </a:lnTo>
                <a:lnTo>
                  <a:pt x="406" y="102"/>
                </a:lnTo>
                <a:lnTo>
                  <a:pt x="413" y="88"/>
                </a:lnTo>
                <a:lnTo>
                  <a:pt x="420" y="74"/>
                </a:lnTo>
                <a:lnTo>
                  <a:pt x="425" y="60"/>
                </a:lnTo>
                <a:lnTo>
                  <a:pt x="428" y="45"/>
                </a:lnTo>
                <a:lnTo>
                  <a:pt x="432" y="30"/>
                </a:lnTo>
                <a:lnTo>
                  <a:pt x="433" y="15"/>
                </a:lnTo>
                <a:lnTo>
                  <a:pt x="434" y="0"/>
                </a:lnTo>
                <a:lnTo>
                  <a:pt x="423" y="0"/>
                </a:lnTo>
                <a:lnTo>
                  <a:pt x="423" y="14"/>
                </a:lnTo>
                <a:lnTo>
                  <a:pt x="421" y="29"/>
                </a:lnTo>
                <a:lnTo>
                  <a:pt x="419" y="43"/>
                </a:lnTo>
                <a:lnTo>
                  <a:pt x="415" y="57"/>
                </a:lnTo>
                <a:lnTo>
                  <a:pt x="411" y="70"/>
                </a:lnTo>
                <a:lnTo>
                  <a:pt x="405" y="84"/>
                </a:lnTo>
                <a:lnTo>
                  <a:pt x="398" y="97"/>
                </a:lnTo>
                <a:lnTo>
                  <a:pt x="391" y="110"/>
                </a:lnTo>
                <a:lnTo>
                  <a:pt x="382" y="122"/>
                </a:lnTo>
                <a:lnTo>
                  <a:pt x="373" y="135"/>
                </a:lnTo>
                <a:lnTo>
                  <a:pt x="362" y="146"/>
                </a:lnTo>
                <a:lnTo>
                  <a:pt x="352" y="158"/>
                </a:lnTo>
                <a:lnTo>
                  <a:pt x="341" y="169"/>
                </a:lnTo>
                <a:lnTo>
                  <a:pt x="328" y="180"/>
                </a:lnTo>
                <a:lnTo>
                  <a:pt x="314" y="190"/>
                </a:lnTo>
                <a:lnTo>
                  <a:pt x="300" y="201"/>
                </a:lnTo>
                <a:lnTo>
                  <a:pt x="285" y="210"/>
                </a:lnTo>
                <a:lnTo>
                  <a:pt x="270" y="219"/>
                </a:lnTo>
                <a:lnTo>
                  <a:pt x="254" y="227"/>
                </a:lnTo>
                <a:lnTo>
                  <a:pt x="237" y="235"/>
                </a:lnTo>
                <a:lnTo>
                  <a:pt x="220" y="243"/>
                </a:lnTo>
                <a:lnTo>
                  <a:pt x="203" y="250"/>
                </a:lnTo>
                <a:lnTo>
                  <a:pt x="184" y="256"/>
                </a:lnTo>
                <a:lnTo>
                  <a:pt x="166" y="262"/>
                </a:lnTo>
                <a:lnTo>
                  <a:pt x="146" y="267"/>
                </a:lnTo>
                <a:lnTo>
                  <a:pt x="127" y="272"/>
                </a:lnTo>
                <a:lnTo>
                  <a:pt x="106" y="275"/>
                </a:lnTo>
                <a:lnTo>
                  <a:pt x="86" y="279"/>
                </a:lnTo>
                <a:lnTo>
                  <a:pt x="64" y="281"/>
                </a:lnTo>
                <a:lnTo>
                  <a:pt x="44" y="283"/>
                </a:lnTo>
                <a:lnTo>
                  <a:pt x="22" y="285"/>
                </a:lnTo>
                <a:lnTo>
                  <a:pt x="0" y="285"/>
                </a:lnTo>
                <a:lnTo>
                  <a:pt x="0" y="285"/>
                </a:lnTo>
                <a:lnTo>
                  <a:pt x="0" y="294"/>
                </a:lnTo>
                <a:close/>
              </a:path>
            </a:pathLst>
          </a:custGeom>
          <a:solidFill>
            <a:schemeClr val="hlink"/>
          </a:solidFill>
          <a:ln w="9525">
            <a:solidFill>
              <a:schemeClr val="hlink"/>
            </a:solidFill>
            <a:round/>
            <a:headEnd/>
            <a:tailEnd/>
          </a:ln>
        </p:spPr>
        <p:txBody>
          <a:bodyPr/>
          <a:lstStyle/>
          <a:p>
            <a:endParaRPr lang="en-US"/>
          </a:p>
        </p:txBody>
      </p:sp>
      <p:sp>
        <p:nvSpPr>
          <p:cNvPr id="358451" name="Freeform 51">
            <a:extLst>
              <a:ext uri="{FF2B5EF4-FFF2-40B4-BE49-F238E27FC236}">
                <a16:creationId xmlns:a16="http://schemas.microsoft.com/office/drawing/2014/main" id="{E078B491-7E16-D74C-A1D2-B21686D924E9}"/>
              </a:ext>
            </a:extLst>
          </p:cNvPr>
          <p:cNvSpPr>
            <a:spLocks/>
          </p:cNvSpPr>
          <p:nvPr/>
        </p:nvSpPr>
        <p:spPr bwMode="auto">
          <a:xfrm>
            <a:off x="8320089" y="3362326"/>
            <a:ext cx="687387" cy="466725"/>
          </a:xfrm>
          <a:custGeom>
            <a:avLst/>
            <a:gdLst>
              <a:gd name="T0" fmla="*/ 0 w 433"/>
              <a:gd name="T1" fmla="*/ 0 h 294"/>
              <a:gd name="T2" fmla="*/ 3 w 433"/>
              <a:gd name="T3" fmla="*/ 30 h 294"/>
              <a:gd name="T4" fmla="*/ 10 w 433"/>
              <a:gd name="T5" fmla="*/ 60 h 294"/>
              <a:gd name="T6" fmla="*/ 20 w 433"/>
              <a:gd name="T7" fmla="*/ 88 h 294"/>
              <a:gd name="T8" fmla="*/ 35 w 433"/>
              <a:gd name="T9" fmla="*/ 115 h 294"/>
              <a:gd name="T10" fmla="*/ 53 w 433"/>
              <a:gd name="T11" fmla="*/ 141 h 294"/>
              <a:gd name="T12" fmla="*/ 75 w 433"/>
              <a:gd name="T13" fmla="*/ 165 h 294"/>
              <a:gd name="T14" fmla="*/ 100 w 433"/>
              <a:gd name="T15" fmla="*/ 188 h 294"/>
              <a:gd name="T16" fmla="*/ 128 w 433"/>
              <a:gd name="T17" fmla="*/ 209 h 294"/>
              <a:gd name="T18" fmla="*/ 159 w 433"/>
              <a:gd name="T19" fmla="*/ 227 h 294"/>
              <a:gd name="T20" fmla="*/ 193 w 433"/>
              <a:gd name="T21" fmla="*/ 244 h 294"/>
              <a:gd name="T22" fmla="*/ 228 w 433"/>
              <a:gd name="T23" fmla="*/ 259 h 294"/>
              <a:gd name="T24" fmla="*/ 266 w 433"/>
              <a:gd name="T25" fmla="*/ 271 h 294"/>
              <a:gd name="T26" fmla="*/ 305 w 433"/>
              <a:gd name="T27" fmla="*/ 281 h 294"/>
              <a:gd name="T28" fmla="*/ 347 w 433"/>
              <a:gd name="T29" fmla="*/ 288 h 294"/>
              <a:gd name="T30" fmla="*/ 389 w 433"/>
              <a:gd name="T31" fmla="*/ 293 h 294"/>
              <a:gd name="T32" fmla="*/ 433 w 433"/>
              <a:gd name="T33" fmla="*/ 294 h 294"/>
              <a:gd name="T34" fmla="*/ 411 w 433"/>
              <a:gd name="T35" fmla="*/ 285 h 294"/>
              <a:gd name="T36" fmla="*/ 369 w 433"/>
              <a:gd name="T37" fmla="*/ 281 h 294"/>
              <a:gd name="T38" fmla="*/ 327 w 433"/>
              <a:gd name="T39" fmla="*/ 275 h 294"/>
              <a:gd name="T40" fmla="*/ 288 w 433"/>
              <a:gd name="T41" fmla="*/ 267 h 294"/>
              <a:gd name="T42" fmla="*/ 250 w 433"/>
              <a:gd name="T43" fmla="*/ 256 h 294"/>
              <a:gd name="T44" fmla="*/ 213 w 433"/>
              <a:gd name="T45" fmla="*/ 243 h 294"/>
              <a:gd name="T46" fmla="*/ 180 w 433"/>
              <a:gd name="T47" fmla="*/ 227 h 294"/>
              <a:gd name="T48" fmla="*/ 149 w 433"/>
              <a:gd name="T49" fmla="*/ 210 h 294"/>
              <a:gd name="T50" fmla="*/ 120 w 433"/>
              <a:gd name="T51" fmla="*/ 190 h 294"/>
              <a:gd name="T52" fmla="*/ 94 w 433"/>
              <a:gd name="T53" fmla="*/ 169 h 294"/>
              <a:gd name="T54" fmla="*/ 71 w 433"/>
              <a:gd name="T55" fmla="*/ 146 h 294"/>
              <a:gd name="T56" fmla="*/ 52 w 433"/>
              <a:gd name="T57" fmla="*/ 122 h 294"/>
              <a:gd name="T58" fmla="*/ 36 w 433"/>
              <a:gd name="T59" fmla="*/ 97 h 294"/>
              <a:gd name="T60" fmla="*/ 23 w 433"/>
              <a:gd name="T61" fmla="*/ 70 h 294"/>
              <a:gd name="T62" fmla="*/ 15 w 433"/>
              <a:gd name="T63" fmla="*/ 43 h 294"/>
              <a:gd name="T64" fmla="*/ 11 w 433"/>
              <a:gd name="T65" fmla="*/ 14 h 294"/>
              <a:gd name="T66" fmla="*/ 11 w 433"/>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4">
                <a:moveTo>
                  <a:pt x="0" y="0"/>
                </a:moveTo>
                <a:lnTo>
                  <a:pt x="0" y="0"/>
                </a:lnTo>
                <a:lnTo>
                  <a:pt x="2" y="15"/>
                </a:lnTo>
                <a:lnTo>
                  <a:pt x="3" y="30"/>
                </a:lnTo>
                <a:lnTo>
                  <a:pt x="6" y="45"/>
                </a:lnTo>
                <a:lnTo>
                  <a:pt x="10" y="60"/>
                </a:lnTo>
                <a:lnTo>
                  <a:pt x="14" y="74"/>
                </a:lnTo>
                <a:lnTo>
                  <a:pt x="20" y="88"/>
                </a:lnTo>
                <a:lnTo>
                  <a:pt x="27" y="102"/>
                </a:lnTo>
                <a:lnTo>
                  <a:pt x="35" y="115"/>
                </a:lnTo>
                <a:lnTo>
                  <a:pt x="44" y="128"/>
                </a:lnTo>
                <a:lnTo>
                  <a:pt x="53" y="141"/>
                </a:lnTo>
                <a:lnTo>
                  <a:pt x="64" y="153"/>
                </a:lnTo>
                <a:lnTo>
                  <a:pt x="75" y="165"/>
                </a:lnTo>
                <a:lnTo>
                  <a:pt x="88" y="176"/>
                </a:lnTo>
                <a:lnTo>
                  <a:pt x="100" y="188"/>
                </a:lnTo>
                <a:lnTo>
                  <a:pt x="114" y="198"/>
                </a:lnTo>
                <a:lnTo>
                  <a:pt x="128" y="209"/>
                </a:lnTo>
                <a:lnTo>
                  <a:pt x="143" y="218"/>
                </a:lnTo>
                <a:lnTo>
                  <a:pt x="159" y="227"/>
                </a:lnTo>
                <a:lnTo>
                  <a:pt x="175" y="236"/>
                </a:lnTo>
                <a:lnTo>
                  <a:pt x="193" y="244"/>
                </a:lnTo>
                <a:lnTo>
                  <a:pt x="210" y="251"/>
                </a:lnTo>
                <a:lnTo>
                  <a:pt x="228" y="259"/>
                </a:lnTo>
                <a:lnTo>
                  <a:pt x="247" y="265"/>
                </a:lnTo>
                <a:lnTo>
                  <a:pt x="266" y="271"/>
                </a:lnTo>
                <a:lnTo>
                  <a:pt x="286" y="276"/>
                </a:lnTo>
                <a:lnTo>
                  <a:pt x="305" y="281"/>
                </a:lnTo>
                <a:lnTo>
                  <a:pt x="326" y="285"/>
                </a:lnTo>
                <a:lnTo>
                  <a:pt x="347" y="288"/>
                </a:lnTo>
                <a:lnTo>
                  <a:pt x="367" y="290"/>
                </a:lnTo>
                <a:lnTo>
                  <a:pt x="389" y="293"/>
                </a:lnTo>
                <a:lnTo>
                  <a:pt x="411" y="294"/>
                </a:lnTo>
                <a:lnTo>
                  <a:pt x="433" y="294"/>
                </a:lnTo>
                <a:lnTo>
                  <a:pt x="433" y="285"/>
                </a:lnTo>
                <a:lnTo>
                  <a:pt x="411" y="285"/>
                </a:lnTo>
                <a:lnTo>
                  <a:pt x="390" y="283"/>
                </a:lnTo>
                <a:lnTo>
                  <a:pt x="369" y="281"/>
                </a:lnTo>
                <a:lnTo>
                  <a:pt x="348" y="279"/>
                </a:lnTo>
                <a:lnTo>
                  <a:pt x="327" y="275"/>
                </a:lnTo>
                <a:lnTo>
                  <a:pt x="308" y="272"/>
                </a:lnTo>
                <a:lnTo>
                  <a:pt x="288" y="267"/>
                </a:lnTo>
                <a:lnTo>
                  <a:pt x="268" y="262"/>
                </a:lnTo>
                <a:lnTo>
                  <a:pt x="250" y="256"/>
                </a:lnTo>
                <a:lnTo>
                  <a:pt x="232" y="250"/>
                </a:lnTo>
                <a:lnTo>
                  <a:pt x="213" y="243"/>
                </a:lnTo>
                <a:lnTo>
                  <a:pt x="196" y="235"/>
                </a:lnTo>
                <a:lnTo>
                  <a:pt x="180" y="227"/>
                </a:lnTo>
                <a:lnTo>
                  <a:pt x="164" y="219"/>
                </a:lnTo>
                <a:lnTo>
                  <a:pt x="149" y="210"/>
                </a:lnTo>
                <a:lnTo>
                  <a:pt x="134" y="201"/>
                </a:lnTo>
                <a:lnTo>
                  <a:pt x="120" y="190"/>
                </a:lnTo>
                <a:lnTo>
                  <a:pt x="106" y="180"/>
                </a:lnTo>
                <a:lnTo>
                  <a:pt x="94" y="169"/>
                </a:lnTo>
                <a:lnTo>
                  <a:pt x="82" y="158"/>
                </a:lnTo>
                <a:lnTo>
                  <a:pt x="71" y="146"/>
                </a:lnTo>
                <a:lnTo>
                  <a:pt x="61" y="135"/>
                </a:lnTo>
                <a:lnTo>
                  <a:pt x="52" y="122"/>
                </a:lnTo>
                <a:lnTo>
                  <a:pt x="43" y="110"/>
                </a:lnTo>
                <a:lnTo>
                  <a:pt x="36" y="97"/>
                </a:lnTo>
                <a:lnTo>
                  <a:pt x="29" y="84"/>
                </a:lnTo>
                <a:lnTo>
                  <a:pt x="23" y="70"/>
                </a:lnTo>
                <a:lnTo>
                  <a:pt x="19" y="57"/>
                </a:lnTo>
                <a:lnTo>
                  <a:pt x="15" y="43"/>
                </a:lnTo>
                <a:lnTo>
                  <a:pt x="12" y="29"/>
                </a:lnTo>
                <a:lnTo>
                  <a:pt x="11" y="14"/>
                </a:lnTo>
                <a:lnTo>
                  <a:pt x="11" y="0"/>
                </a:lnTo>
                <a:lnTo>
                  <a:pt x="11" y="0"/>
                </a:lnTo>
                <a:lnTo>
                  <a:pt x="0" y="0"/>
                </a:lnTo>
                <a:close/>
              </a:path>
            </a:pathLst>
          </a:custGeom>
          <a:solidFill>
            <a:schemeClr val="hlink"/>
          </a:solidFill>
          <a:ln w="9525">
            <a:solidFill>
              <a:schemeClr val="hlink"/>
            </a:solidFill>
            <a:round/>
            <a:headEnd/>
            <a:tailEnd/>
          </a:ln>
        </p:spPr>
        <p:txBody>
          <a:bodyPr/>
          <a:lstStyle/>
          <a:p>
            <a:endParaRPr lang="en-US"/>
          </a:p>
        </p:txBody>
      </p:sp>
      <p:sp>
        <p:nvSpPr>
          <p:cNvPr id="358452" name="Freeform 52">
            <a:extLst>
              <a:ext uri="{FF2B5EF4-FFF2-40B4-BE49-F238E27FC236}">
                <a16:creationId xmlns:a16="http://schemas.microsoft.com/office/drawing/2014/main" id="{C727DF07-D638-E142-BB5E-69509FCE0677}"/>
              </a:ext>
            </a:extLst>
          </p:cNvPr>
          <p:cNvSpPr>
            <a:spLocks/>
          </p:cNvSpPr>
          <p:nvPr/>
        </p:nvSpPr>
        <p:spPr bwMode="auto">
          <a:xfrm>
            <a:off x="8320089" y="2897189"/>
            <a:ext cx="687387" cy="465137"/>
          </a:xfrm>
          <a:custGeom>
            <a:avLst/>
            <a:gdLst>
              <a:gd name="T0" fmla="*/ 433 w 433"/>
              <a:gd name="T1" fmla="*/ 0 h 293"/>
              <a:gd name="T2" fmla="*/ 389 w 433"/>
              <a:gd name="T3" fmla="*/ 1 h 293"/>
              <a:gd name="T4" fmla="*/ 347 w 433"/>
              <a:gd name="T5" fmla="*/ 6 h 293"/>
              <a:gd name="T6" fmla="*/ 305 w 433"/>
              <a:gd name="T7" fmla="*/ 12 h 293"/>
              <a:gd name="T8" fmla="*/ 266 w 433"/>
              <a:gd name="T9" fmla="*/ 22 h 293"/>
              <a:gd name="T10" fmla="*/ 228 w 433"/>
              <a:gd name="T11" fmla="*/ 34 h 293"/>
              <a:gd name="T12" fmla="*/ 193 w 433"/>
              <a:gd name="T13" fmla="*/ 49 h 293"/>
              <a:gd name="T14" fmla="*/ 159 w 433"/>
              <a:gd name="T15" fmla="*/ 67 h 293"/>
              <a:gd name="T16" fmla="*/ 128 w 433"/>
              <a:gd name="T17" fmla="*/ 85 h 293"/>
              <a:gd name="T18" fmla="*/ 100 w 433"/>
              <a:gd name="T19" fmla="*/ 106 h 293"/>
              <a:gd name="T20" fmla="*/ 75 w 433"/>
              <a:gd name="T21" fmla="*/ 129 h 293"/>
              <a:gd name="T22" fmla="*/ 53 w 433"/>
              <a:gd name="T23" fmla="*/ 153 h 293"/>
              <a:gd name="T24" fmla="*/ 35 w 433"/>
              <a:gd name="T25" fmla="*/ 178 h 293"/>
              <a:gd name="T26" fmla="*/ 20 w 433"/>
              <a:gd name="T27" fmla="*/ 206 h 293"/>
              <a:gd name="T28" fmla="*/ 10 w 433"/>
              <a:gd name="T29" fmla="*/ 233 h 293"/>
              <a:gd name="T30" fmla="*/ 3 w 433"/>
              <a:gd name="T31" fmla="*/ 263 h 293"/>
              <a:gd name="T32" fmla="*/ 0 w 433"/>
              <a:gd name="T33" fmla="*/ 293 h 293"/>
              <a:gd name="T34" fmla="*/ 11 w 433"/>
              <a:gd name="T35" fmla="*/ 278 h 293"/>
              <a:gd name="T36" fmla="*/ 15 w 433"/>
              <a:gd name="T37" fmla="*/ 251 h 293"/>
              <a:gd name="T38" fmla="*/ 23 w 433"/>
              <a:gd name="T39" fmla="*/ 223 h 293"/>
              <a:gd name="T40" fmla="*/ 36 w 433"/>
              <a:gd name="T41" fmla="*/ 197 h 293"/>
              <a:gd name="T42" fmla="*/ 52 w 433"/>
              <a:gd name="T43" fmla="*/ 171 h 293"/>
              <a:gd name="T44" fmla="*/ 71 w 433"/>
              <a:gd name="T45" fmla="*/ 147 h 293"/>
              <a:gd name="T46" fmla="*/ 94 w 433"/>
              <a:gd name="T47" fmla="*/ 124 h 293"/>
              <a:gd name="T48" fmla="*/ 120 w 433"/>
              <a:gd name="T49" fmla="*/ 102 h 293"/>
              <a:gd name="T50" fmla="*/ 149 w 433"/>
              <a:gd name="T51" fmla="*/ 84 h 293"/>
              <a:gd name="T52" fmla="*/ 180 w 433"/>
              <a:gd name="T53" fmla="*/ 65 h 293"/>
              <a:gd name="T54" fmla="*/ 213 w 433"/>
              <a:gd name="T55" fmla="*/ 50 h 293"/>
              <a:gd name="T56" fmla="*/ 250 w 433"/>
              <a:gd name="T57" fmla="*/ 37 h 293"/>
              <a:gd name="T58" fmla="*/ 288 w 433"/>
              <a:gd name="T59" fmla="*/ 26 h 293"/>
              <a:gd name="T60" fmla="*/ 327 w 433"/>
              <a:gd name="T61" fmla="*/ 18 h 293"/>
              <a:gd name="T62" fmla="*/ 369 w 433"/>
              <a:gd name="T63" fmla="*/ 12 h 293"/>
              <a:gd name="T64" fmla="*/ 411 w 433"/>
              <a:gd name="T65" fmla="*/ 9 h 293"/>
              <a:gd name="T66" fmla="*/ 433 w 433"/>
              <a:gd name="T67" fmla="*/ 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3">
                <a:moveTo>
                  <a:pt x="433" y="0"/>
                </a:moveTo>
                <a:lnTo>
                  <a:pt x="433" y="0"/>
                </a:lnTo>
                <a:lnTo>
                  <a:pt x="411" y="0"/>
                </a:lnTo>
                <a:lnTo>
                  <a:pt x="389" y="1"/>
                </a:lnTo>
                <a:lnTo>
                  <a:pt x="367" y="2"/>
                </a:lnTo>
                <a:lnTo>
                  <a:pt x="347" y="6"/>
                </a:lnTo>
                <a:lnTo>
                  <a:pt x="326" y="9"/>
                </a:lnTo>
                <a:lnTo>
                  <a:pt x="305" y="12"/>
                </a:lnTo>
                <a:lnTo>
                  <a:pt x="286" y="17"/>
                </a:lnTo>
                <a:lnTo>
                  <a:pt x="266" y="22"/>
                </a:lnTo>
                <a:lnTo>
                  <a:pt x="247" y="29"/>
                </a:lnTo>
                <a:lnTo>
                  <a:pt x="228" y="34"/>
                </a:lnTo>
                <a:lnTo>
                  <a:pt x="210" y="41"/>
                </a:lnTo>
                <a:lnTo>
                  <a:pt x="193" y="49"/>
                </a:lnTo>
                <a:lnTo>
                  <a:pt x="175" y="57"/>
                </a:lnTo>
                <a:lnTo>
                  <a:pt x="159" y="67"/>
                </a:lnTo>
                <a:lnTo>
                  <a:pt x="143" y="76"/>
                </a:lnTo>
                <a:lnTo>
                  <a:pt x="128" y="85"/>
                </a:lnTo>
                <a:lnTo>
                  <a:pt x="114" y="95"/>
                </a:lnTo>
                <a:lnTo>
                  <a:pt x="100" y="106"/>
                </a:lnTo>
                <a:lnTo>
                  <a:pt x="88" y="117"/>
                </a:lnTo>
                <a:lnTo>
                  <a:pt x="75" y="129"/>
                </a:lnTo>
                <a:lnTo>
                  <a:pt x="64" y="140"/>
                </a:lnTo>
                <a:lnTo>
                  <a:pt x="53" y="153"/>
                </a:lnTo>
                <a:lnTo>
                  <a:pt x="44" y="166"/>
                </a:lnTo>
                <a:lnTo>
                  <a:pt x="35" y="178"/>
                </a:lnTo>
                <a:lnTo>
                  <a:pt x="27" y="192"/>
                </a:lnTo>
                <a:lnTo>
                  <a:pt x="20" y="206"/>
                </a:lnTo>
                <a:lnTo>
                  <a:pt x="14" y="220"/>
                </a:lnTo>
                <a:lnTo>
                  <a:pt x="10" y="233"/>
                </a:lnTo>
                <a:lnTo>
                  <a:pt x="6" y="248"/>
                </a:lnTo>
                <a:lnTo>
                  <a:pt x="3" y="263"/>
                </a:lnTo>
                <a:lnTo>
                  <a:pt x="2" y="278"/>
                </a:lnTo>
                <a:lnTo>
                  <a:pt x="0" y="293"/>
                </a:lnTo>
                <a:lnTo>
                  <a:pt x="11" y="293"/>
                </a:lnTo>
                <a:lnTo>
                  <a:pt x="11" y="278"/>
                </a:lnTo>
                <a:lnTo>
                  <a:pt x="12" y="265"/>
                </a:lnTo>
                <a:lnTo>
                  <a:pt x="15" y="251"/>
                </a:lnTo>
                <a:lnTo>
                  <a:pt x="19" y="237"/>
                </a:lnTo>
                <a:lnTo>
                  <a:pt x="23" y="223"/>
                </a:lnTo>
                <a:lnTo>
                  <a:pt x="29" y="209"/>
                </a:lnTo>
                <a:lnTo>
                  <a:pt x="36" y="197"/>
                </a:lnTo>
                <a:lnTo>
                  <a:pt x="43" y="183"/>
                </a:lnTo>
                <a:lnTo>
                  <a:pt x="52" y="171"/>
                </a:lnTo>
                <a:lnTo>
                  <a:pt x="61" y="159"/>
                </a:lnTo>
                <a:lnTo>
                  <a:pt x="71" y="147"/>
                </a:lnTo>
                <a:lnTo>
                  <a:pt x="82" y="136"/>
                </a:lnTo>
                <a:lnTo>
                  <a:pt x="94" y="124"/>
                </a:lnTo>
                <a:lnTo>
                  <a:pt x="106" y="113"/>
                </a:lnTo>
                <a:lnTo>
                  <a:pt x="120" y="102"/>
                </a:lnTo>
                <a:lnTo>
                  <a:pt x="134" y="93"/>
                </a:lnTo>
                <a:lnTo>
                  <a:pt x="149" y="84"/>
                </a:lnTo>
                <a:lnTo>
                  <a:pt x="164" y="75"/>
                </a:lnTo>
                <a:lnTo>
                  <a:pt x="180" y="65"/>
                </a:lnTo>
                <a:lnTo>
                  <a:pt x="196" y="57"/>
                </a:lnTo>
                <a:lnTo>
                  <a:pt x="213" y="50"/>
                </a:lnTo>
                <a:lnTo>
                  <a:pt x="232" y="44"/>
                </a:lnTo>
                <a:lnTo>
                  <a:pt x="250" y="37"/>
                </a:lnTo>
                <a:lnTo>
                  <a:pt x="268" y="31"/>
                </a:lnTo>
                <a:lnTo>
                  <a:pt x="288" y="26"/>
                </a:lnTo>
                <a:lnTo>
                  <a:pt x="308" y="22"/>
                </a:lnTo>
                <a:lnTo>
                  <a:pt x="327" y="18"/>
                </a:lnTo>
                <a:lnTo>
                  <a:pt x="348" y="15"/>
                </a:lnTo>
                <a:lnTo>
                  <a:pt x="369" y="12"/>
                </a:lnTo>
                <a:lnTo>
                  <a:pt x="390" y="10"/>
                </a:lnTo>
                <a:lnTo>
                  <a:pt x="411" y="9"/>
                </a:lnTo>
                <a:lnTo>
                  <a:pt x="433" y="9"/>
                </a:lnTo>
                <a:lnTo>
                  <a:pt x="433" y="9"/>
                </a:lnTo>
                <a:lnTo>
                  <a:pt x="433" y="0"/>
                </a:lnTo>
                <a:close/>
              </a:path>
            </a:pathLst>
          </a:custGeom>
          <a:solidFill>
            <a:schemeClr val="hlink"/>
          </a:solidFill>
          <a:ln w="9525">
            <a:solidFill>
              <a:schemeClr val="hlink"/>
            </a:solidFill>
            <a:round/>
            <a:headEnd/>
            <a:tailEnd/>
          </a:ln>
        </p:spPr>
        <p:txBody>
          <a:bodyPr/>
          <a:lstStyle/>
          <a:p>
            <a:endParaRPr lang="en-US"/>
          </a:p>
        </p:txBody>
      </p:sp>
      <p:sp>
        <p:nvSpPr>
          <p:cNvPr id="358453" name="Freeform 53">
            <a:extLst>
              <a:ext uri="{FF2B5EF4-FFF2-40B4-BE49-F238E27FC236}">
                <a16:creationId xmlns:a16="http://schemas.microsoft.com/office/drawing/2014/main" id="{2F4603A6-EC88-5A41-B467-C586D09A5161}"/>
              </a:ext>
            </a:extLst>
          </p:cNvPr>
          <p:cNvSpPr>
            <a:spLocks/>
          </p:cNvSpPr>
          <p:nvPr/>
        </p:nvSpPr>
        <p:spPr bwMode="auto">
          <a:xfrm>
            <a:off x="5935663" y="1516064"/>
            <a:ext cx="685800" cy="465137"/>
          </a:xfrm>
          <a:custGeom>
            <a:avLst/>
            <a:gdLst>
              <a:gd name="T0" fmla="*/ 432 w 432"/>
              <a:gd name="T1" fmla="*/ 293 h 293"/>
              <a:gd name="T2" fmla="*/ 430 w 432"/>
              <a:gd name="T3" fmla="*/ 263 h 293"/>
              <a:gd name="T4" fmla="*/ 423 w 432"/>
              <a:gd name="T5" fmla="*/ 233 h 293"/>
              <a:gd name="T6" fmla="*/ 413 w 432"/>
              <a:gd name="T7" fmla="*/ 206 h 293"/>
              <a:gd name="T8" fmla="*/ 398 w 432"/>
              <a:gd name="T9" fmla="*/ 178 h 293"/>
              <a:gd name="T10" fmla="*/ 379 w 432"/>
              <a:gd name="T11" fmla="*/ 153 h 293"/>
              <a:gd name="T12" fmla="*/ 357 w 432"/>
              <a:gd name="T13" fmla="*/ 129 h 293"/>
              <a:gd name="T14" fmla="*/ 332 w 432"/>
              <a:gd name="T15" fmla="*/ 106 h 293"/>
              <a:gd name="T16" fmla="*/ 304 w 432"/>
              <a:gd name="T17" fmla="*/ 85 h 293"/>
              <a:gd name="T18" fmla="*/ 273 w 432"/>
              <a:gd name="T19" fmla="*/ 67 h 293"/>
              <a:gd name="T20" fmla="*/ 240 w 432"/>
              <a:gd name="T21" fmla="*/ 49 h 293"/>
              <a:gd name="T22" fmla="*/ 204 w 432"/>
              <a:gd name="T23" fmla="*/ 34 h 293"/>
              <a:gd name="T24" fmla="*/ 168 w 432"/>
              <a:gd name="T25" fmla="*/ 22 h 293"/>
              <a:gd name="T26" fmla="*/ 127 w 432"/>
              <a:gd name="T27" fmla="*/ 12 h 293"/>
              <a:gd name="T28" fmla="*/ 86 w 432"/>
              <a:gd name="T29" fmla="*/ 6 h 293"/>
              <a:gd name="T30" fmla="*/ 43 w 432"/>
              <a:gd name="T31" fmla="*/ 1 h 293"/>
              <a:gd name="T32" fmla="*/ 0 w 432"/>
              <a:gd name="T33" fmla="*/ 0 h 293"/>
              <a:gd name="T34" fmla="*/ 21 w 432"/>
              <a:gd name="T35" fmla="*/ 9 h 293"/>
              <a:gd name="T36" fmla="*/ 64 w 432"/>
              <a:gd name="T37" fmla="*/ 12 h 293"/>
              <a:gd name="T38" fmla="*/ 105 w 432"/>
              <a:gd name="T39" fmla="*/ 18 h 293"/>
              <a:gd name="T40" fmla="*/ 146 w 432"/>
              <a:gd name="T41" fmla="*/ 26 h 293"/>
              <a:gd name="T42" fmla="*/ 184 w 432"/>
              <a:gd name="T43" fmla="*/ 37 h 293"/>
              <a:gd name="T44" fmla="*/ 219 w 432"/>
              <a:gd name="T45" fmla="*/ 50 h 293"/>
              <a:gd name="T46" fmla="*/ 253 w 432"/>
              <a:gd name="T47" fmla="*/ 65 h 293"/>
              <a:gd name="T48" fmla="*/ 285 w 432"/>
              <a:gd name="T49" fmla="*/ 84 h 293"/>
              <a:gd name="T50" fmla="*/ 314 w 432"/>
              <a:gd name="T51" fmla="*/ 102 h 293"/>
              <a:gd name="T52" fmla="*/ 339 w 432"/>
              <a:gd name="T53" fmla="*/ 124 h 293"/>
              <a:gd name="T54" fmla="*/ 362 w 432"/>
              <a:gd name="T55" fmla="*/ 147 h 293"/>
              <a:gd name="T56" fmla="*/ 382 w 432"/>
              <a:gd name="T57" fmla="*/ 171 h 293"/>
              <a:gd name="T58" fmla="*/ 398 w 432"/>
              <a:gd name="T59" fmla="*/ 197 h 293"/>
              <a:gd name="T60" fmla="*/ 409 w 432"/>
              <a:gd name="T61" fmla="*/ 223 h 293"/>
              <a:gd name="T62" fmla="*/ 418 w 432"/>
              <a:gd name="T63" fmla="*/ 251 h 293"/>
              <a:gd name="T64" fmla="*/ 422 w 432"/>
              <a:gd name="T65" fmla="*/ 278 h 293"/>
              <a:gd name="T66" fmla="*/ 423 w 432"/>
              <a:gd name="T6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3">
                <a:moveTo>
                  <a:pt x="432" y="293"/>
                </a:moveTo>
                <a:lnTo>
                  <a:pt x="432" y="293"/>
                </a:lnTo>
                <a:lnTo>
                  <a:pt x="432" y="278"/>
                </a:lnTo>
                <a:lnTo>
                  <a:pt x="430" y="263"/>
                </a:lnTo>
                <a:lnTo>
                  <a:pt x="428" y="248"/>
                </a:lnTo>
                <a:lnTo>
                  <a:pt x="423" y="233"/>
                </a:lnTo>
                <a:lnTo>
                  <a:pt x="418" y="220"/>
                </a:lnTo>
                <a:lnTo>
                  <a:pt x="413" y="206"/>
                </a:lnTo>
                <a:lnTo>
                  <a:pt x="406" y="192"/>
                </a:lnTo>
                <a:lnTo>
                  <a:pt x="398" y="178"/>
                </a:lnTo>
                <a:lnTo>
                  <a:pt x="390" y="165"/>
                </a:lnTo>
                <a:lnTo>
                  <a:pt x="379" y="153"/>
                </a:lnTo>
                <a:lnTo>
                  <a:pt x="369" y="140"/>
                </a:lnTo>
                <a:lnTo>
                  <a:pt x="357" y="129"/>
                </a:lnTo>
                <a:lnTo>
                  <a:pt x="346" y="117"/>
                </a:lnTo>
                <a:lnTo>
                  <a:pt x="332" y="106"/>
                </a:lnTo>
                <a:lnTo>
                  <a:pt x="319" y="95"/>
                </a:lnTo>
                <a:lnTo>
                  <a:pt x="304" y="85"/>
                </a:lnTo>
                <a:lnTo>
                  <a:pt x="290" y="76"/>
                </a:lnTo>
                <a:lnTo>
                  <a:pt x="273" y="67"/>
                </a:lnTo>
                <a:lnTo>
                  <a:pt x="257" y="57"/>
                </a:lnTo>
                <a:lnTo>
                  <a:pt x="240" y="49"/>
                </a:lnTo>
                <a:lnTo>
                  <a:pt x="223" y="41"/>
                </a:lnTo>
                <a:lnTo>
                  <a:pt x="204" y="34"/>
                </a:lnTo>
                <a:lnTo>
                  <a:pt x="186" y="29"/>
                </a:lnTo>
                <a:lnTo>
                  <a:pt x="168" y="22"/>
                </a:lnTo>
                <a:lnTo>
                  <a:pt x="148" y="17"/>
                </a:lnTo>
                <a:lnTo>
                  <a:pt x="127" y="12"/>
                </a:lnTo>
                <a:lnTo>
                  <a:pt x="107" y="9"/>
                </a:lnTo>
                <a:lnTo>
                  <a:pt x="86" y="6"/>
                </a:lnTo>
                <a:lnTo>
                  <a:pt x="65" y="2"/>
                </a:lnTo>
                <a:lnTo>
                  <a:pt x="43" y="1"/>
                </a:lnTo>
                <a:lnTo>
                  <a:pt x="21" y="0"/>
                </a:lnTo>
                <a:lnTo>
                  <a:pt x="0" y="0"/>
                </a:lnTo>
                <a:lnTo>
                  <a:pt x="0" y="9"/>
                </a:lnTo>
                <a:lnTo>
                  <a:pt x="21" y="9"/>
                </a:lnTo>
                <a:lnTo>
                  <a:pt x="43" y="10"/>
                </a:lnTo>
                <a:lnTo>
                  <a:pt x="64" y="12"/>
                </a:lnTo>
                <a:lnTo>
                  <a:pt x="85" y="15"/>
                </a:lnTo>
                <a:lnTo>
                  <a:pt x="105" y="18"/>
                </a:lnTo>
                <a:lnTo>
                  <a:pt x="126" y="22"/>
                </a:lnTo>
                <a:lnTo>
                  <a:pt x="146" y="26"/>
                </a:lnTo>
                <a:lnTo>
                  <a:pt x="164" y="31"/>
                </a:lnTo>
                <a:lnTo>
                  <a:pt x="184" y="37"/>
                </a:lnTo>
                <a:lnTo>
                  <a:pt x="202" y="43"/>
                </a:lnTo>
                <a:lnTo>
                  <a:pt x="219" y="50"/>
                </a:lnTo>
                <a:lnTo>
                  <a:pt x="237" y="57"/>
                </a:lnTo>
                <a:lnTo>
                  <a:pt x="253" y="65"/>
                </a:lnTo>
                <a:lnTo>
                  <a:pt x="269" y="75"/>
                </a:lnTo>
                <a:lnTo>
                  <a:pt x="285" y="84"/>
                </a:lnTo>
                <a:lnTo>
                  <a:pt x="299" y="93"/>
                </a:lnTo>
                <a:lnTo>
                  <a:pt x="314" y="102"/>
                </a:lnTo>
                <a:lnTo>
                  <a:pt x="326" y="113"/>
                </a:lnTo>
                <a:lnTo>
                  <a:pt x="339" y="124"/>
                </a:lnTo>
                <a:lnTo>
                  <a:pt x="351" y="136"/>
                </a:lnTo>
                <a:lnTo>
                  <a:pt x="362" y="147"/>
                </a:lnTo>
                <a:lnTo>
                  <a:pt x="372" y="159"/>
                </a:lnTo>
                <a:lnTo>
                  <a:pt x="382" y="171"/>
                </a:lnTo>
                <a:lnTo>
                  <a:pt x="390" y="183"/>
                </a:lnTo>
                <a:lnTo>
                  <a:pt x="398" y="197"/>
                </a:lnTo>
                <a:lnTo>
                  <a:pt x="403" y="209"/>
                </a:lnTo>
                <a:lnTo>
                  <a:pt x="409" y="223"/>
                </a:lnTo>
                <a:lnTo>
                  <a:pt x="414" y="237"/>
                </a:lnTo>
                <a:lnTo>
                  <a:pt x="418" y="251"/>
                </a:lnTo>
                <a:lnTo>
                  <a:pt x="421" y="264"/>
                </a:lnTo>
                <a:lnTo>
                  <a:pt x="422" y="278"/>
                </a:lnTo>
                <a:lnTo>
                  <a:pt x="423" y="293"/>
                </a:lnTo>
                <a:lnTo>
                  <a:pt x="423" y="293"/>
                </a:lnTo>
                <a:lnTo>
                  <a:pt x="432" y="293"/>
                </a:lnTo>
                <a:close/>
              </a:path>
            </a:pathLst>
          </a:custGeom>
          <a:solidFill>
            <a:srgbClr val="75C5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54" name="Freeform 54">
            <a:extLst>
              <a:ext uri="{FF2B5EF4-FFF2-40B4-BE49-F238E27FC236}">
                <a16:creationId xmlns:a16="http://schemas.microsoft.com/office/drawing/2014/main" id="{3DCC4E51-7E53-604B-ACC2-84B27846ACDD}"/>
              </a:ext>
            </a:extLst>
          </p:cNvPr>
          <p:cNvSpPr>
            <a:spLocks/>
          </p:cNvSpPr>
          <p:nvPr/>
        </p:nvSpPr>
        <p:spPr bwMode="auto">
          <a:xfrm>
            <a:off x="5935663" y="1981201"/>
            <a:ext cx="685800" cy="466725"/>
          </a:xfrm>
          <a:custGeom>
            <a:avLst/>
            <a:gdLst>
              <a:gd name="T0" fmla="*/ 0 w 432"/>
              <a:gd name="T1" fmla="*/ 294 h 294"/>
              <a:gd name="T2" fmla="*/ 43 w 432"/>
              <a:gd name="T3" fmla="*/ 293 h 294"/>
              <a:gd name="T4" fmla="*/ 86 w 432"/>
              <a:gd name="T5" fmla="*/ 288 h 294"/>
              <a:gd name="T6" fmla="*/ 127 w 432"/>
              <a:gd name="T7" fmla="*/ 281 h 294"/>
              <a:gd name="T8" fmla="*/ 168 w 432"/>
              <a:gd name="T9" fmla="*/ 271 h 294"/>
              <a:gd name="T10" fmla="*/ 204 w 432"/>
              <a:gd name="T11" fmla="*/ 259 h 294"/>
              <a:gd name="T12" fmla="*/ 240 w 432"/>
              <a:gd name="T13" fmla="*/ 244 h 294"/>
              <a:gd name="T14" fmla="*/ 273 w 432"/>
              <a:gd name="T15" fmla="*/ 227 h 294"/>
              <a:gd name="T16" fmla="*/ 304 w 432"/>
              <a:gd name="T17" fmla="*/ 209 h 294"/>
              <a:gd name="T18" fmla="*/ 332 w 432"/>
              <a:gd name="T19" fmla="*/ 188 h 294"/>
              <a:gd name="T20" fmla="*/ 357 w 432"/>
              <a:gd name="T21" fmla="*/ 165 h 294"/>
              <a:gd name="T22" fmla="*/ 379 w 432"/>
              <a:gd name="T23" fmla="*/ 141 h 294"/>
              <a:gd name="T24" fmla="*/ 398 w 432"/>
              <a:gd name="T25" fmla="*/ 115 h 294"/>
              <a:gd name="T26" fmla="*/ 413 w 432"/>
              <a:gd name="T27" fmla="*/ 88 h 294"/>
              <a:gd name="T28" fmla="*/ 423 w 432"/>
              <a:gd name="T29" fmla="*/ 60 h 294"/>
              <a:gd name="T30" fmla="*/ 430 w 432"/>
              <a:gd name="T31" fmla="*/ 30 h 294"/>
              <a:gd name="T32" fmla="*/ 432 w 432"/>
              <a:gd name="T33" fmla="*/ 0 h 294"/>
              <a:gd name="T34" fmla="*/ 422 w 432"/>
              <a:gd name="T35" fmla="*/ 14 h 294"/>
              <a:gd name="T36" fmla="*/ 418 w 432"/>
              <a:gd name="T37" fmla="*/ 43 h 294"/>
              <a:gd name="T38" fmla="*/ 409 w 432"/>
              <a:gd name="T39" fmla="*/ 70 h 294"/>
              <a:gd name="T40" fmla="*/ 398 w 432"/>
              <a:gd name="T41" fmla="*/ 97 h 294"/>
              <a:gd name="T42" fmla="*/ 382 w 432"/>
              <a:gd name="T43" fmla="*/ 122 h 294"/>
              <a:gd name="T44" fmla="*/ 362 w 432"/>
              <a:gd name="T45" fmla="*/ 146 h 294"/>
              <a:gd name="T46" fmla="*/ 339 w 432"/>
              <a:gd name="T47" fmla="*/ 169 h 294"/>
              <a:gd name="T48" fmla="*/ 314 w 432"/>
              <a:gd name="T49" fmla="*/ 190 h 294"/>
              <a:gd name="T50" fmla="*/ 285 w 432"/>
              <a:gd name="T51" fmla="*/ 210 h 294"/>
              <a:gd name="T52" fmla="*/ 253 w 432"/>
              <a:gd name="T53" fmla="*/ 227 h 294"/>
              <a:gd name="T54" fmla="*/ 219 w 432"/>
              <a:gd name="T55" fmla="*/ 243 h 294"/>
              <a:gd name="T56" fmla="*/ 184 w 432"/>
              <a:gd name="T57" fmla="*/ 256 h 294"/>
              <a:gd name="T58" fmla="*/ 146 w 432"/>
              <a:gd name="T59" fmla="*/ 267 h 294"/>
              <a:gd name="T60" fmla="*/ 105 w 432"/>
              <a:gd name="T61" fmla="*/ 275 h 294"/>
              <a:gd name="T62" fmla="*/ 64 w 432"/>
              <a:gd name="T63" fmla="*/ 281 h 294"/>
              <a:gd name="T64" fmla="*/ 21 w 432"/>
              <a:gd name="T65" fmla="*/ 284 h 294"/>
              <a:gd name="T66" fmla="*/ 0 w 432"/>
              <a:gd name="T67" fmla="*/ 28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2" h="294">
                <a:moveTo>
                  <a:pt x="0" y="294"/>
                </a:moveTo>
                <a:lnTo>
                  <a:pt x="0" y="294"/>
                </a:lnTo>
                <a:lnTo>
                  <a:pt x="21" y="294"/>
                </a:lnTo>
                <a:lnTo>
                  <a:pt x="43" y="293"/>
                </a:lnTo>
                <a:lnTo>
                  <a:pt x="65" y="290"/>
                </a:lnTo>
                <a:lnTo>
                  <a:pt x="86" y="288"/>
                </a:lnTo>
                <a:lnTo>
                  <a:pt x="107" y="284"/>
                </a:lnTo>
                <a:lnTo>
                  <a:pt x="127" y="281"/>
                </a:lnTo>
                <a:lnTo>
                  <a:pt x="148" y="276"/>
                </a:lnTo>
                <a:lnTo>
                  <a:pt x="168" y="271"/>
                </a:lnTo>
                <a:lnTo>
                  <a:pt x="186" y="265"/>
                </a:lnTo>
                <a:lnTo>
                  <a:pt x="204" y="259"/>
                </a:lnTo>
                <a:lnTo>
                  <a:pt x="223" y="251"/>
                </a:lnTo>
                <a:lnTo>
                  <a:pt x="240" y="244"/>
                </a:lnTo>
                <a:lnTo>
                  <a:pt x="257" y="236"/>
                </a:lnTo>
                <a:lnTo>
                  <a:pt x="273" y="227"/>
                </a:lnTo>
                <a:lnTo>
                  <a:pt x="290" y="218"/>
                </a:lnTo>
                <a:lnTo>
                  <a:pt x="304" y="209"/>
                </a:lnTo>
                <a:lnTo>
                  <a:pt x="319" y="198"/>
                </a:lnTo>
                <a:lnTo>
                  <a:pt x="332" y="188"/>
                </a:lnTo>
                <a:lnTo>
                  <a:pt x="346" y="176"/>
                </a:lnTo>
                <a:lnTo>
                  <a:pt x="357" y="165"/>
                </a:lnTo>
                <a:lnTo>
                  <a:pt x="369" y="153"/>
                </a:lnTo>
                <a:lnTo>
                  <a:pt x="379" y="141"/>
                </a:lnTo>
                <a:lnTo>
                  <a:pt x="390" y="128"/>
                </a:lnTo>
                <a:lnTo>
                  <a:pt x="398" y="115"/>
                </a:lnTo>
                <a:lnTo>
                  <a:pt x="406" y="102"/>
                </a:lnTo>
                <a:lnTo>
                  <a:pt x="413" y="88"/>
                </a:lnTo>
                <a:lnTo>
                  <a:pt x="418" y="74"/>
                </a:lnTo>
                <a:lnTo>
                  <a:pt x="423" y="60"/>
                </a:lnTo>
                <a:lnTo>
                  <a:pt x="428" y="45"/>
                </a:lnTo>
                <a:lnTo>
                  <a:pt x="430" y="30"/>
                </a:lnTo>
                <a:lnTo>
                  <a:pt x="432" y="15"/>
                </a:lnTo>
                <a:lnTo>
                  <a:pt x="432" y="0"/>
                </a:lnTo>
                <a:lnTo>
                  <a:pt x="423" y="0"/>
                </a:lnTo>
                <a:lnTo>
                  <a:pt x="422" y="14"/>
                </a:lnTo>
                <a:lnTo>
                  <a:pt x="421" y="29"/>
                </a:lnTo>
                <a:lnTo>
                  <a:pt x="418" y="43"/>
                </a:lnTo>
                <a:lnTo>
                  <a:pt x="414" y="57"/>
                </a:lnTo>
                <a:lnTo>
                  <a:pt x="409" y="70"/>
                </a:lnTo>
                <a:lnTo>
                  <a:pt x="403" y="84"/>
                </a:lnTo>
                <a:lnTo>
                  <a:pt x="398" y="97"/>
                </a:lnTo>
                <a:lnTo>
                  <a:pt x="390" y="110"/>
                </a:lnTo>
                <a:lnTo>
                  <a:pt x="382" y="122"/>
                </a:lnTo>
                <a:lnTo>
                  <a:pt x="372" y="135"/>
                </a:lnTo>
                <a:lnTo>
                  <a:pt x="362" y="146"/>
                </a:lnTo>
                <a:lnTo>
                  <a:pt x="351" y="158"/>
                </a:lnTo>
                <a:lnTo>
                  <a:pt x="339" y="169"/>
                </a:lnTo>
                <a:lnTo>
                  <a:pt x="326" y="180"/>
                </a:lnTo>
                <a:lnTo>
                  <a:pt x="314" y="190"/>
                </a:lnTo>
                <a:lnTo>
                  <a:pt x="299" y="200"/>
                </a:lnTo>
                <a:lnTo>
                  <a:pt x="285" y="210"/>
                </a:lnTo>
                <a:lnTo>
                  <a:pt x="269" y="219"/>
                </a:lnTo>
                <a:lnTo>
                  <a:pt x="253" y="227"/>
                </a:lnTo>
                <a:lnTo>
                  <a:pt x="237" y="235"/>
                </a:lnTo>
                <a:lnTo>
                  <a:pt x="219" y="243"/>
                </a:lnTo>
                <a:lnTo>
                  <a:pt x="202" y="250"/>
                </a:lnTo>
                <a:lnTo>
                  <a:pt x="184" y="256"/>
                </a:lnTo>
                <a:lnTo>
                  <a:pt x="164" y="261"/>
                </a:lnTo>
                <a:lnTo>
                  <a:pt x="146" y="267"/>
                </a:lnTo>
                <a:lnTo>
                  <a:pt x="126" y="272"/>
                </a:lnTo>
                <a:lnTo>
                  <a:pt x="105" y="275"/>
                </a:lnTo>
                <a:lnTo>
                  <a:pt x="85" y="279"/>
                </a:lnTo>
                <a:lnTo>
                  <a:pt x="64" y="281"/>
                </a:lnTo>
                <a:lnTo>
                  <a:pt x="43" y="283"/>
                </a:lnTo>
                <a:lnTo>
                  <a:pt x="21" y="284"/>
                </a:lnTo>
                <a:lnTo>
                  <a:pt x="0" y="284"/>
                </a:lnTo>
                <a:lnTo>
                  <a:pt x="0" y="284"/>
                </a:lnTo>
                <a:lnTo>
                  <a:pt x="0" y="294"/>
                </a:lnTo>
                <a:close/>
              </a:path>
            </a:pathLst>
          </a:custGeom>
          <a:solidFill>
            <a:srgbClr val="75C5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55" name="Freeform 55">
            <a:extLst>
              <a:ext uri="{FF2B5EF4-FFF2-40B4-BE49-F238E27FC236}">
                <a16:creationId xmlns:a16="http://schemas.microsoft.com/office/drawing/2014/main" id="{5B045022-D245-934A-BB2D-4A885A869271}"/>
              </a:ext>
            </a:extLst>
          </p:cNvPr>
          <p:cNvSpPr>
            <a:spLocks/>
          </p:cNvSpPr>
          <p:nvPr/>
        </p:nvSpPr>
        <p:spPr bwMode="auto">
          <a:xfrm>
            <a:off x="5248275" y="1981201"/>
            <a:ext cx="687388" cy="466725"/>
          </a:xfrm>
          <a:custGeom>
            <a:avLst/>
            <a:gdLst>
              <a:gd name="T0" fmla="*/ 0 w 433"/>
              <a:gd name="T1" fmla="*/ 0 h 294"/>
              <a:gd name="T2" fmla="*/ 2 w 433"/>
              <a:gd name="T3" fmla="*/ 30 h 294"/>
              <a:gd name="T4" fmla="*/ 9 w 433"/>
              <a:gd name="T5" fmla="*/ 60 h 294"/>
              <a:gd name="T6" fmla="*/ 19 w 433"/>
              <a:gd name="T7" fmla="*/ 88 h 294"/>
              <a:gd name="T8" fmla="*/ 34 w 433"/>
              <a:gd name="T9" fmla="*/ 115 h 294"/>
              <a:gd name="T10" fmla="*/ 53 w 433"/>
              <a:gd name="T11" fmla="*/ 141 h 294"/>
              <a:gd name="T12" fmla="*/ 75 w 433"/>
              <a:gd name="T13" fmla="*/ 165 h 294"/>
              <a:gd name="T14" fmla="*/ 99 w 433"/>
              <a:gd name="T15" fmla="*/ 188 h 294"/>
              <a:gd name="T16" fmla="*/ 128 w 433"/>
              <a:gd name="T17" fmla="*/ 209 h 294"/>
              <a:gd name="T18" fmla="*/ 159 w 433"/>
              <a:gd name="T19" fmla="*/ 227 h 294"/>
              <a:gd name="T20" fmla="*/ 191 w 433"/>
              <a:gd name="T21" fmla="*/ 244 h 294"/>
              <a:gd name="T22" fmla="*/ 227 w 433"/>
              <a:gd name="T23" fmla="*/ 259 h 294"/>
              <a:gd name="T24" fmla="*/ 265 w 433"/>
              <a:gd name="T25" fmla="*/ 271 h 294"/>
              <a:gd name="T26" fmla="*/ 305 w 433"/>
              <a:gd name="T27" fmla="*/ 281 h 294"/>
              <a:gd name="T28" fmla="*/ 346 w 433"/>
              <a:gd name="T29" fmla="*/ 288 h 294"/>
              <a:gd name="T30" fmla="*/ 389 w 433"/>
              <a:gd name="T31" fmla="*/ 293 h 294"/>
              <a:gd name="T32" fmla="*/ 433 w 433"/>
              <a:gd name="T33" fmla="*/ 294 h 294"/>
              <a:gd name="T34" fmla="*/ 411 w 433"/>
              <a:gd name="T35" fmla="*/ 284 h 294"/>
              <a:gd name="T36" fmla="*/ 368 w 433"/>
              <a:gd name="T37" fmla="*/ 281 h 294"/>
              <a:gd name="T38" fmla="*/ 327 w 433"/>
              <a:gd name="T39" fmla="*/ 275 h 294"/>
              <a:gd name="T40" fmla="*/ 286 w 433"/>
              <a:gd name="T41" fmla="*/ 267 h 294"/>
              <a:gd name="T42" fmla="*/ 248 w 433"/>
              <a:gd name="T43" fmla="*/ 256 h 294"/>
              <a:gd name="T44" fmla="*/ 213 w 433"/>
              <a:gd name="T45" fmla="*/ 243 h 294"/>
              <a:gd name="T46" fmla="*/ 178 w 433"/>
              <a:gd name="T47" fmla="*/ 227 h 294"/>
              <a:gd name="T48" fmla="*/ 147 w 433"/>
              <a:gd name="T49" fmla="*/ 210 h 294"/>
              <a:gd name="T50" fmla="*/ 118 w 433"/>
              <a:gd name="T51" fmla="*/ 190 h 294"/>
              <a:gd name="T52" fmla="*/ 93 w 433"/>
              <a:gd name="T53" fmla="*/ 169 h 294"/>
              <a:gd name="T54" fmla="*/ 70 w 433"/>
              <a:gd name="T55" fmla="*/ 146 h 294"/>
              <a:gd name="T56" fmla="*/ 51 w 433"/>
              <a:gd name="T57" fmla="*/ 122 h 294"/>
              <a:gd name="T58" fmla="*/ 34 w 433"/>
              <a:gd name="T59" fmla="*/ 97 h 294"/>
              <a:gd name="T60" fmla="*/ 23 w 433"/>
              <a:gd name="T61" fmla="*/ 70 h 294"/>
              <a:gd name="T62" fmla="*/ 14 w 433"/>
              <a:gd name="T63" fmla="*/ 43 h 294"/>
              <a:gd name="T64" fmla="*/ 10 w 433"/>
              <a:gd name="T65" fmla="*/ 14 h 294"/>
              <a:gd name="T66" fmla="*/ 9 w 433"/>
              <a:gd name="T6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4">
                <a:moveTo>
                  <a:pt x="0" y="0"/>
                </a:moveTo>
                <a:lnTo>
                  <a:pt x="0" y="0"/>
                </a:lnTo>
                <a:lnTo>
                  <a:pt x="0" y="15"/>
                </a:lnTo>
                <a:lnTo>
                  <a:pt x="2" y="30"/>
                </a:lnTo>
                <a:lnTo>
                  <a:pt x="4" y="45"/>
                </a:lnTo>
                <a:lnTo>
                  <a:pt x="9" y="60"/>
                </a:lnTo>
                <a:lnTo>
                  <a:pt x="14" y="74"/>
                </a:lnTo>
                <a:lnTo>
                  <a:pt x="19" y="88"/>
                </a:lnTo>
                <a:lnTo>
                  <a:pt x="26" y="102"/>
                </a:lnTo>
                <a:lnTo>
                  <a:pt x="34" y="115"/>
                </a:lnTo>
                <a:lnTo>
                  <a:pt x="42" y="128"/>
                </a:lnTo>
                <a:lnTo>
                  <a:pt x="53" y="141"/>
                </a:lnTo>
                <a:lnTo>
                  <a:pt x="63" y="153"/>
                </a:lnTo>
                <a:lnTo>
                  <a:pt x="75" y="165"/>
                </a:lnTo>
                <a:lnTo>
                  <a:pt x="86" y="176"/>
                </a:lnTo>
                <a:lnTo>
                  <a:pt x="99" y="188"/>
                </a:lnTo>
                <a:lnTo>
                  <a:pt x="113" y="198"/>
                </a:lnTo>
                <a:lnTo>
                  <a:pt x="128" y="209"/>
                </a:lnTo>
                <a:lnTo>
                  <a:pt x="143" y="218"/>
                </a:lnTo>
                <a:lnTo>
                  <a:pt x="159" y="227"/>
                </a:lnTo>
                <a:lnTo>
                  <a:pt x="175" y="236"/>
                </a:lnTo>
                <a:lnTo>
                  <a:pt x="191" y="244"/>
                </a:lnTo>
                <a:lnTo>
                  <a:pt x="209" y="251"/>
                </a:lnTo>
                <a:lnTo>
                  <a:pt x="227" y="259"/>
                </a:lnTo>
                <a:lnTo>
                  <a:pt x="246" y="265"/>
                </a:lnTo>
                <a:lnTo>
                  <a:pt x="265" y="271"/>
                </a:lnTo>
                <a:lnTo>
                  <a:pt x="284" y="276"/>
                </a:lnTo>
                <a:lnTo>
                  <a:pt x="305" y="281"/>
                </a:lnTo>
                <a:lnTo>
                  <a:pt x="324" y="284"/>
                </a:lnTo>
                <a:lnTo>
                  <a:pt x="346" y="288"/>
                </a:lnTo>
                <a:lnTo>
                  <a:pt x="367" y="290"/>
                </a:lnTo>
                <a:lnTo>
                  <a:pt x="389" y="293"/>
                </a:lnTo>
                <a:lnTo>
                  <a:pt x="411" y="294"/>
                </a:lnTo>
                <a:lnTo>
                  <a:pt x="433" y="294"/>
                </a:lnTo>
                <a:lnTo>
                  <a:pt x="433" y="284"/>
                </a:lnTo>
                <a:lnTo>
                  <a:pt x="411" y="284"/>
                </a:lnTo>
                <a:lnTo>
                  <a:pt x="389" y="283"/>
                </a:lnTo>
                <a:lnTo>
                  <a:pt x="368" y="281"/>
                </a:lnTo>
                <a:lnTo>
                  <a:pt x="347" y="279"/>
                </a:lnTo>
                <a:lnTo>
                  <a:pt x="327" y="275"/>
                </a:lnTo>
                <a:lnTo>
                  <a:pt x="306" y="272"/>
                </a:lnTo>
                <a:lnTo>
                  <a:pt x="286" y="267"/>
                </a:lnTo>
                <a:lnTo>
                  <a:pt x="268" y="261"/>
                </a:lnTo>
                <a:lnTo>
                  <a:pt x="248" y="256"/>
                </a:lnTo>
                <a:lnTo>
                  <a:pt x="230" y="250"/>
                </a:lnTo>
                <a:lnTo>
                  <a:pt x="213" y="243"/>
                </a:lnTo>
                <a:lnTo>
                  <a:pt x="196" y="235"/>
                </a:lnTo>
                <a:lnTo>
                  <a:pt x="178" y="227"/>
                </a:lnTo>
                <a:lnTo>
                  <a:pt x="163" y="219"/>
                </a:lnTo>
                <a:lnTo>
                  <a:pt x="147" y="210"/>
                </a:lnTo>
                <a:lnTo>
                  <a:pt x="132" y="200"/>
                </a:lnTo>
                <a:lnTo>
                  <a:pt x="118" y="190"/>
                </a:lnTo>
                <a:lnTo>
                  <a:pt x="106" y="180"/>
                </a:lnTo>
                <a:lnTo>
                  <a:pt x="93" y="169"/>
                </a:lnTo>
                <a:lnTo>
                  <a:pt x="82" y="158"/>
                </a:lnTo>
                <a:lnTo>
                  <a:pt x="70" y="146"/>
                </a:lnTo>
                <a:lnTo>
                  <a:pt x="60" y="135"/>
                </a:lnTo>
                <a:lnTo>
                  <a:pt x="51" y="122"/>
                </a:lnTo>
                <a:lnTo>
                  <a:pt x="42" y="110"/>
                </a:lnTo>
                <a:lnTo>
                  <a:pt x="34" y="97"/>
                </a:lnTo>
                <a:lnTo>
                  <a:pt x="29" y="84"/>
                </a:lnTo>
                <a:lnTo>
                  <a:pt x="23" y="70"/>
                </a:lnTo>
                <a:lnTo>
                  <a:pt x="18" y="57"/>
                </a:lnTo>
                <a:lnTo>
                  <a:pt x="14" y="43"/>
                </a:lnTo>
                <a:lnTo>
                  <a:pt x="11" y="29"/>
                </a:lnTo>
                <a:lnTo>
                  <a:pt x="10" y="14"/>
                </a:lnTo>
                <a:lnTo>
                  <a:pt x="9" y="0"/>
                </a:lnTo>
                <a:lnTo>
                  <a:pt x="9" y="0"/>
                </a:lnTo>
                <a:lnTo>
                  <a:pt x="0" y="0"/>
                </a:lnTo>
                <a:close/>
              </a:path>
            </a:pathLst>
          </a:custGeom>
          <a:solidFill>
            <a:srgbClr val="75C5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56" name="Freeform 56">
            <a:extLst>
              <a:ext uri="{FF2B5EF4-FFF2-40B4-BE49-F238E27FC236}">
                <a16:creationId xmlns:a16="http://schemas.microsoft.com/office/drawing/2014/main" id="{D0D03C72-DC0E-F843-BAAE-410FCD543D7E}"/>
              </a:ext>
            </a:extLst>
          </p:cNvPr>
          <p:cNvSpPr>
            <a:spLocks/>
          </p:cNvSpPr>
          <p:nvPr/>
        </p:nvSpPr>
        <p:spPr bwMode="auto">
          <a:xfrm>
            <a:off x="5248275" y="1516064"/>
            <a:ext cx="687388" cy="465137"/>
          </a:xfrm>
          <a:custGeom>
            <a:avLst/>
            <a:gdLst>
              <a:gd name="T0" fmla="*/ 433 w 433"/>
              <a:gd name="T1" fmla="*/ 0 h 293"/>
              <a:gd name="T2" fmla="*/ 389 w 433"/>
              <a:gd name="T3" fmla="*/ 1 h 293"/>
              <a:gd name="T4" fmla="*/ 346 w 433"/>
              <a:gd name="T5" fmla="*/ 6 h 293"/>
              <a:gd name="T6" fmla="*/ 305 w 433"/>
              <a:gd name="T7" fmla="*/ 12 h 293"/>
              <a:gd name="T8" fmla="*/ 265 w 433"/>
              <a:gd name="T9" fmla="*/ 22 h 293"/>
              <a:gd name="T10" fmla="*/ 227 w 433"/>
              <a:gd name="T11" fmla="*/ 34 h 293"/>
              <a:gd name="T12" fmla="*/ 191 w 433"/>
              <a:gd name="T13" fmla="*/ 49 h 293"/>
              <a:gd name="T14" fmla="*/ 159 w 433"/>
              <a:gd name="T15" fmla="*/ 67 h 293"/>
              <a:gd name="T16" fmla="*/ 128 w 433"/>
              <a:gd name="T17" fmla="*/ 85 h 293"/>
              <a:gd name="T18" fmla="*/ 99 w 433"/>
              <a:gd name="T19" fmla="*/ 106 h 293"/>
              <a:gd name="T20" fmla="*/ 75 w 433"/>
              <a:gd name="T21" fmla="*/ 129 h 293"/>
              <a:gd name="T22" fmla="*/ 53 w 433"/>
              <a:gd name="T23" fmla="*/ 153 h 293"/>
              <a:gd name="T24" fmla="*/ 34 w 433"/>
              <a:gd name="T25" fmla="*/ 178 h 293"/>
              <a:gd name="T26" fmla="*/ 19 w 433"/>
              <a:gd name="T27" fmla="*/ 206 h 293"/>
              <a:gd name="T28" fmla="*/ 9 w 433"/>
              <a:gd name="T29" fmla="*/ 233 h 293"/>
              <a:gd name="T30" fmla="*/ 2 w 433"/>
              <a:gd name="T31" fmla="*/ 263 h 293"/>
              <a:gd name="T32" fmla="*/ 0 w 433"/>
              <a:gd name="T33" fmla="*/ 293 h 293"/>
              <a:gd name="T34" fmla="*/ 10 w 433"/>
              <a:gd name="T35" fmla="*/ 278 h 293"/>
              <a:gd name="T36" fmla="*/ 14 w 433"/>
              <a:gd name="T37" fmla="*/ 251 h 293"/>
              <a:gd name="T38" fmla="*/ 23 w 433"/>
              <a:gd name="T39" fmla="*/ 223 h 293"/>
              <a:gd name="T40" fmla="*/ 34 w 433"/>
              <a:gd name="T41" fmla="*/ 197 h 293"/>
              <a:gd name="T42" fmla="*/ 51 w 433"/>
              <a:gd name="T43" fmla="*/ 171 h 293"/>
              <a:gd name="T44" fmla="*/ 70 w 433"/>
              <a:gd name="T45" fmla="*/ 147 h 293"/>
              <a:gd name="T46" fmla="*/ 93 w 433"/>
              <a:gd name="T47" fmla="*/ 124 h 293"/>
              <a:gd name="T48" fmla="*/ 118 w 433"/>
              <a:gd name="T49" fmla="*/ 102 h 293"/>
              <a:gd name="T50" fmla="*/ 147 w 433"/>
              <a:gd name="T51" fmla="*/ 84 h 293"/>
              <a:gd name="T52" fmla="*/ 178 w 433"/>
              <a:gd name="T53" fmla="*/ 65 h 293"/>
              <a:gd name="T54" fmla="*/ 213 w 433"/>
              <a:gd name="T55" fmla="*/ 50 h 293"/>
              <a:gd name="T56" fmla="*/ 248 w 433"/>
              <a:gd name="T57" fmla="*/ 37 h 293"/>
              <a:gd name="T58" fmla="*/ 286 w 433"/>
              <a:gd name="T59" fmla="*/ 26 h 293"/>
              <a:gd name="T60" fmla="*/ 327 w 433"/>
              <a:gd name="T61" fmla="*/ 18 h 293"/>
              <a:gd name="T62" fmla="*/ 368 w 433"/>
              <a:gd name="T63" fmla="*/ 12 h 293"/>
              <a:gd name="T64" fmla="*/ 411 w 433"/>
              <a:gd name="T65" fmla="*/ 9 h 293"/>
              <a:gd name="T66" fmla="*/ 433 w 433"/>
              <a:gd name="T67" fmla="*/ 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3" h="293">
                <a:moveTo>
                  <a:pt x="433" y="0"/>
                </a:moveTo>
                <a:lnTo>
                  <a:pt x="433" y="0"/>
                </a:lnTo>
                <a:lnTo>
                  <a:pt x="411" y="0"/>
                </a:lnTo>
                <a:lnTo>
                  <a:pt x="389" y="1"/>
                </a:lnTo>
                <a:lnTo>
                  <a:pt x="367" y="2"/>
                </a:lnTo>
                <a:lnTo>
                  <a:pt x="346" y="6"/>
                </a:lnTo>
                <a:lnTo>
                  <a:pt x="324" y="9"/>
                </a:lnTo>
                <a:lnTo>
                  <a:pt x="305" y="12"/>
                </a:lnTo>
                <a:lnTo>
                  <a:pt x="284" y="17"/>
                </a:lnTo>
                <a:lnTo>
                  <a:pt x="265" y="22"/>
                </a:lnTo>
                <a:lnTo>
                  <a:pt x="246" y="29"/>
                </a:lnTo>
                <a:lnTo>
                  <a:pt x="227" y="34"/>
                </a:lnTo>
                <a:lnTo>
                  <a:pt x="209" y="41"/>
                </a:lnTo>
                <a:lnTo>
                  <a:pt x="191" y="49"/>
                </a:lnTo>
                <a:lnTo>
                  <a:pt x="175" y="57"/>
                </a:lnTo>
                <a:lnTo>
                  <a:pt x="159" y="67"/>
                </a:lnTo>
                <a:lnTo>
                  <a:pt x="143" y="76"/>
                </a:lnTo>
                <a:lnTo>
                  <a:pt x="128" y="85"/>
                </a:lnTo>
                <a:lnTo>
                  <a:pt x="113" y="95"/>
                </a:lnTo>
                <a:lnTo>
                  <a:pt x="99" y="106"/>
                </a:lnTo>
                <a:lnTo>
                  <a:pt x="86" y="117"/>
                </a:lnTo>
                <a:lnTo>
                  <a:pt x="75" y="129"/>
                </a:lnTo>
                <a:lnTo>
                  <a:pt x="63" y="140"/>
                </a:lnTo>
                <a:lnTo>
                  <a:pt x="53" y="153"/>
                </a:lnTo>
                <a:lnTo>
                  <a:pt x="42" y="165"/>
                </a:lnTo>
                <a:lnTo>
                  <a:pt x="34" y="178"/>
                </a:lnTo>
                <a:lnTo>
                  <a:pt x="26" y="192"/>
                </a:lnTo>
                <a:lnTo>
                  <a:pt x="19" y="206"/>
                </a:lnTo>
                <a:lnTo>
                  <a:pt x="14" y="220"/>
                </a:lnTo>
                <a:lnTo>
                  <a:pt x="9" y="233"/>
                </a:lnTo>
                <a:lnTo>
                  <a:pt x="4" y="248"/>
                </a:lnTo>
                <a:lnTo>
                  <a:pt x="2" y="263"/>
                </a:lnTo>
                <a:lnTo>
                  <a:pt x="0" y="278"/>
                </a:lnTo>
                <a:lnTo>
                  <a:pt x="0" y="293"/>
                </a:lnTo>
                <a:lnTo>
                  <a:pt x="9" y="293"/>
                </a:lnTo>
                <a:lnTo>
                  <a:pt x="10" y="278"/>
                </a:lnTo>
                <a:lnTo>
                  <a:pt x="11" y="264"/>
                </a:lnTo>
                <a:lnTo>
                  <a:pt x="14" y="251"/>
                </a:lnTo>
                <a:lnTo>
                  <a:pt x="18" y="237"/>
                </a:lnTo>
                <a:lnTo>
                  <a:pt x="23" y="223"/>
                </a:lnTo>
                <a:lnTo>
                  <a:pt x="29" y="209"/>
                </a:lnTo>
                <a:lnTo>
                  <a:pt x="34" y="197"/>
                </a:lnTo>
                <a:lnTo>
                  <a:pt x="42" y="183"/>
                </a:lnTo>
                <a:lnTo>
                  <a:pt x="51" y="171"/>
                </a:lnTo>
                <a:lnTo>
                  <a:pt x="60" y="159"/>
                </a:lnTo>
                <a:lnTo>
                  <a:pt x="70" y="147"/>
                </a:lnTo>
                <a:lnTo>
                  <a:pt x="82" y="136"/>
                </a:lnTo>
                <a:lnTo>
                  <a:pt x="93" y="124"/>
                </a:lnTo>
                <a:lnTo>
                  <a:pt x="106" y="113"/>
                </a:lnTo>
                <a:lnTo>
                  <a:pt x="118" y="102"/>
                </a:lnTo>
                <a:lnTo>
                  <a:pt x="132" y="93"/>
                </a:lnTo>
                <a:lnTo>
                  <a:pt x="147" y="84"/>
                </a:lnTo>
                <a:lnTo>
                  <a:pt x="163" y="75"/>
                </a:lnTo>
                <a:lnTo>
                  <a:pt x="178" y="65"/>
                </a:lnTo>
                <a:lnTo>
                  <a:pt x="196" y="57"/>
                </a:lnTo>
                <a:lnTo>
                  <a:pt x="213" y="50"/>
                </a:lnTo>
                <a:lnTo>
                  <a:pt x="230" y="43"/>
                </a:lnTo>
                <a:lnTo>
                  <a:pt x="248" y="37"/>
                </a:lnTo>
                <a:lnTo>
                  <a:pt x="268" y="31"/>
                </a:lnTo>
                <a:lnTo>
                  <a:pt x="286" y="26"/>
                </a:lnTo>
                <a:lnTo>
                  <a:pt x="306" y="22"/>
                </a:lnTo>
                <a:lnTo>
                  <a:pt x="327" y="18"/>
                </a:lnTo>
                <a:lnTo>
                  <a:pt x="347" y="15"/>
                </a:lnTo>
                <a:lnTo>
                  <a:pt x="368" y="12"/>
                </a:lnTo>
                <a:lnTo>
                  <a:pt x="389" y="10"/>
                </a:lnTo>
                <a:lnTo>
                  <a:pt x="411" y="9"/>
                </a:lnTo>
                <a:lnTo>
                  <a:pt x="433" y="9"/>
                </a:lnTo>
                <a:lnTo>
                  <a:pt x="433" y="9"/>
                </a:lnTo>
                <a:lnTo>
                  <a:pt x="433" y="0"/>
                </a:lnTo>
                <a:close/>
              </a:path>
            </a:pathLst>
          </a:custGeom>
          <a:solidFill>
            <a:srgbClr val="75C5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57" name="Freeform 57">
            <a:extLst>
              <a:ext uri="{FF2B5EF4-FFF2-40B4-BE49-F238E27FC236}">
                <a16:creationId xmlns:a16="http://schemas.microsoft.com/office/drawing/2014/main" id="{6A5440AC-074D-E34D-B63C-B16F1B74396D}"/>
              </a:ext>
            </a:extLst>
          </p:cNvPr>
          <p:cNvSpPr>
            <a:spLocks/>
          </p:cNvSpPr>
          <p:nvPr/>
        </p:nvSpPr>
        <p:spPr bwMode="auto">
          <a:xfrm>
            <a:off x="3908425" y="2001838"/>
            <a:ext cx="1282700" cy="303212"/>
          </a:xfrm>
          <a:custGeom>
            <a:avLst/>
            <a:gdLst>
              <a:gd name="T0" fmla="*/ 806 w 808"/>
              <a:gd name="T1" fmla="*/ 0 h 191"/>
              <a:gd name="T2" fmla="*/ 0 w 808"/>
              <a:gd name="T3" fmla="*/ 182 h 191"/>
              <a:gd name="T4" fmla="*/ 3 w 808"/>
              <a:gd name="T5" fmla="*/ 191 h 191"/>
              <a:gd name="T6" fmla="*/ 808 w 808"/>
              <a:gd name="T7" fmla="*/ 9 h 191"/>
              <a:gd name="T8" fmla="*/ 806 w 808"/>
              <a:gd name="T9" fmla="*/ 0 h 191"/>
            </a:gdLst>
            <a:ahLst/>
            <a:cxnLst>
              <a:cxn ang="0">
                <a:pos x="T0" y="T1"/>
              </a:cxn>
              <a:cxn ang="0">
                <a:pos x="T2" y="T3"/>
              </a:cxn>
              <a:cxn ang="0">
                <a:pos x="T4" y="T5"/>
              </a:cxn>
              <a:cxn ang="0">
                <a:pos x="T6" y="T7"/>
              </a:cxn>
              <a:cxn ang="0">
                <a:pos x="T8" y="T9"/>
              </a:cxn>
            </a:cxnLst>
            <a:rect l="0" t="0" r="r" b="b"/>
            <a:pathLst>
              <a:path w="808" h="191">
                <a:moveTo>
                  <a:pt x="806" y="0"/>
                </a:moveTo>
                <a:lnTo>
                  <a:pt x="0" y="182"/>
                </a:lnTo>
                <a:lnTo>
                  <a:pt x="3" y="191"/>
                </a:lnTo>
                <a:lnTo>
                  <a:pt x="808" y="9"/>
                </a:lnTo>
                <a:lnTo>
                  <a:pt x="806" y="0"/>
                </a:lnTo>
                <a:close/>
              </a:path>
            </a:pathLst>
          </a:custGeom>
          <a:solidFill>
            <a:srgbClr val="79DCFF"/>
          </a:solidFill>
          <a:ln w="9525">
            <a:solidFill>
              <a:srgbClr val="79DCFF"/>
            </a:solidFill>
            <a:round/>
            <a:headEnd/>
            <a:tailEnd/>
          </a:ln>
        </p:spPr>
        <p:txBody>
          <a:bodyPr/>
          <a:lstStyle/>
          <a:p>
            <a:endParaRPr lang="en-US"/>
          </a:p>
        </p:txBody>
      </p:sp>
      <p:sp>
        <p:nvSpPr>
          <p:cNvPr id="358458" name="Freeform 58">
            <a:extLst>
              <a:ext uri="{FF2B5EF4-FFF2-40B4-BE49-F238E27FC236}">
                <a16:creationId xmlns:a16="http://schemas.microsoft.com/office/drawing/2014/main" id="{A9124AE6-595C-874D-9321-11C05AA7FBEE}"/>
              </a:ext>
            </a:extLst>
          </p:cNvPr>
          <p:cNvSpPr>
            <a:spLocks/>
          </p:cNvSpPr>
          <p:nvPr/>
        </p:nvSpPr>
        <p:spPr bwMode="auto">
          <a:xfrm>
            <a:off x="5175250" y="1971675"/>
            <a:ext cx="77788" cy="77788"/>
          </a:xfrm>
          <a:custGeom>
            <a:avLst/>
            <a:gdLst>
              <a:gd name="T0" fmla="*/ 0 w 49"/>
              <a:gd name="T1" fmla="*/ 0 h 49"/>
              <a:gd name="T2" fmla="*/ 49 w 49"/>
              <a:gd name="T3" fmla="*/ 14 h 49"/>
              <a:gd name="T4" fmla="*/ 10 w 49"/>
              <a:gd name="T5" fmla="*/ 49 h 49"/>
              <a:gd name="T6" fmla="*/ 0 w 49"/>
              <a:gd name="T7" fmla="*/ 0 h 49"/>
              <a:gd name="T8" fmla="*/ 49 w 49"/>
              <a:gd name="T9" fmla="*/ 14 h 49"/>
              <a:gd name="T10" fmla="*/ 0 w 49"/>
              <a:gd name="T11" fmla="*/ 0 h 49"/>
            </a:gdLst>
            <a:ahLst/>
            <a:cxnLst>
              <a:cxn ang="0">
                <a:pos x="T0" y="T1"/>
              </a:cxn>
              <a:cxn ang="0">
                <a:pos x="T2" y="T3"/>
              </a:cxn>
              <a:cxn ang="0">
                <a:pos x="T4" y="T5"/>
              </a:cxn>
              <a:cxn ang="0">
                <a:pos x="T6" y="T7"/>
              </a:cxn>
              <a:cxn ang="0">
                <a:pos x="T8" y="T9"/>
              </a:cxn>
              <a:cxn ang="0">
                <a:pos x="T10" y="T11"/>
              </a:cxn>
            </a:cxnLst>
            <a:rect l="0" t="0" r="r" b="b"/>
            <a:pathLst>
              <a:path w="49" h="49">
                <a:moveTo>
                  <a:pt x="0" y="0"/>
                </a:moveTo>
                <a:lnTo>
                  <a:pt x="49" y="14"/>
                </a:lnTo>
                <a:lnTo>
                  <a:pt x="10" y="49"/>
                </a:lnTo>
                <a:lnTo>
                  <a:pt x="0" y="0"/>
                </a:lnTo>
                <a:lnTo>
                  <a:pt x="49" y="14"/>
                </a:lnTo>
                <a:lnTo>
                  <a:pt x="0" y="0"/>
                </a:lnTo>
                <a:close/>
              </a:path>
            </a:pathLst>
          </a:custGeom>
          <a:solidFill>
            <a:srgbClr val="79DCFF"/>
          </a:solidFill>
          <a:ln w="9525">
            <a:solidFill>
              <a:srgbClr val="79DCFF"/>
            </a:solidFill>
            <a:round/>
            <a:headEnd/>
            <a:tailEnd/>
          </a:ln>
        </p:spPr>
        <p:txBody>
          <a:bodyPr/>
          <a:lstStyle/>
          <a:p>
            <a:endParaRPr lang="en-US"/>
          </a:p>
        </p:txBody>
      </p:sp>
      <p:sp>
        <p:nvSpPr>
          <p:cNvPr id="358459" name="Freeform 59">
            <a:extLst>
              <a:ext uri="{FF2B5EF4-FFF2-40B4-BE49-F238E27FC236}">
                <a16:creationId xmlns:a16="http://schemas.microsoft.com/office/drawing/2014/main" id="{847DC269-C3F4-D241-B0D7-1AA21808349A}"/>
              </a:ext>
            </a:extLst>
          </p:cNvPr>
          <p:cNvSpPr>
            <a:spLocks/>
          </p:cNvSpPr>
          <p:nvPr/>
        </p:nvSpPr>
        <p:spPr bwMode="auto">
          <a:xfrm>
            <a:off x="3736975" y="2854326"/>
            <a:ext cx="3570288" cy="773113"/>
          </a:xfrm>
          <a:custGeom>
            <a:avLst/>
            <a:gdLst>
              <a:gd name="T0" fmla="*/ 2246 w 2249"/>
              <a:gd name="T1" fmla="*/ 0 h 487"/>
              <a:gd name="T2" fmla="*/ 0 w 2249"/>
              <a:gd name="T3" fmla="*/ 478 h 487"/>
              <a:gd name="T4" fmla="*/ 1 w 2249"/>
              <a:gd name="T5" fmla="*/ 487 h 487"/>
              <a:gd name="T6" fmla="*/ 2249 w 2249"/>
              <a:gd name="T7" fmla="*/ 10 h 487"/>
              <a:gd name="T8" fmla="*/ 2246 w 2249"/>
              <a:gd name="T9" fmla="*/ 0 h 487"/>
            </a:gdLst>
            <a:ahLst/>
            <a:cxnLst>
              <a:cxn ang="0">
                <a:pos x="T0" y="T1"/>
              </a:cxn>
              <a:cxn ang="0">
                <a:pos x="T2" y="T3"/>
              </a:cxn>
              <a:cxn ang="0">
                <a:pos x="T4" y="T5"/>
              </a:cxn>
              <a:cxn ang="0">
                <a:pos x="T6" y="T7"/>
              </a:cxn>
              <a:cxn ang="0">
                <a:pos x="T8" y="T9"/>
              </a:cxn>
            </a:cxnLst>
            <a:rect l="0" t="0" r="r" b="b"/>
            <a:pathLst>
              <a:path w="2249" h="487">
                <a:moveTo>
                  <a:pt x="2246" y="0"/>
                </a:moveTo>
                <a:lnTo>
                  <a:pt x="0" y="478"/>
                </a:lnTo>
                <a:lnTo>
                  <a:pt x="1" y="487"/>
                </a:lnTo>
                <a:lnTo>
                  <a:pt x="2249" y="10"/>
                </a:lnTo>
                <a:lnTo>
                  <a:pt x="224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60" name="Freeform 60">
            <a:extLst>
              <a:ext uri="{FF2B5EF4-FFF2-40B4-BE49-F238E27FC236}">
                <a16:creationId xmlns:a16="http://schemas.microsoft.com/office/drawing/2014/main" id="{8A280530-885E-4348-8929-9B5B1AADF80D}"/>
              </a:ext>
            </a:extLst>
          </p:cNvPr>
          <p:cNvSpPr>
            <a:spLocks/>
          </p:cNvSpPr>
          <p:nvPr/>
        </p:nvSpPr>
        <p:spPr bwMode="auto">
          <a:xfrm>
            <a:off x="7289801" y="2825750"/>
            <a:ext cx="79375" cy="76200"/>
          </a:xfrm>
          <a:custGeom>
            <a:avLst/>
            <a:gdLst>
              <a:gd name="T0" fmla="*/ 0 w 50"/>
              <a:gd name="T1" fmla="*/ 0 h 48"/>
              <a:gd name="T2" fmla="*/ 50 w 50"/>
              <a:gd name="T3" fmla="*/ 15 h 48"/>
              <a:gd name="T4" fmla="*/ 11 w 50"/>
              <a:gd name="T5" fmla="*/ 48 h 48"/>
              <a:gd name="T6" fmla="*/ 0 w 50"/>
              <a:gd name="T7" fmla="*/ 0 h 48"/>
              <a:gd name="T8" fmla="*/ 50 w 50"/>
              <a:gd name="T9" fmla="*/ 15 h 48"/>
              <a:gd name="T10" fmla="*/ 0 w 50"/>
              <a:gd name="T11" fmla="*/ 0 h 48"/>
            </a:gdLst>
            <a:ahLst/>
            <a:cxnLst>
              <a:cxn ang="0">
                <a:pos x="T0" y="T1"/>
              </a:cxn>
              <a:cxn ang="0">
                <a:pos x="T2" y="T3"/>
              </a:cxn>
              <a:cxn ang="0">
                <a:pos x="T4" y="T5"/>
              </a:cxn>
              <a:cxn ang="0">
                <a:pos x="T6" y="T7"/>
              </a:cxn>
              <a:cxn ang="0">
                <a:pos x="T8" y="T9"/>
              </a:cxn>
              <a:cxn ang="0">
                <a:pos x="T10" y="T11"/>
              </a:cxn>
            </a:cxnLst>
            <a:rect l="0" t="0" r="r" b="b"/>
            <a:pathLst>
              <a:path w="50" h="48">
                <a:moveTo>
                  <a:pt x="0" y="0"/>
                </a:moveTo>
                <a:lnTo>
                  <a:pt x="50" y="15"/>
                </a:lnTo>
                <a:lnTo>
                  <a:pt x="11" y="48"/>
                </a:lnTo>
                <a:lnTo>
                  <a:pt x="0" y="0"/>
                </a:lnTo>
                <a:lnTo>
                  <a:pt x="50" y="15"/>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61" name="Freeform 61">
            <a:extLst>
              <a:ext uri="{FF2B5EF4-FFF2-40B4-BE49-F238E27FC236}">
                <a16:creationId xmlns:a16="http://schemas.microsoft.com/office/drawing/2014/main" id="{2C60F8F0-815A-8D4D-8050-2E8AEA197E69}"/>
              </a:ext>
            </a:extLst>
          </p:cNvPr>
          <p:cNvSpPr>
            <a:spLocks/>
          </p:cNvSpPr>
          <p:nvPr/>
        </p:nvSpPr>
        <p:spPr bwMode="auto">
          <a:xfrm>
            <a:off x="3759201" y="5053013"/>
            <a:ext cx="1420813" cy="17462"/>
          </a:xfrm>
          <a:custGeom>
            <a:avLst/>
            <a:gdLst>
              <a:gd name="T0" fmla="*/ 895 w 895"/>
              <a:gd name="T1" fmla="*/ 0 h 11"/>
              <a:gd name="T2" fmla="*/ 0 w 895"/>
              <a:gd name="T3" fmla="*/ 2 h 11"/>
              <a:gd name="T4" fmla="*/ 0 w 895"/>
              <a:gd name="T5" fmla="*/ 11 h 11"/>
              <a:gd name="T6" fmla="*/ 895 w 895"/>
              <a:gd name="T7" fmla="*/ 9 h 11"/>
              <a:gd name="T8" fmla="*/ 895 w 895"/>
              <a:gd name="T9" fmla="*/ 0 h 11"/>
            </a:gdLst>
            <a:ahLst/>
            <a:cxnLst>
              <a:cxn ang="0">
                <a:pos x="T0" y="T1"/>
              </a:cxn>
              <a:cxn ang="0">
                <a:pos x="T2" y="T3"/>
              </a:cxn>
              <a:cxn ang="0">
                <a:pos x="T4" y="T5"/>
              </a:cxn>
              <a:cxn ang="0">
                <a:pos x="T6" y="T7"/>
              </a:cxn>
              <a:cxn ang="0">
                <a:pos x="T8" y="T9"/>
              </a:cxn>
            </a:cxnLst>
            <a:rect l="0" t="0" r="r" b="b"/>
            <a:pathLst>
              <a:path w="895" h="11">
                <a:moveTo>
                  <a:pt x="895" y="0"/>
                </a:moveTo>
                <a:lnTo>
                  <a:pt x="0" y="2"/>
                </a:lnTo>
                <a:lnTo>
                  <a:pt x="0" y="11"/>
                </a:lnTo>
                <a:lnTo>
                  <a:pt x="895" y="9"/>
                </a:lnTo>
                <a:lnTo>
                  <a:pt x="895" y="0"/>
                </a:lnTo>
                <a:close/>
              </a:path>
            </a:pathLst>
          </a:custGeom>
          <a:solidFill>
            <a:srgbClr val="33CC33"/>
          </a:solidFill>
          <a:ln w="9525">
            <a:solidFill>
              <a:srgbClr val="33CC33"/>
            </a:solidFill>
            <a:round/>
            <a:headEnd/>
            <a:tailEnd/>
          </a:ln>
        </p:spPr>
        <p:txBody>
          <a:bodyPr/>
          <a:lstStyle/>
          <a:p>
            <a:endParaRPr lang="en-US"/>
          </a:p>
        </p:txBody>
      </p:sp>
      <p:sp>
        <p:nvSpPr>
          <p:cNvPr id="358462" name="Freeform 62">
            <a:extLst>
              <a:ext uri="{FF2B5EF4-FFF2-40B4-BE49-F238E27FC236}">
                <a16:creationId xmlns:a16="http://schemas.microsoft.com/office/drawing/2014/main" id="{D155BEC4-12D4-2045-A298-02946A79EA3F}"/>
              </a:ext>
            </a:extLst>
          </p:cNvPr>
          <p:cNvSpPr>
            <a:spLocks/>
          </p:cNvSpPr>
          <p:nvPr/>
        </p:nvSpPr>
        <p:spPr bwMode="auto">
          <a:xfrm>
            <a:off x="5175250" y="5021264"/>
            <a:ext cx="71438" cy="79375"/>
          </a:xfrm>
          <a:custGeom>
            <a:avLst/>
            <a:gdLst>
              <a:gd name="T0" fmla="*/ 0 w 45"/>
              <a:gd name="T1" fmla="*/ 0 h 50"/>
              <a:gd name="T2" fmla="*/ 45 w 45"/>
              <a:gd name="T3" fmla="*/ 24 h 50"/>
              <a:gd name="T4" fmla="*/ 0 w 45"/>
              <a:gd name="T5" fmla="*/ 50 h 50"/>
              <a:gd name="T6" fmla="*/ 0 w 45"/>
              <a:gd name="T7" fmla="*/ 0 h 50"/>
              <a:gd name="T8" fmla="*/ 45 w 45"/>
              <a:gd name="T9" fmla="*/ 24 h 50"/>
              <a:gd name="T10" fmla="*/ 0 w 45"/>
              <a:gd name="T11" fmla="*/ 0 h 50"/>
            </a:gdLst>
            <a:ahLst/>
            <a:cxnLst>
              <a:cxn ang="0">
                <a:pos x="T0" y="T1"/>
              </a:cxn>
              <a:cxn ang="0">
                <a:pos x="T2" y="T3"/>
              </a:cxn>
              <a:cxn ang="0">
                <a:pos x="T4" y="T5"/>
              </a:cxn>
              <a:cxn ang="0">
                <a:pos x="T6" y="T7"/>
              </a:cxn>
              <a:cxn ang="0">
                <a:pos x="T8" y="T9"/>
              </a:cxn>
              <a:cxn ang="0">
                <a:pos x="T10" y="T11"/>
              </a:cxn>
            </a:cxnLst>
            <a:rect l="0" t="0" r="r" b="b"/>
            <a:pathLst>
              <a:path w="45" h="50">
                <a:moveTo>
                  <a:pt x="0" y="0"/>
                </a:moveTo>
                <a:lnTo>
                  <a:pt x="45" y="24"/>
                </a:lnTo>
                <a:lnTo>
                  <a:pt x="0" y="50"/>
                </a:lnTo>
                <a:lnTo>
                  <a:pt x="0" y="0"/>
                </a:lnTo>
                <a:lnTo>
                  <a:pt x="45" y="24"/>
                </a:lnTo>
                <a:lnTo>
                  <a:pt x="0" y="0"/>
                </a:lnTo>
                <a:close/>
              </a:path>
            </a:pathLst>
          </a:custGeom>
          <a:solidFill>
            <a:srgbClr val="33CC33"/>
          </a:solidFill>
          <a:ln w="9525">
            <a:solidFill>
              <a:srgbClr val="33CC33"/>
            </a:solidFill>
            <a:round/>
            <a:headEnd/>
            <a:tailEnd/>
          </a:ln>
        </p:spPr>
        <p:txBody>
          <a:bodyPr/>
          <a:lstStyle/>
          <a:p>
            <a:endParaRPr lang="en-US"/>
          </a:p>
        </p:txBody>
      </p:sp>
      <p:sp>
        <p:nvSpPr>
          <p:cNvPr id="358463" name="Freeform 63">
            <a:extLst>
              <a:ext uri="{FF2B5EF4-FFF2-40B4-BE49-F238E27FC236}">
                <a16:creationId xmlns:a16="http://schemas.microsoft.com/office/drawing/2014/main" id="{6C707226-F532-264D-9629-7CCF27DE7FE2}"/>
              </a:ext>
            </a:extLst>
          </p:cNvPr>
          <p:cNvSpPr>
            <a:spLocks/>
          </p:cNvSpPr>
          <p:nvPr/>
        </p:nvSpPr>
        <p:spPr bwMode="auto">
          <a:xfrm>
            <a:off x="6799264" y="4572000"/>
            <a:ext cx="1081087" cy="1162050"/>
          </a:xfrm>
          <a:custGeom>
            <a:avLst/>
            <a:gdLst>
              <a:gd name="T0" fmla="*/ 674 w 681"/>
              <a:gd name="T1" fmla="*/ 0 h 732"/>
              <a:gd name="T2" fmla="*/ 0 w 681"/>
              <a:gd name="T3" fmla="*/ 725 h 732"/>
              <a:gd name="T4" fmla="*/ 7 w 681"/>
              <a:gd name="T5" fmla="*/ 732 h 732"/>
              <a:gd name="T6" fmla="*/ 681 w 681"/>
              <a:gd name="T7" fmla="*/ 7 h 732"/>
              <a:gd name="T8" fmla="*/ 674 w 681"/>
              <a:gd name="T9" fmla="*/ 0 h 732"/>
            </a:gdLst>
            <a:ahLst/>
            <a:cxnLst>
              <a:cxn ang="0">
                <a:pos x="T0" y="T1"/>
              </a:cxn>
              <a:cxn ang="0">
                <a:pos x="T2" y="T3"/>
              </a:cxn>
              <a:cxn ang="0">
                <a:pos x="T4" y="T5"/>
              </a:cxn>
              <a:cxn ang="0">
                <a:pos x="T6" y="T7"/>
              </a:cxn>
              <a:cxn ang="0">
                <a:pos x="T8" y="T9"/>
              </a:cxn>
            </a:cxnLst>
            <a:rect l="0" t="0" r="r" b="b"/>
            <a:pathLst>
              <a:path w="681" h="732">
                <a:moveTo>
                  <a:pt x="674" y="0"/>
                </a:moveTo>
                <a:lnTo>
                  <a:pt x="0" y="725"/>
                </a:lnTo>
                <a:lnTo>
                  <a:pt x="7" y="732"/>
                </a:lnTo>
                <a:lnTo>
                  <a:pt x="681" y="7"/>
                </a:lnTo>
                <a:lnTo>
                  <a:pt x="674" y="0"/>
                </a:lnTo>
                <a:close/>
              </a:path>
            </a:pathLst>
          </a:custGeom>
          <a:solidFill>
            <a:srgbClr val="1F1A17"/>
          </a:solidFill>
          <a:ln w="9525">
            <a:solidFill>
              <a:schemeClr val="tx2">
                <a:lumMod val="50000"/>
              </a:schemeClr>
            </a:solidFill>
            <a:round/>
            <a:headEnd/>
            <a:tailEnd/>
          </a:ln>
        </p:spPr>
        <p:txBody>
          <a:bodyPr/>
          <a:lstStyle/>
          <a:p>
            <a:endParaRPr lang="en-US">
              <a:solidFill>
                <a:schemeClr val="tx2">
                  <a:lumMod val="50000"/>
                </a:schemeClr>
              </a:solidFill>
            </a:endParaRPr>
          </a:p>
        </p:txBody>
      </p:sp>
      <p:sp>
        <p:nvSpPr>
          <p:cNvPr id="358464" name="Freeform 64">
            <a:extLst>
              <a:ext uri="{FF2B5EF4-FFF2-40B4-BE49-F238E27FC236}">
                <a16:creationId xmlns:a16="http://schemas.microsoft.com/office/drawing/2014/main" id="{C6CCB68B-0D43-4144-B5F3-C19BC5301ED0}"/>
              </a:ext>
            </a:extLst>
          </p:cNvPr>
          <p:cNvSpPr>
            <a:spLocks/>
          </p:cNvSpPr>
          <p:nvPr/>
        </p:nvSpPr>
        <p:spPr bwMode="auto">
          <a:xfrm>
            <a:off x="7842250" y="4530726"/>
            <a:ext cx="77788" cy="79375"/>
          </a:xfrm>
          <a:custGeom>
            <a:avLst/>
            <a:gdLst>
              <a:gd name="T0" fmla="*/ 0 w 49"/>
              <a:gd name="T1" fmla="*/ 16 h 50"/>
              <a:gd name="T2" fmla="*/ 49 w 49"/>
              <a:gd name="T3" fmla="*/ 0 h 50"/>
              <a:gd name="T4" fmla="*/ 37 w 49"/>
              <a:gd name="T5" fmla="*/ 50 h 50"/>
              <a:gd name="T6" fmla="*/ 0 w 49"/>
              <a:gd name="T7" fmla="*/ 16 h 50"/>
              <a:gd name="T8" fmla="*/ 49 w 49"/>
              <a:gd name="T9" fmla="*/ 0 h 50"/>
              <a:gd name="T10" fmla="*/ 0 w 49"/>
              <a:gd name="T11" fmla="*/ 16 h 50"/>
            </a:gdLst>
            <a:ahLst/>
            <a:cxnLst>
              <a:cxn ang="0">
                <a:pos x="T0" y="T1"/>
              </a:cxn>
              <a:cxn ang="0">
                <a:pos x="T2" y="T3"/>
              </a:cxn>
              <a:cxn ang="0">
                <a:pos x="T4" y="T5"/>
              </a:cxn>
              <a:cxn ang="0">
                <a:pos x="T6" y="T7"/>
              </a:cxn>
              <a:cxn ang="0">
                <a:pos x="T8" y="T9"/>
              </a:cxn>
              <a:cxn ang="0">
                <a:pos x="T10" y="T11"/>
              </a:cxn>
            </a:cxnLst>
            <a:rect l="0" t="0" r="r" b="b"/>
            <a:pathLst>
              <a:path w="49" h="50">
                <a:moveTo>
                  <a:pt x="0" y="16"/>
                </a:moveTo>
                <a:lnTo>
                  <a:pt x="49" y="0"/>
                </a:lnTo>
                <a:lnTo>
                  <a:pt x="37" y="50"/>
                </a:lnTo>
                <a:lnTo>
                  <a:pt x="0" y="16"/>
                </a:lnTo>
                <a:lnTo>
                  <a:pt x="49" y="0"/>
                </a:lnTo>
                <a:lnTo>
                  <a:pt x="0" y="16"/>
                </a:lnTo>
                <a:close/>
              </a:path>
            </a:pathLst>
          </a:custGeom>
          <a:solidFill>
            <a:schemeClr val="tx2"/>
          </a:solidFill>
          <a:ln w="9525">
            <a:solidFill>
              <a:schemeClr val="tx2"/>
            </a:solidFill>
            <a:round/>
            <a:headEnd/>
            <a:tailEnd/>
          </a:ln>
        </p:spPr>
        <p:txBody>
          <a:bodyPr/>
          <a:lstStyle/>
          <a:p>
            <a:endParaRPr lang="en-US"/>
          </a:p>
        </p:txBody>
      </p:sp>
      <p:sp>
        <p:nvSpPr>
          <p:cNvPr id="358465" name="Rectangle 65">
            <a:extLst>
              <a:ext uri="{FF2B5EF4-FFF2-40B4-BE49-F238E27FC236}">
                <a16:creationId xmlns:a16="http://schemas.microsoft.com/office/drawing/2014/main" id="{B002B16E-68C0-2448-9AF7-F16158CD53C1}"/>
              </a:ext>
            </a:extLst>
          </p:cNvPr>
          <p:cNvSpPr>
            <a:spLocks noChangeArrowheads="1"/>
          </p:cNvSpPr>
          <p:nvPr/>
        </p:nvSpPr>
        <p:spPr bwMode="auto">
          <a:xfrm>
            <a:off x="8974139" y="3887788"/>
            <a:ext cx="15875" cy="1847850"/>
          </a:xfrm>
          <a:prstGeom prst="rect">
            <a:avLst/>
          </a:prstGeom>
          <a:solidFill>
            <a:srgbClr val="1F1A17"/>
          </a:solidFill>
          <a:ln w="9525">
            <a:solidFill>
              <a:schemeClr val="hlink"/>
            </a:solidFill>
            <a:miter lim="800000"/>
            <a:headEnd/>
            <a:tailEnd/>
          </a:ln>
        </p:spPr>
        <p:txBody>
          <a:bodyPr/>
          <a:lstStyle/>
          <a:p>
            <a:endParaRPr lang="en-US"/>
          </a:p>
        </p:txBody>
      </p:sp>
      <p:sp>
        <p:nvSpPr>
          <p:cNvPr id="358466" name="Freeform 66">
            <a:extLst>
              <a:ext uri="{FF2B5EF4-FFF2-40B4-BE49-F238E27FC236}">
                <a16:creationId xmlns:a16="http://schemas.microsoft.com/office/drawing/2014/main" id="{AF1DFF7F-CEBA-634F-92B0-1D75B5F15D2E}"/>
              </a:ext>
            </a:extLst>
          </p:cNvPr>
          <p:cNvSpPr>
            <a:spLocks/>
          </p:cNvSpPr>
          <p:nvPr/>
        </p:nvSpPr>
        <p:spPr bwMode="auto">
          <a:xfrm>
            <a:off x="8942389" y="3821114"/>
            <a:ext cx="79375" cy="71437"/>
          </a:xfrm>
          <a:custGeom>
            <a:avLst/>
            <a:gdLst>
              <a:gd name="T0" fmla="*/ 0 w 50"/>
              <a:gd name="T1" fmla="*/ 45 h 45"/>
              <a:gd name="T2" fmla="*/ 25 w 50"/>
              <a:gd name="T3" fmla="*/ 0 h 45"/>
              <a:gd name="T4" fmla="*/ 50 w 50"/>
              <a:gd name="T5" fmla="*/ 45 h 45"/>
              <a:gd name="T6" fmla="*/ 0 w 50"/>
              <a:gd name="T7" fmla="*/ 45 h 45"/>
              <a:gd name="T8" fmla="*/ 25 w 50"/>
              <a:gd name="T9" fmla="*/ 0 h 45"/>
              <a:gd name="T10" fmla="*/ 0 w 50"/>
              <a:gd name="T11" fmla="*/ 45 h 45"/>
            </a:gdLst>
            <a:ahLst/>
            <a:cxnLst>
              <a:cxn ang="0">
                <a:pos x="T0" y="T1"/>
              </a:cxn>
              <a:cxn ang="0">
                <a:pos x="T2" y="T3"/>
              </a:cxn>
              <a:cxn ang="0">
                <a:pos x="T4" y="T5"/>
              </a:cxn>
              <a:cxn ang="0">
                <a:pos x="T6" y="T7"/>
              </a:cxn>
              <a:cxn ang="0">
                <a:pos x="T8" y="T9"/>
              </a:cxn>
              <a:cxn ang="0">
                <a:pos x="T10" y="T11"/>
              </a:cxn>
            </a:cxnLst>
            <a:rect l="0" t="0" r="r" b="b"/>
            <a:pathLst>
              <a:path w="50" h="45">
                <a:moveTo>
                  <a:pt x="0" y="45"/>
                </a:moveTo>
                <a:lnTo>
                  <a:pt x="25" y="0"/>
                </a:lnTo>
                <a:lnTo>
                  <a:pt x="50" y="45"/>
                </a:lnTo>
                <a:lnTo>
                  <a:pt x="0" y="45"/>
                </a:lnTo>
                <a:lnTo>
                  <a:pt x="25" y="0"/>
                </a:lnTo>
                <a:lnTo>
                  <a:pt x="0" y="45"/>
                </a:lnTo>
                <a:close/>
              </a:path>
            </a:pathLst>
          </a:custGeom>
          <a:solidFill>
            <a:schemeClr val="hlink"/>
          </a:solidFill>
          <a:ln w="9525">
            <a:solidFill>
              <a:schemeClr val="hlink"/>
            </a:solidFill>
            <a:round/>
            <a:headEnd/>
            <a:tailEnd/>
          </a:ln>
        </p:spPr>
        <p:txBody>
          <a:bodyPr/>
          <a:lstStyle/>
          <a:p>
            <a:endParaRPr lang="en-US"/>
          </a:p>
        </p:txBody>
      </p:sp>
      <p:sp>
        <p:nvSpPr>
          <p:cNvPr id="358411" name="Text Box 11">
            <a:extLst>
              <a:ext uri="{FF2B5EF4-FFF2-40B4-BE49-F238E27FC236}">
                <a16:creationId xmlns:a16="http://schemas.microsoft.com/office/drawing/2014/main" id="{A62FD2E3-0C39-8B45-8526-F9009C6BB908}"/>
              </a:ext>
            </a:extLst>
          </p:cNvPr>
          <p:cNvSpPr txBox="1">
            <a:spLocks noChangeArrowheads="1"/>
          </p:cNvSpPr>
          <p:nvPr/>
        </p:nvSpPr>
        <p:spPr bwMode="auto">
          <a:xfrm>
            <a:off x="4629401" y="427763"/>
            <a:ext cx="30989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fr-FR" altLang="en-US" sz="3200" dirty="0">
                <a:solidFill>
                  <a:schemeClr val="tx1"/>
                </a:solidFill>
              </a:rPr>
              <a:t>Type of </a:t>
            </a:r>
            <a:r>
              <a:rPr lang="fr-FR" altLang="en-US" sz="3200" dirty="0" err="1">
                <a:solidFill>
                  <a:schemeClr val="tx1"/>
                </a:solidFill>
              </a:rPr>
              <a:t>artifacts</a:t>
            </a:r>
            <a:endParaRPr lang="fr-FR" altLang="en-US" sz="3200" dirty="0">
              <a:solidFill>
                <a:schemeClr val="tx1"/>
              </a:solidFill>
            </a:endParaRPr>
          </a:p>
        </p:txBody>
      </p:sp>
    </p:spTree>
    <p:extLst>
      <p:ext uri="{BB962C8B-B14F-4D97-AF65-F5344CB8AC3E}">
        <p14:creationId xmlns:p14="http://schemas.microsoft.com/office/powerpoint/2010/main" val="35316049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2752760" y="33679"/>
            <a:ext cx="6686480" cy="1325563"/>
          </a:xfrm>
          <a:solidFill>
            <a:schemeClr val="lt1"/>
          </a:solidFill>
        </p:spPr>
        <p:txBody>
          <a:bodyPr>
            <a:normAutofit/>
          </a:bodyPr>
          <a:lstStyle/>
          <a:p>
            <a:r>
              <a:rPr lang="en-US" sz="4000" dirty="0"/>
              <a:t>Looking for bad channels</a:t>
            </a:r>
          </a:p>
        </p:txBody>
      </p:sp>
      <p:sp>
        <p:nvSpPr>
          <p:cNvPr id="8" name="Slide Number Placeholder 7"/>
          <p:cNvSpPr>
            <a:spLocks noGrp="1"/>
          </p:cNvSpPr>
          <p:nvPr>
            <p:ph type="sldNum" sz="quarter" idx="11"/>
          </p:nvPr>
        </p:nvSpPr>
        <p:spPr/>
        <p:txBody>
          <a:bodyPr/>
          <a:lstStyle/>
          <a:p>
            <a:pPr>
              <a:defRPr/>
            </a:pPr>
            <a:fld id="{29F35A51-7F94-4403-8360-51CAB843B3C7}" type="slidenum">
              <a:rPr lang="de-DE" smtClean="0"/>
              <a:pPr>
                <a:defRPr/>
              </a:pPr>
              <a:t>36</a:t>
            </a:fld>
            <a:endParaRPr lang="en-US"/>
          </a:p>
        </p:txBody>
      </p:sp>
      <p:pic>
        <p:nvPicPr>
          <p:cNvPr id="11" name="Picture 10" descr="A picture containing graphical user interface&#10;&#10;Description automatically generated">
            <a:extLst>
              <a:ext uri="{FF2B5EF4-FFF2-40B4-BE49-F238E27FC236}">
                <a16:creationId xmlns:a16="http://schemas.microsoft.com/office/drawing/2014/main" id="{A33D5E90-86CA-59B1-89FB-22E7A27931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394" t="13690" r="3812" b="13597"/>
          <a:stretch/>
        </p:blipFill>
        <p:spPr>
          <a:xfrm>
            <a:off x="1682622" y="1359242"/>
            <a:ext cx="8347571" cy="5186036"/>
          </a:xfrm>
          <a:prstGeom prst="rect">
            <a:avLst/>
          </a:prstGeom>
        </p:spPr>
      </p:pic>
    </p:spTree>
    <p:extLst>
      <p:ext uri="{BB962C8B-B14F-4D97-AF65-F5344CB8AC3E}">
        <p14:creationId xmlns:p14="http://schemas.microsoft.com/office/powerpoint/2010/main" val="4165618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8383870-590F-D193-9498-4806E677C0CC}"/>
              </a:ext>
            </a:extLst>
          </p:cNvPr>
          <p:cNvSpPr txBox="1">
            <a:spLocks/>
          </p:cNvSpPr>
          <p:nvPr/>
        </p:nvSpPr>
        <p:spPr>
          <a:xfrm>
            <a:off x="762000" y="5124495"/>
            <a:ext cx="5130084" cy="994172"/>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0"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en-US" sz="1500" dirty="0">
              <a:latin typeface="+mn-lt"/>
            </a:endParaRPr>
          </a:p>
        </p:txBody>
      </p:sp>
      <p:pic>
        <p:nvPicPr>
          <p:cNvPr id="4" name="Picture 3">
            <a:extLst>
              <a:ext uri="{FF2B5EF4-FFF2-40B4-BE49-F238E27FC236}">
                <a16:creationId xmlns:a16="http://schemas.microsoft.com/office/drawing/2014/main" id="{08303C24-EF00-4E57-E7FD-05E91561E85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00992" y="2743658"/>
            <a:ext cx="2211998" cy="2222482"/>
          </a:xfrm>
          <a:prstGeom prst="rect">
            <a:avLst/>
          </a:prstGeom>
        </p:spPr>
      </p:pic>
      <p:pic>
        <p:nvPicPr>
          <p:cNvPr id="5" name="Picture 4">
            <a:extLst>
              <a:ext uri="{FF2B5EF4-FFF2-40B4-BE49-F238E27FC236}">
                <a16:creationId xmlns:a16="http://schemas.microsoft.com/office/drawing/2014/main" id="{D95403B9-4AC6-13F5-3159-0606C76D3F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0343" y="2743658"/>
            <a:ext cx="2170555" cy="2222482"/>
          </a:xfrm>
          <a:prstGeom prst="rect">
            <a:avLst/>
          </a:prstGeom>
        </p:spPr>
      </p:pic>
      <p:sp>
        <p:nvSpPr>
          <p:cNvPr id="6" name="TextBox 5">
            <a:extLst>
              <a:ext uri="{FF2B5EF4-FFF2-40B4-BE49-F238E27FC236}">
                <a16:creationId xmlns:a16="http://schemas.microsoft.com/office/drawing/2014/main" id="{15F8E819-5561-465A-C01D-3BCCA6B9AA07}"/>
              </a:ext>
            </a:extLst>
          </p:cNvPr>
          <p:cNvSpPr txBox="1"/>
          <p:nvPr/>
        </p:nvSpPr>
        <p:spPr>
          <a:xfrm>
            <a:off x="1009852" y="2351241"/>
            <a:ext cx="1872628" cy="461665"/>
          </a:xfrm>
          <a:prstGeom prst="rect">
            <a:avLst/>
          </a:prstGeom>
          <a:noFill/>
        </p:spPr>
        <p:txBody>
          <a:bodyPr wrap="none" rtlCol="0">
            <a:spAutoFit/>
          </a:bodyPr>
          <a:lstStyle/>
          <a:p>
            <a:pPr algn="ctr"/>
            <a:r>
              <a:rPr lang="en-US" dirty="0"/>
              <a:t>Bad data</a:t>
            </a:r>
          </a:p>
          <a:p>
            <a:pPr algn="ctr"/>
            <a:r>
              <a:rPr lang="en-US" sz="1000" dirty="0"/>
              <a:t>(some uncorrelated channels)</a:t>
            </a:r>
          </a:p>
        </p:txBody>
      </p:sp>
      <p:sp>
        <p:nvSpPr>
          <p:cNvPr id="7" name="TextBox 6">
            <a:extLst>
              <a:ext uri="{FF2B5EF4-FFF2-40B4-BE49-F238E27FC236}">
                <a16:creationId xmlns:a16="http://schemas.microsoft.com/office/drawing/2014/main" id="{EE9DC1EB-B2C9-BDE3-6E71-6FDDD7EE01DC}"/>
              </a:ext>
            </a:extLst>
          </p:cNvPr>
          <p:cNvSpPr txBox="1"/>
          <p:nvPr/>
        </p:nvSpPr>
        <p:spPr>
          <a:xfrm>
            <a:off x="3268694" y="2351242"/>
            <a:ext cx="1915909" cy="461665"/>
          </a:xfrm>
          <a:prstGeom prst="rect">
            <a:avLst/>
          </a:prstGeom>
          <a:noFill/>
        </p:spPr>
        <p:txBody>
          <a:bodyPr wrap="none" rtlCol="0">
            <a:spAutoFit/>
          </a:bodyPr>
          <a:lstStyle/>
          <a:p>
            <a:pPr algn="ctr"/>
            <a:r>
              <a:rPr lang="en-US" dirty="0"/>
              <a:t>Good data</a:t>
            </a:r>
          </a:p>
          <a:p>
            <a:pPr algn="ctr"/>
            <a:r>
              <a:rPr lang="en-US" sz="1000" dirty="0"/>
              <a:t>(all channels highly correlated)</a:t>
            </a:r>
          </a:p>
        </p:txBody>
      </p:sp>
      <p:sp>
        <p:nvSpPr>
          <p:cNvPr id="8" name="TextBox 7">
            <a:extLst>
              <a:ext uri="{FF2B5EF4-FFF2-40B4-BE49-F238E27FC236}">
                <a16:creationId xmlns:a16="http://schemas.microsoft.com/office/drawing/2014/main" id="{0263E43A-05FF-6081-F6D8-849966FD0B02}"/>
              </a:ext>
            </a:extLst>
          </p:cNvPr>
          <p:cNvSpPr txBox="1"/>
          <p:nvPr/>
        </p:nvSpPr>
        <p:spPr>
          <a:xfrm>
            <a:off x="2016885" y="1635663"/>
            <a:ext cx="2345514" cy="646331"/>
          </a:xfrm>
          <a:prstGeom prst="rect">
            <a:avLst/>
          </a:prstGeom>
          <a:noFill/>
        </p:spPr>
        <p:txBody>
          <a:bodyPr wrap="none" rtlCol="0">
            <a:spAutoFit/>
          </a:bodyPr>
          <a:lstStyle/>
          <a:p>
            <a:pPr algn="ctr"/>
            <a:r>
              <a:rPr lang="en-US" b="1" dirty="0"/>
              <a:t>Pairwise correlation to</a:t>
            </a:r>
          </a:p>
          <a:p>
            <a:pPr algn="ctr"/>
            <a:r>
              <a:rPr lang="en-US" b="1" dirty="0"/>
              <a:t>find bad channels</a:t>
            </a:r>
          </a:p>
        </p:txBody>
      </p:sp>
      <p:sp>
        <p:nvSpPr>
          <p:cNvPr id="9" name="TextBox 8">
            <a:extLst>
              <a:ext uri="{FF2B5EF4-FFF2-40B4-BE49-F238E27FC236}">
                <a16:creationId xmlns:a16="http://schemas.microsoft.com/office/drawing/2014/main" id="{DD4EB218-1968-B80C-332E-D7D5A2ED3071}"/>
              </a:ext>
            </a:extLst>
          </p:cNvPr>
          <p:cNvSpPr txBox="1"/>
          <p:nvPr/>
        </p:nvSpPr>
        <p:spPr>
          <a:xfrm>
            <a:off x="914401" y="4975251"/>
            <a:ext cx="5067836" cy="830997"/>
          </a:xfrm>
          <a:prstGeom prst="rect">
            <a:avLst/>
          </a:prstGeom>
          <a:noFill/>
        </p:spPr>
        <p:txBody>
          <a:bodyPr wrap="square" rtlCol="0">
            <a:spAutoFit/>
          </a:bodyPr>
          <a:lstStyle/>
          <a:p>
            <a:br>
              <a:rPr lang="en-US" sz="1200" dirty="0"/>
            </a:br>
            <a:r>
              <a:rPr lang="en-US" sz="1200" dirty="0"/>
              <a:t>Tim R. Mullen, Christian </a:t>
            </a:r>
            <a:r>
              <a:rPr lang="en-US" sz="1200" dirty="0" err="1"/>
              <a:t>Kothe</a:t>
            </a:r>
            <a:r>
              <a:rPr lang="en-US" sz="1200" dirty="0"/>
              <a:t>, et al.(2015) Real-time neuroimaging and cognitive monitoring using wearable dry EEG. IEEE Transactions on Biomedical Engineering. DOI:10.1109/TBME.2015.2481482</a:t>
            </a:r>
          </a:p>
        </p:txBody>
      </p:sp>
      <p:sp>
        <p:nvSpPr>
          <p:cNvPr id="11" name="Rectangle 10">
            <a:extLst>
              <a:ext uri="{FF2B5EF4-FFF2-40B4-BE49-F238E27FC236}">
                <a16:creationId xmlns:a16="http://schemas.microsoft.com/office/drawing/2014/main" id="{C330A9B6-4EBD-46F5-E2C8-E27E48400148}"/>
              </a:ext>
            </a:extLst>
          </p:cNvPr>
          <p:cNvSpPr/>
          <p:nvPr/>
        </p:nvSpPr>
        <p:spPr>
          <a:xfrm>
            <a:off x="5666704" y="2281994"/>
            <a:ext cx="271263" cy="403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975DBA3-C4C3-B992-2FF9-59012C00276F}"/>
              </a:ext>
            </a:extLst>
          </p:cNvPr>
          <p:cNvGrpSpPr/>
          <p:nvPr/>
        </p:nvGrpSpPr>
        <p:grpSpPr>
          <a:xfrm>
            <a:off x="5699353" y="2459778"/>
            <a:ext cx="7061982" cy="3198770"/>
            <a:chOff x="5699353" y="2459778"/>
            <a:chExt cx="7061982" cy="3198770"/>
          </a:xfrm>
        </p:grpSpPr>
        <p:pic>
          <p:nvPicPr>
            <p:cNvPr id="10" name="image13.png">
              <a:extLst>
                <a:ext uri="{FF2B5EF4-FFF2-40B4-BE49-F238E27FC236}">
                  <a16:creationId xmlns:a16="http://schemas.microsoft.com/office/drawing/2014/main" id="{75C5F027-7F7D-B1EF-22CE-53B469CC5B00}"/>
                </a:ext>
              </a:extLst>
            </p:cNvPr>
            <p:cNvPicPr/>
            <p:nvPr/>
          </p:nvPicPr>
          <p:blipFill rotWithShape="1">
            <a:blip r:embed="rId4" cstate="screen">
              <a:extLst>
                <a:ext uri="{28A0092B-C50C-407E-A947-70E740481C1C}">
                  <a14:useLocalDpi xmlns:a14="http://schemas.microsoft.com/office/drawing/2010/main"/>
                </a:ext>
              </a:extLst>
            </a:blip>
            <a:srcRect/>
            <a:stretch/>
          </p:blipFill>
          <p:spPr>
            <a:xfrm>
              <a:off x="5699353" y="2459778"/>
              <a:ext cx="6266815" cy="2337690"/>
            </a:xfrm>
            <a:prstGeom prst="rect">
              <a:avLst/>
            </a:prstGeom>
            <a:ln/>
          </p:spPr>
        </p:pic>
        <p:sp>
          <p:nvSpPr>
            <p:cNvPr id="14" name="Content Placeholder 2">
              <a:extLst>
                <a:ext uri="{FF2B5EF4-FFF2-40B4-BE49-F238E27FC236}">
                  <a16:creationId xmlns:a16="http://schemas.microsoft.com/office/drawing/2014/main" id="{3B131963-4DDD-4B8F-375F-51994D7CBB58}"/>
                </a:ext>
              </a:extLst>
            </p:cNvPr>
            <p:cNvSpPr txBox="1">
              <a:spLocks/>
            </p:cNvSpPr>
            <p:nvPr/>
          </p:nvSpPr>
          <p:spPr>
            <a:xfrm>
              <a:off x="6636914" y="4995510"/>
              <a:ext cx="6124421" cy="663038"/>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Interpolating bad channels does not increase significance for reasonably clean data</a:t>
              </a:r>
            </a:p>
            <a:p>
              <a:endParaRPr lang="en-US" dirty="0"/>
            </a:p>
            <a:p>
              <a:endParaRPr lang="en-US" dirty="0"/>
            </a:p>
            <a:p>
              <a:endParaRPr lang="en-US" dirty="0"/>
            </a:p>
          </p:txBody>
        </p:sp>
      </p:grpSp>
      <p:sp>
        <p:nvSpPr>
          <p:cNvPr id="16" name="Rectangle 15">
            <a:extLst>
              <a:ext uri="{FF2B5EF4-FFF2-40B4-BE49-F238E27FC236}">
                <a16:creationId xmlns:a16="http://schemas.microsoft.com/office/drawing/2014/main" id="{D49D82FD-F7D6-3EB3-720F-007D2AA09671}"/>
              </a:ext>
            </a:extLst>
          </p:cNvPr>
          <p:cNvSpPr/>
          <p:nvPr/>
        </p:nvSpPr>
        <p:spPr>
          <a:xfrm>
            <a:off x="5621628" y="2281994"/>
            <a:ext cx="360609" cy="403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142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6BD99-C529-F0B0-509E-9B826A9B245A}"/>
              </a:ext>
            </a:extLst>
          </p:cNvPr>
          <p:cNvSpPr>
            <a:spLocks noGrp="1"/>
          </p:cNvSpPr>
          <p:nvPr>
            <p:ph type="title"/>
          </p:nvPr>
        </p:nvSpPr>
        <p:spPr>
          <a:xfrm>
            <a:off x="2433739" y="276340"/>
            <a:ext cx="6686197" cy="1325563"/>
          </a:xfrm>
          <a:solidFill>
            <a:schemeClr val="bg1"/>
          </a:solidFill>
        </p:spPr>
        <p:txBody>
          <a:bodyPr/>
          <a:lstStyle/>
          <a:p>
            <a:r>
              <a:rPr lang="en-US" dirty="0"/>
              <a:t>What about line noise?</a:t>
            </a:r>
          </a:p>
        </p:txBody>
      </p:sp>
      <p:pic>
        <p:nvPicPr>
          <p:cNvPr id="12" name="image5.png">
            <a:extLst>
              <a:ext uri="{FF2B5EF4-FFF2-40B4-BE49-F238E27FC236}">
                <a16:creationId xmlns:a16="http://schemas.microsoft.com/office/drawing/2014/main" id="{F0D6A999-63FB-46FD-9DB3-6006B4D696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38573" y="1889617"/>
            <a:ext cx="2971961" cy="3683000"/>
          </a:xfrm>
          <a:prstGeom prst="rect">
            <a:avLst/>
          </a:prstGeom>
          <a:ln/>
        </p:spPr>
      </p:pic>
      <p:sp>
        <p:nvSpPr>
          <p:cNvPr id="13" name="Content Placeholder 2">
            <a:extLst>
              <a:ext uri="{FF2B5EF4-FFF2-40B4-BE49-F238E27FC236}">
                <a16:creationId xmlns:a16="http://schemas.microsoft.com/office/drawing/2014/main" id="{F39E0F3F-1519-9147-4D83-1519BF46B627}"/>
              </a:ext>
            </a:extLst>
          </p:cNvPr>
          <p:cNvSpPr txBox="1">
            <a:spLocks/>
          </p:cNvSpPr>
          <p:nvPr/>
        </p:nvSpPr>
        <p:spPr>
          <a:xfrm>
            <a:off x="2286029" y="5860331"/>
            <a:ext cx="11017876" cy="10669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Removing and interpolating noisy channel helps</a:t>
            </a:r>
          </a:p>
          <a:p>
            <a:r>
              <a:rPr lang="en-US" sz="1800" dirty="0"/>
              <a:t>Notch filtering or using line-noise removal methods does not (for these datasets)</a:t>
            </a:r>
          </a:p>
          <a:p>
            <a:endParaRPr lang="en-US" sz="1800" dirty="0"/>
          </a:p>
          <a:p>
            <a:endParaRPr lang="en-US" sz="1800" dirty="0"/>
          </a:p>
        </p:txBody>
      </p:sp>
      <p:pic>
        <p:nvPicPr>
          <p:cNvPr id="17" name="image5.png">
            <a:extLst>
              <a:ext uri="{FF2B5EF4-FFF2-40B4-BE49-F238E27FC236}">
                <a16:creationId xmlns:a16="http://schemas.microsoft.com/office/drawing/2014/main" id="{196B258E-A34F-7033-CDA7-487E8EF2B8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3374"/>
          <a:stretch/>
        </p:blipFill>
        <p:spPr>
          <a:xfrm>
            <a:off x="1805567" y="1889617"/>
            <a:ext cx="6033007" cy="3683000"/>
          </a:xfrm>
          <a:prstGeom prst="rect">
            <a:avLst/>
          </a:prstGeom>
          <a:ln/>
        </p:spPr>
      </p:pic>
    </p:spTree>
    <p:extLst>
      <p:ext uri="{BB962C8B-B14F-4D97-AF65-F5344CB8AC3E}">
        <p14:creationId xmlns:p14="http://schemas.microsoft.com/office/powerpoint/2010/main" val="2384403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1752600" y="6505576"/>
            <a:ext cx="8153400" cy="320675"/>
          </a:xfrm>
          <a:prstGeom prst="rect">
            <a:avLst/>
          </a:prstGeom>
        </p:spPr>
        <p:txBody>
          <a:bodyPr/>
          <a:lstStyle/>
          <a:p>
            <a:pPr>
              <a:defRPr/>
            </a:pPr>
            <a:endParaRPr lang="en-US" dirty="0"/>
          </a:p>
        </p:txBody>
      </p:sp>
      <p:sp>
        <p:nvSpPr>
          <p:cNvPr id="16387" name="Rectangle 4"/>
          <p:cNvSpPr>
            <a:spLocks noGrp="1" noChangeArrowheads="1"/>
          </p:cNvSpPr>
          <p:nvPr>
            <p:ph type="title"/>
          </p:nvPr>
        </p:nvSpPr>
        <p:spPr>
          <a:xfrm>
            <a:off x="2273263" y="86024"/>
            <a:ext cx="7632737" cy="1325563"/>
          </a:xfrm>
          <a:solidFill>
            <a:schemeClr val="lt1"/>
          </a:solidFill>
        </p:spPr>
        <p:txBody>
          <a:bodyPr/>
          <a:lstStyle/>
          <a:p>
            <a:pPr eaLnBrk="1" hangingPunct="1"/>
            <a:r>
              <a:rPr lang="en-US" dirty="0"/>
              <a:t>Rejecting continuous data</a:t>
            </a:r>
          </a:p>
        </p:txBody>
      </p:sp>
      <p:pic>
        <p:nvPicPr>
          <p:cNvPr id="16388"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55750" y="1435100"/>
            <a:ext cx="9112250" cy="541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sp>
        <p:nvSpPr>
          <p:cNvPr id="11" name="Rectangle 10"/>
          <p:cNvSpPr>
            <a:spLocks noChangeArrowheads="1"/>
          </p:cNvSpPr>
          <p:nvPr/>
        </p:nvSpPr>
        <p:spPr bwMode="auto">
          <a:xfrm>
            <a:off x="3494089" y="2513014"/>
            <a:ext cx="4784725" cy="3582987"/>
          </a:xfrm>
          <a:prstGeom prst="rect">
            <a:avLst/>
          </a:prstGeom>
          <a:solidFill>
            <a:srgbClr val="66FFCC">
              <a:alpha val="39999"/>
            </a:srgbClr>
          </a:solidFill>
          <a:ln>
            <a:noFill/>
          </a:ln>
          <a:extLst>
            <a:ext uri="{91240B29-F687-4f45-9708-019B960494DF}">
              <a14:hiddenLine xmlns="" xmlns:a14="http://schemas.microsoft.com/office/drawing/2010/main" w="9525" algn="ctr">
                <a:solidFill>
                  <a:srgbClr val="000000"/>
                </a:solidFill>
                <a:round/>
                <a:headEnd/>
                <a:tailEnd/>
              </a14:hiddenLine>
            </a:ext>
          </a:extLst>
        </p:spPr>
        <p:txBody>
          <a:bodyPr/>
          <a:lstStyle/>
          <a:p>
            <a:endParaRPr lang="en-US"/>
          </a:p>
        </p:txBody>
      </p:sp>
      <p:sp>
        <p:nvSpPr>
          <p:cNvPr id="10" name="Slide Number Placeholder 9"/>
          <p:cNvSpPr>
            <a:spLocks noGrp="1"/>
          </p:cNvSpPr>
          <p:nvPr>
            <p:ph type="sldNum" sz="quarter" idx="11"/>
          </p:nvPr>
        </p:nvSpPr>
        <p:spPr/>
        <p:txBody>
          <a:bodyPr/>
          <a:lstStyle/>
          <a:p>
            <a:pPr>
              <a:defRPr/>
            </a:pPr>
            <a:fld id="{29F35A51-7F94-4403-8360-51CAB843B3C7}" type="slidenum">
              <a:rPr lang="de-DE" smtClean="0"/>
              <a:pPr>
                <a:defRPr/>
              </a:pPr>
              <a:t>39</a:t>
            </a:fld>
            <a:endParaRPr lang="en-US"/>
          </a:p>
        </p:txBody>
      </p:sp>
    </p:spTree>
    <p:extLst>
      <p:ext uri="{BB962C8B-B14F-4D97-AF65-F5344CB8AC3E}">
        <p14:creationId xmlns:p14="http://schemas.microsoft.com/office/powerpoint/2010/main" val="16850511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F6142-4E96-2447-8EE6-20E218125412}"/>
              </a:ext>
            </a:extLst>
          </p:cNvPr>
          <p:cNvSpPr>
            <a:spLocks noGrp="1"/>
          </p:cNvSpPr>
          <p:nvPr>
            <p:ph type="title"/>
          </p:nvPr>
        </p:nvSpPr>
        <p:spPr>
          <a:xfrm>
            <a:off x="401444" y="156240"/>
            <a:ext cx="7582829" cy="1325563"/>
          </a:xfrm>
        </p:spPr>
        <p:txBody>
          <a:bodyPr/>
          <a:lstStyle/>
          <a:p>
            <a:r>
              <a:rPr lang="en-US" dirty="0"/>
              <a:t>What is BIDS?</a:t>
            </a:r>
          </a:p>
        </p:txBody>
      </p:sp>
      <p:sp>
        <p:nvSpPr>
          <p:cNvPr id="4" name="Content Placeholder 3">
            <a:extLst>
              <a:ext uri="{FF2B5EF4-FFF2-40B4-BE49-F238E27FC236}">
                <a16:creationId xmlns:a16="http://schemas.microsoft.com/office/drawing/2014/main" id="{926E922A-A64C-F847-8CC0-A3362DE0E243}"/>
              </a:ext>
            </a:extLst>
          </p:cNvPr>
          <p:cNvSpPr>
            <a:spLocks noGrp="1"/>
          </p:cNvSpPr>
          <p:nvPr>
            <p:ph idx="1"/>
          </p:nvPr>
        </p:nvSpPr>
        <p:spPr>
          <a:xfrm>
            <a:off x="285677" y="1668260"/>
            <a:ext cx="7074130" cy="793680"/>
          </a:xfrm>
        </p:spPr>
        <p:txBody>
          <a:bodyPr>
            <a:noAutofit/>
          </a:bodyPr>
          <a:lstStyle/>
          <a:p>
            <a:pPr marL="0" indent="0">
              <a:buNone/>
            </a:pPr>
            <a:r>
              <a:rPr lang="en-US" sz="2200" dirty="0">
                <a:latin typeface="+mn-lt"/>
              </a:rPr>
              <a:t>BIDS is a way to organize your raw data</a:t>
            </a:r>
          </a:p>
        </p:txBody>
      </p:sp>
      <p:sp>
        <p:nvSpPr>
          <p:cNvPr id="6" name="Content Placeholder 2">
            <a:extLst>
              <a:ext uri="{FF2B5EF4-FFF2-40B4-BE49-F238E27FC236}">
                <a16:creationId xmlns:a16="http://schemas.microsoft.com/office/drawing/2014/main" id="{000FEF82-8A0B-0143-9872-2A2251812426}"/>
              </a:ext>
            </a:extLst>
          </p:cNvPr>
          <p:cNvSpPr txBox="1">
            <a:spLocks/>
          </p:cNvSpPr>
          <p:nvPr/>
        </p:nvSpPr>
        <p:spPr>
          <a:xfrm>
            <a:off x="484407" y="2226966"/>
            <a:ext cx="7488717" cy="163832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To improve consistent and complete documentation</a:t>
            </a:r>
          </a:p>
          <a:p>
            <a:r>
              <a:rPr lang="en-US" dirty="0"/>
              <a:t>To facilitate re-use by your future self and others</a:t>
            </a:r>
          </a:p>
          <a:p>
            <a:endParaRPr lang="en-US" dirty="0"/>
          </a:p>
          <a:p>
            <a:endParaRPr lang="en-US" dirty="0"/>
          </a:p>
        </p:txBody>
      </p:sp>
      <p:sp>
        <p:nvSpPr>
          <p:cNvPr id="3" name="Rectangle 2">
            <a:extLst>
              <a:ext uri="{FF2B5EF4-FFF2-40B4-BE49-F238E27FC236}">
                <a16:creationId xmlns:a16="http://schemas.microsoft.com/office/drawing/2014/main" id="{B629FFF8-C67E-524F-83EA-61EEAE5F37DC}"/>
              </a:ext>
            </a:extLst>
          </p:cNvPr>
          <p:cNvSpPr/>
          <p:nvPr/>
        </p:nvSpPr>
        <p:spPr>
          <a:xfrm>
            <a:off x="285677" y="3213556"/>
            <a:ext cx="1535998" cy="430887"/>
          </a:xfrm>
          <a:prstGeom prst="rect">
            <a:avLst/>
          </a:prstGeom>
        </p:spPr>
        <p:txBody>
          <a:bodyPr wrap="none">
            <a:spAutoFit/>
          </a:bodyPr>
          <a:lstStyle/>
          <a:p>
            <a:r>
              <a:rPr lang="en-US" sz="2200" dirty="0"/>
              <a:t>BIDS is not</a:t>
            </a:r>
          </a:p>
        </p:txBody>
      </p:sp>
      <p:sp>
        <p:nvSpPr>
          <p:cNvPr id="8" name="Content Placeholder 2">
            <a:extLst>
              <a:ext uri="{FF2B5EF4-FFF2-40B4-BE49-F238E27FC236}">
                <a16:creationId xmlns:a16="http://schemas.microsoft.com/office/drawing/2014/main" id="{10331472-E6F0-5440-AD5D-9BB631B099F3}"/>
              </a:ext>
            </a:extLst>
          </p:cNvPr>
          <p:cNvSpPr txBox="1">
            <a:spLocks/>
          </p:cNvSpPr>
          <p:nvPr/>
        </p:nvSpPr>
        <p:spPr>
          <a:xfrm>
            <a:off x="510632" y="3684752"/>
            <a:ext cx="5556106" cy="160747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A new file format</a:t>
            </a:r>
          </a:p>
          <a:p>
            <a:r>
              <a:rPr lang="en-US" dirty="0"/>
              <a:t>A search engine</a:t>
            </a:r>
          </a:p>
          <a:p>
            <a:r>
              <a:rPr lang="en-US" dirty="0"/>
              <a:t>A data sharing tool</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3B3EEFEA-4E80-CB89-EE6A-6A70EE16824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96118" y="-40661"/>
            <a:ext cx="4894438" cy="3044927"/>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945DE319-A087-5223-435C-F04528E2EA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4022" y="1582439"/>
            <a:ext cx="4894437" cy="2956618"/>
          </a:xfrm>
          <a:prstGeom prst="rect">
            <a:avLst/>
          </a:prstGeom>
          <a:ln>
            <a:solidFill>
              <a:schemeClr val="bg1">
                <a:lumMod val="50000"/>
              </a:schemeClr>
            </a:solidFill>
          </a:ln>
          <a:effectLst>
            <a:outerShdw blurRad="292100" dist="139700" dir="2700000" algn="tl" rotWithShape="0">
              <a:srgbClr val="333333">
                <a:alpha val="65000"/>
              </a:srgbClr>
            </a:outerShdw>
          </a:effectLst>
        </p:spPr>
      </p:pic>
      <p:pic>
        <p:nvPicPr>
          <p:cNvPr id="10" name="Picture 9" descr="Graphical user interface, text, application&#10;&#10;Description automatically generated">
            <a:extLst>
              <a:ext uri="{FF2B5EF4-FFF2-40B4-BE49-F238E27FC236}">
                <a16:creationId xmlns:a16="http://schemas.microsoft.com/office/drawing/2014/main" id="{4660E631-6959-CD9D-83D7-FBE742E0C5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59807" y="3937466"/>
            <a:ext cx="4832193" cy="2824068"/>
          </a:xfrm>
          <a:prstGeom prst="rect">
            <a:avLst/>
          </a:prstGeom>
          <a:ln>
            <a:solidFill>
              <a:schemeClr val="tx1"/>
            </a:solidFill>
          </a:ln>
        </p:spPr>
      </p:pic>
    </p:spTree>
    <p:extLst>
      <p:ext uri="{BB962C8B-B14F-4D97-AF65-F5344CB8AC3E}">
        <p14:creationId xmlns:p14="http://schemas.microsoft.com/office/powerpoint/2010/main" val="33743127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A9E97-E6BA-E130-8A33-78B9EC3D4FB1}"/>
              </a:ext>
            </a:extLst>
          </p:cNvPr>
          <p:cNvSpPr>
            <a:spLocks noGrp="1"/>
          </p:cNvSpPr>
          <p:nvPr>
            <p:ph type="title"/>
          </p:nvPr>
        </p:nvSpPr>
        <p:spPr>
          <a:xfrm>
            <a:off x="2172246" y="168416"/>
            <a:ext cx="7570179" cy="1325563"/>
          </a:xfrm>
          <a:solidFill>
            <a:schemeClr val="lt1"/>
          </a:solidFill>
        </p:spPr>
        <p:txBody>
          <a:bodyPr/>
          <a:lstStyle/>
          <a:p>
            <a:r>
              <a:rPr lang="en-US" dirty="0"/>
              <a:t>The powerful ASR method</a:t>
            </a:r>
          </a:p>
        </p:txBody>
      </p:sp>
      <p:pic>
        <p:nvPicPr>
          <p:cNvPr id="5" name="Picture 4" descr="Graphical user interface, text, application, email&#10;&#10;Description automatically generated">
            <a:extLst>
              <a:ext uri="{FF2B5EF4-FFF2-40B4-BE49-F238E27FC236}">
                <a16:creationId xmlns:a16="http://schemas.microsoft.com/office/drawing/2014/main" id="{524F8FB0-9606-90F7-6134-0D51E44A5E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9969" y="1682514"/>
            <a:ext cx="4231612" cy="3398201"/>
          </a:xfrm>
          <a:prstGeom prst="rect">
            <a:avLst/>
          </a:prstGeom>
        </p:spPr>
      </p:pic>
      <p:sp>
        <p:nvSpPr>
          <p:cNvPr id="6" name="Rectangle 5">
            <a:extLst>
              <a:ext uri="{FF2B5EF4-FFF2-40B4-BE49-F238E27FC236}">
                <a16:creationId xmlns:a16="http://schemas.microsoft.com/office/drawing/2014/main" id="{2BE7383B-4232-805C-AC64-853A794F6570}"/>
              </a:ext>
            </a:extLst>
          </p:cNvPr>
          <p:cNvSpPr/>
          <p:nvPr/>
        </p:nvSpPr>
        <p:spPr>
          <a:xfrm>
            <a:off x="1307207" y="3142444"/>
            <a:ext cx="489397" cy="2262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A40107F-733E-E850-FFD1-9D91327E8395}"/>
              </a:ext>
            </a:extLst>
          </p:cNvPr>
          <p:cNvSpPr/>
          <p:nvPr/>
        </p:nvSpPr>
        <p:spPr>
          <a:xfrm>
            <a:off x="4900863" y="1955588"/>
            <a:ext cx="360609" cy="403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40179B5-B4FE-8056-11DF-462F3EDFF4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6577" y="2382590"/>
            <a:ext cx="2650219" cy="2174711"/>
          </a:xfrm>
          <a:prstGeom prst="rect">
            <a:avLst/>
          </a:prstGeom>
        </p:spPr>
      </p:pic>
      <p:pic>
        <p:nvPicPr>
          <p:cNvPr id="10" name="Picture 9">
            <a:extLst>
              <a:ext uri="{FF2B5EF4-FFF2-40B4-BE49-F238E27FC236}">
                <a16:creationId xmlns:a16="http://schemas.microsoft.com/office/drawing/2014/main" id="{21AFF0C9-EBDE-5195-C23F-9F71581713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576788" y="2231214"/>
            <a:ext cx="4331275" cy="2675636"/>
          </a:xfrm>
          <a:prstGeom prst="rect">
            <a:avLst/>
          </a:prstGeom>
        </p:spPr>
      </p:pic>
      <p:sp>
        <p:nvSpPr>
          <p:cNvPr id="4" name="TextBox 3">
            <a:extLst>
              <a:ext uri="{FF2B5EF4-FFF2-40B4-BE49-F238E27FC236}">
                <a16:creationId xmlns:a16="http://schemas.microsoft.com/office/drawing/2014/main" id="{FE14AAFB-B909-4EEE-35C0-82BD5A157697}"/>
              </a:ext>
            </a:extLst>
          </p:cNvPr>
          <p:cNvSpPr txBox="1"/>
          <p:nvPr/>
        </p:nvSpPr>
        <p:spPr>
          <a:xfrm>
            <a:off x="3721995" y="6015948"/>
            <a:ext cx="5067836" cy="707886"/>
          </a:xfrm>
          <a:prstGeom prst="rect">
            <a:avLst/>
          </a:prstGeom>
          <a:noFill/>
        </p:spPr>
        <p:txBody>
          <a:bodyPr wrap="square" rtlCol="0">
            <a:spAutoFit/>
          </a:bodyPr>
          <a:lstStyle/>
          <a:p>
            <a:br>
              <a:rPr lang="en-US" sz="1000" dirty="0">
                <a:solidFill>
                  <a:schemeClr val="bg1">
                    <a:lumMod val="65000"/>
                  </a:schemeClr>
                </a:solidFill>
              </a:rPr>
            </a:br>
            <a:r>
              <a:rPr lang="en-US" sz="1000" dirty="0">
                <a:solidFill>
                  <a:schemeClr val="bg1">
                    <a:lumMod val="65000"/>
                  </a:schemeClr>
                </a:solidFill>
              </a:rPr>
              <a:t>Tim R. Mullen, Christian </a:t>
            </a:r>
            <a:r>
              <a:rPr lang="en-US" sz="1000" dirty="0" err="1">
                <a:solidFill>
                  <a:schemeClr val="bg1">
                    <a:lumMod val="65000"/>
                  </a:schemeClr>
                </a:solidFill>
              </a:rPr>
              <a:t>Kothe</a:t>
            </a:r>
            <a:r>
              <a:rPr lang="en-US" sz="1000" dirty="0">
                <a:solidFill>
                  <a:schemeClr val="bg1">
                    <a:lumMod val="65000"/>
                  </a:schemeClr>
                </a:solidFill>
              </a:rPr>
              <a:t>, et al.(2015) Real-time neuroimaging and cognitive monitoring using wearable dry EEG. IEEE Transactions on Biomedical Engineering. DOI:10.1109/TBME.2015.2481482</a:t>
            </a:r>
          </a:p>
        </p:txBody>
      </p:sp>
      <p:sp>
        <p:nvSpPr>
          <p:cNvPr id="11" name="Content Placeholder 2">
            <a:extLst>
              <a:ext uri="{FF2B5EF4-FFF2-40B4-BE49-F238E27FC236}">
                <a16:creationId xmlns:a16="http://schemas.microsoft.com/office/drawing/2014/main" id="{835A3AA8-3BAB-C3B6-F7B7-FA43BADAA2EE}"/>
              </a:ext>
            </a:extLst>
          </p:cNvPr>
          <p:cNvSpPr txBox="1">
            <a:spLocks/>
          </p:cNvSpPr>
          <p:nvPr/>
        </p:nvSpPr>
        <p:spPr>
          <a:xfrm>
            <a:off x="1551904" y="5564288"/>
            <a:ext cx="10219385" cy="10669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For offline analysis, ASR is usually used to </a:t>
            </a:r>
            <a:r>
              <a:rPr lang="en-US" b="1" dirty="0"/>
              <a:t>detect and remove </a:t>
            </a:r>
            <a:r>
              <a:rPr lang="en-US" dirty="0"/>
              <a:t>but not correct data</a:t>
            </a:r>
          </a:p>
          <a:p>
            <a:endParaRPr lang="en-US" dirty="0"/>
          </a:p>
          <a:p>
            <a:endParaRPr lang="en-US" dirty="0"/>
          </a:p>
        </p:txBody>
      </p:sp>
    </p:spTree>
    <p:extLst>
      <p:ext uri="{BB962C8B-B14F-4D97-AF65-F5344CB8AC3E}">
        <p14:creationId xmlns:p14="http://schemas.microsoft.com/office/powerpoint/2010/main" val="378602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30 examples of great user persona templates - Justinmind">
            <a:extLst>
              <a:ext uri="{FF2B5EF4-FFF2-40B4-BE49-F238E27FC236}">
                <a16:creationId xmlns:a16="http://schemas.microsoft.com/office/drawing/2014/main" id="{9D4B8AC3-1E92-FB41-A50E-BD9DEFB0C83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552477" y="1480500"/>
            <a:ext cx="1187957" cy="33532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30 examples of great user persona templates - Justinmind">
            <a:extLst>
              <a:ext uri="{FF2B5EF4-FFF2-40B4-BE49-F238E27FC236}">
                <a16:creationId xmlns:a16="http://schemas.microsoft.com/office/drawing/2014/main" id="{54A5EFF4-6492-A945-9CF9-9074E16CB04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678710" y="221100"/>
            <a:ext cx="1033179" cy="14864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hart, line chart&#10;&#10;Description automatically generated">
            <a:extLst>
              <a:ext uri="{FF2B5EF4-FFF2-40B4-BE49-F238E27FC236}">
                <a16:creationId xmlns:a16="http://schemas.microsoft.com/office/drawing/2014/main" id="{00503AA5-A3AE-294D-A2CC-EE90BFB807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7280" y="4767969"/>
            <a:ext cx="3906308" cy="2012225"/>
          </a:xfrm>
          <a:prstGeom prst="rect">
            <a:avLst/>
          </a:prstGeom>
        </p:spPr>
      </p:pic>
      <p:sp>
        <p:nvSpPr>
          <p:cNvPr id="9" name="TextBox 8">
            <a:extLst>
              <a:ext uri="{FF2B5EF4-FFF2-40B4-BE49-F238E27FC236}">
                <a16:creationId xmlns:a16="http://schemas.microsoft.com/office/drawing/2014/main" id="{34250DFF-4400-6848-B0AE-8C83CD2AA706}"/>
              </a:ext>
            </a:extLst>
          </p:cNvPr>
          <p:cNvSpPr txBox="1"/>
          <p:nvPr/>
        </p:nvSpPr>
        <p:spPr>
          <a:xfrm>
            <a:off x="391505" y="36434"/>
            <a:ext cx="1967205" cy="369332"/>
          </a:xfrm>
          <a:prstGeom prst="rect">
            <a:avLst/>
          </a:prstGeom>
          <a:noFill/>
        </p:spPr>
        <p:txBody>
          <a:bodyPr wrap="none" rtlCol="0">
            <a:spAutoFit/>
          </a:bodyPr>
          <a:lstStyle/>
          <a:p>
            <a:r>
              <a:rPr lang="en-US" dirty="0"/>
              <a:t>100 files  of 12 min</a:t>
            </a:r>
          </a:p>
        </p:txBody>
      </p:sp>
      <p:sp>
        <p:nvSpPr>
          <p:cNvPr id="11" name="TextBox 10">
            <a:extLst>
              <a:ext uri="{FF2B5EF4-FFF2-40B4-BE49-F238E27FC236}">
                <a16:creationId xmlns:a16="http://schemas.microsoft.com/office/drawing/2014/main" id="{54105E74-D869-9744-ACAC-BB7717B89B4C}"/>
              </a:ext>
            </a:extLst>
          </p:cNvPr>
          <p:cNvSpPr txBox="1"/>
          <p:nvPr/>
        </p:nvSpPr>
        <p:spPr>
          <a:xfrm>
            <a:off x="7631607" y="2305331"/>
            <a:ext cx="1259640" cy="369332"/>
          </a:xfrm>
          <a:prstGeom prst="rect">
            <a:avLst/>
          </a:prstGeom>
          <a:noFill/>
        </p:spPr>
        <p:txBody>
          <a:bodyPr wrap="none" rtlCol="0">
            <a:spAutoFit/>
          </a:bodyPr>
          <a:lstStyle/>
          <a:p>
            <a:r>
              <a:rPr lang="en-US" dirty="0"/>
              <a:t>89 retained</a:t>
            </a:r>
          </a:p>
        </p:txBody>
      </p:sp>
      <p:pic>
        <p:nvPicPr>
          <p:cNvPr id="12" name="Picture 11">
            <a:extLst>
              <a:ext uri="{FF2B5EF4-FFF2-40B4-BE49-F238E27FC236}">
                <a16:creationId xmlns:a16="http://schemas.microsoft.com/office/drawing/2014/main" id="{569C2418-0C19-2641-8C98-6175B5695BA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6858" y="520305"/>
            <a:ext cx="2136500" cy="6116595"/>
          </a:xfrm>
          <a:prstGeom prst="rect">
            <a:avLst/>
          </a:prstGeom>
        </p:spPr>
      </p:pic>
      <p:sp>
        <p:nvSpPr>
          <p:cNvPr id="13" name="Right Arrow 12">
            <a:extLst>
              <a:ext uri="{FF2B5EF4-FFF2-40B4-BE49-F238E27FC236}">
                <a16:creationId xmlns:a16="http://schemas.microsoft.com/office/drawing/2014/main" id="{64BA9395-2A09-BC4C-9EAF-24EE3516D1AB}"/>
              </a:ext>
            </a:extLst>
          </p:cNvPr>
          <p:cNvSpPr/>
          <p:nvPr/>
        </p:nvSpPr>
        <p:spPr>
          <a:xfrm>
            <a:off x="2922768" y="2472011"/>
            <a:ext cx="815546" cy="10008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Brace 13">
            <a:extLst>
              <a:ext uri="{FF2B5EF4-FFF2-40B4-BE49-F238E27FC236}">
                <a16:creationId xmlns:a16="http://schemas.microsoft.com/office/drawing/2014/main" id="{AA290FA5-A2DF-834D-B1AC-D0D083A9DA32}"/>
              </a:ext>
            </a:extLst>
          </p:cNvPr>
          <p:cNvSpPr/>
          <p:nvPr/>
        </p:nvSpPr>
        <p:spPr>
          <a:xfrm>
            <a:off x="4312508" y="520305"/>
            <a:ext cx="239969" cy="401462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33EC0258-769A-D045-A4E2-DAE6FD6A4491}"/>
              </a:ext>
            </a:extLst>
          </p:cNvPr>
          <p:cNvCxnSpPr>
            <a:cxnSpLocks/>
          </p:cNvCxnSpPr>
          <p:nvPr/>
        </p:nvCxnSpPr>
        <p:spPr>
          <a:xfrm flipV="1">
            <a:off x="5740434" y="2690751"/>
            <a:ext cx="1750433" cy="1101848"/>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6911F96-2E0F-4E4C-A5CA-44A4C4F82148}"/>
              </a:ext>
            </a:extLst>
          </p:cNvPr>
          <p:cNvCxnSpPr>
            <a:cxnSpLocks/>
          </p:cNvCxnSpPr>
          <p:nvPr/>
        </p:nvCxnSpPr>
        <p:spPr>
          <a:xfrm flipV="1">
            <a:off x="5820661" y="2423358"/>
            <a:ext cx="1670206" cy="0"/>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E79CC9FC-87DE-7547-AF38-2AE924B62792}"/>
              </a:ext>
            </a:extLst>
          </p:cNvPr>
          <p:cNvCxnSpPr>
            <a:cxnSpLocks/>
            <a:stCxn id="5" idx="3"/>
          </p:cNvCxnSpPr>
          <p:nvPr/>
        </p:nvCxnSpPr>
        <p:spPr>
          <a:xfrm>
            <a:off x="5711889" y="964323"/>
            <a:ext cx="1799918" cy="1225996"/>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80FC50B-8A20-A348-B575-5ED8B909F769}"/>
              </a:ext>
            </a:extLst>
          </p:cNvPr>
          <p:cNvCxnSpPr>
            <a:cxnSpLocks/>
          </p:cNvCxnSpPr>
          <p:nvPr/>
        </p:nvCxnSpPr>
        <p:spPr>
          <a:xfrm flipV="1">
            <a:off x="8939049" y="1804170"/>
            <a:ext cx="473809" cy="501161"/>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A84DD545-EC4A-224B-A4D7-2719A45ADDAC}"/>
              </a:ext>
            </a:extLst>
          </p:cNvPr>
          <p:cNvSpPr txBox="1"/>
          <p:nvPr/>
        </p:nvSpPr>
        <p:spPr>
          <a:xfrm>
            <a:off x="9460660" y="1543988"/>
            <a:ext cx="1707519" cy="646331"/>
          </a:xfrm>
          <a:prstGeom prst="rect">
            <a:avLst/>
          </a:prstGeom>
          <a:noFill/>
        </p:spPr>
        <p:txBody>
          <a:bodyPr wrap="none" rtlCol="0">
            <a:spAutoFit/>
          </a:bodyPr>
          <a:lstStyle/>
          <a:p>
            <a:r>
              <a:rPr lang="en-US" dirty="0"/>
              <a:t>50% finding the </a:t>
            </a:r>
          </a:p>
          <a:p>
            <a:r>
              <a:rPr lang="en-US" dirty="0"/>
              <a:t>best algorithm</a:t>
            </a:r>
          </a:p>
        </p:txBody>
      </p:sp>
      <p:sp>
        <p:nvSpPr>
          <p:cNvPr id="30" name="TextBox 29">
            <a:extLst>
              <a:ext uri="{FF2B5EF4-FFF2-40B4-BE49-F238E27FC236}">
                <a16:creationId xmlns:a16="http://schemas.microsoft.com/office/drawing/2014/main" id="{F5CEE3C4-7297-044D-9444-2CE556BA0D8B}"/>
              </a:ext>
            </a:extLst>
          </p:cNvPr>
          <p:cNvSpPr txBox="1"/>
          <p:nvPr/>
        </p:nvSpPr>
        <p:spPr>
          <a:xfrm>
            <a:off x="9460660" y="3075092"/>
            <a:ext cx="1274451" cy="369332"/>
          </a:xfrm>
          <a:prstGeom prst="rect">
            <a:avLst/>
          </a:prstGeom>
          <a:noFill/>
        </p:spPr>
        <p:txBody>
          <a:bodyPr wrap="none" rtlCol="0">
            <a:spAutoFit/>
          </a:bodyPr>
          <a:lstStyle/>
          <a:p>
            <a:r>
              <a:rPr lang="en-US" dirty="0"/>
              <a:t>50% testing</a:t>
            </a:r>
          </a:p>
        </p:txBody>
      </p:sp>
      <p:cxnSp>
        <p:nvCxnSpPr>
          <p:cNvPr id="31" name="Straight Arrow Connector 30">
            <a:extLst>
              <a:ext uri="{FF2B5EF4-FFF2-40B4-BE49-F238E27FC236}">
                <a16:creationId xmlns:a16="http://schemas.microsoft.com/office/drawing/2014/main" id="{C50CAF46-98CA-384B-B7AF-F99C234A4BBA}"/>
              </a:ext>
            </a:extLst>
          </p:cNvPr>
          <p:cNvCxnSpPr>
            <a:cxnSpLocks/>
          </p:cNvCxnSpPr>
          <p:nvPr/>
        </p:nvCxnSpPr>
        <p:spPr>
          <a:xfrm>
            <a:off x="8939049" y="2635753"/>
            <a:ext cx="473809" cy="501161"/>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pic>
        <p:nvPicPr>
          <p:cNvPr id="4100" name="Picture 4" descr="Confusion Matrix for Your Multi-Class Machine Learning Model | by Joydwip  Mohajon | Towards Data Science">
            <a:extLst>
              <a:ext uri="{FF2B5EF4-FFF2-40B4-BE49-F238E27FC236}">
                <a16:creationId xmlns:a16="http://schemas.microsoft.com/office/drawing/2014/main" id="{C387F3E1-958E-D243-BEC8-B23E8C1F8FD1}"/>
              </a:ext>
            </a:extLst>
          </p:cNvPr>
          <p:cNvPicPr>
            <a:picLocks noChangeAspect="1" noChangeArrowheads="1"/>
          </p:cNvPicPr>
          <p:nvPr/>
        </p:nvPicPr>
        <p:blipFill>
          <a:blip r:embed="rId6" cstate="screen">
            <a:grayscl/>
            <a:extLst>
              <a:ext uri="{28A0092B-C50C-407E-A947-70E740481C1C}">
                <a14:useLocalDpi xmlns:a14="http://schemas.microsoft.com/office/drawing/2010/main"/>
              </a:ext>
            </a:extLst>
          </a:blip>
          <a:srcRect/>
          <a:stretch>
            <a:fillRect/>
          </a:stretch>
        </p:blipFill>
        <p:spPr bwMode="auto">
          <a:xfrm>
            <a:off x="8094062" y="3956805"/>
            <a:ext cx="4097938" cy="29011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C1E21BE-ED4B-A930-BB73-35E773808A43}"/>
              </a:ext>
            </a:extLst>
          </p:cNvPr>
          <p:cNvSpPr>
            <a:spLocks noGrp="1"/>
          </p:cNvSpPr>
          <p:nvPr>
            <p:ph type="title"/>
          </p:nvPr>
        </p:nvSpPr>
        <p:spPr>
          <a:xfrm>
            <a:off x="3659773" y="-70070"/>
            <a:ext cx="10313805" cy="1325563"/>
          </a:xfrm>
        </p:spPr>
        <p:txBody>
          <a:bodyPr>
            <a:normAutofit/>
          </a:bodyPr>
          <a:lstStyle/>
          <a:p>
            <a:pPr algn="ctr"/>
            <a:r>
              <a:rPr lang="en-US" sz="3000" b="0" dirty="0">
                <a:latin typeface="+mn-lt"/>
              </a:rPr>
              <a:t>The gold standard of artifact rejection: </a:t>
            </a:r>
            <a:br>
              <a:rPr lang="en-US" sz="3000" b="0" dirty="0">
                <a:latin typeface="+mn-lt"/>
              </a:rPr>
            </a:br>
            <a:r>
              <a:rPr lang="en-US" sz="3000" b="0" dirty="0">
                <a:latin typeface="+mn-lt"/>
              </a:rPr>
              <a:t>inter-rater agreement</a:t>
            </a:r>
          </a:p>
        </p:txBody>
      </p:sp>
    </p:spTree>
    <p:extLst>
      <p:ext uri="{BB962C8B-B14F-4D97-AF65-F5344CB8AC3E}">
        <p14:creationId xmlns:p14="http://schemas.microsoft.com/office/powerpoint/2010/main" val="5673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0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able&#10;&#10;Description automatically generated">
            <a:extLst>
              <a:ext uri="{FF2B5EF4-FFF2-40B4-BE49-F238E27FC236}">
                <a16:creationId xmlns:a16="http://schemas.microsoft.com/office/drawing/2014/main" id="{83307A2C-9E53-8344-99F6-B08B446BB4A3}"/>
              </a:ext>
            </a:extLst>
          </p:cNvPr>
          <p:cNvPicPr>
            <a:picLocks noChangeAspect="1"/>
          </p:cNvPicPr>
          <p:nvPr/>
        </p:nvPicPr>
        <p:blipFill>
          <a:blip r:embed="rId2"/>
          <a:stretch>
            <a:fillRect/>
          </a:stretch>
        </p:blipFill>
        <p:spPr>
          <a:xfrm>
            <a:off x="1143647" y="2975178"/>
            <a:ext cx="8750300" cy="2082800"/>
          </a:xfrm>
          <a:prstGeom prst="rect">
            <a:avLst/>
          </a:prstGeom>
        </p:spPr>
      </p:pic>
      <p:pic>
        <p:nvPicPr>
          <p:cNvPr id="6146" name="Picture 2" descr="EEGLAB preprocessing #7: Removing bad data segments - YouTube">
            <a:extLst>
              <a:ext uri="{FF2B5EF4-FFF2-40B4-BE49-F238E27FC236}">
                <a16:creationId xmlns:a16="http://schemas.microsoft.com/office/drawing/2014/main" id="{377711CD-1CA7-6D49-BCD4-9E77E4D82CB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58913" y="827926"/>
            <a:ext cx="2954165" cy="1345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8F2A646-3AA3-3144-BB2D-4C9FF50BA467}"/>
              </a:ext>
            </a:extLst>
          </p:cNvPr>
          <p:cNvSpPr txBox="1"/>
          <p:nvPr/>
        </p:nvSpPr>
        <p:spPr>
          <a:xfrm>
            <a:off x="406175" y="463621"/>
            <a:ext cx="2659639" cy="461665"/>
          </a:xfrm>
          <a:prstGeom prst="rect">
            <a:avLst/>
          </a:prstGeom>
          <a:noFill/>
        </p:spPr>
        <p:txBody>
          <a:bodyPr wrap="none" rtlCol="0">
            <a:spAutoFit/>
          </a:bodyPr>
          <a:lstStyle/>
          <a:p>
            <a:r>
              <a:rPr lang="en-US" sz="2400" dirty="0"/>
              <a:t>BAD portion of data</a:t>
            </a:r>
          </a:p>
        </p:txBody>
      </p:sp>
      <p:sp>
        <p:nvSpPr>
          <p:cNvPr id="15" name="Rectangle 14">
            <a:extLst>
              <a:ext uri="{FF2B5EF4-FFF2-40B4-BE49-F238E27FC236}">
                <a16:creationId xmlns:a16="http://schemas.microsoft.com/office/drawing/2014/main" id="{19EB271E-D011-8544-8E5B-7FADBF68CFE6}"/>
              </a:ext>
            </a:extLst>
          </p:cNvPr>
          <p:cNvSpPr/>
          <p:nvPr/>
        </p:nvSpPr>
        <p:spPr>
          <a:xfrm>
            <a:off x="7871668" y="4607216"/>
            <a:ext cx="1885361" cy="296563"/>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The Reliability Coefficient and the Reliability of Assessments - Video &amp;amp;  Lesson Transcript | Study.com">
            <a:extLst>
              <a:ext uri="{FF2B5EF4-FFF2-40B4-BE49-F238E27FC236}">
                <a16:creationId xmlns:a16="http://schemas.microsoft.com/office/drawing/2014/main" id="{4ABA4C95-726E-B001-7A70-59122D5BD665}"/>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654156" y="266228"/>
            <a:ext cx="4883687" cy="212663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35C1611-12AE-D0BE-193A-DB73434738CB}"/>
              </a:ext>
            </a:extLst>
          </p:cNvPr>
          <p:cNvSpPr txBox="1"/>
          <p:nvPr/>
        </p:nvSpPr>
        <p:spPr>
          <a:xfrm>
            <a:off x="1417722" y="6274517"/>
            <a:ext cx="8662145" cy="830997"/>
          </a:xfrm>
          <a:prstGeom prst="rect">
            <a:avLst/>
          </a:prstGeom>
          <a:noFill/>
        </p:spPr>
        <p:txBody>
          <a:bodyPr wrap="square">
            <a:spAutoFit/>
          </a:bodyPr>
          <a:lstStyle/>
          <a:p>
            <a:pPr algn="l"/>
            <a:r>
              <a:rPr lang="en-US" sz="1200" b="0" i="0" dirty="0">
                <a:solidFill>
                  <a:schemeClr val="bg1">
                    <a:lumMod val="75000"/>
                  </a:schemeClr>
                </a:solidFill>
                <a:effectLst/>
                <a:latin typeface="Arial" panose="020B0604020202020204" pitchFamily="34" charset="0"/>
              </a:rPr>
              <a:t>A. Delorme and J. A. Martin, "Automated Data Cleaning for the Muse EEG," </a:t>
            </a:r>
            <a:r>
              <a:rPr lang="en-US" sz="1200" b="0" i="1" dirty="0">
                <a:solidFill>
                  <a:schemeClr val="bg1">
                    <a:lumMod val="75000"/>
                  </a:schemeClr>
                </a:solidFill>
                <a:effectLst/>
                <a:latin typeface="Arial" panose="020B0604020202020204" pitchFamily="34" charset="0"/>
              </a:rPr>
              <a:t>2021 IEEE International Conference on Bioinformatics and Biomedicine (BIBM)</a:t>
            </a:r>
            <a:r>
              <a:rPr lang="en-US" sz="1200" b="0" i="0" dirty="0">
                <a:solidFill>
                  <a:schemeClr val="bg1">
                    <a:lumMod val="75000"/>
                  </a:schemeClr>
                </a:solidFill>
                <a:effectLst/>
                <a:latin typeface="Arial" panose="020B0604020202020204" pitchFamily="34" charset="0"/>
              </a:rPr>
              <a:t>, 2021, pp. 1-5, </a:t>
            </a:r>
            <a:r>
              <a:rPr lang="en-US" sz="1200" b="0" i="0" dirty="0" err="1">
                <a:solidFill>
                  <a:schemeClr val="bg1">
                    <a:lumMod val="75000"/>
                  </a:schemeClr>
                </a:solidFill>
                <a:effectLst/>
                <a:latin typeface="Arial" panose="020B0604020202020204" pitchFamily="34" charset="0"/>
              </a:rPr>
              <a:t>doi</a:t>
            </a:r>
            <a:r>
              <a:rPr lang="en-US" sz="1200" b="0" i="0" dirty="0">
                <a:solidFill>
                  <a:schemeClr val="bg1">
                    <a:lumMod val="75000"/>
                  </a:schemeClr>
                </a:solidFill>
                <a:effectLst/>
                <a:latin typeface="Arial" panose="020B0604020202020204" pitchFamily="34" charset="0"/>
              </a:rPr>
              <a:t>: 10.1109/BIBM52615.2021.9669415.</a:t>
            </a:r>
          </a:p>
          <a:p>
            <a:br>
              <a:rPr lang="en-US" sz="1200" dirty="0">
                <a:solidFill>
                  <a:schemeClr val="bg1">
                    <a:lumMod val="75000"/>
                  </a:schemeClr>
                </a:solidFill>
              </a:rPr>
            </a:br>
            <a:endParaRPr lang="en-US" sz="1200" dirty="0">
              <a:solidFill>
                <a:schemeClr val="bg1">
                  <a:lumMod val="75000"/>
                </a:schemeClr>
              </a:solidFill>
            </a:endParaRPr>
          </a:p>
        </p:txBody>
      </p:sp>
      <p:sp>
        <p:nvSpPr>
          <p:cNvPr id="5" name="Content Placeholder 2">
            <a:extLst>
              <a:ext uri="{FF2B5EF4-FFF2-40B4-BE49-F238E27FC236}">
                <a16:creationId xmlns:a16="http://schemas.microsoft.com/office/drawing/2014/main" id="{15E8CFC2-60DB-62A1-6226-3EF6605C739B}"/>
              </a:ext>
            </a:extLst>
          </p:cNvPr>
          <p:cNvSpPr txBox="1">
            <a:spLocks/>
          </p:cNvSpPr>
          <p:nvPr/>
        </p:nvSpPr>
        <p:spPr>
          <a:xfrm>
            <a:off x="820307" y="5317767"/>
            <a:ext cx="10946577" cy="10669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ASR with threshold 11 is closer to each human rater than raters are with each other on the test data </a:t>
            </a:r>
          </a:p>
          <a:p>
            <a:endParaRPr lang="en-US" sz="1800" dirty="0"/>
          </a:p>
          <a:p>
            <a:endParaRPr lang="en-US" sz="1800" dirty="0"/>
          </a:p>
        </p:txBody>
      </p:sp>
      <p:sp>
        <p:nvSpPr>
          <p:cNvPr id="7" name="Title 1">
            <a:extLst>
              <a:ext uri="{FF2B5EF4-FFF2-40B4-BE49-F238E27FC236}">
                <a16:creationId xmlns:a16="http://schemas.microsoft.com/office/drawing/2014/main" id="{866221B9-1ED0-9BC5-467F-9B9DFDB5BB50}"/>
              </a:ext>
            </a:extLst>
          </p:cNvPr>
          <p:cNvSpPr>
            <a:spLocks noGrp="1"/>
          </p:cNvSpPr>
          <p:nvPr>
            <p:ph type="title"/>
          </p:nvPr>
        </p:nvSpPr>
        <p:spPr>
          <a:xfrm>
            <a:off x="4585953" y="2422902"/>
            <a:ext cx="586772" cy="216057"/>
          </a:xfrm>
        </p:spPr>
        <p:txBody>
          <a:bodyPr>
            <a:noAutofit/>
          </a:bodyPr>
          <a:lstStyle/>
          <a:p>
            <a:r>
              <a:rPr lang="en-US" sz="1800" dirty="0">
                <a:latin typeface="+mn-lt"/>
              </a:rPr>
              <a:t>R1</a:t>
            </a:r>
          </a:p>
        </p:txBody>
      </p:sp>
      <p:sp>
        <p:nvSpPr>
          <p:cNvPr id="8" name="Title 1">
            <a:extLst>
              <a:ext uri="{FF2B5EF4-FFF2-40B4-BE49-F238E27FC236}">
                <a16:creationId xmlns:a16="http://schemas.microsoft.com/office/drawing/2014/main" id="{DFF42F51-1727-8879-6955-C7543175AF41}"/>
              </a:ext>
            </a:extLst>
          </p:cNvPr>
          <p:cNvSpPr txBox="1">
            <a:spLocks/>
          </p:cNvSpPr>
          <p:nvPr/>
        </p:nvSpPr>
        <p:spPr>
          <a:xfrm>
            <a:off x="5863096" y="2437217"/>
            <a:ext cx="586772" cy="21605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1800" dirty="0">
                <a:latin typeface="+mn-lt"/>
              </a:rPr>
              <a:t>R2</a:t>
            </a:r>
          </a:p>
        </p:txBody>
      </p:sp>
      <p:sp>
        <p:nvSpPr>
          <p:cNvPr id="9" name="Title 1">
            <a:extLst>
              <a:ext uri="{FF2B5EF4-FFF2-40B4-BE49-F238E27FC236}">
                <a16:creationId xmlns:a16="http://schemas.microsoft.com/office/drawing/2014/main" id="{2C600376-372F-5220-CF80-E4479336A4B5}"/>
              </a:ext>
            </a:extLst>
          </p:cNvPr>
          <p:cNvSpPr txBox="1">
            <a:spLocks/>
          </p:cNvSpPr>
          <p:nvPr/>
        </p:nvSpPr>
        <p:spPr>
          <a:xfrm>
            <a:off x="7224265" y="2446264"/>
            <a:ext cx="586772" cy="21605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1800" dirty="0">
                <a:latin typeface="+mn-lt"/>
              </a:rPr>
              <a:t>R3</a:t>
            </a:r>
          </a:p>
        </p:txBody>
      </p:sp>
      <p:pic>
        <p:nvPicPr>
          <p:cNvPr id="7170" name="Picture 2" descr="Classroom Treasures: Clip Art | Robot clipart, Robot theme, Clip art">
            <a:extLst>
              <a:ext uri="{FF2B5EF4-FFF2-40B4-BE49-F238E27FC236}">
                <a16:creationId xmlns:a16="http://schemas.microsoft.com/office/drawing/2014/main" id="{8AD0D338-5719-DB2B-439C-8C68030C94FB}"/>
              </a:ext>
            </a:extLst>
          </p:cNvPr>
          <p:cNvPicPr>
            <a:picLocks noChangeAspect="1" noChangeArrowheads="1"/>
          </p:cNvPicPr>
          <p:nvPr/>
        </p:nvPicPr>
        <p:blipFill rotWithShape="1">
          <a:blip r:embed="rId5" cstate="screen">
            <a:alphaModFix amt="70000"/>
            <a:extLst>
              <a:ext uri="{28A0092B-C50C-407E-A947-70E740481C1C}">
                <a14:useLocalDpi xmlns:a14="http://schemas.microsoft.com/office/drawing/2010/main"/>
              </a:ext>
            </a:extLst>
          </a:blip>
          <a:srcRect/>
          <a:stretch/>
        </p:blipFill>
        <p:spPr bwMode="auto">
          <a:xfrm>
            <a:off x="8709874" y="739027"/>
            <a:ext cx="1874305" cy="1653834"/>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7DB88915-8018-60DB-4AAB-1C571A427AF1}"/>
              </a:ext>
            </a:extLst>
          </p:cNvPr>
          <p:cNvSpPr txBox="1">
            <a:spLocks/>
          </p:cNvSpPr>
          <p:nvPr/>
        </p:nvSpPr>
        <p:spPr>
          <a:xfrm>
            <a:off x="9311528" y="2499332"/>
            <a:ext cx="827109" cy="21605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1800" dirty="0">
                <a:latin typeface="+mn-lt"/>
              </a:rPr>
              <a:t>ASR</a:t>
            </a:r>
          </a:p>
        </p:txBody>
      </p:sp>
    </p:spTree>
    <p:extLst>
      <p:ext uri="{BB962C8B-B14F-4D97-AF65-F5344CB8AC3E}">
        <p14:creationId xmlns:p14="http://schemas.microsoft.com/office/powerpoint/2010/main" val="275520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A9E97-E6BA-E130-8A33-78B9EC3D4FB1}"/>
              </a:ext>
            </a:extLst>
          </p:cNvPr>
          <p:cNvSpPr>
            <a:spLocks noGrp="1"/>
          </p:cNvSpPr>
          <p:nvPr>
            <p:ph type="title"/>
          </p:nvPr>
        </p:nvSpPr>
        <p:spPr>
          <a:xfrm>
            <a:off x="4624136" y="233699"/>
            <a:ext cx="2943726" cy="1325563"/>
          </a:xfrm>
          <a:solidFill>
            <a:schemeClr val="lt1"/>
          </a:solidFill>
        </p:spPr>
        <p:txBody>
          <a:bodyPr/>
          <a:lstStyle/>
          <a:p>
            <a:r>
              <a:rPr lang="en-US" dirty="0"/>
              <a:t>And yet…</a:t>
            </a:r>
          </a:p>
        </p:txBody>
      </p:sp>
      <p:pic>
        <p:nvPicPr>
          <p:cNvPr id="3" name="image13.png">
            <a:extLst>
              <a:ext uri="{FF2B5EF4-FFF2-40B4-BE49-F238E27FC236}">
                <a16:creationId xmlns:a16="http://schemas.microsoft.com/office/drawing/2014/main" id="{CCB226C6-49C1-B9CB-219A-E7580523086F}"/>
              </a:ext>
            </a:extLst>
          </p:cNvPr>
          <p:cNvPicPr/>
          <p:nvPr/>
        </p:nvPicPr>
        <p:blipFill rotWithShape="1">
          <a:blip r:embed="rId2" cstate="screen">
            <a:extLst>
              <a:ext uri="{28A0092B-C50C-407E-A947-70E740481C1C}">
                <a14:useLocalDpi xmlns:a14="http://schemas.microsoft.com/office/drawing/2010/main"/>
              </a:ext>
            </a:extLst>
          </a:blip>
          <a:srcRect/>
          <a:stretch/>
        </p:blipFill>
        <p:spPr>
          <a:xfrm>
            <a:off x="2509459" y="2157213"/>
            <a:ext cx="7173081" cy="2781836"/>
          </a:xfrm>
          <a:prstGeom prst="rect">
            <a:avLst/>
          </a:prstGeom>
          <a:ln/>
        </p:spPr>
      </p:pic>
      <p:sp>
        <p:nvSpPr>
          <p:cNvPr id="7" name="Rectangle 6">
            <a:extLst>
              <a:ext uri="{FF2B5EF4-FFF2-40B4-BE49-F238E27FC236}">
                <a16:creationId xmlns:a16="http://schemas.microsoft.com/office/drawing/2014/main" id="{BA40107F-733E-E850-FFD1-9D91327E8395}"/>
              </a:ext>
            </a:extLst>
          </p:cNvPr>
          <p:cNvSpPr/>
          <p:nvPr/>
        </p:nvSpPr>
        <p:spPr>
          <a:xfrm>
            <a:off x="4900863" y="1955588"/>
            <a:ext cx="360609" cy="403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7F29859A-FECD-A300-C807-68057CC1D351}"/>
              </a:ext>
            </a:extLst>
          </p:cNvPr>
          <p:cNvSpPr txBox="1">
            <a:spLocks/>
          </p:cNvSpPr>
          <p:nvPr/>
        </p:nvSpPr>
        <p:spPr>
          <a:xfrm>
            <a:off x="1919742" y="5325289"/>
            <a:ext cx="9255392" cy="1066941"/>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For </a:t>
            </a:r>
            <a:r>
              <a:rPr lang="en-US" b="1" dirty="0"/>
              <a:t>reasonably clean data, ASR brings no gain</a:t>
            </a:r>
          </a:p>
          <a:p>
            <a:r>
              <a:rPr lang="en-US" dirty="0"/>
              <a:t>The removal of bad trials does not compensate for the loss of statistical power due to the lower trial count</a:t>
            </a:r>
          </a:p>
          <a:p>
            <a:r>
              <a:rPr lang="en-US" dirty="0"/>
              <a:t>Brainstorm, MNE, Fieldtrip, and other EEGLAB other automated rejection methods show no gain either</a:t>
            </a:r>
          </a:p>
          <a:p>
            <a:endParaRPr lang="en-US" dirty="0"/>
          </a:p>
          <a:p>
            <a:endParaRPr lang="en-US" dirty="0"/>
          </a:p>
          <a:p>
            <a:endParaRPr lang="en-US" dirty="0"/>
          </a:p>
        </p:txBody>
      </p:sp>
      <p:sp>
        <p:nvSpPr>
          <p:cNvPr id="11" name="Rectangle 10">
            <a:extLst>
              <a:ext uri="{FF2B5EF4-FFF2-40B4-BE49-F238E27FC236}">
                <a16:creationId xmlns:a16="http://schemas.microsoft.com/office/drawing/2014/main" id="{3337238F-79F1-218B-ABCB-76D74DE6E445}"/>
              </a:ext>
            </a:extLst>
          </p:cNvPr>
          <p:cNvSpPr/>
          <p:nvPr/>
        </p:nvSpPr>
        <p:spPr>
          <a:xfrm>
            <a:off x="2509459" y="1955588"/>
            <a:ext cx="360609" cy="403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image13.png">
            <a:extLst>
              <a:ext uri="{FF2B5EF4-FFF2-40B4-BE49-F238E27FC236}">
                <a16:creationId xmlns:a16="http://schemas.microsoft.com/office/drawing/2014/main" id="{40CCDD88-421E-6F6B-1F12-539D1BEC82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91145" y="1993628"/>
            <a:ext cx="6391395" cy="228600"/>
          </a:xfrm>
          <a:prstGeom prst="rect">
            <a:avLst/>
          </a:prstGeom>
          <a:ln/>
        </p:spPr>
      </p:pic>
    </p:spTree>
    <p:extLst>
      <p:ext uri="{BB962C8B-B14F-4D97-AF65-F5344CB8AC3E}">
        <p14:creationId xmlns:p14="http://schemas.microsoft.com/office/powerpoint/2010/main" val="27487465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6"/>
          <p:cNvSpPr txBox="1"/>
          <p:nvPr/>
        </p:nvSpPr>
        <p:spPr>
          <a:xfrm>
            <a:off x="7078309" y="180314"/>
            <a:ext cx="3902676" cy="681081"/>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EA5343"/>
              </a:buClr>
              <a:buSzPts val="2400"/>
              <a:buFont typeface="Arial"/>
              <a:buNone/>
            </a:pPr>
            <a:r>
              <a:rPr lang="es-ES" sz="2400" b="1" i="0" u="none" strike="noStrike" cap="none">
                <a:solidFill>
                  <a:srgbClr val="EA5343"/>
                </a:solidFill>
                <a:latin typeface="Arial"/>
                <a:ea typeface="Arial"/>
                <a:cs typeface="Arial"/>
                <a:sym typeface="Arial"/>
              </a:rPr>
              <a:t>01.</a:t>
            </a:r>
            <a:endParaRPr/>
          </a:p>
        </p:txBody>
      </p:sp>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dirty="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accent1"/>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rgbClr val="FF0000"/>
                </a:solidFill>
                <a:effectLst>
                  <a:innerShdw blurRad="69850" dist="43180" dir="5400000">
                    <a:srgbClr val="000000">
                      <a:alpha val="65000"/>
                    </a:srgbClr>
                  </a:innerShdw>
                </a:effectLst>
              </a:rPr>
              <a:t>Run ICA and </a:t>
            </a:r>
          </a:p>
          <a:p>
            <a:pPr algn="ctr"/>
            <a:r>
              <a:rPr lang="en-US" b="1" dirty="0">
                <a:ln w="1905"/>
                <a:solidFill>
                  <a:srgbClr val="FF0000"/>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7" y="1371648"/>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dirty="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643562"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extLst>
      <p:ext uri="{BB962C8B-B14F-4D97-AF65-F5344CB8AC3E}">
        <p14:creationId xmlns:p14="http://schemas.microsoft.com/office/powerpoint/2010/main" val="2978744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7FD71-4C1A-599E-817C-D90985FDFBEA}"/>
              </a:ext>
            </a:extLst>
          </p:cNvPr>
          <p:cNvSpPr>
            <a:spLocks noGrp="1"/>
          </p:cNvSpPr>
          <p:nvPr>
            <p:ph type="title"/>
          </p:nvPr>
        </p:nvSpPr>
        <p:spPr>
          <a:xfrm>
            <a:off x="1902946" y="290390"/>
            <a:ext cx="8161470" cy="870551"/>
          </a:xfrm>
          <a:solidFill>
            <a:schemeClr val="bg1"/>
          </a:solidFill>
        </p:spPr>
        <p:txBody>
          <a:bodyPr/>
          <a:lstStyle/>
          <a:p>
            <a:r>
              <a:rPr lang="en-US" dirty="0"/>
              <a:t>Artefact correction methods</a:t>
            </a:r>
          </a:p>
        </p:txBody>
      </p:sp>
      <p:pic>
        <p:nvPicPr>
          <p:cNvPr id="5" name="Picture 4">
            <a:extLst>
              <a:ext uri="{FF2B5EF4-FFF2-40B4-BE49-F238E27FC236}">
                <a16:creationId xmlns:a16="http://schemas.microsoft.com/office/drawing/2014/main" id="{85F61EF2-893B-925D-BAC1-34DB2A5C9E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7345" y="1470759"/>
            <a:ext cx="8032617" cy="4602738"/>
          </a:xfrm>
          <a:prstGeom prst="rect">
            <a:avLst/>
          </a:prstGeom>
        </p:spPr>
      </p:pic>
      <p:sp>
        <p:nvSpPr>
          <p:cNvPr id="6" name="TextBox 5">
            <a:extLst>
              <a:ext uri="{FF2B5EF4-FFF2-40B4-BE49-F238E27FC236}">
                <a16:creationId xmlns:a16="http://schemas.microsoft.com/office/drawing/2014/main" id="{23FDAAB8-F874-1A9F-D4FA-9B7235CA9832}"/>
              </a:ext>
            </a:extLst>
          </p:cNvPr>
          <p:cNvSpPr txBox="1"/>
          <p:nvPr/>
        </p:nvSpPr>
        <p:spPr>
          <a:xfrm>
            <a:off x="6594507" y="4629202"/>
            <a:ext cx="2254143" cy="307777"/>
          </a:xfrm>
          <a:prstGeom prst="rect">
            <a:avLst/>
          </a:prstGeom>
          <a:noFill/>
        </p:spPr>
        <p:txBody>
          <a:bodyPr wrap="none" rtlCol="0">
            <a:spAutoFit/>
          </a:bodyPr>
          <a:lstStyle/>
          <a:p>
            <a:r>
              <a:rPr lang="en-US" dirty="0"/>
              <a:t>Jiang et al., 2019 Sensors</a:t>
            </a:r>
          </a:p>
        </p:txBody>
      </p:sp>
      <p:sp>
        <p:nvSpPr>
          <p:cNvPr id="7" name="TextBox 6">
            <a:extLst>
              <a:ext uri="{FF2B5EF4-FFF2-40B4-BE49-F238E27FC236}">
                <a16:creationId xmlns:a16="http://schemas.microsoft.com/office/drawing/2014/main" id="{5D93964F-2345-306C-77C0-B42607BB33D0}"/>
              </a:ext>
            </a:extLst>
          </p:cNvPr>
          <p:cNvSpPr txBox="1"/>
          <p:nvPr/>
        </p:nvSpPr>
        <p:spPr>
          <a:xfrm>
            <a:off x="1985160" y="2227696"/>
            <a:ext cx="2133918" cy="369332"/>
          </a:xfrm>
          <a:prstGeom prst="rect">
            <a:avLst/>
          </a:prstGeom>
          <a:noFill/>
        </p:spPr>
        <p:txBody>
          <a:bodyPr wrap="none" rtlCol="0">
            <a:spAutoFit/>
          </a:bodyPr>
          <a:lstStyle/>
          <a:p>
            <a:r>
              <a:rPr lang="en-US" sz="1800" dirty="0"/>
              <a:t>Wavelet Transform</a:t>
            </a:r>
          </a:p>
        </p:txBody>
      </p:sp>
      <p:sp>
        <p:nvSpPr>
          <p:cNvPr id="8" name="TextBox 7">
            <a:extLst>
              <a:ext uri="{FF2B5EF4-FFF2-40B4-BE49-F238E27FC236}">
                <a16:creationId xmlns:a16="http://schemas.microsoft.com/office/drawing/2014/main" id="{29C463D0-56F5-3C73-AA71-7E15C01C83A2}"/>
              </a:ext>
            </a:extLst>
          </p:cNvPr>
          <p:cNvSpPr txBox="1"/>
          <p:nvPr/>
        </p:nvSpPr>
        <p:spPr>
          <a:xfrm>
            <a:off x="1499353" y="1546096"/>
            <a:ext cx="3365024" cy="369332"/>
          </a:xfrm>
          <a:prstGeom prst="rect">
            <a:avLst/>
          </a:prstGeom>
          <a:noFill/>
        </p:spPr>
        <p:txBody>
          <a:bodyPr wrap="none" rtlCol="0">
            <a:spAutoFit/>
          </a:bodyPr>
          <a:lstStyle/>
          <a:p>
            <a:r>
              <a:rPr lang="en-US" sz="1800" dirty="0"/>
              <a:t>Empirical Mode Decomposition</a:t>
            </a:r>
          </a:p>
        </p:txBody>
      </p:sp>
      <p:sp>
        <p:nvSpPr>
          <p:cNvPr id="9" name="TextBox 8">
            <a:extLst>
              <a:ext uri="{FF2B5EF4-FFF2-40B4-BE49-F238E27FC236}">
                <a16:creationId xmlns:a16="http://schemas.microsoft.com/office/drawing/2014/main" id="{72F80795-C5F5-622D-6BFC-77C807F025B4}"/>
              </a:ext>
            </a:extLst>
          </p:cNvPr>
          <p:cNvSpPr txBox="1"/>
          <p:nvPr/>
        </p:nvSpPr>
        <p:spPr>
          <a:xfrm>
            <a:off x="7025074" y="3800573"/>
            <a:ext cx="3916457" cy="369332"/>
          </a:xfrm>
          <a:prstGeom prst="rect">
            <a:avLst/>
          </a:prstGeom>
          <a:noFill/>
        </p:spPr>
        <p:txBody>
          <a:bodyPr wrap="none" rtlCol="0">
            <a:spAutoFit/>
          </a:bodyPr>
          <a:lstStyle/>
          <a:p>
            <a:r>
              <a:rPr lang="en-US" sz="1800" b="1" dirty="0"/>
              <a:t>Independent Component Analysis</a:t>
            </a:r>
          </a:p>
        </p:txBody>
      </p:sp>
      <p:sp>
        <p:nvSpPr>
          <p:cNvPr id="10" name="TextBox 9">
            <a:extLst>
              <a:ext uri="{FF2B5EF4-FFF2-40B4-BE49-F238E27FC236}">
                <a16:creationId xmlns:a16="http://schemas.microsoft.com/office/drawing/2014/main" id="{5573CA26-EA8A-0613-FFDA-4506352CDA6F}"/>
              </a:ext>
            </a:extLst>
          </p:cNvPr>
          <p:cNvSpPr txBox="1"/>
          <p:nvPr/>
        </p:nvSpPr>
        <p:spPr>
          <a:xfrm>
            <a:off x="1241057" y="4463788"/>
            <a:ext cx="3326552" cy="369332"/>
          </a:xfrm>
          <a:prstGeom prst="rect">
            <a:avLst/>
          </a:prstGeom>
          <a:noFill/>
        </p:spPr>
        <p:txBody>
          <a:bodyPr wrap="none" rtlCol="0">
            <a:spAutoFit/>
          </a:bodyPr>
          <a:lstStyle/>
          <a:p>
            <a:r>
              <a:rPr lang="en-US" sz="1800" dirty="0"/>
              <a:t>Canonical Correlation Analysis</a:t>
            </a:r>
          </a:p>
        </p:txBody>
      </p:sp>
      <p:sp>
        <p:nvSpPr>
          <p:cNvPr id="23" name="TextBox 22">
            <a:extLst>
              <a:ext uri="{FF2B5EF4-FFF2-40B4-BE49-F238E27FC236}">
                <a16:creationId xmlns:a16="http://schemas.microsoft.com/office/drawing/2014/main" id="{FE2106CF-CE47-24CB-513E-F486AC9C6A43}"/>
              </a:ext>
            </a:extLst>
          </p:cNvPr>
          <p:cNvSpPr txBox="1"/>
          <p:nvPr/>
        </p:nvSpPr>
        <p:spPr>
          <a:xfrm>
            <a:off x="2016910" y="3244334"/>
            <a:ext cx="1774845" cy="369332"/>
          </a:xfrm>
          <a:prstGeom prst="rect">
            <a:avLst/>
          </a:prstGeom>
          <a:noFill/>
        </p:spPr>
        <p:txBody>
          <a:bodyPr wrap="none" rtlCol="0">
            <a:spAutoFit/>
          </a:bodyPr>
          <a:lstStyle/>
          <a:p>
            <a:r>
              <a:rPr lang="en-US" sz="1800" dirty="0"/>
              <a:t>Adaptive Filters</a:t>
            </a:r>
          </a:p>
        </p:txBody>
      </p:sp>
      <p:sp>
        <p:nvSpPr>
          <p:cNvPr id="31" name="Rectangle 30">
            <a:extLst>
              <a:ext uri="{FF2B5EF4-FFF2-40B4-BE49-F238E27FC236}">
                <a16:creationId xmlns:a16="http://schemas.microsoft.com/office/drawing/2014/main" id="{C9F0F38D-D2AC-7EDC-9980-E318E090A3EF}"/>
              </a:ext>
            </a:extLst>
          </p:cNvPr>
          <p:cNvSpPr/>
          <p:nvPr/>
        </p:nvSpPr>
        <p:spPr>
          <a:xfrm>
            <a:off x="7025073" y="3748064"/>
            <a:ext cx="3916457" cy="511935"/>
          </a:xfrm>
          <a:prstGeom prst="rect">
            <a:avLst/>
          </a:prstGeom>
          <a:noFill/>
          <a:ln w="57150">
            <a:solidFill>
              <a:srgbClr val="FF84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0325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5560" y="1276838"/>
            <a:ext cx="6291940" cy="4473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Foliennummernplatzhalter 5"/>
          <p:cNvSpPr txBox="1">
            <a:spLocks/>
          </p:cNvSpPr>
          <p:nvPr/>
        </p:nvSpPr>
        <p:spPr bwMode="auto">
          <a:xfrm>
            <a:off x="1524000" y="582614"/>
            <a:ext cx="5032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ts val="800"/>
              </a:spcBef>
              <a:tabLst>
                <a:tab pos="341313"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sz="3200">
                <a:solidFill>
                  <a:srgbClr val="000000"/>
                </a:solidFill>
                <a:latin typeface="Calibri" pitchFamily="34" charset="0"/>
              </a:defRPr>
            </a:lvl1pPr>
            <a:lvl2pPr marL="37931725" indent="-37474525"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pPr>
            <a:fld id="{B6088C87-0816-41B1-BF29-79BE201F8BC4}" type="slidenum">
              <a:rPr lang="de-DE" altLang="de-DE" sz="1200">
                <a:solidFill>
                  <a:schemeClr val="bg1"/>
                </a:solidFill>
                <a:latin typeface="Arial" pitchFamily="34" charset="0"/>
                <a:ea typeface="ＭＳ Ｐゴシック" pitchFamily="34" charset="-128"/>
              </a:rPr>
              <a:pPr algn="ctr" eaLnBrk="1" hangingPunct="1">
                <a:spcBef>
                  <a:spcPct val="0"/>
                </a:spcBef>
              </a:pPr>
              <a:t>46</a:t>
            </a:fld>
            <a:endParaRPr lang="de-DE" altLang="de-DE" sz="1200">
              <a:solidFill>
                <a:schemeClr val="bg1"/>
              </a:solidFill>
              <a:latin typeface="Arial" pitchFamily="34" charset="0"/>
              <a:ea typeface="ＭＳ Ｐゴシック" pitchFamily="34" charset="-128"/>
            </a:endParaRPr>
          </a:p>
        </p:txBody>
      </p:sp>
      <p:sp>
        <p:nvSpPr>
          <p:cNvPr id="18437" name="Inhaltsplatzhalter 2"/>
          <p:cNvSpPr txBox="1">
            <a:spLocks noGrp="1"/>
          </p:cNvSpPr>
          <p:nvPr>
            <p:ph idx="1"/>
          </p:nvPr>
        </p:nvSpPr>
        <p:spPr>
          <a:xfrm>
            <a:off x="6898583" y="2872227"/>
            <a:ext cx="5184575" cy="1800200"/>
          </a:xfrm>
        </p:spPr>
        <p:txBody>
          <a:bodyPr/>
          <a:lstStyle/>
          <a:p>
            <a:pPr marL="50800" indent="0">
              <a:buNone/>
            </a:pPr>
            <a:r>
              <a:rPr lang="de-AT" altLang="de-DE" sz="2400" dirty="0">
                <a:latin typeface="Arial" pitchFamily="34" charset="0"/>
                <a:cs typeface="Arial" pitchFamily="34" charset="0"/>
              </a:rPr>
              <a:t>ICA – separates the EEG in temporally independent source signals (Makeig, 1996)</a:t>
            </a:r>
          </a:p>
          <a:p>
            <a:pPr lvl="4"/>
            <a:endParaRPr lang="de-DE" altLang="de-DE" dirty="0">
              <a:cs typeface="Arial" pitchFamily="34" charset="0"/>
            </a:endParaRPr>
          </a:p>
        </p:txBody>
      </p:sp>
      <p:sp>
        <p:nvSpPr>
          <p:cNvPr id="6" name="Text Box 1">
            <a:extLst>
              <a:ext uri="{FF2B5EF4-FFF2-40B4-BE49-F238E27FC236}">
                <a16:creationId xmlns:a16="http://schemas.microsoft.com/office/drawing/2014/main" id="{B5E64127-82FC-31D9-1895-01D1957DBC65}"/>
              </a:ext>
            </a:extLst>
          </p:cNvPr>
          <p:cNvSpPr txBox="1">
            <a:spLocks noChangeArrowheads="1"/>
          </p:cNvSpPr>
          <p:nvPr/>
        </p:nvSpPr>
        <p:spPr bwMode="auto">
          <a:xfrm>
            <a:off x="2807595" y="688183"/>
            <a:ext cx="6858000" cy="5191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5pPr>
            <a:lvl6pPr marL="25146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6pPr>
            <a:lvl7pPr marL="29718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7pPr>
            <a:lvl8pPr marL="34290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8pPr>
            <a:lvl9pPr marL="3886200" indent="-228600" algn="ctr" defTabSz="449263" fontAlgn="base">
              <a:spcBef>
                <a:spcPts val="875"/>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808080"/>
                </a:solidFill>
                <a:latin typeface="Arial" charset="0"/>
                <a:ea typeface="ＭＳ Ｐゴシック" charset="0"/>
                <a:cs typeface="ＭＳ Ｐゴシック" charset="0"/>
              </a:defRPr>
            </a:lvl9pPr>
          </a:lstStyle>
          <a:p>
            <a:pPr>
              <a:spcBef>
                <a:spcPct val="0"/>
              </a:spcBef>
              <a:buClrTx/>
              <a:buFontTx/>
              <a:buNone/>
              <a:defRPr/>
            </a:pPr>
            <a:r>
              <a:rPr lang="en-US" sz="2800" dirty="0">
                <a:solidFill>
                  <a:srgbClr val="000000"/>
                </a:solidFill>
              </a:rPr>
              <a:t>Independent Component Analysis</a:t>
            </a:r>
          </a:p>
        </p:txBody>
      </p:sp>
    </p:spTree>
    <p:extLst>
      <p:ext uri="{BB962C8B-B14F-4D97-AF65-F5344CB8AC3E}">
        <p14:creationId xmlns:p14="http://schemas.microsoft.com/office/powerpoint/2010/main" val="121990071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9757" y="-280420"/>
            <a:ext cx="10515600" cy="1325563"/>
          </a:xfrm>
        </p:spPr>
        <p:txBody>
          <a:bodyPr>
            <a:normAutofit/>
          </a:bodyPr>
          <a:lstStyle/>
          <a:p>
            <a:r>
              <a:rPr lang="en-US" sz="4000" noProof="0" dirty="0"/>
              <a:t>Quality of Decomposition</a:t>
            </a:r>
          </a:p>
        </p:txBody>
      </p:sp>
      <p:sp>
        <p:nvSpPr>
          <p:cNvPr id="4" name="Slide Number Placeholder 3"/>
          <p:cNvSpPr>
            <a:spLocks noGrp="1"/>
          </p:cNvSpPr>
          <p:nvPr>
            <p:ph type="sldNum" idx="11"/>
          </p:nvPr>
        </p:nvSpPr>
        <p:spPr/>
        <p:txBody>
          <a:bodyPr/>
          <a:lstStyle/>
          <a:p>
            <a:fld id="{5BF34820-C56C-F14C-830F-D51A77A72C10}" type="slidenum">
              <a:rPr lang="de-DE" altLang="en-US" smtClean="0"/>
              <a:pPr/>
              <a:t>47</a:t>
            </a:fld>
            <a:endParaRPr lang="de-DE" alt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4000" y="1484785"/>
            <a:ext cx="9144000" cy="4900341"/>
          </a:xfrm>
          <a:prstGeom prst="rect">
            <a:avLst/>
          </a:prstGeom>
        </p:spPr>
      </p:pic>
      <p:sp>
        <p:nvSpPr>
          <p:cNvPr id="7" name="TextBox 6"/>
          <p:cNvSpPr txBox="1"/>
          <p:nvPr/>
        </p:nvSpPr>
        <p:spPr>
          <a:xfrm>
            <a:off x="3583061" y="908721"/>
            <a:ext cx="574196" cy="646331"/>
          </a:xfrm>
          <a:prstGeom prst="rect">
            <a:avLst/>
          </a:prstGeom>
          <a:noFill/>
        </p:spPr>
        <p:txBody>
          <a:bodyPr wrap="none" rtlCol="0">
            <a:spAutoFit/>
          </a:bodyPr>
          <a:lstStyle/>
          <a:p>
            <a:r>
              <a:rPr lang="en-US" sz="3600" dirty="0">
                <a:solidFill>
                  <a:srgbClr val="FF0000"/>
                </a:solidFill>
                <a:sym typeface="Wingdings"/>
              </a:rPr>
              <a:t></a:t>
            </a:r>
            <a:endParaRPr lang="en-US" sz="3600" dirty="0">
              <a:solidFill>
                <a:srgbClr val="FF0000"/>
              </a:solidFill>
            </a:endParaRPr>
          </a:p>
        </p:txBody>
      </p:sp>
      <p:sp>
        <p:nvSpPr>
          <p:cNvPr id="8" name="TextBox 7"/>
          <p:cNvSpPr txBox="1"/>
          <p:nvPr/>
        </p:nvSpPr>
        <p:spPr>
          <a:xfrm>
            <a:off x="8047557" y="908721"/>
            <a:ext cx="574196" cy="646331"/>
          </a:xfrm>
          <a:prstGeom prst="rect">
            <a:avLst/>
          </a:prstGeom>
          <a:noFill/>
        </p:spPr>
        <p:txBody>
          <a:bodyPr wrap="none" rtlCol="0">
            <a:spAutoFit/>
          </a:bodyPr>
          <a:lstStyle/>
          <a:p>
            <a:r>
              <a:rPr lang="en-US" sz="3600" dirty="0">
                <a:solidFill>
                  <a:srgbClr val="00B050"/>
                </a:solidFill>
                <a:sym typeface="Wingdings"/>
              </a:rPr>
              <a:t></a:t>
            </a:r>
            <a:endParaRPr lang="en-US" sz="3600" dirty="0">
              <a:solidFill>
                <a:srgbClr val="00B050"/>
              </a:solidFill>
            </a:endParaRPr>
          </a:p>
        </p:txBody>
      </p:sp>
    </p:spTree>
    <p:extLst>
      <p:ext uri="{BB962C8B-B14F-4D97-AF65-F5344CB8AC3E}">
        <p14:creationId xmlns:p14="http://schemas.microsoft.com/office/powerpoint/2010/main" val="842389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D0F95-1E3E-34C4-D2A5-B50D9D4DBE61}"/>
              </a:ext>
            </a:extLst>
          </p:cNvPr>
          <p:cNvSpPr>
            <a:spLocks noGrp="1"/>
          </p:cNvSpPr>
          <p:nvPr>
            <p:ph type="title"/>
          </p:nvPr>
        </p:nvSpPr>
        <p:spPr/>
        <p:txBody>
          <a:bodyPr/>
          <a:lstStyle/>
          <a:p>
            <a:endParaRPr lang="en-US"/>
          </a:p>
        </p:txBody>
      </p:sp>
      <p:sp>
        <p:nvSpPr>
          <p:cNvPr id="4" name="Text Placeholder 3">
            <a:extLst>
              <a:ext uri="{FF2B5EF4-FFF2-40B4-BE49-F238E27FC236}">
                <a16:creationId xmlns:a16="http://schemas.microsoft.com/office/drawing/2014/main" id="{2D1CE096-1206-6F10-CCBB-9EFC10842AB5}"/>
              </a:ext>
            </a:extLst>
          </p:cNvPr>
          <p:cNvSpPr>
            <a:spLocks noGrp="1"/>
          </p:cNvSpPr>
          <p:nvPr>
            <p:ph type="body" sz="quarter" idx="14"/>
          </p:nvPr>
        </p:nvSpPr>
        <p:spPr/>
        <p:txBody>
          <a:bodyPr>
            <a:normAutofit fontScale="25000" lnSpcReduction="20000"/>
          </a:bodyPr>
          <a:lstStyle/>
          <a:p>
            <a:endParaRPr lang="en-US"/>
          </a:p>
        </p:txBody>
      </p:sp>
      <p:pic>
        <p:nvPicPr>
          <p:cNvPr id="5" name="Picture 1">
            <a:extLst>
              <a:ext uri="{FF2B5EF4-FFF2-40B4-BE49-F238E27FC236}">
                <a16:creationId xmlns:a16="http://schemas.microsoft.com/office/drawing/2014/main" id="{AD201AF0-92DA-2EA8-27FE-4F647E561CEB}"/>
              </a:ext>
            </a:extLst>
          </p:cNvPr>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t="12669" b="1"/>
          <a:stretch/>
        </p:blipFill>
        <p:spPr bwMode="auto">
          <a:xfrm>
            <a:off x="2679074" y="317651"/>
            <a:ext cx="6743700" cy="641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7958837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669AA-9D9B-27A8-1F3B-552F3876E345}"/>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AA4FF417-EDC4-47F1-A312-D45E50F73E30}"/>
              </a:ext>
            </a:extLst>
          </p:cNvPr>
          <p:cNvSpPr>
            <a:spLocks noGrp="1"/>
          </p:cNvSpPr>
          <p:nvPr>
            <p:ph type="subTitle" idx="1"/>
          </p:nvPr>
        </p:nvSpPr>
        <p:spPr/>
        <p:txBody>
          <a:bodyPr/>
          <a:lstStyle/>
          <a:p>
            <a:endParaRPr lang="en-US"/>
          </a:p>
        </p:txBody>
      </p:sp>
      <p:pic>
        <p:nvPicPr>
          <p:cNvPr id="6" name="Picture 5" descr="Graphical user interface, application&#10;&#10;Description automatically generated">
            <a:extLst>
              <a:ext uri="{FF2B5EF4-FFF2-40B4-BE49-F238E27FC236}">
                <a16:creationId xmlns:a16="http://schemas.microsoft.com/office/drawing/2014/main" id="{E68428F2-F3FD-B713-15AA-E108013DFFD5}"/>
              </a:ext>
            </a:extLst>
          </p:cNvPr>
          <p:cNvPicPr>
            <a:picLocks noChangeAspect="1"/>
          </p:cNvPicPr>
          <p:nvPr/>
        </p:nvPicPr>
        <p:blipFill>
          <a:blip r:embed="rId2"/>
          <a:stretch>
            <a:fillRect/>
          </a:stretch>
        </p:blipFill>
        <p:spPr>
          <a:xfrm>
            <a:off x="788402" y="537227"/>
            <a:ext cx="10615195" cy="5365922"/>
          </a:xfrm>
          <a:prstGeom prst="rect">
            <a:avLst/>
          </a:prstGeom>
        </p:spPr>
      </p:pic>
      <p:sp>
        <p:nvSpPr>
          <p:cNvPr id="4" name="TextBox 3">
            <a:extLst>
              <a:ext uri="{FF2B5EF4-FFF2-40B4-BE49-F238E27FC236}">
                <a16:creationId xmlns:a16="http://schemas.microsoft.com/office/drawing/2014/main" id="{521ABF58-E791-FEF3-8D60-56B9F74EF69A}"/>
              </a:ext>
            </a:extLst>
          </p:cNvPr>
          <p:cNvSpPr txBox="1"/>
          <p:nvPr/>
        </p:nvSpPr>
        <p:spPr>
          <a:xfrm>
            <a:off x="1472375" y="6226675"/>
            <a:ext cx="9981687" cy="523220"/>
          </a:xfrm>
          <a:prstGeom prst="rect">
            <a:avLst/>
          </a:prstGeom>
          <a:noFill/>
        </p:spPr>
        <p:txBody>
          <a:bodyPr wrap="square">
            <a:spAutoFit/>
          </a:bodyPr>
          <a:lstStyle/>
          <a:p>
            <a:r>
              <a:rPr lang="en-US" dirty="0">
                <a:solidFill>
                  <a:schemeClr val="bg1">
                    <a:lumMod val="75000"/>
                  </a:schemeClr>
                </a:solidFill>
              </a:rPr>
              <a:t>Pion-</a:t>
            </a:r>
            <a:r>
              <a:rPr lang="en-US" dirty="0" err="1">
                <a:solidFill>
                  <a:schemeClr val="bg1">
                    <a:lumMod val="75000"/>
                  </a:schemeClr>
                </a:solidFill>
              </a:rPr>
              <a:t>Tonachini</a:t>
            </a:r>
            <a:r>
              <a:rPr lang="en-US" dirty="0">
                <a:solidFill>
                  <a:schemeClr val="bg1">
                    <a:lumMod val="75000"/>
                  </a:schemeClr>
                </a:solidFill>
              </a:rPr>
              <a:t>, L., Kreutz-Delgado, K., &amp; Makeig, S. (2019). The </a:t>
            </a:r>
            <a:r>
              <a:rPr lang="en-US" dirty="0" err="1">
                <a:solidFill>
                  <a:schemeClr val="bg1">
                    <a:lumMod val="75000"/>
                  </a:schemeClr>
                </a:solidFill>
              </a:rPr>
              <a:t>ICLabel</a:t>
            </a:r>
            <a:r>
              <a:rPr lang="en-US" dirty="0">
                <a:solidFill>
                  <a:schemeClr val="bg1">
                    <a:lumMod val="75000"/>
                  </a:schemeClr>
                </a:solidFill>
              </a:rPr>
              <a:t> dataset of electroencephalographic (EEG) independent component (IC) features. </a:t>
            </a:r>
            <a:r>
              <a:rPr lang="en-US" i="1" dirty="0">
                <a:solidFill>
                  <a:schemeClr val="bg1">
                    <a:lumMod val="75000"/>
                  </a:schemeClr>
                </a:solidFill>
              </a:rPr>
              <a:t>Data in Brief</a:t>
            </a:r>
            <a:r>
              <a:rPr lang="en-US" dirty="0">
                <a:solidFill>
                  <a:schemeClr val="bg1">
                    <a:lumMod val="75000"/>
                  </a:schemeClr>
                </a:solidFill>
              </a:rPr>
              <a:t>, </a:t>
            </a:r>
            <a:r>
              <a:rPr lang="en-US" i="1" dirty="0">
                <a:solidFill>
                  <a:schemeClr val="bg1">
                    <a:lumMod val="75000"/>
                  </a:schemeClr>
                </a:solidFill>
              </a:rPr>
              <a:t>25</a:t>
            </a:r>
            <a:r>
              <a:rPr lang="en-US" dirty="0">
                <a:solidFill>
                  <a:schemeClr val="bg1">
                    <a:lumMod val="75000"/>
                  </a:schemeClr>
                </a:solidFill>
              </a:rPr>
              <a:t>. https://</a:t>
            </a:r>
            <a:r>
              <a:rPr lang="en-US" dirty="0" err="1">
                <a:solidFill>
                  <a:schemeClr val="bg1">
                    <a:lumMod val="75000"/>
                  </a:schemeClr>
                </a:solidFill>
              </a:rPr>
              <a:t>doi.org</a:t>
            </a:r>
            <a:r>
              <a:rPr lang="en-US" dirty="0">
                <a:solidFill>
                  <a:schemeClr val="bg1">
                    <a:lumMod val="75000"/>
                  </a:schemeClr>
                </a:solidFill>
              </a:rPr>
              <a:t>/10.1016/j.dib.2019.104101</a:t>
            </a:r>
          </a:p>
        </p:txBody>
      </p:sp>
    </p:spTree>
    <p:extLst>
      <p:ext uri="{BB962C8B-B14F-4D97-AF65-F5344CB8AC3E}">
        <p14:creationId xmlns:p14="http://schemas.microsoft.com/office/powerpoint/2010/main" val="3056715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5D3A9-E8A1-53D9-B68E-5164E27CF113}"/>
              </a:ext>
            </a:extLst>
          </p:cNvPr>
          <p:cNvSpPr>
            <a:spLocks noGrp="1"/>
          </p:cNvSpPr>
          <p:nvPr>
            <p:ph type="title"/>
          </p:nvPr>
        </p:nvSpPr>
        <p:spPr>
          <a:xfrm>
            <a:off x="1280161" y="16200"/>
            <a:ext cx="10337074" cy="1325563"/>
          </a:xfrm>
        </p:spPr>
        <p:txBody>
          <a:bodyPr/>
          <a:lstStyle/>
          <a:p>
            <a:r>
              <a:rPr lang="en-US" dirty="0"/>
              <a:t>BIDS in popular open-source tools</a:t>
            </a:r>
          </a:p>
        </p:txBody>
      </p:sp>
      <p:sp>
        <p:nvSpPr>
          <p:cNvPr id="4" name="Rectangle 3">
            <a:extLst>
              <a:ext uri="{FF2B5EF4-FFF2-40B4-BE49-F238E27FC236}">
                <a16:creationId xmlns:a16="http://schemas.microsoft.com/office/drawing/2014/main" id="{BD38EC69-316C-473C-4EBC-B8C84E058D37}"/>
              </a:ext>
            </a:extLst>
          </p:cNvPr>
          <p:cNvSpPr/>
          <p:nvPr/>
        </p:nvSpPr>
        <p:spPr>
          <a:xfrm>
            <a:off x="3082009" y="2187570"/>
            <a:ext cx="5181087" cy="4137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D2B7BA3-AFEA-D266-C61B-3C9ACFA660C0}"/>
              </a:ext>
            </a:extLst>
          </p:cNvPr>
          <p:cNvPicPr>
            <a:picLocks noChangeAspect="1"/>
          </p:cNvPicPr>
          <p:nvPr/>
        </p:nvPicPr>
        <p:blipFill>
          <a:blip r:embed="rId2"/>
          <a:stretch>
            <a:fillRect/>
          </a:stretch>
        </p:blipFill>
        <p:spPr>
          <a:xfrm>
            <a:off x="1409963" y="1348111"/>
            <a:ext cx="1187114" cy="1665257"/>
          </a:xfrm>
          <a:prstGeom prst="rect">
            <a:avLst/>
          </a:prstGeom>
        </p:spPr>
      </p:pic>
      <p:pic>
        <p:nvPicPr>
          <p:cNvPr id="6" name="Picture 5">
            <a:extLst>
              <a:ext uri="{FF2B5EF4-FFF2-40B4-BE49-F238E27FC236}">
                <a16:creationId xmlns:a16="http://schemas.microsoft.com/office/drawing/2014/main" id="{EAED59FF-40A1-B34F-EF61-D639C67281C3}"/>
              </a:ext>
            </a:extLst>
          </p:cNvPr>
          <p:cNvPicPr>
            <a:picLocks noChangeAspect="1"/>
          </p:cNvPicPr>
          <p:nvPr/>
        </p:nvPicPr>
        <p:blipFill>
          <a:blip r:embed="rId3"/>
          <a:stretch>
            <a:fillRect/>
          </a:stretch>
        </p:blipFill>
        <p:spPr>
          <a:xfrm>
            <a:off x="1246175" y="3376858"/>
            <a:ext cx="2076952" cy="1163093"/>
          </a:xfrm>
          <a:prstGeom prst="rect">
            <a:avLst/>
          </a:prstGeom>
        </p:spPr>
      </p:pic>
      <p:pic>
        <p:nvPicPr>
          <p:cNvPr id="9" name="Picture 8">
            <a:extLst>
              <a:ext uri="{FF2B5EF4-FFF2-40B4-BE49-F238E27FC236}">
                <a16:creationId xmlns:a16="http://schemas.microsoft.com/office/drawing/2014/main" id="{7A727536-B618-A7A7-76DA-F297D9502C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4990" y="1855227"/>
            <a:ext cx="2716369" cy="519524"/>
          </a:xfrm>
          <a:prstGeom prst="rect">
            <a:avLst/>
          </a:prstGeom>
        </p:spPr>
      </p:pic>
      <p:pic>
        <p:nvPicPr>
          <p:cNvPr id="10" name="Graphic 9">
            <a:extLst>
              <a:ext uri="{FF2B5EF4-FFF2-40B4-BE49-F238E27FC236}">
                <a16:creationId xmlns:a16="http://schemas.microsoft.com/office/drawing/2014/main" id="{7A44AAD3-31EE-9AF9-F4E0-CD57003964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95363" y="3300280"/>
            <a:ext cx="1697026" cy="1018216"/>
          </a:xfrm>
          <a:prstGeom prst="rect">
            <a:avLst/>
          </a:prstGeom>
        </p:spPr>
      </p:pic>
      <p:grpSp>
        <p:nvGrpSpPr>
          <p:cNvPr id="22" name="Group 21">
            <a:extLst>
              <a:ext uri="{FF2B5EF4-FFF2-40B4-BE49-F238E27FC236}">
                <a16:creationId xmlns:a16="http://schemas.microsoft.com/office/drawing/2014/main" id="{47CC2397-DB37-4130-0120-FFEAE28F30E8}"/>
              </a:ext>
            </a:extLst>
          </p:cNvPr>
          <p:cNvGrpSpPr/>
          <p:nvPr/>
        </p:nvGrpSpPr>
        <p:grpSpPr>
          <a:xfrm>
            <a:off x="1025776" y="1236780"/>
            <a:ext cx="9265265" cy="1846217"/>
            <a:chOff x="1025776" y="1236780"/>
            <a:chExt cx="9265265" cy="1846217"/>
          </a:xfrm>
        </p:grpSpPr>
        <p:sp>
          <p:nvSpPr>
            <p:cNvPr id="11" name="Rectangle 10">
              <a:extLst>
                <a:ext uri="{FF2B5EF4-FFF2-40B4-BE49-F238E27FC236}">
                  <a16:creationId xmlns:a16="http://schemas.microsoft.com/office/drawing/2014/main" id="{9B9F2E34-2096-19C7-9031-7CDB65B8F097}"/>
                </a:ext>
              </a:extLst>
            </p:cNvPr>
            <p:cNvSpPr/>
            <p:nvPr/>
          </p:nvSpPr>
          <p:spPr>
            <a:xfrm>
              <a:off x="1025776" y="1236780"/>
              <a:ext cx="4973702" cy="18462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a:extLst>
                <a:ext uri="{FF2B5EF4-FFF2-40B4-BE49-F238E27FC236}">
                  <a16:creationId xmlns:a16="http://schemas.microsoft.com/office/drawing/2014/main" id="{725ABE4C-8433-D25F-ED1C-DADDB928EBE1}"/>
                </a:ext>
              </a:extLst>
            </p:cNvPr>
            <p:cNvSpPr/>
            <p:nvPr/>
          </p:nvSpPr>
          <p:spPr>
            <a:xfrm>
              <a:off x="5999478" y="1945172"/>
              <a:ext cx="792480" cy="3396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C0560D7-2E65-322D-AC8D-6847A63E15E1}"/>
                </a:ext>
              </a:extLst>
            </p:cNvPr>
            <p:cNvSpPr txBox="1"/>
            <p:nvPr/>
          </p:nvSpPr>
          <p:spPr>
            <a:xfrm>
              <a:off x="6924043" y="1743629"/>
              <a:ext cx="3366998" cy="707886"/>
            </a:xfrm>
            <a:prstGeom prst="rect">
              <a:avLst/>
            </a:prstGeom>
            <a:noFill/>
          </p:spPr>
          <p:txBody>
            <a:bodyPr wrap="square" rtlCol="0">
              <a:spAutoFit/>
            </a:bodyPr>
            <a:lstStyle/>
            <a:p>
              <a:r>
                <a:rPr lang="en-US" sz="2000" dirty="0"/>
                <a:t>Have dedicated tools for processing group-level data</a:t>
              </a:r>
            </a:p>
          </p:txBody>
        </p:sp>
      </p:grpSp>
      <p:sp>
        <p:nvSpPr>
          <p:cNvPr id="14" name="Content Placeholder 2">
            <a:extLst>
              <a:ext uri="{FF2B5EF4-FFF2-40B4-BE49-F238E27FC236}">
                <a16:creationId xmlns:a16="http://schemas.microsoft.com/office/drawing/2014/main" id="{A60D124B-CEE7-6AA2-20CE-0CEB0B0EA2B8}"/>
              </a:ext>
            </a:extLst>
          </p:cNvPr>
          <p:cNvSpPr txBox="1">
            <a:spLocks/>
          </p:cNvSpPr>
          <p:nvPr/>
        </p:nvSpPr>
        <p:spPr>
          <a:xfrm>
            <a:off x="539933" y="5365151"/>
            <a:ext cx="11817530" cy="160747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All tools can </a:t>
            </a:r>
            <a:r>
              <a:rPr lang="en-US" b="1" dirty="0"/>
              <a:t>import</a:t>
            </a:r>
            <a:r>
              <a:rPr lang="en-US" dirty="0"/>
              <a:t> BIDS single subject data </a:t>
            </a:r>
            <a:r>
              <a:rPr lang="en-US" sz="1600" dirty="0"/>
              <a:t>(FieldTrip and EEGLAB support BIDS sidecar event files)</a:t>
            </a:r>
          </a:p>
          <a:p>
            <a:r>
              <a:rPr lang="en-US" dirty="0"/>
              <a:t>All tools can </a:t>
            </a:r>
            <a:r>
              <a:rPr lang="en-US" b="1" dirty="0"/>
              <a:t>export</a:t>
            </a:r>
            <a:r>
              <a:rPr lang="en-US" dirty="0"/>
              <a:t> BIDS data (GUI available in Brainstorm and EEGLAB)</a:t>
            </a:r>
          </a:p>
          <a:p>
            <a:r>
              <a:rPr lang="en-US" dirty="0"/>
              <a:t>Brainstorm and EEGLAB have dedicated BIDS tools for group analysis</a:t>
            </a:r>
          </a:p>
          <a:p>
            <a:endParaRPr lang="en-US" dirty="0"/>
          </a:p>
          <a:p>
            <a:endParaRPr lang="en-US" dirty="0"/>
          </a:p>
          <a:p>
            <a:endParaRPr lang="en-US" dirty="0"/>
          </a:p>
        </p:txBody>
      </p:sp>
      <p:grpSp>
        <p:nvGrpSpPr>
          <p:cNvPr id="19" name="Group 18">
            <a:extLst>
              <a:ext uri="{FF2B5EF4-FFF2-40B4-BE49-F238E27FC236}">
                <a16:creationId xmlns:a16="http://schemas.microsoft.com/office/drawing/2014/main" id="{1AD7ECD8-0BC0-38FF-D942-A81AE2631E85}"/>
              </a:ext>
            </a:extLst>
          </p:cNvPr>
          <p:cNvGrpSpPr/>
          <p:nvPr/>
        </p:nvGrpSpPr>
        <p:grpSpPr>
          <a:xfrm>
            <a:off x="7260634" y="3291858"/>
            <a:ext cx="4041578" cy="1928868"/>
            <a:chOff x="-237506" y="1238389"/>
            <a:chExt cx="11898980" cy="5897193"/>
          </a:xfrm>
        </p:grpSpPr>
        <p:pic>
          <p:nvPicPr>
            <p:cNvPr id="15" name="Picture 14" descr="Graphical user interface, application&#10;&#10;Description automatically generated">
              <a:extLst>
                <a:ext uri="{FF2B5EF4-FFF2-40B4-BE49-F238E27FC236}">
                  <a16:creationId xmlns:a16="http://schemas.microsoft.com/office/drawing/2014/main" id="{D4F8B394-DE28-6D03-C8FF-9EDA80CE5B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7506" y="2761731"/>
              <a:ext cx="6527361" cy="4373851"/>
            </a:xfrm>
            <a:prstGeom prst="rect">
              <a:avLst/>
            </a:prstGeom>
          </p:spPr>
        </p:pic>
        <p:pic>
          <p:nvPicPr>
            <p:cNvPr id="16" name="Picture 15" descr="Graphical user interface, application&#10;&#10;Description automatically generated">
              <a:extLst>
                <a:ext uri="{FF2B5EF4-FFF2-40B4-BE49-F238E27FC236}">
                  <a16:creationId xmlns:a16="http://schemas.microsoft.com/office/drawing/2014/main" id="{696F1E5D-8DA4-9E45-24FB-F52472C9B6F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37506" y="4463634"/>
              <a:ext cx="3943007" cy="2277087"/>
            </a:xfrm>
            <a:prstGeom prst="rect">
              <a:avLst/>
            </a:prstGeom>
          </p:spPr>
        </p:pic>
        <p:pic>
          <p:nvPicPr>
            <p:cNvPr id="17" name="Picture 16" descr="Graphical user interface, application&#10;&#10;Description automatically generated">
              <a:extLst>
                <a:ext uri="{FF2B5EF4-FFF2-40B4-BE49-F238E27FC236}">
                  <a16:creationId xmlns:a16="http://schemas.microsoft.com/office/drawing/2014/main" id="{A8D465DC-4521-17C2-EFE4-4F475FBA9B3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901981" y="1238389"/>
              <a:ext cx="7855527" cy="4969579"/>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225DF9D5-521E-1C1B-A239-0E240FC9F68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276842" y="3494535"/>
              <a:ext cx="5384632" cy="2908241"/>
            </a:xfrm>
            <a:prstGeom prst="rect">
              <a:avLst/>
            </a:prstGeom>
          </p:spPr>
        </p:pic>
      </p:grpSp>
      <p:sp>
        <p:nvSpPr>
          <p:cNvPr id="21" name="TextBox 20">
            <a:extLst>
              <a:ext uri="{FF2B5EF4-FFF2-40B4-BE49-F238E27FC236}">
                <a16:creationId xmlns:a16="http://schemas.microsoft.com/office/drawing/2014/main" id="{2E8AD154-430A-5B53-9B20-FA50291E7BD4}"/>
              </a:ext>
            </a:extLst>
          </p:cNvPr>
          <p:cNvSpPr txBox="1"/>
          <p:nvPr/>
        </p:nvSpPr>
        <p:spPr>
          <a:xfrm>
            <a:off x="6383665" y="2793147"/>
            <a:ext cx="6178730" cy="523220"/>
          </a:xfrm>
          <a:prstGeom prst="rect">
            <a:avLst/>
          </a:prstGeom>
          <a:noFill/>
        </p:spPr>
        <p:txBody>
          <a:bodyPr wrap="square">
            <a:spAutoFit/>
          </a:bodyPr>
          <a:lstStyle/>
          <a:p>
            <a:pPr algn="ctr"/>
            <a:r>
              <a:rPr lang="en-US" sz="1400" dirty="0"/>
              <a:t>EEGLAB </a:t>
            </a:r>
            <a:r>
              <a:rPr lang="en-US" sz="1400" i="1" dirty="0"/>
              <a:t>bids-</a:t>
            </a:r>
            <a:r>
              <a:rPr lang="en-US" sz="1400" i="1" dirty="0" err="1"/>
              <a:t>matlab</a:t>
            </a:r>
            <a:r>
              <a:rPr lang="en-US" sz="1400" i="1" dirty="0"/>
              <a:t>-tools</a:t>
            </a:r>
            <a:r>
              <a:rPr lang="en-US" sz="1400" dirty="0"/>
              <a:t> menus </a:t>
            </a:r>
          </a:p>
          <a:p>
            <a:pPr algn="ctr"/>
            <a:r>
              <a:rPr lang="en-US" sz="1400" dirty="0"/>
              <a:t>and script functions (1450 downloads)</a:t>
            </a:r>
          </a:p>
        </p:txBody>
      </p:sp>
    </p:spTree>
    <p:extLst>
      <p:ext uri="{BB962C8B-B14F-4D97-AF65-F5344CB8AC3E}">
        <p14:creationId xmlns:p14="http://schemas.microsoft.com/office/powerpoint/2010/main" val="399948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0E77C-1192-F2C8-04D9-3448BD41C076}"/>
              </a:ext>
            </a:extLst>
          </p:cNvPr>
          <p:cNvSpPr>
            <a:spLocks noGrp="1"/>
          </p:cNvSpPr>
          <p:nvPr>
            <p:ph type="title"/>
          </p:nvPr>
        </p:nvSpPr>
        <p:spPr>
          <a:xfrm>
            <a:off x="1345842" y="43450"/>
            <a:ext cx="10502721" cy="1325563"/>
          </a:xfrm>
        </p:spPr>
        <p:txBody>
          <a:bodyPr/>
          <a:lstStyle/>
          <a:p>
            <a:r>
              <a:rPr lang="en-US" dirty="0">
                <a:latin typeface="+mj-lt"/>
              </a:rPr>
              <a:t>Automated ICA classification methods</a:t>
            </a:r>
          </a:p>
        </p:txBody>
      </p:sp>
      <p:pic>
        <p:nvPicPr>
          <p:cNvPr id="9" name="Content Placeholder 8" descr="Chart&#10;&#10;Description automatically generated">
            <a:extLst>
              <a:ext uri="{FF2B5EF4-FFF2-40B4-BE49-F238E27FC236}">
                <a16:creationId xmlns:a16="http://schemas.microsoft.com/office/drawing/2014/main" id="{FA141388-8E01-0755-FE45-51BCEF91889A}"/>
              </a:ext>
            </a:extLst>
          </p:cNvPr>
          <p:cNvPicPr>
            <a:picLocks noGrp="1" noChangeAspect="1"/>
          </p:cNvPicPr>
          <p:nvPr>
            <p:ph idx="1"/>
          </p:nvPr>
        </p:nvPicPr>
        <p:blipFill>
          <a:blip r:embed="rId2"/>
          <a:stretch>
            <a:fillRect/>
          </a:stretch>
        </p:blipFill>
        <p:spPr>
          <a:xfrm>
            <a:off x="1714285" y="1047929"/>
            <a:ext cx="7782678" cy="4351338"/>
          </a:xfrm>
        </p:spPr>
      </p:pic>
      <p:sp>
        <p:nvSpPr>
          <p:cNvPr id="3" name="TextBox 2">
            <a:extLst>
              <a:ext uri="{FF2B5EF4-FFF2-40B4-BE49-F238E27FC236}">
                <a16:creationId xmlns:a16="http://schemas.microsoft.com/office/drawing/2014/main" id="{4B7D98CE-70F5-BED5-53FC-B17B5BF21236}"/>
              </a:ext>
            </a:extLst>
          </p:cNvPr>
          <p:cNvSpPr txBox="1"/>
          <p:nvPr/>
        </p:nvSpPr>
        <p:spPr>
          <a:xfrm>
            <a:off x="1812085" y="5662343"/>
            <a:ext cx="7835799" cy="738664"/>
          </a:xfrm>
          <a:prstGeom prst="rect">
            <a:avLst/>
          </a:prstGeom>
          <a:noFill/>
        </p:spPr>
        <p:txBody>
          <a:bodyPr wrap="none" rtlCol="0">
            <a:spAutoFit/>
          </a:bodyPr>
          <a:lstStyle/>
          <a:p>
            <a:r>
              <a:rPr lang="en-US" dirty="0"/>
              <a:t>Every method listed above is available as separate EEGLAB plugins</a:t>
            </a:r>
          </a:p>
          <a:p>
            <a:endParaRPr lang="en-US" dirty="0"/>
          </a:p>
          <a:p>
            <a:r>
              <a:rPr lang="en-US" dirty="0"/>
              <a:t>FieldTrip, MNE and Brainstorm can apply ICA (but automated classification are not available yet)</a:t>
            </a:r>
          </a:p>
        </p:txBody>
      </p:sp>
    </p:spTree>
    <p:extLst>
      <p:ext uri="{BB962C8B-B14F-4D97-AF65-F5344CB8AC3E}">
        <p14:creationId xmlns:p14="http://schemas.microsoft.com/office/powerpoint/2010/main" val="4253517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C976D-6C01-A3B9-1E16-FE8974B71DA7}"/>
              </a:ext>
            </a:extLst>
          </p:cNvPr>
          <p:cNvSpPr>
            <a:spLocks noGrp="1"/>
          </p:cNvSpPr>
          <p:nvPr>
            <p:ph type="title"/>
          </p:nvPr>
        </p:nvSpPr>
        <p:spPr>
          <a:xfrm>
            <a:off x="1803839" y="0"/>
            <a:ext cx="9111174" cy="1325563"/>
          </a:xfrm>
        </p:spPr>
        <p:txBody>
          <a:bodyPr>
            <a:normAutofit/>
          </a:bodyPr>
          <a:lstStyle/>
          <a:p>
            <a:r>
              <a:rPr lang="en-US" sz="3600" dirty="0">
                <a:latin typeface="+mn-lt"/>
              </a:rPr>
              <a:t>Does ICA help with ERP significance?</a:t>
            </a:r>
          </a:p>
        </p:txBody>
      </p:sp>
      <p:pic>
        <p:nvPicPr>
          <p:cNvPr id="3" name="image14.png">
            <a:extLst>
              <a:ext uri="{FF2B5EF4-FFF2-40B4-BE49-F238E27FC236}">
                <a16:creationId xmlns:a16="http://schemas.microsoft.com/office/drawing/2014/main" id="{E75AB01E-B869-9356-527F-FAC319DCF86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18"/>
          <a:stretch/>
        </p:blipFill>
        <p:spPr>
          <a:xfrm>
            <a:off x="857076" y="1469623"/>
            <a:ext cx="10057937" cy="2743200"/>
          </a:xfrm>
          <a:prstGeom prst="rect">
            <a:avLst/>
          </a:prstGeom>
          <a:ln/>
        </p:spPr>
      </p:pic>
      <p:sp>
        <p:nvSpPr>
          <p:cNvPr id="7" name="Content Placeholder 2">
            <a:extLst>
              <a:ext uri="{FF2B5EF4-FFF2-40B4-BE49-F238E27FC236}">
                <a16:creationId xmlns:a16="http://schemas.microsoft.com/office/drawing/2014/main" id="{966DD8FA-B1C1-F1DD-41CC-4C689E841B8E}"/>
              </a:ext>
            </a:extLst>
          </p:cNvPr>
          <p:cNvSpPr txBox="1">
            <a:spLocks/>
          </p:cNvSpPr>
          <p:nvPr/>
        </p:nvSpPr>
        <p:spPr>
          <a:xfrm>
            <a:off x="3121374" y="4887532"/>
            <a:ext cx="6808237" cy="1596981"/>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Sometimes a little, but the difference can also be null</a:t>
            </a:r>
          </a:p>
          <a:p>
            <a:endParaRPr lang="en-US" dirty="0"/>
          </a:p>
          <a:p>
            <a:r>
              <a:rPr lang="en-US" dirty="0"/>
              <a:t>Note that ICA may remove artifacts which contribute to differences between conditions (so this method of assessing performance is not ideal)</a:t>
            </a:r>
          </a:p>
          <a:p>
            <a:endParaRPr lang="en-US" dirty="0"/>
          </a:p>
          <a:p>
            <a:endParaRPr lang="en-US" dirty="0"/>
          </a:p>
          <a:p>
            <a:endParaRPr lang="en-US" dirty="0"/>
          </a:p>
        </p:txBody>
      </p:sp>
      <p:cxnSp>
        <p:nvCxnSpPr>
          <p:cNvPr id="9" name="Straight Arrow Connector 8">
            <a:extLst>
              <a:ext uri="{FF2B5EF4-FFF2-40B4-BE49-F238E27FC236}">
                <a16:creationId xmlns:a16="http://schemas.microsoft.com/office/drawing/2014/main" id="{C4A4CA0F-7714-DB41-C095-B735FE755204}"/>
              </a:ext>
            </a:extLst>
          </p:cNvPr>
          <p:cNvCxnSpPr>
            <a:cxnSpLocks/>
          </p:cNvCxnSpPr>
          <p:nvPr/>
        </p:nvCxnSpPr>
        <p:spPr>
          <a:xfrm flipH="1" flipV="1">
            <a:off x="3747752" y="3818586"/>
            <a:ext cx="418563" cy="106894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012E5F1-4EBD-DF0F-18A4-2635411C844A}"/>
              </a:ext>
            </a:extLst>
          </p:cNvPr>
          <p:cNvCxnSpPr>
            <a:cxnSpLocks/>
          </p:cNvCxnSpPr>
          <p:nvPr/>
        </p:nvCxnSpPr>
        <p:spPr>
          <a:xfrm flipV="1">
            <a:off x="9013065" y="4181341"/>
            <a:ext cx="0" cy="70619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3F3C30F-65A6-38EF-4736-5A3719CA1D74}"/>
              </a:ext>
            </a:extLst>
          </p:cNvPr>
          <p:cNvCxnSpPr>
            <a:cxnSpLocks/>
          </p:cNvCxnSpPr>
          <p:nvPr/>
        </p:nvCxnSpPr>
        <p:spPr>
          <a:xfrm flipH="1" flipV="1">
            <a:off x="7018986" y="4024648"/>
            <a:ext cx="1989786" cy="86288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4779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C976D-6C01-A3B9-1E16-FE8974B71DA7}"/>
              </a:ext>
            </a:extLst>
          </p:cNvPr>
          <p:cNvSpPr>
            <a:spLocks noGrp="1"/>
          </p:cNvSpPr>
          <p:nvPr>
            <p:ph type="title"/>
          </p:nvPr>
        </p:nvSpPr>
        <p:spPr>
          <a:xfrm>
            <a:off x="953037" y="-131763"/>
            <a:ext cx="10785429" cy="1325563"/>
          </a:xfrm>
        </p:spPr>
        <p:txBody>
          <a:bodyPr>
            <a:normAutofit/>
          </a:bodyPr>
          <a:lstStyle/>
          <a:p>
            <a:r>
              <a:rPr lang="en-US" sz="3600" dirty="0">
                <a:latin typeface="+mn-lt"/>
              </a:rPr>
              <a:t>Should I even use ICA to remove artifacts, then?</a:t>
            </a:r>
          </a:p>
        </p:txBody>
      </p:sp>
      <p:sp>
        <p:nvSpPr>
          <p:cNvPr id="7" name="Content Placeholder 2">
            <a:extLst>
              <a:ext uri="{FF2B5EF4-FFF2-40B4-BE49-F238E27FC236}">
                <a16:creationId xmlns:a16="http://schemas.microsoft.com/office/drawing/2014/main" id="{966DD8FA-B1C1-F1DD-41CC-4C689E841B8E}"/>
              </a:ext>
            </a:extLst>
          </p:cNvPr>
          <p:cNvSpPr txBox="1">
            <a:spLocks/>
          </p:cNvSpPr>
          <p:nvPr/>
        </p:nvSpPr>
        <p:spPr>
          <a:xfrm>
            <a:off x="1067195" y="2202287"/>
            <a:ext cx="3730186" cy="35531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Yes, because it remove channel artifacts on scalp topographies (good for visualization)</a:t>
            </a:r>
          </a:p>
          <a:p>
            <a:endParaRPr lang="en-US" dirty="0"/>
          </a:p>
          <a:p>
            <a:r>
              <a:rPr lang="en-US" dirty="0"/>
              <a:t>Yes, because it may improve subsequent source localization </a:t>
            </a:r>
          </a:p>
          <a:p>
            <a:endParaRPr lang="en-US" dirty="0"/>
          </a:p>
          <a:p>
            <a:endParaRPr lang="en-US" dirty="0"/>
          </a:p>
          <a:p>
            <a:endParaRPr lang="en-US" dirty="0"/>
          </a:p>
        </p:txBody>
      </p:sp>
      <p:pic>
        <p:nvPicPr>
          <p:cNvPr id="4" name="image7.png">
            <a:extLst>
              <a:ext uri="{FF2B5EF4-FFF2-40B4-BE49-F238E27FC236}">
                <a16:creationId xmlns:a16="http://schemas.microsoft.com/office/drawing/2014/main" id="{1C64FD7F-5F96-2320-8E30-8140D0B4F9F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02816" y="801429"/>
            <a:ext cx="2545724" cy="5646514"/>
          </a:xfrm>
          <a:prstGeom prst="rect">
            <a:avLst/>
          </a:prstGeom>
          <a:ln/>
        </p:spPr>
      </p:pic>
      <p:sp>
        <p:nvSpPr>
          <p:cNvPr id="6" name="Rectangle 5">
            <a:extLst>
              <a:ext uri="{FF2B5EF4-FFF2-40B4-BE49-F238E27FC236}">
                <a16:creationId xmlns:a16="http://schemas.microsoft.com/office/drawing/2014/main" id="{8831421F-C5FB-EDBC-829A-A9D65F79FF1A}"/>
              </a:ext>
            </a:extLst>
          </p:cNvPr>
          <p:cNvSpPr/>
          <p:nvPr/>
        </p:nvSpPr>
        <p:spPr>
          <a:xfrm>
            <a:off x="6469712" y="1906074"/>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3077486-3F4E-270F-4B1A-0AF57904F0F2}"/>
              </a:ext>
            </a:extLst>
          </p:cNvPr>
          <p:cNvSpPr/>
          <p:nvPr/>
        </p:nvSpPr>
        <p:spPr>
          <a:xfrm>
            <a:off x="6540546" y="2567190"/>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640E66C-ADD8-4805-F103-061DED4FF6DB}"/>
              </a:ext>
            </a:extLst>
          </p:cNvPr>
          <p:cNvSpPr/>
          <p:nvPr/>
        </p:nvSpPr>
        <p:spPr>
          <a:xfrm>
            <a:off x="6469712" y="3210629"/>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826957-1702-4C0F-E599-CB61BF1B72D0}"/>
              </a:ext>
            </a:extLst>
          </p:cNvPr>
          <p:cNvSpPr/>
          <p:nvPr/>
        </p:nvSpPr>
        <p:spPr>
          <a:xfrm>
            <a:off x="6469712" y="3846450"/>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B86D89E-0782-EE98-1802-1ADC8B1102B5}"/>
              </a:ext>
            </a:extLst>
          </p:cNvPr>
          <p:cNvSpPr/>
          <p:nvPr/>
        </p:nvSpPr>
        <p:spPr>
          <a:xfrm>
            <a:off x="6540546" y="4482271"/>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455132D-2D4D-8B8C-D6BD-9443FAE4324B}"/>
              </a:ext>
            </a:extLst>
          </p:cNvPr>
          <p:cNvSpPr/>
          <p:nvPr/>
        </p:nvSpPr>
        <p:spPr>
          <a:xfrm>
            <a:off x="6345751" y="5118092"/>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656DC84-CB79-49BC-742E-E4E5470FA1FE}"/>
              </a:ext>
            </a:extLst>
          </p:cNvPr>
          <p:cNvSpPr/>
          <p:nvPr/>
        </p:nvSpPr>
        <p:spPr>
          <a:xfrm>
            <a:off x="6540546" y="5755428"/>
            <a:ext cx="1907994" cy="169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2B6DF-808F-7516-B94A-D5C640356B7A}"/>
              </a:ext>
            </a:extLst>
          </p:cNvPr>
          <p:cNvSpPr/>
          <p:nvPr/>
        </p:nvSpPr>
        <p:spPr>
          <a:xfrm>
            <a:off x="7231487" y="2028423"/>
            <a:ext cx="238259" cy="2575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D105BC9-9BB0-B8A9-716D-1A58BED56649}"/>
              </a:ext>
            </a:extLst>
          </p:cNvPr>
          <p:cNvSpPr/>
          <p:nvPr/>
        </p:nvSpPr>
        <p:spPr>
          <a:xfrm>
            <a:off x="7231486" y="3321823"/>
            <a:ext cx="238259" cy="2575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24EA8DA6-085C-E51D-F009-955BF2C06498}"/>
              </a:ext>
            </a:extLst>
          </p:cNvPr>
          <p:cNvSpPr/>
          <p:nvPr/>
        </p:nvSpPr>
        <p:spPr>
          <a:xfrm>
            <a:off x="7231485" y="4594980"/>
            <a:ext cx="238259" cy="2575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5AD145A-64F3-CF76-6AFD-12B140EC17F4}"/>
              </a:ext>
            </a:extLst>
          </p:cNvPr>
          <p:cNvSpPr/>
          <p:nvPr/>
        </p:nvSpPr>
        <p:spPr>
          <a:xfrm>
            <a:off x="7231485" y="5206877"/>
            <a:ext cx="238259" cy="2575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FAC02B9-7114-0833-5F79-D26C23950863}"/>
              </a:ext>
            </a:extLst>
          </p:cNvPr>
          <p:cNvSpPr txBox="1"/>
          <p:nvPr/>
        </p:nvSpPr>
        <p:spPr>
          <a:xfrm rot="16200000">
            <a:off x="7566189" y="1192939"/>
            <a:ext cx="1067336" cy="307777"/>
          </a:xfrm>
          <a:prstGeom prst="rect">
            <a:avLst/>
          </a:prstGeom>
          <a:solidFill>
            <a:schemeClr val="lt1"/>
          </a:solidFill>
        </p:spPr>
        <p:txBody>
          <a:bodyPr wrap="square">
            <a:spAutoFit/>
          </a:bodyPr>
          <a:lstStyle/>
          <a:p>
            <a:r>
              <a:rPr lang="en-US" dirty="0"/>
              <a:t>ICLABEL</a:t>
            </a:r>
          </a:p>
        </p:txBody>
      </p:sp>
    </p:spTree>
    <p:extLst>
      <p:ext uri="{BB962C8B-B14F-4D97-AF65-F5344CB8AC3E}">
        <p14:creationId xmlns:p14="http://schemas.microsoft.com/office/powerpoint/2010/main" val="275589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2D94DC-3183-A650-8816-A5439CEC9A8E}"/>
              </a:ext>
            </a:extLst>
          </p:cNvPr>
          <p:cNvSpPr>
            <a:spLocks noGrp="1"/>
          </p:cNvSpPr>
          <p:nvPr>
            <p:ph type="title"/>
          </p:nvPr>
        </p:nvSpPr>
        <p:spPr/>
        <p:txBody>
          <a:bodyPr/>
          <a:lstStyle/>
          <a:p>
            <a:endParaRPr lang="en-US"/>
          </a:p>
        </p:txBody>
      </p:sp>
      <p:pic>
        <p:nvPicPr>
          <p:cNvPr id="4" name="Picture 3" descr="Graphical user interface, text, application&#10;&#10;Description automatically generated">
            <a:extLst>
              <a:ext uri="{FF2B5EF4-FFF2-40B4-BE49-F238E27FC236}">
                <a16:creationId xmlns:a16="http://schemas.microsoft.com/office/drawing/2014/main" id="{0D9517AF-3EB6-6107-5088-A37EFB4A1893}"/>
              </a:ext>
            </a:extLst>
          </p:cNvPr>
          <p:cNvPicPr>
            <a:picLocks noChangeAspect="1"/>
          </p:cNvPicPr>
          <p:nvPr/>
        </p:nvPicPr>
        <p:blipFill>
          <a:blip r:embed="rId2"/>
          <a:stretch>
            <a:fillRect/>
          </a:stretch>
        </p:blipFill>
        <p:spPr>
          <a:xfrm>
            <a:off x="0" y="1"/>
            <a:ext cx="6960106" cy="3429000"/>
          </a:xfrm>
          <a:prstGeom prst="rect">
            <a:avLst/>
          </a:prstGeom>
        </p:spPr>
      </p:pic>
      <p:pic>
        <p:nvPicPr>
          <p:cNvPr id="7" name="Picture 6" descr="A close-up of a document&#10;&#10;Description automatically generated">
            <a:extLst>
              <a:ext uri="{FF2B5EF4-FFF2-40B4-BE49-F238E27FC236}">
                <a16:creationId xmlns:a16="http://schemas.microsoft.com/office/drawing/2014/main" id="{8C61DE42-3616-DF86-99B6-D26651F813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73907" y="4028422"/>
            <a:ext cx="6318093" cy="2770094"/>
          </a:xfrm>
          <a:prstGeom prst="rect">
            <a:avLst/>
          </a:prstGeom>
        </p:spPr>
      </p:pic>
    </p:spTree>
    <p:extLst>
      <p:ext uri="{BB962C8B-B14F-4D97-AF65-F5344CB8AC3E}">
        <p14:creationId xmlns:p14="http://schemas.microsoft.com/office/powerpoint/2010/main" val="69626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7552E564-DDEC-4840-BCB3-77F7866EB788}"/>
              </a:ext>
            </a:extLst>
          </p:cNvPr>
          <p:cNvSpPr>
            <a:spLocks noGrp="1"/>
          </p:cNvSpPr>
          <p:nvPr>
            <p:ph type="ctrTitle"/>
          </p:nvPr>
        </p:nvSpPr>
        <p:spPr>
          <a:xfrm>
            <a:off x="1019033" y="-1110266"/>
            <a:ext cx="9144000" cy="2387600"/>
          </a:xfrm>
        </p:spPr>
        <p:txBody>
          <a:bodyPr/>
          <a:lstStyle/>
          <a:p>
            <a:r>
              <a:rPr lang="fr-FR"/>
              <a:t>Hands on !</a:t>
            </a:r>
          </a:p>
        </p:txBody>
      </p:sp>
      <p:sp>
        <p:nvSpPr>
          <p:cNvPr id="4" name="Sous-titre 3">
            <a:extLst>
              <a:ext uri="{FF2B5EF4-FFF2-40B4-BE49-F238E27FC236}">
                <a16:creationId xmlns:a16="http://schemas.microsoft.com/office/drawing/2014/main" id="{BD014422-2423-4F8B-90AA-C1FA53AF8165}"/>
              </a:ext>
            </a:extLst>
          </p:cNvPr>
          <p:cNvSpPr>
            <a:spLocks noGrp="1"/>
          </p:cNvSpPr>
          <p:nvPr>
            <p:ph type="subTitle" idx="1"/>
          </p:nvPr>
        </p:nvSpPr>
        <p:spPr>
          <a:xfrm>
            <a:off x="1019033" y="1369409"/>
            <a:ext cx="9144000" cy="1655762"/>
          </a:xfrm>
        </p:spPr>
        <p:txBody>
          <a:bodyPr/>
          <a:lstStyle/>
          <a:p>
            <a:r>
              <a:rPr lang="fr-FR" err="1"/>
              <a:t>Practicing</a:t>
            </a:r>
            <a:r>
              <a:rPr lang="fr-FR"/>
              <a:t> </a:t>
            </a:r>
            <a:r>
              <a:rPr lang="fr-FR" err="1"/>
              <a:t>ICLabel</a:t>
            </a:r>
            <a:endParaRPr lang="fr-FR"/>
          </a:p>
        </p:txBody>
      </p:sp>
      <p:pic>
        <p:nvPicPr>
          <p:cNvPr id="5" name="Picture 4" descr="A screenshot of a computer&#10;&#10;AI-generated content may be incorrect.">
            <a:extLst>
              <a:ext uri="{FF2B5EF4-FFF2-40B4-BE49-F238E27FC236}">
                <a16:creationId xmlns:a16="http://schemas.microsoft.com/office/drawing/2014/main" id="{B8664EC5-2E49-BA20-B6F6-230A369AC6D6}"/>
              </a:ext>
            </a:extLst>
          </p:cNvPr>
          <p:cNvPicPr>
            <a:picLocks noChangeAspect="1"/>
          </p:cNvPicPr>
          <p:nvPr/>
        </p:nvPicPr>
        <p:blipFill>
          <a:blip r:embed="rId3"/>
          <a:stretch>
            <a:fillRect/>
          </a:stretch>
        </p:blipFill>
        <p:spPr>
          <a:xfrm>
            <a:off x="3212876" y="2197290"/>
            <a:ext cx="4756314" cy="4660710"/>
          </a:xfrm>
          <a:prstGeom prst="rect">
            <a:avLst/>
          </a:prstGeom>
        </p:spPr>
      </p:pic>
      <p:sp>
        <p:nvSpPr>
          <p:cNvPr id="7" name="Right Arrow 6">
            <a:extLst>
              <a:ext uri="{FF2B5EF4-FFF2-40B4-BE49-F238E27FC236}">
                <a16:creationId xmlns:a16="http://schemas.microsoft.com/office/drawing/2014/main" id="{0110110A-C974-A857-83B1-47B9A63D759A}"/>
              </a:ext>
            </a:extLst>
          </p:cNvPr>
          <p:cNvSpPr/>
          <p:nvPr/>
        </p:nvSpPr>
        <p:spPr>
          <a:xfrm>
            <a:off x="2565779" y="6168788"/>
            <a:ext cx="2347415" cy="24566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2032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A846AB7-8846-FF95-7311-AABC27E66525}"/>
              </a:ext>
            </a:extLst>
          </p:cNvPr>
          <p:cNvSpPr>
            <a:spLocks noGrp="1"/>
          </p:cNvSpPr>
          <p:nvPr>
            <p:ph type="subTitle" idx="1"/>
          </p:nvPr>
        </p:nvSpPr>
        <p:spPr>
          <a:xfrm>
            <a:off x="1645186" y="142741"/>
            <a:ext cx="9144000" cy="1655762"/>
          </a:xfrm>
        </p:spPr>
        <p:txBody>
          <a:bodyPr/>
          <a:lstStyle/>
          <a:p>
            <a:r>
              <a:rPr lang="en-US" dirty="0" err="1"/>
              <a:t>Clean_rawdata</a:t>
            </a:r>
            <a:r>
              <a:rPr lang="en-US" dirty="0"/>
              <a:t> in EEGLAB</a:t>
            </a:r>
          </a:p>
        </p:txBody>
      </p:sp>
      <p:pic>
        <p:nvPicPr>
          <p:cNvPr id="5" name="Picture 4" descr="A screenshot of a computer&#10;&#10;AI-generated content may be incorrect.">
            <a:extLst>
              <a:ext uri="{FF2B5EF4-FFF2-40B4-BE49-F238E27FC236}">
                <a16:creationId xmlns:a16="http://schemas.microsoft.com/office/drawing/2014/main" id="{5D53A5F8-11D2-2D95-159E-C58994CAB41F}"/>
              </a:ext>
            </a:extLst>
          </p:cNvPr>
          <p:cNvPicPr>
            <a:picLocks noChangeAspect="1"/>
          </p:cNvPicPr>
          <p:nvPr/>
        </p:nvPicPr>
        <p:blipFill>
          <a:blip r:embed="rId2"/>
          <a:stretch>
            <a:fillRect/>
          </a:stretch>
        </p:blipFill>
        <p:spPr>
          <a:xfrm>
            <a:off x="441614" y="1501049"/>
            <a:ext cx="3722650" cy="3085522"/>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D8A49BBE-6170-FFB4-6796-DCA6D0896FEB}"/>
              </a:ext>
            </a:extLst>
          </p:cNvPr>
          <p:cNvPicPr>
            <a:picLocks noChangeAspect="1"/>
          </p:cNvPicPr>
          <p:nvPr/>
        </p:nvPicPr>
        <p:blipFill>
          <a:blip r:embed="rId3" cstate="screen">
            <a:extLst>
              <a:ext uri="{28A0092B-C50C-407E-A947-70E740481C1C}">
                <a14:useLocalDpi xmlns:a14="http://schemas.microsoft.com/office/drawing/2010/main"/>
              </a:ext>
            </a:extLst>
          </a:blip>
          <a:srcRect l="-1"/>
          <a:stretch>
            <a:fillRect/>
          </a:stretch>
        </p:blipFill>
        <p:spPr>
          <a:xfrm>
            <a:off x="4824336" y="1630496"/>
            <a:ext cx="3823905" cy="4643610"/>
          </a:xfrm>
          <a:prstGeom prst="rect">
            <a:avLst/>
          </a:prstGeom>
        </p:spPr>
      </p:pic>
      <p:sp>
        <p:nvSpPr>
          <p:cNvPr id="8" name="Rectangle 7">
            <a:extLst>
              <a:ext uri="{FF2B5EF4-FFF2-40B4-BE49-F238E27FC236}">
                <a16:creationId xmlns:a16="http://schemas.microsoft.com/office/drawing/2014/main" id="{B20EA711-CBF2-4986-0AF4-8F7AEF308274}"/>
              </a:ext>
            </a:extLst>
          </p:cNvPr>
          <p:cNvSpPr/>
          <p:nvPr/>
        </p:nvSpPr>
        <p:spPr>
          <a:xfrm>
            <a:off x="1101686" y="3238959"/>
            <a:ext cx="3040544" cy="190041"/>
          </a:xfrm>
          <a:prstGeom prst="rect">
            <a:avLst/>
          </a:prstGeom>
          <a:solidFill>
            <a:schemeClr val="accent1">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screenshot of a computer&#10;&#10;AI-generated content may be incorrect.">
            <a:extLst>
              <a:ext uri="{FF2B5EF4-FFF2-40B4-BE49-F238E27FC236}">
                <a16:creationId xmlns:a16="http://schemas.microsoft.com/office/drawing/2014/main" id="{1ABBF0B2-AE58-C487-BF24-ACF8146417B8}"/>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979624" y="2005069"/>
            <a:ext cx="198304" cy="176270"/>
          </a:xfrm>
          <a:prstGeom prst="rect">
            <a:avLst/>
          </a:prstGeom>
        </p:spPr>
      </p:pic>
      <p:sp>
        <p:nvSpPr>
          <p:cNvPr id="10" name="TextBox 9">
            <a:extLst>
              <a:ext uri="{FF2B5EF4-FFF2-40B4-BE49-F238E27FC236}">
                <a16:creationId xmlns:a16="http://schemas.microsoft.com/office/drawing/2014/main" id="{98E81AB2-AD9C-C43F-465A-51054C5062D5}"/>
              </a:ext>
            </a:extLst>
          </p:cNvPr>
          <p:cNvSpPr txBox="1"/>
          <p:nvPr/>
        </p:nvSpPr>
        <p:spPr>
          <a:xfrm>
            <a:off x="9161377" y="1928299"/>
            <a:ext cx="1277914" cy="307777"/>
          </a:xfrm>
          <a:prstGeom prst="rect">
            <a:avLst/>
          </a:prstGeom>
          <a:noFill/>
        </p:spPr>
        <p:txBody>
          <a:bodyPr wrap="none" rtlCol="0">
            <a:spAutoFit/>
          </a:bodyPr>
          <a:lstStyle/>
          <a:p>
            <a:r>
              <a:rPr lang="en-US" dirty="0"/>
              <a:t>Filter the data</a:t>
            </a:r>
          </a:p>
        </p:txBody>
      </p:sp>
      <p:sp>
        <p:nvSpPr>
          <p:cNvPr id="11" name="TextBox 10">
            <a:extLst>
              <a:ext uri="{FF2B5EF4-FFF2-40B4-BE49-F238E27FC236}">
                <a16:creationId xmlns:a16="http://schemas.microsoft.com/office/drawing/2014/main" id="{82C4D555-4770-791C-EEB4-ABE246B4CF92}"/>
              </a:ext>
            </a:extLst>
          </p:cNvPr>
          <p:cNvSpPr txBox="1"/>
          <p:nvPr/>
        </p:nvSpPr>
        <p:spPr>
          <a:xfrm>
            <a:off x="9161377" y="3082714"/>
            <a:ext cx="1577676" cy="307777"/>
          </a:xfrm>
          <a:prstGeom prst="rect">
            <a:avLst/>
          </a:prstGeom>
          <a:noFill/>
        </p:spPr>
        <p:txBody>
          <a:bodyPr wrap="none" rtlCol="0">
            <a:spAutoFit/>
          </a:bodyPr>
          <a:lstStyle/>
          <a:p>
            <a:r>
              <a:rPr lang="en-US" dirty="0"/>
              <a:t>Channel rejection</a:t>
            </a:r>
          </a:p>
        </p:txBody>
      </p:sp>
      <p:sp>
        <p:nvSpPr>
          <p:cNvPr id="12" name="TextBox 11">
            <a:extLst>
              <a:ext uri="{FF2B5EF4-FFF2-40B4-BE49-F238E27FC236}">
                <a16:creationId xmlns:a16="http://schemas.microsoft.com/office/drawing/2014/main" id="{5D67F599-C47C-3BD6-E57C-6B0A190DD8C0}"/>
              </a:ext>
            </a:extLst>
          </p:cNvPr>
          <p:cNvSpPr txBox="1"/>
          <p:nvPr/>
        </p:nvSpPr>
        <p:spPr>
          <a:xfrm>
            <a:off x="9161377" y="4160359"/>
            <a:ext cx="2016899" cy="307777"/>
          </a:xfrm>
          <a:prstGeom prst="rect">
            <a:avLst/>
          </a:prstGeom>
          <a:noFill/>
        </p:spPr>
        <p:txBody>
          <a:bodyPr wrap="none" rtlCol="0">
            <a:spAutoFit/>
          </a:bodyPr>
          <a:lstStyle/>
          <a:p>
            <a:r>
              <a:rPr lang="en-US" dirty="0"/>
              <a:t>ASR segment rejection</a:t>
            </a:r>
          </a:p>
        </p:txBody>
      </p:sp>
      <p:sp>
        <p:nvSpPr>
          <p:cNvPr id="13" name="TextBox 12">
            <a:extLst>
              <a:ext uri="{FF2B5EF4-FFF2-40B4-BE49-F238E27FC236}">
                <a16:creationId xmlns:a16="http://schemas.microsoft.com/office/drawing/2014/main" id="{4F80D417-CEB8-3AE7-A536-2001A67A34C3}"/>
              </a:ext>
            </a:extLst>
          </p:cNvPr>
          <p:cNvSpPr txBox="1"/>
          <p:nvPr/>
        </p:nvSpPr>
        <p:spPr>
          <a:xfrm>
            <a:off x="9161376" y="4776338"/>
            <a:ext cx="2511890" cy="738664"/>
          </a:xfrm>
          <a:prstGeom prst="rect">
            <a:avLst/>
          </a:prstGeom>
          <a:noFill/>
        </p:spPr>
        <p:txBody>
          <a:bodyPr wrap="square" rtlCol="0">
            <a:spAutoFit/>
          </a:bodyPr>
          <a:lstStyle/>
          <a:p>
            <a:r>
              <a:rPr lang="en-US" dirty="0"/>
              <a:t>Final segment rejection based on simple thresholds on signal amplitude</a:t>
            </a:r>
          </a:p>
        </p:txBody>
      </p:sp>
      <p:sp>
        <p:nvSpPr>
          <p:cNvPr id="15" name="Right Brace 14">
            <a:extLst>
              <a:ext uri="{FF2B5EF4-FFF2-40B4-BE49-F238E27FC236}">
                <a16:creationId xmlns:a16="http://schemas.microsoft.com/office/drawing/2014/main" id="{522601BF-9975-AF33-C11E-5726D308AAE1}"/>
              </a:ext>
            </a:extLst>
          </p:cNvPr>
          <p:cNvSpPr/>
          <p:nvPr/>
        </p:nvSpPr>
        <p:spPr>
          <a:xfrm>
            <a:off x="8855233" y="1928299"/>
            <a:ext cx="176270" cy="307777"/>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ight Brace 15">
            <a:extLst>
              <a:ext uri="{FF2B5EF4-FFF2-40B4-BE49-F238E27FC236}">
                <a16:creationId xmlns:a16="http://schemas.microsoft.com/office/drawing/2014/main" id="{5A4BDD46-05FB-72CB-D878-A6026E27D0B7}"/>
              </a:ext>
            </a:extLst>
          </p:cNvPr>
          <p:cNvSpPr/>
          <p:nvPr/>
        </p:nvSpPr>
        <p:spPr>
          <a:xfrm>
            <a:off x="8855233" y="2730871"/>
            <a:ext cx="176270" cy="1025881"/>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ight Brace 16">
            <a:extLst>
              <a:ext uri="{FF2B5EF4-FFF2-40B4-BE49-F238E27FC236}">
                <a16:creationId xmlns:a16="http://schemas.microsoft.com/office/drawing/2014/main" id="{1DC1C1F0-462B-B002-0B16-6418EC3B1421}"/>
              </a:ext>
            </a:extLst>
          </p:cNvPr>
          <p:cNvSpPr/>
          <p:nvPr/>
        </p:nvSpPr>
        <p:spPr>
          <a:xfrm>
            <a:off x="8855233" y="3963319"/>
            <a:ext cx="176270" cy="725802"/>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e 17">
            <a:extLst>
              <a:ext uri="{FF2B5EF4-FFF2-40B4-BE49-F238E27FC236}">
                <a16:creationId xmlns:a16="http://schemas.microsoft.com/office/drawing/2014/main" id="{EA641354-05E8-A833-0511-F374E2A48047}"/>
              </a:ext>
            </a:extLst>
          </p:cNvPr>
          <p:cNvSpPr/>
          <p:nvPr/>
        </p:nvSpPr>
        <p:spPr>
          <a:xfrm>
            <a:off x="8855233" y="4895687"/>
            <a:ext cx="176270" cy="557759"/>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7544904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D833D-0B02-18CA-B072-5D54785C0700}"/>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38E74B6-B259-3B19-65AE-24F905D6A00F}"/>
              </a:ext>
            </a:extLst>
          </p:cNvPr>
          <p:cNvSpPr>
            <a:spLocks noGrp="1"/>
          </p:cNvSpPr>
          <p:nvPr>
            <p:ph type="subTitle" idx="1"/>
          </p:nvPr>
        </p:nvSpPr>
        <p:spPr>
          <a:xfrm>
            <a:off x="1645186" y="142741"/>
            <a:ext cx="9144000" cy="1655762"/>
          </a:xfrm>
        </p:spPr>
        <p:txBody>
          <a:bodyPr/>
          <a:lstStyle/>
          <a:p>
            <a:r>
              <a:rPr lang="en-US" dirty="0" err="1"/>
              <a:t>Clean_rawdata</a:t>
            </a:r>
            <a:r>
              <a:rPr lang="en-US" dirty="0"/>
              <a:t> in EEGLAB</a:t>
            </a:r>
          </a:p>
        </p:txBody>
      </p:sp>
      <p:pic>
        <p:nvPicPr>
          <p:cNvPr id="5" name="Picture 4" descr="A screenshot of a computer&#10;&#10;AI-generated content may be incorrect.">
            <a:extLst>
              <a:ext uri="{FF2B5EF4-FFF2-40B4-BE49-F238E27FC236}">
                <a16:creationId xmlns:a16="http://schemas.microsoft.com/office/drawing/2014/main" id="{3ADF4DA5-28A9-AC75-DF80-F4836628BC55}"/>
              </a:ext>
            </a:extLst>
          </p:cNvPr>
          <p:cNvPicPr>
            <a:picLocks noChangeAspect="1"/>
          </p:cNvPicPr>
          <p:nvPr/>
        </p:nvPicPr>
        <p:blipFill>
          <a:blip r:embed="rId2"/>
          <a:stretch>
            <a:fillRect/>
          </a:stretch>
        </p:blipFill>
        <p:spPr>
          <a:xfrm>
            <a:off x="441614" y="1501049"/>
            <a:ext cx="3722650" cy="3085522"/>
          </a:xfrm>
          <a:prstGeom prst="rect">
            <a:avLst/>
          </a:prstGeom>
        </p:spPr>
      </p:pic>
      <p:sp>
        <p:nvSpPr>
          <p:cNvPr id="8" name="Rectangle 7">
            <a:extLst>
              <a:ext uri="{FF2B5EF4-FFF2-40B4-BE49-F238E27FC236}">
                <a16:creationId xmlns:a16="http://schemas.microsoft.com/office/drawing/2014/main" id="{D1E18CFE-4E6A-E4F7-64B8-3BC7FB1AB4F5}"/>
              </a:ext>
            </a:extLst>
          </p:cNvPr>
          <p:cNvSpPr/>
          <p:nvPr/>
        </p:nvSpPr>
        <p:spPr>
          <a:xfrm>
            <a:off x="1090669" y="3857281"/>
            <a:ext cx="3040544" cy="190041"/>
          </a:xfrm>
          <a:prstGeom prst="rect">
            <a:avLst/>
          </a:prstGeom>
          <a:solidFill>
            <a:schemeClr val="accent1">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B3F035B-1A92-1B20-661F-EBF2F3F8CDFD}"/>
              </a:ext>
            </a:extLst>
          </p:cNvPr>
          <p:cNvSpPr txBox="1"/>
          <p:nvPr/>
        </p:nvSpPr>
        <p:spPr>
          <a:xfrm>
            <a:off x="8913881" y="5330264"/>
            <a:ext cx="2511890" cy="1384995"/>
          </a:xfrm>
          <a:prstGeom prst="rect">
            <a:avLst/>
          </a:prstGeom>
          <a:noFill/>
        </p:spPr>
        <p:txBody>
          <a:bodyPr wrap="square" rtlCol="0">
            <a:spAutoFit/>
          </a:bodyPr>
          <a:lstStyle/>
          <a:p>
            <a:r>
              <a:rPr lang="en-US" dirty="0">
                <a:solidFill>
                  <a:srgbClr val="FF0000"/>
                </a:solidFill>
              </a:rPr>
              <a:t>Use ‘</a:t>
            </a:r>
            <a:r>
              <a:rPr lang="en-US" dirty="0" err="1">
                <a:solidFill>
                  <a:srgbClr val="FF0000"/>
                </a:solidFill>
              </a:rPr>
              <a:t>pca</a:t>
            </a:r>
            <a:r>
              <a:rPr lang="en-US" dirty="0">
                <a:solidFill>
                  <a:srgbClr val="FF0000"/>
                </a:solidFill>
              </a:rPr>
              <a:t>’, -1 when average reference is calculated to decrease the dimension of the data by 1 before ICA (we will come back to that in the ICA lecture)</a:t>
            </a:r>
          </a:p>
        </p:txBody>
      </p:sp>
      <p:pic>
        <p:nvPicPr>
          <p:cNvPr id="4" name="Picture 3" descr="A screenshot of a computer&#10;&#10;AI-generated content may be incorrect.">
            <a:extLst>
              <a:ext uri="{FF2B5EF4-FFF2-40B4-BE49-F238E27FC236}">
                <a16:creationId xmlns:a16="http://schemas.microsoft.com/office/drawing/2014/main" id="{4B078642-8FE9-41E4-15BA-7190A6E1BE1E}"/>
              </a:ext>
            </a:extLst>
          </p:cNvPr>
          <p:cNvPicPr>
            <a:picLocks noChangeAspect="1"/>
          </p:cNvPicPr>
          <p:nvPr/>
        </p:nvPicPr>
        <p:blipFill>
          <a:blip r:embed="rId3"/>
          <a:stretch>
            <a:fillRect/>
          </a:stretch>
        </p:blipFill>
        <p:spPr>
          <a:xfrm>
            <a:off x="4814001" y="2544278"/>
            <a:ext cx="5355825" cy="2533279"/>
          </a:xfrm>
          <a:prstGeom prst="rect">
            <a:avLst/>
          </a:prstGeom>
        </p:spPr>
      </p:pic>
      <p:sp>
        <p:nvSpPr>
          <p:cNvPr id="6" name="Up Arrow 5">
            <a:extLst>
              <a:ext uri="{FF2B5EF4-FFF2-40B4-BE49-F238E27FC236}">
                <a16:creationId xmlns:a16="http://schemas.microsoft.com/office/drawing/2014/main" id="{F49D6B64-DD95-58DC-BEE6-4622A9ED80C3}"/>
              </a:ext>
            </a:extLst>
          </p:cNvPr>
          <p:cNvSpPr/>
          <p:nvPr/>
        </p:nvSpPr>
        <p:spPr>
          <a:xfrm>
            <a:off x="9178286" y="4047322"/>
            <a:ext cx="130967" cy="1258677"/>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8993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3540D16-3138-DC54-0DC9-A8912DD90B4C}"/>
              </a:ext>
            </a:extLst>
          </p:cNvPr>
          <p:cNvSpPr>
            <a:spLocks noGrp="1"/>
          </p:cNvSpPr>
          <p:nvPr>
            <p:ph type="subTitle" idx="1"/>
          </p:nvPr>
        </p:nvSpPr>
        <p:spPr>
          <a:xfrm>
            <a:off x="1645186" y="142741"/>
            <a:ext cx="9144000" cy="1655762"/>
          </a:xfrm>
        </p:spPr>
        <p:txBody>
          <a:bodyPr/>
          <a:lstStyle/>
          <a:p>
            <a:r>
              <a:rPr lang="en-US" dirty="0"/>
              <a:t>Run </a:t>
            </a:r>
            <a:r>
              <a:rPr lang="en-US" dirty="0" err="1"/>
              <a:t>ICLabel</a:t>
            </a:r>
            <a:endParaRPr lang="en-US" dirty="0"/>
          </a:p>
        </p:txBody>
      </p:sp>
      <p:pic>
        <p:nvPicPr>
          <p:cNvPr id="6" name="Picture 5" descr="A screenshot of a computer&#10;&#10;AI-generated content may be incorrect.">
            <a:extLst>
              <a:ext uri="{FF2B5EF4-FFF2-40B4-BE49-F238E27FC236}">
                <a16:creationId xmlns:a16="http://schemas.microsoft.com/office/drawing/2014/main" id="{6619C7BE-3818-4906-1402-4F782DC94419}"/>
              </a:ext>
            </a:extLst>
          </p:cNvPr>
          <p:cNvPicPr>
            <a:picLocks noChangeAspect="1"/>
          </p:cNvPicPr>
          <p:nvPr/>
        </p:nvPicPr>
        <p:blipFill>
          <a:blip r:embed="rId2"/>
          <a:stretch>
            <a:fillRect/>
          </a:stretch>
        </p:blipFill>
        <p:spPr>
          <a:xfrm>
            <a:off x="2629167" y="814733"/>
            <a:ext cx="7772400" cy="5228534"/>
          </a:xfrm>
          <a:prstGeom prst="rect">
            <a:avLst/>
          </a:prstGeom>
        </p:spPr>
      </p:pic>
    </p:spTree>
    <p:extLst>
      <p:ext uri="{BB962C8B-B14F-4D97-AF65-F5344CB8AC3E}">
        <p14:creationId xmlns:p14="http://schemas.microsoft.com/office/powerpoint/2010/main" val="33361510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CB9F58A-7EAB-7858-61F0-1E4A03E33DE2}"/>
              </a:ext>
            </a:extLst>
          </p:cNvPr>
          <p:cNvSpPr>
            <a:spLocks noGrp="1"/>
          </p:cNvSpPr>
          <p:nvPr>
            <p:ph type="sldNum" idx="11"/>
          </p:nvPr>
        </p:nvSpPr>
        <p:spPr/>
        <p:txBody>
          <a:bodyPr/>
          <a:lstStyle/>
          <a:p>
            <a:fld id="{5BF34820-C56C-F14C-830F-D51A77A72C10}" type="slidenum">
              <a:rPr lang="de-DE" altLang="en-US" smtClean="0"/>
              <a:pPr/>
              <a:t>58</a:t>
            </a:fld>
            <a:endParaRPr lang="de-DE" altLang="en-US" dirty="0"/>
          </a:p>
        </p:txBody>
      </p:sp>
      <p:pic>
        <p:nvPicPr>
          <p:cNvPr id="4" name="Picture 3">
            <a:extLst>
              <a:ext uri="{FF2B5EF4-FFF2-40B4-BE49-F238E27FC236}">
                <a16:creationId xmlns:a16="http://schemas.microsoft.com/office/drawing/2014/main" id="{7BD94368-A449-303A-0EE8-CE9CE253E42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7648" y="917285"/>
            <a:ext cx="6264365" cy="5824083"/>
          </a:xfrm>
          <a:prstGeom prst="rect">
            <a:avLst/>
          </a:prstGeom>
        </p:spPr>
      </p:pic>
      <p:sp>
        <p:nvSpPr>
          <p:cNvPr id="7" name="TextBox 6">
            <a:extLst>
              <a:ext uri="{FF2B5EF4-FFF2-40B4-BE49-F238E27FC236}">
                <a16:creationId xmlns:a16="http://schemas.microsoft.com/office/drawing/2014/main" id="{A631102D-6011-CE09-E841-9D704FF7D1D4}"/>
              </a:ext>
            </a:extLst>
          </p:cNvPr>
          <p:cNvSpPr txBox="1"/>
          <p:nvPr/>
        </p:nvSpPr>
        <p:spPr>
          <a:xfrm>
            <a:off x="636713" y="1712855"/>
            <a:ext cx="2290935" cy="738664"/>
          </a:xfrm>
          <a:prstGeom prst="rect">
            <a:avLst/>
          </a:prstGeom>
          <a:noFill/>
        </p:spPr>
        <p:txBody>
          <a:bodyPr wrap="square" rtlCol="0">
            <a:spAutoFit/>
          </a:bodyPr>
          <a:lstStyle/>
          <a:p>
            <a:r>
              <a:rPr lang="en-US" dirty="0">
                <a:solidFill>
                  <a:srgbClr val="FF0000"/>
                </a:solidFill>
              </a:rPr>
              <a:t>Look at component class and probability of belonging to that class.</a:t>
            </a:r>
          </a:p>
        </p:txBody>
      </p:sp>
      <p:sp>
        <p:nvSpPr>
          <p:cNvPr id="8" name="Up Arrow 7">
            <a:extLst>
              <a:ext uri="{FF2B5EF4-FFF2-40B4-BE49-F238E27FC236}">
                <a16:creationId xmlns:a16="http://schemas.microsoft.com/office/drawing/2014/main" id="{A3681FD0-F0C7-7D08-DAFB-75EB664DFBD3}"/>
              </a:ext>
            </a:extLst>
          </p:cNvPr>
          <p:cNvSpPr/>
          <p:nvPr/>
        </p:nvSpPr>
        <p:spPr>
          <a:xfrm rot="5400000">
            <a:off x="2912513" y="1791688"/>
            <a:ext cx="126076" cy="707075"/>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58122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A00232-69E8-A31F-F3BB-EDF3FD7E10F3}"/>
              </a:ext>
            </a:extLst>
          </p:cNvPr>
          <p:cNvSpPr>
            <a:spLocks noGrp="1"/>
          </p:cNvSpPr>
          <p:nvPr>
            <p:ph type="sldNum" idx="11"/>
          </p:nvPr>
        </p:nvSpPr>
        <p:spPr/>
        <p:txBody>
          <a:bodyPr/>
          <a:lstStyle/>
          <a:p>
            <a:fld id="{5BF34820-C56C-F14C-830F-D51A77A72C10}" type="slidenum">
              <a:rPr lang="de-DE" altLang="en-US" smtClean="0"/>
              <a:pPr/>
              <a:t>59</a:t>
            </a:fld>
            <a:endParaRPr lang="de-DE" altLang="en-US" dirty="0"/>
          </a:p>
        </p:txBody>
      </p:sp>
      <p:sp>
        <p:nvSpPr>
          <p:cNvPr id="4" name="Title 1">
            <a:extLst>
              <a:ext uri="{FF2B5EF4-FFF2-40B4-BE49-F238E27FC236}">
                <a16:creationId xmlns:a16="http://schemas.microsoft.com/office/drawing/2014/main" id="{077EF7C6-93B2-D557-6F6F-A64B35130952}"/>
              </a:ext>
            </a:extLst>
          </p:cNvPr>
          <p:cNvSpPr>
            <a:spLocks noGrp="1"/>
          </p:cNvSpPr>
          <p:nvPr>
            <p:ph type="title"/>
          </p:nvPr>
        </p:nvSpPr>
        <p:spPr>
          <a:xfrm>
            <a:off x="1298575" y="138491"/>
            <a:ext cx="8683625" cy="780108"/>
          </a:xfrm>
        </p:spPr>
        <p:txBody>
          <a:bodyPr>
            <a:noAutofit/>
          </a:bodyPr>
          <a:lstStyle/>
          <a:p>
            <a:r>
              <a:rPr lang="en-US" sz="3200" dirty="0"/>
              <a:t>Let’s remove artefact ICs using IC Label classification probabilities</a:t>
            </a:r>
          </a:p>
        </p:txBody>
      </p:sp>
      <p:pic>
        <p:nvPicPr>
          <p:cNvPr id="6" name="Picture 5">
            <a:extLst>
              <a:ext uri="{FF2B5EF4-FFF2-40B4-BE49-F238E27FC236}">
                <a16:creationId xmlns:a16="http://schemas.microsoft.com/office/drawing/2014/main" id="{B9D1E8E1-8E96-3326-0BF5-580D4E0857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4001" y="1340769"/>
            <a:ext cx="5941061" cy="3910471"/>
          </a:xfrm>
          <a:prstGeom prst="rect">
            <a:avLst/>
          </a:prstGeom>
        </p:spPr>
      </p:pic>
      <p:pic>
        <p:nvPicPr>
          <p:cNvPr id="8" name="Picture 7">
            <a:extLst>
              <a:ext uri="{FF2B5EF4-FFF2-40B4-BE49-F238E27FC236}">
                <a16:creationId xmlns:a16="http://schemas.microsoft.com/office/drawing/2014/main" id="{D5B9A592-8F2E-BD4D-3839-42117EEF68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98567" y="565154"/>
            <a:ext cx="2902974" cy="3070914"/>
          </a:xfrm>
          <a:prstGeom prst="rect">
            <a:avLst/>
          </a:prstGeom>
        </p:spPr>
      </p:pic>
      <p:sp>
        <p:nvSpPr>
          <p:cNvPr id="11" name="TextBox 10">
            <a:extLst>
              <a:ext uri="{FF2B5EF4-FFF2-40B4-BE49-F238E27FC236}">
                <a16:creationId xmlns:a16="http://schemas.microsoft.com/office/drawing/2014/main" id="{8B7884FC-2F5F-ACFB-CD41-0E2BD514175C}"/>
              </a:ext>
            </a:extLst>
          </p:cNvPr>
          <p:cNvSpPr txBox="1"/>
          <p:nvPr/>
        </p:nvSpPr>
        <p:spPr>
          <a:xfrm>
            <a:off x="5129084" y="1178024"/>
            <a:ext cx="2289294" cy="2031325"/>
          </a:xfrm>
          <a:prstGeom prst="rect">
            <a:avLst/>
          </a:prstGeom>
          <a:noFill/>
        </p:spPr>
        <p:txBody>
          <a:bodyPr wrap="square" rtlCol="0">
            <a:spAutoFit/>
          </a:bodyPr>
          <a:lstStyle/>
          <a:p>
            <a:pPr algn="l"/>
            <a:r>
              <a:rPr lang="en-US" sz="1800" dirty="0">
                <a:solidFill>
                  <a:schemeClr val="tx1"/>
                </a:solidFill>
              </a:rPr>
              <a:t>Either remove specific artefact ICs – here remove all ICs that have more than 80% probability to be muscle or eye components</a:t>
            </a:r>
          </a:p>
        </p:txBody>
      </p:sp>
      <p:sp>
        <p:nvSpPr>
          <p:cNvPr id="12" name="TextBox 11">
            <a:extLst>
              <a:ext uri="{FF2B5EF4-FFF2-40B4-BE49-F238E27FC236}">
                <a16:creationId xmlns:a16="http://schemas.microsoft.com/office/drawing/2014/main" id="{15C2A2CB-CFB0-B2BF-D15B-8C6B471C914F}"/>
              </a:ext>
            </a:extLst>
          </p:cNvPr>
          <p:cNvSpPr txBox="1"/>
          <p:nvPr/>
        </p:nvSpPr>
        <p:spPr>
          <a:xfrm>
            <a:off x="2062800" y="5447717"/>
            <a:ext cx="4933834" cy="923330"/>
          </a:xfrm>
          <a:prstGeom prst="rect">
            <a:avLst/>
          </a:prstGeom>
          <a:noFill/>
        </p:spPr>
        <p:txBody>
          <a:bodyPr wrap="square" rtlCol="0">
            <a:spAutoFit/>
          </a:bodyPr>
          <a:lstStyle/>
          <a:p>
            <a:pPr algn="l"/>
            <a:r>
              <a:rPr lang="en-US" sz="1800" dirty="0">
                <a:solidFill>
                  <a:schemeClr val="tx1"/>
                </a:solidFill>
              </a:rPr>
              <a:t>Or remove all ICs that have less than 60% probability to be brain components (you can also choose a different probability – i.e. 70%)</a:t>
            </a:r>
          </a:p>
        </p:txBody>
      </p:sp>
      <p:pic>
        <p:nvPicPr>
          <p:cNvPr id="14" name="Picture 13">
            <a:extLst>
              <a:ext uri="{FF2B5EF4-FFF2-40B4-BE49-F238E27FC236}">
                <a16:creationId xmlns:a16="http://schemas.microsoft.com/office/drawing/2014/main" id="{E743D035-AE23-1B5B-3923-55C32DFDA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3739" y="3711296"/>
            <a:ext cx="2902974" cy="3079887"/>
          </a:xfrm>
          <a:prstGeom prst="rect">
            <a:avLst/>
          </a:prstGeom>
        </p:spPr>
      </p:pic>
      <p:sp>
        <p:nvSpPr>
          <p:cNvPr id="27" name="Right Arrow 26">
            <a:extLst>
              <a:ext uri="{FF2B5EF4-FFF2-40B4-BE49-F238E27FC236}">
                <a16:creationId xmlns:a16="http://schemas.microsoft.com/office/drawing/2014/main" id="{85058AC1-6D7D-50B2-24F5-76EF0B13BD07}"/>
              </a:ext>
            </a:extLst>
          </p:cNvPr>
          <p:cNvSpPr/>
          <p:nvPr/>
        </p:nvSpPr>
        <p:spPr bwMode="auto">
          <a:xfrm>
            <a:off x="6767241" y="5770091"/>
            <a:ext cx="458786" cy="238063"/>
          </a:xfrm>
          <a:prstGeom prst="rightArrow">
            <a:avLst/>
          </a:prstGeom>
          <a:solidFill>
            <a:srgbClr val="FFC000"/>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SzPct val="100000"/>
            </a:pPr>
            <a:endParaRPr lang="en-US" sz="2400">
              <a:solidFill>
                <a:schemeClr val="bg1"/>
              </a:solidFill>
              <a:latin typeface="Arial" charset="0"/>
              <a:ea typeface="ＭＳ Ｐゴシック" charset="0"/>
              <a:cs typeface="ＭＳ Ｐゴシック" charset="0"/>
            </a:endParaRPr>
          </a:p>
        </p:txBody>
      </p:sp>
      <p:sp>
        <p:nvSpPr>
          <p:cNvPr id="28" name="Right Arrow 27">
            <a:extLst>
              <a:ext uri="{FF2B5EF4-FFF2-40B4-BE49-F238E27FC236}">
                <a16:creationId xmlns:a16="http://schemas.microsoft.com/office/drawing/2014/main" id="{1111E2E3-185B-2FE5-9DB9-630E3276661C}"/>
              </a:ext>
            </a:extLst>
          </p:cNvPr>
          <p:cNvSpPr/>
          <p:nvPr/>
        </p:nvSpPr>
        <p:spPr bwMode="auto">
          <a:xfrm>
            <a:off x="6979696" y="1237232"/>
            <a:ext cx="458786" cy="238063"/>
          </a:xfrm>
          <a:prstGeom prst="rightArrow">
            <a:avLst/>
          </a:prstGeom>
          <a:solidFill>
            <a:srgbClr val="FFC000"/>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SzPct val="100000"/>
            </a:pPr>
            <a:endParaRPr lang="en-US" sz="2400">
              <a:solidFill>
                <a:schemeClr val="bg1"/>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36063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8"/>
            <a:ext cx="1917513" cy="307777"/>
          </a:xfrm>
          <a:prstGeom prst="rect">
            <a:avLst/>
          </a:prstGeom>
          <a:noFill/>
        </p:spPr>
        <p:txBody>
          <a:bodyPr wrap="square" rtlCol="0">
            <a:spAutoFit/>
          </a:bodyPr>
          <a:lstStyle/>
          <a:p>
            <a:pPr algn="l"/>
            <a:r>
              <a:rPr lang="en-US"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561692"/>
          </a:xfrm>
          <a:prstGeom prst="rect">
            <a:avLst/>
          </a:prstGeom>
          <a:noFill/>
        </p:spPr>
        <p:txBody>
          <a:bodyPr wrap="square" rtlCol="0">
            <a:spAutoFit/>
          </a:bodyPr>
          <a:lstStyle/>
          <a:p>
            <a:pPr algn="l">
              <a:spcBef>
                <a:spcPts val="300"/>
              </a:spcBef>
            </a:pPr>
            <a:r>
              <a:rPr lang="en-US" b="1" dirty="0">
                <a:ln w="1905"/>
                <a:solidFill>
                  <a:srgbClr val="FF0000"/>
                </a:solidFill>
                <a:effectLst>
                  <a:innerShdw blurRad="69850" dist="43180" dir="5400000">
                    <a:srgbClr val="000000">
                      <a:alpha val="65000"/>
                    </a:srgbClr>
                  </a:innerShdw>
                </a:effectLst>
              </a:rPr>
              <a:t>Import event markers</a:t>
            </a:r>
          </a:p>
          <a:p>
            <a:pPr algn="l">
              <a:spcBef>
                <a:spcPts val="300"/>
              </a:spcBef>
            </a:pPr>
            <a:r>
              <a:rPr lang="en-US" b="1" dirty="0">
                <a:ln w="1905"/>
                <a:solidFill>
                  <a:srgbClr val="FF0000"/>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1" y="3351240"/>
            <a:ext cx="1337226" cy="764312"/>
          </a:xfrm>
          <a:prstGeom prst="rect">
            <a:avLst/>
          </a:prstGeom>
          <a:noFill/>
        </p:spPr>
        <p:txBody>
          <a:bodyPr wrap="square" rtlCol="0">
            <a:spAutoFit/>
          </a:bodyPr>
          <a:lstStyle/>
          <a:p>
            <a:pPr algn="ctr">
              <a:spcBef>
                <a:spcPts val="100"/>
              </a:spcBef>
            </a:pPr>
            <a:r>
              <a:rPr lang="en-US"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2"/>
            <a:ext cx="1476687" cy="307777"/>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8"/>
            <a:ext cx="1697901" cy="307777"/>
          </a:xfrm>
          <a:prstGeom prst="rect">
            <a:avLst/>
          </a:prstGeom>
          <a:noFill/>
        </p:spPr>
        <p:txBody>
          <a:bodyPr wrap="square" rtlCol="0">
            <a:spAutoFit/>
          </a:bodyPr>
          <a:lstStyle/>
          <a:p>
            <a:pPr algn="l"/>
            <a:r>
              <a:rPr lang="en-US"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10" y="5329282"/>
            <a:ext cx="1774845" cy="523220"/>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b="1" dirty="0">
                <a:ln w="1905"/>
                <a:solidFill>
                  <a:schemeClr val="accent6">
                    <a:lumMod val="60000"/>
                    <a:lumOff val="40000"/>
                  </a:schemeClr>
                </a:solidFill>
                <a:effectLst>
                  <a:innerShdw blurRad="69850" dist="43180" dir="5400000">
                    <a:srgbClr val="000000">
                      <a:alpha val="65000"/>
                    </a:srgbClr>
                  </a:innerShdw>
                </a:effectLst>
              </a:rPr>
              <a:t>Run ICA and </a:t>
            </a:r>
          </a:p>
          <a:p>
            <a:pPr algn="ctr"/>
            <a:r>
              <a:rPr lang="en-US" b="1" dirty="0">
                <a:ln w="1905"/>
                <a:solidFill>
                  <a:schemeClr val="accent6">
                    <a:lumMod val="60000"/>
                    <a:lumOff val="40000"/>
                  </a:schemeClr>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5" y="5344029"/>
            <a:ext cx="1346844" cy="561692"/>
          </a:xfrm>
          <a:prstGeom prst="rect">
            <a:avLst/>
          </a:prstGeom>
          <a:noFill/>
        </p:spPr>
        <p:txBody>
          <a:bodyPr wrap="square" rtlCol="0">
            <a:spAutoFit/>
          </a:bodyPr>
          <a:lstStyle/>
          <a:p>
            <a:pPr algn="l">
              <a:spcBef>
                <a:spcPts val="300"/>
              </a:spcBef>
            </a:pPr>
            <a:r>
              <a:rPr lang="en-US"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b="1" dirty="0">
                <a:ln w="1905"/>
                <a:solidFill>
                  <a:schemeClr val="accent1"/>
                </a:solidFill>
                <a:effectLst>
                  <a:innerShdw blurRad="69850" dist="43180" dir="5400000">
                    <a:srgbClr val="000000">
                      <a:alpha val="65000"/>
                    </a:srgbClr>
                  </a:innerShdw>
                </a:effectLst>
              </a:rPr>
              <a:t>bad channels</a:t>
            </a:r>
          </a:p>
        </p:txBody>
      </p:sp>
      <p:sp>
        <p:nvSpPr>
          <p:cNvPr id="26" name="TextBox 25">
            <a:extLst>
              <a:ext uri="{FF2B5EF4-FFF2-40B4-BE49-F238E27FC236}">
                <a16:creationId xmlns:a16="http://schemas.microsoft.com/office/drawing/2014/main" id="{D382E8F1-4814-3E18-F90E-016FB9A21EC6}"/>
              </a:ext>
            </a:extLst>
          </p:cNvPr>
          <p:cNvSpPr txBox="1"/>
          <p:nvPr/>
        </p:nvSpPr>
        <p:spPr>
          <a:xfrm>
            <a:off x="9424486" y="5483343"/>
            <a:ext cx="631904" cy="307777"/>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l"/>
            <a:r>
              <a:rPr lang="en-US" b="1" dirty="0">
                <a:ln w="1905"/>
                <a:solidFill>
                  <a:schemeClr val="accent6">
                    <a:lumMod val="60000"/>
                    <a:lumOff val="40000"/>
                  </a:schemeClr>
                </a:solidFill>
                <a:effectLst>
                  <a:innerShdw blurRad="69850" dist="43180" dir="5400000">
                    <a:srgbClr val="000000">
                      <a:alpha val="65000"/>
                    </a:srgbClr>
                  </a:innerShdw>
                </a:effectLst>
              </a:rPr>
              <a:t>Done</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7" y="1265655"/>
            <a:ext cx="2100833" cy="11511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643562" y="1585162"/>
            <a:ext cx="981359" cy="561692"/>
          </a:xfrm>
          <a:prstGeom prst="rect">
            <a:avLst/>
          </a:prstGeom>
          <a:noFill/>
        </p:spPr>
        <p:txBody>
          <a:bodyPr wrap="square" rtlCol="0">
            <a:spAutoFit/>
          </a:bodyPr>
          <a:lstStyle/>
          <a:p>
            <a:pPr algn="ctr">
              <a:spcBef>
                <a:spcPts val="300"/>
              </a:spcBef>
            </a:pPr>
            <a:r>
              <a:rPr lang="en-US" b="1" dirty="0">
                <a:ln w="1905"/>
                <a:solidFill>
                  <a:schemeClr val="accent1"/>
                </a:solidFill>
                <a:effectLst>
                  <a:innerShdw blurRad="69850" dist="43180" dir="5400000">
                    <a:srgbClr val="000000">
                      <a:alpha val="65000"/>
                    </a:srgbClr>
                  </a:innerShdw>
                </a:effectLst>
              </a:rPr>
              <a:t>Collect</a:t>
            </a:r>
          </a:p>
          <a:p>
            <a:pPr algn="ctr">
              <a:spcBef>
                <a:spcPts val="300"/>
              </a:spcBef>
            </a:pPr>
            <a:r>
              <a:rPr lang="en-US" b="1" dirty="0">
                <a:ln w="1905"/>
                <a:solidFill>
                  <a:schemeClr val="accent1"/>
                </a:solidFill>
                <a:effectLst>
                  <a:innerShdw blurRad="69850" dist="43180" dir="5400000">
                    <a:srgbClr val="000000">
                      <a:alpha val="65000"/>
                    </a:srgbClr>
                  </a:innerShdw>
                </a:effectLst>
              </a:rPr>
              <a:t>EEG data</a:t>
            </a:r>
          </a:p>
        </p:txBody>
      </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3696114" y="269474"/>
            <a:ext cx="394691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Pre-processing pipeline</a:t>
            </a:r>
          </a:p>
        </p:txBody>
      </p:sp>
    </p:spTree>
    <p:extLst>
      <p:ext uri="{BB962C8B-B14F-4D97-AF65-F5344CB8AC3E}">
        <p14:creationId xmlns:p14="http://schemas.microsoft.com/office/powerpoint/2010/main" val="13213961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F03C8B-933C-476A-BF7B-8FC2D4DCC2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5896" y="1233310"/>
            <a:ext cx="3504110" cy="3918750"/>
          </a:xfrm>
          <a:prstGeom prst="rect">
            <a:avLst/>
          </a:prstGeom>
        </p:spPr>
      </p:pic>
      <p:pic>
        <p:nvPicPr>
          <p:cNvPr id="5" name="Picture 4">
            <a:extLst>
              <a:ext uri="{FF2B5EF4-FFF2-40B4-BE49-F238E27FC236}">
                <a16:creationId xmlns:a16="http://schemas.microsoft.com/office/drawing/2014/main" id="{EF3D3C02-DF2B-03D9-7F47-CE5FF863D1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8288" y="4607266"/>
            <a:ext cx="7487476" cy="1865269"/>
          </a:xfrm>
          <a:prstGeom prst="rect">
            <a:avLst/>
          </a:prstGeom>
        </p:spPr>
      </p:pic>
      <p:sp>
        <p:nvSpPr>
          <p:cNvPr id="6" name="Title 1">
            <a:extLst>
              <a:ext uri="{FF2B5EF4-FFF2-40B4-BE49-F238E27FC236}">
                <a16:creationId xmlns:a16="http://schemas.microsoft.com/office/drawing/2014/main" id="{A6C8EB27-803F-B086-8450-D5D9ED33E658}"/>
              </a:ext>
            </a:extLst>
          </p:cNvPr>
          <p:cNvSpPr>
            <a:spLocks noGrp="1"/>
          </p:cNvSpPr>
          <p:nvPr>
            <p:ph type="title"/>
          </p:nvPr>
        </p:nvSpPr>
        <p:spPr>
          <a:xfrm>
            <a:off x="1754187" y="284029"/>
            <a:ext cx="8683625" cy="682625"/>
          </a:xfrm>
        </p:spPr>
        <p:txBody>
          <a:bodyPr>
            <a:noAutofit/>
          </a:bodyPr>
          <a:lstStyle/>
          <a:p>
            <a:pPr algn="ctr"/>
            <a:r>
              <a:rPr lang="en-US" sz="3200" dirty="0"/>
              <a:t>Let’s remove artefact ICs using IC Label classification probabilities</a:t>
            </a:r>
          </a:p>
        </p:txBody>
      </p:sp>
      <p:sp>
        <p:nvSpPr>
          <p:cNvPr id="7" name="Rectangle 6">
            <a:extLst>
              <a:ext uri="{FF2B5EF4-FFF2-40B4-BE49-F238E27FC236}">
                <a16:creationId xmlns:a16="http://schemas.microsoft.com/office/drawing/2014/main" id="{CA84CF9A-1D33-E077-7A76-486EF96D1D52}"/>
              </a:ext>
            </a:extLst>
          </p:cNvPr>
          <p:cNvSpPr/>
          <p:nvPr/>
        </p:nvSpPr>
        <p:spPr bwMode="auto">
          <a:xfrm>
            <a:off x="8616281" y="6165304"/>
            <a:ext cx="864096" cy="216024"/>
          </a:xfrm>
          <a:prstGeom prst="rect">
            <a:avLst/>
          </a:prstGeom>
          <a:noFill/>
          <a:ln w="28575" cap="flat" cmpd="sng" algn="ctr">
            <a:solidFill>
              <a:srgbClr val="FFC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defTabSz="449263" fontAlgn="base">
              <a:spcBef>
                <a:spcPct val="0"/>
              </a:spcBef>
              <a:spcAft>
                <a:spcPct val="0"/>
              </a:spcAft>
              <a:buSzPct val="100000"/>
            </a:pPr>
            <a:endParaRPr lang="en-US" sz="2400">
              <a:solidFill>
                <a:schemeClr val="bg1"/>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2236589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AC901A2-BF51-4426-8269-B72F0D9C539D}"/>
              </a:ext>
            </a:extLst>
          </p:cNvPr>
          <p:cNvSpPr>
            <a:spLocks noGrp="1"/>
          </p:cNvSpPr>
          <p:nvPr>
            <p:ph type="body" idx="1"/>
          </p:nvPr>
        </p:nvSpPr>
        <p:spPr>
          <a:xfrm>
            <a:off x="729017" y="1567858"/>
            <a:ext cx="10853383" cy="5174136"/>
          </a:xfrm>
        </p:spPr>
        <p:txBody>
          <a:bodyPr>
            <a:normAutofit/>
          </a:bodyPr>
          <a:lstStyle/>
          <a:p>
            <a:pPr>
              <a:lnSpc>
                <a:spcPct val="120000"/>
              </a:lnSpc>
            </a:pPr>
            <a:r>
              <a:rPr lang="en-US" sz="2000" noProof="0" dirty="0">
                <a:latin typeface="+mj-lt"/>
              </a:rPr>
              <a:t>Use menu item </a:t>
            </a:r>
            <a:r>
              <a:rPr lang="en-US" sz="2000" b="1" noProof="0" dirty="0">
                <a:latin typeface="+mj-lt"/>
              </a:rPr>
              <a:t>Tools &gt; Reject data using </a:t>
            </a:r>
            <a:r>
              <a:rPr lang="en-US" sz="2000" b="1" noProof="0" dirty="0" err="1">
                <a:latin typeface="+mj-lt"/>
              </a:rPr>
              <a:t>clean_rawdata</a:t>
            </a:r>
            <a:r>
              <a:rPr lang="en-US" sz="2000" b="1" noProof="0" dirty="0">
                <a:latin typeface="+mj-lt"/>
              </a:rPr>
              <a:t> and ASR. </a:t>
            </a:r>
            <a:r>
              <a:rPr lang="en-US" sz="2000" dirty="0">
                <a:latin typeface="+mj-lt"/>
              </a:rPr>
              <a:t>Select filtering. </a:t>
            </a:r>
            <a:r>
              <a:rPr lang="en-US" sz="2000" noProof="0" dirty="0">
                <a:latin typeface="+mj-lt"/>
              </a:rPr>
              <a:t>Leave all defaults. Inspect the results (</a:t>
            </a:r>
            <a:r>
              <a:rPr lang="en-US" sz="2000" b="1" noProof="0" dirty="0">
                <a:latin typeface="+mj-lt"/>
              </a:rPr>
              <a:t>Plot &gt; Scroll data</a:t>
            </a:r>
            <a:r>
              <a:rPr lang="en-US" sz="2000" noProof="0" dirty="0">
                <a:latin typeface="+mj-lt"/>
              </a:rPr>
              <a:t>)</a:t>
            </a:r>
          </a:p>
          <a:p>
            <a:pPr marL="457200" marR="0" lvl="0" indent="-342900" algn="l" defTabSz="914400" rtl="0" eaLnBrk="1" fontAlgn="auto" latinLnBrk="0" hangingPunct="1">
              <a:lnSpc>
                <a:spcPct val="120000"/>
              </a:lnSpc>
              <a:spcBef>
                <a:spcPts val="1000"/>
              </a:spcBef>
              <a:spcAft>
                <a:spcPts val="0"/>
              </a:spcAft>
              <a:buClr>
                <a:srgbClr val="000000"/>
              </a:buClr>
              <a:buSzPts val="1800"/>
              <a:buFont typeface="Arial"/>
              <a:buChar char="•"/>
              <a:tabLst/>
              <a:defRPr/>
            </a:pPr>
            <a:r>
              <a:rPr kumimoji="0" lang="en-US" sz="2100" b="0" i="0" u="none" strike="noStrike" kern="0" cap="none" spc="0" normalizeH="0" baseline="0" noProof="0" dirty="0">
                <a:ln>
                  <a:noFill/>
                </a:ln>
                <a:solidFill>
                  <a:srgbClr val="000000"/>
                </a:solidFill>
                <a:effectLst/>
                <a:uLnTx/>
                <a:uFillTx/>
                <a:latin typeface="Arial" panose="020B0604020202020204"/>
                <a:sym typeface="Montserrat"/>
              </a:rPr>
              <a:t>Use menu item </a:t>
            </a:r>
            <a:r>
              <a:rPr kumimoji="0" lang="en-US" sz="2100" b="1" i="0" u="none" strike="noStrike" kern="0" cap="none" spc="0" normalizeH="0" baseline="0" noProof="0" dirty="0">
                <a:ln>
                  <a:noFill/>
                </a:ln>
                <a:solidFill>
                  <a:srgbClr val="000000"/>
                </a:solidFill>
                <a:effectLst/>
                <a:uLnTx/>
                <a:uFillTx/>
                <a:latin typeface="Arial" panose="020B0604020202020204"/>
                <a:sym typeface="Montserrat"/>
              </a:rPr>
              <a:t>Tools &gt; Run ICA data to run ICA</a:t>
            </a:r>
          </a:p>
          <a:p>
            <a:pPr>
              <a:lnSpc>
                <a:spcPct val="120000"/>
              </a:lnSpc>
            </a:pPr>
            <a:r>
              <a:rPr lang="en-US" sz="2000" noProof="0" dirty="0">
                <a:latin typeface="+mj-lt"/>
              </a:rPr>
              <a:t>Use menu item </a:t>
            </a:r>
            <a:r>
              <a:rPr lang="en-US" sz="2000" b="1" noProof="0" dirty="0">
                <a:latin typeface="+mj-lt"/>
              </a:rPr>
              <a:t>Tools &gt; Classify components using </a:t>
            </a:r>
            <a:r>
              <a:rPr lang="en-US" sz="2000" b="1" noProof="0" dirty="0" err="1">
                <a:latin typeface="+mj-lt"/>
              </a:rPr>
              <a:t>ICLabel</a:t>
            </a:r>
            <a:r>
              <a:rPr lang="en-US" sz="2000" b="1" noProof="0" dirty="0">
                <a:latin typeface="+mj-lt"/>
              </a:rPr>
              <a:t> &gt; Label components</a:t>
            </a:r>
            <a:r>
              <a:rPr lang="en-US" sz="2000" noProof="0" dirty="0">
                <a:latin typeface="+mj-lt"/>
              </a:rPr>
              <a:t>,</a:t>
            </a:r>
            <a:r>
              <a:rPr lang="en-US" sz="2000" dirty="0">
                <a:latin typeface="+mj-lt"/>
              </a:rPr>
              <a:t> and inspect components</a:t>
            </a:r>
            <a:endParaRPr lang="en-US" sz="2000" noProof="0" dirty="0">
              <a:latin typeface="+mj-lt"/>
            </a:endParaRPr>
          </a:p>
          <a:p>
            <a:pPr>
              <a:lnSpc>
                <a:spcPct val="120000"/>
              </a:lnSpc>
            </a:pPr>
            <a:r>
              <a:rPr lang="en-US" sz="2000" b="1" noProof="0" dirty="0">
                <a:latin typeface="+mj-lt"/>
              </a:rPr>
              <a:t>Note: </a:t>
            </a:r>
            <a:r>
              <a:rPr lang="en-US" sz="2000" noProof="0" dirty="0">
                <a:latin typeface="+mj-lt"/>
              </a:rPr>
              <a:t>The preprocessing is more involved. It includes referencing, an initial call to </a:t>
            </a:r>
            <a:r>
              <a:rPr lang="en-US" sz="2000" b="1" noProof="0" dirty="0" err="1">
                <a:latin typeface="+mj-lt"/>
              </a:rPr>
              <a:t>clean_rawdata</a:t>
            </a:r>
            <a:r>
              <a:rPr lang="en-US" sz="2000" b="1" noProof="0" dirty="0">
                <a:latin typeface="+mj-lt"/>
              </a:rPr>
              <a:t> </a:t>
            </a:r>
            <a:r>
              <a:rPr lang="en-US" sz="2000" noProof="0" dirty="0">
                <a:latin typeface="+mj-lt"/>
              </a:rPr>
              <a:t>to remove bad channels, ICA, then a second call to </a:t>
            </a:r>
            <a:r>
              <a:rPr lang="en-US" sz="2000" b="1" noProof="0" dirty="0" err="1">
                <a:latin typeface="+mj-lt"/>
              </a:rPr>
              <a:t>clean_rawdata</a:t>
            </a:r>
            <a:r>
              <a:rPr lang="en-US" sz="2000" b="1" noProof="0" dirty="0">
                <a:latin typeface="+mj-lt"/>
              </a:rPr>
              <a:t> </a:t>
            </a:r>
            <a:r>
              <a:rPr lang="en-US" sz="2000" noProof="0" dirty="0">
                <a:latin typeface="+mj-lt"/>
              </a:rPr>
              <a:t>to remove corrupted portions of data. This order is specific to this dataset, which contains many blink artifacts that we do not want </a:t>
            </a:r>
            <a:r>
              <a:rPr lang="en-US" sz="2000" b="1" noProof="0" dirty="0" err="1">
                <a:latin typeface="+mj-lt"/>
              </a:rPr>
              <a:t>clean_rawdata</a:t>
            </a:r>
            <a:r>
              <a:rPr lang="en-US" sz="2000" b="1" noProof="0" dirty="0">
                <a:latin typeface="+mj-lt"/>
              </a:rPr>
              <a:t> </a:t>
            </a:r>
            <a:r>
              <a:rPr lang="en-US" sz="2000" noProof="0" dirty="0">
                <a:latin typeface="+mj-lt"/>
              </a:rPr>
              <a:t>to remove because ICA handles them. The procedure is described in </a:t>
            </a:r>
            <a:r>
              <a:rPr lang="en-US" sz="2000" i="1" noProof="0" dirty="0">
                <a:latin typeface="+mj-lt"/>
              </a:rPr>
              <a:t>script_02_preprocess_data.m</a:t>
            </a:r>
            <a:r>
              <a:rPr lang="en-US" sz="2000" noProof="0" dirty="0">
                <a:latin typeface="+mj-lt"/>
              </a:rPr>
              <a:t>. Later lectures will use the output of that script. If it has not already been run for you, you will need to run it.</a:t>
            </a:r>
          </a:p>
        </p:txBody>
      </p:sp>
      <p:sp>
        <p:nvSpPr>
          <p:cNvPr id="4" name="Titre 3">
            <a:extLst>
              <a:ext uri="{FF2B5EF4-FFF2-40B4-BE49-F238E27FC236}">
                <a16:creationId xmlns:a16="http://schemas.microsoft.com/office/drawing/2014/main" id="{A0427E7A-3693-495A-8E8E-BC978B91A15D}"/>
              </a:ext>
            </a:extLst>
          </p:cNvPr>
          <p:cNvSpPr>
            <a:spLocks noGrp="1"/>
          </p:cNvSpPr>
          <p:nvPr>
            <p:ph type="title"/>
          </p:nvPr>
        </p:nvSpPr>
        <p:spPr>
          <a:xfrm>
            <a:off x="838200" y="242296"/>
            <a:ext cx="10515600" cy="1325563"/>
          </a:xfrm>
        </p:spPr>
        <p:txBody>
          <a:bodyPr/>
          <a:lstStyle/>
          <a:p>
            <a:r>
              <a:rPr lang="fr-FR" dirty="0"/>
              <a:t>Hands on: Basic </a:t>
            </a:r>
            <a:r>
              <a:rPr lang="fr-FR" dirty="0" err="1"/>
              <a:t>preprocessing</a:t>
            </a:r>
            <a:endParaRPr lang="fr-FR" dirty="0"/>
          </a:p>
        </p:txBody>
      </p:sp>
    </p:spTree>
    <p:extLst>
      <p:ext uri="{BB962C8B-B14F-4D97-AF65-F5344CB8AC3E}">
        <p14:creationId xmlns:p14="http://schemas.microsoft.com/office/powerpoint/2010/main" val="35530182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pSp>
        <p:nvGrpSpPr>
          <p:cNvPr id="25" name="Group 24">
            <a:extLst>
              <a:ext uri="{FF2B5EF4-FFF2-40B4-BE49-F238E27FC236}">
                <a16:creationId xmlns:a16="http://schemas.microsoft.com/office/drawing/2014/main" id="{59E2C99F-7FC7-1A4D-D1B1-18EF7D46E203}"/>
              </a:ext>
            </a:extLst>
          </p:cNvPr>
          <p:cNvGrpSpPr>
            <a:grpSpLocks noChangeAspect="1"/>
          </p:cNvGrpSpPr>
          <p:nvPr/>
        </p:nvGrpSpPr>
        <p:grpSpPr>
          <a:xfrm>
            <a:off x="1148163" y="1332963"/>
            <a:ext cx="6052308" cy="3234924"/>
            <a:chOff x="1148163" y="1293701"/>
            <a:chExt cx="8993225" cy="4806827"/>
          </a:xfrm>
        </p:grpSpPr>
        <p:sp>
          <p:nvSpPr>
            <p:cNvPr id="2" name="Right Arrow Callout 1">
              <a:extLst>
                <a:ext uri="{FF2B5EF4-FFF2-40B4-BE49-F238E27FC236}">
                  <a16:creationId xmlns:a16="http://schemas.microsoft.com/office/drawing/2014/main" id="{68EF7AF1-72E5-8227-6A3B-9215005C8C26}"/>
                </a:ext>
              </a:extLst>
            </p:cNvPr>
            <p:cNvSpPr/>
            <p:nvPr/>
          </p:nvSpPr>
          <p:spPr bwMode="auto">
            <a:xfrm>
              <a:off x="6938215" y="5173936"/>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3" name="Right Arrow Callout 2">
              <a:extLst>
                <a:ext uri="{FF2B5EF4-FFF2-40B4-BE49-F238E27FC236}">
                  <a16:creationId xmlns:a16="http://schemas.microsoft.com/office/drawing/2014/main" id="{38EC3FC3-BA2C-68D7-3C9B-3F4CFD39CE57}"/>
                </a:ext>
              </a:extLst>
            </p:cNvPr>
            <p:cNvSpPr/>
            <p:nvPr/>
          </p:nvSpPr>
          <p:spPr bwMode="auto">
            <a:xfrm>
              <a:off x="18795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4" name="Right Arrow Callout 3">
              <a:extLst>
                <a:ext uri="{FF2B5EF4-FFF2-40B4-BE49-F238E27FC236}">
                  <a16:creationId xmlns:a16="http://schemas.microsoft.com/office/drawing/2014/main" id="{892872B1-7AA5-0086-CDDD-47187233D48E}"/>
                </a:ext>
              </a:extLst>
            </p:cNvPr>
            <p:cNvSpPr/>
            <p:nvPr/>
          </p:nvSpPr>
          <p:spPr bwMode="auto">
            <a:xfrm>
              <a:off x="442701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5" name="Right Arrow Callout 4">
              <a:extLst>
                <a:ext uri="{FF2B5EF4-FFF2-40B4-BE49-F238E27FC236}">
                  <a16:creationId xmlns:a16="http://schemas.microsoft.com/office/drawing/2014/main" id="{D4BB6F4F-96E1-1A58-8A25-018EA8517C2E}"/>
                </a:ext>
              </a:extLst>
            </p:cNvPr>
            <p:cNvSpPr/>
            <p:nvPr/>
          </p:nvSpPr>
          <p:spPr bwMode="auto">
            <a:xfrm>
              <a:off x="6974466" y="3283792"/>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6" name="Right Arrow Callout 5">
              <a:extLst>
                <a:ext uri="{FF2B5EF4-FFF2-40B4-BE49-F238E27FC236}">
                  <a16:creationId xmlns:a16="http://schemas.microsoft.com/office/drawing/2014/main" id="{83BAFE9A-0D72-557A-2C18-C16958E00B22}"/>
                </a:ext>
              </a:extLst>
            </p:cNvPr>
            <p:cNvSpPr/>
            <p:nvPr/>
          </p:nvSpPr>
          <p:spPr bwMode="auto">
            <a:xfrm>
              <a:off x="187956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7" name="Right Arrow Callout 6">
              <a:extLst>
                <a:ext uri="{FF2B5EF4-FFF2-40B4-BE49-F238E27FC236}">
                  <a16:creationId xmlns:a16="http://schemas.microsoft.com/office/drawing/2014/main" id="{DD58F9DB-9A65-EED4-51C8-5FDE48B9DC03}"/>
                </a:ext>
              </a:extLst>
            </p:cNvPr>
            <p:cNvSpPr/>
            <p:nvPr/>
          </p:nvSpPr>
          <p:spPr bwMode="auto">
            <a:xfrm>
              <a:off x="4427016" y="5153824"/>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8" name="Right Arrow Callout 7">
              <a:extLst>
                <a:ext uri="{FF2B5EF4-FFF2-40B4-BE49-F238E27FC236}">
                  <a16:creationId xmlns:a16="http://schemas.microsoft.com/office/drawing/2014/main" id="{886FF2C8-161C-BB49-8946-57272512A5ED}"/>
                </a:ext>
              </a:extLst>
            </p:cNvPr>
            <p:cNvSpPr/>
            <p:nvPr/>
          </p:nvSpPr>
          <p:spPr bwMode="auto">
            <a:xfrm>
              <a:off x="18795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9" name="Right Arrow Callout 8">
              <a:extLst>
                <a:ext uri="{FF2B5EF4-FFF2-40B4-BE49-F238E27FC236}">
                  <a16:creationId xmlns:a16="http://schemas.microsoft.com/office/drawing/2014/main" id="{64138C27-7D08-5B41-1929-5F72709C7743}"/>
                </a:ext>
              </a:extLst>
            </p:cNvPr>
            <p:cNvSpPr/>
            <p:nvPr/>
          </p:nvSpPr>
          <p:spPr bwMode="auto">
            <a:xfrm>
              <a:off x="442701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dirty="0">
                <a:ln>
                  <a:noFill/>
                </a:ln>
                <a:solidFill>
                  <a:schemeClr val="bg2"/>
                </a:solidFill>
                <a:effectLst/>
                <a:latin typeface="Arial" charset="0"/>
              </a:endParaRPr>
            </a:p>
          </p:txBody>
        </p:sp>
        <p:sp>
          <p:nvSpPr>
            <p:cNvPr id="10" name="TextBox 9">
              <a:extLst>
                <a:ext uri="{FF2B5EF4-FFF2-40B4-BE49-F238E27FC236}">
                  <a16:creationId xmlns:a16="http://schemas.microsoft.com/office/drawing/2014/main" id="{EE86BC58-8EFC-B2CD-8A61-9DD67CAC922E}"/>
                </a:ext>
              </a:extLst>
            </p:cNvPr>
            <p:cNvSpPr txBox="1"/>
            <p:nvPr/>
          </p:nvSpPr>
          <p:spPr>
            <a:xfrm>
              <a:off x="4777678" y="1688477"/>
              <a:ext cx="1917513" cy="342997"/>
            </a:xfrm>
            <a:prstGeom prst="rect">
              <a:avLst/>
            </a:prstGeom>
            <a:noFill/>
          </p:spPr>
          <p:txBody>
            <a:bodyPr wrap="square" rtlCol="0">
              <a:spAutoFit/>
            </a:bodyPr>
            <a:lstStyle/>
            <a:p>
              <a:pPr algn="l"/>
              <a:r>
                <a:rPr lang="en-US" sz="900" b="1" dirty="0">
                  <a:ln w="1905"/>
                  <a:solidFill>
                    <a:srgbClr val="0070C0"/>
                  </a:solidFill>
                  <a:effectLst>
                    <a:innerShdw blurRad="69850" dist="43180" dir="5400000">
                      <a:srgbClr val="000000">
                        <a:alpha val="65000"/>
                      </a:srgbClr>
                    </a:innerShdw>
                  </a:effectLst>
                </a:rPr>
                <a:t>Import data</a:t>
              </a:r>
            </a:p>
          </p:txBody>
        </p:sp>
        <p:sp>
          <p:nvSpPr>
            <p:cNvPr id="11" name="Right Arrow Callout 10">
              <a:extLst>
                <a:ext uri="{FF2B5EF4-FFF2-40B4-BE49-F238E27FC236}">
                  <a16:creationId xmlns:a16="http://schemas.microsoft.com/office/drawing/2014/main" id="{F2423B0D-7758-56BE-99D1-C8A900BE9CEF}"/>
                </a:ext>
              </a:extLst>
            </p:cNvPr>
            <p:cNvSpPr/>
            <p:nvPr/>
          </p:nvSpPr>
          <p:spPr bwMode="auto">
            <a:xfrm>
              <a:off x="6974466" y="1413760"/>
              <a:ext cx="2435517" cy="926592"/>
            </a:xfrm>
            <a:prstGeom prst="rightArrowCallout">
              <a:avLst>
                <a:gd name="adj1" fmla="val 33224"/>
                <a:gd name="adj2" fmla="val 30483"/>
                <a:gd name="adj3" fmla="val 22259"/>
                <a:gd name="adj4" fmla="val 81828"/>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accent1"/>
                </a:solidFill>
                <a:effectLst/>
                <a:latin typeface="Arial" charset="0"/>
              </a:endParaRPr>
            </a:p>
          </p:txBody>
        </p:sp>
        <p:sp>
          <p:nvSpPr>
            <p:cNvPr id="12" name="TextBox 11">
              <a:extLst>
                <a:ext uri="{FF2B5EF4-FFF2-40B4-BE49-F238E27FC236}">
                  <a16:creationId xmlns:a16="http://schemas.microsoft.com/office/drawing/2014/main" id="{66274D3B-F9E5-0DEC-07B4-6696377FBE8D}"/>
                </a:ext>
              </a:extLst>
            </p:cNvPr>
            <p:cNvSpPr txBox="1"/>
            <p:nvPr/>
          </p:nvSpPr>
          <p:spPr>
            <a:xfrm>
              <a:off x="6925524" y="1596210"/>
              <a:ext cx="2060179" cy="605963"/>
            </a:xfrm>
            <a:prstGeom prst="rect">
              <a:avLst/>
            </a:prstGeom>
            <a:noFill/>
          </p:spPr>
          <p:txBody>
            <a:bodyPr wrap="square" rtlCol="0">
              <a:spAutoFit/>
            </a:bodyPr>
            <a:lstStyle/>
            <a:p>
              <a:pPr algn="l">
                <a:spcBef>
                  <a:spcPts val="300"/>
                </a:spcBef>
              </a:pPr>
              <a:r>
                <a:rPr lang="en-US" sz="900" b="1" dirty="0">
                  <a:ln w="1905"/>
                  <a:solidFill>
                    <a:schemeClr val="accent1"/>
                  </a:solidFill>
                  <a:effectLst>
                    <a:innerShdw blurRad="69850" dist="43180" dir="5400000">
                      <a:srgbClr val="000000">
                        <a:alpha val="65000"/>
                      </a:srgbClr>
                    </a:innerShdw>
                  </a:effectLst>
                </a:rPr>
                <a:t>Import event markers</a:t>
              </a:r>
            </a:p>
            <a:p>
              <a:pPr algn="l">
                <a:spcBef>
                  <a:spcPts val="300"/>
                </a:spcBef>
              </a:pPr>
              <a:r>
                <a:rPr lang="en-US" sz="900" b="1" dirty="0">
                  <a:ln w="1905"/>
                  <a:solidFill>
                    <a:schemeClr val="accent1"/>
                  </a:solidFill>
                  <a:effectLst>
                    <a:innerShdw blurRad="69850" dist="43180" dir="5400000">
                      <a:srgbClr val="000000">
                        <a:alpha val="65000"/>
                      </a:srgbClr>
                    </a:innerShdw>
                  </a:effectLst>
                </a:rPr>
                <a:t>and channel locations</a:t>
              </a:r>
            </a:p>
          </p:txBody>
        </p:sp>
        <p:sp>
          <p:nvSpPr>
            <p:cNvPr id="13" name="TextBox 12">
              <a:extLst>
                <a:ext uri="{FF2B5EF4-FFF2-40B4-BE49-F238E27FC236}">
                  <a16:creationId xmlns:a16="http://schemas.microsoft.com/office/drawing/2014/main" id="{FE7AA56E-8DC2-73D4-78C1-82C8B9C7893C}"/>
                </a:ext>
              </a:extLst>
            </p:cNvPr>
            <p:cNvSpPr txBox="1"/>
            <p:nvPr/>
          </p:nvSpPr>
          <p:spPr>
            <a:xfrm>
              <a:off x="2193412" y="3351240"/>
              <a:ext cx="1628186" cy="792705"/>
            </a:xfrm>
            <a:prstGeom prst="rect">
              <a:avLst/>
            </a:prstGeom>
            <a:noFill/>
          </p:spPr>
          <p:txBody>
            <a:bodyPr wrap="square" rtlCol="0">
              <a:spAutoFit/>
            </a:bodyPr>
            <a:lstStyle/>
            <a:p>
              <a:pPr algn="ctr">
                <a:spcBef>
                  <a:spcPts val="100"/>
                </a:spcBef>
              </a:pPr>
              <a:r>
                <a:rPr lang="en-US" sz="900" b="1" dirty="0">
                  <a:ln w="1905"/>
                  <a:solidFill>
                    <a:schemeClr val="accent1"/>
                  </a:solidFill>
                  <a:effectLst>
                    <a:innerShdw blurRad="69850" dist="43180" dir="5400000">
                      <a:srgbClr val="000000">
                        <a:alpha val="65000"/>
                      </a:srgbClr>
                    </a:innerShdw>
                  </a:effectLst>
                </a:rPr>
                <a:t>Re-reference/</a:t>
              </a:r>
            </a:p>
            <a:p>
              <a:pPr algn="ctr">
                <a:spcBef>
                  <a:spcPts val="100"/>
                </a:spcBef>
              </a:pPr>
              <a:r>
                <a:rPr lang="en-US" sz="900" b="1" dirty="0">
                  <a:ln w="1905"/>
                  <a:solidFill>
                    <a:schemeClr val="accent1"/>
                  </a:solidFill>
                  <a:effectLst>
                    <a:innerShdw blurRad="69850" dist="43180" dir="5400000">
                      <a:srgbClr val="000000">
                        <a:alpha val="65000"/>
                      </a:srgbClr>
                    </a:innerShdw>
                  </a:effectLst>
                </a:rPr>
                <a:t>down-sample</a:t>
              </a:r>
            </a:p>
            <a:p>
              <a:pPr algn="ctr">
                <a:spcBef>
                  <a:spcPts val="100"/>
                </a:spcBef>
              </a:pPr>
              <a:r>
                <a:rPr lang="en-US" sz="900" b="1" dirty="0">
                  <a:ln w="1905"/>
                  <a:solidFill>
                    <a:schemeClr val="accent1"/>
                  </a:solidFill>
                  <a:effectLst>
                    <a:innerShdw blurRad="69850" dist="43180" dir="5400000">
                      <a:srgbClr val="000000">
                        <a:alpha val="65000"/>
                      </a:srgbClr>
                    </a:innerShdw>
                  </a:effectLst>
                </a:rPr>
                <a:t>(if necessary)</a:t>
              </a:r>
            </a:p>
          </p:txBody>
        </p:sp>
        <p:sp>
          <p:nvSpPr>
            <p:cNvPr id="14" name="TextBox 13">
              <a:extLst>
                <a:ext uri="{FF2B5EF4-FFF2-40B4-BE49-F238E27FC236}">
                  <a16:creationId xmlns:a16="http://schemas.microsoft.com/office/drawing/2014/main" id="{0039EE9A-3157-1CA2-132A-EAD1C014D09C}"/>
                </a:ext>
              </a:extLst>
            </p:cNvPr>
            <p:cNvSpPr txBox="1"/>
            <p:nvPr/>
          </p:nvSpPr>
          <p:spPr>
            <a:xfrm>
              <a:off x="4693337" y="3562111"/>
              <a:ext cx="1476688" cy="342997"/>
            </a:xfrm>
            <a:prstGeom prst="rect">
              <a:avLst/>
            </a:prstGeom>
            <a:noFill/>
          </p:spPr>
          <p:txBody>
            <a:bodyPr wrap="square" rtlCol="0">
              <a:spAutoFit/>
            </a:bodyPr>
            <a:lstStyle/>
            <a:p>
              <a:pPr algn="ctr">
                <a:spcBef>
                  <a:spcPts val="300"/>
                </a:spcBef>
              </a:pPr>
              <a:r>
                <a:rPr lang="en-US" sz="900" b="1" dirty="0">
                  <a:ln w="1905"/>
                  <a:solidFill>
                    <a:schemeClr val="accent1"/>
                  </a:solidFill>
                  <a:effectLst>
                    <a:innerShdw blurRad="69850" dist="43180" dir="5400000">
                      <a:srgbClr val="000000">
                        <a:alpha val="65000"/>
                      </a:srgbClr>
                    </a:innerShdw>
                  </a:effectLst>
                </a:rPr>
                <a:t>Filter the data</a:t>
              </a:r>
            </a:p>
          </p:txBody>
        </p:sp>
        <p:sp>
          <p:nvSpPr>
            <p:cNvPr id="15" name="TextBox 14">
              <a:extLst>
                <a:ext uri="{FF2B5EF4-FFF2-40B4-BE49-F238E27FC236}">
                  <a16:creationId xmlns:a16="http://schemas.microsoft.com/office/drawing/2014/main" id="{45DCE3A2-FFD5-0197-1E62-1243B0C36306}"/>
                </a:ext>
              </a:extLst>
            </p:cNvPr>
            <p:cNvSpPr txBox="1"/>
            <p:nvPr/>
          </p:nvSpPr>
          <p:spPr>
            <a:xfrm>
              <a:off x="7106663" y="3579509"/>
              <a:ext cx="1847936" cy="342997"/>
            </a:xfrm>
            <a:prstGeom prst="rect">
              <a:avLst/>
            </a:prstGeom>
            <a:noFill/>
          </p:spPr>
          <p:txBody>
            <a:bodyPr wrap="square" rtlCol="0">
              <a:spAutoFit/>
            </a:bodyPr>
            <a:lstStyle/>
            <a:p>
              <a:pPr algn="l"/>
              <a:r>
                <a:rPr lang="en-US" sz="900" b="1" dirty="0">
                  <a:ln w="1905"/>
                  <a:solidFill>
                    <a:schemeClr val="accent1"/>
                  </a:solidFill>
                  <a:effectLst>
                    <a:innerShdw blurRad="69850" dist="43180" dir="5400000">
                      <a:srgbClr val="000000">
                        <a:alpha val="65000"/>
                      </a:srgbClr>
                    </a:innerShdw>
                  </a:effectLst>
                </a:rPr>
                <a:t>Examine raw data</a:t>
              </a:r>
            </a:p>
          </p:txBody>
        </p:sp>
        <p:sp>
          <p:nvSpPr>
            <p:cNvPr id="16" name="TextBox 15">
              <a:extLst>
                <a:ext uri="{FF2B5EF4-FFF2-40B4-BE49-F238E27FC236}">
                  <a16:creationId xmlns:a16="http://schemas.microsoft.com/office/drawing/2014/main" id="{A9689EB6-D3E1-A56C-B27F-537E1F0B8FE2}"/>
                </a:ext>
              </a:extLst>
            </p:cNvPr>
            <p:cNvSpPr txBox="1"/>
            <p:nvPr/>
          </p:nvSpPr>
          <p:spPr>
            <a:xfrm>
              <a:off x="7042409" y="5329281"/>
              <a:ext cx="1774846" cy="754594"/>
            </a:xfrm>
            <a:prstGeom prst="rect">
              <a:avLst/>
            </a:prstGeom>
            <a:noFill/>
            <a:effectLst>
              <a:glow rad="228600">
                <a:schemeClr val="accent1">
                  <a:satMod val="175000"/>
                  <a:alpha val="40000"/>
                </a:schemeClr>
              </a:glow>
            </a:effectLst>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900" b="1" dirty="0">
                  <a:ln w="1905"/>
                  <a:solidFill>
                    <a:srgbClr val="0070C0"/>
                  </a:solidFill>
                  <a:effectLst>
                    <a:innerShdw blurRad="69850" dist="43180" dir="5400000">
                      <a:srgbClr val="000000">
                        <a:alpha val="65000"/>
                      </a:srgbClr>
                    </a:innerShdw>
                  </a:effectLst>
                </a:rPr>
                <a:t>Run ICA and </a:t>
              </a:r>
            </a:p>
            <a:p>
              <a:pPr algn="ctr"/>
              <a:r>
                <a:rPr lang="en-US" sz="900" b="1" dirty="0">
                  <a:ln w="1905"/>
                  <a:solidFill>
                    <a:srgbClr val="0070C0"/>
                  </a:solidFill>
                  <a:effectLst>
                    <a:innerShdw blurRad="69850" dist="43180" dir="5400000">
                      <a:srgbClr val="000000">
                        <a:alpha val="65000"/>
                      </a:srgbClr>
                    </a:innerShdw>
                  </a:effectLst>
                </a:rPr>
                <a:t>reject components</a:t>
              </a:r>
            </a:p>
          </p:txBody>
        </p:sp>
        <p:sp>
          <p:nvSpPr>
            <p:cNvPr id="17" name="U-Turn Arrow 16">
              <a:extLst>
                <a:ext uri="{FF2B5EF4-FFF2-40B4-BE49-F238E27FC236}">
                  <a16:creationId xmlns:a16="http://schemas.microsoft.com/office/drawing/2014/main" id="{05BBF491-ACA0-3884-7AA6-9A81EAE19AF7}"/>
                </a:ext>
              </a:extLst>
            </p:cNvPr>
            <p:cNvSpPr/>
            <p:nvPr/>
          </p:nvSpPr>
          <p:spPr bwMode="auto">
            <a:xfrm rot="5400000">
              <a:off x="9206586" y="2029499"/>
              <a:ext cx="1176299"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18" name="Left Arrow 17">
              <a:extLst>
                <a:ext uri="{FF2B5EF4-FFF2-40B4-BE49-F238E27FC236}">
                  <a16:creationId xmlns:a16="http://schemas.microsoft.com/office/drawing/2014/main" id="{A2D2628A-9601-038A-DCE6-A67EE4F516BA}"/>
                </a:ext>
              </a:extLst>
            </p:cNvPr>
            <p:cNvSpPr/>
            <p:nvPr/>
          </p:nvSpPr>
          <p:spPr bwMode="auto">
            <a:xfrm>
              <a:off x="1966521" y="2564880"/>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19" name="Left Arrow 18">
              <a:extLst>
                <a:ext uri="{FF2B5EF4-FFF2-40B4-BE49-F238E27FC236}">
                  <a16:creationId xmlns:a16="http://schemas.microsoft.com/office/drawing/2014/main" id="{5FF71F53-1782-9FB8-02FB-CB52AAC8A061}"/>
                </a:ext>
              </a:extLst>
            </p:cNvPr>
            <p:cNvSpPr/>
            <p:nvPr/>
          </p:nvSpPr>
          <p:spPr bwMode="auto">
            <a:xfrm>
              <a:off x="1966521" y="4434912"/>
              <a:ext cx="7353580" cy="494383"/>
            </a:xfrm>
            <a:prstGeom prst="leftArrow">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20" name="U-Turn Arrow 19">
              <a:extLst>
                <a:ext uri="{FF2B5EF4-FFF2-40B4-BE49-F238E27FC236}">
                  <a16:creationId xmlns:a16="http://schemas.microsoft.com/office/drawing/2014/main" id="{C2766B56-DB3D-83FC-4278-07AABB8FB653}"/>
                </a:ext>
              </a:extLst>
            </p:cNvPr>
            <p:cNvSpPr/>
            <p:nvPr/>
          </p:nvSpPr>
          <p:spPr bwMode="auto">
            <a:xfrm rot="5400000">
              <a:off x="9206586" y="3896957"/>
              <a:ext cx="1176300"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21" name="U-Turn Arrow 20">
              <a:extLst>
                <a:ext uri="{FF2B5EF4-FFF2-40B4-BE49-F238E27FC236}">
                  <a16:creationId xmlns:a16="http://schemas.microsoft.com/office/drawing/2014/main" id="{8A8B58C8-F29A-EC9E-090A-2B7B668259DA}"/>
                </a:ext>
              </a:extLst>
            </p:cNvPr>
            <p:cNvSpPr/>
            <p:nvPr/>
          </p:nvSpPr>
          <p:spPr bwMode="auto">
            <a:xfrm rot="16200000" flipH="1">
              <a:off x="906664" y="2985867"/>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22" name="U-Turn Arrow 21">
              <a:extLst>
                <a:ext uri="{FF2B5EF4-FFF2-40B4-BE49-F238E27FC236}">
                  <a16:creationId xmlns:a16="http://schemas.microsoft.com/office/drawing/2014/main" id="{7277C1C6-C712-7F92-0AF4-131048E4B652}"/>
                </a:ext>
              </a:extLst>
            </p:cNvPr>
            <p:cNvSpPr/>
            <p:nvPr/>
          </p:nvSpPr>
          <p:spPr bwMode="auto">
            <a:xfrm rot="16200000" flipH="1">
              <a:off x="926868" y="4840624"/>
              <a:ext cx="1176302" cy="693304"/>
            </a:xfrm>
            <a:prstGeom prst="uturnArrow">
              <a:avLst>
                <a:gd name="adj1" fmla="val 32327"/>
                <a:gd name="adj2" fmla="val 24084"/>
                <a:gd name="adj3" fmla="val 28663"/>
                <a:gd name="adj4" fmla="val 30927"/>
                <a:gd name="adj5" fmla="val 100000"/>
              </a:avLst>
            </a:prstGeom>
            <a:solidFill>
              <a:schemeClr val="bg1"/>
            </a:solidFill>
            <a:ln>
              <a:solidFill>
                <a:schemeClr val="tx1"/>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a:ln>
                  <a:noFill/>
                </a:ln>
                <a:solidFill>
                  <a:schemeClr val="bg2"/>
                </a:solidFill>
                <a:effectLst/>
                <a:latin typeface="Arial" charset="0"/>
              </a:endParaRPr>
            </a:p>
          </p:txBody>
        </p:sp>
        <p:sp>
          <p:nvSpPr>
            <p:cNvPr id="23" name="TextBox 22">
              <a:extLst>
                <a:ext uri="{FF2B5EF4-FFF2-40B4-BE49-F238E27FC236}">
                  <a16:creationId xmlns:a16="http://schemas.microsoft.com/office/drawing/2014/main" id="{B67F5671-A356-8987-0DF6-57573D8F3BF6}"/>
                </a:ext>
              </a:extLst>
            </p:cNvPr>
            <p:cNvSpPr txBox="1"/>
            <p:nvPr/>
          </p:nvSpPr>
          <p:spPr>
            <a:xfrm>
              <a:off x="4484508" y="5329365"/>
              <a:ext cx="1895071" cy="605963"/>
            </a:xfrm>
            <a:prstGeom prst="rect">
              <a:avLst/>
            </a:prstGeom>
            <a:noFill/>
          </p:spPr>
          <p:txBody>
            <a:bodyPr wrap="square" rtlCol="0">
              <a:spAutoFit/>
            </a:bodyPr>
            <a:lstStyle/>
            <a:p>
              <a:pPr algn="ctr">
                <a:spcBef>
                  <a:spcPts val="300"/>
                </a:spcBef>
              </a:pPr>
              <a:r>
                <a:rPr lang="en-US" sz="900" b="1" dirty="0">
                  <a:ln w="1905"/>
                  <a:solidFill>
                    <a:schemeClr val="accent1"/>
                  </a:solidFill>
                  <a:effectLst>
                    <a:innerShdw blurRad="69850" dist="43180" dir="5400000">
                      <a:srgbClr val="000000">
                        <a:alpha val="65000"/>
                      </a:srgbClr>
                    </a:innerShdw>
                  </a:effectLst>
                </a:rPr>
                <a:t>Reject large artifact </a:t>
              </a:r>
            </a:p>
            <a:p>
              <a:pPr algn="ctr">
                <a:spcBef>
                  <a:spcPts val="300"/>
                </a:spcBef>
              </a:pPr>
              <a:r>
                <a:rPr lang="en-US" sz="900" b="1" dirty="0">
                  <a:ln w="1905"/>
                  <a:solidFill>
                    <a:schemeClr val="accent1"/>
                  </a:solidFill>
                  <a:effectLst>
                    <a:innerShdw blurRad="69850" dist="43180" dir="5400000">
                      <a:srgbClr val="000000">
                        <a:alpha val="65000"/>
                      </a:srgbClr>
                    </a:innerShdw>
                  </a:effectLst>
                </a:rPr>
                <a:t>time points</a:t>
              </a:r>
            </a:p>
          </p:txBody>
        </p:sp>
        <p:sp>
          <p:nvSpPr>
            <p:cNvPr id="24" name="TextBox 23">
              <a:extLst>
                <a:ext uri="{FF2B5EF4-FFF2-40B4-BE49-F238E27FC236}">
                  <a16:creationId xmlns:a16="http://schemas.microsoft.com/office/drawing/2014/main" id="{01E24E0E-2333-A5A5-5978-EBA88AE99742}"/>
                </a:ext>
              </a:extLst>
            </p:cNvPr>
            <p:cNvSpPr txBox="1"/>
            <p:nvPr/>
          </p:nvSpPr>
          <p:spPr>
            <a:xfrm>
              <a:off x="2242554" y="5344031"/>
              <a:ext cx="1627984" cy="605963"/>
            </a:xfrm>
            <a:prstGeom prst="rect">
              <a:avLst/>
            </a:prstGeom>
            <a:noFill/>
          </p:spPr>
          <p:txBody>
            <a:bodyPr wrap="square" rtlCol="0">
              <a:spAutoFit/>
            </a:bodyPr>
            <a:lstStyle/>
            <a:p>
              <a:pPr algn="l">
                <a:spcBef>
                  <a:spcPts val="300"/>
                </a:spcBef>
              </a:pPr>
              <a:r>
                <a:rPr lang="en-US" sz="900" b="1" dirty="0">
                  <a:ln w="1905"/>
                  <a:solidFill>
                    <a:schemeClr val="accent1"/>
                  </a:solidFill>
                  <a:effectLst>
                    <a:innerShdw blurRad="69850" dist="43180" dir="5400000">
                      <a:srgbClr val="000000">
                        <a:alpha val="65000"/>
                      </a:srgbClr>
                    </a:innerShdw>
                  </a:effectLst>
                </a:rPr>
                <a:t>Identify/reject</a:t>
              </a:r>
            </a:p>
            <a:p>
              <a:pPr algn="ctr">
                <a:spcBef>
                  <a:spcPts val="300"/>
                </a:spcBef>
              </a:pPr>
              <a:r>
                <a:rPr lang="en-US" sz="900" b="1" dirty="0">
                  <a:ln w="1905"/>
                  <a:solidFill>
                    <a:schemeClr val="accent1"/>
                  </a:solidFill>
                  <a:effectLst>
                    <a:innerShdw blurRad="69850" dist="43180" dir="5400000">
                      <a:srgbClr val="000000">
                        <a:alpha val="65000"/>
                      </a:srgbClr>
                    </a:innerShdw>
                  </a:effectLst>
                </a:rPr>
                <a:t>bad channels</a:t>
              </a:r>
            </a:p>
          </p:txBody>
        </p:sp>
        <p:sp>
          <p:nvSpPr>
            <p:cNvPr id="27" name="Rectangle 26">
              <a:extLst>
                <a:ext uri="{FF2B5EF4-FFF2-40B4-BE49-F238E27FC236}">
                  <a16:creationId xmlns:a16="http://schemas.microsoft.com/office/drawing/2014/main" id="{ADF4D5ED-C930-DF11-EB01-DC0321B568DF}"/>
                </a:ext>
              </a:extLst>
            </p:cNvPr>
            <p:cNvSpPr/>
            <p:nvPr/>
          </p:nvSpPr>
          <p:spPr bwMode="auto">
            <a:xfrm>
              <a:off x="1841466" y="1293701"/>
              <a:ext cx="2100833" cy="127117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50000"/>
                </a:spcBef>
                <a:spcAft>
                  <a:spcPct val="0"/>
                </a:spcAft>
                <a:buClrTx/>
                <a:buSzTx/>
                <a:buFontTx/>
                <a:buNone/>
                <a:tabLst/>
              </a:pPr>
              <a:endParaRPr kumimoji="0" lang="en-US" sz="900" b="0" i="0" u="none" strike="noStrike" cap="none" normalizeH="0" baseline="0" dirty="0">
                <a:ln>
                  <a:noFill/>
                </a:ln>
                <a:solidFill>
                  <a:schemeClr val="bg2"/>
                </a:solidFill>
                <a:effectLst/>
                <a:latin typeface="Arial" charset="0"/>
              </a:endParaRPr>
            </a:p>
          </p:txBody>
        </p:sp>
        <p:sp>
          <p:nvSpPr>
            <p:cNvPr id="28" name="TextBox 27">
              <a:extLst>
                <a:ext uri="{FF2B5EF4-FFF2-40B4-BE49-F238E27FC236}">
                  <a16:creationId xmlns:a16="http://schemas.microsoft.com/office/drawing/2014/main" id="{1B1738D8-62E7-869C-F700-3FCEC2C1A34D}"/>
                </a:ext>
              </a:extLst>
            </p:cNvPr>
            <p:cNvSpPr txBox="1"/>
            <p:nvPr/>
          </p:nvSpPr>
          <p:spPr>
            <a:xfrm>
              <a:off x="2886986" y="1469559"/>
              <a:ext cx="981359" cy="811761"/>
            </a:xfrm>
            <a:prstGeom prst="rect">
              <a:avLst/>
            </a:prstGeom>
            <a:noFill/>
          </p:spPr>
          <p:txBody>
            <a:bodyPr wrap="square" rtlCol="0">
              <a:spAutoFit/>
            </a:bodyPr>
            <a:lstStyle/>
            <a:p>
              <a:pPr algn="ctr">
                <a:spcBef>
                  <a:spcPts val="300"/>
                </a:spcBef>
              </a:pPr>
              <a:r>
                <a:rPr lang="en-US" sz="900" b="1" dirty="0">
                  <a:ln w="1905"/>
                  <a:solidFill>
                    <a:schemeClr val="accent1"/>
                  </a:solidFill>
                  <a:effectLst>
                    <a:innerShdw blurRad="69850" dist="43180" dir="5400000">
                      <a:srgbClr val="000000">
                        <a:alpha val="65000"/>
                      </a:srgbClr>
                    </a:innerShdw>
                  </a:effectLst>
                </a:rPr>
                <a:t>Collect</a:t>
              </a:r>
            </a:p>
            <a:p>
              <a:pPr algn="ctr">
                <a:spcBef>
                  <a:spcPts val="300"/>
                </a:spcBef>
              </a:pPr>
              <a:r>
                <a:rPr lang="en-US" sz="900" b="1" dirty="0">
                  <a:ln w="1905"/>
                  <a:solidFill>
                    <a:schemeClr val="accent1"/>
                  </a:solidFill>
                  <a:effectLst>
                    <a:innerShdw blurRad="69850" dist="43180" dir="5400000">
                      <a:srgbClr val="000000">
                        <a:alpha val="65000"/>
                      </a:srgbClr>
                    </a:innerShdw>
                  </a:effectLst>
                </a:rPr>
                <a:t>EEG data</a:t>
              </a:r>
            </a:p>
          </p:txBody>
        </p:sp>
      </p:grpSp>
      <p:sp>
        <p:nvSpPr>
          <p:cNvPr id="29" name="Text Box 2">
            <a:extLst>
              <a:ext uri="{FF2B5EF4-FFF2-40B4-BE49-F238E27FC236}">
                <a16:creationId xmlns:a16="http://schemas.microsoft.com/office/drawing/2014/main" id="{C500867C-D1DA-16CA-8073-942122588B16}"/>
              </a:ext>
            </a:extLst>
          </p:cNvPr>
          <p:cNvSpPr txBox="1">
            <a:spLocks noChangeArrowheads="1"/>
          </p:cNvSpPr>
          <p:nvPr/>
        </p:nvSpPr>
        <p:spPr bwMode="auto">
          <a:xfrm>
            <a:off x="2583705" y="238272"/>
            <a:ext cx="584487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sz="2800" dirty="0">
                <a:solidFill>
                  <a:schemeClr val="tx1"/>
                </a:solidFill>
              </a:rPr>
              <a:t>What about removing the baseline?</a:t>
            </a:r>
          </a:p>
        </p:txBody>
      </p:sp>
      <p:sp>
        <p:nvSpPr>
          <p:cNvPr id="37" name="U-Turn Arrow 36">
            <a:extLst>
              <a:ext uri="{FF2B5EF4-FFF2-40B4-BE49-F238E27FC236}">
                <a16:creationId xmlns:a16="http://schemas.microsoft.com/office/drawing/2014/main" id="{A98706A8-8BB6-7827-58D6-A8EEE071E189}"/>
              </a:ext>
            </a:extLst>
          </p:cNvPr>
          <p:cNvSpPr/>
          <p:nvPr/>
        </p:nvSpPr>
        <p:spPr bwMode="auto">
          <a:xfrm rot="5400000">
            <a:off x="6297389" y="4615661"/>
            <a:ext cx="1392973" cy="519978"/>
          </a:xfrm>
          <a:prstGeom prst="uturnArrow">
            <a:avLst>
              <a:gd name="adj1" fmla="val 32327"/>
              <a:gd name="adj2" fmla="val 24084"/>
              <a:gd name="adj3" fmla="val 28663"/>
              <a:gd name="adj4" fmla="val 30927"/>
              <a:gd name="adj5" fmla="val 100000"/>
            </a:avLst>
          </a:prstGeom>
          <a:noFill/>
          <a:ln>
            <a:solidFill>
              <a:schemeClr val="tx1"/>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38" name="Rectangle 37">
            <a:extLst>
              <a:ext uri="{FF2B5EF4-FFF2-40B4-BE49-F238E27FC236}">
                <a16:creationId xmlns:a16="http://schemas.microsoft.com/office/drawing/2014/main" id="{52BEA7FF-9727-DDE9-B213-1EF569DD16D7}"/>
              </a:ext>
            </a:extLst>
          </p:cNvPr>
          <p:cNvSpPr/>
          <p:nvPr/>
        </p:nvSpPr>
        <p:spPr>
          <a:xfrm>
            <a:off x="6546122" y="4920573"/>
            <a:ext cx="895505" cy="7366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U-Turn Arrow 38">
            <a:extLst>
              <a:ext uri="{FF2B5EF4-FFF2-40B4-BE49-F238E27FC236}">
                <a16:creationId xmlns:a16="http://schemas.microsoft.com/office/drawing/2014/main" id="{16B5E6B6-BB85-6770-1004-22FF18DF5A6D}"/>
              </a:ext>
            </a:extLst>
          </p:cNvPr>
          <p:cNvSpPr/>
          <p:nvPr/>
        </p:nvSpPr>
        <p:spPr bwMode="auto">
          <a:xfrm rot="16200000" flipH="1">
            <a:off x="6654632" y="4739038"/>
            <a:ext cx="1392973" cy="519978"/>
          </a:xfrm>
          <a:prstGeom prst="uturnArrow">
            <a:avLst>
              <a:gd name="adj1" fmla="val 32327"/>
              <a:gd name="adj2" fmla="val 24084"/>
              <a:gd name="adj3" fmla="val 28663"/>
              <a:gd name="adj4" fmla="val 30927"/>
              <a:gd name="adj5" fmla="val 100000"/>
            </a:avLst>
          </a:prstGeom>
          <a:noFill/>
          <a:ln>
            <a:solidFill>
              <a:schemeClr val="tx1"/>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40" name="Rectangle 39">
            <a:extLst>
              <a:ext uri="{FF2B5EF4-FFF2-40B4-BE49-F238E27FC236}">
                <a16:creationId xmlns:a16="http://schemas.microsoft.com/office/drawing/2014/main" id="{1394EB6A-3548-9C86-6A03-1FB371342104}"/>
              </a:ext>
            </a:extLst>
          </p:cNvPr>
          <p:cNvSpPr/>
          <p:nvPr/>
        </p:nvSpPr>
        <p:spPr>
          <a:xfrm>
            <a:off x="7271000" y="4197774"/>
            <a:ext cx="895505" cy="1226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Callout 40">
            <a:extLst>
              <a:ext uri="{FF2B5EF4-FFF2-40B4-BE49-F238E27FC236}">
                <a16:creationId xmlns:a16="http://schemas.microsoft.com/office/drawing/2014/main" id="{2D70D524-8DD5-FA1C-522D-2DBEDB0BB3E5}"/>
              </a:ext>
            </a:extLst>
          </p:cNvPr>
          <p:cNvSpPr/>
          <p:nvPr/>
        </p:nvSpPr>
        <p:spPr bwMode="auto">
          <a:xfrm>
            <a:off x="7611108" y="5224665"/>
            <a:ext cx="1826638" cy="694944"/>
          </a:xfrm>
          <a:prstGeom prst="rightArrowCallout">
            <a:avLst>
              <a:gd name="adj1" fmla="val 33224"/>
              <a:gd name="adj2" fmla="val 30483"/>
              <a:gd name="adj3" fmla="val 22259"/>
              <a:gd name="adj4" fmla="val 81828"/>
            </a:avLst>
          </a:prstGeom>
          <a:noFill/>
          <a:ln>
            <a:solidFill>
              <a:schemeClr val="tx1"/>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42" name="Rectangle 41">
            <a:extLst>
              <a:ext uri="{FF2B5EF4-FFF2-40B4-BE49-F238E27FC236}">
                <a16:creationId xmlns:a16="http://schemas.microsoft.com/office/drawing/2014/main" id="{6E7328BF-328F-F13E-12CF-57B43EDF8800}"/>
              </a:ext>
            </a:extLst>
          </p:cNvPr>
          <p:cNvSpPr/>
          <p:nvPr/>
        </p:nvSpPr>
        <p:spPr>
          <a:xfrm>
            <a:off x="7095080" y="4260262"/>
            <a:ext cx="152346" cy="12260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97D98B43-96A9-B947-CEBB-A7F3467BAAAA}"/>
              </a:ext>
            </a:extLst>
          </p:cNvPr>
          <p:cNvSpPr txBox="1"/>
          <p:nvPr/>
        </p:nvSpPr>
        <p:spPr>
          <a:xfrm>
            <a:off x="7798870" y="5465006"/>
            <a:ext cx="1243634" cy="230832"/>
          </a:xfrm>
          <a:prstGeom prst="rect">
            <a:avLst/>
          </a:prstGeom>
          <a:noFill/>
        </p:spPr>
        <p:txBody>
          <a:bodyPr wrap="square" rtlCol="0">
            <a:spAutoFit/>
          </a:bodyPr>
          <a:lstStyle/>
          <a:p>
            <a:pPr algn="l"/>
            <a:r>
              <a:rPr lang="en-US" sz="900" b="1" dirty="0">
                <a:ln w="1905"/>
                <a:solidFill>
                  <a:schemeClr val="accent1"/>
                </a:solidFill>
                <a:effectLst>
                  <a:innerShdw blurRad="69850" dist="43180" dir="5400000">
                    <a:srgbClr val="000000">
                      <a:alpha val="65000"/>
                    </a:srgbClr>
                  </a:innerShdw>
                </a:effectLst>
              </a:rPr>
              <a:t>Extract epochs</a:t>
            </a:r>
          </a:p>
        </p:txBody>
      </p:sp>
      <p:sp>
        <p:nvSpPr>
          <p:cNvPr id="44" name="Right Arrow Callout 43">
            <a:extLst>
              <a:ext uri="{FF2B5EF4-FFF2-40B4-BE49-F238E27FC236}">
                <a16:creationId xmlns:a16="http://schemas.microsoft.com/office/drawing/2014/main" id="{7117ECA0-1168-16FB-18B7-D88A096F20D6}"/>
              </a:ext>
            </a:extLst>
          </p:cNvPr>
          <p:cNvSpPr/>
          <p:nvPr/>
        </p:nvSpPr>
        <p:spPr bwMode="auto">
          <a:xfrm>
            <a:off x="9437746" y="5232950"/>
            <a:ext cx="1826638" cy="694944"/>
          </a:xfrm>
          <a:prstGeom prst="rightArrowCallout">
            <a:avLst>
              <a:gd name="adj1" fmla="val 33224"/>
              <a:gd name="adj2" fmla="val 30483"/>
              <a:gd name="adj3" fmla="val 22259"/>
              <a:gd name="adj4" fmla="val 81828"/>
            </a:avLst>
          </a:prstGeom>
          <a:noFill/>
          <a:ln>
            <a:solidFill>
              <a:schemeClr val="tx1"/>
            </a:solidFill>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45" name="TextBox 44">
            <a:extLst>
              <a:ext uri="{FF2B5EF4-FFF2-40B4-BE49-F238E27FC236}">
                <a16:creationId xmlns:a16="http://schemas.microsoft.com/office/drawing/2014/main" id="{73506006-BC67-2758-2902-3E43BB13866C}"/>
              </a:ext>
            </a:extLst>
          </p:cNvPr>
          <p:cNvSpPr txBox="1"/>
          <p:nvPr/>
        </p:nvSpPr>
        <p:spPr>
          <a:xfrm>
            <a:off x="9737351" y="5465006"/>
            <a:ext cx="1243634" cy="276999"/>
          </a:xfrm>
          <a:prstGeom prst="rect">
            <a:avLst/>
          </a:prstGeom>
          <a:noFill/>
        </p:spPr>
        <p:txBody>
          <a:bodyPr wrap="square" rtlCol="0">
            <a:spAutoFit/>
          </a:bodyPr>
          <a:lstStyle/>
          <a:p>
            <a:pPr algn="l"/>
            <a:r>
              <a:rPr lang="en-US" sz="1200" b="1" dirty="0">
                <a:ln w="1905"/>
                <a:solidFill>
                  <a:srgbClr val="FF0000"/>
                </a:solidFill>
                <a:effectLst>
                  <a:innerShdw blurRad="69850" dist="43180" dir="5400000">
                    <a:srgbClr val="000000">
                      <a:alpha val="65000"/>
                    </a:srgbClr>
                  </a:innerShdw>
                </a:effectLst>
              </a:rPr>
              <a:t>Baseline</a:t>
            </a:r>
          </a:p>
        </p:txBody>
      </p:sp>
    </p:spTree>
    <p:extLst>
      <p:ext uri="{BB962C8B-B14F-4D97-AF65-F5344CB8AC3E}">
        <p14:creationId xmlns:p14="http://schemas.microsoft.com/office/powerpoint/2010/main" val="9690846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C61C464-66D5-2CEF-0A78-E47ED09587EE}"/>
              </a:ext>
            </a:extLst>
          </p:cNvPr>
          <p:cNvSpPr/>
          <p:nvPr/>
        </p:nvSpPr>
        <p:spPr>
          <a:xfrm>
            <a:off x="5575092" y="1872977"/>
            <a:ext cx="278356" cy="451660"/>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42F28D12-75D8-C26D-F4B0-551C1F93CD7A}"/>
              </a:ext>
            </a:extLst>
          </p:cNvPr>
          <p:cNvSpPr>
            <a:spLocks noGrp="1"/>
          </p:cNvSpPr>
          <p:nvPr>
            <p:ph type="title"/>
          </p:nvPr>
        </p:nvSpPr>
        <p:spPr>
          <a:xfrm>
            <a:off x="1509618" y="30055"/>
            <a:ext cx="10472204" cy="989514"/>
          </a:xfrm>
        </p:spPr>
        <p:txBody>
          <a:bodyPr>
            <a:normAutofit/>
          </a:bodyPr>
          <a:lstStyle/>
          <a:p>
            <a:r>
              <a:rPr lang="en-US" sz="4000" b="0" dirty="0"/>
              <a:t>Influence of the baseline on ERPs</a:t>
            </a:r>
          </a:p>
        </p:txBody>
      </p:sp>
      <p:sp>
        <p:nvSpPr>
          <p:cNvPr id="2" name="Right Arrow Callout 1">
            <a:extLst>
              <a:ext uri="{FF2B5EF4-FFF2-40B4-BE49-F238E27FC236}">
                <a16:creationId xmlns:a16="http://schemas.microsoft.com/office/drawing/2014/main" id="{92A093A9-A31E-9FCB-66D4-773178334A9F}"/>
              </a:ext>
            </a:extLst>
          </p:cNvPr>
          <p:cNvSpPr/>
          <p:nvPr/>
        </p:nvSpPr>
        <p:spPr bwMode="auto">
          <a:xfrm>
            <a:off x="3753463" y="1178033"/>
            <a:ext cx="131126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4" name="TextBox 3">
            <a:extLst>
              <a:ext uri="{FF2B5EF4-FFF2-40B4-BE49-F238E27FC236}">
                <a16:creationId xmlns:a16="http://schemas.microsoft.com/office/drawing/2014/main" id="{3627D80B-BC8C-637B-E0A5-EE6E8B4AB9FD}"/>
              </a:ext>
            </a:extLst>
          </p:cNvPr>
          <p:cNvSpPr txBox="1"/>
          <p:nvPr/>
        </p:nvSpPr>
        <p:spPr>
          <a:xfrm>
            <a:off x="3814803" y="1358526"/>
            <a:ext cx="944810" cy="276999"/>
          </a:xfrm>
          <a:prstGeom prst="rect">
            <a:avLst/>
          </a:prstGeom>
          <a:noFill/>
          <a:effectLst/>
        </p:spPr>
        <p:txBody>
          <a:bodyPr wrap="none" rtlCol="0">
            <a:spAutoFit/>
          </a:bodyPr>
          <a:lstStyle/>
          <a:p>
            <a:pPr algn="l"/>
            <a:r>
              <a:rPr lang="en-US" sz="1200" b="1" dirty="0">
                <a:ln w="1905"/>
                <a:effectLst>
                  <a:innerShdw blurRad="69850" dist="43180" dir="5400000">
                    <a:srgbClr val="000000">
                      <a:alpha val="65000"/>
                    </a:srgbClr>
                  </a:innerShdw>
                </a:effectLst>
              </a:rPr>
              <a:t>Import data</a:t>
            </a:r>
          </a:p>
        </p:txBody>
      </p:sp>
      <p:sp>
        <p:nvSpPr>
          <p:cNvPr id="10" name="TextBox 9">
            <a:extLst>
              <a:ext uri="{FF2B5EF4-FFF2-40B4-BE49-F238E27FC236}">
                <a16:creationId xmlns:a16="http://schemas.microsoft.com/office/drawing/2014/main" id="{CC1B2E16-E517-F0DD-78A8-AAD51914CCF1}"/>
              </a:ext>
            </a:extLst>
          </p:cNvPr>
          <p:cNvSpPr txBox="1"/>
          <p:nvPr/>
        </p:nvSpPr>
        <p:spPr>
          <a:xfrm>
            <a:off x="2004138" y="1097114"/>
            <a:ext cx="1069525"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Raw</a:t>
            </a:r>
          </a:p>
          <a:p>
            <a:pPr algn="ctr">
              <a:spcBef>
                <a:spcPts val="225"/>
              </a:spcBef>
            </a:pPr>
            <a:r>
              <a:rPr lang="en-US" sz="1500" b="1" dirty="0">
                <a:ln w="1905"/>
                <a:effectLst>
                  <a:innerShdw blurRad="69850" dist="43180" dir="5400000">
                    <a:srgbClr val="000000">
                      <a:alpha val="65000"/>
                    </a:srgbClr>
                  </a:innerShdw>
                </a:effectLst>
              </a:rPr>
              <a:t>continuous</a:t>
            </a:r>
          </a:p>
          <a:p>
            <a:pPr algn="ctr">
              <a:spcBef>
                <a:spcPts val="225"/>
              </a:spcBef>
            </a:pPr>
            <a:r>
              <a:rPr lang="en-US" sz="1500" b="1" dirty="0">
                <a:ln w="1905"/>
                <a:effectLst>
                  <a:innerShdw blurRad="69850" dist="43180" dir="5400000">
                    <a:srgbClr val="000000">
                      <a:alpha val="65000"/>
                    </a:srgbClr>
                  </a:innerShdw>
                </a:effectLst>
              </a:rPr>
              <a:t>EEG data</a:t>
            </a:r>
          </a:p>
        </p:txBody>
      </p:sp>
      <p:sp>
        <p:nvSpPr>
          <p:cNvPr id="11" name="Right Arrow Callout 10">
            <a:extLst>
              <a:ext uri="{FF2B5EF4-FFF2-40B4-BE49-F238E27FC236}">
                <a16:creationId xmlns:a16="http://schemas.microsoft.com/office/drawing/2014/main" id="{8E1E66C3-4B5E-E38B-AFFA-2711F23B5D98}"/>
              </a:ext>
            </a:extLst>
          </p:cNvPr>
          <p:cNvSpPr/>
          <p:nvPr/>
        </p:nvSpPr>
        <p:spPr bwMode="auto">
          <a:xfrm>
            <a:off x="3177559" y="1178505"/>
            <a:ext cx="557344" cy="694944"/>
          </a:xfrm>
          <a:prstGeom prst="rightArrowCallout">
            <a:avLst>
              <a:gd name="adj1" fmla="val 33224"/>
              <a:gd name="adj2" fmla="val 30483"/>
              <a:gd name="adj3" fmla="val 22259"/>
              <a:gd name="adj4" fmla="val 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a:effectLst>
            <a:outerShdw blurRad="50800" dist="38100" dir="2700000" algn="tl"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2" name="Right Arrow Callout 11">
            <a:extLst>
              <a:ext uri="{FF2B5EF4-FFF2-40B4-BE49-F238E27FC236}">
                <a16:creationId xmlns:a16="http://schemas.microsoft.com/office/drawing/2014/main" id="{CC089CBD-CE85-9CED-06F9-6CBF5DFD1E02}"/>
              </a:ext>
            </a:extLst>
          </p:cNvPr>
          <p:cNvSpPr/>
          <p:nvPr/>
        </p:nvSpPr>
        <p:spPr bwMode="auto">
          <a:xfrm>
            <a:off x="6693659" y="1198041"/>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3" name="TextBox 12">
            <a:extLst>
              <a:ext uri="{FF2B5EF4-FFF2-40B4-BE49-F238E27FC236}">
                <a16:creationId xmlns:a16="http://schemas.microsoft.com/office/drawing/2014/main" id="{5D2CBE8D-7025-9AA8-5092-DCCA88EBFCAA}"/>
              </a:ext>
            </a:extLst>
          </p:cNvPr>
          <p:cNvSpPr txBox="1"/>
          <p:nvPr/>
        </p:nvSpPr>
        <p:spPr>
          <a:xfrm>
            <a:off x="6738152" y="1314683"/>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1</a:t>
            </a:r>
          </a:p>
        </p:txBody>
      </p:sp>
      <p:sp>
        <p:nvSpPr>
          <p:cNvPr id="14" name="Right Arrow Callout 13">
            <a:extLst>
              <a:ext uri="{FF2B5EF4-FFF2-40B4-BE49-F238E27FC236}">
                <a16:creationId xmlns:a16="http://schemas.microsoft.com/office/drawing/2014/main" id="{198F93A7-6566-2FFC-18D4-894F10658DB4}"/>
              </a:ext>
            </a:extLst>
          </p:cNvPr>
          <p:cNvSpPr/>
          <p:nvPr/>
        </p:nvSpPr>
        <p:spPr bwMode="auto">
          <a:xfrm>
            <a:off x="9170995" y="1198041"/>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15" name="TextBox 14">
            <a:extLst>
              <a:ext uri="{FF2B5EF4-FFF2-40B4-BE49-F238E27FC236}">
                <a16:creationId xmlns:a16="http://schemas.microsoft.com/office/drawing/2014/main" id="{AD1F188C-878D-5F8C-133F-19BA037CE875}"/>
              </a:ext>
            </a:extLst>
          </p:cNvPr>
          <p:cNvSpPr txBox="1"/>
          <p:nvPr/>
        </p:nvSpPr>
        <p:spPr>
          <a:xfrm>
            <a:off x="9236005" y="1286524"/>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16" name="Right Arrow Callout 15">
            <a:extLst>
              <a:ext uri="{FF2B5EF4-FFF2-40B4-BE49-F238E27FC236}">
                <a16:creationId xmlns:a16="http://schemas.microsoft.com/office/drawing/2014/main" id="{BDD143A2-4485-4C54-8105-8C93CC01A2E6}"/>
              </a:ext>
            </a:extLst>
          </p:cNvPr>
          <p:cNvSpPr/>
          <p:nvPr/>
        </p:nvSpPr>
        <p:spPr bwMode="auto">
          <a:xfrm>
            <a:off x="5079208" y="1178033"/>
            <a:ext cx="1572452"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7" name="TextBox 16">
            <a:extLst>
              <a:ext uri="{FF2B5EF4-FFF2-40B4-BE49-F238E27FC236}">
                <a16:creationId xmlns:a16="http://schemas.microsoft.com/office/drawing/2014/main" id="{07E63DBB-CA4E-5621-0904-69FDED61AD1C}"/>
              </a:ext>
            </a:extLst>
          </p:cNvPr>
          <p:cNvSpPr txBox="1"/>
          <p:nvPr/>
        </p:nvSpPr>
        <p:spPr>
          <a:xfrm>
            <a:off x="5064732" y="1265669"/>
            <a:ext cx="125226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Preprocessing</a:t>
            </a:r>
          </a:p>
          <a:p>
            <a:pPr algn="ctr">
              <a:spcBef>
                <a:spcPts val="225"/>
              </a:spcBef>
            </a:pPr>
            <a:r>
              <a:rPr lang="en-US" sz="1200" b="1" dirty="0">
                <a:ln w="1905"/>
                <a:effectLst>
                  <a:innerShdw blurRad="69850" dist="43180" dir="5400000">
                    <a:srgbClr val="000000">
                      <a:alpha val="65000"/>
                    </a:srgbClr>
                  </a:innerShdw>
                </a:effectLst>
              </a:rPr>
              <a:t>(HP 0.5Hz)</a:t>
            </a:r>
          </a:p>
        </p:txBody>
      </p:sp>
      <p:sp>
        <p:nvSpPr>
          <p:cNvPr id="18" name="Right Arrow Callout 17">
            <a:extLst>
              <a:ext uri="{FF2B5EF4-FFF2-40B4-BE49-F238E27FC236}">
                <a16:creationId xmlns:a16="http://schemas.microsoft.com/office/drawing/2014/main" id="{5F19AB1C-A2A1-9563-CCAA-265F6E69570E}"/>
              </a:ext>
            </a:extLst>
          </p:cNvPr>
          <p:cNvSpPr/>
          <p:nvPr/>
        </p:nvSpPr>
        <p:spPr bwMode="auto">
          <a:xfrm>
            <a:off x="8177371" y="1198041"/>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19" name="TextBox 18">
            <a:extLst>
              <a:ext uri="{FF2B5EF4-FFF2-40B4-BE49-F238E27FC236}">
                <a16:creationId xmlns:a16="http://schemas.microsoft.com/office/drawing/2014/main" id="{8467FAA3-8A6A-00F4-C98D-CB6C2A7DCF8F}"/>
              </a:ext>
            </a:extLst>
          </p:cNvPr>
          <p:cNvSpPr txBox="1"/>
          <p:nvPr/>
        </p:nvSpPr>
        <p:spPr>
          <a:xfrm>
            <a:off x="8174139" y="1380565"/>
            <a:ext cx="816249" cy="276999"/>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p:txBody>
      </p:sp>
      <p:sp>
        <p:nvSpPr>
          <p:cNvPr id="20" name="TextBox 19">
            <a:extLst>
              <a:ext uri="{FF2B5EF4-FFF2-40B4-BE49-F238E27FC236}">
                <a16:creationId xmlns:a16="http://schemas.microsoft.com/office/drawing/2014/main" id="{39E216EC-6CA3-B2BE-C047-92A24F33FBD0}"/>
              </a:ext>
            </a:extLst>
          </p:cNvPr>
          <p:cNvSpPr txBox="1"/>
          <p:nvPr/>
        </p:nvSpPr>
        <p:spPr>
          <a:xfrm>
            <a:off x="10743874" y="1576269"/>
            <a:ext cx="1090363" cy="836126"/>
          </a:xfrm>
          <a:prstGeom prst="rect">
            <a:avLst/>
          </a:prstGeom>
          <a:noFill/>
          <a:effectLst>
            <a:outerShdw blurRad="50800" dist="38100" dir="2700000" algn="tl" rotWithShape="0">
              <a:prstClr val="black">
                <a:alpha val="40000"/>
              </a:prstClr>
            </a:outerShdw>
          </a:effectLst>
        </p:spPr>
        <p:txBody>
          <a:bodyPr wrap="none" rtlCol="0">
            <a:spAutoFit/>
          </a:bodyPr>
          <a:lstStyle/>
          <a:p>
            <a:pPr algn="ctr">
              <a:spcBef>
                <a:spcPts val="225"/>
              </a:spcBef>
            </a:pPr>
            <a:r>
              <a:rPr lang="en-US" sz="1500" b="1" dirty="0">
                <a:ln w="1905"/>
                <a:effectLst>
                  <a:innerShdw blurRad="69850" dist="43180" dir="5400000">
                    <a:srgbClr val="000000">
                      <a:alpha val="65000"/>
                    </a:srgbClr>
                  </a:innerShdw>
                </a:effectLst>
              </a:rPr>
              <a:t>Number of </a:t>
            </a:r>
          </a:p>
          <a:p>
            <a:pPr algn="ctr">
              <a:spcBef>
                <a:spcPts val="225"/>
              </a:spcBef>
            </a:pPr>
            <a:r>
              <a:rPr lang="en-US" sz="1500" b="1" dirty="0">
                <a:ln w="1905"/>
                <a:effectLst>
                  <a:innerShdw blurRad="69850" dist="43180" dir="5400000">
                    <a:srgbClr val="000000">
                      <a:alpha val="65000"/>
                    </a:srgbClr>
                  </a:innerShdw>
                </a:effectLst>
              </a:rPr>
              <a:t>significant </a:t>
            </a:r>
          </a:p>
          <a:p>
            <a:pPr algn="ctr">
              <a:spcBef>
                <a:spcPts val="225"/>
              </a:spcBef>
            </a:pPr>
            <a:r>
              <a:rPr lang="en-US" sz="1500" b="1" dirty="0">
                <a:ln w="1905"/>
                <a:effectLst>
                  <a:innerShdw blurRad="69850" dist="43180" dir="5400000">
                    <a:srgbClr val="000000">
                      <a:alpha val="65000"/>
                    </a:srgbClr>
                  </a:innerShdw>
                </a:effectLst>
              </a:rPr>
              <a:t>channels</a:t>
            </a:r>
          </a:p>
        </p:txBody>
      </p:sp>
      <p:sp>
        <p:nvSpPr>
          <p:cNvPr id="22" name="Right Arrow 21">
            <a:extLst>
              <a:ext uri="{FF2B5EF4-FFF2-40B4-BE49-F238E27FC236}">
                <a16:creationId xmlns:a16="http://schemas.microsoft.com/office/drawing/2014/main" id="{79447BC9-611A-9D3B-5003-930C8D9591D5}"/>
              </a:ext>
            </a:extLst>
          </p:cNvPr>
          <p:cNvSpPr/>
          <p:nvPr/>
        </p:nvSpPr>
        <p:spPr>
          <a:xfrm>
            <a:off x="5575092" y="2008376"/>
            <a:ext cx="1108763" cy="504086"/>
          </a:xfrm>
          <a:prstGeom prst="rightArrow">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3" name="Right Arrow Callout 22">
            <a:extLst>
              <a:ext uri="{FF2B5EF4-FFF2-40B4-BE49-F238E27FC236}">
                <a16:creationId xmlns:a16="http://schemas.microsoft.com/office/drawing/2014/main" id="{B72463B7-CB72-CB9B-9FE4-A78EAB6B0547}"/>
              </a:ext>
            </a:extLst>
          </p:cNvPr>
          <p:cNvSpPr/>
          <p:nvPr/>
        </p:nvSpPr>
        <p:spPr bwMode="auto">
          <a:xfrm>
            <a:off x="6701643" y="1994332"/>
            <a:ext cx="1459719"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4" name="Right Arrow Callout 23">
            <a:extLst>
              <a:ext uri="{FF2B5EF4-FFF2-40B4-BE49-F238E27FC236}">
                <a16:creationId xmlns:a16="http://schemas.microsoft.com/office/drawing/2014/main" id="{51285C72-7824-67E5-CA54-ACA200AE560E}"/>
              </a:ext>
            </a:extLst>
          </p:cNvPr>
          <p:cNvSpPr/>
          <p:nvPr/>
        </p:nvSpPr>
        <p:spPr bwMode="auto">
          <a:xfrm>
            <a:off x="9178979" y="1994332"/>
            <a:ext cx="1298777" cy="694944"/>
          </a:xfrm>
          <a:prstGeom prst="rightArrowCallout">
            <a:avLst>
              <a:gd name="adj1" fmla="val 33224"/>
              <a:gd name="adj2" fmla="val 30483"/>
              <a:gd name="adj3" fmla="val 22259"/>
              <a:gd name="adj4" fmla="val 81828"/>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a:solidFill>
                <a:schemeClr val="tx1"/>
              </a:solidFill>
              <a:latin typeface="Arial" charset="0"/>
            </a:endParaRPr>
          </a:p>
        </p:txBody>
      </p:sp>
      <p:sp>
        <p:nvSpPr>
          <p:cNvPr id="25" name="Right Arrow Callout 24">
            <a:extLst>
              <a:ext uri="{FF2B5EF4-FFF2-40B4-BE49-F238E27FC236}">
                <a16:creationId xmlns:a16="http://schemas.microsoft.com/office/drawing/2014/main" id="{BB929850-CB38-6379-B9CD-B94542C2BB49}"/>
              </a:ext>
            </a:extLst>
          </p:cNvPr>
          <p:cNvSpPr/>
          <p:nvPr/>
        </p:nvSpPr>
        <p:spPr bwMode="auto">
          <a:xfrm>
            <a:off x="8185355" y="1994332"/>
            <a:ext cx="969631" cy="694944"/>
          </a:xfrm>
          <a:prstGeom prst="rightArrowCallout">
            <a:avLst>
              <a:gd name="adj1" fmla="val 35937"/>
              <a:gd name="adj2" fmla="val 30483"/>
              <a:gd name="adj3" fmla="val 22259"/>
              <a:gd name="adj4" fmla="val 8182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algn="r" defTabSz="685800">
              <a:spcBef>
                <a:spcPct val="50000"/>
              </a:spcBef>
            </a:pPr>
            <a:endParaRPr lang="en-US" sz="1200" dirty="0">
              <a:solidFill>
                <a:schemeClr val="tx1"/>
              </a:solidFill>
              <a:latin typeface="Arial" charset="0"/>
            </a:endParaRPr>
          </a:p>
        </p:txBody>
      </p:sp>
      <p:sp>
        <p:nvSpPr>
          <p:cNvPr id="26" name="TextBox 25">
            <a:extLst>
              <a:ext uri="{FF2B5EF4-FFF2-40B4-BE49-F238E27FC236}">
                <a16:creationId xmlns:a16="http://schemas.microsoft.com/office/drawing/2014/main" id="{CA6E78D0-B2CA-D68E-C8FE-E85671C06E4B}"/>
              </a:ext>
            </a:extLst>
          </p:cNvPr>
          <p:cNvSpPr txBox="1"/>
          <p:nvPr/>
        </p:nvSpPr>
        <p:spPr>
          <a:xfrm>
            <a:off x="6745720" y="2116225"/>
            <a:ext cx="1114216"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Extract epochs</a:t>
            </a:r>
          </a:p>
          <a:p>
            <a:pPr algn="ctr">
              <a:spcBef>
                <a:spcPts val="225"/>
              </a:spcBef>
            </a:pPr>
            <a:r>
              <a:rPr lang="en-US" sz="1200" b="1" dirty="0">
                <a:ln w="1905"/>
                <a:effectLst>
                  <a:innerShdw blurRad="69850" dist="43180" dir="5400000">
                    <a:srgbClr val="000000">
                      <a:alpha val="65000"/>
                    </a:srgbClr>
                  </a:innerShdw>
                </a:effectLst>
              </a:rPr>
              <a:t>condition 2</a:t>
            </a:r>
          </a:p>
        </p:txBody>
      </p:sp>
      <p:sp>
        <p:nvSpPr>
          <p:cNvPr id="27" name="TextBox 26">
            <a:extLst>
              <a:ext uri="{FF2B5EF4-FFF2-40B4-BE49-F238E27FC236}">
                <a16:creationId xmlns:a16="http://schemas.microsoft.com/office/drawing/2014/main" id="{E72B4815-2BAF-F93E-BCE5-AE9A710DDDD4}"/>
              </a:ext>
            </a:extLst>
          </p:cNvPr>
          <p:cNvSpPr txBox="1"/>
          <p:nvPr/>
        </p:nvSpPr>
        <p:spPr>
          <a:xfrm>
            <a:off x="9243573" y="2088066"/>
            <a:ext cx="84830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Bootstrap </a:t>
            </a:r>
          </a:p>
          <a:p>
            <a:pPr algn="ctr">
              <a:spcBef>
                <a:spcPts val="225"/>
              </a:spcBef>
            </a:pPr>
            <a:r>
              <a:rPr lang="en-US" sz="1200" b="1" dirty="0">
                <a:ln w="1905"/>
                <a:effectLst>
                  <a:innerShdw blurRad="69850" dist="43180" dir="5400000">
                    <a:srgbClr val="000000">
                      <a:alpha val="65000"/>
                    </a:srgbClr>
                  </a:innerShdw>
                </a:effectLst>
              </a:rPr>
              <a:t>50 epochs</a:t>
            </a:r>
          </a:p>
        </p:txBody>
      </p:sp>
      <p:sp>
        <p:nvSpPr>
          <p:cNvPr id="28" name="TextBox 27">
            <a:extLst>
              <a:ext uri="{FF2B5EF4-FFF2-40B4-BE49-F238E27FC236}">
                <a16:creationId xmlns:a16="http://schemas.microsoft.com/office/drawing/2014/main" id="{17ABABC1-855C-9775-983F-B680F6847919}"/>
              </a:ext>
            </a:extLst>
          </p:cNvPr>
          <p:cNvSpPr txBox="1"/>
          <p:nvPr/>
        </p:nvSpPr>
        <p:spPr>
          <a:xfrm>
            <a:off x="8181707" y="2182107"/>
            <a:ext cx="816249" cy="487313"/>
          </a:xfrm>
          <a:prstGeom prst="rect">
            <a:avLst/>
          </a:prstGeom>
          <a:noFill/>
          <a:effectLst/>
        </p:spPr>
        <p:txBody>
          <a:bodyPr wrap="none" rtlCol="0">
            <a:spAutoFit/>
          </a:bodyPr>
          <a:lstStyle/>
          <a:p>
            <a:pPr algn="ctr">
              <a:spcBef>
                <a:spcPts val="225"/>
              </a:spcBef>
            </a:pPr>
            <a:r>
              <a:rPr lang="en-US" sz="1200" b="1" dirty="0">
                <a:ln w="1905"/>
                <a:effectLst>
                  <a:innerShdw blurRad="69850" dist="43180" dir="5400000">
                    <a:srgbClr val="000000">
                      <a:alpha val="65000"/>
                    </a:srgbClr>
                  </a:innerShdw>
                </a:effectLst>
              </a:rPr>
              <a:t>Baseline</a:t>
            </a:r>
          </a:p>
          <a:p>
            <a:pPr algn="ctr">
              <a:spcBef>
                <a:spcPts val="225"/>
              </a:spcBef>
            </a:pPr>
            <a:endParaRPr lang="en-US" sz="1200" b="1" dirty="0">
              <a:ln w="1905"/>
              <a:effectLst>
                <a:innerShdw blurRad="69850" dist="43180" dir="5400000">
                  <a:srgbClr val="000000">
                    <a:alpha val="65000"/>
                  </a:srgbClr>
                </a:innerShdw>
              </a:effectLst>
            </a:endParaRPr>
          </a:p>
        </p:txBody>
      </p:sp>
      <p:sp>
        <p:nvSpPr>
          <p:cNvPr id="29" name="Left Brace 28">
            <a:extLst>
              <a:ext uri="{FF2B5EF4-FFF2-40B4-BE49-F238E27FC236}">
                <a16:creationId xmlns:a16="http://schemas.microsoft.com/office/drawing/2014/main" id="{28B63D0D-F25F-D583-6F24-8D30577570AC}"/>
              </a:ext>
            </a:extLst>
          </p:cNvPr>
          <p:cNvSpPr/>
          <p:nvPr/>
        </p:nvSpPr>
        <p:spPr>
          <a:xfrm rot="10800000">
            <a:off x="10557656" y="1212222"/>
            <a:ext cx="186218" cy="1536396"/>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Content Placeholder 2">
            <a:extLst>
              <a:ext uri="{FF2B5EF4-FFF2-40B4-BE49-F238E27FC236}">
                <a16:creationId xmlns:a16="http://schemas.microsoft.com/office/drawing/2014/main" id="{D3AF612D-63E3-96BE-1566-A8809D5C5B20}"/>
              </a:ext>
            </a:extLst>
          </p:cNvPr>
          <p:cNvSpPr txBox="1">
            <a:spLocks/>
          </p:cNvSpPr>
          <p:nvPr/>
        </p:nvSpPr>
        <p:spPr>
          <a:xfrm>
            <a:off x="901521" y="5906373"/>
            <a:ext cx="10962422" cy="15770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dirty="0"/>
              <a:t>Any baseline tend to decrease significance or has no effect (simply high-pass filter the data)</a:t>
            </a:r>
          </a:p>
          <a:p>
            <a:r>
              <a:rPr lang="en-US" dirty="0"/>
              <a:t>Short baseline are worst</a:t>
            </a:r>
          </a:p>
          <a:p>
            <a:endParaRPr lang="en-US" dirty="0"/>
          </a:p>
          <a:p>
            <a:endParaRPr lang="en-US" dirty="0"/>
          </a:p>
          <a:p>
            <a:endParaRPr lang="en-US" dirty="0"/>
          </a:p>
        </p:txBody>
      </p:sp>
      <p:pic>
        <p:nvPicPr>
          <p:cNvPr id="3" name="image11.png">
            <a:extLst>
              <a:ext uri="{FF2B5EF4-FFF2-40B4-BE49-F238E27FC236}">
                <a16:creationId xmlns:a16="http://schemas.microsoft.com/office/drawing/2014/main" id="{AF3A7F31-B15F-A509-C145-36C328F24634}"/>
              </a:ext>
            </a:extLst>
          </p:cNvPr>
          <p:cNvPicPr/>
          <p:nvPr/>
        </p:nvPicPr>
        <p:blipFill rotWithShape="1">
          <a:blip r:embed="rId2" cstate="screen">
            <a:extLst>
              <a:ext uri="{28A0092B-C50C-407E-A947-70E740481C1C}">
                <a14:useLocalDpi xmlns:a14="http://schemas.microsoft.com/office/drawing/2010/main"/>
              </a:ext>
            </a:extLst>
          </a:blip>
          <a:srcRect l="33150"/>
          <a:stretch/>
        </p:blipFill>
        <p:spPr>
          <a:xfrm>
            <a:off x="4517858" y="3078678"/>
            <a:ext cx="6393690" cy="2536035"/>
          </a:xfrm>
          <a:prstGeom prst="rect">
            <a:avLst/>
          </a:prstGeom>
          <a:ln/>
        </p:spPr>
      </p:pic>
      <p:pic>
        <p:nvPicPr>
          <p:cNvPr id="5" name="image11.png">
            <a:extLst>
              <a:ext uri="{FF2B5EF4-FFF2-40B4-BE49-F238E27FC236}">
                <a16:creationId xmlns:a16="http://schemas.microsoft.com/office/drawing/2014/main" id="{70DFD48D-E624-CB57-D933-24919182DA98}"/>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1347397" y="3078678"/>
            <a:ext cx="3170461" cy="2536035"/>
          </a:xfrm>
          <a:prstGeom prst="rect">
            <a:avLst/>
          </a:prstGeom>
          <a:ln/>
        </p:spPr>
      </p:pic>
    </p:spTree>
    <p:extLst>
      <p:ext uri="{BB962C8B-B14F-4D97-AF65-F5344CB8AC3E}">
        <p14:creationId xmlns:p14="http://schemas.microsoft.com/office/powerpoint/2010/main" val="211222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873F9F-5CCE-3E9F-FB8B-AB04C09924A5}"/>
              </a:ext>
            </a:extLst>
          </p:cNvPr>
          <p:cNvSpPr txBox="1">
            <a:spLocks/>
          </p:cNvSpPr>
          <p:nvPr/>
        </p:nvSpPr>
        <p:spPr>
          <a:xfrm>
            <a:off x="403058" y="144311"/>
            <a:ext cx="11635039" cy="98951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b="0" dirty="0"/>
              <a:t>But wait… what about baseline with minimal High-Pass</a:t>
            </a:r>
          </a:p>
        </p:txBody>
      </p:sp>
      <p:pic>
        <p:nvPicPr>
          <p:cNvPr id="9" name="Picture 8" descr="Graphical user interface, text, application, email&#10;&#10;Description automatically generated">
            <a:extLst>
              <a:ext uri="{FF2B5EF4-FFF2-40B4-BE49-F238E27FC236}">
                <a16:creationId xmlns:a16="http://schemas.microsoft.com/office/drawing/2014/main" id="{818D6605-5285-2325-AFE3-42D0D489B94A}"/>
              </a:ext>
            </a:extLst>
          </p:cNvPr>
          <p:cNvPicPr>
            <a:picLocks noChangeAspect="1"/>
          </p:cNvPicPr>
          <p:nvPr/>
        </p:nvPicPr>
        <p:blipFill>
          <a:blip r:embed="rId2"/>
          <a:stretch>
            <a:fillRect/>
          </a:stretch>
        </p:blipFill>
        <p:spPr>
          <a:xfrm>
            <a:off x="2517169" y="984804"/>
            <a:ext cx="7157660" cy="2582661"/>
          </a:xfrm>
          <a:prstGeom prst="rect">
            <a:avLst/>
          </a:prstGeom>
        </p:spPr>
      </p:pic>
      <p:sp>
        <p:nvSpPr>
          <p:cNvPr id="10" name="Content Placeholder 2">
            <a:extLst>
              <a:ext uri="{FF2B5EF4-FFF2-40B4-BE49-F238E27FC236}">
                <a16:creationId xmlns:a16="http://schemas.microsoft.com/office/drawing/2014/main" id="{7ECF938A-CCB9-B1F2-7442-DA34CA9BCFCB}"/>
              </a:ext>
            </a:extLst>
          </p:cNvPr>
          <p:cNvSpPr txBox="1">
            <a:spLocks/>
          </p:cNvSpPr>
          <p:nvPr/>
        </p:nvSpPr>
        <p:spPr>
          <a:xfrm>
            <a:off x="958228" y="3766897"/>
            <a:ext cx="11017876" cy="1252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The article above advocate high-pass filter at 0.01Hz and a baseline of 100 ms</a:t>
            </a:r>
          </a:p>
          <a:p>
            <a:r>
              <a:rPr lang="en-US" sz="1800" dirty="0"/>
              <a:t>Compared to high-pass at 0.5Hz and no baseline, the number of significant channels is often cut by half</a:t>
            </a:r>
          </a:p>
          <a:p>
            <a:r>
              <a:rPr lang="en-US" sz="1800" dirty="0"/>
              <a:t>No baseline is preferable to maximize significance</a:t>
            </a:r>
          </a:p>
          <a:p>
            <a:endParaRPr lang="en-US" sz="1800" dirty="0"/>
          </a:p>
          <a:p>
            <a:endParaRPr lang="en-US" sz="1800" dirty="0"/>
          </a:p>
        </p:txBody>
      </p:sp>
      <p:pic>
        <p:nvPicPr>
          <p:cNvPr id="3" name="Picture 2" descr="Chart, box and whisker chart&#10;&#10;Description automatically generated">
            <a:extLst>
              <a:ext uri="{FF2B5EF4-FFF2-40B4-BE49-F238E27FC236}">
                <a16:creationId xmlns:a16="http://schemas.microsoft.com/office/drawing/2014/main" id="{EB95A714-D537-A592-008F-B6A9C03D52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1484" y="5148219"/>
            <a:ext cx="6429031" cy="1709781"/>
          </a:xfrm>
          <a:prstGeom prst="rect">
            <a:avLst/>
          </a:prstGeom>
        </p:spPr>
      </p:pic>
    </p:spTree>
    <p:extLst>
      <p:ext uri="{BB962C8B-B14F-4D97-AF65-F5344CB8AC3E}">
        <p14:creationId xmlns:p14="http://schemas.microsoft.com/office/powerpoint/2010/main" val="15305592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873F9F-5CCE-3E9F-FB8B-AB04C09924A5}"/>
              </a:ext>
            </a:extLst>
          </p:cNvPr>
          <p:cNvSpPr txBox="1">
            <a:spLocks/>
          </p:cNvSpPr>
          <p:nvPr/>
        </p:nvSpPr>
        <p:spPr>
          <a:xfrm>
            <a:off x="1565893" y="66106"/>
            <a:ext cx="10472204" cy="98951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b="0" dirty="0"/>
              <a:t>Is there an optimal preprocessing pipeline?</a:t>
            </a:r>
          </a:p>
        </p:txBody>
      </p:sp>
      <p:sp>
        <p:nvSpPr>
          <p:cNvPr id="3" name="Content Placeholder 2">
            <a:extLst>
              <a:ext uri="{FF2B5EF4-FFF2-40B4-BE49-F238E27FC236}">
                <a16:creationId xmlns:a16="http://schemas.microsoft.com/office/drawing/2014/main" id="{B6CD52EF-DD37-52D5-CF45-79B77A642200}"/>
              </a:ext>
            </a:extLst>
          </p:cNvPr>
          <p:cNvSpPr txBox="1">
            <a:spLocks/>
          </p:cNvSpPr>
          <p:nvPr/>
        </p:nvSpPr>
        <p:spPr>
          <a:xfrm>
            <a:off x="883320" y="1189154"/>
            <a:ext cx="11017876" cy="176595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Each automated artifact rejection optimized (EEGLAB, MNE, Brainstorm, Fieldtrip)</a:t>
            </a:r>
          </a:p>
          <a:p>
            <a:endParaRPr lang="en-US" sz="1800" dirty="0"/>
          </a:p>
        </p:txBody>
      </p:sp>
      <p:sp>
        <p:nvSpPr>
          <p:cNvPr id="8" name="Content Placeholder 2">
            <a:extLst>
              <a:ext uri="{FF2B5EF4-FFF2-40B4-BE49-F238E27FC236}">
                <a16:creationId xmlns:a16="http://schemas.microsoft.com/office/drawing/2014/main" id="{C8E99F4F-C219-7354-6B0A-37C114D763A1}"/>
              </a:ext>
            </a:extLst>
          </p:cNvPr>
          <p:cNvSpPr txBox="1">
            <a:spLocks/>
          </p:cNvSpPr>
          <p:nvPr/>
        </p:nvSpPr>
        <p:spPr>
          <a:xfrm>
            <a:off x="436537" y="5474296"/>
            <a:ext cx="11601559" cy="176595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Compared to high-pass at 0.5Hz, not much improvement of any pipeline (although EEGLAB pipeline the only one significantly superior to 0.5 Hz high pass for all 3 datasets – no other pipeline superior to 0.5 Hz high pass for any dataset)</a:t>
            </a:r>
          </a:p>
          <a:p>
            <a:r>
              <a:rPr lang="en-US" sz="1800" dirty="0"/>
              <a:t>EEGLAB minor advantage due to line-noise contaminated channel interpolation and ICA automated rejection</a:t>
            </a:r>
          </a:p>
          <a:p>
            <a:endParaRPr lang="en-US" sz="1800" dirty="0"/>
          </a:p>
          <a:p>
            <a:endParaRPr lang="en-US" sz="1800" dirty="0"/>
          </a:p>
        </p:txBody>
      </p:sp>
      <p:pic>
        <p:nvPicPr>
          <p:cNvPr id="6" name="Picture 5" descr="Chart, box and whisker chart&#10;&#10;Description automatically generated">
            <a:extLst>
              <a:ext uri="{FF2B5EF4-FFF2-40B4-BE49-F238E27FC236}">
                <a16:creationId xmlns:a16="http://schemas.microsoft.com/office/drawing/2014/main" id="{9D6534DC-8F5C-4B4A-2675-0A31BE0D14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7072" y="1717414"/>
            <a:ext cx="9682480" cy="3779520"/>
          </a:xfrm>
          <a:prstGeom prst="rect">
            <a:avLst/>
          </a:prstGeom>
        </p:spPr>
      </p:pic>
    </p:spTree>
    <p:extLst>
      <p:ext uri="{BB962C8B-B14F-4D97-AF65-F5344CB8AC3E}">
        <p14:creationId xmlns:p14="http://schemas.microsoft.com/office/powerpoint/2010/main" val="287003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CAF2FDC-865C-9F67-EB77-080F5646E336}"/>
              </a:ext>
            </a:extLst>
          </p:cNvPr>
          <p:cNvSpPr txBox="1">
            <a:spLocks/>
          </p:cNvSpPr>
          <p:nvPr/>
        </p:nvSpPr>
        <p:spPr>
          <a:xfrm>
            <a:off x="1327634" y="394517"/>
            <a:ext cx="10472204" cy="989514"/>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Montserrat"/>
              <a:buNone/>
              <a:defRPr sz="44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b="0" dirty="0"/>
              <a:t>Automated pre-processing pipelines available</a:t>
            </a:r>
          </a:p>
        </p:txBody>
      </p:sp>
      <p:sp>
        <p:nvSpPr>
          <p:cNvPr id="17" name="Content Placeholder 2">
            <a:extLst>
              <a:ext uri="{FF2B5EF4-FFF2-40B4-BE49-F238E27FC236}">
                <a16:creationId xmlns:a16="http://schemas.microsoft.com/office/drawing/2014/main" id="{0768F9BF-2847-C830-C9B0-5F601911CA0A}"/>
              </a:ext>
            </a:extLst>
          </p:cNvPr>
          <p:cNvSpPr txBox="1">
            <a:spLocks/>
          </p:cNvSpPr>
          <p:nvPr/>
        </p:nvSpPr>
        <p:spPr>
          <a:xfrm>
            <a:off x="7410289" y="3703256"/>
            <a:ext cx="4781711" cy="10669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a:lstStyle>
          <a:p>
            <a:r>
              <a:rPr lang="en-US" sz="1800" dirty="0"/>
              <a:t>Has test data</a:t>
            </a:r>
          </a:p>
          <a:p>
            <a:r>
              <a:rPr lang="en-US" sz="1800" dirty="0"/>
              <a:t>Please comment and help improve the automated pipeline for each software</a:t>
            </a:r>
          </a:p>
          <a:p>
            <a:endParaRPr lang="en-US" sz="1800" dirty="0"/>
          </a:p>
          <a:p>
            <a:endParaRPr lang="en-US" sz="1800" dirty="0"/>
          </a:p>
        </p:txBody>
      </p:sp>
      <p:pic>
        <p:nvPicPr>
          <p:cNvPr id="19" name="Picture 18" descr="Graphical user interface, text, website&#10;&#10;Description automatically generated">
            <a:extLst>
              <a:ext uri="{FF2B5EF4-FFF2-40B4-BE49-F238E27FC236}">
                <a16:creationId xmlns:a16="http://schemas.microsoft.com/office/drawing/2014/main" id="{0C56C03F-8563-E3D0-DCE7-CA920C4218E0}"/>
              </a:ext>
            </a:extLst>
          </p:cNvPr>
          <p:cNvPicPr>
            <a:picLocks noChangeAspect="1"/>
          </p:cNvPicPr>
          <p:nvPr/>
        </p:nvPicPr>
        <p:blipFill>
          <a:blip r:embed="rId2"/>
          <a:stretch>
            <a:fillRect/>
          </a:stretch>
        </p:blipFill>
        <p:spPr>
          <a:xfrm>
            <a:off x="276359" y="1566662"/>
            <a:ext cx="6629400" cy="4381500"/>
          </a:xfrm>
          <a:prstGeom prst="rect">
            <a:avLst/>
          </a:prstGeom>
        </p:spPr>
      </p:pic>
    </p:spTree>
    <p:extLst>
      <p:ext uri="{BB962C8B-B14F-4D97-AF65-F5344CB8AC3E}">
        <p14:creationId xmlns:p14="http://schemas.microsoft.com/office/powerpoint/2010/main" val="38255649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Graphical user interface, website&#10;&#10;Description automatically generated">
            <a:extLst>
              <a:ext uri="{FF2B5EF4-FFF2-40B4-BE49-F238E27FC236}">
                <a16:creationId xmlns:a16="http://schemas.microsoft.com/office/drawing/2014/main" id="{CA68B91B-99E5-366D-9D88-1121A0D1943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5029" y="2201778"/>
            <a:ext cx="6632407" cy="3374859"/>
          </a:xfrm>
          <a:prstGeom prst="rect">
            <a:avLst/>
          </a:prstGeom>
        </p:spPr>
      </p:pic>
      <p:sp>
        <p:nvSpPr>
          <p:cNvPr id="7" name="Rectangle 2">
            <a:extLst>
              <a:ext uri="{FF2B5EF4-FFF2-40B4-BE49-F238E27FC236}">
                <a16:creationId xmlns:a16="http://schemas.microsoft.com/office/drawing/2014/main" id="{45B57918-8CFC-3849-A4C6-8393A2A5E14F}"/>
              </a:ext>
            </a:extLst>
          </p:cNvPr>
          <p:cNvSpPr txBox="1">
            <a:spLocks noChangeArrowheads="1"/>
          </p:cNvSpPr>
          <p:nvPr/>
        </p:nvSpPr>
        <p:spPr>
          <a:xfrm>
            <a:off x="945970" y="509582"/>
            <a:ext cx="10189255" cy="1028931"/>
          </a:xfrm>
          <a:prstGeom prst="rect">
            <a:avLst/>
          </a:prstGeom>
          <a:solidFill>
            <a:schemeClr val="bg1"/>
          </a:solidFill>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dirty="0">
                <a:solidFill>
                  <a:schemeClr val="tx1"/>
                </a:solidFill>
                <a:latin typeface="Arial" charset="0"/>
                <a:ea typeface="ＭＳ Ｐゴシック" charset="0"/>
                <a:cs typeface="ＭＳ Ｐゴシック" charset="0"/>
              </a:rPr>
              <a:t>The</a:t>
            </a:r>
            <a:r>
              <a:rPr lang="en-US" sz="5400" b="1" dirty="0">
                <a:solidFill>
                  <a:schemeClr val="tx1"/>
                </a:solidFill>
                <a:latin typeface="Arial" charset="0"/>
                <a:ea typeface="ＭＳ Ｐゴシック" charset="0"/>
                <a:cs typeface="ＭＳ Ｐゴシック" charset="0"/>
              </a:rPr>
              <a:t> EEGLAB </a:t>
            </a:r>
            <a:r>
              <a:rPr lang="en-US" sz="5400" dirty="0" err="1">
                <a:solidFill>
                  <a:schemeClr val="tx1"/>
                </a:solidFill>
                <a:latin typeface="Arial" charset="0"/>
                <a:ea typeface="ＭＳ Ｐゴシック" charset="0"/>
                <a:cs typeface="ＭＳ Ｐゴシック" charset="0"/>
              </a:rPr>
              <a:t>Youtube</a:t>
            </a:r>
            <a:r>
              <a:rPr lang="en-US" sz="5400" dirty="0">
                <a:solidFill>
                  <a:schemeClr val="tx1"/>
                </a:solidFill>
                <a:latin typeface="Arial" charset="0"/>
                <a:ea typeface="ＭＳ Ｐゴシック" charset="0"/>
                <a:cs typeface="ＭＳ Ｐゴシック" charset="0"/>
              </a:rPr>
              <a:t> Channel</a:t>
            </a:r>
          </a:p>
        </p:txBody>
      </p:sp>
      <p:pic>
        <p:nvPicPr>
          <p:cNvPr id="5" name="Picture 4" descr="Text&#10;&#10;Description automatically generated">
            <a:extLst>
              <a:ext uri="{FF2B5EF4-FFF2-40B4-BE49-F238E27FC236}">
                <a16:creationId xmlns:a16="http://schemas.microsoft.com/office/drawing/2014/main" id="{3AE12106-B59E-7560-1B64-9592344CE2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30750" y="2015467"/>
            <a:ext cx="1828800" cy="1066800"/>
          </a:xfrm>
          <a:prstGeom prst="rect">
            <a:avLst/>
          </a:prstGeom>
        </p:spPr>
      </p:pic>
      <p:pic>
        <p:nvPicPr>
          <p:cNvPr id="9" name="Picture 8" descr="Text&#10;&#10;Description automatically generated">
            <a:extLst>
              <a:ext uri="{FF2B5EF4-FFF2-40B4-BE49-F238E27FC236}">
                <a16:creationId xmlns:a16="http://schemas.microsoft.com/office/drawing/2014/main" id="{3192380A-B744-A363-770D-6CE4781474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27575" y="3297217"/>
            <a:ext cx="1831975" cy="1111250"/>
          </a:xfrm>
          <a:prstGeom prst="rect">
            <a:avLst/>
          </a:prstGeom>
        </p:spPr>
      </p:pic>
      <p:pic>
        <p:nvPicPr>
          <p:cNvPr id="11" name="Picture 10" descr="Text&#10;&#10;Description automatically generated">
            <a:extLst>
              <a:ext uri="{FF2B5EF4-FFF2-40B4-BE49-F238E27FC236}">
                <a16:creationId xmlns:a16="http://schemas.microsoft.com/office/drawing/2014/main" id="{95DD423F-0790-4F48-A9FE-EFA994CA94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92458" y="3303567"/>
            <a:ext cx="1831975" cy="1104900"/>
          </a:xfrm>
          <a:prstGeom prst="rect">
            <a:avLst/>
          </a:prstGeom>
        </p:spPr>
      </p:pic>
      <p:pic>
        <p:nvPicPr>
          <p:cNvPr id="13" name="Picture 12" descr="Text&#10;&#10;Description automatically generated">
            <a:extLst>
              <a:ext uri="{FF2B5EF4-FFF2-40B4-BE49-F238E27FC236}">
                <a16:creationId xmlns:a16="http://schemas.microsoft.com/office/drawing/2014/main" id="{4F11074B-4C1A-7093-970F-E9864ACE08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92458" y="2025994"/>
            <a:ext cx="1841500" cy="1066800"/>
          </a:xfrm>
          <a:prstGeom prst="rect">
            <a:avLst/>
          </a:prstGeom>
        </p:spPr>
      </p:pic>
      <p:pic>
        <p:nvPicPr>
          <p:cNvPr id="18" name="Picture 17" descr="Graphical user interface, website&#10;&#10;Description automatically generated">
            <a:extLst>
              <a:ext uri="{FF2B5EF4-FFF2-40B4-BE49-F238E27FC236}">
                <a16:creationId xmlns:a16="http://schemas.microsoft.com/office/drawing/2014/main" id="{1B1D08C7-0FF7-B88C-4AD1-247991E8162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5028" y="2015467"/>
            <a:ext cx="6632407" cy="408898"/>
          </a:xfrm>
          <a:prstGeom prst="rect">
            <a:avLst/>
          </a:prstGeom>
        </p:spPr>
      </p:pic>
      <p:pic>
        <p:nvPicPr>
          <p:cNvPr id="6" name="Picture 5" descr="A screenshot of a video game&#10;&#10;Description automatically generated">
            <a:extLst>
              <a:ext uri="{FF2B5EF4-FFF2-40B4-BE49-F238E27FC236}">
                <a16:creationId xmlns:a16="http://schemas.microsoft.com/office/drawing/2014/main" id="{43F382E9-CA7E-2D48-4C86-1BBD5B03181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27575" y="4623417"/>
            <a:ext cx="1841501" cy="1150590"/>
          </a:xfrm>
          <a:prstGeom prst="rect">
            <a:avLst/>
          </a:prstGeom>
        </p:spPr>
      </p:pic>
      <p:pic>
        <p:nvPicPr>
          <p:cNvPr id="10" name="Picture 9" descr="Logo&#10;&#10;Description automatically generated with medium confidence">
            <a:extLst>
              <a:ext uri="{FF2B5EF4-FFF2-40B4-BE49-F238E27FC236}">
                <a16:creationId xmlns:a16="http://schemas.microsoft.com/office/drawing/2014/main" id="{97CCCDCE-D9E5-8415-62C5-067367242DD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92457" y="4619240"/>
            <a:ext cx="1831975" cy="1147072"/>
          </a:xfrm>
          <a:prstGeom prst="rect">
            <a:avLst/>
          </a:prstGeom>
        </p:spPr>
      </p:pic>
      <p:pic>
        <p:nvPicPr>
          <p:cNvPr id="4" name="Picture 3" descr="A screenshot of a video&#10;&#10;AI-generated content may be incorrect.">
            <a:extLst>
              <a:ext uri="{FF2B5EF4-FFF2-40B4-BE49-F238E27FC236}">
                <a16:creationId xmlns:a16="http://schemas.microsoft.com/office/drawing/2014/main" id="{7174C921-412B-D571-4675-346A4925229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67042" y="3080134"/>
            <a:ext cx="1668603" cy="1353502"/>
          </a:xfrm>
          <a:prstGeom prst="rect">
            <a:avLst/>
          </a:prstGeom>
        </p:spPr>
      </p:pic>
    </p:spTree>
    <p:extLst>
      <p:ext uri="{BB962C8B-B14F-4D97-AF65-F5344CB8AC3E}">
        <p14:creationId xmlns:p14="http://schemas.microsoft.com/office/powerpoint/2010/main" val="1571062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599079" y="1452785"/>
            <a:ext cx="3763274" cy="3757169"/>
            <a:chOff x="75079" y="1452784"/>
            <a:chExt cx="3763274" cy="3757169"/>
          </a:xfrm>
        </p:grpSpPr>
        <p:pic>
          <p:nvPicPr>
            <p:cNvPr id="112642" name="Picture 2"/>
            <p:cNvPicPr>
              <a:picLocks noChangeAspect="1" noChangeArrowheads="1"/>
            </p:cNvPicPr>
            <p:nvPr/>
          </p:nvPicPr>
          <p:blipFill>
            <a:blip r:embed="rId3"/>
            <a:srcRect/>
            <a:stretch>
              <a:fillRect/>
            </a:stretch>
          </p:blipFill>
          <p:spPr bwMode="auto">
            <a:xfrm>
              <a:off x="75079" y="1452784"/>
              <a:ext cx="3763274" cy="3354029"/>
            </a:xfrm>
            <a:prstGeom prst="rect">
              <a:avLst/>
            </a:prstGeom>
            <a:noFill/>
            <a:ln w="9525" cap="flat" cmpd="sng" algn="ctr">
              <a:noFill/>
              <a:prstDash val="solid"/>
              <a:miter lim="800000"/>
              <a:headEnd/>
              <a:tailEnd/>
            </a:ln>
          </p:spPr>
        </p:pic>
        <p:pic>
          <p:nvPicPr>
            <p:cNvPr id="31" name="Picture 10"/>
            <p:cNvPicPr>
              <a:picLocks noChangeAspect="1" noChangeArrowheads="1"/>
            </p:cNvPicPr>
            <p:nvPr/>
          </p:nvPicPr>
          <p:blipFill>
            <a:blip r:embed="rId4"/>
            <a:srcRect/>
            <a:stretch>
              <a:fillRect/>
            </a:stretch>
          </p:blipFill>
          <p:spPr bwMode="auto">
            <a:xfrm>
              <a:off x="151332" y="4556771"/>
              <a:ext cx="1738876" cy="653182"/>
            </a:xfrm>
            <a:prstGeom prst="rect">
              <a:avLst/>
            </a:prstGeom>
            <a:noFill/>
            <a:ln w="9525" algn="ctr">
              <a:noFill/>
              <a:miter lim="800000"/>
              <a:headEnd/>
              <a:tailEnd/>
            </a:ln>
          </p:spPr>
        </p:pic>
      </p:grpSp>
      <p:sp>
        <p:nvSpPr>
          <p:cNvPr id="20" name="Text Box 2"/>
          <p:cNvSpPr txBox="1">
            <a:spLocks noChangeArrowheads="1"/>
          </p:cNvSpPr>
          <p:nvPr/>
        </p:nvSpPr>
        <p:spPr bwMode="auto">
          <a:xfrm>
            <a:off x="5741989" y="1720850"/>
            <a:ext cx="4881529" cy="1477328"/>
          </a:xfrm>
          <a:prstGeom prst="rect">
            <a:avLst/>
          </a:prstGeom>
          <a:noFill/>
          <a:ln w="9525">
            <a:noFill/>
            <a:miter lim="800000"/>
            <a:headEnd/>
            <a:tailEnd/>
          </a:ln>
        </p:spPr>
        <p:txBody>
          <a:bodyPr wrap="none">
            <a:spAutoFit/>
          </a:bodyPr>
          <a:lstStyle/>
          <a:p>
            <a:pPr algn="l">
              <a:spcBef>
                <a:spcPct val="0"/>
              </a:spcBef>
              <a:buFontTx/>
              <a:buChar char="•"/>
            </a:pPr>
            <a:r>
              <a:rPr lang="en-US" sz="1800">
                <a:solidFill>
                  <a:schemeClr val="tx1"/>
                </a:solidFill>
              </a:rPr>
              <a:t> Import events from </a:t>
            </a:r>
            <a:r>
              <a:rPr lang="en-US" sz="1800" err="1">
                <a:solidFill>
                  <a:schemeClr val="tx1"/>
                </a:solidFill>
              </a:rPr>
              <a:t>Matlab</a:t>
            </a:r>
            <a:r>
              <a:rPr lang="en-US" sz="1800">
                <a:solidFill>
                  <a:schemeClr val="tx1"/>
                </a:solidFill>
              </a:rPr>
              <a:t> array or ASCII file</a:t>
            </a:r>
          </a:p>
          <a:p>
            <a:pPr algn="l">
              <a:spcBef>
                <a:spcPct val="0"/>
              </a:spcBef>
              <a:buFontTx/>
              <a:buChar char="•"/>
            </a:pPr>
            <a:r>
              <a:rPr lang="en-US" sz="1800">
                <a:solidFill>
                  <a:schemeClr val="tx1"/>
                </a:solidFill>
              </a:rPr>
              <a:t> </a:t>
            </a:r>
            <a:r>
              <a:rPr lang="en-US" sz="1800">
                <a:solidFill>
                  <a:srgbClr val="FF9900"/>
                </a:solidFill>
              </a:rPr>
              <a:t>Import events from data channel</a:t>
            </a:r>
          </a:p>
          <a:p>
            <a:pPr algn="l">
              <a:spcBef>
                <a:spcPct val="0"/>
              </a:spcBef>
              <a:buFontTx/>
              <a:buChar char="•"/>
            </a:pPr>
            <a:r>
              <a:rPr lang="en-US" sz="1800">
                <a:solidFill>
                  <a:schemeClr val="tx1"/>
                </a:solidFill>
              </a:rPr>
              <a:t> Import from Presentation event file</a:t>
            </a:r>
          </a:p>
          <a:p>
            <a:pPr algn="l">
              <a:spcBef>
                <a:spcPct val="0"/>
              </a:spcBef>
              <a:buFontTx/>
              <a:buChar char="•"/>
            </a:pPr>
            <a:r>
              <a:rPr lang="en-US" sz="1800">
                <a:solidFill>
                  <a:schemeClr val="tx1"/>
                </a:solidFill>
              </a:rPr>
              <a:t> Import events from E-Prime event file</a:t>
            </a:r>
          </a:p>
          <a:p>
            <a:pPr algn="l">
              <a:spcBef>
                <a:spcPct val="0"/>
              </a:spcBef>
              <a:buFontTx/>
              <a:buChar char="•"/>
            </a:pPr>
            <a:r>
              <a:rPr lang="en-US" sz="1800">
                <a:solidFill>
                  <a:schemeClr val="tx1"/>
                </a:solidFill>
              </a:rPr>
              <a:t> Import events from </a:t>
            </a:r>
            <a:r>
              <a:rPr lang="en-US" sz="1800" err="1">
                <a:solidFill>
                  <a:schemeClr val="tx1"/>
                </a:solidFill>
              </a:rPr>
              <a:t>Neuroscan</a:t>
            </a:r>
            <a:r>
              <a:rPr lang="en-US" sz="1800">
                <a:solidFill>
                  <a:schemeClr val="tx1"/>
                </a:solidFill>
              </a:rPr>
              <a:t> event file</a:t>
            </a:r>
          </a:p>
        </p:txBody>
      </p:sp>
      <p:sp>
        <p:nvSpPr>
          <p:cNvPr id="22" name="Rectangle 7"/>
          <p:cNvSpPr>
            <a:spLocks noChangeArrowheads="1"/>
          </p:cNvSpPr>
          <p:nvPr/>
        </p:nvSpPr>
        <p:spPr bwMode="auto">
          <a:xfrm>
            <a:off x="3395330" y="2541182"/>
            <a:ext cx="1733701" cy="178207"/>
          </a:xfrm>
          <a:prstGeom prst="rect">
            <a:avLst/>
          </a:prstGeom>
          <a:noFill/>
          <a:ln w="25400">
            <a:solidFill>
              <a:srgbClr val="FF9900"/>
            </a:solidFill>
            <a:miter lim="800000"/>
            <a:headEnd/>
            <a:tailEnd/>
          </a:ln>
        </p:spPr>
        <p:txBody>
          <a:bodyPr wrap="none" anchor="ctr"/>
          <a:lstStyle/>
          <a:p>
            <a:pPr algn="ctr">
              <a:spcBef>
                <a:spcPct val="0"/>
              </a:spcBef>
            </a:pPr>
            <a:endParaRPr lang="en-US" sz="1800">
              <a:solidFill>
                <a:schemeClr val="tx1"/>
              </a:solidFill>
            </a:endParaRPr>
          </a:p>
        </p:txBody>
      </p:sp>
      <p:grpSp>
        <p:nvGrpSpPr>
          <p:cNvPr id="23" name="Group 13"/>
          <p:cNvGrpSpPr>
            <a:grpSpLocks/>
          </p:cNvGrpSpPr>
          <p:nvPr/>
        </p:nvGrpSpPr>
        <p:grpSpPr bwMode="auto">
          <a:xfrm>
            <a:off x="5129215" y="1787525"/>
            <a:ext cx="668338" cy="1476376"/>
            <a:chOff x="2271" y="1126"/>
            <a:chExt cx="421" cy="930"/>
          </a:xfrm>
        </p:grpSpPr>
        <p:sp>
          <p:nvSpPr>
            <p:cNvPr id="24" name="AutoShape 4"/>
            <p:cNvSpPr>
              <a:spLocks/>
            </p:cNvSpPr>
            <p:nvPr/>
          </p:nvSpPr>
          <p:spPr bwMode="auto">
            <a:xfrm>
              <a:off x="2646" y="1126"/>
              <a:ext cx="46" cy="810"/>
            </a:xfrm>
            <a:prstGeom prst="leftBrace">
              <a:avLst>
                <a:gd name="adj1" fmla="val 75000"/>
                <a:gd name="adj2" fmla="val 50000"/>
              </a:avLst>
            </a:prstGeom>
            <a:noFill/>
            <a:ln w="28575">
              <a:solidFill>
                <a:schemeClr val="tx1"/>
              </a:solidFill>
              <a:round/>
              <a:headEnd/>
              <a:tailEnd/>
            </a:ln>
          </p:spPr>
          <p:txBody>
            <a:bodyPr wrap="none" anchor="ctr"/>
            <a:lstStyle/>
            <a:p>
              <a:endParaRPr lang="en-US"/>
            </a:p>
          </p:txBody>
        </p:sp>
        <p:sp>
          <p:nvSpPr>
            <p:cNvPr id="25" name="Line 6"/>
            <p:cNvSpPr>
              <a:spLocks noChangeShapeType="1"/>
            </p:cNvSpPr>
            <p:nvPr/>
          </p:nvSpPr>
          <p:spPr bwMode="auto">
            <a:xfrm flipV="1">
              <a:off x="2373" y="1402"/>
              <a:ext cx="231" cy="245"/>
            </a:xfrm>
            <a:prstGeom prst="line">
              <a:avLst/>
            </a:prstGeom>
            <a:noFill/>
            <a:ln w="9525">
              <a:solidFill>
                <a:schemeClr val="tx1"/>
              </a:solidFill>
              <a:round/>
              <a:headEnd/>
              <a:tailEnd type="triangle" w="med" len="med"/>
            </a:ln>
          </p:spPr>
          <p:txBody>
            <a:bodyPr/>
            <a:lstStyle/>
            <a:p>
              <a:endParaRPr lang="en-US"/>
            </a:p>
          </p:txBody>
        </p:sp>
        <p:sp>
          <p:nvSpPr>
            <p:cNvPr id="26" name="AutoShape 5"/>
            <p:cNvSpPr>
              <a:spLocks/>
            </p:cNvSpPr>
            <p:nvPr/>
          </p:nvSpPr>
          <p:spPr bwMode="auto">
            <a:xfrm>
              <a:off x="2271" y="1497"/>
              <a:ext cx="63" cy="559"/>
            </a:xfrm>
            <a:prstGeom prst="rightBrace">
              <a:avLst>
                <a:gd name="adj1" fmla="val 45833"/>
                <a:gd name="adj2" fmla="val 50000"/>
              </a:avLst>
            </a:prstGeom>
            <a:noFill/>
            <a:ln w="28575">
              <a:solidFill>
                <a:schemeClr val="tx1"/>
              </a:solidFill>
              <a:round/>
              <a:headEnd/>
              <a:tailEnd/>
            </a:ln>
          </p:spPr>
          <p:txBody>
            <a:bodyPr wrap="none" anchor="ctr"/>
            <a:lstStyle/>
            <a:p>
              <a:pPr algn="ctr"/>
              <a:endParaRPr lang="en-US" b="1"/>
            </a:p>
          </p:txBody>
        </p:sp>
      </p:grpSp>
      <p:pic>
        <p:nvPicPr>
          <p:cNvPr id="112645" name="Picture 5"/>
          <p:cNvPicPr>
            <a:picLocks noChangeAspect="1" noChangeArrowheads="1"/>
          </p:cNvPicPr>
          <p:nvPr/>
        </p:nvPicPr>
        <p:blipFill>
          <a:blip r:embed="rId5"/>
          <a:srcRect/>
          <a:stretch>
            <a:fillRect/>
          </a:stretch>
        </p:blipFill>
        <p:spPr bwMode="auto">
          <a:xfrm>
            <a:off x="4686299" y="3290776"/>
            <a:ext cx="5562600" cy="3200400"/>
          </a:xfrm>
          <a:prstGeom prst="rect">
            <a:avLst/>
          </a:prstGeom>
          <a:noFill/>
          <a:ln w="9525" cap="flat" cmpd="sng" algn="ctr">
            <a:noFill/>
            <a:prstDash val="solid"/>
            <a:miter lim="800000"/>
            <a:headEnd/>
            <a:tailEnd/>
          </a:ln>
        </p:spPr>
      </p:pic>
      <p:sp>
        <p:nvSpPr>
          <p:cNvPr id="29" name="Rectangle 14"/>
          <p:cNvSpPr txBox="1">
            <a:spLocks noChangeArrowheads="1"/>
          </p:cNvSpPr>
          <p:nvPr/>
        </p:nvSpPr>
        <p:spPr>
          <a:xfrm>
            <a:off x="1752600" y="0"/>
            <a:ext cx="8686800" cy="685800"/>
          </a:xfrm>
          <a:prstGeom prst="rect">
            <a:avLst/>
          </a:prstGeom>
        </p:spPr>
        <p:txBody>
          <a:bodyPr/>
          <a:lstStyle/>
          <a:p>
            <a:pPr algn="ctr" fontAlgn="base">
              <a:spcBef>
                <a:spcPct val="0"/>
              </a:spcBef>
              <a:spcAft>
                <a:spcPct val="0"/>
              </a:spcAft>
              <a:buClrTx/>
              <a:defRPr/>
            </a:pPr>
            <a:r>
              <a:rPr lang="en-US" sz="2800" b="1">
                <a:solidFill>
                  <a:schemeClr val="tx2"/>
                </a:solidFill>
                <a:latin typeface="+mj-lt"/>
                <a:ea typeface="ＭＳ Ｐゴシック" pitchFamily="-65" charset="-128"/>
                <a:cs typeface="ＭＳ Ｐゴシック" pitchFamily="-65" charset="-128"/>
              </a:rPr>
              <a:t>Import data events</a:t>
            </a:r>
          </a:p>
        </p:txBody>
      </p:sp>
      <p:grpSp>
        <p:nvGrpSpPr>
          <p:cNvPr id="37" name="Group 36"/>
          <p:cNvGrpSpPr/>
          <p:nvPr/>
        </p:nvGrpSpPr>
        <p:grpSpPr>
          <a:xfrm>
            <a:off x="7169888" y="3635651"/>
            <a:ext cx="1399733" cy="351559"/>
            <a:chOff x="5645887" y="3635650"/>
            <a:chExt cx="1399733" cy="351559"/>
          </a:xfrm>
        </p:grpSpPr>
        <p:sp>
          <p:nvSpPr>
            <p:cNvPr id="28" name="Oval 11"/>
            <p:cNvSpPr>
              <a:spLocks noChangeArrowheads="1"/>
            </p:cNvSpPr>
            <p:nvPr/>
          </p:nvSpPr>
          <p:spPr bwMode="auto">
            <a:xfrm>
              <a:off x="5645887" y="3635650"/>
              <a:ext cx="1399733" cy="351559"/>
            </a:xfrm>
            <a:prstGeom prst="ellipse">
              <a:avLst/>
            </a:prstGeom>
            <a:noFill/>
            <a:ln w="28575">
              <a:solidFill>
                <a:srgbClr val="FF9900"/>
              </a:solidFill>
              <a:round/>
              <a:headEnd/>
              <a:tailEnd/>
            </a:ln>
          </p:spPr>
          <p:txBody>
            <a:bodyPr wrap="none" anchor="ctr"/>
            <a:lstStyle/>
            <a:p>
              <a:pPr algn="ctr"/>
              <a:endParaRPr lang="en-US" sz="1200">
                <a:solidFill>
                  <a:schemeClr val="tx1"/>
                </a:solidFill>
                <a:latin typeface="Arial Unicode MS" pitchFamily="-65" charset="0"/>
              </a:endParaRPr>
            </a:p>
          </p:txBody>
        </p:sp>
        <p:sp>
          <p:nvSpPr>
            <p:cNvPr id="36" name="TextBox 35"/>
            <p:cNvSpPr txBox="1"/>
            <p:nvPr/>
          </p:nvSpPr>
          <p:spPr>
            <a:xfrm>
              <a:off x="6153479" y="3668225"/>
              <a:ext cx="325730" cy="246221"/>
            </a:xfrm>
            <a:prstGeom prst="rect">
              <a:avLst/>
            </a:prstGeom>
            <a:noFill/>
          </p:spPr>
          <p:txBody>
            <a:bodyPr wrap="none" rtlCol="0">
              <a:spAutoFit/>
            </a:bodyPr>
            <a:lstStyle/>
            <a:p>
              <a:r>
                <a:rPr lang="en-US" sz="1000" b="1">
                  <a:solidFill>
                    <a:schemeClr val="tx1"/>
                  </a:solidFill>
                </a:rPr>
                <a:t>73</a:t>
              </a:r>
            </a:p>
          </p:txBody>
        </p:sp>
      </p:grpSp>
      <p:sp>
        <p:nvSpPr>
          <p:cNvPr id="38" name="TextBox 5"/>
          <p:cNvSpPr txBox="1">
            <a:spLocks noChangeArrowheads="1"/>
          </p:cNvSpPr>
          <p:nvPr/>
        </p:nvSpPr>
        <p:spPr bwMode="auto">
          <a:xfrm>
            <a:off x="1609938" y="5594449"/>
            <a:ext cx="2571537" cy="523220"/>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ctr" eaLnBrk="1" hangingPunct="1"/>
            <a:r>
              <a:rPr lang="en-US">
                <a:solidFill>
                  <a:srgbClr val="FF0000"/>
                </a:solidFill>
              </a:rPr>
              <a:t>(Often imported automatically </a:t>
            </a:r>
          </a:p>
          <a:p>
            <a:pPr algn="ctr" eaLnBrk="1" hangingPunct="1"/>
            <a:r>
              <a:rPr lang="en-US">
                <a:solidFill>
                  <a:srgbClr val="FF0000"/>
                </a:solidFill>
              </a:rPr>
              <a:t>during data import)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0">
                                            <p:txEl>
                                              <p:pRg st="0" end="0"/>
                                            </p:txEl>
                                          </p:spTgt>
                                        </p:tgtEl>
                                        <p:attrNameLst>
                                          <p:attrName>style.visibility</p:attrName>
                                        </p:attrNameLst>
                                      </p:cBhvr>
                                      <p:to>
                                        <p:strVal val="visible"/>
                                      </p:to>
                                    </p:set>
                                    <p:animEffect transition="in" filter="wipe(left)">
                                      <p:cBhvr>
                                        <p:cTn id="16" dur="500"/>
                                        <p:tgtEl>
                                          <p:spTgt spid="20">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xEl>
                                              <p:pRg st="1" end="1"/>
                                            </p:txEl>
                                          </p:spTgt>
                                        </p:tgtEl>
                                        <p:attrNameLst>
                                          <p:attrName>style.visibility</p:attrName>
                                        </p:attrNameLst>
                                      </p:cBhvr>
                                      <p:to>
                                        <p:strVal val="visible"/>
                                      </p:to>
                                    </p:set>
                                    <p:animEffect transition="in" filter="wipe(left)">
                                      <p:cBhvr>
                                        <p:cTn id="21" dur="500"/>
                                        <p:tgtEl>
                                          <p:spTgt spid="20">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0">
                                            <p:txEl>
                                              <p:pRg st="2" end="2"/>
                                            </p:txEl>
                                          </p:spTgt>
                                        </p:tgtEl>
                                        <p:attrNameLst>
                                          <p:attrName>style.visibility</p:attrName>
                                        </p:attrNameLst>
                                      </p:cBhvr>
                                      <p:to>
                                        <p:strVal val="visible"/>
                                      </p:to>
                                    </p:set>
                                    <p:animEffect transition="in" filter="wipe(left)">
                                      <p:cBhvr>
                                        <p:cTn id="26" dur="500"/>
                                        <p:tgtEl>
                                          <p:spTgt spid="20">
                                            <p:txEl>
                                              <p:pRg st="2" end="2"/>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xEl>
                                              <p:pRg st="3" end="3"/>
                                            </p:txEl>
                                          </p:spTgt>
                                        </p:tgtEl>
                                        <p:attrNameLst>
                                          <p:attrName>style.visibility</p:attrName>
                                        </p:attrNameLst>
                                      </p:cBhvr>
                                      <p:to>
                                        <p:strVal val="visible"/>
                                      </p:to>
                                    </p:set>
                                    <p:animEffect transition="in" filter="wipe(left)">
                                      <p:cBhvr>
                                        <p:cTn id="29" dur="500"/>
                                        <p:tgtEl>
                                          <p:spTgt spid="20">
                                            <p:txEl>
                                              <p:pRg st="3" end="3"/>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
                                            <p:txEl>
                                              <p:pRg st="4" end="4"/>
                                            </p:txEl>
                                          </p:spTgt>
                                        </p:tgtEl>
                                        <p:attrNameLst>
                                          <p:attrName>style.visibility</p:attrName>
                                        </p:attrNameLst>
                                      </p:cBhvr>
                                      <p:to>
                                        <p:strVal val="visible"/>
                                      </p:to>
                                    </p:set>
                                    <p:animEffect transition="in" filter="wipe(left)">
                                      <p:cBhvr>
                                        <p:cTn id="32" dur="500"/>
                                        <p:tgtEl>
                                          <p:spTgt spid="2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264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1000" fill="hold"/>
                                        <p:tgtEl>
                                          <p:spTgt spid="37"/>
                                        </p:tgtEl>
                                        <p:attrNameLst>
                                          <p:attrName>ppt_w</p:attrName>
                                        </p:attrNameLst>
                                      </p:cBhvr>
                                      <p:tavLst>
                                        <p:tav tm="0">
                                          <p:val>
                                            <p:strVal val="#ppt_w*0.70"/>
                                          </p:val>
                                        </p:tav>
                                        <p:tav tm="100000">
                                          <p:val>
                                            <p:strVal val="#ppt_w"/>
                                          </p:val>
                                        </p:tav>
                                      </p:tavLst>
                                    </p:anim>
                                    <p:anim calcmode="lin" valueType="num">
                                      <p:cBhvr>
                                        <p:cTn id="42" dur="1000" fill="hold"/>
                                        <p:tgtEl>
                                          <p:spTgt spid="37"/>
                                        </p:tgtEl>
                                        <p:attrNameLst>
                                          <p:attrName>ppt_h</p:attrName>
                                        </p:attrNameLst>
                                      </p:cBhvr>
                                      <p:tavLst>
                                        <p:tav tm="0">
                                          <p:val>
                                            <p:strVal val="#ppt_h"/>
                                          </p:val>
                                        </p:tav>
                                        <p:tav tm="100000">
                                          <p:val>
                                            <p:strVal val="#ppt_h"/>
                                          </p:val>
                                        </p:tav>
                                      </p:tavLst>
                                    </p:anim>
                                    <p:animEffect transition="in" filter="fade">
                                      <p:cBhvr>
                                        <p:cTn id="4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9"/>
          <p:cNvSpPr>
            <a:spLocks noGrp="1"/>
          </p:cNvSpPr>
          <p:nvPr>
            <p:ph type="title"/>
          </p:nvPr>
        </p:nvSpPr>
        <p:spPr/>
        <p:txBody>
          <a:bodyPr>
            <a:normAutofit/>
          </a:bodyPr>
          <a:lstStyle/>
          <a:p>
            <a:r>
              <a:rPr lang="en-US" sz="3600"/>
              <a:t>Appearance of an event channel in raw data</a:t>
            </a:r>
          </a:p>
        </p:txBody>
      </p:sp>
      <p:pic>
        <p:nvPicPr>
          <p:cNvPr id="9" name="Picture 2" descr="tmp_eventchannel">
            <a:extLst>
              <a:ext uri="{FF2B5EF4-FFF2-40B4-BE49-F238E27FC236}">
                <a16:creationId xmlns:a16="http://schemas.microsoft.com/office/drawing/2014/main" id="{9A0E32F0-0E07-446F-8795-F80BD5A9F968}"/>
              </a:ext>
            </a:extLst>
          </p:cNvPr>
          <p:cNvPicPr>
            <a:picLocks noGrp="1" noChangeAspect="1" noChangeArrowheads="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2952060" y="1825625"/>
            <a:ext cx="6287879" cy="4351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a:srcRect/>
          <a:stretch>
            <a:fillRect/>
          </a:stretch>
        </p:blipFill>
        <p:spPr bwMode="auto">
          <a:xfrm>
            <a:off x="3737079" y="1977924"/>
            <a:ext cx="4029075" cy="3590925"/>
          </a:xfrm>
          <a:prstGeom prst="rect">
            <a:avLst/>
          </a:prstGeom>
          <a:noFill/>
          <a:ln w="9525" cap="flat" cmpd="sng" algn="ctr">
            <a:noFill/>
            <a:prstDash val="solid"/>
            <a:miter lim="800000"/>
            <a:headEnd/>
            <a:tailEnd/>
          </a:ln>
        </p:spPr>
      </p:pic>
      <p:sp>
        <p:nvSpPr>
          <p:cNvPr id="136195" name="Oval 3"/>
          <p:cNvSpPr>
            <a:spLocks noChangeArrowheads="1"/>
          </p:cNvSpPr>
          <p:nvPr/>
        </p:nvSpPr>
        <p:spPr bwMode="auto">
          <a:xfrm>
            <a:off x="5667250" y="3652901"/>
            <a:ext cx="628650" cy="333375"/>
          </a:xfrm>
          <a:prstGeom prst="ellipse">
            <a:avLst/>
          </a:prstGeom>
          <a:noFill/>
          <a:ln w="25400">
            <a:solidFill>
              <a:srgbClr val="FF99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
        <p:nvSpPr>
          <p:cNvPr id="25605" name="Rectangle 5"/>
          <p:cNvSpPr>
            <a:spLocks noGrp="1" noChangeArrowheads="1"/>
          </p:cNvSpPr>
          <p:nvPr>
            <p:ph type="title"/>
          </p:nvPr>
        </p:nvSpPr>
        <p:spPr/>
        <p:txBody>
          <a:bodyPr/>
          <a:lstStyle/>
          <a:p>
            <a:pPr eaLnBrk="1" hangingPunct="1"/>
            <a:r>
              <a:rPr lang="en-US"/>
              <a:t>Imported data events</a:t>
            </a:r>
          </a:p>
        </p:txBody>
      </p:sp>
      <p:grpSp>
        <p:nvGrpSpPr>
          <p:cNvPr id="2" name="Group 8"/>
          <p:cNvGrpSpPr>
            <a:grpSpLocks/>
          </p:cNvGrpSpPr>
          <p:nvPr/>
        </p:nvGrpSpPr>
        <p:grpSpPr bwMode="auto">
          <a:xfrm>
            <a:off x="6324600" y="2233614"/>
            <a:ext cx="3644900" cy="1474788"/>
            <a:chOff x="3024" y="1407"/>
            <a:chExt cx="2296" cy="929"/>
          </a:xfrm>
        </p:grpSpPr>
        <p:sp>
          <p:nvSpPr>
            <p:cNvPr id="25607" name="Text Box 6"/>
            <p:cNvSpPr txBox="1">
              <a:spLocks noChangeArrowheads="1"/>
            </p:cNvSpPr>
            <p:nvPr/>
          </p:nvSpPr>
          <p:spPr bwMode="auto">
            <a:xfrm>
              <a:off x="4151" y="1407"/>
              <a:ext cx="1169" cy="737"/>
            </a:xfrm>
            <a:prstGeom prst="rect">
              <a:avLst/>
            </a:prstGeom>
            <a:noFill/>
            <a:ln w="9525" algn="ctr">
              <a:solidFill>
                <a:srgbClr val="FF9900"/>
              </a:solid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eaLnBrk="0" hangingPunct="0">
                <a:defRPr sz="1400">
                  <a:solidFill>
                    <a:schemeClr val="bg2"/>
                  </a:solidFill>
                  <a:latin typeface="Arial" charset="0"/>
                </a:defRPr>
              </a:lvl1pPr>
              <a:lvl2pPr marL="742950" indent="-285750" eaLnBrk="0" hangingPunct="0">
                <a:defRPr sz="1400">
                  <a:solidFill>
                    <a:schemeClr val="bg2"/>
                  </a:solidFill>
                  <a:latin typeface="Arial" charset="0"/>
                </a:defRPr>
              </a:lvl2pPr>
              <a:lvl3pPr marL="1143000" indent="-228600" eaLnBrk="0" hangingPunct="0">
                <a:defRPr sz="1400">
                  <a:solidFill>
                    <a:schemeClr val="bg2"/>
                  </a:solidFill>
                  <a:latin typeface="Arial" charset="0"/>
                </a:defRPr>
              </a:lvl3pPr>
              <a:lvl4pPr marL="1600200" indent="-228600" eaLnBrk="0" hangingPunct="0">
                <a:defRPr sz="1400">
                  <a:solidFill>
                    <a:schemeClr val="bg2"/>
                  </a:solidFill>
                  <a:latin typeface="Arial" charset="0"/>
                </a:defRPr>
              </a:lvl4pPr>
              <a:lvl5pPr marL="2057400" indent="-228600" eaLnBrk="0" hangingPunct="0">
                <a:defRPr sz="1400">
                  <a:solidFill>
                    <a:schemeClr val="bg2"/>
                  </a:solidFill>
                  <a:latin typeface="Arial" charset="0"/>
                </a:defRPr>
              </a:lvl5pPr>
              <a:lvl6pPr marL="2514600" indent="-228600" algn="r" eaLnBrk="0" fontAlgn="base" hangingPunct="0">
                <a:spcBef>
                  <a:spcPct val="50000"/>
                </a:spcBef>
                <a:spcAft>
                  <a:spcPct val="0"/>
                </a:spcAft>
                <a:defRPr sz="1400">
                  <a:solidFill>
                    <a:schemeClr val="bg2"/>
                  </a:solidFill>
                  <a:latin typeface="Arial" charset="0"/>
                </a:defRPr>
              </a:lvl6pPr>
              <a:lvl7pPr marL="2971800" indent="-228600" algn="r" eaLnBrk="0" fontAlgn="base" hangingPunct="0">
                <a:spcBef>
                  <a:spcPct val="50000"/>
                </a:spcBef>
                <a:spcAft>
                  <a:spcPct val="0"/>
                </a:spcAft>
                <a:defRPr sz="1400">
                  <a:solidFill>
                    <a:schemeClr val="bg2"/>
                  </a:solidFill>
                  <a:latin typeface="Arial" charset="0"/>
                </a:defRPr>
              </a:lvl7pPr>
              <a:lvl8pPr marL="3429000" indent="-228600" algn="r" eaLnBrk="0" fontAlgn="base" hangingPunct="0">
                <a:spcBef>
                  <a:spcPct val="50000"/>
                </a:spcBef>
                <a:spcAft>
                  <a:spcPct val="0"/>
                </a:spcAft>
                <a:defRPr sz="1400">
                  <a:solidFill>
                    <a:schemeClr val="bg2"/>
                  </a:solidFill>
                  <a:latin typeface="Arial" charset="0"/>
                </a:defRPr>
              </a:lvl8pPr>
              <a:lvl9pPr marL="3886200" indent="-228600" algn="r" eaLnBrk="0" fontAlgn="base" hangingPunct="0">
                <a:spcBef>
                  <a:spcPct val="50000"/>
                </a:spcBef>
                <a:spcAft>
                  <a:spcPct val="0"/>
                </a:spcAft>
                <a:defRPr sz="1400">
                  <a:solidFill>
                    <a:schemeClr val="bg2"/>
                  </a:solidFill>
                  <a:latin typeface="Arial" charset="0"/>
                </a:defRPr>
              </a:lvl9pPr>
            </a:lstStyle>
            <a:p>
              <a:pPr algn="l" eaLnBrk="1" hangingPunct="1">
                <a:spcBef>
                  <a:spcPct val="0"/>
                </a:spcBef>
              </a:pPr>
              <a:r>
                <a:rPr lang="en-US" b="1">
                  <a:solidFill>
                    <a:srgbClr val="FF0000"/>
                  </a:solidFill>
                </a:rPr>
                <a:t>If event import was </a:t>
              </a:r>
            </a:p>
            <a:p>
              <a:pPr algn="l" eaLnBrk="1" hangingPunct="1"/>
              <a:r>
                <a:rPr lang="en-US" b="1">
                  <a:solidFill>
                    <a:srgbClr val="FF0000"/>
                  </a:solidFill>
                </a:rPr>
                <a:t>successful, </a:t>
              </a:r>
            </a:p>
            <a:p>
              <a:pPr algn="l" eaLnBrk="1" hangingPunct="1"/>
              <a:r>
                <a:rPr lang="en-US" b="1">
                  <a:solidFill>
                    <a:srgbClr val="FF0000"/>
                  </a:solidFill>
                </a:rPr>
                <a:t>you will see an </a:t>
              </a:r>
            </a:p>
            <a:p>
              <a:pPr algn="l" eaLnBrk="1" hangingPunct="1"/>
              <a:r>
                <a:rPr lang="en-US" b="1">
                  <a:solidFill>
                    <a:srgbClr val="FF0000"/>
                  </a:solidFill>
                </a:rPr>
                <a:t>appropriate </a:t>
              </a:r>
            </a:p>
            <a:p>
              <a:pPr algn="l" eaLnBrk="1" hangingPunct="1"/>
              <a:r>
                <a:rPr lang="en-US" b="1">
                  <a:solidFill>
                    <a:srgbClr val="FF0000"/>
                  </a:solidFill>
                </a:rPr>
                <a:t>number here</a:t>
              </a:r>
            </a:p>
          </p:txBody>
        </p:sp>
        <p:sp>
          <p:nvSpPr>
            <p:cNvPr id="25608" name="Line 7"/>
            <p:cNvSpPr>
              <a:spLocks noChangeShapeType="1"/>
            </p:cNvSpPr>
            <p:nvPr/>
          </p:nvSpPr>
          <p:spPr bwMode="auto">
            <a:xfrm flipH="1">
              <a:off x="3024" y="1912"/>
              <a:ext cx="1128" cy="424"/>
            </a:xfrm>
            <a:prstGeom prst="line">
              <a:avLst/>
            </a:prstGeom>
            <a:noFill/>
            <a:ln w="12700">
              <a:solidFill>
                <a:srgbClr val="FF9900"/>
              </a:solidFill>
              <a:round/>
              <a:headEnd/>
              <a:tailEnd type="triangle" w="med" len="med"/>
            </a:ln>
            <a:extLst>
              <a:ext uri="{909E8E84-426E-40dd-AFC4-6F175D3DCCD1}">
                <a14:hiddenFill xmlns="" xmlns:a14="http://schemas.microsoft.com/office/drawing/2010/main">
                  <a:noFill/>
                </a14:hiddenFill>
              </a:ext>
            </a:ex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6195"/>
                                        </p:tgtEl>
                                        <p:attrNameLst>
                                          <p:attrName>style.visibility</p:attrName>
                                        </p:attrNameLst>
                                      </p:cBhvr>
                                      <p:to>
                                        <p:strVal val="visible"/>
                                      </p:to>
                                    </p:set>
                                    <p:anim calcmode="lin" valueType="num">
                                      <p:cBhvr>
                                        <p:cTn id="7" dur="500" fill="hold"/>
                                        <p:tgtEl>
                                          <p:spTgt spid="136195"/>
                                        </p:tgtEl>
                                        <p:attrNameLst>
                                          <p:attrName>ppt_w</p:attrName>
                                        </p:attrNameLst>
                                      </p:cBhvr>
                                      <p:tavLst>
                                        <p:tav tm="0">
                                          <p:val>
                                            <p:strVal val="#ppt_w*0.70"/>
                                          </p:val>
                                        </p:tav>
                                        <p:tav tm="100000">
                                          <p:val>
                                            <p:strVal val="#ppt_w"/>
                                          </p:val>
                                        </p:tav>
                                      </p:tavLst>
                                    </p:anim>
                                    <p:anim calcmode="lin" valueType="num">
                                      <p:cBhvr>
                                        <p:cTn id="8" dur="500" fill="hold"/>
                                        <p:tgtEl>
                                          <p:spTgt spid="136195"/>
                                        </p:tgtEl>
                                        <p:attrNameLst>
                                          <p:attrName>ppt_h</p:attrName>
                                        </p:attrNameLst>
                                      </p:cBhvr>
                                      <p:tavLst>
                                        <p:tav tm="0">
                                          <p:val>
                                            <p:strVal val="#ppt_h"/>
                                          </p:val>
                                        </p:tav>
                                        <p:tav tm="100000">
                                          <p:val>
                                            <p:strVal val="#ppt_h"/>
                                          </p:val>
                                        </p:tav>
                                      </p:tavLst>
                                    </p:anim>
                                    <p:animEffect transition="in" filter="fade">
                                      <p:cBhvr>
                                        <p:cTn id="9" dur="500"/>
                                        <p:tgtEl>
                                          <p:spTgt spid="136195"/>
                                        </p:tgtEl>
                                      </p:cBhvr>
                                    </p:animEffect>
                                  </p:childTnLst>
                                </p:cTn>
                              </p:par>
                            </p:childTnLst>
                          </p:cTn>
                        </p:par>
                        <p:par>
                          <p:cTn id="10" fill="hold" nodeType="afterGroup">
                            <p:stCondLst>
                              <p:cond delay="500"/>
                            </p:stCondLst>
                            <p:childTnLst>
                              <p:par>
                                <p:cTn id="11" presetID="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animBg="1"/>
    </p:bldLst>
  </p:timing>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21355</TotalTime>
  <Words>3268</Words>
  <Application>Microsoft Macintosh PowerPoint</Application>
  <PresentationFormat>Widescreen</PresentationFormat>
  <Paragraphs>491</Paragraphs>
  <Slides>67</Slides>
  <Notes>16</Notes>
  <HiddenSlides>0</HiddenSlides>
  <MMClips>2</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80" baseType="lpstr">
      <vt:lpstr>Arial Unicode MS</vt:lpstr>
      <vt:lpstr>Arial</vt:lpstr>
      <vt:lpstr>inherit</vt:lpstr>
      <vt:lpstr>Lato</vt:lpstr>
      <vt:lpstr>Montserrat</vt:lpstr>
      <vt:lpstr>Montserrat ExtraBold</vt:lpstr>
      <vt:lpstr>Open Sans</vt:lpstr>
      <vt:lpstr>PalatinoLinotype</vt:lpstr>
      <vt:lpstr>Times New Roman</vt:lpstr>
      <vt:lpstr>URWPalladioL</vt:lpstr>
      <vt:lpstr>Wingdings</vt:lpstr>
      <vt:lpstr>Tema de Office</vt:lpstr>
      <vt:lpstr>Drawing</vt:lpstr>
      <vt:lpstr>PowerPoint Presentation</vt:lpstr>
      <vt:lpstr>PowerPoint Presentation</vt:lpstr>
      <vt:lpstr>PowerPoint Presentation</vt:lpstr>
      <vt:lpstr>What is BIDS?</vt:lpstr>
      <vt:lpstr>BIDS in popular open-source tools</vt:lpstr>
      <vt:lpstr>PowerPoint Presentation</vt:lpstr>
      <vt:lpstr>PowerPoint Presentation</vt:lpstr>
      <vt:lpstr>Appearance of an event channel in raw data</vt:lpstr>
      <vt:lpstr>Imported data events</vt:lpstr>
      <vt:lpstr>Import data</vt:lpstr>
      <vt:lpstr>Plot channels timecourse</vt:lpstr>
      <vt:lpstr>Select EEG channels </vt:lpstr>
      <vt:lpstr>Check again signal timecourse</vt:lpstr>
      <vt:lpstr>Hands on: Basic data loading and plotting</vt:lpstr>
      <vt:lpstr>PowerPoint Presentation</vt:lpstr>
      <vt:lpstr>PowerPoint Presentation</vt:lpstr>
      <vt:lpstr>PowerPoint Presentation</vt:lpstr>
      <vt:lpstr>PowerPoint Presentation</vt:lpstr>
      <vt:lpstr>PowerPoint Presentation</vt:lpstr>
      <vt:lpstr>PowerPoint Presentation</vt:lpstr>
      <vt:lpstr>The location of the Reference matters</vt:lpstr>
      <vt:lpstr>The location of  Reference matters</vt:lpstr>
      <vt:lpstr>PowerPoint Presentation</vt:lpstr>
      <vt:lpstr>Influence of the reference on ERPs</vt:lpstr>
      <vt:lpstr>Influence of the reference on ERPs</vt:lpstr>
      <vt:lpstr>PowerPoint Presentation</vt:lpstr>
      <vt:lpstr>Influence of the reference on ERPs</vt:lpstr>
      <vt:lpstr>PowerPoint Presentation</vt:lpstr>
      <vt:lpstr>PowerPoint Presentation</vt:lpstr>
      <vt:lpstr>PowerPoint Presentation</vt:lpstr>
      <vt:lpstr>Influence of HP filtering on ERPs</vt:lpstr>
      <vt:lpstr>Influence of HP filtering on ERPs</vt:lpstr>
      <vt:lpstr>PowerPoint Presentation</vt:lpstr>
      <vt:lpstr>EEG artifacts</vt:lpstr>
      <vt:lpstr>PowerPoint Presentation</vt:lpstr>
      <vt:lpstr>Looking for bad channels</vt:lpstr>
      <vt:lpstr>PowerPoint Presentation</vt:lpstr>
      <vt:lpstr>What about line noise?</vt:lpstr>
      <vt:lpstr>Rejecting continuous data</vt:lpstr>
      <vt:lpstr>The powerful ASR method</vt:lpstr>
      <vt:lpstr>The gold standard of artifact rejection:  inter-rater agreement</vt:lpstr>
      <vt:lpstr>R1</vt:lpstr>
      <vt:lpstr>And yet…</vt:lpstr>
      <vt:lpstr>PowerPoint Presentation</vt:lpstr>
      <vt:lpstr>Artefact correction methods</vt:lpstr>
      <vt:lpstr>PowerPoint Presentation</vt:lpstr>
      <vt:lpstr>Quality of Decomposition</vt:lpstr>
      <vt:lpstr>PowerPoint Presentation</vt:lpstr>
      <vt:lpstr>PowerPoint Presentation</vt:lpstr>
      <vt:lpstr>Automated ICA classification methods</vt:lpstr>
      <vt:lpstr>Does ICA help with ERP significance?</vt:lpstr>
      <vt:lpstr>Should I even use ICA to remove artifacts, then?</vt:lpstr>
      <vt:lpstr>PowerPoint Presentation</vt:lpstr>
      <vt:lpstr>Hands on !</vt:lpstr>
      <vt:lpstr>PowerPoint Presentation</vt:lpstr>
      <vt:lpstr>PowerPoint Presentation</vt:lpstr>
      <vt:lpstr>PowerPoint Presentation</vt:lpstr>
      <vt:lpstr>PowerPoint Presentation</vt:lpstr>
      <vt:lpstr>Let’s remove artefact ICs using IC Label classification probabilities</vt:lpstr>
      <vt:lpstr>Let’s remove artefact ICs using IC Label classification probabilities</vt:lpstr>
      <vt:lpstr>Hands on: Basic preprocessing</vt:lpstr>
      <vt:lpstr>PowerPoint Presentation</vt:lpstr>
      <vt:lpstr>Influence of the baseline on ERPs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Delorme, Arnaud</cp:lastModifiedBy>
  <cp:revision>88</cp:revision>
  <cp:lastPrinted>2024-09-07T15:05:29Z</cp:lastPrinted>
  <dcterms:created xsi:type="dcterms:W3CDTF">2022-04-11T10:07:24Z</dcterms:created>
  <dcterms:modified xsi:type="dcterms:W3CDTF">2025-11-12T16:38:17Z</dcterms:modified>
</cp:coreProperties>
</file>