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751" r:id="rId1"/>
  </p:sldMasterIdLst>
  <p:notesMasterIdLst>
    <p:notesMasterId r:id="rId33"/>
  </p:notesMasterIdLst>
  <p:sldIdLst>
    <p:sldId id="1039" r:id="rId2"/>
    <p:sldId id="1003" r:id="rId3"/>
    <p:sldId id="272" r:id="rId4"/>
    <p:sldId id="1000" r:id="rId5"/>
    <p:sldId id="329" r:id="rId6"/>
    <p:sldId id="986" r:id="rId7"/>
    <p:sldId id="999" r:id="rId8"/>
    <p:sldId id="990" r:id="rId9"/>
    <p:sldId id="992" r:id="rId10"/>
    <p:sldId id="993" r:id="rId11"/>
    <p:sldId id="991" r:id="rId12"/>
    <p:sldId id="998" r:id="rId13"/>
    <p:sldId id="994" r:id="rId14"/>
    <p:sldId id="995" r:id="rId15"/>
    <p:sldId id="997" r:id="rId16"/>
    <p:sldId id="996" r:id="rId17"/>
    <p:sldId id="1061" r:id="rId18"/>
    <p:sldId id="1048" r:id="rId19"/>
    <p:sldId id="929" r:id="rId20"/>
    <p:sldId id="988" r:id="rId21"/>
    <p:sldId id="977" r:id="rId22"/>
    <p:sldId id="1079" r:id="rId23"/>
    <p:sldId id="1089" r:id="rId24"/>
    <p:sldId id="1086" r:id="rId25"/>
    <p:sldId id="1085" r:id="rId26"/>
    <p:sldId id="1083" r:id="rId27"/>
    <p:sldId id="1087" r:id="rId28"/>
    <p:sldId id="1088" r:id="rId29"/>
    <p:sldId id="256" r:id="rId30"/>
    <p:sldId id="335" r:id="rId31"/>
    <p:sldId id="1077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FF2F92"/>
    <a:srgbClr val="0044E2"/>
    <a:srgbClr val="203764"/>
    <a:srgbClr val="AC4FF4"/>
    <a:srgbClr val="FF8AD8"/>
    <a:srgbClr val="27AAB1"/>
    <a:srgbClr val="FF5849"/>
    <a:srgbClr val="1F3763"/>
    <a:srgbClr val="8EA3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25"/>
    <p:restoredTop sz="87075"/>
  </p:normalViewPr>
  <p:slideViewPr>
    <p:cSldViewPr snapToGrid="0" snapToObjects="1">
      <p:cViewPr varScale="1">
        <p:scale>
          <a:sx n="111" d="100"/>
          <a:sy n="111" d="100"/>
        </p:scale>
        <p:origin x="16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70D3D-2AC8-544E-ACAB-7588A3B858E5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A422B-938F-DF42-89BB-64855C744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792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7A8B1A-545A-7D4B-A719-E04C6924664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0606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4B5AF-1928-B04E-93F4-4C4FD9BED8B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0542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4B5AF-1928-B04E-93F4-4C4FD9BED8B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6733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4B5AF-1928-B04E-93F4-4C4FD9BED8B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6511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8">
            <a:extLst>
              <a:ext uri="{FF2B5EF4-FFF2-40B4-BE49-F238E27FC236}">
                <a16:creationId xmlns:a16="http://schemas.microsoft.com/office/drawing/2014/main" id="{FD649296-45A2-3749-84B5-BEEE203860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998538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defTabSz="998538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defTabSz="998538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defTabSz="998538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defTabSz="998538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998538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998538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998538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998538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92D5DED6-E727-464A-892F-D6A6373AA2AC}" type="slidenum">
              <a:rPr kumimoji="0" lang="de-DE" altLang="en-US" sz="1300">
                <a:solidFill>
                  <a:srgbClr val="000000"/>
                </a:solidFill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31</a:t>
            </a:fld>
            <a:endParaRPr kumimoji="0" lang="de-DE" altLang="en-US" sz="13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1747" name="Text Box 1">
            <a:extLst>
              <a:ext uri="{FF2B5EF4-FFF2-40B4-BE49-F238E27FC236}">
                <a16:creationId xmlns:a16="http://schemas.microsoft.com/office/drawing/2014/main" id="{265104C3-55FB-D34D-B49D-B98D48D4BE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8788" y="720725"/>
            <a:ext cx="6396037" cy="3598863"/>
          </a:xfrm>
          <a:solidFill>
            <a:srgbClr val="FFFFFF"/>
          </a:solidFill>
          <a:ln/>
        </p:spPr>
      </p:sp>
      <p:sp>
        <p:nvSpPr>
          <p:cNvPr id="33794" name="Text Box 2">
            <a:extLst>
              <a:ext uri="{FF2B5EF4-FFF2-40B4-BE49-F238E27FC236}">
                <a16:creationId xmlns:a16="http://schemas.microsoft.com/office/drawing/2014/main" id="{7C429AFB-DF7E-B64B-9AB2-A903753975E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731838" y="4560888"/>
            <a:ext cx="5853112" cy="4319587"/>
          </a:xfrm>
          <a:ln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8644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4B5AF-1928-B04E-93F4-4C4FD9BED8B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87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4B5AF-1928-B04E-93F4-4C4FD9BED8B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72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4B5AF-1928-B04E-93F4-4C4FD9BED8B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396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4B5AF-1928-B04E-93F4-4C4FD9BED8B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907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4B5AF-1928-B04E-93F4-4C4FD9BED8B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754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4B5AF-1928-B04E-93F4-4C4FD9BED8B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79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4B5AF-1928-B04E-93F4-4C4FD9BED8B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373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4B5AF-1928-B04E-93F4-4C4FD9BED8B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37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9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9.tif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48FEFB-F552-3243-B8EF-BAAE05BACF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66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5900663-0266-E346-98D7-8CF1F7C66E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17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3E39F-165D-D241-893E-A75AF5A88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323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4BF523-F98D-764F-97C8-FA7B37123B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5C3079-888F-414A-AAC5-A756EFE3AC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78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A01CF4-4723-DD47-8FA4-E20B35C28D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9D7565-F48C-6B47-B5A1-DB75B2969A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305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 algn="ctr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5606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720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.tif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tiff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7.png"/><Relationship Id="rId10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9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500"/>
                    </a14:imgEffect>
                    <a14:imgEffect>
                      <a14:brightnessContrast bright="-12000"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53B51D2-06CC-4444-8459-9D4F8F85889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24826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6BEE44C-5135-1A4A-B8E0-32AFC7CCCA1F}" type="datetimeFigureOut">
              <a:rPr lang="en-US" smtClean="0"/>
              <a:t>11/12/25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47772-EBDF-DC41-BB33-1CD03BE1F621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6179767-F03A-324E-9D3B-EB591FD3EDB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0752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752" r:id="rId1"/>
    <p:sldLayoutId id="2147484753" r:id="rId2"/>
    <p:sldLayoutId id="2147484754" r:id="rId3"/>
    <p:sldLayoutId id="2147484757" r:id="rId4"/>
    <p:sldLayoutId id="2147484758" r:id="rId5"/>
    <p:sldLayoutId id="2147484763" r:id="rId6"/>
    <p:sldLayoutId id="2147484764" r:id="rId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f"/><Relationship Id="rId5" Type="http://schemas.openxmlformats.org/officeDocument/2006/relationships/image" Target="../media/image11.png"/><Relationship Id="rId4" Type="http://schemas.microsoft.com/office/2007/relationships/hdphoto" Target="../media/hdphoto2.wdp"/><Relationship Id="rId9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2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tiff"/><Relationship Id="rId7" Type="http://schemas.openxmlformats.org/officeDocument/2006/relationships/image" Target="../media/image48.png"/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tiff"/><Relationship Id="rId4" Type="http://schemas.openxmlformats.org/officeDocument/2006/relationships/image" Target="../media/image45.tiff"/><Relationship Id="rId9" Type="http://schemas.openxmlformats.org/officeDocument/2006/relationships/image" Target="../media/image5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rce11.org/group/fairgroup/fairprinciples" TargetMode="External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71.tiff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tiff"/><Relationship Id="rId5" Type="http://schemas.openxmlformats.org/officeDocument/2006/relationships/image" Target="../media/image13.png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rce11.org/group/fairgroup/fairprinciples" TargetMode="External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CE0D3EF-038D-2547-A0A0-C2F65BE7A1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37" y="120342"/>
            <a:ext cx="5897259" cy="25606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9058352-0E62-0648-97A2-22AC28CA4A34}"/>
              </a:ext>
            </a:extLst>
          </p:cNvPr>
          <p:cNvSpPr/>
          <p:nvPr/>
        </p:nvSpPr>
        <p:spPr>
          <a:xfrm>
            <a:off x="304411" y="4183113"/>
            <a:ext cx="5153975" cy="2185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Arnaud Delorme</a:t>
            </a:r>
          </a:p>
          <a:p>
            <a:endParaRPr lang="en-US" sz="3200" dirty="0"/>
          </a:p>
          <a:p>
            <a:r>
              <a:rPr lang="en-US" sz="2400" dirty="0"/>
              <a:t>University of California, San Diego</a:t>
            </a:r>
          </a:p>
          <a:p>
            <a:r>
              <a:rPr lang="en-US" sz="2400" dirty="0" err="1"/>
              <a:t>CerCo</a:t>
            </a:r>
            <a:r>
              <a:rPr lang="en-US" sz="2400" dirty="0"/>
              <a:t> CNRS, Toulouse</a:t>
            </a:r>
          </a:p>
          <a:p>
            <a:endParaRPr lang="en-US" sz="2400" dirty="0"/>
          </a:p>
        </p:txBody>
      </p:sp>
      <p:pic>
        <p:nvPicPr>
          <p:cNvPr id="3076" name="Picture 4" descr="Open Data">
            <a:extLst>
              <a:ext uri="{FF2B5EF4-FFF2-40B4-BE49-F238E27FC236}">
                <a16:creationId xmlns:a16="http://schemas.microsoft.com/office/drawing/2014/main" id="{EDEB6E8F-801C-834E-932C-C5B191E9C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4737" y="793127"/>
            <a:ext cx="3810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5B98B30-1E3B-FFC3-59E1-CF041C6CDB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264" y="2740841"/>
            <a:ext cx="1396423" cy="1076410"/>
          </a:xfrm>
          <a:prstGeom prst="rect">
            <a:avLst/>
          </a:prstGeom>
        </p:spPr>
      </p:pic>
      <p:pic>
        <p:nvPicPr>
          <p:cNvPr id="7" name="Picture 2" descr="Home">
            <a:extLst>
              <a:ext uri="{FF2B5EF4-FFF2-40B4-BE49-F238E27FC236}">
                <a16:creationId xmlns:a16="http://schemas.microsoft.com/office/drawing/2014/main" id="{DC37E3F3-58AB-2B1C-D335-26290914D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6731" y="2821846"/>
            <a:ext cx="43180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UCSD Logo PNG Transparent &amp; SVG Vector - Freebie Supply">
            <a:extLst>
              <a:ext uri="{FF2B5EF4-FFF2-40B4-BE49-F238E27FC236}">
                <a16:creationId xmlns:a16="http://schemas.microsoft.com/office/drawing/2014/main" id="{2A9B887E-8EB6-0D38-C500-FE1F12A5DB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6217" y="2888111"/>
            <a:ext cx="3849547" cy="3849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9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FF3304B-8CA5-1B42-BAE6-25C3D0390ABE}"/>
              </a:ext>
            </a:extLst>
          </p:cNvPr>
          <p:cNvSpPr txBox="1"/>
          <p:nvPr/>
        </p:nvSpPr>
        <p:spPr>
          <a:xfrm>
            <a:off x="1109560" y="403802"/>
            <a:ext cx="1925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BIDS-EEG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8813764-A347-174F-84FE-B36F3BA3A5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1435530"/>
            <a:ext cx="3990131" cy="25447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A215107-3ADC-1D49-B788-0905D0AB49CD}"/>
              </a:ext>
            </a:extLst>
          </p:cNvPr>
          <p:cNvSpPr txBox="1"/>
          <p:nvPr/>
        </p:nvSpPr>
        <p:spPr>
          <a:xfrm>
            <a:off x="4236646" y="1409988"/>
            <a:ext cx="3156633" cy="6822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sz="1000" dirty="0"/>
              <a:t>▶︎ description of dataset in JSON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readme file for users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participants table files in tab delimited format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1D13E6-C6AB-B747-8D38-E250D33016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2100602"/>
            <a:ext cx="3238821" cy="1828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1517DF-A532-374F-A205-1E983D9153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914" y="1644385"/>
            <a:ext cx="3116901" cy="220980"/>
          </a:xfrm>
          <a:prstGeom prst="rect">
            <a:avLst/>
          </a:prstGeom>
        </p:spPr>
      </p:pic>
      <p:pic>
        <p:nvPicPr>
          <p:cNvPr id="4" name="Picture 3" descr="Table&#10;&#10;Description automatically generated">
            <a:extLst>
              <a:ext uri="{FF2B5EF4-FFF2-40B4-BE49-F238E27FC236}">
                <a16:creationId xmlns:a16="http://schemas.microsoft.com/office/drawing/2014/main" id="{654DA478-2852-3240-90FC-5C1D41B178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38540" y="3843434"/>
            <a:ext cx="4609690" cy="244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684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FF3304B-8CA5-1B42-BAE6-25C3D0390ABE}"/>
              </a:ext>
            </a:extLst>
          </p:cNvPr>
          <p:cNvSpPr txBox="1"/>
          <p:nvPr/>
        </p:nvSpPr>
        <p:spPr>
          <a:xfrm>
            <a:off x="1109560" y="403802"/>
            <a:ext cx="1925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BIDS-EEG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8813764-A347-174F-84FE-B36F3BA3A5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1435530"/>
            <a:ext cx="3990131" cy="25447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A215107-3ADC-1D49-B788-0905D0AB49CD}"/>
              </a:ext>
            </a:extLst>
          </p:cNvPr>
          <p:cNvSpPr txBox="1"/>
          <p:nvPr/>
        </p:nvSpPr>
        <p:spPr>
          <a:xfrm>
            <a:off x="4236646" y="1409988"/>
            <a:ext cx="3626314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sz="1000" dirty="0"/>
              <a:t>▶︎ description of dataset in JSON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readme file for users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participants table files in tab delimited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description of participants table file columns (above)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1D13E6-C6AB-B747-8D38-E250D33016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2100602"/>
            <a:ext cx="3238821" cy="1828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1517DF-A532-374F-A205-1E983D9153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914" y="1644385"/>
            <a:ext cx="3116901" cy="2209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6A57C2-5390-F341-8AFD-976DAEBC91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81218" y="3868138"/>
            <a:ext cx="5721123" cy="284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237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FF3304B-8CA5-1B42-BAE6-25C3D0390ABE}"/>
              </a:ext>
            </a:extLst>
          </p:cNvPr>
          <p:cNvSpPr txBox="1"/>
          <p:nvPr/>
        </p:nvSpPr>
        <p:spPr>
          <a:xfrm>
            <a:off x="1109560" y="403802"/>
            <a:ext cx="1925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BIDS-EEG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8813764-A347-174F-84FE-B36F3BA3A5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1435530"/>
            <a:ext cx="3990131" cy="25447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A215107-3ADC-1D49-B788-0905D0AB49CD}"/>
              </a:ext>
            </a:extLst>
          </p:cNvPr>
          <p:cNvSpPr txBox="1"/>
          <p:nvPr/>
        </p:nvSpPr>
        <p:spPr>
          <a:xfrm>
            <a:off x="4236646" y="1409988"/>
            <a:ext cx="3626314" cy="15542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sz="1000" dirty="0"/>
              <a:t>▶︎ description of dataset in JSON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readme file for users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participants table files in tab delimited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description of participants table file columns (above)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original raw data if converted to a supported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original stimuli (sound files and images)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anonymized subject 1 folder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1D13E6-C6AB-B747-8D38-E250D33016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2100602"/>
            <a:ext cx="3238821" cy="1828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1517DF-A532-374F-A205-1E983D9153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914" y="1644385"/>
            <a:ext cx="3116901" cy="22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3365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FF3304B-8CA5-1B42-BAE6-25C3D0390ABE}"/>
              </a:ext>
            </a:extLst>
          </p:cNvPr>
          <p:cNvSpPr txBox="1"/>
          <p:nvPr/>
        </p:nvSpPr>
        <p:spPr>
          <a:xfrm>
            <a:off x="1109560" y="403802"/>
            <a:ext cx="1925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BIDS-EEG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8813764-A347-174F-84FE-B36F3BA3A5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1435530"/>
            <a:ext cx="3990131" cy="25447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A215107-3ADC-1D49-B788-0905D0AB49CD}"/>
              </a:ext>
            </a:extLst>
          </p:cNvPr>
          <p:cNvSpPr txBox="1"/>
          <p:nvPr/>
        </p:nvSpPr>
        <p:spPr>
          <a:xfrm>
            <a:off x="4236646" y="1409988"/>
            <a:ext cx="3626314" cy="1990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sz="1000" dirty="0"/>
              <a:t>▶︎ description of dataset in JSON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readme file for users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participants table files in tab delimited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description of participants table file columns (above)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original raw data if converted to a supported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original stimuli (sound files and images)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anonymized subject 1 folder</a:t>
            </a:r>
          </a:p>
          <a:p>
            <a:pPr>
              <a:spcAft>
                <a:spcPts val="450"/>
              </a:spcAft>
            </a:pPr>
            <a:endParaRPr lang="en-US" sz="1000" dirty="0"/>
          </a:p>
          <a:p>
            <a:pPr>
              <a:spcAft>
                <a:spcPts val="450"/>
              </a:spcAft>
            </a:pPr>
            <a:r>
              <a:rPr lang="en-US" sz="1000" dirty="0"/>
              <a:t>▶︎ file describing channels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1D13E6-C6AB-B747-8D38-E250D33016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2100602"/>
            <a:ext cx="3238821" cy="1828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1517DF-A532-374F-A205-1E983D9153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914" y="1644385"/>
            <a:ext cx="3116901" cy="220980"/>
          </a:xfrm>
          <a:prstGeom prst="rect">
            <a:avLst/>
          </a:prstGeom>
        </p:spPr>
      </p:pic>
      <p:pic>
        <p:nvPicPr>
          <p:cNvPr id="4" name="Picture 3" descr="A picture containing table&#10;&#10;Description automatically generated">
            <a:extLst>
              <a:ext uri="{FF2B5EF4-FFF2-40B4-BE49-F238E27FC236}">
                <a16:creationId xmlns:a16="http://schemas.microsoft.com/office/drawing/2014/main" id="{48CCBF64-BC69-9C4E-990C-29B99FEF87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57819" y="3920852"/>
            <a:ext cx="5180124" cy="258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53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FF3304B-8CA5-1B42-BAE6-25C3D0390ABE}"/>
              </a:ext>
            </a:extLst>
          </p:cNvPr>
          <p:cNvSpPr txBox="1"/>
          <p:nvPr/>
        </p:nvSpPr>
        <p:spPr>
          <a:xfrm>
            <a:off x="1109560" y="403802"/>
            <a:ext cx="1925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BIDS-EEG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8813764-A347-174F-84FE-B36F3BA3A5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1435530"/>
            <a:ext cx="3990131" cy="25447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A215107-3ADC-1D49-B788-0905D0AB49CD}"/>
              </a:ext>
            </a:extLst>
          </p:cNvPr>
          <p:cNvSpPr txBox="1"/>
          <p:nvPr/>
        </p:nvSpPr>
        <p:spPr>
          <a:xfrm>
            <a:off x="4236646" y="1409988"/>
            <a:ext cx="3626314" cy="2208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sz="1000" dirty="0"/>
              <a:t>▶︎ description of dataset in JSON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readme file for users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participants table files in tab delimited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description of participants table file columns (above)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original raw data if converted to a supported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original stimuli (sound files and images)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anonymized subject 1 folder</a:t>
            </a:r>
          </a:p>
          <a:p>
            <a:pPr>
              <a:spcAft>
                <a:spcPts val="450"/>
              </a:spcAft>
            </a:pPr>
            <a:endParaRPr lang="en-US" sz="1000" dirty="0"/>
          </a:p>
          <a:p>
            <a:pPr>
              <a:spcAft>
                <a:spcPts val="450"/>
              </a:spcAft>
            </a:pPr>
            <a:r>
              <a:rPr lang="en-US" sz="1000" dirty="0"/>
              <a:t>▶︎ file describing channels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raw EEG data file (not all raw formats are possible)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1D13E6-C6AB-B747-8D38-E250D33016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2100602"/>
            <a:ext cx="3238821" cy="1828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1517DF-A532-374F-A205-1E983D9153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914" y="1644385"/>
            <a:ext cx="3116901" cy="220980"/>
          </a:xfrm>
          <a:prstGeom prst="rect">
            <a:avLst/>
          </a:prstGeom>
        </p:spPr>
      </p:pic>
      <p:pic>
        <p:nvPicPr>
          <p:cNvPr id="307202" name="Picture 2" descr="Read binary file in C# from specific position - iodocs">
            <a:extLst>
              <a:ext uri="{FF2B5EF4-FFF2-40B4-BE49-F238E27FC236}">
                <a16:creationId xmlns:a16="http://schemas.microsoft.com/office/drawing/2014/main" id="{49BA7EB5-34D7-BE42-A4B6-41B8CCB9D0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2918" y="4645354"/>
            <a:ext cx="3155287" cy="1803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538D46-6F54-204C-B663-1389FEEB2E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36825" y="4520224"/>
            <a:ext cx="2821200" cy="1928718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8CED250-B5B4-D241-98DA-36B94FBAF984}"/>
              </a:ext>
            </a:extLst>
          </p:cNvPr>
          <p:cNvCxnSpPr/>
          <p:nvPr/>
        </p:nvCxnSpPr>
        <p:spPr>
          <a:xfrm>
            <a:off x="3881886" y="5547844"/>
            <a:ext cx="98341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2641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FF3304B-8CA5-1B42-BAE6-25C3D0390ABE}"/>
              </a:ext>
            </a:extLst>
          </p:cNvPr>
          <p:cNvSpPr txBox="1"/>
          <p:nvPr/>
        </p:nvSpPr>
        <p:spPr>
          <a:xfrm>
            <a:off x="1109560" y="403802"/>
            <a:ext cx="1925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BIDS-EEG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8813764-A347-174F-84FE-B36F3BA3A5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1435530"/>
            <a:ext cx="3990131" cy="25447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A215107-3ADC-1D49-B788-0905D0AB49CD}"/>
              </a:ext>
            </a:extLst>
          </p:cNvPr>
          <p:cNvSpPr txBox="1"/>
          <p:nvPr/>
        </p:nvSpPr>
        <p:spPr>
          <a:xfrm>
            <a:off x="4236646" y="1409988"/>
            <a:ext cx="3626314" cy="24263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sz="1000" dirty="0"/>
              <a:t>▶︎ description of dataset in JSON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readme file for users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participants table files in tab delimited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description of participants table file columns (above)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original raw data if converted to a supported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original stimuli (sound files and images)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anonymized subject 1 folder</a:t>
            </a:r>
          </a:p>
          <a:p>
            <a:pPr>
              <a:spcAft>
                <a:spcPts val="450"/>
              </a:spcAft>
            </a:pPr>
            <a:endParaRPr lang="en-US" sz="1000" dirty="0"/>
          </a:p>
          <a:p>
            <a:pPr>
              <a:spcAft>
                <a:spcPts val="450"/>
              </a:spcAft>
            </a:pPr>
            <a:r>
              <a:rPr lang="en-US" sz="1000" dirty="0"/>
              <a:t>▶︎ file describing channels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raw EEG data file (not all raw formats are possible)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amplifier and recording information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1D13E6-C6AB-B747-8D38-E250D33016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2100602"/>
            <a:ext cx="3238821" cy="1828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1517DF-A532-374F-A205-1E983D9153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914" y="1644385"/>
            <a:ext cx="3116901" cy="220980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17CBD021-7CE8-8149-8D2C-206F9C1815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19133" y="3796338"/>
            <a:ext cx="6949574" cy="356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1171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FF3304B-8CA5-1B42-BAE6-25C3D0390ABE}"/>
              </a:ext>
            </a:extLst>
          </p:cNvPr>
          <p:cNvSpPr txBox="1"/>
          <p:nvPr/>
        </p:nvSpPr>
        <p:spPr>
          <a:xfrm>
            <a:off x="1109560" y="403802"/>
            <a:ext cx="1925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BIDS-EEG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8813764-A347-174F-84FE-B36F3BA3A5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1435530"/>
            <a:ext cx="3990131" cy="25447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A215107-3ADC-1D49-B788-0905D0AB49CD}"/>
              </a:ext>
            </a:extLst>
          </p:cNvPr>
          <p:cNvSpPr txBox="1"/>
          <p:nvPr/>
        </p:nvSpPr>
        <p:spPr>
          <a:xfrm>
            <a:off x="4236646" y="1409988"/>
            <a:ext cx="3599062" cy="2644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sz="1000" dirty="0"/>
              <a:t>▶︎ description of dataset in JSON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readme file for users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participants table files in tab delimited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description of participants table file columns (above)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original raw data if converted to a supported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original stimuli (sound files and images)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anonymized subject 1 folder</a:t>
            </a:r>
          </a:p>
          <a:p>
            <a:pPr>
              <a:spcAft>
                <a:spcPts val="450"/>
              </a:spcAft>
            </a:pPr>
            <a:endParaRPr lang="en-US" sz="1000" dirty="0"/>
          </a:p>
          <a:p>
            <a:pPr>
              <a:spcAft>
                <a:spcPts val="450"/>
              </a:spcAft>
            </a:pPr>
            <a:r>
              <a:rPr lang="en-US" sz="1000" dirty="0"/>
              <a:t>▶︎ file describing channels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raw EEG data file (not all raw formats are possible)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amplifier and recording information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events in tabular format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1D13E6-C6AB-B747-8D38-E250D33016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2100602"/>
            <a:ext cx="3238821" cy="1828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1517DF-A532-374F-A205-1E983D9153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914" y="1644385"/>
            <a:ext cx="3116901" cy="220980"/>
          </a:xfrm>
          <a:prstGeom prst="rect">
            <a:avLst/>
          </a:prstGeom>
        </p:spPr>
      </p:pic>
      <p:pic>
        <p:nvPicPr>
          <p:cNvPr id="4" name="Picture 3" descr="Table&#10;&#10;Description automatically generated">
            <a:extLst>
              <a:ext uri="{FF2B5EF4-FFF2-40B4-BE49-F238E27FC236}">
                <a16:creationId xmlns:a16="http://schemas.microsoft.com/office/drawing/2014/main" id="{8CD77A87-836F-6748-9901-2D3133C2BA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58791" y="3850715"/>
            <a:ext cx="6038490" cy="265617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2E0B4F5-16DA-EF43-A092-D7A604250FE9}"/>
              </a:ext>
            </a:extLst>
          </p:cNvPr>
          <p:cNvSpPr/>
          <p:nvPr/>
        </p:nvSpPr>
        <p:spPr>
          <a:xfrm>
            <a:off x="5779699" y="5781773"/>
            <a:ext cx="48670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This example:</a:t>
            </a:r>
          </a:p>
          <a:p>
            <a:r>
              <a:rPr lang="en-US" dirty="0"/>
              <a:t>https://</a:t>
            </a:r>
            <a:r>
              <a:rPr lang="en-US" dirty="0" err="1"/>
              <a:t>openneuro.org</a:t>
            </a:r>
            <a:r>
              <a:rPr lang="en-US" dirty="0"/>
              <a:t>/datasets/ds001787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BC05C2-2AC1-5C48-8D66-18C17A3E7D5C}"/>
              </a:ext>
            </a:extLst>
          </p:cNvPr>
          <p:cNvSpPr/>
          <p:nvPr/>
        </p:nvSpPr>
        <p:spPr>
          <a:xfrm>
            <a:off x="5779699" y="4975204"/>
            <a:ext cx="59346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BIDS specification:</a:t>
            </a:r>
          </a:p>
          <a:p>
            <a:r>
              <a:rPr lang="en-US" dirty="0"/>
              <a:t>https://bids-</a:t>
            </a:r>
            <a:r>
              <a:rPr lang="en-US" dirty="0" err="1"/>
              <a:t>specification.readthedocs.io</a:t>
            </a:r>
            <a:r>
              <a:rPr lang="en-US" dirty="0"/>
              <a:t>/</a:t>
            </a:r>
            <a:r>
              <a:rPr lang="en-US" dirty="0" err="1"/>
              <a:t>en</a:t>
            </a:r>
            <a:r>
              <a:rPr lang="en-US" dirty="0"/>
              <a:t>/latest/</a:t>
            </a:r>
          </a:p>
        </p:txBody>
      </p:sp>
    </p:spTree>
    <p:extLst>
      <p:ext uri="{BB962C8B-B14F-4D97-AF65-F5344CB8AC3E}">
        <p14:creationId xmlns:p14="http://schemas.microsoft.com/office/powerpoint/2010/main" val="3527978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245AC57-10CC-C949-A768-0DA10BAC7D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7506" y="2761731"/>
            <a:ext cx="6527361" cy="4373851"/>
          </a:xfrm>
          <a:prstGeom prst="rect">
            <a:avLst/>
          </a:prstGeom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8E9A4A4-CD4F-384B-B6F1-7170248791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7506" y="4463634"/>
            <a:ext cx="3943007" cy="2277087"/>
          </a:xfrm>
          <a:prstGeom prst="rect">
            <a:avLst/>
          </a:prstGeom>
        </p:spPr>
      </p:pic>
      <p:pic>
        <p:nvPicPr>
          <p:cNvPr id="15" name="Picture 1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81EFA4C-F13B-5A43-B382-1B598A4202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3997" y="1127893"/>
            <a:ext cx="7855527" cy="4969579"/>
          </a:xfrm>
          <a:prstGeom prst="rect">
            <a:avLst/>
          </a:prstGeom>
        </p:spPr>
      </p:pic>
      <p:pic>
        <p:nvPicPr>
          <p:cNvPr id="14" name="Picture 1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0AEE7D0-A3C2-D943-A1B4-4459DF63E3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6762" y="3282255"/>
            <a:ext cx="5384632" cy="2908241"/>
          </a:xfrm>
          <a:prstGeom prst="rect">
            <a:avLst/>
          </a:prstGeom>
        </p:spPr>
      </p:pic>
      <p:sp>
        <p:nvSpPr>
          <p:cNvPr id="16" name="Title 9">
            <a:extLst>
              <a:ext uri="{FF2B5EF4-FFF2-40B4-BE49-F238E27FC236}">
                <a16:creationId xmlns:a16="http://schemas.microsoft.com/office/drawing/2014/main" id="{1E3ECFE9-8C70-BC4C-AFF6-43A363F91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638" y="193878"/>
            <a:ext cx="9404723" cy="1400530"/>
          </a:xfrm>
        </p:spPr>
        <p:txBody>
          <a:bodyPr/>
          <a:lstStyle/>
          <a:p>
            <a:r>
              <a:rPr lang="en-US" dirty="0"/>
              <a:t>EEG-BIDS (BIDS export/import)</a:t>
            </a:r>
          </a:p>
        </p:txBody>
      </p:sp>
      <p:pic>
        <p:nvPicPr>
          <p:cNvPr id="3" name="Picture 2" descr="A list of goods with green ticks&#10;&#10;Description automatically generated">
            <a:extLst>
              <a:ext uri="{FF2B5EF4-FFF2-40B4-BE49-F238E27FC236}">
                <a16:creationId xmlns:a16="http://schemas.microsoft.com/office/drawing/2014/main" id="{E3BC0DD8-3325-77BB-FB37-CB69DF43AA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7736" y="2937838"/>
            <a:ext cx="2281249" cy="372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770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27DC34C0-5401-F54C-9D2B-BA3D220665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445" y="1467505"/>
            <a:ext cx="5580216" cy="1183085"/>
          </a:xfrm>
          <a:prstGeom prst="rect">
            <a:avLst/>
          </a:prstGeom>
        </p:spPr>
      </p:pic>
      <p:pic>
        <p:nvPicPr>
          <p:cNvPr id="4" name="HED_demo" descr="HED_demo">
            <a:hlinkClick r:id="" action="ppaction://media"/>
            <a:extLst>
              <a:ext uri="{FF2B5EF4-FFF2-40B4-BE49-F238E27FC236}">
                <a16:creationId xmlns:a16="http://schemas.microsoft.com/office/drawing/2014/main" id="{C9D2E9B5-8A5B-6948-B1F2-9991BD7820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1539" t="21953" r="15667" b="35492"/>
          <a:stretch/>
        </p:blipFill>
        <p:spPr>
          <a:xfrm>
            <a:off x="299513" y="3301762"/>
            <a:ext cx="7623664" cy="3229057"/>
          </a:xfrm>
          <a:prstGeom prst="rect">
            <a:avLst/>
          </a:prstGeom>
        </p:spPr>
      </p:pic>
      <p:pic>
        <p:nvPicPr>
          <p:cNvPr id="6" name="Picture 2" descr="Top levels tags in HED 2 hierarchy. | Download Scientific Diagram">
            <a:extLst>
              <a:ext uri="{FF2B5EF4-FFF2-40B4-BE49-F238E27FC236}">
                <a16:creationId xmlns:a16="http://schemas.microsoft.com/office/drawing/2014/main" id="{1AB91849-4EEB-284C-9856-9AA0F3D4C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259" y="0"/>
            <a:ext cx="3952741" cy="395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9">
            <a:extLst>
              <a:ext uri="{FF2B5EF4-FFF2-40B4-BE49-F238E27FC236}">
                <a16:creationId xmlns:a16="http://schemas.microsoft.com/office/drawing/2014/main" id="{C5D745AE-B41A-E6F0-8930-A67419DB4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67" y="210461"/>
            <a:ext cx="9404723" cy="1400530"/>
          </a:xfrm>
        </p:spPr>
        <p:txBody>
          <a:bodyPr/>
          <a:lstStyle/>
          <a:p>
            <a:r>
              <a:rPr lang="en-US" dirty="0"/>
              <a:t>Task and event details</a:t>
            </a:r>
          </a:p>
        </p:txBody>
      </p:sp>
    </p:spTree>
    <p:extLst>
      <p:ext uri="{BB962C8B-B14F-4D97-AF65-F5344CB8AC3E}">
        <p14:creationId xmlns:p14="http://schemas.microsoft.com/office/powerpoint/2010/main" val="82808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4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DDAEF17-25AA-D34A-94B4-35C1F15EA9AD}"/>
              </a:ext>
            </a:extLst>
          </p:cNvPr>
          <p:cNvSpPr/>
          <p:nvPr/>
        </p:nvSpPr>
        <p:spPr>
          <a:xfrm>
            <a:off x="3568680" y="2165151"/>
            <a:ext cx="5181087" cy="413744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9FFE70-628B-7347-B134-986A1AC554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680" y="191197"/>
            <a:ext cx="1587500" cy="158426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EBCDD4A-F508-4A48-A901-396AC5C1A201}"/>
              </a:ext>
            </a:extLst>
          </p:cNvPr>
          <p:cNvSpPr txBox="1"/>
          <p:nvPr/>
        </p:nvSpPr>
        <p:spPr>
          <a:xfrm>
            <a:off x="5333094" y="321607"/>
            <a:ext cx="33249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/>
              <a:t>TOOLS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B20CFEC-C17C-A746-A309-6A537A3B7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695" y="2262193"/>
            <a:ext cx="1187114" cy="16652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ECD364A-0642-D643-9494-FFDDBC916D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8633" y="2330237"/>
            <a:ext cx="2076952" cy="116309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4A7205-5544-2B41-8717-F48DD78107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0862" y="3733557"/>
            <a:ext cx="2716369" cy="5698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A002018-CBD2-E647-9EA1-CC372D71D85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5896" y="4235582"/>
            <a:ext cx="2147453" cy="17741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43A80FE-99D9-1140-B6EB-AF6C99BCB6F7}"/>
              </a:ext>
            </a:extLst>
          </p:cNvPr>
          <p:cNvSpPr/>
          <p:nvPr/>
        </p:nvSpPr>
        <p:spPr>
          <a:xfrm>
            <a:off x="3852695" y="6435289"/>
            <a:ext cx="48782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bids.neuroimaging.io</a:t>
            </a:r>
            <a:r>
              <a:rPr lang="en-US" dirty="0"/>
              <a:t>/</a:t>
            </a:r>
            <a:r>
              <a:rPr lang="en-US" dirty="0" err="1"/>
              <a:t>benefits.html</a:t>
            </a:r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D78C3CD-9BB5-1D43-B416-73AC671ACE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3554" y="4485641"/>
            <a:ext cx="2716369" cy="519524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093FC135-BAE9-4346-9040-CD25C2A14D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998633" y="5157142"/>
            <a:ext cx="1697026" cy="101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19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859AEC0-DFC8-4A4A-8FC4-6723B50588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531" y="2907888"/>
            <a:ext cx="640927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en-US" sz="3000" dirty="0"/>
              <a:t>Why is sharing increasing?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68677DE-470A-F94C-927C-A590F271CC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9222" y="3916425"/>
            <a:ext cx="5556106" cy="276662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Cost of storage is low and there are plenty of free repository</a:t>
            </a:r>
          </a:p>
          <a:p>
            <a:r>
              <a:rPr lang="en-US" dirty="0"/>
              <a:t>Grant agencies do not want to spend million to acquire data and then throw it away</a:t>
            </a:r>
          </a:p>
          <a:p>
            <a:r>
              <a:rPr lang="en-US" dirty="0"/>
              <a:t>Issue with replicability in Science. Journal require you to post data.</a:t>
            </a:r>
          </a:p>
          <a:p>
            <a:r>
              <a:rPr lang="en-US" dirty="0"/>
              <a:t>Standard pipelines and AI are in the air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0137736-493F-B34C-8B50-63C711402327}"/>
              </a:ext>
            </a:extLst>
          </p:cNvPr>
          <p:cNvSpPr/>
          <p:nvPr/>
        </p:nvSpPr>
        <p:spPr>
          <a:xfrm>
            <a:off x="1909011" y="2277980"/>
            <a:ext cx="4186989" cy="37000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E7476C7-9430-CD52-D346-2243648E7E76}"/>
              </a:ext>
            </a:extLst>
          </p:cNvPr>
          <p:cNvGrpSpPr/>
          <p:nvPr/>
        </p:nvGrpSpPr>
        <p:grpSpPr>
          <a:xfrm>
            <a:off x="7682363" y="1409013"/>
            <a:ext cx="4509637" cy="2596409"/>
            <a:chOff x="7682363" y="1409013"/>
            <a:chExt cx="4509637" cy="2596409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BF921D7F-C31A-024D-961B-AD193BAE68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2363" y="1409013"/>
              <a:ext cx="4509637" cy="23194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815CA19-3832-2446-BDC0-DAF80EE43473}"/>
                </a:ext>
              </a:extLst>
            </p:cNvPr>
            <p:cNvSpPr/>
            <p:nvPr/>
          </p:nvSpPr>
          <p:spPr>
            <a:xfrm>
              <a:off x="7987147" y="3728423"/>
              <a:ext cx="366959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</a:schemeClr>
                  </a:solidFill>
                </a:rPr>
                <a:t>https://</a:t>
              </a:r>
              <a:r>
                <a:rPr lang="en-US" sz="1200" dirty="0" err="1">
                  <a:solidFill>
                    <a:schemeClr val="tx1">
                      <a:lumMod val="50000"/>
                    </a:schemeClr>
                  </a:solidFill>
                </a:rPr>
                <a:t>mkomo.com</a:t>
              </a:r>
              <a:r>
                <a:rPr lang="en-US" sz="1200" dirty="0">
                  <a:solidFill>
                    <a:schemeClr val="tx1">
                      <a:lumMod val="50000"/>
                    </a:schemeClr>
                  </a:solidFill>
                </a:rPr>
                <a:t>/assets/</a:t>
              </a:r>
              <a:r>
                <a:rPr lang="en-US" sz="1200" dirty="0" err="1">
                  <a:solidFill>
                    <a:schemeClr val="tx1">
                      <a:lumMod val="50000"/>
                    </a:schemeClr>
                  </a:solidFill>
                </a:rPr>
                <a:t>hd</a:t>
              </a:r>
              <a:r>
                <a:rPr lang="en-US" sz="1200" dirty="0">
                  <a:solidFill>
                    <a:schemeClr val="tx1">
                      <a:lumMod val="50000"/>
                    </a:schemeClr>
                  </a:solidFill>
                </a:rPr>
                <a:t>-cost-</a:t>
              </a:r>
              <a:r>
                <a:rPr lang="en-US" sz="1200" dirty="0" err="1">
                  <a:solidFill>
                    <a:schemeClr val="tx1">
                      <a:lumMod val="50000"/>
                    </a:schemeClr>
                  </a:solidFill>
                </a:rPr>
                <a:t>graph.png</a:t>
              </a:r>
              <a:endParaRPr lang="en-US" sz="12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CAAF91EA-250D-8E49-AC1A-A010C9C40D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7105" y="4546091"/>
            <a:ext cx="3269636" cy="2311909"/>
          </a:xfrm>
          <a:prstGeom prst="rect">
            <a:avLst/>
          </a:prstGeom>
        </p:spPr>
      </p:pic>
      <p:pic>
        <p:nvPicPr>
          <p:cNvPr id="4" name="Picture 3" descr="A graph showing the growth of data&#10;&#10;AI-generated content may be incorrect.">
            <a:extLst>
              <a:ext uri="{FF2B5EF4-FFF2-40B4-BE49-F238E27FC236}">
                <a16:creationId xmlns:a16="http://schemas.microsoft.com/office/drawing/2014/main" id="{E31C7DF6-F3C2-2669-3699-79188D818E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994" y="0"/>
            <a:ext cx="5998261" cy="309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82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AD4528B-CD91-F549-9858-7565CAAD12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910" y="2220983"/>
            <a:ext cx="5337930" cy="453437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7955F0-17E0-7449-951D-73A6976341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6124" y="708468"/>
            <a:ext cx="1777502" cy="1370159"/>
          </a:xfrm>
          <a:prstGeom prst="rect">
            <a:avLst/>
          </a:prstGeom>
        </p:spPr>
      </p:pic>
      <p:pic>
        <p:nvPicPr>
          <p:cNvPr id="289794" name="Picture 2" descr="Home">
            <a:extLst>
              <a:ext uri="{FF2B5EF4-FFF2-40B4-BE49-F238E27FC236}">
                <a16:creationId xmlns:a16="http://schemas.microsoft.com/office/drawing/2014/main" id="{E7D287B2-3819-B14E-B774-3CB69A3EF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3439" y="1138076"/>
            <a:ext cx="43180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computer screen capture&#10;&#10;Description automatically generated with medium confidence">
            <a:extLst>
              <a:ext uri="{FF2B5EF4-FFF2-40B4-BE49-F238E27FC236}">
                <a16:creationId xmlns:a16="http://schemas.microsoft.com/office/drawing/2014/main" id="{EFE34FDD-C1CB-DA4C-AE4D-272023827E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162" y="2078627"/>
            <a:ext cx="5628556" cy="494856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A81AFBA-3789-4D46-8AEC-78EA8C72DA63}"/>
              </a:ext>
            </a:extLst>
          </p:cNvPr>
          <p:cNvSpPr/>
          <p:nvPr/>
        </p:nvSpPr>
        <p:spPr>
          <a:xfrm>
            <a:off x="6499234" y="497651"/>
            <a:ext cx="5386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proxima-nova"/>
              </a:rPr>
              <a:t>Neuroelectromagnetic Data Archive and Tools Resource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47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9B74E1-9DC9-DC4D-8614-C2404E4FD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0419" y="5966881"/>
            <a:ext cx="3537030" cy="67450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200" dirty="0"/>
              <a:t>Delorme et al. (2021) Tools for Importing and Evaluating BIDS-EEG Formatted Data. NER IEEE conference on biomedical </a:t>
            </a:r>
            <a:r>
              <a:rPr lang="en-US" sz="1200" dirty="0" err="1"/>
              <a:t>engeeneering</a:t>
            </a:r>
            <a:r>
              <a:rPr lang="en-US" sz="1200" dirty="0"/>
              <a:t>. May, online.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2" name="image1.png" descr="A picture containing crossword, text&#10;&#10;Description automatically generated">
            <a:extLst>
              <a:ext uri="{FF2B5EF4-FFF2-40B4-BE49-F238E27FC236}">
                <a16:creationId xmlns:a16="http://schemas.microsoft.com/office/drawing/2014/main" id="{AD41DA4B-3DD9-AC4A-B24C-33B0BCE7446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20419" y="801772"/>
            <a:ext cx="3048000" cy="4995545"/>
          </a:xfrm>
          <a:prstGeom prst="rect">
            <a:avLst/>
          </a:prstGeom>
          <a:ln/>
        </p:spPr>
      </p:pic>
      <p:pic>
        <p:nvPicPr>
          <p:cNvPr id="13" name="image4.png" descr="Table&#10;&#10;Description automatically generated">
            <a:extLst>
              <a:ext uri="{FF2B5EF4-FFF2-40B4-BE49-F238E27FC236}">
                <a16:creationId xmlns:a16="http://schemas.microsoft.com/office/drawing/2014/main" id="{EE37AF47-463F-3A4F-B550-70F14BB4729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6850" y="1304144"/>
            <a:ext cx="3811313" cy="3990803"/>
          </a:xfrm>
          <a:prstGeom prst="rect">
            <a:avLst/>
          </a:prstGeom>
          <a:ln/>
        </p:spPr>
      </p:pic>
      <p:pic>
        <p:nvPicPr>
          <p:cNvPr id="14" name="image3.png" descr="Chart, histogram&#10;&#10;Description automatically generated">
            <a:extLst>
              <a:ext uri="{FF2B5EF4-FFF2-40B4-BE49-F238E27FC236}">
                <a16:creationId xmlns:a16="http://schemas.microsoft.com/office/drawing/2014/main" id="{C6E4411D-C574-E549-B821-CA64599E5E94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84843" y="5551214"/>
            <a:ext cx="3655325" cy="1090173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5772244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0110D-EB07-4FAD-5D81-63C5D9871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F809C4A-214E-88F1-50F0-02FCF60D716F}"/>
              </a:ext>
            </a:extLst>
          </p:cNvPr>
          <p:cNvSpPr txBox="1"/>
          <p:nvPr/>
        </p:nvSpPr>
        <p:spPr>
          <a:xfrm>
            <a:off x="1880884" y="6211669"/>
            <a:ext cx="96359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</a:schemeClr>
                </a:solidFill>
              </a:rPr>
              <a:t>Brandmeyer, T. … Delorme, A. (2024).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</a:rPr>
              <a:t> </a:t>
            </a:r>
            <a:r>
              <a:rPr lang="en-US" sz="1400" i="1" dirty="0">
                <a:solidFill>
                  <a:schemeClr val="tx1">
                    <a:lumMod val="65000"/>
                  </a:schemeClr>
                </a:solidFill>
              </a:rPr>
              <a:t>Neuroelectromagnetic Data Archive and Repository - Open Source Platform Analysis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</a:rPr>
              <a:t>. Manuscript submitted for publication.</a:t>
            </a:r>
          </a:p>
        </p:txBody>
      </p:sp>
      <p:pic>
        <p:nvPicPr>
          <p:cNvPr id="23" name="Picture 22" descr="A map of the united states&#10;&#10;AI-generated content may be incorrect.">
            <a:extLst>
              <a:ext uri="{FF2B5EF4-FFF2-40B4-BE49-F238E27FC236}">
                <a16:creationId xmlns:a16="http://schemas.microsoft.com/office/drawing/2014/main" id="{85AE2FB2-0A11-5B31-BBF4-C25E29E99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75" y="223067"/>
            <a:ext cx="11549849" cy="3388813"/>
          </a:xfrm>
          <a:prstGeom prst="rect">
            <a:avLst/>
          </a:prstGeom>
        </p:spPr>
      </p:pic>
      <p:pic>
        <p:nvPicPr>
          <p:cNvPr id="24" name="Picture 23" descr="A graph showing the growth of data&#10;&#10;AI-generated content may be incorrect.">
            <a:extLst>
              <a:ext uri="{FF2B5EF4-FFF2-40B4-BE49-F238E27FC236}">
                <a16:creationId xmlns:a16="http://schemas.microsoft.com/office/drawing/2014/main" id="{F14A709C-1427-CC2A-128D-2AC8634BFF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6321" y="3703153"/>
            <a:ext cx="4859355" cy="250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7147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14089-2293-3BD0-2783-224DC775E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diagram of a diagram of a diagram&#10;&#10;AI-generated content may be incorrect.">
            <a:extLst>
              <a:ext uri="{FF2B5EF4-FFF2-40B4-BE49-F238E27FC236}">
                <a16:creationId xmlns:a16="http://schemas.microsoft.com/office/drawing/2014/main" id="{6E45ECFA-7B6F-9159-A404-5788A428A9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2546" y="1853248"/>
            <a:ext cx="11386908" cy="3783820"/>
          </a:xfrm>
        </p:spPr>
      </p:pic>
    </p:spTree>
    <p:extLst>
      <p:ext uri="{BB962C8B-B14F-4D97-AF65-F5344CB8AC3E}">
        <p14:creationId xmlns:p14="http://schemas.microsoft.com/office/powerpoint/2010/main" val="3047508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E6C74-72DB-B448-B55A-21C66BB7C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C42B2ED-F3A1-6804-1225-9A6A859EBC69}"/>
              </a:ext>
            </a:extLst>
          </p:cNvPr>
          <p:cNvSpPr txBox="1"/>
          <p:nvPr/>
        </p:nvSpPr>
        <p:spPr>
          <a:xfrm>
            <a:off x="1880884" y="6211669"/>
            <a:ext cx="96359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</a:schemeClr>
                </a:solidFill>
              </a:rPr>
              <a:t>Brandmeyer, T. … Delorme, A. (2024).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</a:rPr>
              <a:t> </a:t>
            </a:r>
            <a:r>
              <a:rPr lang="en-US" sz="1400" i="1" dirty="0">
                <a:solidFill>
                  <a:schemeClr val="tx1">
                    <a:lumMod val="65000"/>
                  </a:schemeClr>
                </a:solidFill>
              </a:rPr>
              <a:t>Neuroelectromagnetic Data Archive and Repository - Open Source Platform Analysis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</a:rPr>
              <a:t>. Manuscript submitted for publication.</a:t>
            </a:r>
          </a:p>
        </p:txBody>
      </p:sp>
      <p:pic>
        <p:nvPicPr>
          <p:cNvPr id="3" name="Picture 2" descr="A graph of age and age&#10;&#10;AI-generated content may be incorrect.">
            <a:extLst>
              <a:ext uri="{FF2B5EF4-FFF2-40B4-BE49-F238E27FC236}">
                <a16:creationId xmlns:a16="http://schemas.microsoft.com/office/drawing/2014/main" id="{8112FF34-F11D-CBE9-E78F-F96887169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023" y="0"/>
            <a:ext cx="7772400" cy="612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5739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6378B-F1B6-992D-D8B6-A72C92163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graph&#10;&#10;AI-generated content may be incorrect.">
            <a:extLst>
              <a:ext uri="{FF2B5EF4-FFF2-40B4-BE49-F238E27FC236}">
                <a16:creationId xmlns:a16="http://schemas.microsoft.com/office/drawing/2014/main" id="{5CD74B32-FD90-4801-44CD-B5D6090532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5713" y="0"/>
            <a:ext cx="61005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232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EB248-4BF0-729A-F7B6-465AB3F25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E060AB-CF58-D3FA-2F1D-5F86797483C2}"/>
              </a:ext>
            </a:extLst>
          </p:cNvPr>
          <p:cNvSpPr txBox="1"/>
          <p:nvPr/>
        </p:nvSpPr>
        <p:spPr>
          <a:xfrm>
            <a:off x="1880884" y="6211669"/>
            <a:ext cx="96359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</a:schemeClr>
                </a:solidFill>
              </a:rPr>
              <a:t>Brandmeyer, T. … Delorme, A. (2024).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</a:rPr>
              <a:t> </a:t>
            </a:r>
            <a:r>
              <a:rPr lang="en-US" sz="1400" i="1" dirty="0">
                <a:solidFill>
                  <a:schemeClr val="tx1">
                    <a:lumMod val="65000"/>
                  </a:schemeClr>
                </a:solidFill>
              </a:rPr>
              <a:t>Neuroelectromagnetic Data Archive and Repository - Open Source Platform Analysis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</a:rPr>
              <a:t>. Manuscript submitted for publication.</a:t>
            </a:r>
          </a:p>
        </p:txBody>
      </p:sp>
      <p:pic>
        <p:nvPicPr>
          <p:cNvPr id="3" name="Picture 2" descr="A diagram of different types of data&#10;&#10;AI-generated content may be incorrect.">
            <a:extLst>
              <a:ext uri="{FF2B5EF4-FFF2-40B4-BE49-F238E27FC236}">
                <a16:creationId xmlns:a16="http://schemas.microsoft.com/office/drawing/2014/main" id="{F5D2C253-84B2-B309-A6B8-C20562A98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445" y="500117"/>
            <a:ext cx="9457110" cy="528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5860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FA864-1147-130B-EC4C-A823BFE40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29EBEC7-9361-C228-6B03-605485274322}"/>
              </a:ext>
            </a:extLst>
          </p:cNvPr>
          <p:cNvSpPr txBox="1"/>
          <p:nvPr/>
        </p:nvSpPr>
        <p:spPr>
          <a:xfrm>
            <a:off x="1484958" y="6013706"/>
            <a:ext cx="96359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</a:schemeClr>
                </a:solidFill>
              </a:rPr>
              <a:t>Brandmeyer, T. … Delorme, A. (2024).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</a:rPr>
              <a:t> </a:t>
            </a:r>
            <a:r>
              <a:rPr lang="en-US" sz="1400" i="1" dirty="0">
                <a:solidFill>
                  <a:schemeClr val="tx1">
                    <a:lumMod val="65000"/>
                  </a:schemeClr>
                </a:solidFill>
              </a:rPr>
              <a:t>Neuroelectromagnetic Data Archive and Repository - Open Source Platform Analysis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</a:rPr>
              <a:t>. Manuscript submitted for publication.</a:t>
            </a:r>
          </a:p>
        </p:txBody>
      </p:sp>
      <p:pic>
        <p:nvPicPr>
          <p:cNvPr id="3" name="Picture 2" descr="A graph showing number of participants&#10;&#10;AI-generated content may be incorrect.">
            <a:extLst>
              <a:ext uri="{FF2B5EF4-FFF2-40B4-BE49-F238E27FC236}">
                <a16:creationId xmlns:a16="http://schemas.microsoft.com/office/drawing/2014/main" id="{2FBEEF23-A237-AE4D-9D1E-FE7C60102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884" y="493860"/>
            <a:ext cx="8443598" cy="5181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939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0C8BCE-CADC-4A1F-92E1-9472F63A2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09CE7-DFD3-DA3A-FFEB-C11835DA0399}"/>
              </a:ext>
            </a:extLst>
          </p:cNvPr>
          <p:cNvSpPr txBox="1"/>
          <p:nvPr/>
        </p:nvSpPr>
        <p:spPr>
          <a:xfrm>
            <a:off x="1880884" y="6211669"/>
            <a:ext cx="96359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</a:schemeClr>
                </a:solidFill>
              </a:rPr>
              <a:t>Brandmeyer, T. … Delorme, A. (2024).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</a:rPr>
              <a:t> </a:t>
            </a:r>
            <a:r>
              <a:rPr lang="en-US" sz="1400" i="1" dirty="0">
                <a:solidFill>
                  <a:schemeClr val="tx1">
                    <a:lumMod val="65000"/>
                  </a:schemeClr>
                </a:solidFill>
              </a:rPr>
              <a:t>Neuroelectromagnetic Data Archive and Repository - Open Source Platform Analysis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</a:rPr>
              <a:t>. Manuscript submitted for publication.</a:t>
            </a:r>
          </a:p>
        </p:txBody>
      </p:sp>
      <p:pic>
        <p:nvPicPr>
          <p:cNvPr id="6" name="Picture 5" descr="A graph of a number of patients&#10;&#10;AI-generated content may be incorrect.">
            <a:extLst>
              <a:ext uri="{FF2B5EF4-FFF2-40B4-BE49-F238E27FC236}">
                <a16:creationId xmlns:a16="http://schemas.microsoft.com/office/drawing/2014/main" id="{B3BD4BA3-7FB2-56DB-2416-C3FEF573A8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059" y="352196"/>
            <a:ext cx="10159084" cy="516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294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F8DC2DD-3891-CB42-8020-F01F3C9FAB0E}"/>
              </a:ext>
            </a:extLst>
          </p:cNvPr>
          <p:cNvSpPr/>
          <p:nvPr/>
        </p:nvSpPr>
        <p:spPr>
          <a:xfrm>
            <a:off x="6941349" y="5242046"/>
            <a:ext cx="515419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/>
          </a:p>
          <a:p>
            <a:r>
              <a:rPr lang="en-US" b="1" dirty="0"/>
              <a:t>GPU Nodes:</a:t>
            </a:r>
            <a:r>
              <a:rPr lang="en-US" dirty="0"/>
              <a:t> 208 NVIDIA V100 GPUs (32 GB)</a:t>
            </a:r>
          </a:p>
          <a:p>
            <a:r>
              <a:rPr lang="en-US" b="1" dirty="0"/>
              <a:t>CPU Nodes:</a:t>
            </a:r>
            <a:r>
              <a:rPr lang="en-US" dirty="0"/>
              <a:t> Intel Xeon (x40)</a:t>
            </a:r>
          </a:p>
          <a:p>
            <a:r>
              <a:rPr lang="en-US" b="1" dirty="0"/>
              <a:t>Memory per Node:</a:t>
            </a:r>
            <a:r>
              <a:rPr lang="en-US" dirty="0"/>
              <a:t> 728 compute nodes </a:t>
            </a:r>
          </a:p>
          <a:p>
            <a:r>
              <a:rPr lang="en-US" dirty="0"/>
              <a:t>(128 cores and 256 Gb of RAM)</a:t>
            </a:r>
          </a:p>
          <a:p>
            <a:pPr algn="r"/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707C2CF-FD29-6A4B-9F26-F9FF27423820}"/>
              </a:ext>
            </a:extLst>
          </p:cNvPr>
          <p:cNvGrpSpPr/>
          <p:nvPr/>
        </p:nvGrpSpPr>
        <p:grpSpPr>
          <a:xfrm>
            <a:off x="745067" y="0"/>
            <a:ext cx="8128000" cy="5080000"/>
            <a:chOff x="745067" y="0"/>
            <a:chExt cx="8128000" cy="5080000"/>
          </a:xfrm>
        </p:grpSpPr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48C05384-4C61-BE47-9EFC-ECED1BE0EF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067" y="0"/>
              <a:ext cx="8128000" cy="5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AA9F80B-A226-6945-8211-9E7372399CF8}"/>
                </a:ext>
              </a:extLst>
            </p:cNvPr>
            <p:cNvSpPr/>
            <p:nvPr/>
          </p:nvSpPr>
          <p:spPr>
            <a:xfrm>
              <a:off x="825489" y="0"/>
              <a:ext cx="20120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Expanse: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208 GPU Nodes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V100 (32 GB SMX2)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No wait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48-hour max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1F8E34F8-ECB4-2394-912F-27AE0067AB73}"/>
              </a:ext>
            </a:extLst>
          </p:cNvPr>
          <p:cNvSpPr/>
          <p:nvPr/>
        </p:nvSpPr>
        <p:spPr>
          <a:xfrm>
            <a:off x="0" y="10391"/>
            <a:ext cx="12489873" cy="87509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logo of a company&#10;&#10;AI-generated content may be incorrect.">
            <a:extLst>
              <a:ext uri="{FF2B5EF4-FFF2-40B4-BE49-F238E27FC236}">
                <a16:creationId xmlns:a16="http://schemas.microsoft.com/office/drawing/2014/main" id="{7B0999AD-A47A-F1C5-D06D-CA4F5D9E7D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021282" cy="875098"/>
          </a:xfrm>
          <a:prstGeom prst="rect">
            <a:avLst/>
          </a:prstGeom>
        </p:spPr>
      </p:pic>
      <p:pic>
        <p:nvPicPr>
          <p:cNvPr id="1026" name="Picture 2" descr="Expanse">
            <a:extLst>
              <a:ext uri="{FF2B5EF4-FFF2-40B4-BE49-F238E27FC236}">
                <a16:creationId xmlns:a16="http://schemas.microsoft.com/office/drawing/2014/main" id="{9D0589AC-B19D-1ED1-35F3-67C7321729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3332" y="10392"/>
            <a:ext cx="6948668" cy="89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44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7CBC9-634B-1B40-8E29-39F5B0019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807" y="169306"/>
            <a:ext cx="9404723" cy="1400530"/>
          </a:xfrm>
        </p:spPr>
        <p:txBody>
          <a:bodyPr/>
          <a:lstStyle/>
          <a:p>
            <a:r>
              <a:rPr lang="en-US" dirty="0"/>
              <a:t>Open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94D96-96A6-AE42-87F9-DE4E609C38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877" y="1252289"/>
            <a:ext cx="5126038" cy="419548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Findable</a:t>
            </a:r>
          </a:p>
          <a:p>
            <a:pPr marL="457200" lvl="1" indent="0">
              <a:buNone/>
            </a:pPr>
            <a:r>
              <a:rPr lang="en-US" dirty="0"/>
              <a:t>Data and supplementary materials have sufficiently rich metadata </a:t>
            </a:r>
            <a:br>
              <a:rPr lang="en-US" dirty="0"/>
            </a:br>
            <a:r>
              <a:rPr lang="en-US" dirty="0"/>
              <a:t>and a unique and persistent identifier. </a:t>
            </a:r>
          </a:p>
          <a:p>
            <a:pPr marL="0" indent="0">
              <a:buNone/>
            </a:pPr>
            <a:r>
              <a:rPr lang="en-US" dirty="0"/>
              <a:t>Accessible</a:t>
            </a:r>
          </a:p>
          <a:p>
            <a:pPr marL="457200" lvl="1" indent="0">
              <a:buNone/>
            </a:pPr>
            <a:r>
              <a:rPr lang="en-US" dirty="0"/>
              <a:t>Data is deposited in a trusted repository.</a:t>
            </a:r>
          </a:p>
          <a:p>
            <a:pPr marL="0" indent="0">
              <a:buNone/>
            </a:pPr>
            <a:r>
              <a:rPr lang="en-US" dirty="0"/>
              <a:t>Interoperable</a:t>
            </a:r>
          </a:p>
          <a:p>
            <a:pPr marL="457200" lvl="1" indent="0">
              <a:buNone/>
            </a:pPr>
            <a:r>
              <a:rPr lang="en-US" dirty="0"/>
              <a:t>(Meta)data uses a formal, shared, and broadly applicable language or format.</a:t>
            </a:r>
          </a:p>
          <a:p>
            <a:pPr marL="0" indent="0">
              <a:buNone/>
            </a:pPr>
            <a:r>
              <a:rPr lang="en-US" dirty="0"/>
              <a:t>Reusable</a:t>
            </a:r>
          </a:p>
          <a:p>
            <a:pPr marL="457200" lvl="1" indent="0">
              <a:buNone/>
            </a:pPr>
            <a:r>
              <a:rPr lang="en-US" dirty="0"/>
              <a:t>Data is described with clear and understandable attributes.</a:t>
            </a:r>
          </a:p>
          <a:p>
            <a:pPr marL="457200" lvl="1" indent="0">
              <a:buNone/>
            </a:pPr>
            <a:r>
              <a:rPr lang="en-US" dirty="0"/>
              <a:t>Anonymized.</a:t>
            </a:r>
          </a:p>
          <a:p>
            <a:pPr marL="457200" lvl="1" indent="0">
              <a:buNone/>
            </a:pPr>
            <a:r>
              <a:rPr lang="en-US" dirty="0"/>
              <a:t>There should be a clear and acceptable license for re-use.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763835-3428-0542-BCED-ECBC6060D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8336" y="4622915"/>
            <a:ext cx="4207201" cy="14278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B5796-E8AD-B14B-B05E-B9353C0B98B1}"/>
              </a:ext>
            </a:extLst>
          </p:cNvPr>
          <p:cNvSpPr txBox="1"/>
          <p:nvPr/>
        </p:nvSpPr>
        <p:spPr>
          <a:xfrm>
            <a:off x="937877" y="6358590"/>
            <a:ext cx="6316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https://www.force11.org/group/fairgroup/fairprinciples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4471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8677A74D-9CDC-334D-BAEF-7D2F9091A1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560" y="1717271"/>
            <a:ext cx="10850880" cy="504444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CAC2795-537F-024A-AC8E-7659CA554E43}"/>
              </a:ext>
            </a:extLst>
          </p:cNvPr>
          <p:cNvSpPr/>
          <p:nvPr/>
        </p:nvSpPr>
        <p:spPr>
          <a:xfrm>
            <a:off x="2781300" y="4264891"/>
            <a:ext cx="4241800" cy="2362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AA9329-CEA8-0044-88E9-7F265683C4E8}"/>
              </a:ext>
            </a:extLst>
          </p:cNvPr>
          <p:cNvSpPr/>
          <p:nvPr/>
        </p:nvSpPr>
        <p:spPr>
          <a:xfrm>
            <a:off x="825500" y="5999711"/>
            <a:ext cx="1612900" cy="76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82A9D0FE-F255-FB40-AE8A-6FF50A6A35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60" y="4907511"/>
            <a:ext cx="2768600" cy="1651000"/>
          </a:xfrm>
          <a:prstGeom prst="rect">
            <a:avLst/>
          </a:prstGeom>
        </p:spPr>
      </p:pic>
      <p:pic>
        <p:nvPicPr>
          <p:cNvPr id="11" name="Picture 4" descr="Table&#10;&#10;Description automatically generated">
            <a:extLst>
              <a:ext uri="{FF2B5EF4-FFF2-40B4-BE49-F238E27FC236}">
                <a16:creationId xmlns:a16="http://schemas.microsoft.com/office/drawing/2014/main" id="{50D57D66-399D-2F4E-A2C0-E50EB204A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3934" y="5019784"/>
            <a:ext cx="1392666" cy="167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3C0090-9A3D-E5C3-9255-D2EEAAC6139C}"/>
              </a:ext>
            </a:extLst>
          </p:cNvPr>
          <p:cNvSpPr txBox="1"/>
          <p:nvPr/>
        </p:nvSpPr>
        <p:spPr>
          <a:xfrm>
            <a:off x="4380533" y="4264891"/>
            <a:ext cx="15295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</a:rPr>
              <a:t>EEGDash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52425-246A-107B-4754-AC5D9F57B7B7}"/>
              </a:ext>
            </a:extLst>
          </p:cNvPr>
          <p:cNvSpPr/>
          <p:nvPr/>
        </p:nvSpPr>
        <p:spPr>
          <a:xfrm>
            <a:off x="11521440" y="1727662"/>
            <a:ext cx="639688" cy="503404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37599E-2798-3A06-BB91-81FFD2B2B293}"/>
              </a:ext>
            </a:extLst>
          </p:cNvPr>
          <p:cNvSpPr txBox="1"/>
          <p:nvPr/>
        </p:nvSpPr>
        <p:spPr>
          <a:xfrm>
            <a:off x="2781300" y="416496"/>
            <a:ext cx="73228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Computational resources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E47F32-983E-7E37-202E-72037BB826F0}"/>
              </a:ext>
            </a:extLst>
          </p:cNvPr>
          <p:cNvSpPr txBox="1"/>
          <p:nvPr/>
        </p:nvSpPr>
        <p:spPr>
          <a:xfrm>
            <a:off x="7937500" y="6325069"/>
            <a:ext cx="3419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Free for all (non commercial)</a:t>
            </a:r>
          </a:p>
        </p:txBody>
      </p:sp>
    </p:spTree>
    <p:extLst>
      <p:ext uri="{BB962C8B-B14F-4D97-AF65-F5344CB8AC3E}">
        <p14:creationId xmlns:p14="http://schemas.microsoft.com/office/powerpoint/2010/main" val="41465279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8575C11-ED5B-E145-828E-CCB0624E8E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6571" y="2045260"/>
            <a:ext cx="3162832" cy="2767479"/>
          </a:xfrm>
          <a:prstGeom prst="rect">
            <a:avLst/>
          </a:prstGeom>
        </p:spPr>
      </p:pic>
      <p:pic>
        <p:nvPicPr>
          <p:cNvPr id="16" name="Picture 15" descr="A picture containing orange, photo, yellow, sign&#10;&#10;Description automatically generated">
            <a:extLst>
              <a:ext uri="{FF2B5EF4-FFF2-40B4-BE49-F238E27FC236}">
                <a16:creationId xmlns:a16="http://schemas.microsoft.com/office/drawing/2014/main" id="{F4AEB7DE-2927-6746-AB19-4E47FAD836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835" y="1967893"/>
            <a:ext cx="2930422" cy="2922214"/>
          </a:xfrm>
          <a:prstGeom prst="rect">
            <a:avLst/>
          </a:prstGeom>
        </p:spPr>
      </p:pic>
      <p:pic>
        <p:nvPicPr>
          <p:cNvPr id="9" name="Picture 2" descr="Home">
            <a:extLst>
              <a:ext uri="{FF2B5EF4-FFF2-40B4-BE49-F238E27FC236}">
                <a16:creationId xmlns:a16="http://schemas.microsoft.com/office/drawing/2014/main" id="{3DA07EFB-931E-384C-BEC0-7BC5A8922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9522" y="4634105"/>
            <a:ext cx="3841837" cy="81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3F5969-32A1-AC4A-871F-8F17E46DA2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163" y="3098245"/>
            <a:ext cx="1777502" cy="13701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1893EC-AE7A-1A4C-8904-2AE51C2C21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4798" y="1641594"/>
            <a:ext cx="3585845" cy="155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7135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7CBC9-634B-1B40-8E29-39F5B0019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807" y="169306"/>
            <a:ext cx="9404723" cy="1400530"/>
          </a:xfrm>
        </p:spPr>
        <p:txBody>
          <a:bodyPr/>
          <a:lstStyle/>
          <a:p>
            <a:r>
              <a:rPr lang="en-US" dirty="0"/>
              <a:t>Open Data - BIDS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94D96-96A6-AE42-87F9-DE4E609C38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877" y="1252289"/>
            <a:ext cx="5126038" cy="419548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Findable</a:t>
            </a:r>
          </a:p>
          <a:p>
            <a:pPr marL="457200" lvl="1" indent="0">
              <a:buNone/>
            </a:pPr>
            <a:r>
              <a:rPr lang="en-US" dirty="0"/>
              <a:t>Data and supplementary materials have sufficiently rich metadata </a:t>
            </a:r>
            <a:br>
              <a:rPr lang="en-US" dirty="0"/>
            </a:br>
            <a:r>
              <a:rPr lang="en-US" dirty="0"/>
              <a:t>and a unique and persistent identifier.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Accessible</a:t>
            </a:r>
          </a:p>
          <a:p>
            <a:pPr marL="457200" lvl="1" indent="0">
              <a:buNone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Data is deposited in a trusted repository.</a:t>
            </a:r>
          </a:p>
          <a:p>
            <a:pPr marL="0" indent="0">
              <a:buNone/>
            </a:pPr>
            <a:r>
              <a:rPr lang="en-US" dirty="0"/>
              <a:t>Interoperable</a:t>
            </a:r>
          </a:p>
          <a:p>
            <a:pPr marL="457200" lvl="1" indent="0">
              <a:buNone/>
            </a:pPr>
            <a:r>
              <a:rPr lang="en-US" dirty="0"/>
              <a:t>(Meta)data uses a formal, shared, and broadly applicable language or format.</a:t>
            </a:r>
          </a:p>
          <a:p>
            <a:pPr marL="0" indent="0">
              <a:buNone/>
            </a:pPr>
            <a:r>
              <a:rPr lang="en-US" dirty="0"/>
              <a:t>Reusable</a:t>
            </a:r>
          </a:p>
          <a:p>
            <a:pPr marL="457200" lvl="1" indent="0">
              <a:buNone/>
            </a:pPr>
            <a:r>
              <a:rPr lang="en-US" dirty="0"/>
              <a:t>Data is described with clear and understandable attributes.</a:t>
            </a:r>
          </a:p>
          <a:p>
            <a:pPr marL="457200" lvl="1" indent="0">
              <a:buNone/>
            </a:pPr>
            <a:r>
              <a:rPr lang="en-US" dirty="0"/>
              <a:t>Anonymized.</a:t>
            </a:r>
          </a:p>
          <a:p>
            <a:pPr marL="457200" lvl="1" indent="0">
              <a:buNone/>
            </a:pPr>
            <a:r>
              <a:rPr lang="en-US" dirty="0"/>
              <a:t>There should be a clear and acceptable license for re-use.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763835-3428-0542-BCED-ECBC6060D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8336" y="4622915"/>
            <a:ext cx="4207201" cy="14278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BB5796-E8AD-B14B-B05E-B9353C0B98B1}"/>
              </a:ext>
            </a:extLst>
          </p:cNvPr>
          <p:cNvSpPr txBox="1"/>
          <p:nvPr/>
        </p:nvSpPr>
        <p:spPr>
          <a:xfrm>
            <a:off x="937877" y="6358590"/>
            <a:ext cx="6316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https://www.force11.org/group/fairgroup/fairprinciples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799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F6142-4E96-2447-8EE6-20E218125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BIDS?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6E922A-A64C-F847-8CC0-A3362DE0E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8563" y="1639804"/>
            <a:ext cx="7074130" cy="793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/>
              <a:t>BIDS is a way to organize your existing raw data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00FEF82-8A0B-0143-9872-2A2251812426}"/>
              </a:ext>
            </a:extLst>
          </p:cNvPr>
          <p:cNvSpPr txBox="1">
            <a:spLocks/>
          </p:cNvSpPr>
          <p:nvPr/>
        </p:nvSpPr>
        <p:spPr>
          <a:xfrm>
            <a:off x="1287293" y="2198510"/>
            <a:ext cx="7488717" cy="1638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dirty="0"/>
              <a:t>To improve consistent and complete documentation</a:t>
            </a:r>
          </a:p>
          <a:p>
            <a:r>
              <a:rPr lang="en-US" dirty="0"/>
              <a:t>To facilitate re-use by your future self and others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29FFF8-C67E-524F-83EA-61EEAE5F37DC}"/>
              </a:ext>
            </a:extLst>
          </p:cNvPr>
          <p:cNvSpPr/>
          <p:nvPr/>
        </p:nvSpPr>
        <p:spPr>
          <a:xfrm>
            <a:off x="1062338" y="3877139"/>
            <a:ext cx="153599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/>
              <a:t>BIDS is not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0331472-E6F0-5440-AD5D-9BB631B099F3}"/>
              </a:ext>
            </a:extLst>
          </p:cNvPr>
          <p:cNvSpPr txBox="1">
            <a:spLocks/>
          </p:cNvSpPr>
          <p:nvPr/>
        </p:nvSpPr>
        <p:spPr>
          <a:xfrm>
            <a:off x="1287293" y="4348335"/>
            <a:ext cx="5556106" cy="16074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dirty="0"/>
              <a:t>A new file format</a:t>
            </a:r>
          </a:p>
          <a:p>
            <a:r>
              <a:rPr lang="en-US" dirty="0"/>
              <a:t>A search engine</a:t>
            </a:r>
          </a:p>
          <a:p>
            <a:r>
              <a:rPr lang="en-US" dirty="0"/>
              <a:t>A data sharing tool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0851D8-8322-A94B-94B9-E148103AD4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8014" y="4308026"/>
            <a:ext cx="3911648" cy="169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312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0ACCA2A-1CF7-CD41-B2A6-B13CD9276D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7806" y="96274"/>
            <a:ext cx="4894438" cy="304492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FE1F24-F000-2040-B421-7DBFAB9EFC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373" y="2365480"/>
            <a:ext cx="4894437" cy="295661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E93F8AB-B0FC-2F4F-89E4-C29314E2AF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1184" y="4377630"/>
            <a:ext cx="4832193" cy="282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584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FF3304B-8CA5-1B42-BAE6-25C3D0390ABE}"/>
              </a:ext>
            </a:extLst>
          </p:cNvPr>
          <p:cNvSpPr txBox="1"/>
          <p:nvPr/>
        </p:nvSpPr>
        <p:spPr>
          <a:xfrm>
            <a:off x="1109560" y="403802"/>
            <a:ext cx="1925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BIDS-EEG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8813764-A347-174F-84FE-B36F3BA3A5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1435530"/>
            <a:ext cx="3990131" cy="25447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1D13E6-C6AB-B747-8D38-E250D33016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2100602"/>
            <a:ext cx="3238821" cy="1828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1517DF-A532-374F-A205-1E983D9153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914" y="1644385"/>
            <a:ext cx="3116901" cy="22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185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FF3304B-8CA5-1B42-BAE6-25C3D0390ABE}"/>
              </a:ext>
            </a:extLst>
          </p:cNvPr>
          <p:cNvSpPr txBox="1"/>
          <p:nvPr/>
        </p:nvSpPr>
        <p:spPr>
          <a:xfrm>
            <a:off x="1109560" y="403802"/>
            <a:ext cx="1925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BIDS-EEG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8813764-A347-174F-84FE-B36F3BA3A5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1435530"/>
            <a:ext cx="3990131" cy="25447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A215107-3ADC-1D49-B788-0905D0AB49CD}"/>
              </a:ext>
            </a:extLst>
          </p:cNvPr>
          <p:cNvSpPr txBox="1"/>
          <p:nvPr/>
        </p:nvSpPr>
        <p:spPr>
          <a:xfrm>
            <a:off x="4236646" y="1409988"/>
            <a:ext cx="26532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sz="1000" dirty="0"/>
              <a:t>▶︎ description of dataset in JSON format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1D13E6-C6AB-B747-8D38-E250D33016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2100602"/>
            <a:ext cx="3238821" cy="1828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1517DF-A532-374F-A205-1E983D9153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914" y="1644385"/>
            <a:ext cx="3116901" cy="220980"/>
          </a:xfrm>
          <a:prstGeom prst="rect">
            <a:avLst/>
          </a:prstGeom>
        </p:spPr>
      </p:pic>
      <p:pic>
        <p:nvPicPr>
          <p:cNvPr id="3" name="Picture 2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ADB8E00F-F60F-924A-BC69-0220C8F0CF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12478" y="3980282"/>
            <a:ext cx="5493349" cy="203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839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FF3304B-8CA5-1B42-BAE6-25C3D0390ABE}"/>
              </a:ext>
            </a:extLst>
          </p:cNvPr>
          <p:cNvSpPr txBox="1"/>
          <p:nvPr/>
        </p:nvSpPr>
        <p:spPr>
          <a:xfrm>
            <a:off x="1109560" y="403802"/>
            <a:ext cx="1925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BIDS-EEG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8813764-A347-174F-84FE-B36F3BA3A5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1435530"/>
            <a:ext cx="3990131" cy="25447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A215107-3ADC-1D49-B788-0905D0AB49CD}"/>
              </a:ext>
            </a:extLst>
          </p:cNvPr>
          <p:cNvSpPr txBox="1"/>
          <p:nvPr/>
        </p:nvSpPr>
        <p:spPr>
          <a:xfrm>
            <a:off x="4236646" y="1409988"/>
            <a:ext cx="2653290" cy="464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sz="1000" dirty="0"/>
              <a:t>▶︎ description of dataset in JSON format</a:t>
            </a:r>
          </a:p>
          <a:p>
            <a:pPr>
              <a:spcAft>
                <a:spcPts val="450"/>
              </a:spcAft>
            </a:pPr>
            <a:r>
              <a:rPr lang="en-US" sz="1000" dirty="0"/>
              <a:t>▶︎ readme file for users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1D13E6-C6AB-B747-8D38-E250D33016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39" y="2100602"/>
            <a:ext cx="3238821" cy="1828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1517DF-A532-374F-A205-1E983D9153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914" y="1644385"/>
            <a:ext cx="3116901" cy="2209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2B48C0D-1B02-6647-AC57-F67FDE6A8C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59404" y="3819023"/>
            <a:ext cx="6472656" cy="260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4633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{460CA439-E2BF-B144-8786-1611D1A27B8D}tf10001062</Template>
  <TotalTime>100723</TotalTime>
  <Words>1002</Words>
  <Application>Microsoft Macintosh PowerPoint</Application>
  <PresentationFormat>Widescreen</PresentationFormat>
  <Paragraphs>154</Paragraphs>
  <Slides>31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Century Gothic</vt:lpstr>
      <vt:lpstr>proxima-nova</vt:lpstr>
      <vt:lpstr>Wingdings 3</vt:lpstr>
      <vt:lpstr>Ion</vt:lpstr>
      <vt:lpstr>PowerPoint Presentation</vt:lpstr>
      <vt:lpstr>PowerPoint Presentation</vt:lpstr>
      <vt:lpstr>Open Data</vt:lpstr>
      <vt:lpstr>Open Data - BIDS</vt:lpstr>
      <vt:lpstr>What is BIDS?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EEG-BIDS (BIDS export/import)</vt:lpstr>
      <vt:lpstr>Task and event details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Part 1: What is ICA?</dc:title>
  <dc:creator>Delorme, Arnaud</dc:creator>
  <cp:lastModifiedBy>Delorme, Arnaud</cp:lastModifiedBy>
  <cp:revision>1234</cp:revision>
  <cp:lastPrinted>2023-10-20T03:17:58Z</cp:lastPrinted>
  <dcterms:created xsi:type="dcterms:W3CDTF">2020-03-19T14:36:41Z</dcterms:created>
  <dcterms:modified xsi:type="dcterms:W3CDTF">2025-11-12T16:37:28Z</dcterms:modified>
</cp:coreProperties>
</file>