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sldIdLst>
    <p:sldId id="256" r:id="rId2"/>
    <p:sldId id="353" r:id="rId3"/>
    <p:sldId id="1013" r:id="rId4"/>
    <p:sldId id="1008" r:id="rId5"/>
    <p:sldId id="1009" r:id="rId6"/>
    <p:sldId id="1006" r:id="rId7"/>
    <p:sldId id="900" r:id="rId8"/>
    <p:sldId id="987" r:id="rId9"/>
    <p:sldId id="1007" r:id="rId10"/>
    <p:sldId id="1084" r:id="rId11"/>
    <p:sldId id="1080" r:id="rId12"/>
    <p:sldId id="1085" r:id="rId13"/>
    <p:sldId id="1077" r:id="rId14"/>
    <p:sldId id="1083" r:id="rId15"/>
    <p:sldId id="1082" r:id="rId16"/>
    <p:sldId id="958" r:id="rId17"/>
    <p:sldId id="891" r:id="rId18"/>
    <p:sldId id="1081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13"/>
    <p:restoredTop sz="94694"/>
  </p:normalViewPr>
  <p:slideViewPr>
    <p:cSldViewPr snapToGrid="0" snapToObjects="1">
      <p:cViewPr varScale="1">
        <p:scale>
          <a:sx n="102" d="100"/>
          <a:sy n="102" d="100"/>
        </p:scale>
        <p:origin x="216" y="7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FC70C3-1366-8C4A-ABB5-9D046AA2E38F}" type="datetimeFigureOut">
              <a:rPr lang="en-US" smtClean="0"/>
              <a:t>11/10/25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B9F349-1C8B-124B-8A87-457A5916B4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0698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© Copyright </a:t>
            </a:r>
            <a:r>
              <a:rPr lang="en-US" b="1" dirty="0"/>
              <a:t>PresentationGO.com</a:t>
            </a:r>
            <a:r>
              <a:rPr lang="en-US" dirty="0"/>
              <a:t> – The free PowerPoint and Google Slides template library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D2766-C49B-4C1A-9FEE-6F146754B02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4567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BD3D36-4925-CE46-8BE2-9A0C2E04E9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2FA77AA-4E2C-E746-B403-3CB6E9D432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82CD4A-6402-EE48-AECE-58A7500673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EBBFF-989E-8945-88C4-D9CC26DC1D5E}" type="datetimeFigureOut">
              <a:rPr lang="en-US" smtClean="0"/>
              <a:t>11/10/25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D441E5-CF70-6944-AF66-FB1C94A5F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FCE109-1D6C-2343-BE1C-86CA39691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78C6-68A8-AA47-AE1C-438D776B4C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9156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B3EBC-1236-0F4A-919B-1A8D33ABE7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ADA9D4-8A0C-8147-B107-6E31B5120B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9E035D-D6B9-EF46-BAE1-141BB8D3DB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EBBFF-989E-8945-88C4-D9CC26DC1D5E}" type="datetimeFigureOut">
              <a:rPr lang="en-US" smtClean="0"/>
              <a:t>11/10/25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254254-CEE4-3544-A8EB-2598A7A218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848EF-AE13-F34C-BF74-1E5A3C0F22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78C6-68A8-AA47-AE1C-438D776B4C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860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4B4F832-A1C2-EF4F-A6AA-A92BBD9A05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778A63-EACB-744B-9B95-8D24D0C324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3F057B-E93F-F346-BFFF-AD09150D9F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EBBFF-989E-8945-88C4-D9CC26DC1D5E}" type="datetimeFigureOut">
              <a:rPr lang="en-US" smtClean="0"/>
              <a:t>11/10/25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D76257-8234-DB47-AD04-B733644D28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620DDB-2A5F-144C-8E96-A98FC1AFE7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78C6-68A8-AA47-AE1C-438D776B4C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7660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wav">
            <a:extLst>
              <a:ext uri="{FF2B5EF4-FFF2-40B4-BE49-F238E27FC236}">
                <a16:creationId xmlns:a16="http://schemas.microsoft.com/office/drawing/2014/main" id="{85E9EC8C-3993-C143-9593-C4CBAE9B1C6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lum bright="90000" contrast="-9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5" t="35973" r="52872" b="48853"/>
          <a:stretch>
            <a:fillRect/>
          </a:stretch>
        </p:blipFill>
        <p:spPr bwMode="auto">
          <a:xfrm>
            <a:off x="304800" y="5791200"/>
            <a:ext cx="2472267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0684" cy="114141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2">
            <a:extLst>
              <a:ext uri="{FF2B5EF4-FFF2-40B4-BE49-F238E27FC236}">
                <a16:creationId xmlns:a16="http://schemas.microsoft.com/office/drawing/2014/main" id="{D8AD9DCA-F497-474C-B47E-87BE6C66E2D8}"/>
              </a:ext>
            </a:extLst>
          </p:cNvPr>
          <p:cNvSpPr>
            <a:spLocks noGrp="1"/>
          </p:cNvSpPr>
          <p:nvPr>
            <p:ph type="dt" idx="10"/>
          </p:nvPr>
        </p:nvSpPr>
        <p:spPr>
          <a:xfrm>
            <a:off x="609601" y="6245226"/>
            <a:ext cx="2842684" cy="474663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15768885-148A-634C-A0F9-6C95E85896AA}"/>
              </a:ext>
            </a:extLst>
          </p:cNvPr>
          <p:cNvSpPr>
            <a:spLocks noGrp="1"/>
          </p:cNvSpPr>
          <p:nvPr>
            <p:ph type="ftr" idx="11"/>
          </p:nvPr>
        </p:nvSpPr>
        <p:spPr>
          <a:xfrm>
            <a:off x="4165601" y="6245226"/>
            <a:ext cx="3858684" cy="474663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Slide Number Placeholder 4">
            <a:extLst>
              <a:ext uri="{FF2B5EF4-FFF2-40B4-BE49-F238E27FC236}">
                <a16:creationId xmlns:a16="http://schemas.microsoft.com/office/drawing/2014/main" id="{081C320F-E5F2-0E4F-8E93-576C5C7906D0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737601" y="6245226"/>
            <a:ext cx="2842684" cy="474663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D7F2480-5893-C243-8C74-32D377B8A10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620255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userDrawn="1">
  <p:cSld name="Título y objetos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31"/>
          <p:cNvSpPr txBox="1">
            <a:spLocks noGrp="1"/>
          </p:cNvSpPr>
          <p:nvPr>
            <p:ph type="body" idx="1"/>
          </p:nvPr>
        </p:nvSpPr>
        <p:spPr>
          <a:xfrm>
            <a:off x="838200" y="2037498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920DE4-8C9F-A121-059E-42886E8A13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82376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32FDEC-1740-9842-99F2-ADBEAE279F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2B8FC9-2BF0-1B45-AEA8-0C0A9D4031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CEE206-0650-3441-B45A-7A8A18DB4D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EBBFF-989E-8945-88C4-D9CC26DC1D5E}" type="datetimeFigureOut">
              <a:rPr lang="en-US" smtClean="0"/>
              <a:t>11/10/25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51377C-FE16-464A-B394-37AE6CFCA0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F9080C-0B47-1D42-94E3-63139A696F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78C6-68A8-AA47-AE1C-438D776B4C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692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887DA3-D6E1-FA4E-9465-FAEA5AA02F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A21C22-C023-2143-B4B0-47165EE9C7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899F7E-AD8E-DA42-B6FA-897F6DF645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EBBFF-989E-8945-88C4-D9CC26DC1D5E}" type="datetimeFigureOut">
              <a:rPr lang="en-US" smtClean="0"/>
              <a:t>11/10/25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349F94-8ED9-C945-B452-C1FD9AACBF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8E1E77-7E12-6342-A040-2E1234B94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78C6-68A8-AA47-AE1C-438D776B4C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920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A95996-150A-B44F-A219-237FF4CBFC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2C6C82-C610-F14B-AB2B-C86E0FD279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E71E4C-C169-0A4A-BCD4-0188402134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ADF3DB-2D34-E448-9D63-029FBA3848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EBBFF-989E-8945-88C4-D9CC26DC1D5E}" type="datetimeFigureOut">
              <a:rPr lang="en-US" smtClean="0"/>
              <a:t>11/10/25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05F35F-6AAB-3B4D-AE21-80BBEC234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DE80DC-3B3B-CD41-85B9-67B248309A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78C6-68A8-AA47-AE1C-438D776B4C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6760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457F64-1431-ED49-B751-922C9D23E6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49F958-FE43-134D-8934-631ED4FA92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4D77E6-1C5F-DD41-ABF3-894E54E39A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95B2513-C4DE-4C45-8CAA-A78BFD6F896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A595A01-1C66-F942-BD2D-B397E0FEF67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DC8FDD5-220C-9E4D-8FEF-080DBC8B2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EBBFF-989E-8945-88C4-D9CC26DC1D5E}" type="datetimeFigureOut">
              <a:rPr lang="en-US" smtClean="0"/>
              <a:t>11/10/25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FD52462-2C6D-6947-9F41-4758C509A4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A12F328-1A29-B747-93E4-0446544BD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78C6-68A8-AA47-AE1C-438D776B4C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376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9E85B3-BD9C-314E-8A59-2518B7A8EB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25C0CB-F7BC-824E-A7E8-11F33034AB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EBBFF-989E-8945-88C4-D9CC26DC1D5E}" type="datetimeFigureOut">
              <a:rPr lang="en-US" smtClean="0"/>
              <a:t>11/10/25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C60393-780F-3E4F-BF51-9210B6E67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0788BEC-8D84-5A4D-8767-2C10CE574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78C6-68A8-AA47-AE1C-438D776B4C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7027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F528FE7-8F5C-554E-A6B9-69A1B424F3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EBBFF-989E-8945-88C4-D9CC26DC1D5E}" type="datetimeFigureOut">
              <a:rPr lang="en-US" smtClean="0"/>
              <a:t>11/10/25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A56AD76-D42E-D84E-A6B2-4892AC8697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902CC5-A5AC-9041-A81D-1FC64441A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78C6-68A8-AA47-AE1C-438D776B4C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18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70448D-9165-114A-97D8-3EB17917CB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1CBE37-3593-0042-B2AA-19698BA59F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D7EEB4-6309-2443-8F13-00A275B0DD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1D6BAE-2E67-EB4E-9C2D-A5482D4AB8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EBBFF-989E-8945-88C4-D9CC26DC1D5E}" type="datetimeFigureOut">
              <a:rPr lang="en-US" smtClean="0"/>
              <a:t>11/10/25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C5A0FD-D3FC-F344-B431-2DA09D599C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0FFA04-3083-CE47-95A5-A07ADE946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78C6-68A8-AA47-AE1C-438D776B4C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0394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C3026C-2030-874C-A5FF-EC1BD75DF8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9A2DE35-C7C4-E04B-91C9-0E5EFF04C1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63869D-7F28-8345-A07B-38CCEAED93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B302E8-00E5-1D4D-A82D-1AFE57B292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EBBFF-989E-8945-88C4-D9CC26DC1D5E}" type="datetimeFigureOut">
              <a:rPr lang="en-US" smtClean="0"/>
              <a:t>11/10/25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E1AB19-D0A7-CB43-8F86-3787CA9C60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4C43CC-C6F5-B946-A781-30F45E725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78C6-68A8-AA47-AE1C-438D776B4C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762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FA6243B-CA6D-F144-90F7-B8A9D8E319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9C6798-2289-FC41-B44D-699E9C44FB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D9D1C0-060A-F643-B99D-E660E603E4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DEBBFF-989E-8945-88C4-D9CC26DC1D5E}" type="datetimeFigureOut">
              <a:rPr lang="en-US" smtClean="0"/>
              <a:t>11/10/25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93CE64-537D-BE46-B8EF-C991E8F57E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322D61-5085-CC44-ABE8-57445B3D88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978C6-68A8-AA47-AE1C-438D776B4C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1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zenodo.org/record/7410278" TargetMode="External"/><Relationship Id="rId7" Type="http://schemas.openxmlformats.org/officeDocument/2006/relationships/hyperlink" Target="https://github.com/sccn/practical_MEEG2025" TargetMode="External"/><Relationship Id="rId2" Type="http://schemas.openxmlformats.org/officeDocument/2006/relationships/hyperlink" Target="https://forum.cuttingeeg.org/tag/eeglab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github.com/sccn/eeglab" TargetMode="External"/><Relationship Id="rId5" Type="http://schemas.openxmlformats.org/officeDocument/2006/relationships/image" Target="../media/image23.png"/><Relationship Id="rId4" Type="http://schemas.openxmlformats.org/officeDocument/2006/relationships/hyperlink" Target="https://openneuro.org/datasets/ds002718/versions/1.0.5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9BD37C-CC18-694D-BFC9-E80B5B6B1A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489073"/>
            <a:ext cx="9144000" cy="2387600"/>
          </a:xfrm>
        </p:spPr>
        <p:txBody>
          <a:bodyPr/>
          <a:lstStyle/>
          <a:p>
            <a:r>
              <a:rPr lang="en-US" dirty="0"/>
              <a:t>EEGLAB introduction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1926967-850F-284A-AF1C-D3A8AFE650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37501" y="3031029"/>
            <a:ext cx="9144000" cy="1655762"/>
          </a:xfrm>
        </p:spPr>
        <p:txBody>
          <a:bodyPr/>
          <a:lstStyle/>
          <a:p>
            <a:r>
              <a:rPr lang="en-US" dirty="0">
                <a:solidFill>
                  <a:srgbClr val="0070C0"/>
                </a:solidFill>
              </a:rPr>
              <a:t>Arnaud Delorme, PhD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F0A3A6A-5A25-D64C-A72B-3D07B4BC36FF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4125201" y="5979118"/>
            <a:ext cx="3406020" cy="86349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EDADF35-3522-0A4A-B9DD-F630E66273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6688" y="4183145"/>
            <a:ext cx="2005626" cy="1970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1235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525CAE-BC5D-E690-5568-9D658B71F9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FC4CEAD-159A-DE0F-116B-1C6927FC07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544" y="340083"/>
            <a:ext cx="7772400" cy="3877141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2ED493F-A48F-0B39-97D8-8F44F464D5B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67221"/>
          <a:stretch>
            <a:fillRect/>
          </a:stretch>
        </p:blipFill>
        <p:spPr>
          <a:xfrm>
            <a:off x="1635033" y="4397162"/>
            <a:ext cx="3024649" cy="2290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8206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440175B-B236-61C4-9274-56CA1238BF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544" y="340083"/>
            <a:ext cx="7772400" cy="3877141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A7C4E4A-C29E-B635-C515-24A50B2BB59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33691"/>
          <a:stretch>
            <a:fillRect/>
          </a:stretch>
        </p:blipFill>
        <p:spPr>
          <a:xfrm>
            <a:off x="1635034" y="4397162"/>
            <a:ext cx="6118578" cy="2290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5461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26A5FF-A1F3-CB59-4261-F32AA16C4C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7360830-67CC-6295-7934-467815E837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544" y="340083"/>
            <a:ext cx="7772400" cy="3877141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34E53E5-552F-30F1-EC76-BFA6486007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5033" y="4397162"/>
            <a:ext cx="9227423" cy="2290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8829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C873F9F-5CCE-3E9F-FB8B-AB04C09924A5}"/>
              </a:ext>
            </a:extLst>
          </p:cNvPr>
          <p:cNvSpPr txBox="1">
            <a:spLocks/>
          </p:cNvSpPr>
          <p:nvPr/>
        </p:nvSpPr>
        <p:spPr>
          <a:xfrm>
            <a:off x="1565893" y="66106"/>
            <a:ext cx="10472204" cy="989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ontserrat"/>
              <a:buNone/>
              <a:defRPr sz="44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3200" b="0" dirty="0"/>
              <a:t>Is there an optimal preprocessing pipeline?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CD52EF-DD37-52D5-CF45-79B77A642200}"/>
              </a:ext>
            </a:extLst>
          </p:cNvPr>
          <p:cNvSpPr txBox="1">
            <a:spLocks/>
          </p:cNvSpPr>
          <p:nvPr/>
        </p:nvSpPr>
        <p:spPr>
          <a:xfrm>
            <a:off x="883320" y="1189154"/>
            <a:ext cx="11017876" cy="17659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en-US" sz="1800" dirty="0"/>
              <a:t>Each automated artifact rejection optimized (EEGLAB, MNE, Brainstorm, Fieldtrip)</a:t>
            </a:r>
          </a:p>
          <a:p>
            <a:endParaRPr lang="en-US" sz="1800" dirty="0"/>
          </a:p>
        </p:txBody>
      </p:sp>
      <p:pic>
        <p:nvPicPr>
          <p:cNvPr id="6" name="Picture 5" descr="Chart, box and whisker chart&#10;&#10;Description automatically generated">
            <a:extLst>
              <a:ext uri="{FF2B5EF4-FFF2-40B4-BE49-F238E27FC236}">
                <a16:creationId xmlns:a16="http://schemas.microsoft.com/office/drawing/2014/main" id="{9D6534DC-8F5C-4B4A-2675-0A31BE0D144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2747"/>
          <a:stretch>
            <a:fillRect/>
          </a:stretch>
        </p:blipFill>
        <p:spPr>
          <a:xfrm>
            <a:off x="1044009" y="2303896"/>
            <a:ext cx="9682480" cy="2541828"/>
          </a:xfrm>
          <a:prstGeom prst="rect">
            <a:avLst/>
          </a:prstGeom>
        </p:spPr>
      </p:pic>
      <p:pic>
        <p:nvPicPr>
          <p:cNvPr id="2" name="Picture 1" descr="Chart, box and whisker chart&#10;&#10;Description automatically generated">
            <a:extLst>
              <a:ext uri="{FF2B5EF4-FFF2-40B4-BE49-F238E27FC236}">
                <a16:creationId xmlns:a16="http://schemas.microsoft.com/office/drawing/2014/main" id="{46AFC7EE-126E-41EE-E078-A32162BED12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93482"/>
          <a:stretch>
            <a:fillRect/>
          </a:stretch>
        </p:blipFill>
        <p:spPr>
          <a:xfrm>
            <a:off x="1044009" y="2057527"/>
            <a:ext cx="9682480" cy="24636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E889D37-54E5-3287-A5E2-5E262C15E497}"/>
              </a:ext>
            </a:extLst>
          </p:cNvPr>
          <p:cNvSpPr/>
          <p:nvPr/>
        </p:nvSpPr>
        <p:spPr>
          <a:xfrm>
            <a:off x="4310743" y="1881051"/>
            <a:ext cx="6740434" cy="32395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0323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88B3A5-21F6-4010-7F26-C62BFEC2CC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1F04DAD7-B7E5-F1D9-0E46-E5F3343ABD68}"/>
              </a:ext>
            </a:extLst>
          </p:cNvPr>
          <p:cNvSpPr txBox="1">
            <a:spLocks/>
          </p:cNvSpPr>
          <p:nvPr/>
        </p:nvSpPr>
        <p:spPr>
          <a:xfrm>
            <a:off x="1565893" y="66106"/>
            <a:ext cx="10472204" cy="989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ontserrat"/>
              <a:buNone/>
              <a:defRPr sz="44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3200" b="0" dirty="0"/>
              <a:t>Is there an optimal preprocessing pipeline?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3F5600-D373-DDB9-6554-C73FC4C496EE}"/>
              </a:ext>
            </a:extLst>
          </p:cNvPr>
          <p:cNvSpPr txBox="1">
            <a:spLocks/>
          </p:cNvSpPr>
          <p:nvPr/>
        </p:nvSpPr>
        <p:spPr>
          <a:xfrm>
            <a:off x="883320" y="1189154"/>
            <a:ext cx="11017876" cy="17659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en-US" sz="1800" dirty="0"/>
              <a:t>Each automated artifact rejection optimized (EEGLAB, MNE, Brainstorm, Fieldtrip)</a:t>
            </a:r>
          </a:p>
          <a:p>
            <a:endParaRPr lang="en-US" sz="180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60CCAE9-190F-6C91-8622-598763255FBC}"/>
              </a:ext>
            </a:extLst>
          </p:cNvPr>
          <p:cNvSpPr txBox="1">
            <a:spLocks/>
          </p:cNvSpPr>
          <p:nvPr/>
        </p:nvSpPr>
        <p:spPr>
          <a:xfrm>
            <a:off x="436537" y="5304477"/>
            <a:ext cx="11601559" cy="17659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en-US" sz="1800" dirty="0"/>
              <a:t>Compared to high-pass at 0.5Hz, not much improvement of any pipeline (although EEGLAB pipeline the only one significantly superior to 0.5 Hz high pass for all 3 datasets – no other pipeline superior to 0.5 Hz high pass for any dataset)</a:t>
            </a:r>
          </a:p>
          <a:p>
            <a:r>
              <a:rPr lang="en-US" sz="1800" dirty="0"/>
              <a:t>EEGLAB minor advantage due to line-noise contaminated channel interpolation and ICA automated rejection</a:t>
            </a:r>
          </a:p>
          <a:p>
            <a:endParaRPr lang="en-US" sz="1800" dirty="0"/>
          </a:p>
          <a:p>
            <a:endParaRPr lang="en-US" sz="1800" dirty="0"/>
          </a:p>
        </p:txBody>
      </p:sp>
      <p:pic>
        <p:nvPicPr>
          <p:cNvPr id="6" name="Picture 5" descr="Chart, box and whisker chart&#10;&#10;Description automatically generated">
            <a:extLst>
              <a:ext uri="{FF2B5EF4-FFF2-40B4-BE49-F238E27FC236}">
                <a16:creationId xmlns:a16="http://schemas.microsoft.com/office/drawing/2014/main" id="{FB824C59-6873-9F5A-2A11-3E638A10CBF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2747"/>
          <a:stretch>
            <a:fillRect/>
          </a:stretch>
        </p:blipFill>
        <p:spPr>
          <a:xfrm>
            <a:off x="1044009" y="2303896"/>
            <a:ext cx="9682480" cy="2541828"/>
          </a:xfrm>
          <a:prstGeom prst="rect">
            <a:avLst/>
          </a:prstGeom>
        </p:spPr>
      </p:pic>
      <p:pic>
        <p:nvPicPr>
          <p:cNvPr id="2" name="Picture 1" descr="Chart, box and whisker chart&#10;&#10;Description automatically generated">
            <a:extLst>
              <a:ext uri="{FF2B5EF4-FFF2-40B4-BE49-F238E27FC236}">
                <a16:creationId xmlns:a16="http://schemas.microsoft.com/office/drawing/2014/main" id="{640C4E20-45FD-36FA-232B-A07CDA5D88D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93482"/>
          <a:stretch>
            <a:fillRect/>
          </a:stretch>
        </p:blipFill>
        <p:spPr>
          <a:xfrm>
            <a:off x="1044009" y="2057527"/>
            <a:ext cx="9682480" cy="246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731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device&#10;&#10;AI-generated content may be incorrect.">
            <a:extLst>
              <a:ext uri="{FF2B5EF4-FFF2-40B4-BE49-F238E27FC236}">
                <a16:creationId xmlns:a16="http://schemas.microsoft.com/office/drawing/2014/main" id="{5DB35B3A-87F7-AE82-F6BF-F348F9B003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727" y="4213167"/>
            <a:ext cx="2924785" cy="2562855"/>
          </a:xfrm>
          <a:prstGeom prst="rect">
            <a:avLst/>
          </a:prstGeom>
        </p:spPr>
      </p:pic>
      <p:pic>
        <p:nvPicPr>
          <p:cNvPr id="7" name="Picture 6" descr="A screenshot of a video game&#10;&#10;AI-generated content may be incorrect.">
            <a:extLst>
              <a:ext uri="{FF2B5EF4-FFF2-40B4-BE49-F238E27FC236}">
                <a16:creationId xmlns:a16="http://schemas.microsoft.com/office/drawing/2014/main" id="{C964AF34-E480-949E-1470-C7E6011336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907" y="1080244"/>
            <a:ext cx="7263281" cy="3196321"/>
          </a:xfrm>
          <a:prstGeom prst="rect">
            <a:avLst/>
          </a:prstGeom>
        </p:spPr>
      </p:pic>
      <p:pic>
        <p:nvPicPr>
          <p:cNvPr id="11" name="Picture 10" descr="A black and white rectangular sign&#10;&#10;AI-generated content may be incorrect.">
            <a:extLst>
              <a:ext uri="{FF2B5EF4-FFF2-40B4-BE49-F238E27FC236}">
                <a16:creationId xmlns:a16="http://schemas.microsoft.com/office/drawing/2014/main" id="{CAC3E833-5EB5-92A8-50CC-64E89F8DADE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5051"/>
          <a:stretch>
            <a:fillRect/>
          </a:stretch>
        </p:blipFill>
        <p:spPr>
          <a:xfrm>
            <a:off x="206036" y="4242048"/>
            <a:ext cx="8956795" cy="2691108"/>
          </a:xfrm>
          <a:prstGeom prst="rect">
            <a:avLst/>
          </a:prstGeom>
        </p:spPr>
      </p:pic>
      <p:pic>
        <p:nvPicPr>
          <p:cNvPr id="12" name="Picture 11" descr="A black and white rectangular sign&#10;&#10;AI-generated content may be incorrect.">
            <a:extLst>
              <a:ext uri="{FF2B5EF4-FFF2-40B4-BE49-F238E27FC236}">
                <a16:creationId xmlns:a16="http://schemas.microsoft.com/office/drawing/2014/main" id="{6F79141C-C9FB-3EB9-2165-F22B66D37BC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74757"/>
          <a:stretch>
            <a:fillRect/>
          </a:stretch>
        </p:blipFill>
        <p:spPr>
          <a:xfrm>
            <a:off x="7770779" y="1134035"/>
            <a:ext cx="3583021" cy="319632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691C2FB-0834-2AA7-5146-6AB6654745F6}"/>
              </a:ext>
            </a:extLst>
          </p:cNvPr>
          <p:cNvSpPr txBox="1"/>
          <p:nvPr/>
        </p:nvSpPr>
        <p:spPr>
          <a:xfrm>
            <a:off x="4387113" y="288682"/>
            <a:ext cx="31342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YouTube</a:t>
            </a:r>
            <a:r>
              <a:rPr lang="en-US" sz="3600" dirty="0"/>
              <a:t> videos</a:t>
            </a:r>
          </a:p>
        </p:txBody>
      </p:sp>
    </p:spTree>
    <p:extLst>
      <p:ext uri="{BB962C8B-B14F-4D97-AF65-F5344CB8AC3E}">
        <p14:creationId xmlns:p14="http://schemas.microsoft.com/office/powerpoint/2010/main" val="26537914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5CAF2FDC-865C-9F67-EB77-080F5646E336}"/>
              </a:ext>
            </a:extLst>
          </p:cNvPr>
          <p:cNvSpPr txBox="1">
            <a:spLocks/>
          </p:cNvSpPr>
          <p:nvPr/>
        </p:nvSpPr>
        <p:spPr>
          <a:xfrm>
            <a:off x="1327634" y="394517"/>
            <a:ext cx="10472204" cy="989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ontserrat"/>
              <a:buNone/>
              <a:defRPr sz="44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3200" b="0" dirty="0"/>
              <a:t>Automated pre-processing pipelines available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0768F9BF-2847-C830-C9B0-5F601911CA0A}"/>
              </a:ext>
            </a:extLst>
          </p:cNvPr>
          <p:cNvSpPr txBox="1">
            <a:spLocks/>
          </p:cNvSpPr>
          <p:nvPr/>
        </p:nvSpPr>
        <p:spPr>
          <a:xfrm>
            <a:off x="7410289" y="3703256"/>
            <a:ext cx="4781711" cy="10669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en-US" sz="1800" dirty="0"/>
              <a:t>Has test data</a:t>
            </a:r>
          </a:p>
          <a:p>
            <a:r>
              <a:rPr lang="en-US" sz="1800" dirty="0"/>
              <a:t>Please comment and help improve the automated pipeline for each software</a:t>
            </a:r>
          </a:p>
          <a:p>
            <a:endParaRPr lang="en-US" sz="1800" dirty="0"/>
          </a:p>
          <a:p>
            <a:endParaRPr lang="en-US" sz="1800" dirty="0"/>
          </a:p>
        </p:txBody>
      </p:sp>
      <p:pic>
        <p:nvPicPr>
          <p:cNvPr id="19" name="Picture 18" descr="Graphical user interface, text, website&#10;&#10;Description automatically generated">
            <a:extLst>
              <a:ext uri="{FF2B5EF4-FFF2-40B4-BE49-F238E27FC236}">
                <a16:creationId xmlns:a16="http://schemas.microsoft.com/office/drawing/2014/main" id="{0C56C03F-8563-E3D0-DCE7-CA920C4218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359" y="1566662"/>
            <a:ext cx="7133930" cy="4714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5649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Title 1">
            <a:extLst>
              <a:ext uri="{FF2B5EF4-FFF2-40B4-BE49-F238E27FC236}">
                <a16:creationId xmlns:a16="http://schemas.microsoft.com/office/drawing/2014/main" id="{7162DCF9-C9E6-D34F-A563-BBF471574A0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362994" y="269790"/>
            <a:ext cx="8228013" cy="1141413"/>
          </a:xfrm>
        </p:spPr>
        <p:txBody>
          <a:bodyPr/>
          <a:lstStyle/>
          <a:p>
            <a:r>
              <a:rPr lang="en-US" altLang="en-US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EEGLAB reference articles</a:t>
            </a:r>
          </a:p>
        </p:txBody>
      </p:sp>
      <p:sp>
        <p:nvSpPr>
          <p:cNvPr id="55298" name="TextBox 5">
            <a:extLst>
              <a:ext uri="{FF2B5EF4-FFF2-40B4-BE49-F238E27FC236}">
                <a16:creationId xmlns:a16="http://schemas.microsoft.com/office/drawing/2014/main" id="{A45CB206-D4F3-AA48-A75A-A514E2CBA0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9800" y="1452153"/>
            <a:ext cx="7620000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200" dirty="0"/>
              <a:t>Delorme, A., </a:t>
            </a:r>
            <a:r>
              <a:rPr lang="en-US" altLang="en-US" sz="1200" dirty="0" err="1"/>
              <a:t>Makeig</a:t>
            </a:r>
            <a:r>
              <a:rPr lang="en-US" altLang="en-US" sz="1200" dirty="0"/>
              <a:t>, S. (2004) EEGLAB: an open source toolbox for analysis of single-trial EEG dynamics including independent component analysis. </a:t>
            </a:r>
            <a:r>
              <a:rPr lang="en-US" altLang="en-US" sz="1200" i="1" dirty="0"/>
              <a:t>Journal of Neuroscience Methods</a:t>
            </a:r>
            <a:r>
              <a:rPr lang="en-US" altLang="en-US" sz="1200" dirty="0"/>
              <a:t>, 134(1), 9-21.</a:t>
            </a:r>
          </a:p>
          <a:p>
            <a:endParaRPr lang="en-US" altLang="en-US" sz="1200" b="0" dirty="0"/>
          </a:p>
          <a:p>
            <a:r>
              <a:rPr lang="en-US" altLang="en-US" sz="1200" b="0" dirty="0" err="1"/>
              <a:t>Makeig</a:t>
            </a:r>
            <a:r>
              <a:rPr lang="en-US" altLang="en-US" sz="1200" b="0" dirty="0"/>
              <a:t>, S., </a:t>
            </a:r>
            <a:r>
              <a:rPr lang="en-US" altLang="en-US" sz="1200" b="0" dirty="0" err="1"/>
              <a:t>Debener</a:t>
            </a:r>
            <a:r>
              <a:rPr lang="en-US" altLang="en-US" sz="1200" b="0" dirty="0"/>
              <a:t>, S., </a:t>
            </a:r>
            <a:r>
              <a:rPr lang="en-US" altLang="en-US" sz="1200" b="0" dirty="0" err="1"/>
              <a:t>Onton</a:t>
            </a:r>
            <a:r>
              <a:rPr lang="en-US" altLang="en-US" sz="1200" b="0" dirty="0"/>
              <a:t>, J., Delorme, A. (2004) Mining event related dynamics. </a:t>
            </a:r>
            <a:r>
              <a:rPr lang="en-US" altLang="en-US" sz="1200" b="0" i="1" dirty="0"/>
              <a:t>Trends in cognitive Neuroscience</a:t>
            </a:r>
            <a:r>
              <a:rPr lang="en-US" altLang="en-US" sz="1200" b="0" dirty="0"/>
              <a:t>, 8(5), 204-210.</a:t>
            </a:r>
          </a:p>
          <a:p>
            <a:endParaRPr lang="en-US" altLang="en-US" sz="1200" b="0" dirty="0"/>
          </a:p>
          <a:p>
            <a:r>
              <a:rPr lang="en-US" altLang="en-US" sz="1200" b="0" dirty="0"/>
              <a:t>Delorme, A., Mullen, T., </a:t>
            </a:r>
            <a:r>
              <a:rPr lang="en-US" altLang="en-US" sz="1200" b="0" dirty="0" err="1"/>
              <a:t>Kothe</a:t>
            </a:r>
            <a:r>
              <a:rPr lang="en-US" altLang="en-US" sz="1200" b="0" dirty="0"/>
              <a:t>, C., </a:t>
            </a:r>
            <a:r>
              <a:rPr lang="en-US" altLang="en-US" sz="1200" b="0" dirty="0" err="1"/>
              <a:t>Bigdely-Shamlo</a:t>
            </a:r>
            <a:r>
              <a:rPr lang="en-US" altLang="en-US" sz="1200" b="0" dirty="0"/>
              <a:t>, N., </a:t>
            </a:r>
            <a:r>
              <a:rPr lang="en-US" altLang="en-US" sz="1200" b="0" dirty="0" err="1"/>
              <a:t>Akalin</a:t>
            </a:r>
            <a:r>
              <a:rPr lang="en-US" altLang="en-US" sz="1200" b="0" dirty="0"/>
              <a:t>, Z., </a:t>
            </a:r>
            <a:r>
              <a:rPr lang="en-US" altLang="en-US" sz="1200" b="0" dirty="0" err="1"/>
              <a:t>Vankov</a:t>
            </a:r>
            <a:r>
              <a:rPr lang="en-US" altLang="en-US" sz="1200" b="0" dirty="0"/>
              <a:t>, A., </a:t>
            </a:r>
            <a:r>
              <a:rPr lang="en-US" altLang="en-US" sz="1200" b="0" dirty="0" err="1"/>
              <a:t>Makeig</a:t>
            </a:r>
            <a:r>
              <a:rPr lang="en-US" altLang="en-US" sz="1200" b="0" dirty="0"/>
              <a:t>, S. (2011) EEGLAB, MPT, </a:t>
            </a:r>
            <a:r>
              <a:rPr lang="en-US" altLang="en-US" sz="1200" b="0" dirty="0" err="1"/>
              <a:t>NetSIFT</a:t>
            </a:r>
            <a:r>
              <a:rPr lang="en-US" altLang="en-US" sz="1200" b="0" dirty="0"/>
              <a:t>, NFT, BCILAB, and ERICA: New tools for advanced EEG/MEG processing. Computational Intelligence, article ID 130714.</a:t>
            </a:r>
          </a:p>
          <a:p>
            <a:endParaRPr lang="en-US" altLang="en-US" sz="1200" b="0" dirty="0"/>
          </a:p>
          <a:p>
            <a:r>
              <a:rPr lang="en-US" altLang="en-US" sz="1200" b="0" dirty="0"/>
              <a:t>Delorme, A., </a:t>
            </a:r>
            <a:r>
              <a:rPr lang="en-US" altLang="en-US" sz="1200" b="0" dirty="0" err="1"/>
              <a:t>Kothe</a:t>
            </a:r>
            <a:r>
              <a:rPr lang="en-US" altLang="en-US" sz="1200" b="0" dirty="0"/>
              <a:t>, C., </a:t>
            </a:r>
            <a:r>
              <a:rPr lang="en-US" altLang="en-US" sz="1200" b="0" dirty="0" err="1"/>
              <a:t>Bigdely</a:t>
            </a:r>
            <a:r>
              <a:rPr lang="en-US" altLang="en-US" sz="1200" b="0" dirty="0"/>
              <a:t>, N., </a:t>
            </a:r>
            <a:r>
              <a:rPr lang="en-US" altLang="en-US" sz="1200" b="0" dirty="0" err="1"/>
              <a:t>Vankov</a:t>
            </a:r>
            <a:r>
              <a:rPr lang="en-US" altLang="en-US" sz="1200" b="0" dirty="0"/>
              <a:t>, A., </a:t>
            </a:r>
            <a:r>
              <a:rPr lang="en-US" altLang="en-US" sz="1200" b="0" dirty="0" err="1"/>
              <a:t>Oostenveld</a:t>
            </a:r>
            <a:r>
              <a:rPr lang="en-US" altLang="en-US" sz="1200" b="0" dirty="0"/>
              <a:t>, R., </a:t>
            </a:r>
            <a:r>
              <a:rPr lang="en-US" altLang="en-US" sz="1200" b="0" dirty="0" err="1"/>
              <a:t>Makeig</a:t>
            </a:r>
            <a:r>
              <a:rPr lang="en-US" altLang="en-US" sz="1200" b="0" dirty="0"/>
              <a:t>, S. (2010) Matlab Tools for BCI Research? In "human-computer interaction and brain-computer interfaces". Editors : Tan, D. and </a:t>
            </a:r>
            <a:r>
              <a:rPr lang="en-US" altLang="en-US" sz="1200" b="0" dirty="0" err="1"/>
              <a:t>Nijholt</a:t>
            </a:r>
            <a:r>
              <a:rPr lang="en-US" altLang="en-US" sz="1200" b="0" dirty="0"/>
              <a:t>, A. Springer Publishing.</a:t>
            </a:r>
          </a:p>
          <a:p>
            <a:endParaRPr lang="en-US" altLang="en-US" sz="1200" b="0" dirty="0"/>
          </a:p>
          <a:p>
            <a:r>
              <a:rPr lang="en-US" altLang="en-US" sz="1200" b="0" dirty="0"/>
              <a:t>Delorme, A., </a:t>
            </a:r>
            <a:r>
              <a:rPr lang="en-US" altLang="en-US" sz="1200" b="0" dirty="0" err="1"/>
              <a:t>Makeig</a:t>
            </a:r>
            <a:r>
              <a:rPr lang="en-US" altLang="en-US" sz="1200" b="0" dirty="0"/>
              <a:t>, S. (2009) Open Source Programming for Interpreted Language: Graphic Interface and Macro Bridging Interface. 2009 Fifth International Conference on Signal-Image Technology &amp; Internet-Based Systems (SITIS, indexed in IEEE), Nov. 29 2009-Dec. 4 2009, 430-434.</a:t>
            </a:r>
          </a:p>
          <a:p>
            <a:endParaRPr lang="en-US" altLang="en-US" sz="1200" b="0" dirty="0"/>
          </a:p>
          <a:p>
            <a:r>
              <a:rPr lang="en-US" altLang="en-US" sz="1200" b="0" dirty="0"/>
              <a:t>Delorme, A., Palmer, J., </a:t>
            </a:r>
            <a:r>
              <a:rPr lang="en-US" altLang="en-US" sz="1200" b="0" dirty="0" err="1"/>
              <a:t>Onton</a:t>
            </a:r>
            <a:r>
              <a:rPr lang="en-US" altLang="en-US" sz="1200" b="0" dirty="0"/>
              <a:t>, J., </a:t>
            </a:r>
            <a:r>
              <a:rPr lang="en-US" altLang="en-US" sz="1200" b="0" dirty="0" err="1"/>
              <a:t>Oostenveld</a:t>
            </a:r>
            <a:r>
              <a:rPr lang="en-US" altLang="en-US" sz="1200" b="0" dirty="0"/>
              <a:t>, R., </a:t>
            </a:r>
            <a:r>
              <a:rPr lang="en-US" altLang="en-US" sz="1200" b="0" dirty="0" err="1"/>
              <a:t>Makeig</a:t>
            </a:r>
            <a:r>
              <a:rPr lang="en-US" altLang="en-US" sz="1200" b="0" dirty="0"/>
              <a:t>, S. (2012) Independent EEG sources are </a:t>
            </a:r>
            <a:r>
              <a:rPr lang="en-US" altLang="en-US" sz="1200" b="0" dirty="0" err="1"/>
              <a:t>dipolar.PLoS</a:t>
            </a:r>
            <a:r>
              <a:rPr lang="en-US" altLang="en-US" sz="1200" b="0" dirty="0"/>
              <a:t> One, 7(2).</a:t>
            </a:r>
          </a:p>
          <a:p>
            <a:endParaRPr lang="en-US" altLang="en-US" sz="1200" b="0" dirty="0"/>
          </a:p>
          <a:p>
            <a:r>
              <a:rPr lang="en-US" altLang="en-US" sz="1200" b="0" dirty="0"/>
              <a:t>Delorme, A., Miyakoshi., M., Jung, T.P., </a:t>
            </a:r>
            <a:r>
              <a:rPr lang="en-US" altLang="en-US" sz="1200" b="0" dirty="0" err="1"/>
              <a:t>Makeig</a:t>
            </a:r>
            <a:r>
              <a:rPr lang="en-US" altLang="en-US" sz="1200" b="0" dirty="0"/>
              <a:t>, S. (2014) Grand average ERP-image plotting and statistics: A method for comparing variability in event-related single-trial EEG activities across subjects and conditions. J </a:t>
            </a:r>
            <a:r>
              <a:rPr lang="en-US" altLang="en-US" sz="1200" b="0" dirty="0" err="1"/>
              <a:t>Neurosci</a:t>
            </a:r>
            <a:r>
              <a:rPr lang="en-US" altLang="en-US" sz="1200" b="0" dirty="0"/>
              <a:t> Methods. 2014 Oct 22. </a:t>
            </a:r>
            <a:r>
              <a:rPr lang="en-US" altLang="en-US" sz="1200" b="0" dirty="0" err="1"/>
              <a:t>pii</a:t>
            </a:r>
            <a:r>
              <a:rPr lang="en-US" altLang="en-US" sz="1200" b="0" dirty="0"/>
              <a:t>: S0165-0270(14)00363-X. </a:t>
            </a:r>
            <a:r>
              <a:rPr lang="en-US" altLang="en-US" sz="1200" b="0" dirty="0" err="1"/>
              <a:t>doi</a:t>
            </a:r>
            <a:r>
              <a:rPr lang="en-US" altLang="en-US" sz="1200" b="0" dirty="0"/>
              <a:t>: 10.1016/j.jneumeth.2014.10.003</a:t>
            </a:r>
          </a:p>
        </p:txBody>
      </p:sp>
    </p:spTree>
    <p:extLst>
      <p:ext uri="{BB962C8B-B14F-4D97-AF65-F5344CB8AC3E}">
        <p14:creationId xmlns:p14="http://schemas.microsoft.com/office/powerpoint/2010/main" val="7614922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271EAC-E426-C54F-F2AC-B62FFF1FC2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6496" y="231772"/>
            <a:ext cx="10970684" cy="1141412"/>
          </a:xfrm>
        </p:spPr>
        <p:txBody>
          <a:bodyPr/>
          <a:lstStyle/>
          <a:p>
            <a:r>
              <a:rPr lang="en-US" dirty="0"/>
              <a:t>Get ready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9EE3878-C15F-3E25-D16A-7A19D7AFCE2B}"/>
              </a:ext>
            </a:extLst>
          </p:cNvPr>
          <p:cNvSpPr txBox="1"/>
          <p:nvPr/>
        </p:nvSpPr>
        <p:spPr>
          <a:xfrm>
            <a:off x="1388993" y="1534803"/>
            <a:ext cx="609765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1. Install instructions</a:t>
            </a:r>
            <a:r>
              <a:rPr lang="en-US" dirty="0"/>
              <a:t>: </a:t>
            </a:r>
            <a:r>
              <a:rPr lang="en-US" dirty="0">
                <a:hlinkClick r:id="rId2"/>
              </a:rPr>
              <a:t>https://forum.cuttingeeg.org/tag/eeglab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0017F56F-DEF7-CA52-6C59-2B656C3CB1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8993" y="2050366"/>
            <a:ext cx="4867807" cy="83099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/>
            <a:r>
              <a:rPr lang="en-US" sz="1600" b="1" dirty="0"/>
              <a:t>2. Data </a:t>
            </a:r>
            <a:r>
              <a:rPr lang="en-US" sz="1600" dirty="0"/>
              <a:t>(ask for the </a:t>
            </a:r>
            <a:r>
              <a:rPr lang="en-US" sz="1600" dirty="0" err="1"/>
              <a:t>flashdrive</a:t>
            </a:r>
            <a:r>
              <a:rPr lang="en-US" sz="1600" dirty="0"/>
              <a:t>)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Download the pruned dataset (ds000117_pruned)</a:t>
            </a:r>
            <a:endParaRPr lang="en-US" altLang="en-US" sz="1000" dirty="0"/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Download group dataset (ds002718)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rgbClr val="222222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9" name="Picture 5" descr=":backhand_index_pointing_right:">
            <a:extLst>
              <a:ext uri="{FF2B5EF4-FFF2-40B4-BE49-F238E27FC236}">
                <a16:creationId xmlns:a16="http://schemas.microsoft.com/office/drawing/2014/main" id="{CC671CB5-4207-24BC-3F22-388A21EEF8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" y="-427038"/>
            <a:ext cx="254000" cy="25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:backhand_index_pointing_right:">
            <a:extLst>
              <a:ext uri="{FF2B5EF4-FFF2-40B4-BE49-F238E27FC236}">
                <a16:creationId xmlns:a16="http://schemas.microsoft.com/office/drawing/2014/main" id="{545AF1ED-F48E-3BED-AE83-F593B99494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" y="182563"/>
            <a:ext cx="254000" cy="25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754EF76-84C8-3D7A-139F-5C65AE5DCB37}"/>
              </a:ext>
            </a:extLst>
          </p:cNvPr>
          <p:cNvSpPr txBox="1"/>
          <p:nvPr/>
        </p:nvSpPr>
        <p:spPr>
          <a:xfrm>
            <a:off x="1388992" y="3068742"/>
            <a:ext cx="8023365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3. Install git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(Windows Git-bash; Linux or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Osx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/>
              <a:t>😇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4. Clone EEGLAB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https://github.com/sccn/eeglab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(see README) or use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flashdrive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Start MATLAB then EEGLAB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(use plugin manager menu item File &gt; Manage EEGLAB extensions)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Install File-IO plugin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Install Fieldtrip-lite plugin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Install </a:t>
            </a:r>
            <a:r>
              <a:rPr lang="en-US" sz="16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picard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plugin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8C4AF8-3264-52F8-7F00-B4F009198BB2}"/>
              </a:ext>
            </a:extLst>
          </p:cNvPr>
          <p:cNvSpPr txBox="1"/>
          <p:nvPr/>
        </p:nvSpPr>
        <p:spPr>
          <a:xfrm>
            <a:off x="1388993" y="5376564"/>
            <a:ext cx="89973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5. Clone slides and script repository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from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https://github.com/sccn/practical_MEEG2025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85591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2BFAE1-45D3-4B3B-81D2-0BF25FA84F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3960" y="449811"/>
            <a:ext cx="9404723" cy="1400530"/>
          </a:xfrm>
        </p:spPr>
        <p:txBody>
          <a:bodyPr/>
          <a:lstStyle/>
          <a:p>
            <a:r>
              <a:rPr lang="en-US" dirty="0"/>
              <a:t>EEGLAB History Timeline</a:t>
            </a:r>
          </a:p>
        </p:txBody>
      </p:sp>
      <p:sp>
        <p:nvSpPr>
          <p:cNvPr id="33" name="Freeform 5">
            <a:extLst>
              <a:ext uri="{FF2B5EF4-FFF2-40B4-BE49-F238E27FC236}">
                <a16:creationId xmlns:a16="http://schemas.microsoft.com/office/drawing/2014/main" id="{3B065FF0-D4AE-4356-A639-79626E16678C}"/>
              </a:ext>
            </a:extLst>
          </p:cNvPr>
          <p:cNvSpPr>
            <a:spLocks/>
          </p:cNvSpPr>
          <p:nvPr/>
        </p:nvSpPr>
        <p:spPr bwMode="auto">
          <a:xfrm>
            <a:off x="272320" y="1970487"/>
            <a:ext cx="1691640" cy="999737"/>
          </a:xfrm>
          <a:custGeom>
            <a:avLst/>
            <a:gdLst>
              <a:gd name="T0" fmla="*/ 0 w 929"/>
              <a:gd name="T1" fmla="*/ 0 h 365"/>
              <a:gd name="T2" fmla="*/ 747 w 929"/>
              <a:gd name="T3" fmla="*/ 0 h 365"/>
              <a:gd name="T4" fmla="*/ 929 w 929"/>
              <a:gd name="T5" fmla="*/ 182 h 365"/>
              <a:gd name="T6" fmla="*/ 747 w 929"/>
              <a:gd name="T7" fmla="*/ 365 h 365"/>
              <a:gd name="T8" fmla="*/ 0 w 929"/>
              <a:gd name="T9" fmla="*/ 365 h 365"/>
              <a:gd name="T10" fmla="*/ 0 w 929"/>
              <a:gd name="T11" fmla="*/ 0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29" h="365">
                <a:moveTo>
                  <a:pt x="0" y="0"/>
                </a:moveTo>
                <a:lnTo>
                  <a:pt x="747" y="0"/>
                </a:lnTo>
                <a:lnTo>
                  <a:pt x="929" y="182"/>
                </a:lnTo>
                <a:lnTo>
                  <a:pt x="747" y="365"/>
                </a:lnTo>
                <a:lnTo>
                  <a:pt x="0" y="365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3200" b="1" noProof="1"/>
              <a:t>1997</a:t>
            </a:r>
          </a:p>
        </p:txBody>
      </p:sp>
      <p:sp>
        <p:nvSpPr>
          <p:cNvPr id="34" name="Freeform 7">
            <a:extLst>
              <a:ext uri="{FF2B5EF4-FFF2-40B4-BE49-F238E27FC236}">
                <a16:creationId xmlns:a16="http://schemas.microsoft.com/office/drawing/2014/main" id="{35947C7E-5EEE-481F-BB7F-D686CF19A774}"/>
              </a:ext>
            </a:extLst>
          </p:cNvPr>
          <p:cNvSpPr>
            <a:spLocks/>
          </p:cNvSpPr>
          <p:nvPr/>
        </p:nvSpPr>
        <p:spPr bwMode="auto">
          <a:xfrm>
            <a:off x="1617989" y="1970487"/>
            <a:ext cx="1691640" cy="999737"/>
          </a:xfrm>
          <a:custGeom>
            <a:avLst/>
            <a:gdLst>
              <a:gd name="T0" fmla="*/ 0 w 923"/>
              <a:gd name="T1" fmla="*/ 0 h 365"/>
              <a:gd name="T2" fmla="*/ 741 w 923"/>
              <a:gd name="T3" fmla="*/ 0 h 365"/>
              <a:gd name="T4" fmla="*/ 923 w 923"/>
              <a:gd name="T5" fmla="*/ 182 h 365"/>
              <a:gd name="T6" fmla="*/ 741 w 923"/>
              <a:gd name="T7" fmla="*/ 365 h 365"/>
              <a:gd name="T8" fmla="*/ 0 w 923"/>
              <a:gd name="T9" fmla="*/ 365 h 365"/>
              <a:gd name="T10" fmla="*/ 182 w 923"/>
              <a:gd name="T11" fmla="*/ 182 h 365"/>
              <a:gd name="T12" fmla="*/ 0 w 923"/>
              <a:gd name="T13" fmla="*/ 0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23" h="365">
                <a:moveTo>
                  <a:pt x="0" y="0"/>
                </a:moveTo>
                <a:lnTo>
                  <a:pt x="741" y="0"/>
                </a:lnTo>
                <a:lnTo>
                  <a:pt x="923" y="182"/>
                </a:lnTo>
                <a:lnTo>
                  <a:pt x="741" y="365"/>
                </a:lnTo>
                <a:lnTo>
                  <a:pt x="0" y="365"/>
                </a:lnTo>
                <a:lnTo>
                  <a:pt x="182" y="18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3200" b="1" noProof="1">
                <a:solidFill>
                  <a:schemeClr val="bg1"/>
                </a:solidFill>
              </a:rPr>
              <a:t>2001</a:t>
            </a:r>
          </a:p>
        </p:txBody>
      </p:sp>
      <p:sp>
        <p:nvSpPr>
          <p:cNvPr id="35" name="Freeform 9">
            <a:extLst>
              <a:ext uri="{FF2B5EF4-FFF2-40B4-BE49-F238E27FC236}">
                <a16:creationId xmlns:a16="http://schemas.microsoft.com/office/drawing/2014/main" id="{241AF39C-8150-468E-8EB8-132CB850CF90}"/>
              </a:ext>
            </a:extLst>
          </p:cNvPr>
          <p:cNvSpPr>
            <a:spLocks/>
          </p:cNvSpPr>
          <p:nvPr/>
        </p:nvSpPr>
        <p:spPr bwMode="auto">
          <a:xfrm>
            <a:off x="2963658" y="1970487"/>
            <a:ext cx="1691640" cy="999737"/>
          </a:xfrm>
          <a:custGeom>
            <a:avLst/>
            <a:gdLst>
              <a:gd name="T0" fmla="*/ 0 w 923"/>
              <a:gd name="T1" fmla="*/ 0 h 365"/>
              <a:gd name="T2" fmla="*/ 741 w 923"/>
              <a:gd name="T3" fmla="*/ 0 h 365"/>
              <a:gd name="T4" fmla="*/ 923 w 923"/>
              <a:gd name="T5" fmla="*/ 182 h 365"/>
              <a:gd name="T6" fmla="*/ 741 w 923"/>
              <a:gd name="T7" fmla="*/ 365 h 365"/>
              <a:gd name="T8" fmla="*/ 0 w 923"/>
              <a:gd name="T9" fmla="*/ 365 h 365"/>
              <a:gd name="T10" fmla="*/ 182 w 923"/>
              <a:gd name="T11" fmla="*/ 182 h 365"/>
              <a:gd name="T12" fmla="*/ 0 w 923"/>
              <a:gd name="T13" fmla="*/ 0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23" h="365">
                <a:moveTo>
                  <a:pt x="0" y="0"/>
                </a:moveTo>
                <a:lnTo>
                  <a:pt x="741" y="0"/>
                </a:lnTo>
                <a:lnTo>
                  <a:pt x="923" y="182"/>
                </a:lnTo>
                <a:lnTo>
                  <a:pt x="741" y="365"/>
                </a:lnTo>
                <a:lnTo>
                  <a:pt x="0" y="365"/>
                </a:lnTo>
                <a:lnTo>
                  <a:pt x="182" y="18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3200" b="1" noProof="1"/>
              <a:t>2003</a:t>
            </a:r>
          </a:p>
        </p:txBody>
      </p:sp>
      <p:sp>
        <p:nvSpPr>
          <p:cNvPr id="36" name="Freeform 11">
            <a:extLst>
              <a:ext uri="{FF2B5EF4-FFF2-40B4-BE49-F238E27FC236}">
                <a16:creationId xmlns:a16="http://schemas.microsoft.com/office/drawing/2014/main" id="{79596B92-DF08-44C0-95CF-BBAD52E91451}"/>
              </a:ext>
            </a:extLst>
          </p:cNvPr>
          <p:cNvSpPr>
            <a:spLocks/>
          </p:cNvSpPr>
          <p:nvPr/>
        </p:nvSpPr>
        <p:spPr bwMode="auto">
          <a:xfrm>
            <a:off x="4309327" y="1970487"/>
            <a:ext cx="1691640" cy="999737"/>
          </a:xfrm>
          <a:custGeom>
            <a:avLst/>
            <a:gdLst>
              <a:gd name="T0" fmla="*/ 0 w 930"/>
              <a:gd name="T1" fmla="*/ 0 h 365"/>
              <a:gd name="T2" fmla="*/ 747 w 930"/>
              <a:gd name="T3" fmla="*/ 0 h 365"/>
              <a:gd name="T4" fmla="*/ 930 w 930"/>
              <a:gd name="T5" fmla="*/ 182 h 365"/>
              <a:gd name="T6" fmla="*/ 747 w 930"/>
              <a:gd name="T7" fmla="*/ 365 h 365"/>
              <a:gd name="T8" fmla="*/ 0 w 930"/>
              <a:gd name="T9" fmla="*/ 365 h 365"/>
              <a:gd name="T10" fmla="*/ 182 w 930"/>
              <a:gd name="T11" fmla="*/ 182 h 365"/>
              <a:gd name="T12" fmla="*/ 0 w 930"/>
              <a:gd name="T13" fmla="*/ 0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0" h="365">
                <a:moveTo>
                  <a:pt x="0" y="0"/>
                </a:moveTo>
                <a:lnTo>
                  <a:pt x="747" y="0"/>
                </a:lnTo>
                <a:lnTo>
                  <a:pt x="930" y="182"/>
                </a:lnTo>
                <a:lnTo>
                  <a:pt x="747" y="365"/>
                </a:lnTo>
                <a:lnTo>
                  <a:pt x="0" y="365"/>
                </a:lnTo>
                <a:lnTo>
                  <a:pt x="182" y="18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3200" b="1" noProof="1"/>
              <a:t>2006</a:t>
            </a:r>
          </a:p>
        </p:txBody>
      </p:sp>
      <p:sp>
        <p:nvSpPr>
          <p:cNvPr id="37" name="Freeform 13">
            <a:extLst>
              <a:ext uri="{FF2B5EF4-FFF2-40B4-BE49-F238E27FC236}">
                <a16:creationId xmlns:a16="http://schemas.microsoft.com/office/drawing/2014/main" id="{69311AC2-C821-4740-B151-4BAD22CB3F1E}"/>
              </a:ext>
            </a:extLst>
          </p:cNvPr>
          <p:cNvSpPr>
            <a:spLocks/>
          </p:cNvSpPr>
          <p:nvPr/>
        </p:nvSpPr>
        <p:spPr bwMode="auto">
          <a:xfrm>
            <a:off x="5654996" y="1970487"/>
            <a:ext cx="1691640" cy="999737"/>
          </a:xfrm>
          <a:custGeom>
            <a:avLst/>
            <a:gdLst>
              <a:gd name="T0" fmla="*/ 0 w 923"/>
              <a:gd name="T1" fmla="*/ 0 h 365"/>
              <a:gd name="T2" fmla="*/ 741 w 923"/>
              <a:gd name="T3" fmla="*/ 0 h 365"/>
              <a:gd name="T4" fmla="*/ 923 w 923"/>
              <a:gd name="T5" fmla="*/ 182 h 365"/>
              <a:gd name="T6" fmla="*/ 741 w 923"/>
              <a:gd name="T7" fmla="*/ 365 h 365"/>
              <a:gd name="T8" fmla="*/ 0 w 923"/>
              <a:gd name="T9" fmla="*/ 365 h 365"/>
              <a:gd name="T10" fmla="*/ 182 w 923"/>
              <a:gd name="T11" fmla="*/ 182 h 365"/>
              <a:gd name="T12" fmla="*/ 0 w 923"/>
              <a:gd name="T13" fmla="*/ 0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23" h="365">
                <a:moveTo>
                  <a:pt x="0" y="0"/>
                </a:moveTo>
                <a:lnTo>
                  <a:pt x="741" y="0"/>
                </a:lnTo>
                <a:lnTo>
                  <a:pt x="923" y="182"/>
                </a:lnTo>
                <a:lnTo>
                  <a:pt x="741" y="365"/>
                </a:lnTo>
                <a:lnTo>
                  <a:pt x="0" y="365"/>
                </a:lnTo>
                <a:lnTo>
                  <a:pt x="182" y="18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3200" b="1" noProof="1"/>
              <a:t>2011</a:t>
            </a:r>
          </a:p>
        </p:txBody>
      </p:sp>
      <p:sp>
        <p:nvSpPr>
          <p:cNvPr id="38" name="Freeform 15">
            <a:extLst>
              <a:ext uri="{FF2B5EF4-FFF2-40B4-BE49-F238E27FC236}">
                <a16:creationId xmlns:a16="http://schemas.microsoft.com/office/drawing/2014/main" id="{D06BA517-60BB-478E-B103-6B7352A7D227}"/>
              </a:ext>
            </a:extLst>
          </p:cNvPr>
          <p:cNvSpPr>
            <a:spLocks/>
          </p:cNvSpPr>
          <p:nvPr/>
        </p:nvSpPr>
        <p:spPr bwMode="auto">
          <a:xfrm>
            <a:off x="7000665" y="1970487"/>
            <a:ext cx="1691640" cy="999737"/>
          </a:xfrm>
          <a:custGeom>
            <a:avLst/>
            <a:gdLst>
              <a:gd name="T0" fmla="*/ 0 w 923"/>
              <a:gd name="T1" fmla="*/ 0 h 365"/>
              <a:gd name="T2" fmla="*/ 741 w 923"/>
              <a:gd name="T3" fmla="*/ 0 h 365"/>
              <a:gd name="T4" fmla="*/ 923 w 923"/>
              <a:gd name="T5" fmla="*/ 182 h 365"/>
              <a:gd name="T6" fmla="*/ 741 w 923"/>
              <a:gd name="T7" fmla="*/ 365 h 365"/>
              <a:gd name="T8" fmla="*/ 0 w 923"/>
              <a:gd name="T9" fmla="*/ 365 h 365"/>
              <a:gd name="T10" fmla="*/ 182 w 923"/>
              <a:gd name="T11" fmla="*/ 182 h 365"/>
              <a:gd name="T12" fmla="*/ 0 w 923"/>
              <a:gd name="T13" fmla="*/ 0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23" h="365">
                <a:moveTo>
                  <a:pt x="0" y="0"/>
                </a:moveTo>
                <a:lnTo>
                  <a:pt x="741" y="0"/>
                </a:lnTo>
                <a:lnTo>
                  <a:pt x="923" y="182"/>
                </a:lnTo>
                <a:lnTo>
                  <a:pt x="741" y="365"/>
                </a:lnTo>
                <a:lnTo>
                  <a:pt x="0" y="365"/>
                </a:lnTo>
                <a:lnTo>
                  <a:pt x="182" y="18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3200" b="1" noProof="1">
                <a:solidFill>
                  <a:schemeClr val="bg1"/>
                </a:solidFill>
              </a:rPr>
              <a:t>2018</a:t>
            </a:r>
          </a:p>
        </p:txBody>
      </p:sp>
      <p:sp>
        <p:nvSpPr>
          <p:cNvPr id="39" name="Freeform 17">
            <a:extLst>
              <a:ext uri="{FF2B5EF4-FFF2-40B4-BE49-F238E27FC236}">
                <a16:creationId xmlns:a16="http://schemas.microsoft.com/office/drawing/2014/main" id="{423AD8CF-C351-4211-B77D-DE70FBD1D8E1}"/>
              </a:ext>
            </a:extLst>
          </p:cNvPr>
          <p:cNvSpPr>
            <a:spLocks/>
          </p:cNvSpPr>
          <p:nvPr/>
        </p:nvSpPr>
        <p:spPr bwMode="auto">
          <a:xfrm>
            <a:off x="8346333" y="1970487"/>
            <a:ext cx="1691640" cy="999737"/>
          </a:xfrm>
          <a:custGeom>
            <a:avLst/>
            <a:gdLst>
              <a:gd name="T0" fmla="*/ 0 w 929"/>
              <a:gd name="T1" fmla="*/ 0 h 365"/>
              <a:gd name="T2" fmla="*/ 747 w 929"/>
              <a:gd name="T3" fmla="*/ 0 h 365"/>
              <a:gd name="T4" fmla="*/ 929 w 929"/>
              <a:gd name="T5" fmla="*/ 182 h 365"/>
              <a:gd name="T6" fmla="*/ 747 w 929"/>
              <a:gd name="T7" fmla="*/ 365 h 365"/>
              <a:gd name="T8" fmla="*/ 0 w 929"/>
              <a:gd name="T9" fmla="*/ 365 h 365"/>
              <a:gd name="T10" fmla="*/ 182 w 929"/>
              <a:gd name="T11" fmla="*/ 182 h 365"/>
              <a:gd name="T12" fmla="*/ 0 w 929"/>
              <a:gd name="T13" fmla="*/ 0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29" h="365">
                <a:moveTo>
                  <a:pt x="0" y="0"/>
                </a:moveTo>
                <a:lnTo>
                  <a:pt x="747" y="0"/>
                </a:lnTo>
                <a:lnTo>
                  <a:pt x="929" y="182"/>
                </a:lnTo>
                <a:lnTo>
                  <a:pt x="747" y="365"/>
                </a:lnTo>
                <a:lnTo>
                  <a:pt x="0" y="365"/>
                </a:lnTo>
                <a:lnTo>
                  <a:pt x="182" y="18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3200" b="1" noProof="1"/>
              <a:t>2021</a:t>
            </a: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0F0EAB54-67BA-44B6-BF01-99F8F36AADD5}"/>
              </a:ext>
            </a:extLst>
          </p:cNvPr>
          <p:cNvSpPr/>
          <p:nvPr/>
        </p:nvSpPr>
        <p:spPr>
          <a:xfrm>
            <a:off x="272320" y="5142440"/>
            <a:ext cx="1691640" cy="1216152"/>
          </a:xfrm>
          <a:prstGeom prst="roundRect">
            <a:avLst>
              <a:gd name="adj" fmla="val 8527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rIns="91440" rtlCol="0" anchor="ctr"/>
          <a:lstStyle/>
          <a:p>
            <a:pPr algn="just">
              <a:spcAft>
                <a:spcPts val="600"/>
              </a:spcAft>
            </a:pPr>
            <a:r>
              <a:rPr lang="en-US" sz="1600" dirty="0">
                <a:solidFill>
                  <a:schemeClr val="tx1"/>
                </a:solidFill>
              </a:rPr>
              <a:t>EEG/ICA Toolbox (Salk Institute)</a:t>
            </a:r>
            <a:endParaRPr lang="en-US" sz="1600" noProof="1">
              <a:solidFill>
                <a:schemeClr val="tx1"/>
              </a:solidFill>
            </a:endParaRP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77722381-8EEC-4F1C-A5BC-56F723A30095}"/>
              </a:ext>
            </a:extLst>
          </p:cNvPr>
          <p:cNvSpPr/>
          <p:nvPr/>
        </p:nvSpPr>
        <p:spPr>
          <a:xfrm>
            <a:off x="1557082" y="3448256"/>
            <a:ext cx="1752547" cy="1216152"/>
          </a:xfrm>
          <a:prstGeom prst="roundRect">
            <a:avLst>
              <a:gd name="adj" fmla="val 852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Aft>
                <a:spcPts val="600"/>
              </a:spcAft>
            </a:pPr>
            <a:r>
              <a:rPr lang="en-US" sz="1600" dirty="0"/>
              <a:t>1</a:t>
            </a:r>
            <a:r>
              <a:rPr lang="en-US" sz="1600" baseline="30000" dirty="0"/>
              <a:t>st</a:t>
            </a:r>
            <a:r>
              <a:rPr lang="en-US" sz="1600" dirty="0"/>
              <a:t> EEGLAB for artifact rejection (Salk Institute)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E5FECCEC-9706-4740-9954-AE4539C3864A}"/>
              </a:ext>
            </a:extLst>
          </p:cNvPr>
          <p:cNvSpPr/>
          <p:nvPr/>
        </p:nvSpPr>
        <p:spPr>
          <a:xfrm>
            <a:off x="2902751" y="5142440"/>
            <a:ext cx="1752547" cy="1388987"/>
          </a:xfrm>
          <a:prstGeom prst="roundRect">
            <a:avLst>
              <a:gd name="adj" fmla="val 852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Aft>
                <a:spcPts val="600"/>
              </a:spcAft>
            </a:pPr>
            <a:r>
              <a:rPr lang="en-US" sz="1600" dirty="0"/>
              <a:t>EEGLAB issued to wide audience (Salk Institute) and NIH support</a:t>
            </a:r>
            <a:endParaRPr lang="en-US" sz="1600" noProof="1">
              <a:solidFill>
                <a:schemeClr val="tx1"/>
              </a:solidFill>
            </a:endParaRP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AFA21587-222B-4C44-942B-0D89D681ED1B}"/>
              </a:ext>
            </a:extLst>
          </p:cNvPr>
          <p:cNvSpPr/>
          <p:nvPr/>
        </p:nvSpPr>
        <p:spPr>
          <a:xfrm>
            <a:off x="4248420" y="3448256"/>
            <a:ext cx="1752547" cy="1216152"/>
          </a:xfrm>
          <a:prstGeom prst="roundRect">
            <a:avLst>
              <a:gd name="adj" fmla="val 852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Aft>
                <a:spcPts val="600"/>
              </a:spcAft>
            </a:pPr>
            <a:r>
              <a:rPr lang="en-US" sz="1600" dirty="0"/>
              <a:t>EEGLAB plug-ins, STUDY structure</a:t>
            </a:r>
            <a:endParaRPr lang="en-US" sz="1600" noProof="1">
              <a:solidFill>
                <a:schemeClr val="tx1"/>
              </a:solidFill>
            </a:endParaRPr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DEDA3877-B6CD-4F04-A7F2-73E8F5DEE8E6}"/>
              </a:ext>
            </a:extLst>
          </p:cNvPr>
          <p:cNvSpPr/>
          <p:nvPr/>
        </p:nvSpPr>
        <p:spPr>
          <a:xfrm>
            <a:off x="5594089" y="5142441"/>
            <a:ext cx="1752547" cy="1388986"/>
          </a:xfrm>
          <a:prstGeom prst="roundRect">
            <a:avLst>
              <a:gd name="adj" fmla="val 852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Aft>
                <a:spcPts val="600"/>
              </a:spcAft>
            </a:pPr>
            <a:r>
              <a:rPr lang="en-US" sz="1600" dirty="0"/>
              <a:t>EEGLAB, the most widely used EEG research environment</a:t>
            </a:r>
            <a:endParaRPr lang="en-US" sz="1600" noProof="1">
              <a:solidFill>
                <a:schemeClr val="tx1"/>
              </a:solidFill>
            </a:endParaRPr>
          </a:p>
        </p:txBody>
      </p:sp>
      <p:sp>
        <p:nvSpPr>
          <p:cNvPr id="75" name="Rectangle: Rounded Corners 74">
            <a:extLst>
              <a:ext uri="{FF2B5EF4-FFF2-40B4-BE49-F238E27FC236}">
                <a16:creationId xmlns:a16="http://schemas.microsoft.com/office/drawing/2014/main" id="{B65F86FB-CE67-4077-8825-A189ADA499D6}"/>
              </a:ext>
            </a:extLst>
          </p:cNvPr>
          <p:cNvSpPr/>
          <p:nvPr/>
        </p:nvSpPr>
        <p:spPr>
          <a:xfrm>
            <a:off x="6939758" y="3448256"/>
            <a:ext cx="1752547" cy="1216152"/>
          </a:xfrm>
          <a:prstGeom prst="roundRect">
            <a:avLst>
              <a:gd name="adj" fmla="val 8527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Aft>
                <a:spcPts val="600"/>
              </a:spcAft>
            </a:pPr>
            <a:r>
              <a:rPr lang="en-US" sz="1600" dirty="0"/>
              <a:t>EEGLAB STUDY use single trial and LIMO integration</a:t>
            </a:r>
            <a:endParaRPr lang="en-US" sz="1600" noProof="1">
              <a:solidFill>
                <a:prstClr val="white"/>
              </a:solidFill>
            </a:endParaRPr>
          </a:p>
        </p:txBody>
      </p:sp>
      <p:sp>
        <p:nvSpPr>
          <p:cNvPr id="76" name="Rectangle: Rounded Corners 75">
            <a:extLst>
              <a:ext uri="{FF2B5EF4-FFF2-40B4-BE49-F238E27FC236}">
                <a16:creationId xmlns:a16="http://schemas.microsoft.com/office/drawing/2014/main" id="{31B1E816-F2D1-499A-B56F-0DCDBD86395E}"/>
              </a:ext>
            </a:extLst>
          </p:cNvPr>
          <p:cNvSpPr/>
          <p:nvPr/>
        </p:nvSpPr>
        <p:spPr>
          <a:xfrm>
            <a:off x="8285426" y="5142441"/>
            <a:ext cx="1752547" cy="1216152"/>
          </a:xfrm>
          <a:prstGeom prst="roundRect">
            <a:avLst>
              <a:gd name="adj" fmla="val 8527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en-US" sz="1600" dirty="0"/>
              <a:t>BIDS integration, big data pipelines,</a:t>
            </a:r>
          </a:p>
          <a:p>
            <a:pPr lvl="0" algn="just"/>
            <a:r>
              <a:rPr lang="en-US" sz="1600" noProof="1">
                <a:solidFill>
                  <a:schemeClr val="bg1"/>
                </a:solidFill>
              </a:rPr>
              <a:t>New website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358697A-F268-49CB-8B92-E737BD097664}"/>
              </a:ext>
            </a:extLst>
          </p:cNvPr>
          <p:cNvCxnSpPr/>
          <p:nvPr/>
        </p:nvCxnSpPr>
        <p:spPr>
          <a:xfrm>
            <a:off x="1100801" y="2970224"/>
            <a:ext cx="0" cy="2172216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91985FD-37AC-4925-92BC-6DF038F501D0}"/>
              </a:ext>
            </a:extLst>
          </p:cNvPr>
          <p:cNvCxnSpPr>
            <a:cxnSpLocks/>
            <a:endCxn id="41" idx="0"/>
          </p:cNvCxnSpPr>
          <p:nvPr/>
        </p:nvCxnSpPr>
        <p:spPr>
          <a:xfrm>
            <a:off x="2433356" y="2970224"/>
            <a:ext cx="0" cy="478032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B195173D-FDD6-472A-AA4F-4D98077CDFDD}"/>
              </a:ext>
            </a:extLst>
          </p:cNvPr>
          <p:cNvCxnSpPr>
            <a:cxnSpLocks/>
            <a:endCxn id="42" idx="0"/>
          </p:cNvCxnSpPr>
          <p:nvPr/>
        </p:nvCxnSpPr>
        <p:spPr>
          <a:xfrm>
            <a:off x="3779025" y="2970224"/>
            <a:ext cx="0" cy="2172216"/>
          </a:xfrm>
          <a:prstGeom prst="line">
            <a:avLst/>
          </a:prstGeom>
          <a:ln w="571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11279325-BD9C-443D-A3EC-9DA9D94AAC5A}"/>
              </a:ext>
            </a:extLst>
          </p:cNvPr>
          <p:cNvCxnSpPr>
            <a:cxnSpLocks/>
            <a:endCxn id="74" idx="0"/>
          </p:cNvCxnSpPr>
          <p:nvPr/>
        </p:nvCxnSpPr>
        <p:spPr>
          <a:xfrm>
            <a:off x="6470363" y="2970224"/>
            <a:ext cx="0" cy="2172217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F5590CD3-6178-4EF0-90E7-B8C685557E54}"/>
              </a:ext>
            </a:extLst>
          </p:cNvPr>
          <p:cNvCxnSpPr>
            <a:cxnSpLocks/>
            <a:endCxn id="76" idx="0"/>
          </p:cNvCxnSpPr>
          <p:nvPr/>
        </p:nvCxnSpPr>
        <p:spPr>
          <a:xfrm>
            <a:off x="9161700" y="2970224"/>
            <a:ext cx="0" cy="2172217"/>
          </a:xfrm>
          <a:prstGeom prst="line">
            <a:avLst/>
          </a:prstGeom>
          <a:ln w="571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C25A0191-7D34-4063-AF90-1A145D822869}"/>
              </a:ext>
            </a:extLst>
          </p:cNvPr>
          <p:cNvCxnSpPr>
            <a:cxnSpLocks/>
            <a:endCxn id="73" idx="0"/>
          </p:cNvCxnSpPr>
          <p:nvPr/>
        </p:nvCxnSpPr>
        <p:spPr>
          <a:xfrm>
            <a:off x="5124694" y="2970224"/>
            <a:ext cx="0" cy="478032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9EC9ADDC-B31A-44FF-BD80-A60D2C09DB48}"/>
              </a:ext>
            </a:extLst>
          </p:cNvPr>
          <p:cNvCxnSpPr>
            <a:cxnSpLocks/>
            <a:endCxn id="75" idx="0"/>
          </p:cNvCxnSpPr>
          <p:nvPr/>
        </p:nvCxnSpPr>
        <p:spPr>
          <a:xfrm>
            <a:off x="7816032" y="2970224"/>
            <a:ext cx="0" cy="478032"/>
          </a:xfrm>
          <a:prstGeom prst="line">
            <a:avLst/>
          </a:prstGeom>
          <a:ln w="571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Picture 42" descr="Graphical user interface&#10;&#10;Description automatically generated">
            <a:extLst>
              <a:ext uri="{FF2B5EF4-FFF2-40B4-BE49-F238E27FC236}">
                <a16:creationId xmlns:a16="http://schemas.microsoft.com/office/drawing/2014/main" id="{4CEBE767-125F-5F4A-9E65-E03B5DA40B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1091" y="187213"/>
            <a:ext cx="1835092" cy="1544257"/>
          </a:xfrm>
          <a:prstGeom prst="rect">
            <a:avLst/>
          </a:prstGeom>
        </p:spPr>
      </p:pic>
      <p:sp>
        <p:nvSpPr>
          <p:cNvPr id="3" name="Freeform 17">
            <a:extLst>
              <a:ext uri="{FF2B5EF4-FFF2-40B4-BE49-F238E27FC236}">
                <a16:creationId xmlns:a16="http://schemas.microsoft.com/office/drawing/2014/main" id="{F6EDE5E0-3257-A62F-E4EA-05540F0EE46F}"/>
              </a:ext>
            </a:extLst>
          </p:cNvPr>
          <p:cNvSpPr>
            <a:spLocks/>
          </p:cNvSpPr>
          <p:nvPr/>
        </p:nvSpPr>
        <p:spPr bwMode="auto">
          <a:xfrm>
            <a:off x="9693315" y="1970487"/>
            <a:ext cx="1691640" cy="999737"/>
          </a:xfrm>
          <a:custGeom>
            <a:avLst/>
            <a:gdLst>
              <a:gd name="T0" fmla="*/ 0 w 929"/>
              <a:gd name="T1" fmla="*/ 0 h 365"/>
              <a:gd name="T2" fmla="*/ 747 w 929"/>
              <a:gd name="T3" fmla="*/ 0 h 365"/>
              <a:gd name="T4" fmla="*/ 929 w 929"/>
              <a:gd name="T5" fmla="*/ 182 h 365"/>
              <a:gd name="T6" fmla="*/ 747 w 929"/>
              <a:gd name="T7" fmla="*/ 365 h 365"/>
              <a:gd name="T8" fmla="*/ 0 w 929"/>
              <a:gd name="T9" fmla="*/ 365 h 365"/>
              <a:gd name="T10" fmla="*/ 182 w 929"/>
              <a:gd name="T11" fmla="*/ 182 h 365"/>
              <a:gd name="T12" fmla="*/ 0 w 929"/>
              <a:gd name="T13" fmla="*/ 0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29" h="365">
                <a:moveTo>
                  <a:pt x="0" y="0"/>
                </a:moveTo>
                <a:lnTo>
                  <a:pt x="747" y="0"/>
                </a:lnTo>
                <a:lnTo>
                  <a:pt x="929" y="182"/>
                </a:lnTo>
                <a:lnTo>
                  <a:pt x="747" y="365"/>
                </a:lnTo>
                <a:lnTo>
                  <a:pt x="0" y="365"/>
                </a:lnTo>
                <a:lnTo>
                  <a:pt x="182" y="18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3200" b="1" noProof="1"/>
              <a:t>2024</a:t>
            </a:r>
          </a:p>
        </p:txBody>
      </p:sp>
      <p:sp>
        <p:nvSpPr>
          <p:cNvPr id="5" name="Rectangle: Rounded Corners 39">
            <a:extLst>
              <a:ext uri="{FF2B5EF4-FFF2-40B4-BE49-F238E27FC236}">
                <a16:creationId xmlns:a16="http://schemas.microsoft.com/office/drawing/2014/main" id="{6ACFE62D-0153-4B9A-536E-DBE43EFA6CEA}"/>
              </a:ext>
            </a:extLst>
          </p:cNvPr>
          <p:cNvSpPr/>
          <p:nvPr/>
        </p:nvSpPr>
        <p:spPr>
          <a:xfrm>
            <a:off x="9934543" y="3741247"/>
            <a:ext cx="1691640" cy="1216152"/>
          </a:xfrm>
          <a:prstGeom prst="roundRect">
            <a:avLst>
              <a:gd name="adj" fmla="val 8527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rIns="91440" rtlCol="0" anchor="ctr"/>
          <a:lstStyle/>
          <a:p>
            <a:pPr algn="just">
              <a:spcAft>
                <a:spcPts val="600"/>
              </a:spcAft>
            </a:pPr>
            <a:r>
              <a:rPr lang="en-US" sz="1600" dirty="0">
                <a:solidFill>
                  <a:schemeClr val="tx1"/>
                </a:solidFill>
              </a:rPr>
              <a:t>Automation on Cloud platforms</a:t>
            </a:r>
            <a:endParaRPr lang="en-US" sz="1600" noProof="1">
              <a:solidFill>
                <a:schemeClr val="tx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1CE3ECD-9066-B5F5-5819-460B5FDB2F6D}"/>
              </a:ext>
            </a:extLst>
          </p:cNvPr>
          <p:cNvCxnSpPr>
            <a:cxnSpLocks/>
          </p:cNvCxnSpPr>
          <p:nvPr/>
        </p:nvCxnSpPr>
        <p:spPr>
          <a:xfrm>
            <a:off x="10539135" y="2970224"/>
            <a:ext cx="0" cy="771023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50616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2">
            <a:extLst>
              <a:ext uri="{FF2B5EF4-FFF2-40B4-BE49-F238E27FC236}">
                <a16:creationId xmlns:a16="http://schemas.microsoft.com/office/drawing/2014/main" id="{9A634A28-FE6F-2B40-9948-9DB7CD9C66C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84302" y="239463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z="4000" dirty="0">
                <a:latin typeface="Arial" panose="020B0604020202020204" pitchFamily="34" charset="0"/>
                <a:ea typeface="ＭＳ Ｐゴシック" panose="020B0600070205080204" pitchFamily="34" charset="-128"/>
              </a:rPr>
              <a:t>EEGLAB in a few numbers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4D844C4-FAF4-B148-A500-9963B513E67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</a:extLst>
          </a:blip>
          <a:srcRect l="1532"/>
          <a:stretch/>
        </p:blipFill>
        <p:spPr>
          <a:xfrm>
            <a:off x="6574971" y="4459261"/>
            <a:ext cx="5402370" cy="219975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A8B6C5D-0ACA-4D46-92E4-2AE54E1D9EB3}"/>
              </a:ext>
            </a:extLst>
          </p:cNvPr>
          <p:cNvSpPr/>
          <p:nvPr/>
        </p:nvSpPr>
        <p:spPr>
          <a:xfrm>
            <a:off x="7199102" y="4145329"/>
            <a:ext cx="6538442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  <a:buNone/>
            </a:pPr>
            <a:r>
              <a:rPr lang="en-US" altLang="en-US" sz="1600" dirty="0"/>
              <a:t>140,000 EEGLAB session/month (</a:t>
            </a:r>
            <a:r>
              <a:rPr lang="en-US" altLang="en-US" sz="1600" dirty="0" err="1"/>
              <a:t>mixpanel</a:t>
            </a:r>
            <a:r>
              <a:rPr lang="en-US" altLang="en-US" sz="1600" dirty="0"/>
              <a:t>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C88ABA6-EEDC-6641-897A-233BE683CD39}"/>
              </a:ext>
            </a:extLst>
          </p:cNvPr>
          <p:cNvSpPr txBox="1"/>
          <p:nvPr/>
        </p:nvSpPr>
        <p:spPr>
          <a:xfrm>
            <a:off x="764068" y="1212170"/>
            <a:ext cx="6846938" cy="41326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 </a:t>
            </a:r>
            <a:r>
              <a:rPr lang="en-US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600</a:t>
            </a:r>
            <a:r>
              <a:rPr 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functions (</a:t>
            </a:r>
            <a:r>
              <a:rPr lang="en-US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150 000 </a:t>
            </a:r>
            <a:r>
              <a:rPr 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lines of code)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About </a:t>
            </a:r>
            <a:r>
              <a:rPr lang="en-US" sz="2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400,000</a:t>
            </a:r>
            <a:r>
              <a:rPr lang="en-US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download over the past 10 years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>
                <a:ln w="6600">
                  <a:solidFill>
                    <a:schemeClr val="accent6"/>
                  </a:solidFill>
                  <a:prstDash val="solid"/>
                </a:ln>
                <a:solidFill>
                  <a:schemeClr val="accent6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15,500</a:t>
            </a:r>
            <a:r>
              <a:rPr lang="en-US" sz="3000" b="1" dirty="0">
                <a:ln>
                  <a:solidFill>
                    <a:schemeClr val="accent2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users on the diffusion list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Supporting </a:t>
            </a:r>
            <a:r>
              <a:rPr lang="en-US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423 million </a:t>
            </a:r>
            <a:r>
              <a:rPr lang="en-US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dollars of research as of 2022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NIH funding since </a:t>
            </a:r>
            <a:r>
              <a:rPr lang="en-US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2003</a:t>
            </a:r>
            <a:endParaRPr lang="en-US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151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plugins</a:t>
            </a:r>
          </a:p>
        </p:txBody>
      </p:sp>
    </p:spTree>
    <p:extLst>
      <p:ext uri="{BB962C8B-B14F-4D97-AF65-F5344CB8AC3E}">
        <p14:creationId xmlns:p14="http://schemas.microsoft.com/office/powerpoint/2010/main" val="38591730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59BBADA-6464-F442-8F80-1BD7040E6D11}"/>
              </a:ext>
            </a:extLst>
          </p:cNvPr>
          <p:cNvSpPr/>
          <p:nvPr/>
        </p:nvSpPr>
        <p:spPr>
          <a:xfrm>
            <a:off x="9341708" y="5263978"/>
            <a:ext cx="2012092" cy="7166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 descr="image_eeglab">
            <a:extLst>
              <a:ext uri="{FF2B5EF4-FFF2-40B4-BE49-F238E27FC236}">
                <a16:creationId xmlns:a16="http://schemas.microsoft.com/office/drawing/2014/main" id="{84545C67-69FE-CADE-DC41-513CDAE176F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67" b="15166"/>
          <a:stretch/>
        </p:blipFill>
        <p:spPr bwMode="auto">
          <a:xfrm>
            <a:off x="939800" y="594360"/>
            <a:ext cx="10312400" cy="5223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AC15C16-79B8-CE23-7852-F190B5AD551E}"/>
              </a:ext>
            </a:extLst>
          </p:cNvPr>
          <p:cNvSpPr txBox="1"/>
          <p:nvPr/>
        </p:nvSpPr>
        <p:spPr>
          <a:xfrm>
            <a:off x="2263140" y="6057900"/>
            <a:ext cx="85553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Mikheev V, 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Skukies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 R, Ehinger BV. The Art of Brainwaves: A Survey on Event-Related Potential Visualization Practices. Aperture Neuro. 2024;4. doi:10.52294/001c.116386</a:t>
            </a:r>
          </a:p>
          <a:p>
            <a:endParaRPr lang="en-US" dirty="0">
              <a:solidFill>
                <a:schemeClr val="bg1">
                  <a:lumMod val="75000"/>
                </a:schemeClr>
              </a:solidFill>
            </a:endParaRPr>
          </a:p>
          <a:p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7367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913BB03-8245-774D-B7B8-5BCC4D44169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56" b="571"/>
          <a:stretch/>
        </p:blipFill>
        <p:spPr>
          <a:xfrm>
            <a:off x="3886200" y="914401"/>
            <a:ext cx="4585692" cy="582821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BAA63E3-2204-B043-9AD0-3BFBF07A2C97}"/>
              </a:ext>
            </a:extLst>
          </p:cNvPr>
          <p:cNvSpPr/>
          <p:nvPr/>
        </p:nvSpPr>
        <p:spPr>
          <a:xfrm>
            <a:off x="3051313" y="238540"/>
            <a:ext cx="64217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/>
              <a:t>EEGLAB plugin manager (151 plugins)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2" descr="MATLAB Logo | The most famous brands and company logos in the world">
            <a:extLst>
              <a:ext uri="{FF2B5EF4-FFF2-40B4-BE49-F238E27FC236}">
                <a16:creationId xmlns:a16="http://schemas.microsoft.com/office/drawing/2014/main" id="{2723AB13-7414-1842-886B-0FE6487A04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457" y="1539071"/>
            <a:ext cx="3208011" cy="1804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061E2196-3B4A-2147-94F1-9702DA6D62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457" y="4036033"/>
            <a:ext cx="5767512" cy="2356287"/>
          </a:xfrm>
          <a:prstGeom prst="rect">
            <a:avLst/>
          </a:prstGeom>
        </p:spPr>
      </p:pic>
      <p:pic>
        <p:nvPicPr>
          <p:cNvPr id="279556" name="Picture 4" descr="Gold Dollar Sign Transparent Background | PNG Mart">
            <a:extLst>
              <a:ext uri="{FF2B5EF4-FFF2-40B4-BE49-F238E27FC236}">
                <a16:creationId xmlns:a16="http://schemas.microsoft.com/office/drawing/2014/main" id="{462CD24E-384A-144B-B959-549C6DE84D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4244" y="1643823"/>
            <a:ext cx="1947122" cy="1460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4AD688D-3925-844C-8783-C7EA0A22DA2B}"/>
              </a:ext>
            </a:extLst>
          </p:cNvPr>
          <p:cNvSpPr txBox="1">
            <a:spLocks/>
          </p:cNvSpPr>
          <p:nvPr/>
        </p:nvSpPr>
        <p:spPr>
          <a:xfrm>
            <a:off x="3307172" y="372872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Which MATLAB version?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8992815-4B91-E44E-95AE-B1400FDAA287}"/>
              </a:ext>
            </a:extLst>
          </p:cNvPr>
          <p:cNvSpPr txBox="1"/>
          <p:nvPr/>
        </p:nvSpPr>
        <p:spPr>
          <a:xfrm>
            <a:off x="7258603" y="2768288"/>
            <a:ext cx="3973652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Additional MATLAB toolboxes</a:t>
            </a:r>
          </a:p>
          <a:p>
            <a:pPr marL="285750" indent="-285750">
              <a:buFontTx/>
              <a:buChar char="-"/>
            </a:pPr>
            <a:r>
              <a:rPr lang="en-US" sz="2400" dirty="0"/>
              <a:t>Signal processing toolbox</a:t>
            </a:r>
          </a:p>
          <a:p>
            <a:pPr marL="285750" indent="-285750">
              <a:buFontTx/>
              <a:buChar char="-"/>
            </a:pPr>
            <a:r>
              <a:rPr lang="en-US" sz="2400" dirty="0"/>
              <a:t>Statistics toolbox</a:t>
            </a:r>
          </a:p>
          <a:p>
            <a:pPr marL="285750" indent="-285750">
              <a:buFontTx/>
              <a:buChar char="-"/>
            </a:pPr>
            <a:r>
              <a:rPr lang="en-US" sz="2400" dirty="0">
                <a:solidFill>
                  <a:schemeClr val="bg1">
                    <a:lumMod val="75000"/>
                  </a:schemeClr>
                </a:solidFill>
              </a:rPr>
              <a:t>Optimization toolbox</a:t>
            </a:r>
          </a:p>
          <a:p>
            <a:pPr marL="285750" indent="-285750">
              <a:buFontTx/>
              <a:buChar char="-"/>
            </a:pPr>
            <a:r>
              <a:rPr lang="en-US" sz="2400" dirty="0">
                <a:solidFill>
                  <a:schemeClr val="bg1">
                    <a:lumMod val="75000"/>
                  </a:schemeClr>
                </a:solidFill>
              </a:rPr>
              <a:t>Image processing toolbox</a:t>
            </a:r>
          </a:p>
          <a:p>
            <a:pPr marL="285750" indent="-285750">
              <a:buFontTx/>
              <a:buChar char="-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405925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2">
            <a:extLst>
              <a:ext uri="{FF2B5EF4-FFF2-40B4-BE49-F238E27FC236}">
                <a16:creationId xmlns:a16="http://schemas.microsoft.com/office/drawing/2014/main" id="{818CF568-07C0-2F4C-A072-CD35B18CF3A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828800" y="430427"/>
            <a:ext cx="8686800" cy="685800"/>
          </a:xfrm>
        </p:spPr>
        <p:txBody>
          <a:bodyPr/>
          <a:lstStyle/>
          <a:p>
            <a:pPr eaLnBrk="1" hangingPunct="1"/>
            <a:r>
              <a:rPr lang="en-US" altLang="en-US" sz="4000" dirty="0">
                <a:latin typeface="Arial" panose="020B0604020202020204" pitchFamily="34" charset="0"/>
                <a:ea typeface="ＭＳ Ｐゴシック" panose="020B0600070205080204" pitchFamily="34" charset="-128"/>
              </a:rPr>
              <a:t>Matlab based open source</a:t>
            </a:r>
          </a:p>
        </p:txBody>
      </p:sp>
      <p:sp>
        <p:nvSpPr>
          <p:cNvPr id="54274" name="Rectangle 3">
            <a:extLst>
              <a:ext uri="{FF2B5EF4-FFF2-40B4-BE49-F238E27FC236}">
                <a16:creationId xmlns:a16="http://schemas.microsoft.com/office/drawing/2014/main" id="{13172946-7F8C-3E41-8246-D192609FC9B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828800" y="1828800"/>
            <a:ext cx="8686800" cy="5618162"/>
          </a:xfrm>
          <a:solidFill>
            <a:srgbClr val="FFFFFF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marL="0" indent="0">
              <a:buNone/>
            </a:pPr>
            <a:r>
              <a:rPr lang="en-US" altLang="en-US" sz="2400" b="1" dirty="0">
                <a:latin typeface="Arial" panose="020B0604020202020204" pitchFamily="34" charset="0"/>
                <a:ea typeface="ＭＳ Ｐゴシック" panose="020B0600070205080204" pitchFamily="34" charset="-128"/>
              </a:rPr>
              <a:t>Pros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>
                <a:latin typeface="Arial" panose="020B0604020202020204" pitchFamily="34" charset="0"/>
                <a:ea typeface="ＭＳ Ｐゴシック" panose="020B0600070205080204" pitchFamily="34" charset="-128"/>
              </a:rPr>
              <a:t>Easy to program, highly modular and extendable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>
                <a:latin typeface="Arial" panose="020B0604020202020204" pitchFamily="34" charset="0"/>
                <a:ea typeface="ＭＳ Ｐゴシック" panose="020B0600070205080204" pitchFamily="34" charset="-128"/>
              </a:rPr>
              <a:t>Not dependent on any platform (64-bit) and highly optimized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>
                <a:latin typeface="Arial" panose="020B0604020202020204" pitchFamily="34" charset="0"/>
                <a:ea typeface="ＭＳ Ｐゴシック" panose="020B0600070205080204" pitchFamily="34" charset="-128"/>
              </a:rPr>
              <a:t>Large community of users (latest development in signal processing research)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>
                <a:latin typeface="Arial" panose="020B0604020202020204" pitchFamily="34" charset="0"/>
                <a:ea typeface="ＭＳ Ｐゴシック" panose="020B0600070205080204" pitchFamily="34" charset="-128"/>
              </a:rPr>
              <a:t>Powerful scripting capabilities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marL="0" indent="0">
              <a:buNone/>
            </a:pPr>
            <a:r>
              <a:rPr lang="en-US" altLang="en-US" sz="2400" b="1" dirty="0">
                <a:latin typeface="Arial" panose="020B0604020202020204" pitchFamily="34" charset="0"/>
                <a:ea typeface="ＭＳ Ｐゴシック" panose="020B0600070205080204" pitchFamily="34" charset="-128"/>
              </a:rPr>
              <a:t>Cons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>
                <a:latin typeface="Arial" panose="020B0604020202020204" pitchFamily="34" charset="0"/>
                <a:ea typeface="ＭＳ Ｐゴシック" panose="020B0600070205080204" pitchFamily="34" charset="-128"/>
              </a:rPr>
              <a:t>Matlab commercial license required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>
                <a:latin typeface="Arial" panose="020B0604020202020204" pitchFamily="34" charset="0"/>
                <a:ea typeface="ＭＳ Ｐゴシック" panose="020B0600070205080204" pitchFamily="34" charset="-128"/>
              </a:rPr>
              <a:t>Matlab commercial toolboxes recommended (signal processing, statistics)</a:t>
            </a:r>
          </a:p>
          <a:p>
            <a:pPr marL="0" indent="0">
              <a:buNone/>
            </a:pPr>
            <a:endParaRPr lang="en-US" altLang="en-US" sz="2400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</a:pPr>
            <a:endParaRPr lang="en-US" altLang="en-US" sz="2400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1D8B0C2-BB2F-5746-A4D7-6B7644FBB5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4400" y="76200"/>
            <a:ext cx="1612900" cy="161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138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D6835AC7-8C66-6F42-BD06-3124D183AE95}"/>
              </a:ext>
            </a:extLst>
          </p:cNvPr>
          <p:cNvSpPr txBox="1">
            <a:spLocks/>
          </p:cNvSpPr>
          <p:nvPr/>
        </p:nvSpPr>
        <p:spPr>
          <a:xfrm>
            <a:off x="2975181" y="1072257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Which Operating System?</a:t>
            </a:r>
          </a:p>
        </p:txBody>
      </p:sp>
      <p:pic>
        <p:nvPicPr>
          <p:cNvPr id="17" name="Picture 406" descr="Windows Coloured Logo transparent PNG - StickPNG">
            <a:extLst>
              <a:ext uri="{FF2B5EF4-FFF2-40B4-BE49-F238E27FC236}">
                <a16:creationId xmlns:a16="http://schemas.microsoft.com/office/drawing/2014/main" id="{1AE413DA-1612-F74E-B94D-D3D3B9814E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7447" y="3122166"/>
            <a:ext cx="2288040" cy="2288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08" descr="Linux logo PNG">
            <a:extLst>
              <a:ext uri="{FF2B5EF4-FFF2-40B4-BE49-F238E27FC236}">
                <a16:creationId xmlns:a16="http://schemas.microsoft.com/office/drawing/2014/main" id="{753750A7-CDA5-7546-8C35-C8AE3F072E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818" y="3363933"/>
            <a:ext cx="1898492" cy="1804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10" descr="Free Apple Logo Png Transparent Background, Download Free Clip Art, Free  Clip Art on Clipart Library">
            <a:extLst>
              <a:ext uri="{FF2B5EF4-FFF2-40B4-BE49-F238E27FC236}">
                <a16:creationId xmlns:a16="http://schemas.microsoft.com/office/drawing/2014/main" id="{3F351CCD-F8F0-D747-AC1C-3444CFA8F9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028" y="3115144"/>
            <a:ext cx="1768929" cy="201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22579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D6835AC7-8C66-6F42-BD06-3124D183AE95}"/>
              </a:ext>
            </a:extLst>
          </p:cNvPr>
          <p:cNvSpPr txBox="1">
            <a:spLocks/>
          </p:cNvSpPr>
          <p:nvPr/>
        </p:nvSpPr>
        <p:spPr>
          <a:xfrm>
            <a:off x="2787277" y="572461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EEGLAB on MATLAB </a:t>
            </a:r>
          </a:p>
          <a:p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vs EEGLAB compiled</a:t>
            </a:r>
          </a:p>
        </p:txBody>
      </p:sp>
      <p:pic>
        <p:nvPicPr>
          <p:cNvPr id="283650" name="Picture 2" descr="Trying NOT to Compare Twins - Twiniversity">
            <a:extLst>
              <a:ext uri="{FF2B5EF4-FFF2-40B4-BE49-F238E27FC236}">
                <a16:creationId xmlns:a16="http://schemas.microsoft.com/office/drawing/2014/main" id="{AA53827A-4D85-6447-9176-FC4376B3AB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3961" y="2706233"/>
            <a:ext cx="5635171" cy="3622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84249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1772</TotalTime>
  <Words>849</Words>
  <Application>Microsoft Macintosh PowerPoint</Application>
  <PresentationFormat>Widescreen</PresentationFormat>
  <Paragraphs>90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Office Theme</vt:lpstr>
      <vt:lpstr>EEGLAB introduction</vt:lpstr>
      <vt:lpstr>EEGLAB History Timeline</vt:lpstr>
      <vt:lpstr>EEGLAB in a few numbers</vt:lpstr>
      <vt:lpstr>PowerPoint Presentation</vt:lpstr>
      <vt:lpstr>PowerPoint Presentation</vt:lpstr>
      <vt:lpstr>PowerPoint Presentation</vt:lpstr>
      <vt:lpstr>Matlab based open source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EEGLAB reference articles</vt:lpstr>
      <vt:lpstr>Get ready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Delorme, Arnaud</dc:creator>
  <cp:lastModifiedBy>Delorme, Arnaud</cp:lastModifiedBy>
  <cp:revision>73</cp:revision>
  <cp:lastPrinted>2022-11-18T19:26:59Z</cp:lastPrinted>
  <dcterms:created xsi:type="dcterms:W3CDTF">2021-06-14T00:00:58Z</dcterms:created>
  <dcterms:modified xsi:type="dcterms:W3CDTF">2025-11-10T20:13:09Z</dcterms:modified>
</cp:coreProperties>
</file>