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72" r:id="rId4"/>
    <p:sldId id="274" r:id="rId5"/>
    <p:sldId id="275" r:id="rId6"/>
    <p:sldId id="276" r:id="rId7"/>
    <p:sldId id="277" r:id="rId8"/>
    <p:sldId id="278" r:id="rId9"/>
    <p:sldId id="279" r:id="rId10"/>
    <p:sldId id="257" r:id="rId11"/>
    <p:sldId id="258" r:id="rId12"/>
    <p:sldId id="262" r:id="rId13"/>
    <p:sldId id="263" r:id="rId14"/>
    <p:sldId id="264" r:id="rId15"/>
    <p:sldId id="260" r:id="rId16"/>
    <p:sldId id="265" r:id="rId17"/>
    <p:sldId id="266" r:id="rId18"/>
    <p:sldId id="267" r:id="rId19"/>
    <p:sldId id="268" r:id="rId20"/>
    <p:sldId id="269" r:id="rId21"/>
    <p:sldId id="270" r:id="rId22"/>
    <p:sldId id="281" r:id="rId23"/>
    <p:sldId id="280" r:id="rId24"/>
    <p:sldId id="293" r:id="rId25"/>
    <p:sldId id="291" r:id="rId26"/>
    <p:sldId id="294" r:id="rId27"/>
    <p:sldId id="284" r:id="rId28"/>
    <p:sldId id="285" r:id="rId29"/>
    <p:sldId id="286" r:id="rId30"/>
    <p:sldId id="287" r:id="rId31"/>
    <p:sldId id="288" r:id="rId32"/>
    <p:sldId id="295" r:id="rId33"/>
    <p:sldId id="283" r:id="rId34"/>
  </p:sldIdLst>
  <p:sldSz cx="12192000" cy="6858000"/>
  <p:notesSz cx="6858000" cy="9144000"/>
  <p:defaultTextStyle>
    <a:defPPr>
      <a:defRPr lang="de-DE"/>
    </a:defPPr>
    <a:lvl1pPr algn="l">
      <a:spcBef>
        <a:spcPts val="0"/>
      </a:spcBef>
      <a:spcAft>
        <a:spcPts val="0"/>
      </a:spcAft>
      <a:defRPr>
        <a:solidFill>
          <a:schemeClr val="tx1"/>
        </a:solidFill>
        <a:latin typeface="Arial"/>
        <a:ea typeface="+mn-ea"/>
        <a:cs typeface="Arial"/>
      </a:defRPr>
    </a:lvl1pPr>
    <a:lvl2pPr marL="457200" algn="l">
      <a:spcBef>
        <a:spcPts val="0"/>
      </a:spcBef>
      <a:spcAft>
        <a:spcPts val="0"/>
      </a:spcAft>
      <a:defRPr>
        <a:solidFill>
          <a:schemeClr val="tx1"/>
        </a:solidFill>
        <a:latin typeface="Arial"/>
        <a:ea typeface="+mn-ea"/>
        <a:cs typeface="Arial"/>
      </a:defRPr>
    </a:lvl2pPr>
    <a:lvl3pPr marL="914400" algn="l">
      <a:spcBef>
        <a:spcPts val="0"/>
      </a:spcBef>
      <a:spcAft>
        <a:spcPts val="0"/>
      </a:spcAft>
      <a:defRPr>
        <a:solidFill>
          <a:schemeClr val="tx1"/>
        </a:solidFill>
        <a:latin typeface="Arial"/>
        <a:ea typeface="+mn-ea"/>
        <a:cs typeface="Arial"/>
      </a:defRPr>
    </a:lvl3pPr>
    <a:lvl4pPr marL="1371600" algn="l">
      <a:spcBef>
        <a:spcPts val="0"/>
      </a:spcBef>
      <a:spcAft>
        <a:spcPts val="0"/>
      </a:spcAft>
      <a:defRPr>
        <a:solidFill>
          <a:schemeClr val="tx1"/>
        </a:solidFill>
        <a:latin typeface="Arial"/>
        <a:ea typeface="+mn-ea"/>
        <a:cs typeface="Arial"/>
      </a:defRPr>
    </a:lvl4pPr>
    <a:lvl5pPr marL="1828800" algn="l">
      <a:spcBef>
        <a:spcPts val="0"/>
      </a:spcBef>
      <a:spcAft>
        <a:spcPts val="0"/>
      </a:spcAft>
      <a:defRPr>
        <a:solidFill>
          <a:schemeClr val="tx1"/>
        </a:solidFill>
        <a:latin typeface="Arial"/>
        <a:ea typeface="+mn-ea"/>
        <a:cs typeface="Arial"/>
      </a:defRPr>
    </a:lvl5pPr>
    <a:lvl6pPr marL="2286000" algn="l" defTabSz="914400">
      <a:defRPr>
        <a:solidFill>
          <a:schemeClr val="tx1"/>
        </a:solidFill>
        <a:latin typeface="Arial"/>
        <a:ea typeface="+mn-ea"/>
        <a:cs typeface="Arial"/>
      </a:defRPr>
    </a:lvl6pPr>
    <a:lvl7pPr marL="2743200" algn="l" defTabSz="914400">
      <a:defRPr>
        <a:solidFill>
          <a:schemeClr val="tx1"/>
        </a:solidFill>
        <a:latin typeface="Arial"/>
        <a:ea typeface="+mn-ea"/>
        <a:cs typeface="Arial"/>
      </a:defRPr>
    </a:lvl7pPr>
    <a:lvl8pPr marL="3200400" algn="l" defTabSz="914400">
      <a:defRPr>
        <a:solidFill>
          <a:schemeClr val="tx1"/>
        </a:solidFill>
        <a:latin typeface="Arial"/>
        <a:ea typeface="+mn-ea"/>
        <a:cs typeface="Arial"/>
      </a:defRPr>
    </a:lvl8pPr>
    <a:lvl9pPr marL="3657600" algn="l" defTabSz="914400">
      <a:defRPr>
        <a:solidFill>
          <a:schemeClr val="tx1"/>
        </a:solidFill>
        <a:latin typeface="Arial"/>
        <a:ea typeface="+mn-ea"/>
        <a:cs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jpg"/><Relationship Id="rId4" Type="http://schemas.openxmlformats.org/officeDocument/2006/relationships/image" Target="../media/image4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39184" y="378884"/>
            <a:ext cx="11715749" cy="2089149"/>
          </a:xfrm>
          <a:prstGeom prst="rect">
            <a:avLst/>
          </a:prstGeom>
          <a:solidFill>
            <a:srgbClr val="008877"/>
          </a:solidFill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algn="ctr">
              <a:defRPr/>
            </a:pPr>
            <a:endParaRPr lang="de-DE" sz="2400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39184" y="207433"/>
            <a:ext cx="11715749" cy="146051"/>
          </a:xfrm>
          <a:prstGeom prst="rect">
            <a:avLst/>
          </a:prstGeom>
          <a:solidFill>
            <a:srgbClr val="008877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>
              <a:defRPr/>
            </a:pPr>
            <a:endParaRPr lang="de-DE" sz="2400">
              <a:cs typeface="Tahoma"/>
            </a:endParaRPr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>
            <a:off x="239184" y="2468033"/>
            <a:ext cx="11715749" cy="0"/>
          </a:xfrm>
          <a:prstGeom prst="line">
            <a:avLst/>
          </a:prstGeom>
          <a:noFill/>
          <a:ln w="762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de-DE" sz="2400"/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>
            <a:off x="239184" y="6366933"/>
            <a:ext cx="11715749" cy="0"/>
          </a:xfrm>
          <a:prstGeom prst="line">
            <a:avLst/>
          </a:prstGeom>
          <a:noFill/>
          <a:ln w="762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de-DE" sz="2400"/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>
            <a:off x="239184" y="381000"/>
            <a:ext cx="11715749" cy="0"/>
          </a:xfrm>
          <a:prstGeom prst="line">
            <a:avLst/>
          </a:prstGeom>
          <a:noFill/>
          <a:ln w="1524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de-DE" sz="2400"/>
          </a:p>
        </p:txBody>
      </p:sp>
      <p:sp>
        <p:nvSpPr>
          <p:cNvPr id="9" name="Fußzeilenplatzhalter 3"/>
          <p:cNvSpPr>
            <a:spLocks noAdjustHandles="1"/>
          </p:cNvSpPr>
          <p:nvPr/>
        </p:nvSpPr>
        <p:spPr bwMode="auto">
          <a:xfrm>
            <a:off x="112185" y="6405034"/>
            <a:ext cx="9698567" cy="23071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defRPr/>
            </a:pPr>
            <a:fld id="{04619103-D515-4EF6-A134-7DA9C356FC45}" type="datetime1">
              <a:rPr lang="de-DE" sz="1333">
                <a:latin typeface="Verdana"/>
                <a:ea typeface="Verdana"/>
                <a:cs typeface="Tahoma"/>
              </a:rPr>
              <a:t>27.07.2022</a:t>
            </a:fld>
            <a:r>
              <a:rPr lang="de-DE" sz="1333">
                <a:latin typeface="Verdana"/>
                <a:ea typeface="Verdana"/>
                <a:cs typeface="Tahoma"/>
              </a:rPr>
              <a:t>  |  ULB Darmstadt  |  Dr. Ashish Karmacharya &amp; Dr. Marc Fuhrmans  |  </a:t>
            </a:r>
            <a:fld id="{0F6A54E7-0A6F-4EE3-85EB-1FB98B8701D4}" type="slidenum">
              <a:rPr lang="de-DE" sz="1333">
                <a:latin typeface="Verdana"/>
                <a:ea typeface="Verdana"/>
                <a:cs typeface="Tahoma"/>
              </a:rPr>
              <a:t>‹Nr.›</a:t>
            </a:fld>
            <a:endParaRPr lang="de-DE" sz="1333">
              <a:latin typeface="Verdana"/>
              <a:ea typeface="Verdana"/>
              <a:cs typeface="Tahoma"/>
            </a:endParaRPr>
          </a:p>
          <a:p>
            <a:pPr>
              <a:defRPr/>
            </a:pPr>
            <a:endParaRPr lang="de-DE" sz="1333">
              <a:latin typeface="Verdana"/>
              <a:ea typeface="Verdana"/>
              <a:cs typeface="Tahoma"/>
            </a:endParaRPr>
          </a:p>
        </p:txBody>
      </p:sp>
      <p:pic>
        <p:nvPicPr>
          <p:cNvPr id="10" name="Picture 9" descr="tud_logo"/>
          <p:cNvPicPr>
            <a:picLocks noChangeAspect="1" noChangeArrowheads="1"/>
          </p:cNvPicPr>
          <p:nvPr/>
        </p:nvPicPr>
        <p:blipFill>
          <a:blip r:embed="rId2"/>
          <a:srcRect r="5453"/>
          <a:stretch/>
        </p:blipFill>
        <p:spPr bwMode="auto">
          <a:xfrm>
            <a:off x="10204451" y="535518"/>
            <a:ext cx="1902883" cy="781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4" descr="C:\Users\ul87bibo\Desktop\IMG_5507.JPG"/>
          <p:cNvPicPr>
            <a:picLocks noChangeArrowheads="1"/>
          </p:cNvPicPr>
          <p:nvPr/>
        </p:nvPicPr>
        <p:blipFill>
          <a:blip r:embed="rId3"/>
          <a:srcRect l="2" t="9390" r="19530" b="5626"/>
          <a:stretch/>
        </p:blipFill>
        <p:spPr bwMode="auto">
          <a:xfrm>
            <a:off x="6193367" y="2537884"/>
            <a:ext cx="5761567" cy="3731683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feld 7"/>
          <p:cNvSpPr>
            <a:spLocks noAdjustHandles="1"/>
          </p:cNvSpPr>
          <p:nvPr/>
        </p:nvSpPr>
        <p:spPr bwMode="auto">
          <a:xfrm>
            <a:off x="6220885" y="5960534"/>
            <a:ext cx="5736167" cy="297454"/>
          </a:xfrm>
          <a:prstGeom prst="rect">
            <a:avLst/>
          </a:prstGeom>
          <a:noFill/>
          <a:ln>
            <a:noFill/>
          </a:ln>
        </p:spPr>
        <p:txBody>
          <a:bodyPr lIns="0">
            <a:spAutoFit/>
          </a:bodyPr>
          <a:lstStyle>
            <a:lvl1pPr>
              <a:spcBef>
                <a:spcPts val="0"/>
              </a:spcBef>
              <a:buFont typeface="Wingdings"/>
              <a:buChar char="§"/>
              <a:defRPr sz="2000">
                <a:solidFill>
                  <a:schemeClr val="tx1"/>
                </a:solidFill>
                <a:latin typeface="Verdana"/>
              </a:defRPr>
            </a:lvl1pPr>
            <a:lvl2pPr marL="742950" indent="-285750">
              <a:spcBef>
                <a:spcPts val="0"/>
              </a:spcBef>
              <a:buFont typeface="Wingdings"/>
              <a:buChar char="§"/>
              <a:defRPr>
                <a:solidFill>
                  <a:schemeClr val="tx1"/>
                </a:solidFill>
                <a:latin typeface="Verdana"/>
              </a:defRPr>
            </a:lvl2pPr>
            <a:lvl3pPr marL="1143000" indent="-228600">
              <a:spcBef>
                <a:spcPts val="0"/>
              </a:spcBef>
              <a:buFont typeface="Wingdings"/>
              <a:buChar char="§"/>
              <a:defRPr>
                <a:solidFill>
                  <a:schemeClr val="tx1"/>
                </a:solidFill>
                <a:latin typeface="Verdana"/>
              </a:defRPr>
            </a:lvl3pPr>
            <a:lvl4pPr marL="1600200" indent="-228600">
              <a:spcBef>
                <a:spcPts val="0"/>
              </a:spcBef>
              <a:buFont typeface="Wingdings"/>
              <a:buChar char="§"/>
              <a:defRPr sz="1600">
                <a:solidFill>
                  <a:schemeClr val="tx1"/>
                </a:solidFill>
                <a:latin typeface="Verdana"/>
              </a:defRPr>
            </a:lvl4pPr>
            <a:lvl5pPr marL="2057400" indent="-228600">
              <a:spcBef>
                <a:spcPts val="0"/>
              </a:spcBef>
              <a:buFont typeface="Wingdings"/>
              <a:buChar char="§"/>
              <a:defRPr sz="1600">
                <a:solidFill>
                  <a:schemeClr val="tx1"/>
                </a:solidFill>
                <a:latin typeface="Verdana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Font typeface="Wingdings"/>
              <a:buChar char="§"/>
              <a:defRPr sz="1600">
                <a:solidFill>
                  <a:schemeClr val="tx1"/>
                </a:solidFill>
                <a:latin typeface="Verdana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Wingdings"/>
              <a:buChar char="§"/>
              <a:defRPr sz="1600">
                <a:solidFill>
                  <a:schemeClr val="tx1"/>
                </a:solidFill>
                <a:latin typeface="Verdana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Wingdings"/>
              <a:buChar char="§"/>
              <a:defRPr sz="1600">
                <a:solidFill>
                  <a:schemeClr val="tx1"/>
                </a:solidFill>
                <a:latin typeface="Verdana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Wingdings"/>
              <a:buChar char="§"/>
              <a:defRPr sz="1600">
                <a:solidFill>
                  <a:schemeClr val="tx1"/>
                </a:solidFill>
                <a:latin typeface="Verdana"/>
              </a:defRPr>
            </a:lvl9pPr>
          </a:lstStyle>
          <a:p>
            <a:pPr algn="r">
              <a:spcBef>
                <a:spcPts val="0"/>
              </a:spcBef>
              <a:buFontTx/>
              <a:buNone/>
              <a:defRPr/>
            </a:pPr>
            <a:r>
              <a:rPr lang="de-DE" sz="1333">
                <a:ea typeface="Verdana"/>
              </a:rPr>
              <a:t>ULB Lichtwiese</a:t>
            </a:r>
            <a:endParaRPr sz="2667"/>
          </a:p>
        </p:txBody>
      </p:sp>
      <p:pic>
        <p:nvPicPr>
          <p:cNvPr id="13" name="Grafik 23"/>
          <p:cNvPicPr>
            <a:picLocks noChangeAspect="1"/>
          </p:cNvPicPr>
          <p:nvPr/>
        </p:nvPicPr>
        <p:blipFill>
          <a:blip r:embed="rId4"/>
          <a:srcRect t="4974" b="20197"/>
          <a:stretch/>
        </p:blipFill>
        <p:spPr bwMode="auto">
          <a:xfrm>
            <a:off x="234951" y="2550585"/>
            <a:ext cx="5856816" cy="372956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feld 1"/>
          <p:cNvSpPr>
            <a:spLocks noAdjustHandles="1"/>
          </p:cNvSpPr>
          <p:nvPr/>
        </p:nvSpPr>
        <p:spPr bwMode="auto">
          <a:xfrm>
            <a:off x="266701" y="5981700"/>
            <a:ext cx="5736167" cy="297454"/>
          </a:xfrm>
          <a:prstGeom prst="rect">
            <a:avLst/>
          </a:prstGeom>
          <a:noFill/>
          <a:ln>
            <a:noFill/>
          </a:ln>
        </p:spPr>
        <p:txBody>
          <a:bodyPr lIns="0">
            <a:spAutoFit/>
          </a:bodyPr>
          <a:lstStyle>
            <a:lvl1pPr>
              <a:spcBef>
                <a:spcPts val="0"/>
              </a:spcBef>
              <a:buFont typeface="Wingdings"/>
              <a:buChar char="§"/>
              <a:defRPr sz="2000">
                <a:solidFill>
                  <a:schemeClr val="tx1"/>
                </a:solidFill>
                <a:latin typeface="Verdana"/>
              </a:defRPr>
            </a:lvl1pPr>
            <a:lvl2pPr marL="742950" indent="-285750">
              <a:spcBef>
                <a:spcPts val="0"/>
              </a:spcBef>
              <a:buFont typeface="Wingdings"/>
              <a:buChar char="§"/>
              <a:defRPr>
                <a:solidFill>
                  <a:schemeClr val="tx1"/>
                </a:solidFill>
                <a:latin typeface="Verdana"/>
              </a:defRPr>
            </a:lvl2pPr>
            <a:lvl3pPr marL="1143000" indent="-228600">
              <a:spcBef>
                <a:spcPts val="0"/>
              </a:spcBef>
              <a:buFont typeface="Wingdings"/>
              <a:buChar char="§"/>
              <a:defRPr>
                <a:solidFill>
                  <a:schemeClr val="tx1"/>
                </a:solidFill>
                <a:latin typeface="Verdana"/>
              </a:defRPr>
            </a:lvl3pPr>
            <a:lvl4pPr marL="1600200" indent="-228600">
              <a:spcBef>
                <a:spcPts val="0"/>
              </a:spcBef>
              <a:buFont typeface="Wingdings"/>
              <a:buChar char="§"/>
              <a:defRPr sz="1600">
                <a:solidFill>
                  <a:schemeClr val="tx1"/>
                </a:solidFill>
                <a:latin typeface="Verdana"/>
              </a:defRPr>
            </a:lvl4pPr>
            <a:lvl5pPr marL="2057400" indent="-228600">
              <a:spcBef>
                <a:spcPts val="0"/>
              </a:spcBef>
              <a:buFont typeface="Wingdings"/>
              <a:buChar char="§"/>
              <a:defRPr sz="1600">
                <a:solidFill>
                  <a:schemeClr val="tx1"/>
                </a:solidFill>
                <a:latin typeface="Verdana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Font typeface="Wingdings"/>
              <a:buChar char="§"/>
              <a:defRPr sz="1600">
                <a:solidFill>
                  <a:schemeClr val="tx1"/>
                </a:solidFill>
                <a:latin typeface="Verdana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Wingdings"/>
              <a:buChar char="§"/>
              <a:defRPr sz="1600">
                <a:solidFill>
                  <a:schemeClr val="tx1"/>
                </a:solidFill>
                <a:latin typeface="Verdana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Wingdings"/>
              <a:buChar char="§"/>
              <a:defRPr sz="1600">
                <a:solidFill>
                  <a:schemeClr val="tx1"/>
                </a:solidFill>
                <a:latin typeface="Verdana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Wingdings"/>
              <a:buChar char="§"/>
              <a:defRPr sz="1600">
                <a:solidFill>
                  <a:schemeClr val="tx1"/>
                </a:solidFill>
                <a:latin typeface="Verdana"/>
              </a:defRPr>
            </a:lvl9pPr>
          </a:lstStyle>
          <a:p>
            <a:pPr algn="r">
              <a:spcBef>
                <a:spcPts val="0"/>
              </a:spcBef>
              <a:buFontTx/>
              <a:buNone/>
              <a:defRPr/>
            </a:pPr>
            <a:r>
              <a:rPr lang="de-DE" sz="1333">
                <a:ea typeface="Verdana"/>
              </a:rPr>
              <a:t>ULB Stadtmitte</a:t>
            </a:r>
            <a:endParaRPr sz="2667"/>
          </a:p>
        </p:txBody>
      </p:sp>
      <p:sp>
        <p:nvSpPr>
          <p:cNvPr id="15" name="Rectangle 4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335360" y="1460831"/>
            <a:ext cx="9121013" cy="944563"/>
          </a:xfrm>
        </p:spPr>
        <p:txBody>
          <a:bodyPr tIns="0" bIns="0"/>
          <a:lstStyle>
            <a:lvl1pPr marL="0" indent="0">
              <a:spcBef>
                <a:spcPts val="0"/>
              </a:spcBef>
              <a:buFont typeface="Wingdings"/>
              <a:buNone/>
              <a:defRPr b="1">
                <a:solidFill>
                  <a:schemeClr val="bg1"/>
                </a:solidFill>
                <a:latin typeface="Verdana"/>
                <a:ea typeface="Verdana"/>
              </a:defRPr>
            </a:lvl1pPr>
          </a:lstStyle>
          <a:p>
            <a:pPr>
              <a:defRPr/>
            </a:pPr>
            <a:r>
              <a:rPr lang="de-DE"/>
              <a:t>Master-Untertitelformat bearbeiten</a:t>
            </a:r>
          </a:p>
        </p:txBody>
      </p:sp>
      <p:sp>
        <p:nvSpPr>
          <p:cNvPr id="16" name="Titel 11"/>
          <p:cNvSpPr>
            <a:spLocks noGrp="1"/>
          </p:cNvSpPr>
          <p:nvPr>
            <p:ph type="title"/>
          </p:nvPr>
        </p:nvSpPr>
        <p:spPr bwMode="auto">
          <a:xfrm>
            <a:off x="361198" y="500392"/>
            <a:ext cx="9095177" cy="8382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Verdana"/>
                <a:ea typeface="Verdana"/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1006193" y="6405331"/>
            <a:ext cx="887193" cy="38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870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2444E5-0E42-49CA-8AD4-0B1B71216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DDAC512-9886-4583-90C5-8BD4953ACD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D79CC5F-1F46-4DE2-862C-4B3800252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ACAF2-50A7-47FD-8D70-CE42D896AC94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88D20DE-E05F-4353-B037-41ABCADB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F2861A2-584F-4F77-B2C8-09E11A394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3983A-8B5C-4A6E-92A8-419C8BE851C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275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>
          <a:xfrm>
            <a:off x="242001" y="488949"/>
            <a:ext cx="9095177" cy="838200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 bwMode="auto">
          <a:xfrm>
            <a:off x="240654" y="1580632"/>
            <a:ext cx="11711997" cy="4479943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</a:p>
          <a:p>
            <a:pPr lvl="1">
              <a:defRPr/>
            </a:pPr>
            <a:r>
              <a:rPr lang="de-DE"/>
              <a:t>Zweite Ebene</a:t>
            </a:r>
          </a:p>
          <a:p>
            <a:pPr lvl="2">
              <a:defRPr/>
            </a:pPr>
            <a:r>
              <a:rPr lang="de-DE"/>
              <a:t>Dritte Ebene</a:t>
            </a:r>
          </a:p>
          <a:p>
            <a:pPr lvl="3">
              <a:defRPr/>
            </a:pPr>
            <a:r>
              <a:rPr lang="de-DE"/>
              <a:t>Vierte Ebene</a:t>
            </a:r>
          </a:p>
          <a:p>
            <a:pPr lvl="4">
              <a:defRPr/>
            </a:pPr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180166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>
  <p:cSld name="Abschnitts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>
          <a:xfrm>
            <a:off x="239351" y="4406903"/>
            <a:ext cx="11713300" cy="1362076"/>
          </a:xfrm>
        </p:spPr>
        <p:txBody>
          <a:bodyPr anchor="t"/>
          <a:lstStyle>
            <a:lvl1pPr algn="l">
              <a:defRPr sz="4267" b="1" cap="all"/>
            </a:lvl1pPr>
          </a:lstStyle>
          <a:p>
            <a:pPr>
              <a:defRPr/>
            </a:pPr>
            <a:r>
              <a:rPr lang="de-DE"/>
              <a:t>Mastertitelformat bearbeiten</a:t>
            </a:r>
          </a:p>
        </p:txBody>
      </p:sp>
      <p:sp>
        <p:nvSpPr>
          <p:cNvPr id="5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239351" y="2906713"/>
            <a:ext cx="11713300" cy="1500187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45103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>
          <a:xfrm>
            <a:off x="241497" y="488949"/>
            <a:ext cx="9095177" cy="838200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241495" y="1592264"/>
            <a:ext cx="5809627" cy="4551381"/>
          </a:xfrm>
        </p:spPr>
        <p:txBody>
          <a:bodyPr/>
          <a:lstStyle>
            <a:lvl1pPr marL="0" indent="0">
              <a:defRPr sz="2667"/>
            </a:lvl1pPr>
            <a:lvl2pPr>
              <a:defRPr sz="2667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</a:p>
          <a:p>
            <a:pPr lvl="1">
              <a:defRPr/>
            </a:pPr>
            <a:r>
              <a:rPr lang="de-DE"/>
              <a:t>Zweite Ebene</a:t>
            </a:r>
          </a:p>
          <a:p>
            <a:pPr lvl="2">
              <a:defRPr/>
            </a:pPr>
            <a:r>
              <a:rPr lang="de-DE"/>
              <a:t>Dritte Ebene</a:t>
            </a:r>
          </a:p>
          <a:p>
            <a:pPr lvl="3">
              <a:defRPr/>
            </a:pPr>
            <a:r>
              <a:rPr lang="de-DE"/>
              <a:t>Vierte Ebene</a:t>
            </a:r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6" name="Inhaltsplatzhalter 2"/>
          <p:cNvSpPr>
            <a:spLocks noGrp="1"/>
          </p:cNvSpPr>
          <p:nvPr>
            <p:ph sz="half" idx="10"/>
          </p:nvPr>
        </p:nvSpPr>
        <p:spPr bwMode="auto">
          <a:xfrm>
            <a:off x="6218158" y="1592264"/>
            <a:ext cx="5734493" cy="4551381"/>
          </a:xfrm>
        </p:spPr>
        <p:txBody>
          <a:bodyPr/>
          <a:lstStyle>
            <a:lvl1pPr marL="0" indent="0">
              <a:defRPr sz="2667"/>
            </a:lvl1pPr>
            <a:lvl2pPr>
              <a:defRPr sz="2667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</a:p>
          <a:p>
            <a:pPr lvl="1">
              <a:defRPr/>
            </a:pPr>
            <a:r>
              <a:rPr lang="de-DE"/>
              <a:t>Zweite Ebene</a:t>
            </a:r>
          </a:p>
          <a:p>
            <a:pPr lvl="2">
              <a:defRPr/>
            </a:pPr>
            <a:r>
              <a:rPr lang="de-DE"/>
              <a:t>Dritte Ebene</a:t>
            </a:r>
          </a:p>
          <a:p>
            <a:pPr lvl="3">
              <a:defRPr/>
            </a:pPr>
            <a:r>
              <a:rPr lang="de-DE"/>
              <a:t>Vierte Ebene</a:t>
            </a:r>
          </a:p>
          <a:p>
            <a:pPr lvl="4">
              <a:defRPr/>
            </a:pPr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88604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>
  <p:cSld name="1_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>
          <a:xfrm>
            <a:off x="239352" y="488949"/>
            <a:ext cx="9077549" cy="838200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239352" y="1592263"/>
            <a:ext cx="3814280" cy="4648096"/>
          </a:xfrm>
        </p:spPr>
        <p:txBody>
          <a:bodyPr/>
          <a:lstStyle>
            <a:lvl1pPr marL="0" indent="0">
              <a:defRPr sz="2667"/>
            </a:lvl1pPr>
            <a:lvl2pPr>
              <a:defRPr sz="2667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</a:p>
          <a:p>
            <a:pPr lvl="1">
              <a:defRPr/>
            </a:pPr>
            <a:r>
              <a:rPr lang="de-DE"/>
              <a:t>Zweite Ebene</a:t>
            </a:r>
          </a:p>
          <a:p>
            <a:pPr lvl="2">
              <a:defRPr/>
            </a:pPr>
            <a:r>
              <a:rPr lang="de-DE"/>
              <a:t>Dritte Ebene</a:t>
            </a:r>
          </a:p>
          <a:p>
            <a:pPr lvl="3">
              <a:defRPr/>
            </a:pPr>
            <a:r>
              <a:rPr lang="de-DE"/>
              <a:t>Vierte Ebene</a:t>
            </a:r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6" name="Inhaltsplatzhalter 2"/>
          <p:cNvSpPr>
            <a:spLocks noGrp="1"/>
          </p:cNvSpPr>
          <p:nvPr>
            <p:ph sz="half" idx="10"/>
          </p:nvPr>
        </p:nvSpPr>
        <p:spPr bwMode="auto">
          <a:xfrm>
            <a:off x="4175787" y="1592263"/>
            <a:ext cx="3814280" cy="4648096"/>
          </a:xfrm>
        </p:spPr>
        <p:txBody>
          <a:bodyPr/>
          <a:lstStyle>
            <a:lvl1pPr marL="0" indent="0">
              <a:defRPr sz="2667"/>
            </a:lvl1pPr>
            <a:lvl2pPr>
              <a:defRPr sz="2667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</a:p>
          <a:p>
            <a:pPr lvl="1">
              <a:defRPr/>
            </a:pPr>
            <a:r>
              <a:rPr lang="de-DE"/>
              <a:t>Zweite Ebene</a:t>
            </a:r>
          </a:p>
          <a:p>
            <a:pPr lvl="2">
              <a:defRPr/>
            </a:pPr>
            <a:r>
              <a:rPr lang="de-DE"/>
              <a:t>Dritte Ebene</a:t>
            </a:r>
          </a:p>
          <a:p>
            <a:pPr lvl="3">
              <a:defRPr/>
            </a:pPr>
            <a:r>
              <a:rPr lang="de-DE"/>
              <a:t>Vierte Ebene</a:t>
            </a:r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7" name="Inhaltsplatzhalter 2"/>
          <p:cNvSpPr>
            <a:spLocks noGrp="1"/>
          </p:cNvSpPr>
          <p:nvPr>
            <p:ph sz="half" idx="12"/>
          </p:nvPr>
        </p:nvSpPr>
        <p:spPr bwMode="auto">
          <a:xfrm>
            <a:off x="8112224" y="1592263"/>
            <a:ext cx="3840427" cy="4648096"/>
          </a:xfrm>
        </p:spPr>
        <p:txBody>
          <a:bodyPr/>
          <a:lstStyle>
            <a:lvl1pPr marL="0" indent="0">
              <a:defRPr sz="2667"/>
            </a:lvl1pPr>
            <a:lvl2pPr>
              <a:defRPr sz="2667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</a:p>
          <a:p>
            <a:pPr lvl="1">
              <a:defRPr/>
            </a:pPr>
            <a:r>
              <a:rPr lang="de-DE"/>
              <a:t>Zweite Ebene</a:t>
            </a:r>
          </a:p>
          <a:p>
            <a:pPr lvl="2">
              <a:defRPr/>
            </a:pPr>
            <a:r>
              <a:rPr lang="de-DE"/>
              <a:t>Dritte Ebene</a:t>
            </a:r>
          </a:p>
          <a:p>
            <a:pPr lvl="3">
              <a:defRPr/>
            </a:pPr>
            <a:r>
              <a:rPr lang="de-DE"/>
              <a:t>Vierte Ebene</a:t>
            </a:r>
          </a:p>
          <a:p>
            <a:pPr lvl="4">
              <a:defRPr/>
            </a:pPr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208086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>
          <a:xfrm>
            <a:off x="239352" y="488949"/>
            <a:ext cx="9077549" cy="838200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719015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6879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Inhaltsplatzhalter 2"/>
          <p:cNvSpPr>
            <a:spLocks noGrp="1"/>
          </p:cNvSpPr>
          <p:nvPr>
            <p:ph idx="1"/>
          </p:nvPr>
        </p:nvSpPr>
        <p:spPr bwMode="auto">
          <a:xfrm>
            <a:off x="4559830" y="1579609"/>
            <a:ext cx="7392821" cy="4574107"/>
          </a:xfrm>
        </p:spPr>
        <p:txBody>
          <a:bodyPr/>
          <a:lstStyle>
            <a:lvl1pPr>
              <a:defRPr sz="2667"/>
            </a:lvl1pPr>
            <a:lvl2pPr>
              <a:defRPr sz="2667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</a:p>
          <a:p>
            <a:pPr lvl="1">
              <a:defRPr/>
            </a:pPr>
            <a:r>
              <a:rPr lang="de-DE"/>
              <a:t>Zweite Ebene</a:t>
            </a:r>
          </a:p>
          <a:p>
            <a:pPr lvl="2">
              <a:defRPr/>
            </a:pPr>
            <a:r>
              <a:rPr lang="de-DE"/>
              <a:t>Dritte Ebene</a:t>
            </a:r>
          </a:p>
          <a:p>
            <a:pPr lvl="3">
              <a:defRPr/>
            </a:pPr>
            <a:r>
              <a:rPr lang="de-DE"/>
              <a:t>Vierte Ebene</a:t>
            </a:r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5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239350" y="1579609"/>
            <a:ext cx="4196145" cy="4574107"/>
          </a:xfrm>
        </p:spPr>
        <p:txBody>
          <a:bodyPr/>
          <a:lstStyle>
            <a:lvl1pPr marL="0" indent="0">
              <a:buNone/>
              <a:defRPr sz="26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 bwMode="auto">
          <a:xfrm>
            <a:off x="239349" y="488949"/>
            <a:ext cx="9120000" cy="838200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97578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pPr>
              <a:defRPr/>
            </a:pPr>
            <a:r>
              <a:rPr lang="de-DE"/>
              <a:t>Mastertitelformat bearbeiten</a:t>
            </a:r>
          </a:p>
        </p:txBody>
      </p:sp>
      <p:sp>
        <p:nvSpPr>
          <p:cNvPr id="5" name="Bildplatzhalter 2"/>
          <p:cNvSpPr>
            <a:spLocks noGrp="1"/>
          </p:cNvSpPr>
          <p:nvPr>
            <p:ph type="pic" idx="1"/>
          </p:nvPr>
        </p:nvSpPr>
        <p:spPr bwMode="auto">
          <a:xfrm>
            <a:off x="2389717" y="1580741"/>
            <a:ext cx="7315200" cy="3110745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>
              <a:defRPr/>
            </a:pPr>
            <a:r>
              <a:rPr lang="de-DE"/>
              <a:t>Bild durch Klicken auf Symbol hinzufügen</a:t>
            </a:r>
          </a:p>
        </p:txBody>
      </p:sp>
      <p:sp>
        <p:nvSpPr>
          <p:cNvPr id="6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2389717" y="5367339"/>
            <a:ext cx="7315200" cy="80486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1596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39185" y="753533"/>
            <a:ext cx="11618383" cy="1081616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>
              <a:defRPr/>
            </a:pPr>
            <a:endParaRPr lang="de-DE" sz="2400">
              <a:cs typeface="Tahoma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7067" y="514349"/>
            <a:ext cx="9508067" cy="8382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de-DE"/>
              <a:t>Titelmasterformat durch Klicken bearbeiten</a:t>
            </a:r>
            <a:endParaRPr/>
          </a:p>
        </p:txBody>
      </p:sp>
      <p:sp>
        <p:nvSpPr>
          <p:cNvPr id="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9184" y="1604433"/>
            <a:ext cx="11715749" cy="457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de-DE"/>
              <a:t>Textmasterformate durch Klicken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39184" y="222250"/>
            <a:ext cx="11715749" cy="143932"/>
          </a:xfrm>
          <a:prstGeom prst="rect">
            <a:avLst/>
          </a:prstGeom>
          <a:solidFill>
            <a:srgbClr val="008877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>
              <a:defRPr/>
            </a:pPr>
            <a:endParaRPr lang="de-DE" sz="2400">
              <a:cs typeface="Tahoma"/>
            </a:endParaRPr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>
            <a:off x="239184" y="1475317"/>
            <a:ext cx="11715749" cy="0"/>
          </a:xfrm>
          <a:prstGeom prst="line">
            <a:avLst/>
          </a:prstGeom>
          <a:noFill/>
          <a:ln w="762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de-DE" sz="2400"/>
          </a:p>
        </p:txBody>
      </p:sp>
      <p:sp>
        <p:nvSpPr>
          <p:cNvPr id="9" name="Fußzeilenplatzhalter 3"/>
          <p:cNvSpPr>
            <a:spLocks noAdjustHandles="1"/>
          </p:cNvSpPr>
          <p:nvPr/>
        </p:nvSpPr>
        <p:spPr bwMode="auto">
          <a:xfrm>
            <a:off x="112185" y="6405034"/>
            <a:ext cx="9698567" cy="23071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defRPr/>
            </a:pPr>
            <a:fld id="{78ACA664-A85E-4624-95C6-80F82C0DC5B6}" type="datetime1">
              <a:rPr lang="de-DE" sz="1333">
                <a:latin typeface="Verdana"/>
                <a:ea typeface="Verdana"/>
                <a:cs typeface="Tahoma"/>
              </a:rPr>
              <a:t>27.07.2022</a:t>
            </a:fld>
            <a:r>
              <a:rPr lang="de-DE" sz="1333">
                <a:latin typeface="Verdana"/>
                <a:ea typeface="Verdana"/>
                <a:cs typeface="Tahoma"/>
              </a:rPr>
              <a:t>  |  ULB Darmstadt  |  Dr. Ashish Karmacharya &amp; Dr. Marc Fuhrmans  |  </a:t>
            </a:r>
            <a:fld id="{188E632A-7625-4B7A-95E9-6CCCC258E46D}" type="slidenum">
              <a:rPr lang="de-DE" sz="1333">
                <a:latin typeface="Verdana"/>
                <a:ea typeface="Verdana"/>
                <a:cs typeface="Tahoma"/>
              </a:rPr>
              <a:t>‹Nr.›</a:t>
            </a:fld>
            <a:endParaRPr lang="de-DE" sz="1333">
              <a:latin typeface="Verdana"/>
              <a:ea typeface="Verdana"/>
              <a:cs typeface="Tahoma"/>
            </a:endParaRPr>
          </a:p>
          <a:p>
            <a:pPr>
              <a:defRPr/>
            </a:pPr>
            <a:endParaRPr lang="de-DE" sz="1333">
              <a:latin typeface="Verdana"/>
              <a:ea typeface="Verdana"/>
              <a:cs typeface="Tahoma"/>
            </a:endParaRPr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>
            <a:off x="239184" y="395817"/>
            <a:ext cx="11715749" cy="0"/>
          </a:xfrm>
          <a:prstGeom prst="line">
            <a:avLst/>
          </a:prstGeom>
          <a:noFill/>
          <a:ln w="1524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de-DE" sz="2400"/>
          </a:p>
        </p:txBody>
      </p:sp>
      <p:sp>
        <p:nvSpPr>
          <p:cNvPr id="11" name="Line 15"/>
          <p:cNvSpPr>
            <a:spLocks noChangeShapeType="1"/>
          </p:cNvSpPr>
          <p:nvPr/>
        </p:nvSpPr>
        <p:spPr bwMode="auto">
          <a:xfrm>
            <a:off x="239184" y="6366933"/>
            <a:ext cx="11715749" cy="0"/>
          </a:xfrm>
          <a:prstGeom prst="line">
            <a:avLst/>
          </a:prstGeom>
          <a:noFill/>
          <a:ln w="762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de-DE" sz="2400"/>
          </a:p>
        </p:txBody>
      </p:sp>
      <p:pic>
        <p:nvPicPr>
          <p:cNvPr id="12" name="Picture 9" descr="tud_logo"/>
          <p:cNvPicPr>
            <a:picLocks noChangeAspect="1" noChangeArrowheads="1"/>
          </p:cNvPicPr>
          <p:nvPr/>
        </p:nvPicPr>
        <p:blipFill>
          <a:blip r:embed="rId12"/>
          <a:srcRect r="5453"/>
          <a:stretch/>
        </p:blipFill>
        <p:spPr bwMode="auto">
          <a:xfrm>
            <a:off x="10204451" y="535518"/>
            <a:ext cx="1902883" cy="781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rafik 11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11006193" y="6405331"/>
            <a:ext cx="887193" cy="38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570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eaLnBrk="1" hangingPunct="1">
        <a:spcBef>
          <a:spcPts val="0"/>
        </a:spcBef>
        <a:spcAft>
          <a:spcPts val="0"/>
        </a:spcAft>
        <a:defRPr sz="3200" b="1">
          <a:solidFill>
            <a:schemeClr val="tx1"/>
          </a:solidFill>
          <a:latin typeface="+mn-lt"/>
          <a:ea typeface="+mj-ea"/>
          <a:cs typeface="Tahoma"/>
        </a:defRPr>
      </a:lvl1pPr>
      <a:lvl2pPr algn="l" eaLnBrk="1" hangingPunct="1">
        <a:spcBef>
          <a:spcPts val="0"/>
        </a:spcBef>
        <a:spcAft>
          <a:spcPts val="0"/>
        </a:spcAft>
        <a:defRPr sz="3200" b="1">
          <a:solidFill>
            <a:schemeClr val="tx1"/>
          </a:solidFill>
          <a:latin typeface="Arial"/>
          <a:cs typeface="Tahoma"/>
        </a:defRPr>
      </a:lvl2pPr>
      <a:lvl3pPr algn="l" eaLnBrk="1" hangingPunct="1">
        <a:spcBef>
          <a:spcPts val="0"/>
        </a:spcBef>
        <a:spcAft>
          <a:spcPts val="0"/>
        </a:spcAft>
        <a:defRPr sz="3200" b="1">
          <a:solidFill>
            <a:schemeClr val="tx1"/>
          </a:solidFill>
          <a:latin typeface="Arial"/>
          <a:cs typeface="Tahoma"/>
        </a:defRPr>
      </a:lvl3pPr>
      <a:lvl4pPr algn="l" eaLnBrk="1" hangingPunct="1">
        <a:spcBef>
          <a:spcPts val="0"/>
        </a:spcBef>
        <a:spcAft>
          <a:spcPts val="0"/>
        </a:spcAft>
        <a:defRPr sz="3200" b="1">
          <a:solidFill>
            <a:schemeClr val="tx1"/>
          </a:solidFill>
          <a:latin typeface="Arial"/>
          <a:cs typeface="Tahoma"/>
        </a:defRPr>
      </a:lvl4pPr>
      <a:lvl5pPr algn="l" eaLnBrk="1" hangingPunct="1">
        <a:spcBef>
          <a:spcPts val="0"/>
        </a:spcBef>
        <a:spcAft>
          <a:spcPts val="0"/>
        </a:spcAft>
        <a:defRPr sz="3200" b="1">
          <a:solidFill>
            <a:schemeClr val="tx1"/>
          </a:solidFill>
          <a:latin typeface="Arial"/>
          <a:cs typeface="Tahoma"/>
        </a:defRPr>
      </a:lvl5pPr>
      <a:lvl6pPr marL="609585" algn="l" eaLnBrk="1" hangingPunct="1">
        <a:spcBef>
          <a:spcPts val="0"/>
        </a:spcBef>
        <a:spcAft>
          <a:spcPts val="0"/>
        </a:spcAft>
        <a:defRPr sz="3200" b="1">
          <a:solidFill>
            <a:schemeClr val="tx1"/>
          </a:solidFill>
          <a:latin typeface="Arial"/>
        </a:defRPr>
      </a:lvl6pPr>
      <a:lvl7pPr marL="1219170" algn="l" eaLnBrk="1" hangingPunct="1">
        <a:spcBef>
          <a:spcPts val="0"/>
        </a:spcBef>
        <a:spcAft>
          <a:spcPts val="0"/>
        </a:spcAft>
        <a:defRPr sz="3200" b="1">
          <a:solidFill>
            <a:schemeClr val="tx1"/>
          </a:solidFill>
          <a:latin typeface="Arial"/>
        </a:defRPr>
      </a:lvl7pPr>
      <a:lvl8pPr marL="1828754" algn="l" eaLnBrk="1" hangingPunct="1">
        <a:spcBef>
          <a:spcPts val="0"/>
        </a:spcBef>
        <a:spcAft>
          <a:spcPts val="0"/>
        </a:spcAft>
        <a:defRPr sz="3200" b="1">
          <a:solidFill>
            <a:schemeClr val="tx1"/>
          </a:solidFill>
          <a:latin typeface="Arial"/>
        </a:defRPr>
      </a:lvl8pPr>
      <a:lvl9pPr marL="2438339" algn="l" eaLnBrk="1" hangingPunct="1">
        <a:spcBef>
          <a:spcPts val="0"/>
        </a:spcBef>
        <a:spcAft>
          <a:spcPts val="0"/>
        </a:spcAft>
        <a:defRPr sz="3200" b="1">
          <a:solidFill>
            <a:schemeClr val="tx1"/>
          </a:solidFill>
          <a:latin typeface="Arial"/>
        </a:defRPr>
      </a:lvl9pPr>
    </p:titleStyle>
    <p:bodyStyle>
      <a:lvl1pPr marL="239178" indent="-239178" algn="l" eaLnBrk="1" hangingPunct="1">
        <a:lnSpc>
          <a:spcPct val="130000"/>
        </a:lnSpc>
        <a:spcBef>
          <a:spcPts val="267"/>
        </a:spcBef>
        <a:spcAft>
          <a:spcPts val="300"/>
        </a:spcAft>
        <a:buFont typeface="Wingdings"/>
        <a:defRPr sz="2667">
          <a:solidFill>
            <a:schemeClr val="tx1"/>
          </a:solidFill>
          <a:latin typeface="Verdana"/>
          <a:ea typeface="Verdana"/>
          <a:cs typeface="Tahoma"/>
        </a:defRPr>
      </a:lvl1pPr>
      <a:lvl2pPr marL="239178" indent="-237061" algn="l" eaLnBrk="1" hangingPunct="1">
        <a:lnSpc>
          <a:spcPct val="130000"/>
        </a:lnSpc>
        <a:spcBef>
          <a:spcPts val="267"/>
        </a:spcBef>
        <a:spcAft>
          <a:spcPts val="300"/>
        </a:spcAft>
        <a:buFont typeface="Wingdings"/>
        <a:buChar char="§"/>
        <a:defRPr sz="2667">
          <a:solidFill>
            <a:schemeClr val="tx1"/>
          </a:solidFill>
          <a:latin typeface="Verdana"/>
          <a:ea typeface="Verdana"/>
          <a:cs typeface="Tahoma"/>
        </a:defRPr>
      </a:lvl2pPr>
      <a:lvl3pPr marL="717533" indent="-249760" algn="l" eaLnBrk="1" hangingPunct="1">
        <a:lnSpc>
          <a:spcPct val="130000"/>
        </a:lnSpc>
        <a:spcBef>
          <a:spcPts val="267"/>
        </a:spcBef>
        <a:spcAft>
          <a:spcPts val="300"/>
        </a:spcAft>
        <a:buFont typeface="Wingdings"/>
        <a:buChar char="§"/>
        <a:defRPr>
          <a:solidFill>
            <a:schemeClr val="tx1"/>
          </a:solidFill>
          <a:latin typeface="Verdana"/>
          <a:ea typeface="Verdana"/>
          <a:cs typeface="Tahoma"/>
        </a:defRPr>
      </a:lvl3pPr>
      <a:lvl4pPr marL="956709" indent="-230712" algn="l" eaLnBrk="1" hangingPunct="1">
        <a:lnSpc>
          <a:spcPct val="130000"/>
        </a:lnSpc>
        <a:spcBef>
          <a:spcPts val="267"/>
        </a:spcBef>
        <a:spcAft>
          <a:spcPts val="300"/>
        </a:spcAft>
        <a:buFont typeface="Wingdings"/>
        <a:buChar char="§"/>
        <a:defRPr sz="2133">
          <a:solidFill>
            <a:schemeClr val="tx1"/>
          </a:solidFill>
          <a:latin typeface="Verdana"/>
          <a:ea typeface="Verdana"/>
          <a:cs typeface="Tahoma"/>
        </a:defRPr>
      </a:lvl4pPr>
      <a:lvl5pPr marL="1210703" indent="-251878" algn="l" eaLnBrk="1" hangingPunct="1">
        <a:lnSpc>
          <a:spcPct val="130000"/>
        </a:lnSpc>
        <a:spcBef>
          <a:spcPts val="267"/>
        </a:spcBef>
        <a:spcAft>
          <a:spcPts val="300"/>
        </a:spcAft>
        <a:buFont typeface="Wingdings"/>
        <a:buChar char="§"/>
        <a:defRPr sz="2133">
          <a:solidFill>
            <a:schemeClr val="tx1"/>
          </a:solidFill>
          <a:latin typeface="Verdana"/>
          <a:ea typeface="Verdana"/>
          <a:cs typeface="Tahoma"/>
        </a:defRPr>
      </a:lvl5pPr>
      <a:lvl6pPr marL="1820288" indent="-251878" algn="l" eaLnBrk="1" hangingPunct="1">
        <a:spcBef>
          <a:spcPts val="0"/>
        </a:spcBef>
        <a:spcAft>
          <a:spcPts val="0"/>
        </a:spcAft>
        <a:buFont typeface="Wingdings"/>
        <a:buChar char="§"/>
        <a:defRPr sz="2133">
          <a:solidFill>
            <a:schemeClr val="tx1"/>
          </a:solidFill>
          <a:latin typeface="+mn-lt"/>
        </a:defRPr>
      </a:lvl6pPr>
      <a:lvl7pPr marL="2429873" indent="-251878" algn="l" eaLnBrk="1" hangingPunct="1">
        <a:spcBef>
          <a:spcPts val="0"/>
        </a:spcBef>
        <a:spcAft>
          <a:spcPts val="0"/>
        </a:spcAft>
        <a:buFont typeface="Wingdings"/>
        <a:buChar char="§"/>
        <a:defRPr sz="2133">
          <a:solidFill>
            <a:schemeClr val="tx1"/>
          </a:solidFill>
          <a:latin typeface="+mn-lt"/>
        </a:defRPr>
      </a:lvl7pPr>
      <a:lvl8pPr marL="3039457" indent="-251878" algn="l" eaLnBrk="1" hangingPunct="1">
        <a:spcBef>
          <a:spcPts val="0"/>
        </a:spcBef>
        <a:spcAft>
          <a:spcPts val="0"/>
        </a:spcAft>
        <a:buFont typeface="Wingdings"/>
        <a:buChar char="§"/>
        <a:defRPr sz="2133">
          <a:solidFill>
            <a:schemeClr val="tx1"/>
          </a:solidFill>
          <a:latin typeface="+mn-lt"/>
        </a:defRPr>
      </a:lvl8pPr>
      <a:lvl9pPr marL="3649042" indent="-251878" algn="l" eaLnBrk="1" hangingPunct="1">
        <a:spcBef>
          <a:spcPts val="0"/>
        </a:spcBef>
        <a:spcAft>
          <a:spcPts val="0"/>
        </a:spcAft>
        <a:buFont typeface="Wingdings"/>
        <a:buChar char="§"/>
        <a:defRPr sz="2133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1219170" eaLnBrk="1" hangingPunct="1"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eaLnBrk="1" hangingPunct="1"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eaLnBrk="1" hangingPunct="1"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eaLnBrk="1" hangingPunct="1">
        <a:defRPr sz="24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eaLnBrk="1" hangingPunct="1">
        <a:defRPr sz="24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eaLnBrk="1" hangingPunct="1">
        <a:defRPr sz="24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eaLnBrk="1" hangingPunct="1">
        <a:defRPr sz="24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eaLnBrk="1" hangingPunct="1">
        <a:defRPr sz="24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eaLnBrk="1" hangingPunct="1">
        <a:defRPr sz="24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example.org/nfdi4ing/m4i/ontology/bread/ProcessBakingA" TargetMode="Externa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protege.stanford.edu/products.php#desktop-protege" TargetMode="Externa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example.org/nfdi4ing/m4i/ontology/bread/ProcessBakingA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g"/><Relationship Id="rId5" Type="http://schemas.openxmlformats.org/officeDocument/2006/relationships/image" Target="../media/image1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5670F144-A6FD-4892-9043-B8B020C134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err="1"/>
              <a:t>Documentation</a:t>
            </a:r>
            <a:r>
              <a:rPr lang="de-DE" dirty="0"/>
              <a:t> </a:t>
            </a:r>
            <a:r>
              <a:rPr lang="de-DE" dirty="0" err="1"/>
              <a:t>through</a:t>
            </a:r>
            <a:r>
              <a:rPr lang="de-DE" dirty="0"/>
              <a:t> </a:t>
            </a:r>
            <a:r>
              <a:rPr lang="de-DE" dirty="0" err="1"/>
              <a:t>bread</a:t>
            </a:r>
            <a:r>
              <a:rPr lang="de-DE" dirty="0"/>
              <a:t> </a:t>
            </a:r>
            <a:r>
              <a:rPr lang="de-DE" dirty="0" err="1"/>
              <a:t>baking</a:t>
            </a:r>
            <a:r>
              <a:rPr lang="de-DE" dirty="0"/>
              <a:t> </a:t>
            </a:r>
            <a:r>
              <a:rPr lang="de-DE" dirty="0" err="1"/>
              <a:t>process</a:t>
            </a:r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05E378A-F395-4494-9560-E00D57053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Implementation </a:t>
            </a:r>
            <a:r>
              <a:rPr lang="de-DE" dirty="0" err="1"/>
              <a:t>of</a:t>
            </a:r>
            <a:r>
              <a:rPr lang="de-DE" dirty="0"/>
              <a:t> m4i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3344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281C86-0281-4E1A-934B-1DCCBE741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Bread</a:t>
            </a:r>
            <a:r>
              <a:rPr lang="de-DE" dirty="0"/>
              <a:t> </a:t>
            </a:r>
            <a:r>
              <a:rPr lang="de-DE" dirty="0" err="1"/>
              <a:t>baking</a:t>
            </a:r>
            <a:r>
              <a:rPr lang="de-DE" dirty="0"/>
              <a:t> </a:t>
            </a:r>
            <a:r>
              <a:rPr lang="de-DE" dirty="0" err="1"/>
              <a:t>taxonomy</a:t>
            </a:r>
            <a:r>
              <a:rPr lang="de-DE" dirty="0"/>
              <a:t>: a </a:t>
            </a:r>
            <a:r>
              <a:rPr lang="de-DE" dirty="0" err="1"/>
              <a:t>subset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m4i</a:t>
            </a:r>
            <a:endParaRPr lang="en-US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E76787A-2DD1-41F1-8015-8CFABB622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4" y="2117451"/>
            <a:ext cx="12192000" cy="2623098"/>
          </a:xfrm>
          <a:prstGeom prst="rect">
            <a:avLst/>
          </a:prstGeom>
        </p:spPr>
      </p:pic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B188ABB9-3728-4694-A797-7F9B488BB821}"/>
              </a:ext>
            </a:extLst>
          </p:cNvPr>
          <p:cNvCxnSpPr/>
          <p:nvPr/>
        </p:nvCxnSpPr>
        <p:spPr>
          <a:xfrm flipH="1">
            <a:off x="838200" y="2117451"/>
            <a:ext cx="3714135" cy="54709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10CAA4E6-51A7-4AA8-8EEA-BE0FBD1F43E1}"/>
              </a:ext>
            </a:extLst>
          </p:cNvPr>
          <p:cNvCxnSpPr/>
          <p:nvPr/>
        </p:nvCxnSpPr>
        <p:spPr>
          <a:xfrm flipH="1">
            <a:off x="127819" y="2743200"/>
            <a:ext cx="570271" cy="154366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290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BF0A4D57-9CDA-404A-8368-9CA8CC3D43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408" y="1710890"/>
            <a:ext cx="2397418" cy="431987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75F4E2F-3F27-441C-801A-1907DC391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 </a:t>
            </a:r>
            <a:r>
              <a:rPr lang="de-DE" dirty="0" err="1"/>
              <a:t>baking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m4i </a:t>
            </a:r>
            <a:r>
              <a:rPr lang="de-DE" dirty="0" err="1"/>
              <a:t>taxonomy</a:t>
            </a:r>
            <a:r>
              <a:rPr lang="de-DE" dirty="0"/>
              <a:t> </a:t>
            </a:r>
            <a:endParaRPr lang="en-US" dirty="0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00DA196C-7098-4150-B6C9-B7FADC6129A1}"/>
              </a:ext>
            </a:extLst>
          </p:cNvPr>
          <p:cNvSpPr/>
          <p:nvPr/>
        </p:nvSpPr>
        <p:spPr>
          <a:xfrm>
            <a:off x="4354408" y="5162869"/>
            <a:ext cx="2157228" cy="669953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DCFB0F9-6DD2-4D07-8EF8-712EDF3A3EBA}"/>
              </a:ext>
            </a:extLst>
          </p:cNvPr>
          <p:cNvSpPr/>
          <p:nvPr/>
        </p:nvSpPr>
        <p:spPr>
          <a:xfrm>
            <a:off x="32403" y="4562334"/>
            <a:ext cx="6096000" cy="1169551"/>
          </a:xfrm>
          <a:prstGeom prst="rect">
            <a:avLst/>
          </a:prstGeom>
          <a:ln w="31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###  http://w3id.org/nfdi4ing/metadata4ing#ProcessingStep</a:t>
            </a:r>
          </a:p>
          <a:p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m4i:ProcessingStep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rdf:type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owl:Class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;</a:t>
            </a:r>
          </a:p>
          <a:p>
            <a:pPr marL="511175"/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rdfs:subClassOf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prov:Activity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; </a:t>
            </a:r>
          </a:p>
          <a:p>
            <a:pPr marL="511175"/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skos:definition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"Specific action undertaken during research"@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;                   </a:t>
            </a:r>
          </a:p>
          <a:p>
            <a:pPr marL="511175"/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skos:prefLabel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"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Arbeitsschritt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"@de , "processing step"@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.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E0A23343-2B45-4B3A-BDB0-0D5D01116E3B}"/>
              </a:ext>
            </a:extLst>
          </p:cNvPr>
          <p:cNvSpPr/>
          <p:nvPr/>
        </p:nvSpPr>
        <p:spPr>
          <a:xfrm>
            <a:off x="4834769" y="3463214"/>
            <a:ext cx="1214978" cy="626593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AF45791E-14C8-4AC0-A159-7C6447CDC4E4}"/>
              </a:ext>
            </a:extLst>
          </p:cNvPr>
          <p:cNvSpPr/>
          <p:nvPr/>
        </p:nvSpPr>
        <p:spPr>
          <a:xfrm>
            <a:off x="6424015" y="2054830"/>
            <a:ext cx="5767985" cy="3539430"/>
          </a:xfrm>
          <a:prstGeom prst="rect">
            <a:avLst/>
          </a:prstGeom>
          <a:ln w="31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###  http://www.w3.org/ns/prov#Activity</a:t>
            </a:r>
          </a:p>
          <a:p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prov:Activity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rdf:type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owl:Class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;</a:t>
            </a:r>
          </a:p>
          <a:p>
            <a:pPr marL="914400" indent="-517525"/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rdfs:subClassOf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obo:BFO_0000015 ; </a:t>
            </a:r>
          </a:p>
          <a:p>
            <a:pPr marL="914400" indent="-517525"/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skos:closeMatch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pims-ii:Action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; </a:t>
            </a:r>
          </a:p>
          <a:p>
            <a:pPr marL="1431925" indent="-1035050"/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skos:definition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"An activity is something that occurs over a period of time and acts upon or with entities; it may include consuming, processing, transforming, modifying, relocating, using, or generating entities."@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, "Eine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Aktivität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ist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etwas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, das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über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einen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Zeitraum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und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mit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oder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an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Entitäten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erfolgt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;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dazu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kann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das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Verbrauchen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Verarbeiten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Transformieren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Modifizieren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Relokalisieren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Verwenden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oder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die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Genese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von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Entitäten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gehören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."@de ; </a:t>
            </a:r>
          </a:p>
          <a:p>
            <a:pPr marL="1717675" indent="-1320800"/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skos:editorialNote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"changed by m4i: added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skos:prefLabel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, added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german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label"@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;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skos:prefLabel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"Activity"@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, </a:t>
            </a:r>
          </a:p>
          <a:p>
            <a:pPr marL="1717675" indent="-1320800"/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	"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Aktivität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"@de .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A6CD5009-E48F-48A1-A46A-93A004D04AEE}"/>
              </a:ext>
            </a:extLst>
          </p:cNvPr>
          <p:cNvSpPr/>
          <p:nvPr/>
        </p:nvSpPr>
        <p:spPr>
          <a:xfrm>
            <a:off x="4834769" y="1741534"/>
            <a:ext cx="1214978" cy="626593"/>
          </a:xfrm>
          <a:prstGeom prst="ellipse">
            <a:avLst/>
          </a:prstGeom>
          <a:solidFill>
            <a:srgbClr val="FFC000">
              <a:alpha val="40000"/>
            </a:srgb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CF4DED6C-40A0-43CA-91B4-B7D11654E998}"/>
              </a:ext>
            </a:extLst>
          </p:cNvPr>
          <p:cNvSpPr/>
          <p:nvPr/>
        </p:nvSpPr>
        <p:spPr>
          <a:xfrm>
            <a:off x="0" y="1595360"/>
            <a:ext cx="5767985" cy="2031325"/>
          </a:xfrm>
          <a:prstGeom prst="rect">
            <a:avLst/>
          </a:prstGeom>
          <a:ln w="31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###  http://purl.obolibrary.org/obo/BFO_0000015</a:t>
            </a:r>
          </a:p>
          <a:p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obo:BFO_0000015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rdf:type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owl:Class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; </a:t>
            </a:r>
          </a:p>
          <a:p>
            <a:pPr marL="1090613" indent="-406400"/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skos:closeMatch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pims-ii:Process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; </a:t>
            </a:r>
          </a:p>
          <a:p>
            <a:pPr marL="1773238" indent="-1089025"/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skos:definition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"Process, i.e., a physical entity with a temporal evolution that 'has a meaning for the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ontologist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'"@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; </a:t>
            </a:r>
          </a:p>
          <a:p>
            <a:pPr marL="1773238" indent="-1089025"/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skos:editorialNote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"changed by m4i: added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german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labels, added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skos:prefLabel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"@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; </a:t>
            </a:r>
          </a:p>
          <a:p>
            <a:pPr marL="1090613" indent="-406400"/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skos:prefLabel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"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Prozess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"@de , "process"@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263578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  <p:bldP spid="11" grpId="0" animBg="1"/>
      <p:bldP spid="8" grpId="0" animBg="1"/>
      <p:bldP spid="12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5F4E2F-3F27-441C-801A-1907DC391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 </a:t>
            </a:r>
            <a:r>
              <a:rPr lang="de-DE" dirty="0" err="1"/>
              <a:t>baking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m4i </a:t>
            </a:r>
            <a:r>
              <a:rPr lang="de-DE" dirty="0" err="1"/>
              <a:t>taxonomy</a:t>
            </a:r>
            <a:r>
              <a:rPr lang="de-DE" dirty="0"/>
              <a:t> </a:t>
            </a:r>
            <a:endParaRPr lang="en-US" dirty="0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D534F038-0D0F-4578-BB34-1C3F7A6E7A2A}"/>
              </a:ext>
            </a:extLst>
          </p:cNvPr>
          <p:cNvSpPr/>
          <p:nvPr/>
        </p:nvSpPr>
        <p:spPr>
          <a:xfrm>
            <a:off x="932639" y="3848804"/>
            <a:ext cx="5357557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###  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https://example.org/nfdi4ing/m4i/ontology/bread/ProcessBakingA</a:t>
            </a:r>
            <a:endParaRPr lang="en-US" sz="1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ex:ProcessBakingA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rdf:type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owl:NamedIndividual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, </a:t>
            </a:r>
          </a:p>
          <a:p>
            <a:pPr indent="628650"/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ex:BreadBakingProcess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;</a:t>
            </a:r>
          </a:p>
          <a:p>
            <a:pPr indent="628650"/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skos:prefLabel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"Baking Process of bread A"@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en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.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8807530-DCD4-4DC7-80D5-2466CD5C69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854" t="39656" r="18258" b="32807"/>
          <a:stretch/>
        </p:blipFill>
        <p:spPr>
          <a:xfrm>
            <a:off x="2688461" y="2041237"/>
            <a:ext cx="5716630" cy="1801091"/>
          </a:xfrm>
          <a:prstGeom prst="rect">
            <a:avLst/>
          </a:prstGeom>
        </p:spPr>
      </p:pic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249ACD96-F84B-4EAC-B8FA-DA687BCFBB33}"/>
              </a:ext>
            </a:extLst>
          </p:cNvPr>
          <p:cNvSpPr/>
          <p:nvPr/>
        </p:nvSpPr>
        <p:spPr>
          <a:xfrm>
            <a:off x="2604655" y="3001820"/>
            <a:ext cx="2013527" cy="618836"/>
          </a:xfrm>
          <a:prstGeom prst="roundRect">
            <a:avLst/>
          </a:prstGeom>
          <a:solidFill>
            <a:srgbClr val="7030A0">
              <a:alpha val="24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73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05A7C8-527F-4B7A-8F14-CFEC2060B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Serialize with </a:t>
            </a:r>
            <a:r>
              <a:rPr lang="en-US" dirty="0" err="1"/>
              <a:t>Prot</a:t>
            </a:r>
            <a:r>
              <a:rPr lang="de-DE" dirty="0" err="1"/>
              <a:t>égé</a:t>
            </a:r>
            <a:endParaRPr lang="en-US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653CB98-52B8-4DDB-9746-1C7C4020E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735291" cy="4351338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 err="1"/>
              <a:t>Protégé</a:t>
            </a:r>
            <a:r>
              <a:rPr lang="de-DE" sz="2000" dirty="0"/>
              <a:t>: a </a:t>
            </a:r>
            <a:r>
              <a:rPr lang="de-DE" sz="2000" dirty="0" err="1"/>
              <a:t>free</a:t>
            </a:r>
            <a:r>
              <a:rPr lang="de-DE" sz="2000" dirty="0"/>
              <a:t>, </a:t>
            </a:r>
            <a:r>
              <a:rPr lang="de-DE" sz="2000" dirty="0" err="1"/>
              <a:t>opensource</a:t>
            </a:r>
            <a:r>
              <a:rPr lang="de-DE" sz="2000" dirty="0"/>
              <a:t> </a:t>
            </a:r>
            <a:r>
              <a:rPr lang="de-DE" sz="2000" dirty="0" err="1"/>
              <a:t>ontology</a:t>
            </a:r>
            <a:r>
              <a:rPr lang="de-DE" sz="2000" dirty="0"/>
              <a:t> </a:t>
            </a:r>
            <a:r>
              <a:rPr lang="de-DE" sz="2000" dirty="0" err="1"/>
              <a:t>editing</a:t>
            </a:r>
            <a:r>
              <a:rPr lang="de-DE" sz="2000" dirty="0"/>
              <a:t> </a:t>
            </a:r>
            <a:r>
              <a:rPr lang="de-DE" sz="2000" dirty="0" err="1"/>
              <a:t>tool</a:t>
            </a:r>
            <a:endParaRPr lang="de-DE" sz="20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/>
              <a:t>Stanford University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/>
              <a:t>Desktop </a:t>
            </a:r>
            <a:r>
              <a:rPr lang="de-DE" sz="2000" dirty="0" err="1"/>
              <a:t>version</a:t>
            </a:r>
            <a:r>
              <a:rPr lang="de-DE" sz="2000" dirty="0"/>
              <a:t> </a:t>
            </a:r>
            <a:r>
              <a:rPr lang="de-DE" sz="2000" dirty="0" err="1"/>
              <a:t>downloadable</a:t>
            </a:r>
            <a:r>
              <a:rPr lang="de-DE" sz="2000" dirty="0"/>
              <a:t> at </a:t>
            </a:r>
            <a:r>
              <a:rPr lang="de-DE" sz="2000" dirty="0">
                <a:hlinkClick r:id="rId2"/>
              </a:rPr>
              <a:t>https://protege.stanford.edu/products.php#desktop-protege</a:t>
            </a:r>
            <a:endParaRPr lang="de-DE" sz="20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/>
              <a:t>Web </a:t>
            </a:r>
            <a:r>
              <a:rPr lang="de-DE" sz="2000" dirty="0" err="1"/>
              <a:t>version</a:t>
            </a:r>
            <a:r>
              <a:rPr lang="de-DE" sz="2000" dirty="0"/>
              <a:t> </a:t>
            </a:r>
            <a:r>
              <a:rPr lang="de-DE" sz="2000" dirty="0" err="1"/>
              <a:t>available</a:t>
            </a:r>
            <a:r>
              <a:rPr lang="de-DE" sz="2000" dirty="0"/>
              <a:t> on https://webprotege.stanford.edu/</a:t>
            </a:r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898290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05A7C8-527F-4B7A-8F14-CFEC2060B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Encoding through </a:t>
            </a:r>
            <a:r>
              <a:rPr lang="en-US" dirty="0" err="1"/>
              <a:t>Prot</a:t>
            </a:r>
            <a:r>
              <a:rPr lang="de-DE" dirty="0" err="1"/>
              <a:t>égé</a:t>
            </a:r>
            <a:endParaRPr lang="en-US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A71A8DC-9EA7-48AD-A6E5-75F285A6FC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" t="14546" r="88106" b="68215"/>
          <a:stretch/>
        </p:blipFill>
        <p:spPr>
          <a:xfrm>
            <a:off x="735962" y="1902691"/>
            <a:ext cx="4128738" cy="3463637"/>
          </a:xfrm>
          <a:prstGeom prst="rect">
            <a:avLst/>
          </a:prstGeom>
          <a:ln>
            <a:solidFill>
              <a:schemeClr val="accent3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320B87C-4013-4551-8036-7DE1A57EA9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996" t="61411" r="49768" b="28756"/>
          <a:stretch/>
        </p:blipFill>
        <p:spPr>
          <a:xfrm>
            <a:off x="7085483" y="3154710"/>
            <a:ext cx="4370555" cy="1975597"/>
          </a:xfrm>
          <a:prstGeom prst="rect">
            <a:avLst/>
          </a:prstGeom>
          <a:ln>
            <a:solidFill>
              <a:schemeClr val="accent3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08065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281C86-0281-4E1A-934B-1DCCBE741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Bread</a:t>
            </a:r>
            <a:r>
              <a:rPr lang="de-DE" dirty="0"/>
              <a:t> </a:t>
            </a:r>
            <a:r>
              <a:rPr lang="de-DE" dirty="0" err="1"/>
              <a:t>baking</a:t>
            </a:r>
            <a:r>
              <a:rPr lang="de-DE" dirty="0"/>
              <a:t> </a:t>
            </a:r>
            <a:r>
              <a:rPr lang="de-DE" dirty="0" err="1"/>
              <a:t>taxonomy</a:t>
            </a:r>
            <a:r>
              <a:rPr lang="de-DE" dirty="0"/>
              <a:t>: a </a:t>
            </a:r>
            <a:r>
              <a:rPr lang="de-DE" dirty="0" err="1"/>
              <a:t>subset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m4i</a:t>
            </a:r>
            <a:endParaRPr lang="en-US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E76787A-2DD1-41F1-8015-8CFABB622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4" y="2117451"/>
            <a:ext cx="12192000" cy="2623098"/>
          </a:xfrm>
          <a:prstGeom prst="rect">
            <a:avLst/>
          </a:prstGeom>
        </p:spPr>
      </p:pic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B188ABB9-3728-4694-A797-7F9B488BB821}"/>
              </a:ext>
            </a:extLst>
          </p:cNvPr>
          <p:cNvCxnSpPr>
            <a:cxnSpLocks/>
          </p:cNvCxnSpPr>
          <p:nvPr/>
        </p:nvCxnSpPr>
        <p:spPr>
          <a:xfrm flipH="1">
            <a:off x="1592826" y="2359742"/>
            <a:ext cx="3382297" cy="73741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10CAA4E6-51A7-4AA8-8EEA-BE0FBD1F43E1}"/>
              </a:ext>
            </a:extLst>
          </p:cNvPr>
          <p:cNvCxnSpPr>
            <a:cxnSpLocks/>
          </p:cNvCxnSpPr>
          <p:nvPr/>
        </p:nvCxnSpPr>
        <p:spPr>
          <a:xfrm flipH="1">
            <a:off x="1025236" y="3097161"/>
            <a:ext cx="567591" cy="143327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77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5F4E2F-3F27-441C-801A-1907DC391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 </a:t>
            </a:r>
            <a:r>
              <a:rPr lang="de-DE" dirty="0" err="1"/>
              <a:t>dough</a:t>
            </a:r>
            <a:r>
              <a:rPr lang="de-DE" dirty="0"/>
              <a:t> </a:t>
            </a:r>
            <a:r>
              <a:rPr lang="de-DE" dirty="0" err="1"/>
              <a:t>heirarchy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m4i </a:t>
            </a:r>
            <a:r>
              <a:rPr lang="de-DE" dirty="0" err="1"/>
              <a:t>taxonomy</a:t>
            </a:r>
            <a:r>
              <a:rPr lang="de-DE" dirty="0"/>
              <a:t> </a:t>
            </a:r>
            <a:endParaRPr lang="en-US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F286B67D-5911-4C96-887B-F4AA929659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6"/>
          <a:stretch/>
        </p:blipFill>
        <p:spPr>
          <a:xfrm>
            <a:off x="727364" y="2064761"/>
            <a:ext cx="2726774" cy="3961967"/>
          </a:xfrm>
          <a:prstGeom prst="rect">
            <a:avLst/>
          </a:prstGeom>
        </p:spPr>
      </p:pic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9121B36C-3241-4085-A23F-F0329A2FB89F}"/>
              </a:ext>
            </a:extLst>
          </p:cNvPr>
          <p:cNvSpPr/>
          <p:nvPr/>
        </p:nvSpPr>
        <p:spPr>
          <a:xfrm>
            <a:off x="1163782" y="1884218"/>
            <a:ext cx="1759526" cy="4308764"/>
          </a:xfrm>
          <a:prstGeom prst="roundRect">
            <a:avLst/>
          </a:prstGeom>
          <a:solidFill>
            <a:schemeClr val="accent4">
              <a:lumMod val="40000"/>
              <a:lumOff val="60000"/>
              <a:alpha val="33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B62B3B3C-213E-41C4-9603-F20A6B6CF8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62" b="69893"/>
          <a:stretch/>
        </p:blipFill>
        <p:spPr>
          <a:xfrm>
            <a:off x="5255666" y="2396619"/>
            <a:ext cx="3888335" cy="2064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0620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2139A5B4-3D26-492F-89DB-8F54267141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344"/>
          <a:stretch/>
        </p:blipFill>
        <p:spPr>
          <a:xfrm>
            <a:off x="0" y="290949"/>
            <a:ext cx="12192000" cy="601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0289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6E683457-8B6D-4C24-AAA7-875ECCFE73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28" b="8101"/>
          <a:stretch/>
        </p:blipFill>
        <p:spPr>
          <a:xfrm>
            <a:off x="0" y="193968"/>
            <a:ext cx="12192000" cy="610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0278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241347D3-923C-46C5-AC80-5E97C26A3E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690"/>
          <a:stretch/>
        </p:blipFill>
        <p:spPr>
          <a:xfrm>
            <a:off x="0" y="138547"/>
            <a:ext cx="12192000" cy="619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819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714960A6-284D-4EE6-BE0C-EA16BA0F45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60386"/>
              </p:ext>
            </p:extLst>
          </p:nvPr>
        </p:nvGraphicFramePr>
        <p:xfrm>
          <a:off x="855406" y="1942780"/>
          <a:ext cx="10292587" cy="3978978"/>
        </p:xfrm>
        <a:graphic>
          <a:graphicData uri="http://schemas.openxmlformats.org/drawingml/2006/table">
            <a:tbl>
              <a:tblPr/>
              <a:tblGrid>
                <a:gridCol w="5456902">
                  <a:extLst>
                    <a:ext uri="{9D8B030D-6E8A-4147-A177-3AD203B41FA5}">
                      <a16:colId xmlns:a16="http://schemas.microsoft.com/office/drawing/2014/main" val="2014594920"/>
                    </a:ext>
                  </a:extLst>
                </a:gridCol>
                <a:gridCol w="643183">
                  <a:extLst>
                    <a:ext uri="{9D8B030D-6E8A-4147-A177-3AD203B41FA5}">
                      <a16:colId xmlns:a16="http://schemas.microsoft.com/office/drawing/2014/main" val="1389930013"/>
                    </a:ext>
                  </a:extLst>
                </a:gridCol>
                <a:gridCol w="2096251">
                  <a:extLst>
                    <a:ext uri="{9D8B030D-6E8A-4147-A177-3AD203B41FA5}">
                      <a16:colId xmlns:a16="http://schemas.microsoft.com/office/drawing/2014/main" val="609030690"/>
                    </a:ext>
                  </a:extLst>
                </a:gridCol>
                <a:gridCol w="2096251">
                  <a:extLst>
                    <a:ext uri="{9D8B030D-6E8A-4147-A177-3AD203B41FA5}">
                      <a16:colId xmlns:a16="http://schemas.microsoft.com/office/drawing/2014/main" val="3215492270"/>
                    </a:ext>
                  </a:extLst>
                </a:gridCol>
              </a:tblGrid>
              <a:tr h="192596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effectLst/>
                        </a:rPr>
                        <a:t>Bread (Output + object of investigation)</a:t>
                      </a:r>
                    </a:p>
                  </a:txBody>
                  <a:tcPr marL="0" marR="0" marT="2899" marB="2899" anchor="b">
                    <a:lnL w="6350" cap="flat" cmpd="sng" algn="ctr">
                      <a:solidFill>
                        <a:srgbClr val="F094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094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 dirty="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4414983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 i="1">
                          <a:effectLst/>
                        </a:rPr>
                        <a:t>ProcessingStep representing baking</a:t>
                      </a:r>
                    </a:p>
                  </a:txBody>
                  <a:tcPr marL="0" marR="0" marT="2899" marB="2899" anchor="b">
                    <a:lnL w="6350" cap="flat" cmpd="sng" algn="ctr">
                      <a:solidFill>
                        <a:srgbClr val="B094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 dirty="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218314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effectLst/>
                        </a:rPr>
                        <a:t>Dough (Input)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A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B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C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2051028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i="1">
                          <a:effectLst/>
                        </a:rPr>
                        <a:t>properties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9639629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yeast percentage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0,1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0,2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0,3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6790524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duration of fermentation [h]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10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12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24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137549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temperature of fermentation [°C]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24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18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6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7042205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effectLst/>
                        </a:rPr>
                        <a:t>Baking (Method)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A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B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 dirty="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087121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i="1">
                          <a:effectLst/>
                        </a:rPr>
                        <a:t>parameters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412846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temperature [°C]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190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200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3419463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duration [h]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1,2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529494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effectLst/>
                        </a:rPr>
                        <a:t>Oven (Tool)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A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B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 dirty="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4557905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i="1">
                          <a:effectLst/>
                        </a:rPr>
                        <a:t>parameters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0000550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manufacturer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AEG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Bosch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0673000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serial number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123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456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2096204"/>
                  </a:ext>
                </a:extLst>
              </a:tr>
              <a:tr h="135285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effectLst/>
                        </a:rPr>
                        <a:t>Measurements (modelled as one or more DataCubes)</a:t>
                      </a:r>
                    </a:p>
                  </a:txBody>
                  <a:tcPr marL="0" marR="0" marT="2899" marB="2899" anchor="b">
                    <a:lnL w="6350" cap="flat" cmpd="sng" algn="ctr">
                      <a:solidFill>
                        <a:srgbClr val="10C6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0C6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10C6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 dirty="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0760730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i="1">
                          <a:effectLst/>
                        </a:rPr>
                        <a:t>measured properties of bread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897022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density [kg/m^3]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200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300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...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934930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dirty="0">
                          <a:effectLst/>
                        </a:rPr>
                        <a:t>average bubble diameter [m]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0,001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0,002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...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625804"/>
                  </a:ext>
                </a:extLst>
              </a:tr>
              <a:tr h="152696">
                <a:tc>
                  <a:txBody>
                    <a:bodyPr/>
                    <a:lstStyle/>
                    <a:p>
                      <a:pPr rtl="0" fontAlgn="b"/>
                      <a:r>
                        <a:rPr lang="en-US" sz="1100" b="1" dirty="0" err="1">
                          <a:effectLst/>
                        </a:rPr>
                        <a:t>DataSets</a:t>
                      </a:r>
                      <a:r>
                        <a:rPr lang="en-US" sz="1100" b="1" dirty="0">
                          <a:effectLst/>
                        </a:rPr>
                        <a:t> (just image files)</a:t>
                      </a:r>
                    </a:p>
                  </a:txBody>
                  <a:tcPr marL="0" marR="0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1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100" dirty="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100" dirty="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4592270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100" dirty="0">
                          <a:effectLst/>
                        </a:rPr>
                        <a:t>photograph of bread crumb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1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1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100" dirty="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957571"/>
                  </a:ext>
                </a:extLst>
              </a:tr>
            </a:tbl>
          </a:graphicData>
        </a:graphic>
      </p:graphicFrame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1355F6C-3711-4A24-BBE5-17A2C6B29F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221311"/>
              </p:ext>
            </p:extLst>
          </p:nvPr>
        </p:nvGraphicFramePr>
        <p:xfrm>
          <a:off x="855404" y="1942779"/>
          <a:ext cx="10292587" cy="3978978"/>
        </p:xfrm>
        <a:graphic>
          <a:graphicData uri="http://schemas.openxmlformats.org/drawingml/2006/table">
            <a:tbl>
              <a:tblPr/>
              <a:tblGrid>
                <a:gridCol w="5456902">
                  <a:extLst>
                    <a:ext uri="{9D8B030D-6E8A-4147-A177-3AD203B41FA5}">
                      <a16:colId xmlns:a16="http://schemas.microsoft.com/office/drawing/2014/main" val="2014594920"/>
                    </a:ext>
                  </a:extLst>
                </a:gridCol>
                <a:gridCol w="643183">
                  <a:extLst>
                    <a:ext uri="{9D8B030D-6E8A-4147-A177-3AD203B41FA5}">
                      <a16:colId xmlns:a16="http://schemas.microsoft.com/office/drawing/2014/main" val="1389930013"/>
                    </a:ext>
                  </a:extLst>
                </a:gridCol>
                <a:gridCol w="2096251">
                  <a:extLst>
                    <a:ext uri="{9D8B030D-6E8A-4147-A177-3AD203B41FA5}">
                      <a16:colId xmlns:a16="http://schemas.microsoft.com/office/drawing/2014/main" val="609030690"/>
                    </a:ext>
                  </a:extLst>
                </a:gridCol>
                <a:gridCol w="2096251">
                  <a:extLst>
                    <a:ext uri="{9D8B030D-6E8A-4147-A177-3AD203B41FA5}">
                      <a16:colId xmlns:a16="http://schemas.microsoft.com/office/drawing/2014/main" val="3215492270"/>
                    </a:ext>
                  </a:extLst>
                </a:gridCol>
              </a:tblGrid>
              <a:tr h="192596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>
                          <a:effectLst/>
                        </a:rPr>
                        <a:t>Bread (Output + object of investigation)</a:t>
                      </a:r>
                    </a:p>
                  </a:txBody>
                  <a:tcPr marL="0" marR="0" marT="2899" marB="2899" anchor="b">
                    <a:lnL w="6350" cap="flat" cmpd="sng" algn="ctr">
                      <a:solidFill>
                        <a:srgbClr val="F094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094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 dirty="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4414983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 i="1" dirty="0" err="1">
                          <a:solidFill>
                            <a:srgbClr val="FF0000"/>
                          </a:solidFill>
                          <a:effectLst/>
                        </a:rPr>
                        <a:t>ProcessingStep</a:t>
                      </a:r>
                      <a:r>
                        <a:rPr lang="en-US" sz="1200" b="1" i="1" dirty="0">
                          <a:solidFill>
                            <a:srgbClr val="FF0000"/>
                          </a:solidFill>
                          <a:effectLst/>
                        </a:rPr>
                        <a:t> representing baking</a:t>
                      </a:r>
                    </a:p>
                  </a:txBody>
                  <a:tcPr marL="0" marR="0" marT="2899" marB="2899" anchor="b">
                    <a:lnL w="6350" cap="flat" cmpd="sng" algn="ctr">
                      <a:solidFill>
                        <a:srgbClr val="B094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 dirty="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 dirty="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 dirty="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218314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</a:rPr>
                        <a:t>Dough (Input)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dirty="0">
                          <a:effectLst/>
                        </a:rPr>
                        <a:t>A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dirty="0">
                          <a:effectLst/>
                        </a:rPr>
                        <a:t>B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dirty="0">
                          <a:effectLst/>
                        </a:rPr>
                        <a:t>C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2051028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i="1">
                          <a:effectLst/>
                        </a:rPr>
                        <a:t>properties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9639629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yeast percentage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0,1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0,2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0,3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6790524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duration of fermentation [h]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10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12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24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137549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temperature of fermentation [°C]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24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18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6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7042205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</a:rPr>
                        <a:t>Baking (Method)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A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B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 dirty="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087121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i="1">
                          <a:effectLst/>
                        </a:rPr>
                        <a:t>parameters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412846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temperature [°C]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190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200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3419463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duration [h]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1,2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529494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</a:rPr>
                        <a:t>Oven (Tool)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A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B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 dirty="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4557905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i="1">
                          <a:effectLst/>
                        </a:rPr>
                        <a:t>parameters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0000550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manufacturer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AEG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Bosch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0673000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serial number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123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456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2096204"/>
                  </a:ext>
                </a:extLst>
              </a:tr>
              <a:tr h="135285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</a:rPr>
                        <a:t>Measurements (modelled as one or more </a:t>
                      </a:r>
                      <a:r>
                        <a:rPr lang="en-US" sz="1200" b="1" dirty="0" err="1">
                          <a:solidFill>
                            <a:srgbClr val="FF0000"/>
                          </a:solidFill>
                          <a:effectLst/>
                        </a:rPr>
                        <a:t>DataCubes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</a:rPr>
                        <a:t>)</a:t>
                      </a:r>
                    </a:p>
                  </a:txBody>
                  <a:tcPr marL="0" marR="0" marT="2899" marB="2899" anchor="b">
                    <a:lnL w="6350" cap="flat" cmpd="sng" algn="ctr">
                      <a:solidFill>
                        <a:srgbClr val="10C6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0C6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10C6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 dirty="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0760730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i="1">
                          <a:effectLst/>
                        </a:rPr>
                        <a:t>measured properties of bread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2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897022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density [kg/m^3]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200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300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...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934930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200" dirty="0">
                          <a:effectLst/>
                        </a:rPr>
                        <a:t>average bubble diameter [m]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0,001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200">
                          <a:effectLst/>
                        </a:rPr>
                        <a:t>0,002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sz="1200">
                          <a:effectLst/>
                        </a:rPr>
                        <a:t>...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625804"/>
                  </a:ext>
                </a:extLst>
              </a:tr>
              <a:tr h="152696">
                <a:tc>
                  <a:txBody>
                    <a:bodyPr/>
                    <a:lstStyle/>
                    <a:p>
                      <a:pPr rtl="0" fontAlgn="b"/>
                      <a:r>
                        <a:rPr lang="en-US" sz="1100" b="1" dirty="0" err="1">
                          <a:solidFill>
                            <a:srgbClr val="FF0000"/>
                          </a:solidFill>
                          <a:effectLst/>
                        </a:rPr>
                        <a:t>DataSets</a:t>
                      </a: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</a:rPr>
                        <a:t> (just image files)</a:t>
                      </a:r>
                    </a:p>
                  </a:txBody>
                  <a:tcPr marL="0" marR="0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1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100" dirty="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100" dirty="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4592270"/>
                  </a:ext>
                </a:extLst>
              </a:tr>
              <a:tr h="190237">
                <a:tc>
                  <a:txBody>
                    <a:bodyPr/>
                    <a:lstStyle/>
                    <a:p>
                      <a:pPr rtl="0" fontAlgn="b"/>
                      <a:r>
                        <a:rPr lang="en-US" sz="1100" dirty="0">
                          <a:effectLst/>
                        </a:rPr>
                        <a:t>photograph of bread crumb</a:t>
                      </a: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1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10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1100" dirty="0">
                        <a:effectLst/>
                      </a:endParaRPr>
                    </a:p>
                  </a:txBody>
                  <a:tcPr marL="4348" marR="4348" marT="2899" marB="2899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957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289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281C86-0281-4E1A-934B-1DCCBE741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Bread</a:t>
            </a:r>
            <a:r>
              <a:rPr lang="de-DE" dirty="0"/>
              <a:t> </a:t>
            </a:r>
            <a:r>
              <a:rPr lang="de-DE" dirty="0" err="1"/>
              <a:t>baking</a:t>
            </a:r>
            <a:r>
              <a:rPr lang="de-DE" dirty="0"/>
              <a:t> </a:t>
            </a:r>
            <a:r>
              <a:rPr lang="de-DE" dirty="0" err="1"/>
              <a:t>hierarchy</a:t>
            </a:r>
            <a:r>
              <a:rPr lang="de-DE" dirty="0"/>
              <a:t>: a </a:t>
            </a:r>
            <a:r>
              <a:rPr lang="de-DE" dirty="0" err="1"/>
              <a:t>subset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m4i</a:t>
            </a:r>
            <a:endParaRPr lang="en-US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E76787A-2DD1-41F1-8015-8CFABB622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4" y="2117451"/>
            <a:ext cx="12192000" cy="2623098"/>
          </a:xfrm>
          <a:prstGeom prst="rect">
            <a:avLst/>
          </a:prstGeom>
        </p:spPr>
      </p:pic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B188ABB9-3728-4694-A797-7F9B488BB821}"/>
              </a:ext>
            </a:extLst>
          </p:cNvPr>
          <p:cNvCxnSpPr>
            <a:cxnSpLocks/>
          </p:cNvCxnSpPr>
          <p:nvPr/>
        </p:nvCxnSpPr>
        <p:spPr>
          <a:xfrm>
            <a:off x="5791201" y="2117451"/>
            <a:ext cx="4641272" cy="62574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10CAA4E6-51A7-4AA8-8EEA-BE0FBD1F43E1}"/>
              </a:ext>
            </a:extLst>
          </p:cNvPr>
          <p:cNvCxnSpPr>
            <a:cxnSpLocks/>
          </p:cNvCxnSpPr>
          <p:nvPr/>
        </p:nvCxnSpPr>
        <p:spPr>
          <a:xfrm>
            <a:off x="10760959" y="2563091"/>
            <a:ext cx="1250932" cy="86590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07267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0AB47CBC-ECB3-496D-B638-9B4DD6D6D3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976"/>
          <a:stretch/>
        </p:blipFill>
        <p:spPr>
          <a:xfrm>
            <a:off x="0" y="138547"/>
            <a:ext cx="12192000" cy="6173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6550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CDD5C80D-2243-4710-9C47-D8F503D9C7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62"/>
          <a:stretch/>
        </p:blipFill>
        <p:spPr>
          <a:xfrm>
            <a:off x="359413" y="563419"/>
            <a:ext cx="11130624" cy="5797506"/>
          </a:xfrm>
          <a:prstGeom prst="rect">
            <a:avLst/>
          </a:prstGeom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362937D-AD05-4AE5-9DAB-90494590EEE6}"/>
              </a:ext>
            </a:extLst>
          </p:cNvPr>
          <p:cNvSpPr>
            <a:spLocks noAdjustHandles="1"/>
          </p:cNvSpPr>
          <p:nvPr/>
        </p:nvSpPr>
        <p:spPr bwMode="auto">
          <a:xfrm>
            <a:off x="112185" y="6405034"/>
            <a:ext cx="9698567" cy="23071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defRPr/>
            </a:pPr>
            <a:fld id="{78ACA664-A85E-4624-95C6-80F82C0DC5B6}" type="datetime1">
              <a:rPr lang="de-DE" sz="1333">
                <a:latin typeface="Verdana"/>
                <a:ea typeface="Verdana"/>
                <a:cs typeface="Tahoma"/>
              </a:rPr>
              <a:t>27.07.2022</a:t>
            </a:fld>
            <a:r>
              <a:rPr lang="de-DE" sz="1333">
                <a:latin typeface="Verdana"/>
                <a:ea typeface="Verdana"/>
                <a:cs typeface="Tahoma"/>
              </a:rPr>
              <a:t>  |  ULB Darmstadt  |  Dr. Ashish Karmacharya &amp; Dr. Marc Fuhrmans  |  </a:t>
            </a:r>
            <a:fld id="{188E632A-7625-4B7A-95E9-6CCCC258E46D}" type="slidenum">
              <a:rPr lang="de-DE" sz="1333">
                <a:latin typeface="Verdana"/>
                <a:ea typeface="Verdana"/>
                <a:cs typeface="Tahoma"/>
              </a:rPr>
              <a:t>22</a:t>
            </a:fld>
            <a:endParaRPr lang="de-DE" sz="1333">
              <a:latin typeface="Verdana"/>
              <a:ea typeface="Verdana"/>
              <a:cs typeface="Tahoma"/>
            </a:endParaRPr>
          </a:p>
          <a:p>
            <a:pPr>
              <a:defRPr/>
            </a:pPr>
            <a:endParaRPr lang="de-DE" sz="1333">
              <a:latin typeface="Verdana"/>
              <a:ea typeface="Verdana"/>
              <a:cs typeface="Tahoma"/>
            </a:endParaRPr>
          </a:p>
        </p:txBody>
      </p:sp>
      <p:sp>
        <p:nvSpPr>
          <p:cNvPr id="5" name="Line 15">
            <a:extLst>
              <a:ext uri="{FF2B5EF4-FFF2-40B4-BE49-F238E27FC236}">
                <a16:creationId xmlns:a16="http://schemas.microsoft.com/office/drawing/2014/main" id="{ED5D307B-E3C8-4059-9A77-F012D2A8F7D4}"/>
              </a:ext>
            </a:extLst>
          </p:cNvPr>
          <p:cNvSpPr>
            <a:spLocks noChangeShapeType="1"/>
          </p:cNvSpPr>
          <p:nvPr/>
        </p:nvSpPr>
        <p:spPr bwMode="auto">
          <a:xfrm>
            <a:off x="239184" y="6366933"/>
            <a:ext cx="11715749" cy="0"/>
          </a:xfrm>
          <a:prstGeom prst="line">
            <a:avLst/>
          </a:prstGeom>
          <a:noFill/>
          <a:ln w="762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de-DE" sz="2400"/>
          </a:p>
        </p:txBody>
      </p:sp>
      <p:pic>
        <p:nvPicPr>
          <p:cNvPr id="6" name="Picture 9" descr="tud_logo">
            <a:extLst>
              <a:ext uri="{FF2B5EF4-FFF2-40B4-BE49-F238E27FC236}">
                <a16:creationId xmlns:a16="http://schemas.microsoft.com/office/drawing/2014/main" id="{40F20C19-50BE-41F1-BBB2-FAE97F247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r="5453"/>
          <a:stretch/>
        </p:blipFill>
        <p:spPr bwMode="auto">
          <a:xfrm>
            <a:off x="10204451" y="535518"/>
            <a:ext cx="1902883" cy="781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rafik 11">
            <a:extLst>
              <a:ext uri="{FF2B5EF4-FFF2-40B4-BE49-F238E27FC236}">
                <a16:creationId xmlns:a16="http://schemas.microsoft.com/office/drawing/2014/main" id="{5C3299A8-A978-4E3D-8C6F-512AC02A1D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1006193" y="6405331"/>
            <a:ext cx="887193" cy="38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3772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8A0649F-9D65-4D68-8C9E-C852BC86F5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695" t="27599" r="6421" b="9170"/>
          <a:stretch/>
        </p:blipFill>
        <p:spPr>
          <a:xfrm>
            <a:off x="1104489" y="1573124"/>
            <a:ext cx="8946573" cy="4537252"/>
          </a:xfrm>
          <a:prstGeom prst="rect">
            <a:avLst/>
          </a:prstGeom>
        </p:spPr>
      </p:pic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2127FCFD-283C-4D85-9EB7-B3D320EB612E}"/>
              </a:ext>
            </a:extLst>
          </p:cNvPr>
          <p:cNvSpPr/>
          <p:nvPr/>
        </p:nvSpPr>
        <p:spPr>
          <a:xfrm>
            <a:off x="5146008" y="3686236"/>
            <a:ext cx="1174437" cy="458248"/>
          </a:xfrm>
          <a:prstGeom prst="roundRect">
            <a:avLst/>
          </a:prstGeom>
          <a:solidFill>
            <a:srgbClr val="7030A0">
              <a:alpha val="16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96A4788-B6CC-4343-8C4C-D701DB5224E9}"/>
              </a:ext>
            </a:extLst>
          </p:cNvPr>
          <p:cNvSpPr txBox="1"/>
          <p:nvPr/>
        </p:nvSpPr>
        <p:spPr>
          <a:xfrm>
            <a:off x="5433119" y="4485264"/>
            <a:ext cx="761747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200" dirty="0" err="1"/>
              <a:t>has</a:t>
            </a:r>
            <a:r>
              <a:rPr lang="de-DE" sz="1200" dirty="0"/>
              <a:t> </a:t>
            </a:r>
            <a:r>
              <a:rPr lang="de-DE" sz="1200" dirty="0" err="1"/>
              <a:t>input</a:t>
            </a:r>
            <a:endParaRPr lang="en-US" sz="1200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AAC638C-4777-466A-AF8D-CB93837A7499}"/>
              </a:ext>
            </a:extLst>
          </p:cNvPr>
          <p:cNvSpPr txBox="1"/>
          <p:nvPr/>
        </p:nvSpPr>
        <p:spPr>
          <a:xfrm>
            <a:off x="4946119" y="3106597"/>
            <a:ext cx="859531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200" dirty="0" err="1"/>
              <a:t>has</a:t>
            </a:r>
            <a:r>
              <a:rPr lang="de-DE" sz="1200" dirty="0"/>
              <a:t> </a:t>
            </a:r>
            <a:r>
              <a:rPr lang="de-DE" sz="1200" dirty="0" err="1"/>
              <a:t>output</a:t>
            </a:r>
            <a:endParaRPr lang="en-US" sz="1200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3EA2694-99AA-4D64-BD47-CC6D8148EA08}"/>
              </a:ext>
            </a:extLst>
          </p:cNvPr>
          <p:cNvSpPr txBox="1"/>
          <p:nvPr/>
        </p:nvSpPr>
        <p:spPr>
          <a:xfrm rot="16200000">
            <a:off x="4265994" y="3954029"/>
            <a:ext cx="133946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200" dirty="0" err="1"/>
              <a:t>has</a:t>
            </a:r>
            <a:r>
              <a:rPr lang="de-DE" sz="1200" dirty="0"/>
              <a:t> </a:t>
            </a:r>
            <a:r>
              <a:rPr lang="de-DE" sz="1200" dirty="0" err="1"/>
              <a:t>employed</a:t>
            </a:r>
            <a:r>
              <a:rPr lang="de-DE" sz="1200" dirty="0"/>
              <a:t> </a:t>
            </a:r>
            <a:r>
              <a:rPr lang="de-DE" sz="1200" dirty="0" err="1"/>
              <a:t>tool</a:t>
            </a:r>
            <a:endParaRPr lang="en-US" sz="1200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F16F986-5191-41B0-B897-3D2D0F391675}"/>
              </a:ext>
            </a:extLst>
          </p:cNvPr>
          <p:cNvSpPr txBox="1"/>
          <p:nvPr/>
        </p:nvSpPr>
        <p:spPr>
          <a:xfrm>
            <a:off x="5836858" y="3290500"/>
            <a:ext cx="118019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200" dirty="0" err="1"/>
              <a:t>realizes</a:t>
            </a:r>
            <a:r>
              <a:rPr lang="de-DE" sz="1200" dirty="0"/>
              <a:t> </a:t>
            </a:r>
            <a:r>
              <a:rPr lang="de-DE" sz="1200" dirty="0" err="1"/>
              <a:t>method</a:t>
            </a:r>
            <a:endParaRPr lang="en-US" sz="1200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16DA9FE0-5F7C-490E-AD88-2E9AE880C210}"/>
              </a:ext>
            </a:extLst>
          </p:cNvPr>
          <p:cNvSpPr txBox="1"/>
          <p:nvPr/>
        </p:nvSpPr>
        <p:spPr>
          <a:xfrm>
            <a:off x="6646439" y="3815530"/>
            <a:ext cx="3706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200" dirty="0" err="1"/>
              <a:t>isA</a:t>
            </a:r>
            <a:endParaRPr lang="en-US" sz="1200" dirty="0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5C400510-E6EF-4F4B-B04D-AD26B6A656DF}"/>
              </a:ext>
            </a:extLst>
          </p:cNvPr>
          <p:cNvGrpSpPr/>
          <p:nvPr/>
        </p:nvGrpSpPr>
        <p:grpSpPr>
          <a:xfrm>
            <a:off x="1274208" y="2485616"/>
            <a:ext cx="9418718" cy="2429207"/>
            <a:chOff x="1405694" y="1298095"/>
            <a:chExt cx="9418718" cy="2429207"/>
          </a:xfrm>
        </p:grpSpPr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96D8F669-35CB-4485-AD1F-AE8DC7EA66A5}"/>
                </a:ext>
              </a:extLst>
            </p:cNvPr>
            <p:cNvSpPr/>
            <p:nvPr/>
          </p:nvSpPr>
          <p:spPr>
            <a:xfrm>
              <a:off x="6209046" y="2085118"/>
              <a:ext cx="4615366" cy="1569660"/>
            </a:xfrm>
            <a:prstGeom prst="rect">
              <a:avLst/>
            </a:prstGeom>
            <a:solidFill>
              <a:schemeClr val="bg1">
                <a:lumMod val="95000"/>
                <a:alpha val="89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1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###  </a:t>
              </a:r>
              <a:r>
                <a:rPr lang="en-US" sz="1200" dirty="0">
                  <a:latin typeface="Calibri Light" panose="020F0302020204030204" pitchFamily="34" charset="0"/>
                  <a:cs typeface="Calibri Light" panose="020F0302020204030204" pitchFamily="34" charset="0"/>
                  <a:hlinkClick r:id="rId3"/>
                </a:rPr>
                <a:t>https://example.org/nfdi4ing/m4i/ontology/bread/ProcessBakingA</a:t>
              </a:r>
              <a:endParaRPr lang="en-US" sz="1200" dirty="0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r>
                <a:rPr lang="en-US" sz="1200" dirty="0" err="1">
                  <a:latin typeface="Calibri Light" panose="020F0302020204030204" pitchFamily="34" charset="0"/>
                  <a:cs typeface="Calibri Light" panose="020F0302020204030204" pitchFamily="34" charset="0"/>
                </a:rPr>
                <a:t>ex:ProcessBakingA</a:t>
              </a:r>
              <a:r>
                <a:rPr lang="en-US" sz="1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  <a:cs typeface="Calibri Light" panose="020F0302020204030204" pitchFamily="34" charset="0"/>
                </a:rPr>
                <a:t>rdf:type</a:t>
              </a:r>
              <a:r>
                <a:rPr lang="en-US" sz="1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  <a:cs typeface="Calibri Light" panose="020F0302020204030204" pitchFamily="34" charset="0"/>
                </a:rPr>
                <a:t>owl:NamedIndividual</a:t>
              </a:r>
              <a:r>
                <a:rPr lang="en-US" sz="1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 , </a:t>
              </a:r>
            </a:p>
            <a:p>
              <a:pPr marL="796925"/>
              <a:r>
                <a:rPr lang="en-US" sz="1200" dirty="0" err="1">
                  <a:latin typeface="Calibri Light" panose="020F0302020204030204" pitchFamily="34" charset="0"/>
                  <a:cs typeface="Calibri Light" panose="020F0302020204030204" pitchFamily="34" charset="0"/>
                </a:rPr>
                <a:t>ex:BreadBakingProcess</a:t>
              </a:r>
              <a:r>
                <a:rPr lang="en-US" sz="1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 ; </a:t>
              </a:r>
            </a:p>
            <a:p>
              <a:pPr marL="796925"/>
              <a:r>
                <a:rPr lang="en-US" sz="1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obo:RO_0002233 </a:t>
              </a:r>
              <a:r>
                <a:rPr lang="en-US" sz="1200" dirty="0" err="1">
                  <a:latin typeface="Calibri Light" panose="020F0302020204030204" pitchFamily="34" charset="0"/>
                  <a:cs typeface="Calibri Light" panose="020F0302020204030204" pitchFamily="34" charset="0"/>
                </a:rPr>
                <a:t>ex:Dough_A</a:t>
              </a:r>
              <a:r>
                <a:rPr lang="en-US" sz="1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 ; </a:t>
              </a:r>
            </a:p>
            <a:p>
              <a:pPr marL="796925"/>
              <a:r>
                <a:rPr lang="en-US" sz="1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obo:RO_0002234 </a:t>
              </a:r>
              <a:r>
                <a:rPr lang="en-US" sz="1200" dirty="0" err="1">
                  <a:latin typeface="Calibri Light" panose="020F0302020204030204" pitchFamily="34" charset="0"/>
                  <a:cs typeface="Calibri Light" panose="020F0302020204030204" pitchFamily="34" charset="0"/>
                </a:rPr>
                <a:t>ex:Bread_A</a:t>
              </a:r>
              <a:r>
                <a:rPr lang="en-US" sz="1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 ; </a:t>
              </a:r>
            </a:p>
            <a:p>
              <a:pPr marL="796925"/>
              <a:r>
                <a:rPr lang="en-US" sz="1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m4i:hasEmployedTool </a:t>
              </a:r>
              <a:r>
                <a:rPr lang="en-US" sz="1200" dirty="0" err="1">
                  <a:latin typeface="Calibri Light" panose="020F0302020204030204" pitchFamily="34" charset="0"/>
                  <a:cs typeface="Calibri Light" panose="020F0302020204030204" pitchFamily="34" charset="0"/>
                </a:rPr>
                <a:t>ex:Oven_A</a:t>
              </a:r>
              <a:r>
                <a:rPr lang="en-US" sz="1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 ; </a:t>
              </a:r>
            </a:p>
            <a:p>
              <a:pPr marL="796925"/>
              <a:r>
                <a:rPr lang="en-US" sz="1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m4i:realizesMethod </a:t>
              </a:r>
              <a:r>
                <a:rPr lang="en-US" sz="1200" dirty="0" err="1">
                  <a:latin typeface="Calibri Light" panose="020F0302020204030204" pitchFamily="34" charset="0"/>
                  <a:cs typeface="Calibri Light" panose="020F0302020204030204" pitchFamily="34" charset="0"/>
                </a:rPr>
                <a:t>ex:Baking_A</a:t>
              </a:r>
              <a:r>
                <a:rPr lang="en-US" sz="1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 ; </a:t>
              </a:r>
            </a:p>
            <a:p>
              <a:pPr marL="796925"/>
              <a:r>
                <a:rPr lang="en-US" sz="1200" dirty="0" err="1">
                  <a:latin typeface="Calibri Light" panose="020F0302020204030204" pitchFamily="34" charset="0"/>
                  <a:cs typeface="Calibri Light" panose="020F0302020204030204" pitchFamily="34" charset="0"/>
                </a:rPr>
                <a:t>skos:prefLabel</a:t>
              </a:r>
              <a:r>
                <a:rPr lang="en-US" sz="1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 "Baking Process of bread A"@</a:t>
              </a:r>
              <a:r>
                <a:rPr lang="en-US" sz="1200" dirty="0" err="1">
                  <a:latin typeface="Calibri Light" panose="020F0302020204030204" pitchFamily="34" charset="0"/>
                  <a:cs typeface="Calibri Light" panose="020F0302020204030204" pitchFamily="34" charset="0"/>
                </a:rPr>
                <a:t>en</a:t>
              </a:r>
              <a:r>
                <a:rPr lang="en-US" sz="1200" dirty="0">
                  <a:latin typeface="Calibri Light" panose="020F0302020204030204" pitchFamily="34" charset="0"/>
                  <a:cs typeface="Calibri Light" panose="020F0302020204030204" pitchFamily="34" charset="0"/>
                </a:rPr>
                <a:t> .</a:t>
              </a:r>
            </a:p>
          </p:txBody>
        </p:sp>
        <p:grpSp>
          <p:nvGrpSpPr>
            <p:cNvPr id="2" name="Gruppieren 1">
              <a:extLst>
                <a:ext uri="{FF2B5EF4-FFF2-40B4-BE49-F238E27FC236}">
                  <a16:creationId xmlns:a16="http://schemas.microsoft.com/office/drawing/2014/main" id="{A8892B26-B333-45A2-B52B-2A6D97E80849}"/>
                </a:ext>
              </a:extLst>
            </p:cNvPr>
            <p:cNvGrpSpPr/>
            <p:nvPr/>
          </p:nvGrpSpPr>
          <p:grpSpPr>
            <a:xfrm>
              <a:off x="1405694" y="1298095"/>
              <a:ext cx="5458028" cy="2429207"/>
              <a:chOff x="2212762" y="1349301"/>
              <a:chExt cx="5458028" cy="2429207"/>
            </a:xfrm>
          </p:grpSpPr>
          <p:pic>
            <p:nvPicPr>
              <p:cNvPr id="19" name="Grafik 18">
                <a:extLst>
                  <a:ext uri="{FF2B5EF4-FFF2-40B4-BE49-F238E27FC236}">
                    <a16:creationId xmlns:a16="http://schemas.microsoft.com/office/drawing/2014/main" id="{1180931D-ECD3-4624-95C8-CE02030D011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68850" t="47613" r="21584" b="44534"/>
              <a:stretch/>
            </p:blipFill>
            <p:spPr>
              <a:xfrm>
                <a:off x="4961468" y="2527378"/>
                <a:ext cx="2709322" cy="1251130"/>
              </a:xfrm>
              <a:prstGeom prst="rect">
                <a:avLst/>
              </a:prstGeom>
              <a:ln w="12700"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" name="Grafik 13">
                <a:extLst>
                  <a:ext uri="{FF2B5EF4-FFF2-40B4-BE49-F238E27FC236}">
                    <a16:creationId xmlns:a16="http://schemas.microsoft.com/office/drawing/2014/main" id="{251283A9-C799-4714-BFCD-93C9EB9EB2F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37983" t="16665" r="52740" b="75354"/>
              <a:stretch/>
            </p:blipFill>
            <p:spPr>
              <a:xfrm>
                <a:off x="2212762" y="1349301"/>
                <a:ext cx="3013993" cy="1458553"/>
              </a:xfrm>
              <a:prstGeom prst="rect">
                <a:avLst/>
              </a:prstGeom>
              <a:ln w="12700"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sp>
        <p:nvSpPr>
          <p:cNvPr id="15" name="Fußzeilenplatzhalter 3">
            <a:extLst>
              <a:ext uri="{FF2B5EF4-FFF2-40B4-BE49-F238E27FC236}">
                <a16:creationId xmlns:a16="http://schemas.microsoft.com/office/drawing/2014/main" id="{AF6F3FB0-E458-4457-B15F-5061054620A7}"/>
              </a:ext>
            </a:extLst>
          </p:cNvPr>
          <p:cNvSpPr>
            <a:spLocks noAdjustHandles="1"/>
          </p:cNvSpPr>
          <p:nvPr/>
        </p:nvSpPr>
        <p:spPr bwMode="auto">
          <a:xfrm>
            <a:off x="112185" y="6405034"/>
            <a:ext cx="9698567" cy="23071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/>
                <a:cs typeface="Arial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  <a:cs typeface="Arial"/>
              </a:defRPr>
            </a:lvl9pPr>
          </a:lstStyle>
          <a:p>
            <a:pPr>
              <a:defRPr/>
            </a:pPr>
            <a:fld id="{78ACA664-A85E-4624-95C6-80F82C0DC5B6}" type="datetime1">
              <a:rPr lang="de-DE" sz="1333">
                <a:latin typeface="Verdana"/>
                <a:ea typeface="Verdana"/>
                <a:cs typeface="Tahoma"/>
              </a:rPr>
              <a:t>27.07.2022</a:t>
            </a:fld>
            <a:r>
              <a:rPr lang="de-DE" sz="1333">
                <a:latin typeface="Verdana"/>
                <a:ea typeface="Verdana"/>
                <a:cs typeface="Tahoma"/>
              </a:rPr>
              <a:t>  |  ULB Darmstadt  |  Dr. Ashish Karmacharya &amp; Dr. Marc Fuhrmans  |  </a:t>
            </a:r>
            <a:fld id="{188E632A-7625-4B7A-95E9-6CCCC258E46D}" type="slidenum">
              <a:rPr lang="de-DE" sz="1333">
                <a:latin typeface="Verdana"/>
                <a:ea typeface="Verdana"/>
                <a:cs typeface="Tahoma"/>
              </a:rPr>
              <a:t>23</a:t>
            </a:fld>
            <a:endParaRPr lang="de-DE" sz="1333">
              <a:latin typeface="Verdana"/>
              <a:ea typeface="Verdana"/>
              <a:cs typeface="Tahoma"/>
            </a:endParaRPr>
          </a:p>
          <a:p>
            <a:pPr>
              <a:defRPr/>
            </a:pPr>
            <a:endParaRPr lang="de-DE" sz="1333">
              <a:latin typeface="Verdana"/>
              <a:ea typeface="Verdana"/>
              <a:cs typeface="Tahoma"/>
            </a:endParaRPr>
          </a:p>
        </p:txBody>
      </p:sp>
      <p:sp>
        <p:nvSpPr>
          <p:cNvPr id="16" name="Line 15">
            <a:extLst>
              <a:ext uri="{FF2B5EF4-FFF2-40B4-BE49-F238E27FC236}">
                <a16:creationId xmlns:a16="http://schemas.microsoft.com/office/drawing/2014/main" id="{3BF4291F-4411-448B-A2C4-1243B6C5C9A2}"/>
              </a:ext>
            </a:extLst>
          </p:cNvPr>
          <p:cNvSpPr>
            <a:spLocks noChangeShapeType="1"/>
          </p:cNvSpPr>
          <p:nvPr/>
        </p:nvSpPr>
        <p:spPr bwMode="auto">
          <a:xfrm>
            <a:off x="239184" y="6366933"/>
            <a:ext cx="11715749" cy="0"/>
          </a:xfrm>
          <a:prstGeom prst="line">
            <a:avLst/>
          </a:prstGeom>
          <a:noFill/>
          <a:ln w="762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de-DE" sz="2400"/>
          </a:p>
        </p:txBody>
      </p:sp>
      <p:pic>
        <p:nvPicPr>
          <p:cNvPr id="17" name="Picture 9" descr="tud_logo">
            <a:extLst>
              <a:ext uri="{FF2B5EF4-FFF2-40B4-BE49-F238E27FC236}">
                <a16:creationId xmlns:a16="http://schemas.microsoft.com/office/drawing/2014/main" id="{DB611B6D-1C49-40D2-B591-105E2F2465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 r="5453"/>
          <a:stretch/>
        </p:blipFill>
        <p:spPr bwMode="auto">
          <a:xfrm>
            <a:off x="10204451" y="535518"/>
            <a:ext cx="1902883" cy="781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rafik 11">
            <a:extLst>
              <a:ext uri="{FF2B5EF4-FFF2-40B4-BE49-F238E27FC236}">
                <a16:creationId xmlns:a16="http://schemas.microsoft.com/office/drawing/2014/main" id="{A00DB50F-14DC-4815-A594-478D289C1D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11006193" y="6405331"/>
            <a:ext cx="887193" cy="38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55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B8ABB78A-6461-427F-94CC-06CF77836640}"/>
              </a:ext>
            </a:extLst>
          </p:cNvPr>
          <p:cNvGrpSpPr/>
          <p:nvPr/>
        </p:nvGrpSpPr>
        <p:grpSpPr>
          <a:xfrm>
            <a:off x="3902812" y="3368984"/>
            <a:ext cx="2681515" cy="466351"/>
            <a:chOff x="2660073" y="1870364"/>
            <a:chExt cx="2881745" cy="602673"/>
          </a:xfrm>
        </p:grpSpPr>
        <p:sp>
          <p:nvSpPr>
            <p:cNvPr id="2" name="Rechteck 1">
              <a:extLst>
                <a:ext uri="{FF2B5EF4-FFF2-40B4-BE49-F238E27FC236}">
                  <a16:creationId xmlns:a16="http://schemas.microsoft.com/office/drawing/2014/main" id="{6E43C648-C6A9-494E-828C-020D980BB0DB}"/>
                </a:ext>
              </a:extLst>
            </p:cNvPr>
            <p:cNvSpPr/>
            <p:nvPr/>
          </p:nvSpPr>
          <p:spPr>
            <a:xfrm>
              <a:off x="2660073" y="1870365"/>
              <a:ext cx="2881745" cy="602672"/>
            </a:xfrm>
            <a:prstGeom prst="rect">
              <a:avLst/>
            </a:prstGeom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92F60E89-FED2-4E06-A360-3DDCF91C12F3}"/>
                </a:ext>
              </a:extLst>
            </p:cNvPr>
            <p:cNvSpPr txBox="1"/>
            <p:nvPr/>
          </p:nvSpPr>
          <p:spPr>
            <a:xfrm>
              <a:off x="2660073" y="1870364"/>
              <a:ext cx="2881745" cy="35797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de-DE" sz="1200" dirty="0" err="1"/>
                <a:t>Baking</a:t>
              </a:r>
              <a:r>
                <a:rPr lang="de-DE" sz="1200" dirty="0"/>
                <a:t> </a:t>
              </a:r>
              <a:r>
                <a:rPr lang="de-DE" sz="1200" dirty="0" err="1"/>
                <a:t>Bread</a:t>
              </a:r>
              <a:r>
                <a:rPr lang="de-DE" sz="1200" dirty="0"/>
                <a:t> A: </a:t>
              </a:r>
              <a:r>
                <a:rPr lang="de-DE" sz="1200" dirty="0" err="1"/>
                <a:t>processing</a:t>
              </a:r>
              <a:r>
                <a:rPr lang="de-DE" sz="1200" dirty="0"/>
                <a:t> </a:t>
              </a:r>
              <a:r>
                <a:rPr lang="de-DE" sz="1200" dirty="0" err="1"/>
                <a:t>step</a:t>
              </a:r>
              <a:endParaRPr lang="en-US" sz="1200" dirty="0"/>
            </a:p>
          </p:txBody>
        </p:sp>
      </p:grpSp>
      <p:cxnSp>
        <p:nvCxnSpPr>
          <p:cNvPr id="10" name="Verbinder: gewinkelt 9">
            <a:extLst>
              <a:ext uri="{FF2B5EF4-FFF2-40B4-BE49-F238E27FC236}">
                <a16:creationId xmlns:a16="http://schemas.microsoft.com/office/drawing/2014/main" id="{0631725C-6E73-49D9-83DF-9EE654DC76D0}"/>
              </a:ext>
            </a:extLst>
          </p:cNvPr>
          <p:cNvCxnSpPr>
            <a:cxnSpLocks/>
            <a:stCxn id="2" idx="2"/>
            <a:endCxn id="8" idx="0"/>
          </p:cNvCxnSpPr>
          <p:nvPr/>
        </p:nvCxnSpPr>
        <p:spPr>
          <a:xfrm rot="5400000">
            <a:off x="3329885" y="2565832"/>
            <a:ext cx="644183" cy="3183189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2" name="Textfeld 11">
            <a:extLst>
              <a:ext uri="{FF2B5EF4-FFF2-40B4-BE49-F238E27FC236}">
                <a16:creationId xmlns:a16="http://schemas.microsoft.com/office/drawing/2014/main" id="{98F78D52-7F34-4D88-85A6-06BD7FFC8B8E}"/>
              </a:ext>
            </a:extLst>
          </p:cNvPr>
          <p:cNvSpPr txBox="1"/>
          <p:nvPr/>
        </p:nvSpPr>
        <p:spPr>
          <a:xfrm>
            <a:off x="3401138" y="4097231"/>
            <a:ext cx="14285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/>
              <a:t>has</a:t>
            </a:r>
            <a:r>
              <a:rPr lang="de-DE" sz="1200" dirty="0"/>
              <a:t> </a:t>
            </a:r>
            <a:r>
              <a:rPr lang="de-DE" sz="1200" dirty="0" err="1"/>
              <a:t>employed</a:t>
            </a:r>
            <a:r>
              <a:rPr lang="de-DE" sz="1200" dirty="0"/>
              <a:t> </a:t>
            </a:r>
            <a:r>
              <a:rPr lang="de-DE" sz="1200" dirty="0" err="1"/>
              <a:t>tool</a:t>
            </a:r>
            <a:endParaRPr lang="en-US" sz="1200" dirty="0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093A9ACB-E45D-4F12-93F0-DE0EA22560F8}"/>
              </a:ext>
            </a:extLst>
          </p:cNvPr>
          <p:cNvGrpSpPr/>
          <p:nvPr/>
        </p:nvGrpSpPr>
        <p:grpSpPr>
          <a:xfrm>
            <a:off x="719623" y="4479518"/>
            <a:ext cx="2681515" cy="852255"/>
            <a:chOff x="692728" y="3429000"/>
            <a:chExt cx="2881745" cy="1101383"/>
          </a:xfrm>
        </p:grpSpPr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C2CF8495-6079-4A26-9506-16BCADDF0E0D}"/>
                </a:ext>
              </a:extLst>
            </p:cNvPr>
            <p:cNvGrpSpPr/>
            <p:nvPr/>
          </p:nvGrpSpPr>
          <p:grpSpPr>
            <a:xfrm>
              <a:off x="692728" y="3429000"/>
              <a:ext cx="2881745" cy="1015544"/>
              <a:chOff x="2660073" y="1870364"/>
              <a:chExt cx="2881745" cy="1015544"/>
            </a:xfrm>
          </p:grpSpPr>
          <p:sp>
            <p:nvSpPr>
              <p:cNvPr id="7" name="Rechteck 6">
                <a:extLst>
                  <a:ext uri="{FF2B5EF4-FFF2-40B4-BE49-F238E27FC236}">
                    <a16:creationId xmlns:a16="http://schemas.microsoft.com/office/drawing/2014/main" id="{2E4A0EDB-9AAB-4A5D-9CA3-56F8E814BC5D}"/>
                  </a:ext>
                </a:extLst>
              </p:cNvPr>
              <p:cNvSpPr/>
              <p:nvPr/>
            </p:nvSpPr>
            <p:spPr>
              <a:xfrm>
                <a:off x="2660073" y="1870364"/>
                <a:ext cx="2881745" cy="101554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0161F4E0-2ED0-4ED1-AA8F-7B8D5A672094}"/>
                  </a:ext>
                </a:extLst>
              </p:cNvPr>
              <p:cNvSpPr txBox="1"/>
              <p:nvPr/>
            </p:nvSpPr>
            <p:spPr>
              <a:xfrm>
                <a:off x="2660073" y="1870364"/>
                <a:ext cx="2881745" cy="35797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 err="1"/>
                  <a:t>Oven</a:t>
                </a:r>
                <a:r>
                  <a:rPr lang="de-DE" sz="1200" dirty="0"/>
                  <a:t> A: </a:t>
                </a:r>
                <a:r>
                  <a:rPr lang="de-DE" sz="1200" dirty="0" err="1"/>
                  <a:t>tool</a:t>
                </a:r>
                <a:endParaRPr lang="en-US" sz="1200" dirty="0"/>
              </a:p>
            </p:txBody>
          </p:sp>
        </p:grp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8EC87501-B091-4A84-8C41-C66D3DE9915F}"/>
                </a:ext>
              </a:extLst>
            </p:cNvPr>
            <p:cNvSpPr/>
            <p:nvPr/>
          </p:nvSpPr>
          <p:spPr>
            <a:xfrm>
              <a:off x="692728" y="3739286"/>
              <a:ext cx="1967346" cy="791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de-DE" sz="1200" dirty="0" err="1"/>
                <a:t>manufacturer</a:t>
              </a:r>
              <a:r>
                <a:rPr lang="de-DE" sz="1200" dirty="0"/>
                <a:t>: AEG</a:t>
              </a:r>
            </a:p>
            <a:p>
              <a:pPr algn="just">
                <a:lnSpc>
                  <a:spcPct val="150000"/>
                </a:lnSpc>
              </a:pPr>
              <a:r>
                <a:rPr lang="de-DE" sz="1200" dirty="0" err="1"/>
                <a:t>serial</a:t>
              </a:r>
              <a:r>
                <a:rPr lang="de-DE" sz="1200" dirty="0"/>
                <a:t> </a:t>
              </a:r>
              <a:r>
                <a:rPr lang="de-DE" sz="1200" dirty="0" err="1"/>
                <a:t>No</a:t>
              </a:r>
              <a:r>
                <a:rPr lang="de-DE" sz="1200" dirty="0"/>
                <a:t>.: 1234</a:t>
              </a:r>
              <a:endParaRPr lang="en-US" sz="1200" dirty="0"/>
            </a:p>
          </p:txBody>
        </p:sp>
      </p:grpSp>
      <p:cxnSp>
        <p:nvCxnSpPr>
          <p:cNvPr id="20" name="Verbinder: gewinkelt 19">
            <a:extLst>
              <a:ext uri="{FF2B5EF4-FFF2-40B4-BE49-F238E27FC236}">
                <a16:creationId xmlns:a16="http://schemas.microsoft.com/office/drawing/2014/main" id="{887424BC-23FD-4B65-A2E8-7A86AAA5FF39}"/>
              </a:ext>
            </a:extLst>
          </p:cNvPr>
          <p:cNvCxnSpPr>
            <a:stCxn id="2" idx="2"/>
            <a:endCxn id="18" idx="0"/>
          </p:cNvCxnSpPr>
          <p:nvPr/>
        </p:nvCxnSpPr>
        <p:spPr>
          <a:xfrm rot="16200000" flipH="1">
            <a:off x="7096899" y="1982006"/>
            <a:ext cx="367184" cy="4073842"/>
          </a:xfrm>
          <a:prstGeom prst="bentConnector3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1" name="Textfeld 20">
            <a:extLst>
              <a:ext uri="{FF2B5EF4-FFF2-40B4-BE49-F238E27FC236}">
                <a16:creationId xmlns:a16="http://schemas.microsoft.com/office/drawing/2014/main" id="{6B15AEB6-6E94-4759-BE55-3A9FA04E9594}"/>
              </a:ext>
            </a:extLst>
          </p:cNvPr>
          <p:cNvSpPr txBox="1"/>
          <p:nvPr/>
        </p:nvSpPr>
        <p:spPr>
          <a:xfrm>
            <a:off x="6826143" y="3780767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/>
              <a:t>has</a:t>
            </a:r>
            <a:r>
              <a:rPr lang="de-DE" sz="1200" dirty="0"/>
              <a:t> </a:t>
            </a:r>
            <a:r>
              <a:rPr lang="de-DE" sz="1200" dirty="0" err="1"/>
              <a:t>output</a:t>
            </a:r>
            <a:endParaRPr lang="en-US" sz="1200" dirty="0"/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8477DFB9-F212-45BD-913B-9EC1C728C5CE}"/>
              </a:ext>
            </a:extLst>
          </p:cNvPr>
          <p:cNvGrpSpPr/>
          <p:nvPr/>
        </p:nvGrpSpPr>
        <p:grpSpPr>
          <a:xfrm>
            <a:off x="7976654" y="4202519"/>
            <a:ext cx="2681515" cy="1221058"/>
            <a:chOff x="2660073" y="1870364"/>
            <a:chExt cx="2881745" cy="1321877"/>
          </a:xfrm>
        </p:grpSpPr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A0C7002F-0DDA-4DAF-A813-CA95D5595FEB}"/>
                </a:ext>
              </a:extLst>
            </p:cNvPr>
            <p:cNvSpPr/>
            <p:nvPr/>
          </p:nvSpPr>
          <p:spPr>
            <a:xfrm>
              <a:off x="2660073" y="1870365"/>
              <a:ext cx="2881745" cy="1321876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882F0BB0-98CA-484C-AD5F-41597B6CD706}"/>
                </a:ext>
              </a:extLst>
            </p:cNvPr>
            <p:cNvSpPr txBox="1"/>
            <p:nvPr/>
          </p:nvSpPr>
          <p:spPr>
            <a:xfrm>
              <a:off x="2660073" y="1870364"/>
              <a:ext cx="2881745" cy="2998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de-DE" sz="1200" dirty="0" err="1"/>
                <a:t>Bread</a:t>
              </a:r>
              <a:r>
                <a:rPr lang="de-DE" sz="1200" dirty="0"/>
                <a:t> A: Thing (Man-made-</a:t>
              </a:r>
              <a:r>
                <a:rPr lang="de-DE" sz="1200" dirty="0" err="1"/>
                <a:t>object</a:t>
              </a:r>
              <a:r>
                <a:rPr lang="de-DE" sz="1200" dirty="0"/>
                <a:t>)</a:t>
              </a:r>
              <a:endParaRPr lang="en-US" sz="1200" dirty="0"/>
            </a:p>
          </p:txBody>
        </p:sp>
      </p:grpSp>
      <p:sp>
        <p:nvSpPr>
          <p:cNvPr id="22" name="Rechteck 21">
            <a:extLst>
              <a:ext uri="{FF2B5EF4-FFF2-40B4-BE49-F238E27FC236}">
                <a16:creationId xmlns:a16="http://schemas.microsoft.com/office/drawing/2014/main" id="{1C43FB28-7892-4114-B9F8-44A3689F9212}"/>
              </a:ext>
            </a:extLst>
          </p:cNvPr>
          <p:cNvSpPr/>
          <p:nvPr/>
        </p:nvSpPr>
        <p:spPr>
          <a:xfrm>
            <a:off x="7976654" y="4488587"/>
            <a:ext cx="2681515" cy="889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de-DE" sz="1200" dirty="0" err="1"/>
              <a:t>density</a:t>
            </a:r>
            <a:r>
              <a:rPr lang="de-DE" sz="1200" dirty="0"/>
              <a:t> : </a:t>
            </a:r>
            <a:r>
              <a:rPr lang="de-DE" sz="1200" dirty="0" err="1"/>
              <a:t>value</a:t>
            </a:r>
            <a:r>
              <a:rPr lang="de-DE" sz="1200" dirty="0"/>
              <a:t>: 200, </a:t>
            </a:r>
            <a:r>
              <a:rPr lang="de-DE" sz="1200" dirty="0" err="1"/>
              <a:t>unit</a:t>
            </a:r>
            <a:r>
              <a:rPr lang="de-DE" sz="1200" dirty="0"/>
              <a:t>: kg/m</a:t>
            </a:r>
            <a:r>
              <a:rPr lang="de-DE" sz="1200" baseline="30000" dirty="0"/>
              <a:t>3</a:t>
            </a:r>
          </a:p>
          <a:p>
            <a:pPr algn="just">
              <a:lnSpc>
                <a:spcPct val="150000"/>
              </a:lnSpc>
            </a:pPr>
            <a:r>
              <a:rPr lang="de-DE" sz="1200" dirty="0" err="1"/>
              <a:t>avg</a:t>
            </a:r>
            <a:r>
              <a:rPr lang="de-DE" sz="1200" dirty="0"/>
              <a:t>. </a:t>
            </a:r>
            <a:r>
              <a:rPr lang="de-DE" sz="1200" dirty="0" err="1"/>
              <a:t>bubble</a:t>
            </a:r>
            <a:r>
              <a:rPr lang="de-DE" sz="1200" dirty="0"/>
              <a:t> </a:t>
            </a:r>
            <a:r>
              <a:rPr lang="de-DE" sz="1200" dirty="0" err="1"/>
              <a:t>diameter</a:t>
            </a:r>
            <a:r>
              <a:rPr lang="de-DE" sz="1200" dirty="0"/>
              <a:t>: value:0.001</a:t>
            </a:r>
          </a:p>
          <a:p>
            <a:pPr indent="1606550" algn="just">
              <a:lnSpc>
                <a:spcPct val="150000"/>
              </a:lnSpc>
            </a:pPr>
            <a:r>
              <a:rPr lang="de-DE" sz="1200" dirty="0" err="1"/>
              <a:t>unit</a:t>
            </a:r>
            <a:r>
              <a:rPr lang="de-DE" sz="1200" dirty="0"/>
              <a:t>: m</a:t>
            </a:r>
            <a:endParaRPr lang="en-US" sz="1200" dirty="0"/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BCF1AF8A-7A1E-4FF3-A240-AEF47597F870}"/>
              </a:ext>
            </a:extLst>
          </p:cNvPr>
          <p:cNvGrpSpPr/>
          <p:nvPr/>
        </p:nvGrpSpPr>
        <p:grpSpPr>
          <a:xfrm>
            <a:off x="7468750" y="1779638"/>
            <a:ext cx="3151536" cy="1270981"/>
            <a:chOff x="8520548" y="3903517"/>
            <a:chExt cx="3386863" cy="1642509"/>
          </a:xfrm>
        </p:grpSpPr>
        <p:grpSp>
          <p:nvGrpSpPr>
            <p:cNvPr id="25" name="Gruppieren 24">
              <a:extLst>
                <a:ext uri="{FF2B5EF4-FFF2-40B4-BE49-F238E27FC236}">
                  <a16:creationId xmlns:a16="http://schemas.microsoft.com/office/drawing/2014/main" id="{52971A1B-3380-47E1-B98E-FFCE364B61C1}"/>
                </a:ext>
              </a:extLst>
            </p:cNvPr>
            <p:cNvGrpSpPr/>
            <p:nvPr/>
          </p:nvGrpSpPr>
          <p:grpSpPr>
            <a:xfrm>
              <a:off x="8520548" y="3903517"/>
              <a:ext cx="3386863" cy="1642509"/>
              <a:chOff x="2660073" y="1870364"/>
              <a:chExt cx="3386863" cy="1642509"/>
            </a:xfrm>
          </p:grpSpPr>
          <p:sp>
            <p:nvSpPr>
              <p:cNvPr id="27" name="Rechteck 26">
                <a:extLst>
                  <a:ext uri="{FF2B5EF4-FFF2-40B4-BE49-F238E27FC236}">
                    <a16:creationId xmlns:a16="http://schemas.microsoft.com/office/drawing/2014/main" id="{2B6EFD30-E910-4075-8CD8-E66CBD158119}"/>
                  </a:ext>
                </a:extLst>
              </p:cNvPr>
              <p:cNvSpPr/>
              <p:nvPr/>
            </p:nvSpPr>
            <p:spPr>
              <a:xfrm>
                <a:off x="2660073" y="1870365"/>
                <a:ext cx="3386863" cy="1642508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014F4316-7A14-41C3-BD80-B7008EC83FF7}"/>
                  </a:ext>
                </a:extLst>
              </p:cNvPr>
              <p:cNvSpPr txBox="1"/>
              <p:nvPr/>
            </p:nvSpPr>
            <p:spPr>
              <a:xfrm>
                <a:off x="2660073" y="1870364"/>
                <a:ext cx="3386863" cy="35797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 err="1"/>
                  <a:t>Dough</a:t>
                </a:r>
                <a:r>
                  <a:rPr lang="de-DE" sz="1200" dirty="0"/>
                  <a:t> A: Thing (Man-made-</a:t>
                </a:r>
                <a:r>
                  <a:rPr lang="de-DE" sz="1200" dirty="0" err="1"/>
                  <a:t>object</a:t>
                </a:r>
                <a:r>
                  <a:rPr lang="de-DE" sz="1200" dirty="0"/>
                  <a:t>)</a:t>
                </a:r>
                <a:endParaRPr lang="en-US" sz="1200" dirty="0"/>
              </a:p>
            </p:txBody>
          </p:sp>
        </p:grp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4845C199-94C4-4586-BA4D-4A89B5C807F6}"/>
                </a:ext>
              </a:extLst>
            </p:cNvPr>
            <p:cNvSpPr/>
            <p:nvPr/>
          </p:nvSpPr>
          <p:spPr>
            <a:xfrm>
              <a:off x="8520548" y="4196971"/>
              <a:ext cx="3386863" cy="11490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de-DE" sz="1200" dirty="0" err="1"/>
                <a:t>yeast</a:t>
              </a:r>
              <a:r>
                <a:rPr lang="de-DE" sz="1200" dirty="0"/>
                <a:t> % : </a:t>
              </a:r>
              <a:r>
                <a:rPr lang="de-DE" sz="1200" dirty="0" err="1"/>
                <a:t>value</a:t>
              </a:r>
              <a:r>
                <a:rPr lang="de-DE" sz="1200" dirty="0"/>
                <a:t>: 0.1, </a:t>
              </a:r>
              <a:r>
                <a:rPr lang="de-DE" sz="1200" dirty="0" err="1"/>
                <a:t>unit</a:t>
              </a:r>
              <a:r>
                <a:rPr lang="de-DE" sz="1200" dirty="0"/>
                <a:t>: %</a:t>
              </a:r>
              <a:endParaRPr lang="de-DE" sz="1200" baseline="30000" dirty="0"/>
            </a:p>
            <a:p>
              <a:pPr algn="just">
                <a:lnSpc>
                  <a:spcPct val="150000"/>
                </a:lnSpc>
              </a:pPr>
              <a:r>
                <a:rPr lang="de-DE" sz="1200" dirty="0"/>
                <a:t>ferm. </a:t>
              </a:r>
              <a:r>
                <a:rPr lang="de-DE" sz="1200" dirty="0" err="1"/>
                <a:t>duration</a:t>
              </a:r>
              <a:r>
                <a:rPr lang="de-DE" sz="1200" dirty="0"/>
                <a:t> : value:10 </a:t>
              </a:r>
              <a:r>
                <a:rPr lang="de-DE" sz="1200" dirty="0" err="1"/>
                <a:t>unit</a:t>
              </a:r>
              <a:r>
                <a:rPr lang="de-DE" sz="1200" dirty="0"/>
                <a:t>: h</a:t>
              </a:r>
            </a:p>
            <a:p>
              <a:pPr algn="just">
                <a:lnSpc>
                  <a:spcPct val="150000"/>
                </a:lnSpc>
              </a:pPr>
              <a:r>
                <a:rPr lang="de-DE" sz="1200" dirty="0"/>
                <a:t>ferm. </a:t>
              </a:r>
              <a:r>
                <a:rPr lang="de-DE" sz="1200" dirty="0" err="1"/>
                <a:t>temperture</a:t>
              </a:r>
              <a:r>
                <a:rPr lang="de-DE" sz="1200" dirty="0"/>
                <a:t>: </a:t>
              </a:r>
              <a:r>
                <a:rPr lang="de-DE" sz="1200" dirty="0" err="1"/>
                <a:t>value</a:t>
              </a:r>
              <a:r>
                <a:rPr lang="de-DE" sz="1200" dirty="0"/>
                <a:t> 24 </a:t>
              </a:r>
              <a:r>
                <a:rPr lang="de-DE" sz="1200" dirty="0" err="1"/>
                <a:t>unit</a:t>
              </a:r>
              <a:r>
                <a:rPr lang="de-DE" sz="1200" dirty="0"/>
                <a:t>: </a:t>
              </a:r>
              <a:r>
                <a:rPr lang="de-DE" sz="1200" dirty="0" err="1"/>
                <a:t>degC</a:t>
              </a:r>
              <a:endParaRPr lang="en-US" sz="1200" dirty="0"/>
            </a:p>
          </p:txBody>
        </p:sp>
      </p:grpSp>
      <p:cxnSp>
        <p:nvCxnSpPr>
          <p:cNvPr id="30" name="Verbinder: gewinkelt 29">
            <a:extLst>
              <a:ext uri="{FF2B5EF4-FFF2-40B4-BE49-F238E27FC236}">
                <a16:creationId xmlns:a16="http://schemas.microsoft.com/office/drawing/2014/main" id="{7CC18733-78CD-4549-8ED4-17F7A4554F56}"/>
              </a:ext>
            </a:extLst>
          </p:cNvPr>
          <p:cNvCxnSpPr>
            <a:cxnSpLocks/>
            <a:stCxn id="2" idx="3"/>
            <a:endCxn id="26" idx="1"/>
          </p:cNvCxnSpPr>
          <p:nvPr/>
        </p:nvCxnSpPr>
        <p:spPr>
          <a:xfrm flipV="1">
            <a:off x="6584327" y="2451291"/>
            <a:ext cx="884423" cy="1150869"/>
          </a:xfrm>
          <a:prstGeom prst="bentConnector3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10297C85-58DD-4B87-A2CB-BAE3FC9B0B2C}"/>
              </a:ext>
            </a:extLst>
          </p:cNvPr>
          <p:cNvSpPr txBox="1"/>
          <p:nvPr/>
        </p:nvSpPr>
        <p:spPr>
          <a:xfrm>
            <a:off x="6584327" y="2892665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/>
              <a:t>has</a:t>
            </a:r>
            <a:r>
              <a:rPr lang="de-DE" sz="1200" dirty="0"/>
              <a:t> </a:t>
            </a:r>
            <a:r>
              <a:rPr lang="de-DE" sz="1200" dirty="0" err="1"/>
              <a:t>input</a:t>
            </a:r>
            <a:endParaRPr lang="en-US" sz="1200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30F829ED-8342-42D6-8126-59C9B61CED1A}"/>
              </a:ext>
            </a:extLst>
          </p:cNvPr>
          <p:cNvGrpSpPr/>
          <p:nvPr/>
        </p:nvGrpSpPr>
        <p:grpSpPr>
          <a:xfrm>
            <a:off x="3902812" y="1613079"/>
            <a:ext cx="3151536" cy="1299402"/>
            <a:chOff x="3902812" y="1613079"/>
            <a:chExt cx="3151536" cy="1299402"/>
          </a:xfrm>
        </p:grpSpPr>
        <p:grpSp>
          <p:nvGrpSpPr>
            <p:cNvPr id="29" name="Gruppieren 28">
              <a:extLst>
                <a:ext uri="{FF2B5EF4-FFF2-40B4-BE49-F238E27FC236}">
                  <a16:creationId xmlns:a16="http://schemas.microsoft.com/office/drawing/2014/main" id="{6A311868-D776-4982-8A03-C9C6C18D1B9E}"/>
                </a:ext>
              </a:extLst>
            </p:cNvPr>
            <p:cNvGrpSpPr/>
            <p:nvPr/>
          </p:nvGrpSpPr>
          <p:grpSpPr>
            <a:xfrm>
              <a:off x="3902812" y="1613079"/>
              <a:ext cx="2681515" cy="1263673"/>
              <a:chOff x="2660073" y="1870364"/>
              <a:chExt cx="2881745" cy="1633065"/>
            </a:xfrm>
          </p:grpSpPr>
          <p:sp>
            <p:nvSpPr>
              <p:cNvPr id="32" name="Rechteck 31">
                <a:extLst>
                  <a:ext uri="{FF2B5EF4-FFF2-40B4-BE49-F238E27FC236}">
                    <a16:creationId xmlns:a16="http://schemas.microsoft.com/office/drawing/2014/main" id="{B7D33D23-190E-424C-BB9B-35FBD86EC331}"/>
                  </a:ext>
                </a:extLst>
              </p:cNvPr>
              <p:cNvSpPr/>
              <p:nvPr/>
            </p:nvSpPr>
            <p:spPr>
              <a:xfrm>
                <a:off x="2660073" y="1870364"/>
                <a:ext cx="2881745" cy="1633065"/>
              </a:xfrm>
              <a:prstGeom prst="rect">
                <a:avLst/>
              </a:prstGeom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3" name="Textfeld 32">
                <a:extLst>
                  <a:ext uri="{FF2B5EF4-FFF2-40B4-BE49-F238E27FC236}">
                    <a16:creationId xmlns:a16="http://schemas.microsoft.com/office/drawing/2014/main" id="{E1661EBA-7725-4816-B3AF-BC76B906CDDD}"/>
                  </a:ext>
                </a:extLst>
              </p:cNvPr>
              <p:cNvSpPr txBox="1"/>
              <p:nvPr/>
            </p:nvSpPr>
            <p:spPr>
              <a:xfrm>
                <a:off x="2660073" y="1870364"/>
                <a:ext cx="2881745" cy="35797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 err="1"/>
                  <a:t>Baking</a:t>
                </a:r>
                <a:r>
                  <a:rPr lang="de-DE" sz="1200" dirty="0"/>
                  <a:t> A: </a:t>
                </a:r>
                <a:r>
                  <a:rPr lang="de-DE" sz="1200" dirty="0" err="1"/>
                  <a:t>method</a:t>
                </a:r>
                <a:endParaRPr lang="en-US" sz="1200" dirty="0"/>
              </a:p>
            </p:txBody>
          </p:sp>
        </p:grp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931209C8-C140-4E81-890B-5357BF98E1BF}"/>
                </a:ext>
              </a:extLst>
            </p:cNvPr>
            <p:cNvSpPr/>
            <p:nvPr/>
          </p:nvSpPr>
          <p:spPr>
            <a:xfrm>
              <a:off x="3902812" y="1835840"/>
              <a:ext cx="3151536" cy="10766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de-DE" sz="1100" dirty="0" err="1"/>
                <a:t>Baking</a:t>
              </a:r>
              <a:r>
                <a:rPr lang="de-DE" sz="1100" dirty="0"/>
                <a:t> </a:t>
              </a:r>
              <a:r>
                <a:rPr lang="de-DE" sz="1100" dirty="0" err="1"/>
                <a:t>temperature</a:t>
              </a:r>
              <a:r>
                <a:rPr lang="de-DE" sz="1100" dirty="0"/>
                <a:t> : </a:t>
              </a:r>
              <a:r>
                <a:rPr lang="de-DE" sz="1100" dirty="0" err="1"/>
                <a:t>value</a:t>
              </a:r>
              <a:r>
                <a:rPr lang="de-DE" sz="1100" dirty="0"/>
                <a:t>: 190, </a:t>
              </a:r>
            </a:p>
            <a:p>
              <a:pPr indent="1428750" algn="just">
                <a:lnSpc>
                  <a:spcPct val="150000"/>
                </a:lnSpc>
              </a:pPr>
              <a:r>
                <a:rPr lang="de-DE" sz="1100" dirty="0" err="1"/>
                <a:t>unit</a:t>
              </a:r>
              <a:r>
                <a:rPr lang="de-DE" sz="1100" dirty="0"/>
                <a:t>: </a:t>
              </a:r>
              <a:r>
                <a:rPr lang="de-DE" sz="1100" dirty="0" err="1"/>
                <a:t>degC</a:t>
              </a:r>
              <a:endParaRPr lang="de-DE" sz="1100" baseline="30000" dirty="0"/>
            </a:p>
            <a:p>
              <a:pPr algn="just">
                <a:lnSpc>
                  <a:spcPct val="150000"/>
                </a:lnSpc>
              </a:pPr>
              <a:r>
                <a:rPr lang="de-DE" sz="1100" dirty="0" err="1"/>
                <a:t>Baking</a:t>
              </a:r>
              <a:r>
                <a:rPr lang="de-DE" sz="1100" dirty="0"/>
                <a:t>. </a:t>
              </a:r>
              <a:r>
                <a:rPr lang="de-DE" sz="1100" dirty="0" err="1"/>
                <a:t>duration</a:t>
              </a:r>
              <a:r>
                <a:rPr lang="de-DE" sz="1100" dirty="0"/>
                <a:t> : value:1.2 </a:t>
              </a:r>
            </a:p>
            <a:p>
              <a:pPr indent="1143000" algn="just">
                <a:lnSpc>
                  <a:spcPct val="150000"/>
                </a:lnSpc>
              </a:pPr>
              <a:r>
                <a:rPr lang="de-DE" sz="1100" dirty="0" err="1"/>
                <a:t>unit</a:t>
              </a:r>
              <a:r>
                <a:rPr lang="de-DE" sz="1100" dirty="0"/>
                <a:t>: h</a:t>
              </a:r>
              <a:endParaRPr lang="en-US" sz="1100" dirty="0"/>
            </a:p>
          </p:txBody>
        </p:sp>
      </p:grpSp>
      <p:cxnSp>
        <p:nvCxnSpPr>
          <p:cNvPr id="13" name="Verbinder: gewinkelt 12">
            <a:extLst>
              <a:ext uri="{FF2B5EF4-FFF2-40B4-BE49-F238E27FC236}">
                <a16:creationId xmlns:a16="http://schemas.microsoft.com/office/drawing/2014/main" id="{7571900C-F8D0-45ED-A2C7-FA75ED571ED2}"/>
              </a:ext>
            </a:extLst>
          </p:cNvPr>
          <p:cNvCxnSpPr>
            <a:stCxn id="2" idx="1"/>
            <a:endCxn id="34" idx="1"/>
          </p:cNvCxnSpPr>
          <p:nvPr/>
        </p:nvCxnSpPr>
        <p:spPr>
          <a:xfrm rot="10800000">
            <a:off x="3902812" y="2374162"/>
            <a:ext cx="12700" cy="1227999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feld 34">
            <a:extLst>
              <a:ext uri="{FF2B5EF4-FFF2-40B4-BE49-F238E27FC236}">
                <a16:creationId xmlns:a16="http://schemas.microsoft.com/office/drawing/2014/main" id="{FFCA293C-2659-4134-8E8F-D8745C6BC5A6}"/>
              </a:ext>
            </a:extLst>
          </p:cNvPr>
          <p:cNvSpPr txBox="1"/>
          <p:nvPr/>
        </p:nvSpPr>
        <p:spPr>
          <a:xfrm>
            <a:off x="2937678" y="2947348"/>
            <a:ext cx="12666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/>
              <a:t>realizes</a:t>
            </a:r>
            <a:r>
              <a:rPr lang="de-DE" sz="1200" dirty="0"/>
              <a:t> </a:t>
            </a:r>
            <a:r>
              <a:rPr lang="de-DE" sz="1200" dirty="0" err="1"/>
              <a:t>method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92581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F983DAAA-C87D-4C88-83E6-B35AC26C7454}"/>
              </a:ext>
            </a:extLst>
          </p:cNvPr>
          <p:cNvGrpSpPr/>
          <p:nvPr/>
        </p:nvGrpSpPr>
        <p:grpSpPr>
          <a:xfrm>
            <a:off x="112185" y="535518"/>
            <a:ext cx="11995149" cy="6253856"/>
            <a:chOff x="112185" y="535518"/>
            <a:chExt cx="11995149" cy="6253856"/>
          </a:xfrm>
        </p:grpSpPr>
        <p:sp>
          <p:nvSpPr>
            <p:cNvPr id="15" name="Fußzeilenplatzhalter 3">
              <a:extLst>
                <a:ext uri="{FF2B5EF4-FFF2-40B4-BE49-F238E27FC236}">
                  <a16:creationId xmlns:a16="http://schemas.microsoft.com/office/drawing/2014/main" id="{AF6F3FB0-E458-4457-B15F-5061054620A7}"/>
                </a:ext>
              </a:extLst>
            </p:cNvPr>
            <p:cNvSpPr>
              <a:spLocks noAdjustHandles="1"/>
            </p:cNvSpPr>
            <p:nvPr/>
          </p:nvSpPr>
          <p:spPr bwMode="auto">
            <a:xfrm>
              <a:off x="112185" y="6405034"/>
              <a:ext cx="9698567" cy="230717"/>
            </a:xfrm>
            <a:prstGeom prst="rect">
              <a:avLst/>
            </a:prstGeom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/>
                  <a:cs typeface="Arial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/>
                  <a:cs typeface="Arial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/>
                  <a:cs typeface="Arial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/>
                  <a:cs typeface="Arial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/>
                  <a:cs typeface="Arial"/>
                </a:defRPr>
              </a:lvl5pPr>
              <a:lvl6pPr marL="2514600" indent="-228600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Arial"/>
                  <a:cs typeface="Arial"/>
                </a:defRPr>
              </a:lvl6pPr>
              <a:lvl7pPr marL="2971800" indent="-228600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Arial"/>
                  <a:cs typeface="Arial"/>
                </a:defRPr>
              </a:lvl7pPr>
              <a:lvl8pPr marL="3429000" indent="-228600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Arial"/>
                  <a:cs typeface="Arial"/>
                </a:defRPr>
              </a:lvl8pPr>
              <a:lvl9pPr marL="3886200" indent="-228600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Arial"/>
                  <a:cs typeface="Arial"/>
                </a:defRPr>
              </a:lvl9pPr>
            </a:lstStyle>
            <a:p>
              <a:pPr>
                <a:defRPr/>
              </a:pPr>
              <a:fld id="{78ACA664-A85E-4624-95C6-80F82C0DC5B6}" type="datetime1">
                <a:rPr lang="de-DE" sz="1333">
                  <a:latin typeface="Verdana"/>
                  <a:ea typeface="Verdana"/>
                  <a:cs typeface="Tahoma"/>
                </a:rPr>
                <a:t>27.07.2022</a:t>
              </a:fld>
              <a:r>
                <a:rPr lang="de-DE" sz="1333">
                  <a:latin typeface="Verdana"/>
                  <a:ea typeface="Verdana"/>
                  <a:cs typeface="Tahoma"/>
                </a:rPr>
                <a:t>  |  ULB Darmstadt  |  Dr. Ashish Karmacharya &amp; Dr. Marc Fuhrmans  |  </a:t>
              </a:r>
              <a:fld id="{188E632A-7625-4B7A-95E9-6CCCC258E46D}" type="slidenum">
                <a:rPr lang="de-DE" sz="1333">
                  <a:latin typeface="Verdana"/>
                  <a:ea typeface="Verdana"/>
                  <a:cs typeface="Tahoma"/>
                </a:rPr>
                <a:t>25</a:t>
              </a:fld>
              <a:endParaRPr lang="de-DE" sz="1333">
                <a:latin typeface="Verdana"/>
                <a:ea typeface="Verdana"/>
                <a:cs typeface="Tahoma"/>
              </a:endParaRPr>
            </a:p>
            <a:p>
              <a:pPr>
                <a:defRPr/>
              </a:pPr>
              <a:endParaRPr lang="de-DE" sz="1333">
                <a:latin typeface="Verdana"/>
                <a:ea typeface="Verdana"/>
                <a:cs typeface="Tahoma"/>
              </a:endParaRPr>
            </a:p>
          </p:txBody>
        </p:sp>
        <p:sp>
          <p:nvSpPr>
            <p:cNvPr id="16" name="Line 15">
              <a:extLst>
                <a:ext uri="{FF2B5EF4-FFF2-40B4-BE49-F238E27FC236}">
                  <a16:creationId xmlns:a16="http://schemas.microsoft.com/office/drawing/2014/main" id="{3BF4291F-4411-448B-A2C4-1243B6C5C9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9184" y="6366933"/>
              <a:ext cx="11715749" cy="0"/>
            </a:xfrm>
            <a:prstGeom prst="line">
              <a:avLst/>
            </a:prstGeom>
            <a:noFill/>
            <a:ln w="762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 sz="2400"/>
            </a:p>
          </p:txBody>
        </p:sp>
        <p:pic>
          <p:nvPicPr>
            <p:cNvPr id="18" name="Grafik 11">
              <a:extLst>
                <a:ext uri="{FF2B5EF4-FFF2-40B4-BE49-F238E27FC236}">
                  <a16:creationId xmlns:a16="http://schemas.microsoft.com/office/drawing/2014/main" id="{A00DB50F-14DC-4815-A594-478D289C1D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/>
          </p:blipFill>
          <p:spPr bwMode="auto">
            <a:xfrm>
              <a:off x="11006193" y="6405331"/>
              <a:ext cx="887193" cy="384043"/>
            </a:xfrm>
            <a:prstGeom prst="rect">
              <a:avLst/>
            </a:prstGeom>
          </p:spPr>
        </p:pic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B8A0649F-9D65-4D68-8C9E-C852BC86F5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6695" t="27599" r="6421" b="9170"/>
            <a:stretch/>
          </p:blipFill>
          <p:spPr>
            <a:xfrm>
              <a:off x="1104489" y="1573124"/>
              <a:ext cx="8946573" cy="4537252"/>
            </a:xfrm>
            <a:prstGeom prst="rect">
              <a:avLst/>
            </a:prstGeom>
          </p:spPr>
        </p:pic>
        <p:sp>
          <p:nvSpPr>
            <p:cNvPr id="4" name="Rechteck: abgerundete Ecken 3">
              <a:extLst>
                <a:ext uri="{FF2B5EF4-FFF2-40B4-BE49-F238E27FC236}">
                  <a16:creationId xmlns:a16="http://schemas.microsoft.com/office/drawing/2014/main" id="{2127FCFD-283C-4D85-9EB7-B3D320EB612E}"/>
                </a:ext>
              </a:extLst>
            </p:cNvPr>
            <p:cNvSpPr/>
            <p:nvPr/>
          </p:nvSpPr>
          <p:spPr>
            <a:xfrm>
              <a:off x="5146008" y="3686236"/>
              <a:ext cx="1174437" cy="458248"/>
            </a:xfrm>
            <a:prstGeom prst="roundRect">
              <a:avLst/>
            </a:prstGeom>
            <a:solidFill>
              <a:srgbClr val="7030A0">
                <a:alpha val="16000"/>
              </a:srgb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496A4788-B6CC-4343-8C4C-D701DB5224E9}"/>
                </a:ext>
              </a:extLst>
            </p:cNvPr>
            <p:cNvSpPr txBox="1"/>
            <p:nvPr/>
          </p:nvSpPr>
          <p:spPr>
            <a:xfrm>
              <a:off x="5433119" y="4485264"/>
              <a:ext cx="761747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de-DE" sz="1200" dirty="0" err="1"/>
                <a:t>has</a:t>
              </a:r>
              <a:r>
                <a:rPr lang="de-DE" sz="1200" dirty="0"/>
                <a:t> </a:t>
              </a:r>
              <a:r>
                <a:rPr lang="de-DE" sz="1200" dirty="0" err="1"/>
                <a:t>input</a:t>
              </a:r>
              <a:endParaRPr lang="en-US" sz="1200" dirty="0"/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CAAC638C-4777-466A-AF8D-CB93837A7499}"/>
                </a:ext>
              </a:extLst>
            </p:cNvPr>
            <p:cNvSpPr txBox="1"/>
            <p:nvPr/>
          </p:nvSpPr>
          <p:spPr>
            <a:xfrm>
              <a:off x="4946119" y="3106597"/>
              <a:ext cx="85953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de-DE" sz="1200" dirty="0" err="1"/>
                <a:t>has</a:t>
              </a:r>
              <a:r>
                <a:rPr lang="de-DE" sz="1200" dirty="0"/>
                <a:t> </a:t>
              </a:r>
              <a:r>
                <a:rPr lang="de-DE" sz="1200" dirty="0" err="1"/>
                <a:t>output</a:t>
              </a:r>
              <a:endParaRPr lang="en-US" sz="1200" dirty="0"/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83EA2694-99AA-4D64-BD47-CC6D8148EA08}"/>
                </a:ext>
              </a:extLst>
            </p:cNvPr>
            <p:cNvSpPr txBox="1"/>
            <p:nvPr/>
          </p:nvSpPr>
          <p:spPr>
            <a:xfrm rot="16200000">
              <a:off x="4265994" y="3954029"/>
              <a:ext cx="1339469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de-DE" sz="1200" dirty="0" err="1"/>
                <a:t>has</a:t>
              </a:r>
              <a:r>
                <a:rPr lang="de-DE" sz="1200" dirty="0"/>
                <a:t> </a:t>
              </a:r>
              <a:r>
                <a:rPr lang="de-DE" sz="1200" dirty="0" err="1"/>
                <a:t>employed</a:t>
              </a:r>
              <a:r>
                <a:rPr lang="de-DE" sz="1200" dirty="0"/>
                <a:t> </a:t>
              </a:r>
              <a:r>
                <a:rPr lang="de-DE" sz="1200" dirty="0" err="1"/>
                <a:t>tool</a:t>
              </a:r>
              <a:endParaRPr lang="en-US" sz="1200" dirty="0"/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BF16F986-5191-41B0-B897-3D2D0F391675}"/>
                </a:ext>
              </a:extLst>
            </p:cNvPr>
            <p:cNvSpPr txBox="1"/>
            <p:nvPr/>
          </p:nvSpPr>
          <p:spPr>
            <a:xfrm>
              <a:off x="5836858" y="3290500"/>
              <a:ext cx="1180195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de-DE" sz="1200" dirty="0" err="1"/>
                <a:t>realizes</a:t>
              </a:r>
              <a:r>
                <a:rPr lang="de-DE" sz="1200" dirty="0"/>
                <a:t> </a:t>
              </a:r>
              <a:r>
                <a:rPr lang="de-DE" sz="1200" dirty="0" err="1"/>
                <a:t>method</a:t>
              </a:r>
              <a:endParaRPr lang="en-US" sz="1200" dirty="0"/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16DA9FE0-5F7C-490E-AD88-2E9AE880C210}"/>
                </a:ext>
              </a:extLst>
            </p:cNvPr>
            <p:cNvSpPr txBox="1"/>
            <p:nvPr/>
          </p:nvSpPr>
          <p:spPr>
            <a:xfrm>
              <a:off x="6646439" y="3815530"/>
              <a:ext cx="370614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de-DE" sz="1200" dirty="0" err="1"/>
                <a:t>isA</a:t>
              </a:r>
              <a:endParaRPr lang="en-US" sz="1200" dirty="0"/>
            </a:p>
          </p:txBody>
        </p:sp>
        <p:pic>
          <p:nvPicPr>
            <p:cNvPr id="17" name="Picture 9" descr="tud_logo">
              <a:extLst>
                <a:ext uri="{FF2B5EF4-FFF2-40B4-BE49-F238E27FC236}">
                  <a16:creationId xmlns:a16="http://schemas.microsoft.com/office/drawing/2014/main" id="{DB611B6D-1C49-40D2-B591-105E2F2465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/>
            <a:srcRect r="5453"/>
            <a:stretch/>
          </p:blipFill>
          <p:spPr bwMode="auto">
            <a:xfrm>
              <a:off x="10204451" y="535518"/>
              <a:ext cx="1902883" cy="7810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ED606621-7CB4-485A-8ADA-FF918208935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0151" t="22709" r="7955" b="13742"/>
          <a:stretch/>
        </p:blipFill>
        <p:spPr>
          <a:xfrm>
            <a:off x="2653900" y="2082291"/>
            <a:ext cx="7546109" cy="4156364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781E439F-F46D-4CB3-AF3D-7FA57FF26192}"/>
              </a:ext>
            </a:extLst>
          </p:cNvPr>
          <p:cNvSpPr/>
          <p:nvPr/>
        </p:nvSpPr>
        <p:spPr>
          <a:xfrm>
            <a:off x="5146008" y="3707403"/>
            <a:ext cx="1174437" cy="458248"/>
          </a:xfrm>
          <a:prstGeom prst="roundRect">
            <a:avLst/>
          </a:prstGeom>
          <a:solidFill>
            <a:srgbClr val="7030A0">
              <a:alpha val="16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90B2469F-84D3-419A-A6B5-E755497D56C6}"/>
              </a:ext>
            </a:extLst>
          </p:cNvPr>
          <p:cNvSpPr txBox="1"/>
          <p:nvPr/>
        </p:nvSpPr>
        <p:spPr>
          <a:xfrm>
            <a:off x="6728492" y="3473856"/>
            <a:ext cx="73930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200" dirty="0" err="1"/>
              <a:t>has</a:t>
            </a:r>
            <a:r>
              <a:rPr lang="de-DE" sz="1200" dirty="0"/>
              <a:t> </a:t>
            </a:r>
            <a:r>
              <a:rPr lang="de-DE" sz="1200" dirty="0" err="1"/>
              <a:t>part</a:t>
            </a:r>
            <a:endParaRPr lang="en-US" sz="1200" dirty="0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345220CA-4219-4EB5-AAC0-8620DA1ED1E1}"/>
              </a:ext>
            </a:extLst>
          </p:cNvPr>
          <p:cNvSpPr txBox="1"/>
          <p:nvPr/>
        </p:nvSpPr>
        <p:spPr>
          <a:xfrm>
            <a:off x="7996786" y="3776860"/>
            <a:ext cx="1266693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200" dirty="0" err="1"/>
              <a:t>realizes</a:t>
            </a:r>
            <a:r>
              <a:rPr lang="de-DE" sz="1200" dirty="0"/>
              <a:t> </a:t>
            </a:r>
            <a:r>
              <a:rPr lang="de-DE" sz="1200" dirty="0" err="1"/>
              <a:t>method</a:t>
            </a:r>
            <a:endParaRPr lang="en-US" sz="1200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03CED718-E5DA-43AB-8192-F238671B3221}"/>
              </a:ext>
            </a:extLst>
          </p:cNvPr>
          <p:cNvSpPr txBox="1"/>
          <p:nvPr/>
        </p:nvSpPr>
        <p:spPr>
          <a:xfrm>
            <a:off x="7541967" y="4819583"/>
            <a:ext cx="88357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200" dirty="0" err="1"/>
              <a:t>parameter</a:t>
            </a:r>
            <a:endParaRPr lang="en-US" sz="1200" dirty="0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E6477C92-A120-4337-AC02-E8BF4EAAEE63}"/>
              </a:ext>
            </a:extLst>
          </p:cNvPr>
          <p:cNvSpPr txBox="1"/>
          <p:nvPr/>
        </p:nvSpPr>
        <p:spPr>
          <a:xfrm>
            <a:off x="8515898" y="4762263"/>
            <a:ext cx="88357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200" dirty="0" err="1"/>
              <a:t>parameter</a:t>
            </a:r>
            <a:endParaRPr lang="en-US" sz="1200" dirty="0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5D73776C-84B3-4802-A517-A1D07A3D11D2}"/>
              </a:ext>
            </a:extLst>
          </p:cNvPr>
          <p:cNvSpPr txBox="1"/>
          <p:nvPr/>
        </p:nvSpPr>
        <p:spPr>
          <a:xfrm>
            <a:off x="5805650" y="2753563"/>
            <a:ext cx="39786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200" dirty="0" err="1"/>
              <a:t>isA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23279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 animBg="1"/>
      <p:bldP spid="24" grpId="0" animBg="1"/>
      <p:bldP spid="26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B8ABB78A-6461-427F-94CC-06CF77836640}"/>
              </a:ext>
            </a:extLst>
          </p:cNvPr>
          <p:cNvGrpSpPr/>
          <p:nvPr/>
        </p:nvGrpSpPr>
        <p:grpSpPr>
          <a:xfrm>
            <a:off x="3902812" y="3368984"/>
            <a:ext cx="2681515" cy="466351"/>
            <a:chOff x="2660073" y="1870364"/>
            <a:chExt cx="2881745" cy="602673"/>
          </a:xfrm>
        </p:grpSpPr>
        <p:sp>
          <p:nvSpPr>
            <p:cNvPr id="2" name="Rechteck 1">
              <a:extLst>
                <a:ext uri="{FF2B5EF4-FFF2-40B4-BE49-F238E27FC236}">
                  <a16:creationId xmlns:a16="http://schemas.microsoft.com/office/drawing/2014/main" id="{6E43C648-C6A9-494E-828C-020D980BB0DB}"/>
                </a:ext>
              </a:extLst>
            </p:cNvPr>
            <p:cNvSpPr/>
            <p:nvPr/>
          </p:nvSpPr>
          <p:spPr>
            <a:xfrm>
              <a:off x="2660073" y="1870365"/>
              <a:ext cx="2881745" cy="602672"/>
            </a:xfrm>
            <a:prstGeom prst="rect">
              <a:avLst/>
            </a:prstGeom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92F60E89-FED2-4E06-A360-3DDCF91C12F3}"/>
                </a:ext>
              </a:extLst>
            </p:cNvPr>
            <p:cNvSpPr txBox="1"/>
            <p:nvPr/>
          </p:nvSpPr>
          <p:spPr>
            <a:xfrm>
              <a:off x="2660073" y="1870364"/>
              <a:ext cx="2881745" cy="35797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de-DE" sz="1200" dirty="0" err="1"/>
                <a:t>Baking</a:t>
              </a:r>
              <a:r>
                <a:rPr lang="de-DE" sz="1200" dirty="0"/>
                <a:t> </a:t>
              </a:r>
              <a:r>
                <a:rPr lang="de-DE" sz="1200" dirty="0" err="1"/>
                <a:t>Bread</a:t>
              </a:r>
              <a:r>
                <a:rPr lang="de-DE" sz="1200" dirty="0"/>
                <a:t> A: </a:t>
              </a:r>
              <a:r>
                <a:rPr lang="de-DE" sz="1200" dirty="0" err="1"/>
                <a:t>processing</a:t>
              </a:r>
              <a:r>
                <a:rPr lang="de-DE" sz="1200" dirty="0"/>
                <a:t> </a:t>
              </a:r>
              <a:r>
                <a:rPr lang="de-DE" sz="1200" dirty="0" err="1"/>
                <a:t>step</a:t>
              </a:r>
              <a:endParaRPr lang="en-US" sz="1200" dirty="0"/>
            </a:p>
          </p:txBody>
        </p:sp>
      </p:grpSp>
      <p:cxnSp>
        <p:nvCxnSpPr>
          <p:cNvPr id="10" name="Verbinder: gewinkelt 9">
            <a:extLst>
              <a:ext uri="{FF2B5EF4-FFF2-40B4-BE49-F238E27FC236}">
                <a16:creationId xmlns:a16="http://schemas.microsoft.com/office/drawing/2014/main" id="{0631725C-6E73-49D9-83DF-9EE654DC76D0}"/>
              </a:ext>
            </a:extLst>
          </p:cNvPr>
          <p:cNvCxnSpPr>
            <a:cxnSpLocks/>
            <a:stCxn id="2" idx="2"/>
            <a:endCxn id="7" idx="2"/>
          </p:cNvCxnSpPr>
          <p:nvPr/>
        </p:nvCxnSpPr>
        <p:spPr>
          <a:xfrm rot="5400000">
            <a:off x="3311950" y="2271087"/>
            <a:ext cx="367372" cy="3495869"/>
          </a:xfrm>
          <a:prstGeom prst="bentConnector3">
            <a:avLst>
              <a:gd name="adj1" fmla="val 162226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2" name="Textfeld 11">
            <a:extLst>
              <a:ext uri="{FF2B5EF4-FFF2-40B4-BE49-F238E27FC236}">
                <a16:creationId xmlns:a16="http://schemas.microsoft.com/office/drawing/2014/main" id="{98F78D52-7F34-4D88-85A6-06BD7FFC8B8E}"/>
              </a:ext>
            </a:extLst>
          </p:cNvPr>
          <p:cNvSpPr txBox="1"/>
          <p:nvPr/>
        </p:nvSpPr>
        <p:spPr>
          <a:xfrm>
            <a:off x="3026263" y="4374367"/>
            <a:ext cx="14285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/>
              <a:t>has</a:t>
            </a:r>
            <a:r>
              <a:rPr lang="de-DE" sz="1200" dirty="0"/>
              <a:t> </a:t>
            </a:r>
            <a:r>
              <a:rPr lang="de-DE" sz="1200" dirty="0" err="1"/>
              <a:t>employed</a:t>
            </a:r>
            <a:r>
              <a:rPr lang="de-DE" sz="1200" dirty="0"/>
              <a:t> </a:t>
            </a:r>
            <a:r>
              <a:rPr lang="de-DE" sz="1200" dirty="0" err="1"/>
              <a:t>tool</a:t>
            </a:r>
            <a:endParaRPr lang="en-US" sz="1200" dirty="0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093A9ACB-E45D-4F12-93F0-DE0EA22560F8}"/>
              </a:ext>
            </a:extLst>
          </p:cNvPr>
          <p:cNvGrpSpPr/>
          <p:nvPr/>
        </p:nvGrpSpPr>
        <p:grpSpPr>
          <a:xfrm>
            <a:off x="406943" y="3416874"/>
            <a:ext cx="2681515" cy="808910"/>
            <a:chOff x="692728" y="3429000"/>
            <a:chExt cx="2881745" cy="1045368"/>
          </a:xfrm>
        </p:grpSpPr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C2CF8495-6079-4A26-9506-16BCADDF0E0D}"/>
                </a:ext>
              </a:extLst>
            </p:cNvPr>
            <p:cNvGrpSpPr/>
            <p:nvPr/>
          </p:nvGrpSpPr>
          <p:grpSpPr>
            <a:xfrm>
              <a:off x="692728" y="3429000"/>
              <a:ext cx="2881745" cy="1015544"/>
              <a:chOff x="2660073" y="1870364"/>
              <a:chExt cx="2881745" cy="1015544"/>
            </a:xfrm>
          </p:grpSpPr>
          <p:sp>
            <p:nvSpPr>
              <p:cNvPr id="7" name="Rechteck 6">
                <a:extLst>
                  <a:ext uri="{FF2B5EF4-FFF2-40B4-BE49-F238E27FC236}">
                    <a16:creationId xmlns:a16="http://schemas.microsoft.com/office/drawing/2014/main" id="{2E4A0EDB-9AAB-4A5D-9CA3-56F8E814BC5D}"/>
                  </a:ext>
                </a:extLst>
              </p:cNvPr>
              <p:cNvSpPr/>
              <p:nvPr/>
            </p:nvSpPr>
            <p:spPr>
              <a:xfrm>
                <a:off x="2660073" y="1870364"/>
                <a:ext cx="2881745" cy="101554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0161F4E0-2ED0-4ED1-AA8F-7B8D5A672094}"/>
                  </a:ext>
                </a:extLst>
              </p:cNvPr>
              <p:cNvSpPr txBox="1"/>
              <p:nvPr/>
            </p:nvSpPr>
            <p:spPr>
              <a:xfrm>
                <a:off x="2660073" y="1870364"/>
                <a:ext cx="2881745" cy="35797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 err="1"/>
                  <a:t>Oven</a:t>
                </a:r>
                <a:r>
                  <a:rPr lang="de-DE" sz="1200" dirty="0"/>
                  <a:t> A: </a:t>
                </a:r>
                <a:r>
                  <a:rPr lang="de-DE" sz="1200" dirty="0" err="1"/>
                  <a:t>tool</a:t>
                </a:r>
                <a:endParaRPr lang="en-US" sz="1200" dirty="0"/>
              </a:p>
            </p:txBody>
          </p:sp>
        </p:grp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8EC87501-B091-4A84-8C41-C66D3DE9915F}"/>
                </a:ext>
              </a:extLst>
            </p:cNvPr>
            <p:cNvSpPr/>
            <p:nvPr/>
          </p:nvSpPr>
          <p:spPr>
            <a:xfrm>
              <a:off x="692728" y="3739286"/>
              <a:ext cx="1967346" cy="735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de-DE" sz="1100" dirty="0" err="1"/>
                <a:t>manufacturer</a:t>
              </a:r>
              <a:r>
                <a:rPr lang="de-DE" sz="1100" dirty="0"/>
                <a:t>: AEG</a:t>
              </a:r>
            </a:p>
            <a:p>
              <a:pPr algn="just">
                <a:lnSpc>
                  <a:spcPct val="150000"/>
                </a:lnSpc>
              </a:pPr>
              <a:r>
                <a:rPr lang="de-DE" sz="1100" dirty="0" err="1"/>
                <a:t>serial</a:t>
              </a:r>
              <a:r>
                <a:rPr lang="de-DE" sz="1100" dirty="0"/>
                <a:t> </a:t>
              </a:r>
              <a:r>
                <a:rPr lang="de-DE" sz="1100" dirty="0" err="1"/>
                <a:t>No</a:t>
              </a:r>
              <a:r>
                <a:rPr lang="de-DE" sz="1100" dirty="0"/>
                <a:t>.: 1234</a:t>
              </a:r>
              <a:endParaRPr lang="en-US" sz="1100" dirty="0"/>
            </a:p>
          </p:txBody>
        </p:sp>
      </p:grpSp>
      <p:cxnSp>
        <p:nvCxnSpPr>
          <p:cNvPr id="20" name="Verbinder: gewinkelt 19">
            <a:extLst>
              <a:ext uri="{FF2B5EF4-FFF2-40B4-BE49-F238E27FC236}">
                <a16:creationId xmlns:a16="http://schemas.microsoft.com/office/drawing/2014/main" id="{887424BC-23FD-4B65-A2E8-7A86AAA5FF39}"/>
              </a:ext>
            </a:extLst>
          </p:cNvPr>
          <p:cNvCxnSpPr>
            <a:stCxn id="2" idx="2"/>
            <a:endCxn id="18" idx="0"/>
          </p:cNvCxnSpPr>
          <p:nvPr/>
        </p:nvCxnSpPr>
        <p:spPr>
          <a:xfrm rot="16200000" flipH="1">
            <a:off x="7096899" y="1982006"/>
            <a:ext cx="367184" cy="4073842"/>
          </a:xfrm>
          <a:prstGeom prst="bentConnector3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1" name="Textfeld 20">
            <a:extLst>
              <a:ext uri="{FF2B5EF4-FFF2-40B4-BE49-F238E27FC236}">
                <a16:creationId xmlns:a16="http://schemas.microsoft.com/office/drawing/2014/main" id="{6B15AEB6-6E94-4759-BE55-3A9FA04E9594}"/>
              </a:ext>
            </a:extLst>
          </p:cNvPr>
          <p:cNvSpPr txBox="1"/>
          <p:nvPr/>
        </p:nvSpPr>
        <p:spPr>
          <a:xfrm>
            <a:off x="6826143" y="3780767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/>
              <a:t>has</a:t>
            </a:r>
            <a:r>
              <a:rPr lang="de-DE" sz="1200" dirty="0"/>
              <a:t> </a:t>
            </a:r>
            <a:r>
              <a:rPr lang="de-DE" sz="1200" dirty="0" err="1"/>
              <a:t>output</a:t>
            </a:r>
            <a:endParaRPr lang="en-US" sz="1200" dirty="0"/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8477DFB9-F212-45BD-913B-9EC1C728C5CE}"/>
              </a:ext>
            </a:extLst>
          </p:cNvPr>
          <p:cNvGrpSpPr/>
          <p:nvPr/>
        </p:nvGrpSpPr>
        <p:grpSpPr>
          <a:xfrm>
            <a:off x="7976654" y="4202519"/>
            <a:ext cx="2681515" cy="1221058"/>
            <a:chOff x="2660073" y="1870364"/>
            <a:chExt cx="2881745" cy="1321877"/>
          </a:xfrm>
        </p:grpSpPr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A0C7002F-0DDA-4DAF-A813-CA95D5595FEB}"/>
                </a:ext>
              </a:extLst>
            </p:cNvPr>
            <p:cNvSpPr/>
            <p:nvPr/>
          </p:nvSpPr>
          <p:spPr>
            <a:xfrm>
              <a:off x="2660073" y="1870365"/>
              <a:ext cx="2881745" cy="1321876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882F0BB0-98CA-484C-AD5F-41597B6CD706}"/>
                </a:ext>
              </a:extLst>
            </p:cNvPr>
            <p:cNvSpPr txBox="1"/>
            <p:nvPr/>
          </p:nvSpPr>
          <p:spPr>
            <a:xfrm>
              <a:off x="2660073" y="1870364"/>
              <a:ext cx="2881745" cy="2998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de-DE" sz="1200" dirty="0" err="1"/>
                <a:t>Bread</a:t>
              </a:r>
              <a:r>
                <a:rPr lang="de-DE" sz="1200" dirty="0"/>
                <a:t> A: Thing (Man-made-</a:t>
              </a:r>
              <a:r>
                <a:rPr lang="de-DE" sz="1200" dirty="0" err="1"/>
                <a:t>object</a:t>
              </a:r>
              <a:r>
                <a:rPr lang="de-DE" sz="1200" dirty="0"/>
                <a:t>)</a:t>
              </a:r>
              <a:endParaRPr lang="en-US" sz="1200" dirty="0"/>
            </a:p>
          </p:txBody>
        </p:sp>
      </p:grpSp>
      <p:sp>
        <p:nvSpPr>
          <p:cNvPr id="22" name="Rechteck 21">
            <a:extLst>
              <a:ext uri="{FF2B5EF4-FFF2-40B4-BE49-F238E27FC236}">
                <a16:creationId xmlns:a16="http://schemas.microsoft.com/office/drawing/2014/main" id="{1C43FB28-7892-4114-B9F8-44A3689F9212}"/>
              </a:ext>
            </a:extLst>
          </p:cNvPr>
          <p:cNvSpPr/>
          <p:nvPr/>
        </p:nvSpPr>
        <p:spPr>
          <a:xfrm>
            <a:off x="7976654" y="4488587"/>
            <a:ext cx="2681515" cy="822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de-DE" sz="1100" dirty="0" err="1"/>
              <a:t>density</a:t>
            </a:r>
            <a:r>
              <a:rPr lang="de-DE" sz="1100" dirty="0"/>
              <a:t> : </a:t>
            </a:r>
            <a:r>
              <a:rPr lang="de-DE" sz="1100" dirty="0" err="1"/>
              <a:t>value</a:t>
            </a:r>
            <a:r>
              <a:rPr lang="de-DE" sz="1100" dirty="0"/>
              <a:t>: 200, </a:t>
            </a:r>
            <a:r>
              <a:rPr lang="de-DE" sz="1100" dirty="0" err="1"/>
              <a:t>unit</a:t>
            </a:r>
            <a:r>
              <a:rPr lang="de-DE" sz="1100" dirty="0"/>
              <a:t>: kg/m</a:t>
            </a:r>
            <a:r>
              <a:rPr lang="de-DE" sz="1100" baseline="30000" dirty="0"/>
              <a:t>3</a:t>
            </a:r>
          </a:p>
          <a:p>
            <a:pPr algn="just">
              <a:lnSpc>
                <a:spcPct val="150000"/>
              </a:lnSpc>
            </a:pPr>
            <a:r>
              <a:rPr lang="de-DE" sz="1100" dirty="0" err="1"/>
              <a:t>avg</a:t>
            </a:r>
            <a:r>
              <a:rPr lang="de-DE" sz="1100" dirty="0"/>
              <a:t>. </a:t>
            </a:r>
            <a:r>
              <a:rPr lang="de-DE" sz="1100" dirty="0" err="1"/>
              <a:t>bubble</a:t>
            </a:r>
            <a:r>
              <a:rPr lang="de-DE" sz="1100" dirty="0"/>
              <a:t> </a:t>
            </a:r>
            <a:r>
              <a:rPr lang="de-DE" sz="1100" dirty="0" err="1"/>
              <a:t>diameter</a:t>
            </a:r>
            <a:r>
              <a:rPr lang="de-DE" sz="1100" dirty="0"/>
              <a:t>: value:0.001</a:t>
            </a:r>
          </a:p>
          <a:p>
            <a:pPr indent="1376363" algn="just">
              <a:lnSpc>
                <a:spcPct val="150000"/>
              </a:lnSpc>
            </a:pPr>
            <a:r>
              <a:rPr lang="de-DE" sz="1100" dirty="0" err="1"/>
              <a:t>unit</a:t>
            </a:r>
            <a:r>
              <a:rPr lang="de-DE" sz="1100" dirty="0"/>
              <a:t>: m</a:t>
            </a:r>
            <a:endParaRPr lang="en-US" sz="1100" dirty="0"/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BCF1AF8A-7A1E-4FF3-A240-AEF47597F870}"/>
              </a:ext>
            </a:extLst>
          </p:cNvPr>
          <p:cNvGrpSpPr/>
          <p:nvPr/>
        </p:nvGrpSpPr>
        <p:grpSpPr>
          <a:xfrm>
            <a:off x="7468750" y="1779638"/>
            <a:ext cx="3151536" cy="1270981"/>
            <a:chOff x="8520548" y="3903517"/>
            <a:chExt cx="3386863" cy="1642509"/>
          </a:xfrm>
        </p:grpSpPr>
        <p:grpSp>
          <p:nvGrpSpPr>
            <p:cNvPr id="25" name="Gruppieren 24">
              <a:extLst>
                <a:ext uri="{FF2B5EF4-FFF2-40B4-BE49-F238E27FC236}">
                  <a16:creationId xmlns:a16="http://schemas.microsoft.com/office/drawing/2014/main" id="{52971A1B-3380-47E1-B98E-FFCE364B61C1}"/>
                </a:ext>
              </a:extLst>
            </p:cNvPr>
            <p:cNvGrpSpPr/>
            <p:nvPr/>
          </p:nvGrpSpPr>
          <p:grpSpPr>
            <a:xfrm>
              <a:off x="8520548" y="3903517"/>
              <a:ext cx="3386863" cy="1642509"/>
              <a:chOff x="2660073" y="1870364"/>
              <a:chExt cx="3386863" cy="1642509"/>
            </a:xfrm>
          </p:grpSpPr>
          <p:sp>
            <p:nvSpPr>
              <p:cNvPr id="27" name="Rechteck 26">
                <a:extLst>
                  <a:ext uri="{FF2B5EF4-FFF2-40B4-BE49-F238E27FC236}">
                    <a16:creationId xmlns:a16="http://schemas.microsoft.com/office/drawing/2014/main" id="{2B6EFD30-E910-4075-8CD8-E66CBD158119}"/>
                  </a:ext>
                </a:extLst>
              </p:cNvPr>
              <p:cNvSpPr/>
              <p:nvPr/>
            </p:nvSpPr>
            <p:spPr>
              <a:xfrm>
                <a:off x="2660073" y="1870365"/>
                <a:ext cx="3386863" cy="1642508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014F4316-7A14-41C3-BD80-B7008EC83FF7}"/>
                  </a:ext>
                </a:extLst>
              </p:cNvPr>
              <p:cNvSpPr txBox="1"/>
              <p:nvPr/>
            </p:nvSpPr>
            <p:spPr>
              <a:xfrm>
                <a:off x="2660073" y="1870364"/>
                <a:ext cx="3386863" cy="35797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 err="1"/>
                  <a:t>Dough</a:t>
                </a:r>
                <a:r>
                  <a:rPr lang="de-DE" sz="1200" dirty="0"/>
                  <a:t> A: Thing (Man-made-</a:t>
                </a:r>
                <a:r>
                  <a:rPr lang="de-DE" sz="1200" dirty="0" err="1"/>
                  <a:t>object</a:t>
                </a:r>
                <a:r>
                  <a:rPr lang="de-DE" sz="1200" dirty="0"/>
                  <a:t>)</a:t>
                </a:r>
                <a:endParaRPr lang="en-US" sz="1200" dirty="0"/>
              </a:p>
            </p:txBody>
          </p:sp>
        </p:grp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4845C199-94C4-4586-BA4D-4A89B5C807F6}"/>
                </a:ext>
              </a:extLst>
            </p:cNvPr>
            <p:cNvSpPr/>
            <p:nvPr/>
          </p:nvSpPr>
          <p:spPr>
            <a:xfrm>
              <a:off x="8520548" y="4196971"/>
              <a:ext cx="3386863" cy="1063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de-DE" sz="1100" dirty="0" err="1"/>
                <a:t>yeast</a:t>
              </a:r>
              <a:r>
                <a:rPr lang="de-DE" sz="1100" dirty="0"/>
                <a:t> % : </a:t>
              </a:r>
              <a:r>
                <a:rPr lang="de-DE" sz="1100" dirty="0" err="1"/>
                <a:t>value</a:t>
              </a:r>
              <a:r>
                <a:rPr lang="de-DE" sz="1100" dirty="0"/>
                <a:t>: 0.1, </a:t>
              </a:r>
              <a:r>
                <a:rPr lang="de-DE" sz="1100" dirty="0" err="1"/>
                <a:t>unit</a:t>
              </a:r>
              <a:r>
                <a:rPr lang="de-DE" sz="1100" dirty="0"/>
                <a:t>: %</a:t>
              </a:r>
              <a:endParaRPr lang="de-DE" sz="1100" baseline="30000" dirty="0"/>
            </a:p>
            <a:p>
              <a:pPr algn="just">
                <a:lnSpc>
                  <a:spcPct val="150000"/>
                </a:lnSpc>
              </a:pPr>
              <a:r>
                <a:rPr lang="de-DE" sz="1100" dirty="0"/>
                <a:t>ferm. </a:t>
              </a:r>
              <a:r>
                <a:rPr lang="de-DE" sz="1100" dirty="0" err="1"/>
                <a:t>duration</a:t>
              </a:r>
              <a:r>
                <a:rPr lang="de-DE" sz="1100" dirty="0"/>
                <a:t> : value:10 </a:t>
              </a:r>
              <a:r>
                <a:rPr lang="de-DE" sz="1100" dirty="0" err="1"/>
                <a:t>unit</a:t>
              </a:r>
              <a:r>
                <a:rPr lang="de-DE" sz="1100" dirty="0"/>
                <a:t>: h</a:t>
              </a:r>
            </a:p>
            <a:p>
              <a:pPr algn="just">
                <a:lnSpc>
                  <a:spcPct val="150000"/>
                </a:lnSpc>
              </a:pPr>
              <a:r>
                <a:rPr lang="de-DE" sz="1100" dirty="0"/>
                <a:t>ferm. </a:t>
              </a:r>
              <a:r>
                <a:rPr lang="de-DE" sz="1100" dirty="0" err="1"/>
                <a:t>temperture</a:t>
              </a:r>
              <a:r>
                <a:rPr lang="de-DE" sz="1100" dirty="0"/>
                <a:t>: </a:t>
              </a:r>
              <a:r>
                <a:rPr lang="de-DE" sz="1100" dirty="0" err="1"/>
                <a:t>value</a:t>
              </a:r>
              <a:r>
                <a:rPr lang="de-DE" sz="1100" dirty="0"/>
                <a:t> 24 </a:t>
              </a:r>
              <a:r>
                <a:rPr lang="de-DE" sz="1100" dirty="0" err="1"/>
                <a:t>unit</a:t>
              </a:r>
              <a:r>
                <a:rPr lang="de-DE" sz="1100" dirty="0"/>
                <a:t>: </a:t>
              </a:r>
              <a:r>
                <a:rPr lang="de-DE" sz="1100" dirty="0" err="1"/>
                <a:t>degC</a:t>
              </a:r>
              <a:endParaRPr lang="en-US" sz="1100" dirty="0"/>
            </a:p>
          </p:txBody>
        </p:sp>
      </p:grpSp>
      <p:cxnSp>
        <p:nvCxnSpPr>
          <p:cNvPr id="30" name="Verbinder: gewinkelt 29">
            <a:extLst>
              <a:ext uri="{FF2B5EF4-FFF2-40B4-BE49-F238E27FC236}">
                <a16:creationId xmlns:a16="http://schemas.microsoft.com/office/drawing/2014/main" id="{7CC18733-78CD-4549-8ED4-17F7A4554F56}"/>
              </a:ext>
            </a:extLst>
          </p:cNvPr>
          <p:cNvCxnSpPr>
            <a:cxnSpLocks/>
            <a:stCxn id="2" idx="3"/>
            <a:endCxn id="26" idx="1"/>
          </p:cNvCxnSpPr>
          <p:nvPr/>
        </p:nvCxnSpPr>
        <p:spPr>
          <a:xfrm flipV="1">
            <a:off x="6584327" y="2418077"/>
            <a:ext cx="884423" cy="1184083"/>
          </a:xfrm>
          <a:prstGeom prst="bentConnector3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10297C85-58DD-4B87-A2CB-BAE3FC9B0B2C}"/>
              </a:ext>
            </a:extLst>
          </p:cNvPr>
          <p:cNvSpPr txBox="1"/>
          <p:nvPr/>
        </p:nvSpPr>
        <p:spPr>
          <a:xfrm>
            <a:off x="6584327" y="2892665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/>
              <a:t>has</a:t>
            </a:r>
            <a:r>
              <a:rPr lang="de-DE" sz="1200" dirty="0"/>
              <a:t> </a:t>
            </a:r>
            <a:r>
              <a:rPr lang="de-DE" sz="1200" dirty="0" err="1"/>
              <a:t>input</a:t>
            </a:r>
            <a:endParaRPr lang="en-US" sz="1200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30F829ED-8342-42D6-8126-59C9B61CED1A}"/>
              </a:ext>
            </a:extLst>
          </p:cNvPr>
          <p:cNvGrpSpPr/>
          <p:nvPr/>
        </p:nvGrpSpPr>
        <p:grpSpPr>
          <a:xfrm>
            <a:off x="3902812" y="1613079"/>
            <a:ext cx="3151536" cy="1299402"/>
            <a:chOff x="3902812" y="1613079"/>
            <a:chExt cx="3151536" cy="1299402"/>
          </a:xfrm>
        </p:grpSpPr>
        <p:grpSp>
          <p:nvGrpSpPr>
            <p:cNvPr id="29" name="Gruppieren 28">
              <a:extLst>
                <a:ext uri="{FF2B5EF4-FFF2-40B4-BE49-F238E27FC236}">
                  <a16:creationId xmlns:a16="http://schemas.microsoft.com/office/drawing/2014/main" id="{6A311868-D776-4982-8A03-C9C6C18D1B9E}"/>
                </a:ext>
              </a:extLst>
            </p:cNvPr>
            <p:cNvGrpSpPr/>
            <p:nvPr/>
          </p:nvGrpSpPr>
          <p:grpSpPr>
            <a:xfrm>
              <a:off x="3902812" y="1613079"/>
              <a:ext cx="2681515" cy="1263673"/>
              <a:chOff x="2660073" y="1870364"/>
              <a:chExt cx="2881745" cy="1633065"/>
            </a:xfrm>
          </p:grpSpPr>
          <p:sp>
            <p:nvSpPr>
              <p:cNvPr id="32" name="Rechteck 31">
                <a:extLst>
                  <a:ext uri="{FF2B5EF4-FFF2-40B4-BE49-F238E27FC236}">
                    <a16:creationId xmlns:a16="http://schemas.microsoft.com/office/drawing/2014/main" id="{B7D33D23-190E-424C-BB9B-35FBD86EC331}"/>
                  </a:ext>
                </a:extLst>
              </p:cNvPr>
              <p:cNvSpPr/>
              <p:nvPr/>
            </p:nvSpPr>
            <p:spPr>
              <a:xfrm>
                <a:off x="2660073" y="1870364"/>
                <a:ext cx="2881745" cy="1633065"/>
              </a:xfrm>
              <a:prstGeom prst="rect">
                <a:avLst/>
              </a:prstGeom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3" name="Textfeld 32">
                <a:extLst>
                  <a:ext uri="{FF2B5EF4-FFF2-40B4-BE49-F238E27FC236}">
                    <a16:creationId xmlns:a16="http://schemas.microsoft.com/office/drawing/2014/main" id="{E1661EBA-7725-4816-B3AF-BC76B906CDDD}"/>
                  </a:ext>
                </a:extLst>
              </p:cNvPr>
              <p:cNvSpPr txBox="1"/>
              <p:nvPr/>
            </p:nvSpPr>
            <p:spPr>
              <a:xfrm>
                <a:off x="2660073" y="1870364"/>
                <a:ext cx="2881745" cy="35797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 err="1"/>
                  <a:t>Baking</a:t>
                </a:r>
                <a:r>
                  <a:rPr lang="de-DE" sz="1200" dirty="0"/>
                  <a:t> A: </a:t>
                </a:r>
                <a:r>
                  <a:rPr lang="de-DE" sz="1200" dirty="0" err="1"/>
                  <a:t>method</a:t>
                </a:r>
                <a:endParaRPr lang="en-US" sz="1200" dirty="0"/>
              </a:p>
            </p:txBody>
          </p:sp>
        </p:grp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931209C8-C140-4E81-890B-5357BF98E1BF}"/>
                </a:ext>
              </a:extLst>
            </p:cNvPr>
            <p:cNvSpPr/>
            <p:nvPr/>
          </p:nvSpPr>
          <p:spPr>
            <a:xfrm>
              <a:off x="3902812" y="1835840"/>
              <a:ext cx="3151536" cy="10766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de-DE" sz="1100" dirty="0" err="1"/>
                <a:t>Baking</a:t>
              </a:r>
              <a:r>
                <a:rPr lang="de-DE" sz="1100" dirty="0"/>
                <a:t> </a:t>
              </a:r>
              <a:r>
                <a:rPr lang="de-DE" sz="1100" dirty="0" err="1"/>
                <a:t>temperature</a:t>
              </a:r>
              <a:r>
                <a:rPr lang="de-DE" sz="1100" dirty="0"/>
                <a:t> : </a:t>
              </a:r>
              <a:r>
                <a:rPr lang="de-DE" sz="1100" dirty="0" err="1"/>
                <a:t>value</a:t>
              </a:r>
              <a:r>
                <a:rPr lang="de-DE" sz="1100" dirty="0"/>
                <a:t>: 190, </a:t>
              </a:r>
            </a:p>
            <a:p>
              <a:pPr indent="1428750" algn="just">
                <a:lnSpc>
                  <a:spcPct val="150000"/>
                </a:lnSpc>
              </a:pPr>
              <a:r>
                <a:rPr lang="de-DE" sz="1100" dirty="0" err="1"/>
                <a:t>unit</a:t>
              </a:r>
              <a:r>
                <a:rPr lang="de-DE" sz="1100" dirty="0"/>
                <a:t>: </a:t>
              </a:r>
              <a:r>
                <a:rPr lang="de-DE" sz="1100" dirty="0" err="1"/>
                <a:t>degC</a:t>
              </a:r>
              <a:endParaRPr lang="de-DE" sz="1100" baseline="30000" dirty="0"/>
            </a:p>
            <a:p>
              <a:pPr algn="just">
                <a:lnSpc>
                  <a:spcPct val="150000"/>
                </a:lnSpc>
              </a:pPr>
              <a:r>
                <a:rPr lang="de-DE" sz="1100" dirty="0" err="1"/>
                <a:t>Baking</a:t>
              </a:r>
              <a:r>
                <a:rPr lang="de-DE" sz="1100" dirty="0"/>
                <a:t>. </a:t>
              </a:r>
              <a:r>
                <a:rPr lang="de-DE" sz="1100" dirty="0" err="1"/>
                <a:t>duration</a:t>
              </a:r>
              <a:r>
                <a:rPr lang="de-DE" sz="1100" dirty="0"/>
                <a:t> : value:1.2 </a:t>
              </a:r>
            </a:p>
            <a:p>
              <a:pPr indent="1143000" algn="just">
                <a:lnSpc>
                  <a:spcPct val="150000"/>
                </a:lnSpc>
              </a:pPr>
              <a:r>
                <a:rPr lang="de-DE" sz="1100" dirty="0" err="1"/>
                <a:t>unit</a:t>
              </a:r>
              <a:r>
                <a:rPr lang="de-DE" sz="1100" dirty="0"/>
                <a:t>: h</a:t>
              </a:r>
              <a:endParaRPr lang="en-US" sz="1100" dirty="0"/>
            </a:p>
          </p:txBody>
        </p:sp>
      </p:grpSp>
      <p:cxnSp>
        <p:nvCxnSpPr>
          <p:cNvPr id="13" name="Verbinder: gewinkelt 12">
            <a:extLst>
              <a:ext uri="{FF2B5EF4-FFF2-40B4-BE49-F238E27FC236}">
                <a16:creationId xmlns:a16="http://schemas.microsoft.com/office/drawing/2014/main" id="{7571900C-F8D0-45ED-A2C7-FA75ED571ED2}"/>
              </a:ext>
            </a:extLst>
          </p:cNvPr>
          <p:cNvCxnSpPr>
            <a:stCxn id="2" idx="1"/>
            <a:endCxn id="34" idx="1"/>
          </p:cNvCxnSpPr>
          <p:nvPr/>
        </p:nvCxnSpPr>
        <p:spPr>
          <a:xfrm rot="10800000">
            <a:off x="3902812" y="2374162"/>
            <a:ext cx="12700" cy="1227999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feld 34">
            <a:extLst>
              <a:ext uri="{FF2B5EF4-FFF2-40B4-BE49-F238E27FC236}">
                <a16:creationId xmlns:a16="http://schemas.microsoft.com/office/drawing/2014/main" id="{FFCA293C-2659-4134-8E8F-D8745C6BC5A6}"/>
              </a:ext>
            </a:extLst>
          </p:cNvPr>
          <p:cNvSpPr txBox="1"/>
          <p:nvPr/>
        </p:nvSpPr>
        <p:spPr>
          <a:xfrm>
            <a:off x="2937678" y="2947348"/>
            <a:ext cx="12666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/>
              <a:t>realizes</a:t>
            </a:r>
            <a:r>
              <a:rPr lang="de-DE" sz="1200" dirty="0"/>
              <a:t> </a:t>
            </a:r>
            <a:r>
              <a:rPr lang="de-DE" sz="1200" dirty="0" err="1"/>
              <a:t>method</a:t>
            </a:r>
            <a:endParaRPr lang="en-US" sz="1200" dirty="0"/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461F5E33-0231-4404-B189-44CAC656BD23}"/>
              </a:ext>
            </a:extLst>
          </p:cNvPr>
          <p:cNvGrpSpPr/>
          <p:nvPr/>
        </p:nvGrpSpPr>
        <p:grpSpPr>
          <a:xfrm>
            <a:off x="4755242" y="5190401"/>
            <a:ext cx="2681515" cy="466351"/>
            <a:chOff x="2660073" y="1870364"/>
            <a:chExt cx="2881745" cy="602673"/>
          </a:xfrm>
        </p:grpSpPr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334C4862-5FA7-402B-8A9D-5E3921B0F6A4}"/>
                </a:ext>
              </a:extLst>
            </p:cNvPr>
            <p:cNvSpPr/>
            <p:nvPr/>
          </p:nvSpPr>
          <p:spPr>
            <a:xfrm>
              <a:off x="2660073" y="1870365"/>
              <a:ext cx="2881745" cy="602672"/>
            </a:xfrm>
            <a:prstGeom prst="rect">
              <a:avLst/>
            </a:prstGeom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8" name="Textfeld 37">
              <a:extLst>
                <a:ext uri="{FF2B5EF4-FFF2-40B4-BE49-F238E27FC236}">
                  <a16:creationId xmlns:a16="http://schemas.microsoft.com/office/drawing/2014/main" id="{0276EA5D-5065-4BE6-A407-478DCA7630FD}"/>
                </a:ext>
              </a:extLst>
            </p:cNvPr>
            <p:cNvSpPr txBox="1"/>
            <p:nvPr/>
          </p:nvSpPr>
          <p:spPr>
            <a:xfrm>
              <a:off x="2660073" y="1870364"/>
              <a:ext cx="2881745" cy="35797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de-DE" sz="1200" dirty="0" err="1"/>
                <a:t>Pre</a:t>
              </a:r>
              <a:r>
                <a:rPr lang="de-DE" sz="1200" dirty="0"/>
                <a:t>-Heat A: </a:t>
              </a:r>
              <a:r>
                <a:rPr lang="de-DE" sz="1200" dirty="0" err="1"/>
                <a:t>processing</a:t>
              </a:r>
              <a:r>
                <a:rPr lang="de-DE" sz="1200" dirty="0"/>
                <a:t> </a:t>
              </a:r>
              <a:r>
                <a:rPr lang="de-DE" sz="1200" dirty="0" err="1"/>
                <a:t>step</a:t>
              </a:r>
              <a:endParaRPr lang="en-US" sz="1200" dirty="0"/>
            </a:p>
          </p:txBody>
        </p:sp>
      </p:grpSp>
      <p:cxnSp>
        <p:nvCxnSpPr>
          <p:cNvPr id="11" name="Verbinder: gewinkelt 10">
            <a:extLst>
              <a:ext uri="{FF2B5EF4-FFF2-40B4-BE49-F238E27FC236}">
                <a16:creationId xmlns:a16="http://schemas.microsoft.com/office/drawing/2014/main" id="{83B01904-79F9-48A5-967D-354EF47FBC62}"/>
              </a:ext>
            </a:extLst>
          </p:cNvPr>
          <p:cNvCxnSpPr>
            <a:cxnSpLocks/>
            <a:stCxn id="2" idx="2"/>
            <a:endCxn id="38" idx="0"/>
          </p:cNvCxnSpPr>
          <p:nvPr/>
        </p:nvCxnSpPr>
        <p:spPr>
          <a:xfrm rot="16200000" flipH="1">
            <a:off x="4992252" y="4086653"/>
            <a:ext cx="1355066" cy="85243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8">
            <a:extLst>
              <a:ext uri="{FF2B5EF4-FFF2-40B4-BE49-F238E27FC236}">
                <a16:creationId xmlns:a16="http://schemas.microsoft.com/office/drawing/2014/main" id="{EB3ACD69-28F6-4DB2-9831-005E9CC41668}"/>
              </a:ext>
            </a:extLst>
          </p:cNvPr>
          <p:cNvSpPr txBox="1"/>
          <p:nvPr/>
        </p:nvSpPr>
        <p:spPr>
          <a:xfrm>
            <a:off x="5526475" y="4581119"/>
            <a:ext cx="7393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/>
              <a:t>has</a:t>
            </a:r>
            <a:r>
              <a:rPr lang="de-DE" sz="1200" dirty="0"/>
              <a:t> </a:t>
            </a:r>
            <a:r>
              <a:rPr lang="de-DE" sz="1200" dirty="0" err="1"/>
              <a:t>part</a:t>
            </a:r>
            <a:endParaRPr lang="en-US" sz="1200" dirty="0"/>
          </a:p>
        </p:txBody>
      </p: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7A62DE18-A9BA-42EE-AC6D-71DAADA4A6A9}"/>
              </a:ext>
            </a:extLst>
          </p:cNvPr>
          <p:cNvGrpSpPr/>
          <p:nvPr/>
        </p:nvGrpSpPr>
        <p:grpSpPr>
          <a:xfrm>
            <a:off x="661825" y="4799433"/>
            <a:ext cx="3151536" cy="1299402"/>
            <a:chOff x="3902812" y="1613079"/>
            <a:chExt cx="3151536" cy="1299402"/>
          </a:xfrm>
        </p:grpSpPr>
        <p:grpSp>
          <p:nvGrpSpPr>
            <p:cNvPr id="45" name="Gruppieren 44">
              <a:extLst>
                <a:ext uri="{FF2B5EF4-FFF2-40B4-BE49-F238E27FC236}">
                  <a16:creationId xmlns:a16="http://schemas.microsoft.com/office/drawing/2014/main" id="{38DF75B7-D99E-404B-96F9-5E99FAC248C1}"/>
                </a:ext>
              </a:extLst>
            </p:cNvPr>
            <p:cNvGrpSpPr/>
            <p:nvPr/>
          </p:nvGrpSpPr>
          <p:grpSpPr>
            <a:xfrm>
              <a:off x="3902812" y="1613079"/>
              <a:ext cx="2681515" cy="1263673"/>
              <a:chOff x="2660073" y="1870364"/>
              <a:chExt cx="2881745" cy="1633065"/>
            </a:xfrm>
          </p:grpSpPr>
          <p:sp>
            <p:nvSpPr>
              <p:cNvPr id="47" name="Rechteck 46">
                <a:extLst>
                  <a:ext uri="{FF2B5EF4-FFF2-40B4-BE49-F238E27FC236}">
                    <a16:creationId xmlns:a16="http://schemas.microsoft.com/office/drawing/2014/main" id="{CEFC16E5-F786-427C-937D-C2FC5F957A29}"/>
                  </a:ext>
                </a:extLst>
              </p:cNvPr>
              <p:cNvSpPr/>
              <p:nvPr/>
            </p:nvSpPr>
            <p:spPr>
              <a:xfrm>
                <a:off x="2660073" y="1870364"/>
                <a:ext cx="2881745" cy="1633065"/>
              </a:xfrm>
              <a:prstGeom prst="rect">
                <a:avLst/>
              </a:prstGeom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8" name="Textfeld 47">
                <a:extLst>
                  <a:ext uri="{FF2B5EF4-FFF2-40B4-BE49-F238E27FC236}">
                    <a16:creationId xmlns:a16="http://schemas.microsoft.com/office/drawing/2014/main" id="{848BA3EF-6644-4038-86FC-C0CC28BBF67C}"/>
                  </a:ext>
                </a:extLst>
              </p:cNvPr>
              <p:cNvSpPr txBox="1"/>
              <p:nvPr/>
            </p:nvSpPr>
            <p:spPr>
              <a:xfrm>
                <a:off x="2660073" y="1870364"/>
                <a:ext cx="2881745" cy="35797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 err="1"/>
                  <a:t>Pre</a:t>
                </a:r>
                <a:r>
                  <a:rPr lang="de-DE" sz="1200" dirty="0"/>
                  <a:t>-Heat A: </a:t>
                </a:r>
                <a:r>
                  <a:rPr lang="de-DE" sz="1200" dirty="0" err="1"/>
                  <a:t>method</a:t>
                </a:r>
                <a:endParaRPr lang="en-US" sz="1200" dirty="0"/>
              </a:p>
            </p:txBody>
          </p:sp>
        </p:grp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EBB5C1B9-C61C-4C93-BF7F-C9B1490DFC02}"/>
                </a:ext>
              </a:extLst>
            </p:cNvPr>
            <p:cNvSpPr/>
            <p:nvPr/>
          </p:nvSpPr>
          <p:spPr>
            <a:xfrm>
              <a:off x="3902812" y="1835840"/>
              <a:ext cx="3151536" cy="10766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de-DE" sz="1100" dirty="0" err="1"/>
                <a:t>Pre-heat</a:t>
              </a:r>
              <a:r>
                <a:rPr lang="de-DE" sz="1100" dirty="0"/>
                <a:t> </a:t>
              </a:r>
              <a:r>
                <a:rPr lang="de-DE" sz="1100" dirty="0" err="1"/>
                <a:t>temperature</a:t>
              </a:r>
              <a:r>
                <a:rPr lang="de-DE" sz="1100" dirty="0"/>
                <a:t> : </a:t>
              </a:r>
              <a:r>
                <a:rPr lang="de-DE" sz="1100" dirty="0" err="1"/>
                <a:t>value</a:t>
              </a:r>
              <a:r>
                <a:rPr lang="de-DE" sz="1100" dirty="0"/>
                <a:t>: 190, </a:t>
              </a:r>
            </a:p>
            <a:p>
              <a:pPr indent="1431925" algn="just">
                <a:lnSpc>
                  <a:spcPct val="150000"/>
                </a:lnSpc>
              </a:pPr>
              <a:r>
                <a:rPr lang="de-DE" sz="1100" dirty="0" err="1"/>
                <a:t>unit</a:t>
              </a:r>
              <a:r>
                <a:rPr lang="de-DE" sz="1100" dirty="0"/>
                <a:t>: </a:t>
              </a:r>
              <a:r>
                <a:rPr lang="de-DE" sz="1100" dirty="0" err="1"/>
                <a:t>degC</a:t>
              </a:r>
              <a:endParaRPr lang="de-DE" sz="1100" baseline="30000" dirty="0"/>
            </a:p>
            <a:p>
              <a:pPr algn="just">
                <a:lnSpc>
                  <a:spcPct val="150000"/>
                </a:lnSpc>
              </a:pPr>
              <a:r>
                <a:rPr lang="de-DE" sz="1100" dirty="0" err="1"/>
                <a:t>Pre-heat</a:t>
              </a:r>
              <a:r>
                <a:rPr lang="de-DE" sz="1100" dirty="0"/>
                <a:t> </a:t>
              </a:r>
              <a:r>
                <a:rPr lang="de-DE" sz="1100" dirty="0" err="1"/>
                <a:t>duration</a:t>
              </a:r>
              <a:r>
                <a:rPr lang="de-DE" sz="1100" dirty="0"/>
                <a:t> : value:2 </a:t>
              </a:r>
            </a:p>
            <a:p>
              <a:pPr indent="1200150" algn="just">
                <a:lnSpc>
                  <a:spcPct val="150000"/>
                </a:lnSpc>
              </a:pPr>
              <a:r>
                <a:rPr lang="de-DE" sz="1100" dirty="0" err="1"/>
                <a:t>unit</a:t>
              </a:r>
              <a:r>
                <a:rPr lang="de-DE" sz="1100" dirty="0"/>
                <a:t>: h</a:t>
              </a:r>
              <a:endParaRPr lang="en-US" sz="1100" dirty="0"/>
            </a:p>
          </p:txBody>
        </p:sp>
      </p:grpSp>
      <p:cxnSp>
        <p:nvCxnSpPr>
          <p:cNvPr id="50" name="Verbinder: gewinkelt 49">
            <a:extLst>
              <a:ext uri="{FF2B5EF4-FFF2-40B4-BE49-F238E27FC236}">
                <a16:creationId xmlns:a16="http://schemas.microsoft.com/office/drawing/2014/main" id="{E224BA67-0B07-4A7B-87EF-463C184E7853}"/>
              </a:ext>
            </a:extLst>
          </p:cNvPr>
          <p:cNvCxnSpPr>
            <a:stCxn id="37" idx="2"/>
            <a:endCxn id="46" idx="2"/>
          </p:cNvCxnSpPr>
          <p:nvPr/>
        </p:nvCxnSpPr>
        <p:spPr>
          <a:xfrm rot="5400000">
            <a:off x="3945756" y="3948590"/>
            <a:ext cx="442083" cy="3858407"/>
          </a:xfrm>
          <a:prstGeom prst="bentConnector3">
            <a:avLst>
              <a:gd name="adj1" fmla="val 15171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>
            <a:extLst>
              <a:ext uri="{FF2B5EF4-FFF2-40B4-BE49-F238E27FC236}">
                <a16:creationId xmlns:a16="http://schemas.microsoft.com/office/drawing/2014/main" id="{CE0A4553-4A30-4294-AAA6-0B9B04754ECE}"/>
              </a:ext>
            </a:extLst>
          </p:cNvPr>
          <p:cNvSpPr txBox="1"/>
          <p:nvPr/>
        </p:nvSpPr>
        <p:spPr>
          <a:xfrm>
            <a:off x="3650955" y="6055012"/>
            <a:ext cx="12666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/>
              <a:t>realizes</a:t>
            </a:r>
            <a:r>
              <a:rPr lang="de-DE" sz="1200" dirty="0"/>
              <a:t> </a:t>
            </a:r>
            <a:r>
              <a:rPr lang="de-DE" sz="1200" dirty="0" err="1"/>
              <a:t>method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798887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7F3688A3-455A-4790-993E-E02D74D2C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 </a:t>
            </a:r>
            <a:r>
              <a:rPr lang="de-DE" dirty="0" err="1"/>
              <a:t>actual</a:t>
            </a:r>
            <a:r>
              <a:rPr lang="de-DE" dirty="0"/>
              <a:t> CASE: CFD </a:t>
            </a:r>
            <a:r>
              <a:rPr lang="de-DE" dirty="0" err="1"/>
              <a:t>simulation</a:t>
            </a:r>
            <a:endParaRPr lang="en-US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A6397119-F03E-45E9-9EF0-C90629BB762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240655" y="1580632"/>
            <a:ext cx="5934004" cy="2558749"/>
          </a:xfrm>
          <a:solidFill>
            <a:schemeClr val="bg1">
              <a:alpha val="33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b="1" dirty="0"/>
              <a:t>C</a:t>
            </a:r>
            <a:r>
              <a:rPr lang="de-DE" sz="1800" dirty="0"/>
              <a:t>omputational </a:t>
            </a:r>
            <a:r>
              <a:rPr lang="de-DE" sz="1800" b="1" dirty="0"/>
              <a:t>F</a:t>
            </a:r>
            <a:r>
              <a:rPr lang="de-DE" sz="1800" dirty="0"/>
              <a:t>luid </a:t>
            </a:r>
            <a:r>
              <a:rPr lang="de-DE" sz="1800" b="1" dirty="0"/>
              <a:t>D</a:t>
            </a:r>
            <a:r>
              <a:rPr lang="de-DE" sz="1800" dirty="0"/>
              <a:t>ynamics </a:t>
            </a:r>
            <a:r>
              <a:rPr lang="de-DE" sz="1800" dirty="0" err="1"/>
              <a:t>simulation</a:t>
            </a:r>
            <a:endParaRPr lang="de-DE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 err="1"/>
              <a:t>simulates</a:t>
            </a:r>
            <a:r>
              <a:rPr lang="de-DE" sz="1800" dirty="0"/>
              <a:t> fluid </a:t>
            </a:r>
            <a:r>
              <a:rPr lang="de-DE" sz="1800" dirty="0" err="1"/>
              <a:t>motion</a:t>
            </a:r>
            <a:r>
              <a:rPr lang="de-DE" sz="1800" dirty="0"/>
              <a:t> and </a:t>
            </a:r>
            <a:r>
              <a:rPr lang="de-DE" sz="1800" dirty="0" err="1"/>
              <a:t>heat</a:t>
            </a:r>
            <a:r>
              <a:rPr lang="de-DE" sz="1800" dirty="0"/>
              <a:t> </a:t>
            </a:r>
            <a:r>
              <a:rPr lang="de-DE" sz="1800" dirty="0" err="1"/>
              <a:t>transfer</a:t>
            </a:r>
            <a:endParaRPr lang="de-DE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 err="1"/>
              <a:t>uses</a:t>
            </a:r>
            <a:r>
              <a:rPr lang="de-DE" sz="1800" dirty="0"/>
              <a:t> </a:t>
            </a:r>
            <a:r>
              <a:rPr lang="de-DE" sz="1800" dirty="0" err="1"/>
              <a:t>numerical</a:t>
            </a:r>
            <a:r>
              <a:rPr lang="de-DE" sz="1800" dirty="0"/>
              <a:t> </a:t>
            </a:r>
            <a:r>
              <a:rPr lang="de-DE" sz="1800" dirty="0" err="1"/>
              <a:t>approaches</a:t>
            </a:r>
            <a:endParaRPr lang="de-DE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 err="1"/>
              <a:t>applications</a:t>
            </a:r>
            <a:r>
              <a:rPr lang="de-DE" sz="1800" dirty="0"/>
              <a:t> </a:t>
            </a:r>
          </a:p>
          <a:p>
            <a:pPr marL="764105" lvl="2" indent="-285750">
              <a:buFont typeface="Arial" panose="020B0604020202020204" pitchFamily="34" charset="0"/>
              <a:buChar char="•"/>
            </a:pPr>
            <a:r>
              <a:rPr lang="de-DE" sz="1600" dirty="0"/>
              <a:t>in </a:t>
            </a:r>
            <a:r>
              <a:rPr lang="de-DE" sz="1600" dirty="0" err="1"/>
              <a:t>areas</a:t>
            </a:r>
            <a:r>
              <a:rPr lang="de-DE" sz="1600" dirty="0"/>
              <a:t> </a:t>
            </a:r>
            <a:r>
              <a:rPr lang="de-DE" sz="1600" dirty="0" err="1"/>
              <a:t>where</a:t>
            </a:r>
            <a:r>
              <a:rPr lang="de-DE" sz="1600" dirty="0"/>
              <a:t> fluid </a:t>
            </a:r>
            <a:r>
              <a:rPr lang="de-DE" sz="1600" dirty="0" err="1"/>
              <a:t>movements</a:t>
            </a:r>
            <a:r>
              <a:rPr lang="de-DE" sz="1600" dirty="0"/>
              <a:t> </a:t>
            </a:r>
            <a:r>
              <a:rPr lang="de-DE" sz="1600" dirty="0" err="1"/>
              <a:t>play</a:t>
            </a:r>
            <a:r>
              <a:rPr lang="de-DE" sz="1600" dirty="0"/>
              <a:t> </a:t>
            </a:r>
            <a:r>
              <a:rPr lang="de-DE" sz="1600" dirty="0" err="1"/>
              <a:t>role</a:t>
            </a:r>
            <a:r>
              <a:rPr lang="de-DE" sz="1600" dirty="0"/>
              <a:t> (</a:t>
            </a:r>
            <a:r>
              <a:rPr lang="de-DE" sz="1600" dirty="0" err="1"/>
              <a:t>e.g</a:t>
            </a:r>
            <a:r>
              <a:rPr lang="de-DE" sz="1600" dirty="0"/>
              <a:t>, </a:t>
            </a:r>
            <a:r>
              <a:rPr lang="de-DE" sz="1600" dirty="0" err="1"/>
              <a:t>jet</a:t>
            </a:r>
            <a:r>
              <a:rPr lang="de-DE" sz="1600" dirty="0"/>
              <a:t> </a:t>
            </a:r>
            <a:r>
              <a:rPr lang="de-DE" sz="1600" dirty="0" err="1"/>
              <a:t>engine</a:t>
            </a:r>
            <a:r>
              <a:rPr lang="de-DE" sz="1600" dirty="0"/>
              <a:t>)</a:t>
            </a:r>
          </a:p>
          <a:p>
            <a:endParaRPr lang="de-DE" sz="1800" dirty="0"/>
          </a:p>
          <a:p>
            <a:endParaRPr lang="de-DE" sz="1800" dirty="0"/>
          </a:p>
          <a:p>
            <a:endParaRPr lang="en-US" sz="1800" dirty="0"/>
          </a:p>
        </p:txBody>
      </p:sp>
      <p:sp>
        <p:nvSpPr>
          <p:cNvPr id="6" name="Inhaltsplatzhalter 4">
            <a:extLst>
              <a:ext uri="{FF2B5EF4-FFF2-40B4-BE49-F238E27FC236}">
                <a16:creationId xmlns:a16="http://schemas.microsoft.com/office/drawing/2014/main" id="{646EA14F-68E9-4507-AAB8-037199EEA54B}"/>
              </a:ext>
            </a:extLst>
          </p:cNvPr>
          <p:cNvSpPr txBox="1">
            <a:spLocks/>
          </p:cNvSpPr>
          <p:nvPr/>
        </p:nvSpPr>
        <p:spPr bwMode="auto">
          <a:xfrm>
            <a:off x="6671268" y="4198373"/>
            <a:ext cx="5294590" cy="1501781"/>
          </a:xfrm>
          <a:prstGeom prst="rect">
            <a:avLst/>
          </a:prstGeom>
          <a:solidFill>
            <a:schemeClr val="bg1">
              <a:alpha val="34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  <a:noAutofit/>
          </a:bodyPr>
          <a:lstStyle>
            <a:lvl1pPr marL="239178" indent="-239178" algn="l" eaLnBrk="1" hangingPunct="1">
              <a:lnSpc>
                <a:spcPct val="130000"/>
              </a:lnSpc>
              <a:spcBef>
                <a:spcPts val="267"/>
              </a:spcBef>
              <a:spcAft>
                <a:spcPts val="300"/>
              </a:spcAft>
              <a:buFont typeface="Wingdings"/>
              <a:defRPr sz="2667">
                <a:solidFill>
                  <a:schemeClr val="tx1"/>
                </a:solidFill>
                <a:latin typeface="Verdana"/>
                <a:ea typeface="Verdana"/>
                <a:cs typeface="Tahoma"/>
              </a:defRPr>
            </a:lvl1pPr>
            <a:lvl2pPr marL="239178" indent="-237061" algn="l" eaLnBrk="1" hangingPunct="1">
              <a:lnSpc>
                <a:spcPct val="130000"/>
              </a:lnSpc>
              <a:spcBef>
                <a:spcPts val="267"/>
              </a:spcBef>
              <a:spcAft>
                <a:spcPts val="300"/>
              </a:spcAft>
              <a:buFont typeface="Wingdings"/>
              <a:buChar char="§"/>
              <a:defRPr sz="2667">
                <a:solidFill>
                  <a:schemeClr val="tx1"/>
                </a:solidFill>
                <a:latin typeface="Verdana"/>
                <a:ea typeface="Verdana"/>
                <a:cs typeface="Tahoma"/>
              </a:defRPr>
            </a:lvl2pPr>
            <a:lvl3pPr marL="717533" indent="-249760" algn="l" eaLnBrk="1" hangingPunct="1">
              <a:lnSpc>
                <a:spcPct val="130000"/>
              </a:lnSpc>
              <a:spcBef>
                <a:spcPts val="267"/>
              </a:spcBef>
              <a:spcAft>
                <a:spcPts val="300"/>
              </a:spcAft>
              <a:buFont typeface="Wingdings"/>
              <a:buChar char="§"/>
              <a:defRPr>
                <a:solidFill>
                  <a:schemeClr val="tx1"/>
                </a:solidFill>
                <a:latin typeface="Verdana"/>
                <a:ea typeface="Verdana"/>
                <a:cs typeface="Tahoma"/>
              </a:defRPr>
            </a:lvl3pPr>
            <a:lvl4pPr marL="956709" indent="-230712" algn="l" eaLnBrk="1" hangingPunct="1">
              <a:lnSpc>
                <a:spcPct val="130000"/>
              </a:lnSpc>
              <a:spcBef>
                <a:spcPts val="267"/>
              </a:spcBef>
              <a:spcAft>
                <a:spcPts val="300"/>
              </a:spcAft>
              <a:buFont typeface="Wingdings"/>
              <a:buChar char="§"/>
              <a:defRPr sz="2133">
                <a:solidFill>
                  <a:schemeClr val="tx1"/>
                </a:solidFill>
                <a:latin typeface="Verdana"/>
                <a:ea typeface="Verdana"/>
                <a:cs typeface="Tahoma"/>
              </a:defRPr>
            </a:lvl4pPr>
            <a:lvl5pPr marL="1210703" indent="-251878" algn="l" eaLnBrk="1" hangingPunct="1">
              <a:lnSpc>
                <a:spcPct val="130000"/>
              </a:lnSpc>
              <a:spcBef>
                <a:spcPts val="267"/>
              </a:spcBef>
              <a:spcAft>
                <a:spcPts val="300"/>
              </a:spcAft>
              <a:buFont typeface="Wingdings"/>
              <a:buChar char="§"/>
              <a:defRPr sz="2133">
                <a:solidFill>
                  <a:schemeClr val="tx1"/>
                </a:solidFill>
                <a:latin typeface="Verdana"/>
                <a:ea typeface="Verdana"/>
                <a:cs typeface="Tahoma"/>
              </a:defRPr>
            </a:lvl5pPr>
            <a:lvl6pPr marL="1820288" indent="-251878" algn="l" eaLnBrk="1" hangingPunct="1">
              <a:spcBef>
                <a:spcPts val="0"/>
              </a:spcBef>
              <a:spcAft>
                <a:spcPts val="0"/>
              </a:spcAft>
              <a:buFont typeface="Wingdings"/>
              <a:buChar char="§"/>
              <a:defRPr sz="2133">
                <a:solidFill>
                  <a:schemeClr val="tx1"/>
                </a:solidFill>
                <a:latin typeface="+mn-lt"/>
              </a:defRPr>
            </a:lvl6pPr>
            <a:lvl7pPr marL="2429873" indent="-251878" algn="l" eaLnBrk="1" hangingPunct="1">
              <a:spcBef>
                <a:spcPts val="0"/>
              </a:spcBef>
              <a:spcAft>
                <a:spcPts val="0"/>
              </a:spcAft>
              <a:buFont typeface="Wingdings"/>
              <a:buChar char="§"/>
              <a:defRPr sz="2133">
                <a:solidFill>
                  <a:schemeClr val="tx1"/>
                </a:solidFill>
                <a:latin typeface="+mn-lt"/>
              </a:defRPr>
            </a:lvl7pPr>
            <a:lvl8pPr marL="3039457" indent="-251878" algn="l" eaLnBrk="1" hangingPunct="1">
              <a:spcBef>
                <a:spcPts val="0"/>
              </a:spcBef>
              <a:spcAft>
                <a:spcPts val="0"/>
              </a:spcAft>
              <a:buFont typeface="Wingdings"/>
              <a:buChar char="§"/>
              <a:defRPr sz="2133">
                <a:solidFill>
                  <a:schemeClr val="tx1"/>
                </a:solidFill>
                <a:latin typeface="+mn-lt"/>
              </a:defRPr>
            </a:lvl8pPr>
            <a:lvl9pPr marL="3649042" indent="-251878" algn="l" eaLnBrk="1" hangingPunct="1">
              <a:spcBef>
                <a:spcPts val="0"/>
              </a:spcBef>
              <a:spcAft>
                <a:spcPts val="0"/>
              </a:spcAft>
              <a:buFont typeface="Wingdings"/>
              <a:buChar char="§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de-DE" sz="1800" dirty="0" err="1"/>
              <a:t>constitutes</a:t>
            </a:r>
            <a:r>
              <a:rPr lang="de-DE" sz="1800" dirty="0"/>
              <a:t> </a:t>
            </a:r>
            <a:r>
              <a:rPr lang="de-DE" sz="1800" dirty="0" err="1"/>
              <a:t>engineering</a:t>
            </a:r>
            <a:r>
              <a:rPr lang="de-DE" sz="1800" dirty="0"/>
              <a:t> </a:t>
            </a:r>
            <a:r>
              <a:rPr lang="de-DE" sz="1800" dirty="0" err="1"/>
              <a:t>concepts</a:t>
            </a:r>
            <a:endParaRPr lang="de-DE" sz="18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de-DE" sz="1800" dirty="0" err="1"/>
              <a:t>documented</a:t>
            </a:r>
            <a:r>
              <a:rPr lang="de-DE" sz="1800" dirty="0"/>
              <a:t> </a:t>
            </a:r>
            <a:r>
              <a:rPr lang="de-DE" sz="1800" dirty="0" err="1"/>
              <a:t>through</a:t>
            </a:r>
            <a:r>
              <a:rPr lang="de-DE" sz="1800" dirty="0"/>
              <a:t> m4i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de-DE" sz="1800" dirty="0" err="1"/>
              <a:t>json-ld</a:t>
            </a:r>
            <a:r>
              <a:rPr lang="de-DE" sz="1800" dirty="0"/>
              <a:t> (</a:t>
            </a:r>
            <a:r>
              <a:rPr lang="de-DE" sz="1800" dirty="0" err="1"/>
              <a:t>javascript</a:t>
            </a:r>
            <a:r>
              <a:rPr lang="de-DE" sz="1800" dirty="0"/>
              <a:t> </a:t>
            </a:r>
            <a:r>
              <a:rPr lang="de-DE" sz="1800" dirty="0" err="1"/>
              <a:t>object</a:t>
            </a:r>
            <a:r>
              <a:rPr lang="de-DE" sz="1800" dirty="0"/>
              <a:t> </a:t>
            </a:r>
            <a:r>
              <a:rPr lang="de-DE" sz="1800" dirty="0" err="1"/>
              <a:t>notation</a:t>
            </a:r>
            <a:r>
              <a:rPr lang="de-DE" sz="1800" dirty="0"/>
              <a:t> </a:t>
            </a:r>
            <a:r>
              <a:rPr lang="de-DE" sz="1800" dirty="0" err="1"/>
              <a:t>linked</a:t>
            </a:r>
            <a:r>
              <a:rPr lang="de-DE" sz="1800" dirty="0"/>
              <a:t> </a:t>
            </a:r>
            <a:r>
              <a:rPr lang="de-DE" sz="1800" dirty="0" err="1"/>
              <a:t>data</a:t>
            </a:r>
            <a:r>
              <a:rPr lang="de-DE" sz="1800" dirty="0"/>
              <a:t>)</a:t>
            </a:r>
          </a:p>
          <a:p>
            <a:endParaRPr lang="de-DE" sz="1800" dirty="0"/>
          </a:p>
          <a:p>
            <a:endParaRPr lang="de-DE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9500444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CE6E0736-492E-460D-B7DD-A2B6B239AA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29" t="13357" r="38790" b="2158"/>
          <a:stretch/>
        </p:blipFill>
        <p:spPr>
          <a:xfrm>
            <a:off x="255639" y="1612490"/>
            <a:ext cx="4973373" cy="4286865"/>
          </a:xfrm>
          <a:prstGeom prst="rect">
            <a:avLst/>
          </a:prstGeom>
        </p:spPr>
      </p:pic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5E13000F-F1B7-4A4B-9E77-7A957F7434DA}"/>
              </a:ext>
            </a:extLst>
          </p:cNvPr>
          <p:cNvSpPr/>
          <p:nvPr/>
        </p:nvSpPr>
        <p:spPr>
          <a:xfrm>
            <a:off x="334297" y="2802194"/>
            <a:ext cx="4847303" cy="1435509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C4B1DE8-AC20-4896-B764-0E240BC06437}"/>
              </a:ext>
            </a:extLst>
          </p:cNvPr>
          <p:cNvSpPr/>
          <p:nvPr/>
        </p:nvSpPr>
        <p:spPr>
          <a:xfrm>
            <a:off x="6096000" y="1779639"/>
            <a:ext cx="55453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{</a:t>
            </a: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   </a:t>
            </a:r>
            <a:r>
              <a:rPr lang="en-US" sz="1200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"@type"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 err="1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ProcessingStep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</a:t>
            </a: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   </a:t>
            </a:r>
            <a:r>
              <a:rPr lang="en-US" sz="1200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"@id"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"aer-nh-onto-sod:PP1"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</a:t>
            </a: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   </a:t>
            </a:r>
            <a:r>
              <a:rPr lang="en-US" sz="1200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"name"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 err="1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Paraview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Plot Over Line"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</a:t>
            </a:r>
          </a:p>
          <a:p>
            <a:pPr marL="344488" indent="-344488"/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   </a:t>
            </a:r>
            <a:r>
              <a:rPr lang="en-US" sz="1200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 err="1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hasEmployedTool</a:t>
            </a:r>
            <a:r>
              <a:rPr lang="en-US" sz="1200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: [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 err="1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aer-nh-onto-sod:Paraview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 err="1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aer-nh-onto-sod:paraview_state_script_file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],</a:t>
            </a: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   </a:t>
            </a:r>
            <a:r>
              <a:rPr lang="en-US" sz="1200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 err="1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hasInput</a:t>
            </a:r>
            <a:r>
              <a:rPr lang="en-US" sz="1200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: 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 err="1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aer-nh-onto-sod:data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/time-stamp/distribution"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</a:t>
            </a: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   </a:t>
            </a:r>
            <a:r>
              <a:rPr lang="en-US" sz="1200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 err="1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hasOutput</a:t>
            </a:r>
            <a:r>
              <a:rPr lang="en-US" sz="1200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: 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 err="1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aer-nh-onto-sod:ResultFile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endParaRPr lang="en-US" sz="1200" dirty="0">
              <a:solidFill>
                <a:srgbClr val="D4D4D4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},</a:t>
            </a: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{</a:t>
            </a: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   </a:t>
            </a:r>
            <a:r>
              <a:rPr lang="en-US" sz="1200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"@type"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"Tool"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</a:t>
            </a: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   </a:t>
            </a:r>
            <a:r>
              <a:rPr lang="en-US" sz="1200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"@id"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: 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 err="1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aer-nh-onto-sod:Paraview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</a:t>
            </a: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   </a:t>
            </a:r>
            <a:r>
              <a:rPr lang="en-US" sz="1200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"name"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: 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 err="1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Paraview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V. 5.7.0"</a:t>
            </a:r>
            <a:endParaRPr lang="en-US" sz="1200" dirty="0">
              <a:solidFill>
                <a:srgbClr val="D4D4D4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},</a:t>
            </a: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</a:t>
            </a:r>
            <a:endParaRPr lang="en-US" sz="1200" b="0" dirty="0">
              <a:solidFill>
                <a:srgbClr val="D4D4D4"/>
              </a:solidFill>
              <a:effectLst/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DCF5037-B301-4B0C-90B9-F04604D17C6D}"/>
              </a:ext>
            </a:extLst>
          </p:cNvPr>
          <p:cNvSpPr/>
          <p:nvPr/>
        </p:nvSpPr>
        <p:spPr>
          <a:xfrm>
            <a:off x="6096000" y="1779639"/>
            <a:ext cx="5692877" cy="286232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{</a:t>
            </a: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   </a:t>
            </a:r>
            <a:r>
              <a:rPr lang="en-US" sz="1200" b="1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"@type"</a:t>
            </a:r>
            <a:r>
              <a:rPr lang="en-US" sz="1200" b="1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-US" sz="1200" b="1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b="1" dirty="0" err="1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ProcessingStep</a:t>
            </a:r>
            <a:r>
              <a:rPr lang="en-US" sz="1200" b="1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b="1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</a:t>
            </a: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   </a:t>
            </a:r>
            <a:r>
              <a:rPr lang="en-US" sz="1200" b="1" i="1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"@id"</a:t>
            </a:r>
            <a:r>
              <a:rPr lang="en-US" sz="1200" b="1" i="1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-US" sz="1200" b="1" i="1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"aer-nh-onto-sod:PP1"</a:t>
            </a:r>
            <a:r>
              <a:rPr lang="en-US" sz="1200" b="1" i="1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</a:t>
            </a: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   </a:t>
            </a:r>
            <a:r>
              <a:rPr lang="en-US" sz="1200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"name"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 err="1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Paraview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Plot Over Line"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</a:t>
            </a:r>
          </a:p>
          <a:p>
            <a:pPr marL="403225" indent="-403225"/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   </a:t>
            </a:r>
            <a:r>
              <a:rPr lang="en-US" sz="1200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b="1" u="sng" dirty="0" err="1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hasEmployedTool</a:t>
            </a:r>
            <a:r>
              <a:rPr lang="en-US" sz="1200" b="1" u="sng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b="1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: [</a:t>
            </a:r>
            <a:r>
              <a:rPr lang="en-US" sz="1200" b="1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b="1" u="sng" dirty="0" err="1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aer-nh-onto-sod:Paraview</a:t>
            </a:r>
            <a:r>
              <a:rPr lang="en-US" sz="1200" b="1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b="1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 err="1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aer-nh-onto-sod:paraview_state_script_file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],</a:t>
            </a: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   </a:t>
            </a:r>
            <a:r>
              <a:rPr lang="en-US" sz="1200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 err="1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hasInput</a:t>
            </a:r>
            <a:r>
              <a:rPr lang="en-US" sz="1200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: 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 err="1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aer-nh-onto-sod:data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/time-stamp/distribution"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</a:t>
            </a: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   </a:t>
            </a:r>
            <a:r>
              <a:rPr lang="en-US" sz="1200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 err="1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hasOutput</a:t>
            </a:r>
            <a:r>
              <a:rPr lang="en-US" sz="1200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: 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 err="1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aer-nh-onto-sod:ResultFile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endParaRPr lang="en-US" sz="1200" dirty="0">
              <a:solidFill>
                <a:srgbClr val="D4D4D4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},</a:t>
            </a: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{</a:t>
            </a: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  </a:t>
            </a:r>
            <a:r>
              <a:rPr lang="en-US" sz="1200" b="1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</a:t>
            </a:r>
            <a:r>
              <a:rPr lang="en-US" sz="1200" b="1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"@type"</a:t>
            </a:r>
            <a:r>
              <a:rPr lang="en-US" sz="1200" b="1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-US" sz="1200" b="1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"Tool"</a:t>
            </a:r>
            <a:r>
              <a:rPr lang="en-US" sz="1200" b="1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</a:t>
            </a:r>
          </a:p>
          <a:p>
            <a:r>
              <a:rPr lang="en-US" sz="1200" b="1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   </a:t>
            </a:r>
            <a:r>
              <a:rPr lang="en-US" sz="1200" b="1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"@id"</a:t>
            </a:r>
            <a:r>
              <a:rPr lang="en-US" sz="1200" b="1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: </a:t>
            </a:r>
            <a:r>
              <a:rPr lang="en-US" sz="1200" b="1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b="1" u="sng" dirty="0" err="1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aer-nh-onto-sod:Paraview</a:t>
            </a:r>
            <a:r>
              <a:rPr lang="en-US" sz="1200" b="1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b="1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</a:t>
            </a: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   </a:t>
            </a:r>
            <a:r>
              <a:rPr lang="en-US" sz="1200" dirty="0">
                <a:solidFill>
                  <a:srgbClr val="9CDCF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"name"</a:t>
            </a:r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: 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r>
              <a:rPr lang="en-US" sz="1200" dirty="0" err="1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Paraview</a:t>
            </a:r>
            <a:r>
              <a:rPr lang="en-US" sz="1200" dirty="0">
                <a:solidFill>
                  <a:srgbClr val="CE917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V. 5.7.0"</a:t>
            </a:r>
            <a:endParaRPr lang="en-US" sz="1200" dirty="0">
              <a:solidFill>
                <a:srgbClr val="D4D4D4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     },</a:t>
            </a:r>
          </a:p>
          <a:p>
            <a:r>
              <a:rPr lang="en-US" sz="1200" dirty="0">
                <a:solidFill>
                  <a:srgbClr val="D4D4D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</a:t>
            </a:r>
            <a:endParaRPr lang="en-US" sz="1200" b="0" dirty="0">
              <a:solidFill>
                <a:srgbClr val="D4D4D4"/>
              </a:solidFill>
              <a:effectLst/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1C7974B4-1603-4F7C-B04B-9CDA2A9A0C89}"/>
              </a:ext>
            </a:extLst>
          </p:cNvPr>
          <p:cNvGrpSpPr/>
          <p:nvPr/>
        </p:nvGrpSpPr>
        <p:grpSpPr>
          <a:xfrm>
            <a:off x="5749796" y="4629113"/>
            <a:ext cx="5891598" cy="1525880"/>
            <a:chOff x="5749796" y="4373475"/>
            <a:chExt cx="5891598" cy="1525880"/>
          </a:xfrm>
        </p:grpSpPr>
        <p:grpSp>
          <p:nvGrpSpPr>
            <p:cNvPr id="8" name="Gruppieren 7">
              <a:extLst>
                <a:ext uri="{FF2B5EF4-FFF2-40B4-BE49-F238E27FC236}">
                  <a16:creationId xmlns:a16="http://schemas.microsoft.com/office/drawing/2014/main" id="{472CE0F9-35FD-4059-9719-751AE8621F8C}"/>
                </a:ext>
              </a:extLst>
            </p:cNvPr>
            <p:cNvGrpSpPr/>
            <p:nvPr/>
          </p:nvGrpSpPr>
          <p:grpSpPr>
            <a:xfrm>
              <a:off x="8959879" y="4833991"/>
              <a:ext cx="2681515" cy="599014"/>
              <a:chOff x="2660073" y="1870364"/>
              <a:chExt cx="2881745" cy="602673"/>
            </a:xfrm>
          </p:grpSpPr>
          <p:sp>
            <p:nvSpPr>
              <p:cNvPr id="9" name="Rechteck 8">
                <a:extLst>
                  <a:ext uri="{FF2B5EF4-FFF2-40B4-BE49-F238E27FC236}">
                    <a16:creationId xmlns:a16="http://schemas.microsoft.com/office/drawing/2014/main" id="{FA2D2C90-5C13-44B2-8C78-5083E8F815C1}"/>
                  </a:ext>
                </a:extLst>
              </p:cNvPr>
              <p:cNvSpPr/>
              <p:nvPr/>
            </p:nvSpPr>
            <p:spPr>
              <a:xfrm>
                <a:off x="2660073" y="1870365"/>
                <a:ext cx="2881745" cy="602672"/>
              </a:xfrm>
              <a:prstGeom prst="rect">
                <a:avLst/>
              </a:prstGeom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200" dirty="0"/>
              </a:p>
            </p:txBody>
          </p:sp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3D502737-2DD0-40C4-8FEC-1F6CB3ACAC5C}"/>
                  </a:ext>
                </a:extLst>
              </p:cNvPr>
              <p:cNvSpPr txBox="1"/>
              <p:nvPr/>
            </p:nvSpPr>
            <p:spPr>
              <a:xfrm>
                <a:off x="2660073" y="1870364"/>
                <a:ext cx="2881745" cy="33808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/>
                  <a:t>aer-nh-onto-sod</a:t>
                </a:r>
                <a:r>
                  <a:rPr lang="en-US" sz="1100" dirty="0">
                    <a:solidFill>
                      <a:schemeClr val="tx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:PP1 </a:t>
                </a:r>
                <a:r>
                  <a:rPr lang="de-DE" sz="1100" dirty="0"/>
                  <a:t>: </a:t>
                </a:r>
                <a:r>
                  <a:rPr lang="de-DE" sz="1100" dirty="0" err="1"/>
                  <a:t>processing</a:t>
                </a:r>
                <a:r>
                  <a:rPr lang="de-DE" sz="1100" dirty="0"/>
                  <a:t> </a:t>
                </a:r>
                <a:r>
                  <a:rPr lang="de-DE" sz="1100" dirty="0" err="1"/>
                  <a:t>step</a:t>
                </a:r>
                <a:endParaRPr lang="en-US" sz="1100" dirty="0"/>
              </a:p>
            </p:txBody>
          </p:sp>
        </p:grpSp>
        <p:cxnSp>
          <p:nvCxnSpPr>
            <p:cNvPr id="11" name="Verbinder: gewinkelt 10">
              <a:extLst>
                <a:ext uri="{FF2B5EF4-FFF2-40B4-BE49-F238E27FC236}">
                  <a16:creationId xmlns:a16="http://schemas.microsoft.com/office/drawing/2014/main" id="{FF3D1C98-DBA6-496F-8216-E3CD6864C33D}"/>
                </a:ext>
              </a:extLst>
            </p:cNvPr>
            <p:cNvCxnSpPr>
              <a:cxnSpLocks/>
              <a:stCxn id="10" idx="0"/>
              <a:endCxn id="17" idx="0"/>
            </p:cNvCxnSpPr>
            <p:nvPr/>
          </p:nvCxnSpPr>
          <p:spPr>
            <a:xfrm rot="16200000" flipH="1" flipV="1">
              <a:off x="8462421" y="3462124"/>
              <a:ext cx="466350" cy="3210083"/>
            </a:xfrm>
            <a:prstGeom prst="bentConnector3">
              <a:avLst>
                <a:gd name="adj1" fmla="val -49019"/>
              </a:avLst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235DC402-1DC8-4E7E-AC1B-1B85FE1A81BD}"/>
                </a:ext>
              </a:extLst>
            </p:cNvPr>
            <p:cNvSpPr txBox="1"/>
            <p:nvPr/>
          </p:nvSpPr>
          <p:spPr>
            <a:xfrm>
              <a:off x="7823271" y="4373475"/>
              <a:ext cx="14285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 err="1"/>
                <a:t>has</a:t>
              </a:r>
              <a:r>
                <a:rPr lang="de-DE" sz="1200" dirty="0"/>
                <a:t> </a:t>
              </a:r>
              <a:r>
                <a:rPr lang="de-DE" sz="1200" dirty="0" err="1"/>
                <a:t>employed</a:t>
              </a:r>
              <a:r>
                <a:rPr lang="de-DE" sz="1200" dirty="0"/>
                <a:t> </a:t>
              </a:r>
              <a:r>
                <a:rPr lang="de-DE" sz="1200" dirty="0" err="1"/>
                <a:t>tool</a:t>
              </a:r>
              <a:endParaRPr lang="en-US" sz="1200" dirty="0"/>
            </a:p>
          </p:txBody>
        </p:sp>
        <p:grpSp>
          <p:nvGrpSpPr>
            <p:cNvPr id="13" name="Gruppieren 12">
              <a:extLst>
                <a:ext uri="{FF2B5EF4-FFF2-40B4-BE49-F238E27FC236}">
                  <a16:creationId xmlns:a16="http://schemas.microsoft.com/office/drawing/2014/main" id="{B5D20212-DE33-494B-BD76-0C11E2102AE6}"/>
                </a:ext>
              </a:extLst>
            </p:cNvPr>
            <p:cNvGrpSpPr/>
            <p:nvPr/>
          </p:nvGrpSpPr>
          <p:grpSpPr>
            <a:xfrm>
              <a:off x="5749796" y="5300341"/>
              <a:ext cx="2681515" cy="599014"/>
              <a:chOff x="692728" y="3429000"/>
              <a:chExt cx="2881745" cy="774116"/>
            </a:xfrm>
          </p:grpSpPr>
          <p:grpSp>
            <p:nvGrpSpPr>
              <p:cNvPr id="14" name="Gruppieren 13">
                <a:extLst>
                  <a:ext uri="{FF2B5EF4-FFF2-40B4-BE49-F238E27FC236}">
                    <a16:creationId xmlns:a16="http://schemas.microsoft.com/office/drawing/2014/main" id="{71426C81-DF59-442D-84C0-E8D83B4FFCE2}"/>
                  </a:ext>
                </a:extLst>
              </p:cNvPr>
              <p:cNvGrpSpPr/>
              <p:nvPr/>
            </p:nvGrpSpPr>
            <p:grpSpPr>
              <a:xfrm>
                <a:off x="692728" y="3429000"/>
                <a:ext cx="2881745" cy="774116"/>
                <a:chOff x="2660073" y="1870364"/>
                <a:chExt cx="2881745" cy="774116"/>
              </a:xfrm>
            </p:grpSpPr>
            <p:sp>
              <p:nvSpPr>
                <p:cNvPr id="16" name="Rechteck 15">
                  <a:extLst>
                    <a:ext uri="{FF2B5EF4-FFF2-40B4-BE49-F238E27FC236}">
                      <a16:creationId xmlns:a16="http://schemas.microsoft.com/office/drawing/2014/main" id="{61E6B24E-868F-4048-ACDB-BAF3E955A81E}"/>
                    </a:ext>
                  </a:extLst>
                </p:cNvPr>
                <p:cNvSpPr/>
                <p:nvPr/>
              </p:nvSpPr>
              <p:spPr>
                <a:xfrm>
                  <a:off x="2660073" y="1870364"/>
                  <a:ext cx="2881745" cy="77411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/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24DD22B8-6D5A-4A8E-A102-910F9B82B67C}"/>
                    </a:ext>
                  </a:extLst>
                </p:cNvPr>
                <p:cNvSpPr txBox="1"/>
                <p:nvPr/>
              </p:nvSpPr>
              <p:spPr>
                <a:xfrm>
                  <a:off x="2660073" y="1870364"/>
                  <a:ext cx="2881745" cy="357970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200" dirty="0" err="1"/>
                    <a:t>Oven</a:t>
                  </a:r>
                  <a:r>
                    <a:rPr lang="de-DE" sz="1200" dirty="0"/>
                    <a:t> A: </a:t>
                  </a:r>
                  <a:r>
                    <a:rPr lang="en-US" sz="1200" dirty="0" err="1"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aer-nh-onto-sod:</a:t>
                  </a:r>
                  <a:r>
                    <a:rPr lang="en-US" sz="1200" dirty="0" err="1">
                      <a:solidFill>
                        <a:schemeClr val="dk1"/>
                      </a:solidFill>
                      <a:latin typeface="+mn-lt"/>
                      <a:cs typeface="+mn-cs"/>
                    </a:rPr>
                    <a:t>Paraview</a:t>
                  </a:r>
                  <a:endParaRPr lang="en-US" sz="1200" dirty="0">
                    <a:solidFill>
                      <a:schemeClr val="dk1"/>
                    </a:solidFill>
                    <a:latin typeface="+mn-lt"/>
                    <a:cs typeface="+mn-cs"/>
                  </a:endParaRPr>
                </a:p>
              </p:txBody>
            </p:sp>
          </p:grpSp>
          <p:sp>
            <p:nvSpPr>
              <p:cNvPr id="15" name="Rechteck 14">
                <a:extLst>
                  <a:ext uri="{FF2B5EF4-FFF2-40B4-BE49-F238E27FC236}">
                    <a16:creationId xmlns:a16="http://schemas.microsoft.com/office/drawing/2014/main" id="{03603BC9-B649-450C-90D2-41E4FA115F6B}"/>
                  </a:ext>
                </a:extLst>
              </p:cNvPr>
              <p:cNvSpPr/>
              <p:nvPr/>
            </p:nvSpPr>
            <p:spPr>
              <a:xfrm>
                <a:off x="692728" y="3739286"/>
                <a:ext cx="1967346" cy="4331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de-DE" sz="1200" dirty="0" err="1"/>
                  <a:t>name</a:t>
                </a:r>
                <a:r>
                  <a:rPr lang="de-DE" sz="1200" dirty="0"/>
                  <a:t>: </a:t>
                </a:r>
                <a:r>
                  <a:rPr lang="de-DE" sz="1200" dirty="0" err="1"/>
                  <a:t>Paraview</a:t>
                </a:r>
                <a:r>
                  <a:rPr lang="de-DE" sz="1200" dirty="0"/>
                  <a:t> V.5.7.0</a:t>
                </a:r>
              </a:p>
            </p:txBody>
          </p:sp>
        </p:grp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4AB1FA27-F485-4EA1-B2FF-B0FB73F14316}"/>
                </a:ext>
              </a:extLst>
            </p:cNvPr>
            <p:cNvSpPr/>
            <p:nvPr/>
          </p:nvSpPr>
          <p:spPr>
            <a:xfrm>
              <a:off x="8959879" y="5143611"/>
              <a:ext cx="239841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/>
                <a:t>name: </a:t>
              </a:r>
              <a:r>
                <a:rPr lang="en-US" sz="1200" dirty="0" err="1"/>
                <a:t>Paraview</a:t>
              </a:r>
              <a:r>
                <a:rPr lang="en-US" sz="1200" dirty="0"/>
                <a:t> Plot Over Line,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612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9820E7-CE4B-433A-8B67-18813463C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Knowledge Management</a:t>
            </a:r>
            <a:endParaRPr lang="en-US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E2F7FB4-D173-432F-9142-06573770AE85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r>
              <a:rPr lang="en-US" dirty="0"/>
              <a:t>Inference</a:t>
            </a:r>
            <a:r>
              <a:rPr lang="de-DE" dirty="0"/>
              <a:t> </a:t>
            </a:r>
            <a:r>
              <a:rPr lang="de-DE" dirty="0" err="1"/>
              <a:t>rules</a:t>
            </a:r>
            <a:r>
              <a:rPr lang="de-DE" dirty="0"/>
              <a:t> (SWRL)</a:t>
            </a:r>
            <a:endParaRPr lang="en-US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9790A2E-CE1C-4616-AAAA-F074DAA01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0272" y="2364510"/>
            <a:ext cx="6720127" cy="3605068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E55E52F-04CA-4D48-9BF8-4ECCCD77B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2005" y="1706555"/>
            <a:ext cx="7839254" cy="420543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1DCD7AC-D878-43B2-905D-27E35F4FB638}"/>
              </a:ext>
            </a:extLst>
          </p:cNvPr>
          <p:cNvSpPr txBox="1"/>
          <p:nvPr/>
        </p:nvSpPr>
        <p:spPr>
          <a:xfrm>
            <a:off x="239349" y="3291860"/>
            <a:ext cx="5984470" cy="375552"/>
          </a:xfrm>
          <a:prstGeom prst="rect">
            <a:avLst/>
          </a:prstGeom>
          <a:solidFill>
            <a:schemeClr val="bg1">
              <a:alpha val="3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400" dirty="0" err="1"/>
              <a:t>Process</a:t>
            </a:r>
            <a:r>
              <a:rPr lang="de-DE" sz="1400" dirty="0"/>
              <a:t> </a:t>
            </a:r>
            <a:r>
              <a:rPr lang="de-DE" sz="1400" dirty="0" err="1"/>
              <a:t>producing</a:t>
            </a:r>
            <a:r>
              <a:rPr lang="de-DE" sz="1400" dirty="0"/>
              <a:t> </a:t>
            </a:r>
            <a:r>
              <a:rPr lang="de-DE" sz="1400" dirty="0" err="1"/>
              <a:t>breads</a:t>
            </a:r>
            <a:r>
              <a:rPr lang="de-DE" sz="1400" dirty="0"/>
              <a:t> </a:t>
            </a:r>
            <a:r>
              <a:rPr lang="de-DE" sz="1400" dirty="0" err="1"/>
              <a:t>less</a:t>
            </a:r>
            <a:r>
              <a:rPr lang="de-DE" sz="1400" dirty="0"/>
              <a:t> </a:t>
            </a:r>
            <a:r>
              <a:rPr lang="de-DE" sz="1400" dirty="0" err="1"/>
              <a:t>than</a:t>
            </a:r>
            <a:r>
              <a:rPr lang="de-DE" sz="1400" dirty="0"/>
              <a:t> 300kg/m3 </a:t>
            </a:r>
            <a:r>
              <a:rPr lang="de-DE" sz="1400" dirty="0" err="1"/>
              <a:t>are</a:t>
            </a:r>
            <a:r>
              <a:rPr lang="de-DE" sz="1400" dirty="0"/>
              <a:t> optimal </a:t>
            </a:r>
            <a:r>
              <a:rPr lang="de-DE" sz="1400" dirty="0" err="1"/>
              <a:t>processes</a:t>
            </a:r>
            <a:endParaRPr lang="en-US" sz="1400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102A5FB-3621-4859-A33C-DF5EF5D105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932" t="63855" r="47614" b="30761"/>
          <a:stretch/>
        </p:blipFill>
        <p:spPr>
          <a:xfrm>
            <a:off x="3366087" y="5376444"/>
            <a:ext cx="4155394" cy="776647"/>
          </a:xfrm>
          <a:prstGeom prst="roundRect">
            <a:avLst>
              <a:gd name="adj" fmla="val 16667"/>
            </a:avLst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F4898F1E-0A64-4C50-BA3C-9C3C651FEF78}"/>
              </a:ext>
            </a:extLst>
          </p:cNvPr>
          <p:cNvSpPr/>
          <p:nvPr/>
        </p:nvSpPr>
        <p:spPr>
          <a:xfrm>
            <a:off x="7232508" y="4388198"/>
            <a:ext cx="923202" cy="262962"/>
          </a:xfrm>
          <a:prstGeom prst="roundRect">
            <a:avLst/>
          </a:prstGeom>
          <a:noFill/>
          <a:ln w="95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09BD03B-0CAF-4CA5-822F-64A7B6A1020C}"/>
              </a:ext>
            </a:extLst>
          </p:cNvPr>
          <p:cNvSpPr/>
          <p:nvPr/>
        </p:nvSpPr>
        <p:spPr>
          <a:xfrm>
            <a:off x="420790" y="4107295"/>
            <a:ext cx="4659211" cy="830997"/>
          </a:xfrm>
          <a:prstGeom prst="rect">
            <a:avLst/>
          </a:prstGeom>
          <a:solidFill>
            <a:schemeClr val="bg1">
              <a:alpha val="19000"/>
            </a:schemeClr>
          </a:solidFill>
        </p:spPr>
        <p:txBody>
          <a:bodyPr wrap="square">
            <a:spAutoFit/>
          </a:bodyPr>
          <a:lstStyle/>
          <a:p>
            <a:r>
              <a:rPr lang="en-US" sz="1200" dirty="0" err="1">
                <a:latin typeface="Candara Light" panose="020E0502030303020204" pitchFamily="34" charset="0"/>
              </a:rPr>
              <a:t>ex:BreadBakingProcess</a:t>
            </a:r>
            <a:r>
              <a:rPr lang="en-US" sz="1200" dirty="0">
                <a:latin typeface="Candara Light" panose="020E0502030303020204" pitchFamily="34" charset="0"/>
              </a:rPr>
              <a:t>(?p) ^ obo:RO_0002234(?p, ?o) ^ </a:t>
            </a:r>
            <a:r>
              <a:rPr lang="en-US" sz="1200" dirty="0" err="1">
                <a:latin typeface="Candara Light" panose="020E0502030303020204" pitchFamily="34" charset="0"/>
              </a:rPr>
              <a:t>ex:Bread</a:t>
            </a:r>
            <a:r>
              <a:rPr lang="en-US" sz="1200" dirty="0">
                <a:latin typeface="Candara Light" panose="020E0502030303020204" pitchFamily="34" charset="0"/>
              </a:rPr>
              <a:t>(?o) ^ </a:t>
            </a:r>
            <a:r>
              <a:rPr lang="en-US" sz="1200" dirty="0" err="1">
                <a:latin typeface="Candara Light" panose="020E0502030303020204" pitchFamily="34" charset="0"/>
              </a:rPr>
              <a:t>ex:density</a:t>
            </a:r>
            <a:r>
              <a:rPr lang="en-US" sz="1200" dirty="0">
                <a:latin typeface="Candara Light" panose="020E0502030303020204" pitchFamily="34" charset="0"/>
              </a:rPr>
              <a:t>(?o, ?d) ^ m4i:hasAdmissibleValue(?d, ?v) ^ </a:t>
            </a:r>
            <a:r>
              <a:rPr lang="en-US" sz="1200" dirty="0" err="1">
                <a:latin typeface="Candara Light" panose="020E0502030303020204" pitchFamily="34" charset="0"/>
              </a:rPr>
              <a:t>si:Real</a:t>
            </a:r>
            <a:r>
              <a:rPr lang="en-US" sz="1200" dirty="0">
                <a:latin typeface="Candara Light" panose="020E0502030303020204" pitchFamily="34" charset="0"/>
              </a:rPr>
              <a:t>(?v) ^ m4i:hasNumericalValue(?v, ?av) ^ </a:t>
            </a:r>
            <a:r>
              <a:rPr lang="en-US" sz="1200" dirty="0" err="1">
                <a:latin typeface="Candara Light" panose="020E0502030303020204" pitchFamily="34" charset="0"/>
              </a:rPr>
              <a:t>swrlb:lessThan</a:t>
            </a:r>
            <a:r>
              <a:rPr lang="en-US" sz="1200" dirty="0">
                <a:latin typeface="Candara Light" panose="020E0502030303020204" pitchFamily="34" charset="0"/>
              </a:rPr>
              <a:t>(?av, 300) -&gt; </a:t>
            </a:r>
            <a:r>
              <a:rPr lang="en-US" sz="1200" dirty="0" err="1">
                <a:latin typeface="Candara Light" panose="020E0502030303020204" pitchFamily="34" charset="0"/>
              </a:rPr>
              <a:t>ex:optimalProcess</a:t>
            </a:r>
            <a:r>
              <a:rPr lang="en-US" sz="1200" dirty="0">
                <a:latin typeface="Candara Light" panose="020E0502030303020204" pitchFamily="34" charset="0"/>
              </a:rPr>
              <a:t>(?p)</a:t>
            </a:r>
          </a:p>
        </p:txBody>
      </p:sp>
    </p:spTree>
    <p:extLst>
      <p:ext uri="{BB962C8B-B14F-4D97-AF65-F5344CB8AC3E}">
        <p14:creationId xmlns:p14="http://schemas.microsoft.com/office/powerpoint/2010/main" val="101574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A34477-C60C-49E5-8723-B1B64B786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Intakes from the bread baking table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919F856-B262-4EE3-9349-3B7915700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67473" cy="4351338"/>
          </a:xfrm>
        </p:spPr>
        <p:txBody>
          <a:bodyPr>
            <a:normAutofit lnSpcReduction="10000"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/>
              <a:t>baking</a:t>
            </a:r>
            <a:r>
              <a:rPr lang="de-DE" sz="1600" dirty="0"/>
              <a:t> </a:t>
            </a:r>
            <a:r>
              <a:rPr lang="de-DE" sz="1600" dirty="0" err="1"/>
              <a:t>breads</a:t>
            </a:r>
            <a:r>
              <a:rPr lang="de-DE" sz="1600" dirty="0"/>
              <a:t> </a:t>
            </a:r>
            <a:r>
              <a:rPr lang="de-DE" sz="1600" dirty="0" err="1"/>
              <a:t>produces</a:t>
            </a:r>
            <a:r>
              <a:rPr lang="de-DE" sz="1600" dirty="0"/>
              <a:t> </a:t>
            </a:r>
            <a:r>
              <a:rPr lang="de-DE" sz="1600" dirty="0" err="1"/>
              <a:t>breads</a:t>
            </a:r>
            <a:r>
              <a:rPr lang="de-DE" sz="1600" dirty="0"/>
              <a:t>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/>
              <a:t>baking</a:t>
            </a:r>
            <a:r>
              <a:rPr lang="de-DE" sz="1600" dirty="0"/>
              <a:t> </a:t>
            </a:r>
            <a:r>
              <a:rPr lang="de-DE" sz="1600" dirty="0" err="1"/>
              <a:t>breads</a:t>
            </a:r>
            <a:r>
              <a:rPr lang="de-DE" sz="1600" dirty="0"/>
              <a:t> </a:t>
            </a:r>
            <a:r>
              <a:rPr lang="de-DE" sz="1600" dirty="0" err="1"/>
              <a:t>employs</a:t>
            </a:r>
            <a:r>
              <a:rPr lang="de-DE" sz="1600" dirty="0"/>
              <a:t> </a:t>
            </a:r>
            <a:r>
              <a:rPr lang="de-DE" sz="1600" dirty="0" err="1"/>
              <a:t>oven</a:t>
            </a:r>
            <a:r>
              <a:rPr lang="de-DE" sz="1600" dirty="0"/>
              <a:t> </a:t>
            </a:r>
            <a:r>
              <a:rPr lang="de-DE" sz="1600" dirty="0" err="1"/>
              <a:t>as</a:t>
            </a:r>
            <a:r>
              <a:rPr lang="de-DE" sz="1600" dirty="0"/>
              <a:t> </a:t>
            </a:r>
            <a:r>
              <a:rPr lang="de-DE" sz="1600" dirty="0" err="1"/>
              <a:t>tool</a:t>
            </a:r>
            <a:endParaRPr lang="de-DE" sz="16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/>
              <a:t>each</a:t>
            </a:r>
            <a:r>
              <a:rPr lang="de-DE" sz="1600" dirty="0"/>
              <a:t> </a:t>
            </a:r>
            <a:r>
              <a:rPr lang="de-DE" sz="1600" dirty="0" err="1"/>
              <a:t>oven</a:t>
            </a:r>
            <a:r>
              <a:rPr lang="de-DE" sz="1600" dirty="0"/>
              <a:t> </a:t>
            </a:r>
            <a:r>
              <a:rPr lang="de-DE" sz="1600" dirty="0" err="1"/>
              <a:t>has</a:t>
            </a:r>
            <a:r>
              <a:rPr lang="de-DE" sz="1600" dirty="0"/>
              <a:t> </a:t>
            </a:r>
            <a:r>
              <a:rPr lang="de-DE" sz="1600" dirty="0" err="1"/>
              <a:t>its</a:t>
            </a:r>
            <a:r>
              <a:rPr lang="de-DE" sz="1600" dirty="0"/>
              <a:t> own </a:t>
            </a:r>
            <a:r>
              <a:rPr lang="de-DE" sz="1600" dirty="0" err="1"/>
              <a:t>parameters</a:t>
            </a:r>
            <a:endParaRPr lang="de-DE" sz="16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/>
              <a:t>breads</a:t>
            </a:r>
            <a:r>
              <a:rPr lang="de-DE" sz="1600" dirty="0"/>
              <a:t> </a:t>
            </a:r>
            <a:r>
              <a:rPr lang="de-DE" sz="1600" dirty="0" err="1"/>
              <a:t>can</a:t>
            </a:r>
            <a:r>
              <a:rPr lang="de-DE" sz="1600" dirty="0"/>
              <a:t> </a:t>
            </a:r>
            <a:r>
              <a:rPr lang="de-DE" sz="1600" dirty="0" err="1"/>
              <a:t>be</a:t>
            </a:r>
            <a:r>
              <a:rPr lang="de-DE" sz="1600" dirty="0"/>
              <a:t> </a:t>
            </a:r>
            <a:r>
              <a:rPr lang="de-DE" sz="1600" dirty="0" err="1"/>
              <a:t>baked</a:t>
            </a:r>
            <a:r>
              <a:rPr lang="de-DE" sz="1600" dirty="0"/>
              <a:t> </a:t>
            </a:r>
            <a:r>
              <a:rPr lang="de-DE" sz="1600" dirty="0" err="1"/>
              <a:t>using</a:t>
            </a:r>
            <a:r>
              <a:rPr lang="de-DE" sz="1600" dirty="0"/>
              <a:t> different </a:t>
            </a:r>
            <a:r>
              <a:rPr lang="de-DE" sz="1600" dirty="0" err="1"/>
              <a:t>baking</a:t>
            </a:r>
            <a:r>
              <a:rPr lang="de-DE" sz="1600" dirty="0"/>
              <a:t> </a:t>
            </a:r>
            <a:r>
              <a:rPr lang="de-DE" sz="1600" dirty="0" err="1"/>
              <a:t>methods</a:t>
            </a:r>
            <a:r>
              <a:rPr lang="de-DE" sz="1600" dirty="0"/>
              <a:t> and </a:t>
            </a:r>
            <a:r>
              <a:rPr lang="de-DE" sz="1600" dirty="0" err="1"/>
              <a:t>with</a:t>
            </a:r>
            <a:r>
              <a:rPr lang="de-DE" sz="1600" dirty="0"/>
              <a:t> different </a:t>
            </a:r>
            <a:r>
              <a:rPr lang="de-DE" sz="1600" dirty="0" err="1"/>
              <a:t>kinds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err="1"/>
              <a:t>dough</a:t>
            </a:r>
            <a:endParaRPr lang="de-DE" sz="16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/>
              <a:t>each</a:t>
            </a:r>
            <a:r>
              <a:rPr lang="de-DE" sz="1600" dirty="0"/>
              <a:t> </a:t>
            </a:r>
            <a:r>
              <a:rPr lang="de-DE" sz="1600" dirty="0" err="1"/>
              <a:t>method</a:t>
            </a:r>
            <a:r>
              <a:rPr lang="de-DE" sz="1600" dirty="0"/>
              <a:t> </a:t>
            </a:r>
            <a:r>
              <a:rPr lang="de-DE" sz="1600" dirty="0" err="1"/>
              <a:t>has</a:t>
            </a:r>
            <a:r>
              <a:rPr lang="de-DE" sz="1600" dirty="0"/>
              <a:t> </a:t>
            </a:r>
            <a:r>
              <a:rPr lang="de-DE" sz="1600" dirty="0" err="1"/>
              <a:t>its</a:t>
            </a:r>
            <a:r>
              <a:rPr lang="de-DE" sz="1600" dirty="0"/>
              <a:t> </a:t>
            </a:r>
            <a:r>
              <a:rPr lang="de-DE" sz="1600" dirty="0" err="1"/>
              <a:t>parameters</a:t>
            </a:r>
            <a:endParaRPr lang="de-DE" sz="16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/>
              <a:t>each</a:t>
            </a:r>
            <a:r>
              <a:rPr lang="de-DE" sz="1600" dirty="0"/>
              <a:t> </a:t>
            </a:r>
            <a:r>
              <a:rPr lang="de-DE" sz="1600" dirty="0" err="1"/>
              <a:t>dough</a:t>
            </a:r>
            <a:r>
              <a:rPr lang="de-DE" sz="1600" dirty="0"/>
              <a:t> </a:t>
            </a:r>
            <a:r>
              <a:rPr lang="de-DE" sz="1600" dirty="0" err="1"/>
              <a:t>has</a:t>
            </a:r>
            <a:r>
              <a:rPr lang="de-DE" sz="1600" dirty="0"/>
              <a:t> </a:t>
            </a:r>
            <a:r>
              <a:rPr lang="de-DE" sz="1600" dirty="0" err="1"/>
              <a:t>its</a:t>
            </a:r>
            <a:r>
              <a:rPr lang="de-DE" sz="1600" dirty="0"/>
              <a:t> own </a:t>
            </a:r>
            <a:r>
              <a:rPr lang="de-DE" sz="1600" dirty="0" err="1"/>
              <a:t>properties</a:t>
            </a:r>
            <a:endParaRPr lang="de-DE" sz="16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/>
              <a:t>output</a:t>
            </a:r>
            <a:r>
              <a:rPr lang="de-DE" sz="1600" dirty="0"/>
              <a:t> </a:t>
            </a:r>
            <a:r>
              <a:rPr lang="de-DE" sz="1600" dirty="0" err="1"/>
              <a:t>bread</a:t>
            </a:r>
            <a:r>
              <a:rPr lang="de-DE" sz="1600" dirty="0"/>
              <a:t> </a:t>
            </a:r>
            <a:r>
              <a:rPr lang="de-DE" sz="1600" dirty="0" err="1"/>
              <a:t>has</a:t>
            </a:r>
            <a:r>
              <a:rPr lang="de-DE" sz="1600" dirty="0"/>
              <a:t> </a:t>
            </a:r>
            <a:r>
              <a:rPr lang="de-DE" sz="1600" dirty="0" err="1"/>
              <a:t>certain</a:t>
            </a:r>
            <a:r>
              <a:rPr lang="de-DE" sz="1600" dirty="0"/>
              <a:t> </a:t>
            </a:r>
            <a:r>
              <a:rPr lang="de-DE" sz="1600" dirty="0" err="1"/>
              <a:t>qualities</a:t>
            </a:r>
            <a:r>
              <a:rPr lang="de-DE" sz="1600" dirty="0"/>
              <a:t> </a:t>
            </a:r>
            <a:r>
              <a:rPr lang="de-DE" sz="1600" dirty="0" err="1"/>
              <a:t>expressed</a:t>
            </a:r>
            <a:r>
              <a:rPr lang="de-DE" sz="1600" dirty="0"/>
              <a:t> </a:t>
            </a:r>
            <a:r>
              <a:rPr lang="de-DE" sz="1600" dirty="0" err="1"/>
              <a:t>through</a:t>
            </a:r>
            <a:r>
              <a:rPr lang="de-DE" sz="1600" dirty="0"/>
              <a:t> </a:t>
            </a:r>
            <a:r>
              <a:rPr lang="de-DE" sz="1600" dirty="0" err="1"/>
              <a:t>its</a:t>
            </a:r>
            <a:r>
              <a:rPr lang="de-DE" sz="1600" dirty="0"/>
              <a:t> </a:t>
            </a:r>
            <a:r>
              <a:rPr lang="de-DE" sz="1600" dirty="0" err="1"/>
              <a:t>properties</a:t>
            </a:r>
            <a:endParaRPr lang="de-DE" sz="16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/>
              <a:t>……………………………..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/>
              <a:t>……………………………..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/>
              <a:t>and so 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16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434711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9820E7-CE4B-433A-8B67-18813463C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Knowledge Management</a:t>
            </a:r>
            <a:endParaRPr lang="en-US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E2F7FB4-D173-432F-9142-06573770AE85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r>
              <a:rPr lang="de-DE" sz="2000" dirty="0"/>
              <a:t>RDF Query Language (SPARQL)</a:t>
            </a:r>
            <a:endParaRPr lang="en-US" sz="2000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EF65D0DC-7004-4775-8186-BA3F1D6D78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189" r="66932" b="33584"/>
          <a:stretch/>
        </p:blipFill>
        <p:spPr>
          <a:xfrm>
            <a:off x="-20019" y="2099937"/>
            <a:ext cx="4799837" cy="4222536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7B14F60E-8E4D-4519-8521-E96B52966CFF}"/>
              </a:ext>
            </a:extLst>
          </p:cNvPr>
          <p:cNvSpPr/>
          <p:nvPr/>
        </p:nvSpPr>
        <p:spPr>
          <a:xfrm>
            <a:off x="3323595" y="2418832"/>
            <a:ext cx="1454393" cy="1323439"/>
          </a:xfrm>
          <a:prstGeom prst="rect">
            <a:avLst/>
          </a:prstGeom>
          <a:solidFill>
            <a:schemeClr val="bg1">
              <a:alpha val="57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b="1" dirty="0"/>
              <a:t>baking parameters </a:t>
            </a:r>
            <a:r>
              <a:rPr lang="en-US" sz="1600" dirty="0"/>
              <a:t>producing the lightest bread?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089BA10C-6AFD-4EAE-A505-DB63A4794524}"/>
              </a:ext>
            </a:extLst>
          </p:cNvPr>
          <p:cNvGrpSpPr/>
          <p:nvPr/>
        </p:nvGrpSpPr>
        <p:grpSpPr>
          <a:xfrm>
            <a:off x="0" y="488949"/>
            <a:ext cx="11918934" cy="6186309"/>
            <a:chOff x="0" y="488949"/>
            <a:chExt cx="11918934" cy="6186309"/>
          </a:xfrm>
        </p:grpSpPr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64504DDB-64A0-4DAC-8C9A-77594099F196}"/>
                </a:ext>
              </a:extLst>
            </p:cNvPr>
            <p:cNvSpPr txBox="1"/>
            <p:nvPr/>
          </p:nvSpPr>
          <p:spPr>
            <a:xfrm>
              <a:off x="5881704" y="488949"/>
              <a:ext cx="6037230" cy="6186309"/>
            </a:xfrm>
            <a:prstGeom prst="rect">
              <a:avLst/>
            </a:prstGeom>
            <a:solidFill>
              <a:schemeClr val="bg1">
                <a:alpha val="53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SELECT DISTINCT ?temperature ?duration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WHERE { 	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?d m4i:realizesMethod ?b .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?b </a:t>
              </a:r>
              <a:r>
                <a:rPr lang="en-US" altLang="en-US" dirty="0" err="1">
                  <a:latin typeface="Candara Light" panose="020E0502030303020204" pitchFamily="34" charset="0"/>
                </a:rPr>
                <a:t>ex:BakingTemperature</a:t>
              </a:r>
              <a:r>
                <a:rPr lang="en-US" altLang="en-US" dirty="0">
                  <a:latin typeface="Candara Light" panose="020E0502030303020204" pitchFamily="34" charset="0"/>
                </a:rPr>
                <a:t> ?t .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?t m4i:hasAdmissibleValue ?</a:t>
              </a:r>
              <a:r>
                <a:rPr lang="en-US" altLang="en-US" dirty="0" err="1">
                  <a:latin typeface="Candara Light" panose="020E0502030303020204" pitchFamily="34" charset="0"/>
                </a:rPr>
                <a:t>vt</a:t>
              </a:r>
              <a:r>
                <a:rPr lang="en-US" altLang="en-US" dirty="0">
                  <a:latin typeface="Candara Light" panose="020E0502030303020204" pitchFamily="34" charset="0"/>
                </a:rPr>
                <a:t> .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?</a:t>
              </a:r>
              <a:r>
                <a:rPr lang="en-US" altLang="en-US" dirty="0" err="1">
                  <a:latin typeface="Candara Light" panose="020E0502030303020204" pitchFamily="34" charset="0"/>
                </a:rPr>
                <a:t>vt</a:t>
              </a:r>
              <a:r>
                <a:rPr lang="en-US" altLang="en-US" dirty="0">
                  <a:latin typeface="Candara Light" panose="020E0502030303020204" pitchFamily="34" charset="0"/>
                </a:rPr>
                <a:t> m4i:hasNumericalValue ?temperature .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?b </a:t>
              </a:r>
              <a:r>
                <a:rPr lang="en-US" altLang="en-US" dirty="0" err="1">
                  <a:latin typeface="Candara Light" panose="020E0502030303020204" pitchFamily="34" charset="0"/>
                </a:rPr>
                <a:t>ex:BakingDuration</a:t>
              </a:r>
              <a:r>
                <a:rPr lang="en-US" altLang="en-US" dirty="0">
                  <a:latin typeface="Candara Light" panose="020E0502030303020204" pitchFamily="34" charset="0"/>
                </a:rPr>
                <a:t> ?</a:t>
              </a:r>
              <a:r>
                <a:rPr lang="en-US" altLang="en-US" dirty="0" err="1">
                  <a:latin typeface="Candara Light" panose="020E0502030303020204" pitchFamily="34" charset="0"/>
                </a:rPr>
                <a:t>dr</a:t>
              </a:r>
              <a:r>
                <a:rPr lang="en-US" altLang="en-US" dirty="0">
                  <a:latin typeface="Candara Light" panose="020E0502030303020204" pitchFamily="34" charset="0"/>
                </a:rPr>
                <a:t> .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?</a:t>
              </a:r>
              <a:r>
                <a:rPr lang="en-US" altLang="en-US" dirty="0" err="1">
                  <a:latin typeface="Candara Light" panose="020E0502030303020204" pitchFamily="34" charset="0"/>
                </a:rPr>
                <a:t>dr</a:t>
              </a:r>
              <a:r>
                <a:rPr lang="en-US" altLang="en-US" dirty="0">
                  <a:latin typeface="Candara Light" panose="020E0502030303020204" pitchFamily="34" charset="0"/>
                </a:rPr>
                <a:t> m4i:hasAdmissibleValue ?</a:t>
              </a:r>
              <a:r>
                <a:rPr lang="en-US" altLang="en-US" dirty="0" err="1">
                  <a:latin typeface="Candara Light" panose="020E0502030303020204" pitchFamily="34" charset="0"/>
                </a:rPr>
                <a:t>vdr</a:t>
              </a:r>
              <a:r>
                <a:rPr lang="en-US" altLang="en-US" dirty="0">
                  <a:latin typeface="Candara Light" panose="020E0502030303020204" pitchFamily="34" charset="0"/>
                </a:rPr>
                <a:t> .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?</a:t>
              </a:r>
              <a:r>
                <a:rPr lang="en-US" altLang="en-US" dirty="0" err="1">
                  <a:latin typeface="Candara Light" panose="020E0502030303020204" pitchFamily="34" charset="0"/>
                </a:rPr>
                <a:t>vdr</a:t>
              </a:r>
              <a:r>
                <a:rPr lang="en-US" altLang="en-US" dirty="0">
                  <a:latin typeface="Candara Light" panose="020E0502030303020204" pitchFamily="34" charset="0"/>
                </a:rPr>
                <a:t> m4i:hasNumericalValue ?duration .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?d obo:RO_0002234 ?o .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?o </a:t>
              </a:r>
              <a:r>
                <a:rPr lang="en-US" altLang="en-US" dirty="0" err="1">
                  <a:latin typeface="Candara Light" panose="020E0502030303020204" pitchFamily="34" charset="0"/>
                </a:rPr>
                <a:t>ex:density</a:t>
              </a:r>
              <a:r>
                <a:rPr lang="en-US" altLang="en-US" dirty="0">
                  <a:latin typeface="Candara Light" panose="020E0502030303020204" pitchFamily="34" charset="0"/>
                </a:rPr>
                <a:t> ?</a:t>
              </a:r>
              <a:r>
                <a:rPr lang="en-US" altLang="en-US" dirty="0" err="1">
                  <a:latin typeface="Candara Light" panose="020E0502030303020204" pitchFamily="34" charset="0"/>
                </a:rPr>
                <a:t>dn</a:t>
              </a:r>
              <a:r>
                <a:rPr lang="en-US" altLang="en-US" dirty="0">
                  <a:latin typeface="Candara Light" panose="020E0502030303020204" pitchFamily="34" charset="0"/>
                </a:rPr>
                <a:t> . 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?</a:t>
              </a:r>
              <a:r>
                <a:rPr lang="en-US" altLang="en-US" dirty="0" err="1">
                  <a:latin typeface="Candara Light" panose="020E0502030303020204" pitchFamily="34" charset="0"/>
                </a:rPr>
                <a:t>dn</a:t>
              </a:r>
              <a:r>
                <a:rPr lang="en-US" altLang="en-US" dirty="0">
                  <a:latin typeface="Candara Light" panose="020E0502030303020204" pitchFamily="34" charset="0"/>
                </a:rPr>
                <a:t> m4i:hasAdmissibleValue ?v .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?v m4i:hasNumericalValue ?</a:t>
              </a:r>
              <a:r>
                <a:rPr lang="en-US" altLang="en-US" dirty="0" err="1">
                  <a:latin typeface="Candara Light" panose="020E0502030303020204" pitchFamily="34" charset="0"/>
                </a:rPr>
                <a:t>mn</a:t>
              </a:r>
              <a:r>
                <a:rPr lang="en-US" altLang="en-US" dirty="0">
                  <a:latin typeface="Candara Light" panose="020E0502030303020204" pitchFamily="34" charset="0"/>
                </a:rPr>
                <a:t> .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{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	SELECT  (min(?min) as ?</a:t>
              </a:r>
              <a:r>
                <a:rPr lang="en-US" altLang="en-US" dirty="0" err="1">
                  <a:latin typeface="Candara Light" panose="020E0502030303020204" pitchFamily="34" charset="0"/>
                </a:rPr>
                <a:t>mn</a:t>
              </a:r>
              <a:r>
                <a:rPr lang="en-US" altLang="en-US" dirty="0">
                  <a:latin typeface="Candara Light" panose="020E0502030303020204" pitchFamily="34" charset="0"/>
                </a:rPr>
                <a:t>)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	WHERE { 	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		?d m4i:realizesMethod ?b .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		?d obo:RO_0002234 ?o .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		?o </a:t>
              </a:r>
              <a:r>
                <a:rPr lang="en-US" altLang="en-US" dirty="0" err="1">
                  <a:latin typeface="Candara Light" panose="020E0502030303020204" pitchFamily="34" charset="0"/>
                </a:rPr>
                <a:t>ex:density</a:t>
              </a:r>
              <a:r>
                <a:rPr lang="en-US" altLang="en-US" dirty="0">
                  <a:latin typeface="Candara Light" panose="020E0502030303020204" pitchFamily="34" charset="0"/>
                </a:rPr>
                <a:t> ?</a:t>
              </a:r>
              <a:r>
                <a:rPr lang="en-US" altLang="en-US" dirty="0" err="1">
                  <a:latin typeface="Candara Light" panose="020E0502030303020204" pitchFamily="34" charset="0"/>
                </a:rPr>
                <a:t>dn</a:t>
              </a:r>
              <a:r>
                <a:rPr lang="en-US" altLang="en-US" dirty="0">
                  <a:latin typeface="Candara Light" panose="020E0502030303020204" pitchFamily="34" charset="0"/>
                </a:rPr>
                <a:t> . 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		?</a:t>
              </a:r>
              <a:r>
                <a:rPr lang="en-US" altLang="en-US" dirty="0" err="1">
                  <a:latin typeface="Candara Light" panose="020E0502030303020204" pitchFamily="34" charset="0"/>
                </a:rPr>
                <a:t>dn</a:t>
              </a:r>
              <a:r>
                <a:rPr lang="en-US" altLang="en-US" dirty="0">
                  <a:latin typeface="Candara Light" panose="020E0502030303020204" pitchFamily="34" charset="0"/>
                </a:rPr>
                <a:t> m4i:hasAdmissibleValue ?v .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		?v m4i:hasNumericalValue ?min .</a:t>
              </a:r>
            </a:p>
            <a:p>
              <a:pPr lvl="0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>
                  <a:latin typeface="Candara Light" panose="020E0502030303020204" pitchFamily="34" charset="0"/>
                </a:rPr>
                <a:t>		}}</a:t>
              </a:r>
              <a:endParaRPr lang="en-US" dirty="0"/>
            </a:p>
          </p:txBody>
        </p:sp>
        <p:sp>
          <p:nvSpPr>
            <p:cNvPr id="6" name="Rechteck: abgerundete Ecken 5">
              <a:extLst>
                <a:ext uri="{FF2B5EF4-FFF2-40B4-BE49-F238E27FC236}">
                  <a16:creationId xmlns:a16="http://schemas.microsoft.com/office/drawing/2014/main" id="{02E7728B-CCEF-4B7D-9089-2C464062236F}"/>
                </a:ext>
              </a:extLst>
            </p:cNvPr>
            <p:cNvSpPr/>
            <p:nvPr/>
          </p:nvSpPr>
          <p:spPr>
            <a:xfrm>
              <a:off x="0" y="2230582"/>
              <a:ext cx="5029200" cy="3099461"/>
            </a:xfrm>
            <a:prstGeom prst="roundRect">
              <a:avLst/>
            </a:prstGeom>
            <a:noFill/>
            <a:ln w="31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Pfeil: nach unten 3">
              <a:extLst>
                <a:ext uri="{FF2B5EF4-FFF2-40B4-BE49-F238E27FC236}">
                  <a16:creationId xmlns:a16="http://schemas.microsoft.com/office/drawing/2014/main" id="{483D8FAE-D250-4C9B-9CF3-A895C1305DED}"/>
                </a:ext>
              </a:extLst>
            </p:cNvPr>
            <p:cNvSpPr/>
            <p:nvPr/>
          </p:nvSpPr>
          <p:spPr>
            <a:xfrm rot="16200000">
              <a:off x="4861317" y="2800216"/>
              <a:ext cx="1062366" cy="978408"/>
            </a:xfrm>
            <a:prstGeom prst="downArrow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830A0A54-B727-4E4B-9D0A-D98E63B0893B}"/>
              </a:ext>
            </a:extLst>
          </p:cNvPr>
          <p:cNvSpPr/>
          <p:nvPr/>
        </p:nvSpPr>
        <p:spPr>
          <a:xfrm>
            <a:off x="0" y="5443081"/>
            <a:ext cx="3990109" cy="562568"/>
          </a:xfrm>
          <a:prstGeom prst="roundRect">
            <a:avLst/>
          </a:prstGeom>
          <a:noFill/>
          <a:ln w="31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53495B4B-B9FD-4AF8-9F92-8557244156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499197"/>
              </p:ext>
            </p:extLst>
          </p:nvPr>
        </p:nvGraphicFramePr>
        <p:xfrm>
          <a:off x="4373418" y="5526379"/>
          <a:ext cx="4313382" cy="7416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56691">
                  <a:extLst>
                    <a:ext uri="{9D8B030D-6E8A-4147-A177-3AD203B41FA5}">
                      <a16:colId xmlns:a16="http://schemas.microsoft.com/office/drawing/2014/main" val="2523642831"/>
                    </a:ext>
                  </a:extLst>
                </a:gridCol>
                <a:gridCol w="2156691">
                  <a:extLst>
                    <a:ext uri="{9D8B030D-6E8A-4147-A177-3AD203B41FA5}">
                      <a16:colId xmlns:a16="http://schemas.microsoft.com/office/drawing/2014/main" val="16661211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800" dirty="0" err="1"/>
                        <a:t>temperature</a:t>
                      </a:r>
                      <a:endParaRPr lang="en-US" sz="1800" dirty="0">
                        <a:latin typeface="Candara Light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 err="1"/>
                        <a:t>duration</a:t>
                      </a:r>
                      <a:endParaRPr lang="en-US" sz="1800" dirty="0">
                        <a:latin typeface="Candara Light" panose="020E05020303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0027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800" dirty="0"/>
                        <a:t>190 </a:t>
                      </a:r>
                      <a:r>
                        <a:rPr lang="de-DE" sz="1800" dirty="0" err="1"/>
                        <a:t>degC</a:t>
                      </a:r>
                      <a:endParaRPr lang="en-US" sz="1800" dirty="0">
                        <a:latin typeface="Candara Light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/>
                        <a:t>1.2 h</a:t>
                      </a:r>
                      <a:endParaRPr lang="en-US" sz="1800" dirty="0">
                        <a:latin typeface="Candara Light" panose="020E05020303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8287507"/>
                  </a:ext>
                </a:extLst>
              </a:tr>
            </a:tbl>
          </a:graphicData>
        </a:graphic>
      </p:graphicFrame>
      <p:sp>
        <p:nvSpPr>
          <p:cNvPr id="13" name="Pfeil: nach unten 12">
            <a:extLst>
              <a:ext uri="{FF2B5EF4-FFF2-40B4-BE49-F238E27FC236}">
                <a16:creationId xmlns:a16="http://schemas.microsoft.com/office/drawing/2014/main" id="{B1F68E4E-C34B-4235-AF42-0DA8A383C88B}"/>
              </a:ext>
            </a:extLst>
          </p:cNvPr>
          <p:cNvSpPr/>
          <p:nvPr/>
        </p:nvSpPr>
        <p:spPr>
          <a:xfrm rot="16200000">
            <a:off x="3860794" y="5499869"/>
            <a:ext cx="503719" cy="605303"/>
          </a:xfrm>
          <a:prstGeom prst="downArrow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10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9820E7-CE4B-433A-8B67-18813463C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Knowledge Management</a:t>
            </a:r>
            <a:endParaRPr lang="en-US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E2F7FB4-D173-432F-9142-06573770AE85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r>
              <a:rPr lang="de-DE" dirty="0"/>
              <a:t>RDF Query Language (SPARQL)</a:t>
            </a:r>
            <a:endParaRPr lang="en-US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B14F60E-8E4D-4519-8521-E96B52966CFF}"/>
              </a:ext>
            </a:extLst>
          </p:cNvPr>
          <p:cNvSpPr/>
          <p:nvPr/>
        </p:nvSpPr>
        <p:spPr>
          <a:xfrm>
            <a:off x="48651" y="252918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is there a correlation between bubble diameter and density?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ACB1312-8549-4396-B1E8-27610EF709B2}"/>
              </a:ext>
            </a:extLst>
          </p:cNvPr>
          <p:cNvSpPr txBox="1"/>
          <p:nvPr/>
        </p:nvSpPr>
        <p:spPr>
          <a:xfrm>
            <a:off x="167145" y="3429000"/>
            <a:ext cx="3890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Checking</a:t>
            </a:r>
            <a:r>
              <a:rPr lang="de-DE" dirty="0"/>
              <a:t> </a:t>
            </a:r>
            <a:r>
              <a:rPr lang="de-DE" dirty="0" err="1"/>
              <a:t>correlation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0.1:200 </a:t>
            </a:r>
            <a:r>
              <a:rPr lang="de-DE" dirty="0" err="1"/>
              <a:t>ratio</a:t>
            </a:r>
            <a:endParaRPr lang="en-US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424DD564-360D-490C-A2F2-544314CB17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036" r="79318" b="38667"/>
          <a:stretch/>
        </p:blipFill>
        <p:spPr>
          <a:xfrm>
            <a:off x="5683723" y="1686148"/>
            <a:ext cx="3510327" cy="4397553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1910631C-672E-4708-AECF-8CE559712469}"/>
              </a:ext>
            </a:extLst>
          </p:cNvPr>
          <p:cNvSpPr txBox="1"/>
          <p:nvPr/>
        </p:nvSpPr>
        <p:spPr>
          <a:xfrm>
            <a:off x="8036526" y="1852078"/>
            <a:ext cx="4474128" cy="2646878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Candara Light" panose="020E0502030303020204" pitchFamily="34" charset="0"/>
              </a:rPr>
              <a:t>ASK { ?bread </a:t>
            </a:r>
            <a:r>
              <a:rPr lang="en-US" altLang="en-US" dirty="0" err="1">
                <a:latin typeface="Candara Light" panose="020E0502030303020204" pitchFamily="34" charset="0"/>
              </a:rPr>
              <a:t>ex:density</a:t>
            </a:r>
            <a:r>
              <a:rPr lang="en-US" altLang="en-US" dirty="0">
                <a:latin typeface="Candara Light" panose="020E0502030303020204" pitchFamily="34" charset="0"/>
              </a:rPr>
              <a:t> ?den . </a:t>
            </a:r>
          </a:p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Candara Light" panose="020E0502030303020204" pitchFamily="34" charset="0"/>
              </a:rPr>
              <a:t>?den m4i:hasAdmissibleValue ?</a:t>
            </a:r>
            <a:r>
              <a:rPr lang="en-US" altLang="en-US" dirty="0" err="1">
                <a:latin typeface="Candara Light" panose="020E0502030303020204" pitchFamily="34" charset="0"/>
              </a:rPr>
              <a:t>denv</a:t>
            </a:r>
            <a:r>
              <a:rPr lang="en-US" altLang="en-US" dirty="0">
                <a:latin typeface="Candara Light" panose="020E0502030303020204" pitchFamily="34" charset="0"/>
              </a:rPr>
              <a:t> . </a:t>
            </a:r>
          </a:p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Candara Light" panose="020E0502030303020204" pitchFamily="34" charset="0"/>
              </a:rPr>
              <a:t>?</a:t>
            </a:r>
            <a:r>
              <a:rPr lang="en-US" altLang="en-US" dirty="0" err="1">
                <a:latin typeface="Candara Light" panose="020E0502030303020204" pitchFamily="34" charset="0"/>
              </a:rPr>
              <a:t>denv</a:t>
            </a:r>
            <a:r>
              <a:rPr lang="en-US" altLang="en-US" dirty="0">
                <a:latin typeface="Candara Light" panose="020E0502030303020204" pitchFamily="34" charset="0"/>
              </a:rPr>
              <a:t> m4i:hasNumericalValue ?</a:t>
            </a:r>
            <a:r>
              <a:rPr lang="en-US" altLang="en-US" dirty="0" err="1">
                <a:latin typeface="Candara Light" panose="020E0502030303020204" pitchFamily="34" charset="0"/>
              </a:rPr>
              <a:t>dvalue</a:t>
            </a:r>
            <a:r>
              <a:rPr lang="en-US" altLang="en-US" dirty="0">
                <a:latin typeface="Candara Light" panose="020E0502030303020204" pitchFamily="34" charset="0"/>
              </a:rPr>
              <a:t> . </a:t>
            </a:r>
          </a:p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Candara Light" panose="020E0502030303020204" pitchFamily="34" charset="0"/>
              </a:rPr>
              <a:t>?bread </a:t>
            </a:r>
            <a:r>
              <a:rPr lang="en-US" altLang="en-US" dirty="0" err="1">
                <a:latin typeface="Candara Light" panose="020E0502030303020204" pitchFamily="34" charset="0"/>
              </a:rPr>
              <a:t>ex:averageBubble</a:t>
            </a:r>
            <a:r>
              <a:rPr lang="en-US" altLang="en-US" dirty="0">
                <a:latin typeface="Candara Light" panose="020E0502030303020204" pitchFamily="34" charset="0"/>
              </a:rPr>
              <a:t> ?bub . </a:t>
            </a:r>
          </a:p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Candara Light" panose="020E0502030303020204" pitchFamily="34" charset="0"/>
              </a:rPr>
              <a:t>?bub m4i:hasAdmissibleValue ?</a:t>
            </a:r>
            <a:r>
              <a:rPr lang="en-US" altLang="en-US" dirty="0" err="1">
                <a:latin typeface="Candara Light" panose="020E0502030303020204" pitchFamily="34" charset="0"/>
              </a:rPr>
              <a:t>bubv</a:t>
            </a:r>
            <a:r>
              <a:rPr lang="en-US" altLang="en-US" dirty="0">
                <a:latin typeface="Candara Light" panose="020E0502030303020204" pitchFamily="34" charset="0"/>
              </a:rPr>
              <a:t> . </a:t>
            </a:r>
          </a:p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Candara Light" panose="020E0502030303020204" pitchFamily="34" charset="0"/>
              </a:rPr>
              <a:t>?</a:t>
            </a:r>
            <a:r>
              <a:rPr lang="en-US" altLang="en-US" dirty="0" err="1">
                <a:latin typeface="Candara Light" panose="020E0502030303020204" pitchFamily="34" charset="0"/>
              </a:rPr>
              <a:t>bubv</a:t>
            </a:r>
            <a:r>
              <a:rPr lang="en-US" altLang="en-US" dirty="0">
                <a:latin typeface="Candara Light" panose="020E0502030303020204" pitchFamily="34" charset="0"/>
              </a:rPr>
              <a:t> m4i:hasNumericalValue ?</a:t>
            </a:r>
            <a:r>
              <a:rPr lang="en-US" altLang="en-US" dirty="0" err="1">
                <a:latin typeface="Candara Light" panose="020E0502030303020204" pitchFamily="34" charset="0"/>
              </a:rPr>
              <a:t>bvalue</a:t>
            </a:r>
            <a:r>
              <a:rPr lang="en-US" altLang="en-US" dirty="0">
                <a:latin typeface="Candara Light" panose="020E0502030303020204" pitchFamily="34" charset="0"/>
              </a:rPr>
              <a:t> . </a:t>
            </a:r>
          </a:p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Candara Light" panose="020E0502030303020204" pitchFamily="34" charset="0"/>
              </a:rPr>
              <a:t>FILTER (?</a:t>
            </a:r>
            <a:r>
              <a:rPr lang="en-US" altLang="en-US" dirty="0" err="1">
                <a:latin typeface="Candara Light" panose="020E0502030303020204" pitchFamily="34" charset="0"/>
              </a:rPr>
              <a:t>bvalue</a:t>
            </a:r>
            <a:r>
              <a:rPr lang="en-US" altLang="en-US" dirty="0">
                <a:latin typeface="Candara Light" panose="020E0502030303020204" pitchFamily="34" charset="0"/>
              </a:rPr>
              <a:t>*100/?</a:t>
            </a:r>
            <a:r>
              <a:rPr lang="en-US" altLang="en-US" dirty="0" err="1">
                <a:latin typeface="Candara Light" panose="020E0502030303020204" pitchFamily="34" charset="0"/>
              </a:rPr>
              <a:t>dvalue</a:t>
            </a:r>
            <a:r>
              <a:rPr lang="en-US" altLang="en-US" dirty="0">
                <a:latin typeface="Candara Light" panose="020E0502030303020204" pitchFamily="34" charset="0"/>
              </a:rPr>
              <a:t> = 0.1/200) . } </a:t>
            </a:r>
            <a:endParaRPr lang="en-US" altLang="en-US" sz="4000" dirty="0">
              <a:latin typeface="Candara Light" panose="020E0502030303020204" pitchFamily="34" charset="0"/>
            </a:endParaRPr>
          </a:p>
          <a:p>
            <a:endParaRPr lang="en-US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44013FFE-ECD3-4FF5-A512-A3A3852ADFDE}"/>
              </a:ext>
            </a:extLst>
          </p:cNvPr>
          <p:cNvSpPr txBox="1"/>
          <p:nvPr/>
        </p:nvSpPr>
        <p:spPr>
          <a:xfrm>
            <a:off x="9515049" y="5379641"/>
            <a:ext cx="7585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Candara Light" panose="020E0502030303020204" pitchFamily="34" charset="0"/>
              </a:rPr>
              <a:t>True</a:t>
            </a:r>
            <a:endParaRPr lang="en-US" sz="2400" dirty="0">
              <a:latin typeface="Candara Light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10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EAACE4A2-C9CA-4E77-ADF4-A1C0A29B45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99" b="39933"/>
          <a:stretch/>
        </p:blipFill>
        <p:spPr>
          <a:xfrm>
            <a:off x="4710653" y="1477819"/>
            <a:ext cx="3325873" cy="482138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99820E7-CE4B-433A-8B67-18813463C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Knowledge Management</a:t>
            </a:r>
            <a:endParaRPr lang="en-US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E2F7FB4-D173-432F-9142-06573770AE8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240654" y="1580632"/>
            <a:ext cx="5587491" cy="4479943"/>
          </a:xfrm>
        </p:spPr>
        <p:txBody>
          <a:bodyPr/>
          <a:lstStyle/>
          <a:p>
            <a:r>
              <a:rPr lang="de-DE" sz="2000" dirty="0"/>
              <a:t>RDF Query Language (SPARQL)</a:t>
            </a:r>
            <a:endParaRPr lang="en-US" sz="2000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B14F60E-8E4D-4519-8521-E96B52966CFF}"/>
              </a:ext>
            </a:extLst>
          </p:cNvPr>
          <p:cNvSpPr/>
          <p:nvPr/>
        </p:nvSpPr>
        <p:spPr>
          <a:xfrm>
            <a:off x="1252476" y="4622588"/>
            <a:ext cx="45418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average correlation ratio between bubble diameter and density?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1910631C-672E-4708-AECF-8CE559712469}"/>
              </a:ext>
            </a:extLst>
          </p:cNvPr>
          <p:cNvSpPr txBox="1"/>
          <p:nvPr/>
        </p:nvSpPr>
        <p:spPr>
          <a:xfrm>
            <a:off x="7435273" y="1852078"/>
            <a:ext cx="5075381" cy="2585323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Candara Light" panose="020E0502030303020204" pitchFamily="34" charset="0"/>
              </a:rPr>
              <a:t>SELECT  (AVG(?</a:t>
            </a:r>
            <a:r>
              <a:rPr lang="en-US" altLang="en-US" dirty="0" err="1">
                <a:latin typeface="Candara Light" panose="020E0502030303020204" pitchFamily="34" charset="0"/>
              </a:rPr>
              <a:t>bvalue</a:t>
            </a:r>
            <a:r>
              <a:rPr lang="en-US" altLang="en-US" dirty="0">
                <a:latin typeface="Candara Light" panose="020E0502030303020204" pitchFamily="34" charset="0"/>
              </a:rPr>
              <a:t> *100/?</a:t>
            </a:r>
            <a:r>
              <a:rPr lang="en-US" altLang="en-US" dirty="0" err="1">
                <a:latin typeface="Candara Light" panose="020E0502030303020204" pitchFamily="34" charset="0"/>
              </a:rPr>
              <a:t>dvalue</a:t>
            </a:r>
            <a:r>
              <a:rPr lang="en-US" altLang="en-US" dirty="0">
                <a:latin typeface="Candara Light" panose="020E0502030303020204" pitchFamily="34" charset="0"/>
              </a:rPr>
              <a:t>) AS ?ratio)</a:t>
            </a:r>
          </a:p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Candara Light" panose="020E0502030303020204" pitchFamily="34" charset="0"/>
              </a:rPr>
              <a:t>WHERE  { 	</a:t>
            </a:r>
          </a:p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Candara Light" panose="020E0502030303020204" pitchFamily="34" charset="0"/>
              </a:rPr>
              <a:t>	?bread </a:t>
            </a:r>
            <a:r>
              <a:rPr lang="en-US" altLang="en-US" dirty="0" err="1">
                <a:latin typeface="Candara Light" panose="020E0502030303020204" pitchFamily="34" charset="0"/>
              </a:rPr>
              <a:t>ex:density</a:t>
            </a:r>
            <a:r>
              <a:rPr lang="en-US" altLang="en-US" dirty="0">
                <a:latin typeface="Candara Light" panose="020E0502030303020204" pitchFamily="34" charset="0"/>
              </a:rPr>
              <a:t> ?den .</a:t>
            </a:r>
          </a:p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Candara Light" panose="020E0502030303020204" pitchFamily="34" charset="0"/>
              </a:rPr>
              <a:t>	?den m4i:hasAdmissibleValue ?</a:t>
            </a:r>
            <a:r>
              <a:rPr lang="en-US" altLang="en-US" dirty="0" err="1">
                <a:latin typeface="Candara Light" panose="020E0502030303020204" pitchFamily="34" charset="0"/>
              </a:rPr>
              <a:t>denv</a:t>
            </a:r>
            <a:r>
              <a:rPr lang="en-US" altLang="en-US" dirty="0">
                <a:latin typeface="Candara Light" panose="020E0502030303020204" pitchFamily="34" charset="0"/>
              </a:rPr>
              <a:t> .</a:t>
            </a:r>
          </a:p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Candara Light" panose="020E0502030303020204" pitchFamily="34" charset="0"/>
              </a:rPr>
              <a:t>	?</a:t>
            </a:r>
            <a:r>
              <a:rPr lang="en-US" altLang="en-US" dirty="0" err="1">
                <a:latin typeface="Candara Light" panose="020E0502030303020204" pitchFamily="34" charset="0"/>
              </a:rPr>
              <a:t>denv</a:t>
            </a:r>
            <a:r>
              <a:rPr lang="en-US" altLang="en-US" dirty="0">
                <a:latin typeface="Candara Light" panose="020E0502030303020204" pitchFamily="34" charset="0"/>
              </a:rPr>
              <a:t> m4i:hasNumericalValue ?</a:t>
            </a:r>
            <a:r>
              <a:rPr lang="en-US" altLang="en-US" dirty="0" err="1">
                <a:latin typeface="Candara Light" panose="020E0502030303020204" pitchFamily="34" charset="0"/>
              </a:rPr>
              <a:t>dvalue</a:t>
            </a:r>
            <a:r>
              <a:rPr lang="en-US" altLang="en-US" dirty="0">
                <a:latin typeface="Candara Light" panose="020E0502030303020204" pitchFamily="34" charset="0"/>
              </a:rPr>
              <a:t> .</a:t>
            </a:r>
          </a:p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Candara Light" panose="020E0502030303020204" pitchFamily="34" charset="0"/>
              </a:rPr>
              <a:t>	?bread </a:t>
            </a:r>
            <a:r>
              <a:rPr lang="en-US" altLang="en-US" dirty="0" err="1">
                <a:latin typeface="Candara Light" panose="020E0502030303020204" pitchFamily="34" charset="0"/>
              </a:rPr>
              <a:t>ex:averageBubble</a:t>
            </a:r>
            <a:r>
              <a:rPr lang="en-US" altLang="en-US" dirty="0">
                <a:latin typeface="Candara Light" panose="020E0502030303020204" pitchFamily="34" charset="0"/>
              </a:rPr>
              <a:t> ?bub .</a:t>
            </a:r>
          </a:p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Candara Light" panose="020E0502030303020204" pitchFamily="34" charset="0"/>
              </a:rPr>
              <a:t>	?bub m4i:hasAdmissibleValue ?</a:t>
            </a:r>
            <a:r>
              <a:rPr lang="en-US" altLang="en-US" dirty="0" err="1">
                <a:latin typeface="Candara Light" panose="020E0502030303020204" pitchFamily="34" charset="0"/>
              </a:rPr>
              <a:t>bubv</a:t>
            </a:r>
            <a:r>
              <a:rPr lang="en-US" altLang="en-US" dirty="0">
                <a:latin typeface="Candara Light" panose="020E0502030303020204" pitchFamily="34" charset="0"/>
              </a:rPr>
              <a:t> .</a:t>
            </a:r>
          </a:p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Candara Light" panose="020E0502030303020204" pitchFamily="34" charset="0"/>
              </a:rPr>
              <a:t>	?</a:t>
            </a:r>
            <a:r>
              <a:rPr lang="en-US" altLang="en-US" dirty="0" err="1">
                <a:latin typeface="Candara Light" panose="020E0502030303020204" pitchFamily="34" charset="0"/>
              </a:rPr>
              <a:t>bubv</a:t>
            </a:r>
            <a:r>
              <a:rPr lang="en-US" altLang="en-US" dirty="0">
                <a:latin typeface="Candara Light" panose="020E0502030303020204" pitchFamily="34" charset="0"/>
              </a:rPr>
              <a:t> m4i:hasNumericalValue ?</a:t>
            </a:r>
            <a:r>
              <a:rPr lang="en-US" altLang="en-US" dirty="0" err="1">
                <a:latin typeface="Candara Light" panose="020E0502030303020204" pitchFamily="34" charset="0"/>
              </a:rPr>
              <a:t>bvalue</a:t>
            </a:r>
            <a:r>
              <a:rPr lang="en-US" altLang="en-US" dirty="0">
                <a:latin typeface="Candara Light" panose="020E0502030303020204" pitchFamily="34" charset="0"/>
              </a:rPr>
              <a:t> .</a:t>
            </a:r>
          </a:p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Candara Light" panose="020E0502030303020204" pitchFamily="34" charset="0"/>
              </a:rPr>
              <a:t>}</a:t>
            </a:r>
            <a:endParaRPr lang="en-US" dirty="0"/>
          </a:p>
        </p:txBody>
      </p:sp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6FF46157-D729-47DE-904B-234DE491E3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878482"/>
              </p:ext>
            </p:extLst>
          </p:nvPr>
        </p:nvGraphicFramePr>
        <p:xfrm>
          <a:off x="7656440" y="5145808"/>
          <a:ext cx="3537527" cy="7416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537527">
                  <a:extLst>
                    <a:ext uri="{9D8B030D-6E8A-4147-A177-3AD203B41FA5}">
                      <a16:colId xmlns:a16="http://schemas.microsoft.com/office/drawing/2014/main" val="40498983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err="1"/>
                        <a:t>ratio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1450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0.0005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0295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804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E5CD1384-4092-43F0-812C-EDCB2DE26B85}"/>
              </a:ext>
            </a:extLst>
          </p:cNvPr>
          <p:cNvSpPr/>
          <p:nvPr/>
        </p:nvSpPr>
        <p:spPr>
          <a:xfrm>
            <a:off x="8198598" y="5350317"/>
            <a:ext cx="39934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97798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A34477-C60C-49E5-8723-B1B64B786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Intakes from the bread baking table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919F856-B262-4EE3-9349-3B7915700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538855" cy="4351338"/>
          </a:xfrm>
        </p:spPr>
        <p:txBody>
          <a:bodyPr>
            <a:normAutofit fontScale="70000" lnSpcReduction="20000"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b="1" dirty="0" err="1"/>
              <a:t>baking</a:t>
            </a:r>
            <a:r>
              <a:rPr lang="de-DE" sz="2400" b="1" dirty="0"/>
              <a:t> </a:t>
            </a:r>
            <a:r>
              <a:rPr lang="de-DE" sz="2400" b="1" dirty="0" err="1"/>
              <a:t>breads</a:t>
            </a:r>
            <a:r>
              <a:rPr lang="de-DE" sz="2400" b="1" dirty="0"/>
              <a:t> </a:t>
            </a:r>
            <a:r>
              <a:rPr lang="de-DE" sz="2400" i="1" dirty="0" err="1"/>
              <a:t>produces</a:t>
            </a:r>
            <a:r>
              <a:rPr lang="de-DE" sz="2400" dirty="0"/>
              <a:t> </a:t>
            </a:r>
            <a:r>
              <a:rPr lang="de-DE" sz="2400" b="1" dirty="0" err="1"/>
              <a:t>breads</a:t>
            </a:r>
            <a:endParaRPr lang="de-DE" sz="2400" b="1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 err="1"/>
              <a:t>breads</a:t>
            </a:r>
            <a:r>
              <a:rPr lang="de-DE" sz="2400" dirty="0"/>
              <a:t> </a:t>
            </a:r>
            <a:r>
              <a:rPr lang="de-DE" sz="2400" dirty="0" err="1"/>
              <a:t>can</a:t>
            </a:r>
            <a:r>
              <a:rPr lang="de-DE" sz="2400" dirty="0"/>
              <a:t> </a:t>
            </a:r>
            <a:r>
              <a:rPr lang="de-DE" sz="2400" dirty="0" err="1"/>
              <a:t>be</a:t>
            </a:r>
            <a:r>
              <a:rPr lang="de-DE" sz="2400" dirty="0"/>
              <a:t> </a:t>
            </a:r>
            <a:r>
              <a:rPr lang="de-DE" sz="2400" dirty="0" err="1"/>
              <a:t>baked</a:t>
            </a:r>
            <a:r>
              <a:rPr lang="de-DE" sz="2400" dirty="0"/>
              <a:t> </a:t>
            </a:r>
            <a:r>
              <a:rPr lang="de-DE" sz="2400" dirty="0" err="1"/>
              <a:t>using</a:t>
            </a:r>
            <a:r>
              <a:rPr lang="de-DE" sz="2400" dirty="0"/>
              <a:t> different </a:t>
            </a:r>
            <a:r>
              <a:rPr lang="de-DE" sz="2400" dirty="0" err="1"/>
              <a:t>baking</a:t>
            </a:r>
            <a:r>
              <a:rPr lang="de-DE" sz="2400" dirty="0"/>
              <a:t> </a:t>
            </a:r>
            <a:r>
              <a:rPr lang="de-DE" sz="2400" dirty="0" err="1"/>
              <a:t>methods</a:t>
            </a:r>
            <a:r>
              <a:rPr lang="de-DE" sz="2400" dirty="0"/>
              <a:t> and </a:t>
            </a:r>
            <a:r>
              <a:rPr lang="de-DE" sz="2400" dirty="0" err="1"/>
              <a:t>with</a:t>
            </a:r>
            <a:r>
              <a:rPr lang="de-DE" sz="2400" dirty="0"/>
              <a:t> different </a:t>
            </a:r>
            <a:r>
              <a:rPr lang="de-DE" sz="2400" dirty="0" err="1"/>
              <a:t>kinds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dough</a:t>
            </a:r>
            <a:endParaRPr lang="de-DE" sz="2400" dirty="0"/>
          </a:p>
          <a:p>
            <a:pPr lvl="2">
              <a:lnSpc>
                <a:spcPct val="150000"/>
              </a:lnSpc>
            </a:pPr>
            <a:r>
              <a:rPr lang="de-DE" sz="1700" b="1" dirty="0" err="1"/>
              <a:t>baking</a:t>
            </a:r>
            <a:r>
              <a:rPr lang="de-DE" sz="1700" b="1" dirty="0"/>
              <a:t> </a:t>
            </a:r>
            <a:r>
              <a:rPr lang="de-DE" sz="1700" b="1" dirty="0" err="1"/>
              <a:t>bread</a:t>
            </a:r>
            <a:r>
              <a:rPr lang="de-DE" sz="1700" b="1" dirty="0"/>
              <a:t> </a:t>
            </a:r>
            <a:r>
              <a:rPr lang="de-DE" sz="1700" i="1" dirty="0" err="1"/>
              <a:t>carries</a:t>
            </a:r>
            <a:r>
              <a:rPr lang="de-DE" sz="1700" i="1" dirty="0"/>
              <a:t> out </a:t>
            </a:r>
            <a:r>
              <a:rPr lang="de-DE" sz="1700" i="1" dirty="0" err="1"/>
              <a:t>through</a:t>
            </a:r>
            <a:r>
              <a:rPr lang="de-DE" sz="1700" i="1" dirty="0"/>
              <a:t> </a:t>
            </a:r>
            <a:r>
              <a:rPr lang="de-DE" sz="1700" b="1" dirty="0" err="1"/>
              <a:t>baking</a:t>
            </a:r>
            <a:endParaRPr lang="de-DE" sz="1700" b="1" dirty="0"/>
          </a:p>
          <a:p>
            <a:pPr lvl="2">
              <a:lnSpc>
                <a:spcPct val="150000"/>
              </a:lnSpc>
            </a:pPr>
            <a:r>
              <a:rPr lang="de-DE" sz="1700" b="1" dirty="0" err="1"/>
              <a:t>baking</a:t>
            </a:r>
            <a:r>
              <a:rPr lang="de-DE" sz="1700" b="1" dirty="0"/>
              <a:t> </a:t>
            </a:r>
            <a:r>
              <a:rPr lang="de-DE" sz="1700" i="1" dirty="0" err="1"/>
              <a:t>is</a:t>
            </a:r>
            <a:r>
              <a:rPr lang="de-DE" sz="1700" i="1" dirty="0"/>
              <a:t> a </a:t>
            </a:r>
            <a:r>
              <a:rPr lang="de-DE" sz="1700" b="1" dirty="0"/>
              <a:t>Method</a:t>
            </a:r>
          </a:p>
          <a:p>
            <a:pPr lvl="2">
              <a:lnSpc>
                <a:spcPct val="150000"/>
              </a:lnSpc>
            </a:pPr>
            <a:r>
              <a:rPr lang="de-DE" sz="1700" b="1" dirty="0" err="1"/>
              <a:t>baking</a:t>
            </a:r>
            <a:r>
              <a:rPr lang="de-DE" sz="1700" b="1" dirty="0"/>
              <a:t> </a:t>
            </a:r>
            <a:r>
              <a:rPr lang="de-DE" sz="1700" b="1" dirty="0" err="1"/>
              <a:t>bread</a:t>
            </a:r>
            <a:r>
              <a:rPr lang="de-DE" sz="1700" b="1" dirty="0"/>
              <a:t> </a:t>
            </a:r>
            <a:r>
              <a:rPr lang="de-DE" sz="1700" i="1" dirty="0" err="1"/>
              <a:t>takes</a:t>
            </a:r>
            <a:r>
              <a:rPr lang="de-DE" sz="1700" dirty="0"/>
              <a:t> </a:t>
            </a:r>
            <a:r>
              <a:rPr lang="de-DE" sz="1700" b="1" dirty="0" err="1"/>
              <a:t>dough</a:t>
            </a:r>
            <a:endParaRPr lang="de-DE" sz="1700" b="1" dirty="0"/>
          </a:p>
          <a:p>
            <a:pPr marL="231775" indent="-2317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 err="1"/>
              <a:t>method</a:t>
            </a:r>
            <a:r>
              <a:rPr lang="de-DE" sz="2400" dirty="0"/>
              <a:t> and </a:t>
            </a:r>
            <a:r>
              <a:rPr lang="de-DE" sz="2400" dirty="0" err="1"/>
              <a:t>its</a:t>
            </a:r>
            <a:r>
              <a:rPr lang="de-DE" sz="2400" dirty="0"/>
              <a:t> </a:t>
            </a:r>
            <a:r>
              <a:rPr lang="de-DE" sz="2400" dirty="0" err="1"/>
              <a:t>parameters</a:t>
            </a:r>
            <a:endParaRPr lang="de-DE" sz="2400" dirty="0"/>
          </a:p>
          <a:p>
            <a:pPr lvl="1">
              <a:lnSpc>
                <a:spcPct val="150000"/>
              </a:lnSpc>
            </a:pPr>
            <a:r>
              <a:rPr lang="de-DE" sz="2000" dirty="0" err="1"/>
              <a:t>temperature</a:t>
            </a:r>
            <a:endParaRPr lang="de-DE" sz="2000" dirty="0"/>
          </a:p>
          <a:p>
            <a:pPr lvl="2">
              <a:lnSpc>
                <a:spcPct val="150000"/>
              </a:lnSpc>
            </a:pPr>
            <a:r>
              <a:rPr lang="de-DE" sz="1600" b="1" dirty="0" err="1"/>
              <a:t>baking</a:t>
            </a:r>
            <a:r>
              <a:rPr lang="de-DE" sz="1600" b="1" dirty="0"/>
              <a:t> </a:t>
            </a:r>
            <a:r>
              <a:rPr lang="de-DE" sz="1600" i="1" dirty="0" err="1"/>
              <a:t>applies</a:t>
            </a:r>
            <a:r>
              <a:rPr lang="de-DE" sz="1600" b="1" dirty="0"/>
              <a:t> </a:t>
            </a:r>
            <a:r>
              <a:rPr lang="de-DE" sz="1600" b="1" dirty="0" err="1"/>
              <a:t>temperature</a:t>
            </a:r>
            <a:r>
              <a:rPr lang="de-DE" sz="1600" dirty="0"/>
              <a:t> (</a:t>
            </a:r>
            <a:r>
              <a:rPr lang="de-DE" sz="1600" dirty="0" err="1"/>
              <a:t>parameter</a:t>
            </a:r>
            <a:r>
              <a:rPr lang="de-DE" sz="1600" dirty="0"/>
              <a:t>)</a:t>
            </a:r>
          </a:p>
          <a:p>
            <a:pPr lvl="2">
              <a:lnSpc>
                <a:spcPct val="150000"/>
              </a:lnSpc>
            </a:pPr>
            <a:r>
              <a:rPr lang="de-DE" sz="1600" b="1" dirty="0" err="1"/>
              <a:t>temperature</a:t>
            </a:r>
            <a:r>
              <a:rPr lang="de-DE" sz="1600" b="1" dirty="0"/>
              <a:t> (</a:t>
            </a:r>
            <a:r>
              <a:rPr lang="de-DE" sz="1600" b="1" dirty="0" err="1"/>
              <a:t>parameter</a:t>
            </a:r>
            <a:r>
              <a:rPr lang="de-DE" sz="1600" b="1" dirty="0"/>
              <a:t>) </a:t>
            </a:r>
            <a:r>
              <a:rPr lang="de-DE" sz="1600" i="1" dirty="0" err="1"/>
              <a:t>has</a:t>
            </a:r>
            <a:r>
              <a:rPr lang="de-DE" sz="1600" dirty="0"/>
              <a:t> </a:t>
            </a:r>
            <a:r>
              <a:rPr lang="de-DE" sz="1600" u="sng" dirty="0" err="1"/>
              <a:t>Some</a:t>
            </a:r>
            <a:r>
              <a:rPr lang="de-DE" sz="1600" dirty="0"/>
              <a:t> </a:t>
            </a:r>
            <a:r>
              <a:rPr lang="de-DE" sz="1600" b="1" dirty="0" err="1"/>
              <a:t>unit</a:t>
            </a:r>
            <a:r>
              <a:rPr lang="de-DE" sz="1600" b="1" dirty="0"/>
              <a:t> </a:t>
            </a:r>
            <a:r>
              <a:rPr lang="de-DE" sz="1600" b="1" dirty="0">
                <a:sym typeface="Wingdings" panose="05000000000000000000" pitchFamily="2" charset="2"/>
              </a:rPr>
              <a:t> </a:t>
            </a:r>
            <a:r>
              <a:rPr lang="de-DE" sz="1600" b="1" dirty="0" err="1">
                <a:sym typeface="Wingdings" panose="05000000000000000000" pitchFamily="2" charset="2"/>
              </a:rPr>
              <a:t>standardized</a:t>
            </a:r>
            <a:r>
              <a:rPr lang="de-DE" sz="1600" b="1" dirty="0">
                <a:sym typeface="Wingdings" panose="05000000000000000000" pitchFamily="2" charset="2"/>
              </a:rPr>
              <a:t> </a:t>
            </a:r>
            <a:r>
              <a:rPr lang="de-DE" sz="1600" b="1" dirty="0" err="1">
                <a:sym typeface="Wingdings" panose="05000000000000000000" pitchFamily="2" charset="2"/>
              </a:rPr>
              <a:t>units</a:t>
            </a:r>
            <a:endParaRPr lang="de-DE" sz="1600" b="1" dirty="0"/>
          </a:p>
          <a:p>
            <a:pPr lvl="2">
              <a:lnSpc>
                <a:spcPct val="150000"/>
              </a:lnSpc>
            </a:pPr>
            <a:r>
              <a:rPr lang="de-DE" sz="1600" b="1" dirty="0" err="1"/>
              <a:t>temperature</a:t>
            </a:r>
            <a:r>
              <a:rPr lang="de-DE" sz="1600" b="1" dirty="0"/>
              <a:t> (</a:t>
            </a:r>
            <a:r>
              <a:rPr lang="de-DE" sz="1600" b="1" dirty="0" err="1"/>
              <a:t>parameter</a:t>
            </a:r>
            <a:r>
              <a:rPr lang="de-DE" sz="1600" b="1" dirty="0"/>
              <a:t>) </a:t>
            </a:r>
            <a:r>
              <a:rPr lang="de-DE" sz="1600" i="1" dirty="0" err="1"/>
              <a:t>has</a:t>
            </a:r>
            <a:r>
              <a:rPr lang="de-DE" sz="1600" dirty="0"/>
              <a:t> </a:t>
            </a:r>
            <a:r>
              <a:rPr lang="de-DE" sz="1600" u="sng" dirty="0" err="1"/>
              <a:t>Some</a:t>
            </a:r>
            <a:r>
              <a:rPr lang="de-DE" sz="1600" dirty="0"/>
              <a:t> </a:t>
            </a:r>
            <a:r>
              <a:rPr lang="de-DE" sz="1600" b="1" dirty="0" err="1"/>
              <a:t>value</a:t>
            </a:r>
            <a:endParaRPr lang="de-DE" sz="1600" b="1" dirty="0"/>
          </a:p>
          <a:p>
            <a:pPr lvl="1">
              <a:lnSpc>
                <a:spcPct val="150000"/>
              </a:lnSpc>
            </a:pPr>
            <a:r>
              <a:rPr lang="de-DE" sz="2000" dirty="0"/>
              <a:t>…. &amp; so on </a:t>
            </a:r>
            <a:r>
              <a:rPr lang="de-DE" sz="2000" dirty="0" err="1"/>
              <a:t>with</a:t>
            </a:r>
            <a:r>
              <a:rPr lang="de-DE" sz="2000" dirty="0"/>
              <a:t> </a:t>
            </a:r>
            <a:r>
              <a:rPr lang="de-DE" sz="2000" dirty="0" err="1"/>
              <a:t>duration</a:t>
            </a:r>
            <a:r>
              <a:rPr lang="de-DE" sz="2000" dirty="0"/>
              <a:t> (</a:t>
            </a:r>
            <a:r>
              <a:rPr lang="de-DE" sz="2000" dirty="0" err="1"/>
              <a:t>similar</a:t>
            </a:r>
            <a:r>
              <a:rPr lang="de-DE" sz="2000" dirty="0"/>
              <a:t> </a:t>
            </a:r>
            <a:r>
              <a:rPr lang="de-DE" sz="2000" dirty="0" err="1"/>
              <a:t>process</a:t>
            </a:r>
            <a:r>
              <a:rPr lang="de-DE" sz="2000" dirty="0"/>
              <a:t>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26437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A34477-C60C-49E5-8723-B1B64B786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Intakes from the bread baking table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919F856-B262-4EE3-9349-3B7915700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538855" cy="4351338"/>
          </a:xfrm>
        </p:spPr>
        <p:txBody>
          <a:bodyPr>
            <a:normAutofit lnSpcReduction="10000"/>
          </a:bodyPr>
          <a:lstStyle/>
          <a:p>
            <a:pPr marL="231775" indent="-2317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 err="1"/>
              <a:t>dough</a:t>
            </a:r>
            <a:r>
              <a:rPr lang="de-DE" sz="2400" dirty="0"/>
              <a:t> </a:t>
            </a:r>
            <a:r>
              <a:rPr lang="de-DE" sz="2400" dirty="0" err="1"/>
              <a:t>has</a:t>
            </a:r>
            <a:r>
              <a:rPr lang="de-DE" sz="2400" dirty="0"/>
              <a:t> </a:t>
            </a:r>
            <a:r>
              <a:rPr lang="de-DE" sz="2400" dirty="0" err="1"/>
              <a:t>its</a:t>
            </a:r>
            <a:r>
              <a:rPr lang="de-DE" sz="2400" dirty="0"/>
              <a:t> own </a:t>
            </a:r>
            <a:r>
              <a:rPr lang="de-DE" sz="2400" dirty="0" err="1"/>
              <a:t>properties</a:t>
            </a:r>
            <a:endParaRPr lang="de-DE" sz="2400" dirty="0"/>
          </a:p>
          <a:p>
            <a:pPr lvl="2">
              <a:lnSpc>
                <a:spcPct val="150000"/>
              </a:lnSpc>
            </a:pPr>
            <a:r>
              <a:rPr lang="de-DE" sz="1600" dirty="0" err="1"/>
              <a:t>fermentation</a:t>
            </a:r>
            <a:r>
              <a:rPr lang="de-DE" sz="1600" dirty="0"/>
              <a:t> </a:t>
            </a:r>
            <a:r>
              <a:rPr lang="de-DE" sz="1600" dirty="0" err="1"/>
              <a:t>duration</a:t>
            </a:r>
            <a:r>
              <a:rPr lang="de-DE" sz="1600" dirty="0"/>
              <a:t> (</a:t>
            </a:r>
            <a:r>
              <a:rPr lang="de-DE" sz="1600" dirty="0" err="1"/>
              <a:t>property</a:t>
            </a:r>
            <a:r>
              <a:rPr lang="de-DE" sz="1600" dirty="0"/>
              <a:t>)</a:t>
            </a:r>
          </a:p>
          <a:p>
            <a:pPr lvl="3">
              <a:lnSpc>
                <a:spcPct val="150000"/>
              </a:lnSpc>
            </a:pPr>
            <a:r>
              <a:rPr lang="de-DE" sz="2000" b="1" dirty="0" err="1"/>
              <a:t>fermentation</a:t>
            </a:r>
            <a:r>
              <a:rPr lang="de-DE" sz="2000" b="1" dirty="0"/>
              <a:t> </a:t>
            </a:r>
            <a:r>
              <a:rPr lang="de-DE" sz="2000" b="1" dirty="0" err="1"/>
              <a:t>duration</a:t>
            </a:r>
            <a:r>
              <a:rPr lang="de-DE" sz="2000" b="1" dirty="0"/>
              <a:t> </a:t>
            </a:r>
            <a:r>
              <a:rPr lang="de-DE" sz="2000" i="1" dirty="0" err="1"/>
              <a:t>has</a:t>
            </a:r>
            <a:r>
              <a:rPr lang="de-DE" sz="2000" dirty="0"/>
              <a:t> </a:t>
            </a:r>
            <a:r>
              <a:rPr lang="de-DE" sz="2000" u="sng" dirty="0" err="1"/>
              <a:t>Some</a:t>
            </a:r>
            <a:r>
              <a:rPr lang="de-DE" sz="2000" dirty="0"/>
              <a:t> </a:t>
            </a:r>
            <a:r>
              <a:rPr lang="de-DE" sz="2000" b="1" dirty="0"/>
              <a:t>Unit</a:t>
            </a:r>
            <a:r>
              <a:rPr lang="de-DE" sz="2000" dirty="0"/>
              <a:t> </a:t>
            </a:r>
            <a:r>
              <a:rPr lang="de-DE" sz="2000" dirty="0">
                <a:sym typeface="Wingdings" panose="05000000000000000000" pitchFamily="2" charset="2"/>
              </a:rPr>
              <a:t> </a:t>
            </a:r>
            <a:r>
              <a:rPr lang="de-DE" sz="2000" b="1" dirty="0" err="1">
                <a:sym typeface="Wingdings" panose="05000000000000000000" pitchFamily="2" charset="2"/>
              </a:rPr>
              <a:t>standardized</a:t>
            </a:r>
            <a:r>
              <a:rPr lang="de-DE" sz="2000" b="1" dirty="0">
                <a:sym typeface="Wingdings" panose="05000000000000000000" pitchFamily="2" charset="2"/>
              </a:rPr>
              <a:t> Unit</a:t>
            </a:r>
          </a:p>
          <a:p>
            <a:pPr lvl="3">
              <a:lnSpc>
                <a:spcPct val="150000"/>
              </a:lnSpc>
            </a:pPr>
            <a:r>
              <a:rPr lang="de-DE" sz="2000" b="1" dirty="0" err="1">
                <a:sym typeface="Wingdings" panose="05000000000000000000" pitchFamily="2" charset="2"/>
              </a:rPr>
              <a:t>fermentation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b="1" dirty="0" err="1">
                <a:sym typeface="Wingdings" panose="05000000000000000000" pitchFamily="2" charset="2"/>
              </a:rPr>
              <a:t>duration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i="1" dirty="0" err="1">
                <a:sym typeface="Wingdings" panose="05000000000000000000" pitchFamily="2" charset="2"/>
              </a:rPr>
              <a:t>has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u="sng" dirty="0" err="1">
                <a:sym typeface="Wingdings" panose="05000000000000000000" pitchFamily="2" charset="2"/>
              </a:rPr>
              <a:t>Some</a:t>
            </a:r>
            <a:r>
              <a:rPr lang="de-DE" sz="2000" dirty="0">
                <a:sym typeface="Wingdings" panose="05000000000000000000" pitchFamily="2" charset="2"/>
              </a:rPr>
              <a:t> </a:t>
            </a:r>
            <a:r>
              <a:rPr lang="de-DE" sz="2000" b="1" dirty="0">
                <a:sym typeface="Wingdings" panose="05000000000000000000" pitchFamily="2" charset="2"/>
              </a:rPr>
              <a:t>Value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b="1" dirty="0" err="1">
                <a:sym typeface="Wingdings" panose="05000000000000000000" pitchFamily="2" charset="2"/>
              </a:rPr>
              <a:t>baking</a:t>
            </a:r>
            <a:r>
              <a:rPr lang="de-DE" sz="2400" b="1" dirty="0">
                <a:sym typeface="Wingdings" panose="05000000000000000000" pitchFamily="2" charset="2"/>
              </a:rPr>
              <a:t> </a:t>
            </a:r>
            <a:r>
              <a:rPr lang="de-DE" sz="2400" b="1" dirty="0" err="1">
                <a:sym typeface="Wingdings" panose="05000000000000000000" pitchFamily="2" charset="2"/>
              </a:rPr>
              <a:t>bread</a:t>
            </a:r>
            <a:r>
              <a:rPr lang="de-DE" sz="2400" dirty="0">
                <a:sym typeface="Wingdings" panose="05000000000000000000" pitchFamily="2" charset="2"/>
              </a:rPr>
              <a:t> </a:t>
            </a:r>
            <a:r>
              <a:rPr lang="de-DE" sz="2400" i="1" dirty="0" err="1">
                <a:sym typeface="Wingdings" panose="05000000000000000000" pitchFamily="2" charset="2"/>
              </a:rPr>
              <a:t>outputs</a:t>
            </a:r>
            <a:r>
              <a:rPr lang="de-DE" sz="2400" dirty="0">
                <a:sym typeface="Wingdings" panose="05000000000000000000" pitchFamily="2" charset="2"/>
              </a:rPr>
              <a:t> </a:t>
            </a:r>
            <a:r>
              <a:rPr lang="de-DE" sz="2400" b="1" dirty="0" err="1">
                <a:sym typeface="Wingdings" panose="05000000000000000000" pitchFamily="2" charset="2"/>
              </a:rPr>
              <a:t>bread</a:t>
            </a:r>
            <a:endParaRPr lang="de-DE" sz="2400" b="1" dirty="0">
              <a:sym typeface="Wingdings" panose="05000000000000000000" pitchFamily="2" charset="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 err="1">
                <a:sym typeface="Wingdings" panose="05000000000000000000" pitchFamily="2" charset="2"/>
              </a:rPr>
              <a:t>o</a:t>
            </a:r>
            <a:r>
              <a:rPr lang="de-DE" sz="2400" dirty="0" err="1"/>
              <a:t>utput</a:t>
            </a:r>
            <a:r>
              <a:rPr lang="de-DE" sz="2400" dirty="0"/>
              <a:t> </a:t>
            </a:r>
            <a:r>
              <a:rPr lang="de-DE" sz="2400" dirty="0" err="1"/>
              <a:t>bread</a:t>
            </a:r>
            <a:r>
              <a:rPr lang="de-DE" sz="2400" dirty="0"/>
              <a:t> </a:t>
            </a:r>
            <a:r>
              <a:rPr lang="de-DE" sz="2400" dirty="0" err="1"/>
              <a:t>has</a:t>
            </a:r>
            <a:r>
              <a:rPr lang="de-DE" sz="2400" dirty="0"/>
              <a:t> </a:t>
            </a:r>
            <a:r>
              <a:rPr lang="de-DE" sz="2400" dirty="0" err="1"/>
              <a:t>certain</a:t>
            </a:r>
            <a:r>
              <a:rPr lang="de-DE" sz="2400" dirty="0"/>
              <a:t> </a:t>
            </a:r>
            <a:r>
              <a:rPr lang="de-DE" sz="2400" dirty="0" err="1"/>
              <a:t>qualities</a:t>
            </a:r>
            <a:r>
              <a:rPr lang="de-DE" sz="2400" dirty="0"/>
              <a:t> </a:t>
            </a:r>
            <a:r>
              <a:rPr lang="de-DE" sz="2400" dirty="0" err="1"/>
              <a:t>expressed</a:t>
            </a:r>
            <a:r>
              <a:rPr lang="de-DE" sz="2400" dirty="0"/>
              <a:t> </a:t>
            </a:r>
            <a:r>
              <a:rPr lang="de-DE" sz="2400" dirty="0" err="1"/>
              <a:t>through</a:t>
            </a:r>
            <a:r>
              <a:rPr lang="de-DE" sz="2400" dirty="0"/>
              <a:t> </a:t>
            </a:r>
            <a:r>
              <a:rPr lang="de-DE" sz="2400" dirty="0" err="1"/>
              <a:t>its</a:t>
            </a:r>
            <a:r>
              <a:rPr lang="de-DE" sz="2400" dirty="0"/>
              <a:t> </a:t>
            </a:r>
            <a:r>
              <a:rPr lang="de-DE" sz="2400" dirty="0" err="1"/>
              <a:t>properties</a:t>
            </a:r>
            <a:endParaRPr lang="de-DE" sz="2400" dirty="0"/>
          </a:p>
          <a:p>
            <a:pPr lvl="2">
              <a:lnSpc>
                <a:spcPct val="150000"/>
              </a:lnSpc>
            </a:pPr>
            <a:r>
              <a:rPr lang="de-DE" dirty="0" err="1"/>
              <a:t>building</a:t>
            </a:r>
            <a:r>
              <a:rPr lang="de-DE" dirty="0"/>
              <a:t> </a:t>
            </a:r>
            <a:r>
              <a:rPr lang="de-DE" dirty="0" err="1"/>
              <a:t>statements</a:t>
            </a:r>
            <a:r>
              <a:rPr lang="de-DE" dirty="0"/>
              <a:t> </a:t>
            </a:r>
            <a:r>
              <a:rPr lang="de-DE" dirty="0" err="1"/>
              <a:t>through</a:t>
            </a:r>
            <a:r>
              <a:rPr lang="de-DE" dirty="0"/>
              <a:t> </a:t>
            </a:r>
            <a:r>
              <a:rPr lang="de-DE" dirty="0" err="1"/>
              <a:t>similar</a:t>
            </a:r>
            <a:r>
              <a:rPr lang="de-DE" dirty="0"/>
              <a:t> </a:t>
            </a:r>
            <a:r>
              <a:rPr lang="de-DE" dirty="0" err="1"/>
              <a:t>mechanisms</a:t>
            </a:r>
            <a:endParaRPr lang="de-DE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58358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6221B3-3EEE-46ED-A161-2A5D5EE56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And so…..</a:t>
            </a:r>
            <a:endParaRPr lang="en-US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F5FD54C-87FA-4C31-96C4-B8D7EA1D8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185" y="1604433"/>
            <a:ext cx="6207798" cy="2579640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/>
              <a:t>statements</a:t>
            </a:r>
            <a:r>
              <a:rPr lang="de-DE" dirty="0"/>
              <a:t> </a:t>
            </a:r>
          </a:p>
          <a:p>
            <a:pPr marL="935555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expressed</a:t>
            </a:r>
            <a:r>
              <a:rPr lang="de-DE" dirty="0"/>
              <a:t> in </a:t>
            </a:r>
            <a:r>
              <a:rPr lang="de-DE" dirty="0" err="1"/>
              <a:t>triples</a:t>
            </a:r>
            <a:endParaRPr lang="de-DE" dirty="0"/>
          </a:p>
          <a:p>
            <a:pPr marL="935555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/>
              <a:t>reuses</a:t>
            </a:r>
            <a:r>
              <a:rPr lang="de-DE" dirty="0"/>
              <a:t> </a:t>
            </a:r>
            <a:r>
              <a:rPr lang="de-DE" dirty="0" err="1"/>
              <a:t>existing</a:t>
            </a:r>
            <a:r>
              <a:rPr lang="de-DE" dirty="0"/>
              <a:t> </a:t>
            </a:r>
            <a:r>
              <a:rPr lang="de-DE" dirty="0" err="1"/>
              <a:t>standardized</a:t>
            </a:r>
            <a:r>
              <a:rPr lang="de-DE" dirty="0"/>
              <a:t> </a:t>
            </a:r>
            <a:r>
              <a:rPr lang="de-DE" dirty="0" err="1"/>
              <a:t>semantics</a:t>
            </a:r>
            <a:endParaRPr lang="de-DE" dirty="0"/>
          </a:p>
          <a:p>
            <a:pPr lvl="4">
              <a:lnSpc>
                <a:spcPct val="150000"/>
              </a:lnSpc>
            </a:pPr>
            <a:r>
              <a:rPr lang="de-DE" sz="1600" dirty="0" err="1"/>
              <a:t>common</a:t>
            </a:r>
            <a:r>
              <a:rPr lang="de-DE" sz="1600" dirty="0"/>
              <a:t> </a:t>
            </a:r>
            <a:r>
              <a:rPr lang="de-DE" sz="1600" dirty="0" err="1"/>
              <a:t>with</a:t>
            </a:r>
            <a:r>
              <a:rPr lang="de-DE" sz="1600" dirty="0"/>
              <a:t> </a:t>
            </a:r>
            <a:r>
              <a:rPr lang="de-DE" sz="1600" dirty="0" err="1"/>
              <a:t>e.g</a:t>
            </a:r>
            <a:r>
              <a:rPr lang="de-DE" sz="1600" dirty="0"/>
              <a:t>, </a:t>
            </a:r>
            <a:r>
              <a:rPr lang="de-DE" sz="1600" dirty="0" err="1"/>
              <a:t>unit</a:t>
            </a:r>
            <a:r>
              <a:rPr lang="de-DE" sz="1600" dirty="0"/>
              <a:t> </a:t>
            </a:r>
            <a:endParaRPr lang="en-US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2EA682AD-7E94-46E0-812B-451AEA0C6D65}"/>
              </a:ext>
            </a:extLst>
          </p:cNvPr>
          <p:cNvSpPr/>
          <p:nvPr/>
        </p:nvSpPr>
        <p:spPr>
          <a:xfrm>
            <a:off x="3734098" y="5758876"/>
            <a:ext cx="78983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32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triples</a:t>
            </a:r>
            <a:r>
              <a:rPr lang="de-DE" sz="3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de-DE" sz="32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build</a:t>
            </a:r>
            <a:r>
              <a:rPr lang="de-DE" sz="3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de-DE" sz="32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blocks</a:t>
            </a:r>
            <a:r>
              <a:rPr lang="de-DE" sz="3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de-DE" sz="32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of</a:t>
            </a:r>
            <a:r>
              <a:rPr lang="de-DE" sz="3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de-DE" sz="32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knowledge</a:t>
            </a:r>
            <a:r>
              <a:rPr lang="de-DE" sz="3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de-DE" sz="32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graph</a:t>
            </a:r>
            <a:endParaRPr lang="de-DE" sz="3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495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uppieren 79">
            <a:extLst>
              <a:ext uri="{FF2B5EF4-FFF2-40B4-BE49-F238E27FC236}">
                <a16:creationId xmlns:a16="http://schemas.microsoft.com/office/drawing/2014/main" id="{4269DAD0-DA71-4EB2-BD6C-83288FF6A0F9}"/>
              </a:ext>
            </a:extLst>
          </p:cNvPr>
          <p:cNvGrpSpPr/>
          <p:nvPr/>
        </p:nvGrpSpPr>
        <p:grpSpPr>
          <a:xfrm>
            <a:off x="370979" y="1700981"/>
            <a:ext cx="10513331" cy="4622000"/>
            <a:chOff x="370979" y="1302327"/>
            <a:chExt cx="11012822" cy="5020654"/>
          </a:xfrm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C58C01EE-AB1B-49B6-8422-AC69C53804F8}"/>
                </a:ext>
              </a:extLst>
            </p:cNvPr>
            <p:cNvSpPr/>
            <p:nvPr/>
          </p:nvSpPr>
          <p:spPr>
            <a:xfrm>
              <a:off x="3671455" y="1302327"/>
              <a:ext cx="914400" cy="914400"/>
            </a:xfrm>
            <a:prstGeom prst="ellipse">
              <a:avLst/>
            </a:prstGeom>
            <a:ln w="127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de-DE" sz="1200" dirty="0" err="1"/>
                <a:t>baking</a:t>
              </a:r>
              <a:endParaRPr lang="de-DE" sz="1200" dirty="0"/>
            </a:p>
            <a:p>
              <a:pPr algn="ctr"/>
              <a:r>
                <a:rPr lang="de-DE" sz="1200" dirty="0" err="1"/>
                <a:t>breads</a:t>
              </a:r>
              <a:endParaRPr lang="en-US" sz="1200" dirty="0"/>
            </a:p>
          </p:txBody>
        </p: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743EAC27-3CD2-464C-8EEA-C06120CF7F0C}"/>
                </a:ext>
              </a:extLst>
            </p:cNvPr>
            <p:cNvSpPr/>
            <p:nvPr/>
          </p:nvSpPr>
          <p:spPr>
            <a:xfrm>
              <a:off x="6705601" y="1302327"/>
              <a:ext cx="914400" cy="914400"/>
            </a:xfrm>
            <a:prstGeom prst="ellipse">
              <a:avLst/>
            </a:prstGeom>
            <a:ln w="127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de-DE" sz="1200" dirty="0" err="1"/>
                <a:t>breads</a:t>
              </a:r>
              <a:endParaRPr lang="en-US" sz="1200" dirty="0"/>
            </a:p>
          </p:txBody>
        </p:sp>
        <p:cxnSp>
          <p:nvCxnSpPr>
            <p:cNvPr id="8" name="Gerade Verbindung mit Pfeil 7">
              <a:extLst>
                <a:ext uri="{FF2B5EF4-FFF2-40B4-BE49-F238E27FC236}">
                  <a16:creationId xmlns:a16="http://schemas.microsoft.com/office/drawing/2014/main" id="{B02E77A3-28D4-41E7-A38C-FB20398EC1AB}"/>
                </a:ext>
              </a:extLst>
            </p:cNvPr>
            <p:cNvCxnSpPr>
              <a:stCxn id="5" idx="6"/>
              <a:endCxn id="6" idx="2"/>
            </p:cNvCxnSpPr>
            <p:nvPr/>
          </p:nvCxnSpPr>
          <p:spPr>
            <a:xfrm>
              <a:off x="4585855" y="1759527"/>
              <a:ext cx="211974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4F66C0F6-B168-489C-91EE-4577D23C695D}"/>
                </a:ext>
              </a:extLst>
            </p:cNvPr>
            <p:cNvSpPr txBox="1"/>
            <p:nvPr/>
          </p:nvSpPr>
          <p:spPr>
            <a:xfrm>
              <a:off x="5098473" y="1468579"/>
              <a:ext cx="964176" cy="33432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>
              <a:defPPr>
                <a:defRPr lang="de-DE"/>
              </a:defPPr>
              <a:lvl1pPr>
                <a:defRPr sz="1200" i="1"/>
              </a:lvl1pPr>
            </a:lstStyle>
            <a:p>
              <a:r>
                <a:rPr lang="de-DE" dirty="0" err="1"/>
                <a:t>produces</a:t>
              </a:r>
              <a:endParaRPr lang="en-US" dirty="0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2D6C2108-AA1A-47C5-A045-230D99F88A8E}"/>
                </a:ext>
              </a:extLst>
            </p:cNvPr>
            <p:cNvSpPr/>
            <p:nvPr/>
          </p:nvSpPr>
          <p:spPr>
            <a:xfrm>
              <a:off x="582953" y="2075840"/>
              <a:ext cx="914400" cy="914400"/>
            </a:xfrm>
            <a:prstGeom prst="ellipse">
              <a:avLst/>
            </a:prstGeom>
            <a:ln w="127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de-DE" sz="1200" dirty="0" err="1"/>
                <a:t>doughs</a:t>
              </a:r>
              <a:endParaRPr lang="en-US" sz="1200" dirty="0"/>
            </a:p>
          </p:txBody>
        </p:sp>
        <p:cxnSp>
          <p:nvCxnSpPr>
            <p:cNvPr id="12" name="Gerade Verbindung mit Pfeil 11">
              <a:extLst>
                <a:ext uri="{FF2B5EF4-FFF2-40B4-BE49-F238E27FC236}">
                  <a16:creationId xmlns:a16="http://schemas.microsoft.com/office/drawing/2014/main" id="{C35C3226-B0CD-4C8A-B09B-02EBF5EC2372}"/>
                </a:ext>
              </a:extLst>
            </p:cNvPr>
            <p:cNvCxnSpPr>
              <a:cxnSpLocks/>
              <a:stCxn id="5" idx="2"/>
              <a:endCxn id="10" idx="6"/>
            </p:cNvCxnSpPr>
            <p:nvPr/>
          </p:nvCxnSpPr>
          <p:spPr>
            <a:xfrm flipH="1">
              <a:off x="1497353" y="1759527"/>
              <a:ext cx="2174102" cy="77351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35600C22-C319-4787-8463-B6A28539973A}"/>
                </a:ext>
              </a:extLst>
            </p:cNvPr>
            <p:cNvSpPr txBox="1"/>
            <p:nvPr/>
          </p:nvSpPr>
          <p:spPr>
            <a:xfrm>
              <a:off x="2312906" y="1971981"/>
              <a:ext cx="577968" cy="30089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de-DE" sz="1200" i="1" dirty="0" err="1"/>
                <a:t>takes</a:t>
              </a:r>
              <a:endParaRPr lang="en-US" sz="1200" i="1" dirty="0"/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F5A307D8-DB35-4F27-8E74-8F094F629CEF}"/>
                </a:ext>
              </a:extLst>
            </p:cNvPr>
            <p:cNvSpPr/>
            <p:nvPr/>
          </p:nvSpPr>
          <p:spPr>
            <a:xfrm>
              <a:off x="5239138" y="3049371"/>
              <a:ext cx="914400" cy="914400"/>
            </a:xfrm>
            <a:prstGeom prst="ellipse">
              <a:avLst/>
            </a:prstGeom>
            <a:ln w="127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de-DE" sz="1200" dirty="0" err="1"/>
                <a:t>baking</a:t>
              </a:r>
              <a:endParaRPr lang="en-US" sz="1200" dirty="0"/>
            </a:p>
          </p:txBody>
        </p:sp>
        <p:cxnSp>
          <p:nvCxnSpPr>
            <p:cNvPr id="18" name="Gerade Verbindung mit Pfeil 17">
              <a:extLst>
                <a:ext uri="{FF2B5EF4-FFF2-40B4-BE49-F238E27FC236}">
                  <a16:creationId xmlns:a16="http://schemas.microsoft.com/office/drawing/2014/main" id="{4DE96D5E-55EE-49E9-9619-49F9DF8EFEAC}"/>
                </a:ext>
              </a:extLst>
            </p:cNvPr>
            <p:cNvCxnSpPr>
              <a:stCxn id="5" idx="5"/>
              <a:endCxn id="16" idx="0"/>
            </p:cNvCxnSpPr>
            <p:nvPr/>
          </p:nvCxnSpPr>
          <p:spPr>
            <a:xfrm>
              <a:off x="4451944" y="2082816"/>
              <a:ext cx="1244394" cy="96655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807DB06F-58F4-4C82-99E9-D8F601ABFA37}"/>
                </a:ext>
              </a:extLst>
            </p:cNvPr>
            <p:cNvSpPr txBox="1"/>
            <p:nvPr/>
          </p:nvSpPr>
          <p:spPr>
            <a:xfrm>
              <a:off x="4742630" y="2413629"/>
              <a:ext cx="1464375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>
              <a:defPPr>
                <a:defRPr lang="de-DE"/>
              </a:defPPr>
              <a:lvl1pPr>
                <a:defRPr sz="1200" i="1"/>
              </a:lvl1pPr>
            </a:lstStyle>
            <a:p>
              <a:r>
                <a:rPr lang="de-DE" dirty="0" err="1"/>
                <a:t>applies</a:t>
              </a:r>
              <a:r>
                <a:rPr lang="de-DE" dirty="0"/>
                <a:t> </a:t>
              </a:r>
              <a:r>
                <a:rPr lang="de-DE" dirty="0" err="1"/>
                <a:t>method</a:t>
              </a:r>
              <a:endParaRPr lang="en-US" dirty="0"/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E938BBB0-9A50-49D9-8C6F-B66250FD5CEE}"/>
                </a:ext>
              </a:extLst>
            </p:cNvPr>
            <p:cNvSpPr/>
            <p:nvPr/>
          </p:nvSpPr>
          <p:spPr>
            <a:xfrm>
              <a:off x="2955899" y="2713534"/>
              <a:ext cx="914400" cy="914400"/>
            </a:xfrm>
            <a:prstGeom prst="ellipse">
              <a:avLst/>
            </a:prstGeom>
            <a:ln w="127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de-DE" sz="1200" dirty="0" err="1"/>
                <a:t>ovens</a:t>
              </a:r>
              <a:endParaRPr lang="en-US" sz="1200" dirty="0"/>
            </a:p>
          </p:txBody>
        </p:sp>
        <p:cxnSp>
          <p:nvCxnSpPr>
            <p:cNvPr id="23" name="Gerade Verbindung mit Pfeil 22">
              <a:extLst>
                <a:ext uri="{FF2B5EF4-FFF2-40B4-BE49-F238E27FC236}">
                  <a16:creationId xmlns:a16="http://schemas.microsoft.com/office/drawing/2014/main" id="{937FC726-7075-4E3A-822C-C7F145968CFD}"/>
                </a:ext>
              </a:extLst>
            </p:cNvPr>
            <p:cNvCxnSpPr>
              <a:cxnSpLocks/>
              <a:stCxn id="5" idx="4"/>
              <a:endCxn id="21" idx="7"/>
            </p:cNvCxnSpPr>
            <p:nvPr/>
          </p:nvCxnSpPr>
          <p:spPr>
            <a:xfrm flipH="1">
              <a:off x="3736388" y="2216727"/>
              <a:ext cx="392267" cy="63071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4C65AA29-EFFC-48DC-ADE0-404850EBB029}"/>
                </a:ext>
              </a:extLst>
            </p:cNvPr>
            <p:cNvSpPr txBox="1"/>
            <p:nvPr/>
          </p:nvSpPr>
          <p:spPr>
            <a:xfrm>
              <a:off x="3519588" y="2220240"/>
              <a:ext cx="944026" cy="33432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>
              <a:defPPr>
                <a:defRPr lang="de-DE"/>
              </a:defPPr>
              <a:lvl1pPr>
                <a:defRPr sz="1200" i="1"/>
              </a:lvl1pPr>
            </a:lstStyle>
            <a:p>
              <a:r>
                <a:rPr lang="de-DE" dirty="0" err="1"/>
                <a:t>uses</a:t>
              </a:r>
              <a:r>
                <a:rPr lang="de-DE" dirty="0"/>
                <a:t> </a:t>
              </a:r>
              <a:r>
                <a:rPr lang="de-DE" dirty="0" err="1"/>
                <a:t>tool</a:t>
              </a:r>
              <a:endParaRPr lang="en-US" dirty="0"/>
            </a:p>
          </p:txBody>
        </p:sp>
        <p:cxnSp>
          <p:nvCxnSpPr>
            <p:cNvPr id="26" name="Gerade Verbindung mit Pfeil 25">
              <a:extLst>
                <a:ext uri="{FF2B5EF4-FFF2-40B4-BE49-F238E27FC236}">
                  <a16:creationId xmlns:a16="http://schemas.microsoft.com/office/drawing/2014/main" id="{01BC7FAD-E10E-4033-9650-E73E2A75A5A5}"/>
                </a:ext>
              </a:extLst>
            </p:cNvPr>
            <p:cNvCxnSpPr>
              <a:cxnSpLocks/>
              <a:endCxn id="27" idx="2"/>
            </p:cNvCxnSpPr>
            <p:nvPr/>
          </p:nvCxnSpPr>
          <p:spPr>
            <a:xfrm>
              <a:off x="7614716" y="1807133"/>
              <a:ext cx="1441521" cy="71137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FE117C3B-6C42-4BED-8429-478AFCBAD89D}"/>
                </a:ext>
              </a:extLst>
            </p:cNvPr>
            <p:cNvSpPr/>
            <p:nvPr/>
          </p:nvSpPr>
          <p:spPr>
            <a:xfrm>
              <a:off x="9056237" y="1473191"/>
              <a:ext cx="2327564" cy="2090631"/>
            </a:xfrm>
            <a:prstGeom prst="ellipse">
              <a:avLst/>
            </a:prstGeom>
            <a:ln w="127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indent="346075"/>
              <a:r>
                <a:rPr lang="de-DE" sz="1200" dirty="0" err="1"/>
                <a:t>bread</a:t>
              </a:r>
              <a:r>
                <a:rPr lang="de-DE" sz="1200" dirty="0"/>
                <a:t> </a:t>
              </a:r>
              <a:r>
                <a:rPr lang="de-DE" sz="1200" dirty="0" err="1"/>
                <a:t>property</a:t>
              </a:r>
              <a:endParaRPr lang="de-DE" sz="1200" dirty="0"/>
            </a:p>
            <a:p>
              <a:pPr marL="568325" indent="-222250">
                <a:buFont typeface="Arial" panose="020B0604020202020204" pitchFamily="34" charset="0"/>
                <a:buChar char="•"/>
              </a:pPr>
              <a:r>
                <a:rPr lang="de-DE" sz="1200" dirty="0" err="1"/>
                <a:t>density</a:t>
              </a:r>
              <a:endParaRPr lang="de-DE" sz="1200" dirty="0"/>
            </a:p>
            <a:p>
              <a:pPr marL="568325" indent="-222250">
                <a:buFont typeface="Arial" panose="020B0604020202020204" pitchFamily="34" charset="0"/>
                <a:buChar char="•"/>
              </a:pPr>
              <a:r>
                <a:rPr lang="de-DE" sz="1200" dirty="0" err="1"/>
                <a:t>avg</a:t>
              </a:r>
              <a:r>
                <a:rPr lang="de-DE" sz="1200" dirty="0"/>
                <a:t>. </a:t>
              </a:r>
              <a:r>
                <a:rPr lang="de-DE" sz="1200" dirty="0" err="1"/>
                <a:t>bubble</a:t>
              </a:r>
              <a:r>
                <a:rPr lang="de-DE" sz="1200" dirty="0"/>
                <a:t> </a:t>
              </a:r>
            </a:p>
            <a:p>
              <a:pPr marL="346075" indent="222250"/>
              <a:r>
                <a:rPr lang="de-DE" sz="1200" dirty="0" err="1"/>
                <a:t>diameter</a:t>
              </a:r>
              <a:endParaRPr lang="en-US" sz="1200" dirty="0"/>
            </a:p>
          </p:txBody>
        </p:sp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E1E54DFB-1A5C-4314-ADB8-37CDC6CF1A92}"/>
                </a:ext>
              </a:extLst>
            </p:cNvPr>
            <p:cNvSpPr txBox="1"/>
            <p:nvPr/>
          </p:nvSpPr>
          <p:spPr>
            <a:xfrm>
              <a:off x="7809143" y="1993543"/>
              <a:ext cx="1034257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>
              <a:defPPr>
                <a:defRPr lang="de-DE"/>
              </a:defPPr>
              <a:lvl1pPr>
                <a:defRPr sz="1200" i="1"/>
              </a:lvl1pPr>
            </a:lstStyle>
            <a:p>
              <a:r>
                <a:rPr lang="de-DE" dirty="0" err="1"/>
                <a:t>properties</a:t>
              </a:r>
              <a:endParaRPr lang="en-US" dirty="0"/>
            </a:p>
          </p:txBody>
        </p: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05BB3BF9-1F34-4549-8999-2C80EDD41B1D}"/>
                </a:ext>
              </a:extLst>
            </p:cNvPr>
            <p:cNvSpPr/>
            <p:nvPr/>
          </p:nvSpPr>
          <p:spPr>
            <a:xfrm>
              <a:off x="3403942" y="4232350"/>
              <a:ext cx="2327564" cy="2090631"/>
            </a:xfrm>
            <a:prstGeom prst="ellipse">
              <a:avLst/>
            </a:prstGeom>
            <a:ln w="127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indent="346075"/>
              <a:r>
                <a:rPr lang="de-DE" sz="1200" dirty="0" err="1"/>
                <a:t>oven</a:t>
              </a:r>
              <a:r>
                <a:rPr lang="de-DE" sz="1200" dirty="0"/>
                <a:t> </a:t>
              </a:r>
              <a:r>
                <a:rPr lang="de-DE" sz="1200" dirty="0" err="1"/>
                <a:t>parameter</a:t>
              </a:r>
              <a:endParaRPr lang="de-DE" sz="1200" dirty="0"/>
            </a:p>
            <a:p>
              <a:pPr marL="568325" indent="-222250">
                <a:buFont typeface="Arial" panose="020B0604020202020204" pitchFamily="34" charset="0"/>
                <a:buChar char="•"/>
              </a:pPr>
              <a:r>
                <a:rPr lang="de-DE" sz="1200" dirty="0" err="1"/>
                <a:t>manufacturer</a:t>
              </a:r>
              <a:endParaRPr lang="de-DE" sz="1200" dirty="0"/>
            </a:p>
            <a:p>
              <a:pPr marL="568325" indent="-222250">
                <a:buFont typeface="Arial" panose="020B0604020202020204" pitchFamily="34" charset="0"/>
                <a:buChar char="•"/>
              </a:pPr>
              <a:r>
                <a:rPr lang="de-DE" sz="1200" dirty="0" err="1"/>
                <a:t>serial</a:t>
              </a:r>
              <a:r>
                <a:rPr lang="de-DE" sz="1200" dirty="0"/>
                <a:t> </a:t>
              </a:r>
              <a:r>
                <a:rPr lang="de-DE" sz="1200" dirty="0" err="1"/>
                <a:t>No</a:t>
              </a:r>
              <a:endParaRPr lang="en-US" sz="1200" dirty="0"/>
            </a:p>
          </p:txBody>
        </p:sp>
        <p:cxnSp>
          <p:nvCxnSpPr>
            <p:cNvPr id="32" name="Gerade Verbindung mit Pfeil 31">
              <a:extLst>
                <a:ext uri="{FF2B5EF4-FFF2-40B4-BE49-F238E27FC236}">
                  <a16:creationId xmlns:a16="http://schemas.microsoft.com/office/drawing/2014/main" id="{CC7F5127-899A-41F0-8BF5-61A9FBD3959F}"/>
                </a:ext>
              </a:extLst>
            </p:cNvPr>
            <p:cNvCxnSpPr>
              <a:cxnSpLocks/>
              <a:stCxn id="21" idx="4"/>
              <a:endCxn id="31" idx="0"/>
            </p:cNvCxnSpPr>
            <p:nvPr/>
          </p:nvCxnSpPr>
          <p:spPr>
            <a:xfrm>
              <a:off x="3413099" y="3627934"/>
              <a:ext cx="1154625" cy="60441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66F0BF64-5AF4-46D9-8210-91846079E7FA}"/>
                </a:ext>
              </a:extLst>
            </p:cNvPr>
            <p:cNvSpPr txBox="1"/>
            <p:nvPr/>
          </p:nvSpPr>
          <p:spPr>
            <a:xfrm>
              <a:off x="3199813" y="3760275"/>
              <a:ext cx="1328553" cy="30089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>
              <a:defPPr>
                <a:defRPr lang="de-DE"/>
              </a:defPPr>
              <a:lvl1pPr>
                <a:defRPr sz="1200" i="1"/>
              </a:lvl1pPr>
            </a:lstStyle>
            <a:p>
              <a:r>
                <a:rPr lang="de-DE" dirty="0" err="1"/>
                <a:t>meta</a:t>
              </a:r>
              <a:r>
                <a:rPr lang="de-DE" dirty="0"/>
                <a:t> </a:t>
              </a:r>
              <a:r>
                <a:rPr lang="de-DE" dirty="0" err="1"/>
                <a:t>parameter</a:t>
              </a:r>
              <a:endParaRPr lang="en-US" dirty="0"/>
            </a:p>
          </p:txBody>
        </p:sp>
        <p:sp>
          <p:nvSpPr>
            <p:cNvPr id="38" name="Ellipse 37">
              <a:extLst>
                <a:ext uri="{FF2B5EF4-FFF2-40B4-BE49-F238E27FC236}">
                  <a16:creationId xmlns:a16="http://schemas.microsoft.com/office/drawing/2014/main" id="{5554596A-04F6-4216-AC63-82E502DF29A7}"/>
                </a:ext>
              </a:extLst>
            </p:cNvPr>
            <p:cNvSpPr/>
            <p:nvPr/>
          </p:nvSpPr>
          <p:spPr>
            <a:xfrm>
              <a:off x="6608621" y="4053157"/>
              <a:ext cx="2327564" cy="2090631"/>
            </a:xfrm>
            <a:prstGeom prst="ellipse">
              <a:avLst/>
            </a:prstGeom>
            <a:ln w="127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indent="346075"/>
              <a:r>
                <a:rPr lang="de-DE" sz="1200" dirty="0" err="1"/>
                <a:t>baking</a:t>
              </a:r>
              <a:r>
                <a:rPr lang="de-DE" sz="1200" dirty="0"/>
                <a:t> </a:t>
              </a:r>
              <a:r>
                <a:rPr lang="de-DE" sz="1200" dirty="0" err="1"/>
                <a:t>parameter</a:t>
              </a:r>
              <a:endParaRPr lang="de-DE" sz="1200" dirty="0"/>
            </a:p>
            <a:p>
              <a:pPr marL="568325" indent="-222250">
                <a:buFont typeface="Arial" panose="020B0604020202020204" pitchFamily="34" charset="0"/>
                <a:buChar char="•"/>
              </a:pPr>
              <a:r>
                <a:rPr lang="de-DE" sz="1200" dirty="0" err="1"/>
                <a:t>temperature</a:t>
              </a:r>
              <a:endParaRPr lang="de-DE" sz="1200" dirty="0"/>
            </a:p>
            <a:p>
              <a:pPr marL="568325" indent="-222250">
                <a:buFont typeface="Arial" panose="020B0604020202020204" pitchFamily="34" charset="0"/>
                <a:buChar char="•"/>
              </a:pPr>
              <a:r>
                <a:rPr lang="de-DE" sz="1200" dirty="0" err="1"/>
                <a:t>duration</a:t>
              </a:r>
              <a:endParaRPr lang="en-US" sz="1200" dirty="0"/>
            </a:p>
          </p:txBody>
        </p:sp>
        <p:sp>
          <p:nvSpPr>
            <p:cNvPr id="39" name="Ellipse 38">
              <a:extLst>
                <a:ext uri="{FF2B5EF4-FFF2-40B4-BE49-F238E27FC236}">
                  <a16:creationId xmlns:a16="http://schemas.microsoft.com/office/drawing/2014/main" id="{1E323A61-513B-479F-A0B3-E3695AA31102}"/>
                </a:ext>
              </a:extLst>
            </p:cNvPr>
            <p:cNvSpPr/>
            <p:nvPr/>
          </p:nvSpPr>
          <p:spPr>
            <a:xfrm>
              <a:off x="370979" y="3904284"/>
              <a:ext cx="2327564" cy="2138001"/>
            </a:xfrm>
            <a:prstGeom prst="ellipse">
              <a:avLst/>
            </a:prstGeom>
            <a:ln w="127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234950" indent="-179388"/>
              <a:r>
                <a:rPr lang="de-DE" sz="1200" dirty="0" err="1"/>
                <a:t>dough</a:t>
              </a:r>
              <a:r>
                <a:rPr lang="de-DE" sz="1200" dirty="0"/>
                <a:t> </a:t>
              </a:r>
              <a:r>
                <a:rPr lang="de-DE" sz="1200" dirty="0" err="1"/>
                <a:t>property</a:t>
              </a:r>
              <a:endParaRPr lang="de-DE" sz="1200" dirty="0"/>
            </a:p>
            <a:p>
              <a:pPr marL="234950" indent="-179388">
                <a:buFont typeface="Arial" panose="020B0604020202020204" pitchFamily="34" charset="0"/>
                <a:buChar char="•"/>
              </a:pPr>
              <a:r>
                <a:rPr lang="de-DE" sz="1200" dirty="0" err="1"/>
                <a:t>yeast</a:t>
              </a:r>
              <a:r>
                <a:rPr lang="de-DE" sz="1200" dirty="0"/>
                <a:t>%</a:t>
              </a:r>
            </a:p>
            <a:p>
              <a:pPr marL="234950" indent="-179388">
                <a:buFont typeface="Arial" panose="020B0604020202020204" pitchFamily="34" charset="0"/>
                <a:buChar char="•"/>
              </a:pPr>
              <a:r>
                <a:rPr lang="de-DE" sz="1200" dirty="0" err="1"/>
                <a:t>fermentation</a:t>
              </a:r>
              <a:r>
                <a:rPr lang="de-DE" sz="1200" dirty="0"/>
                <a:t> </a:t>
              </a:r>
              <a:r>
                <a:rPr lang="de-DE" sz="1200" dirty="0" err="1"/>
                <a:t>duration</a:t>
              </a:r>
              <a:endParaRPr lang="de-DE" sz="1200" dirty="0"/>
            </a:p>
            <a:p>
              <a:pPr marL="234950" indent="-179388">
                <a:buFont typeface="Arial" panose="020B0604020202020204" pitchFamily="34" charset="0"/>
                <a:buChar char="•"/>
              </a:pPr>
              <a:r>
                <a:rPr lang="de-DE" sz="1200" dirty="0" err="1"/>
                <a:t>fermentation</a:t>
              </a:r>
              <a:r>
                <a:rPr lang="de-DE" sz="1200" dirty="0"/>
                <a:t> </a:t>
              </a:r>
              <a:r>
                <a:rPr lang="de-DE" sz="1200" dirty="0" err="1"/>
                <a:t>temp</a:t>
              </a:r>
              <a:endParaRPr lang="de-DE" sz="1200" dirty="0"/>
            </a:p>
          </p:txBody>
        </p:sp>
        <p:cxnSp>
          <p:nvCxnSpPr>
            <p:cNvPr id="40" name="Gerade Verbindung mit Pfeil 39">
              <a:extLst>
                <a:ext uri="{FF2B5EF4-FFF2-40B4-BE49-F238E27FC236}">
                  <a16:creationId xmlns:a16="http://schemas.microsoft.com/office/drawing/2014/main" id="{E222FBDC-F642-49CD-BCA1-DC09516AF660}"/>
                </a:ext>
              </a:extLst>
            </p:cNvPr>
            <p:cNvCxnSpPr>
              <a:cxnSpLocks/>
              <a:stCxn id="10" idx="5"/>
              <a:endCxn id="39" idx="0"/>
            </p:cNvCxnSpPr>
            <p:nvPr/>
          </p:nvCxnSpPr>
          <p:spPr>
            <a:xfrm>
              <a:off x="1363442" y="2856329"/>
              <a:ext cx="171319" cy="104795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43" name="Textfeld 42">
              <a:extLst>
                <a:ext uri="{FF2B5EF4-FFF2-40B4-BE49-F238E27FC236}">
                  <a16:creationId xmlns:a16="http://schemas.microsoft.com/office/drawing/2014/main" id="{569D74A3-AE19-4B51-812B-DAE9E045A189}"/>
                </a:ext>
              </a:extLst>
            </p:cNvPr>
            <p:cNvSpPr txBox="1"/>
            <p:nvPr/>
          </p:nvSpPr>
          <p:spPr>
            <a:xfrm>
              <a:off x="931972" y="3211030"/>
              <a:ext cx="1034257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>
              <a:defPPr>
                <a:defRPr lang="de-DE"/>
              </a:defPPr>
              <a:lvl1pPr>
                <a:defRPr sz="1200" i="1"/>
              </a:lvl1pPr>
            </a:lstStyle>
            <a:p>
              <a:r>
                <a:rPr lang="de-DE" dirty="0" err="1"/>
                <a:t>properties</a:t>
              </a:r>
              <a:endParaRPr lang="en-US" dirty="0"/>
            </a:p>
          </p:txBody>
        </p:sp>
        <p:cxnSp>
          <p:nvCxnSpPr>
            <p:cNvPr id="46" name="Gerade Verbindung mit Pfeil 45">
              <a:extLst>
                <a:ext uri="{FF2B5EF4-FFF2-40B4-BE49-F238E27FC236}">
                  <a16:creationId xmlns:a16="http://schemas.microsoft.com/office/drawing/2014/main" id="{5A7BAC65-DB31-484C-A7D5-DA75239811EA}"/>
                </a:ext>
              </a:extLst>
            </p:cNvPr>
            <p:cNvCxnSpPr>
              <a:cxnSpLocks/>
              <a:stCxn id="16" idx="5"/>
              <a:endCxn id="38" idx="2"/>
            </p:cNvCxnSpPr>
            <p:nvPr/>
          </p:nvCxnSpPr>
          <p:spPr>
            <a:xfrm>
              <a:off x="6019627" y="3829860"/>
              <a:ext cx="588994" cy="126861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8" name="Textfeld 27">
            <a:extLst>
              <a:ext uri="{FF2B5EF4-FFF2-40B4-BE49-F238E27FC236}">
                <a16:creationId xmlns:a16="http://schemas.microsoft.com/office/drawing/2014/main" id="{80CB7A22-1E91-4980-AF95-74132978CA6C}"/>
              </a:ext>
            </a:extLst>
          </p:cNvPr>
          <p:cNvSpPr txBox="1"/>
          <p:nvPr/>
        </p:nvSpPr>
        <p:spPr>
          <a:xfrm>
            <a:off x="5199043" y="4365321"/>
            <a:ext cx="131157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de-DE"/>
            </a:defPPr>
            <a:lvl1pPr>
              <a:defRPr sz="1200" i="1"/>
            </a:lvl1pPr>
          </a:lstStyle>
          <a:p>
            <a:r>
              <a:rPr lang="de-DE" dirty="0" err="1"/>
              <a:t>meta</a:t>
            </a:r>
            <a:r>
              <a:rPr lang="de-DE" dirty="0"/>
              <a:t> </a:t>
            </a:r>
            <a:r>
              <a:rPr lang="de-DE" dirty="0" err="1"/>
              <a:t>parameter</a:t>
            </a:r>
            <a:r>
              <a:rPr lang="de-DE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555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FBA0C554-2173-48FE-A3D6-97CC9D35D220}"/>
              </a:ext>
            </a:extLst>
          </p:cNvPr>
          <p:cNvGrpSpPr/>
          <p:nvPr/>
        </p:nvGrpSpPr>
        <p:grpSpPr>
          <a:xfrm>
            <a:off x="398688" y="1601473"/>
            <a:ext cx="10513331" cy="4622000"/>
            <a:chOff x="370979" y="1302327"/>
            <a:chExt cx="11012822" cy="5020654"/>
          </a:xfrm>
        </p:grpSpPr>
        <p:sp>
          <p:nvSpPr>
            <p:cNvPr id="40" name="Ellipse 39">
              <a:extLst>
                <a:ext uri="{FF2B5EF4-FFF2-40B4-BE49-F238E27FC236}">
                  <a16:creationId xmlns:a16="http://schemas.microsoft.com/office/drawing/2014/main" id="{30B82363-CCEC-4817-B930-36B5FA39A063}"/>
                </a:ext>
              </a:extLst>
            </p:cNvPr>
            <p:cNvSpPr/>
            <p:nvPr/>
          </p:nvSpPr>
          <p:spPr>
            <a:xfrm>
              <a:off x="3671455" y="1302327"/>
              <a:ext cx="914400" cy="914400"/>
            </a:xfrm>
            <a:prstGeom prst="ellipse">
              <a:avLst/>
            </a:prstGeom>
            <a:ln w="127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de-DE" sz="1200" dirty="0" err="1"/>
                <a:t>baking</a:t>
              </a:r>
              <a:endParaRPr lang="de-DE" sz="1200" dirty="0"/>
            </a:p>
            <a:p>
              <a:pPr algn="ctr"/>
              <a:r>
                <a:rPr lang="de-DE" sz="1200" dirty="0" err="1"/>
                <a:t>bread</a:t>
              </a:r>
              <a:endParaRPr lang="en-US" sz="1200" dirty="0"/>
            </a:p>
          </p:txBody>
        </p:sp>
        <p:sp>
          <p:nvSpPr>
            <p:cNvPr id="46" name="Ellipse 45">
              <a:extLst>
                <a:ext uri="{FF2B5EF4-FFF2-40B4-BE49-F238E27FC236}">
                  <a16:creationId xmlns:a16="http://schemas.microsoft.com/office/drawing/2014/main" id="{8F2885FC-0E1D-4C99-9A67-B29D8DA3CFAD}"/>
                </a:ext>
              </a:extLst>
            </p:cNvPr>
            <p:cNvSpPr/>
            <p:nvPr/>
          </p:nvSpPr>
          <p:spPr>
            <a:xfrm>
              <a:off x="6705601" y="1302327"/>
              <a:ext cx="914400" cy="914400"/>
            </a:xfrm>
            <a:prstGeom prst="ellipse">
              <a:avLst/>
            </a:prstGeom>
            <a:ln w="127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de-DE" sz="1200" dirty="0" err="1"/>
                <a:t>bread</a:t>
              </a:r>
              <a:endParaRPr lang="en-US" sz="1200" dirty="0"/>
            </a:p>
          </p:txBody>
        </p:sp>
        <p:cxnSp>
          <p:nvCxnSpPr>
            <p:cNvPr id="47" name="Gerade Verbindung mit Pfeil 46">
              <a:extLst>
                <a:ext uri="{FF2B5EF4-FFF2-40B4-BE49-F238E27FC236}">
                  <a16:creationId xmlns:a16="http://schemas.microsoft.com/office/drawing/2014/main" id="{3D89BBDD-00A6-4BE5-BCA9-35924619CEE0}"/>
                </a:ext>
              </a:extLst>
            </p:cNvPr>
            <p:cNvCxnSpPr>
              <a:stCxn id="40" idx="6"/>
              <a:endCxn id="46" idx="2"/>
            </p:cNvCxnSpPr>
            <p:nvPr/>
          </p:nvCxnSpPr>
          <p:spPr>
            <a:xfrm>
              <a:off x="4585855" y="1759527"/>
              <a:ext cx="211974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48" name="Textfeld 47">
              <a:extLst>
                <a:ext uri="{FF2B5EF4-FFF2-40B4-BE49-F238E27FC236}">
                  <a16:creationId xmlns:a16="http://schemas.microsoft.com/office/drawing/2014/main" id="{57F4BA93-C787-4B16-B1ED-37898B17F620}"/>
                </a:ext>
              </a:extLst>
            </p:cNvPr>
            <p:cNvSpPr txBox="1"/>
            <p:nvPr/>
          </p:nvSpPr>
          <p:spPr>
            <a:xfrm>
              <a:off x="5098473" y="1468579"/>
              <a:ext cx="964176" cy="33432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>
              <a:defPPr>
                <a:defRPr lang="de-DE"/>
              </a:defPPr>
              <a:lvl1pPr>
                <a:defRPr sz="1200" i="1"/>
              </a:lvl1pPr>
            </a:lstStyle>
            <a:p>
              <a:r>
                <a:rPr lang="de-DE" dirty="0" err="1"/>
                <a:t>produces</a:t>
              </a:r>
              <a:endParaRPr lang="en-US" dirty="0"/>
            </a:p>
          </p:txBody>
        </p:sp>
        <p:sp>
          <p:nvSpPr>
            <p:cNvPr id="49" name="Ellipse 48">
              <a:extLst>
                <a:ext uri="{FF2B5EF4-FFF2-40B4-BE49-F238E27FC236}">
                  <a16:creationId xmlns:a16="http://schemas.microsoft.com/office/drawing/2014/main" id="{58E018BD-F7BA-436A-9E7D-98CE9E532A5E}"/>
                </a:ext>
              </a:extLst>
            </p:cNvPr>
            <p:cNvSpPr/>
            <p:nvPr/>
          </p:nvSpPr>
          <p:spPr>
            <a:xfrm>
              <a:off x="582953" y="2075840"/>
              <a:ext cx="914400" cy="914400"/>
            </a:xfrm>
            <a:prstGeom prst="ellipse">
              <a:avLst/>
            </a:prstGeom>
            <a:ln w="127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de-DE" sz="1200" dirty="0" err="1"/>
                <a:t>dough</a:t>
              </a:r>
              <a:endParaRPr lang="en-US" sz="1200" dirty="0"/>
            </a:p>
          </p:txBody>
        </p:sp>
        <p:cxnSp>
          <p:nvCxnSpPr>
            <p:cNvPr id="50" name="Gerade Verbindung mit Pfeil 49">
              <a:extLst>
                <a:ext uri="{FF2B5EF4-FFF2-40B4-BE49-F238E27FC236}">
                  <a16:creationId xmlns:a16="http://schemas.microsoft.com/office/drawing/2014/main" id="{99887334-4E90-487D-BC8C-4D9E710884BF}"/>
                </a:ext>
              </a:extLst>
            </p:cNvPr>
            <p:cNvCxnSpPr>
              <a:cxnSpLocks/>
              <a:stCxn id="40" idx="2"/>
              <a:endCxn id="49" idx="6"/>
            </p:cNvCxnSpPr>
            <p:nvPr/>
          </p:nvCxnSpPr>
          <p:spPr>
            <a:xfrm flipH="1">
              <a:off x="1497353" y="1759527"/>
              <a:ext cx="2174102" cy="77351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B43A355A-FF46-43F2-BD0A-1F832F99031E}"/>
                </a:ext>
              </a:extLst>
            </p:cNvPr>
            <p:cNvSpPr txBox="1"/>
            <p:nvPr/>
          </p:nvSpPr>
          <p:spPr>
            <a:xfrm>
              <a:off x="2312906" y="1951914"/>
              <a:ext cx="577968" cy="30089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de-DE" sz="1200" i="1" dirty="0" err="1"/>
                <a:t>takes</a:t>
              </a:r>
              <a:endParaRPr lang="en-US" sz="1200" i="1" dirty="0"/>
            </a:p>
          </p:txBody>
        </p:sp>
        <p:sp>
          <p:nvSpPr>
            <p:cNvPr id="52" name="Ellipse 51">
              <a:extLst>
                <a:ext uri="{FF2B5EF4-FFF2-40B4-BE49-F238E27FC236}">
                  <a16:creationId xmlns:a16="http://schemas.microsoft.com/office/drawing/2014/main" id="{BF2C7F91-7185-413E-AC96-71D94141EE00}"/>
                </a:ext>
              </a:extLst>
            </p:cNvPr>
            <p:cNvSpPr/>
            <p:nvPr/>
          </p:nvSpPr>
          <p:spPr>
            <a:xfrm>
              <a:off x="5239138" y="3049371"/>
              <a:ext cx="914400" cy="914400"/>
            </a:xfrm>
            <a:prstGeom prst="ellipse">
              <a:avLst/>
            </a:prstGeom>
            <a:ln w="127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de-DE" sz="1200" dirty="0" err="1"/>
                <a:t>baking</a:t>
              </a:r>
              <a:endParaRPr lang="en-US" sz="1200" dirty="0"/>
            </a:p>
          </p:txBody>
        </p:sp>
        <p:cxnSp>
          <p:nvCxnSpPr>
            <p:cNvPr id="53" name="Gerade Verbindung mit Pfeil 52">
              <a:extLst>
                <a:ext uri="{FF2B5EF4-FFF2-40B4-BE49-F238E27FC236}">
                  <a16:creationId xmlns:a16="http://schemas.microsoft.com/office/drawing/2014/main" id="{828A3791-DF9A-4335-977E-58CC184FDC07}"/>
                </a:ext>
              </a:extLst>
            </p:cNvPr>
            <p:cNvCxnSpPr>
              <a:stCxn id="40" idx="5"/>
              <a:endCxn id="52" idx="0"/>
            </p:cNvCxnSpPr>
            <p:nvPr/>
          </p:nvCxnSpPr>
          <p:spPr>
            <a:xfrm>
              <a:off x="4451944" y="2082816"/>
              <a:ext cx="1244394" cy="96655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FB376878-69AE-46F5-BD95-B8D5E8026861}"/>
                </a:ext>
              </a:extLst>
            </p:cNvPr>
            <p:cNvSpPr txBox="1"/>
            <p:nvPr/>
          </p:nvSpPr>
          <p:spPr>
            <a:xfrm>
              <a:off x="4742630" y="2413629"/>
              <a:ext cx="1464375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>
              <a:defPPr>
                <a:defRPr lang="de-DE"/>
              </a:defPPr>
              <a:lvl1pPr>
                <a:defRPr sz="1200" i="1"/>
              </a:lvl1pPr>
            </a:lstStyle>
            <a:p>
              <a:r>
                <a:rPr lang="de-DE" dirty="0" err="1"/>
                <a:t>applies</a:t>
              </a:r>
              <a:r>
                <a:rPr lang="de-DE" dirty="0"/>
                <a:t> </a:t>
              </a:r>
              <a:r>
                <a:rPr lang="de-DE" dirty="0" err="1"/>
                <a:t>method</a:t>
              </a:r>
              <a:endParaRPr lang="en-US" dirty="0"/>
            </a:p>
          </p:txBody>
        </p:sp>
        <p:sp>
          <p:nvSpPr>
            <p:cNvPr id="55" name="Ellipse 54">
              <a:extLst>
                <a:ext uri="{FF2B5EF4-FFF2-40B4-BE49-F238E27FC236}">
                  <a16:creationId xmlns:a16="http://schemas.microsoft.com/office/drawing/2014/main" id="{AEEF1AE0-F417-450D-BE51-112279FA4EFD}"/>
                </a:ext>
              </a:extLst>
            </p:cNvPr>
            <p:cNvSpPr/>
            <p:nvPr/>
          </p:nvSpPr>
          <p:spPr>
            <a:xfrm>
              <a:off x="2955899" y="2713534"/>
              <a:ext cx="914400" cy="914400"/>
            </a:xfrm>
            <a:prstGeom prst="ellipse">
              <a:avLst/>
            </a:prstGeom>
            <a:ln w="127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de-DE" sz="1200" dirty="0" err="1"/>
                <a:t>oven</a:t>
              </a:r>
              <a:endParaRPr lang="en-US" sz="1200" dirty="0"/>
            </a:p>
          </p:txBody>
        </p:sp>
        <p:cxnSp>
          <p:nvCxnSpPr>
            <p:cNvPr id="56" name="Gerade Verbindung mit Pfeil 55">
              <a:extLst>
                <a:ext uri="{FF2B5EF4-FFF2-40B4-BE49-F238E27FC236}">
                  <a16:creationId xmlns:a16="http://schemas.microsoft.com/office/drawing/2014/main" id="{1612B05F-6CE6-422B-99FB-DC1B0AFE64AA}"/>
                </a:ext>
              </a:extLst>
            </p:cNvPr>
            <p:cNvCxnSpPr>
              <a:cxnSpLocks/>
              <a:stCxn id="40" idx="4"/>
              <a:endCxn id="55" idx="0"/>
            </p:cNvCxnSpPr>
            <p:nvPr/>
          </p:nvCxnSpPr>
          <p:spPr>
            <a:xfrm flipH="1">
              <a:off x="3413100" y="2216727"/>
              <a:ext cx="715556" cy="4968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57" name="Textfeld 56">
              <a:extLst>
                <a:ext uri="{FF2B5EF4-FFF2-40B4-BE49-F238E27FC236}">
                  <a16:creationId xmlns:a16="http://schemas.microsoft.com/office/drawing/2014/main" id="{947091C9-D824-4C5E-B357-39484833BC32}"/>
                </a:ext>
              </a:extLst>
            </p:cNvPr>
            <p:cNvSpPr txBox="1"/>
            <p:nvPr/>
          </p:nvSpPr>
          <p:spPr>
            <a:xfrm>
              <a:off x="3519588" y="2220240"/>
              <a:ext cx="944026" cy="33432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>
              <a:defPPr>
                <a:defRPr lang="de-DE"/>
              </a:defPPr>
              <a:lvl1pPr>
                <a:defRPr sz="1200" i="1"/>
              </a:lvl1pPr>
            </a:lstStyle>
            <a:p>
              <a:r>
                <a:rPr lang="de-DE" dirty="0" err="1"/>
                <a:t>uses</a:t>
              </a:r>
              <a:r>
                <a:rPr lang="de-DE" dirty="0"/>
                <a:t> </a:t>
              </a:r>
              <a:r>
                <a:rPr lang="de-DE" dirty="0" err="1"/>
                <a:t>tool</a:t>
              </a:r>
              <a:endParaRPr lang="en-US" dirty="0"/>
            </a:p>
          </p:txBody>
        </p:sp>
        <p:cxnSp>
          <p:nvCxnSpPr>
            <p:cNvPr id="58" name="Gerade Verbindung mit Pfeil 57">
              <a:extLst>
                <a:ext uri="{FF2B5EF4-FFF2-40B4-BE49-F238E27FC236}">
                  <a16:creationId xmlns:a16="http://schemas.microsoft.com/office/drawing/2014/main" id="{26F2B8B4-0EA2-4AFD-8489-C93576E51F9C}"/>
                </a:ext>
              </a:extLst>
            </p:cNvPr>
            <p:cNvCxnSpPr>
              <a:cxnSpLocks/>
              <a:endCxn id="59" idx="2"/>
            </p:cNvCxnSpPr>
            <p:nvPr/>
          </p:nvCxnSpPr>
          <p:spPr>
            <a:xfrm>
              <a:off x="7614716" y="1807133"/>
              <a:ext cx="1441521" cy="71137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59" name="Ellipse 58">
              <a:extLst>
                <a:ext uri="{FF2B5EF4-FFF2-40B4-BE49-F238E27FC236}">
                  <a16:creationId xmlns:a16="http://schemas.microsoft.com/office/drawing/2014/main" id="{1A9BA685-BF0D-41E4-A138-BA15D96DD348}"/>
                </a:ext>
              </a:extLst>
            </p:cNvPr>
            <p:cNvSpPr/>
            <p:nvPr/>
          </p:nvSpPr>
          <p:spPr>
            <a:xfrm>
              <a:off x="9056237" y="1473191"/>
              <a:ext cx="2327564" cy="2090631"/>
            </a:xfrm>
            <a:prstGeom prst="ellipse">
              <a:avLst/>
            </a:prstGeom>
            <a:ln w="127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indent="346075"/>
              <a:r>
                <a:rPr lang="de-DE" sz="1200" dirty="0" err="1"/>
                <a:t>bread</a:t>
              </a:r>
              <a:r>
                <a:rPr lang="de-DE" sz="1200" dirty="0"/>
                <a:t> </a:t>
              </a:r>
              <a:r>
                <a:rPr lang="de-DE" sz="1200" dirty="0" err="1"/>
                <a:t>property</a:t>
              </a:r>
              <a:endParaRPr lang="de-DE" sz="1200" dirty="0"/>
            </a:p>
            <a:p>
              <a:pPr marL="568325" indent="-222250">
                <a:buFont typeface="Arial" panose="020B0604020202020204" pitchFamily="34" charset="0"/>
                <a:buChar char="•"/>
              </a:pPr>
              <a:r>
                <a:rPr lang="de-DE" sz="1200" dirty="0" err="1"/>
                <a:t>density</a:t>
              </a:r>
              <a:endParaRPr lang="de-DE" sz="1200" dirty="0"/>
            </a:p>
            <a:p>
              <a:pPr marL="568325" indent="-222250">
                <a:buFont typeface="Arial" panose="020B0604020202020204" pitchFamily="34" charset="0"/>
                <a:buChar char="•"/>
              </a:pPr>
              <a:r>
                <a:rPr lang="de-DE" sz="1200" dirty="0" err="1"/>
                <a:t>avg</a:t>
              </a:r>
              <a:r>
                <a:rPr lang="de-DE" sz="1200" dirty="0"/>
                <a:t>. </a:t>
              </a:r>
              <a:r>
                <a:rPr lang="de-DE" sz="1200" dirty="0" err="1"/>
                <a:t>bubble</a:t>
              </a:r>
              <a:r>
                <a:rPr lang="de-DE" sz="1200" dirty="0"/>
                <a:t> </a:t>
              </a:r>
            </a:p>
            <a:p>
              <a:pPr marL="346075" indent="222250"/>
              <a:r>
                <a:rPr lang="de-DE" sz="1200" dirty="0" err="1"/>
                <a:t>diameter</a:t>
              </a:r>
              <a:endParaRPr lang="en-US" sz="1200" dirty="0"/>
            </a:p>
          </p:txBody>
        </p:sp>
        <p:sp>
          <p:nvSpPr>
            <p:cNvPr id="60" name="Textfeld 59">
              <a:extLst>
                <a:ext uri="{FF2B5EF4-FFF2-40B4-BE49-F238E27FC236}">
                  <a16:creationId xmlns:a16="http://schemas.microsoft.com/office/drawing/2014/main" id="{3B323748-CF1F-4DB2-B5BD-72AD04512BEE}"/>
                </a:ext>
              </a:extLst>
            </p:cNvPr>
            <p:cNvSpPr txBox="1"/>
            <p:nvPr/>
          </p:nvSpPr>
          <p:spPr>
            <a:xfrm>
              <a:off x="7809143" y="1993543"/>
              <a:ext cx="1034257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>
              <a:defPPr>
                <a:defRPr lang="de-DE"/>
              </a:defPPr>
              <a:lvl1pPr>
                <a:defRPr sz="1200" i="1"/>
              </a:lvl1pPr>
            </a:lstStyle>
            <a:p>
              <a:r>
                <a:rPr lang="de-DE" dirty="0" err="1"/>
                <a:t>properties</a:t>
              </a:r>
              <a:endParaRPr lang="en-US" dirty="0"/>
            </a:p>
          </p:txBody>
        </p:sp>
        <p:sp>
          <p:nvSpPr>
            <p:cNvPr id="61" name="Ellipse 60">
              <a:extLst>
                <a:ext uri="{FF2B5EF4-FFF2-40B4-BE49-F238E27FC236}">
                  <a16:creationId xmlns:a16="http://schemas.microsoft.com/office/drawing/2014/main" id="{CF50A0BC-CB92-40F6-BD61-BB111DF0F214}"/>
                </a:ext>
              </a:extLst>
            </p:cNvPr>
            <p:cNvSpPr/>
            <p:nvPr/>
          </p:nvSpPr>
          <p:spPr>
            <a:xfrm>
              <a:off x="3403942" y="4232350"/>
              <a:ext cx="2327564" cy="2090631"/>
            </a:xfrm>
            <a:prstGeom prst="ellipse">
              <a:avLst/>
            </a:prstGeom>
            <a:ln w="127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indent="346075"/>
              <a:r>
                <a:rPr lang="de-DE" sz="1200" dirty="0" err="1"/>
                <a:t>oven</a:t>
              </a:r>
              <a:r>
                <a:rPr lang="de-DE" sz="1200" dirty="0"/>
                <a:t> </a:t>
              </a:r>
              <a:r>
                <a:rPr lang="de-DE" sz="1200" dirty="0" err="1"/>
                <a:t>parameter</a:t>
              </a:r>
              <a:endParaRPr lang="de-DE" sz="1200" dirty="0"/>
            </a:p>
            <a:p>
              <a:pPr marL="568325" indent="-222250">
                <a:buFont typeface="Arial" panose="020B0604020202020204" pitchFamily="34" charset="0"/>
                <a:buChar char="•"/>
              </a:pPr>
              <a:r>
                <a:rPr lang="de-DE" sz="1200" dirty="0" err="1"/>
                <a:t>manufacturer</a:t>
              </a:r>
              <a:endParaRPr lang="de-DE" sz="1200" dirty="0"/>
            </a:p>
            <a:p>
              <a:pPr marL="568325" indent="-222250">
                <a:buFont typeface="Arial" panose="020B0604020202020204" pitchFamily="34" charset="0"/>
                <a:buChar char="•"/>
              </a:pPr>
              <a:r>
                <a:rPr lang="de-DE" sz="1200" dirty="0" err="1"/>
                <a:t>serial</a:t>
              </a:r>
              <a:r>
                <a:rPr lang="de-DE" sz="1200" dirty="0"/>
                <a:t> </a:t>
              </a:r>
              <a:r>
                <a:rPr lang="de-DE" sz="1200" dirty="0" err="1"/>
                <a:t>No</a:t>
              </a:r>
              <a:endParaRPr lang="en-US" sz="1200" dirty="0"/>
            </a:p>
          </p:txBody>
        </p:sp>
        <p:cxnSp>
          <p:nvCxnSpPr>
            <p:cNvPr id="62" name="Gerade Verbindung mit Pfeil 61">
              <a:extLst>
                <a:ext uri="{FF2B5EF4-FFF2-40B4-BE49-F238E27FC236}">
                  <a16:creationId xmlns:a16="http://schemas.microsoft.com/office/drawing/2014/main" id="{8FCC7258-20FC-435E-B248-0FDE700BD887}"/>
                </a:ext>
              </a:extLst>
            </p:cNvPr>
            <p:cNvCxnSpPr>
              <a:cxnSpLocks/>
              <a:stCxn id="55" idx="4"/>
              <a:endCxn id="61" idx="0"/>
            </p:cNvCxnSpPr>
            <p:nvPr/>
          </p:nvCxnSpPr>
          <p:spPr>
            <a:xfrm>
              <a:off x="3413099" y="3627934"/>
              <a:ext cx="1154625" cy="60441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63" name="Textfeld 62">
              <a:extLst>
                <a:ext uri="{FF2B5EF4-FFF2-40B4-BE49-F238E27FC236}">
                  <a16:creationId xmlns:a16="http://schemas.microsoft.com/office/drawing/2014/main" id="{0CF85B43-59B7-4B63-B437-84C2515A38EF}"/>
                </a:ext>
              </a:extLst>
            </p:cNvPr>
            <p:cNvSpPr txBox="1"/>
            <p:nvPr/>
          </p:nvSpPr>
          <p:spPr>
            <a:xfrm>
              <a:off x="3199813" y="3790376"/>
              <a:ext cx="1373891" cy="30089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>
              <a:defPPr>
                <a:defRPr lang="de-DE"/>
              </a:defPPr>
              <a:lvl1pPr>
                <a:defRPr sz="1200" i="1"/>
              </a:lvl1pPr>
            </a:lstStyle>
            <a:p>
              <a:r>
                <a:rPr lang="de-DE" dirty="0" err="1"/>
                <a:t>meta</a:t>
              </a:r>
              <a:r>
                <a:rPr lang="de-DE" dirty="0"/>
                <a:t> </a:t>
              </a:r>
              <a:r>
                <a:rPr lang="de-DE" dirty="0" err="1"/>
                <a:t>parameter</a:t>
              </a:r>
              <a:r>
                <a:rPr lang="de-DE" dirty="0"/>
                <a:t> </a:t>
              </a:r>
              <a:endParaRPr lang="en-US" dirty="0"/>
            </a:p>
          </p:txBody>
        </p:sp>
        <p:sp>
          <p:nvSpPr>
            <p:cNvPr id="64" name="Ellipse 63">
              <a:extLst>
                <a:ext uri="{FF2B5EF4-FFF2-40B4-BE49-F238E27FC236}">
                  <a16:creationId xmlns:a16="http://schemas.microsoft.com/office/drawing/2014/main" id="{0FC523BB-1B37-48ED-95D3-C2B16788623F}"/>
                </a:ext>
              </a:extLst>
            </p:cNvPr>
            <p:cNvSpPr/>
            <p:nvPr/>
          </p:nvSpPr>
          <p:spPr>
            <a:xfrm>
              <a:off x="6608621" y="4053157"/>
              <a:ext cx="2327564" cy="2090631"/>
            </a:xfrm>
            <a:prstGeom prst="ellipse">
              <a:avLst/>
            </a:prstGeom>
            <a:ln w="127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indent="346075"/>
              <a:r>
                <a:rPr lang="de-DE" sz="1200" dirty="0" err="1"/>
                <a:t>baking</a:t>
              </a:r>
              <a:r>
                <a:rPr lang="de-DE" sz="1200" dirty="0"/>
                <a:t> </a:t>
              </a:r>
              <a:r>
                <a:rPr lang="de-DE" sz="1200" dirty="0" err="1"/>
                <a:t>parameter</a:t>
              </a:r>
              <a:endParaRPr lang="de-DE" sz="1200" dirty="0"/>
            </a:p>
            <a:p>
              <a:pPr marL="568325" indent="-222250">
                <a:buFont typeface="Arial" panose="020B0604020202020204" pitchFamily="34" charset="0"/>
                <a:buChar char="•"/>
              </a:pPr>
              <a:r>
                <a:rPr lang="de-DE" sz="1200" dirty="0" err="1"/>
                <a:t>temperature</a:t>
              </a:r>
              <a:endParaRPr lang="de-DE" sz="1200" dirty="0"/>
            </a:p>
            <a:p>
              <a:pPr marL="568325" indent="-222250">
                <a:buFont typeface="Arial" panose="020B0604020202020204" pitchFamily="34" charset="0"/>
                <a:buChar char="•"/>
              </a:pPr>
              <a:r>
                <a:rPr lang="de-DE" sz="1200" dirty="0" err="1"/>
                <a:t>duration</a:t>
              </a:r>
              <a:endParaRPr lang="en-US" sz="1200" dirty="0"/>
            </a:p>
          </p:txBody>
        </p:sp>
        <p:sp>
          <p:nvSpPr>
            <p:cNvPr id="65" name="Ellipse 64">
              <a:extLst>
                <a:ext uri="{FF2B5EF4-FFF2-40B4-BE49-F238E27FC236}">
                  <a16:creationId xmlns:a16="http://schemas.microsoft.com/office/drawing/2014/main" id="{CA5CCFF3-7312-40E7-849D-AADFC3910E9F}"/>
                </a:ext>
              </a:extLst>
            </p:cNvPr>
            <p:cNvSpPr/>
            <p:nvPr/>
          </p:nvSpPr>
          <p:spPr>
            <a:xfrm>
              <a:off x="370979" y="3904284"/>
              <a:ext cx="2327564" cy="2138001"/>
            </a:xfrm>
            <a:prstGeom prst="ellipse">
              <a:avLst/>
            </a:prstGeom>
            <a:ln w="127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marL="234950" indent="-179388"/>
              <a:r>
                <a:rPr lang="de-DE" sz="1200" dirty="0" err="1"/>
                <a:t>dough</a:t>
              </a:r>
              <a:r>
                <a:rPr lang="de-DE" sz="1200" dirty="0"/>
                <a:t> </a:t>
              </a:r>
              <a:r>
                <a:rPr lang="de-DE" sz="1200" dirty="0" err="1"/>
                <a:t>property</a:t>
              </a:r>
              <a:endParaRPr lang="de-DE" sz="1200" dirty="0"/>
            </a:p>
            <a:p>
              <a:pPr marL="234950" indent="-179388">
                <a:buFont typeface="Arial" panose="020B0604020202020204" pitchFamily="34" charset="0"/>
                <a:buChar char="•"/>
              </a:pPr>
              <a:r>
                <a:rPr lang="de-DE" sz="1200" dirty="0" err="1"/>
                <a:t>yeast</a:t>
              </a:r>
              <a:r>
                <a:rPr lang="de-DE" sz="1200" dirty="0"/>
                <a:t>%</a:t>
              </a:r>
            </a:p>
            <a:p>
              <a:pPr marL="234950" indent="-179388">
                <a:buFont typeface="Arial" panose="020B0604020202020204" pitchFamily="34" charset="0"/>
                <a:buChar char="•"/>
              </a:pPr>
              <a:r>
                <a:rPr lang="de-DE" sz="1200" dirty="0" err="1"/>
                <a:t>fermentation</a:t>
              </a:r>
              <a:r>
                <a:rPr lang="de-DE" sz="1200" dirty="0"/>
                <a:t> </a:t>
              </a:r>
              <a:r>
                <a:rPr lang="de-DE" sz="1200" dirty="0" err="1"/>
                <a:t>duration</a:t>
              </a:r>
              <a:endParaRPr lang="de-DE" sz="1200" dirty="0"/>
            </a:p>
            <a:p>
              <a:pPr marL="234950" indent="-179388">
                <a:buFont typeface="Arial" panose="020B0604020202020204" pitchFamily="34" charset="0"/>
                <a:buChar char="•"/>
              </a:pPr>
              <a:r>
                <a:rPr lang="de-DE" sz="1200" dirty="0" err="1"/>
                <a:t>fermentation</a:t>
              </a:r>
              <a:r>
                <a:rPr lang="de-DE" sz="1200" dirty="0"/>
                <a:t> </a:t>
              </a:r>
              <a:r>
                <a:rPr lang="de-DE" sz="1200" dirty="0" err="1"/>
                <a:t>temp</a:t>
              </a:r>
              <a:endParaRPr lang="de-DE" sz="1200" dirty="0"/>
            </a:p>
          </p:txBody>
        </p:sp>
        <p:cxnSp>
          <p:nvCxnSpPr>
            <p:cNvPr id="66" name="Gerade Verbindung mit Pfeil 65">
              <a:extLst>
                <a:ext uri="{FF2B5EF4-FFF2-40B4-BE49-F238E27FC236}">
                  <a16:creationId xmlns:a16="http://schemas.microsoft.com/office/drawing/2014/main" id="{B2125F1C-5D5C-4E33-B554-BC871508E565}"/>
                </a:ext>
              </a:extLst>
            </p:cNvPr>
            <p:cNvCxnSpPr>
              <a:cxnSpLocks/>
              <a:stCxn id="49" idx="5"/>
              <a:endCxn id="65" idx="0"/>
            </p:cNvCxnSpPr>
            <p:nvPr/>
          </p:nvCxnSpPr>
          <p:spPr>
            <a:xfrm>
              <a:off x="1363442" y="2856329"/>
              <a:ext cx="171319" cy="104795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67" name="Textfeld 66">
              <a:extLst>
                <a:ext uri="{FF2B5EF4-FFF2-40B4-BE49-F238E27FC236}">
                  <a16:creationId xmlns:a16="http://schemas.microsoft.com/office/drawing/2014/main" id="{323C1068-60D9-4DD2-960D-9C08AF3CE39D}"/>
                </a:ext>
              </a:extLst>
            </p:cNvPr>
            <p:cNvSpPr txBox="1"/>
            <p:nvPr/>
          </p:nvSpPr>
          <p:spPr>
            <a:xfrm>
              <a:off x="995558" y="3211030"/>
              <a:ext cx="907084" cy="30089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200" i="1" dirty="0" err="1"/>
                <a:t>properties</a:t>
              </a:r>
              <a:endParaRPr lang="en-US" sz="1200" i="1" dirty="0"/>
            </a:p>
          </p:txBody>
        </p:sp>
        <p:cxnSp>
          <p:nvCxnSpPr>
            <p:cNvPr id="68" name="Gerade Verbindung mit Pfeil 67">
              <a:extLst>
                <a:ext uri="{FF2B5EF4-FFF2-40B4-BE49-F238E27FC236}">
                  <a16:creationId xmlns:a16="http://schemas.microsoft.com/office/drawing/2014/main" id="{6F930F40-96D4-41A6-9015-076758A54B5A}"/>
                </a:ext>
              </a:extLst>
            </p:cNvPr>
            <p:cNvCxnSpPr>
              <a:cxnSpLocks/>
              <a:stCxn id="52" idx="5"/>
              <a:endCxn id="64" idx="2"/>
            </p:cNvCxnSpPr>
            <p:nvPr/>
          </p:nvCxnSpPr>
          <p:spPr>
            <a:xfrm>
              <a:off x="6019627" y="3829860"/>
              <a:ext cx="588994" cy="126861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" name="Rechteck 1">
            <a:extLst>
              <a:ext uri="{FF2B5EF4-FFF2-40B4-BE49-F238E27FC236}">
                <a16:creationId xmlns:a16="http://schemas.microsoft.com/office/drawing/2014/main" id="{93F25B8B-FDCB-4310-98F6-D5441ABB7008}"/>
              </a:ext>
            </a:extLst>
          </p:cNvPr>
          <p:cNvSpPr/>
          <p:nvPr/>
        </p:nvSpPr>
        <p:spPr>
          <a:xfrm>
            <a:off x="3239530" y="1582994"/>
            <a:ext cx="1748185" cy="292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00" dirty="0"/>
              <a:t>Processing </a:t>
            </a:r>
            <a:r>
              <a:rPr lang="de-DE" sz="1200" dirty="0" err="1"/>
              <a:t>Step</a:t>
            </a:r>
            <a:endParaRPr lang="en-US" sz="1200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13ED9A2C-E373-4B98-9A4F-1F33470DA444}"/>
              </a:ext>
            </a:extLst>
          </p:cNvPr>
          <p:cNvSpPr/>
          <p:nvPr/>
        </p:nvSpPr>
        <p:spPr>
          <a:xfrm>
            <a:off x="4641473" y="3196095"/>
            <a:ext cx="1748185" cy="292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00" dirty="0" err="1"/>
              <a:t>method</a:t>
            </a:r>
            <a:endParaRPr lang="en-US" sz="1200" dirty="0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9B84E40C-ED27-48B9-944A-4341324558B6}"/>
              </a:ext>
            </a:extLst>
          </p:cNvPr>
          <p:cNvSpPr/>
          <p:nvPr/>
        </p:nvSpPr>
        <p:spPr>
          <a:xfrm>
            <a:off x="2392288" y="2918699"/>
            <a:ext cx="1748185" cy="292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00" dirty="0" err="1"/>
              <a:t>tool</a:t>
            </a:r>
            <a:endParaRPr lang="en-US" sz="1200" dirty="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8E9304E9-9218-4E1C-825B-C209BD0E48ED}"/>
              </a:ext>
            </a:extLst>
          </p:cNvPr>
          <p:cNvSpPr/>
          <p:nvPr/>
        </p:nvSpPr>
        <p:spPr>
          <a:xfrm>
            <a:off x="8832133" y="1756068"/>
            <a:ext cx="1748185" cy="292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00" dirty="0"/>
              <a:t>variable</a:t>
            </a:r>
            <a:endParaRPr lang="en-US" sz="1200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60F3F476-23F3-4F91-95A5-38AC9AE06151}"/>
              </a:ext>
            </a:extLst>
          </p:cNvPr>
          <p:cNvSpPr/>
          <p:nvPr/>
        </p:nvSpPr>
        <p:spPr>
          <a:xfrm>
            <a:off x="6628925" y="4079370"/>
            <a:ext cx="1748185" cy="292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00" dirty="0"/>
              <a:t>variable</a:t>
            </a:r>
            <a:endParaRPr lang="en-US" sz="1200" dirty="0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914F55F6-1702-40B1-9D48-1D92ED5FD485}"/>
              </a:ext>
            </a:extLst>
          </p:cNvPr>
          <p:cNvSpPr/>
          <p:nvPr/>
        </p:nvSpPr>
        <p:spPr>
          <a:xfrm>
            <a:off x="3660595" y="4251606"/>
            <a:ext cx="1748185" cy="292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00" dirty="0"/>
              <a:t>variable</a:t>
            </a:r>
            <a:endParaRPr lang="en-US" sz="1200" dirty="0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CADC7A84-2B91-471E-92E1-D4322879CEBB}"/>
              </a:ext>
            </a:extLst>
          </p:cNvPr>
          <p:cNvSpPr/>
          <p:nvPr/>
        </p:nvSpPr>
        <p:spPr>
          <a:xfrm>
            <a:off x="732538" y="3883885"/>
            <a:ext cx="1748185" cy="292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00" dirty="0"/>
              <a:t>variable</a:t>
            </a:r>
            <a:endParaRPr lang="en-US" sz="1200" dirty="0"/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76D5FAD6-EBDA-4B4E-873C-B68AFF978A0C}"/>
              </a:ext>
            </a:extLst>
          </p:cNvPr>
          <p:cNvSpPr/>
          <p:nvPr/>
        </p:nvSpPr>
        <p:spPr>
          <a:xfrm>
            <a:off x="239737" y="1862389"/>
            <a:ext cx="1748185" cy="292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50" dirty="0" err="1"/>
              <a:t>object</a:t>
            </a:r>
            <a:r>
              <a:rPr lang="de-DE" sz="1050" dirty="0"/>
              <a:t> </a:t>
            </a:r>
            <a:r>
              <a:rPr lang="de-DE" sz="1050" dirty="0" err="1"/>
              <a:t>of</a:t>
            </a:r>
            <a:r>
              <a:rPr lang="de-DE" sz="1050" dirty="0"/>
              <a:t> </a:t>
            </a:r>
            <a:r>
              <a:rPr lang="de-DE" sz="1050" dirty="0" err="1"/>
              <a:t>investigation</a:t>
            </a:r>
            <a:endParaRPr lang="en-US" sz="1050" dirty="0"/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29C72D0B-95D9-45FE-BEDB-400CB5B598D8}"/>
              </a:ext>
            </a:extLst>
          </p:cNvPr>
          <p:cNvSpPr/>
          <p:nvPr/>
        </p:nvSpPr>
        <p:spPr>
          <a:xfrm>
            <a:off x="6096000" y="1135994"/>
            <a:ext cx="1748185" cy="292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50" dirty="0" err="1"/>
              <a:t>object</a:t>
            </a:r>
            <a:r>
              <a:rPr lang="de-DE" sz="1050" dirty="0"/>
              <a:t> </a:t>
            </a:r>
            <a:r>
              <a:rPr lang="de-DE" sz="1050" dirty="0" err="1"/>
              <a:t>of</a:t>
            </a:r>
            <a:r>
              <a:rPr lang="de-DE" sz="1050" dirty="0"/>
              <a:t> </a:t>
            </a:r>
            <a:r>
              <a:rPr lang="de-DE" sz="1050" dirty="0" err="1"/>
              <a:t>investigation</a:t>
            </a:r>
            <a:endParaRPr lang="en-US" sz="1050" dirty="0"/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BE4F1C66-5789-453B-A550-C1AFFB38CED4}"/>
              </a:ext>
            </a:extLst>
          </p:cNvPr>
          <p:cNvSpPr/>
          <p:nvPr/>
        </p:nvSpPr>
        <p:spPr>
          <a:xfrm>
            <a:off x="6096000" y="1435992"/>
            <a:ext cx="1748185" cy="292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00" dirty="0" err="1"/>
              <a:t>thing</a:t>
            </a:r>
            <a:endParaRPr lang="en-US" sz="1200" dirty="0"/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38F1E62B-88D5-4704-ACB8-5653191A7CB1}"/>
              </a:ext>
            </a:extLst>
          </p:cNvPr>
          <p:cNvSpPr/>
          <p:nvPr/>
        </p:nvSpPr>
        <p:spPr>
          <a:xfrm>
            <a:off x="234486" y="2152351"/>
            <a:ext cx="1748185" cy="292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00" dirty="0" err="1"/>
              <a:t>thing</a:t>
            </a:r>
            <a:endParaRPr lang="en-US" sz="1200" dirty="0"/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05A321FE-AF43-407D-BFFF-723A0D66AA77}"/>
              </a:ext>
            </a:extLst>
          </p:cNvPr>
          <p:cNvSpPr txBox="1"/>
          <p:nvPr/>
        </p:nvSpPr>
        <p:spPr>
          <a:xfrm>
            <a:off x="5491450" y="4168808"/>
            <a:ext cx="92685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de-DE"/>
            </a:defPPr>
            <a:lvl1pPr>
              <a:defRPr sz="1200" i="1"/>
            </a:lvl1pPr>
          </a:lstStyle>
          <a:p>
            <a:pPr algn="ctr"/>
            <a:r>
              <a:rPr lang="de-DE" dirty="0" err="1"/>
              <a:t>meta</a:t>
            </a:r>
            <a:r>
              <a:rPr lang="de-DE" dirty="0"/>
              <a:t> </a:t>
            </a:r>
          </a:p>
          <a:p>
            <a:pPr algn="ctr"/>
            <a:r>
              <a:rPr lang="de-DE" dirty="0" err="1"/>
              <a:t>parameter</a:t>
            </a:r>
            <a:r>
              <a:rPr lang="de-DE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270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B8ABB78A-6461-427F-94CC-06CF77836640}"/>
              </a:ext>
            </a:extLst>
          </p:cNvPr>
          <p:cNvGrpSpPr/>
          <p:nvPr/>
        </p:nvGrpSpPr>
        <p:grpSpPr>
          <a:xfrm>
            <a:off x="3902812" y="3368984"/>
            <a:ext cx="2681515" cy="466351"/>
            <a:chOff x="2660073" y="1870364"/>
            <a:chExt cx="2881745" cy="602673"/>
          </a:xfrm>
        </p:grpSpPr>
        <p:sp>
          <p:nvSpPr>
            <p:cNvPr id="2" name="Rechteck 1">
              <a:extLst>
                <a:ext uri="{FF2B5EF4-FFF2-40B4-BE49-F238E27FC236}">
                  <a16:creationId xmlns:a16="http://schemas.microsoft.com/office/drawing/2014/main" id="{6E43C648-C6A9-494E-828C-020D980BB0DB}"/>
                </a:ext>
              </a:extLst>
            </p:cNvPr>
            <p:cNvSpPr/>
            <p:nvPr/>
          </p:nvSpPr>
          <p:spPr>
            <a:xfrm>
              <a:off x="2660073" y="1870365"/>
              <a:ext cx="2881745" cy="602672"/>
            </a:xfrm>
            <a:prstGeom prst="rect">
              <a:avLst/>
            </a:prstGeom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92F60E89-FED2-4E06-A360-3DDCF91C12F3}"/>
                </a:ext>
              </a:extLst>
            </p:cNvPr>
            <p:cNvSpPr txBox="1"/>
            <p:nvPr/>
          </p:nvSpPr>
          <p:spPr>
            <a:xfrm>
              <a:off x="2660073" y="1870364"/>
              <a:ext cx="2881745" cy="35797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de-DE" sz="1200" dirty="0" err="1"/>
                <a:t>Baking</a:t>
              </a:r>
              <a:r>
                <a:rPr lang="de-DE" sz="1200" dirty="0"/>
                <a:t> </a:t>
              </a:r>
              <a:r>
                <a:rPr lang="de-DE" sz="1200" dirty="0" err="1"/>
                <a:t>Bread</a:t>
              </a:r>
              <a:r>
                <a:rPr lang="de-DE" sz="1200" dirty="0"/>
                <a:t>: </a:t>
              </a:r>
              <a:r>
                <a:rPr lang="de-DE" sz="1200" dirty="0" err="1"/>
                <a:t>processing</a:t>
              </a:r>
              <a:r>
                <a:rPr lang="de-DE" sz="1200" dirty="0"/>
                <a:t> </a:t>
              </a:r>
              <a:r>
                <a:rPr lang="de-DE" sz="1200" dirty="0" err="1"/>
                <a:t>step</a:t>
              </a:r>
              <a:endParaRPr lang="en-US" sz="1200" dirty="0"/>
            </a:p>
          </p:txBody>
        </p:sp>
      </p:grpSp>
      <p:cxnSp>
        <p:nvCxnSpPr>
          <p:cNvPr id="10" name="Verbinder: gewinkelt 9">
            <a:extLst>
              <a:ext uri="{FF2B5EF4-FFF2-40B4-BE49-F238E27FC236}">
                <a16:creationId xmlns:a16="http://schemas.microsoft.com/office/drawing/2014/main" id="{0631725C-6E73-49D9-83DF-9EE654DC76D0}"/>
              </a:ext>
            </a:extLst>
          </p:cNvPr>
          <p:cNvCxnSpPr>
            <a:cxnSpLocks/>
            <a:stCxn id="2" idx="2"/>
            <a:endCxn id="8" idx="0"/>
          </p:cNvCxnSpPr>
          <p:nvPr/>
        </p:nvCxnSpPr>
        <p:spPr>
          <a:xfrm rot="5400000">
            <a:off x="3329885" y="2565832"/>
            <a:ext cx="644183" cy="3183189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2" name="Textfeld 11">
            <a:extLst>
              <a:ext uri="{FF2B5EF4-FFF2-40B4-BE49-F238E27FC236}">
                <a16:creationId xmlns:a16="http://schemas.microsoft.com/office/drawing/2014/main" id="{98F78D52-7F34-4D88-85A6-06BD7FFC8B8E}"/>
              </a:ext>
            </a:extLst>
          </p:cNvPr>
          <p:cNvSpPr txBox="1"/>
          <p:nvPr/>
        </p:nvSpPr>
        <p:spPr>
          <a:xfrm>
            <a:off x="3401138" y="4097231"/>
            <a:ext cx="14285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/>
              <a:t>has</a:t>
            </a:r>
            <a:r>
              <a:rPr lang="de-DE" sz="1200" dirty="0"/>
              <a:t> </a:t>
            </a:r>
            <a:r>
              <a:rPr lang="de-DE" sz="1200" dirty="0" err="1"/>
              <a:t>employed</a:t>
            </a:r>
            <a:r>
              <a:rPr lang="de-DE" sz="1200" dirty="0"/>
              <a:t> </a:t>
            </a:r>
            <a:r>
              <a:rPr lang="de-DE" sz="1200" dirty="0" err="1"/>
              <a:t>tool</a:t>
            </a:r>
            <a:endParaRPr lang="en-US" sz="1200" dirty="0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093A9ACB-E45D-4F12-93F0-DE0EA22560F8}"/>
              </a:ext>
            </a:extLst>
          </p:cNvPr>
          <p:cNvGrpSpPr/>
          <p:nvPr/>
        </p:nvGrpSpPr>
        <p:grpSpPr>
          <a:xfrm>
            <a:off x="719623" y="4479518"/>
            <a:ext cx="2681515" cy="852255"/>
            <a:chOff x="692728" y="3429000"/>
            <a:chExt cx="2881745" cy="1101383"/>
          </a:xfrm>
        </p:grpSpPr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C2CF8495-6079-4A26-9506-16BCADDF0E0D}"/>
                </a:ext>
              </a:extLst>
            </p:cNvPr>
            <p:cNvGrpSpPr/>
            <p:nvPr/>
          </p:nvGrpSpPr>
          <p:grpSpPr>
            <a:xfrm>
              <a:off x="692728" y="3429000"/>
              <a:ext cx="2881745" cy="1015544"/>
              <a:chOff x="2660073" y="1870364"/>
              <a:chExt cx="2881745" cy="1015544"/>
            </a:xfrm>
          </p:grpSpPr>
          <p:sp>
            <p:nvSpPr>
              <p:cNvPr id="7" name="Rechteck 6">
                <a:extLst>
                  <a:ext uri="{FF2B5EF4-FFF2-40B4-BE49-F238E27FC236}">
                    <a16:creationId xmlns:a16="http://schemas.microsoft.com/office/drawing/2014/main" id="{2E4A0EDB-9AAB-4A5D-9CA3-56F8E814BC5D}"/>
                  </a:ext>
                </a:extLst>
              </p:cNvPr>
              <p:cNvSpPr/>
              <p:nvPr/>
            </p:nvSpPr>
            <p:spPr>
              <a:xfrm>
                <a:off x="2660073" y="1870364"/>
                <a:ext cx="2881745" cy="101554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0161F4E0-2ED0-4ED1-AA8F-7B8D5A672094}"/>
                  </a:ext>
                </a:extLst>
              </p:cNvPr>
              <p:cNvSpPr txBox="1"/>
              <p:nvPr/>
            </p:nvSpPr>
            <p:spPr>
              <a:xfrm>
                <a:off x="2660073" y="1870364"/>
                <a:ext cx="2881745" cy="35797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 err="1"/>
                  <a:t>Oven</a:t>
                </a:r>
                <a:r>
                  <a:rPr lang="de-DE" sz="1200" dirty="0"/>
                  <a:t>: </a:t>
                </a:r>
                <a:r>
                  <a:rPr lang="de-DE" sz="1200" dirty="0" err="1"/>
                  <a:t>tool</a:t>
                </a:r>
                <a:endParaRPr lang="en-US" sz="1200" dirty="0"/>
              </a:p>
            </p:txBody>
          </p:sp>
        </p:grp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8EC87501-B091-4A84-8C41-C66D3DE9915F}"/>
                </a:ext>
              </a:extLst>
            </p:cNvPr>
            <p:cNvSpPr/>
            <p:nvPr/>
          </p:nvSpPr>
          <p:spPr>
            <a:xfrm>
              <a:off x="692728" y="3739286"/>
              <a:ext cx="1967346" cy="791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de-DE" sz="1200" dirty="0" err="1"/>
                <a:t>manufacturer</a:t>
              </a:r>
              <a:r>
                <a:rPr lang="de-DE" sz="1200" dirty="0"/>
                <a:t>:</a:t>
              </a:r>
            </a:p>
            <a:p>
              <a:pPr algn="just">
                <a:lnSpc>
                  <a:spcPct val="150000"/>
                </a:lnSpc>
              </a:pPr>
              <a:r>
                <a:rPr lang="de-DE" sz="1200" dirty="0" err="1"/>
                <a:t>serial</a:t>
              </a:r>
              <a:r>
                <a:rPr lang="de-DE" sz="1200" dirty="0"/>
                <a:t> </a:t>
              </a:r>
              <a:r>
                <a:rPr lang="de-DE" sz="1200" dirty="0" err="1"/>
                <a:t>No</a:t>
              </a:r>
              <a:r>
                <a:rPr lang="de-DE" sz="1200"/>
                <a:t>.:</a:t>
              </a:r>
              <a:endParaRPr lang="en-US" sz="1200" dirty="0"/>
            </a:p>
          </p:txBody>
        </p:sp>
      </p:grpSp>
      <p:cxnSp>
        <p:nvCxnSpPr>
          <p:cNvPr id="20" name="Verbinder: gewinkelt 19">
            <a:extLst>
              <a:ext uri="{FF2B5EF4-FFF2-40B4-BE49-F238E27FC236}">
                <a16:creationId xmlns:a16="http://schemas.microsoft.com/office/drawing/2014/main" id="{887424BC-23FD-4B65-A2E8-7A86AAA5FF39}"/>
              </a:ext>
            </a:extLst>
          </p:cNvPr>
          <p:cNvCxnSpPr>
            <a:stCxn id="2" idx="2"/>
            <a:endCxn id="18" idx="0"/>
          </p:cNvCxnSpPr>
          <p:nvPr/>
        </p:nvCxnSpPr>
        <p:spPr>
          <a:xfrm rot="16200000" flipH="1">
            <a:off x="7096899" y="1982006"/>
            <a:ext cx="367184" cy="4073842"/>
          </a:xfrm>
          <a:prstGeom prst="bentConnector3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1" name="Textfeld 20">
            <a:extLst>
              <a:ext uri="{FF2B5EF4-FFF2-40B4-BE49-F238E27FC236}">
                <a16:creationId xmlns:a16="http://schemas.microsoft.com/office/drawing/2014/main" id="{6B15AEB6-6E94-4759-BE55-3A9FA04E9594}"/>
              </a:ext>
            </a:extLst>
          </p:cNvPr>
          <p:cNvSpPr txBox="1"/>
          <p:nvPr/>
        </p:nvSpPr>
        <p:spPr>
          <a:xfrm>
            <a:off x="6826143" y="3780767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/>
              <a:t>has</a:t>
            </a:r>
            <a:r>
              <a:rPr lang="de-DE" sz="1200" dirty="0"/>
              <a:t> </a:t>
            </a:r>
            <a:r>
              <a:rPr lang="de-DE" sz="1200" dirty="0" err="1"/>
              <a:t>output</a:t>
            </a:r>
            <a:endParaRPr lang="en-US" sz="1200" dirty="0"/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8477DFB9-F212-45BD-913B-9EC1C728C5CE}"/>
              </a:ext>
            </a:extLst>
          </p:cNvPr>
          <p:cNvGrpSpPr/>
          <p:nvPr/>
        </p:nvGrpSpPr>
        <p:grpSpPr>
          <a:xfrm>
            <a:off x="7976654" y="4202519"/>
            <a:ext cx="2681515" cy="1221058"/>
            <a:chOff x="2660073" y="1870364"/>
            <a:chExt cx="2881745" cy="1321877"/>
          </a:xfrm>
        </p:grpSpPr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A0C7002F-0DDA-4DAF-A813-CA95D5595FEB}"/>
                </a:ext>
              </a:extLst>
            </p:cNvPr>
            <p:cNvSpPr/>
            <p:nvPr/>
          </p:nvSpPr>
          <p:spPr>
            <a:xfrm>
              <a:off x="2660073" y="1870365"/>
              <a:ext cx="2881745" cy="1321876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882F0BB0-98CA-484C-AD5F-41597B6CD706}"/>
                </a:ext>
              </a:extLst>
            </p:cNvPr>
            <p:cNvSpPr txBox="1"/>
            <p:nvPr/>
          </p:nvSpPr>
          <p:spPr>
            <a:xfrm>
              <a:off x="2660073" y="1870364"/>
              <a:ext cx="2881745" cy="2998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de-DE" sz="1200" dirty="0" err="1"/>
                <a:t>Bread</a:t>
              </a:r>
              <a:r>
                <a:rPr lang="de-DE" sz="1200" dirty="0"/>
                <a:t>: Thing (Man-made-</a:t>
              </a:r>
              <a:r>
                <a:rPr lang="de-DE" sz="1200" dirty="0" err="1"/>
                <a:t>object</a:t>
              </a:r>
              <a:r>
                <a:rPr lang="de-DE" sz="1200" dirty="0"/>
                <a:t>)</a:t>
              </a:r>
              <a:endParaRPr lang="en-US" sz="1200" dirty="0"/>
            </a:p>
          </p:txBody>
        </p:sp>
      </p:grpSp>
      <p:sp>
        <p:nvSpPr>
          <p:cNvPr id="22" name="Rechteck 21">
            <a:extLst>
              <a:ext uri="{FF2B5EF4-FFF2-40B4-BE49-F238E27FC236}">
                <a16:creationId xmlns:a16="http://schemas.microsoft.com/office/drawing/2014/main" id="{1C43FB28-7892-4114-B9F8-44A3689F9212}"/>
              </a:ext>
            </a:extLst>
          </p:cNvPr>
          <p:cNvSpPr/>
          <p:nvPr/>
        </p:nvSpPr>
        <p:spPr>
          <a:xfrm>
            <a:off x="7976654" y="4488587"/>
            <a:ext cx="2681515" cy="889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de-DE" sz="1200" dirty="0" err="1"/>
              <a:t>density</a:t>
            </a:r>
            <a:r>
              <a:rPr lang="de-DE" sz="1200" dirty="0"/>
              <a:t> : </a:t>
            </a:r>
            <a:r>
              <a:rPr lang="de-DE" sz="1200" dirty="0" err="1"/>
              <a:t>value</a:t>
            </a:r>
            <a:r>
              <a:rPr lang="de-DE" sz="1200" dirty="0"/>
              <a:t>:, </a:t>
            </a:r>
            <a:r>
              <a:rPr lang="de-DE" sz="1200" dirty="0" err="1"/>
              <a:t>unit</a:t>
            </a:r>
            <a:r>
              <a:rPr lang="de-DE" sz="1200" dirty="0"/>
              <a:t>:</a:t>
            </a:r>
            <a:endParaRPr lang="de-DE" sz="1200" baseline="30000" dirty="0"/>
          </a:p>
          <a:p>
            <a:pPr algn="just">
              <a:lnSpc>
                <a:spcPct val="150000"/>
              </a:lnSpc>
            </a:pPr>
            <a:r>
              <a:rPr lang="de-DE" sz="1200" dirty="0" err="1"/>
              <a:t>avg</a:t>
            </a:r>
            <a:r>
              <a:rPr lang="de-DE" sz="1200" dirty="0"/>
              <a:t>. </a:t>
            </a:r>
            <a:r>
              <a:rPr lang="de-DE" sz="1200" dirty="0" err="1"/>
              <a:t>bubble</a:t>
            </a:r>
            <a:r>
              <a:rPr lang="de-DE" sz="1200" dirty="0"/>
              <a:t> </a:t>
            </a:r>
            <a:r>
              <a:rPr lang="de-DE" sz="1200" dirty="0" err="1"/>
              <a:t>diameter</a:t>
            </a:r>
            <a:r>
              <a:rPr lang="de-DE" sz="1200" dirty="0"/>
              <a:t>: </a:t>
            </a:r>
            <a:r>
              <a:rPr lang="de-DE" sz="1200" dirty="0" err="1"/>
              <a:t>value</a:t>
            </a:r>
            <a:r>
              <a:rPr lang="de-DE" sz="1200" dirty="0"/>
              <a:t>:</a:t>
            </a:r>
          </a:p>
          <a:p>
            <a:pPr indent="1606550" algn="just">
              <a:lnSpc>
                <a:spcPct val="150000"/>
              </a:lnSpc>
            </a:pPr>
            <a:r>
              <a:rPr lang="de-DE" sz="1200" dirty="0" err="1"/>
              <a:t>unit</a:t>
            </a:r>
            <a:r>
              <a:rPr lang="de-DE" sz="1200" dirty="0"/>
              <a:t>:</a:t>
            </a:r>
            <a:endParaRPr lang="en-US" sz="1200" dirty="0"/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BCF1AF8A-7A1E-4FF3-A240-AEF47597F870}"/>
              </a:ext>
            </a:extLst>
          </p:cNvPr>
          <p:cNvGrpSpPr/>
          <p:nvPr/>
        </p:nvGrpSpPr>
        <p:grpSpPr>
          <a:xfrm>
            <a:off x="7468750" y="1779638"/>
            <a:ext cx="3151536" cy="1270981"/>
            <a:chOff x="8520548" y="3903517"/>
            <a:chExt cx="3386863" cy="1642509"/>
          </a:xfrm>
        </p:grpSpPr>
        <p:grpSp>
          <p:nvGrpSpPr>
            <p:cNvPr id="25" name="Gruppieren 24">
              <a:extLst>
                <a:ext uri="{FF2B5EF4-FFF2-40B4-BE49-F238E27FC236}">
                  <a16:creationId xmlns:a16="http://schemas.microsoft.com/office/drawing/2014/main" id="{52971A1B-3380-47E1-B98E-FFCE364B61C1}"/>
                </a:ext>
              </a:extLst>
            </p:cNvPr>
            <p:cNvGrpSpPr/>
            <p:nvPr/>
          </p:nvGrpSpPr>
          <p:grpSpPr>
            <a:xfrm>
              <a:off x="8520548" y="3903517"/>
              <a:ext cx="3386863" cy="1642509"/>
              <a:chOff x="2660073" y="1870364"/>
              <a:chExt cx="3386863" cy="1642509"/>
            </a:xfrm>
          </p:grpSpPr>
          <p:sp>
            <p:nvSpPr>
              <p:cNvPr id="27" name="Rechteck 26">
                <a:extLst>
                  <a:ext uri="{FF2B5EF4-FFF2-40B4-BE49-F238E27FC236}">
                    <a16:creationId xmlns:a16="http://schemas.microsoft.com/office/drawing/2014/main" id="{2B6EFD30-E910-4075-8CD8-E66CBD158119}"/>
                  </a:ext>
                </a:extLst>
              </p:cNvPr>
              <p:cNvSpPr/>
              <p:nvPr/>
            </p:nvSpPr>
            <p:spPr>
              <a:xfrm>
                <a:off x="2660073" y="1870365"/>
                <a:ext cx="3386863" cy="1642508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014F4316-7A14-41C3-BD80-B7008EC83FF7}"/>
                  </a:ext>
                </a:extLst>
              </p:cNvPr>
              <p:cNvSpPr txBox="1"/>
              <p:nvPr/>
            </p:nvSpPr>
            <p:spPr>
              <a:xfrm>
                <a:off x="2660073" y="1870364"/>
                <a:ext cx="3386863" cy="35797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 err="1"/>
                  <a:t>Dough</a:t>
                </a:r>
                <a:r>
                  <a:rPr lang="de-DE" sz="1200" dirty="0"/>
                  <a:t>: Thing (Man-made-</a:t>
                </a:r>
                <a:r>
                  <a:rPr lang="de-DE" sz="1200" dirty="0" err="1"/>
                  <a:t>object</a:t>
                </a:r>
                <a:r>
                  <a:rPr lang="de-DE" sz="1200" dirty="0"/>
                  <a:t>)</a:t>
                </a:r>
                <a:endParaRPr lang="en-US" sz="1200" dirty="0"/>
              </a:p>
            </p:txBody>
          </p:sp>
        </p:grp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4845C199-94C4-4586-BA4D-4A89B5C807F6}"/>
                </a:ext>
              </a:extLst>
            </p:cNvPr>
            <p:cNvSpPr/>
            <p:nvPr/>
          </p:nvSpPr>
          <p:spPr>
            <a:xfrm>
              <a:off x="8520548" y="4196971"/>
              <a:ext cx="3386863" cy="11490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de-DE" sz="1200" dirty="0" err="1"/>
                <a:t>yeast</a:t>
              </a:r>
              <a:r>
                <a:rPr lang="de-DE" sz="1200" dirty="0"/>
                <a:t> % : </a:t>
              </a:r>
              <a:r>
                <a:rPr lang="de-DE" sz="1200" dirty="0" err="1"/>
                <a:t>value</a:t>
              </a:r>
              <a:r>
                <a:rPr lang="de-DE" sz="1200" dirty="0"/>
                <a:t>: ,  </a:t>
              </a:r>
              <a:r>
                <a:rPr lang="de-DE" sz="1200" dirty="0" err="1"/>
                <a:t>unit</a:t>
              </a:r>
              <a:r>
                <a:rPr lang="de-DE" sz="1200" dirty="0"/>
                <a:t>: %</a:t>
              </a:r>
              <a:endParaRPr lang="de-DE" sz="1200" baseline="30000" dirty="0"/>
            </a:p>
            <a:p>
              <a:pPr algn="just">
                <a:lnSpc>
                  <a:spcPct val="150000"/>
                </a:lnSpc>
              </a:pPr>
              <a:r>
                <a:rPr lang="de-DE" sz="1200" dirty="0"/>
                <a:t>ferm. </a:t>
              </a:r>
              <a:r>
                <a:rPr lang="de-DE" sz="1200" dirty="0" err="1"/>
                <a:t>duration</a:t>
              </a:r>
              <a:r>
                <a:rPr lang="de-DE" sz="1200" dirty="0"/>
                <a:t> : </a:t>
              </a:r>
              <a:r>
                <a:rPr lang="de-DE" sz="1200" dirty="0" err="1"/>
                <a:t>value</a:t>
              </a:r>
              <a:r>
                <a:rPr lang="de-DE" sz="1200" dirty="0"/>
                <a:t>: , </a:t>
              </a:r>
              <a:r>
                <a:rPr lang="de-DE" sz="1200" dirty="0" err="1"/>
                <a:t>unit</a:t>
              </a:r>
              <a:r>
                <a:rPr lang="de-DE" sz="1200" dirty="0"/>
                <a:t>: </a:t>
              </a:r>
            </a:p>
            <a:p>
              <a:pPr algn="just">
                <a:lnSpc>
                  <a:spcPct val="150000"/>
                </a:lnSpc>
              </a:pPr>
              <a:r>
                <a:rPr lang="de-DE" sz="1200" dirty="0"/>
                <a:t>ferm. </a:t>
              </a:r>
              <a:r>
                <a:rPr lang="de-DE" sz="1200" dirty="0" err="1"/>
                <a:t>temperture</a:t>
              </a:r>
              <a:r>
                <a:rPr lang="de-DE" sz="1200" dirty="0"/>
                <a:t>: </a:t>
              </a:r>
              <a:r>
                <a:rPr lang="de-DE" sz="1200" dirty="0" err="1"/>
                <a:t>value</a:t>
              </a:r>
              <a:r>
                <a:rPr lang="de-DE" sz="1200" dirty="0"/>
                <a:t> ; </a:t>
              </a:r>
              <a:r>
                <a:rPr lang="de-DE" sz="1200" dirty="0" err="1"/>
                <a:t>unit</a:t>
              </a:r>
              <a:r>
                <a:rPr lang="de-DE" sz="1200" dirty="0"/>
                <a:t>: </a:t>
              </a:r>
              <a:endParaRPr lang="en-US" sz="1200" dirty="0"/>
            </a:p>
          </p:txBody>
        </p:sp>
      </p:grpSp>
      <p:cxnSp>
        <p:nvCxnSpPr>
          <p:cNvPr id="30" name="Verbinder: gewinkelt 29">
            <a:extLst>
              <a:ext uri="{FF2B5EF4-FFF2-40B4-BE49-F238E27FC236}">
                <a16:creationId xmlns:a16="http://schemas.microsoft.com/office/drawing/2014/main" id="{7CC18733-78CD-4549-8ED4-17F7A4554F56}"/>
              </a:ext>
            </a:extLst>
          </p:cNvPr>
          <p:cNvCxnSpPr>
            <a:cxnSpLocks/>
            <a:stCxn id="2" idx="3"/>
            <a:endCxn id="26" idx="1"/>
          </p:cNvCxnSpPr>
          <p:nvPr/>
        </p:nvCxnSpPr>
        <p:spPr>
          <a:xfrm flipV="1">
            <a:off x="6584327" y="2451291"/>
            <a:ext cx="884423" cy="1150869"/>
          </a:xfrm>
          <a:prstGeom prst="bentConnector3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10297C85-58DD-4B87-A2CB-BAE3FC9B0B2C}"/>
              </a:ext>
            </a:extLst>
          </p:cNvPr>
          <p:cNvSpPr txBox="1"/>
          <p:nvPr/>
        </p:nvSpPr>
        <p:spPr>
          <a:xfrm>
            <a:off x="6584327" y="2892665"/>
            <a:ext cx="8066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/>
              <a:t>has</a:t>
            </a:r>
            <a:r>
              <a:rPr lang="de-DE" sz="1200" dirty="0"/>
              <a:t> </a:t>
            </a:r>
            <a:r>
              <a:rPr lang="de-DE" sz="1200" dirty="0" err="1"/>
              <a:t>input</a:t>
            </a:r>
            <a:endParaRPr lang="en-US" sz="1200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30F829ED-8342-42D6-8126-59C9B61CED1A}"/>
              </a:ext>
            </a:extLst>
          </p:cNvPr>
          <p:cNvGrpSpPr/>
          <p:nvPr/>
        </p:nvGrpSpPr>
        <p:grpSpPr>
          <a:xfrm>
            <a:off x="3902812" y="1613079"/>
            <a:ext cx="3151536" cy="1299402"/>
            <a:chOff x="3902812" y="1613079"/>
            <a:chExt cx="3151536" cy="1299402"/>
          </a:xfrm>
        </p:grpSpPr>
        <p:grpSp>
          <p:nvGrpSpPr>
            <p:cNvPr id="29" name="Gruppieren 28">
              <a:extLst>
                <a:ext uri="{FF2B5EF4-FFF2-40B4-BE49-F238E27FC236}">
                  <a16:creationId xmlns:a16="http://schemas.microsoft.com/office/drawing/2014/main" id="{6A311868-D776-4982-8A03-C9C6C18D1B9E}"/>
                </a:ext>
              </a:extLst>
            </p:cNvPr>
            <p:cNvGrpSpPr/>
            <p:nvPr/>
          </p:nvGrpSpPr>
          <p:grpSpPr>
            <a:xfrm>
              <a:off x="3902812" y="1613079"/>
              <a:ext cx="2681515" cy="1263673"/>
              <a:chOff x="2660073" y="1870364"/>
              <a:chExt cx="2881745" cy="1633065"/>
            </a:xfrm>
          </p:grpSpPr>
          <p:sp>
            <p:nvSpPr>
              <p:cNvPr id="32" name="Rechteck 31">
                <a:extLst>
                  <a:ext uri="{FF2B5EF4-FFF2-40B4-BE49-F238E27FC236}">
                    <a16:creationId xmlns:a16="http://schemas.microsoft.com/office/drawing/2014/main" id="{B7D33D23-190E-424C-BB9B-35FBD86EC331}"/>
                  </a:ext>
                </a:extLst>
              </p:cNvPr>
              <p:cNvSpPr/>
              <p:nvPr/>
            </p:nvSpPr>
            <p:spPr>
              <a:xfrm>
                <a:off x="2660073" y="1870364"/>
                <a:ext cx="2881745" cy="1633065"/>
              </a:xfrm>
              <a:prstGeom prst="rect">
                <a:avLst/>
              </a:prstGeom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3" name="Textfeld 32">
                <a:extLst>
                  <a:ext uri="{FF2B5EF4-FFF2-40B4-BE49-F238E27FC236}">
                    <a16:creationId xmlns:a16="http://schemas.microsoft.com/office/drawing/2014/main" id="{E1661EBA-7725-4816-B3AF-BC76B906CDDD}"/>
                  </a:ext>
                </a:extLst>
              </p:cNvPr>
              <p:cNvSpPr txBox="1"/>
              <p:nvPr/>
            </p:nvSpPr>
            <p:spPr>
              <a:xfrm>
                <a:off x="2660073" y="1870364"/>
                <a:ext cx="2881745" cy="35797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 err="1"/>
                  <a:t>Baking</a:t>
                </a:r>
                <a:r>
                  <a:rPr lang="de-DE" sz="1200" dirty="0"/>
                  <a:t>: </a:t>
                </a:r>
                <a:r>
                  <a:rPr lang="de-DE" sz="1200" dirty="0" err="1"/>
                  <a:t>method</a:t>
                </a:r>
                <a:endParaRPr lang="en-US" sz="1200" dirty="0"/>
              </a:p>
            </p:txBody>
          </p:sp>
        </p:grp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931209C8-C140-4E81-890B-5357BF98E1BF}"/>
                </a:ext>
              </a:extLst>
            </p:cNvPr>
            <p:cNvSpPr/>
            <p:nvPr/>
          </p:nvSpPr>
          <p:spPr>
            <a:xfrm>
              <a:off x="3902812" y="1835840"/>
              <a:ext cx="3151536" cy="10766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de-DE" sz="1100" dirty="0" err="1"/>
                <a:t>Baking</a:t>
              </a:r>
              <a:r>
                <a:rPr lang="de-DE" sz="1100" dirty="0"/>
                <a:t> </a:t>
              </a:r>
              <a:r>
                <a:rPr lang="de-DE" sz="1100" dirty="0" err="1"/>
                <a:t>temperature</a:t>
              </a:r>
              <a:r>
                <a:rPr lang="de-DE" sz="1100" dirty="0"/>
                <a:t> : </a:t>
              </a:r>
              <a:r>
                <a:rPr lang="de-DE" sz="1100" dirty="0" err="1"/>
                <a:t>value</a:t>
              </a:r>
              <a:r>
                <a:rPr lang="de-DE" sz="1100" dirty="0"/>
                <a:t>, </a:t>
              </a:r>
            </a:p>
            <a:p>
              <a:pPr indent="1428750" algn="just">
                <a:lnSpc>
                  <a:spcPct val="150000"/>
                </a:lnSpc>
              </a:pPr>
              <a:r>
                <a:rPr lang="de-DE" sz="1100" dirty="0" err="1"/>
                <a:t>unit</a:t>
              </a:r>
              <a:endParaRPr lang="de-DE" sz="1100" baseline="30000" dirty="0"/>
            </a:p>
            <a:p>
              <a:pPr algn="just">
                <a:lnSpc>
                  <a:spcPct val="150000"/>
                </a:lnSpc>
              </a:pPr>
              <a:r>
                <a:rPr lang="de-DE" sz="1100" dirty="0" err="1"/>
                <a:t>Baking</a:t>
              </a:r>
              <a:r>
                <a:rPr lang="de-DE" sz="1100" dirty="0"/>
                <a:t>. </a:t>
              </a:r>
              <a:r>
                <a:rPr lang="de-DE" sz="1100" dirty="0" err="1"/>
                <a:t>duration</a:t>
              </a:r>
              <a:r>
                <a:rPr lang="de-DE" sz="1100" dirty="0"/>
                <a:t> : </a:t>
              </a:r>
              <a:r>
                <a:rPr lang="de-DE" sz="1100" dirty="0" err="1"/>
                <a:t>value</a:t>
              </a:r>
              <a:r>
                <a:rPr lang="de-DE" sz="1100" dirty="0"/>
                <a:t> </a:t>
              </a:r>
            </a:p>
            <a:p>
              <a:pPr indent="1143000" algn="just">
                <a:lnSpc>
                  <a:spcPct val="150000"/>
                </a:lnSpc>
              </a:pPr>
              <a:r>
                <a:rPr lang="de-DE" sz="1100" dirty="0" err="1"/>
                <a:t>unit</a:t>
              </a:r>
              <a:r>
                <a:rPr lang="de-DE" sz="1100" dirty="0"/>
                <a:t>: </a:t>
              </a:r>
              <a:endParaRPr lang="en-US" sz="1100" dirty="0"/>
            </a:p>
          </p:txBody>
        </p:sp>
      </p:grpSp>
      <p:cxnSp>
        <p:nvCxnSpPr>
          <p:cNvPr id="13" name="Verbinder: gewinkelt 12">
            <a:extLst>
              <a:ext uri="{FF2B5EF4-FFF2-40B4-BE49-F238E27FC236}">
                <a16:creationId xmlns:a16="http://schemas.microsoft.com/office/drawing/2014/main" id="{7571900C-F8D0-45ED-A2C7-FA75ED571ED2}"/>
              </a:ext>
            </a:extLst>
          </p:cNvPr>
          <p:cNvCxnSpPr>
            <a:stCxn id="2" idx="1"/>
            <a:endCxn id="34" idx="1"/>
          </p:cNvCxnSpPr>
          <p:nvPr/>
        </p:nvCxnSpPr>
        <p:spPr>
          <a:xfrm rot="10800000">
            <a:off x="3902812" y="2374162"/>
            <a:ext cx="12700" cy="1227999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feld 34">
            <a:extLst>
              <a:ext uri="{FF2B5EF4-FFF2-40B4-BE49-F238E27FC236}">
                <a16:creationId xmlns:a16="http://schemas.microsoft.com/office/drawing/2014/main" id="{FFCA293C-2659-4134-8E8F-D8745C6BC5A6}"/>
              </a:ext>
            </a:extLst>
          </p:cNvPr>
          <p:cNvSpPr txBox="1"/>
          <p:nvPr/>
        </p:nvSpPr>
        <p:spPr>
          <a:xfrm>
            <a:off x="2937678" y="2947348"/>
            <a:ext cx="12666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/>
              <a:t>realizes</a:t>
            </a:r>
            <a:r>
              <a:rPr lang="de-DE" sz="1200" dirty="0"/>
              <a:t> </a:t>
            </a:r>
            <a:r>
              <a:rPr lang="de-DE" sz="1200" dirty="0" err="1"/>
              <a:t>method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309375933"/>
      </p:ext>
    </p:extLst>
  </p:cSld>
  <p:clrMapOvr>
    <a:masterClrMapping/>
  </p:clrMapOvr>
</p:sld>
</file>

<file path=ppt/theme/theme1.xml><?xml version="1.0" encoding="utf-8"?>
<a:theme xmlns:a="http://schemas.openxmlformats.org/drawingml/2006/main" name="Präsentationsvorlage_BWL9">
  <a:themeElements>
    <a:clrScheme name="v1_TUD_Präsentation_ro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1_TUD_Präsentation_rot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Larissa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>
    <a:extraClrScheme>
      <a:clrScheme name="v1_TUD_Präsentation_r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_TUD_Präsentation_ro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_TUD_Präsentation_ro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_TUD_Präsentation_ro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_TUD_Präsentation_ro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1_TUD_Präsentation_ro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_TUD_Präsentation_ro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_TUD_Präsentation_ro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_TUD_Präsentation_ro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_TUD_Präsentation_ro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_TUD_Präsentation_ro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1_TUD_Präsentation_ro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äsentation3" id="{CB8741C1-5AA7-41EB-8328-D7798FDA3A33}" vid="{EF23CC78-9E20-4BD4-86F4-7ACCB741617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darmstadt-ulb</Template>
  <TotalTime>0</TotalTime>
  <Words>1820</Words>
  <Application>Microsoft Office PowerPoint</Application>
  <PresentationFormat>Breitbild</PresentationFormat>
  <Paragraphs>444</Paragraphs>
  <Slides>33</Slides>
  <Notes>0</Notes>
  <HiddenSlides>7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33</vt:i4>
      </vt:variant>
    </vt:vector>
  </HeadingPairs>
  <TitlesOfParts>
    <vt:vector size="40" baseType="lpstr">
      <vt:lpstr>Arial</vt:lpstr>
      <vt:lpstr>Calibri Light</vt:lpstr>
      <vt:lpstr>Candara Light</vt:lpstr>
      <vt:lpstr>Tahoma</vt:lpstr>
      <vt:lpstr>Verdana</vt:lpstr>
      <vt:lpstr>Wingdings</vt:lpstr>
      <vt:lpstr>Präsentationsvorlage_BWL9</vt:lpstr>
      <vt:lpstr>Implementation of m4i</vt:lpstr>
      <vt:lpstr>PowerPoint-Präsentation</vt:lpstr>
      <vt:lpstr>Intakes from the bread baking table</vt:lpstr>
      <vt:lpstr>Intakes from the bread baking table</vt:lpstr>
      <vt:lpstr>Intakes from the bread baking table</vt:lpstr>
      <vt:lpstr>And so…..</vt:lpstr>
      <vt:lpstr>PowerPoint-Präsentation</vt:lpstr>
      <vt:lpstr>PowerPoint-Präsentation</vt:lpstr>
      <vt:lpstr>PowerPoint-Präsentation</vt:lpstr>
      <vt:lpstr>Bread baking taxonomy: a subset from m4i</vt:lpstr>
      <vt:lpstr>The baking process within m4i taxonomy </vt:lpstr>
      <vt:lpstr>The baking process within m4i taxonomy </vt:lpstr>
      <vt:lpstr>Serialize with Protégé</vt:lpstr>
      <vt:lpstr>Encoding through Protégé</vt:lpstr>
      <vt:lpstr>Bread baking taxonomy: a subset from m4i</vt:lpstr>
      <vt:lpstr>The dough heirarchy within m4i taxonomy </vt:lpstr>
      <vt:lpstr>PowerPoint-Präsentation</vt:lpstr>
      <vt:lpstr>PowerPoint-Präsentation</vt:lpstr>
      <vt:lpstr>PowerPoint-Präsentation</vt:lpstr>
      <vt:lpstr>Bread baking hierarchy: a subset from m4i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An actual CASE: CFD simulation</vt:lpstr>
      <vt:lpstr>PowerPoint-Präsentation</vt:lpstr>
      <vt:lpstr>Knowledge Management</vt:lpstr>
      <vt:lpstr>Knowledge Management</vt:lpstr>
      <vt:lpstr>Knowledge Management</vt:lpstr>
      <vt:lpstr>Knowledge Management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m4i with bread baking case study</dc:title>
  <dc:creator>Karmacharya, Ashish</dc:creator>
  <cp:lastModifiedBy>Karmacharya, Ashish</cp:lastModifiedBy>
  <cp:revision>73</cp:revision>
  <dcterms:created xsi:type="dcterms:W3CDTF">2022-06-14T17:02:37Z</dcterms:created>
  <dcterms:modified xsi:type="dcterms:W3CDTF">2022-07-27T08:39:20Z</dcterms:modified>
</cp:coreProperties>
</file>