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58" r:id="rId1"/>
  </p:sldMasterIdLst>
  <p:notesMasterIdLst>
    <p:notesMasterId r:id="rId31"/>
  </p:notesMasterIdLst>
  <p:handoutMasterIdLst>
    <p:handoutMasterId r:id="rId32"/>
  </p:handoutMasterIdLst>
  <p:sldIdLst>
    <p:sldId id="502" r:id="rId2"/>
    <p:sldId id="837" r:id="rId3"/>
    <p:sldId id="863" r:id="rId4"/>
    <p:sldId id="844" r:id="rId5"/>
    <p:sldId id="845" r:id="rId6"/>
    <p:sldId id="847" r:id="rId7"/>
    <p:sldId id="849" r:id="rId8"/>
    <p:sldId id="848" r:id="rId9"/>
    <p:sldId id="850" r:id="rId10"/>
    <p:sldId id="851" r:id="rId11"/>
    <p:sldId id="852" r:id="rId12"/>
    <p:sldId id="853" r:id="rId13"/>
    <p:sldId id="854" r:id="rId14"/>
    <p:sldId id="838" r:id="rId15"/>
    <p:sldId id="839" r:id="rId16"/>
    <p:sldId id="864" r:id="rId17"/>
    <p:sldId id="840" r:id="rId18"/>
    <p:sldId id="856" r:id="rId19"/>
    <p:sldId id="858" r:id="rId20"/>
    <p:sldId id="855" r:id="rId21"/>
    <p:sldId id="859" r:id="rId22"/>
    <p:sldId id="841" r:id="rId23"/>
    <p:sldId id="857" r:id="rId24"/>
    <p:sldId id="860" r:id="rId25"/>
    <p:sldId id="843" r:id="rId26"/>
    <p:sldId id="862" r:id="rId27"/>
    <p:sldId id="865" r:id="rId28"/>
    <p:sldId id="842" r:id="rId29"/>
    <p:sldId id="488" r:id="rId30"/>
  </p:sldIdLst>
  <p:sldSz cx="9144000" cy="5143500" type="screen16x9"/>
  <p:notesSz cx="7104063" cy="102346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01">
          <p15:clr>
            <a:srgbClr val="A4A3A4"/>
          </p15:clr>
        </p15:guide>
        <p15:guide id="2" pos="431">
          <p15:clr>
            <a:srgbClr val="A4A3A4"/>
          </p15:clr>
        </p15:guide>
        <p15:guide id="3" orient="horz" pos="18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9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ollerbach, Kerstin" initials="hollerba" lastIdx="18" clrIdx="0"/>
  <p:cmAuthor id="1" name="Heuser, Holger" initials="hr" lastIdx="2" clrIdx="1"/>
  <p:cmAuthor id="2" name="Katsanidou, Alexia" initials="katsanido" lastIdx="11" clrIdx="2"/>
  <p:cmAuthor id="3" name="van Um, Eric" initials="vanumec" lastIdx="52" clrIdx="3"/>
  <p:cmAuthor id="4" name="Pascal Siegers" initials="PS" lastIdx="4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C78"/>
    <a:srgbClr val="1E8CC8"/>
    <a:srgbClr val="7D4C8D"/>
    <a:srgbClr val="58748F"/>
    <a:srgbClr val="FA50F2"/>
    <a:srgbClr val="FF6E00"/>
    <a:srgbClr val="91AFDB"/>
    <a:srgbClr val="009242"/>
    <a:srgbClr val="7D98B5"/>
    <a:srgbClr val="B4C3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Helle Formatvorlage 3 - Akz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ittlere Formatvorlage 4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Helle Formatvorlage 3 - Akz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ittlere Formatvorlage 3 - Akz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ittlere Formatvorlage 3 - Akz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Mittlere Formatvorlage 3 - Akz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ittlere Formatvorlag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ittlere Formatvorlage 1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4B1156A-380E-4F78-BDF5-A606A8083BF9}" styleName="Mittlere Formatvorlage 4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Mittlere Formatvorlage 4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ittlere Formatvorlage 4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46F890A9-2807-4EBB-B81D-B2AA78EC7F39}" styleName="Dunkle Formatvorlage 2 - Akzent 5/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unkle Formatvorlage 2 - Akzent 3/Akz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399" autoAdjust="0"/>
    <p:restoredTop sz="89680" autoAdjust="0"/>
  </p:normalViewPr>
  <p:slideViewPr>
    <p:cSldViewPr snapToGrid="0">
      <p:cViewPr varScale="1">
        <p:scale>
          <a:sx n="131" d="100"/>
          <a:sy n="131" d="100"/>
        </p:scale>
        <p:origin x="642" y="114"/>
      </p:cViewPr>
      <p:guideLst>
        <p:guide orient="horz" pos="701"/>
        <p:guide pos="431"/>
        <p:guide orient="horz" pos="184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224"/>
        <p:guide pos="22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27426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" y="3"/>
            <a:ext cx="3078427" cy="511731"/>
          </a:xfrm>
          <a:prstGeom prst="rect">
            <a:avLst/>
          </a:prstGeom>
        </p:spPr>
        <p:txBody>
          <a:bodyPr vert="horz" lIns="94790" tIns="47395" rIns="94790" bIns="47395" rtlCol="0"/>
          <a:lstStyle>
            <a:lvl1pPr algn="l">
              <a:defRPr sz="1200">
                <a:latin typeface="Rotis SemiSans Pro" pitchFamily="50" charset="0"/>
              </a:defRPr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3997" y="3"/>
            <a:ext cx="3078427" cy="511731"/>
          </a:xfrm>
          <a:prstGeom prst="rect">
            <a:avLst/>
          </a:prstGeom>
        </p:spPr>
        <p:txBody>
          <a:bodyPr vert="horz" lIns="94790" tIns="47395" rIns="94790" bIns="47395" rtlCol="0"/>
          <a:lstStyle>
            <a:lvl1pPr algn="r">
              <a:defRPr sz="1200">
                <a:latin typeface="Rotis SemiSans Pro" pitchFamily="50" charset="0"/>
              </a:defRPr>
            </a:lvl1pPr>
          </a:lstStyle>
          <a:p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9938"/>
            <a:ext cx="6818313" cy="3835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90" tIns="47395" rIns="94790" bIns="47395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10408" y="4861447"/>
            <a:ext cx="5683250" cy="4605576"/>
          </a:xfrm>
          <a:prstGeom prst="rect">
            <a:avLst/>
          </a:prstGeom>
        </p:spPr>
        <p:txBody>
          <a:bodyPr vert="horz" lIns="94790" tIns="47395" rIns="94790" bIns="47395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" y="9721109"/>
            <a:ext cx="3078427" cy="511731"/>
          </a:xfrm>
          <a:prstGeom prst="rect">
            <a:avLst/>
          </a:prstGeom>
        </p:spPr>
        <p:txBody>
          <a:bodyPr vert="horz" lIns="94790" tIns="47395" rIns="94790" bIns="47395" rtlCol="0" anchor="b"/>
          <a:lstStyle>
            <a:lvl1pPr algn="l">
              <a:defRPr sz="1200">
                <a:latin typeface="Rotis SemiSans Pro" pitchFamily="50" charset="0"/>
              </a:defRPr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3997" y="9721109"/>
            <a:ext cx="3078427" cy="511731"/>
          </a:xfrm>
          <a:prstGeom prst="rect">
            <a:avLst/>
          </a:prstGeom>
        </p:spPr>
        <p:txBody>
          <a:bodyPr vert="horz" lIns="94790" tIns="47395" rIns="94790" bIns="47395" rtlCol="0" anchor="b"/>
          <a:lstStyle>
            <a:lvl1pPr algn="r">
              <a:defRPr sz="1200">
                <a:latin typeface="Rotis SemiSans Pro" pitchFamily="50" charset="0"/>
              </a:defRPr>
            </a:lvl1pPr>
          </a:lstStyle>
          <a:p>
            <a:fld id="{137596E6-E8BE-47EF-A0C0-CA9B9244F18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876968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Rotis SemiSans Pro" pitchFamily="50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Rotis SemiSans Pro" pitchFamily="50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Rotis SemiSans Pro" pitchFamily="50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Rotis SemiSans Pro" pitchFamily="50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Rotis SemiSans Pro" pitchFamily="50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225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71BF-49B6-4F56-9DFB-617F551FC82B}" type="datetime1">
              <a:rPr lang="de-DE" smtClean="0"/>
              <a:t>08.12.2025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06F34-F4E6-401D-AAA0-70B4666E4F5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0D1CC65-8317-0BC1-0705-BBD3D8E92F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31" y="357591"/>
            <a:ext cx="2242020" cy="839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435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lIns="0" rIns="0">
            <a:noAutofit/>
          </a:bodyPr>
          <a:lstStyle>
            <a:lvl1pPr algn="l">
              <a:defRPr sz="2400" cap="small" baseline="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4216" y="1275607"/>
            <a:ext cx="7776219" cy="3319016"/>
          </a:xfrm>
        </p:spPr>
        <p:txBody>
          <a:bodyPr lIns="0" rIns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7790F-AC66-47B7-B24A-EA147C105B79}" type="datetime1">
              <a:rPr lang="de-DE" smtClean="0"/>
              <a:t>08.12.2025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06F34-F4E6-401D-AAA0-70B4666E4F5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221AEC8-1A38-AF05-8F5D-4A90540319C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79"/>
          <a:stretch/>
        </p:blipFill>
        <p:spPr bwMode="auto">
          <a:xfrm>
            <a:off x="199231" y="196695"/>
            <a:ext cx="1438277" cy="45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4292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83569" y="1275607"/>
            <a:ext cx="7776864" cy="327683"/>
          </a:xfrm>
        </p:spPr>
        <p:txBody>
          <a:bodyPr lIns="0" rIns="0">
            <a:noAutofit/>
          </a:bodyPr>
          <a:lstStyle>
            <a:lvl1pPr algn="l">
              <a:defRPr sz="3200">
                <a:solidFill>
                  <a:srgbClr val="003C78"/>
                </a:solidFill>
              </a:defRPr>
            </a:lvl1pPr>
          </a:lstStyle>
          <a:p>
            <a:r>
              <a:rPr lang="de-DE" err="1"/>
              <a:t>Objective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4216" y="1707655"/>
            <a:ext cx="7776219" cy="2886968"/>
          </a:xfrm>
        </p:spPr>
        <p:txBody>
          <a:bodyPr lIns="0" rIns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E5855-F8FA-458D-BC28-B7D6A9E9EDD1}" type="datetime1">
              <a:rPr lang="de-DE" smtClean="0"/>
              <a:t>08.12.2025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06F34-F4E6-401D-AAA0-70B4666E4F5C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3" name="Textplatzhalt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84216" y="735808"/>
            <a:ext cx="7775575" cy="432197"/>
          </a:xfrm>
        </p:spPr>
        <p:txBody>
          <a:bodyPr lIns="0" rIns="0">
            <a:normAutofit/>
          </a:bodyPr>
          <a:lstStyle>
            <a:lvl1pPr marL="0" indent="0" algn="l">
              <a:buNone/>
              <a:defRPr sz="2400" cap="small" baseline="0">
                <a:solidFill>
                  <a:srgbClr val="003C78"/>
                </a:solidFill>
              </a:defRPr>
            </a:lvl1pPr>
          </a:lstStyle>
          <a:p>
            <a:pPr lvl="0"/>
            <a:r>
              <a:rPr lang="de-DE" sz="2400" cap="small" baseline="0" err="1"/>
              <a:t>Strategy</a:t>
            </a:r>
            <a:r>
              <a:rPr lang="de-DE" sz="2400" cap="small" baseline="0"/>
              <a:t> Head</a:t>
            </a:r>
            <a:endParaRPr lang="de-DE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A9D1E533-BF88-57BF-E6BB-B6D9EEFC70F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79"/>
          <a:stretch/>
        </p:blipFill>
        <p:spPr bwMode="auto">
          <a:xfrm>
            <a:off x="199231" y="196695"/>
            <a:ext cx="1438277" cy="45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8454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213" y="1437625"/>
            <a:ext cx="7776220" cy="435695"/>
          </a:xfrm>
        </p:spPr>
        <p:txBody>
          <a:bodyPr lIns="0" rIns="0">
            <a:noAutofit/>
          </a:bodyPr>
          <a:lstStyle>
            <a:lvl1pPr algn="l">
              <a:defRPr sz="3600" cap="small" baseline="0">
                <a:solidFill>
                  <a:srgbClr val="003C78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EA3A-148F-43B7-8C8F-634BB1A03F93}" type="datetime1">
              <a:rPr lang="de-DE" smtClean="0"/>
              <a:t>08.12.2025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06F34-F4E6-401D-AAA0-70B4666E4F5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3B12B96D-DB6B-6850-26E2-94B48CDDB99C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79"/>
          <a:stretch/>
        </p:blipFill>
        <p:spPr bwMode="auto">
          <a:xfrm>
            <a:off x="199231" y="196695"/>
            <a:ext cx="1438277" cy="45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683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C0D3B-8188-4FD8-A0BF-840AFEF538AF}" type="datetime1">
              <a:rPr lang="de-DE" smtClean="0"/>
              <a:t>08.12.2025</a:t>
            </a:fld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06F34-F4E6-401D-AAA0-70B4666E4F5C}" type="slidenum">
              <a:rPr lang="de-DE" smtClean="0"/>
              <a:pPr/>
              <a:t>‹Nr.›</a:t>
            </a:fld>
            <a:endParaRPr lang="de-DE"/>
          </a:p>
        </p:txBody>
      </p:sp>
      <p:grpSp>
        <p:nvGrpSpPr>
          <p:cNvPr id="6" name="Gruppieren 5"/>
          <p:cNvGrpSpPr/>
          <p:nvPr userDrawn="1"/>
        </p:nvGrpSpPr>
        <p:grpSpPr>
          <a:xfrm>
            <a:off x="3360622" y="4844115"/>
            <a:ext cx="2455852" cy="96941"/>
            <a:chOff x="3177666" y="6458819"/>
            <a:chExt cx="2736304" cy="144016"/>
          </a:xfrm>
        </p:grpSpPr>
        <p:sp>
          <p:nvSpPr>
            <p:cNvPr id="7" name="Ellipse 6"/>
            <p:cNvSpPr/>
            <p:nvPr userDrawn="1"/>
          </p:nvSpPr>
          <p:spPr>
            <a:xfrm>
              <a:off x="3177666" y="6458819"/>
              <a:ext cx="144016" cy="144016"/>
            </a:xfrm>
            <a:prstGeom prst="ellipse">
              <a:avLst/>
            </a:prstGeom>
            <a:noFill/>
            <a:ln>
              <a:solidFill>
                <a:srgbClr val="1E8C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Rotis SemiSans Pro" pitchFamily="50" charset="0"/>
              </a:endParaRPr>
            </a:p>
          </p:txBody>
        </p:sp>
        <p:sp>
          <p:nvSpPr>
            <p:cNvPr id="8" name="Ellipse 7"/>
            <p:cNvSpPr/>
            <p:nvPr userDrawn="1"/>
          </p:nvSpPr>
          <p:spPr>
            <a:xfrm>
              <a:off x="3413329" y="6458819"/>
              <a:ext cx="144016" cy="144016"/>
            </a:xfrm>
            <a:prstGeom prst="ellipse">
              <a:avLst/>
            </a:prstGeom>
            <a:noFill/>
            <a:ln>
              <a:solidFill>
                <a:srgbClr val="1E8C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Rotis SemiSans Pro" pitchFamily="50" charset="0"/>
              </a:endParaRPr>
            </a:p>
          </p:txBody>
        </p:sp>
        <p:sp>
          <p:nvSpPr>
            <p:cNvPr id="9" name="Ellipse 8"/>
            <p:cNvSpPr/>
            <p:nvPr userDrawn="1"/>
          </p:nvSpPr>
          <p:spPr>
            <a:xfrm>
              <a:off x="3648992" y="6458819"/>
              <a:ext cx="144016" cy="144016"/>
            </a:xfrm>
            <a:prstGeom prst="ellipse">
              <a:avLst/>
            </a:prstGeom>
            <a:noFill/>
            <a:ln>
              <a:solidFill>
                <a:srgbClr val="1E8C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highlight>
                  <a:srgbClr val="003C78"/>
                </a:highlight>
                <a:latin typeface="Rotis SemiSans Pro" pitchFamily="50" charset="0"/>
              </a:endParaRPr>
            </a:p>
          </p:txBody>
        </p:sp>
        <p:sp>
          <p:nvSpPr>
            <p:cNvPr id="10" name="Ellipse 9"/>
            <p:cNvSpPr/>
            <p:nvPr userDrawn="1"/>
          </p:nvSpPr>
          <p:spPr>
            <a:xfrm>
              <a:off x="3884655" y="6458819"/>
              <a:ext cx="144016" cy="144016"/>
            </a:xfrm>
            <a:prstGeom prst="ellipse">
              <a:avLst/>
            </a:prstGeom>
            <a:noFill/>
            <a:ln>
              <a:solidFill>
                <a:srgbClr val="1E8C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Rotis SemiSans Pro" pitchFamily="50" charset="0"/>
              </a:endParaRPr>
            </a:p>
          </p:txBody>
        </p:sp>
        <p:sp>
          <p:nvSpPr>
            <p:cNvPr id="11" name="Ellipse 10"/>
            <p:cNvSpPr/>
            <p:nvPr userDrawn="1"/>
          </p:nvSpPr>
          <p:spPr>
            <a:xfrm>
              <a:off x="4120318" y="6458819"/>
              <a:ext cx="144016" cy="144016"/>
            </a:xfrm>
            <a:prstGeom prst="ellipse">
              <a:avLst/>
            </a:prstGeom>
            <a:noFill/>
            <a:ln>
              <a:solidFill>
                <a:srgbClr val="1E8C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Rotis SemiSans Pro" pitchFamily="50" charset="0"/>
              </a:endParaRPr>
            </a:p>
          </p:txBody>
        </p:sp>
        <p:sp>
          <p:nvSpPr>
            <p:cNvPr id="12" name="Ellipse 11"/>
            <p:cNvSpPr/>
            <p:nvPr userDrawn="1"/>
          </p:nvSpPr>
          <p:spPr>
            <a:xfrm>
              <a:off x="4355981" y="6458819"/>
              <a:ext cx="144016" cy="144016"/>
            </a:xfrm>
            <a:prstGeom prst="ellipse">
              <a:avLst/>
            </a:prstGeom>
            <a:noFill/>
            <a:ln>
              <a:solidFill>
                <a:srgbClr val="1E8C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Rotis SemiSans Pro" pitchFamily="50" charset="0"/>
              </a:endParaRPr>
            </a:p>
          </p:txBody>
        </p:sp>
        <p:sp>
          <p:nvSpPr>
            <p:cNvPr id="13" name="Ellipse 12"/>
            <p:cNvSpPr/>
            <p:nvPr userDrawn="1"/>
          </p:nvSpPr>
          <p:spPr>
            <a:xfrm>
              <a:off x="4591644" y="6458819"/>
              <a:ext cx="144016" cy="144016"/>
            </a:xfrm>
            <a:prstGeom prst="ellipse">
              <a:avLst/>
            </a:prstGeom>
            <a:noFill/>
            <a:ln>
              <a:solidFill>
                <a:srgbClr val="1E8C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Rotis SemiSans Pro" pitchFamily="50" charset="0"/>
              </a:endParaRPr>
            </a:p>
          </p:txBody>
        </p:sp>
        <p:sp>
          <p:nvSpPr>
            <p:cNvPr id="14" name="Ellipse 13"/>
            <p:cNvSpPr/>
            <p:nvPr userDrawn="1"/>
          </p:nvSpPr>
          <p:spPr>
            <a:xfrm>
              <a:off x="4827307" y="6458819"/>
              <a:ext cx="144016" cy="144016"/>
            </a:xfrm>
            <a:prstGeom prst="ellipse">
              <a:avLst/>
            </a:prstGeom>
            <a:noFill/>
            <a:ln>
              <a:solidFill>
                <a:srgbClr val="1E8C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Rotis SemiSans Pro" pitchFamily="50" charset="0"/>
              </a:endParaRPr>
            </a:p>
          </p:txBody>
        </p:sp>
        <p:sp>
          <p:nvSpPr>
            <p:cNvPr id="15" name="Ellipse 14"/>
            <p:cNvSpPr/>
            <p:nvPr userDrawn="1"/>
          </p:nvSpPr>
          <p:spPr>
            <a:xfrm>
              <a:off x="5062970" y="6458819"/>
              <a:ext cx="144016" cy="144016"/>
            </a:xfrm>
            <a:prstGeom prst="ellipse">
              <a:avLst/>
            </a:prstGeom>
            <a:noFill/>
            <a:ln>
              <a:solidFill>
                <a:srgbClr val="1E8C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Rotis SemiSans Pro" pitchFamily="50" charset="0"/>
              </a:endParaRPr>
            </a:p>
          </p:txBody>
        </p:sp>
        <p:sp>
          <p:nvSpPr>
            <p:cNvPr id="16" name="Ellipse 15"/>
            <p:cNvSpPr/>
            <p:nvPr userDrawn="1"/>
          </p:nvSpPr>
          <p:spPr>
            <a:xfrm>
              <a:off x="5298633" y="6458819"/>
              <a:ext cx="144016" cy="144016"/>
            </a:xfrm>
            <a:prstGeom prst="ellipse">
              <a:avLst/>
            </a:prstGeom>
            <a:noFill/>
            <a:ln>
              <a:solidFill>
                <a:srgbClr val="1E8C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Rotis SemiSans Pro" pitchFamily="50" charset="0"/>
              </a:endParaRPr>
            </a:p>
          </p:txBody>
        </p:sp>
        <p:sp>
          <p:nvSpPr>
            <p:cNvPr id="17" name="Ellipse 16"/>
            <p:cNvSpPr/>
            <p:nvPr userDrawn="1"/>
          </p:nvSpPr>
          <p:spPr>
            <a:xfrm>
              <a:off x="5534296" y="6458819"/>
              <a:ext cx="144016" cy="144016"/>
            </a:xfrm>
            <a:prstGeom prst="ellipse">
              <a:avLst/>
            </a:prstGeom>
            <a:noFill/>
            <a:ln>
              <a:solidFill>
                <a:srgbClr val="1E8C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Rotis SemiSans Pro" pitchFamily="50" charset="0"/>
              </a:endParaRPr>
            </a:p>
          </p:txBody>
        </p:sp>
        <p:sp>
          <p:nvSpPr>
            <p:cNvPr id="18" name="Ellipse 17"/>
            <p:cNvSpPr/>
            <p:nvPr userDrawn="1"/>
          </p:nvSpPr>
          <p:spPr>
            <a:xfrm>
              <a:off x="5769954" y="6458819"/>
              <a:ext cx="144016" cy="144016"/>
            </a:xfrm>
            <a:prstGeom prst="ellipse">
              <a:avLst/>
            </a:prstGeom>
            <a:noFill/>
            <a:ln>
              <a:solidFill>
                <a:srgbClr val="1E8C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Rotis SemiSans Pro" pitchFamily="50" charset="0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E47732E6-4816-F931-DC64-506B3034EAF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79"/>
          <a:stretch/>
        </p:blipFill>
        <p:spPr bwMode="auto">
          <a:xfrm>
            <a:off x="199231" y="196695"/>
            <a:ext cx="1438277" cy="45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071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 userDrawn="1"/>
        </p:nvSpPr>
        <p:spPr>
          <a:xfrm>
            <a:off x="0" y="1728617"/>
            <a:ext cx="9144000" cy="263742"/>
          </a:xfrm>
          <a:prstGeom prst="rect">
            <a:avLst/>
          </a:prstGeom>
          <a:gradFill flip="none" rotWithShape="1">
            <a:gsLst>
              <a:gs pos="50000">
                <a:srgbClr val="003C78"/>
              </a:gs>
              <a:gs pos="0">
                <a:srgbClr val="7D4C8D"/>
              </a:gs>
              <a:gs pos="100000">
                <a:srgbClr val="1E8CC8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/>
          <p:cNvSpPr/>
          <p:nvPr userDrawn="1"/>
        </p:nvSpPr>
        <p:spPr>
          <a:xfrm>
            <a:off x="0" y="1992359"/>
            <a:ext cx="9144000" cy="864096"/>
          </a:xfrm>
          <a:prstGeom prst="rect">
            <a:avLst/>
          </a:prstGeom>
          <a:solidFill>
            <a:srgbClr val="003C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3C78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84214" y="2208383"/>
            <a:ext cx="7632202" cy="432049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Vielen Dank für Ihre Aufmerksamkeit.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97E718-7806-4A85-E9BC-B8312BE934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874" y="3057727"/>
            <a:ext cx="2242020" cy="839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rafik 7">
            <a:extLst>
              <a:ext uri="{FF2B5EF4-FFF2-40B4-BE49-F238E27FC236}">
                <a16:creationId xmlns:a16="http://schemas.microsoft.com/office/drawing/2014/main" id="{EEB11184-044C-6065-780B-44F95BA48FF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35492" y="3220647"/>
            <a:ext cx="648072" cy="51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846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84213" y="735807"/>
            <a:ext cx="7776220" cy="327422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84213" y="1275607"/>
            <a:ext cx="7776220" cy="331901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84215" y="4767264"/>
            <a:ext cx="1906587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Rotis SemiSans Pro" pitchFamily="50" charset="0"/>
              </a:defRPr>
            </a:lvl1pPr>
          </a:lstStyle>
          <a:p>
            <a:fld id="{CB2D4769-0744-4CCE-97EB-C3771CA1DE26}" type="datetime1">
              <a:rPr lang="de-DE" smtClean="0"/>
              <a:t>08.12.2025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Rotis SemiSans Pro" pitchFamily="50" charset="0"/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190723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Rotis SemiSans Pro" pitchFamily="50" charset="0"/>
              </a:defRPr>
            </a:lvl1pPr>
          </a:lstStyle>
          <a:p>
            <a:fld id="{7F906F34-F4E6-401D-AAA0-70B4666E4F5C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0" y="0"/>
            <a:ext cx="9144000" cy="141480"/>
          </a:xfrm>
          <a:prstGeom prst="rect">
            <a:avLst/>
          </a:prstGeom>
          <a:solidFill>
            <a:srgbClr val="003C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Rotis SemiSans Pro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5462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400" kern="1200" cap="small" baseline="0">
          <a:solidFill>
            <a:srgbClr val="003C78"/>
          </a:solidFill>
          <a:latin typeface="Rotis SemiSans Pro" pitchFamily="50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Rotis SemiSans Pro" pitchFamily="50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Rotis SemiSans Pro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Rotis SemiSans Pro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Rotis SemiSans Pro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Rotis SemiSans Pro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hyperlink" Target="https://doi.org/10.5281/zenodo.14288182" TargetMode="External"/><Relationship Id="rId7" Type="http://schemas.openxmlformats.org/officeDocument/2006/relationships/image" Target="../media/image24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Relationship Id="rId9" Type="http://schemas.openxmlformats.org/officeDocument/2006/relationships/image" Target="../media/image26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unsplash.com/de/@charlesdeluvio?utm_source=unsplash&amp;utm_medium=referral&amp;utm_content=creditCopyText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hyperlink" Target="https://github.com/moeltgen/ColStudies/" TargetMode="Externa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hyperlink" Target="https://github.com/moeltgen/ColStudies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unsplash.com/de/@brookecagle?utm_source=unsplash&amp;utm_medium=referral&amp;utm_content=creditCopyText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atisawd/boxicons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unsplash.com/de/@brookecagle?utm_source=unsplash&amp;utm_medium=referral&amp;utm_content=creditCopyText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0" y="1491630"/>
            <a:ext cx="9144000" cy="1289957"/>
          </a:xfrm>
          <a:prstGeom prst="rect">
            <a:avLst/>
          </a:prstGeom>
          <a:gradFill>
            <a:gsLst>
              <a:gs pos="0">
                <a:srgbClr val="7D4C8D"/>
              </a:gs>
              <a:gs pos="50000">
                <a:srgbClr val="003C78"/>
              </a:gs>
              <a:gs pos="100000">
                <a:srgbClr val="1E8CC8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Rotis SemiSans Pro" pitchFamily="34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0" y="2781789"/>
            <a:ext cx="9144000" cy="1289957"/>
          </a:xfrm>
          <a:prstGeom prst="rect">
            <a:avLst/>
          </a:prstGeom>
          <a:solidFill>
            <a:srgbClr val="003C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Rotis SemiSans Pro" pitchFamily="34" charset="0"/>
            </a:endParaRPr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3995936" y="1544552"/>
            <a:ext cx="4896544" cy="1152129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58748F"/>
                </a:solidFill>
                <a:latin typeface="Rotis SemiSans Pro" pitchFamily="50" charset="0"/>
                <a:ea typeface="+mj-ea"/>
                <a:cs typeface="+mj-cs"/>
              </a:defRPr>
            </a:lvl1pPr>
          </a:lstStyle>
          <a:p>
            <a:r>
              <a:rPr lang="en-US" sz="2800" cap="small" dirty="0">
                <a:solidFill>
                  <a:schemeClr val="bg1"/>
                </a:solidFill>
                <a:latin typeface="Rotis SemiSans Pro"/>
              </a:rPr>
              <a:t>Using DDI as the metadata language for research data</a:t>
            </a:r>
            <a:endParaRPr lang="de-DE" sz="2800" b="0" cap="small" dirty="0">
              <a:solidFill>
                <a:schemeClr val="bg1"/>
              </a:solidFill>
              <a:latin typeface="Rotis SemiSans Pro" pitchFamily="34" charset="0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3995936" y="2912705"/>
            <a:ext cx="5148064" cy="1080120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Rotis SemiSans Pro" pitchFamily="50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Rotis SemiSans Pro" pitchFamily="50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Rotis SemiSans Pro" pitchFamily="50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Rotis SemiSans Pro" pitchFamily="50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Rotis SemiSans Pro" pitchFamily="50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i="1" dirty="0">
                <a:latin typeface="Rotis SemiSans Pro" pitchFamily="34" charset="0"/>
              </a:rPr>
              <a:t>Wolfgang Zenk-Möltgen (GESIS)</a:t>
            </a:r>
          </a:p>
          <a:p>
            <a:r>
              <a:rPr lang="de-DE" sz="1400" i="1" dirty="0">
                <a:latin typeface="Rotis SemiSans Pro" pitchFamily="34" charset="0"/>
              </a:rPr>
              <a:t>17th European DDI Users Conference</a:t>
            </a:r>
          </a:p>
          <a:p>
            <a:r>
              <a:rPr lang="pt-BR" sz="1400" i="1" dirty="0">
                <a:latin typeface="Rotis SemiSans Pro" pitchFamily="34" charset="0"/>
              </a:rPr>
              <a:t>Budapest, Hungary, December, 1</a:t>
            </a:r>
            <a:r>
              <a:rPr lang="pt-BR" sz="1400" i="1" baseline="30000" dirty="0">
                <a:latin typeface="Rotis SemiSans Pro" pitchFamily="34" charset="0"/>
              </a:rPr>
              <a:t>st</a:t>
            </a:r>
            <a:r>
              <a:rPr lang="pt-BR" sz="1400" i="1" dirty="0">
                <a:latin typeface="Rotis SemiSans Pro" pitchFamily="34" charset="0"/>
              </a:rPr>
              <a:t>–5</a:t>
            </a:r>
            <a:r>
              <a:rPr lang="pt-BR" sz="1400" i="1" baseline="30000" dirty="0">
                <a:latin typeface="Rotis SemiSans Pro" pitchFamily="34" charset="0"/>
              </a:rPr>
              <a:t>th</a:t>
            </a:r>
            <a:r>
              <a:rPr lang="pt-BR" sz="1400" i="1" dirty="0">
                <a:latin typeface="Rotis SemiSans Pro" pitchFamily="34" charset="0"/>
              </a:rPr>
              <a:t>, 2025 at the</a:t>
            </a:r>
          </a:p>
          <a:p>
            <a:r>
              <a:rPr lang="en-US" sz="1400" i="1" dirty="0">
                <a:latin typeface="Rotis SemiSans Pro" pitchFamily="34" charset="0"/>
              </a:rPr>
              <a:t>Research Documentation Centre at the ELTE Centre for Social Sciences</a:t>
            </a:r>
            <a:endParaRPr lang="de-DE" sz="1400" i="1" dirty="0">
              <a:latin typeface="Rotis SemiSans Pro" pitchFamily="34" charset="0"/>
            </a:endParaRPr>
          </a:p>
          <a:p>
            <a:endParaRPr lang="de-DE" sz="1400" i="1" dirty="0">
              <a:latin typeface="Rotis SemiSans Pro" pitchFamily="34" charset="0"/>
            </a:endParaRPr>
          </a:p>
        </p:txBody>
      </p:sp>
      <p:pic>
        <p:nvPicPr>
          <p:cNvPr id="10" name="Grafik 4" descr="Ein Bild, das Gebäude, draußen, Apartmentgebäude, Stadt enthält.&#10;&#10;Automatisch generierte Beschreibung">
            <a:extLst>
              <a:ext uri="{FF2B5EF4-FFF2-40B4-BE49-F238E27FC236}">
                <a16:creationId xmlns:a16="http://schemas.microsoft.com/office/drawing/2014/main" id="{932AF95C-8B63-40F3-BCCB-DD157F6EAB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943" y="1491630"/>
            <a:ext cx="3300977" cy="2580116"/>
          </a:xfrm>
          <a:prstGeom prst="rect">
            <a:avLst/>
          </a:prstGeom>
        </p:spPr>
      </p:pic>
      <p:pic>
        <p:nvPicPr>
          <p:cNvPr id="2" name="Grafik 7">
            <a:extLst>
              <a:ext uri="{FF2B5EF4-FFF2-40B4-BE49-F238E27FC236}">
                <a16:creationId xmlns:a16="http://schemas.microsoft.com/office/drawing/2014/main" id="{1A0288BD-5FD6-BD55-1BCE-13919E854E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0943" y="4365623"/>
            <a:ext cx="648072" cy="514136"/>
          </a:xfrm>
          <a:prstGeom prst="rect">
            <a:avLst/>
          </a:prstGeom>
        </p:spPr>
      </p:pic>
      <p:sp>
        <p:nvSpPr>
          <p:cNvPr id="3" name="Textplatzhalter 5">
            <a:extLst>
              <a:ext uri="{FF2B5EF4-FFF2-40B4-BE49-F238E27FC236}">
                <a16:creationId xmlns:a16="http://schemas.microsoft.com/office/drawing/2014/main" id="{FF33B2F2-48BC-4E18-B83C-76AC82B8AF0C}"/>
              </a:ext>
            </a:extLst>
          </p:cNvPr>
          <p:cNvSpPr txBox="1">
            <a:spLocks/>
          </p:cNvSpPr>
          <p:nvPr/>
        </p:nvSpPr>
        <p:spPr>
          <a:xfrm>
            <a:off x="755899" y="4747932"/>
            <a:ext cx="7632202" cy="296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200" dirty="0" err="1">
                <a:solidFill>
                  <a:srgbClr val="58748F"/>
                </a:solidFill>
                <a:ea typeface="Source Sans Pro Light" panose="020B0403030403020204" pitchFamily="34" charset="0"/>
              </a:rPr>
              <a:t>Licensed</a:t>
            </a:r>
            <a:r>
              <a:rPr lang="de-DE" sz="1200" dirty="0">
                <a:solidFill>
                  <a:srgbClr val="58748F"/>
                </a:solidFill>
                <a:ea typeface="Source Sans Pro Light" panose="020B0403030403020204" pitchFamily="34" charset="0"/>
              </a:rPr>
              <a:t> </a:t>
            </a:r>
            <a:r>
              <a:rPr lang="de-DE" sz="1200" dirty="0" err="1">
                <a:solidFill>
                  <a:srgbClr val="58748F"/>
                </a:solidFill>
                <a:ea typeface="Source Sans Pro Light" panose="020B0403030403020204" pitchFamily="34" charset="0"/>
              </a:rPr>
              <a:t>under</a:t>
            </a:r>
            <a:r>
              <a:rPr lang="de-DE" sz="1200" dirty="0">
                <a:solidFill>
                  <a:srgbClr val="58748F"/>
                </a:solidFill>
                <a:ea typeface="Source Sans Pro Light" panose="020B0403030403020204" pitchFamily="34" charset="0"/>
              </a:rPr>
              <a:t> </a:t>
            </a:r>
            <a:r>
              <a:rPr lang="en-US" sz="1200" dirty="0">
                <a:solidFill>
                  <a:srgbClr val="58748F"/>
                </a:solidFill>
                <a:ea typeface="Source Sans Pro Light" panose="020B0403030403020204" pitchFamily="34" charset="0"/>
              </a:rPr>
              <a:t>Creative Commons Attribution 4.0 International (CC BY 4.0), exceptions see last slide</a:t>
            </a:r>
            <a:endParaRPr lang="de-DE" sz="1200" dirty="0">
              <a:solidFill>
                <a:srgbClr val="58748F"/>
              </a:solidFill>
              <a:ea typeface="Source Sans Pro Light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183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DA796-A25C-399F-5516-8A59CFD297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048A56-B421-3C05-486C-ACAB98224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1700" dirty="0"/>
              <a:t>GESIS Data Archive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42DEBBB-7CAD-401C-93B8-60F071686D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6068575" cy="3319016"/>
          </a:xfrm>
        </p:spPr>
        <p:txBody>
          <a:bodyPr>
            <a:normAutofit/>
          </a:bodyPr>
          <a:lstStyle/>
          <a:p>
            <a:r>
              <a:rPr lang="en-US" dirty="0"/>
              <a:t>Studies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3BFB4BB-FD16-72F6-B874-AF48CC494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10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2089477E-D7DE-4FFA-96F0-DB96A3D1D9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2641" y="2785137"/>
            <a:ext cx="1517143" cy="151714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01B8EDC-EF2B-D53C-B9B2-62B0BB8DFB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42641" y="1269537"/>
            <a:ext cx="1515600" cy="1515600"/>
          </a:xfrm>
          <a:prstGeom prst="rect">
            <a:avLst/>
          </a:prstGeom>
        </p:spPr>
      </p:pic>
      <p:pic>
        <p:nvPicPr>
          <p:cNvPr id="9" name="Grafik 8" descr="Ein Bild, das Text, Screenshot, Software, Webseite enthält.&#10;&#10;KI-generierte Inhalte können fehlerhaft sein.">
            <a:extLst>
              <a:ext uri="{FF2B5EF4-FFF2-40B4-BE49-F238E27FC236}">
                <a16:creationId xmlns:a16="http://schemas.microsoft.com/office/drawing/2014/main" id="{5FEFF89D-063E-A9A7-E03C-B9DC3E08AF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63" y="205543"/>
            <a:ext cx="8230749" cy="483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19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6D8FE9-F801-6A7C-6EA5-781C0139D2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937E4E-87BC-3A91-6122-AE09C7EF93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1700" dirty="0"/>
              <a:t>GESIS Data Archive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4F6E421-9754-BF09-E9E2-ABBE4473BE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6068575" cy="3319016"/>
          </a:xfrm>
        </p:spPr>
        <p:txBody>
          <a:bodyPr>
            <a:normAutofit/>
          </a:bodyPr>
          <a:lstStyle/>
          <a:p>
            <a:r>
              <a:rPr lang="en-US" dirty="0"/>
              <a:t>Studies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4539EEF-E3F3-8884-50F6-3456A09BB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11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2F9EF68-F4CE-130A-7B37-133A588F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2641" y="2785137"/>
            <a:ext cx="1517143" cy="151714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F81039A0-64CB-E5B7-1A06-6DC389AFC1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42641" y="1269537"/>
            <a:ext cx="1515600" cy="1515600"/>
          </a:xfrm>
          <a:prstGeom prst="rect">
            <a:avLst/>
          </a:prstGeom>
        </p:spPr>
      </p:pic>
      <p:pic>
        <p:nvPicPr>
          <p:cNvPr id="9" name="Grafik 8" descr="Ein Bild, das Text, Screenshot, Software, Computersymbol enthält.&#10;&#10;KI-generierte Inhalte können fehlerhaft sein.">
            <a:extLst>
              <a:ext uri="{FF2B5EF4-FFF2-40B4-BE49-F238E27FC236}">
                <a16:creationId xmlns:a16="http://schemas.microsoft.com/office/drawing/2014/main" id="{F772DB32-3889-6A18-94C6-8092EE6D31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92" y="205543"/>
            <a:ext cx="8230749" cy="483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3160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685A02-A90D-DBE9-5223-BADB8F1E6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164658-5178-0F10-FCCA-D0CA28172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1700" dirty="0"/>
              <a:t>GESIS Data Archive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C1F3BD1-7A03-A2CA-2747-4ABEBF9AB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6068575" cy="3319016"/>
          </a:xfrm>
        </p:spPr>
        <p:txBody>
          <a:bodyPr>
            <a:normAutofit/>
          </a:bodyPr>
          <a:lstStyle/>
          <a:p>
            <a:r>
              <a:rPr lang="en-US" dirty="0"/>
              <a:t>Studies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1F0C182-0951-83DB-8859-C3CD5B382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12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865FE1F-BF98-DA0F-267C-4470081A54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2641" y="2785137"/>
            <a:ext cx="1517143" cy="151714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DC1AABE-B2DA-DAAE-17C7-C96CB9004B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42641" y="1269537"/>
            <a:ext cx="1515600" cy="1515600"/>
          </a:xfrm>
          <a:prstGeom prst="rect">
            <a:avLst/>
          </a:prstGeom>
        </p:spPr>
      </p:pic>
      <p:pic>
        <p:nvPicPr>
          <p:cNvPr id="9" name="Grafik 8" descr="Ein Bild, das Text, Screenshot, Software, Zahl enthält.&#10;&#10;KI-generierte Inhalte können fehlerhaft sein.">
            <a:extLst>
              <a:ext uri="{FF2B5EF4-FFF2-40B4-BE49-F238E27FC236}">
                <a16:creationId xmlns:a16="http://schemas.microsoft.com/office/drawing/2014/main" id="{D415C3BA-1A61-E1BE-3E7D-97FE323DDC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92" y="206621"/>
            <a:ext cx="8230749" cy="483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0703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928837-1A71-E8FC-2205-84758B0220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7F8AE9-5A90-3619-005F-BFFC787A4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1700" dirty="0"/>
              <a:t>GESIS Data Archive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6238965-5E6F-66EE-C2DD-27C07BAC7D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6068575" cy="3319016"/>
          </a:xfrm>
        </p:spPr>
        <p:txBody>
          <a:bodyPr>
            <a:normAutofit/>
          </a:bodyPr>
          <a:lstStyle/>
          <a:p>
            <a:r>
              <a:rPr lang="en-US" dirty="0"/>
              <a:t>Studies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B4AF831-345A-A24B-1D11-8F381B6BD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13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C1B5A2C-4AEC-12B3-E785-CB52455B9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2641" y="2785137"/>
            <a:ext cx="1517143" cy="151714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9C0F6035-D83B-D43A-95E1-1583410082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42641" y="1269537"/>
            <a:ext cx="1515600" cy="1515600"/>
          </a:xfrm>
          <a:prstGeom prst="rect">
            <a:avLst/>
          </a:prstGeom>
        </p:spPr>
      </p:pic>
      <p:pic>
        <p:nvPicPr>
          <p:cNvPr id="9" name="Grafik 8" descr="Ein Bild, das Text, Screenshot, Software, Webseite enthält.&#10;&#10;KI-generierte Inhalte können fehlerhaft sein.">
            <a:extLst>
              <a:ext uri="{FF2B5EF4-FFF2-40B4-BE49-F238E27FC236}">
                <a16:creationId xmlns:a16="http://schemas.microsoft.com/office/drawing/2014/main" id="{60F41880-9704-2535-111C-3789D48839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92" y="205543"/>
            <a:ext cx="8230749" cy="483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6222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B65FA6-9CCD-C797-5603-1E50319F1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Extensions in content, types, uses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F9DA4B4-C2B3-CEAF-7E63-E8AE81D204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7157195" cy="3319016"/>
          </a:xfrm>
        </p:spPr>
        <p:txBody>
          <a:bodyPr>
            <a:noAutofit/>
          </a:bodyPr>
          <a:lstStyle/>
          <a:p>
            <a:r>
              <a:rPr lang="en-US" sz="2800" dirty="0"/>
              <a:t>Digital Behavioral Data (DBD) </a:t>
            </a:r>
          </a:p>
          <a:p>
            <a:r>
              <a:rPr lang="en-US" sz="2800" dirty="0"/>
              <a:t>Proposal to add fields to better document and enable re-use (</a:t>
            </a:r>
            <a:r>
              <a:rPr lang="en-US" sz="2800" dirty="0">
                <a:hlinkClick r:id="rId3"/>
              </a:rPr>
              <a:t>https://doi.org/10.5281/zenodo.14288182</a:t>
            </a:r>
            <a:r>
              <a:rPr lang="en-US" sz="2800" dirty="0"/>
              <a:t>) </a:t>
            </a:r>
          </a:p>
          <a:p>
            <a:r>
              <a:rPr lang="en-US" sz="2800" dirty="0"/>
              <a:t>Text and audiovisual data</a:t>
            </a:r>
          </a:p>
          <a:p>
            <a:r>
              <a:rPr lang="en-US" sz="2800" dirty="0"/>
              <a:t>Scripts and analysis code, scientific models </a:t>
            </a:r>
          </a:p>
          <a:p>
            <a:r>
              <a:rPr lang="en-US" sz="2800" dirty="0"/>
              <a:t>Links between different data resources</a:t>
            </a:r>
          </a:p>
          <a:p>
            <a:endParaRPr lang="en-US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A0918E8-E55B-64ED-D263-BC9704D36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14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F42FE8F-4C2C-4DA2-32F1-86AC11C0E0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44184" y="355072"/>
            <a:ext cx="1517143" cy="151714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2421CBD9-19BD-F15F-85D8-BEDDCBC74D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44184" y="3388586"/>
            <a:ext cx="1515600" cy="151560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8584F6CE-1B6C-6D17-D0F9-91E15DDCDA8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506816" y="1959250"/>
            <a:ext cx="1515600" cy="151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2988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B65FA6-9CCD-C797-5603-1E50319F1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Services to users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F9DA4B4-C2B3-CEAF-7E63-E8AE81D204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6068575" cy="3319016"/>
          </a:xfrm>
        </p:spPr>
        <p:txBody>
          <a:bodyPr>
            <a:normAutofit fontScale="92500" lnSpcReduction="20000"/>
          </a:bodyPr>
          <a:lstStyle/>
          <a:p>
            <a:r>
              <a:rPr lang="en-US" sz="3000" dirty="0"/>
              <a:t>One-door-solution: separate effort to make easier deposit for researchers possible</a:t>
            </a:r>
          </a:p>
          <a:p>
            <a:r>
              <a:rPr lang="en-US" sz="3000" dirty="0"/>
              <a:t>Introducing Colectica as the back-end</a:t>
            </a:r>
          </a:p>
          <a:p>
            <a:pPr lvl="1"/>
            <a:r>
              <a:rPr lang="en-US" sz="3000" dirty="0"/>
              <a:t>Repo &amp; Designer</a:t>
            </a:r>
          </a:p>
          <a:p>
            <a:pPr lvl="1"/>
            <a:r>
              <a:rPr lang="en-US" sz="3000" dirty="0"/>
              <a:t>Crosswalk for all metadata fields</a:t>
            </a:r>
          </a:p>
          <a:p>
            <a:pPr lvl="1"/>
            <a:r>
              <a:rPr lang="en-US" sz="3000" dirty="0"/>
              <a:t>study level</a:t>
            </a:r>
          </a:p>
          <a:p>
            <a:pPr lvl="1"/>
            <a:r>
              <a:rPr lang="en-US" sz="3000" dirty="0"/>
              <a:t>variable level, including questions</a:t>
            </a:r>
          </a:p>
          <a:p>
            <a:endParaRPr lang="en-US" sz="30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A0918E8-E55B-64ED-D263-BC9704D36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15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25D9D77-1EBA-3A86-8131-7AE4AB2D80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3291" y="1063230"/>
            <a:ext cx="1517143" cy="151714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84DAE5BB-E83F-A2F4-9800-7D129583F6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3291" y="3250121"/>
            <a:ext cx="2006641" cy="611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887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7C2059-AE45-F908-270A-623715EEB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76DC7A10-EFF8-E114-B3F0-D504AAE591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0" t="14355" r="12415" b="11464"/>
          <a:stretch/>
        </p:blipFill>
        <p:spPr>
          <a:xfrm>
            <a:off x="1065985" y="1819115"/>
            <a:ext cx="4176000" cy="2232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DD6B952-9333-A73E-1190-F30929F22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Services to users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EC233EC-6C4D-432F-DB9E-D3438DEE9F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6068575" cy="3319016"/>
          </a:xfrm>
        </p:spPr>
        <p:txBody>
          <a:bodyPr>
            <a:normAutofit/>
          </a:bodyPr>
          <a:lstStyle/>
          <a:p>
            <a:r>
              <a:rPr lang="en-US" sz="3000" dirty="0"/>
              <a:t>Do we speak DDI at the back-end?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12EE2F2-2DAB-BD52-C0E5-930367D6D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16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BD19223-47B4-20F8-FB7C-59F576FF77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000" y="2162131"/>
            <a:ext cx="4464000" cy="297600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798C866E-6EE3-FA5B-273A-53C2F0A366DF}"/>
              </a:ext>
            </a:extLst>
          </p:cNvPr>
          <p:cNvSpPr txBox="1"/>
          <p:nvPr/>
        </p:nvSpPr>
        <p:spPr>
          <a:xfrm>
            <a:off x="4938003" y="4807000"/>
            <a:ext cx="181478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Photo by </a:t>
            </a:r>
            <a:r>
              <a:rPr lang="en-US" sz="1000" dirty="0" err="1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charlesdeluvio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4330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B65FA6-9CCD-C797-5603-1E50319F1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Migration steps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F9DA4B4-C2B3-CEAF-7E63-E8AE81D204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6068575" cy="3319016"/>
          </a:xfrm>
        </p:spPr>
        <p:txBody>
          <a:bodyPr>
            <a:normAutofit/>
          </a:bodyPr>
          <a:lstStyle/>
          <a:p>
            <a:r>
              <a:rPr lang="en-US" dirty="0"/>
              <a:t>Tools being used so far</a:t>
            </a:r>
          </a:p>
          <a:p>
            <a:pPr lvl="1"/>
            <a:r>
              <a:rPr lang="en-US" sz="3200" dirty="0" err="1"/>
              <a:t>DBKEdit</a:t>
            </a:r>
            <a:r>
              <a:rPr lang="en-US" sz="3200" dirty="0"/>
              <a:t> on study level </a:t>
            </a:r>
          </a:p>
          <a:p>
            <a:pPr lvl="1"/>
            <a:r>
              <a:rPr lang="en-US" sz="3200" dirty="0"/>
              <a:t>DSDM on variable level</a:t>
            </a:r>
          </a:p>
          <a:p>
            <a:pPr lvl="1"/>
            <a:r>
              <a:rPr lang="en-US" sz="3200" dirty="0" err="1"/>
              <a:t>CodebookExplorer</a:t>
            </a:r>
            <a:r>
              <a:rPr lang="en-US" sz="3200" dirty="0"/>
              <a:t> (CBE) for frequency tables and topic annotations</a:t>
            </a:r>
          </a:p>
          <a:p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A0918E8-E55B-64ED-D263-BC9704D36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17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50F360B5-CF1E-432B-24C1-320A5F0E90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3291" y="2176543"/>
            <a:ext cx="1517143" cy="151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0386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B65FA6-9CCD-C797-5603-1E50319F1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Migration steps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F9DA4B4-C2B3-CEAF-7E63-E8AE81D204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6068575" cy="3319016"/>
          </a:xfrm>
        </p:spPr>
        <p:txBody>
          <a:bodyPr>
            <a:normAutofit/>
          </a:bodyPr>
          <a:lstStyle/>
          <a:p>
            <a:r>
              <a:rPr lang="en-US" dirty="0"/>
              <a:t>Tools being used so far</a:t>
            </a:r>
          </a:p>
          <a:p>
            <a:pPr lvl="1"/>
            <a:r>
              <a:rPr lang="en-US" sz="3200" dirty="0" err="1"/>
              <a:t>DBKEdit</a:t>
            </a:r>
            <a:r>
              <a:rPr lang="en-US" sz="3200" dirty="0"/>
              <a:t> on study level </a:t>
            </a:r>
          </a:p>
          <a:p>
            <a:pPr lvl="1"/>
            <a:r>
              <a:rPr lang="en-US" sz="3200" dirty="0"/>
              <a:t>DSDM on variable level</a:t>
            </a:r>
          </a:p>
          <a:p>
            <a:pPr lvl="1"/>
            <a:r>
              <a:rPr lang="en-US" sz="3200" dirty="0" err="1"/>
              <a:t>CodebookExplorer</a:t>
            </a:r>
            <a:r>
              <a:rPr lang="en-US" sz="3200" dirty="0"/>
              <a:t> (CBE) for frequency tables and topic annotations</a:t>
            </a:r>
          </a:p>
          <a:p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A0918E8-E55B-64ED-D263-BC9704D36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18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50F360B5-CF1E-432B-24C1-320A5F0E90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3291" y="2176543"/>
            <a:ext cx="1517143" cy="1517143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DE7BB722-D189-5B42-9F02-1F16D51A98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53" y="0"/>
            <a:ext cx="875489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4321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22CA8-618F-3CC9-F4D7-129528E6C1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F8418E-4195-3CA1-DD2B-6DF3D3793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Migration steps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11574BE-3A54-2E9D-93AE-82A76EA086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6068575" cy="3319016"/>
          </a:xfrm>
        </p:spPr>
        <p:txBody>
          <a:bodyPr>
            <a:normAutofit/>
          </a:bodyPr>
          <a:lstStyle/>
          <a:p>
            <a:r>
              <a:rPr lang="en-US" dirty="0"/>
              <a:t>Tools being used so far</a:t>
            </a:r>
          </a:p>
          <a:p>
            <a:pPr lvl="1"/>
            <a:r>
              <a:rPr lang="en-US" sz="3200" dirty="0" err="1"/>
              <a:t>DBKEdit</a:t>
            </a:r>
            <a:r>
              <a:rPr lang="en-US" sz="3200" dirty="0"/>
              <a:t> on study level </a:t>
            </a:r>
          </a:p>
          <a:p>
            <a:pPr lvl="1"/>
            <a:r>
              <a:rPr lang="en-US" sz="3200" dirty="0"/>
              <a:t>DSDM on variable level</a:t>
            </a:r>
          </a:p>
          <a:p>
            <a:pPr lvl="1"/>
            <a:r>
              <a:rPr lang="en-US" sz="3200" dirty="0" err="1"/>
              <a:t>CodebookExplorer</a:t>
            </a:r>
            <a:r>
              <a:rPr lang="en-US" sz="3200" dirty="0"/>
              <a:t> (CBE) for frequency tables and topic annotations</a:t>
            </a:r>
          </a:p>
          <a:p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4B1FFD0-6C76-4069-9E02-9F58E28B7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19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46B7976-394B-99D2-C098-630D1A80FC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3291" y="2176543"/>
            <a:ext cx="1517143" cy="1517143"/>
          </a:xfrm>
          <a:prstGeom prst="rect">
            <a:avLst/>
          </a:prstGeom>
        </p:spPr>
      </p:pic>
      <p:pic>
        <p:nvPicPr>
          <p:cNvPr id="8" name="Grafik 7" descr="Ein Bild, das Text, Screenshot, Software, Zahl enthält.&#10;&#10;KI-generierte Inhalte können fehlerhaft sein.">
            <a:extLst>
              <a:ext uri="{FF2B5EF4-FFF2-40B4-BE49-F238E27FC236}">
                <a16:creationId xmlns:a16="http://schemas.microsoft.com/office/drawing/2014/main" id="{F17059C9-C741-EACF-F5E0-41087B9757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53" y="0"/>
            <a:ext cx="875489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512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B65FA6-9CCD-C797-5603-1E50319F1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GESIS - Data Services For The Social Sciences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F9DA4B4-C2B3-CEAF-7E63-E8AE81D204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6068575" cy="3319016"/>
          </a:xfrm>
        </p:spPr>
        <p:txBody>
          <a:bodyPr>
            <a:normAutofit fontScale="92500"/>
          </a:bodyPr>
          <a:lstStyle/>
          <a:p>
            <a:r>
              <a:rPr lang="en-US" dirty="0"/>
              <a:t>Rich documentation of </a:t>
            </a:r>
          </a:p>
          <a:p>
            <a:pPr lvl="1"/>
            <a:r>
              <a:rPr lang="en-US" dirty="0"/>
              <a:t>Studies</a:t>
            </a:r>
          </a:p>
          <a:p>
            <a:pPr lvl="1"/>
            <a:r>
              <a:rPr lang="en-US" dirty="0"/>
              <a:t>Collections</a:t>
            </a:r>
          </a:p>
          <a:p>
            <a:pPr lvl="1"/>
            <a:r>
              <a:rPr lang="en-US" dirty="0"/>
              <a:t>Datasets and Variables</a:t>
            </a:r>
          </a:p>
          <a:p>
            <a:pPr lvl="1"/>
            <a:r>
              <a:rPr lang="en-US" dirty="0"/>
              <a:t>Questions and Answers</a:t>
            </a:r>
          </a:p>
          <a:p>
            <a:r>
              <a:rPr lang="en-US" dirty="0"/>
              <a:t>Structured documentation with DDI 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A0918E8-E55B-64ED-D263-BC9704D36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2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8893191-1649-A4AB-6182-267A15FF2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2641" y="2785137"/>
            <a:ext cx="1517143" cy="151714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42F78EE-3FE5-0DE0-E5AC-EA7A5A5A19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42641" y="1269537"/>
            <a:ext cx="1515600" cy="151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1420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B65FA6-9CCD-C797-5603-1E50319F1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Migration steps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F9DA4B4-C2B3-CEAF-7E63-E8AE81D204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6068575" cy="3319016"/>
          </a:xfrm>
        </p:spPr>
        <p:txBody>
          <a:bodyPr>
            <a:normAutofit/>
          </a:bodyPr>
          <a:lstStyle/>
          <a:p>
            <a:r>
              <a:rPr lang="en-US" dirty="0"/>
              <a:t>Tools being used so far</a:t>
            </a:r>
          </a:p>
          <a:p>
            <a:pPr lvl="1"/>
            <a:r>
              <a:rPr lang="en-US" sz="3200" dirty="0" err="1"/>
              <a:t>DBKEdit</a:t>
            </a:r>
            <a:r>
              <a:rPr lang="en-US" sz="3200" dirty="0"/>
              <a:t> on study level </a:t>
            </a:r>
          </a:p>
          <a:p>
            <a:pPr lvl="1"/>
            <a:r>
              <a:rPr lang="en-US" sz="3200" dirty="0"/>
              <a:t>DSDM on variable level</a:t>
            </a:r>
          </a:p>
          <a:p>
            <a:pPr lvl="1"/>
            <a:r>
              <a:rPr lang="en-US" sz="3200" dirty="0" err="1"/>
              <a:t>CodebookExplorer</a:t>
            </a:r>
            <a:r>
              <a:rPr lang="en-US" sz="3200" dirty="0"/>
              <a:t> (CBE) for frequency tables and topic annotations</a:t>
            </a:r>
          </a:p>
          <a:p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A0918E8-E55B-64ED-D263-BC9704D36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20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50F360B5-CF1E-432B-24C1-320A5F0E90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3291" y="2176543"/>
            <a:ext cx="1517143" cy="1517143"/>
          </a:xfrm>
          <a:prstGeom prst="rect">
            <a:avLst/>
          </a:prstGeom>
        </p:spPr>
      </p:pic>
      <p:pic>
        <p:nvPicPr>
          <p:cNvPr id="7" name="Grafik 6" descr="Ein Bild, das Text, Screenshot, Software, Zahl enthält.&#10;&#10;KI-generierte Inhalte können fehlerhaft sein.">
            <a:extLst>
              <a:ext uri="{FF2B5EF4-FFF2-40B4-BE49-F238E27FC236}">
                <a16:creationId xmlns:a16="http://schemas.microsoft.com/office/drawing/2014/main" id="{2288FC11-3DBB-64E7-8348-E2508204D8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791"/>
            <a:ext cx="9144000" cy="4813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7313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0A9830-9D86-3163-9FE1-82E9C552C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7C12E6-C2E6-38D0-F963-4B863547E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Migration steps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C26FB42-30CD-3651-8029-17FF3E7AF1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6068575" cy="3319016"/>
          </a:xfrm>
        </p:spPr>
        <p:txBody>
          <a:bodyPr>
            <a:normAutofit/>
          </a:bodyPr>
          <a:lstStyle/>
          <a:p>
            <a:r>
              <a:rPr lang="en-US" dirty="0"/>
              <a:t>Tools being used so far</a:t>
            </a:r>
          </a:p>
          <a:p>
            <a:pPr lvl="1"/>
            <a:r>
              <a:rPr lang="en-US" sz="3200" dirty="0" err="1"/>
              <a:t>DBKEdit</a:t>
            </a:r>
            <a:r>
              <a:rPr lang="en-US" sz="3200" dirty="0"/>
              <a:t> on study level </a:t>
            </a:r>
          </a:p>
          <a:p>
            <a:pPr lvl="1"/>
            <a:r>
              <a:rPr lang="en-US" sz="3200" dirty="0"/>
              <a:t>DSDM on variable level</a:t>
            </a:r>
          </a:p>
          <a:p>
            <a:pPr lvl="1"/>
            <a:r>
              <a:rPr lang="en-US" sz="3200" dirty="0" err="1"/>
              <a:t>CodebookExplorer</a:t>
            </a:r>
            <a:r>
              <a:rPr lang="en-US" sz="3200" dirty="0"/>
              <a:t> (CBE) for frequency tables and topic annotations</a:t>
            </a:r>
          </a:p>
          <a:p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6DA08AC-30FF-A8EC-DB8F-745F9B6C6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21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48EDFDC-6C74-92DF-6F20-2D96D646BC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3291" y="2176543"/>
            <a:ext cx="1517143" cy="1517143"/>
          </a:xfrm>
          <a:prstGeom prst="rect">
            <a:avLst/>
          </a:prstGeom>
        </p:spPr>
      </p:pic>
      <p:pic>
        <p:nvPicPr>
          <p:cNvPr id="7" name="Grafik 6" descr="Ein Bild, das Screenshot, Text, Software, Computersymbol enthält.&#10;&#10;KI-generierte Inhalte können fehlerhaft sein.">
            <a:extLst>
              <a:ext uri="{FF2B5EF4-FFF2-40B4-BE49-F238E27FC236}">
                <a16:creationId xmlns:a16="http://schemas.microsoft.com/office/drawing/2014/main" id="{AB2E95B6-B532-FEAC-8F4E-ABC530A61C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791"/>
            <a:ext cx="9144000" cy="4813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4560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B65FA6-9CCD-C797-5603-1E50319F1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Migration steps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F9DA4B4-C2B3-CEAF-7E63-E8AE81D204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6068575" cy="3319016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Functional migration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Documentation tools for study metadata, variable metadata, and analysis tables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DOI registration: from </a:t>
            </a:r>
            <a:r>
              <a:rPr lang="en-US" sz="2400" dirty="0" err="1"/>
              <a:t>da|ra</a:t>
            </a:r>
            <a:r>
              <a:rPr lang="en-US" sz="2400" dirty="0"/>
              <a:t> to DataCite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Providing files for download: access management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GESIS Search: including new studies via Elasticsearch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CESSDA Catalog: OAI-PMH adaptation of the endpoint to include new studies (in DDI-Codebook 2.5 format)</a:t>
            </a:r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A0918E8-E55B-64ED-D263-BC9704D36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22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2AF3305-E045-75C8-E3D3-DB39F9127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3291" y="2176543"/>
            <a:ext cx="1517143" cy="151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678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50F360B5-CF1E-432B-24C1-320A5F0E90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3291" y="2176543"/>
            <a:ext cx="1517143" cy="1517143"/>
          </a:xfrm>
          <a:prstGeom prst="rect">
            <a:avLst/>
          </a:prstGeom>
        </p:spPr>
      </p:pic>
      <p:pic>
        <p:nvPicPr>
          <p:cNvPr id="9" name="Grafik 8" descr="Ein Bild, das Text, Screenshot, Display, Software enthält.&#10;&#10;KI-generierte Inhalte können fehlerhaft sein.">
            <a:extLst>
              <a:ext uri="{FF2B5EF4-FFF2-40B4-BE49-F238E27FC236}">
                <a16:creationId xmlns:a16="http://schemas.microsoft.com/office/drawing/2014/main" id="{446EB862-8427-5204-92FB-38781EDDC5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799" y="315910"/>
            <a:ext cx="6516798" cy="382861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8B65FA6-9CCD-C797-5603-1E50319F1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Migration steps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F9DA4B4-C2B3-CEAF-7E63-E8AE81D204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7" y="1275607"/>
            <a:ext cx="4840582" cy="3658702"/>
          </a:xfrm>
        </p:spPr>
        <p:txBody>
          <a:bodyPr>
            <a:normAutofit/>
          </a:bodyPr>
          <a:lstStyle/>
          <a:p>
            <a:r>
              <a:rPr lang="en-US" sz="2400" dirty="0"/>
              <a:t>Tools are migrated to new workflow</a:t>
            </a:r>
          </a:p>
          <a:p>
            <a:pPr lvl="1"/>
            <a:r>
              <a:rPr lang="en-US" sz="2400" dirty="0"/>
              <a:t>Colectica Designer on study and variable level </a:t>
            </a:r>
          </a:p>
          <a:p>
            <a:pPr lvl="1"/>
            <a:r>
              <a:rPr lang="en-US" sz="2400" dirty="0"/>
              <a:t>Python script to create frequency and crosstab tables </a:t>
            </a:r>
          </a:p>
          <a:p>
            <a:pPr lvl="1"/>
            <a:r>
              <a:rPr lang="en-US" sz="2400" dirty="0" err="1"/>
              <a:t>ColStudies</a:t>
            </a:r>
            <a:r>
              <a:rPr lang="en-US" sz="2400" dirty="0"/>
              <a:t> application for DOI registration and download management</a:t>
            </a:r>
          </a:p>
          <a:p>
            <a:pPr marL="57150" indent="0">
              <a:buNone/>
            </a:pPr>
            <a:r>
              <a:rPr lang="en-US" sz="2200" dirty="0"/>
              <a:t>(</a:t>
            </a:r>
            <a:r>
              <a:rPr lang="en-US" sz="2200" dirty="0">
                <a:hlinkClick r:id="rId5"/>
              </a:rPr>
              <a:t>https://github.com/moeltgen/ColStudies/</a:t>
            </a:r>
            <a:r>
              <a:rPr lang="en-US" sz="2200" dirty="0"/>
              <a:t>)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A0918E8-E55B-64ED-D263-BC9704D36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23</a:t>
            </a:fld>
            <a:endParaRPr lang="de-DE"/>
          </a:p>
        </p:txBody>
      </p:sp>
      <p:pic>
        <p:nvPicPr>
          <p:cNvPr id="7" name="Grafik 6" descr="Ein Bild, das Text, Screenshot, Software, Schrift enthält.&#10;&#10;KI-generierte Inhalte können fehlerhaft sein.">
            <a:extLst>
              <a:ext uri="{FF2B5EF4-FFF2-40B4-BE49-F238E27FC236}">
                <a16:creationId xmlns:a16="http://schemas.microsoft.com/office/drawing/2014/main" id="{61525549-E440-E07B-5887-078FE303077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437" y="3344233"/>
            <a:ext cx="4611239" cy="271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3843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50F360B5-CF1E-432B-24C1-320A5F0E90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3291" y="2176543"/>
            <a:ext cx="1517143" cy="1517143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8B65FA6-9CCD-C797-5603-1E50319F1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Migration steps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F9DA4B4-C2B3-CEAF-7E63-E8AE81D204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7" y="1275607"/>
            <a:ext cx="4840582" cy="3658702"/>
          </a:xfrm>
        </p:spPr>
        <p:txBody>
          <a:bodyPr>
            <a:normAutofit/>
          </a:bodyPr>
          <a:lstStyle/>
          <a:p>
            <a:r>
              <a:rPr lang="en-US" sz="2400" dirty="0"/>
              <a:t>Tools are migrated to new workflow</a:t>
            </a:r>
          </a:p>
          <a:p>
            <a:pPr lvl="1"/>
            <a:r>
              <a:rPr lang="en-US" sz="2400" dirty="0"/>
              <a:t>Colectica on study and variable level </a:t>
            </a:r>
          </a:p>
          <a:p>
            <a:pPr lvl="1"/>
            <a:r>
              <a:rPr lang="en-US" sz="2400" dirty="0"/>
              <a:t>Python script to create frequency and crosstab tables </a:t>
            </a:r>
          </a:p>
          <a:p>
            <a:pPr lvl="1"/>
            <a:r>
              <a:rPr lang="en-US" sz="2400" dirty="0" err="1"/>
              <a:t>ColStudies</a:t>
            </a:r>
            <a:r>
              <a:rPr lang="en-US" sz="2400" dirty="0"/>
              <a:t> application for DOI registration and download management</a:t>
            </a:r>
          </a:p>
          <a:p>
            <a:pPr marL="57150" indent="0">
              <a:buNone/>
            </a:pPr>
            <a:r>
              <a:rPr lang="en-US" sz="2200" dirty="0"/>
              <a:t>(</a:t>
            </a:r>
            <a:r>
              <a:rPr lang="en-US" sz="2200" dirty="0">
                <a:hlinkClick r:id="rId4"/>
              </a:rPr>
              <a:t>https://github.com/moeltgen/ColStudies/</a:t>
            </a:r>
            <a:r>
              <a:rPr lang="en-US" sz="2200" dirty="0"/>
              <a:t>)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A0918E8-E55B-64ED-D263-BC9704D36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24</a:t>
            </a:fld>
            <a:endParaRPr lang="de-DE"/>
          </a:p>
        </p:txBody>
      </p:sp>
      <p:pic>
        <p:nvPicPr>
          <p:cNvPr id="8" name="Grafik 7" descr="Ein Bild, das Text, Screenshot, Software, Computersymbol enthält.&#10;&#10;KI-generierte Inhalte können fehlerhaft sein.">
            <a:extLst>
              <a:ext uri="{FF2B5EF4-FFF2-40B4-BE49-F238E27FC236}">
                <a16:creationId xmlns:a16="http://schemas.microsoft.com/office/drawing/2014/main" id="{8C5176BA-5B19-AC45-317C-D1F15B8890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53" y="0"/>
            <a:ext cx="875489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5080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B65FA6-9CCD-C797-5603-1E50319F1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Migration steps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F9DA4B4-C2B3-CEAF-7E63-E8AE81D204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6068575" cy="3319016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Workflow documentation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Manuals for Editors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Content migration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Mapping for all metadata fields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Mandatory, repeatable, allowed values, CVs</a:t>
            </a:r>
          </a:p>
          <a:p>
            <a:pPr lvl="1">
              <a:lnSpc>
                <a:spcPct val="90000"/>
              </a:lnSpc>
            </a:pPr>
            <a:endParaRPr lang="en-US" sz="2400" dirty="0"/>
          </a:p>
          <a:p>
            <a:pPr lvl="1">
              <a:lnSpc>
                <a:spcPct val="90000"/>
              </a:lnSpc>
            </a:pPr>
            <a:r>
              <a:rPr lang="en-US" sz="2400" dirty="0"/>
              <a:t>Check: automated tests and manual checks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Check for completeness</a:t>
            </a:r>
          </a:p>
          <a:p>
            <a:pPr>
              <a:lnSpc>
                <a:spcPct val="90000"/>
              </a:lnSpc>
            </a:pPr>
            <a:endParaRPr lang="en-US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A0918E8-E55B-64ED-D263-BC9704D36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25</a:t>
            </a:fld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9C2D9A7-844B-BD05-E330-620EF13967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16770" y="1275607"/>
            <a:ext cx="1517143" cy="1517143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8AEC0AA5-0F51-BE2C-C274-C9FB3CA9CD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18313" y="3315769"/>
            <a:ext cx="1515600" cy="151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8609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BE5C0-0F3B-C1E8-8F15-2C29738866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C8D7FB-7DFB-37B8-39DF-05DCDED07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Migration steps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4A14620-E3E6-325B-AC9D-8A70712144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6068575" cy="3319016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Workflow documentation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Manuals for Editors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Content migration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Mapping for all metadata fields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Mandatory, repeatable, allowed values, CVs</a:t>
            </a:r>
          </a:p>
          <a:p>
            <a:pPr lvl="1">
              <a:lnSpc>
                <a:spcPct val="90000"/>
              </a:lnSpc>
            </a:pPr>
            <a:endParaRPr lang="en-US" sz="2400" dirty="0"/>
          </a:p>
          <a:p>
            <a:pPr lvl="1">
              <a:lnSpc>
                <a:spcPct val="90000"/>
              </a:lnSpc>
            </a:pPr>
            <a:r>
              <a:rPr lang="en-US" sz="2400" dirty="0"/>
              <a:t>Check: automated tests and manual checks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Check for completeness</a:t>
            </a:r>
          </a:p>
          <a:p>
            <a:pPr>
              <a:lnSpc>
                <a:spcPct val="90000"/>
              </a:lnSpc>
            </a:pPr>
            <a:endParaRPr lang="en-US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01C1D37-19AD-3AF5-20F4-DAE5FC975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26</a:t>
            </a:fld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3356DE1-22FF-D43F-3590-4EBA2DC539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16770" y="1275607"/>
            <a:ext cx="1517143" cy="1517143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4F73B0A9-7251-367E-5FB4-56432B5F71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18313" y="3315769"/>
            <a:ext cx="1515600" cy="1515600"/>
          </a:xfrm>
          <a:prstGeom prst="rect">
            <a:avLst/>
          </a:prstGeom>
        </p:spPr>
      </p:pic>
      <p:pic>
        <p:nvPicPr>
          <p:cNvPr id="6" name="Grafik 5" descr="Ein Bild, das Text, Screenshot, Software, Webseite enthält.&#10;&#10;KI-generierte Inhalte können fehlerhaft sein.">
            <a:extLst>
              <a:ext uri="{FF2B5EF4-FFF2-40B4-BE49-F238E27FC236}">
                <a16:creationId xmlns:a16="http://schemas.microsoft.com/office/drawing/2014/main" id="{BAF72F6A-84A1-99B0-6427-9CDDBA16B7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53" y="0"/>
            <a:ext cx="875489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8562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85174334-25EA-AB36-22D8-99800EFAD5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0" t="14355" r="12415" b="11464"/>
          <a:stretch/>
        </p:blipFill>
        <p:spPr>
          <a:xfrm>
            <a:off x="1065985" y="1819115"/>
            <a:ext cx="4176000" cy="2232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8B65FA6-9CCD-C797-5603-1E50319F1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 Current state and next steps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F9DA4B4-C2B3-CEAF-7E63-E8AE81D204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5" y="1275607"/>
            <a:ext cx="8270003" cy="331901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200" dirty="0"/>
              <a:t>We speak DDI to create good tools for well documented research data!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A0918E8-E55B-64ED-D263-BC9704D36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27</a:t>
            </a:fld>
            <a:endParaRPr lang="de-DE"/>
          </a:p>
        </p:txBody>
      </p:sp>
      <p:pic>
        <p:nvPicPr>
          <p:cNvPr id="10" name="Grafik 9" descr="Ein Bild, das Person, Menschliches Gesicht, Kleidung, Wand enthält.&#10;&#10;KI-generierte Inhalte können fehlerhaft sein.">
            <a:extLst>
              <a:ext uri="{FF2B5EF4-FFF2-40B4-BE49-F238E27FC236}">
                <a16:creationId xmlns:a16="http://schemas.microsoft.com/office/drawing/2014/main" id="{B6EDEAD1-03C7-5352-1076-1F8C572CC0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003" y="2324429"/>
            <a:ext cx="4228078" cy="2819071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3B97BA69-F1AE-07A3-8C48-478401B4C9FB}"/>
              </a:ext>
            </a:extLst>
          </p:cNvPr>
          <p:cNvSpPr txBox="1"/>
          <p:nvPr/>
        </p:nvSpPr>
        <p:spPr>
          <a:xfrm>
            <a:off x="4938003" y="4807000"/>
            <a:ext cx="13916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Photo by </a:t>
            </a:r>
            <a:r>
              <a:rPr lang="en-US" sz="1000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Brooke Cagle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924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B65FA6-9CCD-C797-5603-1E50319F1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 Current state and next steps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F9DA4B4-C2B3-CEAF-7E63-E8AE81D204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5310003" cy="3319016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2200" dirty="0"/>
              <a:t>Workflow issues and next steps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Create frequency tables: Python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Update Data and/or Documentation: Version management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Common work of teams with DDI items 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Usability: Easy overview is difficult; some functions require expert knowledge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License issues (see AI training)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Metadata API (see Publication &amp; Access DDI WG)</a:t>
            </a:r>
          </a:p>
          <a:p>
            <a:pPr>
              <a:lnSpc>
                <a:spcPct val="90000"/>
              </a:lnSpc>
            </a:pPr>
            <a:endParaRPr lang="en-US" sz="22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A0918E8-E55B-64ED-D263-BC9704D36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28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78B203A-E957-684F-C1B7-9722BBF0C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3291" y="2685597"/>
            <a:ext cx="1515600" cy="151560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87CF6E5-5153-7564-3ECA-27F58E19A2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43291" y="1115842"/>
            <a:ext cx="1517143" cy="151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3278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684214" y="2067694"/>
            <a:ext cx="7632202" cy="740820"/>
          </a:xfrm>
        </p:spPr>
        <p:txBody>
          <a:bodyPr>
            <a:noAutofit/>
          </a:bodyPr>
          <a:lstStyle/>
          <a:p>
            <a:r>
              <a:rPr lang="de-DE" sz="1800" dirty="0"/>
              <a:t>Wolfgang Zenk-Möltgen</a:t>
            </a:r>
          </a:p>
          <a:p>
            <a:r>
              <a:rPr lang="de-DE" sz="1800" dirty="0"/>
              <a:t>  wolfgang.zenk-moeltgen@gesis.org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2105888B-57CA-C256-7CC1-75F0164D41F3}"/>
              </a:ext>
            </a:extLst>
          </p:cNvPr>
          <p:cNvSpPr txBox="1">
            <a:spLocks/>
          </p:cNvSpPr>
          <p:nvPr/>
        </p:nvSpPr>
        <p:spPr>
          <a:xfrm>
            <a:off x="683569" y="735547"/>
            <a:ext cx="7776864" cy="4944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 cap="small" baseline="0">
                <a:solidFill>
                  <a:srgbClr val="003C78"/>
                </a:solidFill>
                <a:latin typeface="Rotis SemiSans Pro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de-DE" sz="2800" dirty="0" err="1"/>
              <a:t>Thank</a:t>
            </a:r>
            <a:r>
              <a:rPr lang="de-DE" sz="2800" dirty="0"/>
              <a:t> </a:t>
            </a:r>
            <a:r>
              <a:rPr lang="de-DE" sz="2800" dirty="0" err="1"/>
              <a:t>you</a:t>
            </a:r>
            <a:r>
              <a:rPr lang="de-DE" sz="2800" dirty="0"/>
              <a:t> </a:t>
            </a:r>
            <a:r>
              <a:rPr lang="de-DE" sz="2800" dirty="0" err="1"/>
              <a:t>for</a:t>
            </a:r>
            <a:r>
              <a:rPr lang="de-DE" sz="2800" dirty="0"/>
              <a:t> </a:t>
            </a:r>
            <a:r>
              <a:rPr lang="de-DE" sz="2800" dirty="0" err="1"/>
              <a:t>your</a:t>
            </a:r>
            <a:r>
              <a:rPr lang="de-DE" sz="2800" dirty="0"/>
              <a:t> </a:t>
            </a:r>
            <a:r>
              <a:rPr lang="de-DE" sz="2800" dirty="0" err="1"/>
              <a:t>attention</a:t>
            </a:r>
            <a:r>
              <a:rPr lang="de-DE" sz="2800" dirty="0"/>
              <a:t>!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F459C5B-9D0D-D2C9-E403-217FD35A0987}"/>
              </a:ext>
            </a:extLst>
          </p:cNvPr>
          <p:cNvSpPr txBox="1"/>
          <p:nvPr/>
        </p:nvSpPr>
        <p:spPr>
          <a:xfrm>
            <a:off x="683569" y="3853955"/>
            <a:ext cx="7632847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latin typeface="Arial" panose="020B0604020202020204" pitchFamily="34" charset="0"/>
              </a:rPr>
              <a:t>Icons from </a:t>
            </a:r>
            <a:r>
              <a:rPr lang="en-US" sz="1050" dirty="0">
                <a:latin typeface="Arial" panose="020B0604020202020204" pitchFamily="34" charset="0"/>
                <a:hlinkClick r:id="rId2"/>
              </a:rPr>
              <a:t>https://github.com/atisawd/boxicons</a:t>
            </a:r>
            <a:r>
              <a:rPr lang="en-US" sz="1050" dirty="0">
                <a:latin typeface="Arial" panose="020B0604020202020204" pitchFamily="34" charset="0"/>
              </a:rPr>
              <a:t>. </a:t>
            </a:r>
          </a:p>
          <a:p>
            <a:r>
              <a:rPr lang="en-US" sz="1050" b="0" i="0" dirty="0">
                <a:effectLst/>
                <a:latin typeface="Arial" panose="020B0604020202020204" pitchFamily="34" charset="0"/>
              </a:rPr>
              <a:t>This presentation is offered under license  CC-BY 4.0. </a:t>
            </a:r>
          </a:p>
          <a:p>
            <a:r>
              <a:rPr lang="en-US" sz="1050" b="0" i="0" dirty="0">
                <a:effectLst/>
                <a:latin typeface="Arial" panose="020B0604020202020204" pitchFamily="34" charset="0"/>
              </a:rPr>
              <a:t>The license does not apply to the following copyrighted material used in this presentation:</a:t>
            </a:r>
          </a:p>
          <a:p>
            <a:pPr marL="171450" indent="-171450">
              <a:buFontTx/>
              <a:buChar char="-"/>
            </a:pPr>
            <a:r>
              <a:rPr lang="en-US" sz="1050" dirty="0">
                <a:latin typeface="Arial" panose="020B0604020202020204" pitchFamily="34" charset="0"/>
              </a:rPr>
              <a:t>The GESIS Logos and GESIS buildings picture</a:t>
            </a:r>
          </a:p>
          <a:p>
            <a:pPr marL="171450" indent="-171450">
              <a:buFontTx/>
              <a:buChar char="-"/>
            </a:pPr>
            <a:r>
              <a:rPr lang="en-US" sz="1050" b="0" i="0" dirty="0">
                <a:effectLst/>
                <a:latin typeface="Arial" panose="020B0604020202020204" pitchFamily="34" charset="0"/>
              </a:rPr>
              <a:t>The Leibniz Association Logo</a:t>
            </a:r>
          </a:p>
          <a:p>
            <a:pPr marL="171450" indent="-171450">
              <a:buFontTx/>
              <a:buChar char="-"/>
            </a:pPr>
            <a:r>
              <a:rPr lang="en-US" sz="1050" dirty="0">
                <a:latin typeface="Arial" panose="020B0604020202020204" pitchFamily="34" charset="0"/>
              </a:rPr>
              <a:t>The Colectica Logo and Screenshots</a:t>
            </a:r>
            <a:endParaRPr lang="en-US" sz="1050" b="0" i="0" dirty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803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F6474-D27D-F4B2-5D78-10956163D7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533B0786-9147-C96D-6A13-75E108282E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0" t="14355" r="12415" b="11464"/>
          <a:stretch/>
        </p:blipFill>
        <p:spPr>
          <a:xfrm>
            <a:off x="1065985" y="1819115"/>
            <a:ext cx="4176000" cy="2232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E95D911-2C4E-7492-BEEE-3B99C7FD4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GESIS - Data Services For The Social Sciences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BE098C4-5055-1E2C-BA97-8BD0BD6889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6068575" cy="3319016"/>
          </a:xfrm>
        </p:spPr>
        <p:txBody>
          <a:bodyPr>
            <a:normAutofit/>
          </a:bodyPr>
          <a:lstStyle/>
          <a:p>
            <a:r>
              <a:rPr lang="en-US" dirty="0"/>
              <a:t>Who speaks DDI?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5A9544C-1D05-5D60-41DB-AC53CF675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3</a:t>
            </a:fld>
            <a:endParaRPr lang="de-DE"/>
          </a:p>
        </p:txBody>
      </p:sp>
      <p:pic>
        <p:nvPicPr>
          <p:cNvPr id="7" name="Grafik 6" descr="Ein Bild, das Person, Im Haus, Menschliches Gesicht, Kleidung enthält.&#10;&#10;KI-generierte Inhalte können fehlerhaft sein.">
            <a:extLst>
              <a:ext uri="{FF2B5EF4-FFF2-40B4-BE49-F238E27FC236}">
                <a16:creationId xmlns:a16="http://schemas.microsoft.com/office/drawing/2014/main" id="{32DB6F5A-D72F-CEF0-0E60-20ADD45BFB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689" y="2309677"/>
            <a:ext cx="4273311" cy="2848874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490FE686-C106-053F-F93D-5DE1D38065BE}"/>
              </a:ext>
            </a:extLst>
          </p:cNvPr>
          <p:cNvSpPr txBox="1"/>
          <p:nvPr/>
        </p:nvSpPr>
        <p:spPr>
          <a:xfrm>
            <a:off x="4938003" y="4807000"/>
            <a:ext cx="13916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Photo by </a:t>
            </a:r>
            <a:r>
              <a:rPr lang="en-US" sz="1000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Brooke Cagle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211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B65FA6-9CCD-C797-5603-1E50319F1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1700" dirty="0"/>
              <a:t>GESIS Data Archive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F9DA4B4-C2B3-CEAF-7E63-E8AE81D204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6068575" cy="3319016"/>
          </a:xfrm>
        </p:spPr>
        <p:txBody>
          <a:bodyPr>
            <a:normAutofit/>
          </a:bodyPr>
          <a:lstStyle/>
          <a:p>
            <a:r>
              <a:rPr lang="en-US" dirty="0"/>
              <a:t>Studies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A0918E8-E55B-64ED-D263-BC9704D36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4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8893191-1649-A4AB-6182-267A15FF2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2641" y="2785137"/>
            <a:ext cx="1517143" cy="151714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42F78EE-3FE5-0DE0-E5AC-EA7A5A5A19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42641" y="1269537"/>
            <a:ext cx="1515600" cy="1515600"/>
          </a:xfrm>
          <a:prstGeom prst="rect">
            <a:avLst/>
          </a:prstGeom>
        </p:spPr>
      </p:pic>
      <p:pic>
        <p:nvPicPr>
          <p:cNvPr id="7" name="Grafik 6" descr="Ein Bild, das Text, Elektronik, Screenshot, Software enthält.&#10;&#10;KI-generierte Inhalte können fehlerhaft sein.">
            <a:extLst>
              <a:ext uri="{FF2B5EF4-FFF2-40B4-BE49-F238E27FC236}">
                <a16:creationId xmlns:a16="http://schemas.microsoft.com/office/drawing/2014/main" id="{6D86D2C5-3B00-026E-E9A2-0B27D3F115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35" y="186710"/>
            <a:ext cx="8245905" cy="484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039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B65FA6-9CCD-C797-5603-1E50319F1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1700" dirty="0"/>
              <a:t>GESIS Data Archive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F9DA4B4-C2B3-CEAF-7E63-E8AE81D204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6068575" cy="3319016"/>
          </a:xfrm>
        </p:spPr>
        <p:txBody>
          <a:bodyPr>
            <a:normAutofit/>
          </a:bodyPr>
          <a:lstStyle/>
          <a:p>
            <a:r>
              <a:rPr lang="en-US" dirty="0"/>
              <a:t>Studies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A0918E8-E55B-64ED-D263-BC9704D36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5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8893191-1649-A4AB-6182-267A15FF2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2641" y="2785137"/>
            <a:ext cx="1517143" cy="151714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42F78EE-3FE5-0DE0-E5AC-EA7A5A5A19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42641" y="1269537"/>
            <a:ext cx="1515600" cy="1515600"/>
          </a:xfrm>
          <a:prstGeom prst="rect">
            <a:avLst/>
          </a:prstGeom>
        </p:spPr>
      </p:pic>
      <p:pic>
        <p:nvPicPr>
          <p:cNvPr id="9" name="Grafik 8" descr="Ein Bild, das Text, Screenshot, Software, Webseite enthält.&#10;&#10;KI-generierte Inhalte können fehlerhaft sein.">
            <a:extLst>
              <a:ext uri="{FF2B5EF4-FFF2-40B4-BE49-F238E27FC236}">
                <a16:creationId xmlns:a16="http://schemas.microsoft.com/office/drawing/2014/main" id="{B325B7AE-C4A9-E140-03A4-4625BB55DF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91" y="205543"/>
            <a:ext cx="8230749" cy="483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23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92067-2F1F-6FAA-98D9-7391EF0D2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10C459-D1D2-54DA-58F8-813BF32D1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1700" dirty="0"/>
              <a:t>GESIS Data Archive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7029D34-8BC2-C548-2451-F5EAB6BC7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6068575" cy="3319016"/>
          </a:xfrm>
        </p:spPr>
        <p:txBody>
          <a:bodyPr>
            <a:normAutofit/>
          </a:bodyPr>
          <a:lstStyle/>
          <a:p>
            <a:r>
              <a:rPr lang="en-US" dirty="0"/>
              <a:t>Studies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7639367-603B-D58E-7F5A-601E91B09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6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23CB1C0E-1F62-22FA-D2B1-37D0207B1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2641" y="2785137"/>
            <a:ext cx="1517143" cy="151714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11AE921C-8861-389D-C1A6-EE2B6E3AE3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42641" y="1269537"/>
            <a:ext cx="1515600" cy="1515600"/>
          </a:xfrm>
          <a:prstGeom prst="rect">
            <a:avLst/>
          </a:prstGeom>
        </p:spPr>
      </p:pic>
      <p:pic>
        <p:nvPicPr>
          <p:cNvPr id="7" name="Grafik 6" descr="Ein Bild, das Text, Screenshot, Software, Webseite enthält.&#10;&#10;KI-generierte Inhalte können fehlerhaft sein.">
            <a:extLst>
              <a:ext uri="{FF2B5EF4-FFF2-40B4-BE49-F238E27FC236}">
                <a16:creationId xmlns:a16="http://schemas.microsoft.com/office/drawing/2014/main" id="{8CC51F94-DCE3-BFA6-A1EE-DA4734D31F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91" y="205543"/>
            <a:ext cx="8230749" cy="483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9736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92067-2F1F-6FAA-98D9-7391EF0D2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10C459-D1D2-54DA-58F8-813BF32D1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1700" dirty="0"/>
              <a:t>GESIS Data Archive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7029D34-8BC2-C548-2451-F5EAB6BC7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6068575" cy="3319016"/>
          </a:xfrm>
        </p:spPr>
        <p:txBody>
          <a:bodyPr>
            <a:normAutofit/>
          </a:bodyPr>
          <a:lstStyle/>
          <a:p>
            <a:r>
              <a:rPr lang="en-US" dirty="0"/>
              <a:t>Studies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7639367-603B-D58E-7F5A-601E91B09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7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23CB1C0E-1F62-22FA-D2B1-37D0207B1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2641" y="2785137"/>
            <a:ext cx="1517143" cy="151714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11AE921C-8861-389D-C1A6-EE2B6E3AE3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42641" y="1269537"/>
            <a:ext cx="1515600" cy="1515600"/>
          </a:xfrm>
          <a:prstGeom prst="rect">
            <a:avLst/>
          </a:prstGeom>
        </p:spPr>
      </p:pic>
      <p:pic>
        <p:nvPicPr>
          <p:cNvPr id="9" name="Grafik 8" descr="Ein Bild, das Text, Screenshot, Software, Webseite enthält.&#10;&#10;KI-generierte Inhalte können fehlerhaft sein.">
            <a:extLst>
              <a:ext uri="{FF2B5EF4-FFF2-40B4-BE49-F238E27FC236}">
                <a16:creationId xmlns:a16="http://schemas.microsoft.com/office/drawing/2014/main" id="{CA660B73-2B62-1D56-DA37-3D1B2ED145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91" y="205543"/>
            <a:ext cx="8230749" cy="483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5952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92067-2F1F-6FAA-98D9-7391EF0D2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10C459-D1D2-54DA-58F8-813BF32D1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1700" dirty="0"/>
              <a:t>GESIS Data Archive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7029D34-8BC2-C548-2451-F5EAB6BC7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6068575" cy="3319016"/>
          </a:xfrm>
        </p:spPr>
        <p:txBody>
          <a:bodyPr>
            <a:normAutofit/>
          </a:bodyPr>
          <a:lstStyle/>
          <a:p>
            <a:r>
              <a:rPr lang="en-US" dirty="0"/>
              <a:t>Studies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7639367-603B-D58E-7F5A-601E91B09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8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23CB1C0E-1F62-22FA-D2B1-37D0207B1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2641" y="2785137"/>
            <a:ext cx="1517143" cy="151714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11AE921C-8861-389D-C1A6-EE2B6E3AE3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42641" y="1269537"/>
            <a:ext cx="1515600" cy="1515600"/>
          </a:xfrm>
          <a:prstGeom prst="rect">
            <a:avLst/>
          </a:prstGeom>
        </p:spPr>
      </p:pic>
      <p:pic>
        <p:nvPicPr>
          <p:cNvPr id="9" name="Grafik 8" descr="Ein Bild, das Text, Screenshot, Software, Webseite enthält.&#10;&#10;KI-generierte Inhalte können fehlerhaft sein.">
            <a:extLst>
              <a:ext uri="{FF2B5EF4-FFF2-40B4-BE49-F238E27FC236}">
                <a16:creationId xmlns:a16="http://schemas.microsoft.com/office/drawing/2014/main" id="{7F5606D7-0326-141A-2564-18665660B8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98" y="205543"/>
            <a:ext cx="8230749" cy="483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515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92067-2F1F-6FAA-98D9-7391EF0D2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10C459-D1D2-54DA-58F8-813BF32D1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735547"/>
            <a:ext cx="7776864" cy="327683"/>
          </a:xfrm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1700" dirty="0"/>
              <a:t>GESIS Data Archive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7029D34-8BC2-C548-2451-F5EAB6BC7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6" y="1275607"/>
            <a:ext cx="6068575" cy="3319016"/>
          </a:xfrm>
        </p:spPr>
        <p:txBody>
          <a:bodyPr>
            <a:normAutofit/>
          </a:bodyPr>
          <a:lstStyle/>
          <a:p>
            <a:r>
              <a:rPr lang="en-US" dirty="0"/>
              <a:t>Studies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7639367-603B-D58E-7F5A-601E91B09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907232" cy="27384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7F906F34-F4E6-401D-AAA0-70B4666E4F5C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9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23CB1C0E-1F62-22FA-D2B1-37D0207B1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2641" y="2785137"/>
            <a:ext cx="1517143" cy="151714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11AE921C-8861-389D-C1A6-EE2B6E3AE3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42641" y="1269537"/>
            <a:ext cx="1515600" cy="1515600"/>
          </a:xfrm>
          <a:prstGeom prst="rect">
            <a:avLst/>
          </a:prstGeom>
        </p:spPr>
      </p:pic>
      <p:pic>
        <p:nvPicPr>
          <p:cNvPr id="7" name="Grafik 6" descr="Ein Bild, das Text, Screenshot, Software, Webseite enthält.&#10;&#10;KI-generierte Inhalte können fehlerhaft sein.">
            <a:extLst>
              <a:ext uri="{FF2B5EF4-FFF2-40B4-BE49-F238E27FC236}">
                <a16:creationId xmlns:a16="http://schemas.microsoft.com/office/drawing/2014/main" id="{895E7BD2-1E18-5923-F797-A11B0E2F1C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12" y="205543"/>
            <a:ext cx="8230749" cy="483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900040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GESIS">
      <a:dk1>
        <a:sysClr val="windowText" lastClr="000000"/>
      </a:dk1>
      <a:lt1>
        <a:srgbClr val="FFFFFF"/>
      </a:lt1>
      <a:dk2>
        <a:srgbClr val="58748F"/>
      </a:dk2>
      <a:lt2>
        <a:srgbClr val="F2F2F2"/>
      </a:lt2>
      <a:accent1>
        <a:srgbClr val="FF6400"/>
      </a:accent1>
      <a:accent2>
        <a:srgbClr val="C0504D"/>
      </a:accent2>
      <a:accent3>
        <a:srgbClr val="9BBB59"/>
      </a:accent3>
      <a:accent4>
        <a:srgbClr val="8064A2"/>
      </a:accent4>
      <a:accent5>
        <a:srgbClr val="58748F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746</Words>
  <Application>Microsoft Office PowerPoint</Application>
  <PresentationFormat>Bildschirmpräsentation (16:9)</PresentationFormat>
  <Paragraphs>161</Paragraphs>
  <Slides>29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29</vt:i4>
      </vt:variant>
    </vt:vector>
  </HeadingPairs>
  <TitlesOfParts>
    <vt:vector size="33" baseType="lpstr">
      <vt:lpstr>Arial</vt:lpstr>
      <vt:lpstr>Rotis SemiSans Pro</vt:lpstr>
      <vt:lpstr>Source Sans Pro Light</vt:lpstr>
      <vt:lpstr>Larissa</vt:lpstr>
      <vt:lpstr>PowerPoint-Präsentation</vt:lpstr>
      <vt:lpstr>GESIS - Data Services For The Social Sciences</vt:lpstr>
      <vt:lpstr>GESIS - Data Services For The Social Sciences</vt:lpstr>
      <vt:lpstr>GESIS Data Archive</vt:lpstr>
      <vt:lpstr>GESIS Data Archive</vt:lpstr>
      <vt:lpstr>GESIS Data Archive</vt:lpstr>
      <vt:lpstr>GESIS Data Archive</vt:lpstr>
      <vt:lpstr>GESIS Data Archive</vt:lpstr>
      <vt:lpstr>GESIS Data Archive</vt:lpstr>
      <vt:lpstr>GESIS Data Archive</vt:lpstr>
      <vt:lpstr>GESIS Data Archive</vt:lpstr>
      <vt:lpstr>GESIS Data Archive</vt:lpstr>
      <vt:lpstr>GESIS Data Archive</vt:lpstr>
      <vt:lpstr>Extensions in content, types, uses</vt:lpstr>
      <vt:lpstr>Services to users</vt:lpstr>
      <vt:lpstr>Services to users</vt:lpstr>
      <vt:lpstr>Migration steps</vt:lpstr>
      <vt:lpstr>Migration steps</vt:lpstr>
      <vt:lpstr>Migration steps</vt:lpstr>
      <vt:lpstr>Migration steps</vt:lpstr>
      <vt:lpstr>Migration steps</vt:lpstr>
      <vt:lpstr>Migration steps</vt:lpstr>
      <vt:lpstr>Migration steps</vt:lpstr>
      <vt:lpstr>Migration steps</vt:lpstr>
      <vt:lpstr>Migration steps</vt:lpstr>
      <vt:lpstr>Migration steps</vt:lpstr>
      <vt:lpstr> Current state and next steps</vt:lpstr>
      <vt:lpstr> Current state and next steps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Metadata for Social Media and Web Tracking Data</dc:title>
  <dc:creator>Wolfgang.Zenk-Moeltgen@gesis.org</dc:creator>
  <cp:keywords>EDDI 2024</cp:keywords>
  <cp:lastModifiedBy>Zenk-Möltgen, Wolfgang</cp:lastModifiedBy>
  <cp:revision>259</cp:revision>
  <cp:lastPrinted>2021-09-23T10:09:44Z</cp:lastPrinted>
  <dcterms:created xsi:type="dcterms:W3CDTF">2020-12-06T17:10:59Z</dcterms:created>
  <dcterms:modified xsi:type="dcterms:W3CDTF">2025-12-08T12:57:05Z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0x0101000757D5FAEB9E9C4B8657E203EF444B07</vt:lpwstr>
  </property>
  <property fmtid="{D5CDD505-2E9C-101B-9397-08002B2CF9AE}" pid="3" name="MediaServiceImageTags">
    <vt:lpwstr/>
  </property>
  <property fmtid="{D5CDD505-2E9C-101B-9397-08002B2CF9AE}" pid="4" name="Order">
    <vt:r8>60100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