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6" r:id="rId9"/>
    <p:sldId id="267" r:id="rId10"/>
    <p:sldId id="269" r:id="rId11"/>
    <p:sldId id="270" r:id="rId12"/>
    <p:sldId id="271" r:id="rId13"/>
    <p:sldId id="272" r:id="rId14"/>
    <p:sldId id="278" r:id="rId15"/>
    <p:sldId id="274" r:id="rId16"/>
    <p:sldId id="275" r:id="rId17"/>
    <p:sldId id="276" r:id="rId18"/>
    <p:sldId id="277" r:id="rId19"/>
    <p:sldId id="279" r:id="rId20"/>
    <p:sldId id="28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2EDF"/>
    <a:srgbClr val="1F229B"/>
    <a:srgbClr val="FFCC00"/>
    <a:srgbClr val="1B50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ējs stils 2 - izcēlum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Gaišs stils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77255" autoAdjust="0"/>
  </p:normalViewPr>
  <p:slideViewPr>
    <p:cSldViewPr snapToGrid="0">
      <p:cViewPr varScale="1">
        <p:scale>
          <a:sx n="70" d="100"/>
          <a:sy n="70" d="100"/>
        </p:scale>
        <p:origin x="150" y="60"/>
      </p:cViewPr>
      <p:guideLst>
        <p:guide orient="horz"/>
        <p:guide pos="3817"/>
      </p:guideLst>
    </p:cSldViewPr>
  </p:slideViewPr>
  <p:outlineViewPr>
    <p:cViewPr>
      <p:scale>
        <a:sx n="33" d="100"/>
        <a:sy n="33" d="100"/>
      </p:scale>
      <p:origin x="0" y="-24787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562"/>
    </p:cViewPr>
  </p:sorterViewPr>
  <p:notesViewPr>
    <p:cSldViewPr snapToGrid="0" showGuides="1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F282B2A-05B9-DA43-B020-0E17B430990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80F47-F956-A04A-B651-0BD4539C20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3D6820-C90F-314A-B635-C792A02598A9}" type="datetimeFigureOut">
              <a:rPr lang="en-US" smtClean="0"/>
              <a:t>5/18/2023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0E4E16-EE10-FD4C-BD38-5D3EA4A7802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E22654-B272-734A-8F53-4FAFEF8572E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C2991-C7D9-7247-8934-6D802DBD2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96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alvenes vietturi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a vietturis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DD683-F048-40F2-8F8B-BB5C49C79AC2}" type="datetimeFigureOut">
              <a:rPr lang="en-US" smtClean="0"/>
              <a:t>5/18/2023</a:t>
            </a:fld>
            <a:endParaRPr lang="en-US"/>
          </a:p>
        </p:txBody>
      </p:sp>
      <p:sp>
        <p:nvSpPr>
          <p:cNvPr id="4" name="Slaida attēla vietturi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Piezīmju vietturi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0BB03-6D45-4B7D-B28F-151C74B803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791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0BB03-6D45-4B7D-B28F-151C74B803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23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18C710-B841-284D-A600-58291455ABCB}"/>
              </a:ext>
            </a:extLst>
          </p:cNvPr>
          <p:cNvSpPr/>
          <p:nvPr/>
        </p:nvSpPr>
        <p:spPr>
          <a:xfrm>
            <a:off x="0" y="5755342"/>
            <a:ext cx="12192000" cy="127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BA99B71F-918A-0E40-9971-A475596C83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26" y="296787"/>
            <a:ext cx="3876527" cy="13100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5F29912-D2AA-0749-8013-3B0441A987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" t="17009" r="47" b="43683"/>
          <a:stretch/>
        </p:blipFill>
        <p:spPr>
          <a:xfrm>
            <a:off x="0" y="3030072"/>
            <a:ext cx="12186216" cy="319072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B7B3994-B9D8-0EA6-4379-01C6B64CA86C}"/>
              </a:ext>
            </a:extLst>
          </p:cNvPr>
          <p:cNvSpPr/>
          <p:nvPr userDrawn="1"/>
        </p:nvSpPr>
        <p:spPr>
          <a:xfrm>
            <a:off x="0" y="5755342"/>
            <a:ext cx="12192000" cy="127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342619-292B-DDE5-B6D8-5B3878B0E653}"/>
              </a:ext>
            </a:extLst>
          </p:cNvPr>
          <p:cNvSpPr/>
          <p:nvPr userDrawn="1"/>
        </p:nvSpPr>
        <p:spPr>
          <a:xfrm>
            <a:off x="0" y="2316162"/>
            <a:ext cx="12192000" cy="4712167"/>
          </a:xfrm>
          <a:prstGeom prst="rect">
            <a:avLst/>
          </a:prstGeom>
          <a:solidFill>
            <a:srgbClr val="1B5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1072683" y="2316161"/>
            <a:ext cx="9678444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006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aida numura vietturis 5"/>
          <p:cNvSpPr>
            <a:spLocks noGrp="1"/>
          </p:cNvSpPr>
          <p:nvPr>
            <p:ph type="sldNum" sz="quarter" idx="12"/>
          </p:nvPr>
        </p:nvSpPr>
        <p:spPr>
          <a:xfrm>
            <a:off x="11586890" y="6256960"/>
            <a:ext cx="605110" cy="33268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2874D3B-0145-4B40-BC41-2631D243D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938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18C710-B841-284D-A600-58291455ABCB}"/>
              </a:ext>
            </a:extLst>
          </p:cNvPr>
          <p:cNvSpPr/>
          <p:nvPr userDrawn="1"/>
        </p:nvSpPr>
        <p:spPr>
          <a:xfrm>
            <a:off x="0" y="5755342"/>
            <a:ext cx="12192000" cy="1272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BA99B71F-918A-0E40-9971-A475596C83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826" y="538464"/>
            <a:ext cx="3876527" cy="131001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B9B900A-6B68-0342-8952-BF3D282C41F1}"/>
              </a:ext>
            </a:extLst>
          </p:cNvPr>
          <p:cNvSpPr/>
          <p:nvPr userDrawn="1"/>
        </p:nvSpPr>
        <p:spPr>
          <a:xfrm>
            <a:off x="0" y="2316162"/>
            <a:ext cx="12192000" cy="4712167"/>
          </a:xfrm>
          <a:prstGeom prst="rect">
            <a:avLst/>
          </a:prstGeom>
          <a:solidFill>
            <a:srgbClr val="1B5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1524000" y="2330160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3977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7F670-0AB7-4A8A-965C-1D0A52D67D9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6652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>
          <a:xfrm>
            <a:off x="11586890" y="6256960"/>
            <a:ext cx="605110" cy="33268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2874D3B-0145-4B40-BC41-2631D243DC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2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aida numura vietturis 5"/>
          <p:cNvSpPr>
            <a:spLocks noGrp="1"/>
          </p:cNvSpPr>
          <p:nvPr>
            <p:ph type="sldNum" sz="quarter" idx="12"/>
          </p:nvPr>
        </p:nvSpPr>
        <p:spPr>
          <a:xfrm>
            <a:off x="11586890" y="6256960"/>
            <a:ext cx="605110" cy="33268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2874D3B-0145-4B40-BC41-2631D243D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31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5754255" cy="4634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6096000" y="1542473"/>
            <a:ext cx="5752046" cy="4634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aida numura vietturis 5"/>
          <p:cNvSpPr>
            <a:spLocks noGrp="1"/>
          </p:cNvSpPr>
          <p:nvPr>
            <p:ph type="sldNum" sz="quarter" idx="12"/>
          </p:nvPr>
        </p:nvSpPr>
        <p:spPr>
          <a:xfrm>
            <a:off x="11586890" y="6256960"/>
            <a:ext cx="605110" cy="33268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2874D3B-0145-4B40-BC41-2631D243D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934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54675" y="562172"/>
            <a:ext cx="11482647" cy="9972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354675" y="1559458"/>
            <a:ext cx="5741324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354676" y="2398007"/>
            <a:ext cx="5741324" cy="387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ksta vietturis 4"/>
          <p:cNvSpPr>
            <a:spLocks noGrp="1"/>
          </p:cNvSpPr>
          <p:nvPr>
            <p:ph type="body" sz="quarter" idx="3"/>
          </p:nvPr>
        </p:nvSpPr>
        <p:spPr>
          <a:xfrm>
            <a:off x="6095999" y="1554408"/>
            <a:ext cx="5741324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atura vietturis 5"/>
          <p:cNvSpPr>
            <a:spLocks noGrp="1"/>
          </p:cNvSpPr>
          <p:nvPr>
            <p:ph sz="quarter" idx="4"/>
          </p:nvPr>
        </p:nvSpPr>
        <p:spPr>
          <a:xfrm>
            <a:off x="6096000" y="2383370"/>
            <a:ext cx="5741324" cy="3893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aida numura vietturis 5"/>
          <p:cNvSpPr>
            <a:spLocks noGrp="1"/>
          </p:cNvSpPr>
          <p:nvPr>
            <p:ph type="sldNum" sz="quarter" idx="12"/>
          </p:nvPr>
        </p:nvSpPr>
        <p:spPr>
          <a:xfrm>
            <a:off x="11586890" y="6256960"/>
            <a:ext cx="605110" cy="33268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2874D3B-0145-4B40-BC41-2631D243D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797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rsraksts_izvel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>
          <a:xfrm>
            <a:off x="11586890" y="6256960"/>
            <a:ext cx="605110" cy="33268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2874D3B-0145-4B40-BC41-2631D243DCC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ksta vietturis 2">
            <a:extLst>
              <a:ext uri="{FF2B5EF4-FFF2-40B4-BE49-F238E27FC236}">
                <a16:creationId xmlns:a16="http://schemas.microsoft.com/office/drawing/2014/main" id="{147A8220-8A77-C7EA-BB5C-51B4056DE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955" y="1542473"/>
            <a:ext cx="11504092" cy="4770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162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aida numura vietturis 5"/>
          <p:cNvSpPr>
            <a:spLocks noGrp="1"/>
          </p:cNvSpPr>
          <p:nvPr>
            <p:ph type="sldNum" sz="quarter" idx="12"/>
          </p:nvPr>
        </p:nvSpPr>
        <p:spPr>
          <a:xfrm>
            <a:off x="11586890" y="6256960"/>
            <a:ext cx="605110" cy="33268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2874D3B-0145-4B40-BC41-2631D243D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763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Attēla vietturi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aida numura vietturis 5"/>
          <p:cNvSpPr>
            <a:spLocks noGrp="1"/>
          </p:cNvSpPr>
          <p:nvPr>
            <p:ph type="sldNum" sz="quarter" idx="12"/>
          </p:nvPr>
        </p:nvSpPr>
        <p:spPr>
          <a:xfrm>
            <a:off x="11586890" y="6256960"/>
            <a:ext cx="605110" cy="33268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2874D3B-0145-4B40-BC41-2631D243D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157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aida numura vietturis 5"/>
          <p:cNvSpPr>
            <a:spLocks noGrp="1"/>
          </p:cNvSpPr>
          <p:nvPr>
            <p:ph type="sldNum" sz="quarter" idx="12"/>
          </p:nvPr>
        </p:nvSpPr>
        <p:spPr>
          <a:xfrm>
            <a:off x="11586890" y="6256960"/>
            <a:ext cx="605110" cy="332685"/>
          </a:xfrm>
          <a:prstGeom prst="rect">
            <a:avLst/>
          </a:prstGeo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2874D3B-0145-4B40-BC41-2631D243D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0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/>
          <p:cNvSpPr>
            <a:spLocks noGrp="1"/>
          </p:cNvSpPr>
          <p:nvPr>
            <p:ph type="title"/>
          </p:nvPr>
        </p:nvSpPr>
        <p:spPr>
          <a:xfrm>
            <a:off x="343954" y="544945"/>
            <a:ext cx="11506301" cy="997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dirty="0"/>
              <a:t>Rediģēt šablona virsraksta stilu</a:t>
            </a:r>
            <a:endParaRPr lang="en-US" dirty="0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343955" y="1542473"/>
            <a:ext cx="11504092" cy="4770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dirty="0"/>
              <a:t>Rediģēt šablona teksta stilus</a:t>
            </a:r>
          </a:p>
          <a:p>
            <a:pPr lvl="1"/>
            <a:r>
              <a:rPr lang="lv-LV" dirty="0"/>
              <a:t>Otrais līmenis</a:t>
            </a:r>
          </a:p>
          <a:p>
            <a:pPr lvl="2"/>
            <a:r>
              <a:rPr lang="lv-LV" dirty="0"/>
              <a:t>Trešais līmenis</a:t>
            </a:r>
          </a:p>
          <a:p>
            <a:pPr lvl="3"/>
            <a:r>
              <a:rPr lang="lv-LV" dirty="0"/>
              <a:t>Ceturtais līmenis</a:t>
            </a:r>
          </a:p>
          <a:p>
            <a:pPr lvl="4"/>
            <a:r>
              <a:rPr lang="lv-LV" dirty="0"/>
              <a:t>Piektais līmenis</a:t>
            </a:r>
            <a:endParaRPr lang="en-US" dirty="0"/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73" y="6095209"/>
            <a:ext cx="2027763" cy="68525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CC4F950-DFF2-F042-952F-DAC967054040}"/>
              </a:ext>
            </a:extLst>
          </p:cNvPr>
          <p:cNvSpPr/>
          <p:nvPr/>
        </p:nvSpPr>
        <p:spPr>
          <a:xfrm>
            <a:off x="0" y="6341165"/>
            <a:ext cx="9312965" cy="1999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B8235B9-3821-BA42-BA6A-FE61809AEEA0}"/>
              </a:ext>
            </a:extLst>
          </p:cNvPr>
          <p:cNvSpPr/>
          <p:nvPr/>
        </p:nvSpPr>
        <p:spPr>
          <a:xfrm>
            <a:off x="11638544" y="6341164"/>
            <a:ext cx="553456" cy="1999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21ECFA56-E369-E145-E5B5-C9D13516A34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73" y="6095209"/>
            <a:ext cx="2027763" cy="6852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49E595D-650C-3553-10DE-99692B4971D4}"/>
              </a:ext>
            </a:extLst>
          </p:cNvPr>
          <p:cNvSpPr/>
          <p:nvPr userDrawn="1"/>
        </p:nvSpPr>
        <p:spPr>
          <a:xfrm>
            <a:off x="0" y="6341165"/>
            <a:ext cx="9312965" cy="1999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64D3C9-BAFC-A4A0-6073-CE29B69BAFA7}"/>
              </a:ext>
            </a:extLst>
          </p:cNvPr>
          <p:cNvSpPr/>
          <p:nvPr userDrawn="1"/>
        </p:nvSpPr>
        <p:spPr>
          <a:xfrm>
            <a:off x="11638544" y="6341164"/>
            <a:ext cx="553456" cy="1999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43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49" r:id="rId11"/>
    <p:sldLayoutId id="2147483672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B508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1B5089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B5089"/>
        </a:buClr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B5089"/>
        </a:buClr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B5089"/>
        </a:buClr>
        <a:buFont typeface="Wingdings" panose="05000000000000000000" pitchFamily="2" charset="2"/>
        <a:buChar char="ü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B5089"/>
        </a:buClr>
        <a:buFont typeface="Wingdings" panose="05000000000000000000" pitchFamily="2" charset="2"/>
        <a:buChar char="ü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9905" y="4735773"/>
            <a:ext cx="9144000" cy="2026363"/>
          </a:xfrm>
        </p:spPr>
        <p:txBody>
          <a:bodyPr>
            <a:normAutofit/>
          </a:bodyPr>
          <a:lstStyle/>
          <a:p>
            <a:r>
              <a:rPr lang="lv-LV" sz="2200" dirty="0" smtClean="0">
                <a:solidFill>
                  <a:schemeClr val="bg1"/>
                </a:solidFill>
              </a:rPr>
              <a:t>Renārs </a:t>
            </a:r>
            <a:r>
              <a:rPr lang="lv-LV" sz="2200" dirty="0" err="1" smtClean="0">
                <a:solidFill>
                  <a:schemeClr val="bg1"/>
                </a:solidFill>
              </a:rPr>
              <a:t>Felcis</a:t>
            </a:r>
            <a:r>
              <a:rPr lang="lv-LV" sz="2200" dirty="0" smtClean="0">
                <a:solidFill>
                  <a:schemeClr val="bg1"/>
                </a:solidFill>
              </a:rPr>
              <a:t>, Dr.sc.soc.</a:t>
            </a:r>
          </a:p>
          <a:p>
            <a:r>
              <a:rPr lang="lv-LV" sz="2200" dirty="0" smtClean="0">
                <a:solidFill>
                  <a:schemeClr val="bg1"/>
                </a:solidFill>
              </a:rPr>
              <a:t>Jurijs Ņikišins, Dr.sc.soc.</a:t>
            </a:r>
          </a:p>
          <a:p>
            <a:r>
              <a:rPr lang="lv-LV" sz="2200" dirty="0">
                <a:solidFill>
                  <a:schemeClr val="bg1"/>
                </a:solidFill>
              </a:rPr>
              <a:t>Pētījuma prezentācija projekta </a:t>
            </a:r>
            <a:endParaRPr lang="lv-LV" sz="2200" dirty="0" smtClean="0">
              <a:solidFill>
                <a:schemeClr val="bg1"/>
              </a:solidFill>
            </a:endParaRPr>
          </a:p>
          <a:p>
            <a:r>
              <a:rPr lang="lv-LV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lv-LV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Inovatīva un iekļaujoša pārvaldība sabiedrības iesaistes, uzticības, komunikācijas veicināšanai (IIP)»</a:t>
            </a:r>
            <a:endParaRPr 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2683" y="2333767"/>
            <a:ext cx="9678444" cy="1692323"/>
          </a:xfrm>
        </p:spPr>
        <p:txBody>
          <a:bodyPr>
            <a:noAutofit/>
          </a:bodyPr>
          <a:lstStyle/>
          <a:p>
            <a:r>
              <a:rPr lang="en-GB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Uzticēšanās</a:t>
            </a:r>
            <a:r>
              <a:rPr lang="en-GB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institūcijām</a:t>
            </a:r>
            <a:r>
              <a:rPr lang="en-GB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 </a:t>
            </a:r>
            <a:r>
              <a:rPr lang="en-GB" sz="36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politikas</a:t>
            </a:r>
            <a:r>
              <a:rPr lang="en-GB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prioritāšu</a:t>
            </a:r>
            <a:r>
              <a:rPr lang="en-GB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izvēle</a:t>
            </a:r>
            <a:r>
              <a:rPr lang="en-GB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pandēmijas</a:t>
            </a:r>
            <a:r>
              <a:rPr lang="en-GB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laikā</a:t>
            </a:r>
            <a:r>
              <a:rPr lang="en-GB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GB" sz="36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Latvijas</a:t>
            </a:r>
            <a:r>
              <a:rPr lang="en-GB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gadījums</a:t>
            </a:r>
            <a:r>
              <a:rPr lang="en-GB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	</a:t>
            </a:r>
          </a:p>
        </p:txBody>
      </p:sp>
      <p:pic>
        <p:nvPicPr>
          <p:cNvPr id="2050" name="Picture 2" descr="https://www.lu.lv/fileadmin/_processed_/d/0/csm_Unbenannt_5ad331f96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617" y="484090"/>
            <a:ext cx="3828497" cy="153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291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Datu analīzes pamatmetodes</a:t>
            </a:r>
            <a:endParaRPr lang="en-GB" sz="3200" b="0" dirty="0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11508510" cy="46344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Biežumu tabulas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Centrālās tendences rādītāji (vidējais, mediāna, moda)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Korelāciju koeficienti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Faktoru analīze (galveno komponenšu analīze, PCA)</a:t>
            </a:r>
            <a:endParaRPr lang="en-GB" sz="24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5088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Uzticēšanās institūcijām</a:t>
            </a:r>
            <a:endParaRPr lang="en-GB" sz="3200" b="0" dirty="0"/>
          </a:p>
        </p:txBody>
      </p:sp>
      <p:graphicFrame>
        <p:nvGraphicFramePr>
          <p:cNvPr id="4" name="Satura vietturis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97271455"/>
              </p:ext>
            </p:extLst>
          </p:nvPr>
        </p:nvGraphicFramePr>
        <p:xfrm>
          <a:off x="341313" y="1543050"/>
          <a:ext cx="11509374" cy="44500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339869">
                  <a:extLst>
                    <a:ext uri="{9D8B030D-6E8A-4147-A177-3AD203B41FA5}">
                      <a16:colId xmlns:a16="http://schemas.microsoft.com/office/drawing/2014/main" val="2134390251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4096763781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2349071068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625190238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55257704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401719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N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Vidējais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Mediāna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Moda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St.nov.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3654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</a:rPr>
                        <a:t>Saeimai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</a:rPr>
                        <a:t>990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3.70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</a:rPr>
                        <a:t>4.00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</a:rPr>
                        <a:t>5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</a:rPr>
                        <a:t>2.41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827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</a:rPr>
                        <a:t>Ministru</a:t>
                      </a: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</a:rPr>
                        <a:t>kabinetam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988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</a:rPr>
                        <a:t>3.78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</a:rPr>
                        <a:t>4.00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</a:rPr>
                        <a:t>5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</a:rPr>
                        <a:t>2.50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327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</a:rPr>
                        <a:t>Latvijas</a:t>
                      </a: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</a:rPr>
                        <a:t>tiesām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948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4.65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5.00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5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</a:rPr>
                        <a:t>2.48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9792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</a:rPr>
                        <a:t>Valsts</a:t>
                      </a: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</a:rPr>
                        <a:t>prezidentam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981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3.82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4.00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0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</a:rPr>
                        <a:t>2.79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299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Jūsu</a:t>
                      </a: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pašvaldības</a:t>
                      </a: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domei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987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5.30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5.00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2.37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3345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Eiropas</a:t>
                      </a: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Savienībai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966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5.25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5.00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2.57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06726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Nacionālajiem</a:t>
                      </a: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bruņotajiem</a:t>
                      </a: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spēkiem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970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6.10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7.00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8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2.65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6419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Policijai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988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5.71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6.00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en-GB" sz="2000" b="1" i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2.49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5977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Valsts</a:t>
                      </a: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GB" sz="2000" b="1" i="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drošības</a:t>
                      </a: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GB" sz="2000" b="1" i="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dienestam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919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5.77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6.00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8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i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2.51</a:t>
                      </a:r>
                      <a:endParaRPr lang="en-GB" sz="2000" b="1" i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6534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Valsts</a:t>
                      </a: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robežsardzei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956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6.29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7.00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8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2.49</a:t>
                      </a:r>
                      <a:endParaRPr lang="en-GB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1356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NATO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939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5.81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6.00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2.87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99332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1585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204717"/>
            <a:ext cx="11506301" cy="696036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Uzticēšanās institūcijām: PCA gaitā identificētās komponentes</a:t>
            </a:r>
            <a:endParaRPr lang="en-GB" sz="3200" b="0" dirty="0"/>
          </a:p>
        </p:txBody>
      </p:sp>
      <p:graphicFrame>
        <p:nvGraphicFramePr>
          <p:cNvPr id="5" name="Tabu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882624"/>
              </p:ext>
            </p:extLst>
          </p:nvPr>
        </p:nvGraphicFramePr>
        <p:xfrm>
          <a:off x="559558" y="1084145"/>
          <a:ext cx="10945504" cy="51781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17950">
                  <a:extLst>
                    <a:ext uri="{9D8B030D-6E8A-4147-A177-3AD203B41FA5}">
                      <a16:colId xmlns:a16="http://schemas.microsoft.com/office/drawing/2014/main" val="381036010"/>
                    </a:ext>
                  </a:extLst>
                </a:gridCol>
                <a:gridCol w="2113777">
                  <a:extLst>
                    <a:ext uri="{9D8B030D-6E8A-4147-A177-3AD203B41FA5}">
                      <a16:colId xmlns:a16="http://schemas.microsoft.com/office/drawing/2014/main" val="2004463819"/>
                    </a:ext>
                  </a:extLst>
                </a:gridCol>
                <a:gridCol w="2113777">
                  <a:extLst>
                    <a:ext uri="{9D8B030D-6E8A-4147-A177-3AD203B41FA5}">
                      <a16:colId xmlns:a16="http://schemas.microsoft.com/office/drawing/2014/main" val="2485831755"/>
                    </a:ext>
                  </a:extLst>
                </a:gridCol>
              </a:tblGrid>
              <a:tr h="23489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2200" dirty="0" smtClean="0">
                          <a:effectLst/>
                        </a:rPr>
                        <a:t>Komponentes</a:t>
                      </a:r>
                      <a:endParaRPr lang="en-GB" sz="2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200">
                          <a:effectLst/>
                        </a:rPr>
                        <a:t>Rotētie faktoru rādītāji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245191"/>
                  </a:ext>
                </a:extLst>
              </a:tr>
              <a:tr h="73697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1 - Uzticēšanās citām institūcijām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2 - Uzticēšanās politiskās varas institūcijām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78642919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002060"/>
                          </a:solidFill>
                          <a:effectLst/>
                        </a:rPr>
                        <a:t>a43 Valsts robežsardzei</a:t>
                      </a:r>
                      <a:endParaRPr lang="en-GB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>
                          <a:solidFill>
                            <a:srgbClr val="002060"/>
                          </a:solidFill>
                          <a:effectLst/>
                        </a:rPr>
                        <a:t>,869</a:t>
                      </a:r>
                      <a:endParaRPr lang="en-GB" sz="1600" b="1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,222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79693659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002060"/>
                          </a:solidFill>
                          <a:effectLst/>
                        </a:rPr>
                        <a:t>a40 Nacionālajiem bruņotajiem spēkiem</a:t>
                      </a:r>
                      <a:endParaRPr lang="en-GB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>
                          <a:solidFill>
                            <a:srgbClr val="002060"/>
                          </a:solidFill>
                          <a:effectLst/>
                        </a:rPr>
                        <a:t>,865</a:t>
                      </a:r>
                      <a:endParaRPr lang="en-GB" sz="1600" b="1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,289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61271104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002060"/>
                          </a:solidFill>
                          <a:effectLst/>
                        </a:rPr>
                        <a:t>a42 Valsts drošības dienestam</a:t>
                      </a:r>
                      <a:endParaRPr lang="en-GB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>
                          <a:solidFill>
                            <a:srgbClr val="002060"/>
                          </a:solidFill>
                          <a:effectLst/>
                        </a:rPr>
                        <a:t>,829</a:t>
                      </a:r>
                      <a:endParaRPr lang="en-GB" sz="1600" b="1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,345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93103346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002060"/>
                          </a:solidFill>
                          <a:effectLst/>
                        </a:rPr>
                        <a:t>a44 NATO (Ziemeļatlantijas Līguma organizācijai)</a:t>
                      </a:r>
                      <a:endParaRPr lang="en-GB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>
                          <a:solidFill>
                            <a:srgbClr val="002060"/>
                          </a:solidFill>
                          <a:effectLst/>
                        </a:rPr>
                        <a:t>,793</a:t>
                      </a:r>
                      <a:endParaRPr lang="en-GB" sz="1600" b="1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,268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43836462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002060"/>
                          </a:solidFill>
                          <a:effectLst/>
                        </a:rPr>
                        <a:t>a41 Policijai</a:t>
                      </a:r>
                      <a:endParaRPr lang="en-GB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002060"/>
                          </a:solidFill>
                          <a:effectLst/>
                        </a:rPr>
                        <a:t>,753</a:t>
                      </a:r>
                      <a:endParaRPr lang="en-GB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,329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53435186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>
                          <a:solidFill>
                            <a:srgbClr val="002060"/>
                          </a:solidFill>
                          <a:effectLst/>
                        </a:rPr>
                        <a:t>a39 Eiropas Savienībai</a:t>
                      </a:r>
                      <a:endParaRPr lang="en-GB" sz="1600" b="1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002060"/>
                          </a:solidFill>
                          <a:effectLst/>
                        </a:rPr>
                        <a:t>,723</a:t>
                      </a:r>
                      <a:endParaRPr lang="en-GB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,431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82174346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002060"/>
                          </a:solidFill>
                          <a:effectLst/>
                        </a:rPr>
                        <a:t>a38 Jūsu pašvaldības domei</a:t>
                      </a:r>
                      <a:endParaRPr lang="en-GB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002060"/>
                          </a:solidFill>
                          <a:effectLst/>
                        </a:rPr>
                        <a:t>,616</a:t>
                      </a:r>
                      <a:endParaRPr lang="en-GB" sz="16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,428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00707604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7030A0"/>
                          </a:solidFill>
                          <a:effectLst/>
                        </a:rPr>
                        <a:t>a34 Saeimai</a:t>
                      </a:r>
                      <a:endParaRPr lang="en-GB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dirty="0">
                          <a:effectLst/>
                        </a:rPr>
                        <a:t>,253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7030A0"/>
                          </a:solidFill>
                          <a:effectLst/>
                        </a:rPr>
                        <a:t>,916</a:t>
                      </a:r>
                      <a:endParaRPr lang="en-GB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76059453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7030A0"/>
                          </a:solidFill>
                          <a:effectLst/>
                        </a:rPr>
                        <a:t>a35 Ministru kabinetam</a:t>
                      </a:r>
                      <a:endParaRPr lang="en-GB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dirty="0">
                          <a:effectLst/>
                        </a:rPr>
                        <a:t>,292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7030A0"/>
                          </a:solidFill>
                          <a:effectLst/>
                        </a:rPr>
                        <a:t>,914</a:t>
                      </a:r>
                      <a:endParaRPr lang="en-GB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872372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7030A0"/>
                          </a:solidFill>
                          <a:effectLst/>
                        </a:rPr>
                        <a:t>a37 Valsts prezidentam</a:t>
                      </a:r>
                      <a:endParaRPr lang="en-GB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dirty="0">
                          <a:effectLst/>
                        </a:rPr>
                        <a:t>,366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7030A0"/>
                          </a:solidFill>
                          <a:effectLst/>
                        </a:rPr>
                        <a:t>,809</a:t>
                      </a:r>
                      <a:endParaRPr lang="en-GB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8296067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7030A0"/>
                          </a:solidFill>
                          <a:effectLst/>
                        </a:rPr>
                        <a:t>a36 Latvijas tiesām</a:t>
                      </a:r>
                      <a:endParaRPr lang="en-GB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,503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b="1" dirty="0">
                          <a:solidFill>
                            <a:srgbClr val="7030A0"/>
                          </a:solidFill>
                          <a:effectLst/>
                        </a:rPr>
                        <a:t>,634</a:t>
                      </a:r>
                      <a:endParaRPr lang="en-GB" sz="16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75017931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Īpašvērtības (eigenvalue)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7,13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dirty="0">
                          <a:effectLst/>
                        </a:rPr>
                        <a:t>1,23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80721407"/>
                  </a:ext>
                </a:extLst>
              </a:tr>
              <a:tr h="2348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% no dispersijas (pirms rotācijas)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65%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dirty="0">
                          <a:effectLst/>
                        </a:rPr>
                        <a:t>11%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17202850"/>
                  </a:ext>
                </a:extLst>
              </a:tr>
              <a:tr h="485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dirty="0">
                          <a:effectLst/>
                        </a:rPr>
                        <a:t>Skalas noturīguma tests (iekrāsotajiem mainīgajiem) - </a:t>
                      </a:r>
                      <a:r>
                        <a:rPr lang="lv-LV" sz="1600" dirty="0" err="1">
                          <a:effectLst/>
                        </a:rPr>
                        <a:t>Cronbach's</a:t>
                      </a:r>
                      <a:r>
                        <a:rPr lang="lv-LV" sz="1600" dirty="0">
                          <a:effectLst/>
                        </a:rPr>
                        <a:t> </a:t>
                      </a:r>
                      <a:r>
                        <a:rPr lang="lv-LV" sz="1600" dirty="0" err="1">
                          <a:effectLst/>
                        </a:rPr>
                        <a:t>Alpha</a:t>
                      </a:r>
                      <a:r>
                        <a:rPr lang="lv-LV" sz="1600" dirty="0">
                          <a:effectLst/>
                        </a:rPr>
                        <a:t> koeficients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>
                          <a:effectLst/>
                        </a:rPr>
                        <a:t>0,94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1600" dirty="0">
                          <a:effectLst/>
                        </a:rPr>
                        <a:t>0,92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68688048"/>
                  </a:ext>
                </a:extLst>
              </a:tr>
            </a:tbl>
          </a:graphicData>
        </a:graphic>
      </p:graphicFrame>
      <p:sp>
        <p:nvSpPr>
          <p:cNvPr id="6" name="Taisnstūris ar noapaļotiem stūriem 5"/>
          <p:cNvSpPr/>
          <p:nvPr/>
        </p:nvSpPr>
        <p:spPr>
          <a:xfrm>
            <a:off x="341745" y="2060812"/>
            <a:ext cx="9075210" cy="1951630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aisnstūris ar noapaļotiem stūriem 6"/>
          <p:cNvSpPr/>
          <p:nvPr/>
        </p:nvSpPr>
        <p:spPr>
          <a:xfrm>
            <a:off x="341744" y="4013294"/>
            <a:ext cx="10972249" cy="1159207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794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en-US" sz="3200" b="0" dirty="0" smtClean="0"/>
              <a:t>Situ</a:t>
            </a:r>
            <a:r>
              <a:rPr lang="lv-LV" sz="3200" b="0" dirty="0" err="1" smtClean="0"/>
              <a:t>ācijas</a:t>
            </a:r>
            <a:r>
              <a:rPr lang="lv-LV" sz="3200" b="0" dirty="0" smtClean="0"/>
              <a:t> vērtējums dažādās jomās</a:t>
            </a:r>
            <a:endParaRPr lang="en-GB" sz="3200" b="0" dirty="0"/>
          </a:p>
        </p:txBody>
      </p:sp>
      <p:graphicFrame>
        <p:nvGraphicFramePr>
          <p:cNvPr id="4" name="Satura vietturis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51584667"/>
              </p:ext>
            </p:extLst>
          </p:nvPr>
        </p:nvGraphicFramePr>
        <p:xfrm>
          <a:off x="341313" y="1543050"/>
          <a:ext cx="11509374" cy="44500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339869">
                  <a:extLst>
                    <a:ext uri="{9D8B030D-6E8A-4147-A177-3AD203B41FA5}">
                      <a16:colId xmlns:a16="http://schemas.microsoft.com/office/drawing/2014/main" val="2134390251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4096763781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2349071068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625190238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55257704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401719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N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Vidējais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Mediāna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Moda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St.nov.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3654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Nodokļu</a:t>
                      </a: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iekasēšana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867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-.53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1.554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827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Bezdarbs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923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-.83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-1.00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1.465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327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Sociālie</a:t>
                      </a: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pabalsti</a:t>
                      </a: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un </a:t>
                      </a:r>
                      <a:r>
                        <a:rPr lang="en-GB" sz="2000" b="1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pakalpojumi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914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-.31</a:t>
                      </a:r>
                      <a:endParaRPr lang="en-GB" sz="20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1.524</a:t>
                      </a:r>
                      <a:endParaRPr lang="en-GB" sz="20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9792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Lauksaimniecība</a:t>
                      </a: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un </a:t>
                      </a: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lopkopība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924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-1.59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-2.00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1.339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299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Veselības</a:t>
                      </a: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aprūpe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976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-1.68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-2.00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1.381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3345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Izglītība</a:t>
                      </a:r>
                      <a:endParaRPr lang="en-GB" sz="20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951</a:t>
                      </a:r>
                      <a:endParaRPr lang="en-GB" sz="2000" b="1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-1.03</a:t>
                      </a:r>
                      <a:endParaRPr lang="en-GB" sz="20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-1.00</a:t>
                      </a:r>
                      <a:endParaRPr lang="en-GB" sz="20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GB" sz="20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1.446</a:t>
                      </a:r>
                      <a:endParaRPr lang="en-GB" sz="2000" b="1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06726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Korupcija</a:t>
                      </a:r>
                      <a:endParaRPr lang="en-GB" sz="20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928</a:t>
                      </a:r>
                      <a:endParaRPr lang="en-GB" sz="20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-1.14</a:t>
                      </a:r>
                      <a:endParaRPr lang="en-GB" sz="2000" b="1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-1.00</a:t>
                      </a:r>
                      <a:endParaRPr lang="en-GB" sz="20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</a:t>
                      </a:r>
                      <a:endParaRPr lang="en-GB" sz="2000" b="1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1.554</a:t>
                      </a:r>
                      <a:endParaRPr lang="en-GB" sz="20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6419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Valsts</a:t>
                      </a: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ārējā</a:t>
                      </a: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drošība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912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-.19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1.678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5977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Valsts</a:t>
                      </a: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iekšējā</a:t>
                      </a: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drošība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918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.05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1.407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6534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Vides jautājumi</a:t>
                      </a:r>
                      <a:endParaRPr lang="en-GB" sz="2000" b="1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906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-.09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1.306</a:t>
                      </a:r>
                      <a:endParaRPr lang="en-GB" sz="20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1356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Enerģētika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953</a:t>
                      </a:r>
                      <a:endParaRPr lang="en-GB" sz="2000" b="1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-1.55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-2.00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1.370</a:t>
                      </a:r>
                      <a:endParaRPr lang="en-GB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99332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708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Uzticēšanās korelācijas ar s</a:t>
            </a:r>
            <a:r>
              <a:rPr lang="en-US" sz="3200" b="0" dirty="0" err="1" smtClean="0"/>
              <a:t>itu</a:t>
            </a:r>
            <a:r>
              <a:rPr lang="lv-LV" sz="3200" b="0" dirty="0" err="1" smtClean="0"/>
              <a:t>ācijas</a:t>
            </a:r>
            <a:r>
              <a:rPr lang="lv-LV" sz="3200" b="0" dirty="0" smtClean="0"/>
              <a:t> vērtējumu dažādās jomās</a:t>
            </a:r>
            <a:endParaRPr lang="en-GB" sz="3200" b="0" dirty="0"/>
          </a:p>
        </p:txBody>
      </p:sp>
      <p:graphicFrame>
        <p:nvGraphicFramePr>
          <p:cNvPr id="5" name="Satura vietturis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99059951"/>
              </p:ext>
            </p:extLst>
          </p:nvPr>
        </p:nvGraphicFramePr>
        <p:xfrm>
          <a:off x="341313" y="1543045"/>
          <a:ext cx="11272836" cy="3656751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818209">
                  <a:extLst>
                    <a:ext uri="{9D8B030D-6E8A-4147-A177-3AD203B41FA5}">
                      <a16:colId xmlns:a16="http://schemas.microsoft.com/office/drawing/2014/main" val="3604611979"/>
                    </a:ext>
                  </a:extLst>
                </a:gridCol>
                <a:gridCol w="2818209">
                  <a:extLst>
                    <a:ext uri="{9D8B030D-6E8A-4147-A177-3AD203B41FA5}">
                      <a16:colId xmlns:a16="http://schemas.microsoft.com/office/drawing/2014/main" val="1734059591"/>
                    </a:ext>
                  </a:extLst>
                </a:gridCol>
                <a:gridCol w="2818209">
                  <a:extLst>
                    <a:ext uri="{9D8B030D-6E8A-4147-A177-3AD203B41FA5}">
                      <a16:colId xmlns:a16="http://schemas.microsoft.com/office/drawing/2014/main" val="727830105"/>
                    </a:ext>
                  </a:extLst>
                </a:gridCol>
                <a:gridCol w="2818209">
                  <a:extLst>
                    <a:ext uri="{9D8B030D-6E8A-4147-A177-3AD203B41FA5}">
                      <a16:colId xmlns:a16="http://schemas.microsoft.com/office/drawing/2014/main" val="981782689"/>
                    </a:ext>
                  </a:extLst>
                </a:gridCol>
              </a:tblGrid>
              <a:tr h="522393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>
                          <a:effectLst/>
                        </a:rPr>
                        <a:t>Kopējā uzticēšanās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>
                          <a:effectLst/>
                        </a:rPr>
                        <a:t>Kopējais situācijas vērtējums jomās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33175390"/>
                  </a:ext>
                </a:extLst>
              </a:tr>
              <a:tr h="522393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Kopējā uzticēšanās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>
                          <a:effectLst/>
                        </a:rPr>
                        <a:t>Pirsona korelācijas koef.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>
                          <a:effectLst/>
                        </a:rPr>
                        <a:t>1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b="1" dirty="0">
                          <a:effectLst/>
                        </a:rPr>
                        <a:t>,447</a:t>
                      </a:r>
                      <a:r>
                        <a:rPr lang="lv-LV" sz="2000" b="1" baseline="30000" dirty="0">
                          <a:effectLst/>
                        </a:rPr>
                        <a:t>**</a:t>
                      </a:r>
                      <a:endParaRPr lang="en-GB" sz="2000" b="1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1425634"/>
                  </a:ext>
                </a:extLst>
              </a:tr>
              <a:tr h="52239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 err="1">
                          <a:effectLst/>
                        </a:rPr>
                        <a:t>Stat</a:t>
                      </a:r>
                      <a:r>
                        <a:rPr lang="lv-LV" sz="2000" dirty="0">
                          <a:effectLst/>
                        </a:rPr>
                        <a:t>. noz.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>
                          <a:effectLst/>
                        </a:rPr>
                        <a:t>,000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30990360"/>
                  </a:ext>
                </a:extLst>
              </a:tr>
              <a:tr h="52239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N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1005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>
                          <a:effectLst/>
                        </a:rPr>
                        <a:t>993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34201923"/>
                  </a:ext>
                </a:extLst>
              </a:tr>
              <a:tr h="522393">
                <a:tc rowSpan="3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>
                          <a:effectLst/>
                        </a:rPr>
                        <a:t>Kopējais situācijas vērtējums jomās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Pirsona korelācijas </a:t>
                      </a:r>
                      <a:r>
                        <a:rPr lang="lv-LV" sz="2000" dirty="0" err="1">
                          <a:effectLst/>
                        </a:rPr>
                        <a:t>koef</a:t>
                      </a:r>
                      <a:r>
                        <a:rPr lang="lv-LV" sz="2000" dirty="0">
                          <a:effectLst/>
                        </a:rPr>
                        <a:t>.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b="1" dirty="0">
                          <a:effectLst/>
                        </a:rPr>
                        <a:t>,447</a:t>
                      </a:r>
                      <a:r>
                        <a:rPr lang="lv-LV" sz="2000" b="1" baseline="30000" dirty="0">
                          <a:effectLst/>
                        </a:rPr>
                        <a:t>**</a:t>
                      </a:r>
                      <a:endParaRPr lang="en-GB" sz="2000" b="1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1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63981463"/>
                  </a:ext>
                </a:extLst>
              </a:tr>
              <a:tr h="52239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 err="1">
                          <a:effectLst/>
                        </a:rPr>
                        <a:t>Stat</a:t>
                      </a:r>
                      <a:r>
                        <a:rPr lang="lv-LV" sz="2000" dirty="0">
                          <a:effectLst/>
                        </a:rPr>
                        <a:t>. noz.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,000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69030552"/>
                  </a:ext>
                </a:extLst>
              </a:tr>
              <a:tr h="52239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>
                          <a:effectLst/>
                        </a:rPr>
                        <a:t>N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993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lv-LV" sz="2000" dirty="0">
                          <a:effectLst/>
                        </a:rPr>
                        <a:t>1000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050641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795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Prioritātes pandēmijas apkarošanā (LU/SKDS, 2023)</a:t>
            </a:r>
            <a:endParaRPr lang="en-GB" sz="3200" b="0" dirty="0"/>
          </a:p>
        </p:txBody>
      </p:sp>
      <p:graphicFrame>
        <p:nvGraphicFramePr>
          <p:cNvPr id="4" name="Satura vietturis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6682769"/>
              </p:ext>
            </p:extLst>
          </p:nvPr>
        </p:nvGraphicFramePr>
        <p:xfrm>
          <a:off x="341313" y="1543048"/>
          <a:ext cx="11509374" cy="3549527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339869">
                  <a:extLst>
                    <a:ext uri="{9D8B030D-6E8A-4147-A177-3AD203B41FA5}">
                      <a16:colId xmlns:a16="http://schemas.microsoft.com/office/drawing/2014/main" val="2134390251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4096763781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2349071068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625190238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55257704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401719296"/>
                    </a:ext>
                  </a:extLst>
                </a:gridCol>
              </a:tblGrid>
              <a:tr h="777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N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Vidējais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Mediāna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Moda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St.nov.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3654805"/>
                  </a:ext>
                </a:extLst>
              </a:tr>
              <a:tr h="777752">
                <a:tc>
                  <a:txBody>
                    <a:bodyPr/>
                    <a:lstStyle/>
                    <a:p>
                      <a:pPr algn="l" fontAlgn="b"/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Vai cīņā pret pandēmiju ir svarīgāk par prioritāti izvirzīt </a:t>
                      </a:r>
                      <a:r>
                        <a:rPr lang="lv-LV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sabiedrības veselību </a:t>
                      </a:r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vai saimniecisko darbību?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4,28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2,929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7827852"/>
                  </a:ext>
                </a:extLst>
              </a:tr>
              <a:tr h="777752">
                <a:tc>
                  <a:txBody>
                    <a:bodyPr/>
                    <a:lstStyle/>
                    <a:p>
                      <a:pPr algn="l" fontAlgn="b"/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Vai cīņā ar pandēmiju valdībām ir svarīgāk uzraudzīt un izsekot sabiedrību vai nodrošināt </a:t>
                      </a:r>
                      <a:r>
                        <a:rPr lang="lv-LV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sabiedrības privātumu</a:t>
                      </a:r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6,13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2,750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13270033"/>
                  </a:ext>
                </a:extLst>
              </a:tr>
              <a:tr h="777752">
                <a:tc>
                  <a:txBody>
                    <a:bodyPr/>
                    <a:lstStyle/>
                    <a:p>
                      <a:pPr algn="l" fontAlgn="b"/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Vai Jums personīgi ir svarīgāk ievērot valdības noteikumus vai </a:t>
                      </a:r>
                      <a:r>
                        <a:rPr lang="lv-LV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pieņemt savus lēmumus </a:t>
                      </a:r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cīņā ar pandēmiju?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5,93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2,943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97924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8490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Prioritātes pandēmijas apkarošanā </a:t>
            </a:r>
            <a:br>
              <a:rPr lang="lv-LV" sz="3200" b="0" dirty="0" smtClean="0"/>
            </a:br>
            <a:r>
              <a:rPr lang="lv-LV" sz="3200" b="0" dirty="0" smtClean="0"/>
              <a:t>(ESS </a:t>
            </a:r>
            <a:r>
              <a:rPr lang="lv-LV" sz="3200" b="0" dirty="0" err="1" smtClean="0"/>
              <a:t>Round</a:t>
            </a:r>
            <a:r>
              <a:rPr lang="lv-LV" sz="3200" b="0" dirty="0" smtClean="0"/>
              <a:t> 10, 2021-2022)</a:t>
            </a:r>
            <a:endParaRPr lang="en-GB" sz="3200" b="0" dirty="0"/>
          </a:p>
        </p:txBody>
      </p:sp>
      <p:graphicFrame>
        <p:nvGraphicFramePr>
          <p:cNvPr id="4" name="Satura vietturis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18082488"/>
              </p:ext>
            </p:extLst>
          </p:nvPr>
        </p:nvGraphicFramePr>
        <p:xfrm>
          <a:off x="341313" y="1543048"/>
          <a:ext cx="11509374" cy="3549527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339869">
                  <a:extLst>
                    <a:ext uri="{9D8B030D-6E8A-4147-A177-3AD203B41FA5}">
                      <a16:colId xmlns:a16="http://schemas.microsoft.com/office/drawing/2014/main" val="2134390251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4096763781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2349071068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625190238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55257704"/>
                    </a:ext>
                  </a:extLst>
                </a:gridCol>
                <a:gridCol w="1433901">
                  <a:extLst>
                    <a:ext uri="{9D8B030D-6E8A-4147-A177-3AD203B41FA5}">
                      <a16:colId xmlns:a16="http://schemas.microsoft.com/office/drawing/2014/main" val="401719296"/>
                    </a:ext>
                  </a:extLst>
                </a:gridCol>
              </a:tblGrid>
              <a:tr h="777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N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Vidējais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Mediāna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Moda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St.nov.</a:t>
                      </a:r>
                      <a:endParaRPr lang="en-GB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3654805"/>
                  </a:ext>
                </a:extLst>
              </a:tr>
              <a:tr h="777752">
                <a:tc>
                  <a:txBody>
                    <a:bodyPr/>
                    <a:lstStyle/>
                    <a:p>
                      <a:pPr algn="l" fontAlgn="b"/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Vai cīņā pret pandēmiju ir svarīgāk par prioritāti izvirzīt </a:t>
                      </a:r>
                      <a:r>
                        <a:rPr lang="lv-LV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sabiedrības veselību </a:t>
                      </a:r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vai saimniecisko darbību?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4,11</a:t>
                      </a:r>
                      <a:endParaRPr lang="en-GB" sz="20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2,869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7827852"/>
                  </a:ext>
                </a:extLst>
              </a:tr>
              <a:tr h="777752">
                <a:tc>
                  <a:txBody>
                    <a:bodyPr/>
                    <a:lstStyle/>
                    <a:p>
                      <a:pPr algn="l" fontAlgn="b"/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Vai cīņā ar pandēmiju valdībām ir svarīgāk uzraudzīt un izsekot sabiedrību vai nodrošināt </a:t>
                      </a:r>
                      <a:r>
                        <a:rPr lang="lv-LV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sabiedrības privātumu</a:t>
                      </a:r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5,51</a:t>
                      </a:r>
                      <a:endParaRPr lang="en-GB" sz="20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3,268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13270033"/>
                  </a:ext>
                </a:extLst>
              </a:tr>
              <a:tr h="777752">
                <a:tc>
                  <a:txBody>
                    <a:bodyPr/>
                    <a:lstStyle/>
                    <a:p>
                      <a:pPr algn="l" fontAlgn="b"/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Vai Jums personīgi ir svarīgāk ievērot valdības noteikumus vai </a:t>
                      </a:r>
                      <a:r>
                        <a:rPr lang="lv-LV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pieņemt savus lēmumus </a:t>
                      </a:r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cīņā ar pandēmiju?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5,04</a:t>
                      </a:r>
                      <a:endParaRPr lang="en-GB" sz="20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3,578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97924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8743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LU/SKDS un ESS </a:t>
            </a:r>
            <a:r>
              <a:rPr lang="lv-LV" sz="3200" b="0" dirty="0" err="1" smtClean="0"/>
              <a:t>Round</a:t>
            </a:r>
            <a:r>
              <a:rPr lang="lv-LV" sz="3200" b="0" dirty="0" smtClean="0"/>
              <a:t> 10, LV </a:t>
            </a:r>
            <a:r>
              <a:rPr lang="lv-LV" sz="3200" b="0" dirty="0" err="1" smtClean="0"/>
              <a:t>salīdzinajums</a:t>
            </a:r>
            <a:endParaRPr lang="en-GB" sz="3200" b="0" dirty="0"/>
          </a:p>
        </p:txBody>
      </p:sp>
      <p:graphicFrame>
        <p:nvGraphicFramePr>
          <p:cNvPr id="4" name="Satura vietturis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96329929"/>
              </p:ext>
            </p:extLst>
          </p:nvPr>
        </p:nvGraphicFramePr>
        <p:xfrm>
          <a:off x="341313" y="1543048"/>
          <a:ext cx="10836204" cy="311100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346090">
                  <a:extLst>
                    <a:ext uri="{9D8B030D-6E8A-4147-A177-3AD203B41FA5}">
                      <a16:colId xmlns:a16="http://schemas.microsoft.com/office/drawing/2014/main" val="2134390251"/>
                    </a:ext>
                  </a:extLst>
                </a:gridCol>
                <a:gridCol w="2334349">
                  <a:extLst>
                    <a:ext uri="{9D8B030D-6E8A-4147-A177-3AD203B41FA5}">
                      <a16:colId xmlns:a16="http://schemas.microsoft.com/office/drawing/2014/main" val="2349071068"/>
                    </a:ext>
                  </a:extLst>
                </a:gridCol>
                <a:gridCol w="2155765">
                  <a:extLst>
                    <a:ext uri="{9D8B030D-6E8A-4147-A177-3AD203B41FA5}">
                      <a16:colId xmlns:a16="http://schemas.microsoft.com/office/drawing/2014/main" val="625190238"/>
                    </a:ext>
                  </a:extLst>
                </a:gridCol>
              </a:tblGrid>
              <a:tr h="777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err="1" smtClean="0">
                          <a:effectLst/>
                        </a:rPr>
                        <a:t>Vidējais</a:t>
                      </a:r>
                      <a:r>
                        <a:rPr lang="lv-LV" sz="2000" dirty="0" smtClean="0">
                          <a:effectLst/>
                        </a:rPr>
                        <a:t>, ESS R10 LV 2021-2022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err="1" smtClean="0">
                          <a:effectLst/>
                        </a:rPr>
                        <a:t>Vidējais</a:t>
                      </a:r>
                      <a:r>
                        <a:rPr lang="lv-LV" sz="2000" dirty="0" smtClean="0">
                          <a:effectLst/>
                        </a:rPr>
                        <a:t>, LU/SKDS 2023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3654805"/>
                  </a:ext>
                </a:extLst>
              </a:tr>
              <a:tr h="777752">
                <a:tc>
                  <a:txBody>
                    <a:bodyPr/>
                    <a:lstStyle/>
                    <a:p>
                      <a:pPr algn="l" fontAlgn="b"/>
                      <a:r>
                        <a:rPr lang="lv-LV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Vai cīņā pret pandēmiju ir svarīgāk par prioritāti izvirzīt sabiedrības veselību vai saimniecisko darbību?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4,11</a:t>
                      </a:r>
                      <a:endParaRPr lang="en-GB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4,28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7827852"/>
                  </a:ext>
                </a:extLst>
              </a:tr>
              <a:tr h="777752">
                <a:tc>
                  <a:txBody>
                    <a:bodyPr/>
                    <a:lstStyle/>
                    <a:p>
                      <a:pPr algn="l" fontAlgn="b"/>
                      <a:r>
                        <a:rPr lang="lv-LV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Vai cīņā ar pandēmiju valdībām ir svarīgāk uzraudzīt un izsekot sabiedrību vai nodrošināt sabiedrības privātumu?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5,51</a:t>
                      </a:r>
                      <a:endParaRPr lang="en-GB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6,13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13270033"/>
                  </a:ext>
                </a:extLst>
              </a:tr>
              <a:tr h="777752">
                <a:tc>
                  <a:txBody>
                    <a:bodyPr/>
                    <a:lstStyle/>
                    <a:p>
                      <a:pPr algn="l" fontAlgn="b"/>
                      <a:r>
                        <a:rPr lang="lv-LV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Vai Jums personīgi ir svarīgāk ievērot valdības noteikumus vai pieņemt savus lēmumus cīņā ar pandēmiju?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5,04</a:t>
                      </a:r>
                      <a:endParaRPr lang="en-GB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5,93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979248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1745" y="4913194"/>
            <a:ext cx="1080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Kopumā stabili vērtējumi. Laika gaitā nedaudz pieaug privātuma un autonomijas atbalsts (vidējais lielāks par mediānu)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6788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3200" b="0" dirty="0" smtClean="0"/>
              <a:t>Uzticēšanās un Covid-19 laika prioritāšu korelācijas</a:t>
            </a:r>
            <a:endParaRPr lang="en-GB" sz="3200" b="0" dirty="0"/>
          </a:p>
        </p:txBody>
      </p:sp>
      <p:graphicFrame>
        <p:nvGraphicFramePr>
          <p:cNvPr id="7" name="Satura vietturis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06034853"/>
              </p:ext>
            </p:extLst>
          </p:nvPr>
        </p:nvGraphicFramePr>
        <p:xfrm>
          <a:off x="344488" y="1543050"/>
          <a:ext cx="11503025" cy="4566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0605">
                  <a:extLst>
                    <a:ext uri="{9D8B030D-6E8A-4147-A177-3AD203B41FA5}">
                      <a16:colId xmlns:a16="http://schemas.microsoft.com/office/drawing/2014/main" val="3853520768"/>
                    </a:ext>
                  </a:extLst>
                </a:gridCol>
                <a:gridCol w="2300605">
                  <a:extLst>
                    <a:ext uri="{9D8B030D-6E8A-4147-A177-3AD203B41FA5}">
                      <a16:colId xmlns:a16="http://schemas.microsoft.com/office/drawing/2014/main" val="2105264730"/>
                    </a:ext>
                  </a:extLst>
                </a:gridCol>
                <a:gridCol w="2300605">
                  <a:extLst>
                    <a:ext uri="{9D8B030D-6E8A-4147-A177-3AD203B41FA5}">
                      <a16:colId xmlns:a16="http://schemas.microsoft.com/office/drawing/2014/main" val="1953078870"/>
                    </a:ext>
                  </a:extLst>
                </a:gridCol>
                <a:gridCol w="2300605">
                  <a:extLst>
                    <a:ext uri="{9D8B030D-6E8A-4147-A177-3AD203B41FA5}">
                      <a16:colId xmlns:a16="http://schemas.microsoft.com/office/drawing/2014/main" val="2066546192"/>
                    </a:ext>
                  </a:extLst>
                </a:gridCol>
                <a:gridCol w="2300605">
                  <a:extLst>
                    <a:ext uri="{9D8B030D-6E8A-4147-A177-3AD203B41FA5}">
                      <a16:colId xmlns:a16="http://schemas.microsoft.com/office/drawing/2014/main" val="162089679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Vai cīņā pret pandēmiju ir svarīgāk par prioritāti izvirzīt sabiedrības veselību vai saimniecisko darbību?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Vai cīņā ar pandēmiju valdībām ir svarīgāk uzraudzīt un izsekot sabiedrību vai nodrošināt sabiedrības privātumu?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lv-LV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Vai Jums personīgi ir svarīgāk ievērot valdības noteikumus vai pieņemt savus lēmumus cīņā ar pandēmiju?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114436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Uzticēšanās</a:t>
                      </a: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politiskās</a:t>
                      </a: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varas</a:t>
                      </a: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institūcijām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Pearson Correlation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-.029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b="1" i="0" u="none" strike="noStrike" dirty="0">
                          <a:solidFill>
                            <a:srgbClr val="2E2ED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-,146</a:t>
                      </a:r>
                      <a:r>
                        <a:rPr lang="en-GB" sz="2000" b="1" i="0" u="none" strike="noStrike" baseline="30000" dirty="0">
                          <a:solidFill>
                            <a:srgbClr val="2E2ED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**</a:t>
                      </a:r>
                      <a:endParaRPr lang="en-GB" sz="2000" b="1" i="0" u="none" strike="noStrike" dirty="0">
                        <a:solidFill>
                          <a:srgbClr val="2E2ED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b="1" i="0" u="none" strike="noStrike" dirty="0">
                          <a:solidFill>
                            <a:srgbClr val="2E2ED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-,251</a:t>
                      </a:r>
                      <a:r>
                        <a:rPr lang="en-GB" sz="2000" b="1" i="0" u="none" strike="noStrike" baseline="30000" dirty="0">
                          <a:solidFill>
                            <a:srgbClr val="2E2ED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**</a:t>
                      </a:r>
                      <a:endParaRPr lang="en-GB" sz="2000" b="1" i="0" u="none" strike="noStrike" dirty="0">
                        <a:solidFill>
                          <a:srgbClr val="2E2ED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15531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Sig. (2-tailed)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.363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3573479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123281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Uzticēšanās</a:t>
                      </a: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citām</a:t>
                      </a:r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institūcijām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Pearson Correlation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.002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-.028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2000" b="1" i="0" u="none" strike="noStrike" kern="1200" dirty="0">
                          <a:solidFill>
                            <a:srgbClr val="2E2ED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-,155**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4725201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Sig. (2-tailed)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.953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.390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8604582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81388429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l" fontAlgn="t"/>
                      <a:r>
                        <a:rPr lang="lv-LV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Kopējā uzticēšanās, noapaļots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Pearson Correlation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-.004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b="1" i="0" u="none" strike="noStrike" dirty="0">
                          <a:solidFill>
                            <a:srgbClr val="2E2ED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-,064</a:t>
                      </a:r>
                      <a:r>
                        <a:rPr lang="en-GB" sz="2000" b="1" i="0" u="none" strike="noStrike" baseline="30000" dirty="0">
                          <a:solidFill>
                            <a:srgbClr val="2E2ED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</a:t>
                      </a:r>
                      <a:endParaRPr lang="en-GB" sz="2000" b="1" i="0" u="none" strike="noStrike" dirty="0">
                        <a:solidFill>
                          <a:srgbClr val="2E2EDF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2000" b="1" i="0" u="none" strike="noStrike" kern="1200" dirty="0">
                          <a:solidFill>
                            <a:srgbClr val="2E2ED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-,198**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7571393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Sig. (2-tailed)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.897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.049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1859617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97731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911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3200" b="0" dirty="0" smtClean="0"/>
              <a:t>Secinājumi un kopsavilkums</a:t>
            </a:r>
            <a:endParaRPr lang="en-GB" sz="3200" b="0" dirty="0"/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343954" y="1556121"/>
            <a:ext cx="11504092" cy="4634490"/>
          </a:xfrm>
        </p:spPr>
        <p:txBody>
          <a:bodyPr>
            <a:normAutofit/>
          </a:bodyPr>
          <a:lstStyle/>
          <a:p>
            <a:r>
              <a:rPr lang="lv-LV" sz="2400" dirty="0" smtClean="0"/>
              <a:t>Viszemākā uzticēšanās vērojama politiskās varas nacionālajām institūcijām; visaugstākā – drošības un aizsardzības institūcijām</a:t>
            </a:r>
          </a:p>
          <a:p>
            <a:r>
              <a:rPr lang="lv-LV" sz="2400" dirty="0" smtClean="0"/>
              <a:t>Uzticēšanās starptautiskajām institūcijām (ES un NATO) augstāka, nekā Saeimai, MK, Valsts prezidentam</a:t>
            </a:r>
          </a:p>
          <a:p>
            <a:r>
              <a:rPr lang="lv-LV" sz="2400" dirty="0" smtClean="0"/>
              <a:t>Situācijas vērtējums 11 noteiktās jomās – ne tika negatīvs, cik pesimistisks (respondenti saskata negatīvu dinamiku); ‘</a:t>
            </a:r>
            <a:r>
              <a:rPr lang="lv-LV" sz="2400" dirty="0" err="1" smtClean="0"/>
              <a:t>antilīderis</a:t>
            </a:r>
            <a:r>
              <a:rPr lang="lv-LV" sz="2400" dirty="0" smtClean="0"/>
              <a:t>’ ir veselības aprūpes joma</a:t>
            </a:r>
          </a:p>
          <a:p>
            <a:r>
              <a:rPr lang="lv-LV" sz="2400" dirty="0" smtClean="0"/>
              <a:t>Uzticēšanās samērā cieši korelē ar situācijas vērtējumu (r = 0,447) un otrādi</a:t>
            </a:r>
          </a:p>
          <a:p>
            <a:r>
              <a:rPr lang="lv-LV" sz="2400" dirty="0" smtClean="0"/>
              <a:t>Domājot par politiskajām dilemmām Covid-19 apkarošanā, respondenti </a:t>
            </a:r>
            <a:r>
              <a:rPr lang="lv-LV" sz="2400" dirty="0" err="1" smtClean="0"/>
              <a:t>prioritizē</a:t>
            </a:r>
            <a:r>
              <a:rPr lang="lv-LV" sz="2400" dirty="0" smtClean="0"/>
              <a:t> </a:t>
            </a:r>
            <a:r>
              <a:rPr lang="lv-LV" sz="2400" b="1" dirty="0" smtClean="0"/>
              <a:t>veselību</a:t>
            </a:r>
            <a:r>
              <a:rPr lang="lv-LV" sz="2400" dirty="0" smtClean="0"/>
              <a:t>, nevis ekonomiku, taču arī </a:t>
            </a:r>
            <a:r>
              <a:rPr lang="lv-LV" sz="2400" b="1" dirty="0" smtClean="0"/>
              <a:t>privātumu</a:t>
            </a:r>
            <a:r>
              <a:rPr lang="lv-LV" sz="2400" dirty="0" smtClean="0"/>
              <a:t> </a:t>
            </a:r>
            <a:r>
              <a:rPr lang="lv-LV" sz="2400" dirty="0" err="1" smtClean="0"/>
              <a:t>vs</a:t>
            </a:r>
            <a:r>
              <a:rPr lang="lv-LV" sz="2400" dirty="0" smtClean="0"/>
              <a:t>. izsekošanu, </a:t>
            </a:r>
            <a:r>
              <a:rPr lang="lv-LV" sz="2400" b="1" dirty="0" smtClean="0"/>
              <a:t>autonomiju</a:t>
            </a:r>
            <a:r>
              <a:rPr lang="lv-LV" sz="2400" dirty="0" smtClean="0"/>
              <a:t> </a:t>
            </a:r>
            <a:r>
              <a:rPr lang="lv-LV" sz="2400" dirty="0" err="1" smtClean="0"/>
              <a:t>vs</a:t>
            </a:r>
            <a:r>
              <a:rPr lang="lv-LV" sz="2400" dirty="0" smtClean="0"/>
              <a:t>. pakļaušanos</a:t>
            </a:r>
          </a:p>
          <a:p>
            <a:r>
              <a:rPr lang="lv-LV" sz="2400" dirty="0" smtClean="0"/>
              <a:t>Privātumam un autonomijai negatīva korelācija ar politisko uzticēšanos</a:t>
            </a:r>
          </a:p>
          <a:p>
            <a:endParaRPr lang="lv-LV" sz="2400" dirty="0" smtClean="0"/>
          </a:p>
        </p:txBody>
      </p:sp>
    </p:spTree>
    <p:extLst>
      <p:ext uri="{BB962C8B-B14F-4D97-AF65-F5344CB8AC3E}">
        <p14:creationId xmlns:p14="http://schemas.microsoft.com/office/powerpoint/2010/main" val="1139880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Uzticēšanās: vispārīgā definīcija</a:t>
            </a:r>
            <a:endParaRPr lang="en-GB" sz="3200" b="0" dirty="0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11508510" cy="463449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lv-LV" dirty="0"/>
              <a:t>P</a:t>
            </a:r>
            <a:r>
              <a:rPr lang="en-GB" dirty="0" err="1" smtClean="0"/>
              <a:t>ārliecība</a:t>
            </a:r>
            <a:r>
              <a:rPr lang="en-GB" dirty="0"/>
              <a:t>, </a:t>
            </a:r>
            <a:r>
              <a:rPr lang="en-GB" dirty="0" err="1"/>
              <a:t>ka</a:t>
            </a:r>
            <a:r>
              <a:rPr lang="en-GB" dirty="0"/>
              <a:t> </a:t>
            </a:r>
            <a:r>
              <a:rPr lang="en-GB" dirty="0" err="1"/>
              <a:t>citi</a:t>
            </a:r>
            <a:r>
              <a:rPr lang="en-GB" dirty="0"/>
              <a:t> </a:t>
            </a:r>
            <a:r>
              <a:rPr lang="en-GB" dirty="0" err="1"/>
              <a:t>tīši</a:t>
            </a:r>
            <a:r>
              <a:rPr lang="en-GB" dirty="0"/>
              <a:t> </a:t>
            </a:r>
            <a:r>
              <a:rPr lang="en-GB" dirty="0" err="1"/>
              <a:t>vai</a:t>
            </a:r>
            <a:r>
              <a:rPr lang="en-GB" dirty="0"/>
              <a:t> </a:t>
            </a:r>
            <a:r>
              <a:rPr lang="en-GB" dirty="0" err="1"/>
              <a:t>apzināti</a:t>
            </a:r>
            <a:r>
              <a:rPr lang="en-GB" dirty="0"/>
              <a:t> </a:t>
            </a:r>
            <a:r>
              <a:rPr lang="en-GB" dirty="0" err="1"/>
              <a:t>nenodarīs</a:t>
            </a:r>
            <a:r>
              <a:rPr lang="en-GB" dirty="0"/>
              <a:t> mums </a:t>
            </a:r>
            <a:r>
              <a:rPr lang="en-GB" dirty="0" err="1"/>
              <a:t>ļaunu</a:t>
            </a:r>
            <a:r>
              <a:rPr lang="en-GB" dirty="0"/>
              <a:t>, </a:t>
            </a:r>
            <a:r>
              <a:rPr lang="en-GB" dirty="0" err="1"/>
              <a:t>ja</a:t>
            </a:r>
            <a:r>
              <a:rPr lang="en-GB" dirty="0"/>
              <a:t> </a:t>
            </a:r>
            <a:r>
              <a:rPr lang="en-GB" dirty="0" err="1"/>
              <a:t>varēs</a:t>
            </a:r>
            <a:r>
              <a:rPr lang="en-GB" dirty="0"/>
              <a:t> no </a:t>
            </a:r>
            <a:r>
              <a:rPr lang="en-GB" dirty="0" err="1"/>
              <a:t>tā</a:t>
            </a:r>
            <a:r>
              <a:rPr lang="en-GB" dirty="0"/>
              <a:t> </a:t>
            </a:r>
            <a:r>
              <a:rPr lang="en-GB" dirty="0" err="1"/>
              <a:t>izvairīties</a:t>
            </a:r>
            <a:r>
              <a:rPr lang="en-GB" dirty="0"/>
              <a:t>, un </a:t>
            </a:r>
            <a:r>
              <a:rPr lang="en-GB" dirty="0" err="1"/>
              <a:t>rūpēsies</a:t>
            </a:r>
            <a:r>
              <a:rPr lang="en-GB" dirty="0"/>
              <a:t> par </a:t>
            </a:r>
            <a:r>
              <a:rPr lang="en-GB" dirty="0" err="1"/>
              <a:t>mūsu</a:t>
            </a:r>
            <a:r>
              <a:rPr lang="en-GB" dirty="0"/>
              <a:t> </a:t>
            </a:r>
            <a:r>
              <a:rPr lang="en-GB" dirty="0" err="1"/>
              <a:t>interesēm</a:t>
            </a:r>
            <a:r>
              <a:rPr lang="en-GB" dirty="0"/>
              <a:t>, </a:t>
            </a:r>
            <a:r>
              <a:rPr lang="en-GB" dirty="0" err="1"/>
              <a:t>ja</a:t>
            </a:r>
            <a:r>
              <a:rPr lang="en-GB" dirty="0"/>
              <a:t> </a:t>
            </a:r>
            <a:r>
              <a:rPr lang="en-GB" dirty="0" err="1"/>
              <a:t>tas</a:t>
            </a:r>
            <a:r>
              <a:rPr lang="en-GB" dirty="0"/>
              <a:t> </a:t>
            </a:r>
            <a:r>
              <a:rPr lang="en-GB" dirty="0" err="1"/>
              <a:t>būs</a:t>
            </a:r>
            <a:r>
              <a:rPr lang="en-GB" dirty="0"/>
              <a:t> </a:t>
            </a:r>
            <a:r>
              <a:rPr lang="en-GB" dirty="0" err="1" smtClean="0"/>
              <a:t>iespējams</a:t>
            </a:r>
            <a:r>
              <a:rPr lang="lv-LV" dirty="0" smtClean="0"/>
              <a:t> (</a:t>
            </a:r>
            <a:r>
              <a:rPr lang="en-GB" dirty="0" err="1"/>
              <a:t>Delhey</a:t>
            </a:r>
            <a:r>
              <a:rPr lang="en-GB" dirty="0"/>
              <a:t> and Newton 2005</a:t>
            </a:r>
            <a:r>
              <a:rPr lang="lv-LV" dirty="0" smtClean="0"/>
              <a:t>)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lv-LV" dirty="0" smtClean="0"/>
              <a:t>Uzticēšanās kā </a:t>
            </a:r>
            <a:r>
              <a:rPr lang="en-GB" dirty="0" err="1" smtClean="0"/>
              <a:t>psiholoģisk</a:t>
            </a:r>
            <a:r>
              <a:rPr lang="lv-LV" dirty="0" err="1" smtClean="0"/>
              <a:t>ais</a:t>
            </a:r>
            <a:r>
              <a:rPr lang="en-GB" dirty="0" smtClean="0"/>
              <a:t> </a:t>
            </a:r>
            <a:r>
              <a:rPr lang="en-GB" dirty="0" err="1" smtClean="0"/>
              <a:t>stāvokli</a:t>
            </a:r>
            <a:r>
              <a:rPr lang="lv-LV" dirty="0" smtClean="0"/>
              <a:t>s</a:t>
            </a:r>
            <a:r>
              <a:rPr lang="en-GB" dirty="0" smtClean="0"/>
              <a:t>, </a:t>
            </a:r>
            <a:r>
              <a:rPr lang="en-GB" dirty="0" err="1"/>
              <a:t>kuram</a:t>
            </a:r>
            <a:r>
              <a:rPr lang="en-GB" dirty="0"/>
              <a:t> </a:t>
            </a:r>
            <a:r>
              <a:rPr lang="en-GB" dirty="0" err="1"/>
              <a:t>piemīt</a:t>
            </a:r>
            <a:r>
              <a:rPr lang="en-GB" dirty="0"/>
              <a:t> </a:t>
            </a:r>
            <a:r>
              <a:rPr lang="en-GB" dirty="0" err="1"/>
              <a:t>gatavība</a:t>
            </a:r>
            <a:r>
              <a:rPr lang="en-GB" dirty="0"/>
              <a:t> </a:t>
            </a:r>
            <a:r>
              <a:rPr lang="en-GB" dirty="0" err="1"/>
              <a:t>pieņemt</a:t>
            </a:r>
            <a:r>
              <a:rPr lang="en-GB" dirty="0"/>
              <a:t> </a:t>
            </a:r>
            <a:r>
              <a:rPr lang="en-GB" dirty="0" err="1"/>
              <a:t>ievainojamību</a:t>
            </a:r>
            <a:r>
              <a:rPr lang="en-GB" dirty="0"/>
              <a:t> (</a:t>
            </a:r>
            <a:r>
              <a:rPr lang="en-GB" i="1" dirty="0"/>
              <a:t>vulnerability</a:t>
            </a:r>
            <a:r>
              <a:rPr lang="en-GB" dirty="0"/>
              <a:t>) </a:t>
            </a:r>
            <a:r>
              <a:rPr lang="en-GB" dirty="0" err="1"/>
              <a:t>uz</a:t>
            </a:r>
            <a:r>
              <a:rPr lang="en-GB" dirty="0"/>
              <a:t> </a:t>
            </a:r>
            <a:r>
              <a:rPr lang="en-GB" dirty="0" err="1"/>
              <a:t>pozitīvo</a:t>
            </a:r>
            <a:r>
              <a:rPr lang="en-GB" dirty="0"/>
              <a:t> </a:t>
            </a:r>
            <a:r>
              <a:rPr lang="en-GB" dirty="0" err="1"/>
              <a:t>ekspektāciju</a:t>
            </a:r>
            <a:r>
              <a:rPr lang="en-GB" dirty="0"/>
              <a:t> </a:t>
            </a:r>
            <a:r>
              <a:rPr lang="en-GB" dirty="0" err="1"/>
              <a:t>pamata</a:t>
            </a:r>
            <a:r>
              <a:rPr lang="en-GB" dirty="0"/>
              <a:t> par </a:t>
            </a:r>
            <a:r>
              <a:rPr lang="en-GB" dirty="0" err="1"/>
              <a:t>cita</a:t>
            </a:r>
            <a:r>
              <a:rPr lang="en-GB" dirty="0"/>
              <a:t> </a:t>
            </a:r>
            <a:r>
              <a:rPr lang="en-GB" dirty="0" err="1"/>
              <a:t>nodomiem</a:t>
            </a:r>
            <a:r>
              <a:rPr lang="en-GB" dirty="0"/>
              <a:t> </a:t>
            </a:r>
            <a:r>
              <a:rPr lang="en-GB" dirty="0" err="1"/>
              <a:t>vai</a:t>
            </a:r>
            <a:r>
              <a:rPr lang="en-GB" dirty="0"/>
              <a:t> </a:t>
            </a:r>
            <a:r>
              <a:rPr lang="en-GB" dirty="0" err="1"/>
              <a:t>rīcību</a:t>
            </a:r>
            <a:r>
              <a:rPr lang="en-GB" dirty="0"/>
              <a:t> (Rousseau et al. 1998, 395)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5767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562319" y="2605757"/>
            <a:ext cx="11506301" cy="997528"/>
          </a:xfrm>
        </p:spPr>
        <p:txBody>
          <a:bodyPr/>
          <a:lstStyle/>
          <a:p>
            <a:pPr algn="ctr"/>
            <a:r>
              <a:rPr lang="lv-LV" dirty="0" smtClean="0"/>
              <a:t>Paldies par uzmanību!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4878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Uzticēšanās objekts</a:t>
            </a:r>
            <a:endParaRPr lang="en-GB" sz="3200" b="0" dirty="0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11508510" cy="46344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lv-LV" sz="1900" dirty="0"/>
              <a:t>P</a:t>
            </a:r>
            <a:r>
              <a:rPr lang="en-GB" sz="1900" dirty="0" err="1" smtClean="0"/>
              <a:t>ārliecība</a:t>
            </a:r>
            <a:r>
              <a:rPr lang="en-GB" sz="1900" dirty="0"/>
              <a:t>, </a:t>
            </a:r>
            <a:r>
              <a:rPr lang="en-GB" sz="1900" dirty="0" err="1"/>
              <a:t>ka</a:t>
            </a:r>
            <a:r>
              <a:rPr lang="en-GB" sz="1900" dirty="0"/>
              <a:t> </a:t>
            </a:r>
            <a:r>
              <a:rPr lang="en-GB" sz="1900" dirty="0" err="1"/>
              <a:t>citi</a:t>
            </a:r>
            <a:r>
              <a:rPr lang="en-GB" sz="1900" dirty="0"/>
              <a:t> </a:t>
            </a:r>
            <a:r>
              <a:rPr lang="en-GB" sz="1900" dirty="0" err="1"/>
              <a:t>tīši</a:t>
            </a:r>
            <a:r>
              <a:rPr lang="en-GB" sz="1900" dirty="0"/>
              <a:t> </a:t>
            </a:r>
            <a:r>
              <a:rPr lang="en-GB" sz="1900" dirty="0" err="1"/>
              <a:t>vai</a:t>
            </a:r>
            <a:r>
              <a:rPr lang="en-GB" sz="1900" dirty="0"/>
              <a:t> </a:t>
            </a:r>
            <a:r>
              <a:rPr lang="en-GB" sz="1900" dirty="0" err="1"/>
              <a:t>apzināti</a:t>
            </a:r>
            <a:r>
              <a:rPr lang="en-GB" sz="1900" dirty="0"/>
              <a:t> </a:t>
            </a:r>
            <a:r>
              <a:rPr lang="en-GB" sz="1900" dirty="0" err="1"/>
              <a:t>nenodarīs</a:t>
            </a:r>
            <a:r>
              <a:rPr lang="en-GB" sz="1900" dirty="0"/>
              <a:t> mums </a:t>
            </a:r>
            <a:r>
              <a:rPr lang="en-GB" sz="1900" dirty="0" err="1"/>
              <a:t>ļaunu</a:t>
            </a:r>
            <a:r>
              <a:rPr lang="en-GB" sz="1900" dirty="0"/>
              <a:t>, </a:t>
            </a:r>
            <a:r>
              <a:rPr lang="en-GB" sz="1900" dirty="0" err="1"/>
              <a:t>ja</a:t>
            </a:r>
            <a:r>
              <a:rPr lang="en-GB" sz="1900" dirty="0"/>
              <a:t> </a:t>
            </a:r>
            <a:r>
              <a:rPr lang="en-GB" sz="1900" dirty="0" err="1"/>
              <a:t>varēs</a:t>
            </a:r>
            <a:r>
              <a:rPr lang="en-GB" sz="1900" dirty="0"/>
              <a:t> no </a:t>
            </a:r>
            <a:r>
              <a:rPr lang="en-GB" sz="1900" dirty="0" err="1"/>
              <a:t>tā</a:t>
            </a:r>
            <a:r>
              <a:rPr lang="en-GB" sz="1900" dirty="0"/>
              <a:t> </a:t>
            </a:r>
            <a:r>
              <a:rPr lang="en-GB" sz="1900" dirty="0" err="1"/>
              <a:t>izvairīties</a:t>
            </a:r>
            <a:r>
              <a:rPr lang="en-GB" sz="1900" dirty="0"/>
              <a:t>, un </a:t>
            </a:r>
            <a:r>
              <a:rPr lang="en-GB" sz="1900" dirty="0" err="1"/>
              <a:t>rūpēsies</a:t>
            </a:r>
            <a:r>
              <a:rPr lang="en-GB" sz="1900" dirty="0"/>
              <a:t> par </a:t>
            </a:r>
            <a:r>
              <a:rPr lang="en-GB" sz="1900" dirty="0" err="1"/>
              <a:t>mūsu</a:t>
            </a:r>
            <a:r>
              <a:rPr lang="en-GB" sz="1900" dirty="0"/>
              <a:t> </a:t>
            </a:r>
            <a:r>
              <a:rPr lang="en-GB" sz="1900" dirty="0" err="1"/>
              <a:t>interesēm</a:t>
            </a:r>
            <a:r>
              <a:rPr lang="en-GB" sz="1900" dirty="0"/>
              <a:t>, </a:t>
            </a:r>
            <a:r>
              <a:rPr lang="en-GB" sz="1900" dirty="0" err="1"/>
              <a:t>ja</a:t>
            </a:r>
            <a:r>
              <a:rPr lang="en-GB" sz="1900" dirty="0"/>
              <a:t> </a:t>
            </a:r>
            <a:r>
              <a:rPr lang="en-GB" sz="1900" dirty="0" err="1"/>
              <a:t>tas</a:t>
            </a:r>
            <a:r>
              <a:rPr lang="en-GB" sz="1900" dirty="0"/>
              <a:t> </a:t>
            </a:r>
            <a:r>
              <a:rPr lang="en-GB" sz="1900" dirty="0" err="1"/>
              <a:t>būs</a:t>
            </a:r>
            <a:r>
              <a:rPr lang="en-GB" sz="1900" dirty="0"/>
              <a:t> </a:t>
            </a:r>
            <a:r>
              <a:rPr lang="en-GB" sz="1900" dirty="0" err="1" smtClean="0"/>
              <a:t>iespējams</a:t>
            </a:r>
            <a:r>
              <a:rPr lang="lv-LV" sz="1900" dirty="0" smtClean="0"/>
              <a:t> (</a:t>
            </a:r>
            <a:r>
              <a:rPr lang="en-GB" sz="1900" dirty="0" err="1"/>
              <a:t>Delhey</a:t>
            </a:r>
            <a:r>
              <a:rPr lang="en-GB" sz="1900" dirty="0"/>
              <a:t> and Newton 2005</a:t>
            </a:r>
            <a:r>
              <a:rPr lang="lv-LV" sz="1900" dirty="0" smtClean="0"/>
              <a:t>)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“</a:t>
            </a:r>
            <a:r>
              <a:rPr lang="lv-LV" dirty="0" smtClean="0"/>
              <a:t>Citi</a:t>
            </a:r>
            <a:r>
              <a:rPr lang="en-US" dirty="0" smtClean="0"/>
              <a:t>”: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L</a:t>
            </a:r>
            <a:r>
              <a:rPr lang="lv-LV" dirty="0" err="1" smtClean="0"/>
              <a:t>īdzcilvēki</a:t>
            </a:r>
            <a:endParaRPr lang="lv-LV" dirty="0" smtClean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lv-LV" dirty="0" smtClean="0"/>
              <a:t>Kopienas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lv-LV" dirty="0" smtClean="0"/>
              <a:t>Institūcijas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lv-LV" dirty="0" smtClean="0"/>
              <a:t>Arī – </a:t>
            </a:r>
            <a:r>
              <a:rPr lang="lv-LV" b="1" dirty="0" smtClean="0"/>
              <a:t>valstis</a:t>
            </a:r>
            <a:r>
              <a:rPr lang="lv-LV" dirty="0" smtClean="0"/>
              <a:t>, </a:t>
            </a:r>
            <a:r>
              <a:rPr lang="lv-LV" b="1" dirty="0" smtClean="0"/>
              <a:t>politiskās varas </a:t>
            </a:r>
            <a:r>
              <a:rPr lang="lv-LV" dirty="0" smtClean="0"/>
              <a:t>iestādes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7418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Politiskās uzticēšanās </a:t>
            </a:r>
            <a:r>
              <a:rPr lang="lv-LV" sz="3200" b="0" dirty="0" err="1" smtClean="0"/>
              <a:t>definīcija(s</a:t>
            </a:r>
            <a:r>
              <a:rPr lang="lv-LV" sz="3200" b="0" dirty="0" smtClean="0"/>
              <a:t>)</a:t>
            </a:r>
            <a:endParaRPr lang="en-GB" sz="3200" b="0" dirty="0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11508510" cy="46344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“</a:t>
            </a:r>
            <a:r>
              <a:rPr lang="en-GB" dirty="0" err="1"/>
              <a:t>N</a:t>
            </a:r>
            <a:r>
              <a:rPr lang="en-GB" dirty="0" err="1" smtClean="0"/>
              <a:t>ovērtējoša</a:t>
            </a:r>
            <a:r>
              <a:rPr lang="en-GB" dirty="0" smtClean="0"/>
              <a:t> </a:t>
            </a:r>
            <a:r>
              <a:rPr lang="en-GB" dirty="0" err="1"/>
              <a:t>vai</a:t>
            </a:r>
            <a:r>
              <a:rPr lang="en-GB" dirty="0"/>
              <a:t> </a:t>
            </a:r>
            <a:r>
              <a:rPr lang="en-GB" dirty="0" err="1" smtClean="0"/>
              <a:t>afektīva</a:t>
            </a:r>
            <a:r>
              <a:rPr lang="en-GB" dirty="0" smtClean="0"/>
              <a:t> </a:t>
            </a:r>
            <a:r>
              <a:rPr lang="en-GB" dirty="0" err="1" smtClean="0"/>
              <a:t>orientācija</a:t>
            </a:r>
            <a:r>
              <a:rPr lang="en-GB" dirty="0" smtClean="0"/>
              <a:t> </a:t>
            </a:r>
            <a:r>
              <a:rPr lang="en-GB" dirty="0" err="1"/>
              <a:t>uz</a:t>
            </a:r>
            <a:r>
              <a:rPr lang="en-GB" dirty="0"/>
              <a:t> </a:t>
            </a:r>
            <a:r>
              <a:rPr lang="en-GB" dirty="0" err="1"/>
              <a:t>valdību</a:t>
            </a:r>
            <a:r>
              <a:rPr lang="en-US" dirty="0" smtClean="0"/>
              <a:t>” (Muller, 1974)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“</a:t>
            </a:r>
            <a:r>
              <a:rPr lang="en-GB" dirty="0" err="1"/>
              <a:t>P</a:t>
            </a:r>
            <a:r>
              <a:rPr lang="en-GB" dirty="0" err="1" smtClean="0"/>
              <a:t>ārliecība</a:t>
            </a:r>
            <a:r>
              <a:rPr lang="en-GB" dirty="0" smtClean="0"/>
              <a:t>, </a:t>
            </a:r>
            <a:r>
              <a:rPr lang="en-GB" dirty="0" err="1"/>
              <a:t>ka</a:t>
            </a:r>
            <a:r>
              <a:rPr lang="en-GB" dirty="0"/>
              <a:t> </a:t>
            </a:r>
            <a:r>
              <a:rPr lang="en-GB" dirty="0" err="1"/>
              <a:t>varas</a:t>
            </a:r>
            <a:r>
              <a:rPr lang="en-GB" dirty="0"/>
              <a:t> </a:t>
            </a:r>
            <a:r>
              <a:rPr lang="en-GB" dirty="0" err="1"/>
              <a:t>iestādes</a:t>
            </a:r>
            <a:r>
              <a:rPr lang="en-GB" dirty="0"/>
              <a:t> </a:t>
            </a:r>
            <a:r>
              <a:rPr lang="en-GB" dirty="0" err="1"/>
              <a:t>spēlēs</a:t>
            </a:r>
            <a:r>
              <a:rPr lang="en-GB" dirty="0"/>
              <a:t> </a:t>
            </a:r>
            <a:r>
              <a:rPr lang="en-GB" dirty="0" err="1"/>
              <a:t>saskaņā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noteikumiem</a:t>
            </a:r>
            <a:r>
              <a:rPr lang="en-GB" dirty="0"/>
              <a:t> un </a:t>
            </a:r>
            <a:r>
              <a:rPr lang="en-GB" dirty="0" err="1"/>
              <a:t>kalpos</a:t>
            </a:r>
            <a:r>
              <a:rPr lang="en-GB" dirty="0"/>
              <a:t> </a:t>
            </a:r>
            <a:r>
              <a:rPr lang="en-GB" dirty="0" err="1"/>
              <a:t>vispārējām</a:t>
            </a:r>
            <a:r>
              <a:rPr lang="en-GB" dirty="0"/>
              <a:t> </a:t>
            </a:r>
            <a:r>
              <a:rPr lang="en-GB" dirty="0" err="1"/>
              <a:t>interesēm</a:t>
            </a:r>
            <a:r>
              <a:rPr lang="en-US" dirty="0" smtClean="0"/>
              <a:t>” (</a:t>
            </a:r>
            <a:r>
              <a:rPr lang="en-US" dirty="0" err="1" smtClean="0"/>
              <a:t>Citrin</a:t>
            </a:r>
            <a:r>
              <a:rPr lang="en-US" dirty="0" smtClean="0"/>
              <a:t> &amp; </a:t>
            </a:r>
            <a:r>
              <a:rPr lang="en-US" dirty="0" err="1" smtClean="0"/>
              <a:t>Muste</a:t>
            </a:r>
            <a:r>
              <a:rPr lang="en-US" dirty="0" smtClean="0"/>
              <a:t>, 1999)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“</a:t>
            </a:r>
            <a:r>
              <a:rPr lang="en-GB" dirty="0" err="1"/>
              <a:t>P</a:t>
            </a:r>
            <a:r>
              <a:rPr lang="en-GB" dirty="0" err="1" smtClean="0"/>
              <a:t>aļaušan</a:t>
            </a:r>
            <a:r>
              <a:rPr lang="lv-LV" dirty="0" smtClean="0"/>
              <a:t>ā</a:t>
            </a:r>
            <a:r>
              <a:rPr lang="en-GB" dirty="0" smtClean="0"/>
              <a:t>s </a:t>
            </a:r>
            <a:r>
              <a:rPr lang="en-GB" dirty="0" err="1"/>
              <a:t>uz</a:t>
            </a:r>
            <a:r>
              <a:rPr lang="en-GB" dirty="0"/>
              <a:t> (</a:t>
            </a:r>
            <a:r>
              <a:rPr lang="en-GB" i="1" dirty="0"/>
              <a:t>confidence in</a:t>
            </a:r>
            <a:r>
              <a:rPr lang="en-GB" dirty="0"/>
              <a:t>) </a:t>
            </a:r>
            <a:r>
              <a:rPr lang="en-GB" dirty="0" err="1"/>
              <a:t>politiskajām</a:t>
            </a:r>
            <a:r>
              <a:rPr lang="en-GB" dirty="0"/>
              <a:t> </a:t>
            </a:r>
            <a:r>
              <a:rPr lang="en-GB" dirty="0" err="1"/>
              <a:t>institūcijām</a:t>
            </a:r>
            <a:r>
              <a:rPr lang="en-US" dirty="0" smtClean="0"/>
              <a:t>”</a:t>
            </a:r>
            <a:r>
              <a:rPr lang="lv-LV" dirty="0" smtClean="0"/>
              <a:t> (</a:t>
            </a:r>
            <a:r>
              <a:rPr lang="en-GB" dirty="0" err="1"/>
              <a:t>Catterberg</a:t>
            </a:r>
            <a:r>
              <a:rPr lang="en-GB" dirty="0"/>
              <a:t> un Moreno, 2005</a:t>
            </a:r>
            <a:r>
              <a:rPr lang="lv-LV" dirty="0" smtClean="0"/>
              <a:t>)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“</a:t>
            </a:r>
            <a:r>
              <a:rPr lang="en-GB" dirty="0" err="1"/>
              <a:t>G</a:t>
            </a:r>
            <a:r>
              <a:rPr lang="en-GB" dirty="0" err="1" smtClean="0"/>
              <a:t>aidas</a:t>
            </a:r>
            <a:r>
              <a:rPr lang="en-GB" dirty="0"/>
              <a:t>, </a:t>
            </a:r>
            <a:r>
              <a:rPr lang="en-GB" dirty="0" err="1"/>
              <a:t>ka</a:t>
            </a:r>
            <a:r>
              <a:rPr lang="en-GB" dirty="0"/>
              <a:t> </a:t>
            </a:r>
            <a:r>
              <a:rPr lang="en-GB" dirty="0" err="1"/>
              <a:t>valsts</a:t>
            </a:r>
            <a:r>
              <a:rPr lang="en-GB" dirty="0"/>
              <a:t> </a:t>
            </a:r>
            <a:r>
              <a:rPr lang="en-GB" dirty="0" err="1"/>
              <a:t>nodrošinās</a:t>
            </a:r>
            <a:r>
              <a:rPr lang="en-GB" dirty="0"/>
              <a:t> </a:t>
            </a:r>
            <a:r>
              <a:rPr lang="en-GB" dirty="0" err="1"/>
              <a:t>pamatpakalpojumus</a:t>
            </a:r>
            <a:r>
              <a:rPr lang="en-GB" dirty="0"/>
              <a:t> un </a:t>
            </a:r>
            <a:r>
              <a:rPr lang="en-GB" dirty="0" err="1"/>
              <a:t>uzturēs</a:t>
            </a:r>
            <a:r>
              <a:rPr lang="en-GB" dirty="0"/>
              <a:t> </a:t>
            </a:r>
            <a:r>
              <a:rPr lang="en-GB" dirty="0" err="1"/>
              <a:t>valstī</a:t>
            </a:r>
            <a:r>
              <a:rPr lang="en-GB" dirty="0"/>
              <a:t> </a:t>
            </a:r>
            <a:r>
              <a:rPr lang="en-GB" dirty="0" err="1"/>
              <a:t>drošību</a:t>
            </a:r>
            <a:r>
              <a:rPr lang="en-GB" dirty="0"/>
              <a:t> un </a:t>
            </a:r>
            <a:r>
              <a:rPr lang="en-GB" dirty="0" err="1"/>
              <a:t>pārticību</a:t>
            </a:r>
            <a:r>
              <a:rPr lang="en-US" dirty="0" smtClean="0"/>
              <a:t>” (</a:t>
            </a:r>
            <a:r>
              <a:rPr lang="en-US" dirty="0" err="1" smtClean="0"/>
              <a:t>Uslaner</a:t>
            </a:r>
            <a:r>
              <a:rPr lang="en-US" dirty="0" smtClean="0"/>
              <a:t>, 2015)</a:t>
            </a:r>
            <a:endParaRPr lang="lv-LV" dirty="0" smtClean="0"/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7026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Politiskās uzticēšanās faktori</a:t>
            </a:r>
            <a:endParaRPr lang="en-GB" sz="3200" b="0" dirty="0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11508510" cy="46344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lv-LV" dirty="0" smtClean="0"/>
              <a:t>Situācijas novērtējums/uztvere dažādās jomās, tostarp problemātiskajās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dirty="0" err="1"/>
              <a:t>korupcija</a:t>
            </a:r>
            <a:r>
              <a:rPr lang="en-GB" dirty="0"/>
              <a:t> (Ares un Hernández 2017; </a:t>
            </a:r>
            <a:r>
              <a:rPr lang="en-GB" dirty="0" err="1"/>
              <a:t>Výrost</a:t>
            </a:r>
            <a:r>
              <a:rPr lang="en-GB" dirty="0"/>
              <a:t> </a:t>
            </a:r>
            <a:r>
              <a:rPr lang="en-GB" dirty="0" smtClean="0"/>
              <a:t>2017)</a:t>
            </a:r>
            <a:endParaRPr lang="lv-LV" dirty="0" smtClean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dirty="0" err="1" smtClean="0"/>
              <a:t>imigrācija</a:t>
            </a:r>
            <a:r>
              <a:rPr lang="en-GB" dirty="0" smtClean="0"/>
              <a:t> </a:t>
            </a:r>
            <a:r>
              <a:rPr lang="en-GB" dirty="0"/>
              <a:t>(</a:t>
            </a:r>
            <a:r>
              <a:rPr lang="en-GB" dirty="0" err="1"/>
              <a:t>Brosius</a:t>
            </a:r>
            <a:r>
              <a:rPr lang="en-GB" dirty="0"/>
              <a:t>, van </a:t>
            </a:r>
            <a:r>
              <a:rPr lang="en-GB" dirty="0" err="1"/>
              <a:t>Elsas</a:t>
            </a:r>
            <a:r>
              <a:rPr lang="en-GB" dirty="0"/>
              <a:t> un de </a:t>
            </a:r>
            <a:r>
              <a:rPr lang="en-GB" dirty="0" err="1"/>
              <a:t>Vreese</a:t>
            </a:r>
            <a:r>
              <a:rPr lang="en-GB" dirty="0"/>
              <a:t> </a:t>
            </a:r>
            <a:r>
              <a:rPr lang="en-GB" dirty="0" smtClean="0"/>
              <a:t>2019)</a:t>
            </a:r>
            <a:endParaRPr lang="lv-LV" dirty="0" smtClean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dirty="0" err="1" smtClean="0"/>
              <a:t>klimata</a:t>
            </a:r>
            <a:r>
              <a:rPr lang="en-GB" dirty="0" smtClean="0"/>
              <a:t> </a:t>
            </a:r>
            <a:r>
              <a:rPr lang="en-GB" dirty="0" err="1"/>
              <a:t>pārmaiņas</a:t>
            </a:r>
            <a:r>
              <a:rPr lang="en-GB" dirty="0"/>
              <a:t> un </a:t>
            </a:r>
            <a:r>
              <a:rPr lang="en-GB" dirty="0" err="1"/>
              <a:t>vides</a:t>
            </a:r>
            <a:r>
              <a:rPr lang="en-GB" dirty="0"/>
              <a:t> </a:t>
            </a:r>
            <a:r>
              <a:rPr lang="en-GB" dirty="0" err="1" smtClean="0"/>
              <a:t>politika</a:t>
            </a:r>
            <a:r>
              <a:rPr lang="lv-LV" dirty="0" smtClean="0"/>
              <a:t> </a:t>
            </a:r>
            <a:r>
              <a:rPr lang="en-GB" dirty="0" smtClean="0"/>
              <a:t>(</a:t>
            </a:r>
            <a:r>
              <a:rPr lang="en-GB" dirty="0" err="1" smtClean="0"/>
              <a:t>Davidovičs</a:t>
            </a:r>
            <a:r>
              <a:rPr lang="en-GB" dirty="0" smtClean="0"/>
              <a:t> </a:t>
            </a:r>
            <a:r>
              <a:rPr lang="en-GB" dirty="0"/>
              <a:t>un </a:t>
            </a:r>
            <a:r>
              <a:rPr lang="en-GB" dirty="0" err="1"/>
              <a:t>Harings</a:t>
            </a:r>
            <a:r>
              <a:rPr lang="en-GB" dirty="0"/>
              <a:t> </a:t>
            </a:r>
            <a:r>
              <a:rPr lang="en-GB" dirty="0" smtClean="0"/>
              <a:t>2020)</a:t>
            </a:r>
            <a:endParaRPr lang="lv-LV" dirty="0" smtClean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dirty="0" smtClean="0"/>
              <a:t>Covid-19 </a:t>
            </a:r>
            <a:r>
              <a:rPr lang="en-GB" dirty="0" err="1"/>
              <a:t>pandēmijas</a:t>
            </a:r>
            <a:r>
              <a:rPr lang="en-GB" dirty="0"/>
              <a:t> </a:t>
            </a:r>
            <a:r>
              <a:rPr lang="en-GB" dirty="0" err="1"/>
              <a:t>pieredze</a:t>
            </a:r>
            <a:r>
              <a:rPr lang="en-GB" dirty="0"/>
              <a:t> (</a:t>
            </a:r>
            <a:r>
              <a:rPr lang="en-GB" dirty="0" err="1"/>
              <a:t>Thoresen</a:t>
            </a:r>
            <a:r>
              <a:rPr lang="en-GB" dirty="0"/>
              <a:t>, Blix, </a:t>
            </a:r>
            <a:r>
              <a:rPr lang="en-GB" dirty="0" err="1"/>
              <a:t>Wentzel</a:t>
            </a:r>
            <a:r>
              <a:rPr lang="en-GB" dirty="0"/>
              <a:t>-Larsen un </a:t>
            </a:r>
            <a:r>
              <a:rPr lang="en-GB" dirty="0" err="1"/>
              <a:t>Skogbrott</a:t>
            </a:r>
            <a:r>
              <a:rPr lang="en-GB" dirty="0"/>
              <a:t> </a:t>
            </a:r>
            <a:r>
              <a:rPr lang="en-GB" dirty="0" err="1"/>
              <a:t>Birkeland</a:t>
            </a:r>
            <a:r>
              <a:rPr lang="en-GB" dirty="0"/>
              <a:t> 2021)</a:t>
            </a:r>
            <a:endParaRPr lang="lv-LV" dirty="0" smtClean="0"/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039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Politiskās uzticēšanās faktori</a:t>
            </a:r>
            <a:endParaRPr lang="en-GB" sz="3200" b="0" dirty="0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11508510" cy="46344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lv-LV" dirty="0" smtClean="0"/>
              <a:t>Situācijas novērtējums/uztvere dažādās jomās, tostarp problemātiskajās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dirty="0" err="1"/>
              <a:t>korupcija</a:t>
            </a:r>
            <a:r>
              <a:rPr lang="en-GB" dirty="0"/>
              <a:t> (Ares un Hernández 2017; </a:t>
            </a:r>
            <a:r>
              <a:rPr lang="en-GB" dirty="0" err="1"/>
              <a:t>Výrost</a:t>
            </a:r>
            <a:r>
              <a:rPr lang="en-GB" dirty="0"/>
              <a:t> </a:t>
            </a:r>
            <a:r>
              <a:rPr lang="en-GB" dirty="0" smtClean="0"/>
              <a:t>2017)</a:t>
            </a:r>
            <a:endParaRPr lang="lv-LV" dirty="0" smtClean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dirty="0" err="1" smtClean="0"/>
              <a:t>imigrācija</a:t>
            </a:r>
            <a:r>
              <a:rPr lang="en-GB" dirty="0" smtClean="0"/>
              <a:t> </a:t>
            </a:r>
            <a:r>
              <a:rPr lang="en-GB" dirty="0"/>
              <a:t>(</a:t>
            </a:r>
            <a:r>
              <a:rPr lang="en-GB" dirty="0" err="1"/>
              <a:t>Brosius</a:t>
            </a:r>
            <a:r>
              <a:rPr lang="en-GB" dirty="0"/>
              <a:t>, van </a:t>
            </a:r>
            <a:r>
              <a:rPr lang="en-GB" dirty="0" err="1"/>
              <a:t>Elsas</a:t>
            </a:r>
            <a:r>
              <a:rPr lang="en-GB" dirty="0"/>
              <a:t> un de </a:t>
            </a:r>
            <a:r>
              <a:rPr lang="en-GB" dirty="0" err="1"/>
              <a:t>Vreese</a:t>
            </a:r>
            <a:r>
              <a:rPr lang="en-GB" dirty="0"/>
              <a:t> </a:t>
            </a:r>
            <a:r>
              <a:rPr lang="en-GB" dirty="0" smtClean="0"/>
              <a:t>2019)</a:t>
            </a:r>
            <a:endParaRPr lang="lv-LV" dirty="0" smtClean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dirty="0" err="1" smtClean="0"/>
              <a:t>klimata</a:t>
            </a:r>
            <a:r>
              <a:rPr lang="en-GB" dirty="0" smtClean="0"/>
              <a:t> </a:t>
            </a:r>
            <a:r>
              <a:rPr lang="en-GB" dirty="0" err="1"/>
              <a:t>pārmaiņas</a:t>
            </a:r>
            <a:r>
              <a:rPr lang="en-GB" dirty="0"/>
              <a:t> un </a:t>
            </a:r>
            <a:r>
              <a:rPr lang="en-GB" dirty="0" err="1"/>
              <a:t>vides</a:t>
            </a:r>
            <a:r>
              <a:rPr lang="en-GB" dirty="0"/>
              <a:t> </a:t>
            </a:r>
            <a:r>
              <a:rPr lang="en-GB" dirty="0" err="1" smtClean="0"/>
              <a:t>politika</a:t>
            </a:r>
            <a:r>
              <a:rPr lang="lv-LV" dirty="0" smtClean="0"/>
              <a:t> </a:t>
            </a:r>
            <a:r>
              <a:rPr lang="en-GB" dirty="0" smtClean="0"/>
              <a:t>(</a:t>
            </a:r>
            <a:r>
              <a:rPr lang="en-GB" dirty="0" err="1" smtClean="0"/>
              <a:t>Davidovičs</a:t>
            </a:r>
            <a:r>
              <a:rPr lang="en-GB" dirty="0" smtClean="0"/>
              <a:t> </a:t>
            </a:r>
            <a:r>
              <a:rPr lang="en-GB" dirty="0"/>
              <a:t>un </a:t>
            </a:r>
            <a:r>
              <a:rPr lang="en-GB" dirty="0" err="1"/>
              <a:t>Harings</a:t>
            </a:r>
            <a:r>
              <a:rPr lang="en-GB" dirty="0"/>
              <a:t> </a:t>
            </a:r>
            <a:r>
              <a:rPr lang="en-GB" dirty="0" smtClean="0"/>
              <a:t>2020)</a:t>
            </a:r>
            <a:endParaRPr lang="lv-LV" dirty="0" smtClean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dirty="0" smtClean="0"/>
              <a:t>Covid-19 </a:t>
            </a:r>
            <a:r>
              <a:rPr lang="en-GB" dirty="0" err="1"/>
              <a:t>pandēmijas</a:t>
            </a:r>
            <a:r>
              <a:rPr lang="en-GB" dirty="0"/>
              <a:t> </a:t>
            </a:r>
            <a:r>
              <a:rPr lang="en-GB" dirty="0" err="1"/>
              <a:t>pieredze</a:t>
            </a:r>
            <a:r>
              <a:rPr lang="en-GB" dirty="0"/>
              <a:t> (</a:t>
            </a:r>
            <a:r>
              <a:rPr lang="en-GB" dirty="0" err="1"/>
              <a:t>Thoresen</a:t>
            </a:r>
            <a:r>
              <a:rPr lang="en-GB" dirty="0"/>
              <a:t>, Blix, </a:t>
            </a:r>
            <a:r>
              <a:rPr lang="en-GB" dirty="0" err="1"/>
              <a:t>Wentzel</a:t>
            </a:r>
            <a:r>
              <a:rPr lang="en-GB" dirty="0"/>
              <a:t>-Larsen un </a:t>
            </a:r>
            <a:r>
              <a:rPr lang="en-GB" dirty="0" err="1"/>
              <a:t>Skogbrott</a:t>
            </a:r>
            <a:r>
              <a:rPr lang="en-GB" dirty="0"/>
              <a:t> </a:t>
            </a:r>
            <a:r>
              <a:rPr lang="en-GB" dirty="0" err="1"/>
              <a:t>Birkeland</a:t>
            </a:r>
            <a:r>
              <a:rPr lang="en-GB" dirty="0"/>
              <a:t> 2021)</a:t>
            </a:r>
            <a:endParaRPr lang="lv-LV" dirty="0" smtClean="0"/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7929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Politiskā uzticēšanās ka faktors un iznākums</a:t>
            </a:r>
            <a:endParaRPr lang="en-GB" sz="3200" b="0" dirty="0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11508510" cy="463449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 smtClean="0"/>
              <a:t>ES </a:t>
            </a:r>
            <a:r>
              <a:rPr lang="en-US" sz="2000" dirty="0" smtClean="0"/>
              <a:t>re</a:t>
            </a:r>
            <a:r>
              <a:rPr lang="lv-LV" sz="2000" dirty="0" err="1"/>
              <a:t>ģionos</a:t>
            </a:r>
            <a:r>
              <a:rPr lang="lv-LV" sz="2000" dirty="0"/>
              <a:t>, kuros </a:t>
            </a:r>
            <a:r>
              <a:rPr lang="lv-LV" sz="2000" dirty="0" smtClean="0"/>
              <a:t>PU līmeņa </a:t>
            </a:r>
            <a:r>
              <a:rPr lang="lv-LV" sz="2000" dirty="0"/>
              <a:t>plaisa starp valdības atbalstītājiem un pretiniekiem ir liela, vērojama arī </a:t>
            </a:r>
            <a:r>
              <a:rPr lang="lv-LV" sz="2000" dirty="0" smtClean="0"/>
              <a:t>paaugstināta </a:t>
            </a:r>
            <a:r>
              <a:rPr lang="lv-LV" sz="2000" b="1" dirty="0"/>
              <a:t>mirstība no </a:t>
            </a:r>
            <a:r>
              <a:rPr lang="lv-LV" sz="2000" b="1" dirty="0" smtClean="0"/>
              <a:t>Covid-19</a:t>
            </a:r>
            <a:r>
              <a:rPr lang="lv-LV" sz="2000" dirty="0" smtClean="0"/>
              <a:t> </a:t>
            </a:r>
            <a:r>
              <a:rPr lang="lv-LV" sz="2000" dirty="0"/>
              <a:t>(</a:t>
            </a:r>
            <a:r>
              <a:rPr lang="lv-LV" sz="2000" dirty="0" err="1"/>
              <a:t>Charron</a:t>
            </a:r>
            <a:r>
              <a:rPr lang="lv-LV" sz="2000" dirty="0"/>
              <a:t> </a:t>
            </a:r>
            <a:r>
              <a:rPr lang="lv-LV" sz="2000" dirty="0" err="1"/>
              <a:t>et</a:t>
            </a:r>
            <a:r>
              <a:rPr lang="lv-LV" sz="2000" dirty="0"/>
              <a:t> </a:t>
            </a:r>
            <a:r>
              <a:rPr lang="lv-LV" sz="2000" dirty="0" err="1"/>
              <a:t>al</a:t>
            </a:r>
            <a:r>
              <a:rPr lang="lv-LV" sz="2000" dirty="0"/>
              <a:t>., 2023</a:t>
            </a:r>
            <a:r>
              <a:rPr lang="lv-LV" sz="2000" dirty="0" smtClean="0"/>
              <a:t>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/>
              <a:t>Cilvēki, kuri uzticas politiskajiem līderiem un institūcijām, visticamāk, vairāk pieņems valdības argumentus, kad runa ir par pandēmijas apkarošanai, pat ja tiek ierobežota personiskā brīvība </a:t>
            </a:r>
            <a:r>
              <a:rPr lang="lv-LV" sz="2000" dirty="0" smtClean="0"/>
              <a:t>(</a:t>
            </a:r>
            <a:r>
              <a:rPr lang="lv-LV" sz="2000" dirty="0" err="1"/>
              <a:t>Jäckle</a:t>
            </a:r>
            <a:r>
              <a:rPr lang="lv-LV" sz="2000" dirty="0"/>
              <a:t> </a:t>
            </a:r>
            <a:r>
              <a:rPr lang="lv-LV" sz="2000" dirty="0" err="1"/>
              <a:t>et</a:t>
            </a:r>
            <a:r>
              <a:rPr lang="lv-LV" sz="2000" dirty="0"/>
              <a:t> </a:t>
            </a:r>
            <a:r>
              <a:rPr lang="lv-LV" sz="2000" dirty="0" err="1"/>
              <a:t>al</a:t>
            </a:r>
            <a:r>
              <a:rPr lang="lv-LV" sz="2000" dirty="0"/>
              <a:t>., </a:t>
            </a:r>
            <a:r>
              <a:rPr lang="lv-LV" sz="2000" dirty="0" smtClean="0"/>
              <a:t>2022)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/>
              <a:t>U</a:t>
            </a:r>
            <a:r>
              <a:rPr lang="lv-LV" sz="2000" dirty="0" smtClean="0"/>
              <a:t>zticēšanās </a:t>
            </a:r>
            <a:r>
              <a:rPr lang="lv-LV" sz="2000" dirty="0"/>
              <a:t>pozitīvais efekts būs spēcīgāk izteikts </a:t>
            </a:r>
            <a:r>
              <a:rPr lang="lv-LV" sz="2000" b="1" dirty="0"/>
              <a:t>liberālāk</a:t>
            </a:r>
            <a:r>
              <a:rPr lang="lv-LV" sz="2000" dirty="0"/>
              <a:t>, nevis autoritārāk </a:t>
            </a:r>
            <a:r>
              <a:rPr lang="lv-LV" sz="2000" b="1" dirty="0"/>
              <a:t>noskaņotajiem iedzīvotājiem </a:t>
            </a:r>
            <a:r>
              <a:rPr lang="lv-LV" sz="2000" dirty="0" smtClean="0"/>
              <a:t>(turpat)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/>
              <a:t>Noteikumu </a:t>
            </a:r>
            <a:r>
              <a:rPr lang="lv-LV" sz="2000" b="1" dirty="0" smtClean="0"/>
              <a:t>ievērošana</a:t>
            </a:r>
            <a:r>
              <a:rPr lang="lv-LV" sz="2000" dirty="0" smtClean="0"/>
              <a:t> </a:t>
            </a:r>
            <a:r>
              <a:rPr lang="lv-LV" sz="2000" dirty="0"/>
              <a:t>(</a:t>
            </a:r>
            <a:r>
              <a:rPr lang="lv-LV" sz="2000" i="1" dirty="0" err="1"/>
              <a:t>integrity</a:t>
            </a:r>
            <a:r>
              <a:rPr lang="lv-LV" sz="2000" dirty="0"/>
              <a:t>) </a:t>
            </a:r>
            <a:r>
              <a:rPr lang="lv-LV" sz="2000" dirty="0" smtClean="0"/>
              <a:t>korelē ar </a:t>
            </a:r>
            <a:r>
              <a:rPr lang="lv-LV" sz="2000" dirty="0"/>
              <a:t>uzticēšanos valsts institūcijām (</a:t>
            </a:r>
            <a:r>
              <a:rPr lang="lv-LV" sz="2000" dirty="0" err="1"/>
              <a:t>Kołczyńska</a:t>
            </a:r>
            <a:r>
              <a:rPr lang="lv-LV" sz="2000" dirty="0"/>
              <a:t>, 2021)</a:t>
            </a:r>
            <a:endParaRPr lang="lv-LV" sz="2000" dirty="0" smtClean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 smtClean="0"/>
              <a:t>Uzticēšanās </a:t>
            </a:r>
            <a:r>
              <a:rPr lang="lv-LV" sz="2000" dirty="0"/>
              <a:t>īstermiņā </a:t>
            </a:r>
            <a:r>
              <a:rPr lang="lv-LV" sz="2000" dirty="0" smtClean="0"/>
              <a:t>būs atkarīga no </a:t>
            </a:r>
            <a:r>
              <a:rPr lang="lv-LV" sz="2000" dirty="0"/>
              <a:t>iedzīvotāju </a:t>
            </a:r>
            <a:r>
              <a:rPr lang="lv-LV" sz="2000" dirty="0" smtClean="0"/>
              <a:t>viedokļiem </a:t>
            </a:r>
            <a:r>
              <a:rPr lang="lv-LV" sz="2000" dirty="0"/>
              <a:t>par to, cik adekvāta ir varas iestāžu reakcija uz krīzi (piemēram, pandēmiju) un </a:t>
            </a:r>
            <a:r>
              <a:rPr lang="lv-LV" sz="2000" b="1" dirty="0"/>
              <a:t>spēja pārvarēt tās sekas </a:t>
            </a:r>
            <a:r>
              <a:rPr lang="lv-LV" sz="2000" dirty="0"/>
              <a:t>(</a:t>
            </a:r>
            <a:r>
              <a:rPr lang="lv-LV" sz="2000" dirty="0" err="1"/>
              <a:t>Lalot</a:t>
            </a:r>
            <a:r>
              <a:rPr lang="lv-LV" sz="2000" dirty="0"/>
              <a:t> </a:t>
            </a:r>
            <a:r>
              <a:rPr lang="lv-LV" sz="2000" dirty="0" err="1"/>
              <a:t>et</a:t>
            </a:r>
            <a:r>
              <a:rPr lang="lv-LV" sz="2000" dirty="0"/>
              <a:t> </a:t>
            </a:r>
            <a:r>
              <a:rPr lang="lv-LV" sz="2000" dirty="0" err="1"/>
              <a:t>al</a:t>
            </a:r>
            <a:r>
              <a:rPr lang="lv-LV" sz="2000" dirty="0"/>
              <a:t>., 2020</a:t>
            </a:r>
            <a:r>
              <a:rPr lang="lv-LV" sz="2000" dirty="0" smtClean="0"/>
              <a:t>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/>
              <a:t>Politiskā uzticēšanās pozitīvi korelē ar </a:t>
            </a:r>
            <a:r>
              <a:rPr lang="lv-LV" sz="2000" b="1" dirty="0"/>
              <a:t>obligātās vakcinācijas </a:t>
            </a:r>
            <a:r>
              <a:rPr lang="lv-LV" sz="2000" dirty="0"/>
              <a:t>atbalstu (</a:t>
            </a:r>
            <a:r>
              <a:rPr lang="lv-LV" sz="2000" dirty="0" err="1"/>
              <a:t>Viskupic</a:t>
            </a:r>
            <a:r>
              <a:rPr lang="lv-LV" sz="2000" dirty="0"/>
              <a:t> </a:t>
            </a:r>
            <a:r>
              <a:rPr lang="lv-LV" sz="2000" dirty="0" err="1"/>
              <a:t>and</a:t>
            </a:r>
            <a:r>
              <a:rPr lang="lv-LV" sz="2000" dirty="0"/>
              <a:t> </a:t>
            </a:r>
            <a:r>
              <a:rPr lang="lv-LV" sz="2000" dirty="0" err="1"/>
              <a:t>Wiltse</a:t>
            </a:r>
            <a:r>
              <a:rPr lang="lv-LV" sz="2000" dirty="0"/>
              <a:t>, </a:t>
            </a:r>
            <a:r>
              <a:rPr lang="lv-LV" sz="2000" dirty="0" smtClean="0"/>
              <a:t>2022)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 smtClean="0"/>
              <a:t>Politiskās </a:t>
            </a:r>
            <a:r>
              <a:rPr lang="lv-LV" sz="2000" dirty="0"/>
              <a:t>uzticēšanās līmenim </a:t>
            </a:r>
            <a:r>
              <a:rPr lang="lv-LV" sz="2000" dirty="0" smtClean="0"/>
              <a:t>novērota negatīvā </a:t>
            </a:r>
            <a:r>
              <a:rPr lang="lv-LV" sz="2000" dirty="0"/>
              <a:t>sakarība ar </a:t>
            </a:r>
            <a:r>
              <a:rPr lang="lv-LV" sz="2000" b="1" dirty="0"/>
              <a:t>ticēšanu sazvērestības teorijām</a:t>
            </a:r>
            <a:r>
              <a:rPr lang="lv-LV" sz="2000" dirty="0"/>
              <a:t>, proti, ticēšanas varbūtība ir lielāka tiem, kuri mazāk uzticas politiskajām institūcijām (</a:t>
            </a:r>
            <a:r>
              <a:rPr lang="lv-LV" sz="2000" dirty="0" err="1"/>
              <a:t>Mancosu</a:t>
            </a:r>
            <a:r>
              <a:rPr lang="lv-LV" sz="2000" dirty="0"/>
              <a:t> </a:t>
            </a:r>
            <a:r>
              <a:rPr lang="lv-LV" sz="2000" dirty="0" err="1"/>
              <a:t>et</a:t>
            </a:r>
            <a:r>
              <a:rPr lang="lv-LV" sz="2000" dirty="0"/>
              <a:t> </a:t>
            </a:r>
            <a:r>
              <a:rPr lang="lv-LV" sz="2000" dirty="0" err="1"/>
              <a:t>al</a:t>
            </a:r>
            <a:r>
              <a:rPr lang="lv-LV" sz="2000" dirty="0"/>
              <a:t>., 2021</a:t>
            </a:r>
            <a:r>
              <a:rPr lang="lv-LV" sz="2000" dirty="0" smtClean="0"/>
              <a:t>)</a:t>
            </a:r>
            <a:endParaRPr lang="lv-LV" sz="20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lv-LV" sz="2000" dirty="0" smtClean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28001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Pētnieciskie jautājumi</a:t>
            </a:r>
            <a:endParaRPr lang="en-GB" sz="3200" b="0" dirty="0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11508510" cy="46344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 smtClean="0"/>
              <a:t>Vispārīgais jeb ‘jumta’ jautājums: kāds ir </a:t>
            </a:r>
            <a:r>
              <a:rPr lang="lv-LV" sz="2000" b="1" dirty="0" smtClean="0"/>
              <a:t>politiskās uzticēšanās stāvoklis Latvijā </a:t>
            </a:r>
            <a:r>
              <a:rPr lang="lv-LV" sz="2000" dirty="0" err="1" smtClean="0"/>
              <a:t>pēcpandēmijas</a:t>
            </a:r>
            <a:r>
              <a:rPr lang="lv-LV" sz="2000" dirty="0" smtClean="0"/>
              <a:t> laikā?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 smtClean="0"/>
              <a:t>RQ1</a:t>
            </a:r>
            <a:r>
              <a:rPr lang="lv-LV" sz="2000" dirty="0"/>
              <a:t>: kurās dimensijās apvienojas Latvijas respondenti uzticēšanās paveidi, kuru objekti ir dažādas valsts pārvaldes institūcijas un starptautiskās organizācijas, kuru dalībvalsts ir </a:t>
            </a:r>
            <a:r>
              <a:rPr lang="lv-LV" sz="2000" dirty="0" smtClean="0"/>
              <a:t>Latvija?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/>
              <a:t>RQ2: kurās dimensijās apvienojas Latvijas respondentu vērtējumi dažādu sociālo, politisko un ekonomisko jomu stāvoklim? </a:t>
            </a:r>
            <a:endParaRPr lang="lv-LV" sz="2000" dirty="0" smtClean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/>
              <a:t>RQ3: kāda ir sakarība starp uzticēšanos politiskajām institūcijām un apmierinātību ar lietu stāvokli Latvijas Republikā</a:t>
            </a:r>
            <a:r>
              <a:rPr lang="lv-LV" sz="2000" dirty="0" smtClean="0"/>
              <a:t>?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000" dirty="0" smtClean="0"/>
              <a:t>RQ4: kā uzticēšanās korelē ar prioritātēm pandēmijas apkarošanas apstākļos?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68891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1745" y="449411"/>
            <a:ext cx="11506301" cy="997528"/>
          </a:xfrm>
        </p:spPr>
        <p:txBody>
          <a:bodyPr>
            <a:normAutofit/>
          </a:bodyPr>
          <a:lstStyle/>
          <a:p>
            <a:r>
              <a:rPr lang="lv-LV" sz="3200" b="0" dirty="0" smtClean="0"/>
              <a:t>Pētījuma metodoloģija</a:t>
            </a:r>
            <a:endParaRPr lang="en-GB" sz="3200" b="0" dirty="0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341745" y="1542473"/>
            <a:ext cx="11508510" cy="46344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Pētījuma dati: Latvijas </a:t>
            </a:r>
            <a:r>
              <a:rPr lang="lv-LV" sz="2400" dirty="0"/>
              <a:t>iedzīvotāju reprezentatīvās </a:t>
            </a:r>
            <a:r>
              <a:rPr lang="lv-LV" sz="2400" dirty="0" smtClean="0"/>
              <a:t>aptaujas (2023. g. marts)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Lauka darba uzņēmums: SKDS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Izlase: N </a:t>
            </a:r>
            <a:r>
              <a:rPr lang="lv-LV" sz="2400" dirty="0"/>
              <a:t>= </a:t>
            </a:r>
            <a:r>
              <a:rPr lang="lv-LV" sz="2400" dirty="0" smtClean="0"/>
              <a:t>1016, LR pilngadīgie pilsoņi (aptaujas fokuss uz dalību vēlēšanās)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Izlases veids: nejauša, stratificēta, </a:t>
            </a:r>
            <a:r>
              <a:rPr lang="lv-LV" sz="2400" dirty="0"/>
              <a:t>veicot stratifikāciju pēc administratīvi teritoriālajām pazīmēm. </a:t>
            </a:r>
            <a:endParaRPr lang="lv-LV" sz="2400" dirty="0" smtClean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Datu vākšanas veids: klātienes </a:t>
            </a:r>
            <a:r>
              <a:rPr lang="lv-LV" sz="2400" dirty="0"/>
              <a:t>intervijas ar respondentiem viņu dzīvesvietās. </a:t>
            </a:r>
            <a:endParaRPr lang="lv-LV" sz="2400" dirty="0" smtClean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sz="2400" dirty="0" smtClean="0"/>
              <a:t>Datu vākšanas instruments: anketa LV un RU valodā pēc </a:t>
            </a:r>
            <a:r>
              <a:rPr lang="lv-LV" sz="2400" dirty="0"/>
              <a:t>respondenta </a:t>
            </a:r>
            <a:r>
              <a:rPr lang="lv-LV" sz="2400" dirty="0" smtClean="0"/>
              <a:t>izvēles</a:t>
            </a:r>
            <a:endParaRPr lang="en-GB" sz="24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16202010"/>
      </p:ext>
    </p:extLst>
  </p:cSld>
  <p:clrMapOvr>
    <a:masterClrMapping/>
  </p:clrMapOvr>
</p:sld>
</file>

<file path=ppt/theme/theme1.xml><?xml version="1.0" encoding="utf-8"?>
<a:theme xmlns:a="http://schemas.openxmlformats.org/drawingml/2006/main" name="PrezentVeidnePPT_LU_2_upd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VeidnePPT_LU_vnk_RF2022" id="{103B8918-39A0-4C08-B4A1-F32891D22610}" vid="{B29092F1-D358-46BD-B61D-3B40BEDB2A94}"/>
    </a:ext>
  </a:extLst>
</a:theme>
</file>

<file path=ppt/theme/theme2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PrezentVeidnePPT_LU_vnk_RF2022</Template>
  <TotalTime>4327</TotalTime>
  <Words>1590</Words>
  <Application>Microsoft Office PowerPoint</Application>
  <PresentationFormat>Platekrāna</PresentationFormat>
  <Paragraphs>392</Paragraphs>
  <Slides>20</Slides>
  <Notes>1</Notes>
  <HiddenSlides>0</HiddenSlides>
  <MMClips>0</MMClips>
  <ScaleCrop>false</ScaleCrop>
  <HeadingPairs>
    <vt:vector size="6" baseType="variant">
      <vt:variant>
        <vt:lpstr>Lietotie fonti</vt:lpstr>
      </vt:variant>
      <vt:variant>
        <vt:i4>4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PrezentVeidnePPT_LU_2_upd</vt:lpstr>
      <vt:lpstr> Uzticēšanās institūcijām un politikas prioritāšu izvēle pandēmijas laikā: Latvijas gadījums  </vt:lpstr>
      <vt:lpstr>Uzticēšanās: vispārīgā definīcija</vt:lpstr>
      <vt:lpstr>Uzticēšanās objekts</vt:lpstr>
      <vt:lpstr>Politiskās uzticēšanās definīcija(s)</vt:lpstr>
      <vt:lpstr>Politiskās uzticēšanās faktori</vt:lpstr>
      <vt:lpstr>Politiskās uzticēšanās faktori</vt:lpstr>
      <vt:lpstr>Politiskā uzticēšanās ka faktors un iznākums</vt:lpstr>
      <vt:lpstr>Pētnieciskie jautājumi</vt:lpstr>
      <vt:lpstr>Pētījuma metodoloģija</vt:lpstr>
      <vt:lpstr>Datu analīzes pamatmetodes</vt:lpstr>
      <vt:lpstr>Uzticēšanās institūcijām</vt:lpstr>
      <vt:lpstr>Uzticēšanās institūcijām: PCA gaitā identificētās komponentes</vt:lpstr>
      <vt:lpstr>Situācijas vērtējums dažādās jomās</vt:lpstr>
      <vt:lpstr>Uzticēšanās korelācijas ar situācijas vērtējumu dažādās jomās</vt:lpstr>
      <vt:lpstr>Prioritātes pandēmijas apkarošanā (LU/SKDS, 2023)</vt:lpstr>
      <vt:lpstr>Prioritātes pandēmijas apkarošanā  (ESS Round 10, 2021-2022)</vt:lpstr>
      <vt:lpstr>LU/SKDS un ESS Round 10, LV salīdzinajums</vt:lpstr>
      <vt:lpstr>Uzticēšanās un Covid-19 laika prioritāšu korelācijas</vt:lpstr>
      <vt:lpstr>Secinājumi un kopsavilkums</vt:lpstr>
      <vt:lpstr>Paldies par uzmanību!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Datu ieguves un analīzes metodes kvantitatīvajos pētījumos: izlases veidošana &amp;  (2) datu ieguves metodes</dc:title>
  <dc:subject/>
  <dc:creator>Renārs Felcis</dc:creator>
  <cp:keywords/>
  <dc:description/>
  <cp:lastModifiedBy>Cap18-01</cp:lastModifiedBy>
  <cp:revision>70</cp:revision>
  <dcterms:created xsi:type="dcterms:W3CDTF">2022-08-17T10:30:33Z</dcterms:created>
  <dcterms:modified xsi:type="dcterms:W3CDTF">2023-05-19T05:25:47Z</dcterms:modified>
  <cp:category/>
</cp:coreProperties>
</file>