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82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80" r:id="rId13"/>
    <p:sldId id="281" r:id="rId14"/>
    <p:sldId id="276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jWYM3FfKhOAbCyuw8xQ2unCFrV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9A90CBE-31DB-4C34-B46D-ACAF5CC836A7}">
  <a:tblStyle styleId="{89A90CBE-31DB-4C34-B46D-ACAF5CC836A7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0382FB5-03BE-48E1-8CBA-6DDB0ADB3179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7EC2064-D4CD-4363-9FD6-CAE65CEC6308}" styleName="Table_2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AEAE9"/>
          </a:solidFill>
        </a:fill>
      </a:tcStyle>
    </a:wholeTbl>
    <a:band1H>
      <a:tcTxStyle/>
      <a:tcStyle>
        <a:tcBdr/>
        <a:fill>
          <a:solidFill>
            <a:srgbClr val="D2D1D0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2D1D0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EAEAE9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4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9145F37-6F6C-464A-9D90-AC34F6E53A93}" styleName="Table_3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BF0EE"/>
          </a:solidFill>
        </a:fill>
      </a:tcStyle>
    </a:wholeTbl>
    <a:band1H>
      <a:tcTxStyle b="off" i="off"/>
      <a:tcStyle>
        <a:tcBdr/>
        <a:fill>
          <a:solidFill>
            <a:srgbClr val="D4DFDC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4DFDC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655" autoAdjust="0"/>
  </p:normalViewPr>
  <p:slideViewPr>
    <p:cSldViewPr snapToGrid="0">
      <p:cViewPr varScale="1">
        <p:scale>
          <a:sx n="69" d="100"/>
          <a:sy n="69" d="100"/>
        </p:scale>
        <p:origin x="120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30" Type="http://customschemas.google.com/relationships/presentationmetadata" Target="metadata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enczel Tímea" userId="ff5a63f3-50bb-4b2d-a712-ec5d89bea815" providerId="ADAL" clId="{81608C30-2AD0-4A6E-B481-20D8C063F3C8}"/>
    <pc:docChg chg="delSld">
      <pc:chgData name="Venczel Tímea" userId="ff5a63f3-50bb-4b2d-a712-ec5d89bea815" providerId="ADAL" clId="{81608C30-2AD0-4A6E-B481-20D8C063F3C8}" dt="2025-12-03T09:22:30.120" v="2" actId="47"/>
      <pc:docMkLst>
        <pc:docMk/>
      </pc:docMkLst>
      <pc:sldChg chg="del">
        <pc:chgData name="Venczel Tímea" userId="ff5a63f3-50bb-4b2d-a712-ec5d89bea815" providerId="ADAL" clId="{81608C30-2AD0-4A6E-B481-20D8C063F3C8}" dt="2025-12-03T09:22:23.019" v="0" actId="47"/>
        <pc:sldMkLst>
          <pc:docMk/>
          <pc:sldMk cId="0" sldId="277"/>
        </pc:sldMkLst>
      </pc:sldChg>
      <pc:sldChg chg="del">
        <pc:chgData name="Venczel Tímea" userId="ff5a63f3-50bb-4b2d-a712-ec5d89bea815" providerId="ADAL" clId="{81608C30-2AD0-4A6E-B481-20D8C063F3C8}" dt="2025-12-03T09:22:27.064" v="1" actId="47"/>
        <pc:sldMkLst>
          <pc:docMk/>
          <pc:sldMk cId="0" sldId="278"/>
        </pc:sldMkLst>
      </pc:sldChg>
      <pc:sldChg chg="del">
        <pc:chgData name="Venczel Tímea" userId="ff5a63f3-50bb-4b2d-a712-ec5d89bea815" providerId="ADAL" clId="{81608C30-2AD0-4A6E-B481-20D8C063F3C8}" dt="2025-12-03T09:22:30.120" v="2" actId="47"/>
        <pc:sldMkLst>
          <pc:docMk/>
          <pc:sldMk cId="0" sldId="2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48" name="Google Shape;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" name="Google Shape;144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endParaRPr lang="hu-H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>
          <a:extLst>
            <a:ext uri="{FF2B5EF4-FFF2-40B4-BE49-F238E27FC236}">
              <a16:creationId xmlns:a16="http://schemas.microsoft.com/office/drawing/2014/main" id="{E744672E-E74F-5946-5269-1987A9AB3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8:notes">
            <a:extLst>
              <a:ext uri="{FF2B5EF4-FFF2-40B4-BE49-F238E27FC236}">
                <a16:creationId xmlns:a16="http://schemas.microsoft.com/office/drawing/2014/main" id="{01D3FE1F-6530-2AF5-6037-9F97E6AFCB5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" name="Google Shape;88;p8:notes">
            <a:extLst>
              <a:ext uri="{FF2B5EF4-FFF2-40B4-BE49-F238E27FC236}">
                <a16:creationId xmlns:a16="http://schemas.microsoft.com/office/drawing/2014/main" id="{8607F46D-1B25-8E22-5CF4-0CCF7A5E22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hu-HU" dirty="0">
              <a:solidFill>
                <a:srgbClr val="1716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1337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>
          <a:extLst>
            <a:ext uri="{FF2B5EF4-FFF2-40B4-BE49-F238E27FC236}">
              <a16:creationId xmlns:a16="http://schemas.microsoft.com/office/drawing/2014/main" id="{761B9A8B-9F08-2145-A2A7-8EE5C7E78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6:notes">
            <a:extLst>
              <a:ext uri="{FF2B5EF4-FFF2-40B4-BE49-F238E27FC236}">
                <a16:creationId xmlns:a16="http://schemas.microsoft.com/office/drawing/2014/main" id="{AA4E0A4B-815B-5B5D-7FE6-7136C48C87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" name="Google Shape;73;p6:notes">
            <a:extLst>
              <a:ext uri="{FF2B5EF4-FFF2-40B4-BE49-F238E27FC236}">
                <a16:creationId xmlns:a16="http://schemas.microsoft.com/office/drawing/2014/main" id="{B90C7948-14CC-6ADB-3306-75640CE3891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816137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74" name="Google Shape;27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61" name="Google Shape;6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" name="Google Shape;7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0" name="Google Shape;8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" name="Google Shape;8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80862999d3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20" name="Google Shape;120;g380862999d3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8" name="Google Shape;12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6" name="Google Shape;13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25" y="-9625"/>
            <a:ext cx="121919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5"/>
          <p:cNvSpPr txBox="1">
            <a:spLocks noGrp="1"/>
          </p:cNvSpPr>
          <p:nvPr>
            <p:ph type="ctrTitle"/>
          </p:nvPr>
        </p:nvSpPr>
        <p:spPr>
          <a:xfrm>
            <a:off x="406940" y="3287319"/>
            <a:ext cx="9973101" cy="1363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277C"/>
              </a:buClr>
              <a:buSzPts val="4800"/>
              <a:buFont typeface="Calibri"/>
              <a:buNone/>
              <a:defRPr sz="4800" b="1">
                <a:solidFill>
                  <a:srgbClr val="36277C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5"/>
          <p:cNvSpPr txBox="1">
            <a:spLocks noGrp="1"/>
          </p:cNvSpPr>
          <p:nvPr>
            <p:ph type="subTitle" idx="1"/>
          </p:nvPr>
        </p:nvSpPr>
        <p:spPr>
          <a:xfrm>
            <a:off x="406940" y="4903300"/>
            <a:ext cx="9973101" cy="668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EA0DC"/>
              </a:buClr>
              <a:buSzPts val="2136"/>
              <a:buFont typeface="Calibri"/>
              <a:buNone/>
              <a:defRPr sz="2400" b="0" i="0" u="none" strike="noStrike" cap="none">
                <a:solidFill>
                  <a:srgbClr val="2EA0D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780"/>
              <a:buFont typeface="Calibri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2"/>
              <a:buFont typeface="Calibri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24"/>
              <a:buFont typeface="Calibri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24"/>
              <a:buFont typeface="Calibri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Internal-3 1">
  <p:cSld name="1_Internal-3_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g2b2cbd1e75a_0_220"/>
          <p:cNvSpPr txBox="1">
            <a:spLocks noGrp="1"/>
          </p:cNvSpPr>
          <p:nvPr>
            <p:ph type="body" idx="1"/>
          </p:nvPr>
        </p:nvSpPr>
        <p:spPr>
          <a:xfrm>
            <a:off x="433137" y="1528763"/>
            <a:ext cx="11271300" cy="46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6842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492"/>
              <a:buFont typeface="Calibri"/>
              <a:buChar char="•"/>
              <a:defRPr sz="2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42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136"/>
              <a:buFont typeface="Calibri"/>
              <a:buChar char="•"/>
              <a:defRPr sz="24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163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780"/>
              <a:buFont typeface="Calibri"/>
              <a:buChar char="•"/>
              <a:defRPr sz="20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32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2"/>
              <a:buFont typeface="Calibri"/>
              <a:buChar char="•"/>
              <a:defRPr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32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2"/>
              <a:buFont typeface="Calibri"/>
              <a:buChar char="•"/>
              <a:defRPr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Google Shape;17;g2b2cbd1e75a_0_220"/>
          <p:cNvSpPr txBox="1">
            <a:spLocks noGrp="1"/>
          </p:cNvSpPr>
          <p:nvPr>
            <p:ph type="dt" idx="10"/>
          </p:nvPr>
        </p:nvSpPr>
        <p:spPr>
          <a:xfrm>
            <a:off x="413886" y="6411862"/>
            <a:ext cx="193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1D1D1B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g2b2cbd1e75a_0_220"/>
          <p:cNvSpPr txBox="1">
            <a:spLocks noGrp="1"/>
          </p:cNvSpPr>
          <p:nvPr>
            <p:ph type="ftr" idx="11"/>
          </p:nvPr>
        </p:nvSpPr>
        <p:spPr>
          <a:xfrm>
            <a:off x="4649774" y="6411862"/>
            <a:ext cx="28995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1D1D1B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g2b2cbd1e75a_0_220"/>
          <p:cNvSpPr txBox="1">
            <a:spLocks noGrp="1"/>
          </p:cNvSpPr>
          <p:nvPr>
            <p:ph type="sldNum" idx="12"/>
          </p:nvPr>
        </p:nvSpPr>
        <p:spPr>
          <a:xfrm>
            <a:off x="9848227" y="6411862"/>
            <a:ext cx="193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" name="Google Shape;20;g2b2cbd1e75a_0_220"/>
          <p:cNvSpPr txBox="1">
            <a:spLocks noGrp="1"/>
          </p:cNvSpPr>
          <p:nvPr>
            <p:ph type="title"/>
          </p:nvPr>
        </p:nvSpPr>
        <p:spPr>
          <a:xfrm>
            <a:off x="1787860" y="342058"/>
            <a:ext cx="87948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2"/>
          <p:cNvSpPr txBox="1">
            <a:spLocks noGrp="1"/>
          </p:cNvSpPr>
          <p:nvPr>
            <p:ph type="dt" idx="10"/>
          </p:nvPr>
        </p:nvSpPr>
        <p:spPr>
          <a:xfrm>
            <a:off x="413886" y="6411862"/>
            <a:ext cx="19330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2"/>
          <p:cNvSpPr txBox="1">
            <a:spLocks noGrp="1"/>
          </p:cNvSpPr>
          <p:nvPr>
            <p:ph type="ftr" idx="11"/>
          </p:nvPr>
        </p:nvSpPr>
        <p:spPr>
          <a:xfrm>
            <a:off x="4649774" y="6411862"/>
            <a:ext cx="289964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2"/>
          <p:cNvSpPr txBox="1">
            <a:spLocks noGrp="1"/>
          </p:cNvSpPr>
          <p:nvPr>
            <p:ph type="sldNum" idx="12"/>
          </p:nvPr>
        </p:nvSpPr>
        <p:spPr>
          <a:xfrm>
            <a:off x="9848227" y="6411862"/>
            <a:ext cx="19330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nal-3">
  <p:cSld name="Internal-3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2"/>
          <p:cNvSpPr txBox="1">
            <a:spLocks noGrp="1"/>
          </p:cNvSpPr>
          <p:nvPr>
            <p:ph type="title"/>
          </p:nvPr>
        </p:nvSpPr>
        <p:spPr>
          <a:xfrm>
            <a:off x="1787860" y="342058"/>
            <a:ext cx="87948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body" idx="1"/>
          </p:nvPr>
        </p:nvSpPr>
        <p:spPr>
          <a:xfrm>
            <a:off x="413886" y="2754312"/>
            <a:ext cx="11367300" cy="3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6842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D1D1B"/>
              </a:buClr>
              <a:buSzPts val="2492"/>
              <a:buFont typeface="Calibri"/>
              <a:buChar char="•"/>
              <a:defRPr sz="28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42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1D1B"/>
              </a:buClr>
              <a:buSzPts val="2136"/>
              <a:buFont typeface="Calibri"/>
              <a:buChar char="•"/>
              <a:defRPr sz="24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163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1D1B"/>
              </a:buClr>
              <a:buSzPts val="1780"/>
              <a:buFont typeface="Calibri"/>
              <a:buChar char="•"/>
              <a:defRPr sz="20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32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1D1B"/>
              </a:buClr>
              <a:buSzPts val="1602"/>
              <a:buFont typeface="Calibri"/>
              <a:buChar char="•"/>
              <a:defRPr sz="18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32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1D1B"/>
              </a:buClr>
              <a:buSzPts val="1602"/>
              <a:buFont typeface="Calibri"/>
              <a:buChar char="•"/>
              <a:defRPr sz="18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22"/>
          <p:cNvSpPr txBox="1">
            <a:spLocks noGrp="1"/>
          </p:cNvSpPr>
          <p:nvPr>
            <p:ph type="body" idx="2"/>
          </p:nvPr>
        </p:nvSpPr>
        <p:spPr>
          <a:xfrm>
            <a:off x="413886" y="1340919"/>
            <a:ext cx="11367300" cy="10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277C"/>
              </a:buClr>
              <a:buSzPts val="2492"/>
              <a:buFont typeface="Calibri"/>
              <a:buNone/>
              <a:defRPr sz="2800" b="0" i="0" u="none" strike="noStrike" cap="none">
                <a:solidFill>
                  <a:srgbClr val="36277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136"/>
              <a:buFont typeface="Calibri"/>
              <a:buNone/>
              <a:defRPr sz="24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780"/>
              <a:buFont typeface="Calibri"/>
              <a:buNone/>
              <a:defRPr sz="20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2"/>
              <a:buFont typeface="Calibri"/>
              <a:buNone/>
              <a:defRPr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602"/>
              <a:buFont typeface="Calibri"/>
              <a:buNone/>
              <a:defRPr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dt" idx="10"/>
          </p:nvPr>
        </p:nvSpPr>
        <p:spPr>
          <a:xfrm>
            <a:off x="413886" y="6411862"/>
            <a:ext cx="193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1D1D1B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ftr" idx="11"/>
          </p:nvPr>
        </p:nvSpPr>
        <p:spPr>
          <a:xfrm>
            <a:off x="4649774" y="6411862"/>
            <a:ext cx="28995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1D1D1B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2"/>
          <p:cNvSpPr txBox="1">
            <a:spLocks noGrp="1"/>
          </p:cNvSpPr>
          <p:nvPr>
            <p:ph type="sldNum" idx="12"/>
          </p:nvPr>
        </p:nvSpPr>
        <p:spPr>
          <a:xfrm>
            <a:off x="9848227" y="6411862"/>
            <a:ext cx="193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nal-5">
  <p:cSld name="Internal-5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dt" idx="10"/>
          </p:nvPr>
        </p:nvSpPr>
        <p:spPr>
          <a:xfrm>
            <a:off x="413886" y="6411862"/>
            <a:ext cx="19330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0"/>
          <p:cNvSpPr txBox="1">
            <a:spLocks noGrp="1"/>
          </p:cNvSpPr>
          <p:nvPr>
            <p:ph type="ftr" idx="11"/>
          </p:nvPr>
        </p:nvSpPr>
        <p:spPr>
          <a:xfrm>
            <a:off x="4649774" y="6411862"/>
            <a:ext cx="289964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sldNum" idx="12"/>
          </p:nvPr>
        </p:nvSpPr>
        <p:spPr>
          <a:xfrm>
            <a:off x="9848227" y="6411862"/>
            <a:ext cx="19330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4841506" y="1251743"/>
            <a:ext cx="6901313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9447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2848"/>
              <a:buFont typeface="Calibri"/>
              <a:buChar char="•"/>
              <a:defRPr sz="32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684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492"/>
              <a:buFont typeface="Calibri"/>
              <a:buChar char="•"/>
              <a:defRPr sz="2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642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2136"/>
              <a:buFont typeface="Calibri"/>
              <a:buChar char="•"/>
              <a:defRPr sz="24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163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780"/>
              <a:buFont typeface="Calibri"/>
              <a:buChar char="•"/>
              <a:defRPr sz="20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162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780"/>
              <a:buFont typeface="Calibri"/>
              <a:buChar char="•"/>
              <a:defRPr sz="20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2"/>
          </p:nvPr>
        </p:nvSpPr>
        <p:spPr>
          <a:xfrm>
            <a:off x="423512" y="1251744"/>
            <a:ext cx="4226262" cy="4881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424"/>
              <a:buFont typeface="Calibri"/>
              <a:buNone/>
              <a:defRPr sz="16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46"/>
              <a:buFont typeface="Calibri"/>
              <a:buNone/>
              <a:defRPr sz="1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68"/>
              <a:buFont typeface="Calibri"/>
              <a:buNone/>
              <a:defRPr sz="1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890"/>
              <a:buFont typeface="Calibri"/>
              <a:buNone/>
              <a:defRPr sz="1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890"/>
              <a:buFont typeface="Calibri"/>
              <a:buNone/>
              <a:defRPr sz="1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title"/>
          </p:nvPr>
        </p:nvSpPr>
        <p:spPr>
          <a:xfrm>
            <a:off x="1787860" y="342058"/>
            <a:ext cx="8794795" cy="34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nal-6">
  <p:cSld name="Internal-6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1"/>
          <p:cNvSpPr>
            <a:spLocks noGrp="1"/>
          </p:cNvSpPr>
          <p:nvPr>
            <p:ph type="pic" idx="2"/>
          </p:nvPr>
        </p:nvSpPr>
        <p:spPr>
          <a:xfrm>
            <a:off x="4908884" y="1396674"/>
            <a:ext cx="6805060" cy="4614394"/>
          </a:xfrm>
          <a:prstGeom prst="rect">
            <a:avLst/>
          </a:prstGeom>
          <a:noFill/>
          <a:ln>
            <a:noFill/>
          </a:ln>
        </p:spPr>
      </p:sp>
      <p:sp>
        <p:nvSpPr>
          <p:cNvPr id="41" name="Google Shape;41;p11"/>
          <p:cNvSpPr txBox="1">
            <a:spLocks noGrp="1"/>
          </p:cNvSpPr>
          <p:nvPr>
            <p:ph type="body" idx="1"/>
          </p:nvPr>
        </p:nvSpPr>
        <p:spPr>
          <a:xfrm>
            <a:off x="452387" y="1396674"/>
            <a:ext cx="4197387" cy="4622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424"/>
              <a:buFont typeface="Calibri"/>
              <a:buNone/>
              <a:defRPr sz="16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46"/>
              <a:buFont typeface="Calibri"/>
              <a:buNone/>
              <a:defRPr sz="1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68"/>
              <a:buFont typeface="Calibri"/>
              <a:buNone/>
              <a:defRPr sz="1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890"/>
              <a:buFont typeface="Calibri"/>
              <a:buNone/>
              <a:defRPr sz="1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890"/>
              <a:buFont typeface="Calibri"/>
              <a:buNone/>
              <a:defRPr sz="1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dt" idx="10"/>
          </p:nvPr>
        </p:nvSpPr>
        <p:spPr>
          <a:xfrm>
            <a:off x="413886" y="6411862"/>
            <a:ext cx="19330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ftr" idx="11"/>
          </p:nvPr>
        </p:nvSpPr>
        <p:spPr>
          <a:xfrm>
            <a:off x="4649774" y="6411862"/>
            <a:ext cx="289964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9848227" y="6411862"/>
            <a:ext cx="19330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title"/>
          </p:nvPr>
        </p:nvSpPr>
        <p:spPr>
          <a:xfrm>
            <a:off x="1787860" y="342058"/>
            <a:ext cx="8794795" cy="34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0" y="-25550"/>
            <a:ext cx="12182131" cy="685244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4"/>
          <p:cNvSpPr txBox="1">
            <a:spLocks noGrp="1"/>
          </p:cNvSpPr>
          <p:nvPr>
            <p:ph type="dt" idx="10"/>
          </p:nvPr>
        </p:nvSpPr>
        <p:spPr>
          <a:xfrm>
            <a:off x="413886" y="6411862"/>
            <a:ext cx="19330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ftr" idx="11"/>
          </p:nvPr>
        </p:nvSpPr>
        <p:spPr>
          <a:xfrm>
            <a:off x="4649774" y="6411862"/>
            <a:ext cx="289964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sldNum" idx="12"/>
          </p:nvPr>
        </p:nvSpPr>
        <p:spPr>
          <a:xfrm>
            <a:off x="9848227" y="6411862"/>
            <a:ext cx="19330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title"/>
          </p:nvPr>
        </p:nvSpPr>
        <p:spPr>
          <a:xfrm>
            <a:off x="1787860" y="342058"/>
            <a:ext cx="8794795" cy="34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Gardos.Judit@tk.hu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mailto:Vajda.Roza@tk.h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1" descr="A képen szöveg, Betűtípus, képernyőkép, fehér látható&#10;&#10;Előfordulhat, hogy az AI által létrehozott tartalom helytelen."/>
          <p:cNvPicPr preferRelativeResize="0"/>
          <p:nvPr/>
        </p:nvPicPr>
        <p:blipFill rotWithShape="1">
          <a:blip r:embed="rId3">
            <a:alphaModFix/>
          </a:blip>
          <a:srcRect r="24154"/>
          <a:stretch/>
        </p:blipFill>
        <p:spPr>
          <a:xfrm>
            <a:off x="3393440" y="4526082"/>
            <a:ext cx="5120639" cy="1179254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"/>
          <p:cNvSpPr txBox="1">
            <a:spLocks noGrp="1"/>
          </p:cNvSpPr>
          <p:nvPr>
            <p:ph type="ctrTitle"/>
          </p:nvPr>
        </p:nvSpPr>
        <p:spPr>
          <a:xfrm>
            <a:off x="330738" y="2847554"/>
            <a:ext cx="12123727" cy="13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-GB" sz="4000"/>
              <a:t>Semantic Interoperability </a:t>
            </a:r>
            <a:br>
              <a:rPr lang="en-GB" sz="4000"/>
            </a:br>
            <a:r>
              <a:rPr lang="en-GB" sz="4000"/>
              <a:t>in Social Science Repositories</a:t>
            </a:r>
            <a:endParaRPr sz="4000"/>
          </a:p>
        </p:txBody>
      </p:sp>
      <p:sp>
        <p:nvSpPr>
          <p:cNvPr id="52" name="Google Shape;52;p1"/>
          <p:cNvSpPr txBox="1"/>
          <p:nvPr/>
        </p:nvSpPr>
        <p:spPr>
          <a:xfrm>
            <a:off x="5733168" y="1302335"/>
            <a:ext cx="611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GB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5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3" name="Google Shape;53;p1"/>
          <p:cNvCxnSpPr/>
          <p:nvPr/>
        </p:nvCxnSpPr>
        <p:spPr>
          <a:xfrm>
            <a:off x="5575852" y="1048412"/>
            <a:ext cx="0" cy="1431235"/>
          </a:xfrm>
          <a:prstGeom prst="straightConnector1">
            <a:avLst/>
          </a:prstGeom>
          <a:noFill/>
          <a:ln w="57150" cap="flat" cmpd="sng">
            <a:solidFill>
              <a:srgbClr val="A0589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4" name="Google Shape;54;p1"/>
          <p:cNvSpPr txBox="1"/>
          <p:nvPr/>
        </p:nvSpPr>
        <p:spPr>
          <a:xfrm>
            <a:off x="330737" y="4110624"/>
            <a:ext cx="11661331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2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Presenting authors: Judit Gárdos; Róza Vajda; Timea Venczel</a:t>
            </a:r>
            <a:endParaRPr sz="2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03219" y="6272925"/>
            <a:ext cx="1788850" cy="403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09028" y="6020664"/>
            <a:ext cx="1628403" cy="655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"/>
          <p:cNvPicPr preferRelativeResize="0"/>
          <p:nvPr/>
        </p:nvPicPr>
        <p:blipFill rotWithShape="1">
          <a:blip r:embed="rId6">
            <a:alphaModFix/>
          </a:blip>
          <a:srcRect r="3368"/>
          <a:stretch/>
        </p:blipFill>
        <p:spPr>
          <a:xfrm>
            <a:off x="101599" y="5637699"/>
            <a:ext cx="2268747" cy="1165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"/>
          <p:cNvPicPr preferRelativeResize="0"/>
          <p:nvPr/>
        </p:nvPicPr>
        <p:blipFill rotWithShape="1">
          <a:blip r:embed="rId7">
            <a:alphaModFix/>
          </a:blip>
          <a:srcRect l="3449" t="14595" r="16923" b="17251"/>
          <a:stretch/>
        </p:blipFill>
        <p:spPr>
          <a:xfrm>
            <a:off x="3002755" y="6211655"/>
            <a:ext cx="3440485" cy="52565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zövegdoboz 1">
            <a:extLst>
              <a:ext uri="{FF2B5EF4-FFF2-40B4-BE49-F238E27FC236}">
                <a16:creationId xmlns:a16="http://schemas.microsoft.com/office/drawing/2014/main" id="{CB2E099C-0D4D-6745-C1A4-88B7EA2DEF34}"/>
              </a:ext>
            </a:extLst>
          </p:cNvPr>
          <p:cNvSpPr txBox="1"/>
          <p:nvPr/>
        </p:nvSpPr>
        <p:spPr>
          <a:xfrm>
            <a:off x="9452111" y="2101339"/>
            <a:ext cx="266986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800" b="1">
                <a:solidFill>
                  <a:schemeClr val="tx2">
                    <a:lumMod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EDDI </a:t>
            </a:r>
            <a:r>
              <a:rPr lang="hu-HU" sz="1800" b="1" err="1">
                <a:solidFill>
                  <a:schemeClr val="tx2">
                    <a:lumMod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Conference</a:t>
            </a:r>
            <a:r>
              <a:rPr lang="hu-HU" sz="1800" b="1">
                <a:solidFill>
                  <a:schemeClr val="tx2">
                    <a:lumMod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, Budapest 02/12/2025</a:t>
            </a:r>
            <a:endParaRPr lang="en-US" sz="1800" b="1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hu-H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6"/>
          <p:cNvSpPr txBox="1">
            <a:spLocks noGrp="1"/>
          </p:cNvSpPr>
          <p:nvPr>
            <p:ph type="title"/>
          </p:nvPr>
        </p:nvSpPr>
        <p:spPr>
          <a:xfrm>
            <a:off x="3734477" y="322785"/>
            <a:ext cx="4723045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3600"/>
              <a:t>Dilemma I.</a:t>
            </a:r>
            <a:endParaRPr sz="3600"/>
          </a:p>
        </p:txBody>
      </p:sp>
      <p:sp>
        <p:nvSpPr>
          <p:cNvPr id="147" name="Google Shape;147;p26"/>
          <p:cNvSpPr/>
          <p:nvPr/>
        </p:nvSpPr>
        <p:spPr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26"/>
          <p:cNvSpPr/>
          <p:nvPr/>
        </p:nvSpPr>
        <p:spPr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26"/>
          <p:cNvSpPr/>
          <p:nvPr/>
        </p:nvSpPr>
        <p:spPr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50" name="Google Shape;150;p26"/>
          <p:cNvGraphicFramePr/>
          <p:nvPr>
            <p:extLst>
              <p:ext uri="{D42A27DB-BD31-4B8C-83A1-F6EECF244321}">
                <p14:modId xmlns:p14="http://schemas.microsoft.com/office/powerpoint/2010/main" val="2122145437"/>
              </p:ext>
            </p:extLst>
          </p:nvPr>
        </p:nvGraphicFramePr>
        <p:xfrm>
          <a:off x="472679" y="838149"/>
          <a:ext cx="11660054" cy="5367918"/>
        </p:xfrm>
        <a:graphic>
          <a:graphicData uri="http://schemas.openxmlformats.org/drawingml/2006/table">
            <a:tbl>
              <a:tblPr firstRow="1" bandRow="1">
                <a:noFill/>
                <a:tableStyleId>{09145F37-6F6C-464A-9D90-AC34F6E53A93}</a:tableStyleId>
              </a:tblPr>
              <a:tblGrid>
                <a:gridCol w="29921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42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336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448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Dilemma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AE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Example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AE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Solution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AEABA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381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Cross‑cutting</a:t>
                      </a:r>
                      <a:r>
                        <a:rPr lang="hu-HU" sz="2000" b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/</a:t>
                      </a:r>
                      <a:r>
                        <a:rPr lang="hu-HU" sz="2000" b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overarching</a:t>
                      </a:r>
                      <a:r>
                        <a:rPr lang="hu-HU" sz="2000" b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GB" sz="2000" b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categories:</a:t>
                      </a:r>
                      <a:r>
                        <a:rPr lang="en-GB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standalone category, or split across relevant thematic domains</a:t>
                      </a:r>
                      <a:endParaRPr sz="2000" b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'Lifestyle'</a:t>
                      </a:r>
                      <a:r>
                        <a:rPr lang="en-US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           </a:t>
                      </a: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</a:t>
                      </a:r>
                      <a:r>
                        <a:rPr lang="en-US" sz="2000" b="1" u="none" strike="noStrike" cap="none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Health, Work, Leisure </a:t>
                      </a:r>
                      <a:endParaRPr lang="en-US" b="1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'Policy'</a:t>
                      </a:r>
                      <a:r>
                        <a:rPr lang="en-US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               </a:t>
                      </a: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</a:t>
                      </a:r>
                      <a:r>
                        <a:rPr lang="en-US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specific thematic </a:t>
                      </a:r>
                      <a:r>
                        <a:rPr lang="en-US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domains</a:t>
                      </a:r>
                      <a:endParaRPr lang="en-US" sz="2000" b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Tx/>
                        <a:buNone/>
                      </a:pP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-C</a:t>
                      </a:r>
                      <a:r>
                        <a:rPr lang="en-GB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ategorise</a:t>
                      </a:r>
                      <a:r>
                        <a:rPr lang="en-GB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according to specific thematic domains</a:t>
                      </a:r>
                      <a:r>
                        <a:rPr lang="en-GB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 </a:t>
                      </a:r>
                      <a:endParaRPr lang="hu-HU" sz="2000" b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Tx/>
                        <a:buNone/>
                      </a:pP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r>
                        <a:rPr lang="hu-HU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Eliminate</a:t>
                      </a:r>
                      <a:r>
                        <a:rPr lang="en-GB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‘Public Policy’ as a standalone </a:t>
                      </a:r>
                      <a:r>
                        <a:rPr lang="en-GB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category from</a:t>
                      </a:r>
                      <a:r>
                        <a:rPr lang="en-GB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GB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LiSST</a:t>
                      </a:r>
                      <a:endParaRPr lang="en-GB" sz="2000" b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961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hu-HU" sz="2000" b="1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Compound</a:t>
                      </a:r>
                      <a:r>
                        <a:rPr lang="hu-HU" sz="2000" b="1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/</a:t>
                      </a:r>
                      <a:r>
                        <a:rPr lang="hu-HU" sz="2000" b="1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complex</a:t>
                      </a:r>
                      <a:r>
                        <a:rPr lang="hu-HU" sz="2000" b="1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1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categories</a:t>
                      </a:r>
                      <a:r>
                        <a:rPr lang="hu-HU" sz="2000" b="1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each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archive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creates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categories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to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describe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their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holdings</a:t>
                      </a:r>
                      <a:endParaRPr lang="hu-HU" dirty="0"/>
                    </a:p>
                  </a:txBody>
                  <a:tcPr marL="68575" marR="68575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'</a:t>
                      </a:r>
                      <a:r>
                        <a:rPr lang="hu-HU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Employment</a:t>
                      </a: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 &amp;</a:t>
                      </a:r>
                      <a:endParaRPr lang="hu-HU" sz="2000" b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Income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&amp;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Pensions</a:t>
                      </a: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’</a:t>
                      </a:r>
                    </a:p>
                  </a:txBody>
                  <a:tcPr marL="68575" marR="68575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Synthesise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concepts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creating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more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general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categories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 – </a:t>
                      </a:r>
                      <a:r>
                        <a:rPr lang="hu-HU" sz="2000" b="0" i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s</a:t>
                      </a:r>
                      <a:r>
                        <a:rPr lang="hu-HU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plit</a:t>
                      </a: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and </a:t>
                      </a:r>
                      <a:r>
                        <a:rPr lang="hu-HU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regroup</a:t>
                      </a: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them</a:t>
                      </a:r>
                      <a:endParaRPr lang="hu-HU" sz="2000" b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905593"/>
                  </a:ext>
                </a:extLst>
              </a:tr>
            </a:tbl>
          </a:graphicData>
        </a:graphic>
      </p:graphicFrame>
      <p:sp>
        <p:nvSpPr>
          <p:cNvPr id="151" name="Google Shape;151;p26"/>
          <p:cNvSpPr txBox="1"/>
          <p:nvPr/>
        </p:nvSpPr>
        <p:spPr>
          <a:xfrm>
            <a:off x="725959" y="6383134"/>
            <a:ext cx="609805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2" name="Google Shape;152;p26"/>
          <p:cNvCxnSpPr/>
          <p:nvPr/>
        </p:nvCxnSpPr>
        <p:spPr>
          <a:xfrm>
            <a:off x="4709814" y="1881871"/>
            <a:ext cx="535459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53" name="Google Shape;153;p26"/>
          <p:cNvCxnSpPr/>
          <p:nvPr/>
        </p:nvCxnSpPr>
        <p:spPr>
          <a:xfrm>
            <a:off x="4709814" y="2328179"/>
            <a:ext cx="535459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54" name="Google Shape;154;p26"/>
          <p:cNvSpPr/>
          <p:nvPr/>
        </p:nvSpPr>
        <p:spPr>
          <a:xfrm rot="-1673717">
            <a:off x="58059" y="320288"/>
            <a:ext cx="2378278" cy="997801"/>
          </a:xfrm>
          <a:prstGeom prst="rect">
            <a:avLst/>
          </a:prstGeom>
          <a:gradFill>
            <a:gsLst>
              <a:gs pos="0">
                <a:srgbClr val="989EFE"/>
              </a:gs>
              <a:gs pos="35000">
                <a:srgbClr val="B8BBFD"/>
              </a:gs>
              <a:gs pos="100000">
                <a:srgbClr val="E3E3FF"/>
              </a:gs>
            </a:gsLst>
            <a:lin ang="16200000" scaled="0"/>
          </a:gradFill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 u="none" strike="noStrike" cap="none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Validation of results &amp; human categorisation of undecided variables</a:t>
            </a:r>
            <a:endParaRPr sz="1800" b="0" i="0" u="none" strike="noStrike" cap="none" dirty="0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5" name="Google Shape;155;p26"/>
          <p:cNvCxnSpPr>
            <a:cxnSpLocks/>
          </p:cNvCxnSpPr>
          <p:nvPr/>
        </p:nvCxnSpPr>
        <p:spPr>
          <a:xfrm>
            <a:off x="4919306" y="5479301"/>
            <a:ext cx="660227" cy="345766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56" name="Google Shape;156;p26"/>
          <p:cNvCxnSpPr>
            <a:cxnSpLocks/>
          </p:cNvCxnSpPr>
          <p:nvPr/>
        </p:nvCxnSpPr>
        <p:spPr>
          <a:xfrm flipV="1">
            <a:off x="4977543" y="5054015"/>
            <a:ext cx="651934" cy="113528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58" name="Google Shape;158;p26"/>
          <p:cNvSpPr txBox="1"/>
          <p:nvPr/>
        </p:nvSpPr>
        <p:spPr>
          <a:xfrm>
            <a:off x="5795260" y="4360941"/>
            <a:ext cx="2983509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hu-HU" sz="2000" b="1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r>
              <a:rPr lang="hu-HU" sz="2000" b="1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Family</a:t>
            </a:r>
            <a:r>
              <a:rPr lang="en-GB" sz="2000" b="1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&amp; </a:t>
            </a:r>
            <a:r>
              <a:rPr lang="hu-HU" sz="2000" b="1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Social</a:t>
            </a:r>
            <a:r>
              <a:rPr lang="hu-HU" sz="2000" b="1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Network</a:t>
            </a:r>
            <a:endParaRPr lang="en-GB" sz="2000" b="1" dirty="0">
              <a:solidFill>
                <a:srgbClr val="7030A0"/>
              </a:solidFill>
              <a:latin typeface="Calibri"/>
              <a:ea typeface="Calibri"/>
              <a:cs typeface="Calibri"/>
            </a:endParaRPr>
          </a:p>
          <a:p>
            <a:r>
              <a:rPr lang="en-GB" sz="2000" b="0" i="0" u="none" strike="noStrike" cap="none" dirty="0" err="1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hh</a:t>
            </a:r>
            <a:r>
              <a:rPr lang="en-GB" sz="2000" b="0" i="0" u="none" strike="noStrike" cap="none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. composition, members</a:t>
            </a:r>
            <a:r>
              <a:rPr lang="en-GB" sz="2000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i="1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(human, social)</a:t>
            </a:r>
            <a:endParaRPr lang="hu-HU" sz="2000" i="1" dirty="0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hu-HU" sz="2000" b="1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r>
              <a:rPr lang="hu-HU" sz="2000" b="1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Environment</a:t>
            </a:r>
            <a:endParaRPr lang="en-GB" sz="2000" b="1" dirty="0">
              <a:solidFill>
                <a:srgbClr val="7030A0"/>
              </a:solidFill>
              <a:latin typeface="Calibri"/>
              <a:ea typeface="Calibri"/>
              <a:cs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dwelling type, conditions, </a:t>
            </a:r>
            <a:endParaRPr sz="2000" b="0" i="0" u="none" strike="noStrike" cap="none" dirty="0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facilities </a:t>
            </a:r>
            <a:r>
              <a:rPr lang="en-GB" sz="2000" i="1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(material)</a:t>
            </a:r>
            <a:endParaRPr i="1" dirty="0"/>
          </a:p>
        </p:txBody>
      </p:sp>
      <p:sp>
        <p:nvSpPr>
          <p:cNvPr id="159" name="Google Shape;159;p26"/>
          <p:cNvSpPr txBox="1"/>
          <p:nvPr/>
        </p:nvSpPr>
        <p:spPr>
          <a:xfrm>
            <a:off x="5943955" y="3378390"/>
            <a:ext cx="274947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000" b="1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Work </a:t>
            </a:r>
            <a:r>
              <a:rPr lang="en-GB" sz="2000" b="1" i="0" u="none" strike="noStrike" cap="none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&amp;</a:t>
            </a:r>
            <a:r>
              <a:rPr lang="en-GB" sz="2000" b="1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Employment</a:t>
            </a:r>
            <a:endParaRPr lang="en-GB" sz="2000" b="1" dirty="0">
              <a:solidFill>
                <a:srgbClr val="7030A0"/>
              </a:solidFill>
              <a:latin typeface="Calibri"/>
              <a:ea typeface="Calibri"/>
              <a:cs typeface="Calibri"/>
            </a:endParaRPr>
          </a:p>
          <a:p>
            <a:endParaRPr lang="hu-HU" sz="2000" b="1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hu-HU" sz="2000" b="1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Income</a:t>
            </a:r>
            <a:r>
              <a:rPr lang="hu-HU" sz="2000" b="1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u-HU" sz="2000" b="1" i="0" u="none" strike="noStrike" cap="none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&amp;</a:t>
            </a:r>
            <a:r>
              <a:rPr lang="hu-HU" sz="2000" b="1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u-HU" sz="2000" b="1" dirty="0" err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Consumption</a:t>
            </a:r>
            <a:endParaRPr lang="hu-HU" sz="2000" b="1" i="0" u="none" strike="noStrike" cap="none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0" name="Google Shape;160;p26"/>
          <p:cNvCxnSpPr>
            <a:cxnSpLocks/>
          </p:cNvCxnSpPr>
          <p:nvPr/>
        </p:nvCxnSpPr>
        <p:spPr>
          <a:xfrm flipV="1">
            <a:off x="5657725" y="3649133"/>
            <a:ext cx="353608" cy="203581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61" name="Google Shape;161;p26"/>
          <p:cNvSpPr/>
          <p:nvPr/>
        </p:nvSpPr>
        <p:spPr>
          <a:xfrm>
            <a:off x="5534680" y="3446541"/>
            <a:ext cx="77723" cy="9144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2" name="Google Shape;162;p26"/>
          <p:cNvCxnSpPr>
            <a:cxnSpLocks/>
          </p:cNvCxnSpPr>
          <p:nvPr/>
        </p:nvCxnSpPr>
        <p:spPr>
          <a:xfrm>
            <a:off x="5672165" y="3934137"/>
            <a:ext cx="339168" cy="18932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" name="Szövegdoboz 1">
            <a:extLst>
              <a:ext uri="{FF2B5EF4-FFF2-40B4-BE49-F238E27FC236}">
                <a16:creationId xmlns:a16="http://schemas.microsoft.com/office/drawing/2014/main" id="{484F602B-0E33-C58D-F027-ABB7F6597592}"/>
              </a:ext>
            </a:extLst>
          </p:cNvPr>
          <p:cNvSpPr txBox="1"/>
          <p:nvPr/>
        </p:nvSpPr>
        <p:spPr>
          <a:xfrm>
            <a:off x="3445933" y="5098997"/>
            <a:ext cx="141897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171616"/>
                </a:solidFill>
                <a:latin typeface="Calibri"/>
                <a:ea typeface="Calibri"/>
                <a:cs typeface="Calibri"/>
              </a:rPr>
              <a:t>'Household</a:t>
            </a:r>
            <a:r>
              <a:rPr lang="hu-HU" sz="2000" u="sng" dirty="0">
                <a:solidFill>
                  <a:srgbClr val="171616"/>
                </a:solidFill>
                <a:latin typeface="Calibri"/>
                <a:ea typeface="Calibri"/>
                <a:cs typeface="Calibri"/>
              </a:rPr>
              <a:t>’</a:t>
            </a:r>
            <a:endParaRPr lang="en-US" u="sng" dirty="0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endParaRPr lang="hu-HU" dirty="0"/>
          </a:p>
        </p:txBody>
      </p:sp>
      <p:cxnSp>
        <p:nvCxnSpPr>
          <p:cNvPr id="14" name="Egyenes összekötő 13">
            <a:extLst>
              <a:ext uri="{FF2B5EF4-FFF2-40B4-BE49-F238E27FC236}">
                <a16:creationId xmlns:a16="http://schemas.microsoft.com/office/drawing/2014/main" id="{7D8B01B9-0BBC-5616-78E2-134BB39AC0D9}"/>
              </a:ext>
            </a:extLst>
          </p:cNvPr>
          <p:cNvCxnSpPr>
            <a:cxnSpLocks/>
          </p:cNvCxnSpPr>
          <p:nvPr/>
        </p:nvCxnSpPr>
        <p:spPr>
          <a:xfrm>
            <a:off x="3445933" y="4394012"/>
            <a:ext cx="5431666" cy="0"/>
          </a:xfrm>
          <a:prstGeom prst="line">
            <a:avLst/>
          </a:prstGeom>
          <a:ln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8"/>
          <p:cNvSpPr txBox="1">
            <a:spLocks noGrp="1"/>
          </p:cNvSpPr>
          <p:nvPr>
            <p:ph type="title"/>
          </p:nvPr>
        </p:nvSpPr>
        <p:spPr>
          <a:xfrm>
            <a:off x="1822150" y="320977"/>
            <a:ext cx="87948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3600"/>
              <a:t>Dilemma II.</a:t>
            </a:r>
            <a:endParaRPr sz="3600"/>
          </a:p>
        </p:txBody>
      </p:sp>
      <p:sp>
        <p:nvSpPr>
          <p:cNvPr id="184" name="Google Shape;184;p28"/>
          <p:cNvSpPr/>
          <p:nvPr/>
        </p:nvSpPr>
        <p:spPr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8"/>
          <p:cNvSpPr/>
          <p:nvPr/>
        </p:nvSpPr>
        <p:spPr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28"/>
          <p:cNvSpPr/>
          <p:nvPr/>
        </p:nvSpPr>
        <p:spPr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87" name="Google Shape;187;p28"/>
          <p:cNvGraphicFramePr/>
          <p:nvPr>
            <p:extLst>
              <p:ext uri="{D42A27DB-BD31-4B8C-83A1-F6EECF244321}">
                <p14:modId xmlns:p14="http://schemas.microsoft.com/office/powerpoint/2010/main" val="526870040"/>
              </p:ext>
            </p:extLst>
          </p:nvPr>
        </p:nvGraphicFramePr>
        <p:xfrm>
          <a:off x="432488" y="939161"/>
          <a:ext cx="11666380" cy="5395601"/>
        </p:xfrm>
        <a:graphic>
          <a:graphicData uri="http://schemas.openxmlformats.org/drawingml/2006/table">
            <a:tbl>
              <a:tblPr firstRow="1" bandRow="1">
                <a:noFill/>
                <a:tableStyleId>{09145F37-6F6C-464A-9D90-AC34F6E53A93}</a:tableStyleId>
              </a:tblPr>
              <a:tblGrid>
                <a:gridCol w="4035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3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69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4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Dilemma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AE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Example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AE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4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Solution</a:t>
                      </a:r>
                      <a:endParaRPr sz="24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AEABA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9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Indirect measurment</a:t>
                      </a: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Some </a:t>
                      </a:r>
                      <a:r>
                        <a:rPr lang="en-US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questions, </a:t>
                      </a:r>
                      <a:r>
                        <a:rPr lang="en-US" sz="2000" b="0" i="0" u="none" strike="noStrike" cap="none" noProof="0">
                          <a:solidFill>
                            <a:srgbClr val="171616"/>
                          </a:solidFill>
                          <a:latin typeface="Calibri"/>
                        </a:rPr>
                        <a:t>even when referring to concrete topics, really measure normative beliefs or values</a:t>
                      </a:r>
                      <a:r>
                        <a:rPr lang="en-US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r>
                        <a:rPr lang="en-US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lang="en-US" sz="2000" b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'Women</a:t>
                      </a:r>
                      <a:r>
                        <a:rPr lang="en-US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2000" b="0" i="1" u="sng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should </a:t>
                      </a:r>
                      <a:r>
                        <a:rPr lang="en-US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 prepared to cut down on paid work for the sake of family</a:t>
                      </a:r>
                      <a:r>
                        <a:rPr lang="en-US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.</a:t>
                      </a:r>
                      <a:r>
                        <a:rPr lang="en-US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’</a:t>
                      </a: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lang="en-US" sz="2000" b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Family, Work </a:t>
                      </a:r>
                      <a:r>
                        <a:rPr lang="en-US" sz="2000" b="1" i="0" u="none" strike="noStrike" cap="none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            Values</a:t>
                      </a:r>
                      <a:endParaRPr lang="en-US" sz="2000" b="1" u="none" strike="noStrike" cap="none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u-HU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Categorise</a:t>
                      </a: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into</a:t>
                      </a: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values</a:t>
                      </a: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</a:t>
                      </a:r>
                    </a:p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Tx/>
                        <a:buChar char="-"/>
                      </a:pPr>
                      <a:r>
                        <a:rPr lang="hu-HU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Researchers</a:t>
                      </a: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intention</a:t>
                      </a:r>
                      <a:endParaRPr lang="hu-HU" sz="2000" b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Tx/>
                        <a:buChar char="-"/>
                      </a:pP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Less </a:t>
                      </a:r>
                      <a:r>
                        <a:rPr lang="hu-HU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obvious</a:t>
                      </a: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for</a:t>
                      </a:r>
                      <a:r>
                        <a:rPr lang="hu-HU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NLP</a:t>
                      </a: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How should we classify questions that indirectly measure poverty or living standards?</a:t>
                      </a:r>
                      <a:endParaRPr sz="20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‚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Does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this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child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sleep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in a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room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by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himself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in a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room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with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others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?’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'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Are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this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child's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shoes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of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satisfactory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unsatisfactory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size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and </a:t>
                      </a:r>
                      <a:r>
                        <a:rPr lang="hu-HU" sz="2000" b="0" i="1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type</a:t>
                      </a:r>
                      <a:r>
                        <a:rPr lang="hu-HU" sz="2000" b="0" i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?’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lang="hu-HU" sz="2000" b="0" i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lang="hu-HU" sz="2000" b="1" i="0" u="none" strike="noStrike" cap="none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hu-HU" sz="2000" b="0" i="0" u="none" strike="noStrike" cap="none" dirty="0" err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Environment</a:t>
                      </a:r>
                      <a:r>
                        <a:rPr lang="hu-HU" sz="2000" b="0" i="0" u="none" strike="noStrike" cap="none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1" i="0" u="none" strike="noStrike" cap="none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0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          </a:t>
                      </a:r>
                      <a:r>
                        <a:rPr lang="hu-HU" sz="2000" b="1" i="0" u="none" strike="noStrike" cap="none" dirty="0" err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Income</a:t>
                      </a:r>
                      <a:endParaRPr lang="hu-HU" sz="2000" b="1" i="0" u="none" strike="noStrike" cap="none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lang="hu-HU" sz="2000" b="0" i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Interpret such variables according to their latent </a:t>
                      </a:r>
                      <a:r>
                        <a:rPr lang="en-GB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theme </a:t>
                      </a:r>
                      <a:r>
                        <a:rPr lang="en-GB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(e.g. poverty rather than parental behaviour or </a:t>
                      </a:r>
                      <a:r>
                        <a:rPr lang="en-GB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shoe production</a:t>
                      </a:r>
                      <a:r>
                        <a:rPr lang="en-GB" sz="2000" b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issues)</a:t>
                      </a:r>
                      <a:endParaRPr sz="2000" b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8" name="Google Shape;188;p28"/>
          <p:cNvSpPr txBox="1"/>
          <p:nvPr/>
        </p:nvSpPr>
        <p:spPr>
          <a:xfrm>
            <a:off x="725959" y="6383134"/>
            <a:ext cx="609805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9" name="Google Shape;189;p28"/>
          <p:cNvCxnSpPr>
            <a:cxnSpLocks/>
          </p:cNvCxnSpPr>
          <p:nvPr/>
        </p:nvCxnSpPr>
        <p:spPr>
          <a:xfrm flipH="1">
            <a:off x="5241073" y="2418834"/>
            <a:ext cx="357683" cy="659542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90" name="Google Shape;190;p28"/>
          <p:cNvCxnSpPr>
            <a:cxnSpLocks/>
          </p:cNvCxnSpPr>
          <p:nvPr/>
        </p:nvCxnSpPr>
        <p:spPr>
          <a:xfrm>
            <a:off x="7326351" y="2418834"/>
            <a:ext cx="300674" cy="659542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91" name="Google Shape;191;p28"/>
          <p:cNvCxnSpPr/>
          <p:nvPr/>
        </p:nvCxnSpPr>
        <p:spPr>
          <a:xfrm>
            <a:off x="6403557" y="2418834"/>
            <a:ext cx="0" cy="769209"/>
          </a:xfrm>
          <a:prstGeom prst="straightConnector1">
            <a:avLst/>
          </a:prstGeom>
          <a:noFill/>
          <a:ln w="9525" cap="flat" cmpd="sng">
            <a:solidFill>
              <a:srgbClr val="655D5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94" name="Google Shape;194;p28"/>
          <p:cNvCxnSpPr/>
          <p:nvPr/>
        </p:nvCxnSpPr>
        <p:spPr>
          <a:xfrm>
            <a:off x="6441524" y="4893198"/>
            <a:ext cx="0" cy="769209"/>
          </a:xfrm>
          <a:prstGeom prst="straightConnector1">
            <a:avLst/>
          </a:prstGeom>
          <a:noFill/>
          <a:ln w="9525" cap="flat" cmpd="sng">
            <a:solidFill>
              <a:srgbClr val="655D5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" name="Google Shape;189;p28">
            <a:extLst>
              <a:ext uri="{FF2B5EF4-FFF2-40B4-BE49-F238E27FC236}">
                <a16:creationId xmlns:a16="http://schemas.microsoft.com/office/drawing/2014/main" id="{8E7A7138-F57B-AF40-2837-7C12B875DF53}"/>
              </a:ext>
            </a:extLst>
          </p:cNvPr>
          <p:cNvCxnSpPr>
            <a:cxnSpLocks/>
          </p:cNvCxnSpPr>
          <p:nvPr/>
        </p:nvCxnSpPr>
        <p:spPr>
          <a:xfrm flipH="1">
            <a:off x="5262966" y="5002865"/>
            <a:ext cx="357683" cy="659542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1" name="Google Shape;190;p28">
            <a:extLst>
              <a:ext uri="{FF2B5EF4-FFF2-40B4-BE49-F238E27FC236}">
                <a16:creationId xmlns:a16="http://schemas.microsoft.com/office/drawing/2014/main" id="{90D32CE7-0DB0-C42B-341E-04DD4D486658}"/>
              </a:ext>
            </a:extLst>
          </p:cNvPr>
          <p:cNvCxnSpPr>
            <a:cxnSpLocks/>
          </p:cNvCxnSpPr>
          <p:nvPr/>
        </p:nvCxnSpPr>
        <p:spPr>
          <a:xfrm>
            <a:off x="7348244" y="5002865"/>
            <a:ext cx="300674" cy="659542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>
          <a:extLst>
            <a:ext uri="{FF2B5EF4-FFF2-40B4-BE49-F238E27FC236}">
              <a16:creationId xmlns:a16="http://schemas.microsoft.com/office/drawing/2014/main" id="{027487AD-91A0-8EF3-4A79-90A74CCC4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8">
            <a:extLst>
              <a:ext uri="{FF2B5EF4-FFF2-40B4-BE49-F238E27FC236}">
                <a16:creationId xmlns:a16="http://schemas.microsoft.com/office/drawing/2014/main" id="{0151A6E9-8AA3-5CF2-8F53-DD02A010A49F}"/>
              </a:ext>
            </a:extLst>
          </p:cNvPr>
          <p:cNvSpPr/>
          <p:nvPr/>
        </p:nvSpPr>
        <p:spPr>
          <a:xfrm>
            <a:off x="3660654" y="2640176"/>
            <a:ext cx="901338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8">
            <a:extLst>
              <a:ext uri="{FF2B5EF4-FFF2-40B4-BE49-F238E27FC236}">
                <a16:creationId xmlns:a16="http://schemas.microsoft.com/office/drawing/2014/main" id="{60C1AC8D-1D27-52B3-23C6-190AC733241E}"/>
              </a:ext>
            </a:extLst>
          </p:cNvPr>
          <p:cNvSpPr txBox="1"/>
          <p:nvPr/>
        </p:nvSpPr>
        <p:spPr>
          <a:xfrm>
            <a:off x="1580896" y="183839"/>
            <a:ext cx="262335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600" b="1" i="0" u="none" strike="noStrike" cap="none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Next</a:t>
            </a:r>
            <a:r>
              <a:rPr lang="hu-HU"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u-HU" sz="3600" b="1" i="0" u="none" strike="noStrike" cap="none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steps</a:t>
            </a:r>
            <a:endParaRPr sz="3600" b="1"/>
          </a:p>
        </p:txBody>
      </p:sp>
      <p:sp>
        <p:nvSpPr>
          <p:cNvPr id="92" name="Google Shape;92;p8">
            <a:extLst>
              <a:ext uri="{FF2B5EF4-FFF2-40B4-BE49-F238E27FC236}">
                <a16:creationId xmlns:a16="http://schemas.microsoft.com/office/drawing/2014/main" id="{01199F61-D94A-AE51-D94B-002C7EC2C722}"/>
              </a:ext>
            </a:extLst>
          </p:cNvPr>
          <p:cNvSpPr/>
          <p:nvPr/>
        </p:nvSpPr>
        <p:spPr>
          <a:xfrm rot="8850175">
            <a:off x="3599163" y="3255821"/>
            <a:ext cx="982523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8">
            <a:extLst>
              <a:ext uri="{FF2B5EF4-FFF2-40B4-BE49-F238E27FC236}">
                <a16:creationId xmlns:a16="http://schemas.microsoft.com/office/drawing/2014/main" id="{1223BD1D-153A-3739-764C-750B5005BED7}"/>
              </a:ext>
            </a:extLst>
          </p:cNvPr>
          <p:cNvSpPr/>
          <p:nvPr/>
        </p:nvSpPr>
        <p:spPr>
          <a:xfrm>
            <a:off x="3660654" y="1447783"/>
            <a:ext cx="901338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8">
            <a:extLst>
              <a:ext uri="{FF2B5EF4-FFF2-40B4-BE49-F238E27FC236}">
                <a16:creationId xmlns:a16="http://schemas.microsoft.com/office/drawing/2014/main" id="{AB27B0BB-24B4-060A-F549-6A8D1E6676CF}"/>
              </a:ext>
            </a:extLst>
          </p:cNvPr>
          <p:cNvSpPr/>
          <p:nvPr/>
        </p:nvSpPr>
        <p:spPr>
          <a:xfrm rot="8846548">
            <a:off x="3566499" y="2071487"/>
            <a:ext cx="982523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8">
            <a:extLst>
              <a:ext uri="{FF2B5EF4-FFF2-40B4-BE49-F238E27FC236}">
                <a16:creationId xmlns:a16="http://schemas.microsoft.com/office/drawing/2014/main" id="{238A734C-05CA-B690-64EE-B34620F1D99D}"/>
              </a:ext>
            </a:extLst>
          </p:cNvPr>
          <p:cNvSpPr/>
          <p:nvPr/>
        </p:nvSpPr>
        <p:spPr>
          <a:xfrm>
            <a:off x="3699153" y="3871034"/>
            <a:ext cx="901338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8">
            <a:extLst>
              <a:ext uri="{FF2B5EF4-FFF2-40B4-BE49-F238E27FC236}">
                <a16:creationId xmlns:a16="http://schemas.microsoft.com/office/drawing/2014/main" id="{5DD35C72-55E8-2C53-2F74-7808F73C5D59}"/>
              </a:ext>
            </a:extLst>
          </p:cNvPr>
          <p:cNvSpPr/>
          <p:nvPr/>
        </p:nvSpPr>
        <p:spPr>
          <a:xfrm rot="8667997">
            <a:off x="3642715" y="4503306"/>
            <a:ext cx="982523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8">
            <a:extLst>
              <a:ext uri="{FF2B5EF4-FFF2-40B4-BE49-F238E27FC236}">
                <a16:creationId xmlns:a16="http://schemas.microsoft.com/office/drawing/2014/main" id="{3E17C7FB-0478-71AA-F8DE-8F5062A4CBCA}"/>
              </a:ext>
            </a:extLst>
          </p:cNvPr>
          <p:cNvSpPr txBox="1"/>
          <p:nvPr/>
        </p:nvSpPr>
        <p:spPr>
          <a:xfrm>
            <a:off x="319193" y="6250013"/>
            <a:ext cx="2332296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0358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8">
            <a:extLst>
              <a:ext uri="{FF2B5EF4-FFF2-40B4-BE49-F238E27FC236}">
                <a16:creationId xmlns:a16="http://schemas.microsoft.com/office/drawing/2014/main" id="{99BA272C-8CA4-E832-E19A-5D7BD0B96E0B}"/>
              </a:ext>
            </a:extLst>
          </p:cNvPr>
          <p:cNvSpPr/>
          <p:nvPr/>
        </p:nvSpPr>
        <p:spPr>
          <a:xfrm>
            <a:off x="763479" y="1184150"/>
            <a:ext cx="2317651" cy="1253044"/>
          </a:xfrm>
          <a:prstGeom prst="rect">
            <a:avLst/>
          </a:prstGeom>
          <a:solidFill>
            <a:srgbClr val="EAAEDF"/>
          </a:solidFill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/>
            <a:r>
              <a:rPr lang="en-US" sz="1800" dirty="0" err="1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BERTopic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u-HU" sz="1800" dirty="0" err="1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hu-HU" sz="18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u-HU" sz="1800" dirty="0" err="1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question</a:t>
            </a:r>
            <a:r>
              <a:rPr lang="hu-HU" sz="18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u-HU" sz="1800" dirty="0" err="1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texts</a:t>
            </a:r>
            <a:r>
              <a:rPr lang="hu-HU" sz="18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– </a:t>
            </a:r>
            <a:r>
              <a:rPr lang="en-US" sz="18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separately within each top-level category</a:t>
            </a:r>
            <a:endParaRPr lang="en-US" sz="1800" dirty="0">
              <a:solidFill>
                <a:schemeClr val="tx2">
                  <a:lumMod val="1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9" name="Google Shape;99;p8">
            <a:extLst>
              <a:ext uri="{FF2B5EF4-FFF2-40B4-BE49-F238E27FC236}">
                <a16:creationId xmlns:a16="http://schemas.microsoft.com/office/drawing/2014/main" id="{3CC74DC6-D407-3A38-A175-9BAB14E982AF}"/>
              </a:ext>
            </a:extLst>
          </p:cNvPr>
          <p:cNvSpPr/>
          <p:nvPr/>
        </p:nvSpPr>
        <p:spPr>
          <a:xfrm>
            <a:off x="755272" y="2635503"/>
            <a:ext cx="2332296" cy="1084039"/>
          </a:xfrm>
          <a:prstGeom prst="rect">
            <a:avLst/>
          </a:prstGeom>
          <a:solidFill>
            <a:srgbClr val="EAAEDF"/>
          </a:solidFill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hu-HU" sz="180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1800" err="1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nalyse</a:t>
            </a:r>
            <a:r>
              <a:rPr lang="en-US" sz="180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 keywords of social science journals 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8">
            <a:extLst>
              <a:ext uri="{FF2B5EF4-FFF2-40B4-BE49-F238E27FC236}">
                <a16:creationId xmlns:a16="http://schemas.microsoft.com/office/drawing/2014/main" id="{FC9C7971-172F-1B2C-7306-57FBB0B881CE}"/>
              </a:ext>
            </a:extLst>
          </p:cNvPr>
          <p:cNvSpPr/>
          <p:nvPr/>
        </p:nvSpPr>
        <p:spPr>
          <a:xfrm>
            <a:off x="763479" y="3871767"/>
            <a:ext cx="2324089" cy="914400"/>
          </a:xfrm>
          <a:prstGeom prst="rect">
            <a:avLst/>
          </a:prstGeom>
          <a:solidFill>
            <a:srgbClr val="EAAEDF"/>
          </a:solidFill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180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Assign preliminary labels</a:t>
            </a:r>
            <a:endParaRPr lang="en-US">
              <a:solidFill>
                <a:schemeClr val="dk1"/>
              </a:solidFill>
            </a:endParaRPr>
          </a:p>
        </p:txBody>
      </p:sp>
      <p:sp>
        <p:nvSpPr>
          <p:cNvPr id="102" name="Google Shape;102;p8">
            <a:extLst>
              <a:ext uri="{FF2B5EF4-FFF2-40B4-BE49-F238E27FC236}">
                <a16:creationId xmlns:a16="http://schemas.microsoft.com/office/drawing/2014/main" id="{0B444E7A-E2CF-B2EF-BBE4-276DEA822CA6}"/>
              </a:ext>
            </a:extLst>
          </p:cNvPr>
          <p:cNvSpPr/>
          <p:nvPr/>
        </p:nvSpPr>
        <p:spPr>
          <a:xfrm>
            <a:off x="5092822" y="1348856"/>
            <a:ext cx="2006353" cy="914400"/>
          </a:xfrm>
          <a:prstGeom prst="rect">
            <a:avLst/>
          </a:prstGeom>
          <a:gradFill>
            <a:gsLst>
              <a:gs pos="0">
                <a:srgbClr val="989EFE"/>
              </a:gs>
              <a:gs pos="35000">
                <a:srgbClr val="B8BBFD"/>
              </a:gs>
              <a:gs pos="100000">
                <a:srgbClr val="E3E3FF"/>
              </a:gs>
            </a:gsLst>
            <a:lin ang="16200000" scaled="0"/>
          </a:gradFill>
          <a:ln w="2222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hu-HU" sz="1800" dirty="0" err="1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Select</a:t>
            </a:r>
            <a:r>
              <a:rPr lang="hu-HU" sz="18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l</a:t>
            </a:r>
            <a:r>
              <a:rPr lang="en-GB" sz="1800" dirty="0" err="1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ower</a:t>
            </a:r>
            <a:r>
              <a:rPr lang="en-GB" sz="18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level (minor) categories</a:t>
            </a:r>
            <a:endParaRPr lang="en-GB" sz="1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03" name="Google Shape;103;p8">
            <a:extLst>
              <a:ext uri="{FF2B5EF4-FFF2-40B4-BE49-F238E27FC236}">
                <a16:creationId xmlns:a16="http://schemas.microsoft.com/office/drawing/2014/main" id="{79491434-F101-CA87-5015-8668216EAEBA}"/>
              </a:ext>
            </a:extLst>
          </p:cNvPr>
          <p:cNvSpPr/>
          <p:nvPr/>
        </p:nvSpPr>
        <p:spPr>
          <a:xfrm>
            <a:off x="5092822" y="2436723"/>
            <a:ext cx="3753004" cy="1236264"/>
          </a:xfrm>
          <a:prstGeom prst="rect">
            <a:avLst/>
          </a:prstGeom>
          <a:gradFill>
            <a:gsLst>
              <a:gs pos="0">
                <a:srgbClr val="989EFE"/>
              </a:gs>
              <a:gs pos="35000">
                <a:srgbClr val="B8BBFD"/>
              </a:gs>
              <a:gs pos="100000">
                <a:srgbClr val="E3E3FF"/>
              </a:gs>
            </a:gsLst>
            <a:lin ang="16200000" scaled="0"/>
          </a:gradFill>
          <a:ln w="2222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/>
            <a:r>
              <a:rPr lang="hu-HU" sz="1800" b="0" i="0" u="none" strike="noStrike" cap="none" err="1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Adjust</a:t>
            </a:r>
            <a:r>
              <a:rPr lang="hu-HU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u-HU" sz="1800" b="0" i="0" u="none" strike="noStrike" cap="none" err="1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categories</a:t>
            </a:r>
            <a:r>
              <a:rPr lang="hu-HU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u-HU" sz="1800" b="0" i="0" u="none" strike="noStrike" cap="none" err="1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hu-HU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current research trends </a:t>
            </a:r>
            <a:r>
              <a:rPr lang="en-US" sz="180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+ correct proportions</a:t>
            </a:r>
            <a:r>
              <a:rPr lang="en-GB" sz="180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→ </a:t>
            </a:r>
            <a:br>
              <a:rPr lang="en-GB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180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~</a:t>
            </a:r>
            <a:r>
              <a:rPr lang="en-GB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r>
              <a:rPr lang="hu-HU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r>
              <a:rPr lang="en-GB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 m</a:t>
            </a:r>
            <a:r>
              <a:rPr lang="hu-HU" sz="1800" b="0" i="0" u="none" strike="noStrike" cap="none" err="1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inor</a:t>
            </a:r>
            <a:r>
              <a:rPr lang="hu-HU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topics </a:t>
            </a:r>
            <a:br>
              <a:rPr lang="hu-HU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(= </a:t>
            </a:r>
            <a:r>
              <a:rPr lang="hu-HU" sz="1800" b="0" i="0" u="none" strike="noStrike" cap="none" err="1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lower</a:t>
            </a:r>
            <a:r>
              <a:rPr lang="en-GB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 level concepts)</a:t>
            </a:r>
            <a:endParaRPr lang="hu-HU" sz="1800" b="0" i="0" u="none" strike="noStrike" cap="none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8">
            <a:extLst>
              <a:ext uri="{FF2B5EF4-FFF2-40B4-BE49-F238E27FC236}">
                <a16:creationId xmlns:a16="http://schemas.microsoft.com/office/drawing/2014/main" id="{3E4CD2BB-E24C-73F5-084B-7C48D13D3F4A}"/>
              </a:ext>
            </a:extLst>
          </p:cNvPr>
          <p:cNvSpPr/>
          <p:nvPr/>
        </p:nvSpPr>
        <p:spPr>
          <a:xfrm>
            <a:off x="5092822" y="3871034"/>
            <a:ext cx="2937995" cy="914400"/>
          </a:xfrm>
          <a:prstGeom prst="rect">
            <a:avLst/>
          </a:prstGeom>
          <a:gradFill>
            <a:gsLst>
              <a:gs pos="0">
                <a:srgbClr val="989EFE"/>
              </a:gs>
              <a:gs pos="35000">
                <a:srgbClr val="B8BBFD"/>
              </a:gs>
              <a:gs pos="100000">
                <a:srgbClr val="E3E3FF"/>
              </a:gs>
            </a:gsLst>
            <a:lin ang="16200000" scaled="0"/>
          </a:gradFill>
          <a:ln w="2222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Validate results &amp; human categorisation of undecided variables</a:t>
            </a:r>
            <a:endParaRPr sz="1400" b="0" i="0" u="none" strike="noStrike" cap="none">
              <a:solidFill>
                <a:srgbClr val="17161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8">
            <a:extLst>
              <a:ext uri="{FF2B5EF4-FFF2-40B4-BE49-F238E27FC236}">
                <a16:creationId xmlns:a16="http://schemas.microsoft.com/office/drawing/2014/main" id="{550E7C0E-6AA7-6AEB-769A-A025617F451C}"/>
              </a:ext>
            </a:extLst>
          </p:cNvPr>
          <p:cNvSpPr/>
          <p:nvPr/>
        </p:nvSpPr>
        <p:spPr>
          <a:xfrm>
            <a:off x="3678039" y="5322518"/>
            <a:ext cx="982523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7030A0"/>
          </a:soli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00;p8">
            <a:extLst>
              <a:ext uri="{FF2B5EF4-FFF2-40B4-BE49-F238E27FC236}">
                <a16:creationId xmlns:a16="http://schemas.microsoft.com/office/drawing/2014/main" id="{F4A3E74D-AF33-6CBD-4A41-7BBBF03A2974}"/>
              </a:ext>
            </a:extLst>
          </p:cNvPr>
          <p:cNvSpPr/>
          <p:nvPr/>
        </p:nvSpPr>
        <p:spPr>
          <a:xfrm>
            <a:off x="763479" y="4999239"/>
            <a:ext cx="2324089" cy="1037701"/>
          </a:xfrm>
          <a:prstGeom prst="rect">
            <a:avLst/>
          </a:prstGeom>
          <a:solidFill>
            <a:srgbClr val="EAAEDF"/>
          </a:solidFill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180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Build a large dataset of consistently labelled questions (variables)</a:t>
            </a:r>
            <a:endParaRPr lang="en-US" sz="1800">
              <a:solidFill>
                <a:schemeClr val="tx2">
                  <a:lumMod val="1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B62A6161-F700-13C0-551F-DA715C753F48}"/>
              </a:ext>
            </a:extLst>
          </p:cNvPr>
          <p:cNvSpPr txBox="1"/>
          <p:nvPr/>
        </p:nvSpPr>
        <p:spPr>
          <a:xfrm>
            <a:off x="6008160" y="5289478"/>
            <a:ext cx="2182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LiSST</a:t>
            </a:r>
            <a:endParaRPr lang="hu-HU" sz="2800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81239252-8D9A-D175-B63B-ACFA23BE6286}"/>
              </a:ext>
            </a:extLst>
          </p:cNvPr>
          <p:cNvSpPr/>
          <p:nvPr/>
        </p:nvSpPr>
        <p:spPr>
          <a:xfrm>
            <a:off x="5092822" y="5065236"/>
            <a:ext cx="2937995" cy="97170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Szövegdoboz 1">
            <a:extLst>
              <a:ext uri="{FF2B5EF4-FFF2-40B4-BE49-F238E27FC236}">
                <a16:creationId xmlns:a16="http://schemas.microsoft.com/office/drawing/2014/main" id="{DB085145-A7C5-483E-BAFB-A8F9D8AFFD6B}"/>
              </a:ext>
            </a:extLst>
          </p:cNvPr>
          <p:cNvSpPr txBox="1"/>
          <p:nvPr/>
        </p:nvSpPr>
        <p:spPr>
          <a:xfrm>
            <a:off x="1325604" y="828282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PoltextLAB</a:t>
            </a:r>
            <a:endParaRPr lang="hu-HU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CF947D6C-C564-45A1-E017-0175B9334834}"/>
              </a:ext>
            </a:extLst>
          </p:cNvPr>
          <p:cNvSpPr txBox="1"/>
          <p:nvPr/>
        </p:nvSpPr>
        <p:spPr>
          <a:xfrm>
            <a:off x="5381548" y="838259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RDC</a:t>
            </a:r>
          </a:p>
        </p:txBody>
      </p:sp>
    </p:spTree>
    <p:extLst>
      <p:ext uri="{BB962C8B-B14F-4D97-AF65-F5344CB8AC3E}">
        <p14:creationId xmlns:p14="http://schemas.microsoft.com/office/powerpoint/2010/main" val="41591663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>
          <a:extLst>
            <a:ext uri="{FF2B5EF4-FFF2-40B4-BE49-F238E27FC236}">
              <a16:creationId xmlns:a16="http://schemas.microsoft.com/office/drawing/2014/main" id="{762BE598-AA9D-FFA5-5F12-B63D9378B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6">
            <a:extLst>
              <a:ext uri="{FF2B5EF4-FFF2-40B4-BE49-F238E27FC236}">
                <a16:creationId xmlns:a16="http://schemas.microsoft.com/office/drawing/2014/main" id="{E9B06229-C80D-EAC1-84FF-E056EA15183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87860" y="342058"/>
            <a:ext cx="87948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3600" dirty="0"/>
              <a:t>Conclusion</a:t>
            </a:r>
            <a:endParaRPr lang="hu-HU" sz="3600" dirty="0"/>
          </a:p>
        </p:txBody>
      </p:sp>
      <p:graphicFrame>
        <p:nvGraphicFramePr>
          <p:cNvPr id="76" name="Google Shape;76;p6">
            <a:extLst>
              <a:ext uri="{FF2B5EF4-FFF2-40B4-BE49-F238E27FC236}">
                <a16:creationId xmlns:a16="http://schemas.microsoft.com/office/drawing/2014/main" id="{30701D16-C0E9-1BD2-2C4F-0CCEE4AB7B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9770119"/>
              </p:ext>
            </p:extLst>
          </p:nvPr>
        </p:nvGraphicFramePr>
        <p:xfrm>
          <a:off x="519915" y="962233"/>
          <a:ext cx="11553614" cy="5287780"/>
        </p:xfrm>
        <a:graphic>
          <a:graphicData uri="http://schemas.openxmlformats.org/drawingml/2006/table">
            <a:tbl>
              <a:tblPr>
                <a:noFill/>
                <a:tableStyleId>{97EC2064-D4CD-4363-9FD6-CAE65CEC6308}</a:tableStyleId>
              </a:tblPr>
              <a:tblGrid>
                <a:gridCol w="3305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8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4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GB" sz="2200" b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Need for balance</a:t>
                      </a:r>
                      <a:endParaRPr sz="22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en-GB" sz="2200" b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    </a:t>
                      </a:r>
                      <a:r>
                        <a:rPr lang="en-GB" sz="2200" b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Solutions</a:t>
                      </a:r>
                      <a:endParaRPr sz="22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3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endParaRPr lang="en-GB" sz="2200" b="0" i="0" u="none" strike="noStrike" cap="none" noProof="0" dirty="0">
                        <a:solidFill>
                          <a:srgbClr val="171616"/>
                        </a:solidFill>
                        <a:latin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Char char="-"/>
                      </a:pPr>
                      <a:r>
                        <a:rPr lang="en-GB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use materials from archives/RIs with different thematic, institutional, and national traditions</a:t>
                      </a:r>
                      <a:endParaRPr sz="2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Char char="-"/>
                      </a:pPr>
                      <a:r>
                        <a:rPr lang="en-GB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study</a:t>
                      </a:r>
                      <a:r>
                        <a:rPr lang="en-GB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how conceptual and data practices are shaped by research, archiving and cultural cont</a:t>
                      </a:r>
                      <a:r>
                        <a:rPr lang="en-GB" sz="22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exts </a:t>
                      </a: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2200" b="0" i="0" u="none" strike="noStrike" cap="none" noProof="0" dirty="0">
                          <a:solidFill>
                            <a:srgbClr val="171616"/>
                          </a:solidFill>
                          <a:latin typeface="Calibri"/>
                        </a:rPr>
                        <a:t>→ </a:t>
                      </a:r>
                      <a:r>
                        <a:rPr lang="hu-HU" sz="2200" b="1" i="0" u="none" strike="noStrike" cap="none" noProof="0" err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identify</a:t>
                      </a:r>
                      <a:r>
                        <a:rPr lang="hu-HU" sz="2200" b="1" i="0" u="none" strike="noStrike" cap="none" noProof="0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</a:t>
                      </a:r>
                      <a:r>
                        <a:rPr lang="hu-HU" sz="2200" b="1" i="0" u="none" strike="noStrike" cap="none" noProof="0" err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trends</a:t>
                      </a:r>
                      <a:r>
                        <a:rPr lang="hu-HU" sz="2200" b="1" i="0" u="none" strike="noStrike" cap="none" noProof="0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&amp; </a:t>
                      </a:r>
                      <a:r>
                        <a:rPr lang="hu-HU" sz="2200" b="1" i="0" u="none" strike="noStrike" cap="none" noProof="0" err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common</a:t>
                      </a:r>
                      <a:r>
                        <a:rPr lang="hu-HU" sz="2200" b="1" i="0" u="none" strike="noStrike" cap="none" noProof="0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</a:t>
                      </a:r>
                      <a:r>
                        <a:rPr lang="hu-HU" sz="2200" b="1" i="0" u="none" strike="noStrike" cap="none" noProof="0" err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interests</a:t>
                      </a:r>
                      <a:endParaRPr lang="en-GB" sz="2200" b="1" i="0" u="none" strike="noStrike" cap="none" err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8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endParaRPr lang="en-GB" sz="22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Char char="-"/>
                      </a:pP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determine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concepts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based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on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topic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clustering</a:t>
                      </a:r>
                      <a:endParaRPr lang="hu-HU" dirty="0" err="1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Char char="-"/>
                      </a:pP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analyse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keywords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of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highly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cited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social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science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papers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Scopus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include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both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major and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smaller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research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u="none" strike="noStrike" cap="none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areas</a:t>
                      </a:r>
                      <a:r>
                        <a:rPr lang="hu-HU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lang="hu-HU" sz="22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None/>
                      </a:pPr>
                      <a:r>
                        <a:rPr lang="hu-HU" sz="22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→ </a:t>
                      </a:r>
                      <a:r>
                        <a:rPr lang="hu-HU" sz="2200" b="1" i="0" u="none" strike="noStrike" cap="none" err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comprehensive</a:t>
                      </a:r>
                      <a:r>
                        <a:rPr lang="hu-HU" sz="2200" b="1" i="0" u="none" strike="noStrike" cap="none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&amp; </a:t>
                      </a:r>
                      <a:r>
                        <a:rPr lang="hu-HU" sz="2200" b="1" i="0" u="none" strike="noStrike" cap="none" err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proportionate</a:t>
                      </a:r>
                      <a:r>
                        <a:rPr lang="hu-HU" sz="2200" b="1" i="0" u="none" strike="noStrike" cap="none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2200" b="1" i="0" u="none" strike="noStrike" cap="none" err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coverage</a:t>
                      </a:r>
                      <a:r>
                        <a:rPr lang="hu-HU" sz="2200" b="1" i="0" u="none" strike="noStrike" cap="none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of </a:t>
                      </a:r>
                      <a:r>
                        <a:rPr lang="hu-HU" sz="2200" b="1" i="0" u="none" strike="noStrike" cap="none" err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subjects</a:t>
                      </a:r>
                      <a:endParaRPr lang="hu-HU" sz="2200" b="1" i="0" u="none" strike="noStrike" cap="none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5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endParaRPr lang="en-GB" sz="22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Char char="-"/>
                      </a:pPr>
                      <a:r>
                        <a:rPr lang="en-GB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needs assessment (interviews with archivists)</a:t>
                      </a:r>
                      <a:endParaRPr sz="22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Char char="-"/>
                      </a:pPr>
                      <a:r>
                        <a:rPr lang="en-GB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validation of results by expert partners</a:t>
                      </a:r>
                      <a:r>
                        <a:rPr lang="en-GB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</a:rPr>
                        <a:t> /&amp; Scopus</a:t>
                      </a:r>
                      <a:endParaRPr sz="22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Calibri"/>
                        <a:buChar char="-"/>
                      </a:pPr>
                      <a:r>
                        <a:rPr lang="en-GB" sz="22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extend the iterative process through </a:t>
                      </a:r>
                      <a:r>
                        <a:rPr lang="en-GB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user feedback </a:t>
                      </a:r>
                      <a:endParaRPr lang="en-GB" sz="22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None/>
                      </a:pPr>
                      <a:r>
                        <a:rPr lang="en-GB" sz="2200" b="0" i="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→</a:t>
                      </a:r>
                      <a:r>
                        <a:rPr lang="en-GB" sz="22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r>
                        <a:rPr lang="en-GB" sz="2200" b="1" i="0" u="none" strike="noStrike" cap="none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continuous refinement and rebalancing </a:t>
                      </a:r>
                      <a:endParaRPr sz="2200" b="1" i="0" u="none" strike="noStrike" cap="none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7" name="Google Shape;77;p6">
            <a:extLst>
              <a:ext uri="{FF2B5EF4-FFF2-40B4-BE49-F238E27FC236}">
                <a16:creationId xmlns:a16="http://schemas.microsoft.com/office/drawing/2014/main" id="{6D97DD3B-495F-A0AF-35B7-0C7E0995436B}"/>
              </a:ext>
            </a:extLst>
          </p:cNvPr>
          <p:cNvSpPr txBox="1"/>
          <p:nvPr/>
        </p:nvSpPr>
        <p:spPr>
          <a:xfrm>
            <a:off x="319193" y="6250013"/>
            <a:ext cx="2332296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0358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F2840803-7ABC-1CC2-7B9D-EDB293493444}"/>
              </a:ext>
            </a:extLst>
          </p:cNvPr>
          <p:cNvSpPr txBox="1"/>
          <p:nvPr/>
        </p:nvSpPr>
        <p:spPr>
          <a:xfrm>
            <a:off x="606059" y="1625347"/>
            <a:ext cx="3020768" cy="76944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 fontAlgn="ctr"/>
            <a:r>
              <a:rPr lang="en-GB" sz="22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</a:rPr>
              <a:t>Diverse data origins </a:t>
            </a:r>
            <a:endParaRPr lang="hu-HU" dirty="0">
              <a:solidFill>
                <a:schemeClr val="tx2">
                  <a:lumMod val="10000"/>
                </a:schemeClr>
              </a:solidFill>
              <a:latin typeface="Calibri"/>
              <a:ea typeface="Calibri"/>
              <a:cs typeface="Calibri"/>
            </a:endParaRPr>
          </a:p>
          <a:p>
            <a:r>
              <a:rPr lang="en-GB" sz="22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</a:rPr>
              <a:t>&amp;</a:t>
            </a:r>
            <a:r>
              <a:rPr lang="hu-HU" sz="22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GB" sz="22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</a:rPr>
              <a:t>interpretive traditions</a:t>
            </a:r>
            <a:endParaRPr lang="hu-HU" dirty="0">
              <a:solidFill>
                <a:schemeClr val="tx2">
                  <a:lumMod val="1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9DB8BA6F-1F22-F7E7-BD07-140EB715C3F7}"/>
              </a:ext>
            </a:extLst>
          </p:cNvPr>
          <p:cNvSpPr txBox="1"/>
          <p:nvPr/>
        </p:nvSpPr>
        <p:spPr>
          <a:xfrm>
            <a:off x="620440" y="5033419"/>
            <a:ext cx="3006387" cy="76944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 fontAlgn="ctr"/>
            <a:r>
              <a:rPr lang="en-GB" sz="22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</a:rPr>
              <a:t>Data producers’ and </a:t>
            </a:r>
            <a:endParaRPr lang="hu-HU" dirty="0">
              <a:solidFill>
                <a:schemeClr val="tx2">
                  <a:lumMod val="10000"/>
                </a:schemeClr>
              </a:solidFill>
              <a:latin typeface="Calibri"/>
              <a:ea typeface="Calibri"/>
              <a:cs typeface="Calibri"/>
            </a:endParaRPr>
          </a:p>
          <a:p>
            <a:r>
              <a:rPr lang="en-GB" sz="22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</a:rPr>
              <a:t>re-users’ needs</a:t>
            </a:r>
            <a:endParaRPr lang="hu-HU" dirty="0">
              <a:solidFill>
                <a:schemeClr val="tx2">
                  <a:lumMod val="1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2E131F69-DCB1-31DB-1BFF-F13BB9837ECB}"/>
              </a:ext>
            </a:extLst>
          </p:cNvPr>
          <p:cNvSpPr txBox="1"/>
          <p:nvPr/>
        </p:nvSpPr>
        <p:spPr>
          <a:xfrm>
            <a:off x="606059" y="3308414"/>
            <a:ext cx="3006069" cy="76944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 fontAlgn="ctr"/>
            <a:r>
              <a:rPr lang="en-GB" sz="22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</a:rPr>
              <a:t>Representation of</a:t>
            </a:r>
            <a:endParaRPr lang="hu-HU" sz="2200" dirty="0">
              <a:solidFill>
                <a:schemeClr val="tx2">
                  <a:lumMod val="10000"/>
                </a:schemeClr>
              </a:solidFill>
              <a:latin typeface="Calibri"/>
              <a:ea typeface="Calibri"/>
              <a:cs typeface="Calibri"/>
            </a:endParaRPr>
          </a:p>
          <a:p>
            <a:r>
              <a:rPr lang="en-GB" sz="22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</a:rPr>
              <a:t>research domains</a:t>
            </a:r>
            <a:endParaRPr lang="hu-HU" sz="2200" dirty="0">
              <a:solidFill>
                <a:schemeClr val="tx2">
                  <a:lumMod val="10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8486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"/>
          <p:cNvSpPr txBox="1">
            <a:spLocks noGrp="1"/>
          </p:cNvSpPr>
          <p:nvPr>
            <p:ph type="ctrTitle"/>
          </p:nvPr>
        </p:nvSpPr>
        <p:spPr>
          <a:xfrm>
            <a:off x="0" y="2947340"/>
            <a:ext cx="12123727" cy="3555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GB" sz="7000">
                <a:solidFill>
                  <a:schemeClr val="dk1"/>
                </a:solidFill>
              </a:rPr>
              <a:t>Thank you!</a:t>
            </a:r>
            <a:br>
              <a:rPr lang="en-GB" sz="4000">
                <a:solidFill>
                  <a:schemeClr val="dk1"/>
                </a:solidFill>
              </a:rPr>
            </a:br>
            <a:br>
              <a:rPr lang="en-GB" sz="3200"/>
            </a:br>
            <a:r>
              <a:rPr lang="en-GB" sz="3200" u="sng">
                <a:solidFill>
                  <a:schemeClr val="dk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Gardos.Judit@tk.hu</a:t>
            </a:r>
            <a:br>
              <a:rPr lang="en-GB" sz="3200"/>
            </a:br>
            <a:r>
              <a:rPr lang="en-GB" sz="3200" u="sng">
                <a:solidFill>
                  <a:schemeClr val="dk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Vajda.Roza@tk.hu</a:t>
            </a:r>
            <a:br>
              <a:rPr lang="hu-HU" sz="3200" u="sng"/>
            </a:br>
            <a:r>
              <a:rPr lang="hu-HU" sz="3200" u="sng">
                <a:solidFill>
                  <a:schemeClr val="dk1"/>
                </a:solidFill>
              </a:rPr>
              <a:t>Venczel.Timea@tk.hu</a:t>
            </a:r>
            <a:br>
              <a:rPr lang="en-GB" sz="4000"/>
            </a:br>
            <a:endParaRPr sz="4000"/>
          </a:p>
        </p:txBody>
      </p:sp>
      <p:sp>
        <p:nvSpPr>
          <p:cNvPr id="277" name="Google Shape;277;p3"/>
          <p:cNvSpPr txBox="1"/>
          <p:nvPr/>
        </p:nvSpPr>
        <p:spPr>
          <a:xfrm>
            <a:off x="5733168" y="1302335"/>
            <a:ext cx="611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GB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5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8" name="Google Shape;278;p3"/>
          <p:cNvCxnSpPr/>
          <p:nvPr/>
        </p:nvCxnSpPr>
        <p:spPr>
          <a:xfrm>
            <a:off x="5575852" y="1048412"/>
            <a:ext cx="0" cy="1431235"/>
          </a:xfrm>
          <a:prstGeom prst="straightConnector1">
            <a:avLst/>
          </a:prstGeom>
          <a:noFill/>
          <a:ln w="57150" cap="flat" cmpd="sng">
            <a:solidFill>
              <a:srgbClr val="A0589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79" name="Google Shape;279;p3" descr="A képen szöveg, Betűtípus, képernyőkép, fehér látható&#10;&#10;Előfordulhat, hogy az AI által létrehozott tartalom helytelen."/>
          <p:cNvPicPr preferRelativeResize="0"/>
          <p:nvPr/>
        </p:nvPicPr>
        <p:blipFill rotWithShape="1">
          <a:blip r:embed="rId5">
            <a:alphaModFix/>
          </a:blip>
          <a:srcRect r="24154"/>
          <a:stretch/>
        </p:blipFill>
        <p:spPr>
          <a:xfrm>
            <a:off x="4207964" y="5857042"/>
            <a:ext cx="3452675" cy="7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"/>
          <p:cNvSpPr txBox="1">
            <a:spLocks noGrp="1"/>
          </p:cNvSpPr>
          <p:nvPr>
            <p:ph type="body" idx="1"/>
          </p:nvPr>
        </p:nvSpPr>
        <p:spPr>
          <a:xfrm>
            <a:off x="460350" y="897930"/>
            <a:ext cx="11271300" cy="46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985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92"/>
              <a:buNone/>
            </a:pPr>
            <a:r>
              <a:rPr lang="en-GB" sz="2500" b="1"/>
              <a:t>Fundamental tension (challenge)</a:t>
            </a:r>
            <a:endParaRPr sz="2500"/>
          </a:p>
          <a:p>
            <a:pPr marL="457200" lvl="0" indent="-36766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192"/>
              <a:buChar char="•"/>
            </a:pPr>
            <a:r>
              <a:rPr lang="en-GB" sz="2500"/>
              <a:t>Actual diversity of metadata vs. ideal harmony</a:t>
            </a:r>
            <a:endParaRPr sz="2500"/>
          </a:p>
          <a:p>
            <a:pPr marL="457200" lvl="0" indent="-36766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192"/>
              <a:buChar char="•"/>
            </a:pPr>
            <a:r>
              <a:rPr lang="en-GB" sz="2500"/>
              <a:t>FAIR – interoperability is sidelined but coming up</a:t>
            </a:r>
            <a:br>
              <a:rPr lang="en-GB" sz="2500"/>
            </a:br>
            <a:endParaRPr sz="2500" b="1"/>
          </a:p>
          <a:p>
            <a:pPr marL="6985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92"/>
              <a:buNone/>
            </a:pPr>
            <a:r>
              <a:rPr lang="en-GB" sz="2500" b="1"/>
              <a:t>ONTOLISST project (response)</a:t>
            </a:r>
            <a:endParaRPr sz="2500"/>
          </a:p>
          <a:p>
            <a:pPr marL="457200" lvl="0" indent="-36766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192"/>
              <a:buChar char="•"/>
            </a:pPr>
            <a:r>
              <a:rPr lang="en-GB" sz="2500"/>
              <a:t>Dual purpose: research of ontologies, development of tools </a:t>
            </a:r>
            <a:endParaRPr sz="2500"/>
          </a:p>
          <a:p>
            <a:pPr marL="89535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92"/>
              <a:buNone/>
            </a:pPr>
            <a:r>
              <a:rPr lang="en-GB" sz="2500"/>
              <a:t> → analysing practices of documentation &amp; potentially changing them</a:t>
            </a:r>
            <a:endParaRPr sz="2500"/>
          </a:p>
          <a:p>
            <a:pPr marL="89535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92"/>
              <a:buNone/>
            </a:pPr>
            <a:endParaRPr sz="2500"/>
          </a:p>
          <a:p>
            <a:pPr marL="889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192"/>
              <a:buNone/>
            </a:pPr>
            <a:endParaRPr sz="2400"/>
          </a:p>
          <a:p>
            <a:pPr marL="889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192"/>
              <a:buNone/>
            </a:pPr>
            <a:endParaRPr sz="250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92"/>
              <a:buNone/>
            </a:pPr>
            <a:endParaRPr/>
          </a:p>
        </p:txBody>
      </p:sp>
      <p:sp>
        <p:nvSpPr>
          <p:cNvPr id="64" name="Google Shape;64;p2"/>
          <p:cNvSpPr txBox="1">
            <a:spLocks noGrp="1"/>
          </p:cNvSpPr>
          <p:nvPr>
            <p:ph type="title"/>
          </p:nvPr>
        </p:nvSpPr>
        <p:spPr>
          <a:xfrm>
            <a:off x="1787860" y="265858"/>
            <a:ext cx="87948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GB" sz="3600"/>
              <a:t>Frame</a:t>
            </a:r>
            <a:endParaRPr sz="3600"/>
          </a:p>
        </p:txBody>
      </p:sp>
      <p:sp>
        <p:nvSpPr>
          <p:cNvPr id="65" name="Google Shape;65;p2"/>
          <p:cNvSpPr txBox="1"/>
          <p:nvPr/>
        </p:nvSpPr>
        <p:spPr>
          <a:xfrm>
            <a:off x="319193" y="6250013"/>
            <a:ext cx="2332296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0358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6" name="Google Shape;66;p2"/>
          <p:cNvGraphicFramePr/>
          <p:nvPr/>
        </p:nvGraphicFramePr>
        <p:xfrm>
          <a:off x="2032000" y="719666"/>
          <a:ext cx="8128000" cy="370850"/>
        </p:xfrm>
        <a:graphic>
          <a:graphicData uri="http://schemas.openxmlformats.org/drawingml/2006/table">
            <a:tbl>
              <a:tblPr firstRow="1" bandRow="1">
                <a:noFill/>
                <a:tableStyleId>{89A90CBE-31DB-4C34-B46D-ACAF5CC836A7}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7" name="Google Shape;67;p2"/>
          <p:cNvGraphicFramePr/>
          <p:nvPr/>
        </p:nvGraphicFramePr>
        <p:xfrm>
          <a:off x="610110" y="4438941"/>
          <a:ext cx="3524575" cy="1615450"/>
        </p:xfrm>
        <a:graphic>
          <a:graphicData uri="http://schemas.openxmlformats.org/drawingml/2006/table">
            <a:tbl>
              <a:tblPr>
                <a:noFill/>
                <a:tableStyleId>{20382FB5-03BE-48E1-8CBA-6DDB0ADB3179}</a:tableStyleId>
              </a:tblPr>
              <a:tblGrid>
                <a:gridCol w="352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en-GB" sz="2500" b="1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Research</a:t>
                      </a:r>
                      <a:endParaRPr sz="2500" b="1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en-GB" sz="25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analysis of data + desk research + interviews w/data providers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8" name="Google Shape;68;p2"/>
          <p:cNvGraphicFramePr/>
          <p:nvPr/>
        </p:nvGraphicFramePr>
        <p:xfrm>
          <a:off x="6803582" y="4522894"/>
          <a:ext cx="3356425" cy="1615450"/>
        </p:xfrm>
        <a:graphic>
          <a:graphicData uri="http://schemas.openxmlformats.org/drawingml/2006/table">
            <a:tbl>
              <a:tblPr>
                <a:noFill/>
                <a:tableStyleId>{20382FB5-03BE-48E1-8CBA-6DDB0ADB3179}</a:tableStyleId>
              </a:tblPr>
              <a:tblGrid>
                <a:gridCol w="335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500" b="1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Tools (</a:t>
                      </a:r>
                      <a:r>
                        <a:rPr lang="en-GB" sz="2500" b="1" u="none" strike="noStrike" cap="none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LiSST</a:t>
                      </a:r>
                      <a:r>
                        <a:rPr lang="en-GB" sz="2500" b="1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 </a:t>
                      </a:r>
                      <a:endParaRPr sz="2500" b="1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5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based on deep understanding of practices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69" name="Google Shape;69;p2"/>
          <p:cNvCxnSpPr/>
          <p:nvPr/>
        </p:nvCxnSpPr>
        <p:spPr>
          <a:xfrm flipH="1">
            <a:off x="3763825" y="4179025"/>
            <a:ext cx="977700" cy="522300"/>
          </a:xfrm>
          <a:prstGeom prst="straightConnector1">
            <a:avLst/>
          </a:prstGeom>
          <a:noFill/>
          <a:ln w="38100" cap="flat" cmpd="sng">
            <a:solidFill>
              <a:srgbClr val="17161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70" name="Google Shape;70;p2"/>
          <p:cNvCxnSpPr/>
          <p:nvPr/>
        </p:nvCxnSpPr>
        <p:spPr>
          <a:xfrm>
            <a:off x="5739655" y="4176688"/>
            <a:ext cx="891209" cy="524506"/>
          </a:xfrm>
          <a:prstGeom prst="straightConnector1">
            <a:avLst/>
          </a:prstGeom>
          <a:noFill/>
          <a:ln w="38100" cap="flat" cmpd="sng">
            <a:solidFill>
              <a:srgbClr val="17161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2" name="Google Shape;69;p2">
            <a:extLst>
              <a:ext uri="{FF2B5EF4-FFF2-40B4-BE49-F238E27FC236}">
                <a16:creationId xmlns:a16="http://schemas.microsoft.com/office/drawing/2014/main" id="{15304482-5DBD-5963-FE9A-3C1466083529}"/>
              </a:ext>
            </a:extLst>
          </p:cNvPr>
          <p:cNvCxnSpPr>
            <a:cxnSpLocks/>
          </p:cNvCxnSpPr>
          <p:nvPr/>
        </p:nvCxnSpPr>
        <p:spPr>
          <a:xfrm>
            <a:off x="4134685" y="5237226"/>
            <a:ext cx="2088000" cy="0"/>
          </a:xfrm>
          <a:prstGeom prst="straightConnector1">
            <a:avLst/>
          </a:prstGeom>
          <a:ln w="85725">
            <a:solidFill>
              <a:srgbClr val="7030A0"/>
            </a:solidFill>
            <a:headEnd type="none" w="sm" len="sm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6"/>
          <p:cNvSpPr txBox="1">
            <a:spLocks noGrp="1"/>
          </p:cNvSpPr>
          <p:nvPr>
            <p:ph type="title"/>
          </p:nvPr>
        </p:nvSpPr>
        <p:spPr>
          <a:xfrm>
            <a:off x="1787860" y="342058"/>
            <a:ext cx="87948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hu-HU" sz="3600" dirty="0" err="1"/>
              <a:t>Objectives</a:t>
            </a:r>
            <a:endParaRPr sz="3600" dirty="0" err="1"/>
          </a:p>
        </p:txBody>
      </p:sp>
      <p:sp>
        <p:nvSpPr>
          <p:cNvPr id="77" name="Google Shape;77;p6"/>
          <p:cNvSpPr txBox="1"/>
          <p:nvPr/>
        </p:nvSpPr>
        <p:spPr>
          <a:xfrm>
            <a:off x="319193" y="6250013"/>
            <a:ext cx="2332296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0358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zövegdoboz 1">
            <a:extLst>
              <a:ext uri="{FF2B5EF4-FFF2-40B4-BE49-F238E27FC236}">
                <a16:creationId xmlns:a16="http://schemas.microsoft.com/office/drawing/2014/main" id="{EBB1E672-16BC-BA34-48EF-3045E03F33B8}"/>
              </a:ext>
            </a:extLst>
          </p:cNvPr>
          <p:cNvSpPr txBox="1"/>
          <p:nvPr/>
        </p:nvSpPr>
        <p:spPr>
          <a:xfrm>
            <a:off x="3763963" y="1793866"/>
            <a:ext cx="5292114" cy="4308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ctr"/>
            <a:r>
              <a:rPr lang="en-GB" sz="2200">
                <a:solidFill>
                  <a:schemeClr val="tx2">
                    <a:lumMod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Diverse data origins &amp;</a:t>
            </a:r>
            <a:r>
              <a:rPr lang="hu-HU" sz="2200">
                <a:solidFill>
                  <a:schemeClr val="tx2">
                    <a:lumMod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>
                <a:solidFill>
                  <a:schemeClr val="tx2">
                    <a:lumMod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interpretive traditions</a:t>
            </a:r>
            <a:endParaRPr lang="hu-HU"/>
          </a:p>
        </p:txBody>
      </p:sp>
      <p:sp>
        <p:nvSpPr>
          <p:cNvPr id="4" name="Google Shape;106;p8">
            <a:extLst>
              <a:ext uri="{FF2B5EF4-FFF2-40B4-BE49-F238E27FC236}">
                <a16:creationId xmlns:a16="http://schemas.microsoft.com/office/drawing/2014/main" id="{341B2155-72A7-13CE-70B5-53B31F223EBA}"/>
              </a:ext>
            </a:extLst>
          </p:cNvPr>
          <p:cNvSpPr/>
          <p:nvPr/>
        </p:nvSpPr>
        <p:spPr>
          <a:xfrm rot="5400000">
            <a:off x="5953458" y="4758560"/>
            <a:ext cx="982523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1F3CCC2C-FF02-8068-98CA-ACDABD3168CB}"/>
              </a:ext>
            </a:extLst>
          </p:cNvPr>
          <p:cNvSpPr txBox="1"/>
          <p:nvPr/>
        </p:nvSpPr>
        <p:spPr>
          <a:xfrm>
            <a:off x="3762450" y="3826268"/>
            <a:ext cx="5273454" cy="44118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ctr"/>
            <a:r>
              <a:rPr lang="en-GB" sz="2200">
                <a:solidFill>
                  <a:schemeClr val="tx2">
                    <a:lumMod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Representation of research domains</a:t>
            </a:r>
            <a:endParaRPr lang="hu-HU" sz="220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39324EBF-E77B-52C7-0944-C1C8E2CF90A1}"/>
              </a:ext>
            </a:extLst>
          </p:cNvPr>
          <p:cNvSpPr txBox="1"/>
          <p:nvPr/>
        </p:nvSpPr>
        <p:spPr>
          <a:xfrm>
            <a:off x="3764010" y="2788874"/>
            <a:ext cx="5287435" cy="4308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 fontAlgn="ctr"/>
            <a:r>
              <a:rPr lang="en-GB" sz="2200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</a:rPr>
              <a:t>Data producers’ and re-users’ needs</a:t>
            </a:r>
            <a:endParaRPr lang="hu-HU" dirty="0">
              <a:solidFill>
                <a:schemeClr val="tx2">
                  <a:lumMod val="1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BA943863-77F0-3BC2-24BB-9257AE232104}"/>
              </a:ext>
            </a:extLst>
          </p:cNvPr>
          <p:cNvSpPr txBox="1"/>
          <p:nvPr/>
        </p:nvSpPr>
        <p:spPr>
          <a:xfrm>
            <a:off x="5040923" y="870993"/>
            <a:ext cx="27350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>
                <a:solidFill>
                  <a:schemeClr val="tx2">
                    <a:lumMod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Need for balance</a:t>
            </a:r>
            <a:endParaRPr lang="hu-HU" sz="280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3D5761F4-7726-9171-DB12-795B67E50C27}"/>
              </a:ext>
            </a:extLst>
          </p:cNvPr>
          <p:cNvSpPr txBox="1"/>
          <p:nvPr/>
        </p:nvSpPr>
        <p:spPr>
          <a:xfrm rot="-120000">
            <a:off x="6299646" y="5523849"/>
            <a:ext cx="397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3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42108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4"/>
          <p:cNvSpPr txBox="1">
            <a:spLocks noGrp="1"/>
          </p:cNvSpPr>
          <p:nvPr>
            <p:ph type="title"/>
          </p:nvPr>
        </p:nvSpPr>
        <p:spPr>
          <a:xfrm>
            <a:off x="1778499" y="300251"/>
            <a:ext cx="87948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 sz="3600"/>
              <a:t>Sample</a:t>
            </a:r>
            <a:endParaRPr sz="3600"/>
          </a:p>
        </p:txBody>
      </p:sp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319193" y="1061720"/>
            <a:ext cx="11385300" cy="50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92"/>
              <a:buNone/>
            </a:pPr>
            <a:r>
              <a:rPr lang="en-GB" sz="2500"/>
              <a:t>10 social science research archives →</a:t>
            </a:r>
            <a:r>
              <a:rPr lang="en-GB" sz="1800">
                <a:solidFill>
                  <a:srgbClr val="171616"/>
                </a:solidFill>
              </a:rPr>
              <a:t> </a:t>
            </a:r>
            <a:r>
              <a:rPr lang="en-GB" sz="2500"/>
              <a:t>survey metadata &amp; semi-structured interviews</a:t>
            </a:r>
            <a:endParaRPr sz="2500"/>
          </a:p>
        </p:txBody>
      </p:sp>
      <p:sp>
        <p:nvSpPr>
          <p:cNvPr id="84" name="Google Shape;84;p14"/>
          <p:cNvSpPr txBox="1"/>
          <p:nvPr/>
        </p:nvSpPr>
        <p:spPr>
          <a:xfrm>
            <a:off x="319193" y="6250013"/>
            <a:ext cx="2332296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0358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85" name="Google Shape;85;p14"/>
          <p:cNvGraphicFramePr/>
          <p:nvPr/>
        </p:nvGraphicFramePr>
        <p:xfrm>
          <a:off x="319193" y="1849369"/>
          <a:ext cx="11627650" cy="4100765"/>
        </p:xfrm>
        <a:graphic>
          <a:graphicData uri="http://schemas.openxmlformats.org/drawingml/2006/table">
            <a:tbl>
              <a:tblPr firstRow="1" bandRow="1">
                <a:noFill/>
                <a:tableStyleId>{09145F37-6F6C-464A-9D90-AC34F6E53A93}</a:tableStyleId>
              </a:tblPr>
              <a:tblGrid>
                <a:gridCol w="393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73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Features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AEABA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Institutions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AEABA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5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b="0" i="1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Single research projects</a:t>
                      </a:r>
                      <a:endParaRPr sz="2400" b="0" i="1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ESS</a:t>
                      </a:r>
                      <a:endParaRPr sz="2400" u="none" strike="noStrike" cap="none"/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GGP (health)</a:t>
                      </a:r>
                      <a:endParaRPr sz="2400" u="none" strike="noStrike" cap="none"/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2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b="0" i="1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One central research project/field</a:t>
                      </a:r>
                      <a:endParaRPr sz="2400" b="0" i="1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SOEP </a:t>
                      </a:r>
                      <a:b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(household survey)</a:t>
                      </a:r>
                      <a:endParaRPr sz="2400" u="none" strike="noStrike" cap="none"/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Sciences Po/CDSP </a:t>
                      </a:r>
                      <a:b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(election data)</a:t>
                      </a:r>
                      <a:endParaRPr sz="2400" u="none" strike="noStrike" cap="none"/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5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b="0" i="1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Selected research area</a:t>
                      </a:r>
                      <a:endParaRPr sz="2400" b="0" i="1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CLOSER </a:t>
                      </a:r>
                      <a:b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(social sc, biomedical)</a:t>
                      </a:r>
                      <a:endParaRPr sz="2400" u="none" strike="noStrike" cap="none"/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FC (health)</a:t>
                      </a:r>
                      <a:endParaRPr sz="2400" u="none" strike="noStrike" cap="none"/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b="0" i="1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Social science in general</a:t>
                      </a:r>
                      <a:endParaRPr sz="2400" b="0" i="1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GESIS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ICPSR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5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b="0" i="1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Dedicated national archives</a:t>
                      </a:r>
                      <a:endParaRPr sz="2400" b="0" i="1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SNDS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4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FSD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8"/>
          <p:cNvSpPr/>
          <p:nvPr/>
        </p:nvSpPr>
        <p:spPr>
          <a:xfrm>
            <a:off x="3660654" y="2640176"/>
            <a:ext cx="901338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8"/>
          <p:cNvSpPr txBox="1"/>
          <p:nvPr/>
        </p:nvSpPr>
        <p:spPr>
          <a:xfrm>
            <a:off x="1580896" y="183839"/>
            <a:ext cx="903020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iterative process of creating top-level categories of LISST</a:t>
            </a:r>
            <a:endParaRPr dirty="0"/>
          </a:p>
        </p:txBody>
      </p:sp>
      <p:sp>
        <p:nvSpPr>
          <p:cNvPr id="92" name="Google Shape;92;p8"/>
          <p:cNvSpPr/>
          <p:nvPr/>
        </p:nvSpPr>
        <p:spPr>
          <a:xfrm rot="8850175">
            <a:off x="3599163" y="3255821"/>
            <a:ext cx="982523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8"/>
          <p:cNvSpPr/>
          <p:nvPr/>
        </p:nvSpPr>
        <p:spPr>
          <a:xfrm>
            <a:off x="3660654" y="1447783"/>
            <a:ext cx="901338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8"/>
          <p:cNvSpPr/>
          <p:nvPr/>
        </p:nvSpPr>
        <p:spPr>
          <a:xfrm rot="8846548">
            <a:off x="3566499" y="2071487"/>
            <a:ext cx="982523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8"/>
          <p:cNvSpPr/>
          <p:nvPr/>
        </p:nvSpPr>
        <p:spPr>
          <a:xfrm>
            <a:off x="3699153" y="3871034"/>
            <a:ext cx="901338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8"/>
          <p:cNvSpPr/>
          <p:nvPr/>
        </p:nvSpPr>
        <p:spPr>
          <a:xfrm rot="8667997">
            <a:off x="3642715" y="4503306"/>
            <a:ext cx="982523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8"/>
          <p:cNvSpPr txBox="1"/>
          <p:nvPr/>
        </p:nvSpPr>
        <p:spPr>
          <a:xfrm>
            <a:off x="319193" y="6250013"/>
            <a:ext cx="2332296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0358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8"/>
          <p:cNvSpPr/>
          <p:nvPr/>
        </p:nvSpPr>
        <p:spPr>
          <a:xfrm>
            <a:off x="763479" y="1340662"/>
            <a:ext cx="2317651" cy="1084039"/>
          </a:xfrm>
          <a:prstGeom prst="rect">
            <a:avLst/>
          </a:prstGeom>
          <a:solidFill>
            <a:srgbClr val="EAAEDF"/>
          </a:solidFill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 u="none" strike="noStrike" cap="none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Extract conceptual categories associated with questions &amp; variables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8"/>
          <p:cNvSpPr/>
          <p:nvPr/>
        </p:nvSpPr>
        <p:spPr>
          <a:xfrm>
            <a:off x="755272" y="2635503"/>
            <a:ext cx="2332296" cy="1084039"/>
          </a:xfrm>
          <a:prstGeom prst="rect">
            <a:avLst/>
          </a:prstGeom>
          <a:solidFill>
            <a:srgbClr val="EAAEDF"/>
          </a:solidFill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 u="none" strike="noStrike" cap="none" dirty="0" err="1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BERTopic</a:t>
            </a:r>
            <a:r>
              <a:rPr lang="en-GB" sz="1800" b="0" i="0" u="none" strike="noStrike" cap="none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 generated 32 clusters based on semantic patterns in the question texts</a:t>
            </a:r>
            <a:endParaRPr sz="1800" b="0" i="0" u="none" strike="noStrike" cap="none" dirty="0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8"/>
          <p:cNvSpPr/>
          <p:nvPr/>
        </p:nvSpPr>
        <p:spPr>
          <a:xfrm>
            <a:off x="763479" y="3871767"/>
            <a:ext cx="2324089" cy="914400"/>
          </a:xfrm>
          <a:prstGeom prst="rect">
            <a:avLst/>
          </a:prstGeom>
          <a:solidFill>
            <a:srgbClr val="EAAEDF"/>
          </a:solidFill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 u="none" strike="noStrike" cap="none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Anchored clustering with the 10 major topics</a:t>
            </a:r>
            <a:endParaRPr sz="1400" b="0" i="0" u="none" strike="noStrike" cap="none" dirty="0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8"/>
          <p:cNvSpPr/>
          <p:nvPr/>
        </p:nvSpPr>
        <p:spPr>
          <a:xfrm>
            <a:off x="764150" y="4984214"/>
            <a:ext cx="2323418" cy="1029756"/>
          </a:xfrm>
          <a:prstGeom prst="rect">
            <a:avLst/>
          </a:prstGeom>
          <a:noFill/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 err="1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BERTopic</a:t>
            </a:r>
            <a:r>
              <a:rPr lang="en-US" sz="1800" b="0" i="0" u="none" strike="noStrike" cap="none" dirty="0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 on question texts – separately within each top-level category</a:t>
            </a:r>
          </a:p>
        </p:txBody>
      </p:sp>
      <p:sp>
        <p:nvSpPr>
          <p:cNvPr id="102" name="Google Shape;102;p8"/>
          <p:cNvSpPr/>
          <p:nvPr/>
        </p:nvSpPr>
        <p:spPr>
          <a:xfrm>
            <a:off x="5092822" y="1348856"/>
            <a:ext cx="2006353" cy="914400"/>
          </a:xfrm>
          <a:prstGeom prst="rect">
            <a:avLst/>
          </a:prstGeom>
          <a:gradFill>
            <a:gsLst>
              <a:gs pos="0">
                <a:srgbClr val="989EFE"/>
              </a:gs>
              <a:gs pos="35000">
                <a:srgbClr val="B8BBFD"/>
              </a:gs>
              <a:gs pos="100000">
                <a:srgbClr val="E3E3FF"/>
              </a:gs>
            </a:gsLst>
            <a:lin ang="16200000" scaled="0"/>
          </a:gradFill>
          <a:ln w="2222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i="0" u="none" strike="noStrike" cap="none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Create</a:t>
            </a:r>
            <a:r>
              <a:rPr lang="en-GB" sz="1800" dirty="0">
                <a:solidFill>
                  <a:schemeClr val="dk1"/>
                </a:solidFill>
              </a:rPr>
              <a:t> </a:t>
            </a:r>
            <a:r>
              <a:rPr lang="en-GB" sz="1800" i="0" u="none" strike="noStrike" cap="none" dirty="0" err="1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stopwords</a:t>
            </a:r>
            <a:endParaRPr sz="1800" i="0" u="none" strike="noStrike" cap="none" dirty="0" err="1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8"/>
          <p:cNvSpPr/>
          <p:nvPr/>
        </p:nvSpPr>
        <p:spPr>
          <a:xfrm>
            <a:off x="5092822" y="2436723"/>
            <a:ext cx="3753004" cy="1236264"/>
          </a:xfrm>
          <a:prstGeom prst="rect">
            <a:avLst/>
          </a:prstGeom>
          <a:gradFill>
            <a:gsLst>
              <a:gs pos="0">
                <a:srgbClr val="989EFE"/>
              </a:gs>
              <a:gs pos="35000">
                <a:srgbClr val="B8BBFD"/>
              </a:gs>
              <a:gs pos="100000">
                <a:srgbClr val="E3E3FF"/>
              </a:gs>
            </a:gsLst>
            <a:lin ang="16200000" scaled="0"/>
          </a:gradFill>
          <a:ln w="2222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Select </a:t>
            </a:r>
            <a:r>
              <a:rPr lang="en-GB" sz="1800" dirty="0" err="1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BERTopic</a:t>
            </a:r>
            <a:r>
              <a:rPr lang="en-GB" sz="1800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 clusters + m</a:t>
            </a:r>
            <a:r>
              <a:rPr lang="en-GB" sz="1800" b="0" i="0" u="none" strike="noStrike" cap="none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anually map SOEP, CLOSER, GESIS, ESS, SNDS, GGP concepts → </a:t>
            </a:r>
            <a:br>
              <a:rPr lang="en-GB" sz="1800" b="0" i="0" u="none" strike="noStrike" cap="none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1800" b="0" i="0" u="none" strike="noStrike" cap="none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10 major topics (= top level concepts)</a:t>
            </a:r>
            <a:endParaRPr sz="1800" b="0" i="0" u="none" strike="noStrike" cap="none" dirty="0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8"/>
          <p:cNvSpPr/>
          <p:nvPr/>
        </p:nvSpPr>
        <p:spPr>
          <a:xfrm>
            <a:off x="5092822" y="3871034"/>
            <a:ext cx="2937995" cy="914400"/>
          </a:xfrm>
          <a:prstGeom prst="rect">
            <a:avLst/>
          </a:prstGeom>
          <a:gradFill>
            <a:gsLst>
              <a:gs pos="0">
                <a:srgbClr val="989EFE"/>
              </a:gs>
              <a:gs pos="35000">
                <a:srgbClr val="B8BBFD"/>
              </a:gs>
              <a:gs pos="100000">
                <a:srgbClr val="E3E3FF"/>
              </a:gs>
            </a:gsLst>
            <a:lin ang="16200000" scaled="0"/>
          </a:gradFill>
          <a:ln w="2222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 u="none" strike="noStrike" cap="none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Validate results &amp; human categorisation of undecided variables</a:t>
            </a:r>
            <a:endParaRPr sz="1400" b="0" i="0" u="none" strike="noStrike" cap="none" dirty="0">
              <a:solidFill>
                <a:srgbClr val="17161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8"/>
          <p:cNvSpPr/>
          <p:nvPr/>
        </p:nvSpPr>
        <p:spPr>
          <a:xfrm>
            <a:off x="5092822" y="5081129"/>
            <a:ext cx="2006353" cy="914400"/>
          </a:xfrm>
          <a:prstGeom prst="rect">
            <a:avLst/>
          </a:prstGeom>
          <a:noFill/>
          <a:ln w="2222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Select lower level (minor) categories</a:t>
            </a:r>
          </a:p>
        </p:txBody>
      </p:sp>
      <p:sp>
        <p:nvSpPr>
          <p:cNvPr id="106" name="Google Shape;106;p8"/>
          <p:cNvSpPr/>
          <p:nvPr/>
        </p:nvSpPr>
        <p:spPr>
          <a:xfrm>
            <a:off x="3639803" y="5065236"/>
            <a:ext cx="982523" cy="304800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AB90CE"/>
              </a:gs>
              <a:gs pos="50000">
                <a:srgbClr val="CABCDF"/>
              </a:gs>
              <a:gs pos="100000">
                <a:srgbClr val="E5DFEF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17161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zövegdoboz 1">
            <a:extLst>
              <a:ext uri="{FF2B5EF4-FFF2-40B4-BE49-F238E27FC236}">
                <a16:creationId xmlns:a16="http://schemas.microsoft.com/office/drawing/2014/main" id="{96EDBFE6-B74F-17F8-A277-95C1ADCA3A69}"/>
              </a:ext>
            </a:extLst>
          </p:cNvPr>
          <p:cNvSpPr txBox="1"/>
          <p:nvPr/>
        </p:nvSpPr>
        <p:spPr>
          <a:xfrm>
            <a:off x="1303302" y="951307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PoltextLAB</a:t>
            </a:r>
            <a:endParaRPr lang="hu-HU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4096D95B-4CCC-7EB4-2269-82F80A32C30A}"/>
              </a:ext>
            </a:extLst>
          </p:cNvPr>
          <p:cNvSpPr txBox="1"/>
          <p:nvPr/>
        </p:nvSpPr>
        <p:spPr>
          <a:xfrm>
            <a:off x="5359246" y="961284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RDC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2"/>
          <p:cNvSpPr txBox="1">
            <a:spLocks noGrp="1"/>
          </p:cNvSpPr>
          <p:nvPr>
            <p:ph type="title"/>
          </p:nvPr>
        </p:nvSpPr>
        <p:spPr>
          <a:xfrm>
            <a:off x="2494722" y="320977"/>
            <a:ext cx="8122228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3600"/>
              <a:t>Stopwords</a:t>
            </a:r>
            <a:endParaRPr sz="3600"/>
          </a:p>
        </p:txBody>
      </p:sp>
      <p:sp>
        <p:nvSpPr>
          <p:cNvPr id="112" name="Google Shape;112;p12"/>
          <p:cNvSpPr/>
          <p:nvPr/>
        </p:nvSpPr>
        <p:spPr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2"/>
          <p:cNvSpPr/>
          <p:nvPr/>
        </p:nvSpPr>
        <p:spPr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2"/>
          <p:cNvSpPr/>
          <p:nvPr/>
        </p:nvSpPr>
        <p:spPr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15" name="Google Shape;115;p12"/>
          <p:cNvGraphicFramePr/>
          <p:nvPr/>
        </p:nvGraphicFramePr>
        <p:xfrm>
          <a:off x="1075088" y="938435"/>
          <a:ext cx="10961500" cy="5170450"/>
        </p:xfrm>
        <a:graphic>
          <a:graphicData uri="http://schemas.openxmlformats.org/drawingml/2006/table">
            <a:tbl>
              <a:tblPr firstRow="1" bandRow="1">
                <a:noFill/>
                <a:tableStyleId>{09145F37-6F6C-464A-9D90-AC34F6E53A93}</a:tableStyleId>
              </a:tblPr>
              <a:tblGrid>
                <a:gridCol w="3852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7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2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53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Dilemma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AE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Example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AE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4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Solution</a:t>
                      </a:r>
                      <a:endParaRPr sz="24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AEABA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4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What non-thematic</a:t>
                      </a:r>
                      <a:r>
                        <a:rPr lang="en-GB" sz="2000" u="none" strike="noStrike" cap="none"/>
                        <a:t> </a:t>
                      </a: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content should be removed from the training data?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'and', 'code', date of the interview, </a:t>
                      </a:r>
                      <a:endParaRPr sz="20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a. general stopwords b. technical terms </a:t>
                      </a:r>
                      <a:endParaRPr sz="20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c., methodological terms that do not carry meaningful thematic content</a:t>
                      </a:r>
                      <a:endParaRPr sz="20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2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1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Technical terms:</a:t>
                      </a: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Should technical metadata be excluded? 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‚Interview date codes: [ff_IntDate]’</a:t>
                      </a:r>
                      <a:endParaRPr sz="20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000" u="none" strike="noStrike" cap="none"/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2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000" b="1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Descriptive variables: </a:t>
                      </a: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should these be filtered out?</a:t>
                      </a:r>
                      <a:endParaRPr sz="20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Gender/age/education of respondent or household member</a:t>
                      </a:r>
                      <a:endParaRPr sz="20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NO. They go to the respective thematic category: DEMOGRAPHY, EDUCATION...</a:t>
                      </a:r>
                      <a:endParaRPr sz="20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3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000" b="1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Methodological terms:</a:t>
                      </a:r>
                      <a:r>
                        <a:rPr lang="en-GB" sz="2000" b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Should categories that refer to question types like ‘Attitudes’, ‘Perception’ be excluded?</a:t>
                      </a:r>
                      <a:endParaRPr sz="2000" b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‘In your opinion…’, ‘Do you agree…’ ‘Please rate from 1 to 5' </a:t>
                      </a:r>
                      <a:endParaRPr sz="20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GB" sz="20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Remove generic attitudinal phrases (The categories should reflect only the substantive theme of the question)</a:t>
                      </a:r>
                      <a:endParaRPr sz="20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6" name="Google Shape;116;p12"/>
          <p:cNvSpPr txBox="1"/>
          <p:nvPr/>
        </p:nvSpPr>
        <p:spPr>
          <a:xfrm>
            <a:off x="725959" y="6383134"/>
            <a:ext cx="609805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2"/>
          <p:cNvSpPr/>
          <p:nvPr/>
        </p:nvSpPr>
        <p:spPr>
          <a:xfrm rot="-2379328">
            <a:off x="101096" y="534994"/>
            <a:ext cx="2006353" cy="914400"/>
          </a:xfrm>
          <a:prstGeom prst="rect">
            <a:avLst/>
          </a:prstGeom>
          <a:gradFill>
            <a:gsLst>
              <a:gs pos="0">
                <a:srgbClr val="989EFE"/>
              </a:gs>
              <a:gs pos="35000">
                <a:srgbClr val="B8BBFD"/>
              </a:gs>
              <a:gs pos="100000">
                <a:srgbClr val="E3E3FF"/>
              </a:gs>
            </a:gsLst>
            <a:lin ang="16200000" scaled="0"/>
          </a:gradFill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Creat</a:t>
            </a:r>
            <a:r>
              <a:rPr lang="en-GB" sz="200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GB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stopwords</a:t>
            </a:r>
            <a:endParaRPr sz="2000" b="0" i="0" u="none" strike="noStrike" cap="none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80862999d3_0_4"/>
          <p:cNvSpPr txBox="1">
            <a:spLocks noGrp="1"/>
          </p:cNvSpPr>
          <p:nvPr>
            <p:ph type="title"/>
          </p:nvPr>
        </p:nvSpPr>
        <p:spPr>
          <a:xfrm>
            <a:off x="3338364" y="272484"/>
            <a:ext cx="3261218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3600"/>
              <a:t>Wordcloud</a:t>
            </a:r>
            <a:endParaRPr sz="3600"/>
          </a:p>
        </p:txBody>
      </p:sp>
      <p:sp>
        <p:nvSpPr>
          <p:cNvPr id="123" name="Google Shape;123;g380862999d3_0_4"/>
          <p:cNvSpPr txBox="1"/>
          <p:nvPr/>
        </p:nvSpPr>
        <p:spPr>
          <a:xfrm>
            <a:off x="319193" y="6250013"/>
            <a:ext cx="2332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0358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" name="Google Shape;124;g380862999d3_0_4"/>
          <p:cNvPicPr preferRelativeResize="0"/>
          <p:nvPr/>
        </p:nvPicPr>
        <p:blipFill rotWithShape="1">
          <a:blip r:embed="rId4">
            <a:alphaModFix/>
          </a:blip>
          <a:srcRect b="31118"/>
          <a:stretch/>
        </p:blipFill>
        <p:spPr>
          <a:xfrm>
            <a:off x="4159588" y="849700"/>
            <a:ext cx="3872823" cy="515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g380862999d3_0_4"/>
          <p:cNvSpPr/>
          <p:nvPr/>
        </p:nvSpPr>
        <p:spPr>
          <a:xfrm rot="-2273845">
            <a:off x="589886" y="597721"/>
            <a:ext cx="1790814" cy="961349"/>
          </a:xfrm>
          <a:prstGeom prst="rect">
            <a:avLst/>
          </a:prstGeom>
          <a:gradFill>
            <a:gsLst>
              <a:gs pos="0">
                <a:srgbClr val="989EFE"/>
              </a:gs>
              <a:gs pos="35000">
                <a:srgbClr val="B8BBFD"/>
              </a:gs>
              <a:gs pos="100000">
                <a:srgbClr val="E3E3FF"/>
              </a:gs>
            </a:gsLst>
            <a:lin ang="16200000" scaled="0"/>
          </a:gradFill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Select BERTopic clusters</a:t>
            </a:r>
            <a:endParaRPr sz="1800" b="0" i="0" u="none" strike="noStrike" cap="none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9"/>
          <p:cNvSpPr txBox="1">
            <a:spLocks noGrp="1"/>
          </p:cNvSpPr>
          <p:nvPr>
            <p:ph type="title"/>
          </p:nvPr>
        </p:nvSpPr>
        <p:spPr>
          <a:xfrm>
            <a:off x="1787860" y="342058"/>
            <a:ext cx="8794800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3600"/>
              <a:t>Crosswalks I.</a:t>
            </a:r>
            <a:endParaRPr sz="3600"/>
          </a:p>
        </p:txBody>
      </p:sp>
      <p:sp>
        <p:nvSpPr>
          <p:cNvPr id="131" name="Google Shape;131;p19"/>
          <p:cNvSpPr txBox="1"/>
          <p:nvPr/>
        </p:nvSpPr>
        <p:spPr>
          <a:xfrm>
            <a:off x="319193" y="6250013"/>
            <a:ext cx="2332296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0358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32" name="Google Shape;132;p19"/>
          <p:cNvGraphicFramePr/>
          <p:nvPr>
            <p:extLst>
              <p:ext uri="{D42A27DB-BD31-4B8C-83A1-F6EECF244321}">
                <p14:modId xmlns:p14="http://schemas.microsoft.com/office/powerpoint/2010/main" val="3443939279"/>
              </p:ext>
            </p:extLst>
          </p:nvPr>
        </p:nvGraphicFramePr>
        <p:xfrm>
          <a:off x="797390" y="839645"/>
          <a:ext cx="11379155" cy="5255981"/>
        </p:xfrm>
        <a:graphic>
          <a:graphicData uri="http://schemas.openxmlformats.org/drawingml/2006/table">
            <a:tbl>
              <a:tblPr>
                <a:noFill/>
                <a:tableStyleId>{09145F37-6F6C-464A-9D90-AC34F6E53A93}</a:tableStyleId>
              </a:tblPr>
              <a:tblGrid>
                <a:gridCol w="1348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97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90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77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09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610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738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8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LiSST (provisional)</a:t>
                      </a:r>
                      <a:endParaRPr sz="18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 anchor="ctr">
                    <a:solidFill>
                      <a:srgbClr val="AE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800" b="1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ESS</a:t>
                      </a:r>
                      <a:endParaRPr sz="1800" b="1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 anchor="ctr">
                    <a:solidFill>
                      <a:srgbClr val="AE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800" b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GESIS</a:t>
                      </a:r>
                      <a:endParaRPr sz="1800" b="1" i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 anchor="ctr">
                    <a:solidFill>
                      <a:srgbClr val="AE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800" b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SOEP</a:t>
                      </a:r>
                      <a:endParaRPr sz="1800" b="1" i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 anchor="ctr">
                    <a:solidFill>
                      <a:srgbClr val="AE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800" b="1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CLOSER</a:t>
                      </a:r>
                      <a:endParaRPr sz="1800" b="1" i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 anchor="ctr">
                    <a:solidFill>
                      <a:srgbClr val="AE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800" b="1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SNDS</a:t>
                      </a:r>
                      <a:endParaRPr sz="1800" b="1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 anchor="ctr">
                    <a:solidFill>
                      <a:srgbClr val="AEAB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800" b="1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GGP</a:t>
                      </a:r>
                      <a:endParaRPr sz="1800" b="1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 anchor="ctr">
                    <a:solidFill>
                      <a:srgbClr val="AEABA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536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DEMOGRAPHY, </a:t>
                      </a:r>
                      <a:endParaRPr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LIFE EVENTS &amp; IDENTITY</a:t>
                      </a:r>
                      <a:endParaRPr sz="1600" b="1" i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Personal and household characteristics</a:t>
                      </a:r>
                      <a:endParaRPr sz="16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Timing of life</a:t>
                      </a:r>
                      <a:endParaRPr sz="16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Gender age and household composition</a:t>
                      </a:r>
                      <a:endParaRPr sz="16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Demography and population</a:t>
                      </a: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Integration </a:t>
                      </a: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Migration </a:t>
                      </a: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dirty="0" err="1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Transnationalization</a:t>
                      </a: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Family planning (SPLIT)</a:t>
                      </a: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Socio-demographics and interview characteristics</a:t>
                      </a:r>
                      <a:endParaRPr sz="1600" b="0" i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Demographics</a:t>
                      </a: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Family planning</a:t>
                      </a:r>
                      <a:br>
                        <a:rPr lang="hu-HU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(SPLIT)</a:t>
                      </a:r>
                      <a:endParaRPr sz="1600" b="0" i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Demographics</a:t>
                      </a:r>
                      <a:endParaRPr sz="16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Life events</a:t>
                      </a:r>
                      <a:endParaRPr sz="16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Pregnancy</a:t>
                      </a:r>
                      <a:endParaRPr sz="16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Social class</a:t>
                      </a:r>
                      <a:endParaRPr sz="16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Household members</a:t>
                      </a:r>
                      <a:endParaRPr sz="16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b="0" i="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Identification</a:t>
                      </a:r>
                      <a:endParaRPr sz="16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387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HEALTH &amp; CARE</a:t>
                      </a:r>
                      <a:endParaRPr sz="1600" b="1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Social inequalities in health (SPLIT)</a:t>
                      </a:r>
                      <a:endParaRPr sz="16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Health and care</a:t>
                      </a:r>
                      <a:endParaRPr sz="16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Family planning (SPLIT)</a:t>
                      </a: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Health and care</a:t>
                      </a:r>
                      <a:endParaRPr sz="1600" b="0" i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Health and care</a:t>
                      </a:r>
                      <a:endParaRPr sz="16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Physical health; Mental health and processes; Health care; Health behaviour; Child development</a:t>
                      </a:r>
                      <a:endParaRPr sz="1600" b="0" i="0" u="none" strike="noStrike" cap="none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Diet and exercise</a:t>
                      </a: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9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Smoking</a:t>
                      </a: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9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Drinking behaviour</a:t>
                      </a: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7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Weight (physiology)</a:t>
                      </a:r>
                      <a:endParaRPr sz="1600" b="0" i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Health</a:t>
                      </a: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Personal care</a:t>
                      </a: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600" u="none" strike="noStrike" cap="none" dirty="0">
                          <a:solidFill>
                            <a:srgbClr val="17161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Covid</a:t>
                      </a:r>
                      <a:endParaRPr sz="1600" b="0" i="0" u="none" strike="noStrike" cap="none" dirty="0">
                        <a:solidFill>
                          <a:srgbClr val="17161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875" marR="5875" marT="587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3" name="Google Shape;133;p19"/>
          <p:cNvSpPr/>
          <p:nvPr/>
        </p:nvSpPr>
        <p:spPr>
          <a:xfrm rot="-2273807">
            <a:off x="66822" y="340653"/>
            <a:ext cx="1527366" cy="691625"/>
          </a:xfrm>
          <a:prstGeom prst="rect">
            <a:avLst/>
          </a:prstGeom>
          <a:gradFill>
            <a:gsLst>
              <a:gs pos="0">
                <a:srgbClr val="989EFE"/>
              </a:gs>
              <a:gs pos="35000">
                <a:srgbClr val="B8BBFD"/>
              </a:gs>
              <a:gs pos="100000">
                <a:srgbClr val="E3E3FF"/>
              </a:gs>
            </a:gsLst>
            <a:lin ang="16200038" scaled="0"/>
          </a:gradFill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Manual mapping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"/>
          <p:cNvSpPr txBox="1">
            <a:spLocks noGrp="1"/>
          </p:cNvSpPr>
          <p:nvPr>
            <p:ph type="title"/>
          </p:nvPr>
        </p:nvSpPr>
        <p:spPr>
          <a:xfrm>
            <a:off x="4406773" y="244404"/>
            <a:ext cx="3547538" cy="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3600"/>
              <a:t>Ten major topics</a:t>
            </a:r>
            <a:endParaRPr sz="3600"/>
          </a:p>
        </p:txBody>
      </p:sp>
      <p:sp>
        <p:nvSpPr>
          <p:cNvPr id="139" name="Google Shape;139;p20"/>
          <p:cNvSpPr txBox="1"/>
          <p:nvPr/>
        </p:nvSpPr>
        <p:spPr>
          <a:xfrm>
            <a:off x="319193" y="6250013"/>
            <a:ext cx="2332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0358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ONTOLISST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20"/>
          <p:cNvSpPr/>
          <p:nvPr/>
        </p:nvSpPr>
        <p:spPr>
          <a:xfrm rot="-2661720">
            <a:off x="-9806" y="1218591"/>
            <a:ext cx="3753060" cy="853670"/>
          </a:xfrm>
          <a:prstGeom prst="rect">
            <a:avLst/>
          </a:prstGeom>
          <a:gradFill>
            <a:gsLst>
              <a:gs pos="0">
                <a:srgbClr val="989EFE"/>
              </a:gs>
              <a:gs pos="35000">
                <a:srgbClr val="B8BBFD"/>
              </a:gs>
              <a:gs pos="100000">
                <a:srgbClr val="E3E3FF"/>
              </a:gs>
            </a:gsLst>
            <a:lin ang="16200000" scaled="0"/>
          </a:gradFill>
          <a:ln w="9525" cap="flat" cmpd="sng">
            <a:solidFill>
              <a:srgbClr val="002EB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 u="none" strike="noStrike" cap="none">
                <a:solidFill>
                  <a:srgbClr val="171616"/>
                </a:solidFill>
                <a:latin typeface="Calibri"/>
                <a:ea typeface="Calibri"/>
                <a:cs typeface="Calibri"/>
                <a:sym typeface="Calibri"/>
              </a:rPr>
              <a:t>10 major topics (= top level concepts)</a:t>
            </a:r>
            <a:endParaRPr sz="1800" b="0" i="0" u="none" strike="noStrike" cap="none">
              <a:solidFill>
                <a:srgbClr val="17161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0"/>
          <p:cNvSpPr txBox="1"/>
          <p:nvPr/>
        </p:nvSpPr>
        <p:spPr>
          <a:xfrm>
            <a:off x="4813585" y="1628508"/>
            <a:ext cx="5533050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1. DEMOGRAPHY, LIFE EVENTS, IDENTITY</a:t>
            </a:r>
            <a:b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2. ENVIRONMENT</a:t>
            </a:r>
            <a:b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3. HEALTH &amp; CARE &amp; WELLBEING</a:t>
            </a:r>
            <a:b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 WORK &amp; EMPLOYMENT</a:t>
            </a:r>
            <a:b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 EDUCATION &amp; QUALIFICATION</a:t>
            </a:r>
            <a:b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6. FAMILY &amp; SOCIAL NETWORK</a:t>
            </a:r>
            <a:b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7. VALUES, PARTICIPATION</a:t>
            </a:r>
            <a:b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8. TIME USE, LEISURE</a:t>
            </a:r>
            <a:b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9. INCOME AND CONSUMPTION</a:t>
            </a:r>
            <a:br>
              <a:rPr lang="en-GB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400" b="0" i="0" u="none" strike="sng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10. </a:t>
            </a:r>
            <a:r>
              <a:rPr lang="hu-HU" sz="2400" b="0" i="0" u="none" strike="sng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PUBLIC </a:t>
            </a:r>
            <a:r>
              <a:rPr lang="en-GB" sz="2400" b="0" i="0" u="none" strike="sng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POLICY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Blue-Cloud">
      <a:dk1>
        <a:srgbClr val="0032B1"/>
      </a:dk1>
      <a:lt1>
        <a:srgbClr val="FFFFFF"/>
      </a:lt1>
      <a:dk2>
        <a:srgbClr val="434845"/>
      </a:dk2>
      <a:lt2>
        <a:srgbClr val="E7E6E6"/>
      </a:lt2>
      <a:accent1>
        <a:srgbClr val="71A096"/>
      </a:accent1>
      <a:accent2>
        <a:srgbClr val="7E5E34"/>
      </a:accent2>
      <a:accent3>
        <a:srgbClr val="68615B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1114</Words>
  <Application>Microsoft Office PowerPoint</Application>
  <PresentationFormat>Szélesvásznú</PresentationFormat>
  <Paragraphs>226</Paragraphs>
  <Slides>14</Slides>
  <Notes>14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14</vt:i4>
      </vt:variant>
    </vt:vector>
  </HeadingPairs>
  <TitlesOfParts>
    <vt:vector size="17" baseType="lpstr">
      <vt:lpstr>Arial</vt:lpstr>
      <vt:lpstr>Calibri</vt:lpstr>
      <vt:lpstr>Tema di Office</vt:lpstr>
      <vt:lpstr>Semantic Interoperability  in Social Science Repositories</vt:lpstr>
      <vt:lpstr>Frame</vt:lpstr>
      <vt:lpstr>Objectives</vt:lpstr>
      <vt:lpstr>Sample</vt:lpstr>
      <vt:lpstr>PowerPoint-bemutató</vt:lpstr>
      <vt:lpstr>Stopwords</vt:lpstr>
      <vt:lpstr>Wordcloud</vt:lpstr>
      <vt:lpstr>Crosswalks I.</vt:lpstr>
      <vt:lpstr>Ten major topics</vt:lpstr>
      <vt:lpstr>Dilemma I.</vt:lpstr>
      <vt:lpstr>Dilemma II.</vt:lpstr>
      <vt:lpstr>PowerPoint-bemutató</vt:lpstr>
      <vt:lpstr>Conclusion</vt:lpstr>
      <vt:lpstr>Thank you!  Gardos.Judit@tk.hu Vajda.Roza@tk.hu Venczel.Timea@tk.hu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Andrea Greco</dc:creator>
  <cp:lastModifiedBy>Venczel Tímea</cp:lastModifiedBy>
  <cp:revision>60</cp:revision>
  <dcterms:created xsi:type="dcterms:W3CDTF">2023-12-14T13:12:42Z</dcterms:created>
  <dcterms:modified xsi:type="dcterms:W3CDTF">2025-12-03T09:22:33Z</dcterms:modified>
</cp:coreProperties>
</file>