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55" r:id="rId4"/>
    <p:sldId id="356" r:id="rId5"/>
    <p:sldId id="284" r:id="rId6"/>
    <p:sldId id="354" r:id="rId7"/>
    <p:sldId id="257" r:id="rId8"/>
    <p:sldId id="258" r:id="rId9"/>
    <p:sldId id="259" r:id="rId10"/>
    <p:sldId id="260" r:id="rId11"/>
    <p:sldId id="271" r:id="rId12"/>
    <p:sldId id="357" r:id="rId13"/>
    <p:sldId id="272" r:id="rId14"/>
    <p:sldId id="359" r:id="rId15"/>
    <p:sldId id="35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  <p:sldId id="324" r:id="rId41"/>
    <p:sldId id="325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7" r:id="rId55"/>
    <p:sldId id="298" r:id="rId56"/>
    <p:sldId id="299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6" r:id="rId68"/>
    <p:sldId id="337" r:id="rId69"/>
    <p:sldId id="338" r:id="rId70"/>
    <p:sldId id="339" r:id="rId71"/>
    <p:sldId id="340" r:id="rId72"/>
    <p:sldId id="341" r:id="rId73"/>
    <p:sldId id="342" r:id="rId74"/>
    <p:sldId id="343" r:id="rId75"/>
    <p:sldId id="344" r:id="rId76"/>
    <p:sldId id="345" r:id="rId77"/>
    <p:sldId id="346" r:id="rId78"/>
    <p:sldId id="347" r:id="rId79"/>
    <p:sldId id="348" r:id="rId80"/>
    <p:sldId id="349" r:id="rId81"/>
    <p:sldId id="350" r:id="rId82"/>
    <p:sldId id="351" r:id="rId83"/>
    <p:sldId id="352" r:id="rId84"/>
    <p:sldId id="353" r:id="rId85"/>
    <p:sldId id="360" r:id="rId86"/>
    <p:sldId id="361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48C6464-C521-4B74-A7E4-98CD5EB65368}">
          <p14:sldIdLst>
            <p14:sldId id="256"/>
            <p14:sldId id="355"/>
            <p14:sldId id="356"/>
            <p14:sldId id="284"/>
            <p14:sldId id="354"/>
          </p14:sldIdLst>
        </p14:section>
        <p14:section name="pandas" id="{BE975CE5-18D5-4CCE-86C7-3C0BB9730D61}">
          <p14:sldIdLst>
            <p14:sldId id="257"/>
            <p14:sldId id="258"/>
            <p14:sldId id="259"/>
            <p14:sldId id="260"/>
          </p14:sldIdLst>
        </p14:section>
        <p14:section name="Visualization" id="{A0471E5F-BFD1-4E83-B2C2-79FA1E04AAF8}">
          <p14:sldIdLst>
            <p14:sldId id="271"/>
            <p14:sldId id="357"/>
            <p14:sldId id="272"/>
            <p14:sldId id="359"/>
            <p14:sldId id="358"/>
          </p14:sldIdLst>
        </p14:section>
        <p14:section name="regular expressions" id="{CAD819BF-EAB7-4983-921A-65553CD80A8D}">
          <p14:sldIdLst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relational database access" id="{2D588D07-9BAB-44AA-AD2A-BEB82052CA27}">
          <p14:sldIdLst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web scraping" id="{51873645-6943-4870-938E-C3D09DEDBA45}">
          <p14:sldIdLst>
            <p14:sldId id="326"/>
            <p14:sldId id="327"/>
            <p14:sldId id="328"/>
            <p14:sldId id="329"/>
          </p14:sldIdLst>
        </p14:section>
        <p14:section name="graphical information systems" id="{A00FFC44-4537-4F33-A80E-66A46A634EC9}">
          <p14:sldIdLst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60"/>
            <p14:sldId id="3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7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viewProps" Target="view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theme" Target="theme/theme1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9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6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35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9080B-4260-48D4-BEBC-624AE09ECE83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3548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8E59-F64F-416B-85C7-F58EA54BAF31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2119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C3B5-60AD-4494-9CFA-8B02B158E887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7942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0EF99-E673-4972-A23A-EB3FD1F7D254}" type="datetime1">
              <a:rPr lang="nl-BE" smtClean="0"/>
              <a:t>25/11/2025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5605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3B20-157B-48BC-A7F6-78FD90E3E349}" type="datetime1">
              <a:rPr lang="nl-BE" smtClean="0"/>
              <a:t>25/11/2025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1307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894A8-27B8-4F4D-B345-90FD4A1447E9}" type="datetime1">
              <a:rPr lang="nl-BE" smtClean="0"/>
              <a:t>25/11/2025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58714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64D4-33A1-4715-AD97-DD0D01FAC894}" type="datetime1">
              <a:rPr lang="nl-BE" smtClean="0"/>
              <a:t>25/11/2025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0081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0A9C-007F-4E0D-B4C6-060FFE64811B}" type="datetime1">
              <a:rPr lang="nl-BE" smtClean="0"/>
              <a:t>25/11/2025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2462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39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5E27-2F3D-481A-B8B8-8482CE6DA5DC}" type="datetime1">
              <a:rPr lang="nl-BE" smtClean="0"/>
              <a:t>25/11/2025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5351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41BB7-A881-4920-B186-797A2AD05998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7707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BFEC-574C-49E6-96B0-F15D7DB2764A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7496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2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85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8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82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07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2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43661-B08D-4017-93C8-D8B174BFC141}" type="datetimeFigureOut">
              <a:rPr lang="en-US" smtClean="0"/>
              <a:t>2025-11-25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B3C39-507A-4642-9628-813D59E70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3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BB8E-41A9-4D12-9A22-82FF4E94F27A}" type="datetime1">
              <a:rPr lang="nl-BE" smtClean="0"/>
              <a:t>25/11/2025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872" y="64482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09D72-2E9D-49B0-8977-41DCCC66C0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6535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deed.ast" TargetMode="External"/><Relationship Id="rId2" Type="http://schemas.openxmlformats.org/officeDocument/2006/relationships/hyperlink" Target="mailto:geertjan.bex@uhasselt.b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tree/master/source-code/altair" TargetMode="External"/><Relationship Id="rId2" Type="http://schemas.openxmlformats.org/officeDocument/2006/relationships/hyperlink" Target="https://github.com/gjbex/Python-for-data-science/tree/master/source-code-/holoviews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seaborn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-/holoviews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altair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oloviews.org/" TargetMode="External"/><Relationship Id="rId7" Type="http://schemas.openxmlformats.org/officeDocument/2006/relationships/hyperlink" Target="https://www.color-blindness.com/coblis-color-blindness-simulator/" TargetMode="External"/><Relationship Id="rId2" Type="http://schemas.openxmlformats.org/officeDocument/2006/relationships/hyperlink" Target="https://seaborn.pydata.org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colorbrewer2.org/" TargetMode="External"/><Relationship Id="rId5" Type="http://schemas.openxmlformats.org/officeDocument/2006/relationships/hyperlink" Target="https://python-graph-gallery.com/" TargetMode="External"/><Relationship Id="rId4" Type="http://schemas.openxmlformats.org/officeDocument/2006/relationships/hyperlink" Target="https://altair-viz.github.io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regexes" TargetMode="Externa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blob/master/source-code/regexes/regexes.ipynb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bit.ly/2O8Zpex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patricktriest.com/you-should-learn-regex/" TargetMode="External"/><Relationship Id="rId2" Type="http://schemas.openxmlformats.org/officeDocument/2006/relationships/hyperlink" Target="http://docs.python.org/3/howto/regex.html" TargetMode="Externa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db-access" TargetMode="Externa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3.ntu.edu.sg/home/ehchua/programming/sql/Relational_Database_Design.html" TargetMode="Externa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web-scraping" TargetMode="Externa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pandas" TargetMode="Externa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jbex/Python-for-data-science/tree/master/source-code/gis" TargetMode="Externa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hyperlink" Target="http://gisgeography.com/best-free-gis-data-sources-raster-vector/" TargetMode="External"/><Relationship Id="rId3" Type="http://schemas.openxmlformats.org/officeDocument/2006/relationships/hyperlink" Target="https://shapely.readthedocs.io/en/latest/" TargetMode="External"/><Relationship Id="rId7" Type="http://schemas.openxmlformats.org/officeDocument/2006/relationships/hyperlink" Target="http://geojson.io/" TargetMode="External"/><Relationship Id="rId2" Type="http://schemas.openxmlformats.org/officeDocument/2006/relationships/hyperlink" Target="http://python-visualization.github.io/folium/docs-master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toblerity.org/fiona/index.html" TargetMode="External"/><Relationship Id="rId5" Type="http://schemas.openxmlformats.org/officeDocument/2006/relationships/hyperlink" Target="https://macwright.org/2012/10/31/gis-with-python-shapely-fiona.html" TargetMode="External"/><Relationship Id="rId4" Type="http://schemas.openxmlformats.org/officeDocument/2006/relationships/hyperlink" Target="http://geopandas.org/index.html" TargetMode="Externa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tree/master/source-code/xarray" TargetMode="External"/><Relationship Id="rId2" Type="http://schemas.openxmlformats.org/officeDocument/2006/relationships/hyperlink" Target="https://github.com/gjbex/Python-for-data-science/tree/master/source-code/networkx" TargetMode="External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jbex/Python-for-data-science/blob/master/source-code/pandas/patient_data.ipynb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Python for data science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Geert Jan Bex</a:t>
            </a:r>
          </a:p>
          <a:p>
            <a:r>
              <a:rPr lang="en-US" dirty="0"/>
              <a:t>(</a:t>
            </a:r>
            <a:r>
              <a:rPr lang="en-US" dirty="0">
                <a:hlinkClick r:id="rId2"/>
              </a:rPr>
              <a:t>geertjan.bex@uhasselt.be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26841" y="6009448"/>
            <a:ext cx="7424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License</a:t>
            </a:r>
            <a:r>
              <a:rPr lang="en-US" dirty="0"/>
              <a:t>: this presentation is released under the Creative Commons CC BY 4.0,</a:t>
            </a:r>
            <a:br>
              <a:rPr lang="en-US" dirty="0"/>
            </a:br>
            <a:r>
              <a:rPr lang="en-US" dirty="0"/>
              <a:t>see </a:t>
            </a:r>
            <a:r>
              <a:rPr lang="en-US" dirty="0">
                <a:hlinkClick r:id="rId3"/>
              </a:rPr>
              <a:t>https://creativecommons.org/licenses/by/4.0/deed.ast</a:t>
            </a:r>
            <a:endParaRPr lang="nl-BE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B1057D6-423E-9216-6F18-C9DA96DA45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29"/>
          <a:stretch/>
        </p:blipFill>
        <p:spPr bwMode="auto">
          <a:xfrm>
            <a:off x="9529799" y="318938"/>
            <a:ext cx="1534493" cy="142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black text on an orange background&#10;&#10;AI-generated content may be incorrect.">
            <a:extLst>
              <a:ext uri="{FF2B5EF4-FFF2-40B4-BE49-F238E27FC236}">
                <a16:creationId xmlns:a16="http://schemas.microsoft.com/office/drawing/2014/main" id="{E3124D6B-4622-B0CA-F15D-DC4560D200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70" y="318938"/>
            <a:ext cx="3946238" cy="153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3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Visualization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800" dirty="0">
                <a:hlinkClick r:id="rId2"/>
              </a:rPr>
              <a:t>https://github.com/gjbex/Python-for-data-science/tree/master/source-code/seaborn </a:t>
            </a:r>
          </a:p>
          <a:p>
            <a:r>
              <a:rPr lang="nl-BE" sz="1800" dirty="0">
                <a:hlinkClick r:id="rId2"/>
              </a:rPr>
              <a:t>https://github.com/gjbex/Python-for-data-science/tree/master/source-code-/holoviews</a:t>
            </a:r>
            <a:r>
              <a:rPr lang="nl-BE" sz="1800" dirty="0"/>
              <a:t> </a:t>
            </a:r>
          </a:p>
          <a:p>
            <a:r>
              <a:rPr lang="nl-BE" sz="1800" dirty="0">
                <a:hlinkClick r:id="rId3"/>
              </a:rPr>
              <a:t>https://github.com/gjbex/Python-for-data-science/tree/master/source-code/altair</a:t>
            </a:r>
            <a:r>
              <a:rPr lang="nl-BE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142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Seaborn: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exploratory data visualization</a:t>
            </a:r>
          </a:p>
          <a:p>
            <a:pPr lvl="1"/>
            <a:r>
              <a:rPr lang="en-US" dirty="0"/>
              <a:t>Especially nice for statistics</a:t>
            </a:r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Nice to experiment with/explore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  <a:p>
            <a:r>
              <a:rPr lang="en-US" i="1" dirty="0">
                <a:solidFill>
                  <a:srgbClr val="C00000"/>
                </a:solidFill>
                <a:cs typeface="Courier New" panose="02070309020205020404" pitchFamily="49" charset="0"/>
              </a:rPr>
              <a:t>Simple</a:t>
            </a:r>
            <a:r>
              <a:rPr lang="en-US" dirty="0">
                <a:cs typeface="Courier New" panose="02070309020205020404" pitchFamily="49" charset="0"/>
              </a:rPr>
              <a:t> for complex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40233" y="4110683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seaborn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sns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https://github.com/gjbex/Python-for-data-science/tree/master/source-code/seaborn</a:t>
            </a:r>
            <a:r>
              <a:rPr lang="nl-BE" sz="20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AC3629-CD4C-84C8-69C5-EB2370C589C5}"/>
              </a:ext>
            </a:extLst>
          </p:cNvPr>
          <p:cNvSpPr txBox="1"/>
          <p:nvPr/>
        </p:nvSpPr>
        <p:spPr>
          <a:xfrm>
            <a:off x="8713558" y="5079723"/>
            <a:ext cx="258436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Samuel Norman Seaborn,</a:t>
            </a:r>
            <a:br>
              <a:rPr lang="en-US" dirty="0"/>
            </a:br>
            <a:r>
              <a:rPr lang="en-US" dirty="0"/>
              <a:t>The West Wing TV series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0224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HoloViews</a:t>
            </a:r>
            <a:r>
              <a:rPr lang="en-US" dirty="0"/>
              <a:t>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exploratory data visualization</a:t>
            </a:r>
          </a:p>
          <a:p>
            <a:pPr lvl="1"/>
            <a:r>
              <a:rPr lang="en-US" dirty="0"/>
              <a:t>Easy to create overlays</a:t>
            </a:r>
          </a:p>
          <a:p>
            <a:pPr lvl="1"/>
            <a:r>
              <a:rPr lang="en-US" dirty="0"/>
              <a:t>Parameter exploration</a:t>
            </a:r>
          </a:p>
          <a:p>
            <a:pPr lvl="2"/>
            <a:r>
              <a:rPr lang="en-US" dirty="0" err="1"/>
              <a:t>GridSpace</a:t>
            </a:r>
            <a:endParaRPr lang="en-US" dirty="0"/>
          </a:p>
          <a:p>
            <a:pPr lvl="2"/>
            <a:r>
              <a:rPr lang="en-US" dirty="0" err="1"/>
              <a:t>HoloMap</a:t>
            </a:r>
            <a:endParaRPr lang="en-US" dirty="0"/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Nice to experiment with/explore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  <a:p>
            <a:r>
              <a:rPr lang="en-US" i="1" dirty="0">
                <a:solidFill>
                  <a:srgbClr val="C00000"/>
                </a:solidFill>
                <a:cs typeface="Courier New" panose="02070309020205020404" pitchFamily="49" charset="0"/>
              </a:rPr>
              <a:t>Very simple</a:t>
            </a:r>
            <a:r>
              <a:rPr lang="en-US" dirty="0">
                <a:cs typeface="Courier New" panose="02070309020205020404" pitchFamily="49" charset="0"/>
              </a:rPr>
              <a:t> for complex things</a:t>
            </a:r>
            <a:endParaRPr lang="en-US" dirty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03913" y="2845386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holoviews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hv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https://github.com/gjbex/Python-for-data-science/tree/master/source-code-/holoviews</a:t>
            </a:r>
            <a:r>
              <a:rPr lang="nl-B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995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Altair: 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for interactive data visualization</a:t>
            </a:r>
          </a:p>
          <a:p>
            <a:pPr lvl="1"/>
            <a:r>
              <a:rPr lang="en-US" dirty="0"/>
              <a:t>Can create interactive plots</a:t>
            </a:r>
          </a:p>
          <a:p>
            <a:pPr lvl="1"/>
            <a:r>
              <a:rPr lang="en-US" dirty="0"/>
              <a:t>Nice for dashboards, </a:t>
            </a:r>
            <a:r>
              <a:rPr lang="en-US" dirty="0" err="1"/>
              <a:t>javascript</a:t>
            </a:r>
            <a:r>
              <a:rPr lang="en-US" dirty="0"/>
              <a:t>-based</a:t>
            </a:r>
          </a:p>
          <a:p>
            <a:pPr lvl="1"/>
            <a:r>
              <a:rPr lang="en-US" dirty="0"/>
              <a:t>Interfaces with </a:t>
            </a:r>
            <a:r>
              <a:rPr lang="en-US" dirty="0" err="1"/>
              <a:t>numpy</a:t>
            </a:r>
            <a:r>
              <a:rPr lang="en-US" dirty="0"/>
              <a:t>, pandas</a:t>
            </a:r>
          </a:p>
          <a:p>
            <a:r>
              <a:rPr lang="en-US" dirty="0">
                <a:cs typeface="Courier New" panose="02070309020205020404" pitchFamily="49" charset="0"/>
              </a:rPr>
              <a:t>Declarative style, Grammar of Graphics</a:t>
            </a:r>
          </a:p>
          <a:p>
            <a:r>
              <a:rPr lang="en-US" i="1" dirty="0">
                <a:cs typeface="Courier New" panose="02070309020205020404" pitchFamily="49" charset="0"/>
              </a:rPr>
              <a:t>Learning curve</a:t>
            </a:r>
            <a:r>
              <a:rPr lang="en-US" dirty="0">
                <a:cs typeface="Courier New" panose="02070309020205020404" pitchFamily="49" charset="0"/>
              </a:rPr>
              <a:t> for complex things</a:t>
            </a:r>
            <a:endParaRPr lang="en-US" dirty="0"/>
          </a:p>
          <a:p>
            <a:pPr lvl="1"/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6000" y="4998423"/>
            <a:ext cx="5094865" cy="727631"/>
            <a:chOff x="228920" y="1198493"/>
            <a:chExt cx="5094865" cy="727631"/>
          </a:xfrm>
        </p:grpSpPr>
        <p:sp>
          <p:nvSpPr>
            <p:cNvPr id="6" name="TextBox 5"/>
            <p:cNvSpPr txBox="1"/>
            <p:nvPr/>
          </p:nvSpPr>
          <p:spPr>
            <a:xfrm>
              <a:off x="228920" y="1556792"/>
              <a:ext cx="326057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altair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as alt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9" name="Straight Arrow Connector 8"/>
              <p:cNvCxnSpPr>
                <a:stCxn id="8" idx="1"/>
                <a:endCxn id="6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75C9F7B-CC89-24D3-571B-EB7BEF14DE93}"/>
              </a:ext>
            </a:extLst>
          </p:cNvPr>
          <p:cNvSpPr txBox="1"/>
          <p:nvPr/>
        </p:nvSpPr>
        <p:spPr>
          <a:xfrm>
            <a:off x="836592" y="6108672"/>
            <a:ext cx="988568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BE" sz="2000" dirty="0">
                <a:hlinkClick r:id="rId2"/>
              </a:rPr>
              <a:t>https://github.com/gjbex/Python-for-data-science/tree/master/source-code/altair</a:t>
            </a:r>
            <a:r>
              <a:rPr lang="nl-B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367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A7D1A-FE0A-E175-9CBD-247732A6F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9A48-49D1-B4FA-4891-8C4E81030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Seaborn:</a:t>
            </a:r>
            <a:br>
              <a:rPr lang="en-US" dirty="0"/>
            </a:br>
            <a:r>
              <a:rPr lang="en-US" dirty="0">
                <a:hlinkClick r:id="rId2"/>
              </a:rPr>
              <a:t>https://seaborn.pydata.org/</a:t>
            </a:r>
            <a:r>
              <a:rPr lang="en-US" dirty="0"/>
              <a:t> </a:t>
            </a:r>
          </a:p>
          <a:p>
            <a:r>
              <a:rPr lang="en-US" dirty="0" err="1"/>
              <a:t>HoloViews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>
                <a:hlinkClick r:id="rId3"/>
              </a:rPr>
              <a:t>https://holoviews.org/</a:t>
            </a:r>
            <a:r>
              <a:rPr lang="en-US" dirty="0"/>
              <a:t> </a:t>
            </a:r>
          </a:p>
          <a:p>
            <a:r>
              <a:rPr lang="en-US" dirty="0"/>
              <a:t>Altair:</a:t>
            </a:r>
            <a:br>
              <a:rPr lang="en-US" dirty="0"/>
            </a:br>
            <a:r>
              <a:rPr lang="en-US" dirty="0">
                <a:hlinkClick r:id="rId4"/>
              </a:rPr>
              <a:t>https://altair-viz.github.io/</a:t>
            </a:r>
            <a:r>
              <a:rPr lang="en-US" dirty="0"/>
              <a:t> </a:t>
            </a:r>
          </a:p>
          <a:p>
            <a:r>
              <a:rPr lang="en-US" dirty="0"/>
              <a:t>Overview of data visualization types &amp; libraries for Python</a:t>
            </a:r>
            <a:br>
              <a:rPr lang="en-US" dirty="0"/>
            </a:br>
            <a:r>
              <a:rPr lang="en-US" dirty="0">
                <a:hlinkClick r:id="rId5"/>
              </a:rPr>
              <a:t>https://python-graph-gallery.com/</a:t>
            </a:r>
            <a:endParaRPr lang="en-US" dirty="0"/>
          </a:p>
          <a:p>
            <a:r>
              <a:rPr lang="en-US" dirty="0" err="1"/>
              <a:t>ColorBrewer</a:t>
            </a:r>
            <a:r>
              <a:rPr lang="en-US" dirty="0"/>
              <a:t> 2.0: advice on choosing appropriate color maps</a:t>
            </a:r>
            <a:br>
              <a:rPr lang="en-US" sz="2800" dirty="0"/>
            </a:br>
            <a:r>
              <a:rPr lang="en-US" dirty="0">
                <a:hlinkClick r:id="rId6"/>
              </a:rPr>
              <a:t>http://colorbrewer2.org/</a:t>
            </a:r>
            <a:r>
              <a:rPr lang="en-US" dirty="0"/>
              <a:t>  </a:t>
            </a:r>
          </a:p>
          <a:p>
            <a:r>
              <a:rPr lang="en-US" dirty="0" err="1"/>
              <a:t>Coblis</a:t>
            </a:r>
            <a:r>
              <a:rPr lang="en-US" dirty="0"/>
              <a:t>: color blindness simulator</a:t>
            </a:r>
            <a:br>
              <a:rPr lang="en-US" sz="2800" dirty="0"/>
            </a:br>
            <a:r>
              <a:rPr lang="en-US" sz="2800" dirty="0">
                <a:hlinkClick r:id="rId7"/>
              </a:rPr>
              <a:t>https://www.color-blindness.com/coblis-color-blindness-simulator/</a:t>
            </a:r>
            <a:r>
              <a:rPr lang="en-US" sz="2800" dirty="0"/>
              <a:t> </a:t>
            </a:r>
          </a:p>
          <a:p>
            <a:endParaRPr lang="en-US" dirty="0"/>
          </a:p>
          <a:p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F8A4C-FF08-4B8B-F153-EEF8AD411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7427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Manipulating strings:</a:t>
            </a:r>
            <a:br>
              <a:rPr lang="en-US" dirty="0"/>
            </a:br>
            <a:r>
              <a:rPr lang="en-US" dirty="0"/>
              <a:t>Python regular expressions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https://github.com/gjbex/Python-for-data-science/tree/master/source-code/regexes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9394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Regular expression</a:t>
            </a:r>
            <a:br>
              <a:rPr lang="en-US" dirty="0"/>
            </a:br>
            <a:r>
              <a:rPr lang="en-US" dirty="0"/>
              <a:t>       = description of a language</a:t>
            </a:r>
            <a:br>
              <a:rPr lang="en-US" dirty="0"/>
            </a:br>
            <a:r>
              <a:rPr lang="en-US" dirty="0"/>
              <a:t>      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set of strings</a:t>
            </a:r>
          </a:p>
          <a:p>
            <a:r>
              <a:rPr lang="en-US" dirty="0"/>
              <a:t>Language can be</a:t>
            </a:r>
          </a:p>
          <a:p>
            <a:pPr lvl="1"/>
            <a:r>
              <a:rPr lang="en-US" dirty="0"/>
              <a:t>Finite</a:t>
            </a:r>
          </a:p>
          <a:p>
            <a:pPr lvl="1"/>
            <a:r>
              <a:rPr lang="en-US" dirty="0"/>
              <a:t>Infinite</a:t>
            </a:r>
          </a:p>
          <a:p>
            <a:pPr lvl="2"/>
            <a:r>
              <a:rPr lang="en-US" dirty="0"/>
              <a:t>Remember, set of all strings is infinite, countable</a:t>
            </a:r>
          </a:p>
          <a:p>
            <a:r>
              <a:rPr lang="en-US" dirty="0"/>
              <a:t>Chomsky hierarchy</a:t>
            </a:r>
          </a:p>
          <a:p>
            <a:pPr lvl="1"/>
            <a:r>
              <a:rPr lang="en-US" dirty="0"/>
              <a:t>regular languages</a:t>
            </a:r>
            <a:br>
              <a:rPr lang="en-US" dirty="0"/>
            </a:br>
            <a:r>
              <a:rPr lang="en-US" dirty="0"/>
              <a:t>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context-free languages</a:t>
            </a:r>
            <a:br>
              <a:rPr lang="en-US" dirty="0"/>
            </a:br>
            <a:r>
              <a:rPr lang="en-US" dirty="0"/>
              <a:t>    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context-sensitive languages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>
                <a:sym typeface="Symbol"/>
              </a:rPr>
              <a:t></a:t>
            </a:r>
            <a:r>
              <a:rPr lang="en-US" dirty="0"/>
              <a:t> recursively enumerable languages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5521" y="6021289"/>
            <a:ext cx="872610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Python regular expressions can express more than regular languages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15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expressive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cs typeface="Courier New" pitchFamily="49" charset="0"/>
              </a:rPr>
              <a:t>Never</a:t>
            </a:r>
            <a:r>
              <a:rPr lang="en-US" dirty="0">
                <a:cs typeface="Courier New" pitchFamily="49" charset="0"/>
              </a:rPr>
              <a:t> parse HTML or XML with regular expressions!!!</a:t>
            </a:r>
          </a:p>
          <a:p>
            <a:pPr lvl="1"/>
            <a:r>
              <a:rPr lang="en-US" dirty="0">
                <a:cs typeface="Courier New" pitchFamily="49" charset="0"/>
              </a:rPr>
              <a:t>HTML &amp; XML are </a:t>
            </a:r>
            <a:r>
              <a:rPr lang="en-US" i="1" dirty="0">
                <a:cs typeface="Courier New" pitchFamily="49" charset="0"/>
              </a:rPr>
              <a:t>context-free</a:t>
            </a:r>
            <a:r>
              <a:rPr lang="en-US" dirty="0">
                <a:cs typeface="Courier New" pitchFamily="49" charset="0"/>
              </a:rPr>
              <a:t> languages</a:t>
            </a:r>
          </a:p>
          <a:p>
            <a:pPr lvl="1"/>
            <a:r>
              <a:rPr lang="en-US" dirty="0">
                <a:cs typeface="Courier New" pitchFamily="49" charset="0"/>
              </a:rPr>
              <a:t>Even if you think you can, </a:t>
            </a:r>
            <a:r>
              <a:rPr lang="en-US" i="1" dirty="0">
                <a:cs typeface="Courier New" pitchFamily="49" charset="0"/>
              </a:rPr>
              <a:t>don't</a:t>
            </a:r>
            <a:r>
              <a:rPr lang="en-US" dirty="0">
                <a:cs typeface="Courier New" pitchFamily="49" charset="0"/>
              </a:rPr>
              <a:t>, there be dragons</a:t>
            </a:r>
          </a:p>
          <a:p>
            <a:r>
              <a:rPr lang="en-US" dirty="0">
                <a:cs typeface="Courier New" pitchFamily="49" charset="0"/>
              </a:rPr>
              <a:t>Can you write a regular expression to match all regular expressions?</a:t>
            </a:r>
          </a:p>
          <a:p>
            <a:pPr lvl="1"/>
            <a:r>
              <a:rPr lang="en-US" dirty="0">
                <a:cs typeface="Courier New" pitchFamily="49" charset="0"/>
              </a:rPr>
              <a:t>No: the language of regular expressions is context-free</a:t>
            </a:r>
          </a:p>
          <a:p>
            <a:r>
              <a:rPr lang="en-US" dirty="0">
                <a:cs typeface="Courier New" pitchFamily="49" charset="0"/>
              </a:rPr>
              <a:t>Can you parse English using a regular expression</a:t>
            </a:r>
          </a:p>
          <a:p>
            <a:pPr lvl="1"/>
            <a:r>
              <a:rPr lang="en-US" dirty="0">
                <a:cs typeface="Courier New" pitchFamily="49" charset="0"/>
              </a:rPr>
              <a:t>No: English is a little bit context-sensitive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B36F15-DDA6-9CD1-711B-A6F6BAB3DB66}"/>
              </a:ext>
            </a:extLst>
          </p:cNvPr>
          <p:cNvSpPr txBox="1"/>
          <p:nvPr/>
        </p:nvSpPr>
        <p:spPr>
          <a:xfrm>
            <a:off x="1442720" y="6126164"/>
            <a:ext cx="95558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https://github.com/gjbex/Python-for-data-science/blob/master/source-code/regexes/regexes.ipynb</a:t>
            </a:r>
            <a:r>
              <a:rPr lang="en-US" dirty="0"/>
              <a:t>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9304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examples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DNA: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[ACGT]+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[ACGT]</a:t>
            </a:r>
            <a:r>
              <a:rPr lang="en-US" dirty="0">
                <a:cs typeface="Courier New" pitchFamily="49" charset="0"/>
              </a:rPr>
              <a:t> = one out of {A, C, G, T}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= one or more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 {A, C, G, T, AA, AC,…,GAATTCAA,…}</a:t>
            </a:r>
            <a:endParaRPr lang="en-US" sz="2300" dirty="0">
              <a:cs typeface="Courier New" pitchFamily="49" charset="0"/>
            </a:endParaRPr>
          </a:p>
          <a:p>
            <a:r>
              <a:rPr lang="en-US" dirty="0"/>
              <a:t>DNA containing AAT: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cs typeface="Courier New" pitchFamily="49" charset="0"/>
              </a:rPr>
              <a:t> followed by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dirty="0">
                <a:cs typeface="Courier New" pitchFamily="49" charset="0"/>
              </a:rPr>
              <a:t>              = zero or more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,…, </a:t>
            </a:r>
            <a:r>
              <a:rPr lang="en-US" sz="2300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A, CGT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GGAT,…}</a:t>
            </a:r>
            <a:endParaRPr lang="en-US" dirty="0">
              <a:latin typeface="Lucida Sans" pitchFamily="34" charset="0"/>
              <a:cs typeface="Courier New" pitchFamily="49" charset="0"/>
            </a:endParaRPr>
          </a:p>
          <a:p>
            <a:r>
              <a:rPr lang="en-US" dirty="0"/>
              <a:t>DNA containing AAT or TAT: </a:t>
            </a:r>
            <a:br>
              <a:rPr lang="en-US" dirty="0"/>
            </a:br>
            <a:r>
              <a:rPr lang="en-US" dirty="0"/>
              <a:t>    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[ACGT]*(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|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TAT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|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either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,</a:t>
            </a:r>
            <a:r>
              <a:rPr lang="en-US" dirty="0">
                <a:cs typeface="Courier New" pitchFamily="49" charset="0"/>
              </a:rPr>
              <a:t> or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A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,.., C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AAT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</a:t>
            </a:r>
            <a:r>
              <a:rPr lang="en-US" sz="2300" b="1" i="1" dirty="0">
                <a:latin typeface="Lucida Sans" pitchFamily="34" charset="0"/>
                <a:cs typeface="Courier New" pitchFamily="49" charset="0"/>
              </a:rPr>
              <a:t>TAT</a:t>
            </a:r>
            <a:r>
              <a:rPr lang="en-US" sz="2300" dirty="0">
                <a:latin typeface="Lucida Sans" pitchFamily="34" charset="0"/>
                <a:cs typeface="Courier New" pitchFamily="49" charset="0"/>
              </a:rPr>
              <a:t>GT,..}</a:t>
            </a:r>
          </a:p>
          <a:p>
            <a:r>
              <a:rPr lang="en-US" dirty="0">
                <a:latin typeface="Lucida Sans" pitchFamily="34" charset="0"/>
                <a:cs typeface="Courier New" pitchFamily="49" charset="0"/>
              </a:rPr>
              <a:t>DNA containing AA or AACC: [ACGT]*AA(CC)?[ACGT]*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 = zero or one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Lucida Sans" pitchFamily="34" charset="0"/>
                <a:cs typeface="Courier New" pitchFamily="49" charset="0"/>
              </a:rPr>
              <a:t>language = 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{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A, C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 C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,…, AGAT</a:t>
            </a:r>
            <a:r>
              <a:rPr lang="en-US" sz="2200" b="1" i="1" dirty="0">
                <a:latin typeface="Lucida Sans" pitchFamily="34" charset="0"/>
                <a:cs typeface="Courier New" pitchFamily="49" charset="0"/>
              </a:rPr>
              <a:t>AACC</a:t>
            </a:r>
            <a:r>
              <a:rPr lang="en-US" sz="2200" dirty="0">
                <a:latin typeface="Lucida Sans" pitchFamily="34" charset="0"/>
                <a:cs typeface="Courier New" pitchFamily="49" charset="0"/>
              </a:rPr>
              <a:t>TTA}</a:t>
            </a:r>
            <a:endParaRPr lang="en-US" dirty="0">
              <a:latin typeface="Lucida Sans" pitchFamily="34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05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examples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Belgian phone number:   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[1-9]\d?</a:t>
            </a:r>
            <a:r>
              <a:rPr lang="en-US" sz="2600" b="1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[1-9]\d{5,6}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] </a:t>
            </a:r>
            <a:r>
              <a:rPr lang="en-US" dirty="0">
                <a:cs typeface="Courier New" pitchFamily="49" charset="0"/>
              </a:rPr>
              <a:t>= any character from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cs typeface="Courier New" pitchFamily="49" charset="0"/>
              </a:rPr>
              <a:t> to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c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>
                <a:cs typeface="Courier New" pitchFamily="49" charset="0"/>
              </a:rPr>
              <a:t>              =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[0-9]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,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=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 to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cs typeface="Courier New" pitchFamily="49" charset="0"/>
              </a:rPr>
              <a:t> 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</a:p>
          <a:p>
            <a:r>
              <a:rPr lang="en-US" dirty="0">
                <a:cs typeface="Courier New" pitchFamily="49" charset="0"/>
              </a:rPr>
              <a:t>All strings, including empty string: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.*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dirty="0">
                <a:cs typeface="Courier New" pitchFamily="49" charset="0"/>
              </a:rPr>
              <a:t>= any character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cs typeface="Courier New" pitchFamily="49" charset="0"/>
              </a:rPr>
              <a:t>Email address: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\w+(?:\.\w+)?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\w+(?:\.\w+)+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\w       </a:t>
            </a:r>
            <a:r>
              <a:rPr lang="en-US" dirty="0">
                <a:cs typeface="Courier New" pitchFamily="49" charset="0"/>
              </a:rPr>
              <a:t>=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[A-Za-z0-9_]</a:t>
            </a:r>
          </a:p>
          <a:p>
            <a:pPr lvl="1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       = one or more </a:t>
            </a:r>
            <a:r>
              <a:rPr lang="en-US" dirty="0" err="1">
                <a:cs typeface="Courier New" pitchFamily="49" charset="0"/>
              </a:rPr>
              <a:t>repetions</a:t>
            </a:r>
            <a:r>
              <a:rPr lang="en-US" dirty="0">
                <a:cs typeface="Courier New" pitchFamily="49" charset="0"/>
              </a:rPr>
              <a:t> of </a:t>
            </a:r>
            <a:r>
              <a:rPr lang="en-US" i="1" dirty="0">
                <a:cs typeface="Courier New" pitchFamily="49" charset="0"/>
              </a:rPr>
              <a:t>expr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\.       </a:t>
            </a:r>
            <a:r>
              <a:rPr lang="en-US" dirty="0">
                <a:cs typeface="Courier New" pitchFamily="49" charset="0"/>
              </a:rPr>
              <a:t>= character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'.'</a:t>
            </a:r>
            <a:endParaRPr lang="en-US" i="1" dirty="0"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(?: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) </a:t>
            </a:r>
            <a:r>
              <a:rPr lang="en-US" dirty="0">
                <a:cs typeface="Courier New" pitchFamily="49" charset="0"/>
                <a:sym typeface="Wingdings" pitchFamily="2" charset="2"/>
              </a:rPr>
              <a:t>= grouped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00257" y="5366710"/>
            <a:ext cx="189667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Don't use this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in practice!!!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469914" y="5822464"/>
            <a:ext cx="4598893" cy="616134"/>
            <a:chOff x="2411760" y="6165304"/>
            <a:chExt cx="4598893" cy="616134"/>
          </a:xfrm>
        </p:grpSpPr>
        <p:sp>
          <p:nvSpPr>
            <p:cNvPr id="5" name="TextBox 4"/>
            <p:cNvSpPr txBox="1"/>
            <p:nvPr/>
          </p:nvSpPr>
          <p:spPr>
            <a:xfrm>
              <a:off x="2771800" y="6381328"/>
              <a:ext cx="4238853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Similar to brackets in math expressions</a:t>
              </a:r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flipH="1" flipV="1">
              <a:off x="2411760" y="6165304"/>
              <a:ext cx="360040" cy="41607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542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598EC-1C61-495B-A9F8-4410E339CCF5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60836" y="5445224"/>
            <a:ext cx="4779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hlinkClick r:id="rId2"/>
              </a:rPr>
              <a:t>http://bit.ly/2O8Zpex</a:t>
            </a:r>
            <a:r>
              <a:rPr lang="en-US" sz="4000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77" y="980729"/>
            <a:ext cx="4093046" cy="409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10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Characters that have to be escaped</a:t>
            </a:r>
          </a:p>
          <a:p>
            <a:pPr lvl="1"/>
            <a:r>
              <a:rPr lang="en-US" dirty="0"/>
              <a:t>tab     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\t</a:t>
            </a:r>
          </a:p>
          <a:p>
            <a:pPr lvl="1"/>
            <a:r>
              <a:rPr lang="en-US" dirty="0"/>
              <a:t>new line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\n</a:t>
            </a:r>
          </a:p>
          <a:p>
            <a:pPr lvl="1"/>
            <a:r>
              <a:rPr lang="en-US" dirty="0"/>
              <a:t>carriage return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\r</a:t>
            </a:r>
          </a:p>
          <a:p>
            <a:pPr lvl="1"/>
            <a:r>
              <a:rPr lang="en-US" dirty="0"/>
              <a:t>\          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\\</a:t>
            </a:r>
          </a:p>
          <a:p>
            <a:pPr lvl="1"/>
            <a:r>
              <a:rPr lang="en-US" dirty="0"/>
              <a:t>brackets              :  </a:t>
            </a:r>
            <a:r>
              <a:rPr lang="en-US" spc="-150" dirty="0">
                <a:latin typeface="Courier New" pitchFamily="49" charset="0"/>
                <a:cs typeface="Courier New" pitchFamily="49" charset="0"/>
              </a:rPr>
              <a:t>\(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\)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\[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\]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\{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\}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operators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\+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\-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\*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\?</a:t>
            </a:r>
          </a:p>
          <a:p>
            <a:pPr lvl="1"/>
            <a:r>
              <a:rPr lang="en-US" dirty="0"/>
              <a:t>.  (dot)                 :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\.</a:t>
            </a:r>
          </a:p>
          <a:p>
            <a:r>
              <a:rPr lang="en-US" dirty="0">
                <a:cs typeface="Courier New" pitchFamily="49" charset="0"/>
              </a:rPr>
              <a:t>All other characters literal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18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character 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dirty="0"/>
              <a:t>                =  {'x'}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[xyz]  </a:t>
            </a:r>
            <a:r>
              <a:rPr lang="en-US" dirty="0"/>
              <a:t>=  {'x', 'y', 'z'}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[x-z]</a:t>
            </a:r>
            <a:r>
              <a:rPr lang="en-US" dirty="0"/>
              <a:t>     =  {c | 'x' </a:t>
            </a:r>
            <a:r>
              <a:rPr lang="en-US" dirty="0">
                <a:sym typeface="Symbol"/>
              </a:rPr>
              <a:t></a:t>
            </a:r>
            <a:r>
              <a:rPr lang="en-US" dirty="0"/>
              <a:t> c </a:t>
            </a:r>
            <a:r>
              <a:rPr lang="en-US" dirty="0">
                <a:sym typeface="Symbol"/>
              </a:rPr>
              <a:t></a:t>
            </a:r>
            <a:r>
              <a:rPr lang="en-US" dirty="0"/>
              <a:t> 'z'}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[^xyz] </a:t>
            </a:r>
            <a:r>
              <a:rPr lang="en-US" dirty="0"/>
              <a:t>=  {any} \ {'x', 'y', 'z'}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\w</a:t>
            </a:r>
            <a:r>
              <a:rPr lang="en-US" dirty="0"/>
              <a:t>             =  {'A',…,'Z', 'a',…,'z', '0',…,'9', '_'}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\W</a:t>
            </a:r>
            <a:r>
              <a:rPr lang="en-US" dirty="0"/>
              <a:t>             =  {any} \ {'A',…,'Z', 'a',…,'z', '0',…,'9', '_'}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/>
              <a:t>             =  {'0',…,'9'}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\D</a:t>
            </a:r>
            <a:r>
              <a:rPr lang="en-US" dirty="0"/>
              <a:t>             =  {any} \ {'0',…,'9'}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\s     </a:t>
            </a:r>
            <a:r>
              <a:rPr lang="en-US" dirty="0"/>
              <a:t>=  {' ', '\t', '\f', '\r', '\n', '\v'}         (white space)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\S</a:t>
            </a:r>
            <a:r>
              <a:rPr lang="en-US" dirty="0"/>
              <a:t>             =  {any} \ {' ', '\t', '\f', '\r', '\n', '\v'}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dirty="0"/>
              <a:t>                =  {any} \ {'\n'}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7929" y="5910372"/>
            <a:ext cx="72429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Note: strings are Unicode, so, e.g., </a:t>
            </a:r>
            <a:r>
              <a:rPr lang="en-US" sz="24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\d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matches numerals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           in any script,  not only Arabic numerals</a:t>
            </a:r>
          </a:p>
        </p:txBody>
      </p:sp>
    </p:spTree>
    <p:extLst>
      <p:ext uri="{BB962C8B-B14F-4D97-AF65-F5344CB8AC3E}">
        <p14:creationId xmlns:p14="http://schemas.microsoft.com/office/powerpoint/2010/main" val="9127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r>
              <a:rPr lang="en-US" dirty="0">
                <a:cs typeface="Courier New" pitchFamily="49" charset="0"/>
              </a:rPr>
              <a:t>Concatenation: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 (implicit)</a:t>
            </a:r>
            <a:endParaRPr lang="en-US" dirty="0">
              <a:cs typeface="Courier New" pitchFamily="49" charset="0"/>
            </a:endParaRPr>
          </a:p>
          <a:p>
            <a:pPr marL="342900" lvl="2" indent="-342900"/>
            <a:r>
              <a:rPr lang="en-US" dirty="0">
                <a:cs typeface="Courier New" pitchFamily="49" charset="0"/>
              </a:rPr>
              <a:t>Choice: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|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</a:rPr>
              <a:t>= either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1</a:t>
            </a:r>
            <a:r>
              <a:rPr lang="en-US" dirty="0">
                <a:latin typeface="Lucida Sans" pitchFamily="34" charset="0"/>
                <a:cs typeface="Courier New" pitchFamily="49" charset="0"/>
              </a:rPr>
              <a:t>,</a:t>
            </a:r>
            <a:r>
              <a:rPr lang="en-US" dirty="0">
                <a:cs typeface="Courier New" pitchFamily="49" charset="0"/>
              </a:rPr>
              <a:t> or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i="1" baseline="-25000" dirty="0">
                <a:latin typeface="Lucida Sans" pitchFamily="34" charset="0"/>
                <a:cs typeface="Courier New" pitchFamily="49" charset="0"/>
              </a:rPr>
              <a:t>2</a:t>
            </a:r>
          </a:p>
          <a:p>
            <a:pPr marL="342900" lvl="2" indent="-342900"/>
            <a:r>
              <a:rPr lang="en-US" dirty="0">
                <a:cs typeface="Courier New" pitchFamily="49" charset="0"/>
              </a:rPr>
              <a:t>Repetition:	</a:t>
            </a: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  =  exactly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m,n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=  minimum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, maximum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cs typeface="Courier New" pitchFamily="49" charset="0"/>
              </a:rPr>
              <a:t> </a:t>
            </a:r>
            <a:br>
              <a:rPr lang="en-US" dirty="0">
                <a:cs typeface="Courier New" pitchFamily="49" charset="0"/>
              </a:rPr>
            </a:br>
            <a:r>
              <a:rPr lang="en-US" dirty="0">
                <a:cs typeface="Courier New" pitchFamily="49" charset="0"/>
              </a:rPr>
              <a:t>                              where </a:t>
            </a:r>
            <a:r>
              <a:rPr lang="en-US" i="1" dirty="0">
                <a:latin typeface="Lucida Sans" panose="020B0602030504020204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</a:t>
            </a:r>
            <a:r>
              <a:rPr lang="en-US" dirty="0">
                <a:cs typeface="Courier New" pitchFamily="49" charset="0"/>
                <a:sym typeface="Symbol"/>
              </a:rPr>
              <a:t></a:t>
            </a:r>
            <a:r>
              <a:rPr lang="en-US" dirty="0">
                <a:cs typeface="Courier New" pitchFamily="49" charset="0"/>
              </a:rPr>
              <a:t> </a:t>
            </a:r>
            <a:r>
              <a:rPr lang="en-US" i="1" dirty="0">
                <a:latin typeface="Lucida Sans" panose="020B0602030504020204" pitchFamily="34" charset="0"/>
                <a:cs typeface="Courier New" pitchFamily="49" charset="0"/>
              </a:rPr>
              <a:t>n</a:t>
            </a: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,n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 =  minimum zero, maximum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n </a:t>
            </a:r>
            <a:r>
              <a:rPr lang="en-US" dirty="0">
                <a:cs typeface="Courier New" pitchFamily="49" charset="0"/>
              </a:rPr>
              <a:t>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m,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  <a:r>
              <a:rPr lang="en-US" dirty="0">
                <a:cs typeface="Courier New" pitchFamily="49" charset="0"/>
              </a:rPr>
              <a:t>     =  minimum </a:t>
            </a:r>
            <a:r>
              <a:rPr lang="en-US" i="1" dirty="0">
                <a:latin typeface="Lucida Sans" pitchFamily="34" charset="0"/>
                <a:cs typeface="Courier New" pitchFamily="49" charset="0"/>
              </a:rPr>
              <a:t>m</a:t>
            </a:r>
            <a:r>
              <a:rPr lang="en-US" dirty="0">
                <a:cs typeface="Courier New" pitchFamily="49" charset="0"/>
              </a:rPr>
              <a:t>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cs typeface="Courier New" pitchFamily="49" charset="0"/>
              </a:rPr>
              <a:t>             =  zero or one occurrence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dirty="0">
                <a:cs typeface="Courier New" pitchFamily="49" charset="0"/>
              </a:rPr>
              <a:t>             =  zero or more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en-US" dirty="0">
                <a:cs typeface="Courier New" pitchFamily="49" charset="0"/>
              </a:rPr>
              <a:t>             =  one or more repetitions of </a:t>
            </a:r>
            <a:r>
              <a:rPr lang="en-US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i="1" dirty="0">
              <a:latin typeface="Lucida Sans" pitchFamily="34" charset="0"/>
              <a:cs typeface="Courier New" pitchFamily="49" charset="0"/>
            </a:endParaRPr>
          </a:p>
          <a:p>
            <a:pPr marL="800100" lvl="3" indent="-342900"/>
            <a:endParaRPr lang="en-US" i="1" dirty="0">
              <a:latin typeface="Lucida Sans" pitchFamily="34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3684" y="5775648"/>
            <a:ext cx="33205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Longest match semantics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91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863" y="341676"/>
            <a:ext cx="8229600" cy="1143000"/>
          </a:xfrm>
        </p:spPr>
        <p:txBody>
          <a:bodyPr/>
          <a:lstStyle/>
          <a:p>
            <a:r>
              <a:rPr lang="en-US" dirty="0"/>
              <a:t>Greedy vs. non-greedy operators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Consider 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name="x"&gt;15&lt;/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dirty="0"/>
              <a:t>'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&lt;.+&gt;</a:t>
            </a:r>
            <a:r>
              <a:rPr lang="en-US" dirty="0"/>
              <a:t> will match substring …</a:t>
            </a:r>
            <a:br>
              <a:rPr lang="en-US" dirty="0"/>
            </a:br>
            <a:r>
              <a:rPr lang="en-US" dirty="0"/>
              <a:t>    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latin typeface="Courier New" pitchFamily="49" charset="0"/>
              <a:cs typeface="Courier New" pitchFamily="49" charset="0"/>
            </a:endParaRPr>
          </a:p>
          <a:p>
            <a:endParaRPr lang="en-US" dirty="0">
              <a:cs typeface="Courier New" pitchFamily="49" charset="0"/>
            </a:endParaRPr>
          </a:p>
          <a:p>
            <a:r>
              <a:rPr lang="en-US" dirty="0">
                <a:cs typeface="Courier New" pitchFamily="49" charset="0"/>
              </a:rPr>
              <a:t>Use non-greedy operator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&lt;.+?&gt;</a:t>
            </a:r>
            <a:r>
              <a:rPr lang="en-US" dirty="0"/>
              <a:t> will match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</a:t>
            </a:r>
            <a:r>
              <a:rPr lang="en-US" dirty="0"/>
              <a:t>'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pPr marL="342900" lvl="3" indent="-342900">
              <a:buFont typeface="Arial" pitchFamily="34" charset="0"/>
              <a:buChar char="•"/>
            </a:pPr>
            <a:r>
              <a:rPr lang="en-US" sz="3200" i="1" dirty="0" err="1">
                <a:latin typeface="Lucida Sans" pitchFamily="34" charset="0"/>
                <a:cs typeface="Courier New" pitchFamily="49" charset="0"/>
              </a:rPr>
              <a:t>expr</a:t>
            </a:r>
            <a:r>
              <a:rPr lang="en-US" sz="3200" i="1" dirty="0">
                <a:latin typeface="Lucida Sans" pitchFamily="34" charset="0"/>
                <a:cs typeface="Courier New" pitchFamily="49" charset="0"/>
              </a:rPr>
              <a:t>&lt;op&gt;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3200" dirty="0">
                <a:cs typeface="Courier New" pitchFamily="49" charset="0"/>
              </a:rPr>
              <a:t>   =  operator </a:t>
            </a:r>
            <a:r>
              <a:rPr lang="en-US" sz="3200" i="1" dirty="0">
                <a:latin typeface="Lucida Sans" pitchFamily="34" charset="0"/>
                <a:cs typeface="Courier New" pitchFamily="49" charset="0"/>
              </a:rPr>
              <a:t>&lt;op&gt;</a:t>
            </a:r>
            <a:r>
              <a:rPr lang="en-US" sz="3200" dirty="0">
                <a:cs typeface="Courier New" pitchFamily="49" charset="0"/>
              </a:rPr>
              <a:t> with shortest</a:t>
            </a:r>
            <a:br>
              <a:rPr lang="en-US" sz="3200" dirty="0">
                <a:cs typeface="Courier New" pitchFamily="49" charset="0"/>
              </a:rPr>
            </a:br>
            <a:r>
              <a:rPr lang="en-US" sz="3200" dirty="0">
                <a:cs typeface="Courier New" pitchFamily="49" charset="0"/>
              </a:rPr>
              <a:t>                               match semantics (i.e., non-</a:t>
            </a:r>
            <a:br>
              <a:rPr lang="en-US" sz="3200" dirty="0">
                <a:cs typeface="Courier New" pitchFamily="49" charset="0"/>
              </a:rPr>
            </a:br>
            <a:r>
              <a:rPr lang="en-US" sz="3200" dirty="0">
                <a:cs typeface="Courier New" pitchFamily="49" charset="0"/>
              </a:rPr>
              <a:t>                               greedy) applied to </a:t>
            </a:r>
            <a:r>
              <a:rPr lang="en-US" sz="3200" i="1" dirty="0" err="1">
                <a:latin typeface="Lucida Sans" pitchFamily="34" charset="0"/>
                <a:cs typeface="Courier New" pitchFamily="49" charset="0"/>
              </a:rPr>
              <a:t>expr</a:t>
            </a:r>
            <a:endParaRPr lang="en-US" sz="3200" i="1" dirty="0">
              <a:latin typeface="Lucida Sans" pitchFamily="34" charset="0"/>
              <a:cs typeface="Courier New" pitchFamily="49" charset="0"/>
            </a:endParaRPr>
          </a:p>
          <a:p>
            <a:pPr marL="342900" lvl="3" indent="-342900">
              <a:buFont typeface="Arial" pitchFamily="34" charset="0"/>
              <a:buChar char="•"/>
            </a:pPr>
            <a:r>
              <a:rPr lang="en-US" sz="3200" dirty="0">
                <a:cs typeface="Courier New" pitchFamily="49" charset="0"/>
              </a:rPr>
              <a:t>Alternative: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&lt;[^&gt;]+&gt;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8088" y="3045339"/>
            <a:ext cx="34215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Longest match semantics!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7808" y="2445175"/>
            <a:ext cx="4374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4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name="x"&gt;15&lt;/</a:t>
            </a:r>
            <a:r>
              <a:rPr lang="en-US" sz="2400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endParaRPr lang="en-US" sz="2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4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parse XML with REs?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Task: match start tag in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name="x"&gt;15&lt;/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&gt;'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&lt;.+?&gt;</a:t>
            </a:r>
            <a:r>
              <a:rPr lang="en-US" dirty="0"/>
              <a:t> will match substring</a:t>
            </a:r>
            <a:br>
              <a:rPr lang="en-US" dirty="0"/>
            </a:br>
            <a:r>
              <a:rPr lang="en-US" dirty="0"/>
              <a:t>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name="x"&gt;'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'&lt;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name="a-&gt;b"&gt;15&lt;/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&gt;'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&lt;.+?&gt;</a:t>
            </a:r>
            <a:r>
              <a:rPr lang="en-US" dirty="0"/>
              <a:t> will match substring</a:t>
            </a:r>
            <a:br>
              <a:rPr lang="en-US" dirty="0"/>
            </a:br>
            <a:r>
              <a:rPr lang="en-US" dirty="0"/>
              <a:t>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name="a-&gt;'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7248128" y="2636913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6000" dirty="0">
                <a:solidFill>
                  <a:srgbClr val="92D050"/>
                </a:solidFill>
                <a:latin typeface="Calibri"/>
              </a:rPr>
              <a:t>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55654" y="4509120"/>
            <a:ext cx="1056571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alibri"/>
              </a:rPr>
              <a:t>Oops!</a:t>
            </a:r>
            <a:endParaRPr lang="nl-BE" sz="28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8890" y="5355214"/>
            <a:ext cx="736951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Use a parser for context free language, or,</a:t>
            </a:r>
            <a:br>
              <a:rPr lang="en-US" sz="2800" dirty="0">
                <a:solidFill>
                  <a:prstClr val="black"/>
                </a:solidFill>
                <a:latin typeface="Calibri"/>
              </a:rPr>
            </a:br>
            <a:r>
              <a:rPr lang="en-US" sz="2800" dirty="0">
                <a:solidFill>
                  <a:prstClr val="black"/>
                </a:solidFill>
                <a:latin typeface="Calibri"/>
              </a:rPr>
              <a:t>better still, use Python's </a:t>
            </a:r>
            <a:r>
              <a:rPr lang="en-US" sz="28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xml.dom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xml.sax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, …</a:t>
            </a:r>
            <a:endParaRPr lang="nl-BE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551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Regular expressions: examples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String of digits only: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^\d+$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  <a:r>
              <a:rPr lang="en-US" dirty="0"/>
              <a:t>: matches empty string at start of string, or after new line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dirty="0"/>
              <a:t>: matches empty string at end of string, or before new line</a:t>
            </a:r>
          </a:p>
          <a:p>
            <a:r>
              <a:rPr lang="en-US" dirty="0"/>
              <a:t>Year in 20</a:t>
            </a:r>
            <a:r>
              <a:rPr lang="en-US" baseline="30000" dirty="0"/>
              <a:t>th</a:t>
            </a:r>
            <a:r>
              <a:rPr lang="en-US" dirty="0"/>
              <a:t> or 21</a:t>
            </a:r>
            <a:r>
              <a:rPr lang="en-US" baseline="30000" dirty="0"/>
              <a:t>st</a:t>
            </a:r>
            <a:r>
              <a:rPr lang="en-US" dirty="0"/>
              <a:t> century: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\b(?:19|20)\d{2}\b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  <a:r>
              <a:rPr lang="en-US" dirty="0"/>
              <a:t>: matches empty string at "word" boundary</a:t>
            </a:r>
          </a:p>
          <a:p>
            <a:r>
              <a:rPr lang="en-US" dirty="0"/>
              <a:t>Words starting, but not ending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  <a:r>
              <a:rPr lang="en-US" dirty="0"/>
              <a:t>: matches empty string in "word"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5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anchors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anchors match empty string</a:t>
            </a:r>
          </a:p>
          <a:p>
            <a:r>
              <a:rPr lang="en-US" dirty="0"/>
              <a:t>At start of string: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\A</a:t>
            </a:r>
          </a:p>
          <a:p>
            <a:r>
              <a:rPr lang="en-US" dirty="0"/>
              <a:t>At end of string: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\Z</a:t>
            </a:r>
          </a:p>
          <a:p>
            <a:r>
              <a:rPr lang="en-US" dirty="0"/>
              <a:t>At start of string, or after newline: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^</a:t>
            </a:r>
          </a:p>
          <a:p>
            <a:r>
              <a:rPr lang="en-US" dirty="0"/>
              <a:t>At end of string, or before newline: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</a:p>
          <a:p>
            <a:r>
              <a:rPr lang="en-US" dirty="0"/>
              <a:t>Before or after alphanumeric sequence: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  <a:p>
            <a:r>
              <a:rPr lang="en-US" dirty="0"/>
              <a:t>Within alphanumeric sequence: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57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matching</a:t>
            </a:r>
          </a:p>
        </p:txBody>
      </p:sp>
      <p:sp>
        <p:nvSpPr>
          <p:cNvPr id="122" name="Content Placeholder 121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31394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</a:p>
          <a:p>
            <a:pPr lvl="1"/>
            <a:r>
              <a:rPr lang="en-US" dirty="0"/>
              <a:t>Matches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from start of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pPr lvl="1"/>
            <a:r>
              <a:rPr lang="en-US" dirty="0"/>
              <a:t>Returns match object, or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None</a:t>
            </a:r>
            <a:r>
              <a:rPr lang="en-US" dirty="0"/>
              <a:t> if no match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re.search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</a:p>
          <a:p>
            <a:pPr lvl="1"/>
            <a:r>
              <a:rPr lang="en-US" dirty="0"/>
              <a:t>Matches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anywhere in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pPr lvl="1"/>
            <a:r>
              <a:rPr lang="en-US" dirty="0"/>
              <a:t>Returns match object, or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None</a:t>
            </a:r>
            <a:r>
              <a:rPr lang="en-US" dirty="0"/>
              <a:t> if no match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567608" y="2852937"/>
            <a:ext cx="7766870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'data: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False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567608" y="5661249"/>
            <a:ext cx="7904728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re.search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(r'&lt;.+&gt;', 'data: &lt;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abc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&gt;') is not None)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True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896201" y="1517883"/>
            <a:ext cx="236955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Import </a:t>
            </a: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module!!!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248129" y="4149080"/>
            <a:ext cx="332488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Use raw Python strings, i.e.,</a:t>
            </a:r>
            <a:br>
              <a:rPr lang="en-US" sz="2000" dirty="0">
                <a:solidFill>
                  <a:prstClr val="black"/>
                </a:solidFill>
                <a:latin typeface="Calibri"/>
              </a:rPr>
            </a:br>
            <a:r>
              <a:rPr lang="en-US" sz="20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r'…'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for regular expressions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81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build="p"/>
      <p:bldP spid="126" grpId="0" animBg="1"/>
      <p:bldP spid="124" grpId="0" animBg="1"/>
      <p:bldP spid="1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Raw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Yet more strings: raw string, e.g.,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'hello\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</a:t>
            </a:r>
            <a:r>
              <a:rPr lang="en-US" dirty="0"/>
              <a:t>     versus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'hello\\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 </a:t>
            </a:r>
            <a:r>
              <a:rPr lang="en-US" dirty="0"/>
              <a:t>versus</a:t>
            </a:r>
            <a:br>
              <a:rPr lang="en-US" dirty="0"/>
            </a:br>
            <a:r>
              <a:rPr lang="en-US" b="1" dirty="0" err="1">
                <a:solidFill>
                  <a:srgbClr val="C00000"/>
                </a:solidFill>
              </a:rPr>
              <a:t>r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'hello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!'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7609" y="4111913"/>
            <a:ext cx="4044697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+world!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print('hello\\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r'hello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!')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hello\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n+world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72065" y="4307612"/>
            <a:ext cx="370857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'</a:t>
            </a:r>
            <a:r>
              <a:rPr lang="en-US" sz="2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' is just a regular character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in a raw string,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very convenient for</a:t>
            </a:r>
            <a:br>
              <a:rPr lang="en-US" sz="2400" dirty="0">
                <a:solidFill>
                  <a:prstClr val="black"/>
                </a:solidFill>
                <a:latin typeface="Calibri"/>
              </a:rPr>
            </a:br>
            <a:r>
              <a:rPr lang="en-US" sz="2400" dirty="0">
                <a:solidFill>
                  <a:prstClr val="black"/>
                </a:solidFill>
                <a:latin typeface="Calibri"/>
              </a:rPr>
              <a:t>regular expressions!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481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Ignoring case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Ignoring case</a:t>
            </a:r>
          </a:p>
          <a:p>
            <a:pPr lvl="1"/>
            <a:r>
              <a:rPr lang="en-US" dirty="0"/>
              <a:t>E.g., match DNA,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AaCcGgTt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]+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cumbersome, error prone, hard to read!</a:t>
            </a:r>
          </a:p>
          <a:p>
            <a:pPr lvl="1"/>
            <a:r>
              <a:rPr lang="en-US" dirty="0"/>
              <a:t>Better: use original pattern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[ACGT]+</a:t>
            </a:r>
            <a:r>
              <a:rPr lang="en-US" dirty="0"/>
              <a:t>, but match while ignoring case, i.e., using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re.IGNORECASE</a:t>
            </a:r>
            <a:r>
              <a:rPr lang="en-US" dirty="0"/>
              <a:t> (or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re.I</a:t>
            </a:r>
            <a:r>
              <a:rPr lang="en-US" dirty="0"/>
              <a:t>) modifier</a:t>
            </a:r>
            <a:br>
              <a:rPr lang="en-US" dirty="0"/>
            </a:b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(r'[ACGT]+', s,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re.IGNORECASE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dirty="0"/>
            </a:br>
            <a:r>
              <a:rPr lang="en-US" dirty="0"/>
              <a:t>or</a:t>
            </a:r>
            <a:br>
              <a:rPr lang="en-US" dirty="0"/>
            </a:b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(r'[ACGT]+', s,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re.I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)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359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C8B7CA-974B-4F39-B507-75A5AE9BE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685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readable 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Sophisticated regular expressions are hard to read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r'0[1-9]\d?/[1-9]\d{5,6}'</a:t>
            </a:r>
          </a:p>
          <a:p>
            <a:r>
              <a:rPr lang="en-US" dirty="0"/>
              <a:t>Reformat as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r'''0             # area codes always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start with 0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[1-9]\d?      # area codes: 1-2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digits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/             # separator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[1-9]\d{5,6}  # 6 or 7 digits for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# number'''</a:t>
            </a:r>
            <a:endParaRPr lang="en-US" dirty="0"/>
          </a:p>
          <a:p>
            <a:r>
              <a:rPr lang="en-US" dirty="0">
                <a:cs typeface="Courier New" pitchFamily="49" charset="0"/>
              </a:rPr>
              <a:t>Use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re.VERBOSE</a:t>
            </a:r>
            <a:r>
              <a:rPr lang="en-US" dirty="0">
                <a:cs typeface="Courier New" pitchFamily="49" charset="0"/>
              </a:rPr>
              <a:t> (or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re.X</a:t>
            </a:r>
            <a:r>
              <a:rPr lang="en-US" dirty="0">
                <a:cs typeface="Courier New" pitchFamily="49" charset="0"/>
              </a:rPr>
              <a:t>) modifier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723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Don't use</a:t>
            </a:r>
            <a:br>
              <a:rPr lang="en-US" dirty="0"/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for line in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sys.stdin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if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(r'0[1-9]\d?/[1-9]\d{5,6}', line):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  …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Do use</a:t>
            </a:r>
            <a:br>
              <a:rPr lang="en-US" dirty="0"/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regex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re.compile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(r'0[1-9]\d?/[1-9]\d{5,6}')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for line in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sys.stdin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if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regex.match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(line):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    …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8089" y="4305870"/>
            <a:ext cx="260532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regex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 compiled</a:t>
            </a:r>
            <a:br>
              <a:rPr lang="en-US" dirty="0">
                <a:solidFill>
                  <a:prstClr val="black"/>
                </a:solidFill>
                <a:latin typeface="Calibri"/>
              </a:rPr>
            </a:br>
            <a:r>
              <a:rPr lang="en-US" dirty="0">
                <a:solidFill>
                  <a:prstClr val="black"/>
                </a:solidFill>
                <a:latin typeface="Calibri"/>
              </a:rPr>
              <a:t>regular expression object,</a:t>
            </a:r>
            <a:br>
              <a:rPr lang="en-US" dirty="0">
                <a:solidFill>
                  <a:prstClr val="black"/>
                </a:solidFill>
                <a:latin typeface="Calibri"/>
              </a:rPr>
            </a:br>
            <a:r>
              <a:rPr lang="en-US" dirty="0">
                <a:solidFill>
                  <a:prstClr val="black"/>
                </a:solidFill>
                <a:latin typeface="Calibri"/>
              </a:rPr>
              <a:t>reused many times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744072" y="1340769"/>
            <a:ext cx="2688172" cy="1043245"/>
            <a:chOff x="5220072" y="1340768"/>
            <a:chExt cx="2688172" cy="1043245"/>
          </a:xfrm>
        </p:grpSpPr>
        <p:sp>
          <p:nvSpPr>
            <p:cNvPr id="5" name="TextBox 4"/>
            <p:cNvSpPr txBox="1"/>
            <p:nvPr/>
          </p:nvSpPr>
          <p:spPr>
            <a:xfrm>
              <a:off x="5220072" y="1340768"/>
              <a:ext cx="268817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Regular expression may be</a:t>
              </a:r>
              <a:br>
                <a:rPr lang="en-US" dirty="0">
                  <a:solidFill>
                    <a:prstClr val="black"/>
                  </a:solidFill>
                  <a:latin typeface="Calibri"/>
                </a:rPr>
              </a:br>
              <a:r>
                <a:rPr lang="en-US" dirty="0">
                  <a:solidFill>
                    <a:prstClr val="black"/>
                  </a:solidFill>
                  <a:latin typeface="Calibri"/>
                </a:rPr>
                <a:t>evaluated many times</a:t>
              </a:r>
            </a:p>
          </p:txBody>
        </p:sp>
        <p:cxnSp>
          <p:nvCxnSpPr>
            <p:cNvPr id="7" name="Straight Arrow Connector 6"/>
            <p:cNvCxnSpPr>
              <a:stCxn id="5" idx="2"/>
            </p:cNvCxnSpPr>
            <p:nvPr/>
          </p:nvCxnSpPr>
          <p:spPr>
            <a:xfrm flipH="1">
              <a:off x="5940152" y="1987099"/>
              <a:ext cx="624006" cy="3969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3544314" y="5714092"/>
            <a:ext cx="499995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Substantial performance benefit!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58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Part(s) of regular expressions can be captured</a:t>
            </a:r>
          </a:p>
          <a:p>
            <a:pPr lvl="1"/>
            <a:r>
              <a:rPr lang="en-US" dirty="0"/>
              <a:t>Example: regular expression</a:t>
            </a:r>
            <a:br>
              <a:rPr lang="en-US" dirty="0"/>
            </a:br>
            <a:r>
              <a:rPr lang="en-US" dirty="0"/>
              <a:t>     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begin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(\w+)</a:t>
            </a:r>
            <a:br>
              <a:rPr lang="en-US" dirty="0"/>
            </a:br>
            <a:r>
              <a:rPr lang="en-US" dirty="0"/>
              <a:t>if matched against</a:t>
            </a:r>
          </a:p>
          <a:p>
            <a:pPr lvl="2"/>
            <a:r>
              <a:rPr lang="en-US" dirty="0"/>
              <a:t>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'begin data</a:t>
            </a:r>
            <a:r>
              <a:rPr lang="en-US" dirty="0"/>
              <a:t>',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/>
              <a:t>' is captured</a:t>
            </a:r>
          </a:p>
          <a:p>
            <a:pPr lvl="2"/>
            <a:r>
              <a:rPr lang="en-US" dirty="0"/>
              <a:t>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'begin block</a:t>
            </a:r>
            <a:r>
              <a:rPr lang="en-US" dirty="0"/>
              <a:t>', substring '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block</a:t>
            </a:r>
            <a:r>
              <a:rPr lang="en-US" dirty="0"/>
              <a:t>' is captured</a:t>
            </a:r>
          </a:p>
          <a:p>
            <a:pPr lvl="1"/>
            <a:r>
              <a:rPr lang="en-US" dirty="0"/>
              <a:t>Use match object returned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/>
              <a:t> or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re.search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7608" y="5445224"/>
            <a:ext cx="804258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(\w+)',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print('{1} {0}s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here'.format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(2)))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8072115" y="5485333"/>
            <a:ext cx="792088" cy="2880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03912" y="5075892"/>
            <a:ext cx="1440160" cy="699896"/>
            <a:chOff x="3779912" y="5075892"/>
            <a:chExt cx="1440160" cy="699896"/>
          </a:xfrm>
        </p:grpSpPr>
        <p:sp>
          <p:nvSpPr>
            <p:cNvPr id="5" name="Rectangle 4"/>
            <p:cNvSpPr/>
            <p:nvPr/>
          </p:nvSpPr>
          <p:spPr>
            <a:xfrm>
              <a:off x="3779912" y="5487756"/>
              <a:ext cx="1440160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90468" y="5075892"/>
              <a:ext cx="905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/>
                </a:rPr>
                <a:t>group 1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8904312" y="5485333"/>
            <a:ext cx="648072" cy="2880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774672" y="5085185"/>
            <a:ext cx="905504" cy="688181"/>
            <a:chOff x="5250672" y="5085184"/>
            <a:chExt cx="905504" cy="688181"/>
          </a:xfrm>
        </p:grpSpPr>
        <p:sp>
          <p:nvSpPr>
            <p:cNvPr id="9" name="Rectangle 8"/>
            <p:cNvSpPr/>
            <p:nvPr/>
          </p:nvSpPr>
          <p:spPr>
            <a:xfrm>
              <a:off x="5404197" y="5485333"/>
              <a:ext cx="648072" cy="2880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50672" y="5085184"/>
              <a:ext cx="905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Calibri"/>
                </a:rPr>
                <a:t>group 2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71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4" grpId="0" animBg="1"/>
      <p:bldP spid="6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Capturing vs. grouping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Don't confuse grouping and capturing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(?:…)</a:t>
            </a:r>
            <a:r>
              <a:rPr lang="en-US" dirty="0"/>
              <a:t>: syntactic grouping for operator priority</a:t>
            </a:r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(…)</a:t>
            </a:r>
            <a:r>
              <a:rPr lang="en-US" dirty="0"/>
              <a:t>: capturing, use partial match later</a:t>
            </a:r>
          </a:p>
          <a:p>
            <a:r>
              <a:rPr lang="en-US" dirty="0"/>
              <a:t>Capturing instead of grouping will work, but is slower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248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More robust to name groups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Even better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However, regular expression harder to read?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132856"/>
            <a:ext cx="7766870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?P&lt;event&gt;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?P&lt;name&gt;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\w+)',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print('{1} {0}s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here'.format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'event'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'name'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4028872"/>
            <a:ext cx="790472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re.match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(r'(?P&lt;event&gt;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begin|end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(?P&lt;name&gt;\w+)',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'begin data')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'{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('name')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 {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m.group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('event')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}s here')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begins here</a:t>
            </a:r>
          </a:p>
        </p:txBody>
      </p:sp>
    </p:spTree>
    <p:extLst>
      <p:ext uri="{BB962C8B-B14F-4D97-AF65-F5344CB8AC3E}">
        <p14:creationId xmlns:p14="http://schemas.microsoft.com/office/powerpoint/2010/main" val="49648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repetitions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Match sequences that code for </a:t>
            </a:r>
            <a:r>
              <a:rPr lang="en-US" dirty="0" err="1"/>
              <a:t>leucine</a:t>
            </a:r>
            <a:r>
              <a:rPr lang="en-US" dirty="0"/>
              <a:t> (codons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UUA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UUG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CUA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CUC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CUG</a:t>
            </a:r>
            <a:r>
              <a:rPr lang="en-US" dirty="0"/>
              <a:t>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CUU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(?:[ACGU]{3})*       # any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(?:UU[AG]|CU[ACGU])  #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Match sequences that code for </a:t>
            </a:r>
            <a:r>
              <a:rPr lang="en-US" dirty="0" err="1"/>
              <a:t>leucine</a:t>
            </a:r>
            <a:r>
              <a:rPr lang="en-US" dirty="0"/>
              <a:t> twice with the exact same codon, at most 5 codons apart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(?:[ACGU]{3})*       # any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UU[AG]|CU[ACGU]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# first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(?:[ACGU]{3}){,5}?   # codons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                # second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leucine</a:t>
            </a:r>
            <a:br>
              <a:rPr lang="en-US" dirty="0"/>
            </a:b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50990" y="4509121"/>
            <a:ext cx="1405706" cy="1654443"/>
            <a:chOff x="323528" y="4509120"/>
            <a:chExt cx="1405706" cy="1654443"/>
          </a:xfrm>
        </p:grpSpPr>
        <p:grpSp>
          <p:nvGrpSpPr>
            <p:cNvPr id="11" name="Group 10"/>
            <p:cNvGrpSpPr/>
            <p:nvPr/>
          </p:nvGrpSpPr>
          <p:grpSpPr>
            <a:xfrm>
              <a:off x="467544" y="4509120"/>
              <a:ext cx="296578" cy="720080"/>
              <a:chOff x="467544" y="4797152"/>
              <a:chExt cx="296578" cy="720080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467544" y="4797152"/>
                <a:ext cx="288032" cy="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476090" y="5517232"/>
                <a:ext cx="288032" cy="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67544" y="4797152"/>
                <a:ext cx="0" cy="72008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23528" y="5517232"/>
              <a:ext cx="1405706" cy="64633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/>
                </a:rPr>
                <a:t>Repetition of</a:t>
              </a:r>
              <a:br>
                <a:rPr lang="en-US" dirty="0">
                  <a:solidFill>
                    <a:srgbClr val="FF0000"/>
                  </a:solidFill>
                  <a:latin typeface="Calibri"/>
                </a:rPr>
              </a:br>
              <a:r>
                <a:rPr lang="en-US" dirty="0">
                  <a:solidFill>
                    <a:srgbClr val="FF0000"/>
                  </a:solidFill>
                  <a:latin typeface="Calibri"/>
                </a:rPr>
                <a:t>capture 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65425" y="4649862"/>
            <a:ext cx="4574534" cy="1713346"/>
            <a:chOff x="3563888" y="4708052"/>
            <a:chExt cx="4574534" cy="1713346"/>
          </a:xfrm>
        </p:grpSpPr>
        <p:sp>
          <p:nvSpPr>
            <p:cNvPr id="14" name="TextBox 13"/>
            <p:cNvSpPr txBox="1"/>
            <p:nvPr/>
          </p:nvSpPr>
          <p:spPr>
            <a:xfrm>
              <a:off x="4355976" y="6021288"/>
              <a:ext cx="3782446" cy="400110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B050"/>
                  </a:solidFill>
                  <a:latin typeface="Calibri"/>
                </a:rPr>
                <a:t>Note: non-greedy match operator!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563888" y="4708052"/>
              <a:ext cx="1080120" cy="360040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" name="Straight Arrow Connector 16"/>
            <p:cNvCxnSpPr>
              <a:stCxn id="14" idx="1"/>
              <a:endCxn id="15" idx="2"/>
            </p:cNvCxnSpPr>
            <p:nvPr/>
          </p:nvCxnSpPr>
          <p:spPr>
            <a:xfrm flipH="1" flipV="1">
              <a:off x="4103948" y="5068092"/>
              <a:ext cx="252028" cy="1153251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195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Extract all words from a text</a:t>
            </a:r>
            <a:br>
              <a:rPr lang="en-US" dirty="0"/>
            </a:br>
            <a:r>
              <a:rPr lang="en-US" dirty="0"/>
              <a:t>  '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This is a short text. It has</a:t>
            </a:r>
            <a:br>
              <a:rPr lang="en-US" sz="2800" dirty="0">
                <a:latin typeface="Courier New" pitchFamily="49" charset="0"/>
                <a:cs typeface="Courier New" pitchFamily="49" charset="0"/>
              </a:rPr>
            </a:br>
            <a:r>
              <a:rPr lang="en-US" sz="2800" dirty="0">
                <a:latin typeface="Courier New" pitchFamily="49" charset="0"/>
                <a:cs typeface="Courier New" pitchFamily="49" charset="0"/>
              </a:rPr>
              <a:t> words, but also punctuation,</a:t>
            </a:r>
            <a:br>
              <a:rPr lang="en-US" sz="2800" dirty="0">
                <a:latin typeface="Courier New" pitchFamily="49" charset="0"/>
                <a:cs typeface="Courier New" pitchFamily="49" charset="0"/>
              </a:rPr>
            </a:br>
            <a:r>
              <a:rPr lang="en-US" sz="2800" dirty="0">
                <a:latin typeface="Courier New" pitchFamily="49" charset="0"/>
                <a:cs typeface="Courier New" pitchFamily="49" charset="0"/>
              </a:rPr>
              <a:t> and even numbers like 12 and 7.</a:t>
            </a:r>
            <a:r>
              <a:rPr lang="en-US" dirty="0"/>
              <a:t>'</a:t>
            </a:r>
          </a:p>
          <a:p>
            <a:r>
              <a:rPr lang="en-US" dirty="0"/>
              <a:t>Pattern for word: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[A-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Za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-z]+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re.findall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  <a:r>
              <a:rPr lang="en-US" dirty="0">
                <a:cs typeface="Courier New" pitchFamily="49" charset="0"/>
              </a:rPr>
              <a:t> returns list of all matches of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>
                <a:cs typeface="Courier New" pitchFamily="49" charset="0"/>
              </a:rPr>
              <a:t>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0012" y="5325016"/>
            <a:ext cx="8180445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'This is a short text. It has words,...'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m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re.findall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(r'[A-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-z]+',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print(m)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['This', 'is', 'a', 'short', 'text', 'It', 'has', 'words']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836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extracting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Splitting a string on a delimiter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'a ; list; of  ;  words  '</a:t>
            </a:r>
          </a:p>
          <a:p>
            <a:r>
              <a:rPr lang="en-US" dirty="0"/>
              <a:t>Pattern for delimiter: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\s*;\s*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re.split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s)</a:t>
            </a:r>
            <a:r>
              <a:rPr lang="en-US" dirty="0"/>
              <a:t> splits string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79016" y="3812848"/>
            <a:ext cx="789344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'a ; list; of  ;  words  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parts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re.split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(r'\s*;\s*',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s.strip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print(parts)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['a', 'list', 'of', 'words']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367737" y="4994012"/>
            <a:ext cx="7215437" cy="1459324"/>
            <a:chOff x="843736" y="4994012"/>
            <a:chExt cx="7215437" cy="1459324"/>
          </a:xfrm>
        </p:grpSpPr>
        <p:sp>
          <p:nvSpPr>
            <p:cNvPr id="5" name="TextBox 4"/>
            <p:cNvSpPr txBox="1"/>
            <p:nvPr/>
          </p:nvSpPr>
          <p:spPr>
            <a:xfrm>
              <a:off x="843736" y="5530006"/>
              <a:ext cx="7215437" cy="92333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&gt;&gt;&gt; parts = map(lambda x: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x.strip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(),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s.split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(';'))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&gt;&gt;&gt; print(list(parts))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['a', 'list', 'of', 'words']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47864" y="4994012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prstClr val="black"/>
                  </a:solidFill>
                  <a:latin typeface="Calibri"/>
                </a:rPr>
                <a:t>or</a:t>
              </a: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852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expressions: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Values should be quoted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17,13.3,AGCGT,-1.4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'17','13.3','AGCGT','-1.4'</a:t>
            </a:r>
          </a:p>
          <a:p>
            <a:r>
              <a:rPr lang="en-US" dirty="0"/>
              <a:t>Pattern for values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[^,]+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dirty="0"/>
              <a:t>, replace by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\1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'</a:t>
            </a:r>
          </a:p>
          <a:p>
            <a:r>
              <a:rPr lang="en-US" dirty="0" err="1"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(pattern,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repl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, s)</a:t>
            </a:r>
            <a:r>
              <a:rPr lang="en-US" dirty="0"/>
              <a:t> replaces all occurrences of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pattern</a:t>
            </a:r>
            <a:r>
              <a:rPr lang="en-US" dirty="0"/>
              <a:t> in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dirty="0"/>
              <a:t> by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repl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9016" y="4869161"/>
            <a:ext cx="7893448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'17,13.3,AGCGT,-1.4'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result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(r'([^,]+)', r"'\1'",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print(result)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'17','13.3','AGCGT','-1.4'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412480" y="1844824"/>
            <a:ext cx="1894714" cy="1347263"/>
            <a:chOff x="6888479" y="1844824"/>
            <a:chExt cx="1894714" cy="1347263"/>
          </a:xfrm>
        </p:grpSpPr>
        <p:cxnSp>
          <p:nvCxnSpPr>
            <p:cNvPr id="6" name="Straight Arrow Connector 5"/>
            <p:cNvCxnSpPr>
              <a:cxnSpLocks/>
            </p:cNvCxnSpPr>
            <p:nvPr/>
          </p:nvCxnSpPr>
          <p:spPr>
            <a:xfrm flipH="1">
              <a:off x="6888479" y="2636912"/>
              <a:ext cx="1211913" cy="555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164288" y="1844824"/>
              <a:ext cx="16189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Corresponds to</a:t>
              </a:r>
            </a:p>
            <a:p>
              <a:pPr algn="ctr"/>
              <a:r>
                <a:rPr lang="en-US" dirty="0">
                  <a:solidFill>
                    <a:prstClr val="black"/>
                  </a:solidFill>
                  <a:latin typeface="Calibri"/>
                </a:rPr>
                <a:t>group(1)</a:t>
              </a: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>
            <a:off x="841344" y="2852936"/>
            <a:ext cx="432048" cy="0"/>
          </a:xfrm>
          <a:prstGeom prst="straightConnector1">
            <a:avLst/>
          </a:prstGeom>
          <a:ln w="34925">
            <a:solidFill>
              <a:schemeClr val="tx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485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group 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robust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7568" y="2348880"/>
            <a:ext cx="8064896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s = '17,13.3,AGCGT,-1.4'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result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re.sub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(r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'(?P&lt;item&gt;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[^,]+)', r"'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(?P=item)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'", s)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&gt;&gt;&gt; print(result)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'17','13.3','AGCGT','-1.4'</a:t>
            </a:r>
          </a:p>
        </p:txBody>
      </p:sp>
    </p:spTree>
    <p:extLst>
      <p:ext uri="{BB962C8B-B14F-4D97-AF65-F5344CB8AC3E}">
        <p14:creationId xmlns:p14="http://schemas.microsoft.com/office/powerpoint/2010/main" val="56342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Typographical conventions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Inline code fragments and file names are rendered as, e.g.,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hello_world.py</a:t>
            </a:r>
          </a:p>
          <a:p>
            <a:r>
              <a:rPr lang="en-US" dirty="0"/>
              <a:t>Longer code fragments are rendered as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Data files are rendered as</a:t>
            </a:r>
            <a:endParaRPr lang="nl-BE" dirty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209D72-2E9D-49B0-8977-41DCCC66C0BB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5641" y="3137030"/>
            <a:ext cx="5285421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#!/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usr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/bin/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env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python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if __name__ == '__main__':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print('hello world!')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5640" y="4841414"/>
            <a:ext cx="5285421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case dim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1 1 -0.5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2 1 0.0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3 1 0.5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4 2 -0.5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845250" y="3484460"/>
            <a:ext cx="3564285" cy="2926615"/>
            <a:chOff x="1321249" y="3584213"/>
            <a:chExt cx="3564285" cy="2926615"/>
          </a:xfrm>
        </p:grpSpPr>
        <p:sp>
          <p:nvSpPr>
            <p:cNvPr id="7" name="Oval 6"/>
            <p:cNvSpPr/>
            <p:nvPr/>
          </p:nvSpPr>
          <p:spPr>
            <a:xfrm>
              <a:off x="1331639" y="6237312"/>
              <a:ext cx="360041" cy="27351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" name="Straight Arrow Connector 8"/>
            <p:cNvCxnSpPr>
              <a:stCxn id="10" idx="1"/>
              <a:endCxn id="7" idx="6"/>
            </p:cNvCxnSpPr>
            <p:nvPr/>
          </p:nvCxnSpPr>
          <p:spPr>
            <a:xfrm flipH="1">
              <a:off x="1691680" y="5858572"/>
              <a:ext cx="2016224" cy="51549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707904" y="5535406"/>
              <a:ext cx="1177630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fragment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shown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321249" y="3584213"/>
              <a:ext cx="360041" cy="27351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2" name="Straight Arrow Connector 11"/>
            <p:cNvCxnSpPr>
              <a:stCxn id="10" idx="1"/>
              <a:endCxn id="11" idx="6"/>
            </p:cNvCxnSpPr>
            <p:nvPr/>
          </p:nvCxnSpPr>
          <p:spPr>
            <a:xfrm flipH="1" flipV="1">
              <a:off x="1681290" y="3720971"/>
              <a:ext cx="2026614" cy="213760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273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reading: regular expressions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 how-to</a:t>
            </a:r>
            <a:br>
              <a:rPr lang="en-US" dirty="0"/>
            </a:br>
            <a:r>
              <a:rPr lang="en-US" sz="2000" dirty="0">
                <a:hlinkClick r:id="rId2"/>
              </a:rPr>
              <a:t>http://docs.python.org/3/howto/regex.html</a:t>
            </a:r>
            <a:endParaRPr lang="en-US" sz="2000" dirty="0"/>
          </a:p>
          <a:p>
            <a:r>
              <a:rPr lang="en-US" sz="2800" dirty="0"/>
              <a:t>You should learn regex</a:t>
            </a:r>
            <a:br>
              <a:rPr lang="en-US" sz="2800" dirty="0"/>
            </a:br>
            <a:r>
              <a:rPr lang="en-US" sz="2000" dirty="0">
                <a:hlinkClick r:id="rId3"/>
              </a:rPr>
              <a:t>https://blog.patricktriest.com/you-should-learn-regex/</a:t>
            </a:r>
            <a:r>
              <a:rPr lang="en-US" sz="2800" dirty="0"/>
              <a:t> </a:t>
            </a:r>
            <a:endParaRPr lang="en-US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43898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Relational databases:</a:t>
            </a:r>
            <a:br>
              <a:rPr lang="en-US" dirty="0"/>
            </a:br>
            <a:r>
              <a:rPr lang="en-US" dirty="0"/>
              <a:t>Python DB API &amp; </a:t>
            </a:r>
            <a:r>
              <a:rPr lang="en-US" dirty="0" err="1"/>
              <a:t>SQLAlchemy</a:t>
            </a:r>
            <a:r>
              <a:rPr lang="en-US" dirty="0"/>
              <a:t> ORM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https://github.com/gjbex/Python-for-data-science/tree/master/source-code/db-access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1031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relational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Relational databases:</a:t>
            </a:r>
          </a:p>
          <a:p>
            <a:pPr lvl="1"/>
            <a:r>
              <a:rPr lang="en-US" dirty="0"/>
              <a:t>great to store structured data, table-oriented</a:t>
            </a:r>
          </a:p>
          <a:p>
            <a:pPr lvl="1"/>
            <a:r>
              <a:rPr lang="en-US" dirty="0"/>
              <a:t>can be accessed easily via command line, programming language, GUI</a:t>
            </a:r>
          </a:p>
          <a:p>
            <a:pPr lvl="1"/>
            <a:r>
              <a:rPr lang="en-US" dirty="0"/>
              <a:t>can be queried using </a:t>
            </a:r>
            <a:r>
              <a:rPr lang="en-US" dirty="0">
                <a:solidFill>
                  <a:srgbClr val="FF0000"/>
                </a:solidFill>
              </a:rPr>
              <a:t>SQL</a:t>
            </a:r>
          </a:p>
          <a:p>
            <a:pPr lvl="1"/>
            <a:r>
              <a:rPr lang="en-US" dirty="0"/>
              <a:t>examples: MySQL, </a:t>
            </a:r>
            <a:r>
              <a:rPr lang="en-US" dirty="0" err="1"/>
              <a:t>PostgreSQL</a:t>
            </a:r>
            <a:r>
              <a:rPr lang="en-US" dirty="0"/>
              <a:t>, Oracle, DB2, SQLite3,…</a:t>
            </a:r>
          </a:p>
          <a:p>
            <a:r>
              <a:rPr lang="en-US" dirty="0"/>
              <a:t>Using DB from Python via standard interface</a:t>
            </a:r>
          </a:p>
          <a:p>
            <a:pPr lvl="1"/>
            <a:r>
              <a:rPr lang="en-US" dirty="0"/>
              <a:t>Support for sqlite3 built-in, ok for simple applications</a:t>
            </a:r>
          </a:p>
          <a:p>
            <a:r>
              <a:rPr lang="en-US" dirty="0"/>
              <a:t>For non-trivial stuff, use </a:t>
            </a:r>
            <a:r>
              <a:rPr lang="en-US" dirty="0" err="1"/>
              <a:t>SQLAlchemy</a:t>
            </a:r>
            <a:endParaRPr lang="en-US" dirty="0"/>
          </a:p>
          <a:p>
            <a:pPr lvl="1"/>
            <a:r>
              <a:rPr lang="en-US" dirty="0"/>
              <a:t>Object-relational mapping (ORM)</a:t>
            </a:r>
          </a:p>
          <a:p>
            <a:pPr lvl="1"/>
            <a:r>
              <a:rPr lang="en-US" dirty="0"/>
              <a:t>Connectors to many RDBMS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718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84805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Create table to store data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Store data</a:t>
            </a:r>
          </a:p>
          <a:p>
            <a:endParaRPr lang="en-US" dirty="0"/>
          </a:p>
          <a:p>
            <a:r>
              <a:rPr lang="en-US" dirty="0"/>
              <a:t>Query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Modify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066474"/>
            <a:ext cx="7344816" cy="107721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 TABLE IF NOT EXISTS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  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TEXT   NOT NULL,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TEXT   NOT NULL,                          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REAL   NOT NULL);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7568" y="3561680"/>
            <a:ext cx="7416824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INSERT INTO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VALUES (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'London'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'2012-03-14'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13.2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07568" y="4581129"/>
            <a:ext cx="7488832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AVG(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temperature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FROM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WHERE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BETWEEN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'2012-01-01'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'2012-01-31'</a:t>
            </a:r>
            <a:b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GROUP BY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7568" y="6124621"/>
            <a:ext cx="7488832" cy="5847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UPDATE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weather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SET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'St. Petersburg'</a:t>
            </a:r>
          </a:p>
          <a:p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WHERE 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i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'Leningrad'</a:t>
            </a:r>
            <a:r>
              <a:rPr lang="en-US" sz="16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2666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animBg="1"/>
      <p:bldP spid="5" grpId="0" uiExpand="1" animBg="1"/>
      <p:bldP spid="6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DB access: inserting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Connect to a database &amp; create cursor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Insert data tuples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132856"/>
            <a:ext cx="7344816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sqlite3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sqlite3.connect('weather-db')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07568" y="3933057"/>
            <a:ext cx="7344816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generate_data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nr_cities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start, end):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cursor.execute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('''INSERT INTO weather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date, temperature)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VALUES (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)''',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cursor.close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7" name="Group 9"/>
          <p:cNvGrpSpPr/>
          <p:nvPr/>
        </p:nvGrpSpPr>
        <p:grpSpPr>
          <a:xfrm>
            <a:off x="5087888" y="5373216"/>
            <a:ext cx="1763320" cy="1080120"/>
            <a:chOff x="3563888" y="5373216"/>
            <a:chExt cx="1763320" cy="1080120"/>
          </a:xfrm>
        </p:grpSpPr>
        <p:sp>
          <p:nvSpPr>
            <p:cNvPr id="6" name="TextBox 5"/>
            <p:cNvSpPr txBox="1"/>
            <p:nvPr/>
          </p:nvSpPr>
          <p:spPr>
            <a:xfrm>
              <a:off x="4644008" y="6084004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  <a:latin typeface="Calibri"/>
                </a:rPr>
                <a:t>tuple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8" name="Straight Arrow Connector 7"/>
            <p:cNvCxnSpPr>
              <a:stCxn id="6" idx="0"/>
            </p:cNvCxnSpPr>
            <p:nvPr/>
          </p:nvCxnSpPr>
          <p:spPr>
            <a:xfrm flipH="1" flipV="1">
              <a:off x="3563888" y="5373216"/>
              <a:ext cx="1421720" cy="7107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603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DB access: querying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average temperature for period per city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07568" y="2708920"/>
            <a:ext cx="8064896" cy="31393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 = sqlite3.connect('weather-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conn.row_factory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sqlite3.Row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conn.cursor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cursor.execute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'''SELECT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AVG(temperature) AS 'temperature'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FROM weather WHERE date BETWEEN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GROUP BY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''',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(start, end))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row in cursor: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print(f"{row['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']}\t{row['temperature']}")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cursor.close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63858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SQLAlchemy</a:t>
            </a:r>
            <a:r>
              <a:rPr lang="en-US" dirty="0"/>
              <a:t>: 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classes/tables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5"/>
            <a:ext cx="8640960" cy="31393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(Column,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ForeignKey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UniqueConstraint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Integer, String,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Float)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sqlalchemy.ext.declarative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declarative_base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relationship</a:t>
            </a:r>
          </a:p>
          <a:p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declarative_base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City(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Base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'cities'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primary_key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=True)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name = Column(String(100),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=False, unique=True)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1981728" y="5229200"/>
            <a:ext cx="3754233" cy="1368152"/>
            <a:chOff x="3203848" y="5115962"/>
            <a:chExt cx="3754233" cy="1368152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084004"/>
              <a:ext cx="3754233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attribute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column definition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V="1">
              <a:off x="5080965" y="5115962"/>
              <a:ext cx="148924" cy="96804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807973" y="3604954"/>
            <a:ext cx="1751955" cy="945396"/>
            <a:chOff x="2843812" y="6197242"/>
            <a:chExt cx="1751955" cy="945396"/>
          </a:xfrm>
        </p:grpSpPr>
        <p:sp>
          <p:nvSpPr>
            <p:cNvPr id="11" name="TextBox 10"/>
            <p:cNvSpPr txBox="1"/>
            <p:nvPr/>
          </p:nvSpPr>
          <p:spPr>
            <a:xfrm>
              <a:off x="3131840" y="6197242"/>
              <a:ext cx="1463927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table</a:t>
              </a:r>
            </a:p>
          </p:txBody>
        </p:sp>
        <p:cxnSp>
          <p:nvCxnSpPr>
            <p:cNvPr id="12" name="Straight Arrow Connector 11"/>
            <p:cNvCxnSpPr>
              <a:stCxn id="11" idx="2"/>
            </p:cNvCxnSpPr>
            <p:nvPr/>
          </p:nvCxnSpPr>
          <p:spPr>
            <a:xfrm flipH="1">
              <a:off x="2843812" y="6597352"/>
              <a:ext cx="1019992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9"/>
          <p:cNvGrpSpPr/>
          <p:nvPr/>
        </p:nvGrpSpPr>
        <p:grpSpPr>
          <a:xfrm>
            <a:off x="7022288" y="5342438"/>
            <a:ext cx="2100447" cy="1110898"/>
            <a:chOff x="3203848" y="5414446"/>
            <a:chExt cx="2100447" cy="1110898"/>
          </a:xfrm>
        </p:grpSpPr>
        <p:sp>
          <p:nvSpPr>
            <p:cNvPr id="17" name="TextBox 16"/>
            <p:cNvSpPr txBox="1"/>
            <p:nvPr/>
          </p:nvSpPr>
          <p:spPr>
            <a:xfrm>
              <a:off x="3203848" y="6125234"/>
              <a:ext cx="210044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column properties</a:t>
              </a:r>
            </a:p>
          </p:txBody>
        </p:sp>
        <p:cxnSp>
          <p:nvCxnSpPr>
            <p:cNvPr id="18" name="Straight Arrow Connector 17"/>
            <p:cNvCxnSpPr>
              <a:stCxn id="17" idx="0"/>
            </p:cNvCxnSpPr>
            <p:nvPr/>
          </p:nvCxnSpPr>
          <p:spPr>
            <a:xfrm flipH="1" flipV="1">
              <a:off x="3510103" y="5414446"/>
              <a:ext cx="743969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9"/>
          <p:cNvGrpSpPr/>
          <p:nvPr/>
        </p:nvGrpSpPr>
        <p:grpSpPr>
          <a:xfrm>
            <a:off x="1703512" y="5229200"/>
            <a:ext cx="1918346" cy="864096"/>
            <a:chOff x="3203848" y="5774486"/>
            <a:chExt cx="1918346" cy="864096"/>
          </a:xfrm>
        </p:grpSpPr>
        <p:sp>
          <p:nvSpPr>
            <p:cNvPr id="21" name="TextBox 20"/>
            <p:cNvSpPr txBox="1"/>
            <p:nvPr/>
          </p:nvSpPr>
          <p:spPr>
            <a:xfrm>
              <a:off x="3203848" y="6238472"/>
              <a:ext cx="1918346" cy="4001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00B050"/>
                  </a:solidFill>
                  <a:latin typeface="Calibri"/>
                </a:rPr>
                <a:t>object attributes</a:t>
              </a:r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V="1">
              <a:off x="4163021" y="5774486"/>
              <a:ext cx="120947" cy="463986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617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relationships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relationship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4"/>
            <a:ext cx="8640960" cy="2862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Measurement(Base):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'measurements'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table_args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 = 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UniqueConstraint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('time', 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measurement_id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primary_key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=True)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time = Column(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temperature = Column(Float,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nullable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=False)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Column(Integer,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ForeignKey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cities.city_id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city = relationship(City)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7022288" y="4797152"/>
            <a:ext cx="2100447" cy="1110898"/>
            <a:chOff x="3203848" y="5414446"/>
            <a:chExt cx="2100447" cy="1110898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210044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column properties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510103" y="5414446"/>
              <a:ext cx="743969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9"/>
          <p:cNvGrpSpPr/>
          <p:nvPr/>
        </p:nvGrpSpPr>
        <p:grpSpPr>
          <a:xfrm>
            <a:off x="1981728" y="5013176"/>
            <a:ext cx="3199979" cy="1368152"/>
            <a:chOff x="3203848" y="5115962"/>
            <a:chExt cx="3199979" cy="1368152"/>
          </a:xfrm>
        </p:grpSpPr>
        <p:sp>
          <p:nvSpPr>
            <p:cNvPr id="10" name="TextBox 9"/>
            <p:cNvSpPr txBox="1"/>
            <p:nvPr/>
          </p:nvSpPr>
          <p:spPr>
            <a:xfrm>
              <a:off x="3203848" y="6084004"/>
              <a:ext cx="3199979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relationship for ORM queries</a:t>
              </a:r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V="1">
              <a:off x="4803838" y="5115962"/>
              <a:ext cx="426051" cy="96804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936340" y="2060848"/>
            <a:ext cx="2106404" cy="945396"/>
            <a:chOff x="2843819" y="6197242"/>
            <a:chExt cx="2106404" cy="945396"/>
          </a:xfrm>
        </p:grpSpPr>
        <p:sp>
          <p:nvSpPr>
            <p:cNvPr id="13" name="TextBox 12"/>
            <p:cNvSpPr txBox="1"/>
            <p:nvPr/>
          </p:nvSpPr>
          <p:spPr>
            <a:xfrm>
              <a:off x="3131840" y="6197242"/>
              <a:ext cx="1818383" cy="40011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table constraint</a:t>
              </a:r>
            </a:p>
          </p:txBody>
        </p:sp>
        <p:cxnSp>
          <p:nvCxnSpPr>
            <p:cNvPr id="14" name="Straight Arrow Connector 13"/>
            <p:cNvCxnSpPr>
              <a:stCxn id="13" idx="2"/>
            </p:cNvCxnSpPr>
            <p:nvPr/>
          </p:nvCxnSpPr>
          <p:spPr>
            <a:xfrm flipH="1">
              <a:off x="2843819" y="6597352"/>
              <a:ext cx="1197213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674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create tables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interact, create engine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Creating tables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setting metadata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204864"/>
            <a:ext cx="7992888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engine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:///{0}'.format(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47528" y="3971210"/>
            <a:ext cx="799288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Base.metadata.create_all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(engine)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1250" y="4941169"/>
            <a:ext cx="164282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That's it!</a:t>
            </a:r>
            <a:endParaRPr lang="nl-BE" sz="3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6950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inserts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engine, session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Create and add objects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132856"/>
            <a:ext cx="8640960" cy="230832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sqlalchemy.orm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sessionmaker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engine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create_engine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sqlite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:///{0}'.format(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Base.metadata.bind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engine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sessionmaker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(bind=engine)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DBSession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9928" y="5085184"/>
            <a:ext cx="8640960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 ['New York', 'Leningrad', 'Paris']: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city = City(name=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add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commit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59309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is well-suited for data science</a:t>
            </a:r>
          </a:p>
          <a:p>
            <a:pPr lvl="1"/>
            <a:r>
              <a:rPr lang="en-US" dirty="0"/>
              <a:t>terse, interpreted language,  prototyping, fast development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pPr lvl="1"/>
            <a:r>
              <a:rPr lang="en-US" dirty="0"/>
              <a:t>easy to access information</a:t>
            </a:r>
          </a:p>
          <a:p>
            <a:pPr lvl="2"/>
            <a:r>
              <a:rPr lang="en-US" dirty="0"/>
              <a:t>text-based information: regular expressions, CSV</a:t>
            </a:r>
          </a:p>
          <a:p>
            <a:pPr lvl="2"/>
            <a:r>
              <a:rPr lang="en-US" dirty="0"/>
              <a:t>web-based information: beautiful soup</a:t>
            </a:r>
          </a:p>
          <a:p>
            <a:pPr lvl="2"/>
            <a:r>
              <a:rPr lang="en-US" dirty="0"/>
              <a:t>relational databases: </a:t>
            </a:r>
            <a:r>
              <a:rPr lang="en-US" dirty="0" err="1"/>
              <a:t>SQLalchemy</a:t>
            </a:r>
            <a:endParaRPr lang="en-US" dirty="0"/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easy to represent information: pandas</a:t>
            </a:r>
          </a:p>
          <a:p>
            <a:pPr lvl="1"/>
            <a:r>
              <a:rPr lang="en-US" dirty="0"/>
              <a:t>easy to visualize information: </a:t>
            </a:r>
            <a:r>
              <a:rPr lang="en-US" dirty="0" err="1"/>
              <a:t>seaborn</a:t>
            </a:r>
            <a:r>
              <a:rPr lang="en-US" dirty="0"/>
              <a:t>, </a:t>
            </a:r>
            <a:r>
              <a:rPr lang="en-US" dirty="0" err="1"/>
              <a:t>holoviews</a:t>
            </a:r>
            <a:endParaRPr lang="en-US" dirty="0"/>
          </a:p>
          <a:p>
            <a:pPr lvl="1"/>
            <a:r>
              <a:rPr lang="en-US" dirty="0"/>
              <a:t>go-to language for machine learning: </a:t>
            </a:r>
            <a:r>
              <a:rPr lang="en-US" dirty="0" err="1"/>
              <a:t>keras</a:t>
            </a:r>
            <a:r>
              <a:rPr lang="en-US" dirty="0"/>
              <a:t>, TensorFlow, </a:t>
            </a:r>
            <a:r>
              <a:rPr lang="en-US" dirty="0" err="1"/>
              <a:t>PyTorch</a:t>
            </a:r>
            <a:r>
              <a:rPr lang="en-US" dirty="0"/>
              <a:t>,…</a:t>
            </a:r>
          </a:p>
        </p:txBody>
      </p:sp>
    </p:spTree>
    <p:extLst>
      <p:ext uri="{BB962C8B-B14F-4D97-AF65-F5344CB8AC3E}">
        <p14:creationId xmlns:p14="http://schemas.microsoft.com/office/powerpoint/2010/main" val="159328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SQLAlchemy</a:t>
            </a:r>
            <a:r>
              <a:rPr lang="en-US" dirty="0"/>
              <a:t>: inserting relationships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objects to express relationships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2348880"/>
            <a:ext cx="8640960" cy="286232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city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city_list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temperature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measure_temperature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date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determine_date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measurement = Measurement(time=date,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temperature=temperature,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city=city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db_session.add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(measurement)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6600057" y="4297164"/>
            <a:ext cx="1954381" cy="1110898"/>
            <a:chOff x="3203848" y="5414446"/>
            <a:chExt cx="1954381" cy="1110898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19543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use actual object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510106" y="5414446"/>
              <a:ext cx="670933" cy="710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85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queries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Queries as method calls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Natural join query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348881"/>
            <a:ext cx="8784977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city_list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(City).all()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3512" y="3995773"/>
            <a:ext cx="8784976" cy="20313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measurements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(Measurement)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.join('city')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.filter(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.name ==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city_name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&lt;= 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Measurement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</a:t>
            </a:r>
            <a:r>
              <a:rPr lang="en-US" b="1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Measurement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.time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e_date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.all()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36160" y="3779748"/>
            <a:ext cx="3024336" cy="945396"/>
            <a:chOff x="2306183" y="6197242"/>
            <a:chExt cx="3024336" cy="945396"/>
          </a:xfrm>
        </p:grpSpPr>
        <p:sp>
          <p:nvSpPr>
            <p:cNvPr id="8" name="TextBox 7"/>
            <p:cNvSpPr txBox="1"/>
            <p:nvPr/>
          </p:nvSpPr>
          <p:spPr>
            <a:xfrm>
              <a:off x="3131840" y="6197242"/>
              <a:ext cx="2198679" cy="40011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join on relationship</a:t>
              </a: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>
            <a:xfrm flipH="1">
              <a:off x="2306183" y="6597352"/>
              <a:ext cx="1924997" cy="5452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9"/>
          <p:cNvGrpSpPr/>
          <p:nvPr/>
        </p:nvGrpSpPr>
        <p:grpSpPr>
          <a:xfrm>
            <a:off x="6960097" y="5863056"/>
            <a:ext cx="3128357" cy="806305"/>
            <a:chOff x="3203848" y="5719039"/>
            <a:chExt cx="3128357" cy="806305"/>
          </a:xfrm>
        </p:grpSpPr>
        <p:sp>
          <p:nvSpPr>
            <p:cNvPr id="13" name="TextBox 12"/>
            <p:cNvSpPr txBox="1"/>
            <p:nvPr/>
          </p:nvSpPr>
          <p:spPr>
            <a:xfrm>
              <a:off x="3203848" y="6125234"/>
              <a:ext cx="3128357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SELECT * FROM … WHERE …</a:t>
              </a:r>
            </a:p>
          </p:txBody>
        </p:sp>
        <p:cxnSp>
          <p:nvCxnSpPr>
            <p:cNvPr id="14" name="Straight Arrow Connector 13"/>
            <p:cNvCxnSpPr>
              <a:stCxn id="13" idx="0"/>
            </p:cNvCxnSpPr>
            <p:nvPr/>
          </p:nvCxnSpPr>
          <p:spPr>
            <a:xfrm flipH="1" flipV="1">
              <a:off x="4461553" y="5719039"/>
              <a:ext cx="306474" cy="4061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9"/>
          <p:cNvGrpSpPr/>
          <p:nvPr/>
        </p:nvGrpSpPr>
        <p:grpSpPr>
          <a:xfrm>
            <a:off x="6079716" y="3004988"/>
            <a:ext cx="1600461" cy="928068"/>
            <a:chOff x="3649307" y="5381252"/>
            <a:chExt cx="1600461" cy="928068"/>
          </a:xfrm>
        </p:grpSpPr>
        <p:sp>
          <p:nvSpPr>
            <p:cNvPr id="16" name="TextBox 15"/>
            <p:cNvSpPr txBox="1"/>
            <p:nvPr/>
          </p:nvSpPr>
          <p:spPr>
            <a:xfrm>
              <a:off x="3797063" y="5909210"/>
              <a:ext cx="145270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class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  <a:sym typeface="Symbol"/>
                </a:rPr>
                <a:t>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table</a:t>
              </a:r>
            </a:p>
          </p:txBody>
        </p:sp>
        <p:cxnSp>
          <p:nvCxnSpPr>
            <p:cNvPr id="17" name="Straight Arrow Connector 16"/>
            <p:cNvCxnSpPr>
              <a:stCxn id="16" idx="0"/>
            </p:cNvCxnSpPr>
            <p:nvPr/>
          </p:nvCxnSpPr>
          <p:spPr>
            <a:xfrm flipH="1" flipV="1">
              <a:off x="3649307" y="5381252"/>
              <a:ext cx="874109" cy="5279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9"/>
          <p:cNvGrpSpPr/>
          <p:nvPr/>
        </p:nvGrpSpPr>
        <p:grpSpPr>
          <a:xfrm>
            <a:off x="3624520" y="5733257"/>
            <a:ext cx="3129896" cy="937517"/>
            <a:chOff x="3203848" y="5649382"/>
            <a:chExt cx="3129896" cy="937517"/>
          </a:xfrm>
        </p:grpSpPr>
        <p:sp>
          <p:nvSpPr>
            <p:cNvPr id="21" name="TextBox 20"/>
            <p:cNvSpPr txBox="1"/>
            <p:nvPr/>
          </p:nvSpPr>
          <p:spPr>
            <a:xfrm>
              <a:off x="3203848" y="6125234"/>
              <a:ext cx="3129896" cy="4616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Calibri"/>
                </a:rPr>
                <a:t>Note: class attributes!!!</a:t>
              </a:r>
            </a:p>
          </p:txBody>
        </p:sp>
        <p:cxnSp>
          <p:nvCxnSpPr>
            <p:cNvPr id="22" name="Straight Arrow Connector 21"/>
            <p:cNvCxnSpPr>
              <a:stCxn id="21" idx="0"/>
            </p:cNvCxnSpPr>
            <p:nvPr/>
          </p:nvCxnSpPr>
          <p:spPr>
            <a:xfrm flipV="1">
              <a:off x="4768796" y="5649382"/>
              <a:ext cx="1447322" cy="47585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72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updates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Modify object attribute(s) </a:t>
            </a:r>
            <a:r>
              <a:rPr lang="en-US" dirty="0">
                <a:sym typeface="Symbol"/>
              </a:rPr>
              <a:t></a:t>
            </a:r>
            <a:r>
              <a:rPr lang="en-US" dirty="0"/>
              <a:t> update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276872"/>
            <a:ext cx="8784976" cy="17543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leningrad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db_session.query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(City)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.filter(City.name == 'Leningrad')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.one()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leningrad.name = 'Saint Petersburg'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db_session.commit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6" name="Group 9"/>
          <p:cNvGrpSpPr/>
          <p:nvPr/>
        </p:nvGrpSpPr>
        <p:grpSpPr>
          <a:xfrm>
            <a:off x="3431705" y="4005064"/>
            <a:ext cx="2353465" cy="936104"/>
            <a:chOff x="3203848" y="5589240"/>
            <a:chExt cx="2353465" cy="936104"/>
          </a:xfrm>
        </p:grpSpPr>
        <p:sp>
          <p:nvSpPr>
            <p:cNvPr id="7" name="TextBox 6"/>
            <p:cNvSpPr txBox="1"/>
            <p:nvPr/>
          </p:nvSpPr>
          <p:spPr>
            <a:xfrm>
              <a:off x="3203848" y="6125234"/>
              <a:ext cx="2353465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don't forget commit!</a:t>
              </a: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3645717" y="5589240"/>
              <a:ext cx="734864" cy="5359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600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SQLAlchemy</a:t>
            </a:r>
            <a:r>
              <a:rPr lang="en-US" dirty="0"/>
              <a:t>: just classes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Classes representing tables can have methods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3512" y="2276872"/>
            <a:ext cx="8784976" cy="17543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class Measurement(Base):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__(self):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return f'{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self.city:s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self.time:s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}\n' \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f'\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{self.temperature:.1f} C'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081205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ORM "hides" database interaction</a:t>
            </a:r>
          </a:p>
          <a:p>
            <a:pPr lvl="1"/>
            <a:r>
              <a:rPr lang="en-US" dirty="0"/>
              <a:t>Easy to be inefficient</a:t>
            </a:r>
          </a:p>
          <a:p>
            <a:pPr lvl="1"/>
            <a:r>
              <a:rPr lang="en-US" dirty="0"/>
              <a:t>Object creation takes time</a:t>
            </a:r>
          </a:p>
          <a:p>
            <a:pPr lvl="1"/>
            <a:r>
              <a:rPr lang="en-US" dirty="0"/>
              <a:t>Can consume a lot of memory</a:t>
            </a:r>
          </a:p>
          <a:p>
            <a:pPr lvl="1"/>
            <a:r>
              <a:rPr lang="en-US" dirty="0"/>
              <a:t>Still necessary to understand</a:t>
            </a:r>
          </a:p>
          <a:p>
            <a:pPr lvl="2"/>
            <a:r>
              <a:rPr lang="en-US" dirty="0"/>
              <a:t>Relational model</a:t>
            </a:r>
          </a:p>
          <a:p>
            <a:pPr lvl="2"/>
            <a:r>
              <a:rPr lang="en-US" dirty="0"/>
              <a:t>How RDBMS works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40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Further reading: relational databases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to relational database design</a:t>
            </a:r>
            <a:br>
              <a:rPr lang="en-US" dirty="0"/>
            </a:br>
            <a:r>
              <a:rPr lang="en-US" sz="1600" dirty="0">
                <a:hlinkClick r:id="rId2"/>
              </a:rPr>
              <a:t>https://www3.ntu.edu.sg/home/ehchua/programming/sql/Relational_Database_Design.html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74530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Web scraping:</a:t>
            </a:r>
            <a:br>
              <a:rPr lang="en-US" dirty="0"/>
            </a:br>
            <a:r>
              <a:rPr lang="en-US" dirty="0"/>
              <a:t>gathering data from the web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https://github.com/gjbex/Python-for-data-science/tree/master/source-code/web-scraping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91177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Caveat: web scraping code is brittle, typically not robust against</a:t>
            </a:r>
          </a:p>
          <a:p>
            <a:pPr lvl="1"/>
            <a:r>
              <a:rPr lang="en-US" dirty="0"/>
              <a:t>page layout changes (unless proper use of CSS)</a:t>
            </a:r>
          </a:p>
          <a:p>
            <a:pPr lvl="1"/>
            <a:r>
              <a:rPr lang="en-US" dirty="0"/>
              <a:t>page content changes</a:t>
            </a:r>
          </a:p>
          <a:p>
            <a:pPr lvl="1"/>
            <a:r>
              <a:rPr lang="en-US" dirty="0"/>
              <a:t>site redesign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Many frameworks available, here </a:t>
            </a:r>
            <a:r>
              <a:rPr lang="en-US" dirty="0">
                <a:solidFill>
                  <a:srgbClr val="C00000"/>
                </a:solidFill>
              </a:rPr>
              <a:t>Beautiful Soup</a:t>
            </a:r>
          </a:p>
          <a:p>
            <a:r>
              <a:rPr lang="en-US" dirty="0"/>
              <a:t>However, for tables only, consider </a:t>
            </a:r>
            <a:r>
              <a:rPr lang="en-US" dirty="0">
                <a:solidFill>
                  <a:srgbClr val="C00000"/>
                </a:solidFill>
              </a:rPr>
              <a:t>pandas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7036" y="4149080"/>
            <a:ext cx="812940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Use site APIs (e.g., REST interface) whenever available!</a:t>
            </a:r>
          </a:p>
        </p:txBody>
      </p:sp>
    </p:spTree>
    <p:extLst>
      <p:ext uri="{BB962C8B-B14F-4D97-AF65-F5344CB8AC3E}">
        <p14:creationId xmlns:p14="http://schemas.microsoft.com/office/powerpoint/2010/main" val="235408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Beautiful Soup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web page using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urllib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Cook soup out of opened page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Eat soup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2276872"/>
            <a:ext cx="7067128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urllib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page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urllib.request.urlopen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page_url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2234" y="2369205"/>
            <a:ext cx="27285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Note: urllib2 for Python 2.x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2898" y="4010373"/>
            <a:ext cx="7065431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from bs4 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BeautifulSoup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BeautifulSoup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(page, "html5lib")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2898" y="5795972"/>
            <a:ext cx="706543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f'looking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at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soup.title.string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927648" y="6165305"/>
            <a:ext cx="4176464" cy="561415"/>
            <a:chOff x="1403648" y="6165304"/>
            <a:chExt cx="4176464" cy="561415"/>
          </a:xfrm>
        </p:grpSpPr>
        <p:sp>
          <p:nvSpPr>
            <p:cNvPr id="9" name="TextBox 8"/>
            <p:cNvSpPr txBox="1"/>
            <p:nvPr/>
          </p:nvSpPr>
          <p:spPr>
            <a:xfrm>
              <a:off x="1403648" y="6357387"/>
              <a:ext cx="363028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Assumes page has a </a:t>
              </a:r>
              <a:r>
                <a:rPr lang="en-US" dirty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title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 element</a:t>
              </a:r>
            </a:p>
          </p:txBody>
        </p:sp>
        <p:cxnSp>
          <p:nvCxnSpPr>
            <p:cNvPr id="13" name="Straight Arrow Connector 12"/>
            <p:cNvCxnSpPr>
              <a:stCxn id="9" idx="3"/>
            </p:cNvCxnSpPr>
            <p:nvPr/>
          </p:nvCxnSpPr>
          <p:spPr>
            <a:xfrm flipV="1">
              <a:off x="5033937" y="6165304"/>
              <a:ext cx="546175" cy="37674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92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element with tag,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All element with tag,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Element content,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Element attribute, e.g.,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href</a:t>
            </a:r>
            <a:r>
              <a:rPr lang="en-US" dirty="0">
                <a:cs typeface="Courier New" panose="02070309020205020404" pitchFamily="49" charset="0"/>
              </a:rPr>
              <a:t>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1" y="2276872"/>
            <a:ext cx="706543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f'looking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at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3316158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element: {a}')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199" y="4500471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f'link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text: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a.string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}')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199" y="5640877"/>
            <a:ext cx="706543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for a in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soup.find_all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('a'):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print(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f'link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url: {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a.get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')}')</a:t>
            </a:r>
          </a:p>
        </p:txBody>
      </p:sp>
    </p:spTree>
    <p:extLst>
      <p:ext uri="{BB962C8B-B14F-4D97-AF65-F5344CB8AC3E}">
        <p14:creationId xmlns:p14="http://schemas.microsoft.com/office/powerpoint/2010/main" val="264137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Pandas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sz="1800" dirty="0">
                <a:hlinkClick r:id="rId2"/>
              </a:rPr>
              <a:t>https://github.com/gjbex/Python-for-data-science/tree/master/source-code/pandas</a:t>
            </a:r>
            <a:r>
              <a:rPr lang="nl-BE" sz="1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19243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Geographical Information Systems data processing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https://github.com/gjbex/Python-for-data-science/tree/master/source-code/gis</a:t>
            </a:r>
            <a:r>
              <a:rPr lang="en-US" sz="1800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713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Geographical Information System (GIS), e.g.,</a:t>
            </a:r>
          </a:p>
          <a:p>
            <a:pPr lvl="1"/>
            <a:r>
              <a:rPr lang="en-US" dirty="0"/>
              <a:t>ArcGIS</a:t>
            </a:r>
          </a:p>
          <a:p>
            <a:pPr lvl="1"/>
            <a:r>
              <a:rPr lang="en-US" dirty="0"/>
              <a:t>QGIS</a:t>
            </a:r>
          </a:p>
          <a:p>
            <a:r>
              <a:rPr lang="en-US" dirty="0"/>
              <a:t>Many data formats, e.g.,</a:t>
            </a:r>
          </a:p>
          <a:p>
            <a:pPr lvl="1"/>
            <a:r>
              <a:rPr lang="en-US" dirty="0"/>
              <a:t>shape files</a:t>
            </a:r>
          </a:p>
          <a:p>
            <a:pPr lvl="1"/>
            <a:r>
              <a:rPr lang="en-US" dirty="0" err="1"/>
              <a:t>GeoJSON</a:t>
            </a:r>
            <a:endParaRPr lang="en-US" dirty="0"/>
          </a:p>
          <a:p>
            <a:pPr lvl="1"/>
            <a:r>
              <a:rPr lang="en-US" dirty="0" err="1"/>
              <a:t>GeoTIFF</a:t>
            </a:r>
            <a:endParaRPr lang="en-US" dirty="0"/>
          </a:p>
          <a:p>
            <a:r>
              <a:rPr lang="en-US" dirty="0"/>
              <a:t>Python &amp; GIS</a:t>
            </a:r>
          </a:p>
          <a:p>
            <a:pPr lvl="1"/>
            <a:r>
              <a:rPr lang="en-US" dirty="0"/>
              <a:t>I/O library: Fiona, </a:t>
            </a:r>
            <a:r>
              <a:rPr lang="en-US" dirty="0" err="1"/>
              <a:t>gdal</a:t>
            </a:r>
            <a:endParaRPr lang="en-US" dirty="0"/>
          </a:p>
          <a:p>
            <a:pPr lvl="1"/>
            <a:r>
              <a:rPr lang="en-US" dirty="0"/>
              <a:t>visualization: Folium</a:t>
            </a:r>
          </a:p>
          <a:p>
            <a:pPr lvl="1"/>
            <a:r>
              <a:rPr lang="en-US" dirty="0"/>
              <a:t>data processing/modeling: Shapely, </a:t>
            </a:r>
            <a:r>
              <a:rPr lang="en-US" dirty="0" err="1"/>
              <a:t>GeoPandas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6606" y="2160574"/>
            <a:ext cx="369703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Can be scripted with Python</a:t>
            </a:r>
          </a:p>
        </p:txBody>
      </p:sp>
    </p:spTree>
    <p:extLst>
      <p:ext uri="{BB962C8B-B14F-4D97-AF65-F5344CB8AC3E}">
        <p14:creationId xmlns:p14="http://schemas.microsoft.com/office/powerpoint/2010/main" val="189470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Happiness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  <a:p>
            <a:pPr lvl="1"/>
            <a:r>
              <a:rPr lang="en-US" dirty="0"/>
              <a:t>World Happiness information: CSV file</a:t>
            </a:r>
          </a:p>
          <a:p>
            <a:pPr lvl="2"/>
            <a:r>
              <a:rPr lang="en-US" dirty="0"/>
              <a:t>relevant columns: Country, Happiness Score</a:t>
            </a:r>
          </a:p>
          <a:p>
            <a:pPr lvl="2"/>
            <a:r>
              <a:rPr lang="en-US" dirty="0"/>
              <a:t>data on 157 countries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country names, borders,… : </a:t>
            </a:r>
            <a:r>
              <a:rPr lang="en-US" dirty="0" err="1"/>
              <a:t>GeoJSON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3609780"/>
            <a:ext cx="693972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pandas as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pd.read_csv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932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Folium visualization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world map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</a:t>
            </a:r>
            <a:r>
              <a:rPr lang="en-US" dirty="0" err="1"/>
              <a:t>chloropleth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2174281"/>
            <a:ext cx="611257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folium.Map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location=[0.0, 0.0],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tiles='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Mapbox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Bright',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zoom_start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=2)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4277617" y="1779209"/>
            <a:ext cx="4392489" cy="1008112"/>
            <a:chOff x="2753616" y="1779209"/>
            <a:chExt cx="4392489" cy="1008112"/>
          </a:xfrm>
        </p:grpSpPr>
        <p:grpSp>
          <p:nvGrpSpPr>
            <p:cNvPr id="6" name="Group 5"/>
            <p:cNvGrpSpPr/>
            <p:nvPr/>
          </p:nvGrpSpPr>
          <p:grpSpPr>
            <a:xfrm>
              <a:off x="2753616" y="1779209"/>
              <a:ext cx="3249759" cy="1008112"/>
              <a:chOff x="3697513" y="2492896"/>
              <a:chExt cx="3249759" cy="100811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697513" y="3212976"/>
                <a:ext cx="500861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868130" y="2492896"/>
                <a:ext cx="1079142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longitude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9" name="Straight Arrow Connector 8"/>
              <p:cNvCxnSpPr>
                <a:stCxn id="8" idx="1"/>
                <a:endCxn id="7" idx="0"/>
              </p:cNvCxnSpPr>
              <p:nvPr/>
            </p:nvCxnSpPr>
            <p:spPr>
              <a:xfrm flipH="1">
                <a:off x="3947944" y="2677562"/>
                <a:ext cx="1920186" cy="535414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465847" y="2046916"/>
              <a:ext cx="3680258" cy="740405"/>
              <a:chOff x="3697513" y="2760603"/>
              <a:chExt cx="3680258" cy="74040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697513" y="3212976"/>
                <a:ext cx="500861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392180" y="2760603"/>
                <a:ext cx="985591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00B050"/>
                    </a:solidFill>
                    <a:latin typeface="Calibri"/>
                  </a:rPr>
                  <a:t>lattitude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5" name="Straight Arrow Connector 14"/>
              <p:cNvCxnSpPr>
                <a:stCxn id="14" idx="1"/>
                <a:endCxn id="13" idx="3"/>
              </p:cNvCxnSpPr>
              <p:nvPr/>
            </p:nvCxnSpPr>
            <p:spPr>
              <a:xfrm flipH="1">
                <a:off x="4198374" y="2945269"/>
                <a:ext cx="2193806" cy="41172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/>
          <p:cNvGrpSpPr/>
          <p:nvPr/>
        </p:nvGrpSpPr>
        <p:grpSpPr>
          <a:xfrm>
            <a:off x="4434348" y="2880950"/>
            <a:ext cx="4524416" cy="455470"/>
            <a:chOff x="4041665" y="3045538"/>
            <a:chExt cx="4524416" cy="455470"/>
          </a:xfrm>
        </p:grpSpPr>
        <p:sp>
          <p:nvSpPr>
            <p:cNvPr id="20" name="Rectangle 19"/>
            <p:cNvSpPr/>
            <p:nvPr/>
          </p:nvSpPr>
          <p:spPr>
            <a:xfrm>
              <a:off x="4041665" y="3212976"/>
              <a:ext cx="156709" cy="2880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93040" y="3045538"/>
              <a:ext cx="197304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shows entire world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22" name="Straight Arrow Connector 21"/>
            <p:cNvCxnSpPr>
              <a:stCxn id="21" idx="1"/>
              <a:endCxn id="20" idx="3"/>
            </p:cNvCxnSpPr>
            <p:nvPr/>
          </p:nvCxnSpPr>
          <p:spPr>
            <a:xfrm flipH="1">
              <a:off x="4198374" y="3230204"/>
              <a:ext cx="2394666" cy="12678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06176" y="3910024"/>
            <a:ext cx="6112571" cy="258532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world.choropleth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name='world happiness',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data=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columns=['Country', 'Happiness Score'],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country_geo_filename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key_on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='properties.name',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fill_color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YlGn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fill_opacity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=0.7,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line_opacity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=0.2,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legend_name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='Happiness Score')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892434" y="4101121"/>
            <a:ext cx="7430449" cy="952609"/>
            <a:chOff x="3697513" y="2837067"/>
            <a:chExt cx="7430449" cy="952609"/>
          </a:xfrm>
        </p:grpSpPr>
        <p:sp>
          <p:nvSpPr>
            <p:cNvPr id="27" name="Rectangle 26"/>
            <p:cNvSpPr/>
            <p:nvPr/>
          </p:nvSpPr>
          <p:spPr>
            <a:xfrm>
              <a:off x="3697513" y="3212976"/>
              <a:ext cx="5445322" cy="5767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079277" y="2837067"/>
              <a:ext cx="104868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Calibri"/>
                </a:rPr>
                <a:t>pandas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29" name="Straight Arrow Connector 28"/>
            <p:cNvCxnSpPr>
              <a:stCxn id="28" idx="1"/>
              <a:endCxn id="27" idx="3"/>
            </p:cNvCxnSpPr>
            <p:nvPr/>
          </p:nvCxnSpPr>
          <p:spPr>
            <a:xfrm flipH="1">
              <a:off x="9142835" y="3021733"/>
              <a:ext cx="936442" cy="479593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892434" y="5086028"/>
            <a:ext cx="7430449" cy="604594"/>
            <a:chOff x="3697513" y="3212976"/>
            <a:chExt cx="7430449" cy="604594"/>
          </a:xfrm>
        </p:grpSpPr>
        <p:sp>
          <p:nvSpPr>
            <p:cNvPr id="33" name="Rectangle 32"/>
            <p:cNvSpPr/>
            <p:nvPr/>
          </p:nvSpPr>
          <p:spPr>
            <a:xfrm>
              <a:off x="3697513" y="3212976"/>
              <a:ext cx="5445322" cy="576700"/>
            </a:xfrm>
            <a:prstGeom prst="rect">
              <a:avLst/>
            </a:prstGeom>
            <a:noFill/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079277" y="3448238"/>
              <a:ext cx="104868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  <a:latin typeface="Calibri"/>
                </a:rPr>
                <a:t>GeoJSON</a:t>
              </a:r>
              <a:endParaRPr lang="nl-BE" dirty="0">
                <a:solidFill>
                  <a:srgbClr val="0070C0"/>
                </a:solidFill>
                <a:latin typeface="Calibri"/>
              </a:endParaRPr>
            </a:p>
          </p:txBody>
        </p:sp>
        <p:cxnSp>
          <p:nvCxnSpPr>
            <p:cNvPr id="35" name="Straight Arrow Connector 34"/>
            <p:cNvCxnSpPr>
              <a:stCxn id="34" idx="1"/>
              <a:endCxn id="33" idx="3"/>
            </p:cNvCxnSpPr>
            <p:nvPr/>
          </p:nvCxnSpPr>
          <p:spPr>
            <a:xfrm flipH="1" flipV="1">
              <a:off x="9142835" y="3501326"/>
              <a:ext cx="936442" cy="131578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8165855" y="1500679"/>
            <a:ext cx="206947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folium</a:t>
            </a:r>
          </a:p>
        </p:txBody>
      </p:sp>
    </p:spTree>
    <p:extLst>
      <p:ext uri="{BB962C8B-B14F-4D97-AF65-F5344CB8AC3E}">
        <p14:creationId xmlns:p14="http://schemas.microsoft.com/office/powerpoint/2010/main" val="220953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2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Folium in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" b="970"/>
          <a:stretch/>
        </p:blipFill>
        <p:spPr>
          <a:xfrm>
            <a:off x="1809133" y="1193872"/>
            <a:ext cx="8534402" cy="517743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615381" y="2202426"/>
            <a:ext cx="4508090" cy="3315582"/>
            <a:chOff x="1091381" y="2202426"/>
            <a:chExt cx="4508090" cy="3315582"/>
          </a:xfrm>
        </p:grpSpPr>
        <p:sp>
          <p:nvSpPr>
            <p:cNvPr id="6" name="Rounded Rectangle 5"/>
            <p:cNvSpPr/>
            <p:nvPr/>
          </p:nvSpPr>
          <p:spPr>
            <a:xfrm>
              <a:off x="1091381" y="2202426"/>
              <a:ext cx="2035277" cy="106188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572000" y="3363529"/>
              <a:ext cx="1027471" cy="1061884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13471" y="4994788"/>
              <a:ext cx="2188741" cy="5232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  <a:latin typeface="Calibri"/>
                </a:rPr>
                <a:t>Missing data?</a:t>
              </a:r>
            </a:p>
          </p:txBody>
        </p:sp>
        <p:cxnSp>
          <p:nvCxnSpPr>
            <p:cNvPr id="9" name="Straight Arrow Connector 8"/>
            <p:cNvCxnSpPr>
              <a:stCxn id="8" idx="0"/>
              <a:endCxn id="6" idx="2"/>
            </p:cNvCxnSpPr>
            <p:nvPr/>
          </p:nvCxnSpPr>
          <p:spPr>
            <a:xfrm flipH="1" flipV="1">
              <a:off x="2109020" y="3264310"/>
              <a:ext cx="2298822" cy="17304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0"/>
            </p:cNvCxnSpPr>
            <p:nvPr/>
          </p:nvCxnSpPr>
          <p:spPr>
            <a:xfrm flipV="1">
              <a:off x="4407842" y="4425413"/>
              <a:ext cx="822919" cy="5693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721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linkage 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World Happiness Index: </a:t>
            </a:r>
            <a:r>
              <a:rPr lang="en-US" dirty="0">
                <a:solidFill>
                  <a:srgbClr val="C00000"/>
                </a:solidFill>
              </a:rPr>
              <a:t>United States</a:t>
            </a:r>
          </a:p>
          <a:p>
            <a:r>
              <a:rPr lang="en-US" dirty="0"/>
              <a:t>In </a:t>
            </a:r>
            <a:r>
              <a:rPr lang="en-US" dirty="0" err="1"/>
              <a:t>GeoJSON</a:t>
            </a:r>
            <a:r>
              <a:rPr lang="en-US" dirty="0"/>
              <a:t> file: </a:t>
            </a:r>
            <a:r>
              <a:rPr lang="en-US" dirty="0">
                <a:solidFill>
                  <a:srgbClr val="00B050"/>
                </a:solidFill>
              </a:rPr>
              <a:t>United States of America</a:t>
            </a:r>
          </a:p>
          <a:p>
            <a:r>
              <a:rPr lang="en-US" dirty="0"/>
              <a:t>Fix: change names, e.g.,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1" y="3453774"/>
            <a:ext cx="871138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happiness_data.at[12, 'Country'] = 'United States of America'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490" y="3990597"/>
            <a:ext cx="4404852" cy="264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2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geometric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600201"/>
            <a:ext cx="7211961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dirty="0"/>
              <a:t>: 2D or 3D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MultiPoint</a:t>
            </a:r>
            <a:r>
              <a:rPr lang="en-US" dirty="0"/>
              <a:t>: collection of 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: sequence of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MultiLineString</a:t>
            </a:r>
            <a:r>
              <a:rPr lang="en-US" dirty="0"/>
              <a:t>: multiple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: closed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should not cross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r>
              <a:rPr lang="en-US" dirty="0"/>
              <a:t>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 as outer boundary, optionally multiple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r>
              <a:rPr lang="en-US" dirty="0"/>
              <a:t> as "holes"</a:t>
            </a:r>
          </a:p>
          <a:p>
            <a:pPr lvl="1"/>
            <a:r>
              <a:rPr lang="en-US" dirty="0"/>
              <a:t>should not touch in more than one point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MultiPolygon</a:t>
            </a:r>
            <a:r>
              <a:rPr lang="en-US" dirty="0"/>
              <a:t>: multiple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  <a:p>
            <a:pPr lvl="1"/>
            <a:r>
              <a:rPr lang="en-US" dirty="0"/>
              <a:t>should not touch in more than one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983" y="2108924"/>
            <a:ext cx="1033374" cy="55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61" y="2796382"/>
            <a:ext cx="1257300" cy="581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161" y="3800859"/>
            <a:ext cx="801402" cy="795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671" y="5154613"/>
            <a:ext cx="1228725" cy="971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152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object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6175" y="2174280"/>
            <a:ext cx="81553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([(0.0, 0.0), (1.0, 1.0), (2.0, 0.5)])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132" y="1457406"/>
            <a:ext cx="1033374" cy="55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306174" y="3411557"/>
            <a:ext cx="8155349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outer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([(3.0, 2.0), (3.0, 5.0), (6.0, 5.0),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(6.0, 2.0)])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inner1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([(3.5, 2.5), (3.5, 4.5), (4.5, 4.5),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(4.5, 2.5)])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inner2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LinearRing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([(5.0, 2.5), (5.0, 4.5), (5.5, 4.5),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(5.5, 2.5)])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6173" y="5782463"/>
            <a:ext cx="81553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polygon = Polygon(outer, [inner1, inner2])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431" y="5504883"/>
            <a:ext cx="801402" cy="795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422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predicates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</a:t>
            </a:r>
            <a:r>
              <a:rPr lang="en-US" dirty="0"/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b.contains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(a)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a.intersects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>             </a:t>
            </a:r>
            <a:r>
              <a:rPr lang="en-US" dirty="0">
                <a:sym typeface="Symbol" panose="05050102010706020507" pitchFamily="18" charset="2"/>
              </a:rPr>
              <a:t>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not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a.disjoint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a.crosses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a.almostequals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(b, decimal=3)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a.is_valid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Shapely lets you create invalid objects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line.is_ring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9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spatial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a.intersection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a.union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a.difference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a.boundary</a:t>
            </a:r>
            <a:r>
              <a:rPr lang="en-US" dirty="0">
                <a:cs typeface="Courier New" panose="02070309020205020404" pitchFamily="49" charset="0"/>
              </a:rPr>
              <a:t>: one dimension less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a.centroid</a:t>
            </a:r>
            <a:r>
              <a:rPr lang="en-US" dirty="0">
                <a:cs typeface="Courier New" panose="02070309020205020404" pitchFamily="49" charset="0"/>
              </a:rPr>
              <a:t>: "mean" 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9365" y="1740929"/>
            <a:ext cx="2054793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Set theoretic</a:t>
            </a:r>
            <a:br>
              <a:rPr lang="en-US" sz="2800" dirty="0">
                <a:solidFill>
                  <a:prstClr val="black"/>
                </a:solidFill>
                <a:latin typeface="Calibri"/>
              </a:rPr>
            </a:br>
            <a:r>
              <a:rPr lang="en-US" sz="2800" dirty="0">
                <a:solidFill>
                  <a:prstClr val="black"/>
                </a:solidFill>
                <a:latin typeface="Calibri"/>
              </a:rPr>
              <a:t>operations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1352" y="3536848"/>
            <a:ext cx="828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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a.intersection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(b).union(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21352" y="3936958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a.symmetric_difference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</a:t>
            </a:r>
            <a:b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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a.difference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(b).union(</a:t>
            </a:r>
            <a:r>
              <a:rPr lang="en-US" sz="20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b.difference</a:t>
            </a:r>
            <a:r>
              <a:rPr lang="en-US" sz="2000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(a))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1918" y="5895331"/>
            <a:ext cx="633352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Note: use </a:t>
            </a:r>
            <a:r>
              <a:rPr lang="en-US" sz="2400" dirty="0" err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cascading_union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for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42476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Library for data science</a:t>
            </a:r>
          </a:p>
          <a:p>
            <a:pPr lvl="1"/>
            <a:r>
              <a:rPr lang="en-US" dirty="0"/>
              <a:t>defines </a:t>
            </a:r>
            <a:r>
              <a:rPr lang="en-US" dirty="0" err="1"/>
              <a:t>datastructures</a:t>
            </a:r>
            <a:endParaRPr lang="en-US" dirty="0"/>
          </a:p>
          <a:p>
            <a:pPr lvl="2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Series</a:t>
            </a:r>
            <a:r>
              <a:rPr lang="en-US" dirty="0">
                <a:cs typeface="Courier New" panose="02070309020205020404" pitchFamily="49" charset="0"/>
              </a:rPr>
              <a:t> (1D)</a:t>
            </a:r>
          </a:p>
          <a:p>
            <a:pPr lvl="2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DataFrame</a:t>
            </a:r>
            <a:r>
              <a:rPr lang="en-US" dirty="0">
                <a:cs typeface="Courier New" panose="02070309020205020404" pitchFamily="49" charset="0"/>
              </a:rPr>
              <a:t> (2D)</a:t>
            </a:r>
          </a:p>
          <a:p>
            <a:pPr lvl="1"/>
            <a:r>
              <a:rPr lang="en-US" dirty="0"/>
              <a:t>defines algorithms</a:t>
            </a:r>
          </a:p>
          <a:p>
            <a:pPr lvl="2"/>
            <a:r>
              <a:rPr lang="en-US" dirty="0"/>
              <a:t>selection</a:t>
            </a:r>
          </a:p>
          <a:p>
            <a:pPr lvl="2"/>
            <a:r>
              <a:rPr lang="en-US" dirty="0"/>
              <a:t>pivot tables</a:t>
            </a:r>
          </a:p>
          <a:p>
            <a:pPr lvl="1"/>
            <a:r>
              <a:rPr lang="en-US" dirty="0"/>
              <a:t>defines utilities</a:t>
            </a:r>
          </a:p>
          <a:p>
            <a:pPr lvl="2"/>
            <a:r>
              <a:rPr lang="en-US" dirty="0"/>
              <a:t>visualization, e.g.,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scatter_matrix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Backed by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numpy</a:t>
            </a:r>
            <a:r>
              <a:rPr lang="en-US" dirty="0"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pyarrow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Nice to experiment with data, </a:t>
            </a:r>
            <a:r>
              <a:rPr lang="en-US" dirty="0" err="1">
                <a:cs typeface="Courier New" panose="02070309020205020404" pitchFamily="49" charset="0"/>
              </a:rPr>
              <a:t>jupyter</a:t>
            </a:r>
            <a:r>
              <a:rPr lang="en-US" dirty="0">
                <a:cs typeface="Courier New" panose="02070309020205020404" pitchFamily="49" charset="0"/>
              </a:rPr>
              <a:t> notebooks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68209" y="3485501"/>
            <a:ext cx="210871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R </a:t>
            </a:r>
            <a:r>
              <a:rPr lang="en-US" sz="2800" dirty="0" err="1">
                <a:solidFill>
                  <a:prstClr val="black"/>
                </a:solidFill>
                <a:latin typeface="Calibri"/>
              </a:rPr>
              <a:t>dataframes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for Python</a:t>
            </a:r>
            <a:endParaRPr lang="nl-BE" sz="2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63953" y="2557354"/>
            <a:ext cx="4734825" cy="727631"/>
            <a:chOff x="588960" y="1198493"/>
            <a:chExt cx="4734825" cy="727631"/>
          </a:xfrm>
        </p:grpSpPr>
        <p:sp>
          <p:nvSpPr>
            <p:cNvPr id="7" name="TextBox 6"/>
            <p:cNvSpPr txBox="1"/>
            <p:nvPr/>
          </p:nvSpPr>
          <p:spPr>
            <a:xfrm>
              <a:off x="588960" y="1556792"/>
              <a:ext cx="2900532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import pandas as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pd</a:t>
              </a:r>
              <a:endPara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489492" y="1198493"/>
              <a:ext cx="1834293" cy="542965"/>
              <a:chOff x="1592357" y="3862789"/>
              <a:chExt cx="1834293" cy="54296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195736" y="3862789"/>
                <a:ext cx="123091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convention</a:t>
                </a:r>
              </a:p>
            </p:txBody>
          </p:sp>
          <p:cxnSp>
            <p:nvCxnSpPr>
              <p:cNvPr id="10" name="Straight Arrow Connector 9"/>
              <p:cNvCxnSpPr>
                <a:stCxn id="9" idx="1"/>
                <a:endCxn id="7" idx="3"/>
              </p:cNvCxnSpPr>
              <p:nvPr/>
            </p:nvCxnSpPr>
            <p:spPr>
              <a:xfrm flipH="1">
                <a:off x="1592357" y="4047455"/>
                <a:ext cx="603379" cy="3582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5593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buffer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dirty="0"/>
              <a:t>: 0D,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: 1D</a:t>
            </a:r>
          </a:p>
          <a:p>
            <a:pPr lvl="1"/>
            <a:r>
              <a:rPr lang="en-US" dirty="0"/>
              <a:t>buffer operation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2D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25923" y="2799092"/>
            <a:ext cx="8437195" cy="1398699"/>
            <a:chOff x="301922" y="2799091"/>
            <a:chExt cx="8437195" cy="1398699"/>
          </a:xfrm>
        </p:grpSpPr>
        <p:sp>
          <p:nvSpPr>
            <p:cNvPr id="5" name="TextBox 4"/>
            <p:cNvSpPr txBox="1"/>
            <p:nvPr/>
          </p:nvSpPr>
          <p:spPr>
            <a:xfrm>
              <a:off x="301922" y="2799091"/>
              <a:ext cx="8437195" cy="92333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line1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([(0.0, 1.0), (1.0, 0.5), (2.0, 1.5)])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line2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([(1.0, 0.5), (0.0, 2.0), ((-1.5, 1.0))])</a:t>
              </a:r>
            </a:p>
            <a:p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MultiLineString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([line1, line2]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3315" y="3569140"/>
              <a:ext cx="1285875" cy="62865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Group 9"/>
          <p:cNvGrpSpPr/>
          <p:nvPr/>
        </p:nvGrpSpPr>
        <p:grpSpPr>
          <a:xfrm>
            <a:off x="1825922" y="4382354"/>
            <a:ext cx="8437195" cy="744920"/>
            <a:chOff x="301921" y="4382354"/>
            <a:chExt cx="8437195" cy="744920"/>
          </a:xfrm>
        </p:grpSpPr>
        <p:sp>
          <p:nvSpPr>
            <p:cNvPr id="7" name="TextBox 6"/>
            <p:cNvSpPr txBox="1"/>
            <p:nvPr/>
          </p:nvSpPr>
          <p:spPr>
            <a:xfrm>
              <a:off x="301921" y="4382354"/>
              <a:ext cx="843719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buff1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multi_line.buffer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(0.1)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515" y="4517674"/>
              <a:ext cx="1209675" cy="6096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3" name="Group 12"/>
          <p:cNvGrpSpPr/>
          <p:nvPr/>
        </p:nvGrpSpPr>
        <p:grpSpPr>
          <a:xfrm>
            <a:off x="1825922" y="5322898"/>
            <a:ext cx="8437195" cy="1257673"/>
            <a:chOff x="301921" y="5322897"/>
            <a:chExt cx="8437195" cy="1257673"/>
          </a:xfrm>
        </p:grpSpPr>
        <p:sp>
          <p:nvSpPr>
            <p:cNvPr id="9" name="TextBox 8"/>
            <p:cNvSpPr txBox="1"/>
            <p:nvPr/>
          </p:nvSpPr>
          <p:spPr>
            <a:xfrm>
              <a:off x="301921" y="5322897"/>
              <a:ext cx="8437195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buff2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multi_line.buffer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(0.1,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cap_style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CAP_STYLE.flat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,</a:t>
              </a:r>
              <a:b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                             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JOIN_STYLE.mitre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9515" y="5942395"/>
              <a:ext cx="1209675" cy="6381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1815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Create island</a:t>
            </a:r>
          </a:p>
          <a:p>
            <a:pPr lvl="1"/>
            <a:r>
              <a:rPr lang="en-US" dirty="0"/>
              <a:t>create coast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create lake contour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LinearRing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check whether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lake.within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(coast)</a:t>
            </a:r>
          </a:p>
          <a:p>
            <a:pPr lvl="1"/>
            <a:r>
              <a:rPr lang="en-US" dirty="0"/>
              <a:t>create island as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r>
              <a:rPr lang="en-US" dirty="0">
                <a:cs typeface="Courier New" panose="02070309020205020404" pitchFamily="49" charset="0"/>
              </a:rPr>
              <a:t>, coast as boundary, lake as hole</a:t>
            </a:r>
          </a:p>
          <a:p>
            <a:r>
              <a:rPr lang="en-US" dirty="0"/>
              <a:t>Create cities</a:t>
            </a:r>
          </a:p>
          <a:p>
            <a:pPr lvl="1"/>
            <a:r>
              <a:rPr lang="en-US" dirty="0"/>
              <a:t>create city position as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</a:p>
          <a:p>
            <a:pPr lvl="1"/>
            <a:r>
              <a:rPr lang="en-US" dirty="0"/>
              <a:t>extend proportional to size</a:t>
            </a:r>
            <a:br>
              <a:rPr lang="en-US" dirty="0"/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city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city.buffer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(population)</a:t>
            </a:r>
          </a:p>
          <a:p>
            <a:pPr lvl="1"/>
            <a:r>
              <a:rPr lang="en-US" dirty="0"/>
              <a:t>retain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city.within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(island)</a:t>
            </a:r>
          </a:p>
          <a:p>
            <a:r>
              <a:rPr lang="en-US" dirty="0"/>
              <a:t>Create roads</a:t>
            </a:r>
          </a:p>
          <a:p>
            <a:pPr lvl="1"/>
            <a:r>
              <a:rPr lang="en-US" dirty="0"/>
              <a:t>create road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r>
              <a:rPr lang="en-US" dirty="0"/>
              <a:t> between cities</a:t>
            </a:r>
          </a:p>
          <a:p>
            <a:pPr lvl="1"/>
            <a:r>
              <a:rPr lang="en-US" dirty="0"/>
              <a:t>retain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road.within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(island)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280" y="1600200"/>
            <a:ext cx="1227376" cy="115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2" y="3701006"/>
            <a:ext cx="2328390" cy="233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other constructions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shape.convex_hull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shape.envelope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endParaRPr lang="en-US" dirty="0"/>
          </a:p>
          <a:p>
            <a:pPr lvl="1"/>
            <a:r>
              <a:rPr lang="en-US" dirty="0"/>
              <a:t>rectangle, sides parallel to axes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shape.minimum_rotated_rectangle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Polygon</a:t>
            </a:r>
            <a:endParaRPr lang="en-US" dirty="0"/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line.parallel_offset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(…)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LineString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78917" y="4781750"/>
            <a:ext cx="8834166" cy="1850140"/>
            <a:chOff x="154917" y="4781750"/>
            <a:chExt cx="8834166" cy="1850140"/>
          </a:xfrm>
        </p:grpSpPr>
        <p:sp>
          <p:nvSpPr>
            <p:cNvPr id="7" name="TextBox 6"/>
            <p:cNvSpPr txBox="1"/>
            <p:nvPr/>
          </p:nvSpPr>
          <p:spPr>
            <a:xfrm>
              <a:off x="154917" y="5985559"/>
              <a:ext cx="8437195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parallel =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line.parallel_offset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(0.5, 'left',</a:t>
              </a:r>
              <a:b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</a:b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                                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JOIN_STYLE.mitre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3878" y="4781750"/>
              <a:ext cx="2105205" cy="13444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936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Shapely: interpolation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point at given distance from point along a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1" y="2829889"/>
            <a:ext cx="508958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point1 = Point((1.0, 1.0))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point2 = Point((3.0, 3.0))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LineString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([point1, point2])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point3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line.interpolate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(1.0)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10" y="2994390"/>
            <a:ext cx="3209925" cy="29908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670098" y="4587351"/>
            <a:ext cx="1147770" cy="556910"/>
            <a:chOff x="5516369" y="5415487"/>
            <a:chExt cx="1147770" cy="556910"/>
          </a:xfrm>
        </p:grpSpPr>
        <p:sp>
          <p:nvSpPr>
            <p:cNvPr id="7" name="Left Brace 6"/>
            <p:cNvSpPr/>
            <p:nvPr/>
          </p:nvSpPr>
          <p:spPr>
            <a:xfrm rot="2700000">
              <a:off x="6001734" y="5309993"/>
              <a:ext cx="177039" cy="114777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21862" y="5415487"/>
              <a:ext cx="7457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>
                  <a:solidFill>
                    <a:prstClr val="black"/>
                  </a:solidFill>
                  <a:latin typeface="Calibri"/>
                </a:rPr>
                <a:t>d</a:t>
              </a: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 = 1.0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81201" y="4353520"/>
            <a:ext cx="5089585" cy="738664"/>
            <a:chOff x="457200" y="4353520"/>
            <a:chExt cx="5089585" cy="738664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4353520"/>
              <a:ext cx="508958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point1.distance(point3)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2221" y="4722852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  <a:sym typeface="Symbol" panose="05050102010706020507" pitchFamily="18" charset="2"/>
                </a:rPr>
                <a:t> 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1.0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985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: shape files &amp; </a:t>
            </a:r>
            <a:r>
              <a:rPr lang="en-US" dirty="0" err="1"/>
              <a:t>GeoJSON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</a:t>
            </a:r>
            <a:r>
              <a:rPr lang="en-US" dirty="0" err="1"/>
              <a:t>GeoJSON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Coordinate reference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74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2376" y="1278113"/>
            <a:ext cx="337842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geopandas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as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gpd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%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matplotlib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inline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0934" y="2126428"/>
            <a:ext cx="56495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gdp.read_file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geo_json_filename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print(gdf.info())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3696" y="2803727"/>
            <a:ext cx="6388287" cy="230832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&lt;class '</a:t>
            </a:r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geopandas.geodataframe.GeoDataFrame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'&gt;</a:t>
            </a:r>
          </a:p>
          <a:p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RangeIndex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: 180 entries, 0 to 179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Data columns (total 3 columns):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id          180 non-null object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name        180 non-null object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geometry    180 non-null object</a:t>
            </a:r>
          </a:p>
          <a:p>
            <a:r>
              <a:rPr lang="en-US" b="1" dirty="0" err="1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dtypes</a:t>
            </a:r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: object(3)</a:t>
            </a:r>
          </a:p>
          <a:p>
            <a:r>
              <a:rPr lang="en-US" b="1" dirty="0">
                <a:solidFill>
                  <a:prstClr val="white"/>
                </a:solidFill>
                <a:latin typeface="Courier New" pitchFamily="49" charset="0"/>
                <a:cs typeface="Courier New" pitchFamily="49" charset="0"/>
              </a:rPr>
              <a:t>memory usage: 4.3+ KB</a:t>
            </a:r>
            <a:endParaRPr lang="en-US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50934" y="5662394"/>
            <a:ext cx="564959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gdf.crs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0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: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Spatial selection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Visualization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75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4024" y="2203435"/>
            <a:ext cx="520900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gdf.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cx[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0:10, 50:55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84024" y="2609173"/>
            <a:ext cx="8081676" cy="2031325"/>
            <a:chOff x="860024" y="2609172"/>
            <a:chExt cx="8081676" cy="2031325"/>
          </a:xfrm>
        </p:grpSpPr>
        <p:sp>
          <p:nvSpPr>
            <p:cNvPr id="6" name="TextBox 5"/>
            <p:cNvSpPr txBox="1"/>
            <p:nvPr/>
          </p:nvSpPr>
          <p:spPr>
            <a:xfrm>
              <a:off x="5253999" y="2609172"/>
              <a:ext cx="3687701" cy="203132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id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BEL           Belgium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DEU           Germany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DNK           Denmark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FRA            France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GBR    United Kingdom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LUX        Luxembourg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NLD       Netherlands</a:t>
              </a:r>
            </a:p>
            <a:p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Name: name, </a:t>
              </a:r>
              <a:r>
                <a:rPr lang="en-US" sz="1400" b="1" dirty="0" err="1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dtype</a:t>
              </a:r>
              <a:r>
                <a:rPr lang="en-US" sz="1400" b="1" dirty="0">
                  <a:solidFill>
                    <a:prstClr val="white"/>
                  </a:solidFill>
                  <a:latin typeface="Courier New" pitchFamily="49" charset="0"/>
                  <a:cs typeface="Courier New" pitchFamily="49" charset="0"/>
                </a:rPr>
                <a:t>: object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60024" y="3547781"/>
              <a:ext cx="4302695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print(</a:t>
              </a:r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western_europe</a:t>
              </a:r>
              <a:r>
                <a:rPr lang="en-US" dirty="0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['name'])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84024" y="4574576"/>
            <a:ext cx="6064734" cy="2238800"/>
            <a:chOff x="860024" y="4574576"/>
            <a:chExt cx="6064734" cy="2238800"/>
          </a:xfrm>
        </p:grpSpPr>
        <p:sp>
          <p:nvSpPr>
            <p:cNvPr id="8" name="TextBox 7"/>
            <p:cNvSpPr txBox="1"/>
            <p:nvPr/>
          </p:nvSpPr>
          <p:spPr>
            <a:xfrm>
              <a:off x="860024" y="4574576"/>
              <a:ext cx="3094250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prstClr val="black"/>
                  </a:solidFill>
                  <a:latin typeface="Courier New" pitchFamily="49" charset="0"/>
                  <a:cs typeface="Courier New" pitchFamily="49" charset="0"/>
                </a:rPr>
                <a:t>western_europe</a:t>
              </a:r>
              <a:r>
                <a:rPr lang="en-US" b="1" dirty="0" err="1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.plot</a:t>
              </a:r>
              <a:r>
                <a:rPr lang="en-US" b="1" dirty="0">
                  <a:solidFill>
                    <a:srgbClr val="C00000"/>
                  </a:solidFill>
                  <a:latin typeface="Courier New" pitchFamily="49" charset="0"/>
                  <a:cs typeface="Courier New" pitchFamily="49" charset="0"/>
                </a:rPr>
                <a:t>()</a:t>
              </a:r>
            </a:p>
          </p:txBody>
        </p:sp>
        <p:pic>
          <p:nvPicPr>
            <p:cNvPr id="9" name="Content Placeholder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419" y="4610687"/>
              <a:ext cx="2920339" cy="2202689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725254" y="1417638"/>
            <a:ext cx="4563250" cy="1123072"/>
            <a:chOff x="2405659" y="1687068"/>
            <a:chExt cx="4563250" cy="1123072"/>
          </a:xfrm>
        </p:grpSpPr>
        <p:grpSp>
          <p:nvGrpSpPr>
            <p:cNvPr id="11" name="Group 10"/>
            <p:cNvGrpSpPr/>
            <p:nvPr/>
          </p:nvGrpSpPr>
          <p:grpSpPr>
            <a:xfrm>
              <a:off x="2405659" y="1687068"/>
              <a:ext cx="3145762" cy="1123072"/>
              <a:chOff x="3349556" y="2400755"/>
              <a:chExt cx="3145762" cy="112307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349556" y="3235795"/>
                <a:ext cx="597323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832940" y="2400755"/>
                <a:ext cx="1662378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longitude range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8" name="Straight Arrow Connector 17"/>
              <p:cNvCxnSpPr>
                <a:stCxn id="17" idx="1"/>
                <a:endCxn id="16" idx="0"/>
              </p:cNvCxnSpPr>
              <p:nvPr/>
            </p:nvCxnSpPr>
            <p:spPr>
              <a:xfrm flipH="1">
                <a:off x="3648218" y="2585421"/>
                <a:ext cx="1184722" cy="650374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237651" y="2129957"/>
              <a:ext cx="3731258" cy="657364"/>
              <a:chOff x="3469317" y="2843644"/>
              <a:chExt cx="3731258" cy="657364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469317" y="3212976"/>
                <a:ext cx="729057" cy="2880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705422" y="2843644"/>
                <a:ext cx="1495153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50"/>
                    </a:solidFill>
                    <a:latin typeface="Calibri"/>
                  </a:rPr>
                  <a:t>latitude range</a:t>
                </a:r>
                <a:endParaRPr lang="nl-BE" dirty="0">
                  <a:solidFill>
                    <a:srgbClr val="00B050"/>
                  </a:solidFill>
                  <a:latin typeface="Calibri"/>
                </a:endParaRPr>
              </a:p>
            </p:txBody>
          </p:sp>
          <p:cxnSp>
            <p:nvCxnSpPr>
              <p:cNvPr id="15" name="Straight Arrow Connector 14"/>
              <p:cNvCxnSpPr>
                <a:stCxn id="14" idx="1"/>
                <a:endCxn id="13" idx="3"/>
              </p:cNvCxnSpPr>
              <p:nvPr/>
            </p:nvCxnSpPr>
            <p:spPr>
              <a:xfrm flipH="1">
                <a:off x="4198374" y="3028310"/>
                <a:ext cx="1507048" cy="328682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/>
          <p:cNvSpPr txBox="1"/>
          <p:nvPr/>
        </p:nvSpPr>
        <p:spPr>
          <a:xfrm>
            <a:off x="3769218" y="2825583"/>
            <a:ext cx="24386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Calibri"/>
              </a:rPr>
              <a:t>Based on intersection</a:t>
            </a:r>
          </a:p>
        </p:txBody>
      </p:sp>
    </p:spTree>
    <p:extLst>
      <p:ext uri="{BB962C8B-B14F-4D97-AF65-F5344CB8AC3E}">
        <p14:creationId xmlns:p14="http://schemas.microsoft.com/office/powerpoint/2010/main" val="296841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25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Shapely operations, e.g.,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buffer(…)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boundary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rotate(…)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r>
              <a:rPr lang="en-US" dirty="0"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GeoDataFrame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unary_union</a:t>
            </a:r>
            <a:r>
              <a:rPr lang="en-US" dirty="0">
                <a:cs typeface="Courier New" panose="02070309020205020404" pitchFamily="49" charset="0"/>
              </a:rPr>
              <a:t>: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GeoDataFrame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GeoSeries</a:t>
            </a:r>
            <a:r>
              <a:rPr lang="en-US" dirty="0"/>
              <a:t>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sym typeface="Symbol" panose="05050102010706020507" pitchFamily="18" charset="2"/>
              </a:rPr>
              <a:t>Polygon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  <a:sym typeface="Symbol" panose="05050102010706020507" pitchFamily="18" charset="2"/>
              </a:rPr>
              <a:t>MultiPolygon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Overlay operations: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overlay(…)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intersection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difference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symmetric_difference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76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9662" y="5817674"/>
            <a:ext cx="8453887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southern_europe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gdf.cx[-10:20, 40:45]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intersection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gpd.overlay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southern_europe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how='intersection'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772" y="5132511"/>
            <a:ext cx="1398833" cy="99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5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merge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Merging </a:t>
            </a:r>
            <a:r>
              <a:rPr lang="en-US" dirty="0" err="1"/>
              <a:t>dataframes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77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0934" y="2212687"/>
            <a:ext cx="5649590" cy="14773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pd.read_csv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csv_filename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df.rename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(columns={'Country': 'name'})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gdf.merge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on='name')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df_merged.plot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(column='Happiness Score',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cmap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='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OrRd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')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062159" y="1752074"/>
            <a:ext cx="3489735" cy="820244"/>
            <a:chOff x="5195773" y="3040395"/>
            <a:chExt cx="3489735" cy="820244"/>
          </a:xfrm>
        </p:grpSpPr>
        <p:sp>
          <p:nvSpPr>
            <p:cNvPr id="9" name="TextBox 8"/>
            <p:cNvSpPr txBox="1"/>
            <p:nvPr/>
          </p:nvSpPr>
          <p:spPr>
            <a:xfrm>
              <a:off x="6118587" y="3040395"/>
              <a:ext cx="256692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consistent column names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10" name="Straight Arrow Connector 9"/>
            <p:cNvCxnSpPr>
              <a:stCxn id="9" idx="1"/>
            </p:cNvCxnSpPr>
            <p:nvPr/>
          </p:nvCxnSpPr>
          <p:spPr>
            <a:xfrm flipH="1">
              <a:off x="5195773" y="3225061"/>
              <a:ext cx="922814" cy="63557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364083" y="2932954"/>
            <a:ext cx="3187810" cy="369332"/>
            <a:chOff x="5370932" y="3040395"/>
            <a:chExt cx="3187810" cy="369332"/>
          </a:xfrm>
        </p:grpSpPr>
        <p:sp>
          <p:nvSpPr>
            <p:cNvPr id="17" name="TextBox 16"/>
            <p:cNvSpPr txBox="1"/>
            <p:nvPr/>
          </p:nvSpPr>
          <p:spPr>
            <a:xfrm>
              <a:off x="6118587" y="3040395"/>
              <a:ext cx="244015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  <a:latin typeface="Calibri"/>
                </a:rPr>
                <a:t>merge on country name</a:t>
              </a:r>
              <a:endParaRPr lang="nl-BE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flipH="1" flipV="1">
              <a:off x="5370932" y="3129132"/>
              <a:ext cx="747655" cy="959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981201" y="4045646"/>
            <a:ext cx="7949085" cy="2356464"/>
            <a:chOff x="524775" y="3863181"/>
            <a:chExt cx="7949085" cy="23564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775" y="3863181"/>
              <a:ext cx="5578568" cy="235646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316282" y="4555111"/>
              <a:ext cx="2157578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prstClr val="black"/>
                  </a:solidFill>
                  <a:latin typeface="Calibri"/>
                </a:rPr>
                <a:t>Cholopleth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plot</a:t>
              </a:r>
            </a:p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by happiness score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45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GeoPandas</a:t>
            </a:r>
            <a:r>
              <a:rPr lang="en-US" dirty="0"/>
              <a:t> dissolve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Aggregate GIS information based attributes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0934" y="2212688"/>
            <a:ext cx="770107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df_merged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[['name', 'Region', 'geometry']]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regions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world.dissolve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(by='Region')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western_Europe_shape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regions.at['Western Europe',</a:t>
            </a:r>
            <a:b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         'geometry']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956" y="3664318"/>
            <a:ext cx="3025916" cy="25456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929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Raster data, e.g., satellite imagery</a:t>
            </a:r>
          </a:p>
          <a:p>
            <a:pPr lvl="1"/>
            <a:r>
              <a:rPr lang="en-US" dirty="0"/>
              <a:t>TIFF image file</a:t>
            </a:r>
          </a:p>
          <a:p>
            <a:pPr lvl="2"/>
            <a:r>
              <a:rPr lang="en-US" dirty="0"/>
              <a:t>1 or more raster bands</a:t>
            </a:r>
          </a:p>
          <a:p>
            <a:pPr lvl="1"/>
            <a:r>
              <a:rPr lang="en-US" dirty="0"/>
              <a:t>meta-data in tags</a:t>
            </a:r>
          </a:p>
          <a:p>
            <a:pPr lvl="2"/>
            <a:r>
              <a:rPr lang="en-US" dirty="0"/>
              <a:t>coordinate reference system</a:t>
            </a:r>
          </a:p>
          <a:p>
            <a:pPr lvl="2"/>
            <a:r>
              <a:rPr lang="en-US" dirty="0" err="1"/>
              <a:t>geotransform</a:t>
            </a:r>
            <a:endParaRPr lang="en-US" dirty="0"/>
          </a:p>
          <a:p>
            <a:r>
              <a:rPr lang="en-US" dirty="0"/>
              <a:t>I/O: GDAL library with Python wrapper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632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Microsoft Excel spreadsheet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2261196"/>
            <a:ext cx="38481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1990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</a:t>
            </a:r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&amp; read </a:t>
            </a:r>
            <a:r>
              <a:rPr lang="en-US" dirty="0" err="1"/>
              <a:t>GeoTIFF</a:t>
            </a:r>
            <a:endParaRPr lang="en-US" dirty="0"/>
          </a:p>
          <a:p>
            <a:endParaRPr lang="en-US" dirty="0"/>
          </a:p>
          <a:p>
            <a:r>
              <a:rPr lang="en-US" dirty="0"/>
              <a:t>Number raster bands: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data.RasterCount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Raster band as </a:t>
            </a:r>
            <a:r>
              <a:rPr lang="en-US" dirty="0" err="1">
                <a:cs typeface="Courier New" panose="02070309020205020404" pitchFamily="49" charset="0"/>
              </a:rPr>
              <a:t>numpy</a:t>
            </a:r>
            <a:r>
              <a:rPr lang="en-US" dirty="0">
                <a:cs typeface="Courier New" panose="02070309020205020404" pitchFamily="49" charset="0"/>
              </a:rPr>
              <a:t> array</a:t>
            </a:r>
          </a:p>
          <a:p>
            <a:endParaRPr lang="en-US" dirty="0">
              <a:cs typeface="Courier New" panose="02070309020205020404" pitchFamily="49" charset="0"/>
            </a:endParaRPr>
          </a:p>
          <a:p>
            <a:r>
              <a:rPr lang="en-US" dirty="0"/>
              <a:t>Projection: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data.GetProjection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/>
              <a:t>Geo-transform: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data.GetGeoTransform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80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8839" y="2079398"/>
            <a:ext cx="508958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</a:t>
            </a:r>
            <a:endParaRPr lang="en-US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gdal.Open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file_name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58839" y="3957233"/>
            <a:ext cx="716855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raster_band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data.GetRasterBand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ReadAsArray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643917" y="3450479"/>
            <a:ext cx="2919327" cy="835436"/>
            <a:chOff x="4999197" y="3383033"/>
            <a:chExt cx="2919327" cy="835436"/>
          </a:xfrm>
        </p:grpSpPr>
        <p:sp>
          <p:nvSpPr>
            <p:cNvPr id="9" name="Rectangle 8"/>
            <p:cNvSpPr/>
            <p:nvPr/>
          </p:nvSpPr>
          <p:spPr>
            <a:xfrm>
              <a:off x="4999197" y="3930437"/>
              <a:ext cx="156709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46390" y="3383033"/>
              <a:ext cx="147213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Calibri"/>
                </a:rPr>
                <a:t>count from 1!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11" name="Straight Arrow Connector 10"/>
            <p:cNvCxnSpPr>
              <a:stCxn id="10" idx="1"/>
              <a:endCxn id="9" idx="3"/>
            </p:cNvCxnSpPr>
            <p:nvPr/>
          </p:nvCxnSpPr>
          <p:spPr>
            <a:xfrm flipH="1">
              <a:off x="5155906" y="3567699"/>
              <a:ext cx="1290484" cy="50675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3" t="2200" r="2331" b="8702"/>
          <a:stretch/>
        </p:blipFill>
        <p:spPr>
          <a:xfrm>
            <a:off x="9286049" y="4703906"/>
            <a:ext cx="2035834" cy="205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3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animBg="1"/>
      <p:bldP spid="7" grpId="0" uiExpand="1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</a:t>
            </a:r>
            <a:r>
              <a:rPr lang="en-US" dirty="0" err="1"/>
              <a:t>GeoTIFF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Create file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Set projection/geo-transform</a:t>
            </a:r>
          </a:p>
          <a:p>
            <a:endParaRPr lang="en-US" dirty="0"/>
          </a:p>
          <a:p>
            <a:r>
              <a:rPr lang="en-US" dirty="0"/>
              <a:t>Write </a:t>
            </a:r>
            <a:r>
              <a:rPr lang="en-US" dirty="0" err="1"/>
              <a:t>numpy</a:t>
            </a:r>
            <a:r>
              <a:rPr lang="en-US" dirty="0"/>
              <a:t> array data</a:t>
            </a:r>
          </a:p>
          <a:p>
            <a:endParaRPr lang="en-US" dirty="0"/>
          </a:p>
          <a:p>
            <a:r>
              <a:rPr lang="en-US" dirty="0"/>
              <a:t>Flush cache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81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8839" y="2079398"/>
            <a:ext cx="8376249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driver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gdal.GetDriverByName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('GTIFF')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driver.Create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new_file_name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data.RasterXSize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data.RasterYSize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                        1, 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gdal.GDT_Byte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486086" y="2838135"/>
            <a:ext cx="2229093" cy="376995"/>
            <a:chOff x="1546586" y="2750368"/>
            <a:chExt cx="2229093" cy="376995"/>
          </a:xfrm>
        </p:grpSpPr>
        <p:sp>
          <p:nvSpPr>
            <p:cNvPr id="7" name="Rectangle 6"/>
            <p:cNvSpPr/>
            <p:nvPr/>
          </p:nvSpPr>
          <p:spPr>
            <a:xfrm>
              <a:off x="3618970" y="2839331"/>
              <a:ext cx="156709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46586" y="2750368"/>
              <a:ext cx="128516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C00000"/>
                  </a:solidFill>
                  <a:latin typeface="Calibri"/>
                </a:rPr>
                <a:t>nr</a:t>
              </a:r>
              <a:r>
                <a:rPr lang="en-US" dirty="0">
                  <a:solidFill>
                    <a:srgbClr val="C00000"/>
                  </a:solidFill>
                  <a:latin typeface="Calibri"/>
                </a:rPr>
                <a:t>. of bands</a:t>
              </a:r>
              <a:endParaRPr lang="nl-BE" dirty="0">
                <a:solidFill>
                  <a:srgbClr val="C00000"/>
                </a:solidFill>
                <a:latin typeface="Calibri"/>
              </a:endParaRPr>
            </a:p>
          </p:txBody>
        </p:sp>
        <p:cxnSp>
          <p:nvCxnSpPr>
            <p:cNvPr id="9" name="Straight Arrow Connector 8"/>
            <p:cNvCxnSpPr>
              <a:stCxn id="8" idx="3"/>
              <a:endCxn id="7" idx="1"/>
            </p:cNvCxnSpPr>
            <p:nvPr/>
          </p:nvCxnSpPr>
          <p:spPr>
            <a:xfrm>
              <a:off x="2831746" y="2947466"/>
              <a:ext cx="787224" cy="3588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2058838" y="3699168"/>
            <a:ext cx="837624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new_data.SetProjection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data.GetProjection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new_data.SetGeoTransform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data.GetGeoTransform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8837" y="4765807"/>
            <a:ext cx="83762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new_data.GetRasterBand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(1).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WriteArray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new_raster_band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8836" y="5884187"/>
            <a:ext cx="837624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new_data.Flush</a:t>
            </a:r>
            <a:r>
              <a:rPr lang="en-US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624221" y="2938004"/>
            <a:ext cx="3837116" cy="995053"/>
            <a:chOff x="4710074" y="3095001"/>
            <a:chExt cx="3837116" cy="995053"/>
          </a:xfrm>
        </p:grpSpPr>
        <p:sp>
          <p:nvSpPr>
            <p:cNvPr id="20" name="Rectangle 19"/>
            <p:cNvSpPr/>
            <p:nvPr/>
          </p:nvSpPr>
          <p:spPr>
            <a:xfrm>
              <a:off x="4710074" y="3095001"/>
              <a:ext cx="1167114" cy="2880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74141" y="3166724"/>
              <a:ext cx="1773049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Calibri"/>
                </a:rPr>
                <a:t>many types, e.g.,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GDT_Float32</a:t>
              </a:r>
            </a:p>
            <a:p>
              <a:r>
                <a:rPr lang="en-US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GDT_Int16</a:t>
              </a:r>
              <a:endParaRPr lang="nl-BE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2" name="Straight Arrow Connector 21"/>
            <p:cNvCxnSpPr>
              <a:stCxn id="21" idx="1"/>
              <a:endCxn id="20" idx="3"/>
            </p:cNvCxnSpPr>
            <p:nvPr/>
          </p:nvCxnSpPr>
          <p:spPr>
            <a:xfrm flipH="1" flipV="1">
              <a:off x="5877188" y="3239017"/>
              <a:ext cx="896953" cy="389372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184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2" grpId="0" animBg="1"/>
      <p:bldP spid="13" grpId="0" animBg="1"/>
      <p:bldP spid="1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GeoTIFF</a:t>
            </a:r>
            <a:r>
              <a:rPr lang="en-US" dirty="0"/>
              <a:t> geo-transformation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Geo-transformation: pixels </a:t>
            </a: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coordinates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82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536351" y="2321948"/>
          <a:ext cx="4384933" cy="128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82600" imgH="609480" progId="Equation.3">
                  <p:embed/>
                </p:oleObj>
              </mc:Choice>
              <mc:Fallback>
                <p:oleObj name="Equation" r:id="rId2" imgW="2082600" imgH="60948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36351" y="2321948"/>
                        <a:ext cx="4384933" cy="1283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377327" y="4586497"/>
          <a:ext cx="7302501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466800" imgH="634680" progId="Equation.3">
                  <p:embed/>
                </p:oleObj>
              </mc:Choice>
              <mc:Fallback>
                <p:oleObj name="Equation" r:id="rId4" imgW="3466800" imgH="63468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77327" y="4586497"/>
                        <a:ext cx="7302501" cy="133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377326" y="3872665"/>
          <a:ext cx="5721350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17640" imgH="228600" progId="Equation.3">
                  <p:embed/>
                </p:oleObj>
              </mc:Choice>
              <mc:Fallback>
                <p:oleObj name="Equation" r:id="rId6" imgW="2717640" imgH="228600" progId="Equation.3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77326" y="3872665"/>
                        <a:ext cx="5721350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857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Folium manual</a:t>
            </a:r>
            <a:br>
              <a:rPr lang="en-US" dirty="0"/>
            </a:br>
            <a:r>
              <a:rPr lang="en-US" sz="2100" dirty="0">
                <a:hlinkClick r:id="rId2"/>
              </a:rPr>
              <a:t>http://python-visualization.github.io/folium/docs-master/</a:t>
            </a:r>
            <a:r>
              <a:rPr lang="en-US" sz="2100" dirty="0"/>
              <a:t> </a:t>
            </a:r>
          </a:p>
          <a:p>
            <a:r>
              <a:rPr lang="en-US" dirty="0"/>
              <a:t>Shapely manual</a:t>
            </a:r>
            <a:br>
              <a:rPr lang="en-US" dirty="0"/>
            </a:br>
            <a:r>
              <a:rPr lang="en-US" sz="1900" dirty="0">
                <a:hlinkClick r:id="rId3"/>
              </a:rPr>
              <a:t>https://shapely.readthedocs.io/en/latest/</a:t>
            </a:r>
            <a:endParaRPr lang="en-US" dirty="0"/>
          </a:p>
          <a:p>
            <a:r>
              <a:rPr lang="en-US" dirty="0" err="1"/>
              <a:t>GeoPandas</a:t>
            </a:r>
            <a:r>
              <a:rPr lang="en-US" dirty="0"/>
              <a:t> manual</a:t>
            </a:r>
            <a:br>
              <a:rPr lang="en-US" dirty="0"/>
            </a:br>
            <a:r>
              <a:rPr lang="en-US" sz="1900" dirty="0">
                <a:hlinkClick r:id="rId4"/>
              </a:rPr>
              <a:t>http://geopandas.org/index.html</a:t>
            </a:r>
            <a:r>
              <a:rPr lang="en-US" sz="1900" dirty="0"/>
              <a:t> </a:t>
            </a:r>
            <a:endParaRPr lang="en-US" dirty="0"/>
          </a:p>
          <a:p>
            <a:r>
              <a:rPr lang="en-US" dirty="0"/>
              <a:t>GIS &amp; Python introduction</a:t>
            </a:r>
            <a:br>
              <a:rPr lang="en-US" dirty="0"/>
            </a:br>
            <a:r>
              <a:rPr lang="en-US" sz="2000" dirty="0">
                <a:hlinkClick r:id="rId5"/>
              </a:rPr>
              <a:t>https://macwright.org/2012/10/31/gis-with-python-shapely-fiona.html</a:t>
            </a:r>
            <a:r>
              <a:rPr lang="en-US" sz="2000" dirty="0"/>
              <a:t> </a:t>
            </a:r>
            <a:endParaRPr lang="en-US" dirty="0"/>
          </a:p>
          <a:p>
            <a:r>
              <a:rPr lang="en-US" dirty="0"/>
              <a:t>Fiona manual</a:t>
            </a:r>
            <a:br>
              <a:rPr lang="en-US" dirty="0"/>
            </a:br>
            <a:r>
              <a:rPr lang="en-US" sz="2000" dirty="0">
                <a:hlinkClick r:id="rId6"/>
              </a:rPr>
              <a:t>http://toblerity.org/fiona/index.html</a:t>
            </a:r>
            <a:endParaRPr lang="en-US" sz="2000" dirty="0"/>
          </a:p>
          <a:p>
            <a:r>
              <a:rPr lang="en-US" dirty="0"/>
              <a:t>Editing/displaying </a:t>
            </a:r>
            <a:r>
              <a:rPr lang="en-US" dirty="0" err="1"/>
              <a:t>GeoJSON</a:t>
            </a:r>
            <a:br>
              <a:rPr lang="en-US" dirty="0"/>
            </a:br>
            <a:r>
              <a:rPr lang="en-US" sz="2000" dirty="0">
                <a:hlinkClick r:id="rId7"/>
              </a:rPr>
              <a:t>http://geojson.io/</a:t>
            </a:r>
            <a:r>
              <a:rPr lang="en-US" sz="2000" dirty="0"/>
              <a:t> </a:t>
            </a:r>
            <a:endParaRPr lang="en-US" dirty="0"/>
          </a:p>
          <a:p>
            <a:r>
              <a:rPr lang="en-US" dirty="0"/>
              <a:t>GIS data sources</a:t>
            </a:r>
            <a:br>
              <a:rPr lang="en-US" sz="2000" dirty="0"/>
            </a:br>
            <a:r>
              <a:rPr lang="en-US" sz="2000" dirty="0">
                <a:hlinkClick r:id="rId8"/>
              </a:rPr>
              <a:t>http://gisgeography.com/best-free-gis-data-sources-raster-vector/</a:t>
            </a:r>
            <a:r>
              <a:rPr lang="en-US" sz="20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83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71186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E8F9-F46E-87C6-28EB-95617271D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useful libraries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2CA5D-2E54-808D-47DF-27DE7EAEB2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https://github.com/gjbex/Python-for-data-science/tree/master/source-code/networkx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https://github.com/gjbex/Python-for-data-science/tree/master/source-code/xarray</a:t>
            </a:r>
            <a:r>
              <a:rPr lang="en-US" dirty="0"/>
              <a:t> 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3D434-886A-0B6B-4883-D93DBEC6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84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1780639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6EA0EE8-4E01-F77B-FD51-05EEEBC67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libraries</a:t>
            </a:r>
            <a:endParaRPr lang="LID4096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531C63-D5BC-AC82-3D26-948EBEE1A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NetworkX</a:t>
            </a:r>
            <a:endParaRPr lang="en-US" dirty="0"/>
          </a:p>
          <a:p>
            <a:pPr lvl="1"/>
            <a:r>
              <a:rPr lang="en-US" dirty="0"/>
              <a:t>Graph library with many algorithms implemented</a:t>
            </a:r>
          </a:p>
          <a:p>
            <a:r>
              <a:rPr lang="en-US" dirty="0" err="1"/>
              <a:t>Xarrays</a:t>
            </a:r>
            <a:endParaRPr lang="en-US" dirty="0"/>
          </a:p>
          <a:p>
            <a:pPr lvl="1"/>
            <a:r>
              <a:rPr lang="en-US" dirty="0" err="1"/>
              <a:t>Dataframe</a:t>
            </a:r>
            <a:r>
              <a:rPr lang="en-US" dirty="0"/>
              <a:t>-like data structures to work with physical data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D2323-FA85-A714-558A-7B2D43BD9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 smtClean="0"/>
              <a:t>85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2343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</a:t>
            </a:r>
            <a:r>
              <a:rPr lang="en-US" dirty="0" err="1"/>
              <a:t>dataframe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</a:t>
            </a:r>
            <a:r>
              <a:rPr lang="en-US" dirty="0" err="1"/>
              <a:t>DataFrame</a:t>
            </a:r>
            <a:r>
              <a:rPr lang="en-US" dirty="0"/>
              <a:t> from Excel file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Also tabular data,</a:t>
            </a:r>
            <a:br>
              <a:rPr lang="en-US" dirty="0"/>
            </a:br>
            <a:r>
              <a:rPr lang="en-US" dirty="0"/>
              <a:t>CSV, HDF5, SQL</a:t>
            </a:r>
            <a:br>
              <a:rPr lang="en-US" dirty="0"/>
            </a:br>
            <a:r>
              <a:rPr lang="en-US" dirty="0"/>
              <a:t>query, HTML page,…</a:t>
            </a:r>
            <a:endParaRPr lang="nl-BE" dirty="0"/>
          </a:p>
          <a:p>
            <a:r>
              <a:rPr lang="en-US" dirty="0"/>
              <a:t>Show in notebook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09D72-2E9D-49B0-8977-41DCCC66C0BB}" type="slidenum">
              <a:rPr lang="nl-BE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nl-B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074" name="Picture 2" descr="C:\Users\lucg5005\Downloads\pandas_shots\read_exc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217" y="1449602"/>
            <a:ext cx="4162425" cy="42767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EE565-0C00-5090-C978-7A5B08C443A0}"/>
              </a:ext>
            </a:extLst>
          </p:cNvPr>
          <p:cNvSpPr txBox="1"/>
          <p:nvPr/>
        </p:nvSpPr>
        <p:spPr>
          <a:xfrm>
            <a:off x="1107440" y="6105844"/>
            <a:ext cx="100148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https://github.com/gjbex/Python-for-data-science/blob/master/source-code/pandas/patient_data.ipynb</a:t>
            </a:r>
            <a:r>
              <a:rPr lang="en-US" dirty="0"/>
              <a:t>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82821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6140</Words>
  <Application>Microsoft Office PowerPoint</Application>
  <PresentationFormat>Widescreen</PresentationFormat>
  <Paragraphs>912</Paragraphs>
  <Slides>85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4" baseType="lpstr">
      <vt:lpstr>Arial</vt:lpstr>
      <vt:lpstr>Calibri</vt:lpstr>
      <vt:lpstr>Calibri Light</vt:lpstr>
      <vt:lpstr>Courier New</vt:lpstr>
      <vt:lpstr>Lucida Sans</vt:lpstr>
      <vt:lpstr>Symbol</vt:lpstr>
      <vt:lpstr>Office Theme</vt:lpstr>
      <vt:lpstr>1_Office Theme</vt:lpstr>
      <vt:lpstr>Equation</vt:lpstr>
      <vt:lpstr>Python for data science</vt:lpstr>
      <vt:lpstr>PowerPoint Presentation</vt:lpstr>
      <vt:lpstr>PowerPoint Presentation</vt:lpstr>
      <vt:lpstr>Typographical conventions</vt:lpstr>
      <vt:lpstr>Motivation</vt:lpstr>
      <vt:lpstr>Pandas</vt:lpstr>
      <vt:lpstr>What is it?</vt:lpstr>
      <vt:lpstr>Example data</vt:lpstr>
      <vt:lpstr>Read dataframe</vt:lpstr>
      <vt:lpstr>Visualization</vt:lpstr>
      <vt:lpstr>Seaborn: what is it?</vt:lpstr>
      <vt:lpstr>HoloViews: what is it?</vt:lpstr>
      <vt:lpstr>Altair: what is it?</vt:lpstr>
      <vt:lpstr>References</vt:lpstr>
      <vt:lpstr>Manipulating strings: Python regular expressions</vt:lpstr>
      <vt:lpstr>Regular expressions: definition</vt:lpstr>
      <vt:lpstr>Regular expressions: expressive power</vt:lpstr>
      <vt:lpstr>Regular expressions: examples I</vt:lpstr>
      <vt:lpstr>Regular expressions: examples II</vt:lpstr>
      <vt:lpstr>Regular expressions: characters</vt:lpstr>
      <vt:lpstr>Regular expressions: character classes</vt:lpstr>
      <vt:lpstr>Regular expressions: operators</vt:lpstr>
      <vt:lpstr>Greedy vs. non-greedy operators</vt:lpstr>
      <vt:lpstr>Why not parse XML with REs?</vt:lpstr>
      <vt:lpstr>Regular expressions: examples III</vt:lpstr>
      <vt:lpstr>Regular expressions: anchors</vt:lpstr>
      <vt:lpstr>Regular expressions: matching</vt:lpstr>
      <vt:lpstr>Raw strings</vt:lpstr>
      <vt:lpstr>Ignoring case</vt:lpstr>
      <vt:lpstr>More readable regular expressions</vt:lpstr>
      <vt:lpstr>Regular expression performance</vt:lpstr>
      <vt:lpstr>Regular expressions: extracting I</vt:lpstr>
      <vt:lpstr>Capturing vs. grouping</vt:lpstr>
      <vt:lpstr>Named groups</vt:lpstr>
      <vt:lpstr>Finding repetitions</vt:lpstr>
      <vt:lpstr>Regular expressions: extracting II</vt:lpstr>
      <vt:lpstr>Regular expressions: extracting III</vt:lpstr>
      <vt:lpstr>Regular expressions: substitution</vt:lpstr>
      <vt:lpstr>Named group substitution</vt:lpstr>
      <vt:lpstr>Further reading: regular expressions</vt:lpstr>
      <vt:lpstr>Relational databases: Python DB API &amp; SQLAlchemy ORM</vt:lpstr>
      <vt:lpstr>Accessing relational databases</vt:lpstr>
      <vt:lpstr>SQL</vt:lpstr>
      <vt:lpstr>Python DB access: inserting data</vt:lpstr>
      <vt:lpstr>Python DB access: querying</vt:lpstr>
      <vt:lpstr>SQLAlchemy: ORM</vt:lpstr>
      <vt:lpstr>SQLAlchemy: relationships</vt:lpstr>
      <vt:lpstr>SQLAlchemy: create tables</vt:lpstr>
      <vt:lpstr>SQLAlchemy: inserts</vt:lpstr>
      <vt:lpstr>SQLAlchemy: inserting relationships</vt:lpstr>
      <vt:lpstr>SQLAlchemy: queries</vt:lpstr>
      <vt:lpstr>SQLAlchemy: updates</vt:lpstr>
      <vt:lpstr>SQLAlchemy: just classes</vt:lpstr>
      <vt:lpstr>Pitfalls</vt:lpstr>
      <vt:lpstr>Further reading: relational databases</vt:lpstr>
      <vt:lpstr>Web scraping: gathering data from the web</vt:lpstr>
      <vt:lpstr>Introduction</vt:lpstr>
      <vt:lpstr>Beautiful Soup</vt:lpstr>
      <vt:lpstr>Finding stuff</vt:lpstr>
      <vt:lpstr>Geographical Information Systems data processing</vt:lpstr>
      <vt:lpstr>Introduction</vt:lpstr>
      <vt:lpstr>World Happiness Index</vt:lpstr>
      <vt:lpstr>Folium visualization</vt:lpstr>
      <vt:lpstr>Folium in Jupyter Notebook</vt:lpstr>
      <vt:lpstr>Data linkage issue</vt:lpstr>
      <vt:lpstr>Shapely: geometric objects</vt:lpstr>
      <vt:lpstr>Shapely: object examples</vt:lpstr>
      <vt:lpstr>Shapely: predicates</vt:lpstr>
      <vt:lpstr>Shapely: spatial analysis</vt:lpstr>
      <vt:lpstr>Shapely: buffer</vt:lpstr>
      <vt:lpstr>Shapely: example</vt:lpstr>
      <vt:lpstr>Shapely: other constructions</vt:lpstr>
      <vt:lpstr>Shapely: interpolation</vt:lpstr>
      <vt:lpstr>GeoPandas: shape files &amp; GeoJSON</vt:lpstr>
      <vt:lpstr>GeoPandas: selection</vt:lpstr>
      <vt:lpstr>GeoPandas operations</vt:lpstr>
      <vt:lpstr>GeoPandas merge</vt:lpstr>
      <vt:lpstr>GeoPandas dissolve</vt:lpstr>
      <vt:lpstr>GeoTIFF</vt:lpstr>
      <vt:lpstr>Reading GeoTIFF</vt:lpstr>
      <vt:lpstr>Writing GeoTIFF</vt:lpstr>
      <vt:lpstr>GeoTIFF geo-transformation</vt:lpstr>
      <vt:lpstr>Further reading</vt:lpstr>
      <vt:lpstr>Other useful libraries</vt:lpstr>
      <vt:lpstr>Useful libraries</vt:lpstr>
    </vt:vector>
  </TitlesOfParts>
  <Company>UHasselt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for data science</dc:title>
  <dc:creator>Geert Jan Bex</dc:creator>
  <cp:lastModifiedBy>Geert Jan Bex</cp:lastModifiedBy>
  <cp:revision>30</cp:revision>
  <dcterms:created xsi:type="dcterms:W3CDTF">2019-11-13T06:24:38Z</dcterms:created>
  <dcterms:modified xsi:type="dcterms:W3CDTF">2025-11-25T12:53:17Z</dcterms:modified>
</cp:coreProperties>
</file>