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7" r:id="rId3"/>
    <p:sldId id="266" r:id="rId4"/>
    <p:sldId id="1507" r:id="rId5"/>
    <p:sldId id="1834" r:id="rId6"/>
    <p:sldId id="1835" r:id="rId7"/>
    <p:sldId id="1831" r:id="rId8"/>
    <p:sldId id="1832" r:id="rId9"/>
    <p:sldId id="1833" r:id="rId10"/>
    <p:sldId id="1824" r:id="rId11"/>
    <p:sldId id="1812" r:id="rId12"/>
    <p:sldId id="1810" r:id="rId13"/>
    <p:sldId id="1811" r:id="rId14"/>
    <p:sldId id="1803" r:id="rId15"/>
    <p:sldId id="1498" r:id="rId16"/>
    <p:sldId id="1497" r:id="rId17"/>
    <p:sldId id="1828" r:id="rId18"/>
    <p:sldId id="1501" r:id="rId19"/>
    <p:sldId id="1499" r:id="rId20"/>
    <p:sldId id="1829" r:id="rId21"/>
    <p:sldId id="1676" r:id="rId22"/>
    <p:sldId id="1795" r:id="rId23"/>
    <p:sldId id="1796" r:id="rId24"/>
    <p:sldId id="1836" r:id="rId25"/>
    <p:sldId id="2006" r:id="rId26"/>
    <p:sldId id="1798" r:id="rId27"/>
    <p:sldId id="1775" r:id="rId28"/>
    <p:sldId id="268" r:id="rId29"/>
    <p:sldId id="1816" r:id="rId30"/>
    <p:sldId id="269" r:id="rId31"/>
  </p:sldIdLst>
  <p:sldSz cx="12192000" cy="6858000"/>
  <p:notesSz cx="6858000" cy="9144000"/>
  <p:defaultTextStyle>
    <a:defPPr>
      <a:defRPr lang="de-DE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CE17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4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1" y="54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2" d="100"/>
          <a:sy n="102" d="100"/>
        </p:scale>
        <p:origin x="382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5315A4C-DC38-29C4-FDD9-E36D20F1AE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8C1EC0-66B8-E06E-E9A8-CA38876B8F1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69194-DA5E-44C6-8088-FA61FE761A9B}" type="datetimeFigureOut">
              <a:rPr lang="LID4096" smtClean="0"/>
              <a:t>11/24/2025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F80FF7-500B-1FD6-E947-B3365C923C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C338C0-2DF3-F1F6-E600-15702D885A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4CE4B-E38E-4B3B-8C18-8F39C29F0D5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87847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7EAB4C6-0823-C713-1BD8-D9C4E128ADD1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1226683-B294-FE29-40F6-59D799D651D4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tif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_NFDI4BI_Stil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0013415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489373" y="2193888"/>
            <a:ext cx="8195734" cy="1115402"/>
          </a:xfrm>
        </p:spPr>
        <p:txBody>
          <a:bodyPr anchor="b"/>
          <a:lstStyle>
            <a:lvl1pPr algn="l">
              <a:defRPr sz="6000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 dirty="0"/>
              <a:t>TITEL Stil 1</a:t>
            </a:r>
            <a:endParaRPr dirty="0"/>
          </a:p>
        </p:txBody>
      </p:sp>
      <p:sp>
        <p:nvSpPr>
          <p:cNvPr id="233876979" name="Untertitel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489373" y="3429000"/>
            <a:ext cx="8195734" cy="118703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B1B2E"/>
                </a:solidFill>
                <a:latin typeface="Leelawadee UI"/>
                <a:cs typeface="Leelawadee UI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Untertitel</a:t>
            </a:r>
            <a:endParaRPr/>
          </a:p>
        </p:txBody>
      </p:sp>
      <p:sp>
        <p:nvSpPr>
          <p:cNvPr id="1421674831" name="Textplatzhalter 1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997604" y="5133466"/>
            <a:ext cx="8194674" cy="707326"/>
          </a:xfrm>
        </p:spPr>
        <p:txBody>
          <a:bodyPr>
            <a:noAutofit/>
          </a:bodyPr>
          <a:lstStyle>
            <a:lvl1pPr marL="0" indent="0" algn="l">
              <a:buNone/>
              <a:defRPr sz="1800" i="0">
                <a:solidFill>
                  <a:srgbClr val="0B1B2E"/>
                </a:solidFill>
                <a:latin typeface="Leelawadee UI"/>
                <a:cs typeface="Leelawadee UI"/>
              </a:defRPr>
            </a:lvl1pPr>
            <a:lvl2pPr>
              <a:defRPr sz="1800">
                <a:solidFill>
                  <a:srgbClr val="0B1B2E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rgbClr val="0B1B2E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rgbClr val="0B1B2E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rgbClr val="0B1B2E"/>
                </a:solidFill>
                <a:latin typeface="Arial"/>
                <a:cs typeface="Arial"/>
              </a:defRPr>
            </a:lvl5pPr>
          </a:lstStyle>
          <a:p>
            <a:pPr lvl="0">
              <a:defRPr/>
            </a:pPr>
            <a:r>
              <a:rPr lang="de-DE"/>
              <a:t>Autoren</a:t>
            </a:r>
            <a:endParaRPr/>
          </a:p>
        </p:txBody>
      </p:sp>
      <p:sp>
        <p:nvSpPr>
          <p:cNvPr id="1557632916" name="Rechteck 14"/>
          <p:cNvSpPr/>
          <p:nvPr userDrawn="1"/>
        </p:nvSpPr>
        <p:spPr bwMode="auto"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72803846" name="Rechteck 15"/>
          <p:cNvSpPr/>
          <p:nvPr userDrawn="1"/>
        </p:nvSpPr>
        <p:spPr bwMode="auto"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rgbClr val="E5F4FB"/>
              </a:solidFill>
            </a:endParaRPr>
          </a:p>
        </p:txBody>
      </p:sp>
      <p:sp>
        <p:nvSpPr>
          <p:cNvPr id="2049318662" name="Rechteck 17"/>
          <p:cNvSpPr/>
          <p:nvPr userDrawn="1"/>
        </p:nvSpPr>
        <p:spPr bwMode="auto">
          <a:xfrm>
            <a:off x="3215329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838596305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10333461" y="6422389"/>
            <a:ext cx="755317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/>
              <a:t>10/04/24</a:t>
            </a:r>
            <a:endParaRPr/>
          </a:p>
        </p:txBody>
      </p:sp>
      <p:sp>
        <p:nvSpPr>
          <p:cNvPr id="1578309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1099799" y="6422389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fld id="{8B28DBE6-A72F-4110-9C20-90C998823C45}" type="slidenum">
              <a:rPr lang="de-DE"/>
              <a:t>‹#›</a:t>
            </a:fld>
            <a:endParaRPr lang="de-DE"/>
          </a:p>
        </p:txBody>
      </p:sp>
      <p:pic>
        <p:nvPicPr>
          <p:cNvPr id="792420310" name="Grafik 21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730280" y="400926"/>
            <a:ext cx="5580703" cy="6151956"/>
          </a:xfrm>
          <a:prstGeom prst="rect">
            <a:avLst/>
          </a:prstGeom>
        </p:spPr>
      </p:pic>
      <p:pic>
        <p:nvPicPr>
          <p:cNvPr id="2" name="Grafik 4">
            <a:extLst>
              <a:ext uri="{FF2B5EF4-FFF2-40B4-BE49-F238E27FC236}">
                <a16:creationId xmlns:a16="http://schemas.microsoft.com/office/drawing/2014/main" id="{E22F7FD1-9D58-48C0-D943-E98B25131D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/>
        </p:blipFill>
        <p:spPr>
          <a:xfrm>
            <a:off x="4281972" y="220739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E267C7-7C26-7366-3656-3D4C0AC3F2D2}"/>
              </a:ext>
            </a:extLst>
          </p:cNvPr>
          <p:cNvSpPr/>
          <p:nvPr userDrawn="1"/>
        </p:nvSpPr>
        <p:spPr>
          <a:xfrm>
            <a:off x="4281972" y="1388193"/>
            <a:ext cx="2940120" cy="55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8FD0FA-744B-2E49-0D11-FBD3A3FB207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3807" y="277032"/>
            <a:ext cx="3007594" cy="1010362"/>
          </a:xfrm>
          <a:prstGeom prst="rect">
            <a:avLst/>
          </a:prstGeom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412ADB1E-0961-61BF-E61C-7B66591E232E}"/>
              </a:ext>
            </a:extLst>
          </p:cNvPr>
          <p:cNvSpPr/>
          <p:nvPr userDrawn="1"/>
        </p:nvSpPr>
        <p:spPr>
          <a:xfrm>
            <a:off x="493808" y="1380961"/>
            <a:ext cx="3246996" cy="431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INFRASTRUCTURE FOR MICROSCOPY AND BIOIMAGE ANALYSIS</a:t>
            </a:r>
          </a:p>
        </p:txBody>
      </p:sp>
      <p:pic>
        <p:nvPicPr>
          <p:cNvPr id="12" name="Grafik 17">
            <a:extLst>
              <a:ext uri="{FF2B5EF4-FFF2-40B4-BE49-F238E27FC236}">
                <a16:creationId xmlns:a16="http://schemas.microsoft.com/office/drawing/2014/main" id="{C1EFD2CD-D789-BC43-C9F3-1FE27635C6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/>
        </p:blipFill>
        <p:spPr>
          <a:xfrm>
            <a:off x="8432061" y="257038"/>
            <a:ext cx="3520434" cy="14703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Inhalt_01_NFDI4BI_Stil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2106160" name="Titel 1"/>
          <p:cNvSpPr>
            <a:spLocks noGrp="1"/>
          </p:cNvSpPr>
          <p:nvPr>
            <p:ph type="title"/>
          </p:nvPr>
        </p:nvSpPr>
        <p:spPr bwMode="auto">
          <a:xfrm>
            <a:off x="838200" y="284507"/>
            <a:ext cx="9029902" cy="681355"/>
          </a:xfrm>
        </p:spPr>
        <p:txBody>
          <a:bodyPr/>
          <a:lstStyle>
            <a:lvl1pPr>
              <a:defRPr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517995382" name="Inhaltsplatzhalter 2"/>
          <p:cNvSpPr>
            <a:spLocks noGrp="1"/>
          </p:cNvSpPr>
          <p:nvPr>
            <p:ph idx="1" hasCustomPrompt="1"/>
          </p:nvPr>
        </p:nvSpPr>
        <p:spPr bwMode="auto">
          <a:xfrm>
            <a:off x="838200" y="1059180"/>
            <a:ext cx="10845800" cy="5148263"/>
          </a:xfrm>
        </p:spPr>
        <p:txBody>
          <a:bodyPr/>
          <a:lstStyle>
            <a:lvl1pPr>
              <a:defRPr>
                <a:latin typeface="Leelawadee UI"/>
                <a:cs typeface="Leelawadee UI"/>
              </a:defRPr>
            </a:lvl1pPr>
            <a:lvl2pPr>
              <a:defRPr>
                <a:latin typeface="Leelawadee UI"/>
                <a:cs typeface="Leelawadee UI"/>
              </a:defRPr>
            </a:lvl2pPr>
            <a:lvl3pPr>
              <a:defRPr>
                <a:latin typeface="Leelawadee UI"/>
                <a:cs typeface="Leelawadee UI"/>
              </a:defRPr>
            </a:lvl3pPr>
            <a:lvl4pPr>
              <a:defRPr>
                <a:latin typeface="Leelawadee UI"/>
                <a:cs typeface="Leelawadee UI"/>
              </a:defRPr>
            </a:lvl4pPr>
            <a:lvl5pPr>
              <a:defRPr>
                <a:latin typeface="Leelawadee UI"/>
                <a:cs typeface="Leelawadee UI"/>
              </a:defRPr>
            </a:lvl5pPr>
          </a:lstStyle>
          <a:p>
            <a:pPr lvl="0">
              <a:defRPr/>
            </a:pPr>
            <a:r>
              <a:rPr lang="de-DE"/>
              <a:t>Inhaltsfolie Stil 1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pic>
        <p:nvPicPr>
          <p:cNvPr id="1872907953" name="Grafik 6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10125899" y="284507"/>
            <a:ext cx="1747344" cy="545756"/>
          </a:xfrm>
          <a:prstGeom prst="rect">
            <a:avLst/>
          </a:prstGeom>
        </p:spPr>
      </p:pic>
      <p:sp>
        <p:nvSpPr>
          <p:cNvPr id="1813912170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10333461" y="6422389"/>
            <a:ext cx="755317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/>
              <a:t>10/04/24</a:t>
            </a:r>
            <a:endParaRPr/>
          </a:p>
        </p:txBody>
      </p:sp>
      <p:sp>
        <p:nvSpPr>
          <p:cNvPr id="1517900134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1099799" y="6422389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fld id="{8B28DBE6-A72F-4110-9C20-90C998823C45}" type="slidenum">
              <a:rPr lang="de-DE"/>
              <a:t>‹#›</a:t>
            </a:fld>
            <a:endParaRPr lang="de-DE"/>
          </a:p>
        </p:txBody>
      </p:sp>
      <p:sp>
        <p:nvSpPr>
          <p:cNvPr id="1801322031" name="Rechteck 17"/>
          <p:cNvSpPr/>
          <p:nvPr userDrawn="1"/>
        </p:nvSpPr>
        <p:spPr bwMode="auto"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19547318" name="Rechteck 18"/>
          <p:cNvSpPr/>
          <p:nvPr userDrawn="1"/>
        </p:nvSpPr>
        <p:spPr bwMode="auto"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rgbClr val="E5F4FB"/>
              </a:solidFill>
            </a:endParaRPr>
          </a:p>
        </p:txBody>
      </p:sp>
      <p:sp>
        <p:nvSpPr>
          <p:cNvPr id="600579312" name="Rechteck 19"/>
          <p:cNvSpPr/>
          <p:nvPr userDrawn="1"/>
        </p:nvSpPr>
        <p:spPr bwMode="auto">
          <a:xfrm>
            <a:off x="3215329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244FF0A-9777-20A1-17D7-BB4CA0982AA8}"/>
              </a:ext>
            </a:extLst>
          </p:cNvPr>
          <p:cNvSpPr/>
          <p:nvPr userDrawn="1"/>
        </p:nvSpPr>
        <p:spPr>
          <a:xfrm>
            <a:off x="42671" y="6683375"/>
            <a:ext cx="6383527" cy="1692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100" b="0" strike="noStrike" spc="-1" dirty="0">
                <a:solidFill>
                  <a:schemeClr val="bg1"/>
                </a:solidFill>
                <a:latin typeface="Open Sans"/>
                <a:ea typeface="DejaVu Sans"/>
              </a:rPr>
              <a:t>LLMs Bio-Image Analysis, NFDI4DS Conference,    </a:t>
            </a:r>
            <a:r>
              <a:rPr lang="de-DE" sz="1100" b="0" strike="noStrike" spc="-1" dirty="0">
                <a:solidFill>
                  <a:schemeClr val="tx1"/>
                </a:solidFill>
                <a:latin typeface="Open Sans"/>
                <a:ea typeface="DejaVu Sans"/>
              </a:rPr>
              <a:t>Robert Haase, </a:t>
            </a:r>
            <a:r>
              <a:rPr lang="de-DE" sz="1100" b="0" strike="noStrike" spc="-1" dirty="0">
                <a:solidFill>
                  <a:schemeClr val="tx1"/>
                </a:solidFill>
                <a:latin typeface="Open Sans"/>
              </a:rPr>
              <a:t>November 25th 2025</a:t>
            </a:r>
          </a:p>
        </p:txBody>
      </p:sp>
      <p:sp>
        <p:nvSpPr>
          <p:cNvPr id="1296826991" name="Foliennummernplatzhalter 5"/>
          <p:cNvSpPr txBox="1">
            <a:spLocks/>
          </p:cNvSpPr>
          <p:nvPr userDrawn="1"/>
        </p:nvSpPr>
        <p:spPr bwMode="auto">
          <a:xfrm>
            <a:off x="5882854" y="6639877"/>
            <a:ext cx="584201" cy="260985"/>
          </a:xfrm>
          <a:prstGeom prst="rect">
            <a:avLst/>
          </a:prstGeom>
        </p:spPr>
        <p:txBody>
          <a:bodyPr anchor="ctr" anchorCtr="0"/>
          <a:lstStyle>
            <a:defPPr>
              <a:defRPr lang="de-DE"/>
            </a:defPPr>
            <a:lvl1pPr marL="0" algn="ctr" defTabSz="914400" rtl="0">
              <a:defRPr sz="900">
                <a:solidFill>
                  <a:srgbClr val="0B1B2E"/>
                </a:solidFill>
                <a:latin typeface="Leelawadee UI"/>
                <a:ea typeface="+mn-ea"/>
                <a:cs typeface="Leelawadee UI"/>
              </a:defRPr>
            </a:lvl1pPr>
            <a:lvl2pPr marL="457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8B28DBE6-A72F-4110-9C20-90C998823C45}" type="slidenum">
              <a:rPr lang="de-DE" sz="1100" b="0" strike="noStrike" spc="-1" smtClean="0">
                <a:solidFill>
                  <a:schemeClr val="tx1"/>
                </a:solidFill>
                <a:latin typeface="Open Sans"/>
                <a:ea typeface="+mn-ea"/>
                <a:cs typeface="+mn-cs"/>
              </a:rPr>
              <a:pPr algn="r">
                <a:defRPr/>
              </a:pPr>
              <a:t>‹#›</a:t>
            </a:fld>
            <a:endParaRPr lang="de-DE" sz="1100" b="0" strike="noStrike" spc="-1" dirty="0">
              <a:solidFill>
                <a:schemeClr val="tx1"/>
              </a:solidFill>
              <a:latin typeface="Open Sans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ABC6E-8946-93B1-DA7F-D642A2FD0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348" y="2638991"/>
            <a:ext cx="9127958" cy="1923484"/>
          </a:xfrm>
        </p:spPr>
        <p:txBody>
          <a:bodyPr anchor="b"/>
          <a:lstStyle>
            <a:lvl1pPr>
              <a:defRPr sz="6000" b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69D34-58C5-177A-5800-433B02088A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3348" y="4589464"/>
            <a:ext cx="8097386" cy="958408"/>
          </a:xfrm>
        </p:spPr>
        <p:txBody>
          <a:bodyPr/>
          <a:lstStyle>
            <a:lvl1pPr marL="0" indent="0">
              <a:buNone/>
              <a:defRPr sz="24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65BEC-60E4-73E1-F5D5-F1AAB9D37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9F11A-566E-F623-8262-9C4F0D437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ABEA5-E68D-9FBD-6AF9-CA6F31BA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Grafik 4">
            <a:extLst>
              <a:ext uri="{FF2B5EF4-FFF2-40B4-BE49-F238E27FC236}">
                <a16:creationId xmlns:a16="http://schemas.microsoft.com/office/drawing/2014/main" id="{B153584F-B524-2DB6-BDBE-C54261AB86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427427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CEB32EEF-E7F9-ADD5-D92D-7C5294AC888D}"/>
              </a:ext>
            </a:extLst>
          </p:cNvPr>
          <p:cNvSpPr/>
          <p:nvPr userDrawn="1"/>
        </p:nvSpPr>
        <p:spPr>
          <a:xfrm>
            <a:off x="427427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C72B9D-5278-6516-9518-DA51D97579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56758" y="789305"/>
            <a:ext cx="2523494" cy="847735"/>
          </a:xfrm>
          <a:prstGeom prst="rect">
            <a:avLst/>
          </a:prstGeom>
        </p:spPr>
      </p:pic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927DCA2-9D43-B401-9834-503B7B514DA3}"/>
              </a:ext>
            </a:extLst>
          </p:cNvPr>
          <p:cNvSpPr/>
          <p:nvPr userDrawn="1"/>
        </p:nvSpPr>
        <p:spPr>
          <a:xfrm>
            <a:off x="4287898" y="1843405"/>
            <a:ext cx="409574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16" name="Grafik 7">
            <a:extLst>
              <a:ext uri="{FF2B5EF4-FFF2-40B4-BE49-F238E27FC236}">
                <a16:creationId xmlns:a16="http://schemas.microsoft.com/office/drawing/2014/main" id="{9DD0816B-E362-6EC5-4A84-820EC4494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7" name="Grafik 5">
            <a:extLst>
              <a:ext uri="{FF2B5EF4-FFF2-40B4-BE49-F238E27FC236}">
                <a16:creationId xmlns:a16="http://schemas.microsoft.com/office/drawing/2014/main" id="{94FDBDD6-DD96-B7F4-CCEB-F8FE2FCF54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18" name="Grafik 10">
            <a:extLst>
              <a:ext uri="{FF2B5EF4-FFF2-40B4-BE49-F238E27FC236}">
                <a16:creationId xmlns:a16="http://schemas.microsoft.com/office/drawing/2014/main" id="{F0EBE35F-6461-6E62-5EDF-747C160C93D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06673F-19A3-E34F-C2A2-69620B02B9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377391" y="867736"/>
            <a:ext cx="1112027" cy="847734"/>
          </a:xfrm>
          <a:prstGeom prst="rect">
            <a:avLst/>
          </a:prstGeom>
        </p:spPr>
      </p:pic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4AAB10B7-5390-2B3E-7CAD-AA25949C0826}"/>
              </a:ext>
            </a:extLst>
          </p:cNvPr>
          <p:cNvSpPr/>
          <p:nvPr userDrawn="1"/>
        </p:nvSpPr>
        <p:spPr>
          <a:xfrm>
            <a:off x="9284322" y="18434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</p:spTree>
    <p:extLst>
      <p:ext uri="{BB962C8B-B14F-4D97-AF65-F5344CB8AC3E}">
        <p14:creationId xmlns:p14="http://schemas.microsoft.com/office/powerpoint/2010/main" val="2768289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52018895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84953363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845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5576836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845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49696156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10094429" y="6416040"/>
            <a:ext cx="905142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/>
              <a:t>10/04/24</a:t>
            </a:r>
            <a:endParaRPr/>
          </a:p>
        </p:txBody>
      </p:sp>
      <p:sp>
        <p:nvSpPr>
          <p:cNvPr id="212414938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6845769" y="6422389"/>
            <a:ext cx="3248660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 b="1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96816249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0999571" y="6416040"/>
            <a:ext cx="684429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fld id="{8B28DBE6-A72F-4110-9C20-90C998823C45}" type="slidenum">
              <a:rPr lang="de-DE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Leelawadee UI"/>
          <a:ea typeface="+mj-ea"/>
          <a:cs typeface="Leelawadee UI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Leelawadee UI"/>
          <a:ea typeface="+mn-ea"/>
          <a:cs typeface="Leelawadee UI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Leelawadee UI"/>
          <a:ea typeface="+mn-ea"/>
          <a:cs typeface="Leelawadee UI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Leelawadee UI"/>
          <a:ea typeface="+mn-ea"/>
          <a:cs typeface="Leelawadee UI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Leelawadee UI"/>
          <a:ea typeface="+mn-ea"/>
          <a:cs typeface="Leelawadee UI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Leelawadee UI"/>
          <a:ea typeface="+mn-ea"/>
          <a:cs typeface="Leelawadee UI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hyperlink" Target="https://doi.org/10.5281/zenodo.17669681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generative-ai-notebooks/47_vision/40_vlms_guessing_segmentation_alg.html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hyperlink" Target="https://scads.github.io/generative-ai-notebooks/47_vision/40_vlms_guessing_segmentation_alg.html" TargetMode="External"/><Relationship Id="rId5" Type="http://schemas.openxmlformats.org/officeDocument/2006/relationships/image" Target="../media/image22.png"/><Relationship Id="rId10" Type="http://schemas.openxmlformats.org/officeDocument/2006/relationships/image" Target="../media/image41.png"/><Relationship Id="rId4" Type="http://schemas.openxmlformats.org/officeDocument/2006/relationships/image" Target="../media/image21.png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6.png"/><Relationship Id="rId7" Type="http://schemas.openxmlformats.org/officeDocument/2006/relationships/image" Target="../media/image4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hyperlink" Target="https://scads.github.io/generative-ai-notebooks/47_vision/40_vlms_guessing_segmentation_alg.html" TargetMode="External"/><Relationship Id="rId5" Type="http://schemas.openxmlformats.org/officeDocument/2006/relationships/image" Target="../media/image22.png"/><Relationship Id="rId10" Type="http://schemas.openxmlformats.org/officeDocument/2006/relationships/image" Target="../media/image46.png"/><Relationship Id="rId4" Type="http://schemas.openxmlformats.org/officeDocument/2006/relationships/image" Target="../media/image21.png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haesleinhuepf/human-eval-bia" TargetMode="External"/><Relationship Id="rId3" Type="http://schemas.openxmlformats.org/officeDocument/2006/relationships/image" Target="../media/image47.png"/><Relationship Id="rId7" Type="http://schemas.openxmlformats.org/officeDocument/2006/relationships/hyperlink" Target="https://www.biorxiv.org/content/10.1101/2024.04.19.590278v1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7.03374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haesleinhuepf/human-eval-bia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47.png"/><Relationship Id="rId7" Type="http://schemas.openxmlformats.org/officeDocument/2006/relationships/image" Target="../media/image5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hyperlink" Target="https://github.com/haesleinhuepf/human-eval-bia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haesleinhuepf/human-eval-bia" TargetMode="External"/><Relationship Id="rId3" Type="http://schemas.openxmlformats.org/officeDocument/2006/relationships/image" Target="../media/image53.png"/><Relationship Id="rId7" Type="http://schemas.openxmlformats.org/officeDocument/2006/relationships/hyperlink" Target="https://www.biorxiv.org/content/10.1101/2024.04.19.590278v1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haesleinhuepf/human-eval-bia" TargetMode="External"/><Relationship Id="rId5" Type="http://schemas.openxmlformats.org/officeDocument/2006/relationships/hyperlink" Target="https://www.biorxiv.org/content/10.1101/2024.04.19.590278v1" TargetMode="Externa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52.png"/><Relationship Id="rId5" Type="http://schemas.openxmlformats.org/officeDocument/2006/relationships/image" Target="../media/image62.png"/><Relationship Id="rId10" Type="http://schemas.openxmlformats.org/officeDocument/2006/relationships/hyperlink" Target="https://www.ebi.ac.uk/bioimage-archive/galleries/S-BIAD634-ai.html" TargetMode="External"/><Relationship Id="rId4" Type="http://schemas.openxmlformats.org/officeDocument/2006/relationships/image" Target="../media/image61.png"/><Relationship Id="rId9" Type="http://schemas.openxmlformats.org/officeDocument/2006/relationships/hyperlink" Target="https://github.com/haesleinhuepf/human-eval-bi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5281/zenodo.8070038" TargetMode="Externa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human-eval-bia" TargetMode="External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3" TargetMode="External"/><Relationship Id="rId7" Type="http://schemas.openxmlformats.org/officeDocument/2006/relationships/hyperlink" Target="https://helmholtz-blablador.fz-juelich.de/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isski.gwdg.de/leistungen/2-02-llm-service/" TargetMode="External"/><Relationship Id="rId5" Type="http://schemas.openxmlformats.org/officeDocument/2006/relationships/image" Target="../media/image68.png"/><Relationship Id="rId4" Type="http://schemas.openxmlformats.org/officeDocument/2006/relationships/hyperlink" Target="https://github.com/haesleinhuepf/human-eval-bia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7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webench.com/" TargetMode="External"/><Relationship Id="rId5" Type="http://schemas.openxmlformats.org/officeDocument/2006/relationships/image" Target="../media/image72.png"/><Relationship Id="rId4" Type="http://schemas.openxmlformats.org/officeDocument/2006/relationships/hyperlink" Target="https://arxiv.org/abs/2310.06770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rxiv.org/abs/2506.08945" TargetMode="External"/><Relationship Id="rId4" Type="http://schemas.openxmlformats.org/officeDocument/2006/relationships/hyperlink" Target="http://creativecommons.org/licenses/by/4.0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3588-025-00781-1" TargetMode="External"/><Relationship Id="rId2" Type="http://schemas.openxmlformats.org/officeDocument/2006/relationships/hyperlink" Target="https://github.com/haesleinhuepf/git-bob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10" Type="http://schemas.openxmlformats.org/officeDocument/2006/relationships/hyperlink" Target="https://github.com/haesleinhuepf/git-bob-playground/issues/241" TargetMode="External"/><Relationship Id="rId4" Type="http://schemas.openxmlformats.org/officeDocument/2006/relationships/image" Target="../media/image80.png"/><Relationship Id="rId9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doi.org/10.5281/zenodo.17669681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image.sc/" TargetMode="External"/><Relationship Id="rId2" Type="http://schemas.openxmlformats.org/officeDocument/2006/relationships/hyperlink" Target="https://nfdi4bioimage.de/help-desk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lobias.org/about-globias/globias-association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5281/zenodo.8070038" TargetMode="External"/><Relationship Id="rId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5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4.png"/><Relationship Id="rId5" Type="http://schemas.openxmlformats.org/officeDocument/2006/relationships/image" Target="../media/image12.jpeg"/><Relationship Id="rId10" Type="http://schemas.openxmlformats.org/officeDocument/2006/relationships/hyperlink" Target="https://doi.org/10.5281/zenodo.17669681" TargetMode="External"/><Relationship Id="rId4" Type="http://schemas.openxmlformats.org/officeDocument/2006/relationships/image" Target="../media/image8.gif"/><Relationship Id="rId9" Type="http://schemas.openxmlformats.org/officeDocument/2006/relationships/image" Target="../media/image8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27ADB-B651-0286-3128-E1C076022C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579" y="2193887"/>
            <a:ext cx="6673427" cy="2567523"/>
          </a:xfrm>
        </p:spPr>
        <p:txBody>
          <a:bodyPr>
            <a:noAutofit/>
          </a:bodyPr>
          <a:lstStyle/>
          <a:p>
            <a:r>
              <a:rPr lang="en-GB" sz="4800" dirty="0"/>
              <a:t>How LLMs impact </a:t>
            </a:r>
            <a:br>
              <a:rPr lang="en-GB" sz="4800" dirty="0"/>
            </a:br>
            <a:r>
              <a:rPr lang="en-GB" sz="4800" dirty="0" err="1"/>
              <a:t>BioImage</a:t>
            </a:r>
            <a:r>
              <a:rPr lang="en-GB" sz="4800" dirty="0"/>
              <a:t> Data Science</a:t>
            </a:r>
            <a:br>
              <a:rPr lang="en-GB" sz="4800" dirty="0"/>
            </a:br>
            <a:r>
              <a:rPr lang="en-US" sz="3600" dirty="0">
                <a:solidFill>
                  <a:srgbClr val="0098D8"/>
                </a:solidFill>
              </a:rPr>
              <a:t>Robert Haase</a:t>
            </a:r>
            <a:endParaRPr lang="LID4096" sz="3600" dirty="0">
              <a:solidFill>
                <a:srgbClr val="0098D8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E22677-115C-334B-D53A-BE3F9D4E12A8}"/>
              </a:ext>
            </a:extLst>
          </p:cNvPr>
          <p:cNvSpPr txBox="1"/>
          <p:nvPr/>
        </p:nvSpPr>
        <p:spPr>
          <a:xfrm>
            <a:off x="0" y="6404653"/>
            <a:ext cx="78765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sz="1200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sz="1200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 unless mentioned otherwise.</a:t>
            </a:r>
          </a:p>
        </p:txBody>
      </p:sp>
      <p:pic>
        <p:nvPicPr>
          <p:cNvPr id="4" name="Picture 3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79E36535-E86F-BF92-D6D6-BA5C0EF41C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800" y="6150321"/>
            <a:ext cx="1655491" cy="646469"/>
          </a:xfrm>
          <a:prstGeom prst="rect">
            <a:avLst/>
          </a:prstGeom>
        </p:spPr>
      </p:pic>
      <p:pic>
        <p:nvPicPr>
          <p:cNvPr id="7" name="Grafik 5">
            <a:extLst>
              <a:ext uri="{FF2B5EF4-FFF2-40B4-BE49-F238E27FC236}">
                <a16:creationId xmlns:a16="http://schemas.microsoft.com/office/drawing/2014/main" id="{838CCCE2-BBC5-7A7C-05B3-512C984B2A0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9490989" y="6097095"/>
            <a:ext cx="464882" cy="637881"/>
          </a:xfrm>
          <a:prstGeom prst="rect">
            <a:avLst/>
          </a:prstGeom>
        </p:spPr>
      </p:pic>
      <p:pic>
        <p:nvPicPr>
          <p:cNvPr id="8" name="Grafik 10">
            <a:extLst>
              <a:ext uri="{FF2B5EF4-FFF2-40B4-BE49-F238E27FC236}">
                <a16:creationId xmlns:a16="http://schemas.microsoft.com/office/drawing/2014/main" id="{8D0FC1A5-590A-2E15-974E-2A8229B730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955" y="6150321"/>
            <a:ext cx="1973415" cy="5086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135574-D188-38F9-4763-29EF9AEF32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9800" y="5635502"/>
            <a:ext cx="2838660" cy="38709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DF8E315-C78F-73F6-EE7E-3014B0D07E40}"/>
              </a:ext>
            </a:extLst>
          </p:cNvPr>
          <p:cNvSpPr txBox="1"/>
          <p:nvPr/>
        </p:nvSpPr>
        <p:spPr>
          <a:xfrm>
            <a:off x="7379939" y="5271199"/>
            <a:ext cx="234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Funded by 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0554B5-0C8A-5DAC-00A9-2986790D15F9}"/>
              </a:ext>
            </a:extLst>
          </p:cNvPr>
          <p:cNvSpPr txBox="1"/>
          <p:nvPr/>
        </p:nvSpPr>
        <p:spPr>
          <a:xfrm>
            <a:off x="8126699" y="4735249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7"/>
              </a:rPr>
              <a:t>https://doi.org/10.5281/zenodo.17669681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25B248C-06F8-0D82-1E28-DCD3E22BEC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03440" y="1992941"/>
            <a:ext cx="2724054" cy="276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64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778EE56-EC7C-DF58-0067-D789B47C9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B63AD-6084-6E75-9711-9ED761C03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VLMs </a:t>
            </a:r>
            <a:r>
              <a:rPr lang="en-GB" sz="3600" i="1" dirty="0"/>
              <a:t>guessing</a:t>
            </a:r>
            <a:r>
              <a:rPr lang="en-GB" sz="3600" dirty="0"/>
              <a:t> segmentation algorithms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49D8D-A24E-2333-F5CC-2F0266C2E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Combine image + text to generate text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A38CB-C450-1BC5-0CCE-A20BE24FE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420" y="2009012"/>
            <a:ext cx="2323284" cy="2314261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A645BD3E-90E0-4DB7-B15D-A4F8C873EE81}"/>
              </a:ext>
            </a:extLst>
          </p:cNvPr>
          <p:cNvSpPr/>
          <p:nvPr/>
        </p:nvSpPr>
        <p:spPr>
          <a:xfrm>
            <a:off x="1112294" y="4428489"/>
            <a:ext cx="4093746" cy="1331345"/>
          </a:xfrm>
          <a:prstGeom prst="wedgeRectCallout">
            <a:avLst>
              <a:gd name="adj1" fmla="val -11286"/>
              <a:gd name="adj2" fmla="val 27851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What’s the best algorithm to segment this image?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3F6920-6703-E0EE-F9E1-9A4E20F1EEC9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15023" y="1985195"/>
            <a:ext cx="1569155" cy="2360127"/>
            <a:chOff x="7715165" y="1693760"/>
            <a:chExt cx="2554941" cy="3842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6514ED2-4AF8-E3C5-A649-BF197C8E9454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B1D8966-6EE6-726C-8617-848DBC3139FB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FC0F492-91EB-4A00-A201-AADFA95ECAC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AEA3BBD-A22A-1B41-BB3C-5B1A98577EE8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C24412-2645-4575-C340-0059BC11C979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6C0D6C-514C-E5BF-6446-E4A36E9C5838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E32B519-BD03-FC4C-A796-39CC2251156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FDC3F14-312D-01B8-7919-34C3EBBDE763}"/>
                </a:ext>
              </a:extLst>
            </p:cNvPr>
            <p:cNvCxnSpPr>
              <a:stCxn id="10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B598030-BB86-0542-C7DC-16EDC04C438F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43776D1-F4BA-35AC-B974-666C6089679A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BB68624-6D65-7837-2B34-FC743402483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3A142B-DC97-6DC5-CDE1-FAA81EB8E19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996F5B4-0883-2773-93C5-99D0E93A09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7FD7780-C24D-0117-5CB1-6ED20FD75E83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06C12C3-2DA7-626A-826E-C988F7076B3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B2A66F2-C8E1-A966-958C-CBD8F9CE2905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B2AA404-D33C-E780-BAAF-48E3E349AE7B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CA631F0-7836-9427-68C1-F0586897F3AD}"/>
                </a:ext>
              </a:extLst>
            </p:cNvPr>
            <p:cNvCxnSpPr>
              <a:cxnSpLocks/>
              <a:stCxn id="16" idx="2"/>
              <a:endCxn id="10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B88B04A-3D6A-4255-0E89-61F94CFCA98D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4783470-B743-14AF-AF02-60A0BF498F87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82CE851-3AF2-B814-1241-689D6C0D2E4C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EEB2BA-16A9-4519-223E-31245272B793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B5CAF17-AD43-DFD7-1990-D94239D53F14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F340402-FC51-4EF1-C147-E7FC441ED51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1DD332E-850D-FDB7-8FA6-00EA0F50560E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29FB6E3-ED64-76D5-FF15-4861D0C102D6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D4C7102-F98F-2978-CBBB-9A249F16EB02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ABDCDDA-3B98-B16B-873E-F232C0B49BA1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C5B08D5-2C24-17AA-E854-EBFEF98CD600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2F8FCB1-2CB8-5469-CDDC-9B366A500465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950123C-8D78-00F1-13CE-C8E2E6B70E2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DCBAEAE-7F4D-055A-D5FC-D7BA704EA2B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1C8D669-2888-0D9F-E184-673507BF439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148F598-50ED-344C-8360-B3C6E6C2378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4B60CD8-48CD-72D9-FE10-B01040F6029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479C47E-0E83-6904-403A-100B822D3AA5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B479B50-7629-69D5-0B7E-F0099FB88E3F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CE96203-2383-7685-9962-A631805DD88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3E506F6-FA1F-66C6-65E0-D78BED02463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E24DC96-1C29-7CEB-4715-50F9284564EE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E722BC0-468E-7F2F-7ACB-B2C0283F1244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ACD2637-AD6A-D6F7-DE1A-949C214F98AE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0C48A5A-B25E-FDF5-A2DD-6CE05AA7703D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1ABEDA2B-9FB4-A1E1-03C1-57DB8BE01A45}"/>
              </a:ext>
            </a:extLst>
          </p:cNvPr>
          <p:cNvCxnSpPr>
            <a:cxnSpLocks/>
            <a:stCxn id="6" idx="3"/>
            <a:endCxn id="11" idx="2"/>
          </p:cNvCxnSpPr>
          <p:nvPr/>
        </p:nvCxnSpPr>
        <p:spPr>
          <a:xfrm flipV="1">
            <a:off x="4448704" y="3165258"/>
            <a:ext cx="770833" cy="885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12B22217-132F-F665-FE8B-140ABDDCED01}"/>
              </a:ext>
            </a:extLst>
          </p:cNvPr>
          <p:cNvCxnSpPr>
            <a:cxnSpLocks/>
            <a:endCxn id="12" idx="2"/>
          </p:cNvCxnSpPr>
          <p:nvPr/>
        </p:nvCxnSpPr>
        <p:spPr>
          <a:xfrm rot="5400000" flipH="1" flipV="1">
            <a:off x="4459921" y="3668874"/>
            <a:ext cx="941142" cy="578090"/>
          </a:xfrm>
          <a:prstGeom prst="bentConnector2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834279B9-6F67-7770-541D-83DE7AD9D074}"/>
              </a:ext>
            </a:extLst>
          </p:cNvPr>
          <p:cNvCxnSpPr>
            <a:cxnSpLocks/>
            <a:stCxn id="34" idx="2"/>
            <a:endCxn id="71" idx="1"/>
          </p:cNvCxnSpPr>
          <p:nvPr/>
        </p:nvCxnSpPr>
        <p:spPr>
          <a:xfrm flipV="1">
            <a:off x="7579664" y="3158857"/>
            <a:ext cx="1386173" cy="640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Rectangle 70">
            <a:extLst>
              <a:ext uri="{FF2B5EF4-FFF2-40B4-BE49-F238E27FC236}">
                <a16:creationId xmlns:a16="http://schemas.microsoft.com/office/drawing/2014/main" id="{B473DB92-28DF-59EC-8087-1584668245C1}"/>
              </a:ext>
            </a:extLst>
          </p:cNvPr>
          <p:cNvSpPr/>
          <p:nvPr/>
        </p:nvSpPr>
        <p:spPr>
          <a:xfrm>
            <a:off x="8965837" y="2644896"/>
            <a:ext cx="2771140" cy="1027921"/>
          </a:xfrm>
          <a:prstGeom prst="wedgeRectCallout">
            <a:avLst>
              <a:gd name="adj1" fmla="val -8471"/>
              <a:gd name="adj2" fmla="val 25506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err="1">
                <a:solidFill>
                  <a:schemeClr val="accent1">
                    <a:lumMod val="75000"/>
                  </a:schemeClr>
                </a:solidFill>
              </a:rPr>
              <a:t>CellPose</a:t>
            </a:r>
            <a:r>
              <a:rPr lang="en-GB" sz="4800" dirty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LID4096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3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1202FAD-A79B-0559-EC99-66133D732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B4EDF-50E7-A96C-0437-BC8719EB2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LLMs </a:t>
            </a:r>
            <a:r>
              <a:rPr lang="en-GB" i="1" dirty="0"/>
              <a:t>guessing</a:t>
            </a:r>
            <a:r>
              <a:rPr lang="en-GB" dirty="0"/>
              <a:t> segmentation algorithms</a:t>
            </a:r>
            <a:endParaRPr lang="LID4096" dirty="0"/>
          </a:p>
        </p:txBody>
      </p:sp>
      <p:sp>
        <p:nvSpPr>
          <p:cNvPr id="54" name="Content Placeholder 53">
            <a:extLst>
              <a:ext uri="{FF2B5EF4-FFF2-40B4-BE49-F238E27FC236}">
                <a16:creationId xmlns:a16="http://schemas.microsoft.com/office/drawing/2014/main" id="{978A419C-5C03-F99C-4380-E09F711FF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F6A83-98A1-F53C-FFDE-E4FA06DD0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184014"/>
            <a:ext cx="10779220" cy="1319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C20AB2-3062-8769-30FE-660BBA6F1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039" y="2618222"/>
            <a:ext cx="6583375" cy="32737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1F7339D-E82D-B75C-660F-760260B4CB49}"/>
              </a:ext>
            </a:extLst>
          </p:cNvPr>
          <p:cNvSpPr/>
          <p:nvPr/>
        </p:nvSpPr>
        <p:spPr>
          <a:xfrm>
            <a:off x="738052" y="2503919"/>
            <a:ext cx="2194560" cy="109728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+ no image</a:t>
            </a:r>
            <a:endParaRPr lang="LID4096" sz="3200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F109DCBA-36DA-4C23-086D-9C1A83634D9E}"/>
              </a:ext>
            </a:extLst>
          </p:cNvPr>
          <p:cNvSpPr/>
          <p:nvPr/>
        </p:nvSpPr>
        <p:spPr>
          <a:xfrm>
            <a:off x="3195780" y="4721894"/>
            <a:ext cx="1031965" cy="398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2A1BC8-66D6-0910-CC0D-4D7B25FC787C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998962" y="4257279"/>
            <a:ext cx="882698" cy="1327645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D81658D-77EE-AC0A-5630-6406339FEC51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557D21B-9BF6-C7CE-36D2-DC8CD8FE9511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580F0B0-89BE-8ECC-2F03-1BBC4546B996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21B105C-18A0-D40C-3136-88AA38A51CBD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1A2104B-55D0-E59B-B3C2-7B05324A046D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C52E661-47FE-CD1B-954A-D9418FB45D94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955F560-3C0E-4F0A-29B0-4401F64D2D36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0CA11BD-F93A-E8E6-C552-D0BE7381EF82}"/>
                </a:ext>
              </a:extLst>
            </p:cNvPr>
            <p:cNvCxnSpPr>
              <a:stCxn id="8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0F86876-3A71-3C62-9319-C6A7E87ABC11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58167C3-B1B9-E103-0ECE-AB4A7B7509F5}"/>
                </a:ext>
              </a:extLst>
            </p:cNvPr>
            <p:cNvCxnSpPr>
              <a:cxnSpLocks/>
              <a:stCxn id="8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93037A8-591B-69B5-E897-CF2C503676A6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6670F9-780C-4B02-FCC6-71AD97D7F99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8EAE721-B8EE-B229-DF6A-96BC4B52683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D1D2CD8-C912-B62B-DA36-32804DB8B854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DA85D0B-A6A9-04AF-9165-08FC9F44B3CC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7286B8D-DF81-0E8F-C67E-A752BF098812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5B82EA3-FB41-B0FA-CCB3-295B0875B9EC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22D3A75-0B79-6B16-8D73-7E1E09AD33DB}"/>
                </a:ext>
              </a:extLst>
            </p:cNvPr>
            <p:cNvCxnSpPr>
              <a:cxnSpLocks/>
              <a:stCxn id="16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99F758A-F336-86B1-674D-13296AB08AEC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355C7C6-088D-44F3-BADF-3E85B2A9F606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0BE1F8D-70C1-F5EE-EB10-F3416E003D88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C6054B7-9E88-4F7D-71D8-5FE0413EC0EA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5767DCF-7439-162D-94D7-8D1D7FB539AC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6B1C550-397D-5AC0-2273-2A6B219A2D2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442C5C2-D652-ABC3-24DB-90AC87B3903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77BC61E-30BD-492A-E241-65594F70C992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CF4DB18-8674-C0F2-5F03-E86BE7B873A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3899107-1EF7-B466-E505-3ED62782E339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6A5AEB8-09E2-02A2-308F-D03A55CF5470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4B9575D-F5A3-7947-158E-6888C67FC71F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E52A4DB-1FE3-64F4-F87E-8F9EA365C6B2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48800FC-98F5-6740-4604-37AE3A728A6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8394EAA-C714-E796-A088-D87DFC5D06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9F7B9E5-7A48-8AA9-6596-8B59844F0E1A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835806A-6AC5-317D-1A41-FACDD216848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6AD1888-EF39-701B-ABDD-897C43A71537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1146C29-E94A-10CF-1B83-707B29704321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6980C77-B32E-FD8F-D7EF-6EB0B229E58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14F8367-E3F5-B5CE-E8E9-0DE681CC1E08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913C4A3-5BFD-920D-D7C0-39769115BA32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B36528F-57CE-8BE8-4C94-E6EC104A2D65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0D0603F-D4C2-FB83-B4A4-D9E0D16A95EB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9EEF0F1-AF65-9354-FCB4-260E72D6CC5A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BDE4FDD4-FF6D-E8A9-A562-7506D06CA795}"/>
              </a:ext>
            </a:extLst>
          </p:cNvPr>
          <p:cNvSpPr/>
          <p:nvPr/>
        </p:nvSpPr>
        <p:spPr>
          <a:xfrm rot="3585542">
            <a:off x="803200" y="4022452"/>
            <a:ext cx="1031965" cy="398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0DDF80D-AE0D-6937-089A-C843EBE1934B}"/>
              </a:ext>
            </a:extLst>
          </p:cNvPr>
          <p:cNvCxnSpPr/>
          <p:nvPr/>
        </p:nvCxnSpPr>
        <p:spPr>
          <a:xfrm>
            <a:off x="995680" y="1920240"/>
            <a:ext cx="1052478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FFCB5A86-40A4-A92D-8B04-7A5FBD6114FC}"/>
              </a:ext>
            </a:extLst>
          </p:cNvPr>
          <p:cNvSpPr txBox="1"/>
          <p:nvPr/>
        </p:nvSpPr>
        <p:spPr>
          <a:xfrm>
            <a:off x="7357188" y="6119336"/>
            <a:ext cx="51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VLM: gpt-4o-2024-11-20, n=25</a:t>
            </a:r>
          </a:p>
          <a:p>
            <a:r>
              <a:rPr lang="en-GB" sz="1400" dirty="0">
                <a:hlinkClick r:id="rId4"/>
              </a:rPr>
              <a:t>https://scads.github.io/generative-ai-notebooks/47_vision/40_vlms_guessing_segmentation_alg.html</a:t>
            </a:r>
            <a:r>
              <a:rPr lang="en-GB" sz="1400" dirty="0"/>
              <a:t> 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86056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D7C5DDD9-B21B-DAFE-4CC1-79A1769ACA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8783138" y="2585540"/>
            <a:ext cx="2569797" cy="196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3E9EAB-6198-D91D-AF9D-62AF322DB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VLMs guessing segmentation algorithms</a:t>
            </a:r>
            <a:endParaRPr lang="LID4096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CC0E4F-2C52-A0E3-2458-DEAF8CE12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36AE6F5-71D4-701D-BCF7-7256FE8BF9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82000" y="2585539"/>
            <a:ext cx="1975579" cy="19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FFC7F44-E5E1-C1D4-7A8D-A4A51941D0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3049046" y="2585539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A9C7408-252D-590E-6D1D-54F7F8DE07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5916092" y="2585539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2DC973-0C25-3557-8279-D977A10629C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221" t="16865" b="15628"/>
          <a:stretch>
            <a:fillRect/>
          </a:stretch>
        </p:blipFill>
        <p:spPr>
          <a:xfrm>
            <a:off x="832006" y="1137866"/>
            <a:ext cx="10079033" cy="1218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9F43BB-6930-F01A-B88F-40F150D2B5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18" y="4614654"/>
            <a:ext cx="2598251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E84833-A63E-AE1B-596E-A98A39007E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2868" y="4614653"/>
            <a:ext cx="2555665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FE9DE3E-1A50-C27A-950F-9ECE2F77C6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9532" y="4614653"/>
            <a:ext cx="2569699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8126260-9364-CCF8-EDE4-E04490D9FD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0230" y="4614653"/>
            <a:ext cx="2598677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37272D3-EB2A-5895-7EC3-304D79A95F6B}"/>
              </a:ext>
            </a:extLst>
          </p:cNvPr>
          <p:cNvCxnSpPr>
            <a:cxnSpLocks/>
          </p:cNvCxnSpPr>
          <p:nvPr/>
        </p:nvCxnSpPr>
        <p:spPr>
          <a:xfrm>
            <a:off x="7934960" y="1752600"/>
            <a:ext cx="58928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78D0569-45D6-9428-15DC-F76B797C0D33}"/>
              </a:ext>
            </a:extLst>
          </p:cNvPr>
          <p:cNvSpPr txBox="1"/>
          <p:nvPr/>
        </p:nvSpPr>
        <p:spPr>
          <a:xfrm>
            <a:off x="7357188" y="6119336"/>
            <a:ext cx="51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VLM: gpt-4o-2024-11-20, n=25</a:t>
            </a:r>
          </a:p>
          <a:p>
            <a:r>
              <a:rPr lang="en-GB" sz="1400" dirty="0">
                <a:hlinkClick r:id="rId11"/>
              </a:rPr>
              <a:t>https://scads.github.io/generative-ai-notebooks/47_vision/40_vlms_guessing_segmentation_alg.html</a:t>
            </a:r>
            <a:r>
              <a:rPr lang="en-GB" sz="1400" dirty="0"/>
              <a:t> 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213576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4311BC5-1456-36BB-4D86-82D8AC559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23214A31-AD58-A2A5-6CB0-8F53860D67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8783138" y="3774255"/>
            <a:ext cx="2569797" cy="196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4F6E67-A29D-2C65-3D89-8F13D71A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VLMs guessing segmentation algorithms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13752-C066-5F81-393E-702A17438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2E5EA87-5DCB-B381-16A1-E659171BB2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82000" y="3774254"/>
            <a:ext cx="1975579" cy="19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13B235B-8820-DAB4-39CB-4341DB53A4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3049046" y="3774254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A83404C-2F6E-62E4-F494-CAD8C44622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5916092" y="3774254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AEF26E-DFB9-E221-89A8-6A2EFFAA68C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" t="4819" r="1116" b="10259"/>
          <a:stretch>
            <a:fillRect/>
          </a:stretch>
        </p:blipFill>
        <p:spPr>
          <a:xfrm>
            <a:off x="891302" y="1184015"/>
            <a:ext cx="8921771" cy="2545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EAAB91-9AA6-A3A2-D278-AA2F243EDB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960" y="4572739"/>
            <a:ext cx="2593387" cy="1280160"/>
          </a:xfrm>
          <a:prstGeom prst="rect">
            <a:avLst/>
          </a:prstGeom>
          <a:ln w="38100">
            <a:solidFill>
              <a:srgbClr val="4472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509EF7-8FB1-5137-CD2C-DF7133A185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3291" y="4572739"/>
            <a:ext cx="2569699" cy="1280160"/>
          </a:xfrm>
          <a:prstGeom prst="rect">
            <a:avLst/>
          </a:prstGeom>
          <a:ln w="38100">
            <a:solidFill>
              <a:srgbClr val="FC22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9D99A1-B6DC-71D4-B63A-3D23CE4CC2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0934" y="4572739"/>
            <a:ext cx="2598111" cy="1280160"/>
          </a:xfrm>
          <a:prstGeom prst="rect">
            <a:avLst/>
          </a:prstGeom>
          <a:ln w="38100">
            <a:solidFill>
              <a:srgbClr val="70AD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BB7598-2347-71C7-160A-8D1830C375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3887" y="4572739"/>
            <a:ext cx="2569665" cy="1280160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5F253B7E-DD52-0381-A706-A49A155311A0}"/>
              </a:ext>
            </a:extLst>
          </p:cNvPr>
          <p:cNvSpPr/>
          <p:nvPr/>
        </p:nvSpPr>
        <p:spPr>
          <a:xfrm>
            <a:off x="708174" y="2299683"/>
            <a:ext cx="182880" cy="1828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B2178F7-1A70-0F79-6F72-F1CBE4610E07}"/>
              </a:ext>
            </a:extLst>
          </p:cNvPr>
          <p:cNvSpPr/>
          <p:nvPr/>
        </p:nvSpPr>
        <p:spPr>
          <a:xfrm>
            <a:off x="708422" y="1972023"/>
            <a:ext cx="182880" cy="182880"/>
          </a:xfrm>
          <a:prstGeom prst="ellipse">
            <a:avLst/>
          </a:prstGeom>
          <a:solidFill>
            <a:srgbClr val="FC22EC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111EFFD-38E5-727A-59DB-E1B6208BB8EA}"/>
              </a:ext>
            </a:extLst>
          </p:cNvPr>
          <p:cNvSpPr/>
          <p:nvPr/>
        </p:nvSpPr>
        <p:spPr>
          <a:xfrm>
            <a:off x="708422" y="2132043"/>
            <a:ext cx="182880" cy="182880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675DFC1-1B97-1E85-AADE-30569A57C8ED}"/>
              </a:ext>
            </a:extLst>
          </p:cNvPr>
          <p:cNvSpPr/>
          <p:nvPr/>
        </p:nvSpPr>
        <p:spPr>
          <a:xfrm>
            <a:off x="708422" y="2458324"/>
            <a:ext cx="182880" cy="182880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B77C9D-B1EC-D266-BB3E-81EE856F4D20}"/>
              </a:ext>
            </a:extLst>
          </p:cNvPr>
          <p:cNvSpPr txBox="1"/>
          <p:nvPr/>
        </p:nvSpPr>
        <p:spPr>
          <a:xfrm>
            <a:off x="7357188" y="6119336"/>
            <a:ext cx="51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VLM: gpt-4o-2024-11-20, n=25</a:t>
            </a:r>
          </a:p>
          <a:p>
            <a:r>
              <a:rPr lang="en-GB" sz="1400" dirty="0">
                <a:hlinkClick r:id="rId11"/>
              </a:rPr>
              <a:t>https://scads.github.io/generative-ai-notebooks/47_vision/40_vlms_guessing_segmentation_alg.html</a:t>
            </a:r>
            <a:r>
              <a:rPr lang="en-GB" sz="1400" dirty="0"/>
              <a:t> 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15818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543613F-2AF6-57AC-D194-6F3455909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979B1-C01E-A835-CD73-74ACBD6E8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5D063-6A3F-DB1B-0831-D59AF3324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case: segment the image and measure the average area of objects.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11864B-943C-4DFE-2DFE-51567AE11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4A919F-8BDE-3853-584C-329D14576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0A0083-FEB7-6829-EC30-6C9B27D05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C0D29B-2C64-95F6-264D-599DE769E8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52CB614-4A41-EF1D-EAFF-C5856C7023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27D52AF-3E80-A44E-C873-0EB83B2F0F3B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739471-362E-B810-AEAD-E50E2733A34A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6AADE75-516B-7016-A0A0-B3D764BFA439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B8E434F-C0E9-8B9A-BA00-24BEE4E88A5D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47142D48-A23D-FABE-3E56-107FED2B59FC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B00C1F35-55A0-6297-BD0E-66A396AA9F39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49D09-F20D-CDC1-9CD2-D15594B538A1}"/>
              </a:ext>
            </a:extLst>
          </p:cNvPr>
          <p:cNvSpPr txBox="1"/>
          <p:nvPr/>
        </p:nvSpPr>
        <p:spPr>
          <a:xfrm>
            <a:off x="6857233" y="6396335"/>
            <a:ext cx="5459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7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8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162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F2F6-6594-55DF-A849-6B76ABB1D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6034D-11A5-5A9F-ED00-419E4DC89E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test-case inspired by </a:t>
            </a:r>
            <a:r>
              <a:rPr lang="en-US" dirty="0" err="1"/>
              <a:t>HumaEval</a:t>
            </a:r>
            <a:r>
              <a:rPr lang="en-US" dirty="0"/>
              <a:t> (Chen et al 2021)</a:t>
            </a:r>
            <a:br>
              <a:rPr lang="en-US" dirty="0"/>
            </a:br>
            <a:r>
              <a:rPr lang="en-US" dirty="0"/>
              <a:t>but bio-image analysis specific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4434D-2865-68FF-24B9-C436EA1F5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38"/>
          <a:stretch/>
        </p:blipFill>
        <p:spPr>
          <a:xfrm>
            <a:off x="3124200" y="1967238"/>
            <a:ext cx="4505160" cy="3996240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19418898-FEE5-48E3-35AC-6CF4E7A2F8B5}"/>
              </a:ext>
            </a:extLst>
          </p:cNvPr>
          <p:cNvSpPr/>
          <p:nvPr/>
        </p:nvSpPr>
        <p:spPr>
          <a:xfrm>
            <a:off x="7778743" y="2019461"/>
            <a:ext cx="358880" cy="1166650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A041436-393E-E0A3-7414-23BD76AF0417}"/>
              </a:ext>
            </a:extLst>
          </p:cNvPr>
          <p:cNvSpPr/>
          <p:nvPr/>
        </p:nvSpPr>
        <p:spPr>
          <a:xfrm>
            <a:off x="7778743" y="3241975"/>
            <a:ext cx="358880" cy="1046980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F13B-57F7-48CD-7A06-03AFEC4B5811}"/>
              </a:ext>
            </a:extLst>
          </p:cNvPr>
          <p:cNvSpPr txBox="1"/>
          <p:nvPr/>
        </p:nvSpPr>
        <p:spPr>
          <a:xfrm>
            <a:off x="8137622" y="2418120"/>
            <a:ext cx="127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7599-1A4E-E141-7275-DDB0C2F87E2C}"/>
              </a:ext>
            </a:extLst>
          </p:cNvPr>
          <p:cNvSpPr txBox="1"/>
          <p:nvPr/>
        </p:nvSpPr>
        <p:spPr>
          <a:xfrm>
            <a:off x="8137622" y="3482203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solution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3A0FFB-0FF0-9129-BAEE-C79C792FEE7B}"/>
              </a:ext>
            </a:extLst>
          </p:cNvPr>
          <p:cNvSpPr txBox="1"/>
          <p:nvPr/>
        </p:nvSpPr>
        <p:spPr>
          <a:xfrm>
            <a:off x="8137622" y="4851594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Unit test (excerpt)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1BEB43F-E7B0-8199-C26C-1B075A17AE00}"/>
              </a:ext>
            </a:extLst>
          </p:cNvPr>
          <p:cNvSpPr/>
          <p:nvPr/>
        </p:nvSpPr>
        <p:spPr>
          <a:xfrm>
            <a:off x="7778743" y="4386043"/>
            <a:ext cx="358880" cy="157743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D58E22-2FC0-416E-A2C0-4F8C9054344E}"/>
              </a:ext>
            </a:extLst>
          </p:cNvPr>
          <p:cNvSpPr txBox="1"/>
          <p:nvPr/>
        </p:nvSpPr>
        <p:spPr>
          <a:xfrm>
            <a:off x="7958183" y="6211669"/>
            <a:ext cx="76928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Chen at al 2021: </a:t>
            </a:r>
            <a:r>
              <a:rPr lang="en-US" sz="1200" dirty="0">
                <a:hlinkClick r:id="rId3"/>
              </a:rPr>
              <a:t>https://arxiv.org/abs/2107.03374</a:t>
            </a:r>
            <a:r>
              <a:rPr lang="en-US" sz="1200" dirty="0"/>
              <a:t> </a:t>
            </a:r>
            <a:endParaRPr lang="en-US" sz="1200" dirty="0">
              <a:hlinkClick r:id="" action="ppaction://noaction"/>
            </a:endParaRPr>
          </a:p>
          <a:p>
            <a:r>
              <a:rPr lang="en-US" sz="1200" dirty="0">
                <a:hlinkClick r:id="" action="ppaction://noaction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4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51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7196"/>
            <a:ext cx="10845800" cy="5079768"/>
          </a:xfrm>
        </p:spPr>
        <p:txBody>
          <a:bodyPr>
            <a:normAutofit/>
          </a:bodyPr>
          <a:lstStyle/>
          <a:p>
            <a:r>
              <a:rPr lang="en-US" dirty="0"/>
              <a:t>Use case: segment the image and measure the average area of objects.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FE9CEB-DA3A-A50E-159A-0F111A5509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1F4A70-FB67-F6AB-BC25-DE1CE4F923E6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195BE2-607A-F874-2205-F742378AC2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83641" r="9667" b="14837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AECEA0-7A55-D147-F67D-09C75A16D1B6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CFD133-E1EA-B4E4-7848-B872B763996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CBF38E-064F-DFCE-7F79-B8237F4C76FD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2C14902-8310-2508-2119-AF01BCDBD401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D03A05-9D79-0144-8443-47AE2D7F902F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3987C8C-06DE-2694-BE02-1B5E7BBDCF60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27ADE-EF55-D1C3-BBB0-81199E36373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F39D5B-7BF2-ED3C-55F2-511A53CDD6D2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3A3E00-44CC-0CBA-75F0-3DBF8DFC1883}"/>
              </a:ext>
            </a:extLst>
          </p:cNvPr>
          <p:cNvSpPr txBox="1"/>
          <p:nvPr/>
        </p:nvSpPr>
        <p:spPr>
          <a:xfrm>
            <a:off x="6857233" y="6396335"/>
            <a:ext cx="5459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8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9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76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60A9A-21FC-3AF3-365D-B91F1E3E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73F1F-FA79-4328-45BD-C174F8C22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5EE45-27C3-0613-1F98-F0AE9E4A0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384" y="1068953"/>
            <a:ext cx="10845800" cy="4856163"/>
          </a:xfrm>
        </p:spPr>
        <p:txBody>
          <a:bodyPr>
            <a:normAutofit/>
          </a:bodyPr>
          <a:lstStyle/>
          <a:p>
            <a:r>
              <a:rPr lang="en-US" dirty="0"/>
              <a:t>Use-case: segment an image, extract features and create a UMAP.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14204FD-822B-806E-5A5C-F24B90057F9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EFB468C-5499-3A08-DC75-46D8D00E1B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43" t="80603" r="9810" b="17875"/>
            <a:stretch>
              <a:fillRect/>
            </a:stretch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8A10FE-C1A0-6629-C80C-D8368B7FCE32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C8493D4-9BA8-09B1-AAE7-991CD35F2CB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C10F30-7785-0351-BB5D-907C1A0D1DD6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BC6BB6-60B5-B8E5-4524-E9BB96EBF0B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BF339A-24EE-65E1-DAA7-C9F1275170B1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DA030A-2CA3-41D2-DB5C-5D4DD56B7A6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4EAFB-7521-E35F-249A-ABA6CD9041D8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FF357F-8B0C-DD73-C5D8-34C13A752CB4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4CF16D6-5628-25B7-7416-08C39117ACB7}"/>
              </a:ext>
            </a:extLst>
          </p:cNvPr>
          <p:cNvSpPr/>
          <p:nvPr/>
        </p:nvSpPr>
        <p:spPr>
          <a:xfrm>
            <a:off x="813715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F00F0ABE-995D-350C-1D75-0A5AA3EC3425}"/>
              </a:ext>
            </a:extLst>
          </p:cNvPr>
          <p:cNvSpPr/>
          <p:nvPr/>
        </p:nvSpPr>
        <p:spPr>
          <a:xfrm>
            <a:off x="4240824" y="2705541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43D4CC89-6B05-CB20-1AB4-448D9526DF86}"/>
              </a:ext>
            </a:extLst>
          </p:cNvPr>
          <p:cNvSpPr/>
          <p:nvPr/>
        </p:nvSpPr>
        <p:spPr>
          <a:xfrm>
            <a:off x="2159980" y="2705542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918E538-2CBB-FF43-6FEA-251012D5D0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6593" y="1707674"/>
            <a:ext cx="3133412" cy="239592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F399FE5-5652-D762-E7B4-E1C9EBE67F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415" y="1685029"/>
            <a:ext cx="2983988" cy="242023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794C9F3-EFB5-F6E2-DCC0-BFD01F8183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8169" y="1707674"/>
            <a:ext cx="1304299" cy="240166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9E15218-B2DD-7B26-C0C8-5CBE0CC952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384" y="1707675"/>
            <a:ext cx="1299326" cy="2411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D7C406-729C-32C6-6439-5A8235E7668D}"/>
              </a:ext>
            </a:extLst>
          </p:cNvPr>
          <p:cNvSpPr txBox="1"/>
          <p:nvPr/>
        </p:nvSpPr>
        <p:spPr>
          <a:xfrm>
            <a:off x="6857233" y="6396335"/>
            <a:ext cx="5459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7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8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907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4E3D5-335F-44A0-B04B-B1FB63B9C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F0815-B058-648A-B1AB-CA1D5405D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Use-case: compute the correlation matrix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22CAEB-C78C-A9A6-BE6D-532A2DCCFA2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B3267B9-A4BB-1033-E07E-5D090155E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3609" r="9668" b="4486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BCAC0F-A3CE-1C18-1FDC-45489D4A9CB8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361C50-7C77-4436-AA76-EB67F8692AF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B9D0CA-59F2-596C-50AE-333D64353FE0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67B717-7DB5-2069-7932-779D9E0B7BD9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884121-46B7-8340-9A28-B65EF9AE177D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D91371-6196-984C-1510-6A6323C5293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64429E3-6FFA-CE22-E27B-8C2C811EC1E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6D8F7D-3EEB-FCB5-372C-01B40737471B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731E469-114E-1C64-7BA9-138171A2F373}"/>
              </a:ext>
            </a:extLst>
          </p:cNvPr>
          <p:cNvSpPr/>
          <p:nvPr/>
        </p:nvSpPr>
        <p:spPr>
          <a:xfrm>
            <a:off x="5076839" y="2776337"/>
            <a:ext cx="993255" cy="653143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C64615-6624-8420-01FF-7DF362FDC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016" y="2099370"/>
            <a:ext cx="5205903" cy="19974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3FAA62-8296-7B26-01C2-0115C949AF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177" y="1871398"/>
            <a:ext cx="4045573" cy="25217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B0F1D9-D18B-0338-C32E-45D2E8A40741}"/>
              </a:ext>
            </a:extLst>
          </p:cNvPr>
          <p:cNvSpPr txBox="1"/>
          <p:nvPr/>
        </p:nvSpPr>
        <p:spPr>
          <a:xfrm>
            <a:off x="6857233" y="6396335"/>
            <a:ext cx="5459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6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3237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43283-F6E9-9954-A08D-9A4C73D0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825DF-4A2B-8444-B845-25C09DEEB4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case: Count segmented objects in a folder of segmentation results.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4A079C-EBA6-62FF-3257-C3151B2B7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533" y="1930777"/>
            <a:ext cx="1561392" cy="1171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939DF-C26B-A4E8-D145-F100F62AF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728" y="2202006"/>
            <a:ext cx="1561392" cy="11710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99B388-764C-357A-8421-756D8117D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923" y="2473235"/>
            <a:ext cx="1555146" cy="11647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4D5A18-1856-8BD3-C3F3-B6403BC386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085" y="2198044"/>
            <a:ext cx="2758754" cy="17223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0D917D-9FDE-5C2D-1DD2-A554A02B4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872" y="2738218"/>
            <a:ext cx="1570760" cy="11772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A2D4DA-79EA-5162-DDC7-EE29DC091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1434" y="3015692"/>
            <a:ext cx="1564514" cy="117104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42A004-B9E3-2627-1F14-CD889040774D}"/>
              </a:ext>
            </a:extLst>
          </p:cNvPr>
          <p:cNvSpPr txBox="1"/>
          <p:nvPr/>
        </p:nvSpPr>
        <p:spPr>
          <a:xfrm>
            <a:off x="6880093" y="6180569"/>
            <a:ext cx="54135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8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9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10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4918FA-97C2-509C-A001-2B59EB7FFCD3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6CE12D1-5A0D-8DB4-32CF-4C8C394EB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77639" r="9667" b="2083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12D41F-B679-EDF5-AFE3-DFFC9890966A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FE06E0B-4A5B-E13A-3284-E5657871C33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50C177-CC37-574F-E50E-1A82092242BB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534FF0-93A2-358A-F3CE-A76617527A3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E6838-1FE4-AE75-2B88-8A89DAD1AB99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A7429A-F786-AAB6-3FA2-B1EAAB9A23D6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5866EB-C9C1-5890-577F-A3707C0F7D76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E599AE-AE24-97EE-864E-309C330D393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Speech Bubble: Oval 22">
            <a:extLst>
              <a:ext uri="{FF2B5EF4-FFF2-40B4-BE49-F238E27FC236}">
                <a16:creationId xmlns:a16="http://schemas.microsoft.com/office/drawing/2014/main" id="{A01BBC50-BC4F-35B8-88EC-2C9E4F3B245F}"/>
              </a:ext>
            </a:extLst>
          </p:cNvPr>
          <p:cNvSpPr/>
          <p:nvPr/>
        </p:nvSpPr>
        <p:spPr>
          <a:xfrm>
            <a:off x="9390744" y="2272621"/>
            <a:ext cx="1099688" cy="1586662"/>
          </a:xfrm>
          <a:prstGeom prst="wedgeEllipse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300</a:t>
            </a:r>
          </a:p>
          <a:p>
            <a:pPr algn="ctr"/>
            <a:r>
              <a:rPr lang="en-US"/>
              <a:t>398</a:t>
            </a:r>
          </a:p>
          <a:p>
            <a:pPr algn="ctr"/>
            <a:r>
              <a:rPr lang="en-US"/>
              <a:t>368</a:t>
            </a:r>
          </a:p>
          <a:p>
            <a:pPr algn="ctr"/>
            <a:r>
              <a:rPr lang="en-US"/>
              <a:t>378</a:t>
            </a:r>
          </a:p>
          <a:p>
            <a:pPr algn="ctr"/>
            <a:r>
              <a:rPr lang="en-US"/>
              <a:t>363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C4265C79-5DE5-1CE2-4E70-D75267FF187D}"/>
              </a:ext>
            </a:extLst>
          </p:cNvPr>
          <p:cNvSpPr/>
          <p:nvPr/>
        </p:nvSpPr>
        <p:spPr>
          <a:xfrm>
            <a:off x="8607323" y="2835814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722FFEC-B4DD-6B89-BD84-9D700B36E307}"/>
              </a:ext>
            </a:extLst>
          </p:cNvPr>
          <p:cNvSpPr/>
          <p:nvPr/>
        </p:nvSpPr>
        <p:spPr>
          <a:xfrm>
            <a:off x="4406005" y="2825496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45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27647987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The consortium NFDI4BIOIMAGE</a:t>
            </a:r>
            <a:endParaRPr/>
          </a:p>
        </p:txBody>
      </p:sp>
      <p:pic>
        <p:nvPicPr>
          <p:cNvPr id="220921223" name="Picture 2" descr="https://mirrors.creativecommons.org/presskit/buttons/88x31/png/by.png"/>
          <p:cNvPicPr>
            <a:picLocks noChangeAspect="1" noChangeArrowheads="1"/>
          </p:cNvPicPr>
          <p:nvPr/>
        </p:nvPicPr>
        <p:blipFill rotWithShape="1">
          <a:blip r:embed="rId3"/>
          <a:stretch/>
        </p:blipFill>
        <p:spPr bwMode="auto">
          <a:xfrm>
            <a:off x="193083" y="6363629"/>
            <a:ext cx="693652" cy="242690"/>
          </a:xfrm>
          <a:prstGeom prst="rect">
            <a:avLst/>
          </a:prstGeom>
          <a:noFill/>
        </p:spPr>
      </p:pic>
      <p:sp>
        <p:nvSpPr>
          <p:cNvPr id="415476556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10333461" y="6422389"/>
            <a:ext cx="755317" cy="260985"/>
          </a:xfrm>
          <a:prstGeom prst="rect">
            <a:avLst/>
          </a:prstGeom>
        </p:spPr>
        <p:txBody>
          <a:bodyPr anchor="ctr" anchorCtr="0"/>
          <a:lstStyle>
            <a:defPPr>
              <a:defRPr lang="de-DE"/>
            </a:defPPr>
            <a:lvl1pPr marL="0" algn="ctr" defTabSz="914400" rtl="0">
              <a:defRPr sz="900">
                <a:solidFill>
                  <a:schemeClr val="tx1"/>
                </a:solidFill>
                <a:latin typeface="Leelawadee UI"/>
                <a:ea typeface="+mn-ea"/>
                <a:cs typeface="Leelawadee UI"/>
              </a:defRPr>
            </a:lvl1pPr>
            <a:lvl2pPr marL="457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/>
              <a:t>10/04/24</a:t>
            </a:r>
            <a:endParaRPr/>
          </a:p>
        </p:txBody>
      </p:sp>
      <p:pic>
        <p:nvPicPr>
          <p:cNvPr id="832456253" name="Grafik 12"/>
          <p:cNvPicPr>
            <a:picLocks noChangeAspect="1"/>
          </p:cNvPicPr>
          <p:nvPr/>
        </p:nvPicPr>
        <p:blipFill rotWithShape="1">
          <a:blip r:embed="rId4"/>
          <a:srcRect l="15852" t="8111" r="17536" b="8388"/>
          <a:stretch/>
        </p:blipFill>
        <p:spPr bwMode="auto">
          <a:xfrm>
            <a:off x="235131" y="1043024"/>
            <a:ext cx="4236653" cy="5310846"/>
          </a:xfrm>
          <a:prstGeom prst="rect">
            <a:avLst/>
          </a:prstGeom>
          <a:noFill/>
        </p:spPr>
      </p:pic>
      <p:grpSp>
        <p:nvGrpSpPr>
          <p:cNvPr id="941719595" name="Gruppieren 13"/>
          <p:cNvGrpSpPr/>
          <p:nvPr/>
        </p:nvGrpSpPr>
        <p:grpSpPr bwMode="auto">
          <a:xfrm>
            <a:off x="791381" y="1641579"/>
            <a:ext cx="3091048" cy="4402352"/>
            <a:chOff x="7917446" y="1668491"/>
            <a:chExt cx="3091048" cy="4402352"/>
          </a:xfrm>
        </p:grpSpPr>
        <p:sp>
          <p:nvSpPr>
            <p:cNvPr id="15" name="Stern: 10 Zacken 14"/>
            <p:cNvSpPr/>
            <p:nvPr/>
          </p:nvSpPr>
          <p:spPr bwMode="auto">
            <a:xfrm>
              <a:off x="10792494" y="3605707"/>
              <a:ext cx="216000" cy="214621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16" name="Stern: 10 Zacken 15"/>
            <p:cNvSpPr/>
            <p:nvPr/>
          </p:nvSpPr>
          <p:spPr bwMode="auto">
            <a:xfrm>
              <a:off x="9931153" y="2859740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17" name="Stern: 10 Zacken 16"/>
            <p:cNvSpPr/>
            <p:nvPr/>
          </p:nvSpPr>
          <p:spPr bwMode="auto">
            <a:xfrm>
              <a:off x="9878299" y="3669376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18" name="Stern: 10 Zacken 17"/>
            <p:cNvSpPr/>
            <p:nvPr/>
          </p:nvSpPr>
          <p:spPr bwMode="auto">
            <a:xfrm>
              <a:off x="8869662" y="5854843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19" name="Stern: 10 Zacken 18"/>
            <p:cNvSpPr/>
            <p:nvPr/>
          </p:nvSpPr>
          <p:spPr bwMode="auto">
            <a:xfrm>
              <a:off x="8320856" y="5547748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20" name="Stern: 10 Zacken 19"/>
            <p:cNvSpPr/>
            <p:nvPr/>
          </p:nvSpPr>
          <p:spPr bwMode="auto">
            <a:xfrm>
              <a:off x="8673395" y="4675494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21" name="Stern: 10 Zacken 20"/>
            <p:cNvSpPr/>
            <p:nvPr/>
          </p:nvSpPr>
          <p:spPr bwMode="auto">
            <a:xfrm>
              <a:off x="8416201" y="2716249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22" name="Stern: 10 Zacken 21"/>
            <p:cNvSpPr/>
            <p:nvPr/>
          </p:nvSpPr>
          <p:spPr bwMode="auto">
            <a:xfrm>
              <a:off x="8258736" y="2945080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23" name="Stern: 10 Zacken 22"/>
            <p:cNvSpPr/>
            <p:nvPr/>
          </p:nvSpPr>
          <p:spPr bwMode="auto">
            <a:xfrm>
              <a:off x="7917446" y="3465228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24" name="Stern: 10 Zacken 23"/>
            <p:cNvSpPr/>
            <p:nvPr/>
          </p:nvSpPr>
          <p:spPr bwMode="auto">
            <a:xfrm>
              <a:off x="10589914" y="1668491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25" name="Stern: 10 Zacken 24"/>
            <p:cNvSpPr/>
            <p:nvPr/>
          </p:nvSpPr>
          <p:spPr bwMode="auto">
            <a:xfrm>
              <a:off x="7937864" y="3669376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26" name="Stern: 10 Zacken 25"/>
            <p:cNvSpPr/>
            <p:nvPr/>
          </p:nvSpPr>
          <p:spPr bwMode="auto">
            <a:xfrm>
              <a:off x="10164011" y="3425354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</p:grpSp>
      <p:grpSp>
        <p:nvGrpSpPr>
          <p:cNvPr id="1846947644" name="Gruppieren 26"/>
          <p:cNvGrpSpPr/>
          <p:nvPr/>
        </p:nvGrpSpPr>
        <p:grpSpPr bwMode="auto">
          <a:xfrm>
            <a:off x="828575" y="2736097"/>
            <a:ext cx="2281371" cy="3271834"/>
            <a:chOff x="846824" y="2981200"/>
            <a:chExt cx="2281371" cy="3271834"/>
          </a:xfrm>
          <a:solidFill>
            <a:srgbClr val="0B1C2F"/>
          </a:solidFill>
        </p:grpSpPr>
        <p:grpSp>
          <p:nvGrpSpPr>
            <p:cNvPr id="28" name="Gruppieren 27"/>
            <p:cNvGrpSpPr/>
            <p:nvPr/>
          </p:nvGrpSpPr>
          <p:grpSpPr bwMode="auto">
            <a:xfrm>
              <a:off x="846824" y="2981200"/>
              <a:ext cx="1089530" cy="3271834"/>
              <a:chOff x="8456541" y="2944167"/>
              <a:chExt cx="1089530" cy="3271834"/>
            </a:xfrm>
            <a:grpFill/>
          </p:grpSpPr>
          <p:sp>
            <p:nvSpPr>
              <p:cNvPr id="32" name="Ellipse 31"/>
              <p:cNvSpPr/>
              <p:nvPr/>
            </p:nvSpPr>
            <p:spPr bwMode="auto">
              <a:xfrm>
                <a:off x="8963268" y="2944167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  <p:sp>
            <p:nvSpPr>
              <p:cNvPr id="33" name="Ellipse 32"/>
              <p:cNvSpPr/>
              <p:nvPr/>
            </p:nvSpPr>
            <p:spPr bwMode="auto">
              <a:xfrm>
                <a:off x="8792086" y="3166023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  <p:sp>
            <p:nvSpPr>
              <p:cNvPr id="34" name="Ellipse 33"/>
              <p:cNvSpPr/>
              <p:nvPr/>
            </p:nvSpPr>
            <p:spPr bwMode="auto">
              <a:xfrm>
                <a:off x="8456541" y="3686658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de-DE" sz="1000"/>
                  <a:t>2</a:t>
                </a:r>
                <a:endParaRPr/>
              </a:p>
            </p:txBody>
          </p:sp>
          <p:sp>
            <p:nvSpPr>
              <p:cNvPr id="35" name="Ellipse 34"/>
              <p:cNvSpPr/>
              <p:nvPr/>
            </p:nvSpPr>
            <p:spPr bwMode="auto">
              <a:xfrm>
                <a:off x="9206560" y="4892877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de-DE" sz="1000"/>
                  <a:t>2</a:t>
                </a:r>
                <a:endParaRPr/>
              </a:p>
            </p:txBody>
          </p:sp>
          <p:sp>
            <p:nvSpPr>
              <p:cNvPr id="36" name="Ellipse 35"/>
              <p:cNvSpPr/>
              <p:nvPr/>
            </p:nvSpPr>
            <p:spPr bwMode="auto">
              <a:xfrm>
                <a:off x="9402071" y="6072000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  <p:sp>
            <p:nvSpPr>
              <p:cNvPr id="37" name="Ellipse 36"/>
              <p:cNvSpPr/>
              <p:nvPr/>
            </p:nvSpPr>
            <p:spPr bwMode="auto">
              <a:xfrm>
                <a:off x="8858818" y="5769405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</p:grpSp>
        <p:sp>
          <p:nvSpPr>
            <p:cNvPr id="29" name="Ellipse 28"/>
            <p:cNvSpPr/>
            <p:nvPr/>
          </p:nvSpPr>
          <p:spPr bwMode="auto">
            <a:xfrm>
              <a:off x="2861353" y="3110271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/>
            </a:p>
          </p:txBody>
        </p:sp>
        <p:sp>
          <p:nvSpPr>
            <p:cNvPr id="30" name="Ellipse 29"/>
            <p:cNvSpPr/>
            <p:nvPr/>
          </p:nvSpPr>
          <p:spPr bwMode="auto">
            <a:xfrm>
              <a:off x="2984195" y="3681753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/>
            </a:p>
          </p:txBody>
        </p:sp>
        <p:sp>
          <p:nvSpPr>
            <p:cNvPr id="31" name="Ellipse 30"/>
            <p:cNvSpPr/>
            <p:nvPr/>
          </p:nvSpPr>
          <p:spPr bwMode="auto">
            <a:xfrm>
              <a:off x="2805528" y="3929958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/>
            </a:p>
          </p:txBody>
        </p:sp>
      </p:grpSp>
      <p:grpSp>
        <p:nvGrpSpPr>
          <p:cNvPr id="1781436069" name="Gruppieren 37"/>
          <p:cNvGrpSpPr/>
          <p:nvPr/>
        </p:nvGrpSpPr>
        <p:grpSpPr bwMode="auto">
          <a:xfrm>
            <a:off x="674997" y="1617323"/>
            <a:ext cx="2973517" cy="3217321"/>
            <a:chOff x="7801062" y="1644235"/>
            <a:chExt cx="2973517" cy="3217321"/>
          </a:xfrm>
          <a:solidFill>
            <a:srgbClr val="0098D8"/>
          </a:solidFill>
        </p:grpSpPr>
        <p:sp>
          <p:nvSpPr>
            <p:cNvPr id="39" name="Ellipse 38"/>
            <p:cNvSpPr/>
            <p:nvPr/>
          </p:nvSpPr>
          <p:spPr bwMode="auto">
            <a:xfrm>
              <a:off x="9407522" y="164423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0" name="Ellipse 39"/>
            <p:cNvSpPr/>
            <p:nvPr/>
          </p:nvSpPr>
          <p:spPr bwMode="auto">
            <a:xfrm>
              <a:off x="10201624" y="3461707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 sz="1000"/>
                <a:t>2</a:t>
              </a:r>
              <a:endParaRPr/>
            </a:p>
          </p:txBody>
        </p:sp>
        <p:sp>
          <p:nvSpPr>
            <p:cNvPr id="41" name="Ellipse 40"/>
            <p:cNvSpPr/>
            <p:nvPr/>
          </p:nvSpPr>
          <p:spPr bwMode="auto">
            <a:xfrm>
              <a:off x="7801062" y="3649791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2" name="Ellipse 41"/>
            <p:cNvSpPr/>
            <p:nvPr/>
          </p:nvSpPr>
          <p:spPr bwMode="auto">
            <a:xfrm>
              <a:off x="9994416" y="3727551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3" name="Ellipse 42"/>
            <p:cNvSpPr/>
            <p:nvPr/>
          </p:nvSpPr>
          <p:spPr bwMode="auto">
            <a:xfrm>
              <a:off x="8807746" y="4717556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9248596" y="3292034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5" name="Ellipse 44"/>
            <p:cNvSpPr/>
            <p:nvPr/>
          </p:nvSpPr>
          <p:spPr bwMode="auto">
            <a:xfrm>
              <a:off x="8197958" y="3353354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8290185" y="3354466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7" name="Ellipse 46"/>
            <p:cNvSpPr/>
            <p:nvPr/>
          </p:nvSpPr>
          <p:spPr bwMode="auto">
            <a:xfrm>
              <a:off x="7969946" y="3703494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10630578" y="1704491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</p:grpSp>
      <p:grpSp>
        <p:nvGrpSpPr>
          <p:cNvPr id="404455765" name="Gruppieren 48"/>
          <p:cNvGrpSpPr/>
          <p:nvPr/>
        </p:nvGrpSpPr>
        <p:grpSpPr bwMode="auto">
          <a:xfrm>
            <a:off x="873465" y="2652514"/>
            <a:ext cx="2770384" cy="3355417"/>
            <a:chOff x="7999530" y="2679426"/>
            <a:chExt cx="2770384" cy="3355417"/>
          </a:xfrm>
          <a:solidFill>
            <a:srgbClr val="B2E0F3"/>
          </a:solidFill>
        </p:grpSpPr>
        <p:sp>
          <p:nvSpPr>
            <p:cNvPr id="50" name="Ellipse 49"/>
            <p:cNvSpPr/>
            <p:nvPr/>
          </p:nvSpPr>
          <p:spPr bwMode="auto">
            <a:xfrm>
              <a:off x="10625914" y="2679426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1" name="Ellipse 50"/>
            <p:cNvSpPr/>
            <p:nvPr/>
          </p:nvSpPr>
          <p:spPr bwMode="auto">
            <a:xfrm>
              <a:off x="9920084" y="3769242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2" name="Ellipse 51"/>
            <p:cNvSpPr/>
            <p:nvPr/>
          </p:nvSpPr>
          <p:spPr bwMode="auto">
            <a:xfrm>
              <a:off x="9318264" y="3302356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8546259" y="2770816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4" name="Ellipse 53"/>
            <p:cNvSpPr/>
            <p:nvPr/>
          </p:nvSpPr>
          <p:spPr bwMode="auto">
            <a:xfrm>
              <a:off x="7999530" y="3366118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5" name="Ellipse 54"/>
            <p:cNvSpPr/>
            <p:nvPr/>
          </p:nvSpPr>
          <p:spPr bwMode="auto">
            <a:xfrm>
              <a:off x="8976834" y="5890843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6" name="Ellipse 55"/>
            <p:cNvSpPr/>
            <p:nvPr/>
          </p:nvSpPr>
          <p:spPr bwMode="auto">
            <a:xfrm>
              <a:off x="8876817" y="5252727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7" name="Ellipse 56"/>
            <p:cNvSpPr/>
            <p:nvPr/>
          </p:nvSpPr>
          <p:spPr bwMode="auto">
            <a:xfrm>
              <a:off x="8791883" y="4629926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8518377" y="4315539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</p:grpSp>
      <p:grpSp>
        <p:nvGrpSpPr>
          <p:cNvPr id="1491272429" name="Gruppieren 58"/>
          <p:cNvGrpSpPr/>
          <p:nvPr/>
        </p:nvGrpSpPr>
        <p:grpSpPr bwMode="auto">
          <a:xfrm>
            <a:off x="4915205" y="1006854"/>
            <a:ext cx="6264494" cy="954107"/>
            <a:chOff x="5278947" y="1534414"/>
            <a:chExt cx="6264494" cy="954107"/>
          </a:xfrm>
        </p:grpSpPr>
        <p:sp>
          <p:nvSpPr>
            <p:cNvPr id="60" name="TextBox 39"/>
            <p:cNvSpPr txBox="1"/>
            <p:nvPr/>
          </p:nvSpPr>
          <p:spPr bwMode="auto">
            <a:xfrm>
              <a:off x="5625371" y="1534414"/>
              <a:ext cx="5918070" cy="95410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C00000"/>
                </a:buClr>
                <a:buSzPct val="300000"/>
                <a:defRPr/>
              </a:pPr>
              <a:r>
                <a:rPr lang="en-US" sz="2000">
                  <a:latin typeface="Leelawadee UI"/>
                  <a:cs typeface="Leelawadee UI"/>
                </a:rPr>
                <a:t>11 co-applicant institutions 	(6 Task Areas)</a:t>
              </a:r>
              <a:endParaRPr/>
            </a:p>
            <a:p>
              <a:pPr>
                <a:buClr>
                  <a:srgbClr val="C00000"/>
                </a:buClr>
                <a:buSzPct val="300000"/>
                <a:defRPr/>
              </a:pPr>
              <a:r>
                <a:rPr lang="en-US">
                  <a:latin typeface="Leelawadee UI"/>
                  <a:cs typeface="Leelawadee UI"/>
                </a:rPr>
                <a:t>Lead institution: Heinrich Heine University Düsseldorf</a:t>
              </a:r>
              <a:endParaRPr/>
            </a:p>
            <a:p>
              <a:pPr>
                <a:buClr>
                  <a:srgbClr val="C00000"/>
                </a:buClr>
                <a:buSzPct val="300000"/>
                <a:defRPr/>
              </a:pPr>
              <a:r>
                <a:rPr lang="en-US">
                  <a:latin typeface="Leelawadee UI"/>
                  <a:cs typeface="Leelawadee UI"/>
                </a:rPr>
                <a:t>Speaker: Prof. Dr. Stefanie Weidtkamp-Peters</a:t>
              </a:r>
              <a:endParaRPr sz="1600">
                <a:latin typeface="Leelawadee UI"/>
                <a:cs typeface="Leelawadee UI"/>
              </a:endParaRPr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5278947" y="1727979"/>
              <a:ext cx="144000" cy="144000"/>
            </a:xfrm>
            <a:prstGeom prst="ellipse">
              <a:avLst/>
            </a:prstGeom>
            <a:solidFill>
              <a:srgbClr val="0B1C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900">
                <a:latin typeface="Leelawadee UI"/>
                <a:cs typeface="Leelawadee UI"/>
              </a:endParaRPr>
            </a:p>
          </p:txBody>
        </p:sp>
      </p:grpSp>
      <p:grpSp>
        <p:nvGrpSpPr>
          <p:cNvPr id="1206521862" name="Gruppieren 61"/>
          <p:cNvGrpSpPr/>
          <p:nvPr/>
        </p:nvGrpSpPr>
        <p:grpSpPr bwMode="auto">
          <a:xfrm>
            <a:off x="4884267" y="2644101"/>
            <a:ext cx="5333686" cy="400110"/>
            <a:chOff x="5278947" y="2243987"/>
            <a:chExt cx="5333686" cy="400110"/>
          </a:xfrm>
        </p:grpSpPr>
        <p:sp>
          <p:nvSpPr>
            <p:cNvPr id="63" name="Ellipse 62"/>
            <p:cNvSpPr/>
            <p:nvPr/>
          </p:nvSpPr>
          <p:spPr bwMode="auto">
            <a:xfrm>
              <a:off x="5278947" y="2375537"/>
              <a:ext cx="144000" cy="144000"/>
            </a:xfrm>
            <a:prstGeom prst="ellipse">
              <a:avLst/>
            </a:prstGeom>
            <a:solidFill>
              <a:srgbClr val="009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latin typeface="Leelawadee UI"/>
                <a:cs typeface="Leelawadee UI"/>
              </a:endParaRPr>
            </a:p>
          </p:txBody>
        </p:sp>
        <p:sp>
          <p:nvSpPr>
            <p:cNvPr id="64" name="TextBox 39"/>
            <p:cNvSpPr txBox="1"/>
            <p:nvPr/>
          </p:nvSpPr>
          <p:spPr bwMode="auto">
            <a:xfrm>
              <a:off x="5601618" y="2243987"/>
              <a:ext cx="5011015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C00000"/>
                </a:buClr>
                <a:buSzPct val="300000"/>
                <a:defRPr/>
              </a:pPr>
              <a:r>
                <a:rPr lang="en-US" sz="2000">
                  <a:latin typeface="Leelawadee UI"/>
                  <a:cs typeface="Leelawadee UI"/>
                </a:rPr>
                <a:t>12 participating institutions</a:t>
              </a:r>
              <a:endParaRPr sz="1600">
                <a:latin typeface="Leelawadee UI"/>
                <a:cs typeface="Leelawadee UI"/>
              </a:endParaRPr>
            </a:p>
          </p:txBody>
        </p:sp>
      </p:grpSp>
      <p:grpSp>
        <p:nvGrpSpPr>
          <p:cNvPr id="1995167693" name="Gruppieren 64"/>
          <p:cNvGrpSpPr/>
          <p:nvPr/>
        </p:nvGrpSpPr>
        <p:grpSpPr bwMode="auto">
          <a:xfrm>
            <a:off x="4903609" y="3635718"/>
            <a:ext cx="3461316" cy="400110"/>
            <a:chOff x="5268832" y="2835950"/>
            <a:chExt cx="3461316" cy="400110"/>
          </a:xfrm>
        </p:grpSpPr>
        <p:sp>
          <p:nvSpPr>
            <p:cNvPr id="66" name="Ellipse 65"/>
            <p:cNvSpPr/>
            <p:nvPr/>
          </p:nvSpPr>
          <p:spPr bwMode="auto">
            <a:xfrm>
              <a:off x="5268832" y="2988673"/>
              <a:ext cx="144000" cy="144000"/>
            </a:xfrm>
            <a:prstGeom prst="ellipse">
              <a:avLst/>
            </a:prstGeom>
            <a:solidFill>
              <a:srgbClr val="B2E0F3"/>
            </a:solidFill>
            <a:ln>
              <a:solidFill>
                <a:srgbClr val="B2E0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latin typeface="Leelawadee UI"/>
                <a:cs typeface="Leelawadee UI"/>
              </a:endParaRPr>
            </a:p>
          </p:txBody>
        </p:sp>
        <p:sp>
          <p:nvSpPr>
            <p:cNvPr id="67" name="TextBox 39"/>
            <p:cNvSpPr txBox="1"/>
            <p:nvPr/>
          </p:nvSpPr>
          <p:spPr bwMode="auto">
            <a:xfrm>
              <a:off x="5615930" y="2835950"/>
              <a:ext cx="3114218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C00000"/>
                </a:buClr>
                <a:buSzPct val="300000"/>
                <a:defRPr/>
              </a:pPr>
              <a:r>
                <a:rPr lang="en-US" sz="2000">
                  <a:latin typeface="Leelawadee UI"/>
                  <a:cs typeface="Leelawadee UI"/>
                </a:rPr>
                <a:t>community use cases</a:t>
              </a:r>
              <a:endParaRPr sz="1600">
                <a:latin typeface="Leelawadee UI"/>
                <a:cs typeface="Leelawadee UI"/>
              </a:endParaRPr>
            </a:p>
          </p:txBody>
        </p:sp>
      </p:grpSp>
      <p:grpSp>
        <p:nvGrpSpPr>
          <p:cNvPr id="2103915715" name="Gruppieren 67"/>
          <p:cNvGrpSpPr/>
          <p:nvPr/>
        </p:nvGrpSpPr>
        <p:grpSpPr bwMode="auto">
          <a:xfrm>
            <a:off x="4862905" y="3187905"/>
            <a:ext cx="6936727" cy="400110"/>
            <a:chOff x="5251059" y="3415060"/>
            <a:chExt cx="7384514" cy="400110"/>
          </a:xfrm>
        </p:grpSpPr>
        <p:sp>
          <p:nvSpPr>
            <p:cNvPr id="69" name="Stern: 10 Zacken 68"/>
            <p:cNvSpPr/>
            <p:nvPr/>
          </p:nvSpPr>
          <p:spPr bwMode="auto">
            <a:xfrm>
              <a:off x="5251059" y="3513050"/>
              <a:ext cx="216000" cy="216000"/>
            </a:xfrm>
            <a:prstGeom prst="star10">
              <a:avLst>
                <a:gd name="adj" fmla="val 26251"/>
                <a:gd name="hf" fmla="val 1051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latin typeface="Leelawadee UI"/>
                <a:cs typeface="Leelawadee UI"/>
              </a:endParaRPr>
            </a:p>
          </p:txBody>
        </p:sp>
        <p:sp>
          <p:nvSpPr>
            <p:cNvPr id="70" name="TextBox 39"/>
            <p:cNvSpPr txBox="1"/>
            <p:nvPr/>
          </p:nvSpPr>
          <p:spPr bwMode="auto">
            <a:xfrm>
              <a:off x="5627161" y="3415060"/>
              <a:ext cx="7008412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C00000"/>
                </a:buClr>
                <a:buSzPct val="300000"/>
                <a:defRPr/>
              </a:pPr>
              <a:r>
                <a:rPr lang="en-US" sz="2000" b="1">
                  <a:latin typeface="Leelawadee UI"/>
                  <a:cs typeface="Leelawadee UI"/>
                </a:rPr>
                <a:t>data stewards (DaSts) </a:t>
              </a:r>
              <a:r>
                <a:rPr lang="en-US" sz="2000">
                  <a:latin typeface="Leelawadee UI"/>
                  <a:cs typeface="Leelawadee UI"/>
                </a:rPr>
                <a:t>&amp; </a:t>
              </a:r>
              <a:r>
                <a:rPr lang="en-US" sz="2000" b="1">
                  <a:latin typeface="Leelawadee UI"/>
                  <a:cs typeface="Leelawadee UI"/>
                </a:rPr>
                <a:t>research software engineers</a:t>
              </a:r>
              <a:endParaRPr sz="1600">
                <a:latin typeface="Leelawadee UI"/>
                <a:cs typeface="Leelawadee UI"/>
              </a:endParaRPr>
            </a:p>
          </p:txBody>
        </p:sp>
      </p:grpSp>
      <p:grpSp>
        <p:nvGrpSpPr>
          <p:cNvPr id="656798906" name="Gruppieren 70"/>
          <p:cNvGrpSpPr/>
          <p:nvPr/>
        </p:nvGrpSpPr>
        <p:grpSpPr bwMode="auto">
          <a:xfrm>
            <a:off x="803769" y="2757844"/>
            <a:ext cx="388181" cy="307777"/>
            <a:chOff x="803769" y="2757844"/>
            <a:chExt cx="388181" cy="307777"/>
          </a:xfrm>
        </p:grpSpPr>
        <p:sp>
          <p:nvSpPr>
            <p:cNvPr id="72" name="Wolke 71"/>
            <p:cNvSpPr/>
            <p:nvPr/>
          </p:nvSpPr>
          <p:spPr bwMode="auto">
            <a:xfrm>
              <a:off x="803769" y="2785876"/>
              <a:ext cx="388181" cy="251714"/>
            </a:xfrm>
            <a:prstGeom prst="cloud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800"/>
            </a:p>
          </p:txBody>
        </p:sp>
        <p:sp>
          <p:nvSpPr>
            <p:cNvPr id="73" name="Textfeld 72"/>
            <p:cNvSpPr txBox="1"/>
            <p:nvPr/>
          </p:nvSpPr>
          <p:spPr bwMode="auto">
            <a:xfrm>
              <a:off x="843881" y="2757844"/>
              <a:ext cx="3209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DE" sz="1400" b="1">
                  <a:solidFill>
                    <a:schemeClr val="bg1"/>
                  </a:solidFill>
                </a:rPr>
                <a:t>IT</a:t>
              </a:r>
              <a:endParaRPr/>
            </a:p>
          </p:txBody>
        </p:sp>
      </p:grpSp>
      <p:grpSp>
        <p:nvGrpSpPr>
          <p:cNvPr id="447623457" name="Gruppieren 73"/>
          <p:cNvGrpSpPr/>
          <p:nvPr/>
        </p:nvGrpSpPr>
        <p:grpSpPr bwMode="auto">
          <a:xfrm>
            <a:off x="1342221" y="5335794"/>
            <a:ext cx="388181" cy="307777"/>
            <a:chOff x="803769" y="2757844"/>
            <a:chExt cx="388181" cy="307777"/>
          </a:xfrm>
        </p:grpSpPr>
        <p:sp>
          <p:nvSpPr>
            <p:cNvPr id="75" name="Wolke 74"/>
            <p:cNvSpPr/>
            <p:nvPr/>
          </p:nvSpPr>
          <p:spPr bwMode="auto">
            <a:xfrm>
              <a:off x="803769" y="2785876"/>
              <a:ext cx="388181" cy="251714"/>
            </a:xfrm>
            <a:prstGeom prst="cloud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800"/>
            </a:p>
          </p:txBody>
        </p:sp>
        <p:sp>
          <p:nvSpPr>
            <p:cNvPr id="76" name="Textfeld 75"/>
            <p:cNvSpPr txBox="1"/>
            <p:nvPr/>
          </p:nvSpPr>
          <p:spPr bwMode="auto">
            <a:xfrm>
              <a:off x="843881" y="2757844"/>
              <a:ext cx="3209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DE" sz="1400" b="1">
                  <a:solidFill>
                    <a:schemeClr val="bg1"/>
                  </a:solidFill>
                </a:rPr>
                <a:t>IT</a:t>
              </a:r>
              <a:endParaRPr/>
            </a:p>
          </p:txBody>
        </p:sp>
      </p:grpSp>
      <p:grpSp>
        <p:nvGrpSpPr>
          <p:cNvPr id="1874973004" name="Gruppieren 76"/>
          <p:cNvGrpSpPr/>
          <p:nvPr/>
        </p:nvGrpSpPr>
        <p:grpSpPr bwMode="auto">
          <a:xfrm>
            <a:off x="4789688" y="2042401"/>
            <a:ext cx="6953504" cy="553998"/>
            <a:chOff x="5156856" y="4283506"/>
            <a:chExt cx="6111798" cy="553998"/>
          </a:xfrm>
        </p:grpSpPr>
        <p:grpSp>
          <p:nvGrpSpPr>
            <p:cNvPr id="78" name="Gruppieren 77"/>
            <p:cNvGrpSpPr/>
            <p:nvPr/>
          </p:nvGrpSpPr>
          <p:grpSpPr bwMode="auto">
            <a:xfrm>
              <a:off x="5156856" y="4313440"/>
              <a:ext cx="388181" cy="279746"/>
              <a:chOff x="803769" y="2801044"/>
              <a:chExt cx="388181" cy="279746"/>
            </a:xfrm>
          </p:grpSpPr>
          <p:sp>
            <p:nvSpPr>
              <p:cNvPr id="80" name="Wolke 79"/>
              <p:cNvSpPr/>
              <p:nvPr/>
            </p:nvSpPr>
            <p:spPr bwMode="auto">
              <a:xfrm>
                <a:off x="803769" y="2829076"/>
                <a:ext cx="388181" cy="251714"/>
              </a:xfrm>
              <a:prstGeom prst="cloud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700">
                  <a:latin typeface="Leelawadee UI"/>
                  <a:cs typeface="Leelawadee UI"/>
                </a:endParaRPr>
              </a:p>
            </p:txBody>
          </p:sp>
          <p:sp>
            <p:nvSpPr>
              <p:cNvPr id="81" name="Textfeld 80"/>
              <p:cNvSpPr txBox="1"/>
              <p:nvPr/>
            </p:nvSpPr>
            <p:spPr bwMode="auto">
              <a:xfrm>
                <a:off x="843881" y="2801044"/>
                <a:ext cx="32001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de-DE" sz="1200" b="1">
                    <a:solidFill>
                      <a:schemeClr val="bg1"/>
                    </a:solidFill>
                    <a:latin typeface="Leelawadee UI"/>
                    <a:cs typeface="Leelawadee UI"/>
                  </a:rPr>
                  <a:t>IT</a:t>
                </a:r>
                <a:endParaRPr sz="1600">
                  <a:latin typeface="Leelawadee UI"/>
                  <a:cs typeface="Leelawadee UI"/>
                </a:endParaRPr>
              </a:p>
            </p:txBody>
          </p:sp>
        </p:grpSp>
        <p:sp>
          <p:nvSpPr>
            <p:cNvPr id="79" name="TextBox 39"/>
            <p:cNvSpPr txBox="1"/>
            <p:nvPr/>
          </p:nvSpPr>
          <p:spPr bwMode="auto">
            <a:xfrm>
              <a:off x="5585149" y="4283506"/>
              <a:ext cx="5683505" cy="553998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C00000"/>
                </a:buClr>
                <a:buSzPct val="300000"/>
                <a:defRPr/>
              </a:pPr>
              <a:r>
                <a:rPr lang="en-US" sz="1600">
                  <a:latin typeface="Leelawadee UI"/>
                  <a:cs typeface="Leelawadee UI"/>
                </a:rPr>
                <a:t>IT infrastructure </a:t>
              </a:r>
              <a:r>
                <a:rPr lang="en-US" sz="1600" i="1">
                  <a:latin typeface="Leelawadee UI"/>
                  <a:cs typeface="Leelawadee UI"/>
                </a:rPr>
                <a:t>(</a:t>
              </a:r>
              <a:r>
                <a:rPr lang="en-US" sz="1400" i="1">
                  <a:latin typeface="Leelawadee UI"/>
                  <a:cs typeface="Leelawadee UI"/>
                </a:rPr>
                <a:t>storage &amp; playground: @Uni Münster &amp; @Uni Freiburg)</a:t>
              </a:r>
              <a:endParaRPr sz="1200">
                <a:latin typeface="Leelawadee UI"/>
                <a:cs typeface="Leelawadee UI"/>
              </a:endParaRPr>
            </a:p>
          </p:txBody>
        </p:sp>
      </p:grpSp>
      <p:sp>
        <p:nvSpPr>
          <p:cNvPr id="1068927648" name="TextBox 39"/>
          <p:cNvSpPr txBox="1"/>
          <p:nvPr/>
        </p:nvSpPr>
        <p:spPr bwMode="auto">
          <a:xfrm>
            <a:off x="5229048" y="4160388"/>
            <a:ext cx="6124752" cy="21182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>
                <a:latin typeface="Leelawadee UI"/>
                <a:cs typeface="Leelawadee UI"/>
              </a:rPr>
              <a:t>Community-oriented services (implemented or planned)</a:t>
            </a:r>
            <a:endParaRPr/>
          </a:p>
          <a:p>
            <a:pPr marL="342900" indent="-342900">
              <a:lnSpc>
                <a:spcPct val="150000"/>
              </a:lnSpc>
              <a:buFont typeface="Arial"/>
              <a:buChar char="•"/>
              <a:defRPr/>
            </a:pPr>
            <a:r>
              <a:rPr lang="en-US">
                <a:latin typeface="Leelawadee UI"/>
                <a:cs typeface="Leelawadee UI"/>
              </a:rPr>
              <a:t>Help Desk for use community support</a:t>
            </a:r>
            <a:endParaRPr/>
          </a:p>
          <a:p>
            <a:pPr marL="342900" indent="-342900">
              <a:lnSpc>
                <a:spcPct val="150000"/>
              </a:lnSpc>
              <a:buFont typeface="Arial"/>
              <a:buChar char="•"/>
              <a:defRPr/>
            </a:pPr>
            <a:r>
              <a:rPr lang="en-US">
                <a:latin typeface="Leelawadee UI"/>
                <a:cs typeface="Leelawadee UI"/>
              </a:rPr>
              <a:t>Training portfolio</a:t>
            </a:r>
            <a:endParaRPr/>
          </a:p>
          <a:p>
            <a:pPr marL="342900" indent="-342900">
              <a:lnSpc>
                <a:spcPct val="150000"/>
              </a:lnSpc>
              <a:buFont typeface="Arial"/>
              <a:buChar char="•"/>
              <a:defRPr/>
            </a:pPr>
            <a:r>
              <a:rPr lang="en-US">
                <a:latin typeface="Leelawadee UI"/>
                <a:cs typeface="Leelawadee UI"/>
              </a:rPr>
              <a:t>Bioimage RDM playground infrastructure</a:t>
            </a:r>
            <a:endParaRPr/>
          </a:p>
          <a:p>
            <a:pPr marL="342900" indent="-342900">
              <a:lnSpc>
                <a:spcPct val="150000"/>
              </a:lnSpc>
              <a:buFont typeface="Arial"/>
              <a:buChar char="•"/>
              <a:defRPr/>
            </a:pPr>
            <a:r>
              <a:rPr lang="en-US">
                <a:latin typeface="Leelawadee UI"/>
                <a:cs typeface="Leelawadee UI"/>
              </a:rPr>
              <a:t>Supporting reproducible image analysis</a:t>
            </a:r>
            <a:endParaRPr/>
          </a:p>
        </p:txBody>
      </p:sp>
      <p:grpSp>
        <p:nvGrpSpPr>
          <p:cNvPr id="2113029453" name="Gruppieren 82"/>
          <p:cNvGrpSpPr/>
          <p:nvPr/>
        </p:nvGrpSpPr>
        <p:grpSpPr bwMode="auto">
          <a:xfrm>
            <a:off x="966793" y="1689323"/>
            <a:ext cx="2740888" cy="4184827"/>
            <a:chOff x="966793" y="1689323"/>
            <a:chExt cx="2740888" cy="4184827"/>
          </a:xfrm>
        </p:grpSpPr>
        <p:grpSp>
          <p:nvGrpSpPr>
            <p:cNvPr id="84" name="Gruppieren 83"/>
            <p:cNvGrpSpPr/>
            <p:nvPr/>
          </p:nvGrpSpPr>
          <p:grpSpPr bwMode="auto">
            <a:xfrm>
              <a:off x="966793" y="1689323"/>
              <a:ext cx="2740888" cy="4184827"/>
              <a:chOff x="966793" y="1689323"/>
              <a:chExt cx="2740888" cy="4184827"/>
            </a:xfrm>
          </p:grpSpPr>
          <p:cxnSp>
            <p:nvCxnSpPr>
              <p:cNvPr id="86" name="Gerader Verbinder 85"/>
              <p:cNvCxnSpPr>
                <a:stCxn id="24" idx="4"/>
              </p:cNvCxnSpPr>
              <p:nvPr/>
            </p:nvCxnSpPr>
            <p:spPr bwMode="auto">
              <a:xfrm flipH="1">
                <a:off x="2968235" y="1836953"/>
                <a:ext cx="536866" cy="1045928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Gerader Verbinder 86"/>
              <p:cNvCxnSpPr/>
              <p:nvPr/>
            </p:nvCxnSpPr>
            <p:spPr bwMode="auto">
              <a:xfrm>
                <a:off x="2961809" y="3048828"/>
                <a:ext cx="141484" cy="349613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Gerader Verbinder 87"/>
              <p:cNvCxnSpPr/>
              <p:nvPr/>
            </p:nvCxnSpPr>
            <p:spPr bwMode="auto">
              <a:xfrm>
                <a:off x="3253946" y="3578795"/>
                <a:ext cx="422067" cy="67076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Gerader Verbinder 88"/>
              <p:cNvCxnSpPr>
                <a:stCxn id="26" idx="4"/>
                <a:endCxn id="17" idx="9"/>
              </p:cNvCxnSpPr>
              <p:nvPr/>
            </p:nvCxnSpPr>
            <p:spPr bwMode="auto">
              <a:xfrm flipH="1">
                <a:off x="2926982" y="3593816"/>
                <a:ext cx="152216" cy="69274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Gerader Verbinder 89"/>
              <p:cNvCxnSpPr>
                <a:stCxn id="24" idx="3"/>
                <a:endCxn id="15" idx="7"/>
              </p:cNvCxnSpPr>
              <p:nvPr/>
            </p:nvCxnSpPr>
            <p:spPr bwMode="auto">
              <a:xfrm>
                <a:off x="3571850" y="1857579"/>
                <a:ext cx="135831" cy="1741710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Gerader Verbinder 90"/>
              <p:cNvCxnSpPr>
                <a:stCxn id="53" idx="6"/>
              </p:cNvCxnSpPr>
              <p:nvPr/>
            </p:nvCxnSpPr>
            <p:spPr bwMode="auto">
              <a:xfrm>
                <a:off x="1564194" y="2815904"/>
                <a:ext cx="1248513" cy="117465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Gerader Verbinder 91"/>
              <p:cNvCxnSpPr>
                <a:endCxn id="16" idx="5"/>
              </p:cNvCxnSpPr>
              <p:nvPr/>
            </p:nvCxnSpPr>
            <p:spPr bwMode="auto">
              <a:xfrm flipV="1">
                <a:off x="1366268" y="2974202"/>
                <a:ext cx="1438819" cy="99614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Gerader Verbinder 92"/>
              <p:cNvCxnSpPr>
                <a:stCxn id="16" idx="3"/>
              </p:cNvCxnSpPr>
              <p:nvPr/>
            </p:nvCxnSpPr>
            <p:spPr bwMode="auto">
              <a:xfrm flipH="1">
                <a:off x="2864348" y="3048828"/>
                <a:ext cx="48740" cy="618624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Gerader Verbinder 93"/>
              <p:cNvCxnSpPr>
                <a:endCxn id="24" idx="5"/>
              </p:cNvCxnSpPr>
              <p:nvPr/>
            </p:nvCxnSpPr>
            <p:spPr bwMode="auto">
              <a:xfrm flipV="1">
                <a:off x="1434483" y="1782953"/>
                <a:ext cx="2029367" cy="926648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Gerader Verbinder 94"/>
              <p:cNvCxnSpPr>
                <a:stCxn id="47" idx="5"/>
                <a:endCxn id="58" idx="1"/>
              </p:cNvCxnSpPr>
              <p:nvPr/>
            </p:nvCxnSpPr>
            <p:spPr bwMode="auto">
              <a:xfrm>
                <a:off x="966793" y="3799494"/>
                <a:ext cx="446607" cy="510221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Gerader Verbinder 95"/>
              <p:cNvCxnSpPr>
                <a:endCxn id="17" idx="6"/>
              </p:cNvCxnSpPr>
              <p:nvPr/>
            </p:nvCxnSpPr>
            <p:spPr bwMode="auto">
              <a:xfrm>
                <a:off x="1004342" y="3602286"/>
                <a:ext cx="1747892" cy="114804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Gerader Verbinder 96"/>
              <p:cNvCxnSpPr/>
              <p:nvPr/>
            </p:nvCxnSpPr>
            <p:spPr bwMode="auto">
              <a:xfrm flipH="1">
                <a:off x="979297" y="3134168"/>
                <a:ext cx="203460" cy="353366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Gerader Verbinder 97"/>
              <p:cNvCxnSpPr>
                <a:endCxn id="37" idx="0"/>
              </p:cNvCxnSpPr>
              <p:nvPr/>
            </p:nvCxnSpPr>
            <p:spPr bwMode="auto">
              <a:xfrm flipH="1">
                <a:off x="1302852" y="4864582"/>
                <a:ext cx="316480" cy="696753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Gerader Verbinder 98"/>
              <p:cNvCxnSpPr/>
              <p:nvPr/>
            </p:nvCxnSpPr>
            <p:spPr bwMode="auto">
              <a:xfrm flipH="1">
                <a:off x="1830681" y="3834777"/>
                <a:ext cx="963339" cy="855867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Gerader Verbinder 99"/>
              <p:cNvCxnSpPr/>
              <p:nvPr/>
            </p:nvCxnSpPr>
            <p:spPr bwMode="auto">
              <a:xfrm flipH="1">
                <a:off x="1902175" y="3871245"/>
                <a:ext cx="910532" cy="1943730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Gerader Verbinder 100"/>
              <p:cNvCxnSpPr>
                <a:stCxn id="15" idx="4"/>
                <a:endCxn id="36" idx="0"/>
              </p:cNvCxnSpPr>
              <p:nvPr/>
            </p:nvCxnSpPr>
            <p:spPr bwMode="auto">
              <a:xfrm flipH="1">
                <a:off x="1846105" y="3772922"/>
                <a:ext cx="1861575" cy="2091008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Gerader Verbinder 101"/>
              <p:cNvCxnSpPr/>
              <p:nvPr/>
            </p:nvCxnSpPr>
            <p:spPr bwMode="auto">
              <a:xfrm>
                <a:off x="1355781" y="5692134"/>
                <a:ext cx="397900" cy="182016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Gerader Verbinder 102"/>
              <p:cNvCxnSpPr>
                <a:endCxn id="22" idx="9"/>
              </p:cNvCxnSpPr>
              <p:nvPr/>
            </p:nvCxnSpPr>
            <p:spPr bwMode="auto">
              <a:xfrm flipH="1">
                <a:off x="1307419" y="2866186"/>
                <a:ext cx="49200" cy="72608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Gerader Verbinder 103"/>
              <p:cNvCxnSpPr>
                <a:stCxn id="39" idx="6"/>
                <a:endCxn id="48" idx="2"/>
              </p:cNvCxnSpPr>
              <p:nvPr/>
            </p:nvCxnSpPr>
            <p:spPr bwMode="auto">
              <a:xfrm>
                <a:off x="2425456" y="1689323"/>
                <a:ext cx="1079057" cy="60256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Gerader Verbinder 104"/>
              <p:cNvCxnSpPr>
                <a:endCxn id="21" idx="9"/>
              </p:cNvCxnSpPr>
              <p:nvPr/>
            </p:nvCxnSpPr>
            <p:spPr bwMode="auto">
              <a:xfrm flipH="1">
                <a:off x="1464884" y="1746513"/>
                <a:ext cx="841200" cy="963450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Gerader Verbinder 105"/>
              <p:cNvCxnSpPr/>
              <p:nvPr/>
            </p:nvCxnSpPr>
            <p:spPr bwMode="auto">
              <a:xfrm flipH="1">
                <a:off x="2327763" y="2965709"/>
                <a:ext cx="525155" cy="317274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Gerader Verbinder 106"/>
              <p:cNvCxnSpPr>
                <a:endCxn id="44" idx="2"/>
              </p:cNvCxnSpPr>
              <p:nvPr/>
            </p:nvCxnSpPr>
            <p:spPr bwMode="auto">
              <a:xfrm flipV="1">
                <a:off x="1289885" y="3337122"/>
                <a:ext cx="832645" cy="54200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Gerader Verbinder 107"/>
              <p:cNvCxnSpPr/>
              <p:nvPr/>
            </p:nvCxnSpPr>
            <p:spPr bwMode="auto">
              <a:xfrm flipH="1">
                <a:off x="1011540" y="3451788"/>
                <a:ext cx="93451" cy="88414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Gerader Verbinder 108"/>
              <p:cNvCxnSpPr>
                <a:endCxn id="56" idx="0"/>
              </p:cNvCxnSpPr>
              <p:nvPr/>
            </p:nvCxnSpPr>
            <p:spPr bwMode="auto">
              <a:xfrm>
                <a:off x="1783680" y="4828912"/>
                <a:ext cx="39072" cy="396903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Gerader Verbinder 109"/>
              <p:cNvCxnSpPr/>
              <p:nvPr/>
            </p:nvCxnSpPr>
            <p:spPr bwMode="auto">
              <a:xfrm>
                <a:off x="1818958" y="5368044"/>
                <a:ext cx="25916" cy="431480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Gerader Verbinder 110"/>
              <p:cNvCxnSpPr>
                <a:endCxn id="16" idx="8"/>
              </p:cNvCxnSpPr>
              <p:nvPr/>
            </p:nvCxnSpPr>
            <p:spPr bwMode="auto">
              <a:xfrm>
                <a:off x="2353558" y="1759084"/>
                <a:ext cx="559530" cy="1073744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Gerader Verbinder 111"/>
              <p:cNvCxnSpPr>
                <a:endCxn id="20" idx="8"/>
              </p:cNvCxnSpPr>
              <p:nvPr/>
            </p:nvCxnSpPr>
            <p:spPr bwMode="auto">
              <a:xfrm>
                <a:off x="1503426" y="4430716"/>
                <a:ext cx="151904" cy="217866"/>
              </a:xfrm>
              <a:prstGeom prst="line">
                <a:avLst/>
              </a:prstGeom>
              <a:ln w="19050">
                <a:solidFill>
                  <a:srgbClr val="EBF0B9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5" name="Gerader Verbinder 84"/>
            <p:cNvCxnSpPr/>
            <p:nvPr/>
          </p:nvCxnSpPr>
          <p:spPr bwMode="auto">
            <a:xfrm flipV="1">
              <a:off x="1750752" y="3398442"/>
              <a:ext cx="441447" cy="1204572"/>
            </a:xfrm>
            <a:prstGeom prst="line">
              <a:avLst/>
            </a:prstGeom>
            <a:ln w="19050">
              <a:solidFill>
                <a:srgbClr val="EBF0B9">
                  <a:alpha val="3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7930223" name="Textfeld 112"/>
          <p:cNvSpPr txBox="1"/>
          <p:nvPr/>
        </p:nvSpPr>
        <p:spPr bwMode="auto">
          <a:xfrm>
            <a:off x="6859875" y="2264428"/>
            <a:ext cx="44304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400" i="1">
                <a:latin typeface="Leelawadee UI"/>
                <a:cs typeface="Leelawadee UI"/>
              </a:rPr>
              <a:t>But not: a</a:t>
            </a:r>
            <a:r>
              <a:rPr lang="de-DE" sz="1400">
                <a:latin typeface="Leelawadee UI"/>
                <a:cs typeface="Leelawadee UI"/>
              </a:rPr>
              <a:t> central data archive for all bioimaging data</a:t>
            </a:r>
          </a:p>
        </p:txBody>
      </p:sp>
      <p:sp>
        <p:nvSpPr>
          <p:cNvPr id="1888815484" name="Ellipse 113"/>
          <p:cNvSpPr/>
          <p:nvPr/>
        </p:nvSpPr>
        <p:spPr bwMode="auto">
          <a:xfrm>
            <a:off x="3706761" y="3614875"/>
            <a:ext cx="144000" cy="144000"/>
          </a:xfrm>
          <a:prstGeom prst="ellipse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17790812" name="Rechteck 114"/>
          <p:cNvSpPr/>
          <p:nvPr/>
        </p:nvSpPr>
        <p:spPr bwMode="auto">
          <a:xfrm>
            <a:off x="915881" y="6329153"/>
            <a:ext cx="4236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latin typeface="Helvetica"/>
              </a:rPr>
              <a:t>Modified after: Stefanie Weidtkamp-Peters. (2023, Juni 22). NFDI4BIOIMAGE - National Research Data Infrastructure for Microscopy and BioImage Analysis - Online Kick-Off 2023. Zenodo. </a:t>
            </a:r>
            <a:r>
              <a:rPr lang="de-DE" sz="600" u="sng">
                <a:solidFill>
                  <a:srgbClr val="000000"/>
                </a:solidFill>
                <a:latin typeface="Helvetica"/>
                <a:hlinkClick r:id="rId5"/>
              </a:rPr>
              <a:t>https://doi.org/10.5281/zenodo.8070038</a:t>
            </a:r>
            <a:r>
              <a:rPr lang="de-DE" sz="600">
                <a:solidFill>
                  <a:srgbClr val="000000"/>
                </a:solidFill>
                <a:latin typeface="Helvetica"/>
              </a:rPr>
              <a:t> </a:t>
            </a:r>
            <a:endParaRPr lang="de-DE" sz="6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D8D9E-886E-A975-08C7-FCF39A372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FCA8-E952-5ABD-7C70-C275DC9EB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C2155-AC07-5AD5-4264-28F5C616B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case: Open a </a:t>
            </a:r>
            <a:r>
              <a:rPr lang="en-US" dirty="0" err="1"/>
              <a:t>zarr</a:t>
            </a:r>
            <a:r>
              <a:rPr lang="en-US" dirty="0"/>
              <a:t> file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405067-38FF-2AB1-7BA0-74C74A692210}"/>
              </a:ext>
            </a:extLst>
          </p:cNvPr>
          <p:cNvSpPr txBox="1"/>
          <p:nvPr/>
        </p:nvSpPr>
        <p:spPr>
          <a:xfrm>
            <a:off x="6857233" y="6396335"/>
            <a:ext cx="5459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EAF34E-E9ED-B710-60BA-C2372B437790}"/>
              </a:ext>
            </a:extLst>
          </p:cNvPr>
          <p:cNvGrpSpPr/>
          <p:nvPr/>
        </p:nvGrpSpPr>
        <p:grpSpPr>
          <a:xfrm>
            <a:off x="-1016000" y="4644710"/>
            <a:ext cx="13041472" cy="1330821"/>
            <a:chOff x="-1016000" y="4644710"/>
            <a:chExt cx="13041472" cy="133082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C3335F8-BC8F-F39C-E704-3AD10B8E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11" t="52165" r="9457" b="46442"/>
            <a:stretch>
              <a:fillRect/>
            </a:stretch>
          </p:blipFill>
          <p:spPr>
            <a:xfrm>
              <a:off x="-1016000" y="5696989"/>
              <a:ext cx="12403692" cy="27854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336C402-E4E7-BAD6-7C7B-9A7BCB1905E3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82482CC-3F2C-389D-9194-AD449CF99C7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EDC3F1A-4B9D-9F8B-3EAE-1F29E51CE081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C2AB44-FBEB-B7BF-A462-2C2324AEB12D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1F8C441-D85A-9757-FF28-EA8275C4A9D1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D2E872-CEE7-B14A-A7FF-821D1A690DBD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6D4BB33-7729-B906-FE6C-AC106D0BAFD5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DCDA00-18A7-EE98-579B-3C5FF2D0F68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0F5FF387-53DF-76A8-2356-9C418F8E4708}"/>
              </a:ext>
            </a:extLst>
          </p:cNvPr>
          <p:cNvSpPr/>
          <p:nvPr/>
        </p:nvSpPr>
        <p:spPr>
          <a:xfrm>
            <a:off x="5394880" y="2795425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7627656-6689-8ACD-3257-F3AB2317B8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3359" y="2486020"/>
            <a:ext cx="2298674" cy="9932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F1B433-8793-1B7C-5CD9-777683193E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5524" y="1983345"/>
            <a:ext cx="2095792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79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6BFBC1AA-43D9-F352-EB87-5D25B44DE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022" y="1384937"/>
            <a:ext cx="5986877" cy="498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26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02BCF-C80E-8551-493C-3837C91AB1DF}"/>
              </a:ext>
            </a:extLst>
          </p:cNvPr>
          <p:cNvSpPr txBox="1"/>
          <p:nvPr/>
        </p:nvSpPr>
        <p:spPr>
          <a:xfrm>
            <a:off x="7995717" y="6396335"/>
            <a:ext cx="465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https://www.biorxiv.org/content/10.1101/2024.04.19.590278v3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https://github.com/haesleinhuepf/human-eval-bia/</a:t>
            </a:r>
            <a:r>
              <a:rPr lang="en-US" sz="1200" dirty="0"/>
              <a:t>   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3A53091F-DE93-14D2-B92D-9E72EAEC3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8134" y="1278258"/>
            <a:ext cx="3417506" cy="446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Left Brace 3">
            <a:extLst>
              <a:ext uri="{FF2B5EF4-FFF2-40B4-BE49-F238E27FC236}">
                <a16:creationId xmlns:a16="http://schemas.microsoft.com/office/drawing/2014/main" id="{7F6F4B4F-2A39-09BF-7EE8-18B93413844E}"/>
              </a:ext>
            </a:extLst>
          </p:cNvPr>
          <p:cNvSpPr/>
          <p:nvPr/>
        </p:nvSpPr>
        <p:spPr>
          <a:xfrm>
            <a:off x="4924962" y="3118488"/>
            <a:ext cx="251054" cy="2680332"/>
          </a:xfrm>
          <a:prstGeom prst="leftBrace">
            <a:avLst/>
          </a:prstGeom>
          <a:ln w="28575"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23372-D2C3-AB4C-B285-A94D21572B5D}"/>
              </a:ext>
            </a:extLst>
          </p:cNvPr>
          <p:cNvSpPr txBox="1"/>
          <p:nvPr/>
        </p:nvSpPr>
        <p:spPr>
          <a:xfrm>
            <a:off x="3476253" y="3805646"/>
            <a:ext cx="15477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4">
                    <a:lumMod val="75000"/>
                  </a:schemeClr>
                </a:solidFill>
              </a:rPr>
              <a:t>Possibly available on institutional </a:t>
            </a:r>
            <a:r>
              <a:rPr lang="en-GB" dirty="0">
                <a:solidFill>
                  <a:srgbClr val="00B050"/>
                </a:solidFill>
              </a:rPr>
              <a:t>or national</a:t>
            </a:r>
            <a:r>
              <a:rPr lang="en-GB" dirty="0">
                <a:solidFill>
                  <a:srgbClr val="BDCE17"/>
                </a:solidFill>
              </a:rPr>
              <a:t> </a:t>
            </a:r>
            <a:r>
              <a:rPr lang="en-GB" dirty="0">
                <a:solidFill>
                  <a:schemeClr val="accent4">
                    <a:lumMod val="75000"/>
                  </a:schemeClr>
                </a:solidFill>
              </a:rPr>
              <a:t>infrastructure</a:t>
            </a:r>
            <a:endParaRPr lang="LID4096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03C3DA3F-9CDA-3D58-4935-73E2120A70D3}"/>
              </a:ext>
            </a:extLst>
          </p:cNvPr>
          <p:cNvSpPr/>
          <p:nvPr/>
        </p:nvSpPr>
        <p:spPr>
          <a:xfrm>
            <a:off x="410830" y="4311249"/>
            <a:ext cx="2913429" cy="1811293"/>
          </a:xfrm>
          <a:prstGeom prst="wedgeRectCallout">
            <a:avLst>
              <a:gd name="adj1" fmla="val 55016"/>
              <a:gd name="adj2" fmla="val -22059"/>
            </a:avLst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Check out KISSKI </a:t>
            </a:r>
            <a:r>
              <a:rPr lang="en-GB" dirty="0" err="1"/>
              <a:t>ChatAI</a:t>
            </a:r>
            <a:r>
              <a:rPr lang="en-GB" dirty="0"/>
              <a:t> and Helmholtz </a:t>
            </a:r>
            <a:r>
              <a:rPr lang="en-GB" dirty="0" err="1"/>
              <a:t>Blablador</a:t>
            </a:r>
            <a:r>
              <a:rPr lang="en-GB" dirty="0"/>
              <a:t>:</a:t>
            </a:r>
          </a:p>
          <a:p>
            <a:pPr algn="ctr"/>
            <a:r>
              <a:rPr lang="en-US" dirty="0">
                <a:hlinkClick r:id="rId6"/>
              </a:rPr>
              <a:t>https://kisski.gwdg.de/leistungen/2-02-llm-service/</a:t>
            </a:r>
            <a:r>
              <a:rPr lang="en-US" dirty="0"/>
              <a:t> </a:t>
            </a:r>
            <a:r>
              <a:rPr lang="en-US" dirty="0">
                <a:hlinkClick r:id="rId7"/>
              </a:rPr>
              <a:t>https://helmholtz-blablador.fz-juelich.de/</a:t>
            </a:r>
            <a:r>
              <a:rPr lang="en-US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71323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BCBD-45DC-C882-2F34-964841ED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Studying strength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2BDE5-BE0D-22BF-265A-E5C73E1EC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9180"/>
            <a:ext cx="3712965" cy="5148263"/>
          </a:xfrm>
        </p:spPr>
        <p:txBody>
          <a:bodyPr/>
          <a:lstStyle/>
          <a:p>
            <a:r>
              <a:rPr lang="en-GB" dirty="0"/>
              <a:t>Common error messages, e.g. for different versions of the </a:t>
            </a:r>
            <a:r>
              <a:rPr lang="en-GB" dirty="0" err="1">
                <a:solidFill>
                  <a:srgbClr val="4FAE2E"/>
                </a:solidFill>
              </a:rPr>
              <a:t>gemini</a:t>
            </a:r>
            <a:r>
              <a:rPr lang="en-GB" dirty="0"/>
              <a:t> model (Google)</a:t>
            </a:r>
            <a:endParaRPr lang="LID4096"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A8764D55-C8E3-C915-8C06-535B32BFC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65" y="1184015"/>
            <a:ext cx="6985038" cy="479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3A35A1-764E-F52C-BA0B-7B3CC0671494}"/>
              </a:ext>
            </a:extLst>
          </p:cNvPr>
          <p:cNvSpPr/>
          <p:nvPr/>
        </p:nvSpPr>
        <p:spPr>
          <a:xfrm>
            <a:off x="10006149" y="1234440"/>
            <a:ext cx="189411" cy="462425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E6F07B-9231-ADF1-CFBD-30B086B14264}"/>
              </a:ext>
            </a:extLst>
          </p:cNvPr>
          <p:cNvSpPr/>
          <p:nvPr/>
        </p:nvSpPr>
        <p:spPr>
          <a:xfrm>
            <a:off x="7781337" y="1234440"/>
            <a:ext cx="189411" cy="4624251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949494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B93EA30-DA8F-31BE-F611-E056DE9B0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DADEB69-BA39-A4AC-3387-0E85DD6DF57F}"/>
              </a:ext>
            </a:extLst>
          </p:cNvPr>
          <p:cNvGrpSpPr>
            <a:grpSpLocks noChangeAspect="1"/>
          </p:cNvGrpSpPr>
          <p:nvPr/>
        </p:nvGrpSpPr>
        <p:grpSpPr>
          <a:xfrm>
            <a:off x="4723580" y="1069517"/>
            <a:ext cx="6830435" cy="4989312"/>
            <a:chOff x="4723581" y="1069517"/>
            <a:chExt cx="5987236" cy="43733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01AE5FB-3194-BC67-B640-92E26B189CE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28" b="62394"/>
            <a:stretch/>
          </p:blipFill>
          <p:spPr bwMode="auto">
            <a:xfrm>
              <a:off x="4723581" y="1069517"/>
              <a:ext cx="5987236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36A587E-F379-6335-C0A0-750106CA9F3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663" r="9728"/>
            <a:stretch/>
          </p:blipFill>
          <p:spPr bwMode="auto">
            <a:xfrm>
              <a:off x="4723581" y="3126729"/>
              <a:ext cx="5987236" cy="2316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21E4F3-87FA-EC6B-FCA3-249CE72A5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Studying strength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B27D2-255F-87D4-2FD5-0FAA1BB995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9180"/>
            <a:ext cx="4160520" cy="5148263"/>
          </a:xfrm>
        </p:spPr>
        <p:txBody>
          <a:bodyPr/>
          <a:lstStyle/>
          <a:p>
            <a:r>
              <a:rPr lang="en-GB" dirty="0"/>
              <a:t>LLMs use different Python libraries than we Bio-image Analysts do.</a:t>
            </a:r>
          </a:p>
          <a:p>
            <a:r>
              <a:rPr lang="en-GB" dirty="0">
                <a:solidFill>
                  <a:srgbClr val="FFC000"/>
                </a:solidFill>
              </a:rPr>
              <a:t>What can we teach LLMs?</a:t>
            </a:r>
          </a:p>
          <a:p>
            <a:r>
              <a:rPr lang="en-GB" dirty="0">
                <a:solidFill>
                  <a:srgbClr val="4FAE2E"/>
                </a:solidFill>
              </a:rPr>
              <a:t>What can we learn from this?</a:t>
            </a:r>
          </a:p>
          <a:p>
            <a:endParaRPr lang="LID4096" dirty="0">
              <a:solidFill>
                <a:srgbClr val="FFC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EFBFEA-1090-9254-B701-02D19692EB78}"/>
              </a:ext>
            </a:extLst>
          </p:cNvPr>
          <p:cNvSpPr/>
          <p:nvPr/>
        </p:nvSpPr>
        <p:spPr>
          <a:xfrm>
            <a:off x="5389756" y="1881797"/>
            <a:ext cx="6088565" cy="275064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90D0C5-3ADA-9A08-B23B-0DA9DF61CFD6}"/>
              </a:ext>
            </a:extLst>
          </p:cNvPr>
          <p:cNvSpPr/>
          <p:nvPr/>
        </p:nvSpPr>
        <p:spPr>
          <a:xfrm>
            <a:off x="5389756" y="1129991"/>
            <a:ext cx="6088566" cy="275064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84305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EC1D-4A3D-9A89-F5F0-09CEDE9F0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Can LLMs solve real-world GitHub issues?</a:t>
            </a:r>
            <a:endParaRPr lang="LID4096" sz="3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966508-36FB-8233-C1BF-65DB05EC8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0F3B3-5A83-10BF-2910-0B8E54C61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50" y="1213862"/>
            <a:ext cx="4785351" cy="1905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5A45A8-11D6-92EA-7851-98D094B52E8C}"/>
              </a:ext>
            </a:extLst>
          </p:cNvPr>
          <p:cNvSpPr txBox="1"/>
          <p:nvPr/>
        </p:nvSpPr>
        <p:spPr>
          <a:xfrm>
            <a:off x="7196711" y="6119336"/>
            <a:ext cx="26713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Jimenez et al (2024), licensed </a:t>
            </a:r>
            <a:r>
              <a:rPr lang="en-US" sz="1400" dirty="0">
                <a:hlinkClick r:id="rId3"/>
              </a:rPr>
              <a:t>CC-BY 4.0</a:t>
            </a:r>
            <a:endParaRPr lang="en-US" sz="1400" dirty="0"/>
          </a:p>
          <a:p>
            <a:r>
              <a:rPr lang="en-US" sz="1400" dirty="0">
                <a:hlinkClick r:id="rId4"/>
              </a:rPr>
              <a:t>https://arxiv.org/abs/2310.06770</a:t>
            </a:r>
            <a:r>
              <a:rPr lang="en-US" sz="1400" dirty="0"/>
              <a:t>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B10C1B-3E69-4E4D-F8C1-FEA03AFB7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13" y="3268987"/>
            <a:ext cx="4135948" cy="2494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670301-8E03-7189-143B-A5E7E3148344}"/>
              </a:ext>
            </a:extLst>
          </p:cNvPr>
          <p:cNvSpPr txBox="1"/>
          <p:nvPr/>
        </p:nvSpPr>
        <p:spPr>
          <a:xfrm>
            <a:off x="9797379" y="6119336"/>
            <a:ext cx="26713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Plot data source: </a:t>
            </a:r>
            <a:r>
              <a:rPr lang="en-US" sz="1400" dirty="0">
                <a:hlinkClick r:id="rId6"/>
              </a:rPr>
              <a:t>https://www.swebench.com/</a:t>
            </a:r>
            <a:r>
              <a:rPr lang="en-US" sz="1400" dirty="0"/>
              <a:t> (2025-06-21)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7F7CA36-244B-B862-9844-5BAED74B23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0132" y="1359323"/>
            <a:ext cx="6941251" cy="4550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CB32F0-4886-0321-71CF-1D90C5D40DD8}"/>
              </a:ext>
            </a:extLst>
          </p:cNvPr>
          <p:cNvCxnSpPr/>
          <p:nvPr/>
        </p:nvCxnSpPr>
        <p:spPr>
          <a:xfrm>
            <a:off x="614873" y="4441849"/>
            <a:ext cx="25348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48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94773-D2A5-0A44-913B-E545FFE45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AI-generated Code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E6F71-86BB-ED3C-7ED3-984382DE5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059180"/>
            <a:ext cx="4105349" cy="51482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… appears online </a:t>
            </a:r>
            <a:br>
              <a:rPr lang="en-GB" dirty="0"/>
            </a:br>
            <a:r>
              <a:rPr lang="en-GB" dirty="0"/>
              <a:t>more and more</a:t>
            </a:r>
          </a:p>
          <a:p>
            <a:endParaRPr lang="en-GB" dirty="0"/>
          </a:p>
          <a:p>
            <a:r>
              <a:rPr lang="en-GB" dirty="0"/>
              <a:t>Indicator: Share of AI-generated code to Python-Contributions on Github.com</a:t>
            </a:r>
          </a:p>
          <a:p>
            <a:endParaRPr lang="en-GB" dirty="0"/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(Hint: Presumable not submitted by AI-agents, but by humans using ChatGPT)</a:t>
            </a:r>
            <a:endParaRPr lang="LID4096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7FB540-D6FC-D5F4-9591-C4833D4DC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5806" y="3256079"/>
            <a:ext cx="7525800" cy="2200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7CCD0D-7E76-4FA4-8B07-32BB92E02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549" y="1312944"/>
            <a:ext cx="7054587" cy="46695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797E08-4722-6E50-5257-D9FCAFAE8AF4}"/>
              </a:ext>
            </a:extLst>
          </p:cNvPr>
          <p:cNvSpPr txBox="1"/>
          <p:nvPr/>
        </p:nvSpPr>
        <p:spPr>
          <a:xfrm>
            <a:off x="7576225" y="6250327"/>
            <a:ext cx="100810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Daniotti et al (2025), licensed </a:t>
            </a:r>
            <a:r>
              <a:rPr lang="en-GB" dirty="0">
                <a:hlinkClick r:id="rId4"/>
              </a:rPr>
              <a:t>CC-BY 4.0</a:t>
            </a:r>
            <a:endParaRPr lang="en-GB" dirty="0"/>
          </a:p>
          <a:p>
            <a:r>
              <a:rPr lang="LID4096" dirty="0">
                <a:hlinkClick r:id="rId5"/>
              </a:rPr>
              <a:t>https://arxiv.org/abs/2506.08945</a:t>
            </a:r>
            <a:r>
              <a:rPr lang="en-GB" dirty="0"/>
              <a:t> 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2659127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E8EE-BDC0-7C8D-5836-9F57965A5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Collaborative working with AI assistants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3A4D6-9406-E675-2C48-3BF5D6D80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9180"/>
            <a:ext cx="3665593" cy="5148263"/>
          </a:xfrm>
        </p:spPr>
        <p:txBody>
          <a:bodyPr>
            <a:normAutofit/>
          </a:bodyPr>
          <a:lstStyle/>
          <a:p>
            <a:r>
              <a:rPr lang="en-GB" sz="2400" dirty="0"/>
              <a:t>New AI-assisted coding solution appear </a:t>
            </a:r>
            <a:r>
              <a:rPr lang="en-GB" sz="2400" i="1" dirty="0"/>
              <a:t>daily</a:t>
            </a:r>
          </a:p>
          <a:p>
            <a:r>
              <a:rPr lang="en-GB" sz="2400" dirty="0"/>
              <a:t>Human-human-AI interaction</a:t>
            </a:r>
          </a:p>
          <a:p>
            <a:r>
              <a:rPr lang="en-GB" sz="2400" dirty="0"/>
              <a:t>Transparency</a:t>
            </a:r>
          </a:p>
          <a:p>
            <a:r>
              <a:rPr lang="en-GB" sz="2400" dirty="0"/>
              <a:t>Knowledge exchange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3379BF-C949-4EEE-996B-13D2D6268FCF}"/>
              </a:ext>
            </a:extLst>
          </p:cNvPr>
          <p:cNvSpPr txBox="1"/>
          <p:nvPr/>
        </p:nvSpPr>
        <p:spPr>
          <a:xfrm>
            <a:off x="7503260" y="6270368"/>
            <a:ext cx="78722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https://github.com/haesleinhuepf/git-bob/</a:t>
            </a:r>
            <a:r>
              <a:rPr lang="en-US" sz="1600" dirty="0"/>
              <a:t>  </a:t>
            </a:r>
          </a:p>
          <a:p>
            <a:r>
              <a:rPr lang="LID4096" sz="1600" dirty="0">
                <a:hlinkClick r:id="rId3"/>
              </a:rPr>
              <a:t>https://www.nature.com/articles/s43588-025-00781-1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50FA8-F55B-C9C9-2FD4-B244BF5FA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538" y="3753127"/>
            <a:ext cx="4019244" cy="227885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1D04B51-B2A6-589A-F001-03187780DDD3}"/>
              </a:ext>
            </a:extLst>
          </p:cNvPr>
          <p:cNvGrpSpPr/>
          <p:nvPr/>
        </p:nvGrpSpPr>
        <p:grpSpPr>
          <a:xfrm>
            <a:off x="10501888" y="1801295"/>
            <a:ext cx="818421" cy="1058722"/>
            <a:chOff x="6096000" y="1013702"/>
            <a:chExt cx="1076078" cy="137964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B39DF-4796-E8BE-7367-5973EB369112}"/>
                </a:ext>
              </a:extLst>
            </p:cNvPr>
            <p:cNvSpPr/>
            <p:nvPr/>
          </p:nvSpPr>
          <p:spPr>
            <a:xfrm>
              <a:off x="6242826" y="1013702"/>
              <a:ext cx="782426" cy="735292"/>
            </a:xfrm>
            <a:prstGeom prst="ellipse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C33C4C-65A8-5E9B-1471-659C1396329C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/>
                <a:t>Domain expert</a:t>
              </a:r>
              <a:endParaRPr lang="LID4096" sz="14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DEF9CE-3C4F-1E4A-4B72-EBE8AD2E9F21}"/>
              </a:ext>
            </a:extLst>
          </p:cNvPr>
          <p:cNvGrpSpPr/>
          <p:nvPr/>
        </p:nvGrpSpPr>
        <p:grpSpPr>
          <a:xfrm>
            <a:off x="10492289" y="3141900"/>
            <a:ext cx="818421" cy="979420"/>
            <a:chOff x="6096000" y="1031620"/>
            <a:chExt cx="1076078" cy="142286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104F68C-CA98-E70E-CD95-FF5A1142480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88152A8-3A9C-131A-C743-ECE3A3DF790A}"/>
                </a:ext>
              </a:extLst>
            </p:cNvPr>
            <p:cNvSpPr/>
            <p:nvPr/>
          </p:nvSpPr>
          <p:spPr>
            <a:xfrm>
              <a:off x="6096000" y="1836749"/>
              <a:ext cx="1076078" cy="617735"/>
            </a:xfrm>
            <a:prstGeom prst="roundRect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Data analyst</a:t>
              </a:r>
              <a:endParaRPr lang="LID4096" sz="1400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C9E0E-0FE4-36B1-D5E5-8F70B087719D}"/>
              </a:ext>
            </a:extLst>
          </p:cNvPr>
          <p:cNvSpPr/>
          <p:nvPr/>
        </p:nvSpPr>
        <p:spPr>
          <a:xfrm>
            <a:off x="6367570" y="1029642"/>
            <a:ext cx="2404034" cy="49974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Github</a:t>
            </a:r>
            <a:r>
              <a:rPr lang="en-US" sz="1400" dirty="0">
                <a:solidFill>
                  <a:schemeClr val="tx1"/>
                </a:solidFill>
              </a:rPr>
              <a:t> / Gitlab CI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F0B5D7FF-10D2-7845-B695-711888585206}"/>
              </a:ext>
            </a:extLst>
          </p:cNvPr>
          <p:cNvSpPr/>
          <p:nvPr/>
        </p:nvSpPr>
        <p:spPr>
          <a:xfrm>
            <a:off x="7507629" y="1278127"/>
            <a:ext cx="2663022" cy="435859"/>
          </a:xfrm>
          <a:prstGeom prst="wedgeRectCallout">
            <a:avLst>
              <a:gd name="adj1" fmla="val 58138"/>
              <a:gd name="adj2" fmla="val 37471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Hi! I have </a:t>
            </a:r>
            <a:r>
              <a:rPr lang="en-US" sz="1400" i="1" dirty="0">
                <a:solidFill>
                  <a:schemeClr val="tx1"/>
                </a:solidFill>
              </a:rPr>
              <a:t>data</a:t>
            </a:r>
            <a:r>
              <a:rPr lang="en-US" sz="1400" dirty="0">
                <a:solidFill>
                  <a:schemeClr val="tx1"/>
                </a:solidFill>
              </a:rPr>
              <a:t> and would like to measure </a:t>
            </a:r>
            <a:r>
              <a:rPr lang="en-US" sz="1400" i="1" dirty="0">
                <a:solidFill>
                  <a:schemeClr val="tx1"/>
                </a:solidFill>
              </a:rPr>
              <a:t>x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CF48E3F0-09BC-CE9C-901E-E6605D8DBE40}"/>
              </a:ext>
            </a:extLst>
          </p:cNvPr>
          <p:cNvSpPr/>
          <p:nvPr/>
        </p:nvSpPr>
        <p:spPr>
          <a:xfrm>
            <a:off x="7507629" y="1759745"/>
            <a:ext cx="2663022" cy="673583"/>
          </a:xfrm>
          <a:prstGeom prst="wedgeRectCallout">
            <a:avLst>
              <a:gd name="adj1" fmla="val 53564"/>
              <a:gd name="adj2" fmla="val 53070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propose to try algorithm </a:t>
            </a:r>
            <a:r>
              <a:rPr lang="en-US" sz="1400" i="1" dirty="0">
                <a:solidFill>
                  <a:schemeClr val="tx1"/>
                </a:solidFill>
              </a:rPr>
              <a:t>alg.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comment </a:t>
            </a:r>
            <a:r>
              <a:rPr lang="en-US" sz="1400" dirty="0">
                <a:solidFill>
                  <a:schemeClr val="tx1"/>
                </a:solidFill>
              </a:rPr>
              <a:t>on how to do this with Python</a:t>
            </a:r>
            <a:endParaRPr lang="LID4096" sz="1400" dirty="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554491F-9E94-57A2-8C55-0D8E00B7C32A}"/>
              </a:ext>
            </a:extLst>
          </p:cNvPr>
          <p:cNvGrpSpPr/>
          <p:nvPr/>
        </p:nvGrpSpPr>
        <p:grpSpPr>
          <a:xfrm>
            <a:off x="6416911" y="3215579"/>
            <a:ext cx="818421" cy="937334"/>
            <a:chOff x="6096000" y="1031620"/>
            <a:chExt cx="1076078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509C65A-37B3-0F91-5409-222B5DACEDA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AI</a:t>
              </a:r>
              <a:endParaRPr lang="LID4096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01EF2A6-DDA0-FAFB-68EA-A6C6DA83B662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git-bob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27BB91A-0B34-6527-E27B-A774915A3576}"/>
              </a:ext>
            </a:extLst>
          </p:cNvPr>
          <p:cNvSpPr/>
          <p:nvPr/>
        </p:nvSpPr>
        <p:spPr>
          <a:xfrm>
            <a:off x="4596694" y="1029642"/>
            <a:ext cx="1663966" cy="1554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1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05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A4C074-8C2D-82D1-E95C-D3351548E6E2}"/>
              </a:ext>
            </a:extLst>
          </p:cNvPr>
          <p:cNvSpPr/>
          <p:nvPr/>
        </p:nvSpPr>
        <p:spPr>
          <a:xfrm>
            <a:off x="4596694" y="268430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2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5B1CA947-52C4-86B4-38FB-44951FFE6E59}"/>
              </a:ext>
            </a:extLst>
          </p:cNvPr>
          <p:cNvSpPr/>
          <p:nvPr/>
        </p:nvSpPr>
        <p:spPr>
          <a:xfrm>
            <a:off x="7507629" y="2485232"/>
            <a:ext cx="2663022" cy="822647"/>
          </a:xfrm>
          <a:prstGeom prst="wedgeRectCallout">
            <a:avLst>
              <a:gd name="adj1" fmla="val -61652"/>
              <a:gd name="adj2" fmla="val 44061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Certainly! Try this: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algorithms import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endParaRPr lang="en-US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(data)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boxplot(x)</a:t>
            </a:r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8B6722E3-A88B-913C-F352-3EEBD922D6B4}"/>
              </a:ext>
            </a:extLst>
          </p:cNvPr>
          <p:cNvSpPr/>
          <p:nvPr/>
        </p:nvSpPr>
        <p:spPr>
          <a:xfrm>
            <a:off x="7507629" y="3356486"/>
            <a:ext cx="2663022" cy="656663"/>
          </a:xfrm>
          <a:prstGeom prst="wedgeRectCallout">
            <a:avLst>
              <a:gd name="adj1" fmla="val 56602"/>
              <a:gd name="adj2" fmla="val -4033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For result visualization let’s better use a </a:t>
            </a:r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ask </a:t>
            </a:r>
            <a:r>
              <a:rPr lang="en-US" sz="1400" dirty="0" err="1">
                <a:solidFill>
                  <a:srgbClr val="FF00FF"/>
                </a:solidFill>
              </a:rPr>
              <a:t>claude</a:t>
            </a:r>
            <a:r>
              <a:rPr lang="en-US" sz="1400" dirty="0">
                <a:solidFill>
                  <a:srgbClr val="FF00FF"/>
                </a:solidFill>
              </a:rPr>
              <a:t> to try</a:t>
            </a:r>
            <a:r>
              <a:rPr lang="en-US" sz="1400" dirty="0">
                <a:solidFill>
                  <a:schemeClr val="tx1"/>
                </a:solidFill>
              </a:rPr>
              <a:t> this!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84F9BC00-C531-4256-C2A8-37E38BA45A66}"/>
              </a:ext>
            </a:extLst>
          </p:cNvPr>
          <p:cNvSpPr/>
          <p:nvPr/>
        </p:nvSpPr>
        <p:spPr>
          <a:xfrm>
            <a:off x="7507629" y="4063658"/>
            <a:ext cx="2663022" cy="1055563"/>
          </a:xfrm>
          <a:prstGeom prst="wedgeRectCallout">
            <a:avLst>
              <a:gd name="adj1" fmla="val -55948"/>
              <a:gd name="adj2" fmla="val -47967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 created a </a:t>
            </a:r>
          </a:p>
          <a:p>
            <a:r>
              <a:rPr lang="en-US" sz="1400" dirty="0">
                <a:solidFill>
                  <a:schemeClr val="tx1"/>
                </a:solidFill>
              </a:rPr>
              <a:t>notebook for </a:t>
            </a:r>
          </a:p>
          <a:p>
            <a:r>
              <a:rPr lang="en-US" sz="1400" dirty="0">
                <a:solidFill>
                  <a:schemeClr val="tx1"/>
                </a:solidFill>
              </a:rPr>
              <a:t>using </a:t>
            </a:r>
            <a:r>
              <a:rPr lang="en-US" sz="1400" i="1" dirty="0" err="1">
                <a:solidFill>
                  <a:schemeClr val="tx1"/>
                </a:solidFill>
              </a:rPr>
              <a:t>alg</a:t>
            </a:r>
            <a:r>
              <a:rPr lang="en-US" sz="1400" dirty="0">
                <a:solidFill>
                  <a:schemeClr val="tx1"/>
                </a:solidFill>
              </a:rPr>
              <a:t> and </a:t>
            </a:r>
          </a:p>
          <a:p>
            <a:r>
              <a:rPr lang="en-US" sz="1400" dirty="0">
                <a:solidFill>
                  <a:schemeClr val="tx1"/>
                </a:solidFill>
              </a:rPr>
              <a:t>drawing a </a:t>
            </a:r>
          </a:p>
          <a:p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: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891989-8808-EAD2-5AE7-7626530467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1603" y="4120390"/>
            <a:ext cx="1357810" cy="72376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6B98FAE-6B64-8B08-C714-19431C11B07B}"/>
              </a:ext>
            </a:extLst>
          </p:cNvPr>
          <p:cNvSpPr/>
          <p:nvPr/>
        </p:nvSpPr>
        <p:spPr>
          <a:xfrm>
            <a:off x="4596695" y="440601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3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BC25A8-D2DD-6CE3-8261-FBE21688F983}"/>
              </a:ext>
            </a:extLst>
          </p:cNvPr>
          <p:cNvGrpSpPr/>
          <p:nvPr/>
        </p:nvGrpSpPr>
        <p:grpSpPr>
          <a:xfrm>
            <a:off x="4973973" y="1650473"/>
            <a:ext cx="843026" cy="713251"/>
            <a:chOff x="6096000" y="1031620"/>
            <a:chExt cx="1076078" cy="136172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DB2A522-A09E-0793-1034-F6BD379632A2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669FABA-202D-3E71-1AF6-27154A14A2DF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gpt-4o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6117C1-3486-AB15-584C-04D968410845}"/>
              </a:ext>
            </a:extLst>
          </p:cNvPr>
          <p:cNvGrpSpPr/>
          <p:nvPr/>
        </p:nvGrpSpPr>
        <p:grpSpPr>
          <a:xfrm>
            <a:off x="4973973" y="3342662"/>
            <a:ext cx="843026" cy="713251"/>
            <a:chOff x="6096000" y="1031620"/>
            <a:chExt cx="1076078" cy="1361723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656CFB5-2821-B5B7-1858-5DC53A3AF3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F96ED99-C06C-0143-6B6C-87879A92D5A8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claude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212698-B18E-DEB4-81B0-274310C806D7}"/>
              </a:ext>
            </a:extLst>
          </p:cNvPr>
          <p:cNvGrpSpPr/>
          <p:nvPr/>
        </p:nvGrpSpPr>
        <p:grpSpPr>
          <a:xfrm>
            <a:off x="4973973" y="5018245"/>
            <a:ext cx="843026" cy="713251"/>
            <a:chOff x="6096000" y="1031620"/>
            <a:chExt cx="1076078" cy="1361723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E3BF6B7-1CDB-EA98-7945-3C2C5E30C2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26CA9AE-E08C-E8FD-846D-2AEECE4FE8AB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gemini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4DE87A0-FCA9-DE54-8B5B-5AABDCC9ACFD}"/>
              </a:ext>
            </a:extLst>
          </p:cNvPr>
          <p:cNvSpPr/>
          <p:nvPr/>
        </p:nvSpPr>
        <p:spPr>
          <a:xfrm rot="14168721">
            <a:off x="5770997" y="2578481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0C1DD30-9F1D-C3C6-967E-2805A6F257B5}"/>
              </a:ext>
            </a:extLst>
          </p:cNvPr>
          <p:cNvSpPr/>
          <p:nvPr/>
        </p:nvSpPr>
        <p:spPr>
          <a:xfrm rot="3362537">
            <a:off x="5677386" y="274319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994FF2E0-1832-400B-4576-D9AB22E6E459}"/>
              </a:ext>
            </a:extLst>
          </p:cNvPr>
          <p:cNvSpPr/>
          <p:nvPr/>
        </p:nvSpPr>
        <p:spPr>
          <a:xfrm rot="10800000">
            <a:off x="5802977" y="3387855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E538DDD9-9B65-21F3-F303-A17E88D61BA3}"/>
              </a:ext>
            </a:extLst>
          </p:cNvPr>
          <p:cNvSpPr/>
          <p:nvPr/>
        </p:nvSpPr>
        <p:spPr>
          <a:xfrm>
            <a:off x="5884951" y="3536930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9" name="Speech Bubble: Rectangle 38">
            <a:extLst>
              <a:ext uri="{FF2B5EF4-FFF2-40B4-BE49-F238E27FC236}">
                <a16:creationId xmlns:a16="http://schemas.microsoft.com/office/drawing/2014/main" id="{71546856-4902-F9F1-574C-F33ED3B70242}"/>
              </a:ext>
            </a:extLst>
          </p:cNvPr>
          <p:cNvSpPr/>
          <p:nvPr/>
        </p:nvSpPr>
        <p:spPr>
          <a:xfrm>
            <a:off x="7507629" y="5165193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That looks ok/correct!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0" name="Speech Bubble: Rectangle 39">
            <a:extLst>
              <a:ext uri="{FF2B5EF4-FFF2-40B4-BE49-F238E27FC236}">
                <a16:creationId xmlns:a16="http://schemas.microsoft.com/office/drawing/2014/main" id="{90996237-F7B2-F160-97A5-A0020BF41D67}"/>
              </a:ext>
            </a:extLst>
          </p:cNvPr>
          <p:cNvSpPr/>
          <p:nvPr/>
        </p:nvSpPr>
        <p:spPr>
          <a:xfrm>
            <a:off x="7507629" y="5588798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Nice! Thanks!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4481AC9A-1292-8B97-5E35-EC6459FB17C4}"/>
              </a:ext>
            </a:extLst>
          </p:cNvPr>
          <p:cNvSpPr/>
          <p:nvPr/>
        </p:nvSpPr>
        <p:spPr>
          <a:xfrm rot="7344790">
            <a:off x="5696813" y="4708748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CBCFE9C9-15BB-DD83-C993-056D91720490}"/>
              </a:ext>
            </a:extLst>
          </p:cNvPr>
          <p:cNvSpPr/>
          <p:nvPr/>
        </p:nvSpPr>
        <p:spPr>
          <a:xfrm rot="18138606">
            <a:off x="5593825" y="456094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22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72E5089-29FE-E8DF-4179-C1A9DBFE92ED}"/>
              </a:ext>
            </a:extLst>
          </p:cNvPr>
          <p:cNvSpPr/>
          <p:nvPr/>
        </p:nvSpPr>
        <p:spPr>
          <a:xfrm>
            <a:off x="114678" y="1621265"/>
            <a:ext cx="328956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007D54-A20D-3A5F-7BFA-62CB7EE2D664}"/>
              </a:ext>
            </a:extLst>
          </p:cNvPr>
          <p:cNvSpPr/>
          <p:nvPr/>
        </p:nvSpPr>
        <p:spPr>
          <a:xfrm>
            <a:off x="9529387" y="1621766"/>
            <a:ext cx="2552025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20F9C8-7E78-54C6-FA9F-DF75E12F5C6F}"/>
              </a:ext>
            </a:extLst>
          </p:cNvPr>
          <p:cNvSpPr/>
          <p:nvPr/>
        </p:nvSpPr>
        <p:spPr>
          <a:xfrm>
            <a:off x="3866209" y="1621766"/>
            <a:ext cx="439848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1CD2CF-7810-2E8B-E239-A2EDD895B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Chatting with LLMs on GitHub/Lab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3537E-2463-4D24-0926-90F7D78EF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Even complex tasks can be solved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18B89FD-28D3-4C26-C558-126A03649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474" y="1685714"/>
            <a:ext cx="4225998" cy="226144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7E380E-795E-93F3-2D62-7BD6EC708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334" y="4363120"/>
            <a:ext cx="4225998" cy="152361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C70B02-AFB0-46A4-517E-58023EFCCB60}"/>
              </a:ext>
            </a:extLst>
          </p:cNvPr>
          <p:cNvSpPr txBox="1"/>
          <p:nvPr/>
        </p:nvSpPr>
        <p:spPr>
          <a:xfrm>
            <a:off x="5781605" y="3750853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F1D56AB-9BC9-D162-9892-415A91B1667C}"/>
              </a:ext>
            </a:extLst>
          </p:cNvPr>
          <p:cNvSpPr/>
          <p:nvPr/>
        </p:nvSpPr>
        <p:spPr>
          <a:xfrm>
            <a:off x="3463310" y="3450725"/>
            <a:ext cx="372419" cy="35368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AC6449D-1CDC-FAC4-40F8-9F78DCEEE126}"/>
              </a:ext>
            </a:extLst>
          </p:cNvPr>
          <p:cNvSpPr/>
          <p:nvPr/>
        </p:nvSpPr>
        <p:spPr>
          <a:xfrm>
            <a:off x="7975168" y="4770120"/>
            <a:ext cx="1481211" cy="19120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0560D16-691D-14B1-E180-948AC0DDB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1494" y="3395449"/>
            <a:ext cx="1638529" cy="1295581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F174428-D785-4EED-0466-5BB4EE7676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4140"/>
          <a:stretch/>
        </p:blipFill>
        <p:spPr>
          <a:xfrm>
            <a:off x="144859" y="1667486"/>
            <a:ext cx="3169841" cy="16202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ED445A9-E050-60C2-F7EE-57CCEEC26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3767" b="1741"/>
          <a:stretch/>
        </p:blipFill>
        <p:spPr>
          <a:xfrm>
            <a:off x="144859" y="4406809"/>
            <a:ext cx="3169841" cy="153452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23C555-6C1F-FE69-CAC7-066715D0AA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1135795" y="3209126"/>
            <a:ext cx="1187968" cy="11905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2EC458-DC59-12E3-6386-1677457C0A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8384" y="1650616"/>
            <a:ext cx="2367067" cy="7493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56109C-1C4D-F25E-983F-C4DBC7E387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8385" y="2541441"/>
            <a:ext cx="2315309" cy="34021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FD35125-4815-4905-88ED-3A8B49FB9927}"/>
              </a:ext>
            </a:extLst>
          </p:cNvPr>
          <p:cNvSpPr txBox="1"/>
          <p:nvPr/>
        </p:nvSpPr>
        <p:spPr>
          <a:xfrm>
            <a:off x="10499983" y="2107544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B3BF0588-71AC-B823-8D78-4C605C19FD94}"/>
              </a:ext>
            </a:extLst>
          </p:cNvPr>
          <p:cNvSpPr/>
          <p:nvPr/>
        </p:nvSpPr>
        <p:spPr>
          <a:xfrm rot="21052557">
            <a:off x="6612753" y="4134636"/>
            <a:ext cx="1170256" cy="2195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33" name="Grafik 17">
            <a:extLst>
              <a:ext uri="{FF2B5EF4-FFF2-40B4-BE49-F238E27FC236}">
                <a16:creationId xmlns:a16="http://schemas.microsoft.com/office/drawing/2014/main" id="{EB81753C-BAC8-C290-4680-69C239B0EA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993" y="6075473"/>
            <a:ext cx="1816520" cy="7600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1F151A-D19B-7624-F704-67A20F2FD8F4}"/>
              </a:ext>
            </a:extLst>
          </p:cNvPr>
          <p:cNvSpPr txBox="1"/>
          <p:nvPr/>
        </p:nvSpPr>
        <p:spPr>
          <a:xfrm>
            <a:off x="3386568" y="6141547"/>
            <a:ext cx="6069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10"/>
              </a:rPr>
              <a:t>https://github.com/haesleinhuepf/git-bob-playground/issues/241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C0BDC4-FA8A-DAC9-3E74-7519DEF8E4D9}"/>
              </a:ext>
            </a:extLst>
          </p:cNvPr>
          <p:cNvSpPr txBox="1"/>
          <p:nvPr/>
        </p:nvSpPr>
        <p:spPr>
          <a:xfrm>
            <a:off x="453998" y="3362385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F823AB-852B-C453-2BF5-35E26F722DE0}"/>
              </a:ext>
            </a:extLst>
          </p:cNvPr>
          <p:cNvCxnSpPr>
            <a:cxnSpLocks/>
          </p:cNvCxnSpPr>
          <p:nvPr/>
        </p:nvCxnSpPr>
        <p:spPr>
          <a:xfrm>
            <a:off x="376518" y="5338480"/>
            <a:ext cx="759277" cy="0"/>
          </a:xfrm>
          <a:prstGeom prst="line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85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14" grpId="0"/>
      <p:bldP spid="15" grpId="0" animBg="1"/>
      <p:bldP spid="16" grpId="0" animBg="1"/>
      <p:bldP spid="27" grpId="0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531DC-D080-7187-FA72-9B70039CD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&amp; Outlook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9C511-383C-4A8A-B342-6B467B302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9180"/>
            <a:ext cx="6819900" cy="5148263"/>
          </a:xfrm>
        </p:spPr>
        <p:txBody>
          <a:bodyPr>
            <a:normAutofit/>
          </a:bodyPr>
          <a:lstStyle/>
          <a:p>
            <a:r>
              <a:rPr lang="en-US" sz="2400" dirty="0"/>
              <a:t>Using AI / LLMs in [bioimage] data analysis seems more and more unavoidable</a:t>
            </a:r>
          </a:p>
          <a:p>
            <a:r>
              <a:rPr lang="en-US" sz="2400" dirty="0"/>
              <a:t>Maintaining good scientific practice is challenging (esp. human-AI peer-review)</a:t>
            </a:r>
          </a:p>
          <a:p>
            <a:r>
              <a:rPr lang="en-US" sz="2400" dirty="0"/>
              <a:t>Relying on institutional infrastructure exclusively is important but hard</a:t>
            </a:r>
          </a:p>
          <a:p>
            <a:r>
              <a:rPr lang="en-US" sz="2400" dirty="0"/>
              <a:t>Learn how to use AI </a:t>
            </a:r>
            <a:r>
              <a:rPr lang="en-US" sz="2400" i="1" dirty="0"/>
              <a:t>responsibly</a:t>
            </a:r>
            <a:br>
              <a:rPr lang="en-US" sz="2400" dirty="0"/>
            </a:br>
            <a:r>
              <a:rPr lang="en-US" sz="2400" dirty="0"/>
              <a:t>(</a:t>
            </a:r>
            <a:r>
              <a:rPr lang="en-US" sz="2400" dirty="0">
                <a:solidFill>
                  <a:srgbClr val="4FAE2E"/>
                </a:solidFill>
              </a:rPr>
              <a:t>-&gt; train the trainers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We are on the edge towards AI-agents analyzing image data autonomously.</a:t>
            </a:r>
            <a:endParaRPr lang="LID4096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5EED0D-DEEB-3722-366F-487D87BCCFD6}"/>
              </a:ext>
            </a:extLst>
          </p:cNvPr>
          <p:cNvSpPr txBox="1"/>
          <p:nvPr/>
        </p:nvSpPr>
        <p:spPr>
          <a:xfrm>
            <a:off x="8079494" y="5634599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2"/>
              </a:rPr>
              <a:t>https://doi.org/10.5281/zenodo.17669681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19EEAE-D75F-056C-1F40-A7B5D26884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494" y="2377440"/>
            <a:ext cx="3264887" cy="331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189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D6C79-4A07-179C-9E51-629D9F7B5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Bio-Image Analysis Communities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5B9AC-2F5D-4E2D-9BC7-9A9ADD063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dirty="0"/>
              <a:t>Image/data analysis + data management support</a:t>
            </a:r>
          </a:p>
          <a:p>
            <a:r>
              <a:rPr lang="en-GB" sz="3200" dirty="0"/>
              <a:t>Networking opportunities</a:t>
            </a:r>
          </a:p>
          <a:p>
            <a:r>
              <a:rPr lang="en-GB" sz="3200" dirty="0"/>
              <a:t>Trainings</a:t>
            </a:r>
          </a:p>
          <a:p>
            <a:endParaRPr lang="LID4096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18BB99-F0CD-D454-C026-9131C8120E50}"/>
              </a:ext>
            </a:extLst>
          </p:cNvPr>
          <p:cNvSpPr txBox="1"/>
          <p:nvPr/>
        </p:nvSpPr>
        <p:spPr>
          <a:xfrm>
            <a:off x="358948" y="5243853"/>
            <a:ext cx="44008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https://nfdi4bioimage.de/help-desk/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052156-25BB-C926-98FD-6324FF160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48" y="3362124"/>
            <a:ext cx="3660612" cy="12297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36BE89-F0DF-1BD7-CBE8-D58F90962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7228" y="3543001"/>
            <a:ext cx="3358610" cy="1090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C58854-FF6B-8E54-EA03-77AB2A0086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6476" y="3242212"/>
            <a:ext cx="2597359" cy="19800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59D2C5-CBF1-4011-F96C-4B10C948FAC9}"/>
              </a:ext>
            </a:extLst>
          </p:cNvPr>
          <p:cNvSpPr txBox="1"/>
          <p:nvPr/>
        </p:nvSpPr>
        <p:spPr>
          <a:xfrm>
            <a:off x="8571648" y="5249684"/>
            <a:ext cx="3835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https://www.globias.org/about-globias/globias-association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8716D4-ACF5-5445-A677-C21C00A7D538}"/>
              </a:ext>
            </a:extLst>
          </p:cNvPr>
          <p:cNvSpPr txBox="1"/>
          <p:nvPr/>
        </p:nvSpPr>
        <p:spPr>
          <a:xfrm>
            <a:off x="4845846" y="5224700"/>
            <a:ext cx="19842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7"/>
              </a:rPr>
              <a:t>https://image.sc/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F5E2FC-7ADF-CC2D-8884-FCF0626A0177}"/>
              </a:ext>
            </a:extLst>
          </p:cNvPr>
          <p:cNvSpPr txBox="1"/>
          <p:nvPr/>
        </p:nvSpPr>
        <p:spPr>
          <a:xfrm>
            <a:off x="4517228" y="4533027"/>
            <a:ext cx="39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Image Science Community Forum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B57E7D-E44D-5EE9-04DC-662568452D48}"/>
              </a:ext>
            </a:extLst>
          </p:cNvPr>
          <p:cNvSpPr txBox="1"/>
          <p:nvPr/>
        </p:nvSpPr>
        <p:spPr>
          <a:xfrm>
            <a:off x="358948" y="4575933"/>
            <a:ext cx="3603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National Infrastructure for Research Data Management in BioImaging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662530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20597331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NFDI4BIOIMAGE Objectives</a:t>
            </a:r>
          </a:p>
        </p:txBody>
      </p:sp>
      <p:sp>
        <p:nvSpPr>
          <p:cNvPr id="327112425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1099799" y="6422389"/>
            <a:ext cx="584201" cy="260985"/>
          </a:xfrm>
          <a:prstGeom prst="rect">
            <a:avLst/>
          </a:prstGeom>
        </p:spPr>
        <p:txBody>
          <a:bodyPr anchor="ctr" anchorCtr="0"/>
          <a:lstStyle>
            <a:defPPr>
              <a:defRPr lang="de-DE"/>
            </a:defPPr>
            <a:lvl1pPr marL="0" algn="ctr" defTabSz="914400" rtl="0">
              <a:defRPr sz="900">
                <a:solidFill>
                  <a:srgbClr val="0B1B2E"/>
                </a:solidFill>
                <a:latin typeface="Leelawadee UI"/>
                <a:ea typeface="+mn-ea"/>
                <a:cs typeface="Leelawadee UI"/>
              </a:defRPr>
            </a:lvl1pPr>
            <a:lvl2pPr marL="457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B28DBE6-A72F-4110-9C20-90C998823C45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pic>
        <p:nvPicPr>
          <p:cNvPr id="528599293" name="Picture 2" descr="https://mirrors.creativecommons.org/presskit/buttons/88x31/png/by.png"/>
          <p:cNvPicPr>
            <a:picLocks noChangeAspect="1" noChangeArrowheads="1"/>
          </p:cNvPicPr>
          <p:nvPr/>
        </p:nvPicPr>
        <p:blipFill rotWithShape="1">
          <a:blip r:embed="rId3"/>
          <a:stretch/>
        </p:blipFill>
        <p:spPr bwMode="auto">
          <a:xfrm>
            <a:off x="6593883" y="6517517"/>
            <a:ext cx="693652" cy="24269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615041122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10333461" y="6422389"/>
            <a:ext cx="755317" cy="260985"/>
          </a:xfrm>
          <a:prstGeom prst="rect">
            <a:avLst/>
          </a:prstGeom>
        </p:spPr>
        <p:txBody>
          <a:bodyPr anchor="ctr" anchorCtr="0"/>
          <a:lstStyle>
            <a:defPPr>
              <a:defRPr lang="de-DE"/>
            </a:defPPr>
            <a:lvl1pPr marL="0" algn="ctr" defTabSz="914400" rtl="0">
              <a:defRPr sz="900">
                <a:solidFill>
                  <a:schemeClr val="tx1"/>
                </a:solidFill>
                <a:latin typeface="Leelawadee UI"/>
                <a:ea typeface="+mn-ea"/>
                <a:cs typeface="Leelawadee UI"/>
              </a:defRPr>
            </a:lvl1pPr>
            <a:lvl2pPr marL="457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/>
              <a:t>10/04/24</a:t>
            </a:r>
            <a:endParaRPr/>
          </a:p>
        </p:txBody>
      </p:sp>
      <p:pic>
        <p:nvPicPr>
          <p:cNvPr id="814260341" name="Grafik 6"/>
          <p:cNvPicPr>
            <a:picLocks noChangeAspect="1"/>
          </p:cNvPicPr>
          <p:nvPr/>
        </p:nvPicPr>
        <p:blipFill rotWithShape="1">
          <a:blip r:embed="rId4"/>
          <a:srcRect l="5700" t="23320" r="8792" b="15671"/>
          <a:stretch/>
        </p:blipFill>
        <p:spPr bwMode="auto">
          <a:xfrm>
            <a:off x="1133564" y="1329266"/>
            <a:ext cx="9924872" cy="3981164"/>
          </a:xfrm>
          <a:prstGeom prst="rect">
            <a:avLst/>
          </a:prstGeom>
        </p:spPr>
      </p:pic>
      <p:sp>
        <p:nvSpPr>
          <p:cNvPr id="465954761" name="Rechteck 9"/>
          <p:cNvSpPr/>
          <p:nvPr/>
        </p:nvSpPr>
        <p:spPr bwMode="auto">
          <a:xfrm>
            <a:off x="7316681" y="6483041"/>
            <a:ext cx="4875319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700">
                <a:solidFill>
                  <a:srgbClr val="000000"/>
                </a:solidFill>
                <a:latin typeface="Helvetica"/>
              </a:rPr>
              <a:t>Modified after: Stefanie Weidtkamp-Peters. (2023, Juni 22). NFDI4BIOIMAGE - National Research Data Infrastructure for Microscopy and BioImage Analysis - Online Kick-Off 2023. Zenodo. </a:t>
            </a:r>
            <a:r>
              <a:rPr lang="de-DE" sz="700" u="sng">
                <a:solidFill>
                  <a:srgbClr val="000000"/>
                </a:solidFill>
                <a:latin typeface="Helvetica"/>
                <a:hlinkClick r:id="rId5"/>
              </a:rPr>
              <a:t>https://doi.org/10.5281/zenodo.8070038</a:t>
            </a:r>
            <a:r>
              <a:rPr lang="de-DE" sz="700">
                <a:solidFill>
                  <a:srgbClr val="000000"/>
                </a:solidFill>
                <a:latin typeface="Helvetica"/>
              </a:rPr>
              <a:t> </a:t>
            </a:r>
            <a:endParaRPr lang="de-DE" sz="700"/>
          </a:p>
        </p:txBody>
      </p:sp>
      <p:sp>
        <p:nvSpPr>
          <p:cNvPr id="497552180" name="Textfeld 10"/>
          <p:cNvSpPr txBox="1"/>
          <p:nvPr/>
        </p:nvSpPr>
        <p:spPr bwMode="auto">
          <a:xfrm>
            <a:off x="1682519" y="5618072"/>
            <a:ext cx="9218360" cy="498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de-DE" sz="2000" i="1" dirty="0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Out of </a:t>
            </a:r>
            <a:r>
              <a:rPr lang="de-DE" sz="2000" i="1" dirty="0" err="1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scope</a:t>
            </a:r>
            <a:r>
              <a:rPr lang="de-DE" sz="2000" i="1" dirty="0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: </a:t>
            </a:r>
            <a:r>
              <a:rPr lang="de-DE" sz="2000" dirty="0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Medical, </a:t>
            </a:r>
            <a:r>
              <a:rPr lang="de-DE" sz="2000" dirty="0" err="1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clinical</a:t>
            </a:r>
            <a:r>
              <a:rPr lang="de-DE" sz="2000" dirty="0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, and </a:t>
            </a:r>
            <a:r>
              <a:rPr lang="de-DE" sz="2000" dirty="0" err="1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preclinical</a:t>
            </a:r>
            <a:r>
              <a:rPr lang="de-DE" sz="2000" dirty="0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 imaging (MRT, PET,</a:t>
            </a:r>
            <a:r>
              <a:rPr lang="de-DE" dirty="0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 </a:t>
            </a:r>
            <a:r>
              <a:rPr lang="de-DE" dirty="0" err="1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ultrasound</a:t>
            </a:r>
            <a:r>
              <a:rPr lang="de-DE" dirty="0">
                <a:solidFill>
                  <a:schemeClr val="bg2">
                    <a:lumMod val="50000"/>
                  </a:schemeClr>
                </a:solidFill>
                <a:latin typeface="Leelawadee UI"/>
                <a:cs typeface="Leelawadee UI"/>
              </a:rPr>
              <a:t>, etc.)</a:t>
            </a:r>
            <a:endParaRPr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2D52986-DBA1-C57C-1F5A-05742EC88AB4}"/>
              </a:ext>
            </a:extLst>
          </p:cNvPr>
          <p:cNvSpPr/>
          <p:nvPr/>
        </p:nvSpPr>
        <p:spPr>
          <a:xfrm>
            <a:off x="68580" y="4290060"/>
            <a:ext cx="1064984" cy="681355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9D70D49-9E0B-E392-1335-9CF9F667A674}"/>
              </a:ext>
            </a:extLst>
          </p:cNvPr>
          <p:cNvSpPr txBox="1"/>
          <p:nvPr/>
        </p:nvSpPr>
        <p:spPr>
          <a:xfrm>
            <a:off x="155692" y="1088737"/>
            <a:ext cx="5106773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Collaborators &amp; contributors</a:t>
            </a:r>
          </a:p>
          <a:p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Christian Tischer (EMBL Heidelberg), Jean-Karim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Hériché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(EMBL Heidelberg), Nico Scherf (MPI CBS Leipzig), Loïc A. Royer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),  Elena Nicolay (UFZ Leipzig), Kevin Yamauchi  (ETH Zurich / Basel), Seth Hinz, Teun A.P.M. Huijben, Jordão Bragantini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San Francisco), llan Theodoro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the State University of Campinas, Brazil), Ian C. (University of British Columbia), Pradeep Rajasekhar (WEHI Australia)</a:t>
            </a:r>
          </a:p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5279AF-5D93-3A5B-CAFF-720F59E1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Acknowledgements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9A84C-67D0-BD2C-C280-64B9000DA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85" y="3413379"/>
            <a:ext cx="10845800" cy="51482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kern="12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Communities &amp; platforms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6358AD-4C6F-58F0-9AF2-C1E34977FAB5}"/>
              </a:ext>
            </a:extLst>
          </p:cNvPr>
          <p:cNvSpPr txBox="1"/>
          <p:nvPr/>
        </p:nvSpPr>
        <p:spPr>
          <a:xfrm>
            <a:off x="4751659" y="3659277"/>
            <a:ext cx="3966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Lea Kabjesz, Lea </a:t>
            </a:r>
            <a:r>
              <a:rPr lang="en-US" sz="1600" dirty="0" err="1"/>
              <a:t>Gihlein</a:t>
            </a:r>
            <a:r>
              <a:rPr lang="en-US" sz="1600" dirty="0"/>
              <a:t>, Mara Lampert</a:t>
            </a:r>
            <a:endParaRPr lang="LID4096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15714F-6EE0-865C-3B7E-A20DA9B5D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607" y="3998757"/>
            <a:ext cx="1519229" cy="5103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922A14-2C83-2B11-28AB-947FA466E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635" y="3880043"/>
            <a:ext cx="1995512" cy="648116"/>
          </a:xfrm>
          <a:prstGeom prst="rect">
            <a:avLst/>
          </a:prstGeom>
        </p:spPr>
      </p:pic>
      <p:pic>
        <p:nvPicPr>
          <p:cNvPr id="9" name="Grafik 5">
            <a:extLst>
              <a:ext uri="{FF2B5EF4-FFF2-40B4-BE49-F238E27FC236}">
                <a16:creationId xmlns:a16="http://schemas.microsoft.com/office/drawing/2014/main" id="{71A9EF7D-6EE9-947F-A45B-E06D252FB2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1942835" y="5349630"/>
            <a:ext cx="464882" cy="637881"/>
          </a:xfrm>
          <a:prstGeom prst="rect">
            <a:avLst/>
          </a:prstGeom>
        </p:spPr>
      </p:pic>
      <p:pic>
        <p:nvPicPr>
          <p:cNvPr id="10" name="Grafik 10">
            <a:extLst>
              <a:ext uri="{FF2B5EF4-FFF2-40B4-BE49-F238E27FC236}">
                <a16:creationId xmlns:a16="http://schemas.microsoft.com/office/drawing/2014/main" id="{F157C976-6FA3-44C0-BFA1-D1D981B8FA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801" y="5402856"/>
            <a:ext cx="1973415" cy="5086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2E40D2-FCE8-1F36-9BE7-37B11939F3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7500" y="5524429"/>
            <a:ext cx="2838660" cy="3870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A7A9B4-9E81-9C36-8A39-FC70AF1B21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354" y="3806751"/>
            <a:ext cx="1047340" cy="79842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E4FFB25-FC27-955E-1D7B-7F99AF8A7896}"/>
              </a:ext>
            </a:extLst>
          </p:cNvPr>
          <p:cNvSpPr txBox="1"/>
          <p:nvPr/>
        </p:nvSpPr>
        <p:spPr>
          <a:xfrm>
            <a:off x="3352316" y="6138807"/>
            <a:ext cx="5034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+mj-lt"/>
              </a:rPr>
              <a:t>RH acknowledges the financial support by the Federal Ministry of Education and Research of Germany and by </a:t>
            </a:r>
            <a:r>
              <a:rPr lang="en-US" sz="900" dirty="0" err="1">
                <a:latin typeface="+mj-lt"/>
              </a:rPr>
              <a:t>Sächsische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Staatsministerium</a:t>
            </a:r>
            <a:r>
              <a:rPr lang="en-US" sz="900" dirty="0">
                <a:latin typeface="+mj-lt"/>
              </a:rPr>
              <a:t> für Wissenschaft, Kultur und </a:t>
            </a:r>
            <a:r>
              <a:rPr lang="en-US" sz="900" dirty="0" err="1">
                <a:latin typeface="+mj-lt"/>
              </a:rPr>
              <a:t>Tourismus</a:t>
            </a:r>
            <a:r>
              <a:rPr lang="en-US" sz="900" dirty="0">
                <a:latin typeface="+mj-lt"/>
              </a:rPr>
              <a:t> in the </a:t>
            </a:r>
            <a:r>
              <a:rPr lang="en-US" sz="900" dirty="0" err="1">
                <a:latin typeface="+mj-lt"/>
              </a:rPr>
              <a:t>programme</a:t>
            </a:r>
            <a:r>
              <a:rPr lang="en-US" sz="900" dirty="0">
                <a:latin typeface="+mj-lt"/>
              </a:rPr>
              <a:t> Center of Excellence for AI-research „Center for Scalable Data Analytics and Artificial Intelligence Dresden/Leipzig“, project identification number: ScaDS.AI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DFFA14C-F49A-EA85-429A-F1F805CB32AA}"/>
              </a:ext>
            </a:extLst>
          </p:cNvPr>
          <p:cNvSpPr txBox="1">
            <a:spLocks/>
          </p:cNvSpPr>
          <p:nvPr/>
        </p:nvSpPr>
        <p:spPr>
          <a:xfrm>
            <a:off x="5716456" y="1137849"/>
            <a:ext cx="5339795" cy="622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BIDS Team @ ScaDS.AI / UL</a:t>
            </a:r>
          </a:p>
        </p:txBody>
      </p:sp>
      <p:pic>
        <p:nvPicPr>
          <p:cNvPr id="14" name="Picture 13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7C9487EC-F3DE-DDA0-4851-C2F09B95511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73" y="5403252"/>
            <a:ext cx="1553478" cy="606633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E8C3E24-E091-1E6D-C0A2-6CD7C9F9EF97}"/>
              </a:ext>
            </a:extLst>
          </p:cNvPr>
          <p:cNvSpPr txBox="1">
            <a:spLocks/>
          </p:cNvSpPr>
          <p:nvPr/>
        </p:nvSpPr>
        <p:spPr>
          <a:xfrm>
            <a:off x="77885" y="4923439"/>
            <a:ext cx="4616597" cy="565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Funding</a:t>
            </a:r>
            <a:endParaRPr lang="LID4096" dirty="0"/>
          </a:p>
        </p:txBody>
      </p:sp>
      <p:pic>
        <p:nvPicPr>
          <p:cNvPr id="21" name="Picture 20" descr="A group of people sitting on a window sill&#10;&#10;AI-generated content may be incorrect.">
            <a:extLst>
              <a:ext uri="{FF2B5EF4-FFF2-40B4-BE49-F238E27FC236}">
                <a16:creationId xmlns:a16="http://schemas.microsoft.com/office/drawing/2014/main" id="{55C8233B-F703-8859-817A-4376AE17930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97" y="1617830"/>
            <a:ext cx="2715510" cy="203184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0C31ADB-30C7-4E14-32E4-032923115676}"/>
              </a:ext>
            </a:extLst>
          </p:cNvPr>
          <p:cNvSpPr txBox="1"/>
          <p:nvPr/>
        </p:nvSpPr>
        <p:spPr>
          <a:xfrm>
            <a:off x="8811057" y="5948925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0"/>
              </a:rPr>
              <a:t>https://doi.org/10.5281/zenodo.17669681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C60D52-BA39-B510-7909-D1358C1AAF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11057" y="2691766"/>
            <a:ext cx="3264887" cy="331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46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1ADF039-D812-913B-9765-81F947328516}"/>
              </a:ext>
            </a:extLst>
          </p:cNvPr>
          <p:cNvGrpSpPr>
            <a:grpSpLocks noChangeAspect="1"/>
          </p:cNvGrpSpPr>
          <p:nvPr/>
        </p:nvGrpSpPr>
        <p:grpSpPr>
          <a:xfrm>
            <a:off x="9879329" y="2570763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8" name="Smiley Face 7">
              <a:extLst>
                <a:ext uri="{FF2B5EF4-FFF2-40B4-BE49-F238E27FC236}">
                  <a16:creationId xmlns:a16="http://schemas.microsoft.com/office/drawing/2014/main" id="{AEA22BB6-5045-E8C3-8E4A-B2C879E889CD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C98FC48-8504-CABF-E3A8-DC8FA15E9426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3567122-EFE9-299C-AF93-7AB1F3F50DEF}"/>
                </a:ext>
              </a:extLst>
            </p:cNvPr>
            <p:cNvCxnSpPr>
              <a:stCxn id="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A9D2A48-22F7-732A-CB8C-299F6AD95EA0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9F554E1-DBE0-FD11-A56C-E2983A4AC5B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6D630EF-DD5D-CB1D-A9E1-31BBD2D5F18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C6D095-B489-31ED-8F16-4DFF40EDF59E}"/>
              </a:ext>
            </a:extLst>
          </p:cNvPr>
          <p:cNvGrpSpPr>
            <a:grpSpLocks noChangeAspect="1"/>
          </p:cNvGrpSpPr>
          <p:nvPr/>
        </p:nvGrpSpPr>
        <p:grpSpPr>
          <a:xfrm>
            <a:off x="5466142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C2167355-42BD-6FDB-F1F8-DDD4BA12732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rgbClr val="92D050"/>
                </a:gs>
                <a:gs pos="100000">
                  <a:srgbClr val="00B0F0">
                    <a:shade val="67500"/>
                    <a:satMod val="115000"/>
                  </a:srgbClr>
                </a:gs>
                <a:gs pos="100000">
                  <a:srgbClr val="00B0F0"/>
                </a:gs>
              </a:gsLst>
              <a:lin ang="2700000" scaled="1"/>
              <a:tileRect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B4230D9-4758-216B-005D-23C1FDAD0041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0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60313AD-F9E6-3200-328E-A34EEA53877D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E5058F-76D4-AA82-F58F-4CA5722763AF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C550EA2-4D78-6FED-E9EA-2084F6CEF5E8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DAC4FB4-7A31-2AB3-8944-1EDE38AD2D9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2A32607-999F-BFFB-4D08-51D8341842FC}"/>
              </a:ext>
            </a:extLst>
          </p:cNvPr>
          <p:cNvGrpSpPr>
            <a:grpSpLocks noChangeAspect="1"/>
          </p:cNvGrpSpPr>
          <p:nvPr/>
        </p:nvGrpSpPr>
        <p:grpSpPr>
          <a:xfrm>
            <a:off x="1103866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22" name="Smiley Face 21">
              <a:extLst>
                <a:ext uri="{FF2B5EF4-FFF2-40B4-BE49-F238E27FC236}">
                  <a16:creationId xmlns:a16="http://schemas.microsoft.com/office/drawing/2014/main" id="{C8E7F51D-117C-97F5-965F-CB462D75443E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557098E-212D-653A-C1BF-82D73899729D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0F42A54-D5C9-8D4D-57A0-ABBD07156E6B}"/>
                </a:ext>
              </a:extLst>
            </p:cNvPr>
            <p:cNvCxnSpPr>
              <a:stCxn id="2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DAF2623-69BD-7A6B-1B61-0125FACD952A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67A1EF-BA56-E8C1-DE72-A0974B0B76E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E51311-C3B0-FF5D-FF82-2EA8E0F2967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17E27D82-D4DC-1017-F008-A9C0AABC1841}"/>
              </a:ext>
            </a:extLst>
          </p:cNvPr>
          <p:cNvSpPr txBox="1"/>
          <p:nvPr/>
        </p:nvSpPr>
        <p:spPr>
          <a:xfrm>
            <a:off x="502350" y="1596812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🧬</a:t>
            </a:r>
            <a:r>
              <a:rPr lang="en-US" sz="4800" dirty="0"/>
              <a:t>🧫</a:t>
            </a:r>
            <a:r>
              <a:rPr lang="en-US" sz="2400" dirty="0"/>
              <a:t>🔬</a:t>
            </a:r>
            <a:endParaRPr lang="en-US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C2F37B1-376F-A80C-D4A6-3EC23C48DA13}"/>
              </a:ext>
            </a:extLst>
          </p:cNvPr>
          <p:cNvSpPr txBox="1"/>
          <p:nvPr/>
        </p:nvSpPr>
        <p:spPr>
          <a:xfrm>
            <a:off x="9186566" y="1412146"/>
            <a:ext cx="2310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📊</a:t>
            </a:r>
            <a:r>
              <a:rPr lang="en-US" sz="3600" dirty="0"/>
              <a:t>💾</a:t>
            </a:r>
            <a:r>
              <a:rPr lang="en-US" sz="6000" dirty="0"/>
              <a:t>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58E71F-4424-C25B-5FF0-1C259F11A913}"/>
              </a:ext>
            </a:extLst>
          </p:cNvPr>
          <p:cNvSpPr txBox="1"/>
          <p:nvPr/>
        </p:nvSpPr>
        <p:spPr>
          <a:xfrm>
            <a:off x="5270248" y="1781478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🔬🧫💉</a:t>
            </a:r>
            <a:br>
              <a:rPr lang="en-US" dirty="0"/>
            </a:br>
            <a:r>
              <a:rPr lang="en-US" dirty="0"/>
              <a:t>💾📊🧬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5D81B86-A795-1975-C76E-490FF4155CCB}"/>
              </a:ext>
            </a:extLst>
          </p:cNvPr>
          <p:cNvSpPr txBox="1"/>
          <p:nvPr/>
        </p:nvSpPr>
        <p:spPr>
          <a:xfrm>
            <a:off x="381173" y="4659465"/>
            <a:ext cx="230742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Biologist</a:t>
            </a:r>
          </a:p>
          <a:p>
            <a:pPr algn="ctr"/>
            <a:r>
              <a:rPr lang="en-US" i="1" dirty="0"/>
              <a:t>Domain-specialist </a:t>
            </a:r>
            <a:br>
              <a:rPr lang="en-US" i="1" dirty="0"/>
            </a:br>
            <a:r>
              <a:rPr lang="en-US" i="1" dirty="0"/>
              <a:t>(focused on </a:t>
            </a:r>
            <a:br>
              <a:rPr lang="en-US" i="1" dirty="0"/>
            </a:br>
            <a:r>
              <a:rPr lang="en-US" i="1" dirty="0"/>
              <a:t>real-world problems)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6BD9FBF-6F64-72C5-41DC-F630BD457F69}"/>
              </a:ext>
            </a:extLst>
          </p:cNvPr>
          <p:cNvSpPr txBox="1"/>
          <p:nvPr/>
        </p:nvSpPr>
        <p:spPr>
          <a:xfrm>
            <a:off x="8483371" y="4667416"/>
            <a:ext cx="36539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Computer Scientist</a:t>
            </a:r>
          </a:p>
          <a:p>
            <a:pPr algn="ctr"/>
            <a:r>
              <a:rPr lang="en-US" i="1" dirty="0"/>
              <a:t>Method + infrastructure specialist </a:t>
            </a:r>
            <a:br>
              <a:rPr lang="en-US" i="1" dirty="0"/>
            </a:br>
            <a:r>
              <a:rPr lang="en-US" i="1" dirty="0"/>
              <a:t>(algorithm-centered)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C2E772-E0DB-DB02-8D20-9F80853D8F96}"/>
              </a:ext>
            </a:extLst>
          </p:cNvPr>
          <p:cNvSpPr txBox="1"/>
          <p:nvPr/>
        </p:nvSpPr>
        <p:spPr>
          <a:xfrm>
            <a:off x="4309222" y="4667416"/>
            <a:ext cx="3175869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Bio-image Analyst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 </a:t>
            </a:r>
            <a:r>
              <a:rPr lang="en-US" i="1" dirty="0"/>
              <a:t>Generalist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(data-driven, </a:t>
            </a:r>
            <a:br>
              <a:rPr lang="en-US" i="1" dirty="0">
                <a:sym typeface="Wingdings" panose="05000000000000000000" pitchFamily="2" charset="2"/>
              </a:rPr>
            </a:br>
            <a:r>
              <a:rPr lang="en-US" i="1" dirty="0">
                <a:sym typeface="Wingdings" panose="05000000000000000000" pitchFamily="2" charset="2"/>
              </a:rPr>
              <a:t>service-oriented)</a:t>
            </a:r>
            <a:endParaRPr lang="en-US" i="1" dirty="0"/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03F25F93-B7CB-9921-87F0-DA41FBB887A3}"/>
              </a:ext>
            </a:extLst>
          </p:cNvPr>
          <p:cNvSpPr/>
          <p:nvPr/>
        </p:nvSpPr>
        <p:spPr>
          <a:xfrm rot="21071982" flipV="1">
            <a:off x="9034954" y="1375904"/>
            <a:ext cx="2546917" cy="1128502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95E1A2BC-6974-AB12-C23E-08D7681D120C}"/>
              </a:ext>
            </a:extLst>
          </p:cNvPr>
          <p:cNvSpPr/>
          <p:nvPr/>
        </p:nvSpPr>
        <p:spPr>
          <a:xfrm flipV="1">
            <a:off x="4861711" y="1596812"/>
            <a:ext cx="2018923" cy="940086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45F787E1-935A-8A57-6416-1DCC467B4E1B}"/>
              </a:ext>
            </a:extLst>
          </p:cNvPr>
          <p:cNvSpPr/>
          <p:nvPr/>
        </p:nvSpPr>
        <p:spPr>
          <a:xfrm flipV="1">
            <a:off x="220848" y="1563378"/>
            <a:ext cx="2823631" cy="992254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51C78D71-F5F3-F78C-BE46-F7BEF2355A06}"/>
              </a:ext>
            </a:extLst>
          </p:cNvPr>
          <p:cNvSpPr/>
          <p:nvPr/>
        </p:nvSpPr>
        <p:spPr>
          <a:xfrm>
            <a:off x="8007837" y="2143443"/>
            <a:ext cx="1715101" cy="1098297"/>
          </a:xfrm>
          <a:prstGeom prst="wedgeEllipseCallout">
            <a:avLst>
              <a:gd name="adj1" fmla="val 52493"/>
              <a:gd name="adj2" fmla="val 3228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US" sz="1600" dirty="0"/>
              <a:t>Kubernetes cluster</a:t>
            </a:r>
          </a:p>
        </p:txBody>
      </p:sp>
      <p:sp>
        <p:nvSpPr>
          <p:cNvPr id="34" name="Speech Bubble: Oval 33">
            <a:extLst>
              <a:ext uri="{FF2B5EF4-FFF2-40B4-BE49-F238E27FC236}">
                <a16:creationId xmlns:a16="http://schemas.microsoft.com/office/drawing/2014/main" id="{A89049C7-B646-95A7-6525-C417E1C32B34}"/>
              </a:ext>
            </a:extLst>
          </p:cNvPr>
          <p:cNvSpPr/>
          <p:nvPr/>
        </p:nvSpPr>
        <p:spPr>
          <a:xfrm>
            <a:off x="3734508" y="2098834"/>
            <a:ext cx="1529865" cy="1098297"/>
          </a:xfrm>
          <a:prstGeom prst="wedgeEllipseCallout">
            <a:avLst>
              <a:gd name="adj1" fmla="val 53994"/>
              <a:gd name="adj2" fmla="val 3922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Many computers working together</a:t>
            </a:r>
          </a:p>
        </p:txBody>
      </p:sp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FFAA3B88-454E-0242-3E07-BAC8FDDB916C}"/>
              </a:ext>
            </a:extLst>
          </p:cNvPr>
          <p:cNvSpPr/>
          <p:nvPr/>
        </p:nvSpPr>
        <p:spPr>
          <a:xfrm>
            <a:off x="2056728" y="3272358"/>
            <a:ext cx="2092849" cy="1098297"/>
          </a:xfrm>
          <a:prstGeom prst="wedgeEllipseCallout">
            <a:avLst>
              <a:gd name="adj1" fmla="val -42613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Tribolium</a:t>
            </a:r>
            <a:r>
              <a:rPr lang="en-US" dirty="0"/>
              <a:t> </a:t>
            </a:r>
            <a:r>
              <a:rPr lang="en-US" dirty="0" err="1"/>
              <a:t>castaneum</a:t>
            </a:r>
            <a:endParaRPr lang="en-US" dirty="0"/>
          </a:p>
        </p:txBody>
      </p:sp>
      <p:sp>
        <p:nvSpPr>
          <p:cNvPr id="37" name="Speech Bubble: Oval 36">
            <a:extLst>
              <a:ext uri="{FF2B5EF4-FFF2-40B4-BE49-F238E27FC236}">
                <a16:creationId xmlns:a16="http://schemas.microsoft.com/office/drawing/2014/main" id="{19DE9753-F6EB-5A6A-1947-3730D96CBF8A}"/>
              </a:ext>
            </a:extLst>
          </p:cNvPr>
          <p:cNvSpPr/>
          <p:nvPr/>
        </p:nvSpPr>
        <p:spPr>
          <a:xfrm>
            <a:off x="6469912" y="3272358"/>
            <a:ext cx="1461369" cy="1098297"/>
          </a:xfrm>
          <a:prstGeom prst="wedgeEllipseCallout">
            <a:avLst>
              <a:gd name="adj1" fmla="val -50434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Flour beetle</a:t>
            </a:r>
          </a:p>
        </p:txBody>
      </p:sp>
    </p:spTree>
    <p:extLst>
      <p:ext uri="{BB962C8B-B14F-4D97-AF65-F5344CB8AC3E}">
        <p14:creationId xmlns:p14="http://schemas.microsoft.com/office/powerpoint/2010/main" val="35601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4" grpId="0" animBg="1"/>
      <p:bldP spid="7" grpId="0" animBg="1"/>
      <p:bldP spid="34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3D137-E410-D01F-3312-575DBAD7F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7BB39-002E-C8DD-F580-BB1168DB8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86E10-FAA6-B536-CF50-93B1AAB344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 job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98BA45-B20D-2FFD-A02D-588DCC59A0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13" b="32769"/>
          <a:stretch/>
        </p:blipFill>
        <p:spPr>
          <a:xfrm>
            <a:off x="3037398" y="2228850"/>
            <a:ext cx="7073146" cy="2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047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120DF-88E6-D46C-76B7-1DB137312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E7840C78-B74C-BF74-EC2D-9C565B092D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03CC92-06FD-EC22-5990-8A418AC2C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87B14-6953-D089-EF57-4BA097007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 job is changing, since we have ChatGPT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B63EA6-5F38-48BF-EDC5-8A116FF485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A15349-D303-7208-21C6-A22FA52994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771" t="-2992" b="55"/>
          <a:stretch/>
        </p:blipFill>
        <p:spPr>
          <a:xfrm>
            <a:off x="-3904343" y="2177143"/>
            <a:ext cx="3123826" cy="259347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44C9726-865E-013E-20B7-4D60964107F1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</p:spTree>
    <p:extLst>
      <p:ext uri="{BB962C8B-B14F-4D97-AF65-F5344CB8AC3E}">
        <p14:creationId xmlns:p14="http://schemas.microsoft.com/office/powerpoint/2010/main" val="7140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35B52-548D-476F-3E5E-9F85EDCFD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Bio-image analysis beyond image segmentation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05371-8BA3-EE0B-0ABB-B2D3E7203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Crossing this border seems challenging</a:t>
            </a:r>
            <a:endParaRPr lang="LID4096" sz="2400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0B156284-1FAB-FC65-1532-9639CC14055D}"/>
              </a:ext>
            </a:extLst>
          </p:cNvPr>
          <p:cNvSpPr/>
          <p:nvPr/>
        </p:nvSpPr>
        <p:spPr>
          <a:xfrm>
            <a:off x="5872896" y="1621780"/>
            <a:ext cx="619433" cy="48098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B8C3FE-3C3A-4560-009E-255D5539C86E}"/>
              </a:ext>
            </a:extLst>
          </p:cNvPr>
          <p:cNvSpPr txBox="1"/>
          <p:nvPr/>
        </p:nvSpPr>
        <p:spPr>
          <a:xfrm>
            <a:off x="5337658" y="4876485"/>
            <a:ext cx="1689907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“Frontier of perfectionism”</a:t>
            </a:r>
            <a:endParaRPr lang="LID4096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8CFACB4-08F9-B90A-9D0A-04BB4E5841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292614" y="1840746"/>
            <a:ext cx="1493456" cy="148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AAA14301-20B7-487D-1DEA-5DC577AC16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488063" y="2285449"/>
            <a:ext cx="1493456" cy="148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B5411E-0DD2-9010-FC0D-85378EFE72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19559" y="2903312"/>
            <a:ext cx="1493456" cy="148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B3C7CC2D-42C3-3EB7-2A0D-B8D323C9CC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538373" y="3631196"/>
            <a:ext cx="1493456" cy="114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CD4E203-AF10-8A99-C4BC-FF49334F6B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445" y="4203184"/>
            <a:ext cx="1354427" cy="1358049"/>
          </a:xfrm>
          <a:prstGeom prst="rect">
            <a:avLst/>
          </a:prstGeom>
        </p:spPr>
      </p:pic>
      <p:sp>
        <p:nvSpPr>
          <p:cNvPr id="26" name="Arrow: Right 25">
            <a:extLst>
              <a:ext uri="{FF2B5EF4-FFF2-40B4-BE49-F238E27FC236}">
                <a16:creationId xmlns:a16="http://schemas.microsoft.com/office/drawing/2014/main" id="{ED1F1084-EB11-1488-16D9-68141D5FF32E}"/>
              </a:ext>
            </a:extLst>
          </p:cNvPr>
          <p:cNvSpPr/>
          <p:nvPr/>
        </p:nvSpPr>
        <p:spPr>
          <a:xfrm>
            <a:off x="1743408" y="1968326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9A576117-B26B-EA77-A1D4-0811BD1BF121}"/>
              </a:ext>
            </a:extLst>
          </p:cNvPr>
          <p:cNvSpPr/>
          <p:nvPr/>
        </p:nvSpPr>
        <p:spPr>
          <a:xfrm>
            <a:off x="1734972" y="3104521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97DE30DD-3FEE-DB54-3FE5-997EC2A4DCF4}"/>
              </a:ext>
            </a:extLst>
          </p:cNvPr>
          <p:cNvSpPr/>
          <p:nvPr/>
        </p:nvSpPr>
        <p:spPr>
          <a:xfrm>
            <a:off x="1743409" y="4193293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DE90E1F-375A-A958-F51F-5EF845C7CF04}"/>
              </a:ext>
            </a:extLst>
          </p:cNvPr>
          <p:cNvSpPr/>
          <p:nvPr/>
        </p:nvSpPr>
        <p:spPr>
          <a:xfrm>
            <a:off x="6926548" y="1681829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Feature extraction</a:t>
            </a:r>
            <a:endParaRPr lang="LID4096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788E895-B9DC-C34B-A37F-0F69675F304C}"/>
              </a:ext>
            </a:extLst>
          </p:cNvPr>
          <p:cNvSpPr/>
          <p:nvPr/>
        </p:nvSpPr>
        <p:spPr>
          <a:xfrm>
            <a:off x="8779928" y="1681829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Dimensionality reduction</a:t>
            </a:r>
            <a:endParaRPr lang="LID4096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65227E8-7754-CAF1-8323-2AD621549463}"/>
              </a:ext>
            </a:extLst>
          </p:cNvPr>
          <p:cNvSpPr/>
          <p:nvPr/>
        </p:nvSpPr>
        <p:spPr>
          <a:xfrm>
            <a:off x="6926548" y="2801377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Classification</a:t>
            </a:r>
            <a:endParaRPr lang="LID4096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DC7661-7DD6-A35C-8591-80E460270113}"/>
              </a:ext>
            </a:extLst>
          </p:cNvPr>
          <p:cNvSpPr/>
          <p:nvPr/>
        </p:nvSpPr>
        <p:spPr>
          <a:xfrm>
            <a:off x="8779927" y="2801377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Clustering</a:t>
            </a:r>
            <a:endParaRPr lang="LID4096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D97CAC-707D-6F7B-D7D9-088E6190AD1F}"/>
              </a:ext>
            </a:extLst>
          </p:cNvPr>
          <p:cNvSpPr/>
          <p:nvPr/>
        </p:nvSpPr>
        <p:spPr>
          <a:xfrm>
            <a:off x="6926547" y="3917719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Statistics</a:t>
            </a:r>
            <a:endParaRPr lang="LID4096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D1211F-3AD6-773C-F335-0BBEF4E8FB56}"/>
              </a:ext>
            </a:extLst>
          </p:cNvPr>
          <p:cNvSpPr/>
          <p:nvPr/>
        </p:nvSpPr>
        <p:spPr>
          <a:xfrm>
            <a:off x="8779927" y="3917719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Visualization</a:t>
            </a:r>
            <a:endParaRPr lang="LID4096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C9DD78E-E389-B83A-E464-790D8877A107}"/>
              </a:ext>
            </a:extLst>
          </p:cNvPr>
          <p:cNvSpPr/>
          <p:nvPr/>
        </p:nvSpPr>
        <p:spPr>
          <a:xfrm rot="18952032">
            <a:off x="6225935" y="2486653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3C397B-8F26-A878-2AAC-E5B71CE09F5D}"/>
              </a:ext>
            </a:extLst>
          </p:cNvPr>
          <p:cNvSpPr/>
          <p:nvPr/>
        </p:nvSpPr>
        <p:spPr>
          <a:xfrm>
            <a:off x="2387306" y="1693838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Background removal</a:t>
            </a:r>
            <a:endParaRPr lang="LID4096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38D16F-4EE9-B35C-90E2-54255E42C12B}"/>
              </a:ext>
            </a:extLst>
          </p:cNvPr>
          <p:cNvSpPr/>
          <p:nvPr/>
        </p:nvSpPr>
        <p:spPr>
          <a:xfrm>
            <a:off x="2387306" y="2813386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Denoising</a:t>
            </a:r>
            <a:endParaRPr lang="LID4096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FA09775-3D1C-45E9-17B8-DB9E35D0A158}"/>
              </a:ext>
            </a:extLst>
          </p:cNvPr>
          <p:cNvSpPr/>
          <p:nvPr/>
        </p:nvSpPr>
        <p:spPr>
          <a:xfrm>
            <a:off x="2387306" y="3929729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Deconvolution</a:t>
            </a:r>
            <a:endParaRPr lang="LID4096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CED6448-D89E-E6A0-D86C-4BA03D50D931}"/>
              </a:ext>
            </a:extLst>
          </p:cNvPr>
          <p:cNvSpPr/>
          <p:nvPr/>
        </p:nvSpPr>
        <p:spPr>
          <a:xfrm>
            <a:off x="4430679" y="2809378"/>
            <a:ext cx="1689907" cy="928588"/>
          </a:xfrm>
          <a:prstGeom prst="rect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Segmentation</a:t>
            </a:r>
            <a:endParaRPr lang="LID4096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673D7627-340E-F12E-9A39-38BA114189FB}"/>
              </a:ext>
            </a:extLst>
          </p:cNvPr>
          <p:cNvSpPr/>
          <p:nvPr/>
        </p:nvSpPr>
        <p:spPr>
          <a:xfrm rot="2706439">
            <a:off x="6305851" y="3684327"/>
            <a:ext cx="534252" cy="456739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EB6EF484-BFFA-E0AC-2980-6E0AFE249406}"/>
              </a:ext>
            </a:extLst>
          </p:cNvPr>
          <p:cNvSpPr/>
          <p:nvPr/>
        </p:nvSpPr>
        <p:spPr>
          <a:xfrm>
            <a:off x="6281953" y="3091959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7525C504-FAC0-549D-CDAB-1313E616F0FC}"/>
              </a:ext>
            </a:extLst>
          </p:cNvPr>
          <p:cNvSpPr/>
          <p:nvPr/>
        </p:nvSpPr>
        <p:spPr>
          <a:xfrm rot="5400000">
            <a:off x="7549550" y="2506980"/>
            <a:ext cx="534252" cy="456739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1987D330-A780-E7C5-AD08-4121A199BBB3}"/>
              </a:ext>
            </a:extLst>
          </p:cNvPr>
          <p:cNvSpPr/>
          <p:nvPr/>
        </p:nvSpPr>
        <p:spPr>
          <a:xfrm rot="5400000">
            <a:off x="7504374" y="3618445"/>
            <a:ext cx="534252" cy="456739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9664768A-88C2-F3FF-38EB-E7939D5EA196}"/>
              </a:ext>
            </a:extLst>
          </p:cNvPr>
          <p:cNvSpPr/>
          <p:nvPr/>
        </p:nvSpPr>
        <p:spPr>
          <a:xfrm rot="2677231">
            <a:off x="8412133" y="3637361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925B84A9-6BA5-4436-4EB6-F9A23025278F}"/>
              </a:ext>
            </a:extLst>
          </p:cNvPr>
          <p:cNvSpPr/>
          <p:nvPr/>
        </p:nvSpPr>
        <p:spPr>
          <a:xfrm>
            <a:off x="8388475" y="2020401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EB094E93-8A49-4F62-FE20-CE8B4925D586}"/>
              </a:ext>
            </a:extLst>
          </p:cNvPr>
          <p:cNvSpPr/>
          <p:nvPr/>
        </p:nvSpPr>
        <p:spPr>
          <a:xfrm rot="5400000">
            <a:off x="9351899" y="2515500"/>
            <a:ext cx="534252" cy="456739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3D35E7E5-75FB-D4B5-FA9E-086AAAA3BE09}"/>
              </a:ext>
            </a:extLst>
          </p:cNvPr>
          <p:cNvSpPr/>
          <p:nvPr/>
        </p:nvSpPr>
        <p:spPr>
          <a:xfrm rot="5400000">
            <a:off x="9306723" y="3626966"/>
            <a:ext cx="534252" cy="456739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D71D6AA-DCA7-3241-FC4B-E98F1F09F799}"/>
              </a:ext>
            </a:extLst>
          </p:cNvPr>
          <p:cNvSpPr/>
          <p:nvPr/>
        </p:nvSpPr>
        <p:spPr>
          <a:xfrm>
            <a:off x="10954860" y="4422230"/>
            <a:ext cx="1131213" cy="928588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Insight</a:t>
            </a:r>
            <a:endParaRPr lang="LID4096" dirty="0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3DC773DA-F515-925A-8574-B4BD8A02425B}"/>
              </a:ext>
            </a:extLst>
          </p:cNvPr>
          <p:cNvSpPr/>
          <p:nvPr/>
        </p:nvSpPr>
        <p:spPr>
          <a:xfrm rot="2706439">
            <a:off x="4069785" y="2499669"/>
            <a:ext cx="534252" cy="456739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D5A186B2-53FB-2985-5B24-1300975E780B}"/>
              </a:ext>
            </a:extLst>
          </p:cNvPr>
          <p:cNvSpPr/>
          <p:nvPr/>
        </p:nvSpPr>
        <p:spPr>
          <a:xfrm rot="18952032">
            <a:off x="4004572" y="3630073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EDB1BBF2-2E2A-FDE7-C1C3-F6B21B8412E6}"/>
              </a:ext>
            </a:extLst>
          </p:cNvPr>
          <p:cNvSpPr/>
          <p:nvPr/>
        </p:nvSpPr>
        <p:spPr>
          <a:xfrm>
            <a:off x="3911558" y="3097901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2E984548-820E-1819-33D0-D8681988A1DF}"/>
              </a:ext>
            </a:extLst>
          </p:cNvPr>
          <p:cNvSpPr/>
          <p:nvPr/>
        </p:nvSpPr>
        <p:spPr>
          <a:xfrm rot="2677231">
            <a:off x="8388474" y="2531499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FA314FD8-3CCE-770D-3922-02561FEDCC20}"/>
              </a:ext>
            </a:extLst>
          </p:cNvPr>
          <p:cNvSpPr/>
          <p:nvPr/>
        </p:nvSpPr>
        <p:spPr>
          <a:xfrm>
            <a:off x="10323593" y="4426910"/>
            <a:ext cx="619427" cy="393934"/>
          </a:xfrm>
          <a:prstGeom prst="rightArrow">
            <a:avLst/>
          </a:prstGeom>
          <a:solidFill>
            <a:srgbClr val="BDCE17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8" name="Arrow: Bent-Up 47">
            <a:extLst>
              <a:ext uri="{FF2B5EF4-FFF2-40B4-BE49-F238E27FC236}">
                <a16:creationId xmlns:a16="http://schemas.microsoft.com/office/drawing/2014/main" id="{230EA838-2722-E5A1-D3D0-81F27318164D}"/>
              </a:ext>
            </a:extLst>
          </p:cNvPr>
          <p:cNvSpPr/>
          <p:nvPr/>
        </p:nvSpPr>
        <p:spPr>
          <a:xfrm rot="5400000">
            <a:off x="9318039" y="3682470"/>
            <a:ext cx="646331" cy="2603630"/>
          </a:xfrm>
          <a:prstGeom prst="bentUpArrow">
            <a:avLst>
              <a:gd name="adj1" fmla="val 25000"/>
              <a:gd name="adj2" fmla="val 30895"/>
              <a:gd name="adj3" fmla="val 30895"/>
            </a:avLst>
          </a:prstGeom>
          <a:solidFill>
            <a:srgbClr val="BDCE17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EEE7943C-580C-2440-FB62-BC0966517DAF}"/>
              </a:ext>
            </a:extLst>
          </p:cNvPr>
          <p:cNvSpPr/>
          <p:nvPr/>
        </p:nvSpPr>
        <p:spPr>
          <a:xfrm rot="8157981">
            <a:off x="8356598" y="3635088"/>
            <a:ext cx="619427" cy="393934"/>
          </a:xfrm>
          <a:prstGeom prst="rightArrow">
            <a:avLst/>
          </a:prstGeom>
          <a:solidFill>
            <a:srgbClr val="0098D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1" name="Left Brace 50">
            <a:extLst>
              <a:ext uri="{FF2B5EF4-FFF2-40B4-BE49-F238E27FC236}">
                <a16:creationId xmlns:a16="http://schemas.microsoft.com/office/drawing/2014/main" id="{E8AF3F1B-31AE-FB1D-69DF-0FB83591CFB5}"/>
              </a:ext>
            </a:extLst>
          </p:cNvPr>
          <p:cNvSpPr/>
          <p:nvPr/>
        </p:nvSpPr>
        <p:spPr>
          <a:xfrm rot="16200000">
            <a:off x="6286035" y="1537237"/>
            <a:ext cx="285071" cy="8082529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0CA54B7-B2B7-26AA-42FA-9BBC1EA302A4}"/>
              </a:ext>
            </a:extLst>
          </p:cNvPr>
          <p:cNvSpPr txBox="1"/>
          <p:nvPr/>
        </p:nvSpPr>
        <p:spPr>
          <a:xfrm>
            <a:off x="2232660" y="5675317"/>
            <a:ext cx="834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Wide variety of [computational] skills required to achieve all this</a:t>
            </a:r>
            <a:endParaRPr lang="LID4096" sz="24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D024AB-D457-59CB-F05A-DDA98B3C4F32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>
          <a:xfrm flipH="1">
            <a:off x="6182612" y="2102763"/>
            <a:ext cx="1" cy="2773722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0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14" grpId="0" animBg="1"/>
      <p:bldP spid="26" grpId="0" animBg="1"/>
      <p:bldP spid="28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0" grpId="0" animBg="1"/>
      <p:bldP spid="41" grpId="0" animBg="1"/>
      <p:bldP spid="43" grpId="0" animBg="1"/>
      <p:bldP spid="47" grpId="0" animBg="1"/>
      <p:bldP spid="48" grpId="0" animBg="1"/>
      <p:bldP spid="50" grpId="0" animBg="1"/>
      <p:bldP spid="51" grpId="0" animBg="1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C2736-35E9-3C41-E516-69CB683A2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Consulting LLMs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CF6205-3B64-8DB5-FA48-DBD5A0A9D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9CE60F0-0286-72CC-3D65-D404ABA84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55" y="1123949"/>
            <a:ext cx="5111845" cy="313040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25026A-E415-7829-CCE5-54E557FCE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825" y="1123949"/>
            <a:ext cx="3648936" cy="313040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C18A20-6092-AB39-6A0D-205B4877E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2303" y="2749216"/>
            <a:ext cx="4366089" cy="313040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97F646-D91D-195E-AD37-D7E20CCCD6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838" y="2788650"/>
            <a:ext cx="4535523" cy="300546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035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DD7AF-5EE0-A68C-6D50-EFA07368B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Consulting LLMs</a:t>
            </a:r>
            <a:endParaRPr lang="LID4096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F79E008C-D193-CBA9-FE67-550620879C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18020" y="1236980"/>
            <a:ext cx="4938094" cy="38342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A3FB8B-B46D-2F23-BA71-C89544FC8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64" y="1123950"/>
            <a:ext cx="4226080" cy="27651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67C550-8C16-2CF6-BA99-10FF44A6FF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426" y="3037841"/>
            <a:ext cx="5030534" cy="33734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874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">
  <a:themeElements>
    <a:clrScheme name="NFDI4BIOIMAGE 2023">
      <a:dk1>
        <a:sysClr val="windowText" lastClr="000000"/>
      </a:dk1>
      <a:lt1>
        <a:sysClr val="window" lastClr="FFFFFF"/>
      </a:lt1>
      <a:dk2>
        <a:srgbClr val="3B485A"/>
      </a:dk2>
      <a:lt2>
        <a:srgbClr val="E7E6E6"/>
      </a:lt2>
      <a:accent1>
        <a:srgbClr val="0098D9"/>
      </a:accent1>
      <a:accent2>
        <a:srgbClr val="BDCC18"/>
      </a:accent2>
      <a:accent3>
        <a:srgbClr val="B5BAC1"/>
      </a:accent3>
      <a:accent4>
        <a:srgbClr val="FFC000"/>
      </a:accent4>
      <a:accent5>
        <a:srgbClr val="70AD47"/>
      </a:accent5>
      <a:accent6>
        <a:srgbClr val="954F72"/>
      </a:accent6>
      <a:hlink>
        <a:srgbClr val="0098D9"/>
      </a:hlink>
      <a:folHlink>
        <a:srgbClr val="4FCAF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">
  <a:themeElements>
    <a:clrScheme name="NFDI4BIOIMAGE 2023">
      <a:dk1>
        <a:sysClr val="windowText" lastClr="000000"/>
      </a:dk1>
      <a:lt1>
        <a:sysClr val="window" lastClr="FFFFFF"/>
      </a:lt1>
      <a:dk2>
        <a:srgbClr val="3B485A"/>
      </a:dk2>
      <a:lt2>
        <a:srgbClr val="E7E6E6"/>
      </a:lt2>
      <a:accent1>
        <a:srgbClr val="0098D9"/>
      </a:accent1>
      <a:accent2>
        <a:srgbClr val="BDCC18"/>
      </a:accent2>
      <a:accent3>
        <a:srgbClr val="B5BAC1"/>
      </a:accent3>
      <a:accent4>
        <a:srgbClr val="FFC000"/>
      </a:accent4>
      <a:accent5>
        <a:srgbClr val="70AD47"/>
      </a:accent5>
      <a:accent6>
        <a:srgbClr val="954F72"/>
      </a:accent6>
      <a:hlink>
        <a:srgbClr val="0098D9"/>
      </a:hlink>
      <a:folHlink>
        <a:srgbClr val="4FCAFF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1594</Words>
  <Application>Microsoft Office PowerPoint</Application>
  <PresentationFormat>Widescreen</PresentationFormat>
  <Paragraphs>291</Paragraphs>
  <Slides>30</Slides>
  <Notes>2</Notes>
  <HiddenSlides>11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Aptos</vt:lpstr>
      <vt:lpstr>Arial</vt:lpstr>
      <vt:lpstr>Calibri</vt:lpstr>
      <vt:lpstr>Courier New</vt:lpstr>
      <vt:lpstr>Helvetica</vt:lpstr>
      <vt:lpstr>Leelawadee UI</vt:lpstr>
      <vt:lpstr>Open Sans</vt:lpstr>
      <vt:lpstr>Open Sans ExtraBold</vt:lpstr>
      <vt:lpstr>Wingdings</vt:lpstr>
      <vt:lpstr>1_Office</vt:lpstr>
      <vt:lpstr>How LLMs impact  BioImage Data Science Robert Haase</vt:lpstr>
      <vt:lpstr>The consortium NFDI4BIOIMAGE</vt:lpstr>
      <vt:lpstr>NFDI4BIOIMAGE Objectives</vt:lpstr>
      <vt:lpstr>Bio-image Analysis</vt:lpstr>
      <vt:lpstr>Bio-image Analysis</vt:lpstr>
      <vt:lpstr>Bio-image Analysis</vt:lpstr>
      <vt:lpstr>Bio-image analysis beyond image segmentation</vt:lpstr>
      <vt:lpstr>Consulting LLMs</vt:lpstr>
      <vt:lpstr>Consulting LLMs</vt:lpstr>
      <vt:lpstr>VLMs guessing segmentation algorithms</vt:lpstr>
      <vt:lpstr>LLMs guessing segmentation algorithms</vt:lpstr>
      <vt:lpstr>VLMs guessing segmentation algorithms</vt:lpstr>
      <vt:lpstr>VLMs guessing segmentation algorithms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Studying strength and weaknesses</vt:lpstr>
      <vt:lpstr>Studying strength and weaknesses</vt:lpstr>
      <vt:lpstr>Can LLMs solve real-world GitHub issues?</vt:lpstr>
      <vt:lpstr>AI-generated Code</vt:lpstr>
      <vt:lpstr>Collaborative working with AI assistants</vt:lpstr>
      <vt:lpstr>Chatting with LLMs on GitHub/Lab</vt:lpstr>
      <vt:lpstr>Summary &amp; Outlook</vt:lpstr>
      <vt:lpstr>Bio-Image Analysis Communities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Robert Haase</cp:lastModifiedBy>
  <cp:revision>43</cp:revision>
  <dcterms:created xsi:type="dcterms:W3CDTF">2023-09-28T07:40:53Z</dcterms:created>
  <dcterms:modified xsi:type="dcterms:W3CDTF">2025-11-24T12:36:42Z</dcterms:modified>
</cp:coreProperties>
</file>