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tmp" ContentType="image/p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5.xml" ContentType="application/vnd.openxmlformats-officedocument.presentationml.notesSlide+xml"/>
  <Override PartName="/ppt/media/image24.jpg" ContentType="image/png"/>
  <Override PartName="/ppt/notesSlides/notesSlide16.xml" ContentType="application/vnd.openxmlformats-officedocument.presentationml.notesSlide+xml"/>
  <Override PartName="/ppt/charts/chartEx1.xml" ContentType="application/vnd.ms-office.chartex+xml"/>
  <Override PartName="/ppt/charts/style3.xml" ContentType="application/vnd.ms-office.chartstyle+xml"/>
  <Override PartName="/ppt/charts/colors3.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3.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 id="2147483661" r:id="rId2"/>
    <p:sldMasterId id="2147483671" r:id="rId3"/>
  </p:sldMasterIdLst>
  <p:notesMasterIdLst>
    <p:notesMasterId r:id="rId39"/>
  </p:notesMasterIdLst>
  <p:sldIdLst>
    <p:sldId id="270" r:id="rId4"/>
    <p:sldId id="303" r:id="rId5"/>
    <p:sldId id="318" r:id="rId6"/>
    <p:sldId id="311" r:id="rId7"/>
    <p:sldId id="256" r:id="rId8"/>
    <p:sldId id="305" r:id="rId9"/>
    <p:sldId id="292" r:id="rId10"/>
    <p:sldId id="306" r:id="rId11"/>
    <p:sldId id="291" r:id="rId12"/>
    <p:sldId id="317" r:id="rId13"/>
    <p:sldId id="308" r:id="rId14"/>
    <p:sldId id="309" r:id="rId15"/>
    <p:sldId id="262" r:id="rId16"/>
    <p:sldId id="263" r:id="rId17"/>
    <p:sldId id="307" r:id="rId18"/>
    <p:sldId id="304" r:id="rId19"/>
    <p:sldId id="313" r:id="rId20"/>
    <p:sldId id="276" r:id="rId21"/>
    <p:sldId id="261" r:id="rId22"/>
    <p:sldId id="297" r:id="rId23"/>
    <p:sldId id="278" r:id="rId24"/>
    <p:sldId id="279" r:id="rId25"/>
    <p:sldId id="281" r:id="rId26"/>
    <p:sldId id="284" r:id="rId27"/>
    <p:sldId id="300" r:id="rId28"/>
    <p:sldId id="301" r:id="rId29"/>
    <p:sldId id="316" r:id="rId30"/>
    <p:sldId id="285" r:id="rId31"/>
    <p:sldId id="288" r:id="rId32"/>
    <p:sldId id="302" r:id="rId33"/>
    <p:sldId id="319" r:id="rId34"/>
    <p:sldId id="310" r:id="rId35"/>
    <p:sldId id="298" r:id="rId36"/>
    <p:sldId id="299" r:id="rId37"/>
    <p:sldId id="314" r:id="rId38"/>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1" roundtripDataSignature="AMtx7mhuFYG+XJNKQA3aFgVXVoQShjpf+w=="/>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xandra Reynolds" initials="AR"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7A6549E-DB4B-4CAF-B041-C29A4E507AAA}">
  <a:tblStyle styleId="{C7A6549E-DB4B-4CAF-B041-C29A4E507AAA}" styleName="Table_0">
    <a:wholeTbl>
      <a:tcTxStyle b="off" i="off">
        <a:font>
          <a:latin typeface="Calibri"/>
          <a:ea typeface="Calibri"/>
          <a:cs typeface="Calibri"/>
        </a:font>
        <a:schemeClr val="dk1"/>
      </a:tcTxStyle>
      <a:tcStyle>
        <a:tcBdr>
          <a:left>
            <a:ln w="9525" cap="flat" cmpd="sng">
              <a:solidFill>
                <a:srgbClr val="000000">
                  <a:alpha val="0"/>
                </a:srgbClr>
              </a:solidFill>
              <a:prstDash val="solid"/>
              <a:round/>
              <a:headEnd type="none" w="sm" len="sm"/>
              <a:tailEnd type="none" w="sm" len="sm"/>
            </a:ln>
          </a:left>
          <a:right>
            <a:ln w="9525" cap="flat" cmpd="sng">
              <a:solidFill>
                <a:srgbClr val="000000">
                  <a:alpha val="0"/>
                </a:srgbClr>
              </a:solidFill>
              <a:prstDash val="solid"/>
              <a:round/>
              <a:headEnd type="none" w="sm" len="sm"/>
              <a:tailEnd type="none" w="sm" len="sm"/>
            </a:ln>
          </a:right>
          <a:top>
            <a:ln w="9525" cap="flat" cmpd="sng">
              <a:solidFill>
                <a:srgbClr val="000000">
                  <a:alpha val="0"/>
                </a:srgbClr>
              </a:solidFill>
              <a:prstDash val="solid"/>
              <a:round/>
              <a:headEnd type="none" w="sm" len="sm"/>
              <a:tailEnd type="none" w="sm" len="sm"/>
            </a:ln>
          </a:top>
          <a:bottom>
            <a:ln w="9525" cap="flat" cmpd="sng">
              <a:solidFill>
                <a:srgbClr val="000000">
                  <a:alpha val="0"/>
                </a:srgbClr>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C2FFA5D-87B4-456A-9821-1D502468CF0F}" styleName="Style à thème 1 - Accentuation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16"/>
    <p:restoredTop sz="77066" autoAdjust="0"/>
  </p:normalViewPr>
  <p:slideViewPr>
    <p:cSldViewPr snapToGrid="0">
      <p:cViewPr varScale="1">
        <p:scale>
          <a:sx n="85" d="100"/>
          <a:sy n="85" d="100"/>
        </p:scale>
        <p:origin x="1806" y="90"/>
      </p:cViewPr>
      <p:guideLst/>
    </p:cSldViewPr>
  </p:slideViewPr>
  <p:notesTextViewPr>
    <p:cViewPr>
      <p:scale>
        <a:sx n="130" d="100"/>
        <a:sy n="130" d="100"/>
      </p:scale>
      <p:origin x="0" y="0"/>
    </p:cViewPr>
  </p:notesTextViewPr>
  <p:sorterViewPr>
    <p:cViewPr>
      <p:scale>
        <a:sx n="80" d="100"/>
        <a:sy n="80" d="100"/>
      </p:scale>
      <p:origin x="0" y="-110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notesMaster" Target="notesMasters/notesMaster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commentAuthors" Target="commentAuthor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tableStyles" Target="tableStyles.xml"/><Relationship Id="rId20" Type="http://schemas.openxmlformats.org/officeDocument/2006/relationships/slide" Target="slides/slide17.xml"/><Relationship Id="rId41" Type="http://customschemas.google.com/relationships/presentationmetadata" Target="metadata"/></Relationships>
</file>

<file path=ppt/charts/_rels/chart1.xml.rels><?xml version="1.0" encoding="UTF-8" standalone="yes"?>
<Relationships xmlns="http://schemas.openxmlformats.org/package/2006/relationships"><Relationship Id="rId3" Type="http://schemas.openxmlformats.org/officeDocument/2006/relationships/oleObject" Target="file:///C:\Users\areynolds\Box%20Sync\RESEARCH\LACES%20Bordeaux\DILAN%20Erasmus%20Research%20Project\Interview%20DATA\ALL_Spreadsheet%20for%20analysis%20of%20interviews%20(quantitative%20data).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reynolds\Box%20Sync\RESEARCH\LACES%20Bordeaux\DILAN%20Erasmus%20Research%20Project\Interview%20DATA\ALL_Spreadsheet%20for%20analysis%20of%20interviews%20(quantitative%20data).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4.xml"/><Relationship Id="rId1" Type="http://schemas.microsoft.com/office/2011/relationships/chartStyle" Target="style4.xml"/></Relationships>
</file>

<file path=ppt/charts/_rels/chartEx1.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oleObject" Target="file:///C:\Users\areynolds\Box%20Sync\RESEARCH\LACES%20Bordeaux\DILAN%20Erasmus%20Research%20Project\Interview%20DATA\ALL_Spreadsheet%20for%20analysis%20of%20interviews%20(quantitative%20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fr-FR"/>
              <a:t>Participant</a:t>
            </a:r>
            <a:r>
              <a:rPr lang="fr-FR" baseline="0"/>
              <a:t> Research fields (n=60)</a:t>
            </a:r>
            <a:endParaRPr lang="fr-F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manualLayout>
          <c:layoutTarget val="inner"/>
          <c:xMode val="edge"/>
          <c:yMode val="edge"/>
          <c:x val="5.5917398754907699E-2"/>
          <c:y val="0.16"/>
          <c:w val="0.94408260124509202"/>
          <c:h val="0.58946190817056998"/>
        </c:manualLayout>
      </c:layout>
      <c:barChart>
        <c:barDir val="col"/>
        <c:grouping val="clustered"/>
        <c:varyColors val="0"/>
        <c:ser>
          <c:idx val="0"/>
          <c:order val="0"/>
          <c:tx>
            <c:strRef>
              <c:f>Disciplines!$B$1</c:f>
              <c:strCache>
                <c:ptCount val="1"/>
                <c:pt idx="0">
                  <c:v>Count</c:v>
                </c:pt>
              </c:strCache>
            </c:strRef>
          </c:tx>
          <c:spPr>
            <a:solidFill>
              <a:schemeClr val="accent1"/>
            </a:solidFill>
            <a:ln>
              <a:noFill/>
            </a:ln>
            <a:effectLst/>
          </c:spPr>
          <c:invertIfNegative val="0"/>
          <c:cat>
            <c:strRef>
              <c:f>Disciplines!$A$2:$A$29</c:f>
              <c:strCache>
                <c:ptCount val="28"/>
                <c:pt idx="0">
                  <c:v>Biology</c:v>
                </c:pt>
                <c:pt idx="1">
                  <c:v>Civil Engineering</c:v>
                </c:pt>
                <c:pt idx="2">
                  <c:v>Cognitive Engineering</c:v>
                </c:pt>
                <c:pt idx="3">
                  <c:v>Computer Science</c:v>
                </c:pt>
                <c:pt idx="4">
                  <c:v>Data mining Engineering</c:v>
                </c:pt>
                <c:pt idx="5">
                  <c:v>Data monitoring technologies</c:v>
                </c:pt>
                <c:pt idx="6">
                  <c:v>Ecology</c:v>
                </c:pt>
                <c:pt idx="7">
                  <c:v>Engineering Geodesy</c:v>
                </c:pt>
                <c:pt idx="8">
                  <c:v>Epidemiology</c:v>
                </c:pt>
                <c:pt idx="9">
                  <c:v>Geochemistry</c:v>
                </c:pt>
                <c:pt idx="10">
                  <c:v>Geology</c:v>
                </c:pt>
                <c:pt idx="11">
                  <c:v>Informatics for Economics</c:v>
                </c:pt>
                <c:pt idx="12">
                  <c:v>Mathematics</c:v>
                </c:pt>
                <c:pt idx="13">
                  <c:v>Mechanical Engineering</c:v>
                </c:pt>
                <c:pt idx="14">
                  <c:v>Medecine</c:v>
                </c:pt>
                <c:pt idx="15">
                  <c:v>Meteorology</c:v>
                </c:pt>
                <c:pt idx="16">
                  <c:v>Molecular Biology</c:v>
                </c:pt>
                <c:pt idx="17">
                  <c:v>Natural Sciences</c:v>
                </c:pt>
                <c:pt idx="18">
                  <c:v>Neuroscience</c:v>
                </c:pt>
                <c:pt idx="19">
                  <c:v>Nursing</c:v>
                </c:pt>
                <c:pt idx="20">
                  <c:v>Oncology</c:v>
                </c:pt>
                <c:pt idx="21">
                  <c:v>Petrology</c:v>
                </c:pt>
                <c:pt idx="22">
                  <c:v>Physico-Chemistry</c:v>
                </c:pt>
                <c:pt idx="23">
                  <c:v>Physics</c:v>
                </c:pt>
                <c:pt idx="24">
                  <c:v>Plant Molecular Biology</c:v>
                </c:pt>
                <c:pt idx="25">
                  <c:v>Public Health</c:v>
                </c:pt>
                <c:pt idx="26">
                  <c:v>Speed Processing</c:v>
                </c:pt>
                <c:pt idx="27">
                  <c:v>Statistics and Economics</c:v>
                </c:pt>
              </c:strCache>
            </c:strRef>
          </c:cat>
          <c:val>
            <c:numRef>
              <c:f>Disciplines!$B$2:$B$29</c:f>
              <c:numCache>
                <c:formatCode>General</c:formatCode>
                <c:ptCount val="28"/>
                <c:pt idx="0">
                  <c:v>2</c:v>
                </c:pt>
                <c:pt idx="1">
                  <c:v>3</c:v>
                </c:pt>
                <c:pt idx="2">
                  <c:v>1</c:v>
                </c:pt>
                <c:pt idx="3">
                  <c:v>7</c:v>
                </c:pt>
                <c:pt idx="4">
                  <c:v>3</c:v>
                </c:pt>
                <c:pt idx="5">
                  <c:v>1</c:v>
                </c:pt>
                <c:pt idx="6">
                  <c:v>1</c:v>
                </c:pt>
                <c:pt idx="7">
                  <c:v>1</c:v>
                </c:pt>
                <c:pt idx="8">
                  <c:v>1</c:v>
                </c:pt>
                <c:pt idx="9">
                  <c:v>1</c:v>
                </c:pt>
                <c:pt idx="10">
                  <c:v>2</c:v>
                </c:pt>
                <c:pt idx="11">
                  <c:v>3</c:v>
                </c:pt>
                <c:pt idx="12">
                  <c:v>4</c:v>
                </c:pt>
                <c:pt idx="13">
                  <c:v>1</c:v>
                </c:pt>
                <c:pt idx="14">
                  <c:v>1</c:v>
                </c:pt>
                <c:pt idx="15">
                  <c:v>1</c:v>
                </c:pt>
                <c:pt idx="16">
                  <c:v>1</c:v>
                </c:pt>
                <c:pt idx="17">
                  <c:v>1</c:v>
                </c:pt>
                <c:pt idx="18">
                  <c:v>1</c:v>
                </c:pt>
                <c:pt idx="19">
                  <c:v>1</c:v>
                </c:pt>
                <c:pt idx="20">
                  <c:v>1</c:v>
                </c:pt>
                <c:pt idx="21">
                  <c:v>1</c:v>
                </c:pt>
                <c:pt idx="22">
                  <c:v>1</c:v>
                </c:pt>
                <c:pt idx="23">
                  <c:v>6</c:v>
                </c:pt>
                <c:pt idx="24">
                  <c:v>1</c:v>
                </c:pt>
                <c:pt idx="25">
                  <c:v>6</c:v>
                </c:pt>
                <c:pt idx="26">
                  <c:v>1</c:v>
                </c:pt>
                <c:pt idx="27">
                  <c:v>3</c:v>
                </c:pt>
              </c:numCache>
            </c:numRef>
          </c:val>
          <c:extLst>
            <c:ext xmlns:c16="http://schemas.microsoft.com/office/drawing/2014/chart" uri="{C3380CC4-5D6E-409C-BE32-E72D297353CC}">
              <c16:uniqueId val="{00000000-F487-4214-B0F6-57C09A48EF61}"/>
            </c:ext>
          </c:extLst>
        </c:ser>
        <c:dLbls>
          <c:showLegendKey val="0"/>
          <c:showVal val="0"/>
          <c:showCatName val="0"/>
          <c:showSerName val="0"/>
          <c:showPercent val="0"/>
          <c:showBubbleSize val="0"/>
        </c:dLbls>
        <c:gapWidth val="219"/>
        <c:overlap val="-27"/>
        <c:axId val="-812827504"/>
        <c:axId val="-812824384"/>
      </c:barChart>
      <c:catAx>
        <c:axId val="-812827504"/>
        <c:scaling>
          <c:orientation val="minMax"/>
        </c:scaling>
        <c:delete val="0"/>
        <c:axPos val="b"/>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fr-FR"/>
                  <a:t>Discipline given by participant during interview </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812824384"/>
        <c:crosses val="autoZero"/>
        <c:auto val="1"/>
        <c:lblAlgn val="ctr"/>
        <c:lblOffset val="100"/>
        <c:noMultiLvlLbl val="0"/>
      </c:catAx>
      <c:valAx>
        <c:axId val="-81282438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Number of participants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812827504"/>
        <c:crosses val="autoZero"/>
        <c:crossBetween val="between"/>
      </c:valAx>
      <c:spPr>
        <a:noFill/>
        <a:ln>
          <a:solidFill>
            <a:schemeClr val="accent1"/>
          </a:solid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mn-cs"/>
              </a:defRPr>
            </a:pPr>
            <a:r>
              <a:rPr lang="fr-FR" sz="1800" b="1" dirty="0"/>
              <a:t>First</a:t>
            </a:r>
            <a:r>
              <a:rPr lang="fr-FR" sz="1800" b="1" baseline="0" dirty="0"/>
              <a:t> </a:t>
            </a:r>
            <a:r>
              <a:rPr lang="fr-FR" sz="1800" b="1" baseline="0" dirty="0" err="1"/>
              <a:t>language</a:t>
            </a:r>
            <a:r>
              <a:rPr lang="fr-FR" sz="1800" b="1" baseline="0" dirty="0"/>
              <a:t>(s) / L1</a:t>
            </a:r>
            <a:endParaRPr lang="fr-FR" sz="1800" b="1" dirty="0"/>
          </a:p>
        </c:rich>
      </c:tx>
      <c:overlay val="0"/>
      <c:spPr>
        <a:noFill/>
        <a:ln>
          <a:noFill/>
        </a:ln>
        <a:effectLst/>
      </c:spPr>
      <c:txPr>
        <a:bodyPr rot="0" spcFirstLastPara="1" vertOverflow="ellipsis" vert="horz" wrap="square" anchor="ctr" anchorCtr="1"/>
        <a:lstStyle/>
        <a:p>
          <a:pPr>
            <a:defRPr sz="1800" b="1" i="0" u="none" strike="noStrike" kern="1200" spc="0" baseline="0">
              <a:solidFill>
                <a:schemeClr val="tx1">
                  <a:lumMod val="65000"/>
                  <a:lumOff val="35000"/>
                </a:schemeClr>
              </a:solidFill>
              <a:latin typeface="+mn-lt"/>
              <a:ea typeface="+mn-ea"/>
              <a:cs typeface="+mn-cs"/>
            </a:defRPr>
          </a:pPr>
          <a:endParaRPr lang="fr-FR"/>
        </a:p>
      </c:txPr>
    </c:title>
    <c:autoTitleDeleted val="0"/>
    <c:plotArea>
      <c:layout>
        <c:manualLayout>
          <c:layoutTarget val="inner"/>
          <c:xMode val="edge"/>
          <c:yMode val="edge"/>
          <c:x val="0.25516473860851002"/>
          <c:y val="0.10963829331300901"/>
          <c:w val="0.71550196850393699"/>
          <c:h val="0.720887649460484"/>
        </c:manualLayout>
      </c:layout>
      <c:barChart>
        <c:barDir val="bar"/>
        <c:grouping val="clustered"/>
        <c:varyColors val="0"/>
        <c:ser>
          <c:idx val="0"/>
          <c:order val="0"/>
          <c:spPr>
            <a:solidFill>
              <a:schemeClr val="accent1"/>
            </a:solidFill>
            <a:ln>
              <a:noFill/>
            </a:ln>
            <a:effectLst/>
          </c:spPr>
          <c:invertIfNegative val="0"/>
          <c:cat>
            <c:strRef>
              <c:f>'Participant Languages'!$F$2:$F$10</c:f>
              <c:strCache>
                <c:ptCount val="9"/>
                <c:pt idx="0">
                  <c:v>Romanian</c:v>
                </c:pt>
                <c:pt idx="1">
                  <c:v>French</c:v>
                </c:pt>
                <c:pt idx="2">
                  <c:v>Spanish</c:v>
                </c:pt>
                <c:pt idx="3">
                  <c:v>Norwegian</c:v>
                </c:pt>
                <c:pt idx="4">
                  <c:v>English</c:v>
                </c:pt>
                <c:pt idx="5">
                  <c:v>Portuguese</c:v>
                </c:pt>
                <c:pt idx="6">
                  <c:v>Chinese (Mandarin)</c:v>
                </c:pt>
                <c:pt idx="7">
                  <c:v>Dutch</c:v>
                </c:pt>
                <c:pt idx="8">
                  <c:v>Italian</c:v>
                </c:pt>
              </c:strCache>
            </c:strRef>
          </c:cat>
          <c:val>
            <c:numRef>
              <c:f>'Participant Languages'!$G$2:$G$10</c:f>
              <c:numCache>
                <c:formatCode>General</c:formatCode>
                <c:ptCount val="9"/>
                <c:pt idx="0">
                  <c:v>18</c:v>
                </c:pt>
                <c:pt idx="1">
                  <c:v>16</c:v>
                </c:pt>
                <c:pt idx="2">
                  <c:v>10</c:v>
                </c:pt>
                <c:pt idx="3">
                  <c:v>6</c:v>
                </c:pt>
                <c:pt idx="4">
                  <c:v>5</c:v>
                </c:pt>
                <c:pt idx="5">
                  <c:v>2</c:v>
                </c:pt>
                <c:pt idx="6">
                  <c:v>1</c:v>
                </c:pt>
                <c:pt idx="7">
                  <c:v>1</c:v>
                </c:pt>
                <c:pt idx="8">
                  <c:v>1</c:v>
                </c:pt>
              </c:numCache>
            </c:numRef>
          </c:val>
          <c:extLst>
            <c:ext xmlns:c16="http://schemas.microsoft.com/office/drawing/2014/chart" uri="{C3380CC4-5D6E-409C-BE32-E72D297353CC}">
              <c16:uniqueId val="{00000000-EE33-41EC-A220-44B1DF19E1F4}"/>
            </c:ext>
          </c:extLst>
        </c:ser>
        <c:dLbls>
          <c:showLegendKey val="0"/>
          <c:showVal val="0"/>
          <c:showCatName val="0"/>
          <c:showSerName val="0"/>
          <c:showPercent val="0"/>
          <c:showBubbleSize val="0"/>
        </c:dLbls>
        <c:gapWidth val="182"/>
        <c:axId val="-812036624"/>
        <c:axId val="-812034416"/>
      </c:barChart>
      <c:catAx>
        <c:axId val="-8120366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n-lt"/>
                <a:ea typeface="+mn-ea"/>
                <a:cs typeface="+mn-cs"/>
              </a:defRPr>
            </a:pPr>
            <a:endParaRPr lang="fr-FR"/>
          </a:p>
        </c:txPr>
        <c:crossAx val="-812034416"/>
        <c:crosses val="autoZero"/>
        <c:auto val="1"/>
        <c:lblAlgn val="ctr"/>
        <c:lblOffset val="100"/>
        <c:noMultiLvlLbl val="0"/>
      </c:catAx>
      <c:valAx>
        <c:axId val="-812034416"/>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r>
                  <a:rPr lang="fr-FR" sz="1600" dirty="0" err="1"/>
                  <a:t>Number</a:t>
                </a:r>
                <a:r>
                  <a:rPr lang="fr-FR" sz="1600" baseline="0" dirty="0"/>
                  <a:t> of Participants</a:t>
                </a:r>
                <a:endParaRPr lang="fr-FR" sz="1600" dirty="0"/>
              </a:p>
            </c:rich>
          </c:tx>
          <c:layout>
            <c:manualLayout>
              <c:xMode val="edge"/>
              <c:yMode val="edge"/>
              <c:x val="0.51695661783595304"/>
              <c:y val="0.92380259894167405"/>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fr-FR"/>
          </a:p>
        </c:txPr>
        <c:crossAx val="-8120366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fr-FR"/>
              <a:t>Social Media </a:t>
            </a:r>
          </a:p>
        </c:rich>
      </c:tx>
      <c:layout>
        <c:manualLayout>
          <c:xMode val="edge"/>
          <c:yMode val="edge"/>
          <c:x val="0.45037394336641201"/>
          <c:y val="0.0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fr-FR"/>
        </a:p>
      </c:txPr>
    </c:title>
    <c:autoTitleDeleted val="0"/>
    <c:view3D>
      <c:rotX val="15"/>
      <c:rotY val="20"/>
      <c:depthPercent val="100"/>
      <c:rAngAx val="0"/>
    </c:view3D>
    <c:floor>
      <c:thickness val="0"/>
      <c:spPr>
        <a:noFill/>
        <a:ln w="9525" cap="flat" cmpd="sng" algn="ctr">
          <a:solidFill>
            <a:schemeClr val="tx1">
              <a:lumMod val="15000"/>
              <a:lumOff val="85000"/>
            </a:schemeClr>
          </a:solidFill>
          <a:round/>
        </a:ln>
        <a:effectLst/>
        <a:sp3d contourW="9525">
          <a:contourClr>
            <a:schemeClr val="tx1">
              <a:lumMod val="15000"/>
              <a:lumOff val="85000"/>
            </a:schemeClr>
          </a:contourClr>
        </a:sp3d>
      </c:spPr>
    </c:floor>
    <c:sideWall>
      <c:thickness val="0"/>
      <c:spPr>
        <a:noFill/>
        <a:ln>
          <a:noFill/>
        </a:ln>
        <a:effectLst/>
        <a:sp3d/>
      </c:spPr>
    </c:sideWall>
    <c:backWall>
      <c:thickness val="0"/>
      <c:spPr>
        <a:noFill/>
        <a:ln>
          <a:noFill/>
        </a:ln>
        <a:effectLst/>
        <a:sp3d/>
      </c:spPr>
    </c:backWall>
    <c:plotArea>
      <c:layout/>
      <c:area3DChart>
        <c:grouping val="standard"/>
        <c:varyColors val="0"/>
        <c:ser>
          <c:idx val="0"/>
          <c:order val="0"/>
          <c:spPr>
            <a:solidFill>
              <a:schemeClr val="accent1"/>
            </a:solidFill>
            <a:ln>
              <a:noFill/>
            </a:ln>
            <a:effectLst/>
            <a:sp3d/>
          </c:spPr>
          <c:cat>
            <c:strRef>
              <c:f>'Totals '!$U$2:$Y$2</c:f>
              <c:strCache>
                <c:ptCount val="5"/>
                <c:pt idx="0">
                  <c:v>Facebook</c:v>
                </c:pt>
                <c:pt idx="1">
                  <c:v>Twitter/X</c:v>
                </c:pt>
                <c:pt idx="2">
                  <c:v>Instagram</c:v>
                </c:pt>
                <c:pt idx="3">
                  <c:v>Tik tok</c:v>
                </c:pt>
                <c:pt idx="4">
                  <c:v>Other social media</c:v>
                </c:pt>
              </c:strCache>
            </c:strRef>
          </c:cat>
          <c:val>
            <c:numRef>
              <c:f>'Totals '!$U$4:$Y$4</c:f>
              <c:numCache>
                <c:formatCode>0</c:formatCode>
                <c:ptCount val="5"/>
                <c:pt idx="0">
                  <c:v>28.333333333333279</c:v>
                </c:pt>
                <c:pt idx="1">
                  <c:v>35</c:v>
                </c:pt>
                <c:pt idx="2">
                  <c:v>6.666666666666667</c:v>
                </c:pt>
                <c:pt idx="3">
                  <c:v>3.333333333333333</c:v>
                </c:pt>
                <c:pt idx="4">
                  <c:v>20</c:v>
                </c:pt>
              </c:numCache>
            </c:numRef>
          </c:val>
          <c:extLst>
            <c:ext xmlns:c16="http://schemas.microsoft.com/office/drawing/2014/chart" uri="{C3380CC4-5D6E-409C-BE32-E72D297353CC}">
              <c16:uniqueId val="{00000000-F7D3-489B-997D-9167B7EC99AE}"/>
            </c:ext>
          </c:extLst>
        </c:ser>
        <c:dLbls>
          <c:showLegendKey val="0"/>
          <c:showVal val="0"/>
          <c:showCatName val="0"/>
          <c:showSerName val="0"/>
          <c:showPercent val="0"/>
          <c:showBubbleSize val="0"/>
        </c:dLbls>
        <c:axId val="-777375536"/>
        <c:axId val="-777371504"/>
        <c:axId val="-810338928"/>
      </c:area3DChart>
      <c:catAx>
        <c:axId val="-777375536"/>
        <c:scaling>
          <c:orientation val="minMax"/>
        </c:scaling>
        <c:delete val="0"/>
        <c:axPos val="b"/>
        <c:title>
          <c:tx>
            <c:rich>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fr-FR"/>
                  <a:t>Social media cited by participants during interview</a:t>
                </a:r>
              </a:p>
            </c:rich>
          </c:tx>
          <c:overlay val="0"/>
          <c:spPr>
            <a:noFill/>
            <a:ln>
              <a:noFill/>
            </a:ln>
            <a:effectLst/>
          </c:spPr>
          <c:txPr>
            <a:bodyPr rot="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fr-FR"/>
            </a:p>
          </c:txPr>
        </c:title>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777371504"/>
        <c:crosses val="autoZero"/>
        <c:auto val="1"/>
        <c:lblAlgn val="ctr"/>
        <c:lblOffset val="100"/>
        <c:noMultiLvlLbl val="0"/>
      </c:catAx>
      <c:valAx>
        <c:axId val="-7773715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r>
                  <a:rPr lang="fr-FR"/>
                  <a:t>Percentage of Participants</a:t>
                </a:r>
              </a:p>
            </c:rich>
          </c:tx>
          <c:layout>
            <c:manualLayout>
              <c:xMode val="edge"/>
              <c:yMode val="edge"/>
              <c:x val="1.5126427542493701E-2"/>
              <c:y val="0.140316797900262"/>
            </c:manualLayout>
          </c:layout>
          <c:overlay val="0"/>
          <c:spPr>
            <a:noFill/>
            <a:ln>
              <a:noFill/>
            </a:ln>
            <a:effectLst/>
          </c:spPr>
          <c:txPr>
            <a:bodyPr rot="-5400000" spcFirstLastPara="1" vertOverflow="ellipsis" vert="horz" wrap="square" anchor="ctr" anchorCtr="1"/>
            <a:lstStyle/>
            <a:p>
              <a:pPr>
                <a:defRPr sz="1330" b="0" i="0" u="none" strike="noStrike" kern="1200" baseline="0">
                  <a:solidFill>
                    <a:schemeClr val="tx1">
                      <a:lumMod val="65000"/>
                      <a:lumOff val="35000"/>
                    </a:schemeClr>
                  </a:solidFill>
                  <a:latin typeface="+mn-lt"/>
                  <a:ea typeface="+mn-ea"/>
                  <a:cs typeface="+mn-cs"/>
                </a:defRPr>
              </a:pPr>
              <a:endParaRPr lang="fr-FR"/>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777375536"/>
        <c:crosses val="autoZero"/>
        <c:crossBetween val="midCat"/>
      </c:valAx>
      <c:serAx>
        <c:axId val="-810338928"/>
        <c:scaling>
          <c:orientation val="minMax"/>
        </c:scaling>
        <c:delete val="1"/>
        <c:axPos val="b"/>
        <c:majorTickMark val="out"/>
        <c:minorTickMark val="none"/>
        <c:tickLblPos val="nextTo"/>
        <c:crossAx val="-777371504"/>
        <c:crosses val="autoZero"/>
      </c:serAx>
      <c:spPr>
        <a:noFill/>
        <a:ln>
          <a:noFill/>
        </a:ln>
        <a:effectLst/>
      </c:spPr>
    </c:plotArea>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fr-FR"/>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 dir="row">'Totals '!$J$2:$N$2</cx:f>
        <cx:lvl ptCount="5">
          <cx:pt idx="0">Video Abstracts</cx:pt>
          <cx:pt idx="1">Podcasts</cx:pt>
          <cx:pt idx="2">Graphical Abstracts</cx:pt>
          <cx:pt idx="3">Videographs</cx:pt>
          <cx:pt idx="4">Infographs</cx:pt>
        </cx:lvl>
      </cx:strDim>
      <cx:numDim type="size">
        <cx:f dir="row">'Totals '!$J$4:$N$4</cx:f>
        <cx:lvl ptCount="5" formatCode="0">
          <cx:pt idx="0">11.666666666666666</cx:pt>
          <cx:pt idx="1">13.333333333333334</cx:pt>
          <cx:pt idx="2">26.666666666666668</cx:pt>
          <cx:pt idx="3">15</cx:pt>
          <cx:pt idx="4">41.666666666666671</cx:pt>
        </cx:lvl>
      </cx:numDim>
    </cx:data>
  </cx:chartData>
  <cx:chart>
    <cx:title pos="t" align="ctr" overlay="0">
      <cx:tx>
        <cx:txData>
          <cx:v>DIGITAL Genres</cx:v>
        </cx:txData>
      </cx:tx>
      <cx:txPr>
        <a:bodyPr spcFirstLastPara="1" vertOverflow="ellipsis" horzOverflow="overflow" wrap="square" lIns="0" tIns="0" rIns="0" bIns="0" anchor="ctr" anchorCtr="1"/>
        <a:lstStyle/>
        <a:p>
          <a:pPr algn="ctr" rtl="0">
            <a:defRPr/>
          </a:pPr>
          <a:r>
            <a:rPr lang="fr-FR" sz="1800" b="1" i="0" u="none" strike="noStrike" baseline="0">
              <a:solidFill>
                <a:srgbClr val="000000">
                  <a:lumMod val="75000"/>
                  <a:lumOff val="25000"/>
                </a:srgbClr>
              </a:solidFill>
              <a:latin typeface="Calibri"/>
              <a:cs typeface="Calibri"/>
            </a:rPr>
            <a:t>DIGITAL Genres</a:t>
          </a:r>
        </a:p>
      </cx:txPr>
    </cx:title>
    <cx:plotArea>
      <cx:plotAreaRegion>
        <cx:series layoutId="treemap" uniqueId="{D6AEE4D8-F8CA-4565-A289-CEDC483B2ED1}">
          <cx:dataLabels pos="ctr">
            <cx:txPr>
              <a:bodyPr spcFirstLastPara="1" vertOverflow="ellipsis" horzOverflow="overflow" wrap="square" lIns="0" tIns="0" rIns="0" bIns="0" anchor="ctr" anchorCtr="1"/>
              <a:lstStyle/>
              <a:p>
                <a:pPr algn="ctr" rtl="0">
                  <a:defRPr sz="1800"/>
                </a:pPr>
                <a:endParaRPr lang="fr-FR" sz="1800" b="0" i="0" u="none" strike="noStrike" baseline="0">
                  <a:solidFill>
                    <a:srgbClr val="FFFFFF"/>
                  </a:solidFill>
                  <a:latin typeface="Arial"/>
                </a:endParaRPr>
              </a:p>
            </cx:txPr>
            <cx:visibility seriesName="0" categoryName="1" value="0"/>
          </cx:dataLabels>
          <cx:dataId val="0"/>
          <cx:layoutPr>
            <cx:parentLabelLayout val="overlapping"/>
          </cx:layoutPr>
        </cx:series>
      </cx:plotAreaRegion>
    </cx:plotArea>
  </cx:chart>
</cx: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411">
  <cs:axisTitle>
    <cs:lnRef idx="0"/>
    <cs:fillRef idx="0"/>
    <cs:effectRef idx="0"/>
    <cs:fontRef idx="minor">
      <a:schemeClr val="dk1">
        <a:lumMod val="75000"/>
        <a:lumOff val="25000"/>
      </a:schemeClr>
    </cs:fontRef>
    <cs:spPr>
      <a:solidFill>
        <a:schemeClr val="bg1">
          <a:lumMod val="65000"/>
        </a:schemeClr>
      </a:solidFill>
      <a:ln>
        <a:solidFill>
          <a:schemeClr val="bg1"/>
        </a:solidFill>
      </a:ln>
    </cs:spPr>
    <cs:defRPr sz="9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cs:chartArea>
  <cs:dataLabel>
    <cs:lnRef idx="0"/>
    <cs:fillRef idx="0"/>
    <cs:effectRef idx="0"/>
    <cs:fontRef idx="minor">
      <a:schemeClr val="lt1"/>
    </cs:fontRef>
    <cs:defRPr sz="900"/>
  </cs:dataLabel>
  <cs:dataLabelCallout>
    <cs:lnRef idx="0"/>
    <cs:fillRef idx="0"/>
    <cs:effectRef idx="0"/>
    <cs:fontRef idx="minor">
      <a:schemeClr val="lt1"/>
    </cs:fontRef>
    <cs:spPr>
      <a:solidFill>
        <a:schemeClr val="dk1">
          <a:lumMod val="65000"/>
          <a:lumOff val="35000"/>
          <a:alpha val="75000"/>
        </a:schemeClr>
      </a:solidFill>
    </cs:spPr>
    <cs:defRPr sz="9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ln>
        <a:solidFill>
          <a:schemeClr val="lt1"/>
        </a:solidFill>
      </a:ln>
    </cs:spPr>
  </cs:dataPoint>
  <cs:dataPoint3D>
    <cs:lnRef idx="0"/>
    <cs:fillRef idx="0">
      <cs:styleClr val="auto"/>
    </cs:fillRef>
    <cs:effectRef idx="0"/>
    <cs:fontRef idx="minor">
      <a:schemeClr val="dk1"/>
    </cs:fontRef>
    <cs:spPr>
      <a:solidFill>
        <a:schemeClr val="ph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75000"/>
            <a:lumOff val="25000"/>
          </a:schemeClr>
        </a:solidFill>
      </a:ln>
    </cs:spPr>
    <cs:defRPr sz="9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lumOff val="10000"/>
              </a:schemeClr>
            </a:gs>
            <a:gs pos="0">
              <a:schemeClr val="lt1">
                <a:lumMod val="75000"/>
                <a:alpha val="36000"/>
                <a:lumOff val="10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cs:seriesAxis>
  <cs:seriesLine>
    <cs:lnRef idx="0"/>
    <cs:fillRef idx="0"/>
    <cs:effectRef idx="0"/>
    <cs:fontRef idx="minor">
      <a:schemeClr val="dk1"/>
    </cs:fontRef>
    <cs:spPr>
      <a:ln w="9525" cap="flat">
        <a:solidFill>
          <a:schemeClr val="bg1">
            <a:lumMod val="50000"/>
          </a:schemeClr>
        </a:solidFill>
        <a:round/>
      </a:ln>
    </cs:spPr>
  </cs:seriesLine>
  <cs:title>
    <cs:lnRef idx="0"/>
    <cs:fillRef idx="0"/>
    <cs:effectRef idx="0"/>
    <cs:fontRef idx="minor">
      <a:schemeClr val="dk1">
        <a:lumMod val="75000"/>
        <a:lumOff val="25000"/>
      </a:schemeClr>
    </cs:fontRef>
    <cs:defRPr sz="1800" b="1"/>
  </cs:title>
  <cs:trendline>
    <cs:lnRef idx="0"/>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75000"/>
        <a:lumOff val="25000"/>
      </a:schemeClr>
    </cs:fontRef>
    <cs:defRPr sz="9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defRPr sz="9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729094C-B4F2-4F5B-A954-F1128D196E3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fr-FR"/>
        </a:p>
      </dgm:t>
    </dgm:pt>
    <dgm:pt modelId="{9FBD5180-1A37-47C6-B8A6-2212FAA42935}">
      <dgm:prSet phldrT="[Texte]"/>
      <dgm:spPr/>
      <dgm:t>
        <a:bodyPr/>
        <a:lstStyle/>
        <a:p>
          <a:r>
            <a:rPr lang="fr-FR" dirty="0"/>
            <a:t>Academic Background</a:t>
          </a:r>
        </a:p>
      </dgm:t>
    </dgm:pt>
    <dgm:pt modelId="{0DE8A999-68DD-4FF5-B1DE-5787B2594A7E}" type="parTrans" cxnId="{AA72463C-2C2A-40D3-BC5D-A226BFEDD137}">
      <dgm:prSet/>
      <dgm:spPr/>
      <dgm:t>
        <a:bodyPr/>
        <a:lstStyle/>
        <a:p>
          <a:endParaRPr lang="fr-FR"/>
        </a:p>
      </dgm:t>
    </dgm:pt>
    <dgm:pt modelId="{20D64FB3-E82C-4AA9-81A7-C23C88A231E8}" type="sibTrans" cxnId="{AA72463C-2C2A-40D3-BC5D-A226BFEDD137}">
      <dgm:prSet/>
      <dgm:spPr/>
      <dgm:t>
        <a:bodyPr/>
        <a:lstStyle/>
        <a:p>
          <a:endParaRPr lang="fr-FR"/>
        </a:p>
      </dgm:t>
    </dgm:pt>
    <dgm:pt modelId="{1D54C3CC-E4EB-4762-A2B0-AE41E15A6BC5}">
      <dgm:prSet phldrT="[Texte]" custT="1"/>
      <dgm:spPr/>
      <dgm:t>
        <a:bodyPr/>
        <a:lstStyle/>
        <a:p>
          <a:pPr>
            <a:buFont typeface="Arial" panose="020B0604020202020204" pitchFamily="34" charset="0"/>
            <a:buNone/>
          </a:pPr>
          <a:r>
            <a:rPr lang="en-US" sz="2000" dirty="0"/>
            <a:t>How long have you worked as a researcher in your field? </a:t>
          </a:r>
          <a:endParaRPr lang="fr-FR" sz="2000" dirty="0"/>
        </a:p>
      </dgm:t>
    </dgm:pt>
    <dgm:pt modelId="{767E9BEB-CB1B-43F4-9F79-5B2D45412006}" type="parTrans" cxnId="{83663507-550A-415E-ADB5-74C1B53C604C}">
      <dgm:prSet/>
      <dgm:spPr/>
      <dgm:t>
        <a:bodyPr/>
        <a:lstStyle/>
        <a:p>
          <a:endParaRPr lang="fr-FR"/>
        </a:p>
      </dgm:t>
    </dgm:pt>
    <dgm:pt modelId="{0B828070-62E4-48CB-BC35-F4AB7FD2E90F}" type="sibTrans" cxnId="{83663507-550A-415E-ADB5-74C1B53C604C}">
      <dgm:prSet/>
      <dgm:spPr/>
      <dgm:t>
        <a:bodyPr/>
        <a:lstStyle/>
        <a:p>
          <a:endParaRPr lang="fr-FR"/>
        </a:p>
      </dgm:t>
    </dgm:pt>
    <dgm:pt modelId="{E74EF248-42B5-4514-B39B-A67DC78BFD33}">
      <dgm:prSet phldrT="[Texte]"/>
      <dgm:spPr/>
      <dgm:t>
        <a:bodyPr/>
        <a:lstStyle/>
        <a:p>
          <a:r>
            <a:rPr lang="fr-FR" dirty="0" err="1"/>
            <a:t>Determining</a:t>
          </a:r>
          <a:r>
            <a:rPr lang="fr-FR" dirty="0"/>
            <a:t> </a:t>
          </a:r>
          <a:r>
            <a:rPr lang="fr-FR" dirty="0" err="1"/>
            <a:t>dissemination</a:t>
          </a:r>
          <a:r>
            <a:rPr lang="fr-FR" dirty="0"/>
            <a:t> practices</a:t>
          </a:r>
        </a:p>
      </dgm:t>
    </dgm:pt>
    <dgm:pt modelId="{BDDE6C68-7B4C-4EAA-BD27-59DA5DD7F1E8}" type="parTrans" cxnId="{BDD65510-76B7-4E71-BB8E-6F5BCAA2D20B}">
      <dgm:prSet/>
      <dgm:spPr/>
      <dgm:t>
        <a:bodyPr/>
        <a:lstStyle/>
        <a:p>
          <a:endParaRPr lang="fr-FR"/>
        </a:p>
      </dgm:t>
    </dgm:pt>
    <dgm:pt modelId="{CEAF62E9-3775-4E04-B05B-94220F7E65CD}" type="sibTrans" cxnId="{BDD65510-76B7-4E71-BB8E-6F5BCAA2D20B}">
      <dgm:prSet/>
      <dgm:spPr/>
      <dgm:t>
        <a:bodyPr/>
        <a:lstStyle/>
        <a:p>
          <a:endParaRPr lang="fr-FR"/>
        </a:p>
      </dgm:t>
    </dgm:pt>
    <dgm:pt modelId="{C531E4AF-375E-4E6F-B401-5F3DFCA20E1C}">
      <dgm:prSet phldrT="[Texte]" custT="1"/>
      <dgm:spPr/>
      <dgm:t>
        <a:bodyPr/>
        <a:lstStyle/>
        <a:p>
          <a:pPr marL="114300" lvl="1" indent="0" defTabSz="666750">
            <a:lnSpc>
              <a:spcPct val="90000"/>
            </a:lnSpc>
            <a:spcBef>
              <a:spcPct val="0"/>
            </a:spcBef>
            <a:spcAft>
              <a:spcPct val="15000"/>
            </a:spcAft>
            <a:buFont typeface="Arial" panose="020B0604020202020204" pitchFamily="34" charset="0"/>
            <a:buNone/>
          </a:pPr>
          <a:r>
            <a:rPr lang="fr-FR" sz="2000" dirty="0"/>
            <a:t>How do </a:t>
          </a:r>
          <a:r>
            <a:rPr lang="fr-FR" sz="2000" dirty="0" err="1"/>
            <a:t>you</a:t>
          </a:r>
          <a:r>
            <a:rPr lang="fr-FR" sz="2000" dirty="0"/>
            <a:t> </a:t>
          </a:r>
          <a:r>
            <a:rPr lang="fr-FR" sz="2000" dirty="0" err="1"/>
            <a:t>communicate</a:t>
          </a:r>
          <a:r>
            <a:rPr lang="fr-FR" sz="2000" dirty="0"/>
            <a:t> about </a:t>
          </a:r>
          <a:r>
            <a:rPr lang="fr-FR" sz="2000" dirty="0" err="1"/>
            <a:t>your</a:t>
          </a:r>
          <a:r>
            <a:rPr lang="fr-FR" sz="2000" dirty="0"/>
            <a:t> </a:t>
          </a:r>
          <a:r>
            <a:rPr lang="fr-FR" sz="2000" dirty="0" err="1"/>
            <a:t>research</a:t>
          </a:r>
          <a:r>
            <a:rPr lang="fr-FR" sz="2000" dirty="0"/>
            <a:t> </a:t>
          </a:r>
          <a:r>
            <a:rPr lang="fr-FR" sz="2000" dirty="0" err="1"/>
            <a:t>results</a:t>
          </a:r>
          <a:r>
            <a:rPr lang="fr-FR" sz="2000" dirty="0"/>
            <a:t>?</a:t>
          </a:r>
        </a:p>
      </dgm:t>
    </dgm:pt>
    <dgm:pt modelId="{5A924F8A-D4B3-45B9-8550-144FA9E35407}" type="parTrans" cxnId="{CCEA125D-DFF1-478E-93A7-ADE75296F3E9}">
      <dgm:prSet/>
      <dgm:spPr/>
      <dgm:t>
        <a:bodyPr/>
        <a:lstStyle/>
        <a:p>
          <a:endParaRPr lang="fr-FR"/>
        </a:p>
      </dgm:t>
    </dgm:pt>
    <dgm:pt modelId="{2E44E585-92CE-4AA0-ACCA-82BF4FD9C291}" type="sibTrans" cxnId="{CCEA125D-DFF1-478E-93A7-ADE75296F3E9}">
      <dgm:prSet/>
      <dgm:spPr/>
      <dgm:t>
        <a:bodyPr/>
        <a:lstStyle/>
        <a:p>
          <a:endParaRPr lang="fr-FR"/>
        </a:p>
      </dgm:t>
    </dgm:pt>
    <dgm:pt modelId="{1C9A36B7-44C4-4C77-BC85-F5EDF6D1B5C7}">
      <dgm:prSet phldrT="[Texte]" custT="1"/>
      <dgm:spPr/>
      <dgm:t>
        <a:bodyPr/>
        <a:lstStyle/>
        <a:p>
          <a:pPr marL="114300" lvl="1" indent="0" defTabSz="666750">
            <a:lnSpc>
              <a:spcPct val="90000"/>
            </a:lnSpc>
            <a:spcBef>
              <a:spcPct val="0"/>
            </a:spcBef>
            <a:spcAft>
              <a:spcPct val="15000"/>
            </a:spcAft>
            <a:buFont typeface="Arial" panose="020B0604020202020204" pitchFamily="34" charset="0"/>
            <a:buNone/>
          </a:pPr>
          <a:r>
            <a:rPr lang="en-GB" sz="2000" dirty="0"/>
            <a:t>	Do you ever communicate about your results using newer digital forms (such as video abstracts, graphical abstracts, podcasts, videocasts, or infographics posters)?</a:t>
          </a:r>
          <a:endParaRPr lang="fr-FR" sz="2000" dirty="0"/>
        </a:p>
      </dgm:t>
    </dgm:pt>
    <dgm:pt modelId="{2926F853-9D98-4E5D-9626-843EECD28228}" type="parTrans" cxnId="{437CBD83-472B-4B91-9743-544BBB4D4506}">
      <dgm:prSet/>
      <dgm:spPr/>
      <dgm:t>
        <a:bodyPr/>
        <a:lstStyle/>
        <a:p>
          <a:endParaRPr lang="fr-FR"/>
        </a:p>
      </dgm:t>
    </dgm:pt>
    <dgm:pt modelId="{9D132B31-D8A0-4FB1-B61E-30A32468C07D}" type="sibTrans" cxnId="{437CBD83-472B-4B91-9743-544BBB4D4506}">
      <dgm:prSet/>
      <dgm:spPr/>
      <dgm:t>
        <a:bodyPr/>
        <a:lstStyle/>
        <a:p>
          <a:endParaRPr lang="fr-FR"/>
        </a:p>
      </dgm:t>
    </dgm:pt>
    <dgm:pt modelId="{2B7062B0-5229-46F9-AE2C-826459BEFA59}">
      <dgm:prSet phldrT="[Texte]"/>
      <dgm:spPr/>
      <dgm:t>
        <a:bodyPr/>
        <a:lstStyle/>
        <a:p>
          <a:r>
            <a:rPr lang="fr-FR" dirty="0" err="1"/>
            <a:t>Determining</a:t>
          </a:r>
          <a:r>
            <a:rPr lang="fr-FR" dirty="0"/>
            <a:t> </a:t>
          </a:r>
          <a:r>
            <a:rPr lang="fr-FR" dirty="0" err="1"/>
            <a:t>outreach</a:t>
          </a:r>
          <a:r>
            <a:rPr lang="fr-FR" dirty="0"/>
            <a:t> practices</a:t>
          </a:r>
        </a:p>
      </dgm:t>
    </dgm:pt>
    <dgm:pt modelId="{46ED34C4-4A33-403F-8605-B113FDEC54B7}" type="parTrans" cxnId="{E9EEF9E2-6773-4228-B404-48C255F01AA1}">
      <dgm:prSet/>
      <dgm:spPr/>
      <dgm:t>
        <a:bodyPr/>
        <a:lstStyle/>
        <a:p>
          <a:endParaRPr lang="fr-FR"/>
        </a:p>
      </dgm:t>
    </dgm:pt>
    <dgm:pt modelId="{8A81E8E0-A94C-4A99-BAA2-DEB556EE4F86}" type="sibTrans" cxnId="{E9EEF9E2-6773-4228-B404-48C255F01AA1}">
      <dgm:prSet/>
      <dgm:spPr/>
      <dgm:t>
        <a:bodyPr/>
        <a:lstStyle/>
        <a:p>
          <a:endParaRPr lang="fr-FR"/>
        </a:p>
      </dgm:t>
    </dgm:pt>
    <dgm:pt modelId="{865D8986-25A4-4FDD-9CBF-4E6DF7DE95E8}">
      <dgm:prSet phldrT="[Texte]" custT="1"/>
      <dgm:spPr/>
      <dgm:t>
        <a:bodyPr/>
        <a:lstStyle/>
        <a:p>
          <a:pPr marL="114300" lvl="1" indent="0" defTabSz="666750">
            <a:lnSpc>
              <a:spcPct val="90000"/>
            </a:lnSpc>
            <a:spcBef>
              <a:spcPct val="0"/>
            </a:spcBef>
            <a:spcAft>
              <a:spcPct val="15000"/>
            </a:spcAft>
            <a:buFont typeface="Arial" panose="020B0604020202020204" pitchFamily="34" charset="0"/>
            <a:buNone/>
          </a:pPr>
          <a:r>
            <a:rPr lang="en-US" sz="2000" dirty="0"/>
            <a:t>	Do you communicate your research results in forms other than scientific research articles? </a:t>
          </a:r>
          <a:endParaRPr lang="fr-FR" sz="2000" dirty="0"/>
        </a:p>
      </dgm:t>
    </dgm:pt>
    <dgm:pt modelId="{B3DE930E-5489-44EC-A2C0-AB0C525187F8}" type="parTrans" cxnId="{CD947D59-3545-4B34-9F34-1B74D3253342}">
      <dgm:prSet/>
      <dgm:spPr/>
      <dgm:t>
        <a:bodyPr/>
        <a:lstStyle/>
        <a:p>
          <a:endParaRPr lang="fr-FR"/>
        </a:p>
      </dgm:t>
    </dgm:pt>
    <dgm:pt modelId="{C9FE5D36-E07D-442E-87AB-0AFA9BA86B27}" type="sibTrans" cxnId="{CD947D59-3545-4B34-9F34-1B74D3253342}">
      <dgm:prSet/>
      <dgm:spPr/>
      <dgm:t>
        <a:bodyPr/>
        <a:lstStyle/>
        <a:p>
          <a:endParaRPr lang="fr-FR"/>
        </a:p>
      </dgm:t>
    </dgm:pt>
    <dgm:pt modelId="{1172164C-B053-4A62-8924-6E2811F5D55E}">
      <dgm:prSet custT="1"/>
      <dgm:spPr/>
      <dgm:t>
        <a:bodyPr/>
        <a:lstStyle/>
        <a:p>
          <a:pPr>
            <a:buFont typeface="Arial" panose="020B0604020202020204" pitchFamily="34" charset="0"/>
            <a:buNone/>
          </a:pPr>
          <a:r>
            <a:rPr lang="en-US" sz="2000" dirty="0"/>
            <a:t>Do you consider yourself to be a junior or a senior researcher ?</a:t>
          </a:r>
        </a:p>
      </dgm:t>
    </dgm:pt>
    <dgm:pt modelId="{8E3E8227-4A53-467B-88C8-926F5BB6AD04}" type="parTrans" cxnId="{E06EAB8B-3129-4979-B089-EFC001B0CA50}">
      <dgm:prSet/>
      <dgm:spPr/>
      <dgm:t>
        <a:bodyPr/>
        <a:lstStyle/>
        <a:p>
          <a:endParaRPr lang="fr-FR"/>
        </a:p>
      </dgm:t>
    </dgm:pt>
    <dgm:pt modelId="{04772ACA-DADD-414A-B0E7-E6C894F45477}" type="sibTrans" cxnId="{E06EAB8B-3129-4979-B089-EFC001B0CA50}">
      <dgm:prSet/>
      <dgm:spPr/>
      <dgm:t>
        <a:bodyPr/>
        <a:lstStyle/>
        <a:p>
          <a:endParaRPr lang="fr-FR"/>
        </a:p>
      </dgm:t>
    </dgm:pt>
    <dgm:pt modelId="{7C232DFE-7E79-42AC-87FC-0D3A4EC82C7E}">
      <dgm:prSet/>
      <dgm:spPr/>
      <dgm:t>
        <a:bodyPr/>
        <a:lstStyle/>
        <a:p>
          <a:endParaRPr lang="en-US" sz="1400" dirty="0"/>
        </a:p>
      </dgm:t>
    </dgm:pt>
    <dgm:pt modelId="{435F8FBF-1CDB-4BE8-BF4E-0E7474B432A7}" type="parTrans" cxnId="{280933C4-09FA-4BAE-A98C-7F4E1E6907E7}">
      <dgm:prSet/>
      <dgm:spPr/>
      <dgm:t>
        <a:bodyPr/>
        <a:lstStyle/>
        <a:p>
          <a:endParaRPr lang="fr-FR"/>
        </a:p>
      </dgm:t>
    </dgm:pt>
    <dgm:pt modelId="{83D60A2E-11C0-40CF-98B5-44079CFCA6F4}" type="sibTrans" cxnId="{280933C4-09FA-4BAE-A98C-7F4E1E6907E7}">
      <dgm:prSet/>
      <dgm:spPr/>
      <dgm:t>
        <a:bodyPr/>
        <a:lstStyle/>
        <a:p>
          <a:endParaRPr lang="fr-FR"/>
        </a:p>
      </dgm:t>
    </dgm:pt>
    <dgm:pt modelId="{1EF57A8B-0FFA-431E-9286-40425912E383}">
      <dgm:prSet phldrT="[Texte]" custT="1"/>
      <dgm:spPr/>
      <dgm:t>
        <a:bodyPr/>
        <a:lstStyle/>
        <a:p>
          <a:pPr marL="114300" lvl="1" indent="0" defTabSz="666750">
            <a:lnSpc>
              <a:spcPct val="90000"/>
            </a:lnSpc>
            <a:spcBef>
              <a:spcPct val="0"/>
            </a:spcBef>
            <a:spcAft>
              <a:spcPct val="15000"/>
            </a:spcAft>
          </a:pPr>
          <a:endParaRPr lang="fr-FR" sz="1800" dirty="0"/>
        </a:p>
      </dgm:t>
    </dgm:pt>
    <dgm:pt modelId="{E8E7EB7A-ACFE-4A4C-8725-C031A6AD605D}" type="parTrans" cxnId="{B2E0E920-E277-4D8B-8B63-A298DB279B6F}">
      <dgm:prSet/>
      <dgm:spPr/>
      <dgm:t>
        <a:bodyPr/>
        <a:lstStyle/>
        <a:p>
          <a:endParaRPr lang="fr-FR"/>
        </a:p>
      </dgm:t>
    </dgm:pt>
    <dgm:pt modelId="{120D80B0-E57D-457A-97D4-321F2FB3B787}" type="sibTrans" cxnId="{B2E0E920-E277-4D8B-8B63-A298DB279B6F}">
      <dgm:prSet/>
      <dgm:spPr/>
      <dgm:t>
        <a:bodyPr/>
        <a:lstStyle/>
        <a:p>
          <a:endParaRPr lang="fr-FR"/>
        </a:p>
      </dgm:t>
    </dgm:pt>
    <dgm:pt modelId="{0934B547-F8EC-444E-8D9D-703CEE9F3010}">
      <dgm:prSet phldrT="[Texte]" custT="1"/>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dirty="0"/>
            <a:t>Do you communicate your research with a wider audience?</a:t>
          </a:r>
          <a:endParaRPr lang="fr-FR" sz="2000" dirty="0"/>
        </a:p>
      </dgm:t>
    </dgm:pt>
    <dgm:pt modelId="{DF71CC52-84A9-4734-B373-EAF9E7CCB5F0}" type="parTrans" cxnId="{5F14E2C0-E911-4F66-9386-8505699D0B8B}">
      <dgm:prSet/>
      <dgm:spPr/>
      <dgm:t>
        <a:bodyPr/>
        <a:lstStyle/>
        <a:p>
          <a:endParaRPr lang="fr-FR"/>
        </a:p>
      </dgm:t>
    </dgm:pt>
    <dgm:pt modelId="{DD6346D3-DB09-4425-8283-DEACFCC63D29}" type="sibTrans" cxnId="{5F14E2C0-E911-4F66-9386-8505699D0B8B}">
      <dgm:prSet/>
      <dgm:spPr/>
      <dgm:t>
        <a:bodyPr/>
        <a:lstStyle/>
        <a:p>
          <a:endParaRPr lang="fr-FR"/>
        </a:p>
      </dgm:t>
    </dgm:pt>
    <dgm:pt modelId="{CEB5A15F-849B-4E76-91CC-A7D3C6885BFB}">
      <dgm:prSet phldrT="[Texte]" custT="1"/>
      <dgm:spPr/>
      <dgm:t>
        <a:bodyPr/>
        <a:lstStyle/>
        <a:p>
          <a:pPr marL="114300" lvl="1" indent="0" defTabSz="666750">
            <a:lnSpc>
              <a:spcPct val="90000"/>
            </a:lnSpc>
            <a:spcBef>
              <a:spcPct val="0"/>
            </a:spcBef>
            <a:spcAft>
              <a:spcPct val="15000"/>
            </a:spcAft>
            <a:buFont typeface="Arial" panose="020B0604020202020204" pitchFamily="34" charset="0"/>
            <a:buChar char="•"/>
          </a:pPr>
          <a:endParaRPr lang="fr-FR" sz="2000" dirty="0"/>
        </a:p>
      </dgm:t>
    </dgm:pt>
    <dgm:pt modelId="{2707E8BB-EB53-4706-A946-2844F9052F7E}" type="parTrans" cxnId="{BBA091FE-A088-4E2E-98F1-F379FD083028}">
      <dgm:prSet/>
      <dgm:spPr/>
      <dgm:t>
        <a:bodyPr/>
        <a:lstStyle/>
        <a:p>
          <a:endParaRPr lang="fr-FR"/>
        </a:p>
      </dgm:t>
    </dgm:pt>
    <dgm:pt modelId="{BA9CC734-DEF1-48F7-B81F-8D3B7C28C4EF}" type="sibTrans" cxnId="{BBA091FE-A088-4E2E-98F1-F379FD083028}">
      <dgm:prSet/>
      <dgm:spPr/>
      <dgm:t>
        <a:bodyPr/>
        <a:lstStyle/>
        <a:p>
          <a:endParaRPr lang="fr-FR"/>
        </a:p>
      </dgm:t>
    </dgm:pt>
    <dgm:pt modelId="{3A0DA76A-37EC-4C40-805E-84C12E8AFD60}">
      <dgm:prSet phldrT="[Texte]" custT="1"/>
      <dgm:spPr/>
      <dgm:t>
        <a:bodyPr/>
        <a:lstStyle/>
        <a:p>
          <a:pPr marL="0" marR="0" lvl="0" indent="0" defTabSz="914400" eaLnBrk="1" fontAlgn="auto" latinLnBrk="0" hangingPunct="1">
            <a:lnSpc>
              <a:spcPct val="100000"/>
            </a:lnSpc>
            <a:spcBef>
              <a:spcPts val="0"/>
            </a:spcBef>
            <a:spcAft>
              <a:spcPts val="0"/>
            </a:spcAft>
            <a:buClrTx/>
            <a:buSzTx/>
            <a:buFont typeface="Arial" panose="020B0604020202020204" pitchFamily="34" charset="0"/>
            <a:buNone/>
            <a:tabLst/>
            <a:defRPr/>
          </a:pPr>
          <a:r>
            <a:rPr lang="en-US" sz="2000" dirty="0"/>
            <a:t>What types of social media do you use? </a:t>
          </a:r>
          <a:endParaRPr lang="fr-FR" sz="2000" dirty="0"/>
        </a:p>
        <a:p>
          <a:pPr marL="114300" lvl="1" indent="0" defTabSz="666750">
            <a:lnSpc>
              <a:spcPct val="90000"/>
            </a:lnSpc>
            <a:spcBef>
              <a:spcPct val="0"/>
            </a:spcBef>
            <a:spcAft>
              <a:spcPct val="15000"/>
            </a:spcAft>
          </a:pPr>
          <a:endParaRPr lang="fr-FR" sz="2000" dirty="0"/>
        </a:p>
      </dgm:t>
    </dgm:pt>
    <dgm:pt modelId="{441313DB-1D5C-4A3A-8D2B-2AFC5B04E784}" type="parTrans" cxnId="{0B45ECDA-7638-45B4-AA10-7BE5AF586909}">
      <dgm:prSet/>
      <dgm:spPr/>
    </dgm:pt>
    <dgm:pt modelId="{EBCE5699-4E5B-4325-BFE2-C3D1DCC3078F}" type="sibTrans" cxnId="{0B45ECDA-7638-45B4-AA10-7BE5AF586909}">
      <dgm:prSet/>
      <dgm:spPr/>
    </dgm:pt>
    <dgm:pt modelId="{608360A0-58B4-45DB-8652-6F91D7A5CB36}">
      <dgm:prSet phldrT="[Texte]" custT="1"/>
      <dgm:spPr/>
      <dgm:t>
        <a:bodyPr/>
        <a:lstStyle/>
        <a:p>
          <a:pPr marL="114300" lvl="1" indent="0" defTabSz="666750">
            <a:lnSpc>
              <a:spcPct val="90000"/>
            </a:lnSpc>
            <a:spcBef>
              <a:spcPct val="0"/>
            </a:spcBef>
            <a:spcAft>
              <a:spcPct val="15000"/>
            </a:spcAft>
            <a:buFont typeface="Arial" panose="020B0604020202020204" pitchFamily="34" charset="0"/>
            <a:buNone/>
          </a:pPr>
          <a:endParaRPr lang="fr-FR" sz="2000" dirty="0"/>
        </a:p>
      </dgm:t>
    </dgm:pt>
    <dgm:pt modelId="{5150BDF2-F2E7-46C9-ACFA-9CD03000B1A3}" type="parTrans" cxnId="{F10FFF5A-F903-411A-A3E3-68B92C041426}">
      <dgm:prSet/>
      <dgm:spPr/>
    </dgm:pt>
    <dgm:pt modelId="{67DD4574-9B7E-47A1-AFB0-38BB9CE605E5}" type="sibTrans" cxnId="{F10FFF5A-F903-411A-A3E3-68B92C041426}">
      <dgm:prSet/>
      <dgm:spPr/>
    </dgm:pt>
    <dgm:pt modelId="{C00A0ED5-15D4-4FE8-B289-0146C04AF5EE}">
      <dgm:prSet custT="1"/>
      <dgm:spPr/>
      <dgm:t>
        <a:bodyPr/>
        <a:lstStyle/>
        <a:p>
          <a:pPr>
            <a:buFont typeface="Arial" panose="020B0604020202020204" pitchFamily="34" charset="0"/>
            <a:buNone/>
          </a:pPr>
          <a:endParaRPr lang="en-US" sz="2000" dirty="0"/>
        </a:p>
      </dgm:t>
    </dgm:pt>
    <dgm:pt modelId="{C6F5AB86-76C5-485B-B883-050B7D0E97CB}" type="parTrans" cxnId="{8469383D-119B-4B34-86DA-57316DAB4A1A}">
      <dgm:prSet/>
      <dgm:spPr/>
    </dgm:pt>
    <dgm:pt modelId="{16637EC8-00D2-48C3-8FE8-1F5B5656F01D}" type="sibTrans" cxnId="{8469383D-119B-4B34-86DA-57316DAB4A1A}">
      <dgm:prSet/>
      <dgm:spPr/>
    </dgm:pt>
    <dgm:pt modelId="{8FA2E6BA-42A4-4F61-8CEE-F89B32BE4126}">
      <dgm:prSet phldrT="[Texte]" custT="1"/>
      <dgm:spPr/>
      <dgm:t>
        <a:bodyPr/>
        <a:lstStyle/>
        <a:p>
          <a:pPr marL="114300" lvl="1" indent="0" defTabSz="666750">
            <a:lnSpc>
              <a:spcPct val="90000"/>
            </a:lnSpc>
            <a:spcBef>
              <a:spcPct val="0"/>
            </a:spcBef>
            <a:spcAft>
              <a:spcPct val="15000"/>
            </a:spcAft>
            <a:buFont typeface="Arial" panose="020B0604020202020204" pitchFamily="34" charset="0"/>
            <a:buNone/>
          </a:pPr>
          <a:endParaRPr lang="fr-FR" sz="2000" dirty="0"/>
        </a:p>
      </dgm:t>
    </dgm:pt>
    <dgm:pt modelId="{B03904EC-A439-48A9-B634-727CC7940A6C}" type="parTrans" cxnId="{E30EE464-A10D-4992-8A36-A9C75E567C3B}">
      <dgm:prSet/>
      <dgm:spPr/>
    </dgm:pt>
    <dgm:pt modelId="{E858AB9B-E61A-4C60-83A2-A82618986698}" type="sibTrans" cxnId="{E30EE464-A10D-4992-8A36-A9C75E567C3B}">
      <dgm:prSet/>
      <dgm:spPr/>
    </dgm:pt>
    <dgm:pt modelId="{AD792386-2606-46CF-B2CA-3CFEC2DAEDCA}">
      <dgm:prSet phldrT="[Texte]" custT="1"/>
      <dgm:spPr/>
      <dgm:t>
        <a:bodyPr/>
        <a:lstStyle/>
        <a:p>
          <a:pPr marL="114300" lvl="1" indent="0" defTabSz="666750">
            <a:lnSpc>
              <a:spcPct val="90000"/>
            </a:lnSpc>
            <a:spcBef>
              <a:spcPct val="0"/>
            </a:spcBef>
            <a:spcAft>
              <a:spcPct val="15000"/>
            </a:spcAft>
            <a:buFont typeface="Arial" panose="020B0604020202020204" pitchFamily="34" charset="0"/>
            <a:buNone/>
          </a:pPr>
          <a:r>
            <a:rPr lang="en-US" sz="2000" dirty="0"/>
            <a:t> </a:t>
          </a:r>
          <a:endParaRPr lang="fr-FR" sz="2000" dirty="0"/>
        </a:p>
      </dgm:t>
    </dgm:pt>
    <dgm:pt modelId="{BC986FF3-F469-4D22-B272-FA6B79736013}" type="parTrans" cxnId="{97EFFA0E-5132-4DE5-A6B8-E62D9273CD5C}">
      <dgm:prSet/>
      <dgm:spPr/>
    </dgm:pt>
    <dgm:pt modelId="{57985522-7A55-47F0-B141-CD62E335DDBD}" type="sibTrans" cxnId="{97EFFA0E-5132-4DE5-A6B8-E62D9273CD5C}">
      <dgm:prSet/>
      <dgm:spPr/>
    </dgm:pt>
    <dgm:pt modelId="{A9981705-F1E7-4ED2-84D1-54851B4B236E}" type="pres">
      <dgm:prSet presAssocID="{4729094C-B4F2-4F5B-A954-F1128D196E3D}" presName="Name0" presStyleCnt="0">
        <dgm:presLayoutVars>
          <dgm:dir/>
          <dgm:animLvl val="lvl"/>
          <dgm:resizeHandles val="exact"/>
        </dgm:presLayoutVars>
      </dgm:prSet>
      <dgm:spPr/>
    </dgm:pt>
    <dgm:pt modelId="{258172DB-A6EE-4FDE-BD92-3FEB179CEDEF}" type="pres">
      <dgm:prSet presAssocID="{9FBD5180-1A37-47C6-B8A6-2212FAA42935}" presName="linNode" presStyleCnt="0"/>
      <dgm:spPr/>
    </dgm:pt>
    <dgm:pt modelId="{260A55C1-B1E5-4558-8417-80121EE3D3A8}" type="pres">
      <dgm:prSet presAssocID="{9FBD5180-1A37-47C6-B8A6-2212FAA42935}" presName="parentText" presStyleLbl="node1" presStyleIdx="0" presStyleCnt="3">
        <dgm:presLayoutVars>
          <dgm:chMax val="1"/>
          <dgm:bulletEnabled val="1"/>
        </dgm:presLayoutVars>
      </dgm:prSet>
      <dgm:spPr/>
    </dgm:pt>
    <dgm:pt modelId="{E05DC221-4C3E-4ADB-99F6-56AC675247EE}" type="pres">
      <dgm:prSet presAssocID="{9FBD5180-1A37-47C6-B8A6-2212FAA42935}" presName="descendantText" presStyleLbl="alignAccFollowNode1" presStyleIdx="0" presStyleCnt="3" custScaleY="114092">
        <dgm:presLayoutVars>
          <dgm:bulletEnabled val="1"/>
        </dgm:presLayoutVars>
      </dgm:prSet>
      <dgm:spPr/>
    </dgm:pt>
    <dgm:pt modelId="{6F1F5636-11AA-4556-BC80-4A1E2A900D95}" type="pres">
      <dgm:prSet presAssocID="{20D64FB3-E82C-4AA9-81A7-C23C88A231E8}" presName="sp" presStyleCnt="0"/>
      <dgm:spPr/>
    </dgm:pt>
    <dgm:pt modelId="{CD6D3C01-69A5-47C8-90A4-BB83B01C1E3E}" type="pres">
      <dgm:prSet presAssocID="{E74EF248-42B5-4514-B39B-A67DC78BFD33}" presName="linNode" presStyleCnt="0"/>
      <dgm:spPr/>
    </dgm:pt>
    <dgm:pt modelId="{74EE78B7-AEB9-44D6-AFE4-D76012569EC5}" type="pres">
      <dgm:prSet presAssocID="{E74EF248-42B5-4514-B39B-A67DC78BFD33}" presName="parentText" presStyleLbl="node1" presStyleIdx="1" presStyleCnt="3">
        <dgm:presLayoutVars>
          <dgm:chMax val="1"/>
          <dgm:bulletEnabled val="1"/>
        </dgm:presLayoutVars>
      </dgm:prSet>
      <dgm:spPr/>
    </dgm:pt>
    <dgm:pt modelId="{6704A973-E7CA-4FD6-BF84-1CB1B6261F13}" type="pres">
      <dgm:prSet presAssocID="{E74EF248-42B5-4514-B39B-A67DC78BFD33}" presName="descendantText" presStyleLbl="alignAccFollowNode1" presStyleIdx="1" presStyleCnt="3" custScaleY="131685">
        <dgm:presLayoutVars>
          <dgm:bulletEnabled val="1"/>
        </dgm:presLayoutVars>
      </dgm:prSet>
      <dgm:spPr/>
    </dgm:pt>
    <dgm:pt modelId="{F591FB01-E61B-4471-B473-B69CE8802A74}" type="pres">
      <dgm:prSet presAssocID="{CEAF62E9-3775-4E04-B05B-94220F7E65CD}" presName="sp" presStyleCnt="0"/>
      <dgm:spPr/>
    </dgm:pt>
    <dgm:pt modelId="{674C1E86-CA5B-4CA1-A4A2-64CFA3D898E4}" type="pres">
      <dgm:prSet presAssocID="{2B7062B0-5229-46F9-AE2C-826459BEFA59}" presName="linNode" presStyleCnt="0"/>
      <dgm:spPr/>
    </dgm:pt>
    <dgm:pt modelId="{6380EAF9-9BD1-43A9-ABE5-F11BF08C6345}" type="pres">
      <dgm:prSet presAssocID="{2B7062B0-5229-46F9-AE2C-826459BEFA59}" presName="parentText" presStyleLbl="node1" presStyleIdx="2" presStyleCnt="3">
        <dgm:presLayoutVars>
          <dgm:chMax val="1"/>
          <dgm:bulletEnabled val="1"/>
        </dgm:presLayoutVars>
      </dgm:prSet>
      <dgm:spPr/>
    </dgm:pt>
    <dgm:pt modelId="{F9FA742E-F8A2-4D3A-8973-C7B451CB7CD2}" type="pres">
      <dgm:prSet presAssocID="{2B7062B0-5229-46F9-AE2C-826459BEFA59}" presName="descendantText" presStyleLbl="alignAccFollowNode1" presStyleIdx="2" presStyleCnt="3" custScaleY="137800">
        <dgm:presLayoutVars>
          <dgm:bulletEnabled val="1"/>
        </dgm:presLayoutVars>
      </dgm:prSet>
      <dgm:spPr/>
    </dgm:pt>
  </dgm:ptLst>
  <dgm:cxnLst>
    <dgm:cxn modelId="{83663507-550A-415E-ADB5-74C1B53C604C}" srcId="{9FBD5180-1A37-47C6-B8A6-2212FAA42935}" destId="{1D54C3CC-E4EB-4762-A2B0-AE41E15A6BC5}" srcOrd="0" destOrd="0" parTransId="{767E9BEB-CB1B-43F4-9F79-5B2D45412006}" sibTransId="{0B828070-62E4-48CB-BC35-F4AB7FD2E90F}"/>
    <dgm:cxn modelId="{7F21D809-1289-4BDC-A0CA-C097CDB0BAEC}" type="presOf" srcId="{1D54C3CC-E4EB-4762-A2B0-AE41E15A6BC5}" destId="{E05DC221-4C3E-4ADB-99F6-56AC675247EE}" srcOrd="0" destOrd="0" presId="urn:microsoft.com/office/officeart/2005/8/layout/vList5"/>
    <dgm:cxn modelId="{E5361A0E-2B87-45E9-B532-678ED586D8B5}" type="presOf" srcId="{1EF57A8B-0FFA-431E-9286-40425912E383}" destId="{6704A973-E7CA-4FD6-BF84-1CB1B6261F13}" srcOrd="0" destOrd="4" presId="urn:microsoft.com/office/officeart/2005/8/layout/vList5"/>
    <dgm:cxn modelId="{97EFFA0E-5132-4DE5-A6B8-E62D9273CD5C}" srcId="{CEB5A15F-849B-4E76-91CC-A7D3C6885BFB}" destId="{AD792386-2606-46CF-B2CA-3CFEC2DAEDCA}" srcOrd="1" destOrd="0" parTransId="{BC986FF3-F469-4D22-B272-FA6B79736013}" sibTransId="{57985522-7A55-47F0-B141-CD62E335DDBD}"/>
    <dgm:cxn modelId="{BDD65510-76B7-4E71-BB8E-6F5BCAA2D20B}" srcId="{4729094C-B4F2-4F5B-A954-F1128D196E3D}" destId="{E74EF248-42B5-4514-B39B-A67DC78BFD33}" srcOrd="1" destOrd="0" parTransId="{BDDE6C68-7B4C-4EAA-BD27-59DA5DD7F1E8}" sibTransId="{CEAF62E9-3775-4E04-B05B-94220F7E65CD}"/>
    <dgm:cxn modelId="{D1874C15-C025-4F17-92B8-66FC19E07D32}" type="presOf" srcId="{7C232DFE-7E79-42AC-87FC-0D3A4EC82C7E}" destId="{E05DC221-4C3E-4ADB-99F6-56AC675247EE}" srcOrd="0" destOrd="3" presId="urn:microsoft.com/office/officeart/2005/8/layout/vList5"/>
    <dgm:cxn modelId="{E3D20419-9403-477E-B723-2F56CB3E9F43}" type="presOf" srcId="{2B7062B0-5229-46F9-AE2C-826459BEFA59}" destId="{6380EAF9-9BD1-43A9-ABE5-F11BF08C6345}" srcOrd="0" destOrd="0" presId="urn:microsoft.com/office/officeart/2005/8/layout/vList5"/>
    <dgm:cxn modelId="{B2E0E920-E277-4D8B-8B63-A298DB279B6F}" srcId="{E74EF248-42B5-4514-B39B-A67DC78BFD33}" destId="{1EF57A8B-0FFA-431E-9286-40425912E383}" srcOrd="3" destOrd="0" parTransId="{E8E7EB7A-ACFE-4A4C-8725-C031A6AD605D}" sibTransId="{120D80B0-E57D-457A-97D4-321F2FB3B787}"/>
    <dgm:cxn modelId="{BB53E834-B8C3-4C7D-9C5F-B178F8C8D545}" type="presOf" srcId="{865D8986-25A4-4FDD-9CBF-4E6DF7DE95E8}" destId="{F9FA742E-F8A2-4D3A-8973-C7B451CB7CD2}" srcOrd="0" destOrd="1" presId="urn:microsoft.com/office/officeart/2005/8/layout/vList5"/>
    <dgm:cxn modelId="{A68B0F3A-64DE-4479-88BF-149C54353D55}" type="presOf" srcId="{E74EF248-42B5-4514-B39B-A67DC78BFD33}" destId="{74EE78B7-AEB9-44D6-AFE4-D76012569EC5}" srcOrd="0" destOrd="0" presId="urn:microsoft.com/office/officeart/2005/8/layout/vList5"/>
    <dgm:cxn modelId="{AA72463C-2C2A-40D3-BC5D-A226BFEDD137}" srcId="{4729094C-B4F2-4F5B-A954-F1128D196E3D}" destId="{9FBD5180-1A37-47C6-B8A6-2212FAA42935}" srcOrd="0" destOrd="0" parTransId="{0DE8A999-68DD-4FF5-B1DE-5787B2594A7E}" sibTransId="{20D64FB3-E82C-4AA9-81A7-C23C88A231E8}"/>
    <dgm:cxn modelId="{8469383D-119B-4B34-86DA-57316DAB4A1A}" srcId="{1D54C3CC-E4EB-4762-A2B0-AE41E15A6BC5}" destId="{C00A0ED5-15D4-4FE8-B289-0146C04AF5EE}" srcOrd="0" destOrd="0" parTransId="{C6F5AB86-76C5-485B-B883-050B7D0E97CB}" sibTransId="{16637EC8-00D2-48C3-8FE8-1F5B5656F01D}"/>
    <dgm:cxn modelId="{CCEA125D-DFF1-478E-93A7-ADE75296F3E9}" srcId="{E74EF248-42B5-4514-B39B-A67DC78BFD33}" destId="{C531E4AF-375E-4E6F-B401-5F3DFCA20E1C}" srcOrd="1" destOrd="0" parTransId="{5A924F8A-D4B3-45B9-8550-144FA9E35407}" sibTransId="{2E44E585-92CE-4AA0-ACCA-82BF4FD9C291}"/>
    <dgm:cxn modelId="{1BA10362-C0EC-4D84-B992-387BA947E784}" type="presOf" srcId="{3A0DA76A-37EC-4C40-805E-84C12E8AFD60}" destId="{F9FA742E-F8A2-4D3A-8973-C7B451CB7CD2}" srcOrd="0" destOrd="4" presId="urn:microsoft.com/office/officeart/2005/8/layout/vList5"/>
    <dgm:cxn modelId="{E30EE464-A10D-4992-8A36-A9C75E567C3B}" srcId="{E74EF248-42B5-4514-B39B-A67DC78BFD33}" destId="{8FA2E6BA-42A4-4F61-8CEE-F89B32BE4126}" srcOrd="2" destOrd="0" parTransId="{B03904EC-A439-48A9-B634-727CC7940A6C}" sibTransId="{E858AB9B-E61A-4C60-83A2-A82618986698}"/>
    <dgm:cxn modelId="{1FC21B65-DE75-4D73-B1C1-B58F3BFD359E}" type="presOf" srcId="{C00A0ED5-15D4-4FE8-B289-0146C04AF5EE}" destId="{E05DC221-4C3E-4ADB-99F6-56AC675247EE}" srcOrd="0" destOrd="1" presId="urn:microsoft.com/office/officeart/2005/8/layout/vList5"/>
    <dgm:cxn modelId="{CCF1A565-4933-4C4B-9AFA-38B1EDA25ED8}" type="presOf" srcId="{9FBD5180-1A37-47C6-B8A6-2212FAA42935}" destId="{260A55C1-B1E5-4558-8417-80121EE3D3A8}" srcOrd="0" destOrd="0" presId="urn:microsoft.com/office/officeart/2005/8/layout/vList5"/>
    <dgm:cxn modelId="{83537A59-D711-43FF-981C-ECFEE63F0DF9}" type="presOf" srcId="{C531E4AF-375E-4E6F-B401-5F3DFCA20E1C}" destId="{6704A973-E7CA-4FD6-BF84-1CB1B6261F13}" srcOrd="0" destOrd="1" presId="urn:microsoft.com/office/officeart/2005/8/layout/vList5"/>
    <dgm:cxn modelId="{CD947D59-3545-4B34-9F34-1B74D3253342}" srcId="{CEB5A15F-849B-4E76-91CC-A7D3C6885BFB}" destId="{865D8986-25A4-4FDD-9CBF-4E6DF7DE95E8}" srcOrd="0" destOrd="0" parTransId="{B3DE930E-5489-44EC-A2C0-AB0C525187F8}" sibTransId="{C9FE5D36-E07D-442E-87AB-0AFA9BA86B27}"/>
    <dgm:cxn modelId="{F10FFF5A-F903-411A-A3E3-68B92C041426}" srcId="{E74EF248-42B5-4514-B39B-A67DC78BFD33}" destId="{608360A0-58B4-45DB-8652-6F91D7A5CB36}" srcOrd="0" destOrd="0" parTransId="{5150BDF2-F2E7-46C9-ACFA-9CD03000B1A3}" sibTransId="{67DD4574-9B7E-47A1-AFB0-38BB9CE605E5}"/>
    <dgm:cxn modelId="{5952B57D-FC5C-4D05-804F-5D940FE9A5A5}" type="presOf" srcId="{4729094C-B4F2-4F5B-A954-F1128D196E3D}" destId="{A9981705-F1E7-4ED2-84D1-54851B4B236E}" srcOrd="0" destOrd="0" presId="urn:microsoft.com/office/officeart/2005/8/layout/vList5"/>
    <dgm:cxn modelId="{437CBD83-472B-4B91-9743-544BBB4D4506}" srcId="{8FA2E6BA-42A4-4F61-8CEE-F89B32BE4126}" destId="{1C9A36B7-44C4-4C77-BC85-F5EDF6D1B5C7}" srcOrd="0" destOrd="0" parTransId="{2926F853-9D98-4E5D-9626-843EECD28228}" sibTransId="{9D132B31-D8A0-4FB1-B61E-30A32468C07D}"/>
    <dgm:cxn modelId="{E06EAB8B-3129-4979-B089-EFC001B0CA50}" srcId="{1D54C3CC-E4EB-4762-A2B0-AE41E15A6BC5}" destId="{1172164C-B053-4A62-8924-6E2811F5D55E}" srcOrd="1" destOrd="0" parTransId="{8E3E8227-4A53-467B-88C8-926F5BB6AD04}" sibTransId="{04772ACA-DADD-414A-B0E7-E6C894F45477}"/>
    <dgm:cxn modelId="{C98EF68B-119B-4E9B-B62D-30CE6E3ABCC7}" type="presOf" srcId="{CEB5A15F-849B-4E76-91CC-A7D3C6885BFB}" destId="{F9FA742E-F8A2-4D3A-8973-C7B451CB7CD2}" srcOrd="0" destOrd="0" presId="urn:microsoft.com/office/officeart/2005/8/layout/vList5"/>
    <dgm:cxn modelId="{A0EE2898-4725-45BD-BD7F-B07FACA72ED0}" type="presOf" srcId="{1C9A36B7-44C4-4C77-BC85-F5EDF6D1B5C7}" destId="{6704A973-E7CA-4FD6-BF84-1CB1B6261F13}" srcOrd="0" destOrd="3" presId="urn:microsoft.com/office/officeart/2005/8/layout/vList5"/>
    <dgm:cxn modelId="{5F14E2C0-E911-4F66-9386-8505699D0B8B}" srcId="{AD792386-2606-46CF-B2CA-3CFEC2DAEDCA}" destId="{0934B547-F8EC-444E-8D9D-703CEE9F3010}" srcOrd="0" destOrd="0" parTransId="{DF71CC52-84A9-4734-B373-EAF9E7CCB5F0}" sibTransId="{DD6346D3-DB09-4425-8283-DEACFCC63D29}"/>
    <dgm:cxn modelId="{280933C4-09FA-4BAE-A98C-7F4E1E6907E7}" srcId="{9FBD5180-1A37-47C6-B8A6-2212FAA42935}" destId="{7C232DFE-7E79-42AC-87FC-0D3A4EC82C7E}" srcOrd="1" destOrd="0" parTransId="{435F8FBF-1CDB-4BE8-BF4E-0E7474B432A7}" sibTransId="{83D60A2E-11C0-40CF-98B5-44079CFCA6F4}"/>
    <dgm:cxn modelId="{BECE1CCA-7F89-4202-854E-DBB36A613003}" type="presOf" srcId="{AD792386-2606-46CF-B2CA-3CFEC2DAEDCA}" destId="{F9FA742E-F8A2-4D3A-8973-C7B451CB7CD2}" srcOrd="0" destOrd="2" presId="urn:microsoft.com/office/officeart/2005/8/layout/vList5"/>
    <dgm:cxn modelId="{05943ACB-F1D0-4019-A564-1BE3A2223F54}" type="presOf" srcId="{8FA2E6BA-42A4-4F61-8CEE-F89B32BE4126}" destId="{6704A973-E7CA-4FD6-BF84-1CB1B6261F13}" srcOrd="0" destOrd="2" presId="urn:microsoft.com/office/officeart/2005/8/layout/vList5"/>
    <dgm:cxn modelId="{0B45ECDA-7638-45B4-AA10-7BE5AF586909}" srcId="{2B7062B0-5229-46F9-AE2C-826459BEFA59}" destId="{3A0DA76A-37EC-4C40-805E-84C12E8AFD60}" srcOrd="1" destOrd="0" parTransId="{441313DB-1D5C-4A3A-8D2B-2AFC5B04E784}" sibTransId="{EBCE5699-4E5B-4325-BFE2-C3D1DCC3078F}"/>
    <dgm:cxn modelId="{E9EEF9E2-6773-4228-B404-48C255F01AA1}" srcId="{4729094C-B4F2-4F5B-A954-F1128D196E3D}" destId="{2B7062B0-5229-46F9-AE2C-826459BEFA59}" srcOrd="2" destOrd="0" parTransId="{46ED34C4-4A33-403F-8605-B113FDEC54B7}" sibTransId="{8A81E8E0-A94C-4A99-BAA2-DEB556EE4F86}"/>
    <dgm:cxn modelId="{D5027AE6-541F-45E6-8B61-EDA4CB3A81EC}" type="presOf" srcId="{1172164C-B053-4A62-8924-6E2811F5D55E}" destId="{E05DC221-4C3E-4ADB-99F6-56AC675247EE}" srcOrd="0" destOrd="2" presId="urn:microsoft.com/office/officeart/2005/8/layout/vList5"/>
    <dgm:cxn modelId="{BBA091FE-A088-4E2E-98F1-F379FD083028}" srcId="{2B7062B0-5229-46F9-AE2C-826459BEFA59}" destId="{CEB5A15F-849B-4E76-91CC-A7D3C6885BFB}" srcOrd="0" destOrd="0" parTransId="{2707E8BB-EB53-4706-A946-2844F9052F7E}" sibTransId="{BA9CC734-DEF1-48F7-B81F-8D3B7C28C4EF}"/>
    <dgm:cxn modelId="{255A42FF-475E-4B63-B663-69C29A13BC6B}" type="presOf" srcId="{608360A0-58B4-45DB-8652-6F91D7A5CB36}" destId="{6704A973-E7CA-4FD6-BF84-1CB1B6261F13}" srcOrd="0" destOrd="0" presId="urn:microsoft.com/office/officeart/2005/8/layout/vList5"/>
    <dgm:cxn modelId="{5A6B70FF-D489-4021-B68A-8FD8D858D4B6}" type="presOf" srcId="{0934B547-F8EC-444E-8D9D-703CEE9F3010}" destId="{F9FA742E-F8A2-4D3A-8973-C7B451CB7CD2}" srcOrd="0" destOrd="3" presId="urn:microsoft.com/office/officeart/2005/8/layout/vList5"/>
    <dgm:cxn modelId="{7FE9A0A5-34FC-48C7-9C1B-1AB5D035A03F}" type="presParOf" srcId="{A9981705-F1E7-4ED2-84D1-54851B4B236E}" destId="{258172DB-A6EE-4FDE-BD92-3FEB179CEDEF}" srcOrd="0" destOrd="0" presId="urn:microsoft.com/office/officeart/2005/8/layout/vList5"/>
    <dgm:cxn modelId="{AD9BBE12-F8C4-40E6-BB0D-ECFA9B71C6D9}" type="presParOf" srcId="{258172DB-A6EE-4FDE-BD92-3FEB179CEDEF}" destId="{260A55C1-B1E5-4558-8417-80121EE3D3A8}" srcOrd="0" destOrd="0" presId="urn:microsoft.com/office/officeart/2005/8/layout/vList5"/>
    <dgm:cxn modelId="{A450FC9C-5571-4338-8E59-B0BC2709DFB4}" type="presParOf" srcId="{258172DB-A6EE-4FDE-BD92-3FEB179CEDEF}" destId="{E05DC221-4C3E-4ADB-99F6-56AC675247EE}" srcOrd="1" destOrd="0" presId="urn:microsoft.com/office/officeart/2005/8/layout/vList5"/>
    <dgm:cxn modelId="{73D40BFE-3809-42C9-9114-4055A6E62421}" type="presParOf" srcId="{A9981705-F1E7-4ED2-84D1-54851B4B236E}" destId="{6F1F5636-11AA-4556-BC80-4A1E2A900D95}" srcOrd="1" destOrd="0" presId="urn:microsoft.com/office/officeart/2005/8/layout/vList5"/>
    <dgm:cxn modelId="{ED7D2937-2D65-459D-89A4-F1BE699674A8}" type="presParOf" srcId="{A9981705-F1E7-4ED2-84D1-54851B4B236E}" destId="{CD6D3C01-69A5-47C8-90A4-BB83B01C1E3E}" srcOrd="2" destOrd="0" presId="urn:microsoft.com/office/officeart/2005/8/layout/vList5"/>
    <dgm:cxn modelId="{4EF0882F-F6C9-4E58-8884-046136FE594D}" type="presParOf" srcId="{CD6D3C01-69A5-47C8-90A4-BB83B01C1E3E}" destId="{74EE78B7-AEB9-44D6-AFE4-D76012569EC5}" srcOrd="0" destOrd="0" presId="urn:microsoft.com/office/officeart/2005/8/layout/vList5"/>
    <dgm:cxn modelId="{CCFCD02A-6CBB-4333-9263-796ED308E55A}" type="presParOf" srcId="{CD6D3C01-69A5-47C8-90A4-BB83B01C1E3E}" destId="{6704A973-E7CA-4FD6-BF84-1CB1B6261F13}" srcOrd="1" destOrd="0" presId="urn:microsoft.com/office/officeart/2005/8/layout/vList5"/>
    <dgm:cxn modelId="{8AC279FD-2516-440F-B423-F097F01F5CAD}" type="presParOf" srcId="{A9981705-F1E7-4ED2-84D1-54851B4B236E}" destId="{F591FB01-E61B-4471-B473-B69CE8802A74}" srcOrd="3" destOrd="0" presId="urn:microsoft.com/office/officeart/2005/8/layout/vList5"/>
    <dgm:cxn modelId="{19B7A164-032C-4074-86E6-6E4853D20884}" type="presParOf" srcId="{A9981705-F1E7-4ED2-84D1-54851B4B236E}" destId="{674C1E86-CA5B-4CA1-A4A2-64CFA3D898E4}" srcOrd="4" destOrd="0" presId="urn:microsoft.com/office/officeart/2005/8/layout/vList5"/>
    <dgm:cxn modelId="{7EA0F367-6260-485A-BB96-8A20C2CAB702}" type="presParOf" srcId="{674C1E86-CA5B-4CA1-A4A2-64CFA3D898E4}" destId="{6380EAF9-9BD1-43A9-ABE5-F11BF08C6345}" srcOrd="0" destOrd="0" presId="urn:microsoft.com/office/officeart/2005/8/layout/vList5"/>
    <dgm:cxn modelId="{4412A2DE-C5BC-442D-9E7C-057C43E0F448}" type="presParOf" srcId="{674C1E86-CA5B-4CA1-A4A2-64CFA3D898E4}" destId="{F9FA742E-F8A2-4D3A-8973-C7B451CB7CD2}"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729094C-B4F2-4F5B-A954-F1128D196E3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fr-FR"/>
        </a:p>
      </dgm:t>
    </dgm:pt>
    <dgm:pt modelId="{9FBD5180-1A37-47C6-B8A6-2212FAA42935}">
      <dgm:prSet phldrT="[Texte]" custT="1"/>
      <dgm:spPr/>
      <dgm:t>
        <a:bodyPr/>
        <a:lstStyle/>
        <a:p>
          <a:r>
            <a:rPr lang="fr-FR" sz="4400" dirty="0"/>
            <a:t>Attitudes to </a:t>
          </a:r>
          <a:r>
            <a:rPr lang="fr-FR" sz="4400" dirty="0" err="1"/>
            <a:t>using</a:t>
          </a:r>
          <a:r>
            <a:rPr lang="fr-FR" sz="4400" dirty="0"/>
            <a:t> English</a:t>
          </a:r>
        </a:p>
      </dgm:t>
    </dgm:pt>
    <dgm:pt modelId="{0DE8A999-68DD-4FF5-B1DE-5787B2594A7E}" type="parTrans" cxnId="{AA72463C-2C2A-40D3-BC5D-A226BFEDD137}">
      <dgm:prSet/>
      <dgm:spPr/>
      <dgm:t>
        <a:bodyPr/>
        <a:lstStyle/>
        <a:p>
          <a:endParaRPr lang="fr-FR"/>
        </a:p>
      </dgm:t>
    </dgm:pt>
    <dgm:pt modelId="{20D64FB3-E82C-4AA9-81A7-C23C88A231E8}" type="sibTrans" cxnId="{AA72463C-2C2A-40D3-BC5D-A226BFEDD137}">
      <dgm:prSet/>
      <dgm:spPr/>
      <dgm:t>
        <a:bodyPr/>
        <a:lstStyle/>
        <a:p>
          <a:endParaRPr lang="fr-FR"/>
        </a:p>
      </dgm:t>
    </dgm:pt>
    <dgm:pt modelId="{1D54C3CC-E4EB-4762-A2B0-AE41E15A6BC5}">
      <dgm:prSet phldrT="[Texte]" custT="1"/>
      <dgm:spPr/>
      <dgm:t>
        <a:bodyPr/>
        <a:lstStyle/>
        <a:p>
          <a:pPr>
            <a:buFont typeface="Arial" panose="020B0604020202020204" pitchFamily="34" charset="0"/>
            <a:buNone/>
          </a:pPr>
          <a:endParaRPr lang="fr-FR" sz="2000" dirty="0"/>
        </a:p>
      </dgm:t>
    </dgm:pt>
    <dgm:pt modelId="{767E9BEB-CB1B-43F4-9F79-5B2D45412006}" type="parTrans" cxnId="{83663507-550A-415E-ADB5-74C1B53C604C}">
      <dgm:prSet/>
      <dgm:spPr/>
      <dgm:t>
        <a:bodyPr/>
        <a:lstStyle/>
        <a:p>
          <a:endParaRPr lang="fr-FR"/>
        </a:p>
      </dgm:t>
    </dgm:pt>
    <dgm:pt modelId="{0B828070-62E4-48CB-BC35-F4AB7FD2E90F}" type="sibTrans" cxnId="{83663507-550A-415E-ADB5-74C1B53C604C}">
      <dgm:prSet/>
      <dgm:spPr/>
      <dgm:t>
        <a:bodyPr/>
        <a:lstStyle/>
        <a:p>
          <a:endParaRPr lang="fr-FR"/>
        </a:p>
      </dgm:t>
    </dgm:pt>
    <dgm:pt modelId="{1C9A36B7-44C4-4C77-BC85-F5EDF6D1B5C7}">
      <dgm:prSet phldrT="[Texte]" custT="1"/>
      <dgm:spPr/>
      <dgm:t>
        <a:bodyPr/>
        <a:lstStyle/>
        <a:p>
          <a:pPr marL="114300" lvl="1" indent="0" defTabSz="666750">
            <a:lnSpc>
              <a:spcPct val="90000"/>
            </a:lnSpc>
            <a:spcBef>
              <a:spcPct val="0"/>
            </a:spcBef>
            <a:spcAft>
              <a:spcPct val="15000"/>
            </a:spcAft>
            <a:buFont typeface="Arial" panose="020B0604020202020204" pitchFamily="34" charset="0"/>
            <a:buChar char="•"/>
          </a:pPr>
          <a:r>
            <a:rPr lang="fr-FR" sz="3600" dirty="0" err="1"/>
            <a:t>Multilingual</a:t>
          </a:r>
          <a:r>
            <a:rPr lang="fr-FR" sz="3600" dirty="0"/>
            <a:t> </a:t>
          </a:r>
          <a:r>
            <a:rPr lang="fr-FR" sz="3600" dirty="0" err="1"/>
            <a:t>Language</a:t>
          </a:r>
          <a:r>
            <a:rPr lang="fr-FR" sz="3600" dirty="0"/>
            <a:t> Practices</a:t>
          </a:r>
        </a:p>
      </dgm:t>
    </dgm:pt>
    <dgm:pt modelId="{2926F853-9D98-4E5D-9626-843EECD28228}" type="parTrans" cxnId="{437CBD83-472B-4B91-9743-544BBB4D4506}">
      <dgm:prSet/>
      <dgm:spPr/>
      <dgm:t>
        <a:bodyPr/>
        <a:lstStyle/>
        <a:p>
          <a:endParaRPr lang="fr-FR"/>
        </a:p>
      </dgm:t>
    </dgm:pt>
    <dgm:pt modelId="{9D132B31-D8A0-4FB1-B61E-30A32468C07D}" type="sibTrans" cxnId="{437CBD83-472B-4B91-9743-544BBB4D4506}">
      <dgm:prSet/>
      <dgm:spPr/>
      <dgm:t>
        <a:bodyPr/>
        <a:lstStyle/>
        <a:p>
          <a:endParaRPr lang="fr-FR"/>
        </a:p>
      </dgm:t>
    </dgm:pt>
    <dgm:pt modelId="{865D8986-25A4-4FDD-9CBF-4E6DF7DE95E8}">
      <dgm:prSet phldrT="[Texte]" custT="1"/>
      <dgm:spPr/>
      <dgm:t>
        <a:bodyPr/>
        <a:lstStyle/>
        <a:p>
          <a:pPr marL="114300" lvl="1" indent="0" defTabSz="666750">
            <a:lnSpc>
              <a:spcPct val="90000"/>
            </a:lnSpc>
            <a:spcBef>
              <a:spcPct val="0"/>
            </a:spcBef>
            <a:spcAft>
              <a:spcPct val="15000"/>
            </a:spcAft>
            <a:buFont typeface="Arial" panose="020B0604020202020204" pitchFamily="34" charset="0"/>
            <a:buNone/>
          </a:pPr>
          <a:endParaRPr lang="fr-FR" sz="2000" dirty="0"/>
        </a:p>
      </dgm:t>
    </dgm:pt>
    <dgm:pt modelId="{B3DE930E-5489-44EC-A2C0-AB0C525187F8}" type="parTrans" cxnId="{CD947D59-3545-4B34-9F34-1B74D3253342}">
      <dgm:prSet/>
      <dgm:spPr/>
      <dgm:t>
        <a:bodyPr/>
        <a:lstStyle/>
        <a:p>
          <a:endParaRPr lang="fr-FR"/>
        </a:p>
      </dgm:t>
    </dgm:pt>
    <dgm:pt modelId="{C9FE5D36-E07D-442E-87AB-0AFA9BA86B27}" type="sibTrans" cxnId="{CD947D59-3545-4B34-9F34-1B74D3253342}">
      <dgm:prSet/>
      <dgm:spPr/>
      <dgm:t>
        <a:bodyPr/>
        <a:lstStyle/>
        <a:p>
          <a:endParaRPr lang="fr-FR"/>
        </a:p>
      </dgm:t>
    </dgm:pt>
    <dgm:pt modelId="{7C232DFE-7E79-42AC-87FC-0D3A4EC82C7E}">
      <dgm:prSet/>
      <dgm:spPr/>
      <dgm:t>
        <a:bodyPr/>
        <a:lstStyle/>
        <a:p>
          <a:endParaRPr lang="en-US" sz="1400" dirty="0"/>
        </a:p>
      </dgm:t>
    </dgm:pt>
    <dgm:pt modelId="{435F8FBF-1CDB-4BE8-BF4E-0E7474B432A7}" type="parTrans" cxnId="{280933C4-09FA-4BAE-A98C-7F4E1E6907E7}">
      <dgm:prSet/>
      <dgm:spPr/>
      <dgm:t>
        <a:bodyPr/>
        <a:lstStyle/>
        <a:p>
          <a:endParaRPr lang="fr-FR"/>
        </a:p>
      </dgm:t>
    </dgm:pt>
    <dgm:pt modelId="{83D60A2E-11C0-40CF-98B5-44079CFCA6F4}" type="sibTrans" cxnId="{280933C4-09FA-4BAE-A98C-7F4E1E6907E7}">
      <dgm:prSet/>
      <dgm:spPr/>
      <dgm:t>
        <a:bodyPr/>
        <a:lstStyle/>
        <a:p>
          <a:endParaRPr lang="fr-FR"/>
        </a:p>
      </dgm:t>
    </dgm:pt>
    <dgm:pt modelId="{1EF57A8B-0FFA-431E-9286-40425912E383}">
      <dgm:prSet phldrT="[Texte]" custT="1"/>
      <dgm:spPr/>
      <dgm:t>
        <a:bodyPr/>
        <a:lstStyle/>
        <a:p>
          <a:pPr marL="114300" lvl="1" indent="0" defTabSz="666750">
            <a:lnSpc>
              <a:spcPct val="90000"/>
            </a:lnSpc>
            <a:spcBef>
              <a:spcPct val="0"/>
            </a:spcBef>
            <a:spcAft>
              <a:spcPct val="15000"/>
            </a:spcAft>
          </a:pPr>
          <a:endParaRPr lang="fr-FR" sz="2000" dirty="0"/>
        </a:p>
      </dgm:t>
    </dgm:pt>
    <dgm:pt modelId="{E8E7EB7A-ACFE-4A4C-8725-C031A6AD605D}" type="parTrans" cxnId="{B2E0E920-E277-4D8B-8B63-A298DB279B6F}">
      <dgm:prSet/>
      <dgm:spPr/>
      <dgm:t>
        <a:bodyPr/>
        <a:lstStyle/>
        <a:p>
          <a:endParaRPr lang="fr-FR"/>
        </a:p>
      </dgm:t>
    </dgm:pt>
    <dgm:pt modelId="{120D80B0-E57D-457A-97D4-321F2FB3B787}" type="sibTrans" cxnId="{B2E0E920-E277-4D8B-8B63-A298DB279B6F}">
      <dgm:prSet/>
      <dgm:spPr/>
      <dgm:t>
        <a:bodyPr/>
        <a:lstStyle/>
        <a:p>
          <a:endParaRPr lang="fr-FR"/>
        </a:p>
      </dgm:t>
    </dgm:pt>
    <dgm:pt modelId="{CEB5A15F-849B-4E76-91CC-A7D3C6885BFB}">
      <dgm:prSet phldrT="[Texte]" custT="1"/>
      <dgm:spPr/>
      <dgm:t>
        <a:bodyPr/>
        <a:lstStyle/>
        <a:p>
          <a:pPr marL="114300" lvl="1" indent="0" defTabSz="666750">
            <a:lnSpc>
              <a:spcPct val="90000"/>
            </a:lnSpc>
            <a:spcBef>
              <a:spcPct val="0"/>
            </a:spcBef>
            <a:spcAft>
              <a:spcPct val="15000"/>
            </a:spcAft>
            <a:buFont typeface="Arial" panose="020B0604020202020204" pitchFamily="34" charset="0"/>
            <a:buChar char="•"/>
          </a:pPr>
          <a:r>
            <a:rPr lang="fr-FR" sz="3600" dirty="0" err="1"/>
            <a:t>Language</a:t>
          </a:r>
          <a:r>
            <a:rPr lang="fr-FR" sz="3600" dirty="0"/>
            <a:t> Assistance </a:t>
          </a:r>
        </a:p>
      </dgm:t>
    </dgm:pt>
    <dgm:pt modelId="{2707E8BB-EB53-4706-A946-2844F9052F7E}" type="parTrans" cxnId="{BBA091FE-A088-4E2E-98F1-F379FD083028}">
      <dgm:prSet/>
      <dgm:spPr/>
      <dgm:t>
        <a:bodyPr/>
        <a:lstStyle/>
        <a:p>
          <a:endParaRPr lang="fr-FR"/>
        </a:p>
      </dgm:t>
    </dgm:pt>
    <dgm:pt modelId="{BA9CC734-DEF1-48F7-B81F-8D3B7C28C4EF}" type="sibTrans" cxnId="{BBA091FE-A088-4E2E-98F1-F379FD083028}">
      <dgm:prSet/>
      <dgm:spPr/>
      <dgm:t>
        <a:bodyPr/>
        <a:lstStyle/>
        <a:p>
          <a:endParaRPr lang="fr-FR"/>
        </a:p>
      </dgm:t>
    </dgm:pt>
    <dgm:pt modelId="{A36D8478-1B8A-4183-AC89-5554414BF0FD}">
      <dgm:prSet custT="1"/>
      <dgm:spPr/>
      <dgm:t>
        <a:bodyPr/>
        <a:lstStyle/>
        <a:p>
          <a:pPr>
            <a:buNone/>
          </a:pPr>
          <a:r>
            <a:rPr lang="en-US" sz="2800" dirty="0"/>
            <a:t>How do you feel about using English to communicate your research results?</a:t>
          </a:r>
          <a:endParaRPr lang="fr-FR" sz="2800" dirty="0"/>
        </a:p>
      </dgm:t>
    </dgm:pt>
    <dgm:pt modelId="{C38F4035-9C31-4F06-983E-8E2B8E1497C2}" type="parTrans" cxnId="{98779B58-E01C-4187-8EC2-E27C78658DC2}">
      <dgm:prSet/>
      <dgm:spPr/>
      <dgm:t>
        <a:bodyPr/>
        <a:lstStyle/>
        <a:p>
          <a:endParaRPr lang="fr-FR"/>
        </a:p>
      </dgm:t>
    </dgm:pt>
    <dgm:pt modelId="{54952A95-965A-4808-BC6A-A409DBEE8CF2}" type="sibTrans" cxnId="{98779B58-E01C-4187-8EC2-E27C78658DC2}">
      <dgm:prSet/>
      <dgm:spPr/>
      <dgm:t>
        <a:bodyPr/>
        <a:lstStyle/>
        <a:p>
          <a:endParaRPr lang="fr-FR"/>
        </a:p>
      </dgm:t>
    </dgm:pt>
    <dgm:pt modelId="{28E1E5A9-4100-4A48-AAA9-03E2D19EB53E}">
      <dgm:prSet custT="1"/>
      <dgm:spPr/>
      <dgm:t>
        <a:bodyPr/>
        <a:lstStyle/>
        <a:p>
          <a:pPr marL="114300" lvl="1" indent="0" defTabSz="666750">
            <a:lnSpc>
              <a:spcPct val="90000"/>
            </a:lnSpc>
            <a:spcBef>
              <a:spcPct val="0"/>
            </a:spcBef>
            <a:spcAft>
              <a:spcPct val="15000"/>
            </a:spcAft>
            <a:buFont typeface="Arial" panose="020B0604020202020204" pitchFamily="34" charset="0"/>
            <a:buNone/>
          </a:pPr>
          <a:r>
            <a:rPr lang="en-US" sz="2000" dirty="0"/>
            <a:t>	</a:t>
          </a:r>
          <a:r>
            <a:rPr lang="en-US" sz="2000" b="1" dirty="0"/>
            <a:t>Which languages  do you use to: </a:t>
          </a:r>
          <a:endParaRPr lang="fr-FR" sz="2000" b="1" dirty="0"/>
        </a:p>
      </dgm:t>
    </dgm:pt>
    <dgm:pt modelId="{9CF5A9D7-265B-49E8-B6AC-74CEE5CD81BD}" type="parTrans" cxnId="{DD190C49-A9A0-4933-8B73-5077BFB3CA0C}">
      <dgm:prSet/>
      <dgm:spPr/>
      <dgm:t>
        <a:bodyPr/>
        <a:lstStyle/>
        <a:p>
          <a:endParaRPr lang="fr-FR"/>
        </a:p>
      </dgm:t>
    </dgm:pt>
    <dgm:pt modelId="{2E89DA18-B177-4853-B686-ABC95D97E4AA}" type="sibTrans" cxnId="{DD190C49-A9A0-4933-8B73-5077BFB3CA0C}">
      <dgm:prSet/>
      <dgm:spPr/>
      <dgm:t>
        <a:bodyPr/>
        <a:lstStyle/>
        <a:p>
          <a:endParaRPr lang="fr-FR"/>
        </a:p>
      </dgm:t>
    </dgm:pt>
    <dgm:pt modelId="{236C2746-916E-4D6A-BF77-F0F1C0C908A4}">
      <dgm:prSet custT="1"/>
      <dgm:spPr/>
      <dgm:t>
        <a:bodyPr/>
        <a:lstStyle/>
        <a:p>
          <a:pPr marL="114300" lvl="1" indent="0" defTabSz="666750">
            <a:lnSpc>
              <a:spcPct val="90000"/>
            </a:lnSpc>
            <a:spcBef>
              <a:spcPct val="0"/>
            </a:spcBef>
            <a:spcAft>
              <a:spcPct val="15000"/>
            </a:spcAft>
            <a:buFont typeface="Wingdings" panose="05000000000000000000" pitchFamily="2" charset="2"/>
            <a:buNone/>
          </a:pPr>
          <a:r>
            <a:rPr lang="en-US" sz="2000" dirty="0"/>
            <a:t>	share your research results with your peers? </a:t>
          </a:r>
          <a:endParaRPr lang="fr-FR" sz="2000" dirty="0"/>
        </a:p>
      </dgm:t>
    </dgm:pt>
    <dgm:pt modelId="{DC9FAD92-187D-4F63-81D8-7BF9A4C87E3D}" type="parTrans" cxnId="{D597E492-3331-444D-AF03-4CD533696F57}">
      <dgm:prSet/>
      <dgm:spPr/>
      <dgm:t>
        <a:bodyPr/>
        <a:lstStyle/>
        <a:p>
          <a:endParaRPr lang="fr-FR"/>
        </a:p>
      </dgm:t>
    </dgm:pt>
    <dgm:pt modelId="{2980CCA9-6F68-4997-A847-C814B4E1F661}" type="sibTrans" cxnId="{D597E492-3331-444D-AF03-4CD533696F57}">
      <dgm:prSet/>
      <dgm:spPr/>
      <dgm:t>
        <a:bodyPr/>
        <a:lstStyle/>
        <a:p>
          <a:endParaRPr lang="fr-FR"/>
        </a:p>
      </dgm:t>
    </dgm:pt>
    <dgm:pt modelId="{E545B256-3C7B-47C3-A38B-7DA279A3D35D}">
      <dgm:prSet custT="1"/>
      <dgm:spPr/>
      <dgm:t>
        <a:bodyPr/>
        <a:lstStyle/>
        <a:p>
          <a:pPr marL="114300" lvl="1" indent="0" defTabSz="666750">
            <a:lnSpc>
              <a:spcPct val="90000"/>
            </a:lnSpc>
            <a:spcBef>
              <a:spcPct val="0"/>
            </a:spcBef>
            <a:spcAft>
              <a:spcPct val="15000"/>
            </a:spcAft>
            <a:buFont typeface="Wingdings" panose="05000000000000000000" pitchFamily="2" charset="2"/>
            <a:buNone/>
          </a:pPr>
          <a:r>
            <a:rPr lang="en-US" sz="2000" dirty="0"/>
            <a:t>	carry out your research on a day-to-day basis? </a:t>
          </a:r>
          <a:endParaRPr lang="fr-FR" sz="2000" dirty="0"/>
        </a:p>
      </dgm:t>
    </dgm:pt>
    <dgm:pt modelId="{2442A2F5-596E-4319-B77F-425874722A53}" type="parTrans" cxnId="{8A7FD3BA-8BA1-40A8-B58F-CEB77AD90F35}">
      <dgm:prSet/>
      <dgm:spPr/>
      <dgm:t>
        <a:bodyPr/>
        <a:lstStyle/>
        <a:p>
          <a:endParaRPr lang="fr-FR"/>
        </a:p>
      </dgm:t>
    </dgm:pt>
    <dgm:pt modelId="{B7385F78-54B5-4898-BADB-0676009F5990}" type="sibTrans" cxnId="{8A7FD3BA-8BA1-40A8-B58F-CEB77AD90F35}">
      <dgm:prSet/>
      <dgm:spPr/>
      <dgm:t>
        <a:bodyPr/>
        <a:lstStyle/>
        <a:p>
          <a:endParaRPr lang="fr-FR"/>
        </a:p>
      </dgm:t>
    </dgm:pt>
    <dgm:pt modelId="{F1B56A76-93F1-41B3-9951-92F137FDCAC5}">
      <dgm:prSet custT="1"/>
      <dgm:spPr/>
      <dgm:t>
        <a:bodyPr/>
        <a:lstStyle/>
        <a:p>
          <a:pPr marL="114300" lvl="1" indent="0" defTabSz="666750">
            <a:lnSpc>
              <a:spcPct val="90000"/>
            </a:lnSpc>
            <a:spcBef>
              <a:spcPct val="0"/>
            </a:spcBef>
            <a:spcAft>
              <a:spcPct val="15000"/>
            </a:spcAft>
          </a:pPr>
          <a:endParaRPr lang="fr-FR" sz="1800" dirty="0"/>
        </a:p>
      </dgm:t>
    </dgm:pt>
    <dgm:pt modelId="{29E4FD65-CC4B-4BD9-BAA4-6E03838D9471}" type="parTrans" cxnId="{25243F1F-B890-4352-AFAE-61EA5FF11805}">
      <dgm:prSet/>
      <dgm:spPr/>
      <dgm:t>
        <a:bodyPr/>
        <a:lstStyle/>
        <a:p>
          <a:endParaRPr lang="fr-FR"/>
        </a:p>
      </dgm:t>
    </dgm:pt>
    <dgm:pt modelId="{2165AEEE-4543-420C-B075-63424FE9A310}" type="sibTrans" cxnId="{25243F1F-B890-4352-AFAE-61EA5FF11805}">
      <dgm:prSet/>
      <dgm:spPr/>
      <dgm:t>
        <a:bodyPr/>
        <a:lstStyle/>
        <a:p>
          <a:endParaRPr lang="fr-FR"/>
        </a:p>
      </dgm:t>
    </dgm:pt>
    <dgm:pt modelId="{CA056EBD-DC10-4C46-AD79-EB9A4166E4D0}">
      <dgm:prSet custT="1"/>
      <dgm:spPr/>
      <dgm:t>
        <a:bodyPr/>
        <a:lstStyle/>
        <a:p>
          <a:pPr marL="114300" lvl="1" indent="0" defTabSz="666750">
            <a:lnSpc>
              <a:spcPct val="90000"/>
            </a:lnSpc>
            <a:spcBef>
              <a:spcPct val="0"/>
            </a:spcBef>
            <a:spcAft>
              <a:spcPct val="15000"/>
            </a:spcAft>
            <a:buFont typeface="Wingdings" panose="05000000000000000000" pitchFamily="2" charset="2"/>
            <a:buNone/>
          </a:pPr>
          <a:r>
            <a:rPr lang="fr-FR" sz="2000" dirty="0"/>
            <a:t>      	do </a:t>
          </a:r>
          <a:r>
            <a:rPr lang="fr-FR" sz="2000" dirty="0" err="1"/>
            <a:t>communicate</a:t>
          </a:r>
          <a:r>
            <a:rPr lang="fr-FR" sz="2000" dirty="0"/>
            <a:t> to the </a:t>
          </a:r>
          <a:r>
            <a:rPr lang="fr-FR" sz="2000" dirty="0" err="1"/>
            <a:t>wider</a:t>
          </a:r>
          <a:r>
            <a:rPr lang="fr-FR" sz="2000" dirty="0"/>
            <a:t> public (</a:t>
          </a:r>
          <a:r>
            <a:rPr lang="fr-FR" sz="2000" dirty="0" err="1"/>
            <a:t>outreach</a:t>
          </a:r>
          <a:r>
            <a:rPr lang="fr-FR" sz="2000" dirty="0"/>
            <a:t>)?</a:t>
          </a:r>
        </a:p>
      </dgm:t>
    </dgm:pt>
    <dgm:pt modelId="{F11C8ACA-2643-4DD9-AB25-27E5D17CD695}" type="parTrans" cxnId="{AB94F8A6-2690-4E4D-B8DF-4B4136941386}">
      <dgm:prSet/>
      <dgm:spPr/>
      <dgm:t>
        <a:bodyPr/>
        <a:lstStyle/>
        <a:p>
          <a:endParaRPr lang="fr-FR"/>
        </a:p>
      </dgm:t>
    </dgm:pt>
    <dgm:pt modelId="{135E9B12-DB2A-4097-9116-67E75348B669}" type="sibTrans" cxnId="{AB94F8A6-2690-4E4D-B8DF-4B4136941386}">
      <dgm:prSet/>
      <dgm:spPr/>
      <dgm:t>
        <a:bodyPr/>
        <a:lstStyle/>
        <a:p>
          <a:endParaRPr lang="fr-FR"/>
        </a:p>
      </dgm:t>
    </dgm:pt>
    <dgm:pt modelId="{72E0020C-351B-4C2D-89C1-28326D7AF2CD}">
      <dgm:prSet custT="1"/>
      <dgm:spPr/>
      <dgm:t>
        <a:bodyPr/>
        <a:lstStyle/>
        <a:p>
          <a:pPr marL="114300" lvl="1" indent="0" defTabSz="666750">
            <a:lnSpc>
              <a:spcPct val="90000"/>
            </a:lnSpc>
            <a:spcBef>
              <a:spcPct val="0"/>
            </a:spcBef>
            <a:spcAft>
              <a:spcPct val="15000"/>
            </a:spcAft>
            <a:buFont typeface="Arial" panose="020B0604020202020204" pitchFamily="34" charset="0"/>
            <a:buNone/>
          </a:pPr>
          <a:r>
            <a:rPr lang="en-US" sz="2000" dirty="0"/>
            <a:t>Human / Software / AI assistance ?</a:t>
          </a:r>
          <a:endParaRPr lang="fr-FR" sz="2000" dirty="0"/>
        </a:p>
      </dgm:t>
    </dgm:pt>
    <dgm:pt modelId="{C13DBD5E-E5C6-4660-A676-8C0877EAE294}" type="parTrans" cxnId="{A028FBE6-C9A0-4231-BFE1-16B38A38AF7A}">
      <dgm:prSet/>
      <dgm:spPr/>
      <dgm:t>
        <a:bodyPr/>
        <a:lstStyle/>
        <a:p>
          <a:endParaRPr lang="fr-FR"/>
        </a:p>
      </dgm:t>
    </dgm:pt>
    <dgm:pt modelId="{78E14858-EC94-40BE-8C92-5E24AB73F990}" type="sibTrans" cxnId="{A028FBE6-C9A0-4231-BFE1-16B38A38AF7A}">
      <dgm:prSet/>
      <dgm:spPr/>
      <dgm:t>
        <a:bodyPr/>
        <a:lstStyle/>
        <a:p>
          <a:endParaRPr lang="fr-FR"/>
        </a:p>
      </dgm:t>
    </dgm:pt>
    <dgm:pt modelId="{A9981705-F1E7-4ED2-84D1-54851B4B236E}" type="pres">
      <dgm:prSet presAssocID="{4729094C-B4F2-4F5B-A954-F1128D196E3D}" presName="Name0" presStyleCnt="0">
        <dgm:presLayoutVars>
          <dgm:dir/>
          <dgm:animLvl val="lvl"/>
          <dgm:resizeHandles val="exact"/>
        </dgm:presLayoutVars>
      </dgm:prSet>
      <dgm:spPr/>
    </dgm:pt>
    <dgm:pt modelId="{258172DB-A6EE-4FDE-BD92-3FEB179CEDEF}" type="pres">
      <dgm:prSet presAssocID="{9FBD5180-1A37-47C6-B8A6-2212FAA42935}" presName="linNode" presStyleCnt="0"/>
      <dgm:spPr/>
    </dgm:pt>
    <dgm:pt modelId="{260A55C1-B1E5-4558-8417-80121EE3D3A8}" type="pres">
      <dgm:prSet presAssocID="{9FBD5180-1A37-47C6-B8A6-2212FAA42935}" presName="parentText" presStyleLbl="node1" presStyleIdx="0" presStyleCnt="3">
        <dgm:presLayoutVars>
          <dgm:chMax val="1"/>
          <dgm:bulletEnabled val="1"/>
        </dgm:presLayoutVars>
      </dgm:prSet>
      <dgm:spPr/>
    </dgm:pt>
    <dgm:pt modelId="{E05DC221-4C3E-4ADB-99F6-56AC675247EE}" type="pres">
      <dgm:prSet presAssocID="{9FBD5180-1A37-47C6-B8A6-2212FAA42935}" presName="descendantText" presStyleLbl="alignAccFollowNode1" presStyleIdx="0" presStyleCnt="3">
        <dgm:presLayoutVars>
          <dgm:bulletEnabled val="1"/>
        </dgm:presLayoutVars>
      </dgm:prSet>
      <dgm:spPr/>
    </dgm:pt>
    <dgm:pt modelId="{6F1F5636-11AA-4556-BC80-4A1E2A900D95}" type="pres">
      <dgm:prSet presAssocID="{20D64FB3-E82C-4AA9-81A7-C23C88A231E8}" presName="sp" presStyleCnt="0"/>
      <dgm:spPr/>
    </dgm:pt>
    <dgm:pt modelId="{C121BE45-9FDC-4032-8463-6FEFB3EFA21B}" type="pres">
      <dgm:prSet presAssocID="{1C9A36B7-44C4-4C77-BC85-F5EDF6D1B5C7}" presName="linNode" presStyleCnt="0"/>
      <dgm:spPr/>
    </dgm:pt>
    <dgm:pt modelId="{E1FC23A5-5895-431A-9D71-FB71EE32E7C7}" type="pres">
      <dgm:prSet presAssocID="{1C9A36B7-44C4-4C77-BC85-F5EDF6D1B5C7}" presName="parentText" presStyleLbl="node1" presStyleIdx="1" presStyleCnt="3">
        <dgm:presLayoutVars>
          <dgm:chMax val="1"/>
          <dgm:bulletEnabled val="1"/>
        </dgm:presLayoutVars>
      </dgm:prSet>
      <dgm:spPr/>
    </dgm:pt>
    <dgm:pt modelId="{41B54508-F97A-41EF-A0B6-3D469483193F}" type="pres">
      <dgm:prSet presAssocID="{1C9A36B7-44C4-4C77-BC85-F5EDF6D1B5C7}" presName="descendantText" presStyleLbl="alignAccFollowNode1" presStyleIdx="1" presStyleCnt="3">
        <dgm:presLayoutVars>
          <dgm:bulletEnabled val="1"/>
        </dgm:presLayoutVars>
      </dgm:prSet>
      <dgm:spPr/>
    </dgm:pt>
    <dgm:pt modelId="{FDBA49ED-9E09-45AF-B909-681BF2E6334C}" type="pres">
      <dgm:prSet presAssocID="{9D132B31-D8A0-4FB1-B61E-30A32468C07D}" presName="sp" presStyleCnt="0"/>
      <dgm:spPr/>
    </dgm:pt>
    <dgm:pt modelId="{53D95DCB-90FC-4566-B171-281272D6A76D}" type="pres">
      <dgm:prSet presAssocID="{CEB5A15F-849B-4E76-91CC-A7D3C6885BFB}" presName="linNode" presStyleCnt="0"/>
      <dgm:spPr/>
    </dgm:pt>
    <dgm:pt modelId="{DC1E58DA-A617-4EF7-A9BE-70018B6935B2}" type="pres">
      <dgm:prSet presAssocID="{CEB5A15F-849B-4E76-91CC-A7D3C6885BFB}" presName="parentText" presStyleLbl="node1" presStyleIdx="2" presStyleCnt="3">
        <dgm:presLayoutVars>
          <dgm:chMax val="1"/>
          <dgm:bulletEnabled val="1"/>
        </dgm:presLayoutVars>
      </dgm:prSet>
      <dgm:spPr/>
    </dgm:pt>
    <dgm:pt modelId="{C436AF82-5130-466D-9E11-C25EDE0C13D7}" type="pres">
      <dgm:prSet presAssocID="{CEB5A15F-849B-4E76-91CC-A7D3C6885BFB}" presName="descendantText" presStyleLbl="alignAccFollowNode1" presStyleIdx="2" presStyleCnt="3" custScaleY="75804" custLinFactNeighborX="-1224" custLinFactNeighborY="13702">
        <dgm:presLayoutVars>
          <dgm:bulletEnabled val="1"/>
        </dgm:presLayoutVars>
      </dgm:prSet>
      <dgm:spPr/>
    </dgm:pt>
  </dgm:ptLst>
  <dgm:cxnLst>
    <dgm:cxn modelId="{83663507-550A-415E-ADB5-74C1B53C604C}" srcId="{9FBD5180-1A37-47C6-B8A6-2212FAA42935}" destId="{1D54C3CC-E4EB-4762-A2B0-AE41E15A6BC5}" srcOrd="0" destOrd="0" parTransId="{767E9BEB-CB1B-43F4-9F79-5B2D45412006}" sibTransId="{0B828070-62E4-48CB-BC35-F4AB7FD2E90F}"/>
    <dgm:cxn modelId="{7F21D809-1289-4BDC-A0CA-C097CDB0BAEC}" type="presOf" srcId="{1D54C3CC-E4EB-4762-A2B0-AE41E15A6BC5}" destId="{E05DC221-4C3E-4ADB-99F6-56AC675247EE}" srcOrd="0" destOrd="0" presId="urn:microsoft.com/office/officeart/2005/8/layout/vList5"/>
    <dgm:cxn modelId="{B7E43F10-68F2-4DB9-85C3-8D1945345B84}" type="presOf" srcId="{236C2746-916E-4D6A-BF77-F0F1C0C908A4}" destId="{41B54508-F97A-41EF-A0B6-3D469483193F}" srcOrd="0" destOrd="2" presId="urn:microsoft.com/office/officeart/2005/8/layout/vList5"/>
    <dgm:cxn modelId="{D1874C15-C025-4F17-92B8-66FC19E07D32}" type="presOf" srcId="{7C232DFE-7E79-42AC-87FC-0D3A4EC82C7E}" destId="{E05DC221-4C3E-4ADB-99F6-56AC675247EE}" srcOrd="0" destOrd="2" presId="urn:microsoft.com/office/officeart/2005/8/layout/vList5"/>
    <dgm:cxn modelId="{092F6B19-33D7-4A55-9456-4D3DBE9B012A}" type="presOf" srcId="{72E0020C-351B-4C2D-89C1-28326D7AF2CD}" destId="{C436AF82-5130-466D-9E11-C25EDE0C13D7}" srcOrd="0" destOrd="1" presId="urn:microsoft.com/office/officeart/2005/8/layout/vList5"/>
    <dgm:cxn modelId="{4A4A2B1B-109E-4EAF-8B32-E1B3BD3A6B8C}" type="presOf" srcId="{CA056EBD-DC10-4C46-AD79-EB9A4166E4D0}" destId="{41B54508-F97A-41EF-A0B6-3D469483193F}" srcOrd="0" destOrd="3" presId="urn:microsoft.com/office/officeart/2005/8/layout/vList5"/>
    <dgm:cxn modelId="{25243F1F-B890-4352-AFAE-61EA5FF11805}" srcId="{1C9A36B7-44C4-4C77-BC85-F5EDF6D1B5C7}" destId="{F1B56A76-93F1-41B3-9951-92F137FDCAC5}" srcOrd="4" destOrd="0" parTransId="{29E4FD65-CC4B-4BD9-BAA4-6E03838D9471}" sibTransId="{2165AEEE-4543-420C-B075-63424FE9A310}"/>
    <dgm:cxn modelId="{ED6E8B20-3479-43AE-AA4E-E7F8EA241710}" type="presOf" srcId="{1C9A36B7-44C4-4C77-BC85-F5EDF6D1B5C7}" destId="{E1FC23A5-5895-431A-9D71-FB71EE32E7C7}" srcOrd="0" destOrd="0" presId="urn:microsoft.com/office/officeart/2005/8/layout/vList5"/>
    <dgm:cxn modelId="{B2E0E920-E277-4D8B-8B63-A298DB279B6F}" srcId="{1C9A36B7-44C4-4C77-BC85-F5EDF6D1B5C7}" destId="{1EF57A8B-0FFA-431E-9286-40425912E383}" srcOrd="0" destOrd="0" parTransId="{E8E7EB7A-ACFE-4A4C-8725-C031A6AD605D}" sibTransId="{120D80B0-E57D-457A-97D4-321F2FB3B787}"/>
    <dgm:cxn modelId="{7BCB8538-EB68-4FBE-B3D3-325D9B2434D6}" type="presOf" srcId="{A36D8478-1B8A-4183-AC89-5554414BF0FD}" destId="{E05DC221-4C3E-4ADB-99F6-56AC675247EE}" srcOrd="0" destOrd="1" presId="urn:microsoft.com/office/officeart/2005/8/layout/vList5"/>
    <dgm:cxn modelId="{AA72463C-2C2A-40D3-BC5D-A226BFEDD137}" srcId="{4729094C-B4F2-4F5B-A954-F1128D196E3D}" destId="{9FBD5180-1A37-47C6-B8A6-2212FAA42935}" srcOrd="0" destOrd="0" parTransId="{0DE8A999-68DD-4FF5-B1DE-5787B2594A7E}" sibTransId="{20D64FB3-E82C-4AA9-81A7-C23C88A231E8}"/>
    <dgm:cxn modelId="{7BF2BA5F-196F-4F49-9C71-14685C3BE9FE}" type="presOf" srcId="{1EF57A8B-0FFA-431E-9286-40425912E383}" destId="{41B54508-F97A-41EF-A0B6-3D469483193F}" srcOrd="0" destOrd="0" presId="urn:microsoft.com/office/officeart/2005/8/layout/vList5"/>
    <dgm:cxn modelId="{CCF1A565-4933-4C4B-9AFA-38B1EDA25ED8}" type="presOf" srcId="{9FBD5180-1A37-47C6-B8A6-2212FAA42935}" destId="{260A55C1-B1E5-4558-8417-80121EE3D3A8}" srcOrd="0" destOrd="0" presId="urn:microsoft.com/office/officeart/2005/8/layout/vList5"/>
    <dgm:cxn modelId="{DD190C49-A9A0-4933-8B73-5077BFB3CA0C}" srcId="{1EF57A8B-0FFA-431E-9286-40425912E383}" destId="{28E1E5A9-4100-4A48-AAA9-03E2D19EB53E}" srcOrd="0" destOrd="0" parTransId="{9CF5A9D7-265B-49E8-B6AC-74CEE5CD81BD}" sibTransId="{2E89DA18-B177-4853-B686-ABC95D97E4AA}"/>
    <dgm:cxn modelId="{98779B58-E01C-4187-8EC2-E27C78658DC2}" srcId="{9FBD5180-1A37-47C6-B8A6-2212FAA42935}" destId="{A36D8478-1B8A-4183-AC89-5554414BF0FD}" srcOrd="1" destOrd="0" parTransId="{C38F4035-9C31-4F06-983E-8E2B8E1497C2}" sibTransId="{54952A95-965A-4808-BC6A-A409DBEE8CF2}"/>
    <dgm:cxn modelId="{CD947D59-3545-4B34-9F34-1B74D3253342}" srcId="{CEB5A15F-849B-4E76-91CC-A7D3C6885BFB}" destId="{865D8986-25A4-4FDD-9CBF-4E6DF7DE95E8}" srcOrd="0" destOrd="0" parTransId="{B3DE930E-5489-44EC-A2C0-AB0C525187F8}" sibTransId="{C9FE5D36-E07D-442E-87AB-0AFA9BA86B27}"/>
    <dgm:cxn modelId="{3B5FEA7B-DC12-4AEC-AAE1-91932980E2CE}" type="presOf" srcId="{F1B56A76-93F1-41B3-9951-92F137FDCAC5}" destId="{41B54508-F97A-41EF-A0B6-3D469483193F}" srcOrd="0" destOrd="5" presId="urn:microsoft.com/office/officeart/2005/8/layout/vList5"/>
    <dgm:cxn modelId="{5952B57D-FC5C-4D05-804F-5D940FE9A5A5}" type="presOf" srcId="{4729094C-B4F2-4F5B-A954-F1128D196E3D}" destId="{A9981705-F1E7-4ED2-84D1-54851B4B236E}" srcOrd="0" destOrd="0" presId="urn:microsoft.com/office/officeart/2005/8/layout/vList5"/>
    <dgm:cxn modelId="{437CBD83-472B-4B91-9743-544BBB4D4506}" srcId="{4729094C-B4F2-4F5B-A954-F1128D196E3D}" destId="{1C9A36B7-44C4-4C77-BC85-F5EDF6D1B5C7}" srcOrd="1" destOrd="0" parTransId="{2926F853-9D98-4E5D-9626-843EECD28228}" sibTransId="{9D132B31-D8A0-4FB1-B61E-30A32468C07D}"/>
    <dgm:cxn modelId="{D597E492-3331-444D-AF03-4CD533696F57}" srcId="{1C9A36B7-44C4-4C77-BC85-F5EDF6D1B5C7}" destId="{236C2746-916E-4D6A-BF77-F0F1C0C908A4}" srcOrd="1" destOrd="0" parTransId="{DC9FAD92-187D-4F63-81D8-7BF9A4C87E3D}" sibTransId="{2980CCA9-6F68-4997-A847-C814B4E1F661}"/>
    <dgm:cxn modelId="{9F1B0F9C-5016-4EE8-BD04-546691D2CA64}" type="presOf" srcId="{28E1E5A9-4100-4A48-AAA9-03E2D19EB53E}" destId="{41B54508-F97A-41EF-A0B6-3D469483193F}" srcOrd="0" destOrd="1" presId="urn:microsoft.com/office/officeart/2005/8/layout/vList5"/>
    <dgm:cxn modelId="{AB94F8A6-2690-4E4D-B8DF-4B4136941386}" srcId="{1C9A36B7-44C4-4C77-BC85-F5EDF6D1B5C7}" destId="{CA056EBD-DC10-4C46-AD79-EB9A4166E4D0}" srcOrd="2" destOrd="0" parTransId="{F11C8ACA-2643-4DD9-AB25-27E5D17CD695}" sibTransId="{135E9B12-DB2A-4097-9116-67E75348B669}"/>
    <dgm:cxn modelId="{824F36A7-9BEC-4B51-B128-C1D8970C7008}" type="presOf" srcId="{CEB5A15F-849B-4E76-91CC-A7D3C6885BFB}" destId="{DC1E58DA-A617-4EF7-A9BE-70018B6935B2}" srcOrd="0" destOrd="0" presId="urn:microsoft.com/office/officeart/2005/8/layout/vList5"/>
    <dgm:cxn modelId="{8A7FD3BA-8BA1-40A8-B58F-CEB77AD90F35}" srcId="{1C9A36B7-44C4-4C77-BC85-F5EDF6D1B5C7}" destId="{E545B256-3C7B-47C3-A38B-7DA279A3D35D}" srcOrd="3" destOrd="0" parTransId="{2442A2F5-596E-4319-B77F-425874722A53}" sibTransId="{B7385F78-54B5-4898-BADB-0676009F5990}"/>
    <dgm:cxn modelId="{BC51ABC3-721A-4442-9B1D-F6B30A344880}" type="presOf" srcId="{E545B256-3C7B-47C3-A38B-7DA279A3D35D}" destId="{41B54508-F97A-41EF-A0B6-3D469483193F}" srcOrd="0" destOrd="4" presId="urn:microsoft.com/office/officeart/2005/8/layout/vList5"/>
    <dgm:cxn modelId="{280933C4-09FA-4BAE-A98C-7F4E1E6907E7}" srcId="{9FBD5180-1A37-47C6-B8A6-2212FAA42935}" destId="{7C232DFE-7E79-42AC-87FC-0D3A4EC82C7E}" srcOrd="2" destOrd="0" parTransId="{435F8FBF-1CDB-4BE8-BF4E-0E7474B432A7}" sibTransId="{83D60A2E-11C0-40CF-98B5-44079CFCA6F4}"/>
    <dgm:cxn modelId="{A028FBE6-C9A0-4231-BFE1-16B38A38AF7A}" srcId="{CEB5A15F-849B-4E76-91CC-A7D3C6885BFB}" destId="{72E0020C-351B-4C2D-89C1-28326D7AF2CD}" srcOrd="1" destOrd="0" parTransId="{C13DBD5E-E5C6-4660-A676-8C0877EAE294}" sibTransId="{78E14858-EC94-40BE-8C92-5E24AB73F990}"/>
    <dgm:cxn modelId="{08E607F3-9B3F-495E-B516-73F0494A8B10}" type="presOf" srcId="{865D8986-25A4-4FDD-9CBF-4E6DF7DE95E8}" destId="{C436AF82-5130-466D-9E11-C25EDE0C13D7}" srcOrd="0" destOrd="0" presId="urn:microsoft.com/office/officeart/2005/8/layout/vList5"/>
    <dgm:cxn modelId="{BBA091FE-A088-4E2E-98F1-F379FD083028}" srcId="{4729094C-B4F2-4F5B-A954-F1128D196E3D}" destId="{CEB5A15F-849B-4E76-91CC-A7D3C6885BFB}" srcOrd="2" destOrd="0" parTransId="{2707E8BB-EB53-4706-A946-2844F9052F7E}" sibTransId="{BA9CC734-DEF1-48F7-B81F-8D3B7C28C4EF}"/>
    <dgm:cxn modelId="{7FE9A0A5-34FC-48C7-9C1B-1AB5D035A03F}" type="presParOf" srcId="{A9981705-F1E7-4ED2-84D1-54851B4B236E}" destId="{258172DB-A6EE-4FDE-BD92-3FEB179CEDEF}" srcOrd="0" destOrd="0" presId="urn:microsoft.com/office/officeart/2005/8/layout/vList5"/>
    <dgm:cxn modelId="{AD9BBE12-F8C4-40E6-BB0D-ECFA9B71C6D9}" type="presParOf" srcId="{258172DB-A6EE-4FDE-BD92-3FEB179CEDEF}" destId="{260A55C1-B1E5-4558-8417-80121EE3D3A8}" srcOrd="0" destOrd="0" presId="urn:microsoft.com/office/officeart/2005/8/layout/vList5"/>
    <dgm:cxn modelId="{A450FC9C-5571-4338-8E59-B0BC2709DFB4}" type="presParOf" srcId="{258172DB-A6EE-4FDE-BD92-3FEB179CEDEF}" destId="{E05DC221-4C3E-4ADB-99F6-56AC675247EE}" srcOrd="1" destOrd="0" presId="urn:microsoft.com/office/officeart/2005/8/layout/vList5"/>
    <dgm:cxn modelId="{73D40BFE-3809-42C9-9114-4055A6E62421}" type="presParOf" srcId="{A9981705-F1E7-4ED2-84D1-54851B4B236E}" destId="{6F1F5636-11AA-4556-BC80-4A1E2A900D95}" srcOrd="1" destOrd="0" presId="urn:microsoft.com/office/officeart/2005/8/layout/vList5"/>
    <dgm:cxn modelId="{B1607D34-4DA7-4C7C-ABF3-1F2D93221E89}" type="presParOf" srcId="{A9981705-F1E7-4ED2-84D1-54851B4B236E}" destId="{C121BE45-9FDC-4032-8463-6FEFB3EFA21B}" srcOrd="2" destOrd="0" presId="urn:microsoft.com/office/officeart/2005/8/layout/vList5"/>
    <dgm:cxn modelId="{927A4B46-80D8-4399-9F63-5C9428F75E9C}" type="presParOf" srcId="{C121BE45-9FDC-4032-8463-6FEFB3EFA21B}" destId="{E1FC23A5-5895-431A-9D71-FB71EE32E7C7}" srcOrd="0" destOrd="0" presId="urn:microsoft.com/office/officeart/2005/8/layout/vList5"/>
    <dgm:cxn modelId="{0382E390-772F-4DE4-AA57-427DBB03FA3C}" type="presParOf" srcId="{C121BE45-9FDC-4032-8463-6FEFB3EFA21B}" destId="{41B54508-F97A-41EF-A0B6-3D469483193F}" srcOrd="1" destOrd="0" presId="urn:microsoft.com/office/officeart/2005/8/layout/vList5"/>
    <dgm:cxn modelId="{4F65C3C8-8FA9-46EF-9F94-864D5EADCCB1}" type="presParOf" srcId="{A9981705-F1E7-4ED2-84D1-54851B4B236E}" destId="{FDBA49ED-9E09-45AF-B909-681BF2E6334C}" srcOrd="3" destOrd="0" presId="urn:microsoft.com/office/officeart/2005/8/layout/vList5"/>
    <dgm:cxn modelId="{D0718B6A-B2BD-491B-BD20-F3BD1F3C8613}" type="presParOf" srcId="{A9981705-F1E7-4ED2-84D1-54851B4B236E}" destId="{53D95DCB-90FC-4566-B171-281272D6A76D}" srcOrd="4" destOrd="0" presId="urn:microsoft.com/office/officeart/2005/8/layout/vList5"/>
    <dgm:cxn modelId="{7A30F205-2A36-4AAF-B2D2-795690317596}" type="presParOf" srcId="{53D95DCB-90FC-4566-B171-281272D6A76D}" destId="{DC1E58DA-A617-4EF7-A9BE-70018B6935B2}" srcOrd="0" destOrd="0" presId="urn:microsoft.com/office/officeart/2005/8/layout/vList5"/>
    <dgm:cxn modelId="{F722F98E-09F7-41BA-8326-7E8D84321550}" type="presParOf" srcId="{53D95DCB-90FC-4566-B171-281272D6A76D}" destId="{C436AF82-5130-466D-9E11-C25EDE0C13D7}"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5DC221-4C3E-4ADB-99F6-56AC675247EE}">
      <dsp:nvSpPr>
        <dsp:cNvPr id="0" name=""/>
        <dsp:cNvSpPr/>
      </dsp:nvSpPr>
      <dsp:spPr>
        <a:xfrm rot="5400000">
          <a:off x="7151839" y="-2937165"/>
          <a:ext cx="1370661" cy="737616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Font typeface="Arial" panose="020B0604020202020204" pitchFamily="34" charset="0"/>
            <a:buNone/>
          </a:pPr>
          <a:r>
            <a:rPr lang="en-US" sz="2000" kern="1200" dirty="0"/>
            <a:t>How long have you worked as a researcher in your field? </a:t>
          </a:r>
          <a:endParaRPr lang="fr-FR" sz="2000" kern="1200" dirty="0"/>
        </a:p>
        <a:p>
          <a:pPr marL="457200" lvl="2" indent="-228600" algn="l" defTabSz="889000">
            <a:lnSpc>
              <a:spcPct val="90000"/>
            </a:lnSpc>
            <a:spcBef>
              <a:spcPct val="0"/>
            </a:spcBef>
            <a:spcAft>
              <a:spcPct val="15000"/>
            </a:spcAft>
            <a:buFont typeface="Arial" panose="020B0604020202020204" pitchFamily="34" charset="0"/>
            <a:buNone/>
          </a:pPr>
          <a:endParaRPr lang="en-US" sz="2000" kern="1200" dirty="0"/>
        </a:p>
        <a:p>
          <a:pPr marL="457200" lvl="2" indent="-228600" algn="l" defTabSz="889000">
            <a:lnSpc>
              <a:spcPct val="90000"/>
            </a:lnSpc>
            <a:spcBef>
              <a:spcPct val="0"/>
            </a:spcBef>
            <a:spcAft>
              <a:spcPct val="15000"/>
            </a:spcAft>
            <a:buFont typeface="Arial" panose="020B0604020202020204" pitchFamily="34" charset="0"/>
            <a:buNone/>
          </a:pPr>
          <a:r>
            <a:rPr lang="en-US" sz="2000" kern="1200" dirty="0"/>
            <a:t>Do you consider yourself to be a junior or a senior researcher ?</a:t>
          </a:r>
        </a:p>
        <a:p>
          <a:pPr marL="114300" lvl="1" indent="-114300" algn="l" defTabSz="622300">
            <a:lnSpc>
              <a:spcPct val="90000"/>
            </a:lnSpc>
            <a:spcBef>
              <a:spcPct val="0"/>
            </a:spcBef>
            <a:spcAft>
              <a:spcPct val="15000"/>
            </a:spcAft>
            <a:buChar char="•"/>
          </a:pPr>
          <a:endParaRPr lang="en-US" sz="1400" kern="1200" dirty="0"/>
        </a:p>
      </dsp:txBody>
      <dsp:txXfrm rot="-5400000">
        <a:off x="4149090" y="132494"/>
        <a:ext cx="7309250" cy="1236841"/>
      </dsp:txXfrm>
    </dsp:sp>
    <dsp:sp modelId="{260A55C1-B1E5-4558-8417-80121EE3D3A8}">
      <dsp:nvSpPr>
        <dsp:cNvPr id="0" name=""/>
        <dsp:cNvSpPr/>
      </dsp:nvSpPr>
      <dsp:spPr>
        <a:xfrm>
          <a:off x="0" y="61"/>
          <a:ext cx="4149090" cy="150170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fr-FR" sz="3100" kern="1200" dirty="0"/>
            <a:t>Academic Background</a:t>
          </a:r>
        </a:p>
      </dsp:txBody>
      <dsp:txXfrm>
        <a:off x="73307" y="73368"/>
        <a:ext cx="4002476" cy="1355092"/>
      </dsp:txXfrm>
    </dsp:sp>
    <dsp:sp modelId="{6704A973-E7CA-4FD6-BF84-1CB1B6261F13}">
      <dsp:nvSpPr>
        <dsp:cNvPr id="0" name=""/>
        <dsp:cNvSpPr/>
      </dsp:nvSpPr>
      <dsp:spPr>
        <a:xfrm rot="5400000">
          <a:off x="7038507" y="-1316615"/>
          <a:ext cx="1582018" cy="7368956"/>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0" algn="l" defTabSz="666750">
            <a:lnSpc>
              <a:spcPct val="90000"/>
            </a:lnSpc>
            <a:spcBef>
              <a:spcPct val="0"/>
            </a:spcBef>
            <a:spcAft>
              <a:spcPct val="15000"/>
            </a:spcAft>
            <a:buFont typeface="Arial" panose="020B0604020202020204" pitchFamily="34" charset="0"/>
            <a:buNone/>
          </a:pPr>
          <a:endParaRPr lang="fr-FR" sz="2000" kern="1200" dirty="0"/>
        </a:p>
        <a:p>
          <a:pPr marL="114300" lvl="1" indent="0" algn="l" defTabSz="666750">
            <a:lnSpc>
              <a:spcPct val="90000"/>
            </a:lnSpc>
            <a:spcBef>
              <a:spcPct val="0"/>
            </a:spcBef>
            <a:spcAft>
              <a:spcPct val="15000"/>
            </a:spcAft>
            <a:buFont typeface="Arial" panose="020B0604020202020204" pitchFamily="34" charset="0"/>
            <a:buNone/>
          </a:pPr>
          <a:r>
            <a:rPr lang="fr-FR" sz="2000" kern="1200" dirty="0"/>
            <a:t>How do </a:t>
          </a:r>
          <a:r>
            <a:rPr lang="fr-FR" sz="2000" kern="1200" dirty="0" err="1"/>
            <a:t>you</a:t>
          </a:r>
          <a:r>
            <a:rPr lang="fr-FR" sz="2000" kern="1200" dirty="0"/>
            <a:t> </a:t>
          </a:r>
          <a:r>
            <a:rPr lang="fr-FR" sz="2000" kern="1200" dirty="0" err="1"/>
            <a:t>communicate</a:t>
          </a:r>
          <a:r>
            <a:rPr lang="fr-FR" sz="2000" kern="1200" dirty="0"/>
            <a:t> about </a:t>
          </a:r>
          <a:r>
            <a:rPr lang="fr-FR" sz="2000" kern="1200" dirty="0" err="1"/>
            <a:t>your</a:t>
          </a:r>
          <a:r>
            <a:rPr lang="fr-FR" sz="2000" kern="1200" dirty="0"/>
            <a:t> </a:t>
          </a:r>
          <a:r>
            <a:rPr lang="fr-FR" sz="2000" kern="1200" dirty="0" err="1"/>
            <a:t>research</a:t>
          </a:r>
          <a:r>
            <a:rPr lang="fr-FR" sz="2000" kern="1200" dirty="0"/>
            <a:t> </a:t>
          </a:r>
          <a:r>
            <a:rPr lang="fr-FR" sz="2000" kern="1200" dirty="0" err="1"/>
            <a:t>results</a:t>
          </a:r>
          <a:r>
            <a:rPr lang="fr-FR" sz="2000" kern="1200" dirty="0"/>
            <a:t>?</a:t>
          </a:r>
        </a:p>
        <a:p>
          <a:pPr marL="114300" lvl="1" indent="0" algn="l" defTabSz="666750">
            <a:lnSpc>
              <a:spcPct val="90000"/>
            </a:lnSpc>
            <a:spcBef>
              <a:spcPct val="0"/>
            </a:spcBef>
            <a:spcAft>
              <a:spcPct val="15000"/>
            </a:spcAft>
            <a:buFont typeface="Arial" panose="020B0604020202020204" pitchFamily="34" charset="0"/>
            <a:buNone/>
          </a:pPr>
          <a:endParaRPr lang="fr-FR" sz="2000" kern="1200" dirty="0"/>
        </a:p>
        <a:p>
          <a:pPr marL="114300" lvl="1" indent="0" algn="l" defTabSz="666750">
            <a:lnSpc>
              <a:spcPct val="90000"/>
            </a:lnSpc>
            <a:spcBef>
              <a:spcPct val="0"/>
            </a:spcBef>
            <a:spcAft>
              <a:spcPct val="15000"/>
            </a:spcAft>
            <a:buFont typeface="Arial" panose="020B0604020202020204" pitchFamily="34" charset="0"/>
            <a:buNone/>
          </a:pPr>
          <a:r>
            <a:rPr lang="en-GB" sz="2000" kern="1200" dirty="0"/>
            <a:t>	Do you ever communicate about your results using newer digital forms (such as video abstracts, graphical abstracts, podcasts, videocasts, or infographics posters)?</a:t>
          </a:r>
          <a:endParaRPr lang="fr-FR" sz="2000" kern="1200" dirty="0"/>
        </a:p>
        <a:p>
          <a:pPr marL="114300" lvl="1" indent="0" algn="l" defTabSz="666750">
            <a:lnSpc>
              <a:spcPct val="90000"/>
            </a:lnSpc>
            <a:spcBef>
              <a:spcPct val="0"/>
            </a:spcBef>
            <a:spcAft>
              <a:spcPct val="15000"/>
            </a:spcAft>
            <a:buChar char="•"/>
          </a:pPr>
          <a:endParaRPr lang="fr-FR" sz="1800" kern="1200" dirty="0"/>
        </a:p>
      </dsp:txBody>
      <dsp:txXfrm rot="-5400000">
        <a:off x="4145038" y="1654082"/>
        <a:ext cx="7291728" cy="1427562"/>
      </dsp:txXfrm>
    </dsp:sp>
    <dsp:sp modelId="{74EE78B7-AEB9-44D6-AFE4-D76012569EC5}">
      <dsp:nvSpPr>
        <dsp:cNvPr id="0" name=""/>
        <dsp:cNvSpPr/>
      </dsp:nvSpPr>
      <dsp:spPr>
        <a:xfrm>
          <a:off x="0" y="1617009"/>
          <a:ext cx="4145038" cy="150170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fr-FR" sz="3100" kern="1200" dirty="0" err="1"/>
            <a:t>Determining</a:t>
          </a:r>
          <a:r>
            <a:rPr lang="fr-FR" sz="3100" kern="1200" dirty="0"/>
            <a:t> </a:t>
          </a:r>
          <a:r>
            <a:rPr lang="fr-FR" sz="3100" kern="1200" dirty="0" err="1"/>
            <a:t>dissemination</a:t>
          </a:r>
          <a:r>
            <a:rPr lang="fr-FR" sz="3100" kern="1200" dirty="0"/>
            <a:t> practices</a:t>
          </a:r>
        </a:p>
      </dsp:txBody>
      <dsp:txXfrm>
        <a:off x="73307" y="1690316"/>
        <a:ext cx="3998424" cy="1355092"/>
      </dsp:txXfrm>
    </dsp:sp>
    <dsp:sp modelId="{F9FA742E-F8A2-4D3A-8973-C7B451CB7CD2}">
      <dsp:nvSpPr>
        <dsp:cNvPr id="0" name=""/>
        <dsp:cNvSpPr/>
      </dsp:nvSpPr>
      <dsp:spPr>
        <a:xfrm rot="5400000">
          <a:off x="7001775" y="377219"/>
          <a:ext cx="1655481" cy="7368956"/>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0" algn="l" defTabSz="666750">
            <a:lnSpc>
              <a:spcPct val="90000"/>
            </a:lnSpc>
            <a:spcBef>
              <a:spcPct val="0"/>
            </a:spcBef>
            <a:spcAft>
              <a:spcPct val="15000"/>
            </a:spcAft>
            <a:buFont typeface="Arial" panose="020B0604020202020204" pitchFamily="34" charset="0"/>
            <a:buChar char="•"/>
          </a:pPr>
          <a:endParaRPr lang="fr-FR" sz="2000" kern="1200" dirty="0"/>
        </a:p>
        <a:p>
          <a:pPr marL="114300" lvl="1" indent="0" algn="l" defTabSz="666750">
            <a:lnSpc>
              <a:spcPct val="90000"/>
            </a:lnSpc>
            <a:spcBef>
              <a:spcPct val="0"/>
            </a:spcBef>
            <a:spcAft>
              <a:spcPct val="15000"/>
            </a:spcAft>
            <a:buFont typeface="Arial" panose="020B0604020202020204" pitchFamily="34" charset="0"/>
            <a:buNone/>
          </a:pPr>
          <a:r>
            <a:rPr lang="en-US" sz="2000" kern="1200" dirty="0"/>
            <a:t>	Do you communicate your research results in forms other than scientific research articles? </a:t>
          </a:r>
          <a:endParaRPr lang="fr-FR" sz="2000" kern="1200" dirty="0"/>
        </a:p>
        <a:p>
          <a:pPr marL="114300" lvl="1" indent="0" algn="l" defTabSz="666750">
            <a:lnSpc>
              <a:spcPct val="90000"/>
            </a:lnSpc>
            <a:spcBef>
              <a:spcPct val="0"/>
            </a:spcBef>
            <a:spcAft>
              <a:spcPct val="15000"/>
            </a:spcAft>
            <a:buFont typeface="Arial" panose="020B0604020202020204" pitchFamily="34" charset="0"/>
            <a:buNone/>
          </a:pPr>
          <a:r>
            <a:rPr lang="en-US" sz="2000" kern="1200" dirty="0"/>
            <a:t> </a:t>
          </a:r>
          <a:endParaRPr lang="fr-FR" sz="2000" kern="1200" dirty="0"/>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None/>
            <a:tabLst/>
            <a:defRPr/>
          </a:pPr>
          <a:r>
            <a:rPr lang="en-US" sz="2000" kern="1200" dirty="0"/>
            <a:t>Do you communicate your research with a wider audience?</a:t>
          </a:r>
          <a:endParaRPr lang="fr-FR" sz="2000" kern="1200" dirty="0"/>
        </a:p>
        <a:p>
          <a:pPr marL="0" marR="0" lvl="0" indent="0" algn="l" defTabSz="914400" eaLnBrk="1" fontAlgn="auto" latinLnBrk="0" hangingPunct="1">
            <a:lnSpc>
              <a:spcPct val="100000"/>
            </a:lnSpc>
            <a:spcBef>
              <a:spcPct val="0"/>
            </a:spcBef>
            <a:spcAft>
              <a:spcPts val="0"/>
            </a:spcAft>
            <a:buClrTx/>
            <a:buSzTx/>
            <a:buFont typeface="Arial" panose="020B0604020202020204" pitchFamily="34" charset="0"/>
            <a:buNone/>
            <a:tabLst/>
            <a:defRPr/>
          </a:pPr>
          <a:r>
            <a:rPr lang="en-US" sz="2000" kern="1200" dirty="0"/>
            <a:t>What types of social media do you use? </a:t>
          </a:r>
          <a:endParaRPr lang="fr-FR" sz="2000" kern="1200" dirty="0"/>
        </a:p>
        <a:p>
          <a:pPr marL="114300" lvl="1" indent="0" algn="l" defTabSz="666750">
            <a:lnSpc>
              <a:spcPct val="90000"/>
            </a:lnSpc>
            <a:spcBef>
              <a:spcPct val="0"/>
            </a:spcBef>
            <a:spcAft>
              <a:spcPct val="15000"/>
            </a:spcAft>
          </a:pPr>
          <a:endParaRPr lang="fr-FR" sz="2000" kern="1200" dirty="0"/>
        </a:p>
      </dsp:txBody>
      <dsp:txXfrm rot="-5400000">
        <a:off x="4145038" y="3314770"/>
        <a:ext cx="7288142" cy="1493853"/>
      </dsp:txXfrm>
    </dsp:sp>
    <dsp:sp modelId="{6380EAF9-9BD1-43A9-ABE5-F11BF08C6345}">
      <dsp:nvSpPr>
        <dsp:cNvPr id="0" name=""/>
        <dsp:cNvSpPr/>
      </dsp:nvSpPr>
      <dsp:spPr>
        <a:xfrm>
          <a:off x="0" y="3310844"/>
          <a:ext cx="4145038" cy="1501706"/>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59055" rIns="118110" bIns="59055" numCol="1" spcCol="1270" anchor="ctr" anchorCtr="0">
          <a:noAutofit/>
        </a:bodyPr>
        <a:lstStyle/>
        <a:p>
          <a:pPr marL="0" lvl="0" indent="0" algn="ctr" defTabSz="1377950">
            <a:lnSpc>
              <a:spcPct val="90000"/>
            </a:lnSpc>
            <a:spcBef>
              <a:spcPct val="0"/>
            </a:spcBef>
            <a:spcAft>
              <a:spcPct val="35000"/>
            </a:spcAft>
            <a:buNone/>
          </a:pPr>
          <a:r>
            <a:rPr lang="fr-FR" sz="3100" kern="1200" dirty="0" err="1"/>
            <a:t>Determining</a:t>
          </a:r>
          <a:r>
            <a:rPr lang="fr-FR" sz="3100" kern="1200" dirty="0"/>
            <a:t> </a:t>
          </a:r>
          <a:r>
            <a:rPr lang="fr-FR" sz="3100" kern="1200" dirty="0" err="1"/>
            <a:t>outreach</a:t>
          </a:r>
          <a:r>
            <a:rPr lang="fr-FR" sz="3100" kern="1200" dirty="0"/>
            <a:t> practices</a:t>
          </a:r>
        </a:p>
      </dsp:txBody>
      <dsp:txXfrm>
        <a:off x="73307" y="3384151"/>
        <a:ext cx="3998424" cy="135509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5DC221-4C3E-4ADB-99F6-56AC675247EE}">
      <dsp:nvSpPr>
        <dsp:cNvPr id="0" name=""/>
        <dsp:cNvSpPr/>
      </dsp:nvSpPr>
      <dsp:spPr>
        <a:xfrm rot="5400000">
          <a:off x="7121712" y="-2791047"/>
          <a:ext cx="1430915" cy="737616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Font typeface="Arial" panose="020B0604020202020204" pitchFamily="34" charset="0"/>
            <a:buNone/>
          </a:pPr>
          <a:endParaRPr lang="fr-FR" sz="2000" kern="1200" dirty="0"/>
        </a:p>
        <a:p>
          <a:pPr marL="285750" lvl="1" indent="-285750" algn="l" defTabSz="1244600">
            <a:lnSpc>
              <a:spcPct val="90000"/>
            </a:lnSpc>
            <a:spcBef>
              <a:spcPct val="0"/>
            </a:spcBef>
            <a:spcAft>
              <a:spcPct val="15000"/>
            </a:spcAft>
            <a:buNone/>
          </a:pPr>
          <a:r>
            <a:rPr lang="en-US" sz="2800" kern="1200" dirty="0"/>
            <a:t>How do you feel about using English to communicate your research results?</a:t>
          </a:r>
          <a:endParaRPr lang="fr-FR" sz="2800" kern="1200" dirty="0"/>
        </a:p>
        <a:p>
          <a:pPr marL="114300" lvl="1" indent="-114300" algn="l" defTabSz="622300">
            <a:lnSpc>
              <a:spcPct val="90000"/>
            </a:lnSpc>
            <a:spcBef>
              <a:spcPct val="0"/>
            </a:spcBef>
            <a:spcAft>
              <a:spcPct val="15000"/>
            </a:spcAft>
            <a:buChar char="•"/>
          </a:pPr>
          <a:endParaRPr lang="en-US" sz="1400" kern="1200" dirty="0"/>
        </a:p>
      </dsp:txBody>
      <dsp:txXfrm rot="-5400000">
        <a:off x="4149090" y="251427"/>
        <a:ext cx="7306308" cy="1291211"/>
      </dsp:txXfrm>
    </dsp:sp>
    <dsp:sp modelId="{260A55C1-B1E5-4558-8417-80121EE3D3A8}">
      <dsp:nvSpPr>
        <dsp:cNvPr id="0" name=""/>
        <dsp:cNvSpPr/>
      </dsp:nvSpPr>
      <dsp:spPr>
        <a:xfrm>
          <a:off x="0" y="2710"/>
          <a:ext cx="4149090" cy="178864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83820" rIns="167640" bIns="83820" numCol="1" spcCol="1270" anchor="ctr" anchorCtr="0">
          <a:noAutofit/>
        </a:bodyPr>
        <a:lstStyle/>
        <a:p>
          <a:pPr marL="0" lvl="0" indent="0" algn="ctr" defTabSz="1955800">
            <a:lnSpc>
              <a:spcPct val="90000"/>
            </a:lnSpc>
            <a:spcBef>
              <a:spcPct val="0"/>
            </a:spcBef>
            <a:spcAft>
              <a:spcPct val="35000"/>
            </a:spcAft>
            <a:buNone/>
          </a:pPr>
          <a:r>
            <a:rPr lang="fr-FR" sz="4400" kern="1200" dirty="0"/>
            <a:t>Attitudes to </a:t>
          </a:r>
          <a:r>
            <a:rPr lang="fr-FR" sz="4400" kern="1200" dirty="0" err="1"/>
            <a:t>using</a:t>
          </a:r>
          <a:r>
            <a:rPr lang="fr-FR" sz="4400" kern="1200" dirty="0"/>
            <a:t> English</a:t>
          </a:r>
        </a:p>
      </dsp:txBody>
      <dsp:txXfrm>
        <a:off x="87314" y="90024"/>
        <a:ext cx="3974462" cy="1614016"/>
      </dsp:txXfrm>
    </dsp:sp>
    <dsp:sp modelId="{41B54508-F97A-41EF-A0B6-3D469483193F}">
      <dsp:nvSpPr>
        <dsp:cNvPr id="0" name=""/>
        <dsp:cNvSpPr/>
      </dsp:nvSpPr>
      <dsp:spPr>
        <a:xfrm rot="5400000">
          <a:off x="7121712" y="-912971"/>
          <a:ext cx="1430915" cy="737616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0" algn="l" defTabSz="666750">
            <a:lnSpc>
              <a:spcPct val="90000"/>
            </a:lnSpc>
            <a:spcBef>
              <a:spcPct val="0"/>
            </a:spcBef>
            <a:spcAft>
              <a:spcPct val="15000"/>
            </a:spcAft>
            <a:buChar char="•"/>
          </a:pPr>
          <a:endParaRPr lang="fr-FR" sz="2000" kern="1200" dirty="0"/>
        </a:p>
        <a:p>
          <a:pPr marL="114300" lvl="1" indent="0" algn="l" defTabSz="666750">
            <a:lnSpc>
              <a:spcPct val="90000"/>
            </a:lnSpc>
            <a:spcBef>
              <a:spcPct val="0"/>
            </a:spcBef>
            <a:spcAft>
              <a:spcPct val="15000"/>
            </a:spcAft>
            <a:buFont typeface="Arial" panose="020B0604020202020204" pitchFamily="34" charset="0"/>
            <a:buNone/>
          </a:pPr>
          <a:r>
            <a:rPr lang="en-US" sz="2000" kern="1200" dirty="0"/>
            <a:t>	</a:t>
          </a:r>
          <a:r>
            <a:rPr lang="en-US" sz="2000" b="1" kern="1200" dirty="0"/>
            <a:t>Which languages  do you use to: </a:t>
          </a:r>
          <a:endParaRPr lang="fr-FR" sz="2000" b="1" kern="1200" dirty="0"/>
        </a:p>
        <a:p>
          <a:pPr marL="114300" lvl="1" indent="0" algn="l" defTabSz="666750">
            <a:lnSpc>
              <a:spcPct val="90000"/>
            </a:lnSpc>
            <a:spcBef>
              <a:spcPct val="0"/>
            </a:spcBef>
            <a:spcAft>
              <a:spcPct val="15000"/>
            </a:spcAft>
            <a:buFont typeface="Wingdings" panose="05000000000000000000" pitchFamily="2" charset="2"/>
            <a:buNone/>
          </a:pPr>
          <a:r>
            <a:rPr lang="en-US" sz="2000" kern="1200" dirty="0"/>
            <a:t>	share your research results with your peers? </a:t>
          </a:r>
          <a:endParaRPr lang="fr-FR" sz="2000" kern="1200" dirty="0"/>
        </a:p>
        <a:p>
          <a:pPr marL="114300" lvl="1" indent="0" algn="l" defTabSz="666750">
            <a:lnSpc>
              <a:spcPct val="90000"/>
            </a:lnSpc>
            <a:spcBef>
              <a:spcPct val="0"/>
            </a:spcBef>
            <a:spcAft>
              <a:spcPct val="15000"/>
            </a:spcAft>
            <a:buFont typeface="Wingdings" panose="05000000000000000000" pitchFamily="2" charset="2"/>
            <a:buNone/>
          </a:pPr>
          <a:r>
            <a:rPr lang="fr-FR" sz="2000" kern="1200" dirty="0"/>
            <a:t>      	do </a:t>
          </a:r>
          <a:r>
            <a:rPr lang="fr-FR" sz="2000" kern="1200" dirty="0" err="1"/>
            <a:t>communicate</a:t>
          </a:r>
          <a:r>
            <a:rPr lang="fr-FR" sz="2000" kern="1200" dirty="0"/>
            <a:t> to the </a:t>
          </a:r>
          <a:r>
            <a:rPr lang="fr-FR" sz="2000" kern="1200" dirty="0" err="1"/>
            <a:t>wider</a:t>
          </a:r>
          <a:r>
            <a:rPr lang="fr-FR" sz="2000" kern="1200" dirty="0"/>
            <a:t> public (</a:t>
          </a:r>
          <a:r>
            <a:rPr lang="fr-FR" sz="2000" kern="1200" dirty="0" err="1"/>
            <a:t>outreach</a:t>
          </a:r>
          <a:r>
            <a:rPr lang="fr-FR" sz="2000" kern="1200" dirty="0"/>
            <a:t>)?</a:t>
          </a:r>
        </a:p>
        <a:p>
          <a:pPr marL="114300" lvl="1" indent="0" algn="l" defTabSz="666750">
            <a:lnSpc>
              <a:spcPct val="90000"/>
            </a:lnSpc>
            <a:spcBef>
              <a:spcPct val="0"/>
            </a:spcBef>
            <a:spcAft>
              <a:spcPct val="15000"/>
            </a:spcAft>
            <a:buFont typeface="Wingdings" panose="05000000000000000000" pitchFamily="2" charset="2"/>
            <a:buNone/>
          </a:pPr>
          <a:r>
            <a:rPr lang="en-US" sz="2000" kern="1200" dirty="0"/>
            <a:t>	carry out your research on a day-to-day basis? </a:t>
          </a:r>
          <a:endParaRPr lang="fr-FR" sz="2000" kern="1200" dirty="0"/>
        </a:p>
        <a:p>
          <a:pPr marL="114300" lvl="1" indent="0" algn="l" defTabSz="666750">
            <a:lnSpc>
              <a:spcPct val="90000"/>
            </a:lnSpc>
            <a:spcBef>
              <a:spcPct val="0"/>
            </a:spcBef>
            <a:spcAft>
              <a:spcPct val="15000"/>
            </a:spcAft>
            <a:buChar char="•"/>
          </a:pPr>
          <a:endParaRPr lang="fr-FR" sz="1800" kern="1200" dirty="0"/>
        </a:p>
      </dsp:txBody>
      <dsp:txXfrm rot="-5400000">
        <a:off x="4149090" y="2129503"/>
        <a:ext cx="7306308" cy="1291211"/>
      </dsp:txXfrm>
    </dsp:sp>
    <dsp:sp modelId="{E1FC23A5-5895-431A-9D71-FB71EE32E7C7}">
      <dsp:nvSpPr>
        <dsp:cNvPr id="0" name=""/>
        <dsp:cNvSpPr/>
      </dsp:nvSpPr>
      <dsp:spPr>
        <a:xfrm>
          <a:off x="0" y="1880786"/>
          <a:ext cx="4149090" cy="178864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114300" lvl="1" indent="0" algn="ctr" defTabSz="666750">
            <a:lnSpc>
              <a:spcPct val="90000"/>
            </a:lnSpc>
            <a:spcBef>
              <a:spcPct val="0"/>
            </a:spcBef>
            <a:spcAft>
              <a:spcPct val="15000"/>
            </a:spcAft>
            <a:buFont typeface="Arial" panose="020B0604020202020204" pitchFamily="34" charset="0"/>
            <a:buNone/>
          </a:pPr>
          <a:r>
            <a:rPr lang="fr-FR" sz="3600" kern="1200" dirty="0" err="1"/>
            <a:t>Multilingual</a:t>
          </a:r>
          <a:r>
            <a:rPr lang="fr-FR" sz="3600" kern="1200" dirty="0"/>
            <a:t> </a:t>
          </a:r>
          <a:r>
            <a:rPr lang="fr-FR" sz="3600" kern="1200" dirty="0" err="1"/>
            <a:t>Language</a:t>
          </a:r>
          <a:r>
            <a:rPr lang="fr-FR" sz="3600" kern="1200" dirty="0"/>
            <a:t> Practices</a:t>
          </a:r>
        </a:p>
      </dsp:txBody>
      <dsp:txXfrm>
        <a:off x="87314" y="1968100"/>
        <a:ext cx="3974462" cy="1614016"/>
      </dsp:txXfrm>
    </dsp:sp>
    <dsp:sp modelId="{C436AF82-5130-466D-9E11-C25EDE0C13D7}">
      <dsp:nvSpPr>
        <dsp:cNvPr id="0" name=""/>
        <dsp:cNvSpPr/>
      </dsp:nvSpPr>
      <dsp:spPr>
        <a:xfrm rot="5400000">
          <a:off x="7244039" y="1161168"/>
          <a:ext cx="1084691" cy="7376160"/>
        </a:xfrm>
        <a:prstGeom prst="round2Same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14300" lvl="1" indent="0" algn="l" defTabSz="666750">
            <a:lnSpc>
              <a:spcPct val="90000"/>
            </a:lnSpc>
            <a:spcBef>
              <a:spcPct val="0"/>
            </a:spcBef>
            <a:spcAft>
              <a:spcPct val="15000"/>
            </a:spcAft>
            <a:buFont typeface="Arial" panose="020B0604020202020204" pitchFamily="34" charset="0"/>
            <a:buNone/>
          </a:pPr>
          <a:endParaRPr lang="fr-FR" sz="2000" kern="1200" dirty="0"/>
        </a:p>
        <a:p>
          <a:pPr marL="114300" lvl="1" indent="0" algn="l" defTabSz="666750">
            <a:lnSpc>
              <a:spcPct val="90000"/>
            </a:lnSpc>
            <a:spcBef>
              <a:spcPct val="0"/>
            </a:spcBef>
            <a:spcAft>
              <a:spcPct val="15000"/>
            </a:spcAft>
            <a:buFont typeface="Arial" panose="020B0604020202020204" pitchFamily="34" charset="0"/>
            <a:buNone/>
          </a:pPr>
          <a:r>
            <a:rPr lang="en-US" sz="2000" kern="1200" dirty="0"/>
            <a:t>Human / Software / AI assistance ?</a:t>
          </a:r>
          <a:endParaRPr lang="fr-FR" sz="2000" kern="1200" dirty="0"/>
        </a:p>
      </dsp:txBody>
      <dsp:txXfrm rot="-5400000">
        <a:off x="4098305" y="4359852"/>
        <a:ext cx="7323210" cy="978791"/>
      </dsp:txXfrm>
    </dsp:sp>
    <dsp:sp modelId="{DC1E58DA-A617-4EF7-A9BE-70018B6935B2}">
      <dsp:nvSpPr>
        <dsp:cNvPr id="0" name=""/>
        <dsp:cNvSpPr/>
      </dsp:nvSpPr>
      <dsp:spPr>
        <a:xfrm>
          <a:off x="0" y="3758862"/>
          <a:ext cx="4149090" cy="1788644"/>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68580" rIns="137160" bIns="68580" numCol="1" spcCol="1270" anchor="ctr" anchorCtr="0">
          <a:noAutofit/>
        </a:bodyPr>
        <a:lstStyle/>
        <a:p>
          <a:pPr marL="114300" lvl="1" indent="0" algn="ctr" defTabSz="666750">
            <a:lnSpc>
              <a:spcPct val="90000"/>
            </a:lnSpc>
            <a:spcBef>
              <a:spcPct val="0"/>
            </a:spcBef>
            <a:spcAft>
              <a:spcPct val="15000"/>
            </a:spcAft>
            <a:buFont typeface="Arial" panose="020B0604020202020204" pitchFamily="34" charset="0"/>
            <a:buNone/>
          </a:pPr>
          <a:r>
            <a:rPr lang="fr-FR" sz="3600" kern="1200" dirty="0" err="1"/>
            <a:t>Language</a:t>
          </a:r>
          <a:r>
            <a:rPr lang="fr-FR" sz="3600" kern="1200" dirty="0"/>
            <a:t> Assistance </a:t>
          </a:r>
        </a:p>
      </dsp:txBody>
      <dsp:txXfrm>
        <a:off x="87314" y="3846176"/>
        <a:ext cx="3974462" cy="1614016"/>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marL="158750" indent="0">
              <a:buFontTx/>
              <a:buNone/>
            </a:pPr>
            <a:endParaRPr lang="fr-FR" dirty="0"/>
          </a:p>
        </p:txBody>
      </p:sp>
    </p:spTree>
    <p:extLst>
      <p:ext uri="{BB962C8B-B14F-4D97-AF65-F5344CB8AC3E}">
        <p14:creationId xmlns:p14="http://schemas.microsoft.com/office/powerpoint/2010/main" val="1942752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b="0" i="0" u="none" strike="noStrike" cap="none" dirty="0">
                <a:solidFill>
                  <a:srgbClr val="000000"/>
                </a:solidFill>
                <a:effectLst/>
                <a:latin typeface="Arial"/>
                <a:ea typeface="Arial"/>
                <a:cs typeface="Arial"/>
                <a:sym typeface="Arial"/>
              </a:rPr>
              <a:t>The final</a:t>
            </a:r>
            <a:r>
              <a:rPr lang="en-GB" sz="1100" b="0" i="0" u="none" strike="noStrike" cap="none" baseline="0" dirty="0">
                <a:solidFill>
                  <a:srgbClr val="000000"/>
                </a:solidFill>
                <a:effectLst/>
                <a:latin typeface="Arial"/>
                <a:ea typeface="Arial"/>
                <a:cs typeface="Arial"/>
                <a:sym typeface="Arial"/>
              </a:rPr>
              <a:t> WP, </a:t>
            </a:r>
            <a:r>
              <a:rPr lang="en-GB" sz="1100" b="0" i="0" u="none" strike="noStrike" cap="none" dirty="0">
                <a:solidFill>
                  <a:srgbClr val="000000"/>
                </a:solidFill>
                <a:effectLst/>
                <a:latin typeface="Arial"/>
                <a:ea typeface="Arial"/>
                <a:cs typeface="Arial"/>
                <a:sym typeface="Arial"/>
              </a:rPr>
              <a:t>WP5 will</a:t>
            </a:r>
            <a:r>
              <a:rPr lang="en-GB" sz="1100" b="0" i="0" u="none" strike="noStrike" cap="none" baseline="0" dirty="0">
                <a:solidFill>
                  <a:srgbClr val="000000"/>
                </a:solidFill>
                <a:effectLst/>
                <a:latin typeface="Arial"/>
                <a:ea typeface="Arial"/>
                <a:cs typeface="Arial"/>
                <a:sym typeface="Arial"/>
              </a:rPr>
              <a:t> </a:t>
            </a:r>
            <a:r>
              <a:rPr lang="en-GB" sz="1100" b="0" i="0" u="none" strike="noStrike" cap="none" dirty="0">
                <a:solidFill>
                  <a:srgbClr val="000000"/>
                </a:solidFill>
                <a:effectLst/>
                <a:latin typeface="Arial"/>
                <a:ea typeface="Arial"/>
                <a:cs typeface="Arial"/>
                <a:sym typeface="Arial"/>
              </a:rPr>
              <a:t>develop</a:t>
            </a:r>
            <a:r>
              <a:rPr lang="en-GB" sz="1100" b="0" i="0" u="none" strike="noStrike" cap="none" baseline="0" dirty="0">
                <a:solidFill>
                  <a:srgbClr val="000000"/>
                </a:solidFill>
                <a:effectLst/>
                <a:latin typeface="Arial"/>
                <a:ea typeface="Arial"/>
                <a:cs typeface="Arial"/>
                <a:sym typeface="Arial"/>
              </a:rPr>
              <a:t> </a:t>
            </a:r>
            <a:r>
              <a:rPr lang="en-GB" sz="1100" b="0" i="0" u="none" strike="noStrike" cap="none" dirty="0">
                <a:solidFill>
                  <a:srgbClr val="000000"/>
                </a:solidFill>
                <a:effectLst/>
                <a:latin typeface="Arial"/>
                <a:ea typeface="Arial"/>
                <a:cs typeface="Arial"/>
                <a:sym typeface="Arial"/>
              </a:rPr>
              <a:t>the platform which</a:t>
            </a:r>
            <a:r>
              <a:rPr lang="en-GB" sz="1100" b="0" i="0" u="none" strike="noStrike" cap="none" baseline="0" dirty="0">
                <a:solidFill>
                  <a:srgbClr val="000000"/>
                </a:solidFill>
                <a:effectLst/>
                <a:latin typeface="Arial"/>
                <a:ea typeface="Arial"/>
                <a:cs typeface="Arial"/>
                <a:sym typeface="Arial"/>
              </a:rPr>
              <a:t> </a:t>
            </a:r>
            <a:r>
              <a:rPr lang="en-GB" sz="1100" b="0" i="0" u="none" strike="noStrike" cap="none" dirty="0">
                <a:solidFill>
                  <a:srgbClr val="000000"/>
                </a:solidFill>
                <a:effectLst/>
                <a:latin typeface="Arial"/>
                <a:ea typeface="Arial"/>
                <a:cs typeface="Arial"/>
                <a:sym typeface="Arial"/>
              </a:rPr>
              <a:t>will host the course and the training resources</a:t>
            </a:r>
            <a:r>
              <a:rPr lang="en-GB" sz="1100" b="0" i="0" u="none" strike="noStrike" cap="none" baseline="0" dirty="0">
                <a:solidFill>
                  <a:srgbClr val="000000"/>
                </a:solidFill>
                <a:effectLst/>
                <a:latin typeface="Arial"/>
                <a:ea typeface="Arial"/>
                <a:cs typeface="Arial"/>
                <a:sym typeface="Arial"/>
              </a:rPr>
              <a:t> (</a:t>
            </a:r>
            <a:r>
              <a:rPr lang="en-GB" sz="1100" b="0" i="0" u="none" strike="noStrike" cap="none" dirty="0">
                <a:solidFill>
                  <a:srgbClr val="000000"/>
                </a:solidFill>
                <a:effectLst/>
                <a:latin typeface="Arial"/>
                <a:ea typeface="Arial"/>
                <a:cs typeface="Arial"/>
                <a:sym typeface="Arial"/>
              </a:rPr>
              <a:t>user-friendly, inclusive and sustainable technological environment).</a:t>
            </a:r>
            <a:endParaRPr dirty="0"/>
          </a:p>
        </p:txBody>
      </p:sp>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996045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sz="1100" dirty="0"/>
              <a:t>Do you currently get help for writing up and presenting your research in English? If so, who helps you? e.g., colleagues in your lab or department, online automatic translators (e.g., </a:t>
            </a:r>
            <a:r>
              <a:rPr lang="en-US" sz="1100" dirty="0" err="1"/>
              <a:t>DeepL</a:t>
            </a:r>
            <a:r>
              <a:rPr lang="en-US" sz="1100" dirty="0"/>
              <a:t>, Google), an English-language service at your university, private translation agencies, etc.?</a:t>
            </a:r>
            <a:endParaRPr lang="fr-FR" sz="1100" dirty="0"/>
          </a:p>
          <a:p>
            <a:endParaRPr lang="fr-FR" dirty="0"/>
          </a:p>
        </p:txBody>
      </p:sp>
    </p:spTree>
    <p:extLst>
      <p:ext uri="{BB962C8B-B14F-4D97-AF65-F5344CB8AC3E}">
        <p14:creationId xmlns:p14="http://schemas.microsoft.com/office/powerpoint/2010/main" val="27198620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buFontTx/>
              <a:buNone/>
            </a:pPr>
            <a:r>
              <a:rPr lang="en-GB" sz="1100" b="0" i="0" u="none" strike="noStrike" cap="none" dirty="0">
                <a:solidFill>
                  <a:srgbClr val="000000"/>
                </a:solidFill>
                <a:effectLst/>
                <a:latin typeface="Arial"/>
                <a:ea typeface="Arial"/>
                <a:cs typeface="Arial"/>
                <a:sym typeface="Arial"/>
              </a:rPr>
              <a:t>During the first year of the project, we conducted interviews and focus groups to obtain qualitative data on scientists’ digital science communication practices across 4 countries: Spain, France, Romania and Norway and to investigate their uptake of and attitudes towards these new affordances. The aims were three-fold:</a:t>
            </a:r>
            <a:endParaRPr lang="fr-FR" sz="1100" b="0" i="0" u="none" strike="noStrike" cap="none" dirty="0">
              <a:solidFill>
                <a:srgbClr val="000000"/>
              </a:solidFill>
              <a:effectLst/>
              <a:latin typeface="Arial"/>
              <a:ea typeface="Arial"/>
              <a:cs typeface="Arial"/>
              <a:sym typeface="Arial"/>
            </a:endParaRPr>
          </a:p>
          <a:p>
            <a:pPr lvl="0"/>
            <a:r>
              <a:rPr lang="fr-FR" sz="1100" b="0" i="0" u="none" strike="noStrike" cap="none" dirty="0">
                <a:solidFill>
                  <a:srgbClr val="000000"/>
                </a:solidFill>
                <a:effectLst/>
                <a:latin typeface="Arial"/>
                <a:ea typeface="Arial"/>
                <a:cs typeface="Arial"/>
                <a:sym typeface="Arial"/>
              </a:rPr>
              <a:t>A</a:t>
            </a:r>
            <a:r>
              <a:rPr lang="en-GB" sz="1100" b="0" i="0" u="none" strike="noStrike" cap="none" dirty="0">
                <a:solidFill>
                  <a:srgbClr val="000000"/>
                </a:solidFill>
                <a:effectLst/>
                <a:latin typeface="Arial"/>
                <a:ea typeface="Arial"/>
                <a:cs typeface="Arial"/>
                <a:sym typeface="Arial"/>
              </a:rPr>
              <a:t>s we just mentioned, to identify training needs to inform the design of an online training course (to go some way to helping scientists to better communicate their science to their peers and to society).</a:t>
            </a:r>
            <a:endParaRPr lang="fr-FR" sz="1100" b="0" i="0" u="none" strike="noStrike" cap="none" dirty="0">
              <a:solidFill>
                <a:srgbClr val="000000"/>
              </a:solidFill>
              <a:effectLst/>
              <a:latin typeface="Arial"/>
              <a:ea typeface="Arial"/>
              <a:cs typeface="Arial"/>
              <a:sym typeface="Arial"/>
            </a:endParaRPr>
          </a:p>
          <a:p>
            <a:pPr lvl="0"/>
            <a:r>
              <a:rPr lang="en-GB" sz="1100" b="0" i="0" u="none" strike="noStrike" cap="none" dirty="0">
                <a:solidFill>
                  <a:srgbClr val="000000"/>
                </a:solidFill>
                <a:effectLst/>
                <a:latin typeface="Arial"/>
                <a:ea typeface="Arial"/>
                <a:cs typeface="Arial"/>
                <a:sym typeface="Arial"/>
              </a:rPr>
              <a:t>To create video testimonials of female STEMM scientists discussing their communication practices </a:t>
            </a:r>
            <a:endParaRPr lang="fr-FR" sz="1100" b="0" i="0" u="none" strike="noStrike" cap="none" dirty="0">
              <a:solidFill>
                <a:srgbClr val="000000"/>
              </a:solidFill>
              <a:effectLst/>
              <a:latin typeface="Arial"/>
              <a:ea typeface="Arial"/>
              <a:cs typeface="Arial"/>
              <a:sym typeface="Arial"/>
            </a:endParaRPr>
          </a:p>
          <a:p>
            <a:pPr lvl="0"/>
            <a:r>
              <a:rPr lang="en-GB" sz="1100" b="0" i="0" u="none" strike="noStrike" cap="none" dirty="0">
                <a:solidFill>
                  <a:srgbClr val="000000"/>
                </a:solidFill>
                <a:effectLst/>
                <a:latin typeface="Arial"/>
                <a:ea typeface="Arial"/>
                <a:cs typeface="Arial"/>
                <a:sym typeface="Arial"/>
              </a:rPr>
              <a:t>and to provide an inventory of good practice.</a:t>
            </a:r>
            <a:endParaRPr lang="fr-FR" sz="1100" b="0" i="0" u="none" strike="noStrike" cap="none" dirty="0">
              <a:solidFill>
                <a:srgbClr val="000000"/>
              </a:solidFill>
              <a:effectLst/>
              <a:latin typeface="Arial"/>
              <a:ea typeface="Arial"/>
              <a:cs typeface="Arial"/>
              <a:sym typeface="Arial"/>
            </a:endParaRPr>
          </a:p>
          <a:p>
            <a:pPr marL="158750" indent="0">
              <a:buFontTx/>
              <a:buNone/>
            </a:pPr>
            <a:r>
              <a:rPr lang="en-GB" sz="1100" b="0" i="0" u="none" strike="noStrike" cap="none" dirty="0">
                <a:solidFill>
                  <a:srgbClr val="000000"/>
                </a:solidFill>
                <a:effectLst/>
                <a:latin typeface="Arial"/>
                <a:ea typeface="Arial"/>
                <a:cs typeface="Arial"/>
                <a:sym typeface="Arial"/>
              </a:rPr>
              <a:t>So here we will share with you the results of the study.</a:t>
            </a:r>
            <a:endParaRPr strike="noStrike" dirty="0"/>
          </a:p>
        </p:txBody>
      </p:sp>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296655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en-US" sz="1100" b="0" i="0" u="none" strike="noStrike" cap="none" dirty="0">
                <a:solidFill>
                  <a:srgbClr val="000000"/>
                </a:solidFill>
                <a:effectLst/>
                <a:latin typeface="Arial"/>
                <a:ea typeface="Arial"/>
                <a:cs typeface="Arial"/>
                <a:sym typeface="Arial"/>
              </a:rPr>
              <a:t>60 participants, from STEMM fields, most represented were computer science, physics and public health, more male than female, a majority of senior researchers, an overview of different researchers, from different fields and at different points in their careers, active researchers who publish on a regular basis and are involved in disseminating their research findings to their peers, being at the same time aware of the importance of communicating research to a wider general public</a:t>
            </a:r>
            <a:endParaRPr lang="fr-FR" sz="1100" b="0" i="0" u="none" strike="noStrike" cap="none" dirty="0">
              <a:solidFill>
                <a:srgbClr val="000000"/>
              </a:solidFill>
              <a:effectLst/>
              <a:latin typeface="Arial"/>
              <a:ea typeface="Arial"/>
              <a:cs typeface="Arial"/>
              <a:sym typeface="Arial"/>
            </a:endParaRPr>
          </a:p>
          <a:p>
            <a:pPr marL="158750" indent="0">
              <a:buFontTx/>
              <a:buNone/>
            </a:pPr>
            <a:endParaRPr lang="fr-FR"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2220335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pPr marL="158750" indent="0">
              <a:buFontTx/>
              <a:buNone/>
            </a:pPr>
            <a:r>
              <a:rPr lang="en-GB" sz="1100" b="0" i="0" u="none" strike="noStrike" cap="none" dirty="0">
                <a:solidFill>
                  <a:srgbClr val="000000"/>
                </a:solidFill>
                <a:effectLst/>
                <a:latin typeface="Arial"/>
                <a:ea typeface="Arial"/>
                <a:cs typeface="Arial"/>
                <a:sym typeface="Arial"/>
              </a:rPr>
              <a:t>The interviewed participants were representative of an international body of academics, and were not necessarily from the local region where we interviewed them. They did nevertheless all speak the local national language of the universities where they were employed. </a:t>
            </a:r>
            <a:endParaRPr lang="fr-FR" sz="1100" b="0" i="0" u="none" strike="noStrike" cap="none" dirty="0">
              <a:solidFill>
                <a:srgbClr val="000000"/>
              </a:solidFill>
              <a:effectLst/>
              <a:latin typeface="Arial"/>
              <a:ea typeface="Arial"/>
              <a:cs typeface="Arial"/>
              <a:sym typeface="Arial"/>
            </a:endParaRPr>
          </a:p>
          <a:p>
            <a:pPr marL="158750" indent="0">
              <a:buFontTx/>
              <a:buNone/>
            </a:pPr>
            <a:r>
              <a:rPr lang="en-GB" sz="1100" b="0" i="0" u="none" strike="noStrike" cap="none" dirty="0">
                <a:solidFill>
                  <a:srgbClr val="000000"/>
                </a:solidFill>
                <a:effectLst/>
                <a:latin typeface="Arial"/>
                <a:ea typeface="Arial"/>
                <a:cs typeface="Arial"/>
                <a:sym typeface="Arial"/>
              </a:rPr>
              <a:t>The first languages spoken by our participant cohort were as follows. A first language was asked for in the interview, but we</a:t>
            </a:r>
            <a:r>
              <a:rPr lang="en-GB" sz="1100" b="0" i="0" u="none" strike="noStrike" cap="none" baseline="0" dirty="0">
                <a:solidFill>
                  <a:srgbClr val="000000"/>
                </a:solidFill>
                <a:effectLst/>
                <a:latin typeface="Arial"/>
                <a:ea typeface="Arial"/>
                <a:cs typeface="Arial"/>
                <a:sym typeface="Arial"/>
              </a:rPr>
              <a:t> </a:t>
            </a:r>
            <a:r>
              <a:rPr lang="en-GB" sz="1100" b="0" i="0" u="none" strike="noStrike" cap="none" dirty="0">
                <a:solidFill>
                  <a:srgbClr val="000000"/>
                </a:solidFill>
                <a:effectLst/>
                <a:latin typeface="Arial"/>
                <a:ea typeface="Arial"/>
                <a:cs typeface="Arial"/>
                <a:sym typeface="Arial"/>
              </a:rPr>
              <a:t>must bear in mind that a first language can be one or many first languages for bilingual and multilingual speakers. </a:t>
            </a:r>
            <a:endParaRPr lang="fr-FR" dirty="0"/>
          </a:p>
          <a:p>
            <a:pPr marL="0" indent="0">
              <a:buNone/>
            </a:pPr>
            <a:r>
              <a:rPr lang="fr-FR" sz="1100" dirty="0"/>
              <a:t>   Confident and </a:t>
            </a:r>
            <a:r>
              <a:rPr lang="fr-FR" sz="1100" dirty="0" err="1"/>
              <a:t>competent</a:t>
            </a:r>
            <a:r>
              <a:rPr lang="fr-FR" sz="1100" dirty="0"/>
              <a:t>,</a:t>
            </a:r>
            <a:r>
              <a:rPr lang="fr-FR" sz="1100" baseline="0" dirty="0"/>
              <a:t> </a:t>
            </a:r>
            <a:r>
              <a:rPr lang="fr-FR" sz="1100" baseline="0" dirty="0" err="1"/>
              <a:t>especially</a:t>
            </a:r>
            <a:r>
              <a:rPr lang="fr-FR" sz="1100" baseline="0" dirty="0"/>
              <a:t> in </a:t>
            </a:r>
            <a:r>
              <a:rPr lang="fr-FR" sz="1100" dirty="0"/>
              <a:t>English for </a:t>
            </a:r>
            <a:r>
              <a:rPr lang="fr-FR" sz="1100" dirty="0" err="1"/>
              <a:t>research</a:t>
            </a:r>
            <a:r>
              <a:rPr lang="fr-FR" sz="1100" dirty="0"/>
              <a:t> and publication,</a:t>
            </a:r>
            <a:r>
              <a:rPr lang="fr-FR" sz="1100" baseline="0" dirty="0"/>
              <a:t> </a:t>
            </a:r>
            <a:r>
              <a:rPr lang="fr-FR" sz="1100" baseline="0" dirty="0" err="1"/>
              <a:t>found</a:t>
            </a:r>
            <a:r>
              <a:rPr lang="fr-FR" sz="1100" baseline="0" dirty="0"/>
              <a:t> </a:t>
            </a:r>
            <a:r>
              <a:rPr lang="fr-FR" sz="1100" b="0" baseline="0" dirty="0" err="1"/>
              <a:t>it</a:t>
            </a:r>
            <a:r>
              <a:rPr lang="fr-FR" sz="1100" b="0" baseline="0" dirty="0"/>
              <a:t> </a:t>
            </a:r>
            <a:r>
              <a:rPr lang="fr-FR" b="0" i="1" dirty="0"/>
              <a:t>« </a:t>
            </a:r>
            <a:r>
              <a:rPr lang="fr-FR" b="0" i="1" dirty="0" err="1"/>
              <a:t>easier</a:t>
            </a:r>
            <a:r>
              <a:rPr lang="fr-FR" b="0" i="1" dirty="0"/>
              <a:t> », « more concise », </a:t>
            </a:r>
            <a:r>
              <a:rPr lang="fr-FR" b="0" i="0" dirty="0" err="1"/>
              <a:t>recognize</a:t>
            </a:r>
            <a:r>
              <a:rPr lang="fr-FR" b="0" i="0" dirty="0"/>
              <a:t> </a:t>
            </a:r>
            <a:r>
              <a:rPr lang="fr-FR" b="0" i="0" dirty="0" err="1"/>
              <a:t>that</a:t>
            </a:r>
            <a:r>
              <a:rPr lang="fr-FR" b="0" i="0" dirty="0"/>
              <a:t> </a:t>
            </a:r>
            <a:r>
              <a:rPr lang="fr-FR" b="0" i="0" dirty="0" err="1"/>
              <a:t>it</a:t>
            </a:r>
            <a:r>
              <a:rPr lang="fr-FR" b="0" i="0" dirty="0"/>
              <a:t> </a:t>
            </a:r>
            <a:r>
              <a:rPr lang="fr-FR" b="0" i="0" dirty="0" err="1"/>
              <a:t>is</a:t>
            </a:r>
            <a:r>
              <a:rPr lang="fr-FR" b="0" i="0" dirty="0"/>
              <a:t> important to have a</a:t>
            </a:r>
            <a:r>
              <a:rPr lang="fr-FR" b="0" i="0" baseline="0" dirty="0"/>
              <a:t> </a:t>
            </a:r>
            <a:r>
              <a:rPr lang="fr-FR" b="0" i="1" dirty="0"/>
              <a:t>« </a:t>
            </a:r>
            <a:r>
              <a:rPr lang="fr-FR" b="0" i="1" dirty="0" err="1"/>
              <a:t>common</a:t>
            </a:r>
            <a:r>
              <a:rPr lang="fr-FR" b="0" i="1" dirty="0"/>
              <a:t> </a:t>
            </a:r>
            <a:r>
              <a:rPr lang="fr-FR" b="0" i="1" dirty="0" err="1"/>
              <a:t>language</a:t>
            </a:r>
            <a:r>
              <a:rPr lang="fr-FR" b="0" i="1" dirty="0"/>
              <a:t> ». </a:t>
            </a:r>
            <a:r>
              <a:rPr lang="fr-FR" b="0" i="0" dirty="0"/>
              <a:t>The use of English for publication </a:t>
            </a:r>
            <a:r>
              <a:rPr lang="fr-FR" b="0" i="0" dirty="0" err="1"/>
              <a:t>is</a:t>
            </a:r>
            <a:r>
              <a:rPr lang="fr-FR" b="0" i="0" dirty="0"/>
              <a:t> a  </a:t>
            </a:r>
            <a:r>
              <a:rPr lang="en-GB" b="0" i="1" dirty="0">
                <a:solidFill>
                  <a:srgbClr val="000000"/>
                </a:solidFill>
                <a:ea typeface="Arial"/>
                <a:cs typeface="Arial"/>
                <a:sym typeface="Arial"/>
              </a:rPr>
              <a:t>“a taken-for-granted reality”</a:t>
            </a:r>
          </a:p>
          <a:p>
            <a:pPr marL="0" indent="0">
              <a:buNone/>
            </a:pPr>
            <a:r>
              <a:rPr lang="en-GB" sz="1100" b="0" dirty="0">
                <a:solidFill>
                  <a:srgbClr val="000000"/>
                </a:solidFill>
                <a:ea typeface="Arial"/>
                <a:cs typeface="Arial"/>
                <a:sym typeface="Arial"/>
              </a:rPr>
              <a:t>English on a day to day basis, </a:t>
            </a:r>
            <a:r>
              <a:rPr lang="en-GB" sz="1100" b="0" i="0" u="none" strike="noStrike" cap="none" dirty="0">
                <a:solidFill>
                  <a:srgbClr val="000000"/>
                </a:solidFill>
                <a:effectLst/>
                <a:latin typeface="Arial"/>
                <a:ea typeface="Arial"/>
                <a:cs typeface="Arial"/>
                <a:sym typeface="Arial"/>
              </a:rPr>
              <a:t>for international networking and collaboration </a:t>
            </a:r>
            <a:endParaRPr lang="en-GB" sz="1100" b="0" dirty="0">
              <a:solidFill>
                <a:srgbClr val="000000"/>
              </a:solidFill>
              <a:ea typeface="Arial"/>
              <a:cs typeface="Arial"/>
              <a:sym typeface="Arial"/>
            </a:endParaRPr>
          </a:p>
          <a:p>
            <a:pPr marL="0" indent="0">
              <a:buNone/>
            </a:pPr>
            <a:r>
              <a:rPr lang="en-GB" sz="1100" b="0" dirty="0">
                <a:solidFill>
                  <a:srgbClr val="000000"/>
                </a:solidFill>
                <a:ea typeface="Arial"/>
                <a:cs typeface="Arial"/>
                <a:sym typeface="Arial"/>
              </a:rPr>
              <a:t>The local language for some outreach activities</a:t>
            </a:r>
            <a:endParaRPr lang="fr-FR" sz="1100" b="0" dirty="0">
              <a:solidFill>
                <a:srgbClr val="000000"/>
              </a:solidFill>
              <a:ea typeface="Arial"/>
              <a:cs typeface="Arial"/>
              <a:sym typeface="Arial"/>
            </a:endParaRPr>
          </a:p>
          <a:p>
            <a:endParaRPr lang="fr-FR" dirty="0"/>
          </a:p>
        </p:txBody>
      </p:sp>
    </p:spTree>
    <p:extLst>
      <p:ext uri="{BB962C8B-B14F-4D97-AF65-F5344CB8AC3E}">
        <p14:creationId xmlns:p14="http://schemas.microsoft.com/office/powerpoint/2010/main" val="958587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en-GB" sz="1100" b="0" i="0" u="none" strike="noStrike" cap="none" dirty="0">
                <a:solidFill>
                  <a:srgbClr val="000000"/>
                </a:solidFill>
                <a:effectLst/>
                <a:latin typeface="Arial"/>
                <a:ea typeface="Arial"/>
                <a:cs typeface="Arial"/>
                <a:sym typeface="Arial"/>
              </a:rPr>
              <a:t>If</a:t>
            </a:r>
            <a:r>
              <a:rPr lang="en-GB" sz="1100" b="0" i="0" u="none" strike="noStrike" cap="none" baseline="0" dirty="0">
                <a:solidFill>
                  <a:srgbClr val="000000"/>
                </a:solidFill>
                <a:effectLst/>
                <a:latin typeface="Arial"/>
                <a:ea typeface="Arial"/>
                <a:cs typeface="Arial"/>
                <a:sym typeface="Arial"/>
              </a:rPr>
              <a:t> we look first at how the researchers share their results with their peers, o</a:t>
            </a:r>
            <a:r>
              <a:rPr lang="en-GB" sz="1100" b="0" i="0" u="none" strike="noStrike" cap="none" dirty="0">
                <a:solidFill>
                  <a:srgbClr val="000000"/>
                </a:solidFill>
                <a:effectLst/>
                <a:latin typeface="Arial"/>
                <a:ea typeface="Arial"/>
                <a:cs typeface="Arial"/>
                <a:sym typeface="Arial"/>
              </a:rPr>
              <a:t>verall, and unsurprisingly, research articles are still seen</a:t>
            </a:r>
            <a:r>
              <a:rPr lang="en-GB" sz="1100" b="0" i="0" u="none" strike="noStrike" cap="none" baseline="0" dirty="0">
                <a:solidFill>
                  <a:srgbClr val="000000"/>
                </a:solidFill>
                <a:effectLst/>
                <a:latin typeface="Arial"/>
                <a:ea typeface="Arial"/>
                <a:cs typeface="Arial"/>
                <a:sym typeface="Arial"/>
              </a:rPr>
              <a:t> </a:t>
            </a:r>
            <a:r>
              <a:rPr lang="en-GB" sz="1100" b="0" i="0" u="none" strike="noStrike" cap="none" dirty="0">
                <a:solidFill>
                  <a:srgbClr val="000000"/>
                </a:solidFill>
                <a:effectLst/>
                <a:latin typeface="Arial"/>
                <a:ea typeface="Arial"/>
                <a:cs typeface="Arial"/>
                <a:sym typeface="Arial"/>
              </a:rPr>
              <a:t>as the basis of the researcher’s work and</a:t>
            </a:r>
            <a:r>
              <a:rPr lang="en-GB" sz="1100" b="1" i="0" u="none" strike="noStrike" cap="none" dirty="0">
                <a:solidFill>
                  <a:srgbClr val="000000"/>
                </a:solidFill>
                <a:effectLst/>
                <a:latin typeface="Arial"/>
                <a:ea typeface="Arial"/>
                <a:cs typeface="Arial"/>
                <a:sym typeface="Arial"/>
              </a:rPr>
              <a:t> </a:t>
            </a:r>
            <a:r>
              <a:rPr lang="en-GB" sz="1100" b="0" i="0" u="none" strike="noStrike" cap="none" dirty="0">
                <a:solidFill>
                  <a:srgbClr val="000000"/>
                </a:solidFill>
                <a:effectLst/>
                <a:latin typeface="Arial"/>
                <a:ea typeface="Arial"/>
                <a:cs typeface="Arial"/>
                <a:sym typeface="Arial"/>
              </a:rPr>
              <a:t>the most important form of communicating research results to peers. The publication of peer-reviewed research articles in high impact factor journals is seen as fundamental in a researcher’s activity as it confers credibility to results and visibility within the research community.</a:t>
            </a:r>
            <a:r>
              <a:rPr lang="en-GB" sz="1100" b="0" i="0" u="none" strike="noStrike" cap="none" baseline="0" dirty="0">
                <a:solidFill>
                  <a:srgbClr val="000000"/>
                </a:solidFill>
                <a:effectLst/>
                <a:latin typeface="Arial"/>
                <a:ea typeface="Arial"/>
                <a:cs typeface="Arial"/>
                <a:sym typeface="Arial"/>
              </a:rPr>
              <a:t> It is also important for </a:t>
            </a:r>
            <a:r>
              <a:rPr lang="en-GB" sz="1100" b="0" i="0" u="none" strike="noStrike" cap="none" dirty="0">
                <a:solidFill>
                  <a:srgbClr val="000000"/>
                </a:solidFill>
                <a:effectLst/>
                <a:latin typeface="Arial"/>
                <a:ea typeface="Arial"/>
                <a:cs typeface="Arial"/>
                <a:sym typeface="Arial"/>
              </a:rPr>
              <a:t>promotion opportunities in their national</a:t>
            </a:r>
            <a:r>
              <a:rPr lang="en-GB" sz="1100" b="0" i="0" u="none" strike="noStrike" cap="none" baseline="0" dirty="0">
                <a:solidFill>
                  <a:srgbClr val="000000"/>
                </a:solidFill>
                <a:effectLst/>
                <a:latin typeface="Arial"/>
                <a:ea typeface="Arial"/>
                <a:cs typeface="Arial"/>
                <a:sym typeface="Arial"/>
              </a:rPr>
              <a:t> </a:t>
            </a:r>
            <a:r>
              <a:rPr lang="en-GB" sz="1100" b="0" i="0" u="none" strike="noStrike" cap="none" dirty="0">
                <a:solidFill>
                  <a:srgbClr val="000000"/>
                </a:solidFill>
                <a:effectLst/>
                <a:latin typeface="Arial"/>
                <a:ea typeface="Arial"/>
                <a:cs typeface="Arial"/>
                <a:sym typeface="Arial"/>
              </a:rPr>
              <a:t>context.</a:t>
            </a:r>
            <a:r>
              <a:rPr lang="en-GB" sz="1100" b="0" i="0" u="none" strike="noStrike" cap="none" baseline="0" dirty="0">
                <a:solidFill>
                  <a:srgbClr val="000000"/>
                </a:solidFill>
                <a:effectLst/>
                <a:latin typeface="Arial"/>
                <a:ea typeface="Arial"/>
                <a:cs typeface="Arial"/>
                <a:sym typeface="Arial"/>
              </a:rPr>
              <a:t> (</a:t>
            </a:r>
            <a:r>
              <a:rPr lang="en-GB" sz="1100" b="0" i="0" u="none" strike="noStrike" cap="none" dirty="0">
                <a:solidFill>
                  <a:srgbClr val="000000"/>
                </a:solidFill>
                <a:effectLst/>
                <a:latin typeface="Arial"/>
                <a:ea typeface="Arial"/>
                <a:cs typeface="Arial"/>
                <a:sym typeface="Arial"/>
              </a:rPr>
              <a:t>So, we saw a general preference for what</a:t>
            </a:r>
            <a:r>
              <a:rPr lang="en-GB" sz="1100" b="0" i="0" u="none" strike="noStrike" cap="none" baseline="0" dirty="0">
                <a:solidFill>
                  <a:srgbClr val="000000"/>
                </a:solidFill>
                <a:effectLst/>
                <a:latin typeface="Arial"/>
                <a:ea typeface="Arial"/>
                <a:cs typeface="Arial"/>
                <a:sym typeface="Arial"/>
              </a:rPr>
              <a:t> could be called </a:t>
            </a:r>
            <a:r>
              <a:rPr lang="en-GB" sz="1100" b="0" i="0" u="none" strike="noStrike" cap="none" dirty="0">
                <a:solidFill>
                  <a:srgbClr val="000000"/>
                </a:solidFill>
                <a:effectLst/>
                <a:latin typeface="Arial"/>
                <a:ea typeface="Arial"/>
                <a:cs typeface="Arial"/>
                <a:sym typeface="Arial"/>
              </a:rPr>
              <a:t>“traditional” means of science dissemination).</a:t>
            </a:r>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en-GB" sz="1100" b="0" i="0" u="none" strike="noStrike" cap="none" dirty="0">
                <a:solidFill>
                  <a:srgbClr val="000000"/>
                </a:solidFill>
                <a:effectLst/>
                <a:latin typeface="Arial"/>
                <a:ea typeface="Arial"/>
                <a:cs typeface="Arial"/>
                <a:sym typeface="Arial"/>
              </a:rPr>
              <a:t>The researchers also emphasised the importance of making their publications accessible through Open Access</a:t>
            </a:r>
            <a:r>
              <a:rPr lang="fr-FR" sz="1100" b="0" i="0" u="none" strike="noStrike" cap="none" baseline="0" dirty="0">
                <a:solidFill>
                  <a:srgbClr val="000000"/>
                </a:solidFill>
                <a:effectLst/>
                <a:latin typeface="Arial"/>
                <a:ea typeface="Arial"/>
                <a:cs typeface="Arial"/>
                <a:sym typeface="Arial"/>
              </a:rPr>
              <a:t> and </a:t>
            </a:r>
            <a:r>
              <a:rPr lang="en-GB" sz="1100" b="0" i="0" u="none" strike="noStrike" cap="none" dirty="0">
                <a:solidFill>
                  <a:srgbClr val="000000"/>
                </a:solidFill>
                <a:effectLst/>
                <a:latin typeface="Arial"/>
                <a:ea typeface="Arial"/>
                <a:cs typeface="Arial"/>
                <a:sym typeface="Arial"/>
              </a:rPr>
              <a:t>on </a:t>
            </a:r>
            <a:r>
              <a:rPr lang="en-GB" sz="1100" b="1" i="0" u="none" strike="noStrike" cap="none" dirty="0">
                <a:solidFill>
                  <a:srgbClr val="000000"/>
                </a:solidFill>
                <a:effectLst/>
                <a:latin typeface="Arial"/>
                <a:ea typeface="Arial"/>
                <a:cs typeface="Arial"/>
                <a:sym typeface="Arial"/>
              </a:rPr>
              <a:t>research-sharing platforms. </a:t>
            </a:r>
            <a:r>
              <a:rPr lang="en-GB" sz="1100" b="0" i="1" u="none" strike="noStrike" cap="none" dirty="0" err="1">
                <a:solidFill>
                  <a:srgbClr val="000000"/>
                </a:solidFill>
                <a:effectLst/>
                <a:latin typeface="Arial"/>
                <a:ea typeface="Arial"/>
                <a:cs typeface="Arial"/>
                <a:sym typeface="Arial"/>
              </a:rPr>
              <a:t>ResearchGate</a:t>
            </a:r>
            <a:r>
              <a:rPr lang="en-GB" sz="1100" b="0" i="1" u="none" strike="noStrike" cap="none" dirty="0">
                <a:solidFill>
                  <a:srgbClr val="000000"/>
                </a:solidFill>
                <a:effectLst/>
                <a:latin typeface="Arial"/>
                <a:ea typeface="Arial"/>
                <a:cs typeface="Arial"/>
                <a:sym typeface="Arial"/>
              </a:rPr>
              <a:t>, </a:t>
            </a:r>
            <a:r>
              <a:rPr lang="en-GB" sz="1100" b="0" i="0" u="none" strike="noStrike" cap="none" dirty="0">
                <a:solidFill>
                  <a:srgbClr val="000000"/>
                </a:solidFill>
                <a:effectLst/>
                <a:latin typeface="Arial"/>
                <a:ea typeface="Arial"/>
                <a:cs typeface="Arial"/>
                <a:sym typeface="Arial"/>
              </a:rPr>
              <a:t>for example, was used by 85 % of the interviewees</a:t>
            </a:r>
            <a:r>
              <a:rPr lang="en-GB" sz="1100" b="0" i="0" u="none" strike="noStrike" cap="none" baseline="0" dirty="0">
                <a:solidFill>
                  <a:srgbClr val="000000"/>
                </a:solidFill>
                <a:effectLst/>
                <a:latin typeface="Arial"/>
                <a:ea typeface="Arial"/>
                <a:cs typeface="Arial"/>
                <a:sym typeface="Arial"/>
              </a:rPr>
              <a:t> </a:t>
            </a:r>
            <a:r>
              <a:rPr lang="en-GB" sz="1100" b="0" i="0" u="none" strike="noStrike" cap="none" dirty="0">
                <a:solidFill>
                  <a:srgbClr val="000000"/>
                </a:solidFill>
                <a:effectLst/>
                <a:latin typeface="Arial"/>
                <a:ea typeface="Arial"/>
                <a:cs typeface="Arial"/>
                <a:sym typeface="Arial"/>
              </a:rPr>
              <a:t>and </a:t>
            </a:r>
            <a:r>
              <a:rPr lang="en-GB" sz="1100" b="0" i="1" u="none" strike="noStrike" cap="none" dirty="0">
                <a:solidFill>
                  <a:srgbClr val="000000"/>
                </a:solidFill>
                <a:effectLst/>
                <a:latin typeface="Arial"/>
                <a:ea typeface="Arial"/>
                <a:cs typeface="Arial"/>
                <a:sym typeface="Arial"/>
              </a:rPr>
              <a:t>Google Scholar</a:t>
            </a:r>
            <a:r>
              <a:rPr lang="en-GB" sz="1100" b="0" i="0" u="none" strike="noStrike" cap="none" dirty="0">
                <a:solidFill>
                  <a:srgbClr val="000000"/>
                </a:solidFill>
                <a:effectLst/>
                <a:latin typeface="Arial"/>
                <a:ea typeface="Arial"/>
                <a:cs typeface="Arial"/>
                <a:sym typeface="Arial"/>
              </a:rPr>
              <a:t> by (65%). </a:t>
            </a:r>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en-GB" sz="1100" b="0" i="0" u="none" strike="noStrike" cap="none" dirty="0">
                <a:solidFill>
                  <a:srgbClr val="000000"/>
                </a:solidFill>
                <a:effectLst/>
                <a:latin typeface="Arial"/>
                <a:ea typeface="Arial"/>
                <a:cs typeface="Arial"/>
                <a:sym typeface="Arial"/>
              </a:rPr>
              <a:t>Research articles are also shared more widely with peers through </a:t>
            </a:r>
            <a:r>
              <a:rPr lang="en-GB" sz="1100" b="1" i="0" u="none" strike="noStrike" cap="none" dirty="0">
                <a:solidFill>
                  <a:srgbClr val="000000"/>
                </a:solidFill>
                <a:effectLst/>
                <a:latin typeface="Arial"/>
                <a:ea typeface="Arial"/>
                <a:cs typeface="Arial"/>
                <a:sym typeface="Arial"/>
              </a:rPr>
              <a:t>institutional repositories</a:t>
            </a:r>
            <a:r>
              <a:rPr lang="en-GB" sz="1100" b="0" i="0" u="none" strike="noStrike" cap="none" baseline="0" dirty="0">
                <a:solidFill>
                  <a:srgbClr val="000000"/>
                </a:solidFill>
                <a:effectLst/>
                <a:latin typeface="Arial"/>
                <a:ea typeface="Arial"/>
                <a:cs typeface="Arial"/>
                <a:sym typeface="Arial"/>
              </a:rPr>
              <a:t> and </a:t>
            </a:r>
            <a:r>
              <a:rPr lang="en-GB" sz="1100" b="1" i="0" u="none" strike="noStrike" cap="none" dirty="0">
                <a:solidFill>
                  <a:srgbClr val="000000"/>
                </a:solidFill>
                <a:effectLst/>
                <a:latin typeface="Arial"/>
                <a:ea typeface="Arial"/>
                <a:cs typeface="Arial"/>
                <a:sym typeface="Arial"/>
              </a:rPr>
              <a:t>websites</a:t>
            </a:r>
            <a:r>
              <a:rPr lang="en-GB" sz="1100" b="0" i="0" u="none" strike="noStrike" cap="none" dirty="0">
                <a:solidFill>
                  <a:srgbClr val="000000"/>
                </a:solidFill>
                <a:effectLst/>
                <a:latin typeface="Arial"/>
                <a:ea typeface="Arial"/>
                <a:cs typeface="Arial"/>
                <a:sym typeface="Arial"/>
              </a:rPr>
              <a:t> (68%), </a:t>
            </a:r>
            <a:r>
              <a:rPr lang="en-GB" sz="1100" b="0" i="0" u="none" strike="sngStrike" cap="none" dirty="0">
                <a:solidFill>
                  <a:srgbClr val="000000"/>
                </a:solidFill>
                <a:effectLst/>
                <a:latin typeface="Arial"/>
                <a:ea typeface="Arial"/>
                <a:cs typeface="Arial"/>
                <a:sym typeface="Arial"/>
              </a:rPr>
              <a:t>and </a:t>
            </a:r>
            <a:r>
              <a:rPr lang="en-GB" sz="1100" b="1" i="0" u="none" strike="sngStrike" cap="none" dirty="0">
                <a:solidFill>
                  <a:srgbClr val="000000"/>
                </a:solidFill>
                <a:effectLst/>
                <a:latin typeface="Arial"/>
                <a:ea typeface="Arial"/>
                <a:cs typeface="Arial"/>
                <a:sym typeface="Arial"/>
              </a:rPr>
              <a:t>open archives</a:t>
            </a:r>
            <a:r>
              <a:rPr lang="en-GB" sz="1100" b="0" i="0" u="none" strike="sngStrike" cap="none" dirty="0">
                <a:solidFill>
                  <a:srgbClr val="000000"/>
                </a:solidFill>
                <a:effectLst/>
                <a:latin typeface="Arial"/>
                <a:ea typeface="Arial"/>
                <a:cs typeface="Arial"/>
                <a:sym typeface="Arial"/>
              </a:rPr>
              <a:t> </a:t>
            </a:r>
            <a:r>
              <a:rPr lang="en-GB" sz="1100" b="1" i="0" u="none" strike="sngStrike" cap="none" dirty="0">
                <a:solidFill>
                  <a:srgbClr val="000000"/>
                </a:solidFill>
                <a:effectLst/>
                <a:latin typeface="Arial"/>
                <a:ea typeface="Arial"/>
                <a:cs typeface="Arial"/>
                <a:sym typeface="Arial"/>
              </a:rPr>
              <a:t>Academic or professional social media</a:t>
            </a:r>
            <a:r>
              <a:rPr lang="en-GB" sz="1100" b="0" i="0" u="none" strike="sngStrike" cap="none" dirty="0">
                <a:solidFill>
                  <a:srgbClr val="000000"/>
                </a:solidFill>
                <a:effectLst/>
                <a:latin typeface="Arial"/>
                <a:ea typeface="Arial"/>
                <a:cs typeface="Arial"/>
                <a:sym typeface="Arial"/>
              </a:rPr>
              <a:t> (such as </a:t>
            </a:r>
            <a:r>
              <a:rPr lang="en-GB" sz="1100" b="0" i="1" u="none" strike="sngStrike" cap="none" dirty="0">
                <a:solidFill>
                  <a:srgbClr val="000000"/>
                </a:solidFill>
                <a:effectLst/>
                <a:latin typeface="Arial"/>
                <a:ea typeface="Arial"/>
                <a:cs typeface="Arial"/>
                <a:sym typeface="Arial"/>
              </a:rPr>
              <a:t>LinkedIn</a:t>
            </a:r>
            <a:r>
              <a:rPr lang="en-GB" sz="1100" b="0" i="0" u="none" strike="sngStrike" cap="none" baseline="0" dirty="0">
                <a:solidFill>
                  <a:srgbClr val="000000"/>
                </a:solidFill>
                <a:effectLst/>
                <a:latin typeface="Arial"/>
                <a:ea typeface="Arial"/>
                <a:cs typeface="Arial"/>
                <a:sym typeface="Arial"/>
              </a:rPr>
              <a:t> were </a:t>
            </a:r>
            <a:r>
              <a:rPr lang="en-GB" sz="1100" b="0" i="0" u="none" strike="sngStrike" cap="none" dirty="0">
                <a:solidFill>
                  <a:srgbClr val="000000"/>
                </a:solidFill>
                <a:effectLst/>
                <a:latin typeface="Arial"/>
                <a:ea typeface="Arial"/>
                <a:cs typeface="Arial"/>
                <a:sym typeface="Arial"/>
              </a:rPr>
              <a:t>used by 20%) are also used to share the publications more widely</a:t>
            </a:r>
            <a:r>
              <a:rPr lang="en-GB" sz="1100" b="0" i="0" u="none" strike="noStrike" cap="none" dirty="0">
                <a:solidFill>
                  <a:srgbClr val="000000"/>
                </a:solidFill>
                <a:effectLst/>
                <a:latin typeface="Arial"/>
                <a:ea typeface="Arial"/>
                <a:cs typeface="Arial"/>
                <a:sym typeface="Arial"/>
              </a:rPr>
              <a:t>. </a:t>
            </a:r>
            <a:r>
              <a:rPr lang="en-GB" sz="1100" b="0" i="0" u="none" strike="sngStrike" cap="none" dirty="0">
                <a:solidFill>
                  <a:srgbClr val="000000"/>
                </a:solidFill>
                <a:effectLst/>
                <a:latin typeface="Arial"/>
                <a:ea typeface="Arial"/>
                <a:cs typeface="Arial"/>
                <a:sym typeface="Arial"/>
              </a:rPr>
              <a:t>However, researchers across many contexts explained that they have accounts on certain research-sharing platforms for example, academic social media or social media platforms but that they are not always very active on these platforms. </a:t>
            </a:r>
            <a:endParaRPr lang="fr-FR" sz="1100" b="0" i="0" u="none" strike="sngStrike" cap="none" dirty="0">
              <a:solidFill>
                <a:srgbClr val="000000"/>
              </a:solidFill>
              <a:effectLst/>
              <a:latin typeface="Arial"/>
              <a:ea typeface="Arial"/>
              <a:cs typeface="Arial"/>
              <a:sym typeface="Arial"/>
            </a:endParaRPr>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fr-FR" dirty="0">
                <a:effectLst/>
              </a:rPr>
              <a:t> </a:t>
            </a:r>
            <a:endParaRPr lang="fr-FR" sz="1100" b="0" i="0" u="none" strike="noStrike" cap="none" dirty="0">
              <a:solidFill>
                <a:srgbClr val="000000"/>
              </a:solidFill>
              <a:effectLst/>
              <a:latin typeface="Arial"/>
              <a:ea typeface="Arial"/>
              <a:cs typeface="Arial"/>
              <a:sym typeface="Arial"/>
            </a:endParaRPr>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endParaRPr lang="fr-FR" sz="1100" b="0" i="0" u="none" strike="noStrike" cap="none" dirty="0">
              <a:solidFill>
                <a:srgbClr val="000000"/>
              </a:solidFill>
              <a:effectLst/>
              <a:latin typeface="Arial"/>
              <a:ea typeface="Arial"/>
              <a:cs typeface="Arial"/>
              <a:sym typeface="Arial"/>
            </a:endParaRPr>
          </a:p>
          <a:p>
            <a:endParaRPr lang="fr-FR" dirty="0"/>
          </a:p>
        </p:txBody>
      </p:sp>
    </p:spTree>
    <p:extLst>
      <p:ext uri="{BB962C8B-B14F-4D97-AF65-F5344CB8AC3E}">
        <p14:creationId xmlns:p14="http://schemas.microsoft.com/office/powerpoint/2010/main" val="2318118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en-US" sz="1100" b="0" i="0" u="none" strike="noStrike" cap="none" dirty="0">
                <a:solidFill>
                  <a:srgbClr val="000000"/>
                </a:solidFill>
                <a:effectLst/>
                <a:latin typeface="Arial"/>
                <a:ea typeface="Arial"/>
                <a:cs typeface="Arial"/>
                <a:sym typeface="Arial"/>
              </a:rPr>
              <a:t>Infographics were the most cited digital genre. Video abstracts, </a:t>
            </a:r>
            <a:r>
              <a:rPr lang="en-US" sz="1100" b="0" i="0" u="none" strike="noStrike" cap="none" dirty="0" err="1">
                <a:solidFill>
                  <a:srgbClr val="000000"/>
                </a:solidFill>
                <a:effectLst/>
                <a:latin typeface="Arial"/>
                <a:ea typeface="Arial"/>
                <a:cs typeface="Arial"/>
                <a:sym typeface="Arial"/>
              </a:rPr>
              <a:t>videographs</a:t>
            </a:r>
            <a:r>
              <a:rPr lang="en-US" sz="1100" b="0" i="0" u="none" strike="noStrike" cap="none" dirty="0">
                <a:solidFill>
                  <a:srgbClr val="000000"/>
                </a:solidFill>
                <a:effectLst/>
                <a:latin typeface="Arial"/>
                <a:ea typeface="Arial"/>
                <a:cs typeface="Arial"/>
                <a:sym typeface="Arial"/>
              </a:rPr>
              <a:t>, podcasts were also used but some interviewees felt that such forms of communication were too time-consuming</a:t>
            </a:r>
            <a:r>
              <a:rPr lang="en-US" sz="1100" b="1" i="0" u="none" strike="noStrike" cap="none" dirty="0">
                <a:solidFill>
                  <a:srgbClr val="000000"/>
                </a:solidFill>
                <a:effectLst/>
                <a:latin typeface="Arial"/>
                <a:ea typeface="Arial"/>
                <a:cs typeface="Arial"/>
                <a:sym typeface="Arial"/>
              </a:rPr>
              <a:t> </a:t>
            </a:r>
            <a:r>
              <a:rPr lang="en-US" sz="1100" b="0" i="0" u="none" strike="noStrike" cap="none" dirty="0">
                <a:solidFill>
                  <a:srgbClr val="000000"/>
                </a:solidFill>
                <a:effectLst/>
                <a:latin typeface="Arial"/>
                <a:ea typeface="Arial"/>
                <a:cs typeface="Arial"/>
                <a:sym typeface="Arial"/>
              </a:rPr>
              <a:t>or explained that they were not at ease with video editing for example.  Video abstracts and graphical abstracts were also perceived to be more appropriate for certain research fields</a:t>
            </a:r>
            <a:r>
              <a:rPr lang="en-US" sz="1100" b="1" i="0" u="none" strike="noStrike" cap="none" dirty="0">
                <a:solidFill>
                  <a:srgbClr val="000000"/>
                </a:solidFill>
                <a:effectLst/>
                <a:latin typeface="Arial"/>
                <a:ea typeface="Arial"/>
                <a:cs typeface="Arial"/>
                <a:sym typeface="Arial"/>
              </a:rPr>
              <a:t> </a:t>
            </a:r>
            <a:r>
              <a:rPr lang="en-US" sz="1100" b="0" i="0" u="none" strike="noStrike" cap="none" dirty="0">
                <a:solidFill>
                  <a:srgbClr val="000000"/>
                </a:solidFill>
                <a:effectLst/>
                <a:latin typeface="Arial"/>
                <a:ea typeface="Arial"/>
                <a:cs typeface="Arial"/>
                <a:sym typeface="Arial"/>
              </a:rPr>
              <a:t>than others and were used if they were a requirement of the journal. As we just mentioned, there was a preference for traditional dissemination</a:t>
            </a:r>
            <a:r>
              <a:rPr lang="en-US" sz="1100" b="1" i="0" u="none" strike="noStrike" cap="none" dirty="0">
                <a:solidFill>
                  <a:srgbClr val="000000"/>
                </a:solidFill>
                <a:effectLst/>
                <a:latin typeface="Arial"/>
                <a:ea typeface="Arial"/>
                <a:cs typeface="Arial"/>
                <a:sym typeface="Arial"/>
              </a:rPr>
              <a:t> </a:t>
            </a:r>
            <a:r>
              <a:rPr lang="en-US" sz="1100" b="0" i="0" u="none" strike="noStrike" cap="none" dirty="0">
                <a:solidFill>
                  <a:srgbClr val="000000"/>
                </a:solidFill>
                <a:effectLst/>
                <a:latin typeface="Arial"/>
                <a:ea typeface="Arial"/>
                <a:cs typeface="Arial"/>
                <a:sym typeface="Arial"/>
              </a:rPr>
              <a:t>and some researchers did not feel the need to become familiar with such genres. Furthermore, in most contexts, the researchers were not aware of an institutional policy which encouraged this form of communication. Junior researchers were more likely to use digital tools such as video.</a:t>
            </a:r>
            <a:endParaRPr lang="fr-FR" sz="1100" b="0" i="0" u="none" strike="noStrike" cap="none" dirty="0">
              <a:solidFill>
                <a:srgbClr val="000000"/>
              </a:solidFill>
              <a:effectLst/>
              <a:latin typeface="Arial"/>
              <a:ea typeface="Arial"/>
              <a:cs typeface="Arial"/>
              <a:sym typeface="Arial"/>
            </a:endParaRPr>
          </a:p>
          <a:p>
            <a:endParaRPr lang="fr-FR" b="0" dirty="0"/>
          </a:p>
        </p:txBody>
      </p:sp>
    </p:spTree>
    <p:extLst>
      <p:ext uri="{BB962C8B-B14F-4D97-AF65-F5344CB8AC3E}">
        <p14:creationId xmlns:p14="http://schemas.microsoft.com/office/powerpoint/2010/main" val="52639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marL="158750" indent="0">
              <a:buFontTx/>
              <a:buNone/>
            </a:pPr>
            <a:r>
              <a:rPr lang="en-GB" sz="1100" b="0" i="0" u="none" strike="noStrike" cap="none" dirty="0">
                <a:solidFill>
                  <a:srgbClr val="000000"/>
                </a:solidFill>
                <a:effectLst/>
                <a:latin typeface="Arial"/>
                <a:ea typeface="Arial"/>
                <a:cs typeface="Arial"/>
                <a:sym typeface="Arial"/>
              </a:rPr>
              <a:t>All researchers stressed the importance of outreach.</a:t>
            </a:r>
            <a:r>
              <a:rPr lang="en-GB" sz="1100" b="0" i="0" u="none" strike="noStrike" cap="none" baseline="0" dirty="0">
                <a:solidFill>
                  <a:srgbClr val="000000"/>
                </a:solidFill>
                <a:effectLst/>
                <a:latin typeface="Arial"/>
                <a:ea typeface="Arial"/>
                <a:cs typeface="Arial"/>
                <a:sym typeface="Arial"/>
              </a:rPr>
              <a:t> </a:t>
            </a:r>
            <a:r>
              <a:rPr lang="en-GB" sz="1100" b="0" i="0" u="none" strike="noStrike" cap="none" dirty="0">
                <a:solidFill>
                  <a:srgbClr val="000000"/>
                </a:solidFill>
                <a:effectLst/>
                <a:latin typeface="Arial"/>
                <a:ea typeface="Arial"/>
                <a:cs typeface="Arial"/>
                <a:sym typeface="Arial"/>
              </a:rPr>
              <a:t>62% reported practising outreach themselves. Even if the researchers were not actively involved, they were generally seeking to develop their communication skills or improve their outreach strategies. </a:t>
            </a:r>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en-US" sz="1100" b="0" i="0" u="none" strike="noStrike" cap="none" dirty="0">
                <a:solidFill>
                  <a:srgbClr val="000000"/>
                </a:solidFill>
                <a:effectLst/>
                <a:latin typeface="Arial"/>
                <a:ea typeface="Arial"/>
                <a:cs typeface="Arial"/>
                <a:sym typeface="Arial"/>
              </a:rPr>
              <a:t>Some referred to their work as “a social mission” which can be used to influence policy and practice Many researchers interviewed felt that it was important to explain the societal impact of their work. Dissemination gives scientists the opportunity to tell citizens about their research and the fact that universities are publicly funded leads to the desire to </a:t>
            </a:r>
            <a:r>
              <a:rPr lang="en-US" sz="1100" b="0" i="1" u="none" strike="noStrike" cap="none" dirty="0">
                <a:solidFill>
                  <a:srgbClr val="000000"/>
                </a:solidFill>
                <a:effectLst/>
                <a:latin typeface="Arial"/>
                <a:ea typeface="Arial"/>
                <a:cs typeface="Arial"/>
                <a:sym typeface="Arial"/>
              </a:rPr>
              <a:t>“give something back”</a:t>
            </a:r>
            <a:r>
              <a:rPr lang="en-US" sz="1100" b="0" i="0" u="none" strike="noStrike" cap="none" dirty="0">
                <a:solidFill>
                  <a:srgbClr val="000000"/>
                </a:solidFill>
                <a:effectLst/>
                <a:latin typeface="Arial"/>
                <a:ea typeface="Arial"/>
                <a:cs typeface="Arial"/>
                <a:sym typeface="Arial"/>
              </a:rPr>
              <a:t> and contribute to the democratization of science. </a:t>
            </a:r>
            <a:endParaRPr lang="fr-FR" sz="1100" b="0" i="0" u="none" strike="noStrike" cap="none" dirty="0">
              <a:solidFill>
                <a:srgbClr val="000000"/>
              </a:solidFill>
              <a:effectLst/>
              <a:latin typeface="Arial"/>
              <a:ea typeface="Arial"/>
              <a:cs typeface="Arial"/>
              <a:sym typeface="Arial"/>
            </a:endParaRPr>
          </a:p>
          <a:p>
            <a:pPr marL="158750" indent="0">
              <a:buFontTx/>
              <a:buNone/>
            </a:pPr>
            <a:endParaRPr lang="en-GB" sz="1100" b="0" i="0" u="none" strike="noStrike" cap="none" dirty="0">
              <a:solidFill>
                <a:srgbClr val="000000"/>
              </a:solidFill>
              <a:effectLst/>
              <a:latin typeface="Arial"/>
              <a:ea typeface="Arial"/>
              <a:cs typeface="Arial"/>
              <a:sym typeface="Arial"/>
            </a:endParaRPr>
          </a:p>
        </p:txBody>
      </p:sp>
    </p:spTree>
    <p:extLst>
      <p:ext uri="{BB962C8B-B14F-4D97-AF65-F5344CB8AC3E}">
        <p14:creationId xmlns:p14="http://schemas.microsoft.com/office/powerpoint/2010/main" val="1805342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marL="158750" indent="0">
              <a:buFontTx/>
              <a:buNone/>
            </a:pPr>
            <a:r>
              <a:rPr lang="en-GB" sz="1100" b="0" i="0" u="none" strike="noStrike" cap="none" dirty="0">
                <a:solidFill>
                  <a:srgbClr val="000000"/>
                </a:solidFill>
                <a:effectLst/>
                <a:latin typeface="Arial"/>
                <a:ea typeface="Arial"/>
                <a:cs typeface="Arial"/>
                <a:sym typeface="Arial"/>
              </a:rPr>
              <a:t>In addition to media interviews, certain researchers were involved with other activities to take their research out into the community and reach a wider audience.</a:t>
            </a:r>
            <a:endParaRPr lang="fr-FR" sz="1100" b="0" i="0" u="none" strike="noStrike" cap="none" dirty="0">
              <a:solidFill>
                <a:srgbClr val="000000"/>
              </a:solidFill>
              <a:effectLst/>
              <a:latin typeface="Arial"/>
              <a:ea typeface="Arial"/>
              <a:cs typeface="Arial"/>
              <a:sym typeface="Arial"/>
            </a:endParaRPr>
          </a:p>
          <a:p>
            <a:pPr marL="158750" indent="0">
              <a:buFontTx/>
              <a:buNone/>
            </a:pPr>
            <a:r>
              <a:rPr lang="en-GB" sz="1100" b="0" i="0" u="none" strike="noStrike" cap="none" dirty="0">
                <a:solidFill>
                  <a:srgbClr val="000000"/>
                </a:solidFill>
                <a:effectLst/>
                <a:latin typeface="Arial"/>
                <a:ea typeface="Arial"/>
                <a:cs typeface="Arial"/>
                <a:sym typeface="Arial"/>
              </a:rPr>
              <a:t>Certain institutions highlight the need to create a  dialogue between science and society especially on environmental and social challenges through missions such as  “Science and</a:t>
            </a:r>
            <a:r>
              <a:rPr lang="en-GB" sz="1100" b="0" i="0" u="none" strike="noStrike" cap="none" baseline="0" dirty="0">
                <a:solidFill>
                  <a:srgbClr val="000000"/>
                </a:solidFill>
                <a:effectLst/>
                <a:latin typeface="Arial"/>
                <a:ea typeface="Arial"/>
                <a:cs typeface="Arial"/>
                <a:sym typeface="Arial"/>
              </a:rPr>
              <a:t> </a:t>
            </a:r>
            <a:r>
              <a:rPr lang="en-GB" sz="1100" b="0" i="0" u="none" strike="noStrike" cap="none" dirty="0">
                <a:solidFill>
                  <a:srgbClr val="000000"/>
                </a:solidFill>
                <a:effectLst/>
                <a:latin typeface="Arial"/>
                <a:ea typeface="Arial"/>
                <a:cs typeface="Arial"/>
                <a:sym typeface="Arial"/>
              </a:rPr>
              <a:t>Society” (Bordeaux, France) </a:t>
            </a:r>
            <a:endParaRPr lang="fr-FR" sz="1100" b="0" i="0" u="none" strike="noStrike" cap="none" dirty="0">
              <a:solidFill>
                <a:srgbClr val="000000"/>
              </a:solidFill>
              <a:effectLst/>
              <a:latin typeface="Arial"/>
              <a:ea typeface="Arial"/>
              <a:cs typeface="Arial"/>
              <a:sym typeface="Arial"/>
            </a:endParaRPr>
          </a:p>
          <a:p>
            <a:pPr marL="158750" indent="0">
              <a:buFontTx/>
              <a:buNone/>
            </a:pPr>
            <a:r>
              <a:rPr lang="en-GB" sz="1100" b="0" i="0" u="none" strike="noStrike" cap="none" dirty="0">
                <a:solidFill>
                  <a:srgbClr val="000000"/>
                </a:solidFill>
                <a:effectLst/>
                <a:latin typeface="Arial"/>
                <a:ea typeface="Arial"/>
                <a:cs typeface="Arial"/>
                <a:sym typeface="Arial"/>
              </a:rPr>
              <a:t>There are also “Scientific culture units” whose aim is to give visibility to the research carried out in the institution” (Campus </a:t>
            </a:r>
            <a:r>
              <a:rPr lang="en-GB" sz="1100" b="0" i="0" u="none" strike="noStrike" cap="none" dirty="0" err="1">
                <a:solidFill>
                  <a:srgbClr val="000000"/>
                </a:solidFill>
                <a:effectLst/>
                <a:latin typeface="Arial"/>
                <a:ea typeface="Arial"/>
                <a:cs typeface="Arial"/>
                <a:sym typeface="Arial"/>
              </a:rPr>
              <a:t>Iberus</a:t>
            </a:r>
            <a:r>
              <a:rPr lang="en-GB" sz="1100" b="0" i="0" u="none" strike="noStrike" cap="none" dirty="0">
                <a:solidFill>
                  <a:srgbClr val="000000"/>
                </a:solidFill>
                <a:effectLst/>
                <a:latin typeface="Arial"/>
                <a:ea typeface="Arial"/>
                <a:cs typeface="Arial"/>
                <a:sym typeface="Arial"/>
              </a:rPr>
              <a:t>, Spain). </a:t>
            </a:r>
          </a:p>
          <a:p>
            <a:pPr marL="158750" indent="0">
              <a:buFontTx/>
              <a:buNone/>
            </a:pPr>
            <a:r>
              <a:rPr lang="en-GB" sz="1100" b="0" i="0" u="none" strike="noStrike" cap="none" dirty="0">
                <a:solidFill>
                  <a:srgbClr val="000000"/>
                </a:solidFill>
                <a:effectLst/>
                <a:latin typeface="Arial"/>
                <a:ea typeface="Arial"/>
                <a:cs typeface="Arial"/>
                <a:sym typeface="Arial"/>
              </a:rPr>
              <a:t>Links can be created with outside structures such as scientific culture centres. In these contexts, researchers can participate in workshops, public talks and events such as science festivals, “The night of Science” (Bordeaux, France),“researcher’s night”, “pint of science”, “day of the dark matter” and hands-on activities (Campus </a:t>
            </a:r>
            <a:r>
              <a:rPr lang="en-GB" sz="1100" b="0" i="0" u="none" strike="noStrike" cap="none" dirty="0" err="1">
                <a:solidFill>
                  <a:srgbClr val="000000"/>
                </a:solidFill>
                <a:effectLst/>
                <a:latin typeface="Arial"/>
                <a:ea typeface="Arial"/>
                <a:cs typeface="Arial"/>
                <a:sym typeface="Arial"/>
              </a:rPr>
              <a:t>Iberus</a:t>
            </a:r>
            <a:r>
              <a:rPr lang="en-GB" sz="1100" b="0" i="0" u="none" strike="noStrike" cap="none" dirty="0">
                <a:solidFill>
                  <a:srgbClr val="000000"/>
                </a:solidFill>
                <a:effectLst/>
                <a:latin typeface="Arial"/>
                <a:ea typeface="Arial"/>
                <a:cs typeface="Arial"/>
                <a:sym typeface="Arial"/>
              </a:rPr>
              <a:t>, Spain). </a:t>
            </a:r>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en-GB" sz="1100" b="0" i="0" u="none" strike="noStrike" cap="none" dirty="0">
                <a:solidFill>
                  <a:srgbClr val="000000"/>
                </a:solidFill>
                <a:effectLst/>
                <a:latin typeface="Arial"/>
                <a:ea typeface="Arial"/>
                <a:cs typeface="Arial"/>
                <a:sym typeface="Arial"/>
              </a:rPr>
              <a:t>However, as we said</a:t>
            </a:r>
            <a:r>
              <a:rPr lang="en-GB" sz="1100" b="0" i="0" u="none" strike="noStrike" cap="none" baseline="0" dirty="0">
                <a:solidFill>
                  <a:srgbClr val="000000"/>
                </a:solidFill>
                <a:effectLst/>
                <a:latin typeface="Arial"/>
                <a:ea typeface="Arial"/>
                <a:cs typeface="Arial"/>
                <a:sym typeface="Arial"/>
              </a:rPr>
              <a:t> previously,</a:t>
            </a:r>
            <a:r>
              <a:rPr lang="en-GB" sz="1100" b="0" i="0" u="none" strike="noStrike" cap="none" dirty="0">
                <a:solidFill>
                  <a:srgbClr val="000000"/>
                </a:solidFill>
                <a:effectLst/>
                <a:latin typeface="Arial"/>
                <a:ea typeface="Arial"/>
                <a:cs typeface="Arial"/>
                <a:sym typeface="Arial"/>
              </a:rPr>
              <a:t> involvement in this type of activity was seen to be dependent on the relevance of the research field and topic to the general public. For instance, experts in volcanology are more in demand than mathematicians </a:t>
            </a:r>
            <a:r>
              <a:rPr lang="en-GB" sz="1100" b="0" i="0" u="none" strike="sngStrike" cap="none" dirty="0">
                <a:solidFill>
                  <a:srgbClr val="000000"/>
                </a:solidFill>
                <a:effectLst/>
                <a:latin typeface="Arial"/>
                <a:ea typeface="Arial"/>
                <a:cs typeface="Arial"/>
                <a:sym typeface="Arial"/>
              </a:rPr>
              <a:t>whose research communication requires a certain level of scientific knowledge to be accessible to non-specialists. </a:t>
            </a:r>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en-GB" sz="1100" b="0" i="0" u="none" strike="noStrike" cap="none" dirty="0">
                <a:solidFill>
                  <a:srgbClr val="000000"/>
                </a:solidFill>
                <a:effectLst/>
                <a:latin typeface="Arial"/>
                <a:ea typeface="Arial"/>
                <a:cs typeface="Arial"/>
                <a:sym typeface="Arial"/>
              </a:rPr>
              <a:t>Communicating research to the general public was therefore not always embedded in the researchers’ everyday practices and there may be a gap between the recognition of the importance of outreach and certain constraints and attitudes which may impact actual involvement such as the disciplinary differences mentioned above and the importance attached to peer-to-peer communication.</a:t>
            </a:r>
            <a:endParaRPr lang="fr-FR" sz="1100" b="0" i="0" u="none" strike="noStrike" cap="none" dirty="0">
              <a:solidFill>
                <a:srgbClr val="000000"/>
              </a:solidFill>
              <a:effectLst/>
              <a:latin typeface="Arial"/>
              <a:ea typeface="Arial"/>
              <a:cs typeface="Arial"/>
              <a:sym typeface="Arial"/>
            </a:endParaRPr>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endParaRPr lang="fr-FR" sz="1100" b="0" i="0" u="none" strike="noStrike" cap="none" dirty="0">
              <a:solidFill>
                <a:srgbClr val="000000"/>
              </a:solidFill>
              <a:effectLst/>
              <a:latin typeface="Arial"/>
              <a:ea typeface="Arial"/>
              <a:cs typeface="Arial"/>
              <a:sym typeface="Arial"/>
            </a:endParaRPr>
          </a:p>
          <a:p>
            <a:pPr marL="158750" indent="0">
              <a:buFontTx/>
              <a:buNone/>
            </a:pPr>
            <a:endParaRPr lang="fr-FR" sz="1100" b="0" i="0" u="none" strike="noStrike" cap="none" dirty="0">
              <a:solidFill>
                <a:srgbClr val="000000"/>
              </a:solidFill>
              <a:effectLst/>
              <a:latin typeface="Arial"/>
              <a:ea typeface="Arial"/>
              <a:cs typeface="Arial"/>
              <a:sym typeface="Arial"/>
            </a:endParaRPr>
          </a:p>
          <a:p>
            <a:pPr marL="158750" indent="0">
              <a:buFontTx/>
              <a:buNone/>
            </a:pPr>
            <a:endParaRPr lang="fr-FR" sz="1100" b="0" i="1" u="none" strike="noStrike" cap="none" dirty="0">
              <a:solidFill>
                <a:srgbClr val="000000"/>
              </a:solidFill>
              <a:effectLst/>
              <a:latin typeface="Arial"/>
              <a:ea typeface="Arial"/>
              <a:cs typeface="Arial"/>
              <a:sym typeface="Arial"/>
            </a:endParaRPr>
          </a:p>
          <a:p>
            <a:pPr marL="158750" indent="0">
              <a:buFontTx/>
              <a:buNone/>
            </a:pPr>
            <a:endParaRPr lang="fr-FR" sz="1100" b="0" i="0" u="none" strike="noStrike" cap="none" dirty="0">
              <a:solidFill>
                <a:srgbClr val="000000"/>
              </a:solidFill>
              <a:effectLst/>
              <a:latin typeface="Arial"/>
              <a:ea typeface="Arial"/>
              <a:cs typeface="Arial"/>
              <a:sym typeface="Arial"/>
            </a:endParaRPr>
          </a:p>
          <a:p>
            <a:endParaRPr lang="fr-FR" b="0" dirty="0"/>
          </a:p>
        </p:txBody>
      </p:sp>
    </p:spTree>
    <p:extLst>
      <p:ext uri="{BB962C8B-B14F-4D97-AF65-F5344CB8AC3E}">
        <p14:creationId xmlns:p14="http://schemas.microsoft.com/office/powerpoint/2010/main" val="1359113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en-GB" sz="1100" b="0" i="0" u="none" strike="noStrike" cap="none" dirty="0">
                <a:solidFill>
                  <a:srgbClr val="000000"/>
                </a:solidFill>
                <a:effectLst/>
                <a:latin typeface="Arial"/>
                <a:ea typeface="Arial"/>
                <a:cs typeface="Arial"/>
                <a:sym typeface="Arial"/>
              </a:rPr>
              <a:t>The use of social media by academics is a recognised tool for disseminating research output to colleagues and also for outreach purposes. By social media here we refer to platforms which include a degree of interaction with other users, for example, those which include ‘comments’ or ‘like’ options (</a:t>
            </a:r>
            <a:r>
              <a:rPr lang="en-GB" sz="1100" b="0" i="1" u="none" strike="noStrike" cap="none" dirty="0">
                <a:solidFill>
                  <a:srgbClr val="000000"/>
                </a:solidFill>
                <a:effectLst/>
                <a:latin typeface="Arial"/>
                <a:ea typeface="Arial"/>
                <a:cs typeface="Arial"/>
                <a:sym typeface="Arial"/>
              </a:rPr>
              <a:t>X, Instagram, </a:t>
            </a:r>
            <a:r>
              <a:rPr lang="en-GB" sz="1100" b="0" i="1" u="none" strike="noStrike" cap="none" dirty="0" err="1">
                <a:solidFill>
                  <a:srgbClr val="000000"/>
                </a:solidFill>
                <a:effectLst/>
                <a:latin typeface="Arial"/>
                <a:ea typeface="Arial"/>
                <a:cs typeface="Arial"/>
                <a:sym typeface="Arial"/>
              </a:rPr>
              <a:t>Linkedin</a:t>
            </a:r>
            <a:r>
              <a:rPr lang="en-GB" sz="1100" b="0" i="1" u="none" strike="noStrike" cap="none" dirty="0">
                <a:solidFill>
                  <a:srgbClr val="000000"/>
                </a:solidFill>
                <a:effectLst/>
                <a:latin typeface="Arial"/>
                <a:ea typeface="Arial"/>
                <a:cs typeface="Arial"/>
                <a:sym typeface="Arial"/>
              </a:rPr>
              <a:t>, </a:t>
            </a:r>
            <a:r>
              <a:rPr lang="en-GB" sz="1100" b="0" i="1" u="none" strike="noStrike" cap="none" dirty="0" err="1">
                <a:solidFill>
                  <a:srgbClr val="000000"/>
                </a:solidFill>
                <a:effectLst/>
                <a:latin typeface="Arial"/>
                <a:ea typeface="Arial"/>
                <a:cs typeface="Arial"/>
                <a:sym typeface="Arial"/>
              </a:rPr>
              <a:t>Tik</a:t>
            </a:r>
            <a:r>
              <a:rPr lang="en-GB" sz="1100" b="0" i="1" u="none" strike="noStrike" cap="none" dirty="0">
                <a:solidFill>
                  <a:srgbClr val="000000"/>
                </a:solidFill>
                <a:effectLst/>
                <a:latin typeface="Arial"/>
                <a:ea typeface="Arial"/>
                <a:cs typeface="Arial"/>
                <a:sym typeface="Arial"/>
              </a:rPr>
              <a:t> </a:t>
            </a:r>
            <a:r>
              <a:rPr lang="en-GB" sz="1100" b="0" i="1" u="none" strike="noStrike" cap="none" dirty="0" err="1">
                <a:solidFill>
                  <a:srgbClr val="000000"/>
                </a:solidFill>
                <a:effectLst/>
                <a:latin typeface="Arial"/>
                <a:ea typeface="Arial"/>
                <a:cs typeface="Arial"/>
                <a:sym typeface="Arial"/>
              </a:rPr>
              <a:t>Tok</a:t>
            </a:r>
            <a:r>
              <a:rPr lang="en-GB" sz="1100" b="0" i="0" u="none" strike="noStrike" cap="none" dirty="0">
                <a:solidFill>
                  <a:srgbClr val="000000"/>
                </a:solidFill>
                <a:effectLst/>
                <a:latin typeface="Arial"/>
                <a:ea typeface="Arial"/>
                <a:cs typeface="Arial"/>
                <a:sym typeface="Arial"/>
              </a:rPr>
              <a:t>).</a:t>
            </a:r>
            <a:r>
              <a:rPr lang="fr-FR" dirty="0">
                <a:effectLst/>
              </a:rPr>
              <a:t> </a:t>
            </a:r>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fr-FR" sz="1100" b="0" i="0" u="none" strike="noStrike" cap="none" dirty="0">
                <a:solidFill>
                  <a:srgbClr val="000000"/>
                </a:solidFill>
                <a:effectLst/>
                <a:latin typeface="Arial"/>
                <a:ea typeface="Arial"/>
                <a:cs typeface="Arial"/>
                <a:sym typeface="Arial"/>
              </a:rPr>
              <a:t>social media use varies </a:t>
            </a:r>
            <a:r>
              <a:rPr lang="fr-FR" sz="1100" b="0" i="0" u="none" strike="noStrike" cap="none" dirty="0" err="1">
                <a:solidFill>
                  <a:srgbClr val="000000"/>
                </a:solidFill>
                <a:effectLst/>
                <a:latin typeface="Arial"/>
                <a:ea typeface="Arial"/>
                <a:cs typeface="Arial"/>
                <a:sym typeface="Arial"/>
              </a:rPr>
              <a:t>according</a:t>
            </a:r>
            <a:r>
              <a:rPr lang="fr-FR" sz="1100" b="0" i="0" u="none" strike="noStrike" cap="none" dirty="0">
                <a:solidFill>
                  <a:srgbClr val="000000"/>
                </a:solidFill>
                <a:effectLst/>
                <a:latin typeface="Arial"/>
                <a:ea typeface="Arial"/>
                <a:cs typeface="Arial"/>
                <a:sym typeface="Arial"/>
              </a:rPr>
              <a:t> to trends </a:t>
            </a:r>
            <a:r>
              <a:rPr lang="fr-FR" sz="1100" b="0" i="0" u="none" strike="noStrike" cap="none" dirty="0" err="1">
                <a:solidFill>
                  <a:srgbClr val="000000"/>
                </a:solidFill>
                <a:effectLst/>
                <a:latin typeface="Arial"/>
                <a:ea typeface="Arial"/>
                <a:cs typeface="Arial"/>
                <a:sym typeface="Arial"/>
              </a:rPr>
              <a:t>which</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can</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evolve</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very</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quickly</a:t>
            </a:r>
            <a:r>
              <a:rPr lang="fr-FR" sz="1100" b="0" i="0" u="none" strike="noStrike" cap="none" dirty="0">
                <a:solidFill>
                  <a:srgbClr val="000000"/>
                </a:solidFill>
                <a:effectLst/>
                <a:latin typeface="Arial"/>
                <a:ea typeface="Arial"/>
                <a:cs typeface="Arial"/>
                <a:sym typeface="Arial"/>
              </a:rPr>
              <a:t> </a:t>
            </a:r>
            <a:endParaRPr lang="fr-FR" dirty="0"/>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fr-FR" sz="1100" b="0" i="0" u="none" strike="noStrike" cap="none" dirty="0" err="1">
                <a:solidFill>
                  <a:srgbClr val="000000"/>
                </a:solidFill>
                <a:effectLst/>
                <a:latin typeface="Arial"/>
                <a:ea typeface="Arial"/>
                <a:cs typeface="Arial"/>
                <a:sym typeface="Arial"/>
              </a:rPr>
              <a:t>Research</a:t>
            </a:r>
            <a:r>
              <a:rPr lang="fr-FR" sz="1100" b="0" i="0" u="none" strike="noStrike" cap="none" dirty="0">
                <a:solidFill>
                  <a:srgbClr val="000000"/>
                </a:solidFill>
                <a:effectLst/>
                <a:latin typeface="Arial"/>
                <a:ea typeface="Arial"/>
                <a:cs typeface="Arial"/>
                <a:sym typeface="Arial"/>
              </a:rPr>
              <a:t> has </a:t>
            </a:r>
            <a:r>
              <a:rPr lang="fr-FR" sz="1100" b="0" i="0" u="none" strike="noStrike" cap="none" dirty="0" err="1">
                <a:solidFill>
                  <a:srgbClr val="000000"/>
                </a:solidFill>
                <a:effectLst/>
                <a:latin typeface="Arial"/>
                <a:ea typeface="Arial"/>
                <a:cs typeface="Arial"/>
                <a:sym typeface="Arial"/>
              </a:rPr>
              <a:t>also</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shown</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that</a:t>
            </a:r>
            <a:r>
              <a:rPr lang="fr-FR" sz="1100" b="0" i="0" u="none" strike="noStrike" cap="none" dirty="0">
                <a:solidFill>
                  <a:srgbClr val="000000"/>
                </a:solidFill>
                <a:effectLst/>
                <a:latin typeface="Arial"/>
                <a:ea typeface="Arial"/>
                <a:cs typeface="Arial"/>
                <a:sym typeface="Arial"/>
              </a:rPr>
              <a:t> social media usage </a:t>
            </a:r>
            <a:r>
              <a:rPr lang="fr-FR" sz="1100" b="0" i="0" u="none" strike="noStrike" cap="none" dirty="0" err="1">
                <a:solidFill>
                  <a:srgbClr val="000000"/>
                </a:solidFill>
                <a:effectLst/>
                <a:latin typeface="Arial"/>
                <a:ea typeface="Arial"/>
                <a:cs typeface="Arial"/>
                <a:sym typeface="Arial"/>
              </a:rPr>
              <a:t>also</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depends</a:t>
            </a:r>
            <a:r>
              <a:rPr lang="fr-FR" sz="1100" b="0" i="0" u="none" strike="noStrike" cap="none" dirty="0">
                <a:solidFill>
                  <a:srgbClr val="000000"/>
                </a:solidFill>
                <a:effectLst/>
                <a:latin typeface="Arial"/>
                <a:ea typeface="Arial"/>
                <a:cs typeface="Arial"/>
                <a:sym typeface="Arial"/>
              </a:rPr>
              <a:t> on </a:t>
            </a:r>
            <a:r>
              <a:rPr lang="fr-FR" sz="1100" b="0" i="0" u="none" strike="noStrike" cap="none" dirty="0" err="1">
                <a:solidFill>
                  <a:srgbClr val="000000"/>
                </a:solidFill>
                <a:effectLst/>
                <a:latin typeface="Arial"/>
                <a:ea typeface="Arial"/>
                <a:cs typeface="Arial"/>
                <a:sym typeface="Arial"/>
              </a:rPr>
              <a:t>age</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Different</a:t>
            </a:r>
            <a:r>
              <a:rPr lang="fr-FR" sz="1100" b="0" i="0" u="none" strike="noStrike" cap="none" dirty="0">
                <a:solidFill>
                  <a:srgbClr val="000000"/>
                </a:solidFill>
                <a:effectLst/>
                <a:latin typeface="Arial"/>
                <a:ea typeface="Arial"/>
                <a:cs typeface="Arial"/>
                <a:sym typeface="Arial"/>
              </a:rPr>
              <a:t> social media </a:t>
            </a:r>
            <a:r>
              <a:rPr lang="fr-FR" sz="1100" b="0" i="0" u="none" strike="noStrike" cap="none" dirty="0" err="1">
                <a:solidFill>
                  <a:srgbClr val="000000"/>
                </a:solidFill>
                <a:effectLst/>
                <a:latin typeface="Arial"/>
                <a:ea typeface="Arial"/>
                <a:cs typeface="Arial"/>
                <a:sym typeface="Arial"/>
              </a:rPr>
              <a:t>platforms</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appear</a:t>
            </a:r>
            <a:r>
              <a:rPr lang="fr-FR" sz="1100" b="0" i="0" u="none" strike="noStrike" cap="none" dirty="0">
                <a:solidFill>
                  <a:srgbClr val="000000"/>
                </a:solidFill>
                <a:effectLst/>
                <a:latin typeface="Arial"/>
                <a:ea typeface="Arial"/>
                <a:cs typeface="Arial"/>
                <a:sym typeface="Arial"/>
              </a:rPr>
              <a:t> to </a:t>
            </a:r>
            <a:r>
              <a:rPr lang="fr-FR" sz="1100" b="0" i="0" u="none" strike="noStrike" cap="none" dirty="0" err="1">
                <a:solidFill>
                  <a:srgbClr val="000000"/>
                </a:solidFill>
                <a:effectLst/>
                <a:latin typeface="Arial"/>
                <a:ea typeface="Arial"/>
                <a:cs typeface="Arial"/>
                <a:sym typeface="Arial"/>
              </a:rPr>
              <a:t>appeal</a:t>
            </a:r>
            <a:r>
              <a:rPr lang="fr-FR" sz="1100" b="0" i="0" u="none" strike="noStrike" cap="none" dirty="0">
                <a:solidFill>
                  <a:srgbClr val="000000"/>
                </a:solidFill>
                <a:effectLst/>
                <a:latin typeface="Arial"/>
                <a:ea typeface="Arial"/>
                <a:cs typeface="Arial"/>
                <a:sym typeface="Arial"/>
              </a:rPr>
              <a:t> to </a:t>
            </a:r>
            <a:r>
              <a:rPr lang="fr-FR" sz="1100" b="0" i="0" u="none" strike="noStrike" cap="none" dirty="0" err="1">
                <a:solidFill>
                  <a:srgbClr val="000000"/>
                </a:solidFill>
                <a:effectLst/>
                <a:latin typeface="Arial"/>
                <a:ea typeface="Arial"/>
                <a:cs typeface="Arial"/>
                <a:sym typeface="Arial"/>
              </a:rPr>
              <a:t>different</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age</a:t>
            </a:r>
            <a:r>
              <a:rPr lang="fr-FR" sz="1100" b="0" i="0" u="none" strike="noStrike" cap="none" dirty="0">
                <a:solidFill>
                  <a:srgbClr val="000000"/>
                </a:solidFill>
                <a:effectLst/>
                <a:latin typeface="Arial"/>
                <a:ea typeface="Arial"/>
                <a:cs typeface="Arial"/>
                <a:sym typeface="Arial"/>
              </a:rPr>
              <a:t> groups. Fennell and Miller (2019) </a:t>
            </a:r>
            <a:r>
              <a:rPr lang="fr-FR" sz="1100" b="0" i="0" u="none" strike="noStrike" cap="none" dirty="0" err="1">
                <a:solidFill>
                  <a:srgbClr val="000000"/>
                </a:solidFill>
                <a:effectLst/>
                <a:latin typeface="Arial"/>
                <a:ea typeface="Arial"/>
                <a:cs typeface="Arial"/>
                <a:sym typeface="Arial"/>
              </a:rPr>
              <a:t>found</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that</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students</a:t>
            </a:r>
            <a:r>
              <a:rPr lang="fr-FR" sz="1100" b="0" i="0" u="none" strike="noStrike" cap="none" dirty="0">
                <a:solidFill>
                  <a:srgbClr val="000000"/>
                </a:solidFill>
                <a:effectLst/>
                <a:latin typeface="Arial"/>
                <a:ea typeface="Arial"/>
                <a:cs typeface="Arial"/>
                <a:sym typeface="Arial"/>
              </a:rPr>
              <a:t> and </a:t>
            </a:r>
            <a:r>
              <a:rPr lang="fr-FR" sz="1100" b="0" i="0" u="none" strike="noStrike" cap="none" dirty="0" err="1">
                <a:solidFill>
                  <a:srgbClr val="000000"/>
                </a:solidFill>
                <a:effectLst/>
                <a:latin typeface="Arial"/>
                <a:ea typeface="Arial"/>
                <a:cs typeface="Arial"/>
                <a:sym typeface="Arial"/>
              </a:rPr>
              <a:t>younger</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alumni</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prefer</a:t>
            </a:r>
            <a:r>
              <a:rPr lang="fr-FR" sz="1100" b="0" i="0" u="none" strike="noStrike" cap="none" dirty="0">
                <a:solidFill>
                  <a:srgbClr val="000000"/>
                </a:solidFill>
                <a:effectLst/>
                <a:latin typeface="Arial"/>
                <a:ea typeface="Arial"/>
                <a:cs typeface="Arial"/>
                <a:sym typeface="Arial"/>
              </a:rPr>
              <a:t> Instagram and Twitter, </a:t>
            </a:r>
            <a:r>
              <a:rPr lang="fr-FR" sz="1100" b="0" i="0" u="none" strike="noStrike" cap="none" dirty="0" err="1">
                <a:solidFill>
                  <a:srgbClr val="000000"/>
                </a:solidFill>
                <a:effectLst/>
                <a:latin typeface="Arial"/>
                <a:ea typeface="Arial"/>
                <a:cs typeface="Arial"/>
                <a:sym typeface="Arial"/>
              </a:rPr>
              <a:t>whereas</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older</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students</a:t>
            </a:r>
            <a:r>
              <a:rPr lang="fr-FR" sz="1100" b="0" i="0" u="none" strike="noStrike" cap="none" dirty="0">
                <a:solidFill>
                  <a:srgbClr val="000000"/>
                </a:solidFill>
                <a:effectLst/>
                <a:latin typeface="Arial"/>
                <a:ea typeface="Arial"/>
                <a:cs typeface="Arial"/>
                <a:sym typeface="Arial"/>
              </a:rPr>
              <a:t> and </a:t>
            </a:r>
            <a:r>
              <a:rPr lang="fr-FR" sz="1100" b="0" i="0" u="none" strike="noStrike" cap="none" dirty="0" err="1">
                <a:solidFill>
                  <a:srgbClr val="000000"/>
                </a:solidFill>
                <a:effectLst/>
                <a:latin typeface="Arial"/>
                <a:ea typeface="Arial"/>
                <a:cs typeface="Arial"/>
                <a:sym typeface="Arial"/>
              </a:rPr>
              <a:t>alumni</a:t>
            </a:r>
            <a:r>
              <a:rPr lang="fr-FR" sz="1100" b="0" i="0" u="none" strike="noStrike" cap="none" dirty="0">
                <a:solidFill>
                  <a:srgbClr val="000000"/>
                </a:solidFill>
                <a:effectLst/>
                <a:latin typeface="Arial"/>
                <a:ea typeface="Arial"/>
                <a:cs typeface="Arial"/>
                <a:sym typeface="Arial"/>
              </a:rPr>
              <a:t> </a:t>
            </a:r>
            <a:r>
              <a:rPr lang="fr-FR" sz="1100" b="0" i="0" u="none" strike="noStrike" cap="none" dirty="0" err="1">
                <a:solidFill>
                  <a:srgbClr val="000000"/>
                </a:solidFill>
                <a:effectLst/>
                <a:latin typeface="Arial"/>
                <a:ea typeface="Arial"/>
                <a:cs typeface="Arial"/>
                <a:sym typeface="Arial"/>
              </a:rPr>
              <a:t>prefer</a:t>
            </a:r>
            <a:r>
              <a:rPr lang="fr-FR" sz="1100" b="0" i="0" u="none" strike="noStrike" cap="none" dirty="0">
                <a:solidFill>
                  <a:srgbClr val="000000"/>
                </a:solidFill>
                <a:effectLst/>
                <a:latin typeface="Arial"/>
                <a:ea typeface="Arial"/>
                <a:cs typeface="Arial"/>
                <a:sym typeface="Arial"/>
              </a:rPr>
              <a:t> Facebook.</a:t>
            </a:r>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en-GB" sz="1100" b="0" i="0" u="none" strike="noStrike" cap="none" dirty="0">
                <a:solidFill>
                  <a:srgbClr val="000000"/>
                </a:solidFill>
                <a:effectLst/>
                <a:latin typeface="Arial"/>
                <a:ea typeface="Arial"/>
                <a:cs typeface="Arial"/>
                <a:sym typeface="Arial"/>
              </a:rPr>
              <a:t>some use to promote papers but also some reluctance</a:t>
            </a:r>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en-GB" sz="1100" b="0" i="0" u="none" strike="noStrike" cap="none" dirty="0">
                <a:solidFill>
                  <a:srgbClr val="000000"/>
                </a:solidFill>
                <a:effectLst/>
                <a:latin typeface="Arial"/>
                <a:ea typeface="Arial"/>
                <a:cs typeface="Arial"/>
                <a:sym typeface="Arial"/>
              </a:rPr>
              <a:t>35% of the interviewees used X (formerly known as Twitter), 28% used Facebook, 7% used Instagram, and 3% used </a:t>
            </a:r>
            <a:r>
              <a:rPr lang="en-GB" sz="1100" b="0" i="0" u="none" strike="noStrike" cap="none" dirty="0" err="1">
                <a:solidFill>
                  <a:srgbClr val="000000"/>
                </a:solidFill>
                <a:effectLst/>
                <a:latin typeface="Arial"/>
                <a:ea typeface="Arial"/>
                <a:cs typeface="Arial"/>
                <a:sym typeface="Arial"/>
              </a:rPr>
              <a:t>Tik</a:t>
            </a:r>
            <a:r>
              <a:rPr lang="en-GB" sz="1100" b="0" i="0" u="none" strike="noStrike" cap="none" dirty="0">
                <a:solidFill>
                  <a:srgbClr val="000000"/>
                </a:solidFill>
                <a:effectLst/>
                <a:latin typeface="Arial"/>
                <a:ea typeface="Arial"/>
                <a:cs typeface="Arial"/>
                <a:sym typeface="Arial"/>
              </a:rPr>
              <a:t> </a:t>
            </a:r>
            <a:r>
              <a:rPr lang="en-GB" sz="1100" b="0" i="0" u="none" strike="noStrike" cap="none" dirty="0" err="1">
                <a:solidFill>
                  <a:srgbClr val="000000"/>
                </a:solidFill>
                <a:effectLst/>
                <a:latin typeface="Arial"/>
                <a:ea typeface="Arial"/>
                <a:cs typeface="Arial"/>
                <a:sym typeface="Arial"/>
              </a:rPr>
              <a:t>Tok</a:t>
            </a:r>
            <a:r>
              <a:rPr lang="fr-FR" dirty="0">
                <a:effectLst/>
              </a:rPr>
              <a:t> </a:t>
            </a:r>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en-GB" sz="1100" b="0" i="0" u="none" strike="noStrike" cap="none" dirty="0">
                <a:solidFill>
                  <a:srgbClr val="000000"/>
                </a:solidFill>
                <a:effectLst/>
                <a:latin typeface="Arial"/>
                <a:ea typeface="Arial"/>
                <a:cs typeface="Arial"/>
                <a:sym typeface="Arial"/>
              </a:rPr>
              <a:t>In general, junior researchers seemed to be more active on social media platforms than more senior researchers.</a:t>
            </a:r>
            <a:endParaRPr lang="fr-FR" sz="1100" b="0" i="0" u="none" strike="noStrike" cap="none" dirty="0">
              <a:solidFill>
                <a:srgbClr val="000000"/>
              </a:solidFill>
              <a:effectLst/>
              <a:latin typeface="Arial"/>
              <a:ea typeface="Arial"/>
              <a:cs typeface="Arial"/>
              <a:sym typeface="Arial"/>
            </a:endParaRPr>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fr-FR" sz="1100" b="0" i="0" u="none" strike="noStrike" cap="none" dirty="0">
                <a:solidFill>
                  <a:srgbClr val="000000"/>
                </a:solidFill>
                <a:effectLst/>
                <a:latin typeface="Arial"/>
                <a:ea typeface="Arial"/>
                <a:cs typeface="Arial"/>
                <a:sym typeface="Arial"/>
              </a:rPr>
              <a:t> </a:t>
            </a:r>
            <a:endParaRPr lang="fr-FR" dirty="0"/>
          </a:p>
          <a:p>
            <a:endParaRPr lang="fr-FR" dirty="0"/>
          </a:p>
        </p:txBody>
      </p:sp>
    </p:spTree>
    <p:extLst>
      <p:ext uri="{BB962C8B-B14F-4D97-AF65-F5344CB8AC3E}">
        <p14:creationId xmlns:p14="http://schemas.microsoft.com/office/powerpoint/2010/main" val="8430850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19392540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en-GB" sz="1100" b="0" i="0" u="none" strike="noStrike" cap="none" dirty="0">
                <a:solidFill>
                  <a:srgbClr val="000000"/>
                </a:solidFill>
                <a:effectLst/>
                <a:latin typeface="Arial"/>
                <a:ea typeface="Arial"/>
                <a:cs typeface="Arial"/>
                <a:sym typeface="Arial"/>
              </a:rPr>
              <a:t>Researchers cited various media that they used to communicate with the general public such as interviews with the local written press (30%), local radio (22%) or TV (15%), podcasts (13%) and articles in online outreach journals such as </a:t>
            </a:r>
            <a:r>
              <a:rPr lang="en-GB" sz="1100" b="0" i="1" u="none" strike="noStrike" cap="none" dirty="0">
                <a:solidFill>
                  <a:srgbClr val="000000"/>
                </a:solidFill>
                <a:effectLst/>
                <a:latin typeface="Arial"/>
                <a:ea typeface="Arial"/>
                <a:cs typeface="Arial"/>
                <a:sym typeface="Arial"/>
              </a:rPr>
              <a:t>The Conversation</a:t>
            </a:r>
            <a:r>
              <a:rPr lang="en-GB" sz="1100" b="0" i="0" u="none" strike="noStrike" cap="none" dirty="0">
                <a:solidFill>
                  <a:srgbClr val="000000"/>
                </a:solidFill>
                <a:effectLst/>
                <a:latin typeface="Arial"/>
                <a:ea typeface="Arial"/>
                <a:cs typeface="Arial"/>
                <a:sym typeface="Arial"/>
              </a:rPr>
              <a:t>. In some cases, their institution may encourage these forms of communication for example via writing workshops in order to adapt to this audience (Bordeaux, France). However, participation in podcasts or written press articles is often in response to invitations and not on the researcher’s initiative. Participation in such media is also perceived to be discipline-dependent for example, media enquiries included subjects such as Covid-19 vaccination (Bordeaux, France), explaining unusual meteorological events (Clermont, France).</a:t>
            </a:r>
            <a:endParaRPr lang="fr-FR" sz="1100" b="0" i="0" u="none" strike="noStrike" cap="none" dirty="0">
              <a:solidFill>
                <a:srgbClr val="000000"/>
              </a:solidFill>
              <a:effectLst/>
              <a:latin typeface="Arial"/>
              <a:ea typeface="Arial"/>
              <a:cs typeface="Arial"/>
              <a:sym typeface="Arial"/>
            </a:endParaRPr>
          </a:p>
          <a:p>
            <a:endParaRPr lang="fr-FR" b="0" dirty="0"/>
          </a:p>
        </p:txBody>
      </p:sp>
    </p:spTree>
    <p:extLst>
      <p:ext uri="{BB962C8B-B14F-4D97-AF65-F5344CB8AC3E}">
        <p14:creationId xmlns:p14="http://schemas.microsoft.com/office/powerpoint/2010/main" val="7693344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42875" y="768350"/>
            <a:ext cx="6818313" cy="3836988"/>
          </a:xfrm>
        </p:spPr>
      </p:sp>
      <p:sp>
        <p:nvSpPr>
          <p:cNvPr id="3" name="Espace réservé des notes 2"/>
          <p:cNvSpPr>
            <a:spLocks noGrp="1"/>
          </p:cNvSpPr>
          <p:nvPr>
            <p:ph type="body" idx="1"/>
          </p:nvPr>
        </p:nvSpPr>
        <p:spPr/>
        <p:txBody>
          <a:bodyPr/>
          <a:lstStyle/>
          <a:p>
            <a:endParaRPr lang="fr-FR" dirty="0"/>
          </a:p>
        </p:txBody>
      </p:sp>
    </p:spTree>
    <p:extLst>
      <p:ext uri="{BB962C8B-B14F-4D97-AF65-F5344CB8AC3E}">
        <p14:creationId xmlns:p14="http://schemas.microsoft.com/office/powerpoint/2010/main" val="18953415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marL="158750" indent="0">
              <a:buFontTx/>
              <a:buNone/>
            </a:pPr>
            <a:r>
              <a:rPr lang="en-GB" sz="1100" b="0" i="0" u="none" strike="noStrike" cap="none" dirty="0">
                <a:solidFill>
                  <a:srgbClr val="000000"/>
                </a:solidFill>
                <a:effectLst/>
                <a:latin typeface="Arial"/>
                <a:ea typeface="Arial"/>
                <a:cs typeface="Arial"/>
                <a:sym typeface="Arial"/>
              </a:rPr>
              <a:t>The general public may also be involved in studies through Citizen Science initiatives. Twenty percent of our participants reported being actively engaged in Citizen Science initiatives, describe them as follows:</a:t>
            </a:r>
            <a:endParaRPr lang="fr-FR" sz="1100" b="0" i="0" u="none" strike="noStrike" cap="none" dirty="0">
              <a:solidFill>
                <a:srgbClr val="000000"/>
              </a:solidFill>
              <a:effectLst/>
              <a:latin typeface="Arial"/>
              <a:ea typeface="Arial"/>
              <a:cs typeface="Arial"/>
              <a:sym typeface="Arial"/>
            </a:endParaRPr>
          </a:p>
          <a:p>
            <a:pPr marL="158750" indent="0">
              <a:buFontTx/>
              <a:buNone/>
            </a:pPr>
            <a:r>
              <a:rPr lang="en-GB" sz="1100" b="0" i="1" u="none" strike="noStrike" cap="none" dirty="0">
                <a:solidFill>
                  <a:srgbClr val="000000"/>
                </a:solidFill>
                <a:effectLst/>
                <a:latin typeface="Arial"/>
                <a:ea typeface="Arial"/>
                <a:cs typeface="Arial"/>
                <a:sym typeface="Arial"/>
              </a:rPr>
              <a:t>“Citizen science projects in schools where young people are encouraged to experiment and collect data”. (Bucharest, Romania)</a:t>
            </a:r>
            <a:endParaRPr lang="fr-FR" sz="1100" b="0" i="0" u="none" strike="noStrike" cap="none" dirty="0">
              <a:solidFill>
                <a:srgbClr val="000000"/>
              </a:solidFill>
              <a:effectLst/>
              <a:latin typeface="Arial"/>
              <a:ea typeface="Arial"/>
              <a:cs typeface="Arial"/>
              <a:sym typeface="Arial"/>
            </a:endParaRPr>
          </a:p>
          <a:p>
            <a:pPr marL="158750" indent="0">
              <a:buFontTx/>
              <a:buNone/>
            </a:pPr>
            <a:r>
              <a:rPr lang="en-GB" sz="1100" b="0" i="1" u="none" strike="noStrike" cap="none" dirty="0">
                <a:solidFill>
                  <a:srgbClr val="000000"/>
                </a:solidFill>
                <a:effectLst/>
                <a:latin typeface="Arial"/>
                <a:ea typeface="Arial"/>
                <a:cs typeface="Arial"/>
                <a:sym typeface="Arial"/>
              </a:rPr>
              <a:t>“Co-creation and design of questionnaires and apps with patients in public health</a:t>
            </a:r>
            <a:r>
              <a:rPr lang="en-GB" sz="1100" b="0" i="0" u="none" strike="noStrike" cap="none" dirty="0">
                <a:solidFill>
                  <a:srgbClr val="000000"/>
                </a:solidFill>
                <a:effectLst/>
                <a:latin typeface="Arial"/>
                <a:ea typeface="Arial"/>
                <a:cs typeface="Arial"/>
                <a:sym typeface="Arial"/>
              </a:rPr>
              <a:t>, </a:t>
            </a:r>
            <a:r>
              <a:rPr lang="en-GB" sz="1100" b="0" i="1" u="none" strike="noStrike" cap="none" dirty="0">
                <a:solidFill>
                  <a:srgbClr val="000000"/>
                </a:solidFill>
                <a:effectLst/>
                <a:latin typeface="Arial"/>
                <a:ea typeface="Arial"/>
                <a:cs typeface="Arial"/>
                <a:sym typeface="Arial"/>
              </a:rPr>
              <a:t>for example an app for students on how to access mental health facilities.”  (Bordeaux, France)</a:t>
            </a:r>
            <a:endParaRPr lang="fr-FR" sz="1100" b="0" i="0" u="none" strike="noStrike" cap="none" dirty="0">
              <a:solidFill>
                <a:srgbClr val="000000"/>
              </a:solidFill>
              <a:effectLst/>
              <a:latin typeface="Arial"/>
              <a:ea typeface="Arial"/>
              <a:cs typeface="Arial"/>
              <a:sym typeface="Arial"/>
            </a:endParaRPr>
          </a:p>
          <a:p>
            <a:pPr marL="158750" indent="0">
              <a:buFontTx/>
              <a:buNone/>
            </a:pPr>
            <a:r>
              <a:rPr lang="en-GB" sz="1100" b="0" i="1" u="none" strike="noStrike" cap="none" dirty="0">
                <a:solidFill>
                  <a:srgbClr val="000000"/>
                </a:solidFill>
                <a:effectLst/>
                <a:latin typeface="Arial"/>
                <a:ea typeface="Arial"/>
                <a:cs typeface="Arial"/>
                <a:sym typeface="Arial"/>
              </a:rPr>
              <a:t> </a:t>
            </a:r>
            <a:r>
              <a:rPr lang="en-GB" sz="1100" b="0" i="0" u="none" strike="noStrike" cap="none" dirty="0">
                <a:solidFill>
                  <a:srgbClr val="000000"/>
                </a:solidFill>
                <a:effectLst/>
                <a:latin typeface="Arial"/>
                <a:ea typeface="Arial"/>
                <a:cs typeface="Arial"/>
                <a:sym typeface="Arial"/>
              </a:rPr>
              <a:t>Researchers also believe that it is important for young people to have a scientific culture and especially, to encourage girls in science by participating in outreach initiatives in schools. </a:t>
            </a:r>
          </a:p>
          <a:p>
            <a:pPr marL="158750" indent="0">
              <a:buFontTx/>
              <a:buNone/>
            </a:pPr>
            <a:r>
              <a:rPr lang="en-GB" sz="1100" b="0" i="1" u="none" strike="noStrike" cap="none" dirty="0">
                <a:solidFill>
                  <a:srgbClr val="000000"/>
                </a:solidFill>
                <a:effectLst/>
                <a:latin typeface="Arial"/>
                <a:ea typeface="Arial"/>
                <a:cs typeface="Arial"/>
                <a:sym typeface="Arial"/>
              </a:rPr>
              <a:t>“Projects and links with local education authorities and also projects on gender equality in scientific and academic policies”. (Bordeaux, France)</a:t>
            </a:r>
            <a:r>
              <a:rPr lang="en-GB" sz="1100" b="0" i="0" u="none" strike="noStrike" cap="none" dirty="0">
                <a:solidFill>
                  <a:srgbClr val="000000"/>
                </a:solidFill>
                <a:effectLst/>
                <a:latin typeface="Arial"/>
                <a:ea typeface="Arial"/>
                <a:cs typeface="Arial"/>
                <a:sym typeface="Arial"/>
              </a:rPr>
              <a:t> </a:t>
            </a:r>
            <a:endParaRPr lang="fr-FR" sz="1100" b="0" i="0" u="none" strike="noStrike" cap="none" dirty="0">
              <a:solidFill>
                <a:srgbClr val="000000"/>
              </a:solidFill>
              <a:effectLst/>
              <a:latin typeface="Arial"/>
              <a:ea typeface="Arial"/>
              <a:cs typeface="Arial"/>
              <a:sym typeface="Arial"/>
            </a:endParaRPr>
          </a:p>
          <a:p>
            <a:pPr marL="158750" indent="0">
              <a:buFontTx/>
              <a:buNone/>
            </a:pPr>
            <a:r>
              <a:rPr lang="en-GB" sz="1100" b="0" i="1" u="none" strike="noStrike" cap="none" dirty="0">
                <a:solidFill>
                  <a:srgbClr val="000000"/>
                </a:solidFill>
                <a:effectLst/>
                <a:latin typeface="Arial"/>
                <a:ea typeface="Arial"/>
                <a:cs typeface="Arial"/>
                <a:sym typeface="Arial"/>
              </a:rPr>
              <a:t>“Teacher-training sessions to provide educators with tools to teach complex concepts at secondary level” (Clermont, France).</a:t>
            </a:r>
            <a:endParaRPr lang="fr-FR" sz="1100" b="0" i="0" u="none" strike="noStrike" cap="none" dirty="0">
              <a:solidFill>
                <a:srgbClr val="000000"/>
              </a:solidFill>
              <a:effectLst/>
              <a:latin typeface="Arial"/>
              <a:ea typeface="Arial"/>
              <a:cs typeface="Arial"/>
              <a:sym typeface="Arial"/>
            </a:endParaRPr>
          </a:p>
          <a:p>
            <a:pPr marL="158750" indent="0">
              <a:buFontTx/>
              <a:buNone/>
            </a:pPr>
            <a:r>
              <a:rPr lang="en-GB" sz="1100" b="0" i="1" u="none" strike="noStrike" cap="none" dirty="0">
                <a:solidFill>
                  <a:srgbClr val="000000"/>
                </a:solidFill>
                <a:effectLst/>
                <a:latin typeface="Arial"/>
                <a:ea typeface="Arial"/>
                <a:cs typeface="Arial"/>
                <a:sym typeface="Arial"/>
              </a:rPr>
              <a:t>“A series of educational videos on quantum theory for school pupils” (</a:t>
            </a:r>
            <a:r>
              <a:rPr lang="en-GB" sz="1100" b="0" i="1" u="none" strike="noStrike" cap="none" dirty="0" err="1">
                <a:solidFill>
                  <a:srgbClr val="000000"/>
                </a:solidFill>
                <a:effectLst/>
                <a:latin typeface="Arial"/>
                <a:ea typeface="Arial"/>
                <a:cs typeface="Arial"/>
                <a:sym typeface="Arial"/>
              </a:rPr>
              <a:t>OslotMet</a:t>
            </a:r>
            <a:r>
              <a:rPr lang="en-GB" sz="1100" b="0" i="1" u="none" strike="noStrike" cap="none" dirty="0">
                <a:solidFill>
                  <a:srgbClr val="000000"/>
                </a:solidFill>
                <a:effectLst/>
                <a:latin typeface="Arial"/>
                <a:ea typeface="Arial"/>
                <a:cs typeface="Arial"/>
                <a:sym typeface="Arial"/>
              </a:rPr>
              <a:t>, Norway).</a:t>
            </a:r>
            <a:endParaRPr lang="fr-FR" sz="1100" b="0" i="0" u="none" strike="noStrike" cap="none" dirty="0">
              <a:solidFill>
                <a:srgbClr val="000000"/>
              </a:solidFill>
              <a:effectLst/>
              <a:latin typeface="Arial"/>
              <a:ea typeface="Arial"/>
              <a:cs typeface="Arial"/>
              <a:sym typeface="Arial"/>
            </a:endParaRPr>
          </a:p>
          <a:p>
            <a:pPr marL="158750" indent="0">
              <a:buFontTx/>
              <a:buNone/>
            </a:pPr>
            <a:endParaRPr lang="fr-FR" sz="1100" b="0" i="0" u="none" strike="noStrike" cap="none" dirty="0">
              <a:solidFill>
                <a:srgbClr val="000000"/>
              </a:solidFill>
              <a:effectLst/>
              <a:latin typeface="Arial"/>
              <a:ea typeface="Arial"/>
              <a:cs typeface="Arial"/>
              <a:sym typeface="Arial"/>
            </a:endParaRPr>
          </a:p>
          <a:p>
            <a:endParaRPr lang="fr-FR" b="0" dirty="0"/>
          </a:p>
        </p:txBody>
      </p:sp>
    </p:spTree>
    <p:extLst>
      <p:ext uri="{BB962C8B-B14F-4D97-AF65-F5344CB8AC3E}">
        <p14:creationId xmlns:p14="http://schemas.microsoft.com/office/powerpoint/2010/main" val="171040518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marL="158750" indent="0">
              <a:buFontTx/>
              <a:buNone/>
            </a:pPr>
            <a:r>
              <a:rPr lang="en-US" sz="1100" b="0" i="0" u="none" strike="noStrike" cap="none" dirty="0">
                <a:solidFill>
                  <a:srgbClr val="000000"/>
                </a:solidFill>
                <a:effectLst/>
                <a:latin typeface="Arial"/>
                <a:ea typeface="Arial"/>
                <a:cs typeface="Arial"/>
                <a:sym typeface="Arial"/>
              </a:rPr>
              <a:t>As a result of these findings, we asked participants about their training needs.</a:t>
            </a:r>
            <a:endParaRPr lang="fr-FR" sz="1100" b="0" i="0" u="none" strike="noStrike" cap="none" dirty="0">
              <a:solidFill>
                <a:srgbClr val="000000"/>
              </a:solidFill>
              <a:effectLst/>
              <a:latin typeface="Arial"/>
              <a:ea typeface="Arial"/>
              <a:cs typeface="Arial"/>
              <a:sym typeface="Arial"/>
            </a:endParaRPr>
          </a:p>
          <a:p>
            <a:pPr marL="158750" indent="0">
              <a:buFontTx/>
              <a:buNone/>
            </a:pPr>
            <a:r>
              <a:rPr lang="en-US" sz="1100" b="0" i="0" u="none" strike="noStrike" cap="none" dirty="0">
                <a:solidFill>
                  <a:srgbClr val="000000"/>
                </a:solidFill>
                <a:effectLst/>
                <a:latin typeface="Arial"/>
                <a:ea typeface="Arial"/>
                <a:cs typeface="Arial"/>
                <a:sym typeface="Arial"/>
              </a:rPr>
              <a:t>As we saw earlier, the researchers interviewed were mostly confident and competent in English and the more senior researchers especially were</a:t>
            </a:r>
            <a:r>
              <a:rPr lang="en-US" sz="1100" b="0" i="0" u="none" strike="noStrike" cap="none" baseline="0" dirty="0">
                <a:solidFill>
                  <a:srgbClr val="000000"/>
                </a:solidFill>
                <a:effectLst/>
                <a:latin typeface="Arial"/>
                <a:ea typeface="Arial"/>
                <a:cs typeface="Arial"/>
                <a:sym typeface="Arial"/>
              </a:rPr>
              <a:t> proficient in writing up their research </a:t>
            </a:r>
            <a:r>
              <a:rPr lang="en-US" sz="1100" b="0" i="0" u="none" strike="noStrike" cap="none" dirty="0">
                <a:solidFill>
                  <a:srgbClr val="000000"/>
                </a:solidFill>
                <a:effectLst/>
                <a:latin typeface="Arial"/>
                <a:ea typeface="Arial"/>
                <a:cs typeface="Arial"/>
                <a:sym typeface="Arial"/>
              </a:rPr>
              <a:t>although some did say this could always be beneficial and that there is always room for improvement. The most cited need was “adapting to a wider audience” (85%). This could be done for</a:t>
            </a:r>
            <a:r>
              <a:rPr lang="en-US" sz="1100" b="0" i="0" u="none" strike="noStrike" cap="none" baseline="0" dirty="0">
                <a:solidFill>
                  <a:srgbClr val="000000"/>
                </a:solidFill>
                <a:effectLst/>
                <a:latin typeface="Arial"/>
                <a:ea typeface="Arial"/>
                <a:cs typeface="Arial"/>
                <a:sym typeface="Arial"/>
              </a:rPr>
              <a:t> example by using new digital genres.</a:t>
            </a:r>
            <a:r>
              <a:rPr lang="en-US" sz="1100" b="0" i="0" u="none" strike="noStrike" cap="none" dirty="0">
                <a:solidFill>
                  <a:srgbClr val="000000"/>
                </a:solidFill>
                <a:effectLst/>
                <a:latin typeface="Arial"/>
                <a:ea typeface="Arial"/>
                <a:cs typeface="Arial"/>
                <a:sym typeface="Arial"/>
              </a:rPr>
              <a:t> There was also some interest in using tools to create digital media (45%) especially from more junior researchers (some felt not their role, support staff or learn by themselves). Indeed, the PhD students were, in general, interested in all forms of training. For the format of the training, many interviewees had a preference for a blended format, working autonomously on modules as they are busy, but maintaining the motivation of coming together for group sessions and meeting colleagues from other disciplines. </a:t>
            </a:r>
            <a:endParaRPr lang="fr-FR" sz="1100" b="0" i="0" u="none" strike="noStrike" cap="none" dirty="0">
              <a:solidFill>
                <a:srgbClr val="000000"/>
              </a:solidFill>
              <a:effectLst/>
              <a:latin typeface="Arial"/>
              <a:ea typeface="Arial"/>
              <a:cs typeface="Arial"/>
              <a:sym typeface="Arial"/>
            </a:endParaRPr>
          </a:p>
          <a:p>
            <a:endParaRPr lang="fr-FR" dirty="0"/>
          </a:p>
        </p:txBody>
      </p:sp>
    </p:spTree>
    <p:extLst>
      <p:ext uri="{BB962C8B-B14F-4D97-AF65-F5344CB8AC3E}">
        <p14:creationId xmlns:p14="http://schemas.microsoft.com/office/powerpoint/2010/main" val="20417806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b="0" dirty="0"/>
              <a:t>Time Constraints (not familiar with all genres)</a:t>
            </a:r>
          </a:p>
          <a:p>
            <a:pPr marL="0" marR="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sz="1100" b="0" dirty="0" err="1"/>
              <a:t>Traditional</a:t>
            </a:r>
            <a:r>
              <a:rPr lang="fr-FR" sz="1100" b="0" dirty="0"/>
              <a:t> </a:t>
            </a:r>
            <a:r>
              <a:rPr lang="fr-FR" sz="1100" b="0" dirty="0" err="1"/>
              <a:t>forms</a:t>
            </a:r>
            <a:r>
              <a:rPr lang="fr-FR" sz="1100" b="0" dirty="0"/>
              <a:t> of communication, </a:t>
            </a:r>
            <a:r>
              <a:rPr lang="fr-FR" sz="1100" b="0" dirty="0" err="1"/>
              <a:t>accessibility</a:t>
            </a:r>
            <a:r>
              <a:rPr lang="fr-FR" sz="1100" b="0" dirty="0"/>
              <a:t>, </a:t>
            </a:r>
            <a:r>
              <a:rPr lang="fr-FR" sz="1100" b="0" dirty="0" err="1"/>
              <a:t>institutional</a:t>
            </a:r>
            <a:r>
              <a:rPr lang="fr-FR" sz="1100" b="0" dirty="0"/>
              <a:t> </a:t>
            </a:r>
            <a:r>
              <a:rPr lang="fr-FR" sz="1100" b="0" dirty="0" err="1"/>
              <a:t>requirements</a:t>
            </a:r>
            <a:endParaRPr lang="fr-FR" sz="1100" b="0" dirty="0"/>
          </a:p>
          <a:p>
            <a:pPr marL="0" indent="0">
              <a:buNone/>
            </a:pPr>
            <a:r>
              <a:rPr lang="en-GB" sz="1100" b="0" dirty="0"/>
              <a:t>Priorities (academic advancement)</a:t>
            </a:r>
          </a:p>
          <a:p>
            <a:pPr marL="0" indent="0">
              <a:buNone/>
            </a:pPr>
            <a:r>
              <a:rPr lang="en-GB" sz="1100" b="0" dirty="0"/>
              <a:t>Differences,</a:t>
            </a:r>
            <a:r>
              <a:rPr lang="en-GB" sz="1100" b="0" baseline="0" dirty="0"/>
              <a:t> j</a:t>
            </a:r>
            <a:r>
              <a:rPr lang="en-GB" sz="1100" b="0" dirty="0"/>
              <a:t>unior v senior researchers</a:t>
            </a:r>
          </a:p>
          <a:p>
            <a:pPr marL="0" marR="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b="0" dirty="0"/>
              <a:t>Importance</a:t>
            </a:r>
            <a:r>
              <a:rPr lang="en-GB" sz="1100" b="0" baseline="0" dirty="0"/>
              <a:t> of outreach but depends on r</a:t>
            </a:r>
            <a:r>
              <a:rPr lang="en-GB" sz="1100" b="0" dirty="0"/>
              <a:t>esearch field, </a:t>
            </a:r>
            <a:endParaRPr lang="fr-FR" sz="1100" b="0" dirty="0"/>
          </a:p>
          <a:p>
            <a:pPr marL="158750" indent="0">
              <a:buFontTx/>
              <a:buNone/>
            </a:pPr>
            <a:endParaRPr lang="fr-FR" sz="1100" b="0" i="0" u="none" strike="noStrike" cap="none" dirty="0">
              <a:solidFill>
                <a:srgbClr val="000000"/>
              </a:solidFill>
              <a:effectLst/>
              <a:latin typeface="Arial"/>
              <a:ea typeface="Arial"/>
              <a:cs typeface="Arial"/>
              <a:sym typeface="Arial"/>
            </a:endParaRPr>
          </a:p>
          <a:p>
            <a:pPr marL="158750" indent="0">
              <a:buFontTx/>
              <a:buNone/>
            </a:pPr>
            <a:endParaRPr lang="fr-FR" dirty="0"/>
          </a:p>
        </p:txBody>
      </p:sp>
    </p:spTree>
    <p:extLst>
      <p:ext uri="{BB962C8B-B14F-4D97-AF65-F5344CB8AC3E}">
        <p14:creationId xmlns:p14="http://schemas.microsoft.com/office/powerpoint/2010/main" val="12772925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marL="158750" indent="0">
              <a:buFontTx/>
              <a:buNone/>
            </a:pPr>
            <a:r>
              <a:rPr lang="en-US" sz="1100" b="0" i="0" u="none" strike="noStrike" cap="none" dirty="0">
                <a:solidFill>
                  <a:srgbClr val="000000"/>
                </a:solidFill>
                <a:effectLst/>
                <a:latin typeface="Arial"/>
                <a:ea typeface="Arial"/>
                <a:cs typeface="Arial"/>
                <a:sym typeface="Arial"/>
              </a:rPr>
              <a:t>So, in this sample we have looked at what the researchers actually do, how and why. It is interesting to note that across the 4 countries and different institutions there were many similarities. With our partners, we </a:t>
            </a:r>
            <a:r>
              <a:rPr lang="en-US" sz="1100" b="0" i="0" u="none" strike="noStrike" cap="none" dirty="0" err="1">
                <a:solidFill>
                  <a:srgbClr val="000000"/>
                </a:solidFill>
                <a:effectLst/>
                <a:latin typeface="Arial"/>
                <a:ea typeface="Arial"/>
                <a:cs typeface="Arial"/>
                <a:sym typeface="Arial"/>
              </a:rPr>
              <a:t>wwill</a:t>
            </a:r>
            <a:r>
              <a:rPr lang="en-US" sz="1100" b="0" i="0" u="none" strike="noStrike" cap="none" dirty="0">
                <a:solidFill>
                  <a:srgbClr val="000000"/>
                </a:solidFill>
                <a:effectLst/>
                <a:latin typeface="Arial"/>
                <a:ea typeface="Arial"/>
                <a:cs typeface="Arial"/>
                <a:sym typeface="Arial"/>
              </a:rPr>
              <a:t> now be moving on to the next stage of the project which is the design of the pedagogical resources and you will be able to follow the project on our website here.</a:t>
            </a:r>
            <a:endParaRPr lang="fr-FR" sz="1100" b="0" i="0" u="none" strike="noStrike" cap="none" dirty="0">
              <a:solidFill>
                <a:srgbClr val="000000"/>
              </a:solidFill>
              <a:effectLst/>
              <a:latin typeface="Arial"/>
              <a:ea typeface="Arial"/>
              <a:cs typeface="Arial"/>
              <a:sym typeface="Arial"/>
            </a:endParaRPr>
          </a:p>
          <a:p>
            <a:pPr marL="158750" indent="0">
              <a:buFontTx/>
              <a:buNone/>
            </a:pPr>
            <a:r>
              <a:rPr lang="en-US" sz="1100" b="0" i="0" u="none" strike="noStrike" cap="none" dirty="0">
                <a:solidFill>
                  <a:srgbClr val="000000"/>
                </a:solidFill>
                <a:effectLst/>
                <a:latin typeface="Arial"/>
                <a:ea typeface="Arial"/>
                <a:cs typeface="Arial"/>
                <a:sym typeface="Arial"/>
              </a:rPr>
              <a:t>Thank you for listening.</a:t>
            </a:r>
            <a:endParaRPr lang="fr-FR" sz="1100" b="0" i="0" u="none" strike="noStrike" cap="none" dirty="0">
              <a:solidFill>
                <a:srgbClr val="000000"/>
              </a:solidFill>
              <a:effectLst/>
              <a:latin typeface="Arial"/>
              <a:ea typeface="Arial"/>
              <a:cs typeface="Arial"/>
              <a:sym typeface="Arial"/>
            </a:endParaRPr>
          </a:p>
          <a:p>
            <a:pPr marL="158750" indent="0">
              <a:buFontTx/>
              <a:buNone/>
            </a:pPr>
            <a:endParaRPr lang="fr-FR" dirty="0"/>
          </a:p>
          <a:p>
            <a:endParaRPr lang="fr-FR" dirty="0"/>
          </a:p>
        </p:txBody>
      </p:sp>
    </p:spTree>
    <p:extLst>
      <p:ext uri="{BB962C8B-B14F-4D97-AF65-F5344CB8AC3E}">
        <p14:creationId xmlns:p14="http://schemas.microsoft.com/office/powerpoint/2010/main" val="10757710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a:t>
            </a:r>
            <a:r>
              <a:rPr lang="en-US" baseline="0" dirty="0"/>
              <a:t> project is c</a:t>
            </a:r>
            <a:r>
              <a:rPr lang="en-US" dirty="0"/>
              <a:t>oordinated by Carmen Perez </a:t>
            </a:r>
            <a:r>
              <a:rPr lang="en-US" dirty="0" err="1"/>
              <a:t>Llantada</a:t>
            </a:r>
            <a:r>
              <a:rPr lang="en-US" dirty="0"/>
              <a:t> at</a:t>
            </a:r>
            <a:r>
              <a:rPr lang="en-US" baseline="0" dirty="0"/>
              <a:t> </a:t>
            </a:r>
            <a:r>
              <a:rPr lang="en-US" dirty="0"/>
              <a:t>Campus </a:t>
            </a:r>
            <a:r>
              <a:rPr lang="en-US" dirty="0" err="1"/>
              <a:t>Iberus</a:t>
            </a:r>
            <a:r>
              <a:rPr lang="en-US" baseline="0" dirty="0"/>
              <a:t> and </a:t>
            </a:r>
            <a:r>
              <a:rPr lang="en-US" dirty="0"/>
              <a:t>brings together specialists in LSP, applied linguistics, data analysis</a:t>
            </a:r>
            <a:r>
              <a:rPr lang="en-US" baseline="0" dirty="0"/>
              <a:t> and citizen science. </a:t>
            </a:r>
          </a:p>
          <a:p>
            <a:pPr marL="0" lvl="0" indent="0" algn="l" rtl="0">
              <a:spcBef>
                <a:spcPts val="0"/>
              </a:spcBef>
              <a:spcAft>
                <a:spcPts val="0"/>
              </a:spcAft>
              <a:buNone/>
            </a:pPr>
            <a:r>
              <a:rPr lang="en-US" baseline="0" dirty="0"/>
              <a:t>There are six</a:t>
            </a:r>
            <a:r>
              <a:rPr lang="en-US" dirty="0"/>
              <a:t> full-partner institutions in 4 countries: Campus Iberus (Spain),  Universit</a:t>
            </a:r>
            <a:r>
              <a:rPr lang="fr-FR" dirty="0"/>
              <a:t>é Clermont Auvergne and Université de Bordeaux </a:t>
            </a:r>
            <a:r>
              <a:rPr lang="en-US" dirty="0"/>
              <a:t>(France),  </a:t>
            </a:r>
            <a:r>
              <a:rPr lang="en-US" dirty="0" err="1"/>
              <a:t>OsloMet</a:t>
            </a:r>
            <a:r>
              <a:rPr lang="en-US" dirty="0"/>
              <a:t> (Norway) and Academia de Economics Studies in </a:t>
            </a:r>
            <a:r>
              <a:rPr lang="en-US" dirty="0" err="1"/>
              <a:t>Bucarest</a:t>
            </a:r>
            <a:r>
              <a:rPr lang="en-US" dirty="0"/>
              <a:t> and </a:t>
            </a:r>
            <a:r>
              <a:rPr lang="en-US" dirty="0" err="1"/>
              <a:t>Ovidius</a:t>
            </a:r>
            <a:r>
              <a:rPr lang="en-US" dirty="0"/>
              <a:t>  (Romania). Two private</a:t>
            </a:r>
            <a:r>
              <a:rPr lang="en-US" baseline="0" dirty="0"/>
              <a:t> companies, </a:t>
            </a:r>
            <a:r>
              <a:rPr lang="en-US" baseline="0" dirty="0" err="1"/>
              <a:t>Kampal</a:t>
            </a:r>
            <a:r>
              <a:rPr lang="en-US" baseline="0" dirty="0"/>
              <a:t> for data analysis and </a:t>
            </a:r>
            <a:r>
              <a:rPr lang="en-US" baseline="0" dirty="0" err="1"/>
              <a:t>Fundacion</a:t>
            </a:r>
            <a:r>
              <a:rPr lang="en-US" baseline="0" dirty="0"/>
              <a:t> </a:t>
            </a:r>
            <a:r>
              <a:rPr lang="en-US" baseline="0" dirty="0" err="1"/>
              <a:t>Ibercivis</a:t>
            </a:r>
            <a:r>
              <a:rPr lang="en-US" baseline="0" dirty="0"/>
              <a:t> for the technological infrastructure.</a:t>
            </a:r>
            <a:endParaRPr lang="en-US" dirty="0"/>
          </a:p>
          <a:p>
            <a:pPr marL="0" lvl="0" indent="0" algn="l" rtl="0">
              <a:spcBef>
                <a:spcPts val="0"/>
              </a:spcBef>
              <a:spcAft>
                <a:spcPts val="0"/>
              </a:spcAft>
              <a:buNone/>
            </a:pPr>
            <a:r>
              <a:rPr lang="en-US" dirty="0"/>
              <a:t>There are also 4 associate partner institutions:</a:t>
            </a:r>
          </a:p>
          <a:p>
            <a:pPr marL="0" lvl="0" indent="0" algn="l" rtl="0">
              <a:spcBef>
                <a:spcPts val="0"/>
              </a:spcBef>
              <a:spcAft>
                <a:spcPts val="0"/>
              </a:spcAft>
              <a:buNone/>
            </a:pPr>
            <a:r>
              <a:rPr lang="en-US" dirty="0"/>
              <a:t>Universit</a:t>
            </a:r>
            <a:r>
              <a:rPr lang="fr-FR" dirty="0"/>
              <a:t>é Grenoble</a:t>
            </a:r>
            <a:r>
              <a:rPr lang="en-US" dirty="0"/>
              <a:t> Alpes</a:t>
            </a:r>
          </a:p>
          <a:p>
            <a:pPr marL="0" lvl="0" indent="0" algn="l" rtl="0">
              <a:spcBef>
                <a:spcPts val="0"/>
              </a:spcBef>
              <a:spcAft>
                <a:spcPts val="0"/>
              </a:spcAft>
              <a:buNone/>
            </a:pPr>
            <a:r>
              <a:rPr lang="en-US" dirty="0"/>
              <a:t>University of </a:t>
            </a:r>
            <a:r>
              <a:rPr lang="en-US" dirty="0" err="1"/>
              <a:t>Vlora</a:t>
            </a:r>
            <a:r>
              <a:rPr lang="en-US" dirty="0"/>
              <a:t> in Albania</a:t>
            </a:r>
          </a:p>
          <a:p>
            <a:pPr marL="0" lvl="0" indent="0" algn="l" rtl="0">
              <a:spcBef>
                <a:spcPts val="0"/>
              </a:spcBef>
              <a:spcAft>
                <a:spcPts val="0"/>
              </a:spcAft>
              <a:buNone/>
            </a:pPr>
            <a:r>
              <a:rPr lang="en-US" dirty="0"/>
              <a:t>and Westminster and UCL in the UK.</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9" name="Google Shape;9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GB" sz="1100" b="0" i="0" u="none" strike="noStrike" cap="none">
                <a:solidFill>
                  <a:srgbClr val="000000"/>
                </a:solidFill>
                <a:effectLst/>
                <a:latin typeface="Arial"/>
                <a:ea typeface="Arial"/>
                <a:cs typeface="Arial"/>
                <a:sym typeface="Arial"/>
              </a:rPr>
              <a:t>To develop </a:t>
            </a:r>
            <a:r>
              <a:rPr lang="en-GB" sz="1100" b="0" i="0" u="none" strike="noStrike" cap="none" dirty="0">
                <a:solidFill>
                  <a:srgbClr val="000000"/>
                </a:solidFill>
                <a:effectLst/>
                <a:latin typeface="Arial"/>
                <a:ea typeface="Arial"/>
                <a:cs typeface="Arial"/>
                <a:sym typeface="Arial"/>
              </a:rPr>
              <a:t>digital resources to better enable scientists to communicate their research work not only to their peers but also to multidisciplinary and wider, non-specialist audiences on digital media. </a:t>
            </a:r>
            <a:endParaRPr lang="fr-FR" dirty="0"/>
          </a:p>
        </p:txBody>
      </p:sp>
    </p:spTree>
    <p:extLst>
      <p:ext uri="{BB962C8B-B14F-4D97-AF65-F5344CB8AC3E}">
        <p14:creationId xmlns:p14="http://schemas.microsoft.com/office/powerpoint/2010/main" val="756997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381000" y="685800"/>
            <a:ext cx="6096000" cy="3429000"/>
          </a:xfrm>
        </p:spPr>
      </p:sp>
      <p:sp>
        <p:nvSpPr>
          <p:cNvPr id="3" name="Espace réservé des commentaires 2"/>
          <p:cNvSpPr>
            <a:spLocks noGrp="1"/>
          </p:cNvSpPr>
          <p:nvPr>
            <p:ph type="body" idx="1"/>
          </p:nvPr>
        </p:nvSpPr>
        <p:spPr/>
        <p:txBody>
          <a:bodyPr/>
          <a:lstStyle/>
          <a:p>
            <a:pPr marL="158750" indent="0">
              <a:buFontTx/>
              <a:buNone/>
            </a:pPr>
            <a:r>
              <a:rPr lang="en-GB" sz="1100" b="0" i="0" u="none" strike="noStrike" cap="none" dirty="0">
                <a:solidFill>
                  <a:srgbClr val="000000"/>
                </a:solidFill>
                <a:effectLst/>
                <a:latin typeface="Arial"/>
                <a:ea typeface="Arial"/>
                <a:cs typeface="Arial"/>
                <a:sym typeface="Arial"/>
              </a:rPr>
              <a:t>As</a:t>
            </a:r>
            <a:r>
              <a:rPr lang="en-GB" sz="1100" b="0" i="0" u="none" strike="noStrike" cap="none" baseline="0" dirty="0">
                <a:solidFill>
                  <a:srgbClr val="000000"/>
                </a:solidFill>
                <a:effectLst/>
                <a:latin typeface="Arial"/>
                <a:ea typeface="Arial"/>
                <a:cs typeface="Arial"/>
                <a:sym typeface="Arial"/>
              </a:rPr>
              <a:t> we know, t</a:t>
            </a:r>
            <a:r>
              <a:rPr lang="en-GB" sz="1100" b="0" i="0" u="none" strike="noStrike" cap="none" dirty="0">
                <a:solidFill>
                  <a:srgbClr val="000000"/>
                </a:solidFill>
                <a:effectLst/>
                <a:latin typeface="Arial"/>
                <a:ea typeface="Arial"/>
                <a:cs typeface="Arial"/>
                <a:sym typeface="Arial"/>
              </a:rPr>
              <a:t>he domain of science communication has evolved rapidly in recent years. Traditional genres are </a:t>
            </a:r>
            <a:r>
              <a:rPr lang="en-GB" sz="1100" b="0" i="0" u="none" strike="noStrike" cap="none" dirty="0" err="1">
                <a:solidFill>
                  <a:srgbClr val="000000"/>
                </a:solidFill>
                <a:effectLst/>
                <a:latin typeface="Arial"/>
                <a:ea typeface="Arial"/>
                <a:cs typeface="Arial"/>
                <a:sym typeface="Arial"/>
              </a:rPr>
              <a:t>evovling</a:t>
            </a:r>
            <a:r>
              <a:rPr lang="en-GB" sz="1100" b="0" i="0" u="none" strike="noStrike" cap="none" dirty="0">
                <a:solidFill>
                  <a:srgbClr val="000000"/>
                </a:solidFill>
                <a:effectLst/>
                <a:latin typeface="Arial"/>
                <a:ea typeface="Arial"/>
                <a:cs typeface="Arial"/>
                <a:sym typeface="Arial"/>
              </a:rPr>
              <a:t> and new genres have emerged. Researchers continue to publish research articles and communicate their results to their peers via conference presentations</a:t>
            </a:r>
            <a:r>
              <a:rPr lang="en-GB" sz="1100" b="0" i="0" u="none" strike="noStrike" cap="none" baseline="0" dirty="0">
                <a:solidFill>
                  <a:srgbClr val="000000"/>
                </a:solidFill>
                <a:effectLst/>
                <a:latin typeface="Arial"/>
                <a:ea typeface="Arial"/>
                <a:cs typeface="Arial"/>
                <a:sym typeface="Arial"/>
              </a:rPr>
              <a:t> but there are also </a:t>
            </a:r>
            <a:r>
              <a:rPr lang="en-GB" sz="1100" b="0" i="0" u="none" strike="noStrike" cap="none" dirty="0">
                <a:solidFill>
                  <a:srgbClr val="000000"/>
                </a:solidFill>
                <a:effectLst/>
                <a:latin typeface="Arial"/>
                <a:ea typeface="Arial"/>
                <a:cs typeface="Arial"/>
                <a:sym typeface="Arial"/>
              </a:rPr>
              <a:t>digital genres such as video abstracts, blogs,</a:t>
            </a:r>
            <a:r>
              <a:rPr lang="en-GB" sz="1100" b="0" i="0" u="none" strike="noStrike" cap="none" baseline="0" dirty="0">
                <a:solidFill>
                  <a:srgbClr val="000000"/>
                </a:solidFill>
                <a:effectLst/>
                <a:latin typeface="Arial"/>
                <a:ea typeface="Arial"/>
                <a:cs typeface="Arial"/>
                <a:sym typeface="Arial"/>
              </a:rPr>
              <a:t> </a:t>
            </a:r>
            <a:r>
              <a:rPr lang="en-GB" sz="1100" b="0" i="0" u="none" strike="noStrike" cap="none" dirty="0">
                <a:solidFill>
                  <a:srgbClr val="000000"/>
                </a:solidFill>
                <a:effectLst/>
                <a:latin typeface="Arial"/>
                <a:ea typeface="Arial"/>
                <a:cs typeface="Arial"/>
                <a:sym typeface="Arial"/>
              </a:rPr>
              <a:t>social networks and research-sharing</a:t>
            </a:r>
            <a:r>
              <a:rPr lang="en-GB" sz="1100" b="0" i="0" u="none" strike="noStrike" cap="none" baseline="0" dirty="0">
                <a:solidFill>
                  <a:srgbClr val="000000"/>
                </a:solidFill>
                <a:effectLst/>
                <a:latin typeface="Arial"/>
                <a:ea typeface="Arial"/>
                <a:cs typeface="Arial"/>
                <a:sym typeface="Arial"/>
              </a:rPr>
              <a:t> platforms</a:t>
            </a:r>
            <a:r>
              <a:rPr lang="en-GB" sz="1100" b="0" i="0" u="none" strike="noStrike" cap="none" dirty="0">
                <a:solidFill>
                  <a:srgbClr val="000000"/>
                </a:solidFill>
                <a:effectLst/>
                <a:latin typeface="Arial"/>
                <a:ea typeface="Arial"/>
                <a:cs typeface="Arial"/>
                <a:sym typeface="Arial"/>
              </a:rPr>
              <a:t> which have emerged requiring multimodal skills and effective communication strategies. In her review Belcher focuses</a:t>
            </a:r>
            <a:r>
              <a:rPr lang="en-GB" sz="1100" b="0" i="0" u="none" strike="noStrike" cap="none" baseline="0" dirty="0">
                <a:solidFill>
                  <a:srgbClr val="000000"/>
                </a:solidFill>
                <a:effectLst/>
                <a:latin typeface="Arial"/>
                <a:ea typeface="Arial"/>
                <a:cs typeface="Arial"/>
                <a:sym typeface="Arial"/>
              </a:rPr>
              <a:t> on implications for genre theory and pedagogy and Rowley-Jolivet and Carter Thomas have also looked at how dissemination of research on the digital medium poses challenges for genre theory, for </a:t>
            </a:r>
            <a:r>
              <a:rPr lang="en-GB" sz="1100" b="0" i="0" u="none" strike="noStrike" cap="none" baseline="0" dirty="0" err="1">
                <a:solidFill>
                  <a:srgbClr val="000000"/>
                </a:solidFill>
                <a:effectLst/>
                <a:latin typeface="Arial"/>
                <a:ea typeface="Arial"/>
                <a:cs typeface="Arial"/>
                <a:sym typeface="Arial"/>
              </a:rPr>
              <a:t>exapmle</a:t>
            </a:r>
            <a:r>
              <a:rPr lang="en-GB" sz="1100" b="0" i="0" u="none" strike="noStrike" cap="none" baseline="0" dirty="0">
                <a:solidFill>
                  <a:srgbClr val="000000"/>
                </a:solidFill>
                <a:effectLst/>
                <a:latin typeface="Arial"/>
                <a:ea typeface="Arial"/>
                <a:cs typeface="Arial"/>
                <a:sym typeface="Arial"/>
              </a:rPr>
              <a:t> in relation to audience and identity. M</a:t>
            </a:r>
            <a:r>
              <a:rPr lang="en-GB" sz="1100" b="0" i="0" u="none" strike="noStrike" cap="none" dirty="0">
                <a:solidFill>
                  <a:srgbClr val="000000"/>
                </a:solidFill>
                <a:effectLst/>
                <a:latin typeface="Arial"/>
                <a:ea typeface="Arial"/>
                <a:cs typeface="Arial"/>
                <a:sym typeface="Arial"/>
              </a:rPr>
              <a:t>any recent studies have investigated the communicative purpose, linguistic and multimodal features of genres such</a:t>
            </a:r>
            <a:r>
              <a:rPr lang="en-GB" sz="1100" b="0" i="0" u="none" strike="noStrike" cap="none" baseline="0" dirty="0">
                <a:solidFill>
                  <a:srgbClr val="000000"/>
                </a:solidFill>
                <a:effectLst/>
                <a:latin typeface="Arial"/>
                <a:ea typeface="Arial"/>
                <a:cs typeface="Arial"/>
                <a:sym typeface="Arial"/>
              </a:rPr>
              <a:t> as </a:t>
            </a:r>
            <a:r>
              <a:rPr lang="fr-FR" baseline="0" dirty="0" err="1">
                <a:effectLst/>
              </a:rPr>
              <a:t>Hafner’s</a:t>
            </a:r>
            <a:r>
              <a:rPr lang="fr-FR" baseline="0" dirty="0">
                <a:effectLst/>
              </a:rPr>
              <a:t> </a:t>
            </a:r>
            <a:r>
              <a:rPr lang="fr-FR" baseline="0" dirty="0" err="1">
                <a:effectLst/>
              </a:rPr>
              <a:t>work</a:t>
            </a:r>
            <a:r>
              <a:rPr lang="fr-FR" baseline="0" dirty="0">
                <a:effectLst/>
              </a:rPr>
              <a:t> on </a:t>
            </a:r>
            <a:r>
              <a:rPr lang="fr-FR" baseline="0" dirty="0" err="1">
                <a:effectLst/>
              </a:rPr>
              <a:t>video</a:t>
            </a:r>
            <a:r>
              <a:rPr lang="fr-FR" baseline="0" dirty="0">
                <a:effectLst/>
              </a:rPr>
              <a:t> </a:t>
            </a:r>
            <a:r>
              <a:rPr lang="fr-FR" baseline="0" dirty="0" err="1">
                <a:effectLst/>
              </a:rPr>
              <a:t>methods</a:t>
            </a:r>
            <a:r>
              <a:rPr lang="fr-FR" baseline="0" dirty="0">
                <a:effectLst/>
              </a:rPr>
              <a:t>, the </a:t>
            </a:r>
            <a:r>
              <a:rPr lang="fr-FR" baseline="0" dirty="0" err="1">
                <a:effectLst/>
              </a:rPr>
              <a:t>work</a:t>
            </a:r>
            <a:r>
              <a:rPr lang="fr-FR" baseline="0" dirty="0">
                <a:effectLst/>
              </a:rPr>
              <a:t> on tweets by Luzon and </a:t>
            </a:r>
            <a:r>
              <a:rPr lang="fr-FR" baseline="0" dirty="0" err="1">
                <a:effectLst/>
              </a:rPr>
              <a:t>Tardy</a:t>
            </a:r>
            <a:r>
              <a:rPr lang="fr-FR" baseline="0" dirty="0">
                <a:effectLst/>
              </a:rPr>
              <a:t> and Cater-Thomas and </a:t>
            </a:r>
            <a:r>
              <a:rPr lang="fr-FR" baseline="0" dirty="0" err="1">
                <a:effectLst/>
              </a:rPr>
              <a:t>Jolivet’s</a:t>
            </a:r>
            <a:r>
              <a:rPr lang="fr-FR" baseline="0" dirty="0">
                <a:effectLst/>
              </a:rPr>
              <a:t> </a:t>
            </a:r>
            <a:r>
              <a:rPr lang="fr-FR" baseline="0" dirty="0" err="1">
                <a:effectLst/>
              </a:rPr>
              <a:t>work</a:t>
            </a:r>
            <a:r>
              <a:rPr lang="fr-FR" baseline="0" dirty="0">
                <a:effectLst/>
              </a:rPr>
              <a:t> on 3MT </a:t>
            </a:r>
            <a:r>
              <a:rPr lang="fr-FR" baseline="0" dirty="0" err="1">
                <a:effectLst/>
              </a:rPr>
              <a:t>videos</a:t>
            </a:r>
            <a:r>
              <a:rPr lang="fr-FR" baseline="0" dirty="0">
                <a:effectLst/>
              </a:rPr>
              <a:t> to cite but a few, </a:t>
            </a:r>
            <a:r>
              <a:rPr lang="fr-FR" baseline="0" dirty="0" err="1">
                <a:effectLst/>
              </a:rPr>
              <a:t>expoloring</a:t>
            </a:r>
            <a:r>
              <a:rPr lang="fr-FR" baseline="0" dirty="0">
                <a:effectLst/>
              </a:rPr>
              <a:t> the affordances of </a:t>
            </a:r>
            <a:r>
              <a:rPr lang="fr-FR" baseline="0" dirty="0" err="1">
                <a:effectLst/>
              </a:rPr>
              <a:t>multimodality</a:t>
            </a:r>
            <a:r>
              <a:rPr lang="fr-FR" baseline="0" dirty="0">
                <a:effectLst/>
              </a:rPr>
              <a:t>, </a:t>
            </a:r>
            <a:r>
              <a:rPr lang="fr-FR" baseline="0" dirty="0" err="1">
                <a:effectLst/>
              </a:rPr>
              <a:t>hypertextuality</a:t>
            </a:r>
            <a:r>
              <a:rPr lang="fr-FR" baseline="0" dirty="0">
                <a:effectLst/>
              </a:rPr>
              <a:t> and </a:t>
            </a:r>
            <a:r>
              <a:rPr lang="fr-FR" baseline="0" dirty="0" err="1">
                <a:effectLst/>
              </a:rPr>
              <a:t>interactivity</a:t>
            </a:r>
            <a:r>
              <a:rPr lang="fr-FR" baseline="0" dirty="0">
                <a:effectLst/>
              </a:rPr>
              <a:t>.</a:t>
            </a:r>
          </a:p>
          <a:p>
            <a:pPr marL="158750" indent="0">
              <a:buFontTx/>
              <a:buNone/>
            </a:pPr>
            <a:endParaRPr lang="fr-FR" dirty="0">
              <a:effectLst/>
            </a:endParaRPr>
          </a:p>
          <a:p>
            <a:pPr marL="158750" indent="0">
              <a:buFontTx/>
              <a:buNone/>
            </a:pPr>
            <a:r>
              <a:rPr lang="en-US" sz="1100" b="0" i="0" u="none" strike="noStrike" kern="1200" cap="none" dirty="0">
                <a:solidFill>
                  <a:schemeClr val="tx1"/>
                </a:solidFill>
                <a:effectLst/>
                <a:latin typeface="Arial"/>
                <a:ea typeface="Arial"/>
                <a:cs typeface="Arial"/>
                <a:sym typeface="Arial"/>
              </a:rPr>
              <a:t>It</a:t>
            </a:r>
            <a:r>
              <a:rPr lang="en-US" sz="1100" b="0" i="0" u="none" strike="noStrike" kern="1200" cap="none" baseline="0" dirty="0">
                <a:solidFill>
                  <a:schemeClr val="tx1"/>
                </a:solidFill>
                <a:effectLst/>
                <a:latin typeface="Arial"/>
                <a:ea typeface="Arial"/>
                <a:cs typeface="Arial"/>
                <a:sym typeface="Arial"/>
              </a:rPr>
              <a:t> is also i</a:t>
            </a:r>
            <a:r>
              <a:rPr lang="en-US" sz="1100" b="0" i="0" u="none" strike="noStrike" kern="1200" cap="none" dirty="0">
                <a:solidFill>
                  <a:schemeClr val="tx1"/>
                </a:solidFill>
                <a:effectLst/>
                <a:latin typeface="Arial"/>
                <a:ea typeface="Arial"/>
                <a:cs typeface="Arial"/>
                <a:sym typeface="Arial"/>
              </a:rPr>
              <a:t>nteresting</a:t>
            </a:r>
            <a:r>
              <a:rPr lang="en-US" sz="1100" b="0" i="0" u="none" strike="noStrike" kern="1200" cap="none" baseline="0" dirty="0">
                <a:solidFill>
                  <a:schemeClr val="tx1"/>
                </a:solidFill>
                <a:effectLst/>
                <a:latin typeface="Arial"/>
                <a:ea typeface="Arial"/>
                <a:cs typeface="Arial"/>
                <a:sym typeface="Arial"/>
              </a:rPr>
              <a:t> to look at the </a:t>
            </a:r>
            <a:r>
              <a:rPr lang="en-US" sz="1100" b="0" i="0" u="none" strike="noStrike" kern="1200" cap="none" dirty="0">
                <a:solidFill>
                  <a:schemeClr val="tx1"/>
                </a:solidFill>
                <a:effectLst/>
                <a:latin typeface="Arial"/>
                <a:ea typeface="Arial"/>
                <a:cs typeface="Arial"/>
                <a:sym typeface="Arial"/>
              </a:rPr>
              <a:t>attitudes of researchers to these genres and their choices in how they communicate their research to both their peers and to more lay audiences. Thi</a:t>
            </a:r>
            <a:r>
              <a:rPr lang="en-US" sz="1100" b="0" i="0" u="none" strike="noStrike" kern="1200" cap="none" baseline="0" dirty="0">
                <a:solidFill>
                  <a:schemeClr val="tx1"/>
                </a:solidFill>
                <a:effectLst/>
                <a:latin typeface="Arial"/>
                <a:ea typeface="Arial"/>
                <a:cs typeface="Arial"/>
                <a:sym typeface="Arial"/>
              </a:rPr>
              <a:t>s sh</a:t>
            </a:r>
            <a:r>
              <a:rPr lang="en-US" sz="1100" b="0" i="0" u="none" strike="noStrike" kern="1200" cap="none" dirty="0">
                <a:solidFill>
                  <a:schemeClr val="tx1"/>
                </a:solidFill>
                <a:effectLst/>
                <a:latin typeface="Arial"/>
                <a:ea typeface="Arial"/>
                <a:cs typeface="Arial"/>
                <a:sym typeface="Arial"/>
              </a:rPr>
              <a:t>ould enable us to better understand the skills and training needed for researchers, PhD students and</a:t>
            </a:r>
            <a:r>
              <a:rPr lang="en-US" sz="1100" b="0" i="0" u="none" strike="noStrike" kern="1200" cap="none" baseline="0" dirty="0">
                <a:solidFill>
                  <a:schemeClr val="tx1"/>
                </a:solidFill>
                <a:effectLst/>
                <a:latin typeface="Arial"/>
                <a:ea typeface="Arial"/>
                <a:cs typeface="Arial"/>
                <a:sym typeface="Arial"/>
              </a:rPr>
              <a:t> </a:t>
            </a:r>
            <a:r>
              <a:rPr lang="en-US" sz="1100" b="0" i="0" u="none" strike="noStrike" kern="1200" cap="none" dirty="0">
                <a:solidFill>
                  <a:schemeClr val="tx1"/>
                </a:solidFill>
                <a:effectLst/>
                <a:latin typeface="Arial"/>
                <a:ea typeface="Arial"/>
                <a:cs typeface="Arial"/>
                <a:sym typeface="Arial"/>
              </a:rPr>
              <a:t>Masters students in the digital communication of science .</a:t>
            </a:r>
          </a:p>
          <a:p>
            <a:pPr marL="158750" indent="0">
              <a:buFontTx/>
              <a:buNone/>
            </a:pPr>
            <a:r>
              <a:rPr lang="en-US" sz="1100" b="0" i="0" u="none" strike="noStrike" kern="1200" cap="none" dirty="0">
                <a:solidFill>
                  <a:schemeClr val="tx1"/>
                </a:solidFill>
                <a:effectLst/>
                <a:latin typeface="Arial"/>
                <a:ea typeface="Arial"/>
                <a:cs typeface="Arial"/>
                <a:sym typeface="Arial"/>
              </a:rPr>
              <a:t> </a:t>
            </a:r>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en-US" sz="900" b="0" i="0" u="none" strike="noStrike" kern="1200" cap="none" dirty="0">
                <a:solidFill>
                  <a:schemeClr val="tx1"/>
                </a:solidFill>
                <a:effectLst/>
                <a:latin typeface="Arial"/>
                <a:ea typeface="Arial"/>
                <a:cs typeface="Arial"/>
                <a:sym typeface="Arial"/>
              </a:rPr>
              <a:t>(The Campus </a:t>
            </a:r>
            <a:r>
              <a:rPr lang="en-US" sz="900" b="0" i="0" u="none" strike="noStrike" kern="1200" cap="none" dirty="0" err="1">
                <a:solidFill>
                  <a:schemeClr val="tx1"/>
                </a:solidFill>
                <a:effectLst/>
                <a:latin typeface="Arial"/>
                <a:ea typeface="Arial"/>
                <a:cs typeface="Arial"/>
                <a:sym typeface="Arial"/>
              </a:rPr>
              <a:t>Iberus</a:t>
            </a:r>
            <a:r>
              <a:rPr lang="en-US" sz="900" b="0" i="0" u="none" strike="noStrike" kern="1200" cap="none" dirty="0">
                <a:solidFill>
                  <a:schemeClr val="tx1"/>
                </a:solidFill>
                <a:effectLst/>
                <a:latin typeface="Arial"/>
                <a:ea typeface="Arial"/>
                <a:cs typeface="Arial"/>
                <a:sym typeface="Arial"/>
              </a:rPr>
              <a:t> consortium and international partners carried out a</a:t>
            </a:r>
            <a:r>
              <a:rPr lang="en-US" sz="900" b="0" i="0" u="none" strike="noStrike" kern="1200" cap="none" baseline="0" dirty="0">
                <a:solidFill>
                  <a:schemeClr val="tx1"/>
                </a:solidFill>
                <a:effectLst/>
                <a:latin typeface="Arial"/>
                <a:ea typeface="Arial"/>
                <a:cs typeface="Arial"/>
                <a:sym typeface="Arial"/>
              </a:rPr>
              <a:t> p</a:t>
            </a:r>
            <a:r>
              <a:rPr lang="en-US" sz="900" b="0" i="0" u="none" strike="noStrike" kern="1200" cap="none" dirty="0">
                <a:solidFill>
                  <a:schemeClr val="tx1"/>
                </a:solidFill>
                <a:effectLst/>
                <a:latin typeface="Arial"/>
                <a:ea typeface="Arial"/>
                <a:cs typeface="Arial"/>
                <a:sym typeface="Arial"/>
              </a:rPr>
              <a:t>revious quantitative study via</a:t>
            </a:r>
            <a:r>
              <a:rPr lang="en-US" sz="900" b="0" i="0" u="none" strike="noStrike" kern="1200" cap="none" baseline="0" dirty="0">
                <a:solidFill>
                  <a:schemeClr val="tx1"/>
                </a:solidFill>
                <a:effectLst/>
                <a:latin typeface="Arial"/>
                <a:ea typeface="Arial"/>
                <a:cs typeface="Arial"/>
                <a:sym typeface="Arial"/>
              </a:rPr>
              <a:t> a questionnaire)</a:t>
            </a:r>
            <a:r>
              <a:rPr lang="en-US" sz="900" b="0" i="0" u="none" strike="noStrike" kern="1200" cap="none" dirty="0">
                <a:solidFill>
                  <a:schemeClr val="tx1"/>
                </a:solidFill>
                <a:effectLst/>
                <a:latin typeface="Arial"/>
                <a:ea typeface="Arial"/>
                <a:cs typeface="Arial"/>
                <a:sym typeface="Arial"/>
              </a:rPr>
              <a:t>.</a:t>
            </a:r>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endParaRPr lang="fr-FR" sz="900" dirty="0">
              <a:effectLst/>
            </a:endParaRPr>
          </a:p>
          <a:p>
            <a:pPr marL="158750" marR="0" indent="0" algn="l" defTabSz="914400" rtl="0" eaLnBrk="1" fontAlgn="auto" latinLnBrk="0" hangingPunct="1">
              <a:lnSpc>
                <a:spcPct val="100000"/>
              </a:lnSpc>
              <a:spcBef>
                <a:spcPts val="0"/>
              </a:spcBef>
              <a:spcAft>
                <a:spcPts val="0"/>
              </a:spcAft>
              <a:buClr>
                <a:srgbClr val="000000"/>
              </a:buClr>
              <a:buSzPts val="1100"/>
              <a:buFontTx/>
              <a:buNone/>
              <a:tabLst/>
              <a:defRPr/>
            </a:pPr>
            <a:r>
              <a:rPr lang="fr-FR" sz="900" dirty="0" err="1">
                <a:effectLst/>
              </a:rPr>
              <a:t>Here</a:t>
            </a:r>
            <a:r>
              <a:rPr lang="fr-FR" sz="900" dirty="0">
                <a:effectLst/>
              </a:rPr>
              <a:t> </a:t>
            </a:r>
            <a:r>
              <a:rPr lang="fr-FR" sz="900" dirty="0" err="1">
                <a:effectLst/>
              </a:rPr>
              <a:t>we</a:t>
            </a:r>
            <a:r>
              <a:rPr lang="fr-FR" sz="900" dirty="0">
                <a:effectLst/>
              </a:rPr>
              <a:t> </a:t>
            </a:r>
            <a:r>
              <a:rPr lang="fr-FR" sz="900" dirty="0" err="1">
                <a:effectLst/>
              </a:rPr>
              <a:t>will</a:t>
            </a:r>
            <a:r>
              <a:rPr lang="fr-FR" sz="900" dirty="0">
                <a:effectLst/>
              </a:rPr>
              <a:t> focus on the qualitative </a:t>
            </a:r>
            <a:r>
              <a:rPr lang="fr-FR" sz="900" dirty="0" err="1">
                <a:effectLst/>
              </a:rPr>
              <a:t>study</a:t>
            </a:r>
            <a:r>
              <a:rPr lang="fr-FR" sz="900" dirty="0">
                <a:effectLst/>
              </a:rPr>
              <a:t> </a:t>
            </a:r>
            <a:r>
              <a:rPr lang="fr-FR" sz="900" dirty="0" err="1">
                <a:effectLst/>
              </a:rPr>
              <a:t>carried</a:t>
            </a:r>
            <a:r>
              <a:rPr lang="fr-FR" sz="900" dirty="0">
                <a:effectLst/>
              </a:rPr>
              <a:t> out </a:t>
            </a:r>
            <a:r>
              <a:rPr lang="fr-FR" sz="900" dirty="0" err="1">
                <a:effectLst/>
              </a:rPr>
              <a:t>during</a:t>
            </a:r>
            <a:r>
              <a:rPr lang="fr-FR" sz="900" dirty="0">
                <a:effectLst/>
              </a:rPr>
              <a:t> the first </a:t>
            </a:r>
            <a:r>
              <a:rPr lang="fr-FR" sz="900" dirty="0" err="1">
                <a:effectLst/>
              </a:rPr>
              <a:t>year</a:t>
            </a:r>
            <a:r>
              <a:rPr lang="fr-FR" sz="900" dirty="0">
                <a:effectLst/>
              </a:rPr>
              <a:t> of the DILAN</a:t>
            </a:r>
            <a:r>
              <a:rPr lang="fr-FR" sz="900" baseline="0" dirty="0">
                <a:effectLst/>
              </a:rPr>
              <a:t> </a:t>
            </a:r>
            <a:r>
              <a:rPr lang="fr-FR" sz="900" baseline="0" dirty="0" err="1">
                <a:effectLst/>
              </a:rPr>
              <a:t>project</a:t>
            </a:r>
            <a:r>
              <a:rPr lang="fr-FR" sz="900" baseline="0" dirty="0">
                <a:effectLst/>
              </a:rPr>
              <a:t>. And Alexandra </a:t>
            </a:r>
            <a:r>
              <a:rPr lang="fr-FR" sz="900" baseline="0" dirty="0" err="1">
                <a:effectLst/>
              </a:rPr>
              <a:t>will</a:t>
            </a:r>
            <a:r>
              <a:rPr lang="fr-FR" sz="900" baseline="0" dirty="0">
                <a:effectLst/>
              </a:rPr>
              <a:t> </a:t>
            </a:r>
            <a:r>
              <a:rPr lang="fr-FR" sz="900" baseline="0" dirty="0" err="1">
                <a:effectLst/>
              </a:rPr>
              <a:t>now</a:t>
            </a:r>
            <a:r>
              <a:rPr lang="fr-FR" sz="900" baseline="0" dirty="0">
                <a:effectLst/>
              </a:rPr>
              <a:t> </a:t>
            </a:r>
            <a:r>
              <a:rPr lang="fr-FR" sz="900" baseline="0" dirty="0" err="1">
                <a:effectLst/>
              </a:rPr>
              <a:t>give</a:t>
            </a:r>
            <a:r>
              <a:rPr lang="fr-FR" sz="900" baseline="0" dirty="0">
                <a:effectLst/>
              </a:rPr>
              <a:t> </a:t>
            </a:r>
            <a:r>
              <a:rPr lang="fr-FR" sz="900" baseline="0" dirty="0" err="1">
                <a:effectLst/>
              </a:rPr>
              <a:t>you</a:t>
            </a:r>
            <a:r>
              <a:rPr lang="fr-FR" sz="900" baseline="0" dirty="0">
                <a:effectLst/>
              </a:rPr>
              <a:t> an </a:t>
            </a:r>
            <a:r>
              <a:rPr lang="fr-FR" sz="900" baseline="0" dirty="0" err="1">
                <a:effectLst/>
              </a:rPr>
              <a:t>overview</a:t>
            </a:r>
            <a:r>
              <a:rPr lang="fr-FR" sz="900" baseline="0" dirty="0">
                <a:effectLst/>
              </a:rPr>
              <a:t> of the </a:t>
            </a:r>
            <a:r>
              <a:rPr lang="fr-FR" sz="900" baseline="0" dirty="0" err="1">
                <a:effectLst/>
              </a:rPr>
              <a:t>project</a:t>
            </a:r>
            <a:r>
              <a:rPr lang="fr-FR" sz="900" baseline="0" dirty="0">
                <a:effectLst/>
              </a:rPr>
              <a:t>.</a:t>
            </a:r>
            <a:endParaRPr lang="en-US" sz="900" b="0" i="0" u="none" strike="noStrike" kern="1200" cap="none" dirty="0">
              <a:solidFill>
                <a:schemeClr val="tx1"/>
              </a:solidFill>
              <a:effectLst/>
              <a:latin typeface="Arial"/>
              <a:ea typeface="Arial"/>
              <a:cs typeface="Arial"/>
              <a:sym typeface="Arial"/>
            </a:endParaRPr>
          </a:p>
          <a:p>
            <a:pPr marL="158750" indent="0">
              <a:buFontTx/>
              <a:buNone/>
            </a:pPr>
            <a:endParaRPr lang="fr-FR" sz="900" dirty="0"/>
          </a:p>
        </p:txBody>
      </p:sp>
    </p:spTree>
    <p:extLst>
      <p:ext uri="{BB962C8B-B14F-4D97-AF65-F5344CB8AC3E}">
        <p14:creationId xmlns:p14="http://schemas.microsoft.com/office/powerpoint/2010/main" val="916322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001150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65529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dirty="0"/>
          </a:p>
        </p:txBody>
      </p:sp>
      <p:sp>
        <p:nvSpPr>
          <p:cNvPr id="93" name="Google Shape;9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74748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34"/>
        <p:cNvGrpSpPr/>
        <p:nvPr/>
      </p:nvGrpSpPr>
      <p:grpSpPr>
        <a:xfrm>
          <a:off x="0" y="0"/>
          <a:ext cx="0" cy="0"/>
          <a:chOff x="0" y="0"/>
          <a:chExt cx="0" cy="0"/>
        </a:xfrm>
      </p:grpSpPr>
      <p:sp>
        <p:nvSpPr>
          <p:cNvPr id="35" name="Google Shape;35;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9"/>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9"/>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sp>
        <p:nvSpPr>
          <p:cNvPr id="4" name="Triangle rectangle 3"/>
          <p:cNvSpPr>
            <a:spLocks noChangeArrowheads="1"/>
          </p:cNvSpPr>
          <p:nvPr userDrawn="1"/>
        </p:nvSpPr>
        <p:spPr bwMode="auto">
          <a:xfrm flipV="1">
            <a:off x="0" y="1"/>
            <a:ext cx="12192000" cy="4429125"/>
          </a:xfrm>
          <a:prstGeom prst="rtTriangle">
            <a:avLst/>
          </a:prstGeom>
          <a:solidFill>
            <a:srgbClr val="009DE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defTabSz="914400" eaLnBrk="1" hangingPunct="1">
              <a:defRPr/>
            </a:pPr>
            <a:r>
              <a:rPr lang="fr-FR" altLang="fr-FR" sz="1800">
                <a:solidFill>
                  <a:srgbClr val="000000"/>
                </a:solidFill>
                <a:cs typeface="+mn-cs"/>
              </a:rPr>
              <a:t> </a:t>
            </a:r>
          </a:p>
        </p:txBody>
      </p:sp>
      <p:pic>
        <p:nvPicPr>
          <p:cNvPr id="5" name="Image 4" descr="Animationx10.gif"/>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51752" y="5349876"/>
            <a:ext cx="4246033" cy="1279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Sous-titre 2"/>
          <p:cNvSpPr>
            <a:spLocks noGrp="1"/>
          </p:cNvSpPr>
          <p:nvPr>
            <p:ph type="subTitle" idx="1"/>
          </p:nvPr>
        </p:nvSpPr>
        <p:spPr>
          <a:xfrm>
            <a:off x="2652098" y="2341151"/>
            <a:ext cx="7283068" cy="2083093"/>
          </a:xfrm>
          <a:prstGeom prst="rect">
            <a:avLst/>
          </a:prstGeom>
          <a:solidFill>
            <a:srgbClr val="443A31"/>
          </a:solidFill>
        </p:spPr>
        <p:txBody>
          <a:bodyPr lIns="180000" tIns="180000" rIns="180000" bIns="180000" anchor="ctr"/>
          <a:lstStyle>
            <a:lvl1pPr marL="0" indent="0" algn="l">
              <a:buNone/>
              <a:defRPr>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a:t>Cliquez pour modifier le style des sous-titres du masque</a:t>
            </a:r>
          </a:p>
        </p:txBody>
      </p:sp>
      <p:sp>
        <p:nvSpPr>
          <p:cNvPr id="15" name="Titre 14"/>
          <p:cNvSpPr>
            <a:spLocks noGrp="1"/>
          </p:cNvSpPr>
          <p:nvPr>
            <p:ph type="title"/>
          </p:nvPr>
        </p:nvSpPr>
        <p:spPr>
          <a:xfrm>
            <a:off x="270932" y="262056"/>
            <a:ext cx="8534400" cy="2066512"/>
          </a:xfrm>
        </p:spPr>
        <p:txBody>
          <a:bodyPr/>
          <a:lstStyle>
            <a:lvl1pPr>
              <a:defRPr>
                <a:solidFill>
                  <a:srgbClr val="FFFFFF"/>
                </a:solidFill>
              </a:defRPr>
            </a:lvl1pPr>
          </a:lstStyle>
          <a:p>
            <a:r>
              <a:rPr lang="fr-FR" dirty="0"/>
              <a:t>Cliquez et modifiez le titre</a:t>
            </a:r>
          </a:p>
        </p:txBody>
      </p:sp>
    </p:spTree>
    <p:extLst>
      <p:ext uri="{BB962C8B-B14F-4D97-AF65-F5344CB8AC3E}">
        <p14:creationId xmlns:p14="http://schemas.microsoft.com/office/powerpoint/2010/main" val="13521520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Disposition personnalisée">
    <p:spTree>
      <p:nvGrpSpPr>
        <p:cNvPr id="1" name=""/>
        <p:cNvGrpSpPr/>
        <p:nvPr/>
      </p:nvGrpSpPr>
      <p:grpSpPr>
        <a:xfrm>
          <a:off x="0" y="0"/>
          <a:ext cx="0" cy="0"/>
          <a:chOff x="0" y="0"/>
          <a:chExt cx="0" cy="0"/>
        </a:xfrm>
      </p:grpSpPr>
      <p:sp>
        <p:nvSpPr>
          <p:cNvPr id="2" name="Rectangle 1"/>
          <p:cNvSpPr/>
          <p:nvPr userDrawn="1"/>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800"/>
          </a:p>
        </p:txBody>
      </p:sp>
      <p:pic>
        <p:nvPicPr>
          <p:cNvPr id="3" name="Image 4" descr="Animationx10.gif"/>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79501" y="2703514"/>
            <a:ext cx="10251017" cy="308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Triangle rectangle 3"/>
          <p:cNvSpPr/>
          <p:nvPr userDrawn="1"/>
        </p:nvSpPr>
        <p:spPr>
          <a:xfrm flipV="1">
            <a:off x="0" y="0"/>
            <a:ext cx="12192000" cy="3479800"/>
          </a:xfrm>
          <a:prstGeom prst="rtTriangle">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r>
              <a:rPr lang="fr-FR" sz="1800" dirty="0">
                <a:solidFill>
                  <a:schemeClr val="bg1"/>
                </a:solidFill>
              </a:rPr>
              <a:t> </a:t>
            </a:r>
          </a:p>
        </p:txBody>
      </p:sp>
      <p:sp>
        <p:nvSpPr>
          <p:cNvPr id="5" name="Triangle rectangle 4"/>
          <p:cNvSpPr/>
          <p:nvPr userDrawn="1"/>
        </p:nvSpPr>
        <p:spPr>
          <a:xfrm flipH="1">
            <a:off x="0" y="6248400"/>
            <a:ext cx="12192000" cy="609600"/>
          </a:xfrm>
          <a:prstGeom prst="rtTriangle">
            <a:avLst/>
          </a:prstGeom>
          <a:solidFill>
            <a:schemeClr val="bg2"/>
          </a:solidFill>
          <a:ln w="19050" cmpd="sng">
            <a:solidFill>
              <a:schemeClr val="bg2"/>
            </a:solidFill>
          </a:ln>
          <a:effectLst/>
        </p:spPr>
        <p:style>
          <a:lnRef idx="1">
            <a:schemeClr val="accent1"/>
          </a:lnRef>
          <a:fillRef idx="3">
            <a:schemeClr val="accent1"/>
          </a:fillRef>
          <a:effectRef idx="2">
            <a:schemeClr val="accent1"/>
          </a:effectRef>
          <a:fontRef idx="minor">
            <a:schemeClr val="lt1"/>
          </a:fontRef>
        </p:style>
        <p:txBody>
          <a:bodyPr anchor="ctr"/>
          <a:lstStyle/>
          <a:p>
            <a:pPr algn="ctr" eaLnBrk="1" fontAlgn="auto" hangingPunct="1">
              <a:spcBef>
                <a:spcPts val="0"/>
              </a:spcBef>
              <a:spcAft>
                <a:spcPts val="0"/>
              </a:spcAft>
              <a:defRPr/>
            </a:pPr>
            <a:r>
              <a:rPr lang="fr-FR" sz="1800" dirty="0">
                <a:solidFill>
                  <a:schemeClr val="bg1"/>
                </a:solidFill>
              </a:rPr>
              <a:t> </a:t>
            </a:r>
          </a:p>
        </p:txBody>
      </p:sp>
    </p:spTree>
    <p:extLst>
      <p:ext uri="{BB962C8B-B14F-4D97-AF65-F5344CB8AC3E}">
        <p14:creationId xmlns:p14="http://schemas.microsoft.com/office/powerpoint/2010/main" val="18562434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4" name="Rogner un rectangle à un seul coin 3"/>
          <p:cNvSpPr/>
          <p:nvPr userDrawn="1"/>
        </p:nvSpPr>
        <p:spPr>
          <a:xfrm>
            <a:off x="0" y="0"/>
            <a:ext cx="12208933" cy="914400"/>
          </a:xfrm>
          <a:prstGeom prst="snip1Rect">
            <a:avLst>
              <a:gd name="adj" fmla="val 457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800"/>
          </a:p>
        </p:txBody>
      </p:sp>
      <p:pic>
        <p:nvPicPr>
          <p:cNvPr id="5" name="Image 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586634" y="6403976"/>
            <a:ext cx="6223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6" name="Connecteur droit 5"/>
          <p:cNvCxnSpPr/>
          <p:nvPr userDrawn="1"/>
        </p:nvCxnSpPr>
        <p:spPr>
          <a:xfrm flipV="1">
            <a:off x="4002618" y="6653214"/>
            <a:ext cx="129116" cy="204787"/>
          </a:xfrm>
          <a:prstGeom prst="line">
            <a:avLst/>
          </a:prstGeom>
          <a:ln w="6350" cmpd="sng"/>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0" y="0"/>
            <a:ext cx="11582400" cy="913638"/>
          </a:xfrm>
        </p:spPr>
        <p:txBody>
          <a:bodyPr lIns="360000">
            <a:normAutofit/>
          </a:bodyPr>
          <a:lstStyle>
            <a:lvl1pPr>
              <a:defRPr sz="2800">
                <a:solidFill>
                  <a:srgbClr val="FFFFFF"/>
                </a:solidFill>
              </a:defRPr>
            </a:lvl1pPr>
          </a:lstStyle>
          <a:p>
            <a:r>
              <a:rPr lang="fr-FR" dirty="0"/>
              <a:t>Cliquez et modifiez le titre</a:t>
            </a:r>
          </a:p>
        </p:txBody>
      </p:sp>
      <p:sp>
        <p:nvSpPr>
          <p:cNvPr id="3" name="Espace réservé du contenu 2"/>
          <p:cNvSpPr>
            <a:spLocks noGrp="1"/>
          </p:cNvSpPr>
          <p:nvPr>
            <p:ph idx="1"/>
          </p:nvPr>
        </p:nvSpPr>
        <p:spPr>
          <a:xfrm>
            <a:off x="372533" y="1236134"/>
            <a:ext cx="11525955" cy="4890030"/>
          </a:xfrm>
        </p:spPr>
        <p:txBody>
          <a:bodyPr>
            <a:noAutofit/>
          </a:bodyPr>
          <a:lstStyle>
            <a:lvl1pPr marL="342900" marR="0" indent="-342900" algn="l" defTabSz="457200" rtl="0" eaLnBrk="1" fontAlgn="auto" latinLnBrk="0" hangingPunct="1">
              <a:lnSpc>
                <a:spcPct val="100000"/>
              </a:lnSpc>
              <a:spcBef>
                <a:spcPct val="20000"/>
              </a:spcBef>
              <a:spcAft>
                <a:spcPts val="0"/>
              </a:spcAft>
              <a:buClr>
                <a:schemeClr val="accent6"/>
              </a:buClr>
              <a:buSzTx/>
              <a:buFont typeface="Lucida Grande"/>
              <a:buChar char="➔"/>
              <a:tabLst/>
              <a:defRPr sz="2000"/>
            </a:lvl1pPr>
            <a:lvl2pPr marL="742950" marR="0" indent="-285750" algn="l" defTabSz="457200" rtl="0" eaLnBrk="1" fontAlgn="auto" latinLnBrk="0" hangingPunct="1">
              <a:lnSpc>
                <a:spcPct val="100000"/>
              </a:lnSpc>
              <a:spcBef>
                <a:spcPct val="20000"/>
              </a:spcBef>
              <a:spcAft>
                <a:spcPts val="0"/>
              </a:spcAft>
              <a:buClr>
                <a:srgbClr val="009DE0"/>
              </a:buClr>
              <a:buSzTx/>
              <a:buFont typeface="Arial"/>
              <a:buChar char="›"/>
              <a:tabLst/>
              <a:defRPr/>
            </a:lvl2pPr>
            <a:lvl3pPr marL="1143000" marR="0" indent="-228600" algn="l" defTabSz="457200" rtl="0" eaLnBrk="1" fontAlgn="auto" latinLnBrk="0" hangingPunct="1">
              <a:lnSpc>
                <a:spcPct val="100000"/>
              </a:lnSpc>
              <a:spcBef>
                <a:spcPct val="20000"/>
              </a:spcBef>
              <a:spcAft>
                <a:spcPts val="0"/>
              </a:spcAft>
              <a:buClrTx/>
              <a:buSzTx/>
              <a:buFont typeface="Arial"/>
              <a:buChar char="•"/>
              <a:tabLst/>
              <a:defRPr/>
            </a:lvl3pPr>
            <a:lvl4pPr marL="1600200" marR="0" indent="-228600" algn="l" defTabSz="457200" rtl="0" eaLnBrk="1" fontAlgn="auto" latinLnBrk="0" hangingPunct="1">
              <a:lnSpc>
                <a:spcPct val="100000"/>
              </a:lnSpc>
              <a:spcBef>
                <a:spcPct val="20000"/>
              </a:spcBef>
              <a:spcAft>
                <a:spcPts val="0"/>
              </a:spcAft>
              <a:buClrTx/>
              <a:buSzTx/>
              <a:buFont typeface="Arial"/>
              <a:buChar char="–"/>
              <a:tabLst/>
              <a:defRPr/>
            </a:lvl4pPr>
            <a:lvl5pPr marL="2057400" marR="0" indent="-228600" algn="l" defTabSz="457200" rtl="0" eaLnBrk="1" fontAlgn="auto" latinLnBrk="0" hangingPunct="1">
              <a:lnSpc>
                <a:spcPct val="100000"/>
              </a:lnSpc>
              <a:spcBef>
                <a:spcPct val="20000"/>
              </a:spcBef>
              <a:spcAft>
                <a:spcPts val="0"/>
              </a:spcAft>
              <a:buClrTx/>
              <a:buSzTx/>
              <a:buFont typeface="Arial"/>
              <a:buChar char="»"/>
              <a:tabLst/>
              <a:defRPr/>
            </a:lvl5pPr>
          </a:lstStyle>
          <a:p>
            <a:pPr lvl="0"/>
            <a:r>
              <a:rPr lang="fr-FR" noProof="0"/>
              <a:t>Modifiez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endParaRPr lang="fr-FR" noProof="0" dirty="0"/>
          </a:p>
        </p:txBody>
      </p:sp>
      <p:sp>
        <p:nvSpPr>
          <p:cNvPr id="7" name="Espace réservé de la date 3"/>
          <p:cNvSpPr>
            <a:spLocks noGrp="1"/>
          </p:cNvSpPr>
          <p:nvPr>
            <p:ph type="dt" sz="half" idx="10"/>
          </p:nvPr>
        </p:nvSpPr>
        <p:spPr>
          <a:xfrm>
            <a:off x="1202267" y="6654801"/>
            <a:ext cx="2844800" cy="20637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000">
                <a:solidFill>
                  <a:schemeClr val="tx2"/>
                </a:solidFill>
                <a:cs typeface="Arial" charset="0"/>
              </a:defRPr>
            </a:lvl1pPr>
          </a:lstStyle>
          <a:p>
            <a:pPr>
              <a:defRPr/>
            </a:pPr>
            <a:endParaRPr lang="fr-FR"/>
          </a:p>
        </p:txBody>
      </p:sp>
      <p:sp>
        <p:nvSpPr>
          <p:cNvPr id="8" name="Espace réservé du pied de page 4"/>
          <p:cNvSpPr>
            <a:spLocks noGrp="1"/>
          </p:cNvSpPr>
          <p:nvPr>
            <p:ph type="ftr" sz="quarter" idx="11"/>
          </p:nvPr>
        </p:nvSpPr>
        <p:spPr>
          <a:xfrm>
            <a:off x="4053417" y="6654801"/>
            <a:ext cx="7010400" cy="206375"/>
          </a:xfrm>
          <a:prstGeom prst="rect">
            <a:avLst/>
          </a:prstGeom>
        </p:spPr>
        <p:txBody>
          <a:bodyPr vert="horz" wrap="square" lIns="91440" tIns="45720" rIns="91440" bIns="45720" numCol="1" anchor="b" anchorCtr="0" compatLnSpc="1">
            <a:prstTxWarp prst="textNoShape">
              <a:avLst/>
            </a:prstTxWarp>
          </a:bodyPr>
          <a:lstStyle>
            <a:lvl1pPr eaLnBrk="1" hangingPunct="1">
              <a:defRPr sz="1000">
                <a:solidFill>
                  <a:schemeClr val="tx2"/>
                </a:solidFill>
                <a:cs typeface="Arial" charset="0"/>
              </a:defRPr>
            </a:lvl1pPr>
          </a:lstStyle>
          <a:p>
            <a:pPr>
              <a:defRPr/>
            </a:pPr>
            <a:endParaRPr lang="fr-FR"/>
          </a:p>
        </p:txBody>
      </p:sp>
      <p:sp>
        <p:nvSpPr>
          <p:cNvPr id="9" name="Espace réservé du numéro de diapositive 5"/>
          <p:cNvSpPr>
            <a:spLocks noGrp="1"/>
          </p:cNvSpPr>
          <p:nvPr>
            <p:ph type="sldNum" sz="quarter" idx="12"/>
          </p:nvPr>
        </p:nvSpPr>
        <p:spPr>
          <a:xfrm>
            <a:off x="0" y="6553200"/>
            <a:ext cx="609600" cy="304800"/>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900">
                <a:solidFill>
                  <a:srgbClr val="009DE0"/>
                </a:solidFill>
                <a:cs typeface="Arial" charset="0"/>
              </a:defRPr>
            </a:lvl1pPr>
          </a:lstStyle>
          <a:p>
            <a:pPr>
              <a:defRPr/>
            </a:pPr>
            <a:fld id="{5C4DA55F-9A21-3342-B9A7-16BFB39F5985}" type="slidenum">
              <a:rPr lang="fr-FR"/>
              <a:pPr>
                <a:defRPr/>
              </a:pPr>
              <a:t>‹N°›</a:t>
            </a:fld>
            <a:endParaRPr lang="fr-FR"/>
          </a:p>
        </p:txBody>
      </p:sp>
    </p:spTree>
    <p:extLst>
      <p:ext uri="{BB962C8B-B14F-4D97-AF65-F5344CB8AC3E}">
        <p14:creationId xmlns:p14="http://schemas.microsoft.com/office/powerpoint/2010/main" val="300548773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eux contenus">
    <p:spTree>
      <p:nvGrpSpPr>
        <p:cNvPr id="1" name=""/>
        <p:cNvGrpSpPr/>
        <p:nvPr/>
      </p:nvGrpSpPr>
      <p:grpSpPr>
        <a:xfrm>
          <a:off x="0" y="0"/>
          <a:ext cx="0" cy="0"/>
          <a:chOff x="0" y="0"/>
          <a:chExt cx="0" cy="0"/>
        </a:xfrm>
      </p:grpSpPr>
      <p:sp>
        <p:nvSpPr>
          <p:cNvPr id="5" name="Rogner un rectangle à un seul coin 4"/>
          <p:cNvSpPr/>
          <p:nvPr userDrawn="1"/>
        </p:nvSpPr>
        <p:spPr>
          <a:xfrm>
            <a:off x="0" y="0"/>
            <a:ext cx="12208933" cy="914400"/>
          </a:xfrm>
          <a:prstGeom prst="snip1Rect">
            <a:avLst>
              <a:gd name="adj" fmla="val 457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800"/>
          </a:p>
        </p:txBody>
      </p:sp>
      <p:pic>
        <p:nvPicPr>
          <p:cNvPr id="6" name="Image 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1586634" y="6403976"/>
            <a:ext cx="6223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7" name="Connecteur droit 6"/>
          <p:cNvCxnSpPr/>
          <p:nvPr userDrawn="1"/>
        </p:nvCxnSpPr>
        <p:spPr>
          <a:xfrm flipV="1">
            <a:off x="4002618" y="6653214"/>
            <a:ext cx="129116" cy="204787"/>
          </a:xfrm>
          <a:prstGeom prst="line">
            <a:avLst/>
          </a:prstGeom>
          <a:ln w="6350" cmpd="sng"/>
          <a:effectLst/>
        </p:spPr>
        <p:style>
          <a:lnRef idx="2">
            <a:schemeClr val="accent1"/>
          </a:lnRef>
          <a:fillRef idx="0">
            <a:schemeClr val="accent1"/>
          </a:fillRef>
          <a:effectRef idx="1">
            <a:schemeClr val="accent1"/>
          </a:effectRef>
          <a:fontRef idx="minor">
            <a:schemeClr val="tx1"/>
          </a:fontRef>
        </p:style>
      </p:cxnSp>
      <p:sp>
        <p:nvSpPr>
          <p:cNvPr id="3" name="Espace réservé du contenu 2"/>
          <p:cNvSpPr>
            <a:spLocks noGrp="1"/>
          </p:cNvSpPr>
          <p:nvPr>
            <p:ph sz="half" idx="1"/>
          </p:nvPr>
        </p:nvSpPr>
        <p:spPr>
          <a:xfrm>
            <a:off x="609600" y="1261534"/>
            <a:ext cx="5384800" cy="4864630"/>
          </a:xfrm>
        </p:spPr>
        <p:txBody>
          <a:bodyPr/>
          <a:lstStyle>
            <a:lvl1pPr marL="342900" indent="-342900">
              <a:buClr>
                <a:schemeClr val="accent6"/>
              </a:buClr>
              <a:buFont typeface="Brix Slab Bold" pitchFamily="50" charset="0"/>
              <a:buChar cha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u contenu 3"/>
          <p:cNvSpPr>
            <a:spLocks noGrp="1"/>
          </p:cNvSpPr>
          <p:nvPr>
            <p:ph sz="half" idx="2"/>
          </p:nvPr>
        </p:nvSpPr>
        <p:spPr>
          <a:xfrm>
            <a:off x="6197600" y="1261535"/>
            <a:ext cx="5384800" cy="4864629"/>
          </a:xfrm>
        </p:spPr>
        <p:txBody>
          <a:bodyPr/>
          <a:lstStyle>
            <a:lvl1pPr marL="342900" indent="-342900">
              <a:buClr>
                <a:schemeClr val="accent6"/>
              </a:buClr>
              <a:buFont typeface="Brix Slab Bold" pitchFamily="50" charset="0"/>
              <a:buChar cha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0" name="Titre 1"/>
          <p:cNvSpPr>
            <a:spLocks noGrp="1"/>
          </p:cNvSpPr>
          <p:nvPr>
            <p:ph type="title"/>
          </p:nvPr>
        </p:nvSpPr>
        <p:spPr>
          <a:xfrm>
            <a:off x="0" y="0"/>
            <a:ext cx="11582400" cy="913638"/>
          </a:xfrm>
        </p:spPr>
        <p:txBody>
          <a:bodyPr lIns="360000">
            <a:normAutofit/>
          </a:bodyPr>
          <a:lstStyle>
            <a:lvl1pPr>
              <a:defRPr sz="2800">
                <a:solidFill>
                  <a:srgbClr val="FFFFFF"/>
                </a:solidFill>
              </a:defRPr>
            </a:lvl1pPr>
          </a:lstStyle>
          <a:p>
            <a:r>
              <a:rPr lang="fr-FR" dirty="0"/>
              <a:t>Cliquez et modifiez le titre</a:t>
            </a:r>
          </a:p>
        </p:txBody>
      </p:sp>
      <p:sp>
        <p:nvSpPr>
          <p:cNvPr id="8" name="Espace réservé de la date 3"/>
          <p:cNvSpPr>
            <a:spLocks noGrp="1"/>
          </p:cNvSpPr>
          <p:nvPr>
            <p:ph type="dt" sz="half" idx="10"/>
          </p:nvPr>
        </p:nvSpPr>
        <p:spPr>
          <a:xfrm>
            <a:off x="1202267" y="6654801"/>
            <a:ext cx="2844800" cy="20637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000">
                <a:solidFill>
                  <a:schemeClr val="tx2"/>
                </a:solidFill>
                <a:cs typeface="Arial" charset="0"/>
              </a:defRPr>
            </a:lvl1pPr>
          </a:lstStyle>
          <a:p>
            <a:pPr>
              <a:defRPr/>
            </a:pPr>
            <a:endParaRPr lang="fr-FR"/>
          </a:p>
        </p:txBody>
      </p:sp>
      <p:sp>
        <p:nvSpPr>
          <p:cNvPr id="9" name="Espace réservé du pied de page 4"/>
          <p:cNvSpPr>
            <a:spLocks noGrp="1"/>
          </p:cNvSpPr>
          <p:nvPr>
            <p:ph type="ftr" sz="quarter" idx="11"/>
          </p:nvPr>
        </p:nvSpPr>
        <p:spPr>
          <a:xfrm>
            <a:off x="4053417" y="6654801"/>
            <a:ext cx="7010400" cy="206375"/>
          </a:xfrm>
          <a:prstGeom prst="rect">
            <a:avLst/>
          </a:prstGeom>
        </p:spPr>
        <p:txBody>
          <a:bodyPr vert="horz" wrap="square" lIns="91440" tIns="45720" rIns="91440" bIns="45720" numCol="1" anchor="b" anchorCtr="0" compatLnSpc="1">
            <a:prstTxWarp prst="textNoShape">
              <a:avLst/>
            </a:prstTxWarp>
          </a:bodyPr>
          <a:lstStyle>
            <a:lvl1pPr eaLnBrk="1" hangingPunct="1">
              <a:defRPr sz="1000">
                <a:solidFill>
                  <a:schemeClr val="tx2"/>
                </a:solidFill>
                <a:cs typeface="Arial" charset="0"/>
              </a:defRPr>
            </a:lvl1pPr>
          </a:lstStyle>
          <a:p>
            <a:pPr>
              <a:defRPr/>
            </a:pPr>
            <a:endParaRPr lang="fr-FR"/>
          </a:p>
        </p:txBody>
      </p:sp>
      <p:sp>
        <p:nvSpPr>
          <p:cNvPr id="11" name="Espace réservé du numéro de diapositive 5"/>
          <p:cNvSpPr>
            <a:spLocks noGrp="1"/>
          </p:cNvSpPr>
          <p:nvPr>
            <p:ph type="sldNum" sz="quarter" idx="12"/>
          </p:nvPr>
        </p:nvSpPr>
        <p:spPr>
          <a:xfrm>
            <a:off x="0" y="6553200"/>
            <a:ext cx="609600" cy="304800"/>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900">
                <a:solidFill>
                  <a:srgbClr val="009DE0"/>
                </a:solidFill>
                <a:cs typeface="Arial" charset="0"/>
              </a:defRPr>
            </a:lvl1pPr>
          </a:lstStyle>
          <a:p>
            <a:pPr>
              <a:defRPr/>
            </a:pPr>
            <a:fld id="{7CBF79A7-A3BD-3D40-91C1-1E7DE434A0CD}" type="slidenum">
              <a:rPr lang="fr-FR"/>
              <a:pPr>
                <a:defRPr/>
              </a:pPr>
              <a:t>‹N°›</a:t>
            </a:fld>
            <a:endParaRPr lang="fr-FR"/>
          </a:p>
        </p:txBody>
      </p:sp>
    </p:spTree>
    <p:extLst>
      <p:ext uri="{BB962C8B-B14F-4D97-AF65-F5344CB8AC3E}">
        <p14:creationId xmlns:p14="http://schemas.microsoft.com/office/powerpoint/2010/main" val="6500833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Rectangle 1"/>
          <p:cNvSpPr/>
          <p:nvPr userDrawn="1"/>
        </p:nvSpPr>
        <p:spPr>
          <a:xfrm>
            <a:off x="0" y="0"/>
            <a:ext cx="12192000" cy="5157788"/>
          </a:xfrm>
          <a:prstGeom prst="rect">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800"/>
          </a:p>
        </p:txBody>
      </p:sp>
      <p:sp>
        <p:nvSpPr>
          <p:cNvPr id="3" name="ZoneTexte 2"/>
          <p:cNvSpPr txBox="1">
            <a:spLocks noChangeArrowheads="1"/>
          </p:cNvSpPr>
          <p:nvPr userDrawn="1"/>
        </p:nvSpPr>
        <p:spPr bwMode="auto">
          <a:xfrm>
            <a:off x="573618" y="5759450"/>
            <a:ext cx="9023349" cy="584200"/>
          </a:xfrm>
          <a:prstGeom prst="rect">
            <a:avLst/>
          </a:prstGeom>
          <a:noFill/>
          <a:ln>
            <a:noFill/>
          </a:ln>
        </p:spPr>
        <p:txBody>
          <a:bodyPr>
            <a:spAutoFit/>
          </a:bodyPr>
          <a:lstStyle>
            <a:lvl1pPr>
              <a:defRPr>
                <a:solidFill>
                  <a:schemeClr val="tx1"/>
                </a:solidFill>
                <a:latin typeface="Arial" charset="0"/>
                <a:ea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fontAlgn="base">
              <a:spcBef>
                <a:spcPct val="0"/>
              </a:spcBef>
              <a:spcAft>
                <a:spcPct val="0"/>
              </a:spcAft>
              <a:defRPr>
                <a:solidFill>
                  <a:schemeClr val="tx1"/>
                </a:solidFill>
                <a:latin typeface="Arial" charset="0"/>
                <a:ea typeface="ＭＳ Ｐゴシック" charset="0"/>
              </a:defRPr>
            </a:lvl6pPr>
            <a:lvl7pPr marL="2971800" indent="-228600" fontAlgn="base">
              <a:spcBef>
                <a:spcPct val="0"/>
              </a:spcBef>
              <a:spcAft>
                <a:spcPct val="0"/>
              </a:spcAft>
              <a:defRPr>
                <a:solidFill>
                  <a:schemeClr val="tx1"/>
                </a:solidFill>
                <a:latin typeface="Arial" charset="0"/>
                <a:ea typeface="ＭＳ Ｐゴシック" charset="0"/>
              </a:defRPr>
            </a:lvl7pPr>
            <a:lvl8pPr marL="3429000" indent="-228600" fontAlgn="base">
              <a:spcBef>
                <a:spcPct val="0"/>
              </a:spcBef>
              <a:spcAft>
                <a:spcPct val="0"/>
              </a:spcAft>
              <a:defRPr>
                <a:solidFill>
                  <a:schemeClr val="tx1"/>
                </a:solidFill>
                <a:latin typeface="Arial" charset="0"/>
                <a:ea typeface="ＭＳ Ｐゴシック" charset="0"/>
              </a:defRPr>
            </a:lvl8pPr>
            <a:lvl9pPr marL="3886200" indent="-228600" fontAlgn="base">
              <a:spcBef>
                <a:spcPct val="0"/>
              </a:spcBef>
              <a:spcAft>
                <a:spcPct val="0"/>
              </a:spcAft>
              <a:defRPr>
                <a:solidFill>
                  <a:schemeClr val="tx1"/>
                </a:solidFill>
                <a:latin typeface="Arial" charset="0"/>
                <a:ea typeface="ＭＳ Ｐゴシック" charset="0"/>
              </a:defRPr>
            </a:lvl9pPr>
          </a:lstStyle>
          <a:p>
            <a:pPr eaLnBrk="1" hangingPunct="1">
              <a:defRPr/>
            </a:pPr>
            <a:r>
              <a:rPr lang="fr-FR" sz="3200">
                <a:solidFill>
                  <a:srgbClr val="009DE0"/>
                </a:solidFill>
                <a:cs typeface="Arial" charset="0"/>
              </a:rPr>
              <a:t>Chapitre 2</a:t>
            </a:r>
          </a:p>
        </p:txBody>
      </p:sp>
      <p:sp>
        <p:nvSpPr>
          <p:cNvPr id="4" name="Triangle isocèle 3"/>
          <p:cNvSpPr/>
          <p:nvPr userDrawn="1"/>
        </p:nvSpPr>
        <p:spPr>
          <a:xfrm rot="10800000">
            <a:off x="0" y="0"/>
            <a:ext cx="12192000" cy="5157788"/>
          </a:xfrm>
          <a:prstGeom prst="triangle">
            <a:avLst>
              <a:gd name="adj" fmla="val 100000"/>
            </a:avLst>
          </a:prstGeom>
          <a:solidFill>
            <a:srgbClr val="443A3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800"/>
          </a:p>
        </p:txBody>
      </p:sp>
      <p:pic>
        <p:nvPicPr>
          <p:cNvPr id="5" name="Image 6" descr="Animationx10.gif"/>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9268885" y="5668963"/>
            <a:ext cx="2635249" cy="793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511417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pic>
        <p:nvPicPr>
          <p:cNvPr id="3" name="Espace réservé du contenu 3"/>
          <p:cNvPicPr>
            <a:picLocks noChangeAspect="1"/>
          </p:cNvPicPr>
          <p:nvPr userDrawn="1"/>
        </p:nvPicPr>
        <p:blipFill>
          <a:blip r:embed="rId2">
            <a:extLst>
              <a:ext uri="{28A0092B-C50C-407E-A947-70E740481C1C}">
                <a14:useLocalDpi xmlns:a14="http://schemas.microsoft.com/office/drawing/2010/main" val="0"/>
              </a:ext>
            </a:extLst>
          </a:blip>
          <a:srcRect t="18855" b="18855"/>
          <a:stretch>
            <a:fillRect/>
          </a:stretch>
        </p:blipFill>
        <p:spPr bwMode="auto">
          <a:xfrm>
            <a:off x="5566834" y="1308100"/>
            <a:ext cx="6161617" cy="3022600"/>
          </a:xfrm>
          <a:prstGeom prst="rect">
            <a:avLst/>
          </a:prstGeom>
          <a:noFill/>
          <a:ln w="9525">
            <a:solidFill>
              <a:srgbClr val="009DE0"/>
            </a:solidFill>
            <a:miter lim="800000"/>
            <a:headEnd/>
            <a:tailEnd/>
          </a:ln>
          <a:extLst>
            <a:ext uri="{909E8E84-426E-40dd-AFC4-6F175D3DCCD1}">
              <a14:hiddenFill xmlns:a14="http://schemas.microsoft.com/office/drawing/2010/main" xmlns="">
                <a:solidFill>
                  <a:srgbClr val="FFFFFF"/>
                </a:solidFill>
              </a14:hiddenFill>
            </a:ext>
          </a:extLst>
        </p:spPr>
      </p:pic>
      <p:sp>
        <p:nvSpPr>
          <p:cNvPr id="4" name="Triangle rectangle 3"/>
          <p:cNvSpPr/>
          <p:nvPr userDrawn="1"/>
        </p:nvSpPr>
        <p:spPr>
          <a:xfrm flipH="1">
            <a:off x="10640485" y="3597276"/>
            <a:ext cx="1087967" cy="733425"/>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800"/>
          </a:p>
        </p:txBody>
      </p:sp>
      <p:sp>
        <p:nvSpPr>
          <p:cNvPr id="5" name="Rectangle 4"/>
          <p:cNvSpPr>
            <a:spLocks noChangeArrowheads="1"/>
          </p:cNvSpPr>
          <p:nvPr userDrawn="1"/>
        </p:nvSpPr>
        <p:spPr bwMode="auto">
          <a:xfrm>
            <a:off x="9727582" y="4391026"/>
            <a:ext cx="2000869"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defRPr/>
            </a:pPr>
            <a:r>
              <a:rPr lang="fr-FR" altLang="fr-FR" sz="1200" baseline="30000">
                <a:cs typeface="+mn-cs"/>
              </a:rPr>
              <a:t>reptiumende re omnisinis dolori blaccup</a:t>
            </a:r>
            <a:endParaRPr lang="fr-FR" altLang="fr-FR" sz="1200">
              <a:cs typeface="+mn-cs"/>
            </a:endParaRPr>
          </a:p>
        </p:txBody>
      </p:sp>
      <p:sp>
        <p:nvSpPr>
          <p:cNvPr id="6" name="ZoneTexte 5"/>
          <p:cNvSpPr txBox="1"/>
          <p:nvPr userDrawn="1"/>
        </p:nvSpPr>
        <p:spPr>
          <a:xfrm>
            <a:off x="5566834" y="4795839"/>
            <a:ext cx="6060017" cy="146208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280800"/>
          <a:lstStyle/>
          <a:p>
            <a:pPr eaLnBrk="1" fontAlgn="auto" hangingPunct="1">
              <a:spcBef>
                <a:spcPts val="0"/>
              </a:spcBef>
              <a:spcAft>
                <a:spcPts val="0"/>
              </a:spcAft>
              <a:buSzPct val="90000"/>
              <a:defRPr/>
            </a:pPr>
            <a:r>
              <a:rPr lang="fr-FR" sz="1800" baseline="30000" dirty="0" err="1">
                <a:solidFill>
                  <a:srgbClr val="FFFFFF"/>
                </a:solidFill>
              </a:rPr>
              <a:t>Itas</a:t>
            </a:r>
            <a:r>
              <a:rPr lang="fr-FR" sz="1800" baseline="30000" dirty="0">
                <a:solidFill>
                  <a:srgbClr val="FFFFFF"/>
                </a:solidFill>
              </a:rPr>
              <a:t> </a:t>
            </a:r>
            <a:r>
              <a:rPr lang="fr-FR" sz="1800" baseline="30000" dirty="0" err="1">
                <a:solidFill>
                  <a:srgbClr val="FFFFFF"/>
                </a:solidFill>
              </a:rPr>
              <a:t>eaquis</a:t>
            </a:r>
            <a:r>
              <a:rPr lang="fr-FR" sz="1800" baseline="30000" dirty="0">
                <a:solidFill>
                  <a:srgbClr val="FFFFFF"/>
                </a:solidFill>
              </a:rPr>
              <a:t> et </a:t>
            </a:r>
            <a:r>
              <a:rPr lang="fr-FR" sz="1800" b="1" baseline="30000" dirty="0" err="1">
                <a:solidFill>
                  <a:srgbClr val="FFFFFF"/>
                </a:solidFill>
              </a:rPr>
              <a:t>excerferum</a:t>
            </a:r>
            <a:r>
              <a:rPr lang="fr-FR" sz="1800" b="1" baseline="30000" dirty="0">
                <a:solidFill>
                  <a:srgbClr val="FFFFFF"/>
                </a:solidFill>
              </a:rPr>
              <a:t> </a:t>
            </a:r>
            <a:r>
              <a:rPr lang="fr-FR" sz="1800" b="1" baseline="30000" dirty="0" err="1">
                <a:solidFill>
                  <a:srgbClr val="FFFFFF"/>
                </a:solidFill>
              </a:rPr>
              <a:t>nuscien</a:t>
            </a:r>
            <a:r>
              <a:rPr lang="fr-FR" sz="1800" b="1" baseline="30000" dirty="0">
                <a:solidFill>
                  <a:srgbClr val="FFFFFF"/>
                </a:solidFill>
              </a:rPr>
              <a:t> </a:t>
            </a:r>
            <a:r>
              <a:rPr lang="fr-FR" sz="1800" baseline="30000" dirty="0" err="1">
                <a:solidFill>
                  <a:srgbClr val="FFFFFF"/>
                </a:solidFill>
              </a:rPr>
              <a:t>ditione</a:t>
            </a:r>
            <a:r>
              <a:rPr lang="fr-FR" sz="1800" baseline="30000" dirty="0">
                <a:solidFill>
                  <a:srgbClr val="FFFFFF"/>
                </a:solidFill>
              </a:rPr>
              <a:t> </a:t>
            </a:r>
            <a:r>
              <a:rPr lang="fr-FR" sz="1800" baseline="30000" dirty="0" err="1">
                <a:solidFill>
                  <a:srgbClr val="FFFFFF"/>
                </a:solidFill>
              </a:rPr>
              <a:t>dic</a:t>
            </a:r>
            <a:r>
              <a:rPr lang="fr-FR" sz="1800" baseline="30000" dirty="0">
                <a:solidFill>
                  <a:srgbClr val="FFFFFF"/>
                </a:solidFill>
              </a:rPr>
              <a:t> tem </a:t>
            </a:r>
            <a:r>
              <a:rPr lang="fr-FR" sz="1800" baseline="30000" dirty="0" err="1">
                <a:solidFill>
                  <a:srgbClr val="FFFFFF"/>
                </a:solidFill>
              </a:rPr>
              <a:t>hiciliciist</a:t>
            </a:r>
            <a:r>
              <a:rPr lang="fr-FR" sz="1800" baseline="30000" dirty="0">
                <a:solidFill>
                  <a:srgbClr val="FFFFFF"/>
                </a:solidFill>
              </a:rPr>
              <a:t>, con rem </a:t>
            </a:r>
            <a:r>
              <a:rPr lang="fr-FR" sz="1800" baseline="30000" dirty="0" err="1">
                <a:solidFill>
                  <a:srgbClr val="FFFFFF"/>
                </a:solidFill>
              </a:rPr>
              <a:t>aut</a:t>
            </a:r>
            <a:r>
              <a:rPr lang="fr-FR" sz="1800" baseline="30000" dirty="0">
                <a:solidFill>
                  <a:srgbClr val="FFFFFF"/>
                </a:solidFill>
              </a:rPr>
              <a:t> </a:t>
            </a:r>
            <a:r>
              <a:rPr lang="fr-FR" sz="1800" baseline="30000" dirty="0" err="1">
                <a:solidFill>
                  <a:srgbClr val="FFFFFF"/>
                </a:solidFill>
              </a:rPr>
              <a:t>volest</a:t>
            </a:r>
            <a:r>
              <a:rPr lang="fr-FR" sz="1800" baseline="30000" dirty="0">
                <a:solidFill>
                  <a:srgbClr val="FFFFFF"/>
                </a:solidFill>
              </a:rPr>
              <a:t>, </a:t>
            </a:r>
            <a:r>
              <a:rPr lang="fr-FR" sz="1800" baseline="30000" dirty="0" err="1">
                <a:solidFill>
                  <a:srgbClr val="FFFFFF"/>
                </a:solidFill>
              </a:rPr>
              <a:t>sedi</a:t>
            </a:r>
            <a:r>
              <a:rPr lang="fr-FR" sz="1800" baseline="30000" dirty="0">
                <a:solidFill>
                  <a:srgbClr val="FFFFFF"/>
                </a:solidFill>
              </a:rPr>
              <a:t> doles </a:t>
            </a:r>
            <a:r>
              <a:rPr lang="fr-FR" sz="1800" baseline="30000" dirty="0" err="1">
                <a:solidFill>
                  <a:srgbClr val="FFFFFF"/>
                </a:solidFill>
              </a:rPr>
              <a:t>erro</a:t>
            </a:r>
            <a:r>
              <a:rPr lang="fr-FR" sz="1800" baseline="30000" dirty="0">
                <a:solidFill>
                  <a:srgbClr val="FFFFFF"/>
                </a:solidFill>
              </a:rPr>
              <a:t> te sa </a:t>
            </a:r>
            <a:r>
              <a:rPr lang="fr-FR" sz="1800" baseline="30000" dirty="0" err="1">
                <a:solidFill>
                  <a:srgbClr val="FFFFFF"/>
                </a:solidFill>
              </a:rPr>
              <a:t>sam</a:t>
            </a:r>
            <a:r>
              <a:rPr lang="fr-FR" sz="1800" baseline="30000" dirty="0">
                <a:solidFill>
                  <a:srgbClr val="FFFFFF"/>
                </a:solidFill>
              </a:rPr>
              <a:t> </a:t>
            </a:r>
            <a:r>
              <a:rPr lang="fr-FR" sz="1800" baseline="30000" dirty="0" err="1">
                <a:solidFill>
                  <a:srgbClr val="FFFFFF"/>
                </a:solidFill>
              </a:rPr>
              <a:t>volum</a:t>
            </a:r>
            <a:r>
              <a:rPr lang="fr-FR" sz="1800" baseline="30000" dirty="0">
                <a:solidFill>
                  <a:srgbClr val="FFFFFF"/>
                </a:solidFill>
              </a:rPr>
              <a:t> </a:t>
            </a:r>
            <a:r>
              <a:rPr lang="fr-FR" sz="1800" baseline="30000" dirty="0" err="1">
                <a:solidFill>
                  <a:srgbClr val="FFFFFF"/>
                </a:solidFill>
              </a:rPr>
              <a:t>dolumqui</a:t>
            </a:r>
            <a:r>
              <a:rPr lang="fr-FR" sz="1800" baseline="30000" dirty="0">
                <a:solidFill>
                  <a:srgbClr val="FFFFFF"/>
                </a:solidFill>
              </a:rPr>
              <a:t> </a:t>
            </a:r>
            <a:r>
              <a:rPr lang="fr-FR" sz="1800" baseline="30000" dirty="0" err="1">
                <a:solidFill>
                  <a:srgbClr val="FFFFFF"/>
                </a:solidFill>
              </a:rPr>
              <a:t>aceprae</a:t>
            </a:r>
            <a:r>
              <a:rPr lang="fr-FR" sz="1800" baseline="30000" dirty="0">
                <a:solidFill>
                  <a:srgbClr val="FFFFFF"/>
                </a:solidFill>
              </a:rPr>
              <a:t> </a:t>
            </a:r>
            <a:r>
              <a:rPr lang="fr-FR" sz="1800" baseline="30000" dirty="0" err="1">
                <a:solidFill>
                  <a:srgbClr val="FFFFFF"/>
                </a:solidFill>
              </a:rPr>
              <a:t>eicipsa</a:t>
            </a:r>
            <a:r>
              <a:rPr lang="fr-FR" sz="1800" baseline="30000" dirty="0">
                <a:solidFill>
                  <a:srgbClr val="FFFFFF"/>
                </a:solidFill>
              </a:rPr>
              <a:t> </a:t>
            </a:r>
            <a:r>
              <a:rPr lang="fr-FR" sz="1800" baseline="30000" dirty="0" err="1">
                <a:solidFill>
                  <a:srgbClr val="FFFFFF"/>
                </a:solidFill>
              </a:rPr>
              <a:t>pelesequod</a:t>
            </a:r>
            <a:endParaRPr lang="fr-FR" sz="1800" baseline="30000" dirty="0">
              <a:solidFill>
                <a:srgbClr val="FFFFFF"/>
              </a:solidFill>
            </a:endParaRPr>
          </a:p>
        </p:txBody>
      </p:sp>
      <p:sp>
        <p:nvSpPr>
          <p:cNvPr id="7" name="Espace réservé du contenu 2"/>
          <p:cNvSpPr txBox="1">
            <a:spLocks/>
          </p:cNvSpPr>
          <p:nvPr userDrawn="1"/>
        </p:nvSpPr>
        <p:spPr>
          <a:xfrm>
            <a:off x="5418667" y="4648200"/>
            <a:ext cx="1246717" cy="293688"/>
          </a:xfrm>
          <a:prstGeom prst="rect">
            <a:avLst/>
          </a:prstGeom>
          <a:solidFill>
            <a:srgbClr val="FFFFFF"/>
          </a:solidFill>
          <a:ln w="6350" cap="flat" cmpd="sng" algn="ctr">
            <a:solidFill>
              <a:schemeClr val="accent1"/>
            </a:solidFill>
            <a:prstDash val="solid"/>
          </a:ln>
        </p:spPr>
        <p:style>
          <a:lnRef idx="2">
            <a:schemeClr val="dk1">
              <a:shade val="50000"/>
            </a:schemeClr>
          </a:lnRef>
          <a:fillRef idx="1">
            <a:schemeClr val="dk1"/>
          </a:fillRef>
          <a:effectRef idx="0">
            <a:schemeClr val="dk1"/>
          </a:effectRef>
          <a:fontRef idx="minor">
            <a:schemeClr val="lt1"/>
          </a:fontRef>
        </p:style>
        <p:txBody>
          <a:bodyPr anchor="ctr"/>
          <a:lstStyle>
            <a:lvl1pPr marL="342900" indent="-342900" algn="l" defTabSz="457200" rtl="0" eaLnBrk="1" latinLnBrk="0" hangingPunct="1">
              <a:spcBef>
                <a:spcPct val="20000"/>
              </a:spcBef>
              <a:buClr>
                <a:schemeClr val="accent1"/>
              </a:buClr>
              <a:buSzPct val="108000"/>
              <a:buFont typeface="Lucida Grande"/>
              <a:buChar char="❯"/>
              <a:defRPr sz="2000" kern="1200">
                <a:solidFill>
                  <a:schemeClr val="lt1"/>
                </a:solidFill>
                <a:latin typeface="+mn-lt"/>
                <a:ea typeface="+mn-ea"/>
                <a:cs typeface="+mn-cs"/>
              </a:defRPr>
            </a:lvl1pPr>
            <a:lvl2pPr marL="237600" indent="-176400" algn="l" defTabSz="457200" rtl="0" eaLnBrk="1" latinLnBrk="0" hangingPunct="1">
              <a:spcBef>
                <a:spcPts val="600"/>
              </a:spcBef>
              <a:buClr>
                <a:schemeClr val="accent1"/>
              </a:buClr>
              <a:buFont typeface="Arial"/>
              <a:buChar char="›"/>
              <a:defRPr sz="1600" kern="1200">
                <a:solidFill>
                  <a:schemeClr val="lt1"/>
                </a:solidFill>
                <a:latin typeface="+mn-lt"/>
                <a:ea typeface="+mn-ea"/>
                <a:cs typeface="+mn-cs"/>
              </a:defRPr>
            </a:lvl2pPr>
            <a:lvl3pPr marL="424800" indent="-158400" algn="l" defTabSz="457200" rtl="0" eaLnBrk="1" latinLnBrk="0" hangingPunct="1">
              <a:spcBef>
                <a:spcPct val="20000"/>
              </a:spcBef>
              <a:buClr>
                <a:schemeClr val="bg2"/>
              </a:buClr>
              <a:buFont typeface="Wingdings" charset="2"/>
              <a:buChar char="§"/>
              <a:defRPr sz="1600" kern="1200">
                <a:solidFill>
                  <a:schemeClr val="lt1"/>
                </a:solidFill>
                <a:latin typeface="+mn-lt"/>
                <a:ea typeface="+mn-ea"/>
                <a:cs typeface="+mn-cs"/>
              </a:defRPr>
            </a:lvl3pPr>
            <a:lvl4pPr marL="702000" indent="-228600" algn="l" defTabSz="457200" rtl="0" eaLnBrk="1" latinLnBrk="0" hangingPunct="1">
              <a:spcBef>
                <a:spcPct val="20000"/>
              </a:spcBef>
              <a:buFont typeface="Arial"/>
              <a:buChar char="–"/>
              <a:defRPr sz="1600" kern="1200">
                <a:solidFill>
                  <a:schemeClr val="lt1"/>
                </a:solidFill>
                <a:latin typeface="+mn-lt"/>
                <a:ea typeface="+mn-ea"/>
                <a:cs typeface="+mn-cs"/>
              </a:defRPr>
            </a:lvl4pPr>
            <a:lvl5pPr marL="1044000" indent="-228600" algn="l" defTabSz="457200" rtl="0" eaLnBrk="1" latinLnBrk="0" hangingPunct="1">
              <a:spcBef>
                <a:spcPct val="20000"/>
              </a:spcBef>
              <a:buFont typeface="Arial"/>
              <a:buChar char="•"/>
              <a:defRPr sz="16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marL="0" indent="0" fontAlgn="auto">
              <a:spcAft>
                <a:spcPts val="0"/>
              </a:spcAft>
              <a:buFont typeface="Lucida Grande"/>
              <a:buNone/>
              <a:defRPr/>
            </a:pPr>
            <a:r>
              <a:rPr lang="fr-FR" sz="1200" b="1" dirty="0">
                <a:solidFill>
                  <a:schemeClr val="accent1"/>
                </a:solidFill>
              </a:rPr>
              <a:t>titre</a:t>
            </a:r>
          </a:p>
        </p:txBody>
      </p:sp>
      <p:sp>
        <p:nvSpPr>
          <p:cNvPr id="8" name="Espace réservé du contenu 2"/>
          <p:cNvSpPr txBox="1">
            <a:spLocks/>
          </p:cNvSpPr>
          <p:nvPr userDrawn="1"/>
        </p:nvSpPr>
        <p:spPr>
          <a:xfrm>
            <a:off x="5418667" y="1109663"/>
            <a:ext cx="2614084" cy="361950"/>
          </a:xfrm>
          <a:prstGeom prst="rect">
            <a:avLst/>
          </a:prstGeom>
          <a:solidFill>
            <a:schemeClr val="accent1"/>
          </a:solidFill>
          <a:ln w="25400" cap="flat" cmpd="sng" algn="ctr">
            <a:noFill/>
            <a:prstDash val="solid"/>
          </a:ln>
        </p:spPr>
        <p:style>
          <a:lnRef idx="2">
            <a:schemeClr val="dk1">
              <a:shade val="50000"/>
            </a:schemeClr>
          </a:lnRef>
          <a:fillRef idx="1">
            <a:schemeClr val="dk1"/>
          </a:fillRef>
          <a:effectRef idx="0">
            <a:schemeClr val="dk1"/>
          </a:effectRef>
          <a:fontRef idx="minor">
            <a:schemeClr val="lt1"/>
          </a:fontRef>
        </p:style>
        <p:txBody>
          <a:bodyPr anchor="ctr"/>
          <a:lstStyle>
            <a:lvl1pPr marL="342900" indent="-342900" algn="l" defTabSz="457200" rtl="0" eaLnBrk="1" latinLnBrk="0" hangingPunct="1">
              <a:spcBef>
                <a:spcPct val="20000"/>
              </a:spcBef>
              <a:buClr>
                <a:schemeClr val="accent1"/>
              </a:buClr>
              <a:buSzPct val="108000"/>
              <a:buFont typeface="Lucida Grande"/>
              <a:buChar char="❯"/>
              <a:defRPr sz="2000" kern="1200">
                <a:solidFill>
                  <a:schemeClr val="lt1"/>
                </a:solidFill>
                <a:latin typeface="+mn-lt"/>
                <a:ea typeface="+mn-ea"/>
                <a:cs typeface="+mn-cs"/>
              </a:defRPr>
            </a:lvl1pPr>
            <a:lvl2pPr marL="237600" indent="-176400" algn="l" defTabSz="457200" rtl="0" eaLnBrk="1" latinLnBrk="0" hangingPunct="1">
              <a:spcBef>
                <a:spcPts val="600"/>
              </a:spcBef>
              <a:buClr>
                <a:schemeClr val="accent1"/>
              </a:buClr>
              <a:buFont typeface="Arial"/>
              <a:buChar char="›"/>
              <a:defRPr sz="1600" kern="1200">
                <a:solidFill>
                  <a:schemeClr val="lt1"/>
                </a:solidFill>
                <a:latin typeface="+mn-lt"/>
                <a:ea typeface="+mn-ea"/>
                <a:cs typeface="+mn-cs"/>
              </a:defRPr>
            </a:lvl2pPr>
            <a:lvl3pPr marL="424800" indent="-158400" algn="l" defTabSz="457200" rtl="0" eaLnBrk="1" latinLnBrk="0" hangingPunct="1">
              <a:spcBef>
                <a:spcPct val="20000"/>
              </a:spcBef>
              <a:buClr>
                <a:schemeClr val="bg2"/>
              </a:buClr>
              <a:buFont typeface="Wingdings" charset="2"/>
              <a:buChar char="§"/>
              <a:defRPr sz="1600" kern="1200">
                <a:solidFill>
                  <a:schemeClr val="lt1"/>
                </a:solidFill>
                <a:latin typeface="+mn-lt"/>
                <a:ea typeface="+mn-ea"/>
                <a:cs typeface="+mn-cs"/>
              </a:defRPr>
            </a:lvl3pPr>
            <a:lvl4pPr marL="702000" indent="-228600" algn="l" defTabSz="457200" rtl="0" eaLnBrk="1" latinLnBrk="0" hangingPunct="1">
              <a:spcBef>
                <a:spcPct val="20000"/>
              </a:spcBef>
              <a:buFont typeface="Arial"/>
              <a:buChar char="–"/>
              <a:defRPr sz="1600" kern="1200">
                <a:solidFill>
                  <a:schemeClr val="lt1"/>
                </a:solidFill>
                <a:latin typeface="+mn-lt"/>
                <a:ea typeface="+mn-ea"/>
                <a:cs typeface="+mn-cs"/>
              </a:defRPr>
            </a:lvl4pPr>
            <a:lvl5pPr marL="1044000" indent="-228600" algn="l" defTabSz="457200" rtl="0" eaLnBrk="1" latinLnBrk="0" hangingPunct="1">
              <a:spcBef>
                <a:spcPct val="20000"/>
              </a:spcBef>
              <a:buFont typeface="Arial"/>
              <a:buChar char="•"/>
              <a:defRPr sz="16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marL="0" indent="0" fontAlgn="auto">
              <a:spcAft>
                <a:spcPts val="0"/>
              </a:spcAft>
              <a:buFont typeface="Lucida Grande"/>
              <a:buNone/>
              <a:defRPr/>
            </a:pPr>
            <a:r>
              <a:rPr lang="fr-FR" sz="1200" b="1">
                <a:solidFill>
                  <a:srgbClr val="FFFFFF"/>
                </a:solidFill>
              </a:rPr>
              <a:t>titre</a:t>
            </a:r>
            <a:endParaRPr lang="fr-FR" sz="1200" b="1" dirty="0">
              <a:solidFill>
                <a:srgbClr val="FFFFFF"/>
              </a:solidFill>
            </a:endParaRPr>
          </a:p>
        </p:txBody>
      </p:sp>
      <p:sp>
        <p:nvSpPr>
          <p:cNvPr id="9" name="ZoneTexte 8"/>
          <p:cNvSpPr txBox="1"/>
          <p:nvPr userDrawn="1"/>
        </p:nvSpPr>
        <p:spPr>
          <a:xfrm>
            <a:off x="440267" y="1308101"/>
            <a:ext cx="4792133" cy="5095875"/>
          </a:xfrm>
          <a:prstGeom prst="rect">
            <a:avLst/>
          </a:prstGeom>
          <a:noFill/>
          <a:ln>
            <a:solidFill>
              <a:schemeClr val="accent1"/>
            </a:solidFill>
          </a:ln>
        </p:spPr>
        <p:txBody>
          <a:bodyPr tIns="280800"/>
          <a:lstStyle/>
          <a:p>
            <a:pPr eaLnBrk="1" fontAlgn="auto" hangingPunct="1">
              <a:spcBef>
                <a:spcPts val="0"/>
              </a:spcBef>
              <a:spcAft>
                <a:spcPts val="0"/>
              </a:spcAft>
              <a:buSzPct val="90000"/>
              <a:defRPr/>
            </a:pPr>
            <a:r>
              <a:rPr lang="fr-FR" sz="3200" b="1" baseline="30000" dirty="0" err="1">
                <a:latin typeface="+mn-lt"/>
                <a:ea typeface="+mn-ea"/>
                <a:cs typeface="+mn-cs"/>
              </a:rPr>
              <a:t>Itas</a:t>
            </a:r>
            <a:r>
              <a:rPr lang="fr-FR" sz="3200" b="1" baseline="30000" dirty="0">
                <a:latin typeface="+mn-lt"/>
                <a:ea typeface="+mn-ea"/>
                <a:cs typeface="+mn-cs"/>
              </a:rPr>
              <a:t> </a:t>
            </a:r>
            <a:r>
              <a:rPr lang="fr-FR" sz="3200" b="1" baseline="30000" dirty="0" err="1">
                <a:latin typeface="+mn-lt"/>
                <a:ea typeface="+mn-ea"/>
                <a:cs typeface="+mn-cs"/>
              </a:rPr>
              <a:t>eaquis</a:t>
            </a:r>
            <a:r>
              <a:rPr lang="fr-FR" sz="3200" b="1" baseline="30000" dirty="0">
                <a:latin typeface="+mn-lt"/>
                <a:ea typeface="+mn-ea"/>
                <a:cs typeface="+mn-cs"/>
              </a:rPr>
              <a:t> et </a:t>
            </a:r>
          </a:p>
          <a:p>
            <a:pPr eaLnBrk="1" fontAlgn="auto" hangingPunct="1">
              <a:spcBef>
                <a:spcPts val="0"/>
              </a:spcBef>
              <a:spcAft>
                <a:spcPts val="0"/>
              </a:spcAft>
              <a:buSzPct val="90000"/>
              <a:defRPr/>
            </a:pPr>
            <a:r>
              <a:rPr lang="fr-FR" sz="1800" b="1" baseline="30000" dirty="0" err="1">
                <a:latin typeface="+mn-lt"/>
                <a:ea typeface="+mn-ea"/>
                <a:cs typeface="+mn-cs"/>
              </a:rPr>
              <a:t>excerferum</a:t>
            </a:r>
            <a:r>
              <a:rPr lang="fr-FR" sz="1800" b="1" baseline="30000" dirty="0">
                <a:latin typeface="+mn-lt"/>
                <a:ea typeface="+mn-ea"/>
                <a:cs typeface="+mn-cs"/>
              </a:rPr>
              <a:t> </a:t>
            </a:r>
            <a:r>
              <a:rPr lang="fr-FR" sz="1800" b="1" baseline="30000" dirty="0" err="1">
                <a:latin typeface="+mn-lt"/>
                <a:ea typeface="+mn-ea"/>
                <a:cs typeface="+mn-cs"/>
              </a:rPr>
              <a:t>nuscien</a:t>
            </a:r>
            <a:r>
              <a:rPr lang="fr-FR" sz="1800" b="1" baseline="30000" dirty="0">
                <a:latin typeface="+mn-lt"/>
                <a:ea typeface="+mn-ea"/>
                <a:cs typeface="+mn-cs"/>
              </a:rPr>
              <a:t> </a:t>
            </a:r>
            <a:r>
              <a:rPr lang="fr-FR" sz="1800" baseline="30000" dirty="0" err="1">
                <a:latin typeface="+mn-lt"/>
                <a:ea typeface="+mn-ea"/>
                <a:cs typeface="+mn-cs"/>
              </a:rPr>
              <a:t>ditione</a:t>
            </a:r>
            <a:r>
              <a:rPr lang="fr-FR" sz="1800" baseline="30000" dirty="0">
                <a:latin typeface="+mn-lt"/>
                <a:ea typeface="+mn-ea"/>
                <a:cs typeface="+mn-cs"/>
              </a:rPr>
              <a:t> </a:t>
            </a:r>
            <a:r>
              <a:rPr lang="fr-FR" sz="1800" baseline="30000" dirty="0" err="1">
                <a:latin typeface="+mn-lt"/>
                <a:ea typeface="+mn-ea"/>
                <a:cs typeface="+mn-cs"/>
              </a:rPr>
              <a:t>dic</a:t>
            </a:r>
            <a:r>
              <a:rPr lang="fr-FR" sz="1800" baseline="30000" dirty="0">
                <a:latin typeface="+mn-lt"/>
                <a:ea typeface="+mn-ea"/>
                <a:cs typeface="+mn-cs"/>
              </a:rPr>
              <a:t> tem </a:t>
            </a:r>
            <a:r>
              <a:rPr lang="fr-FR" sz="1800" baseline="30000" dirty="0" err="1">
                <a:latin typeface="+mn-lt"/>
                <a:ea typeface="+mn-ea"/>
                <a:cs typeface="+mn-cs"/>
              </a:rPr>
              <a:t>hiciliciist</a:t>
            </a:r>
            <a:r>
              <a:rPr lang="fr-FR" sz="1800" baseline="30000" dirty="0">
                <a:latin typeface="+mn-lt"/>
                <a:ea typeface="+mn-ea"/>
                <a:cs typeface="+mn-cs"/>
              </a:rPr>
              <a:t>, con rem </a:t>
            </a:r>
            <a:r>
              <a:rPr lang="fr-FR" sz="1800" baseline="30000" dirty="0" err="1">
                <a:latin typeface="+mn-lt"/>
                <a:ea typeface="+mn-ea"/>
                <a:cs typeface="+mn-cs"/>
              </a:rPr>
              <a:t>aut</a:t>
            </a:r>
            <a:r>
              <a:rPr lang="fr-FR" sz="1800" baseline="30000" dirty="0">
                <a:latin typeface="+mn-lt"/>
                <a:ea typeface="+mn-ea"/>
                <a:cs typeface="+mn-cs"/>
              </a:rPr>
              <a:t> </a:t>
            </a:r>
            <a:r>
              <a:rPr lang="fr-FR" sz="1800" baseline="30000" dirty="0" err="1">
                <a:latin typeface="+mn-lt"/>
                <a:ea typeface="+mn-ea"/>
                <a:cs typeface="+mn-cs"/>
              </a:rPr>
              <a:t>volest</a:t>
            </a:r>
            <a:r>
              <a:rPr lang="fr-FR" sz="1800" baseline="30000" dirty="0">
                <a:latin typeface="+mn-lt"/>
                <a:ea typeface="+mn-ea"/>
                <a:cs typeface="+mn-cs"/>
              </a:rPr>
              <a:t>, </a:t>
            </a:r>
            <a:r>
              <a:rPr lang="fr-FR" sz="1800" baseline="30000" dirty="0" err="1">
                <a:latin typeface="+mn-lt"/>
                <a:ea typeface="+mn-ea"/>
                <a:cs typeface="+mn-cs"/>
              </a:rPr>
              <a:t>sedi</a:t>
            </a:r>
            <a:r>
              <a:rPr lang="fr-FR" sz="1800" baseline="30000" dirty="0">
                <a:latin typeface="+mn-lt"/>
                <a:ea typeface="+mn-ea"/>
                <a:cs typeface="+mn-cs"/>
              </a:rPr>
              <a:t> doles </a:t>
            </a:r>
            <a:r>
              <a:rPr lang="fr-FR" sz="1800" baseline="30000" dirty="0" err="1">
                <a:latin typeface="+mn-lt"/>
                <a:ea typeface="+mn-ea"/>
                <a:cs typeface="+mn-cs"/>
              </a:rPr>
              <a:t>erro</a:t>
            </a:r>
            <a:r>
              <a:rPr lang="fr-FR" sz="1800" baseline="30000" dirty="0">
                <a:latin typeface="+mn-lt"/>
                <a:ea typeface="+mn-ea"/>
                <a:cs typeface="+mn-cs"/>
              </a:rPr>
              <a:t> te sa </a:t>
            </a:r>
            <a:r>
              <a:rPr lang="fr-FR" sz="1800" baseline="30000" dirty="0" err="1">
                <a:latin typeface="+mn-lt"/>
                <a:ea typeface="+mn-ea"/>
                <a:cs typeface="+mn-cs"/>
              </a:rPr>
              <a:t>sam</a:t>
            </a:r>
            <a:r>
              <a:rPr lang="fr-FR" sz="1800" baseline="30000" dirty="0">
                <a:latin typeface="+mn-lt"/>
                <a:ea typeface="+mn-ea"/>
                <a:cs typeface="+mn-cs"/>
              </a:rPr>
              <a:t> </a:t>
            </a:r>
            <a:r>
              <a:rPr lang="fr-FR" sz="1800" baseline="30000" dirty="0" err="1">
                <a:latin typeface="+mn-lt"/>
                <a:ea typeface="+mn-ea"/>
                <a:cs typeface="+mn-cs"/>
              </a:rPr>
              <a:t>volum</a:t>
            </a:r>
            <a:r>
              <a:rPr lang="fr-FR" sz="1800" baseline="30000" dirty="0">
                <a:latin typeface="+mn-lt"/>
                <a:ea typeface="+mn-ea"/>
                <a:cs typeface="+mn-cs"/>
              </a:rPr>
              <a:t> </a:t>
            </a:r>
            <a:r>
              <a:rPr lang="fr-FR" sz="1800" baseline="30000" dirty="0" err="1">
                <a:latin typeface="+mn-lt"/>
                <a:ea typeface="+mn-ea"/>
                <a:cs typeface="+mn-cs"/>
              </a:rPr>
              <a:t>dolumqui</a:t>
            </a:r>
            <a:r>
              <a:rPr lang="fr-FR" sz="1800" baseline="30000" dirty="0">
                <a:latin typeface="+mn-lt"/>
                <a:ea typeface="+mn-ea"/>
                <a:cs typeface="+mn-cs"/>
              </a:rPr>
              <a:t> </a:t>
            </a:r>
            <a:r>
              <a:rPr lang="fr-FR" sz="1800" baseline="30000" dirty="0" err="1">
                <a:latin typeface="+mn-lt"/>
                <a:ea typeface="+mn-ea"/>
                <a:cs typeface="+mn-cs"/>
              </a:rPr>
              <a:t>aceprae</a:t>
            </a:r>
            <a:r>
              <a:rPr lang="fr-FR" sz="1800" baseline="30000" dirty="0">
                <a:latin typeface="+mn-lt"/>
                <a:ea typeface="+mn-ea"/>
                <a:cs typeface="+mn-cs"/>
              </a:rPr>
              <a:t> </a:t>
            </a:r>
            <a:r>
              <a:rPr lang="fr-FR" sz="1800" baseline="30000" dirty="0" err="1">
                <a:latin typeface="+mn-lt"/>
                <a:ea typeface="+mn-ea"/>
                <a:cs typeface="+mn-cs"/>
              </a:rPr>
              <a:t>eicipsa</a:t>
            </a:r>
            <a:r>
              <a:rPr lang="fr-FR" sz="1800" baseline="30000" dirty="0">
                <a:latin typeface="+mn-lt"/>
                <a:ea typeface="+mn-ea"/>
                <a:cs typeface="+mn-cs"/>
              </a:rPr>
              <a:t> </a:t>
            </a:r>
            <a:r>
              <a:rPr lang="fr-FR" sz="1800" baseline="30000" dirty="0" err="1">
                <a:latin typeface="+mn-lt"/>
                <a:ea typeface="+mn-ea"/>
                <a:cs typeface="+mn-cs"/>
              </a:rPr>
              <a:t>pelesequod</a:t>
            </a:r>
            <a:r>
              <a:rPr lang="fr-FR" sz="1800" baseline="30000" dirty="0">
                <a:latin typeface="+mn-lt"/>
                <a:ea typeface="+mn-ea"/>
                <a:cs typeface="+mn-cs"/>
              </a:rPr>
              <a:t> que cum </a:t>
            </a:r>
            <a:r>
              <a:rPr lang="fr-FR" sz="1800" baseline="30000" dirty="0" err="1">
                <a:latin typeface="+mn-lt"/>
                <a:ea typeface="+mn-ea"/>
                <a:cs typeface="+mn-cs"/>
              </a:rPr>
              <a:t>hicieni</a:t>
            </a:r>
            <a:r>
              <a:rPr lang="fr-FR" sz="1800" baseline="30000" dirty="0">
                <a:latin typeface="+mn-lt"/>
                <a:ea typeface="+mn-ea"/>
                <a:cs typeface="+mn-cs"/>
              </a:rPr>
              <a:t> </a:t>
            </a:r>
            <a:r>
              <a:rPr lang="fr-FR" sz="1800" baseline="30000" dirty="0" err="1">
                <a:latin typeface="+mn-lt"/>
                <a:ea typeface="+mn-ea"/>
                <a:cs typeface="+mn-cs"/>
              </a:rPr>
              <a:t>hillant</a:t>
            </a:r>
            <a:r>
              <a:rPr lang="fr-FR" sz="1800" baseline="30000" dirty="0">
                <a:latin typeface="+mn-lt"/>
                <a:ea typeface="+mn-ea"/>
                <a:cs typeface="+mn-cs"/>
              </a:rPr>
              <a:t> </a:t>
            </a:r>
            <a:r>
              <a:rPr lang="fr-FR" sz="1800" baseline="30000" dirty="0" err="1">
                <a:latin typeface="+mn-lt"/>
                <a:ea typeface="+mn-ea"/>
                <a:cs typeface="+mn-cs"/>
              </a:rPr>
              <a:t>endi</a:t>
            </a:r>
            <a:r>
              <a:rPr lang="fr-FR" sz="1800" baseline="30000" dirty="0">
                <a:latin typeface="+mn-lt"/>
                <a:ea typeface="+mn-ea"/>
                <a:cs typeface="+mn-cs"/>
              </a:rPr>
              <a:t> </a:t>
            </a:r>
            <a:r>
              <a:rPr lang="fr-FR" sz="1800" baseline="30000" dirty="0" err="1">
                <a:latin typeface="+mn-lt"/>
                <a:ea typeface="+mn-ea"/>
                <a:cs typeface="+mn-cs"/>
              </a:rPr>
              <a:t>consequ</a:t>
            </a:r>
            <a:r>
              <a:rPr lang="fr-FR" sz="1800" baseline="30000" dirty="0">
                <a:latin typeface="+mn-lt"/>
                <a:ea typeface="+mn-ea"/>
                <a:cs typeface="+mn-cs"/>
              </a:rPr>
              <a:t> </a:t>
            </a:r>
            <a:r>
              <a:rPr lang="fr-FR" sz="1800" baseline="30000" dirty="0" err="1">
                <a:latin typeface="+mn-lt"/>
                <a:ea typeface="+mn-ea"/>
                <a:cs typeface="+mn-cs"/>
              </a:rPr>
              <a:t>iduciet</a:t>
            </a:r>
            <a:r>
              <a:rPr lang="fr-FR" sz="1800" baseline="30000" dirty="0">
                <a:latin typeface="+mn-lt"/>
                <a:ea typeface="+mn-ea"/>
                <a:cs typeface="+mn-cs"/>
              </a:rPr>
              <a:t> ut </a:t>
            </a:r>
            <a:r>
              <a:rPr lang="fr-FR" sz="1800" baseline="30000" dirty="0" err="1">
                <a:latin typeface="+mn-lt"/>
                <a:ea typeface="+mn-ea"/>
                <a:cs typeface="+mn-cs"/>
              </a:rPr>
              <a:t>lab</a:t>
            </a:r>
            <a:r>
              <a:rPr lang="fr-FR" sz="1800" baseline="30000" dirty="0">
                <a:latin typeface="+mn-lt"/>
                <a:ea typeface="+mn-ea"/>
                <a:cs typeface="+mn-cs"/>
              </a:rPr>
              <a:t> </a:t>
            </a:r>
            <a:r>
              <a:rPr lang="fr-FR" sz="1800" baseline="30000" dirty="0" err="1">
                <a:latin typeface="+mn-lt"/>
                <a:ea typeface="+mn-ea"/>
                <a:cs typeface="+mn-cs"/>
              </a:rPr>
              <a:t>int</a:t>
            </a:r>
            <a:r>
              <a:rPr lang="fr-FR" sz="1800" baseline="30000" dirty="0">
                <a:latin typeface="+mn-lt"/>
                <a:ea typeface="+mn-ea"/>
                <a:cs typeface="+mn-cs"/>
              </a:rPr>
              <a:t>.</a:t>
            </a:r>
          </a:p>
          <a:p>
            <a:pPr marL="180975" indent="-165100" eaLnBrk="1" fontAlgn="auto" hangingPunct="1">
              <a:spcBef>
                <a:spcPts val="0"/>
              </a:spcBef>
              <a:spcAft>
                <a:spcPts val="0"/>
              </a:spcAft>
              <a:buClr>
                <a:schemeClr val="accent6"/>
              </a:buClr>
              <a:buSzPct val="50000"/>
              <a:buFont typeface="Arial" panose="020B0604020202020204" pitchFamily="34" charset="0"/>
              <a:buChar char="›"/>
              <a:defRPr/>
            </a:pPr>
            <a:r>
              <a:rPr lang="fr-FR" sz="1800" baseline="30000" dirty="0" err="1">
                <a:latin typeface="+mn-lt"/>
                <a:ea typeface="+mn-ea"/>
                <a:cs typeface="+mn-cs"/>
              </a:rPr>
              <a:t>Ficiunt</a:t>
            </a:r>
            <a:r>
              <a:rPr lang="fr-FR" sz="1800" baseline="30000" dirty="0">
                <a:latin typeface="+mn-lt"/>
                <a:ea typeface="+mn-ea"/>
                <a:cs typeface="+mn-cs"/>
              </a:rPr>
              <a:t> </a:t>
            </a:r>
            <a:r>
              <a:rPr lang="fr-FR" sz="1800" baseline="30000" dirty="0" err="1">
                <a:latin typeface="+mn-lt"/>
                <a:ea typeface="+mn-ea"/>
                <a:cs typeface="+mn-cs"/>
              </a:rPr>
              <a:t>dolupta</a:t>
            </a:r>
            <a:r>
              <a:rPr lang="fr-FR" sz="1800" baseline="30000" dirty="0">
                <a:latin typeface="+mn-lt"/>
                <a:ea typeface="+mn-ea"/>
                <a:cs typeface="+mn-cs"/>
              </a:rPr>
              <a:t> </a:t>
            </a:r>
            <a:r>
              <a:rPr lang="fr-FR" sz="1800" baseline="30000" dirty="0" err="1">
                <a:latin typeface="+mn-lt"/>
                <a:ea typeface="+mn-ea"/>
                <a:cs typeface="+mn-cs"/>
              </a:rPr>
              <a:t>cone</a:t>
            </a:r>
            <a:r>
              <a:rPr lang="fr-FR" sz="1800" baseline="30000" dirty="0">
                <a:latin typeface="+mn-lt"/>
                <a:ea typeface="+mn-ea"/>
                <a:cs typeface="+mn-cs"/>
              </a:rPr>
              <a:t> </a:t>
            </a:r>
            <a:r>
              <a:rPr lang="fr-FR" sz="1800" baseline="30000" dirty="0" err="1">
                <a:latin typeface="+mn-lt"/>
                <a:ea typeface="+mn-ea"/>
                <a:cs typeface="+mn-cs"/>
              </a:rPr>
              <a:t>poris</a:t>
            </a:r>
            <a:r>
              <a:rPr lang="fr-FR" sz="1800" baseline="30000" dirty="0">
                <a:latin typeface="+mn-lt"/>
                <a:ea typeface="+mn-ea"/>
                <a:cs typeface="+mn-cs"/>
              </a:rPr>
              <a:t> </a:t>
            </a:r>
            <a:r>
              <a:rPr lang="fr-FR" sz="1800" baseline="30000" dirty="0" err="1">
                <a:latin typeface="+mn-lt"/>
                <a:ea typeface="+mn-ea"/>
                <a:cs typeface="+mn-cs"/>
              </a:rPr>
              <a:t>autaquu</a:t>
            </a:r>
            <a:r>
              <a:rPr lang="fr-FR" sz="1800" baseline="30000" dirty="0">
                <a:latin typeface="+mn-lt"/>
                <a:ea typeface="+mn-ea"/>
                <a:cs typeface="+mn-cs"/>
              </a:rPr>
              <a:t> </a:t>
            </a:r>
            <a:r>
              <a:rPr lang="fr-FR" sz="1800" baseline="30000" dirty="0" err="1">
                <a:latin typeface="+mn-lt"/>
                <a:ea typeface="+mn-ea"/>
                <a:cs typeface="+mn-cs"/>
              </a:rPr>
              <a:t>ndamus</a:t>
            </a:r>
            <a:r>
              <a:rPr lang="fr-FR" sz="1800" baseline="30000" dirty="0">
                <a:latin typeface="+mn-lt"/>
                <a:ea typeface="+mn-ea"/>
                <a:cs typeface="+mn-cs"/>
              </a:rPr>
              <a:t>, </a:t>
            </a:r>
            <a:r>
              <a:rPr lang="fr-FR" sz="1800" baseline="30000" dirty="0" err="1">
                <a:latin typeface="+mn-lt"/>
                <a:ea typeface="+mn-ea"/>
                <a:cs typeface="+mn-cs"/>
              </a:rPr>
              <a:t>cusciisque</a:t>
            </a:r>
            <a:r>
              <a:rPr lang="fr-FR" sz="1800" baseline="30000" dirty="0">
                <a:latin typeface="+mn-lt"/>
                <a:ea typeface="+mn-ea"/>
                <a:cs typeface="+mn-cs"/>
              </a:rPr>
              <a:t> mo tem </a:t>
            </a:r>
            <a:r>
              <a:rPr lang="fr-FR" sz="1800" baseline="30000" dirty="0" err="1">
                <a:latin typeface="+mn-lt"/>
                <a:ea typeface="+mn-ea"/>
                <a:cs typeface="+mn-cs"/>
              </a:rPr>
              <a:t>aut</a:t>
            </a:r>
            <a:r>
              <a:rPr lang="fr-FR" sz="1800" baseline="30000" dirty="0">
                <a:latin typeface="+mn-lt"/>
                <a:ea typeface="+mn-ea"/>
                <a:cs typeface="+mn-cs"/>
              </a:rPr>
              <a:t> ut </a:t>
            </a:r>
            <a:r>
              <a:rPr lang="fr-FR" sz="1800" baseline="30000" dirty="0" err="1">
                <a:latin typeface="+mn-lt"/>
                <a:ea typeface="+mn-ea"/>
                <a:cs typeface="+mn-cs"/>
              </a:rPr>
              <a:t>fugitin</a:t>
            </a:r>
            <a:r>
              <a:rPr lang="fr-FR" sz="1800" baseline="30000" dirty="0">
                <a:latin typeface="+mn-lt"/>
                <a:ea typeface="+mn-ea"/>
                <a:cs typeface="+mn-cs"/>
              </a:rPr>
              <a:t> </a:t>
            </a:r>
            <a:r>
              <a:rPr lang="fr-FR" sz="1800" baseline="30000" dirty="0" err="1">
                <a:latin typeface="+mn-lt"/>
                <a:ea typeface="+mn-ea"/>
                <a:cs typeface="+mn-cs"/>
              </a:rPr>
              <a:t>ullit</a:t>
            </a:r>
            <a:r>
              <a:rPr lang="fr-FR" sz="1800" baseline="30000" dirty="0">
                <a:latin typeface="+mn-lt"/>
                <a:ea typeface="+mn-ea"/>
                <a:cs typeface="+mn-cs"/>
              </a:rPr>
              <a:t>, </a:t>
            </a:r>
            <a:r>
              <a:rPr lang="fr-FR" sz="1800" baseline="30000" dirty="0" err="1">
                <a:latin typeface="+mn-lt"/>
                <a:ea typeface="+mn-ea"/>
                <a:cs typeface="+mn-cs"/>
              </a:rPr>
              <a:t>iliquo</a:t>
            </a:r>
            <a:endParaRPr lang="fr-FR" sz="1800" baseline="30000" dirty="0">
              <a:latin typeface="+mn-lt"/>
              <a:ea typeface="+mn-ea"/>
              <a:cs typeface="+mn-cs"/>
            </a:endParaRPr>
          </a:p>
          <a:p>
            <a:pPr marL="180975" indent="-165100" eaLnBrk="1" fontAlgn="auto" hangingPunct="1">
              <a:spcBef>
                <a:spcPts val="0"/>
              </a:spcBef>
              <a:spcAft>
                <a:spcPts val="0"/>
              </a:spcAft>
              <a:buClr>
                <a:schemeClr val="accent6"/>
              </a:buClr>
              <a:buSzPct val="50000"/>
              <a:buFont typeface="Arial" panose="020B0604020202020204" pitchFamily="34" charset="0"/>
              <a:buChar char="›"/>
              <a:defRPr/>
            </a:pPr>
            <a:r>
              <a:rPr lang="fr-FR" sz="1800" baseline="30000" dirty="0" err="1">
                <a:latin typeface="+mn-lt"/>
                <a:ea typeface="+mn-ea"/>
                <a:cs typeface="+mn-cs"/>
              </a:rPr>
              <a:t>omnis</a:t>
            </a:r>
            <a:r>
              <a:rPr lang="fr-FR" sz="1800" baseline="30000" dirty="0">
                <a:latin typeface="+mn-lt"/>
                <a:ea typeface="+mn-ea"/>
                <a:cs typeface="+mn-cs"/>
              </a:rPr>
              <a:t> </a:t>
            </a:r>
            <a:r>
              <a:rPr lang="fr-FR" sz="1800" baseline="30000" dirty="0" err="1">
                <a:latin typeface="+mn-lt"/>
                <a:ea typeface="+mn-ea"/>
                <a:cs typeface="+mn-cs"/>
              </a:rPr>
              <a:t>dolles</a:t>
            </a:r>
            <a:r>
              <a:rPr lang="fr-FR" sz="1800" baseline="30000" dirty="0">
                <a:latin typeface="+mn-lt"/>
                <a:ea typeface="+mn-ea"/>
                <a:cs typeface="+mn-cs"/>
              </a:rPr>
              <a:t> </a:t>
            </a:r>
            <a:r>
              <a:rPr lang="fr-FR" sz="1800" baseline="30000" dirty="0" err="1">
                <a:latin typeface="+mn-lt"/>
                <a:ea typeface="+mn-ea"/>
                <a:cs typeface="+mn-cs"/>
              </a:rPr>
              <a:t>diorumquam</a:t>
            </a:r>
            <a:r>
              <a:rPr lang="fr-FR" sz="1800" baseline="30000" dirty="0">
                <a:latin typeface="+mn-lt"/>
                <a:ea typeface="+mn-ea"/>
                <a:cs typeface="+mn-cs"/>
              </a:rPr>
              <a:t>, </a:t>
            </a:r>
            <a:r>
              <a:rPr lang="fr-FR" sz="1800" baseline="30000" dirty="0" err="1">
                <a:latin typeface="+mn-lt"/>
                <a:ea typeface="+mn-ea"/>
                <a:cs typeface="+mn-cs"/>
              </a:rPr>
              <a:t>ius</a:t>
            </a:r>
            <a:r>
              <a:rPr lang="fr-FR" sz="1800" baseline="30000" dirty="0">
                <a:latin typeface="+mn-lt"/>
                <a:ea typeface="+mn-ea"/>
                <a:cs typeface="+mn-cs"/>
              </a:rPr>
              <a:t> </a:t>
            </a:r>
            <a:r>
              <a:rPr lang="fr-FR" sz="1800" baseline="30000" dirty="0" err="1">
                <a:latin typeface="+mn-lt"/>
                <a:ea typeface="+mn-ea"/>
                <a:cs typeface="+mn-cs"/>
              </a:rPr>
              <a:t>sinvers</a:t>
            </a:r>
            <a:r>
              <a:rPr lang="fr-FR" sz="1800" baseline="30000" dirty="0">
                <a:latin typeface="+mn-lt"/>
                <a:ea typeface="+mn-ea"/>
                <a:cs typeface="+mn-cs"/>
              </a:rPr>
              <a:t> </a:t>
            </a:r>
            <a:r>
              <a:rPr lang="fr-FR" sz="1800" baseline="30000" dirty="0" err="1">
                <a:latin typeface="+mn-lt"/>
                <a:ea typeface="+mn-ea"/>
                <a:cs typeface="+mn-cs"/>
              </a:rPr>
              <a:t>pelitia</a:t>
            </a:r>
            <a:r>
              <a:rPr lang="fr-FR" sz="1800" baseline="30000" dirty="0">
                <a:latin typeface="+mn-lt"/>
                <a:ea typeface="+mn-ea"/>
                <a:cs typeface="+mn-cs"/>
              </a:rPr>
              <a:t> quo </a:t>
            </a:r>
            <a:r>
              <a:rPr lang="fr-FR" sz="1800" baseline="30000" dirty="0" err="1">
                <a:latin typeface="+mn-lt"/>
                <a:ea typeface="+mn-ea"/>
                <a:cs typeface="+mn-cs"/>
              </a:rPr>
              <a:t>ea</a:t>
            </a:r>
            <a:r>
              <a:rPr lang="fr-FR" sz="1800" baseline="30000" dirty="0">
                <a:latin typeface="+mn-lt"/>
                <a:ea typeface="+mn-ea"/>
                <a:cs typeface="+mn-cs"/>
              </a:rPr>
              <a:t> </a:t>
            </a:r>
            <a:r>
              <a:rPr lang="fr-FR" sz="1800" baseline="30000" dirty="0" err="1">
                <a:latin typeface="+mn-lt"/>
                <a:ea typeface="+mn-ea"/>
                <a:cs typeface="+mn-cs"/>
              </a:rPr>
              <a:t>nam</a:t>
            </a:r>
            <a:r>
              <a:rPr lang="fr-FR" sz="1800" baseline="30000" dirty="0">
                <a:latin typeface="+mn-lt"/>
                <a:ea typeface="+mn-ea"/>
                <a:cs typeface="+mn-cs"/>
              </a:rPr>
              <a:t> </a:t>
            </a:r>
            <a:r>
              <a:rPr lang="fr-FR" sz="1800" baseline="30000" dirty="0" err="1">
                <a:latin typeface="+mn-lt"/>
                <a:ea typeface="+mn-ea"/>
                <a:cs typeface="+mn-cs"/>
              </a:rPr>
              <a:t>repudit</a:t>
            </a:r>
            <a:r>
              <a:rPr lang="fr-FR" sz="1800" baseline="30000" dirty="0">
                <a:latin typeface="+mn-lt"/>
                <a:ea typeface="+mn-ea"/>
                <a:cs typeface="+mn-cs"/>
              </a:rPr>
              <a:t> </a:t>
            </a:r>
            <a:r>
              <a:rPr lang="fr-FR" sz="1800" baseline="30000" dirty="0" err="1">
                <a:latin typeface="+mn-lt"/>
                <a:ea typeface="+mn-ea"/>
                <a:cs typeface="+mn-cs"/>
              </a:rPr>
              <a:t>atisciam</a:t>
            </a:r>
            <a:r>
              <a:rPr lang="fr-FR" sz="1800" baseline="30000" dirty="0">
                <a:latin typeface="+mn-lt"/>
                <a:ea typeface="+mn-ea"/>
                <a:cs typeface="+mn-cs"/>
              </a:rPr>
              <a:t> </a:t>
            </a:r>
            <a:r>
              <a:rPr lang="fr-FR" sz="1800" baseline="30000" dirty="0" err="1">
                <a:latin typeface="+mn-lt"/>
                <a:ea typeface="+mn-ea"/>
                <a:cs typeface="+mn-cs"/>
              </a:rPr>
              <a:t>expera</a:t>
            </a:r>
            <a:r>
              <a:rPr lang="fr-FR" sz="1800" baseline="30000" dirty="0">
                <a:latin typeface="+mn-lt"/>
                <a:ea typeface="+mn-ea"/>
                <a:cs typeface="+mn-cs"/>
              </a:rPr>
              <a:t> </a:t>
            </a:r>
            <a:r>
              <a:rPr lang="fr-FR" sz="1800" baseline="30000" dirty="0" err="1">
                <a:latin typeface="+mn-lt"/>
                <a:ea typeface="+mn-ea"/>
                <a:cs typeface="+mn-cs"/>
              </a:rPr>
              <a:t>iliciae</a:t>
            </a:r>
            <a:r>
              <a:rPr lang="fr-FR" sz="1800" baseline="30000" dirty="0">
                <a:latin typeface="+mn-lt"/>
                <a:ea typeface="+mn-ea"/>
                <a:cs typeface="+mn-cs"/>
              </a:rPr>
              <a:t> </a:t>
            </a:r>
            <a:r>
              <a:rPr lang="fr-FR" sz="1800" baseline="30000" dirty="0" err="1">
                <a:latin typeface="+mn-lt"/>
                <a:ea typeface="+mn-ea"/>
                <a:cs typeface="+mn-cs"/>
              </a:rPr>
              <a:t>cepernat</a:t>
            </a:r>
            <a:r>
              <a:rPr lang="fr-FR" sz="1800" baseline="30000" dirty="0">
                <a:latin typeface="+mn-lt"/>
                <a:ea typeface="+mn-ea"/>
                <a:cs typeface="+mn-cs"/>
              </a:rPr>
              <a:t> </a:t>
            </a:r>
            <a:r>
              <a:rPr lang="fr-FR" sz="1800" baseline="30000" dirty="0" err="1">
                <a:latin typeface="+mn-lt"/>
                <a:ea typeface="+mn-ea"/>
                <a:cs typeface="+mn-cs"/>
              </a:rPr>
              <a:t>fugitas</a:t>
            </a:r>
            <a:r>
              <a:rPr lang="fr-FR" sz="1800" baseline="30000" dirty="0">
                <a:latin typeface="+mn-lt"/>
                <a:ea typeface="+mn-ea"/>
                <a:cs typeface="+mn-cs"/>
              </a:rPr>
              <a:t> sa </a:t>
            </a:r>
            <a:r>
              <a:rPr lang="fr-FR" sz="1800" baseline="30000" dirty="0" err="1">
                <a:latin typeface="+mn-lt"/>
                <a:ea typeface="+mn-ea"/>
                <a:cs typeface="+mn-cs"/>
              </a:rPr>
              <a:t>conse</a:t>
            </a:r>
            <a:r>
              <a:rPr lang="fr-FR" sz="1800" baseline="30000" dirty="0">
                <a:latin typeface="+mn-lt"/>
                <a:ea typeface="+mn-ea"/>
                <a:cs typeface="+mn-cs"/>
              </a:rPr>
              <a:t> </a:t>
            </a:r>
            <a:r>
              <a:rPr lang="fr-FR" sz="1800" baseline="30000" dirty="0" err="1">
                <a:latin typeface="+mn-lt"/>
                <a:ea typeface="+mn-ea"/>
                <a:cs typeface="+mn-cs"/>
              </a:rPr>
              <a:t>molo</a:t>
            </a:r>
            <a:r>
              <a:rPr lang="fr-FR" sz="1800" baseline="30000" dirty="0">
                <a:latin typeface="+mn-lt"/>
                <a:ea typeface="+mn-ea"/>
                <a:cs typeface="+mn-cs"/>
              </a:rPr>
              <a:t> </a:t>
            </a:r>
            <a:r>
              <a:rPr lang="fr-FR" sz="1800" baseline="30000" dirty="0" err="1">
                <a:latin typeface="+mn-lt"/>
                <a:ea typeface="+mn-ea"/>
                <a:cs typeface="+mn-cs"/>
              </a:rPr>
              <a:t>modi</a:t>
            </a:r>
            <a:r>
              <a:rPr lang="fr-FR" sz="1800" baseline="30000" dirty="0">
                <a:latin typeface="+mn-lt"/>
                <a:ea typeface="+mn-ea"/>
                <a:cs typeface="+mn-cs"/>
              </a:rPr>
              <a:t> </a:t>
            </a:r>
            <a:r>
              <a:rPr lang="fr-FR" sz="1800" baseline="30000" dirty="0" err="1">
                <a:latin typeface="+mn-lt"/>
                <a:ea typeface="+mn-ea"/>
                <a:cs typeface="+mn-cs"/>
              </a:rPr>
              <a:t>berecti</a:t>
            </a:r>
            <a:r>
              <a:rPr lang="fr-FR" sz="1800" baseline="30000" dirty="0">
                <a:latin typeface="+mn-lt"/>
                <a:ea typeface="+mn-ea"/>
                <a:cs typeface="+mn-cs"/>
              </a:rPr>
              <a:t> tem </a:t>
            </a:r>
            <a:r>
              <a:rPr lang="fr-FR" sz="1800" baseline="30000" dirty="0" err="1">
                <a:latin typeface="+mn-lt"/>
                <a:ea typeface="+mn-ea"/>
                <a:cs typeface="+mn-cs"/>
              </a:rPr>
              <a:t>ius</a:t>
            </a:r>
            <a:r>
              <a:rPr lang="fr-FR" sz="1800" baseline="30000" dirty="0">
                <a:latin typeface="+mn-lt"/>
                <a:ea typeface="+mn-ea"/>
                <a:cs typeface="+mn-cs"/>
              </a:rPr>
              <a:t>, officie </a:t>
            </a:r>
            <a:r>
              <a:rPr lang="fr-FR" sz="1800" baseline="30000" dirty="0" err="1">
                <a:latin typeface="+mn-lt"/>
                <a:ea typeface="+mn-ea"/>
                <a:cs typeface="+mn-cs"/>
              </a:rPr>
              <a:t>ndiscipsam</a:t>
            </a:r>
            <a:endParaRPr lang="fr-FR" sz="1800" i="1" dirty="0">
              <a:latin typeface="+mn-lt"/>
              <a:ea typeface="+mn-ea"/>
              <a:cs typeface="+mn-cs"/>
            </a:endParaRPr>
          </a:p>
        </p:txBody>
      </p:sp>
      <p:sp>
        <p:nvSpPr>
          <p:cNvPr id="10" name="Rogner un rectangle à un seul coin 9"/>
          <p:cNvSpPr/>
          <p:nvPr userDrawn="1"/>
        </p:nvSpPr>
        <p:spPr>
          <a:xfrm>
            <a:off x="0" y="0"/>
            <a:ext cx="12208933" cy="914400"/>
          </a:xfrm>
          <a:prstGeom prst="snip1Rect">
            <a:avLst>
              <a:gd name="adj" fmla="val 457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800"/>
          </a:p>
        </p:txBody>
      </p:sp>
      <p:pic>
        <p:nvPicPr>
          <p:cNvPr id="11" name="Image 11"/>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586634" y="6403976"/>
            <a:ext cx="6223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3" name="Connecteur droit 12"/>
          <p:cNvCxnSpPr/>
          <p:nvPr userDrawn="1"/>
        </p:nvCxnSpPr>
        <p:spPr>
          <a:xfrm flipV="1">
            <a:off x="4002618" y="6653214"/>
            <a:ext cx="129116" cy="204787"/>
          </a:xfrm>
          <a:prstGeom prst="line">
            <a:avLst/>
          </a:prstGeom>
          <a:ln w="6350" cmpd="sng"/>
          <a:effectLst/>
        </p:spPr>
        <p:style>
          <a:lnRef idx="2">
            <a:schemeClr val="accent1"/>
          </a:lnRef>
          <a:fillRef idx="0">
            <a:schemeClr val="accent1"/>
          </a:fillRef>
          <a:effectRef idx="1">
            <a:schemeClr val="accent1"/>
          </a:effectRef>
          <a:fontRef idx="minor">
            <a:schemeClr val="tx1"/>
          </a:fontRef>
        </p:style>
      </p:cxnSp>
      <p:sp>
        <p:nvSpPr>
          <p:cNvPr id="14" name="Espace réservé du contenu 2"/>
          <p:cNvSpPr txBox="1">
            <a:spLocks/>
          </p:cNvSpPr>
          <p:nvPr userDrawn="1"/>
        </p:nvSpPr>
        <p:spPr>
          <a:xfrm>
            <a:off x="224367" y="1146176"/>
            <a:ext cx="3778251" cy="288925"/>
          </a:xfrm>
          <a:prstGeom prst="rect">
            <a:avLst/>
          </a:prstGeom>
          <a:solidFill>
            <a:schemeClr val="bg2"/>
          </a:solidFill>
          <a:ln w="25400" cap="flat" cmpd="sng" algn="ctr">
            <a:noFill/>
            <a:prstDash val="solid"/>
          </a:ln>
        </p:spPr>
        <p:style>
          <a:lnRef idx="2">
            <a:schemeClr val="dk1">
              <a:shade val="50000"/>
            </a:schemeClr>
          </a:lnRef>
          <a:fillRef idx="1">
            <a:schemeClr val="dk1"/>
          </a:fillRef>
          <a:effectRef idx="0">
            <a:schemeClr val="dk1"/>
          </a:effectRef>
          <a:fontRef idx="minor">
            <a:schemeClr val="lt1"/>
          </a:fontRef>
        </p:style>
        <p:txBody>
          <a:bodyPr anchor="ctr"/>
          <a:lstStyle>
            <a:lvl1pPr marL="342900" indent="-342900" algn="l" defTabSz="457200" rtl="0" eaLnBrk="1" latinLnBrk="0" hangingPunct="1">
              <a:spcBef>
                <a:spcPct val="20000"/>
              </a:spcBef>
              <a:buClr>
                <a:schemeClr val="accent1"/>
              </a:buClr>
              <a:buSzPct val="108000"/>
              <a:buFont typeface="Lucida Grande"/>
              <a:buChar char="❯"/>
              <a:defRPr sz="2000" kern="1200">
                <a:solidFill>
                  <a:schemeClr val="lt1"/>
                </a:solidFill>
                <a:latin typeface="+mn-lt"/>
                <a:ea typeface="+mn-ea"/>
                <a:cs typeface="+mn-cs"/>
              </a:defRPr>
            </a:lvl1pPr>
            <a:lvl2pPr marL="237600" indent="-176400" algn="l" defTabSz="457200" rtl="0" eaLnBrk="1" latinLnBrk="0" hangingPunct="1">
              <a:spcBef>
                <a:spcPts val="600"/>
              </a:spcBef>
              <a:buClr>
                <a:schemeClr val="accent1"/>
              </a:buClr>
              <a:buFont typeface="Arial"/>
              <a:buChar char="›"/>
              <a:defRPr sz="1600" kern="1200">
                <a:solidFill>
                  <a:schemeClr val="lt1"/>
                </a:solidFill>
                <a:latin typeface="+mn-lt"/>
                <a:ea typeface="+mn-ea"/>
                <a:cs typeface="+mn-cs"/>
              </a:defRPr>
            </a:lvl2pPr>
            <a:lvl3pPr marL="424800" indent="-158400" algn="l" defTabSz="457200" rtl="0" eaLnBrk="1" latinLnBrk="0" hangingPunct="1">
              <a:spcBef>
                <a:spcPct val="20000"/>
              </a:spcBef>
              <a:buClr>
                <a:schemeClr val="bg2"/>
              </a:buClr>
              <a:buFont typeface="Wingdings" charset="2"/>
              <a:buChar char="§"/>
              <a:defRPr sz="1600" kern="1200">
                <a:solidFill>
                  <a:schemeClr val="lt1"/>
                </a:solidFill>
                <a:latin typeface="+mn-lt"/>
                <a:ea typeface="+mn-ea"/>
                <a:cs typeface="+mn-cs"/>
              </a:defRPr>
            </a:lvl3pPr>
            <a:lvl4pPr marL="702000" indent="-228600" algn="l" defTabSz="457200" rtl="0" eaLnBrk="1" latinLnBrk="0" hangingPunct="1">
              <a:spcBef>
                <a:spcPct val="20000"/>
              </a:spcBef>
              <a:buFont typeface="Arial"/>
              <a:buChar char="–"/>
              <a:defRPr sz="1600" kern="1200">
                <a:solidFill>
                  <a:schemeClr val="lt1"/>
                </a:solidFill>
                <a:latin typeface="+mn-lt"/>
                <a:ea typeface="+mn-ea"/>
                <a:cs typeface="+mn-cs"/>
              </a:defRPr>
            </a:lvl4pPr>
            <a:lvl5pPr marL="1044000" indent="-228600" algn="l" defTabSz="457200" rtl="0" eaLnBrk="1" latinLnBrk="0" hangingPunct="1">
              <a:spcBef>
                <a:spcPct val="20000"/>
              </a:spcBef>
              <a:buFont typeface="Arial"/>
              <a:buChar char="•"/>
              <a:defRPr sz="16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marL="0" indent="0" fontAlgn="auto">
              <a:spcAft>
                <a:spcPts val="0"/>
              </a:spcAft>
              <a:buFont typeface="Lucida Grande"/>
              <a:buNone/>
              <a:defRPr/>
            </a:pPr>
            <a:r>
              <a:rPr lang="fr-FR" sz="1200" b="1" dirty="0">
                <a:solidFill>
                  <a:srgbClr val="FFFFFF"/>
                </a:solidFill>
              </a:rPr>
              <a:t>titre</a:t>
            </a:r>
          </a:p>
        </p:txBody>
      </p:sp>
      <p:sp>
        <p:nvSpPr>
          <p:cNvPr id="12" name="Titre 1"/>
          <p:cNvSpPr>
            <a:spLocks noGrp="1"/>
          </p:cNvSpPr>
          <p:nvPr>
            <p:ph type="title"/>
          </p:nvPr>
        </p:nvSpPr>
        <p:spPr>
          <a:xfrm>
            <a:off x="0" y="0"/>
            <a:ext cx="11582400" cy="913638"/>
          </a:xfrm>
        </p:spPr>
        <p:txBody>
          <a:bodyPr lIns="360000">
            <a:normAutofit/>
          </a:bodyPr>
          <a:lstStyle>
            <a:lvl1pPr>
              <a:defRPr sz="2800">
                <a:solidFill>
                  <a:srgbClr val="FFFFFF"/>
                </a:solidFill>
              </a:defRPr>
            </a:lvl1pPr>
          </a:lstStyle>
          <a:p>
            <a:r>
              <a:rPr lang="fr-FR" dirty="0"/>
              <a:t>Cliquez et modifiez le titre</a:t>
            </a:r>
          </a:p>
        </p:txBody>
      </p:sp>
      <p:sp>
        <p:nvSpPr>
          <p:cNvPr id="15" name="Espace réservé de la date 3"/>
          <p:cNvSpPr>
            <a:spLocks noGrp="1"/>
          </p:cNvSpPr>
          <p:nvPr>
            <p:ph type="dt" sz="half" idx="10"/>
          </p:nvPr>
        </p:nvSpPr>
        <p:spPr>
          <a:xfrm>
            <a:off x="1202267" y="6654801"/>
            <a:ext cx="2844800" cy="20637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000">
                <a:solidFill>
                  <a:schemeClr val="tx2"/>
                </a:solidFill>
                <a:cs typeface="Arial" charset="0"/>
              </a:defRPr>
            </a:lvl1pPr>
          </a:lstStyle>
          <a:p>
            <a:pPr>
              <a:defRPr/>
            </a:pPr>
            <a:endParaRPr lang="fr-FR"/>
          </a:p>
        </p:txBody>
      </p:sp>
      <p:sp>
        <p:nvSpPr>
          <p:cNvPr id="16" name="Espace réservé du pied de page 4"/>
          <p:cNvSpPr>
            <a:spLocks noGrp="1"/>
          </p:cNvSpPr>
          <p:nvPr>
            <p:ph type="ftr" sz="quarter" idx="11"/>
          </p:nvPr>
        </p:nvSpPr>
        <p:spPr>
          <a:xfrm>
            <a:off x="4053417" y="6654801"/>
            <a:ext cx="7010400" cy="206375"/>
          </a:xfrm>
          <a:prstGeom prst="rect">
            <a:avLst/>
          </a:prstGeom>
        </p:spPr>
        <p:txBody>
          <a:bodyPr vert="horz" wrap="square" lIns="91440" tIns="45720" rIns="91440" bIns="45720" numCol="1" anchor="b" anchorCtr="0" compatLnSpc="1">
            <a:prstTxWarp prst="textNoShape">
              <a:avLst/>
            </a:prstTxWarp>
          </a:bodyPr>
          <a:lstStyle>
            <a:lvl1pPr eaLnBrk="1" hangingPunct="1">
              <a:defRPr sz="1000">
                <a:solidFill>
                  <a:schemeClr val="tx2"/>
                </a:solidFill>
                <a:cs typeface="Arial" charset="0"/>
              </a:defRPr>
            </a:lvl1pPr>
          </a:lstStyle>
          <a:p>
            <a:pPr>
              <a:defRPr/>
            </a:pPr>
            <a:endParaRPr lang="fr-FR"/>
          </a:p>
        </p:txBody>
      </p:sp>
      <p:sp>
        <p:nvSpPr>
          <p:cNvPr id="17" name="Espace réservé du numéro de diapositive 5"/>
          <p:cNvSpPr>
            <a:spLocks noGrp="1"/>
          </p:cNvSpPr>
          <p:nvPr>
            <p:ph type="sldNum" sz="quarter" idx="12"/>
          </p:nvPr>
        </p:nvSpPr>
        <p:spPr>
          <a:xfrm>
            <a:off x="0" y="6553200"/>
            <a:ext cx="609600" cy="304800"/>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900">
                <a:solidFill>
                  <a:srgbClr val="009DE0"/>
                </a:solidFill>
                <a:cs typeface="Arial" charset="0"/>
              </a:defRPr>
            </a:lvl1pPr>
          </a:lstStyle>
          <a:p>
            <a:pPr>
              <a:defRPr/>
            </a:pPr>
            <a:fld id="{DEC728E4-BDC5-AD49-903D-43CFCC14E26B}" type="slidenum">
              <a:rPr lang="fr-FR"/>
              <a:pPr>
                <a:defRPr/>
              </a:pPr>
              <a:t>‹N°›</a:t>
            </a:fld>
            <a:endParaRPr lang="fr-FR"/>
          </a:p>
        </p:txBody>
      </p:sp>
    </p:spTree>
    <p:extLst>
      <p:ext uri="{BB962C8B-B14F-4D97-AF65-F5344CB8AC3E}">
        <p14:creationId xmlns:p14="http://schemas.microsoft.com/office/powerpoint/2010/main" val="37841284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pic>
        <p:nvPicPr>
          <p:cNvPr id="3" name="Espace réservé du contenu 3"/>
          <p:cNvPicPr>
            <a:picLocks noChangeAspect="1"/>
          </p:cNvPicPr>
          <p:nvPr userDrawn="1"/>
        </p:nvPicPr>
        <p:blipFill>
          <a:blip r:embed="rId2">
            <a:extLst>
              <a:ext uri="{28A0092B-C50C-407E-A947-70E740481C1C}">
                <a14:useLocalDpi xmlns:a14="http://schemas.microsoft.com/office/drawing/2010/main" val="0"/>
              </a:ext>
            </a:extLst>
          </a:blip>
          <a:srcRect t="18855" b="18855"/>
          <a:stretch>
            <a:fillRect/>
          </a:stretch>
        </p:blipFill>
        <p:spPr bwMode="auto">
          <a:xfrm>
            <a:off x="0" y="819151"/>
            <a:ext cx="12192000" cy="5438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ZoneTexte 3"/>
          <p:cNvSpPr txBox="1"/>
          <p:nvPr userDrawn="1"/>
        </p:nvSpPr>
        <p:spPr>
          <a:xfrm>
            <a:off x="5854701" y="1576389"/>
            <a:ext cx="5814484" cy="2625725"/>
          </a:xfrm>
          <a:prstGeom prst="rect">
            <a:avLst/>
          </a:prstGeom>
          <a:solidFill>
            <a:srgbClr val="FFFFFF">
              <a:alpha val="92000"/>
            </a:srgbClr>
          </a:solidFill>
          <a:ln>
            <a:noFill/>
          </a:ln>
        </p:spPr>
        <p:txBody>
          <a:bodyPr tIns="280800"/>
          <a:lstStyle/>
          <a:p>
            <a:pPr marL="355600" indent="-355600" defTabSz="541338" eaLnBrk="1" fontAlgn="auto" hangingPunct="1">
              <a:spcBef>
                <a:spcPts val="1200"/>
              </a:spcBef>
              <a:spcAft>
                <a:spcPts val="0"/>
              </a:spcAft>
              <a:buClr>
                <a:schemeClr val="accent6"/>
              </a:buClr>
              <a:buSzPct val="100000"/>
              <a:buFont typeface="Lucida Grande"/>
              <a:buChar char="➔"/>
              <a:defRPr/>
            </a:pPr>
            <a:r>
              <a:rPr lang="fr-FR" sz="2800" b="1" baseline="30000" dirty="0" err="1">
                <a:latin typeface="+mn-lt"/>
                <a:ea typeface="+mn-ea"/>
                <a:cs typeface="+mn-cs"/>
              </a:rPr>
              <a:t>excerferum</a:t>
            </a:r>
            <a:r>
              <a:rPr lang="fr-FR" sz="2800" b="1" baseline="30000" dirty="0">
                <a:latin typeface="+mn-lt"/>
                <a:ea typeface="+mn-ea"/>
                <a:cs typeface="+mn-cs"/>
              </a:rPr>
              <a:t> </a:t>
            </a:r>
            <a:r>
              <a:rPr lang="fr-FR" sz="2800" b="1" baseline="30000" dirty="0" err="1">
                <a:latin typeface="+mn-lt"/>
                <a:ea typeface="+mn-ea"/>
                <a:cs typeface="+mn-cs"/>
              </a:rPr>
              <a:t>nuscien</a:t>
            </a:r>
            <a:endParaRPr lang="fr-FR" sz="2800" b="1" baseline="30000" dirty="0">
              <a:latin typeface="+mn-lt"/>
              <a:ea typeface="+mn-ea"/>
              <a:cs typeface="+mn-cs"/>
            </a:endParaRPr>
          </a:p>
          <a:p>
            <a:pPr marL="355600" indent="-355600" defTabSz="541338" eaLnBrk="1" fontAlgn="auto" hangingPunct="1">
              <a:spcBef>
                <a:spcPts val="1200"/>
              </a:spcBef>
              <a:spcAft>
                <a:spcPts val="0"/>
              </a:spcAft>
              <a:buClr>
                <a:schemeClr val="accent6"/>
              </a:buClr>
              <a:buSzPct val="100000"/>
              <a:buFont typeface="Lucida Grande"/>
              <a:buChar char="➔"/>
              <a:defRPr/>
            </a:pPr>
            <a:r>
              <a:rPr lang="fr-FR" sz="2800" b="1" baseline="30000" dirty="0" err="1">
                <a:latin typeface="+mn-lt"/>
                <a:ea typeface="+mn-ea"/>
                <a:cs typeface="+mn-cs"/>
              </a:rPr>
              <a:t>ditione</a:t>
            </a:r>
            <a:r>
              <a:rPr lang="fr-FR" sz="2800" b="1" baseline="30000" dirty="0">
                <a:latin typeface="+mn-lt"/>
                <a:ea typeface="+mn-ea"/>
                <a:cs typeface="+mn-cs"/>
              </a:rPr>
              <a:t> </a:t>
            </a:r>
            <a:r>
              <a:rPr lang="fr-FR" sz="2800" b="1" baseline="30000" dirty="0" err="1">
                <a:latin typeface="+mn-lt"/>
                <a:ea typeface="+mn-ea"/>
                <a:cs typeface="+mn-cs"/>
              </a:rPr>
              <a:t>dic</a:t>
            </a:r>
            <a:r>
              <a:rPr lang="fr-FR" sz="2800" b="1" baseline="30000" dirty="0">
                <a:latin typeface="+mn-lt"/>
                <a:ea typeface="+mn-ea"/>
                <a:cs typeface="+mn-cs"/>
              </a:rPr>
              <a:t> tem </a:t>
            </a:r>
            <a:r>
              <a:rPr lang="fr-FR" sz="2800" b="1" baseline="30000" dirty="0" err="1">
                <a:latin typeface="+mn-lt"/>
                <a:ea typeface="+mn-ea"/>
                <a:cs typeface="+mn-cs"/>
              </a:rPr>
              <a:t>hiciliciist</a:t>
            </a:r>
            <a:r>
              <a:rPr lang="fr-FR" sz="2800" b="1" baseline="30000" dirty="0">
                <a:latin typeface="+mn-lt"/>
                <a:ea typeface="+mn-ea"/>
                <a:cs typeface="+mn-cs"/>
              </a:rPr>
              <a:t>, con rem </a:t>
            </a:r>
            <a:r>
              <a:rPr lang="fr-FR" sz="2800" b="1" baseline="30000" dirty="0" err="1">
                <a:latin typeface="+mn-lt"/>
                <a:ea typeface="+mn-ea"/>
                <a:cs typeface="+mn-cs"/>
              </a:rPr>
              <a:t>aut</a:t>
            </a:r>
            <a:r>
              <a:rPr lang="fr-FR" sz="2800" b="1" baseline="30000" dirty="0">
                <a:latin typeface="+mn-lt"/>
                <a:ea typeface="+mn-ea"/>
                <a:cs typeface="+mn-cs"/>
              </a:rPr>
              <a:t> </a:t>
            </a:r>
            <a:r>
              <a:rPr lang="fr-FR" sz="2800" b="1" baseline="30000" dirty="0" err="1">
                <a:latin typeface="+mn-lt"/>
                <a:ea typeface="+mn-ea"/>
                <a:cs typeface="+mn-cs"/>
              </a:rPr>
              <a:t>volest</a:t>
            </a:r>
            <a:r>
              <a:rPr lang="fr-FR" sz="2800" b="1" baseline="30000" dirty="0">
                <a:latin typeface="+mn-lt"/>
                <a:ea typeface="+mn-ea"/>
                <a:cs typeface="+mn-cs"/>
              </a:rPr>
              <a:t>, </a:t>
            </a:r>
            <a:r>
              <a:rPr lang="fr-FR" sz="2800" b="1" baseline="30000" dirty="0" err="1">
                <a:latin typeface="+mn-lt"/>
                <a:ea typeface="+mn-ea"/>
                <a:cs typeface="+mn-cs"/>
              </a:rPr>
              <a:t>sedi</a:t>
            </a:r>
            <a:r>
              <a:rPr lang="fr-FR" sz="2800" b="1" baseline="30000" dirty="0">
                <a:latin typeface="+mn-lt"/>
                <a:ea typeface="+mn-ea"/>
                <a:cs typeface="+mn-cs"/>
              </a:rPr>
              <a:t> doles </a:t>
            </a:r>
          </a:p>
          <a:p>
            <a:pPr marL="355600" indent="-355600" defTabSz="541338" eaLnBrk="1" fontAlgn="auto" hangingPunct="1">
              <a:spcBef>
                <a:spcPts val="1200"/>
              </a:spcBef>
              <a:spcAft>
                <a:spcPts val="0"/>
              </a:spcAft>
              <a:buClr>
                <a:schemeClr val="accent6"/>
              </a:buClr>
              <a:buSzPct val="100000"/>
              <a:buFont typeface="Lucida Grande"/>
              <a:buChar char="➔"/>
              <a:defRPr/>
            </a:pPr>
            <a:r>
              <a:rPr lang="fr-FR" sz="2800" b="1" baseline="30000" dirty="0" err="1">
                <a:latin typeface="+mn-lt"/>
                <a:ea typeface="+mn-ea"/>
                <a:cs typeface="+mn-cs"/>
              </a:rPr>
              <a:t>erro</a:t>
            </a:r>
            <a:r>
              <a:rPr lang="fr-FR" sz="2800" b="1" baseline="30000" dirty="0">
                <a:latin typeface="+mn-lt"/>
                <a:ea typeface="+mn-ea"/>
                <a:cs typeface="+mn-cs"/>
              </a:rPr>
              <a:t> te sa </a:t>
            </a:r>
            <a:r>
              <a:rPr lang="fr-FR" sz="2800" b="1" baseline="30000" dirty="0" err="1">
                <a:latin typeface="+mn-lt"/>
                <a:ea typeface="+mn-ea"/>
                <a:cs typeface="+mn-cs"/>
              </a:rPr>
              <a:t>sam</a:t>
            </a:r>
            <a:r>
              <a:rPr lang="fr-FR" sz="2800" b="1" baseline="30000" dirty="0">
                <a:latin typeface="+mn-lt"/>
                <a:ea typeface="+mn-ea"/>
                <a:cs typeface="+mn-cs"/>
              </a:rPr>
              <a:t> </a:t>
            </a:r>
            <a:r>
              <a:rPr lang="fr-FR" sz="2800" b="1" baseline="30000" dirty="0" err="1">
                <a:latin typeface="+mn-lt"/>
                <a:ea typeface="+mn-ea"/>
                <a:cs typeface="+mn-cs"/>
              </a:rPr>
              <a:t>volum</a:t>
            </a:r>
            <a:r>
              <a:rPr lang="fr-FR" sz="2800" b="1" baseline="30000" dirty="0">
                <a:latin typeface="+mn-lt"/>
                <a:ea typeface="+mn-ea"/>
                <a:cs typeface="+mn-cs"/>
              </a:rPr>
              <a:t> </a:t>
            </a:r>
            <a:r>
              <a:rPr lang="fr-FR" sz="2800" b="1" baseline="30000" dirty="0" err="1">
                <a:latin typeface="+mn-lt"/>
                <a:ea typeface="+mn-ea"/>
                <a:cs typeface="+mn-cs"/>
              </a:rPr>
              <a:t>dolumqui</a:t>
            </a:r>
            <a:r>
              <a:rPr lang="fr-FR" sz="2800" b="1" baseline="30000" dirty="0">
                <a:latin typeface="+mn-lt"/>
                <a:ea typeface="+mn-ea"/>
                <a:cs typeface="+mn-cs"/>
              </a:rPr>
              <a:t> </a:t>
            </a:r>
            <a:r>
              <a:rPr lang="fr-FR" sz="2800" b="1" baseline="30000" dirty="0" err="1">
                <a:latin typeface="+mn-lt"/>
                <a:ea typeface="+mn-ea"/>
                <a:cs typeface="+mn-cs"/>
              </a:rPr>
              <a:t>aceprae</a:t>
            </a:r>
            <a:r>
              <a:rPr lang="fr-FR" sz="2800" b="1" baseline="30000" dirty="0">
                <a:latin typeface="+mn-lt"/>
                <a:ea typeface="+mn-ea"/>
                <a:cs typeface="+mn-cs"/>
              </a:rPr>
              <a:t> </a:t>
            </a:r>
            <a:r>
              <a:rPr lang="fr-FR" sz="2800" b="1" baseline="30000" dirty="0" err="1">
                <a:latin typeface="+mn-lt"/>
                <a:ea typeface="+mn-ea"/>
                <a:cs typeface="+mn-cs"/>
              </a:rPr>
              <a:t>eicipsa</a:t>
            </a:r>
            <a:endParaRPr lang="fr-FR" sz="2800" b="1" baseline="30000" dirty="0">
              <a:latin typeface="+mn-lt"/>
              <a:ea typeface="+mn-ea"/>
              <a:cs typeface="+mn-cs"/>
            </a:endParaRPr>
          </a:p>
          <a:p>
            <a:pPr marL="355600" indent="-355600" defTabSz="541338" eaLnBrk="1" fontAlgn="auto" hangingPunct="1">
              <a:spcBef>
                <a:spcPts val="1200"/>
              </a:spcBef>
              <a:spcAft>
                <a:spcPts val="0"/>
              </a:spcAft>
              <a:buClr>
                <a:schemeClr val="accent6"/>
              </a:buClr>
              <a:buSzPct val="100000"/>
              <a:buFont typeface="Lucida Grande"/>
              <a:buChar char="➔"/>
              <a:defRPr/>
            </a:pPr>
            <a:r>
              <a:rPr lang="fr-FR" sz="2800" b="1" baseline="30000" dirty="0" err="1">
                <a:latin typeface="+mn-lt"/>
                <a:ea typeface="+mn-ea"/>
                <a:cs typeface="+mn-cs"/>
              </a:rPr>
              <a:t>pelesequod</a:t>
            </a:r>
            <a:r>
              <a:rPr lang="fr-FR" sz="2800" b="1" baseline="30000" dirty="0">
                <a:latin typeface="+mn-lt"/>
                <a:ea typeface="+mn-ea"/>
                <a:cs typeface="+mn-cs"/>
              </a:rPr>
              <a:t> que cum </a:t>
            </a:r>
            <a:r>
              <a:rPr lang="fr-FR" sz="2800" b="1" baseline="30000" dirty="0" err="1">
                <a:latin typeface="+mn-lt"/>
                <a:ea typeface="+mn-ea"/>
                <a:cs typeface="+mn-cs"/>
              </a:rPr>
              <a:t>hicieni</a:t>
            </a:r>
            <a:endParaRPr lang="fr-FR" sz="2800" b="1" dirty="0">
              <a:latin typeface="+mn-lt"/>
              <a:ea typeface="+mn-ea"/>
              <a:cs typeface="+mn-cs"/>
            </a:endParaRPr>
          </a:p>
        </p:txBody>
      </p:sp>
      <p:sp>
        <p:nvSpPr>
          <p:cNvPr id="5" name="Espace réservé du contenu 2"/>
          <p:cNvSpPr txBox="1">
            <a:spLocks/>
          </p:cNvSpPr>
          <p:nvPr userDrawn="1"/>
        </p:nvSpPr>
        <p:spPr>
          <a:xfrm>
            <a:off x="5744634" y="1409700"/>
            <a:ext cx="1104900" cy="268288"/>
          </a:xfrm>
          <a:prstGeom prst="rect">
            <a:avLst/>
          </a:prstGeom>
          <a:solidFill>
            <a:schemeClr val="accent1"/>
          </a:solidFill>
          <a:ln w="25400" cap="flat" cmpd="sng" algn="ctr">
            <a:noFill/>
            <a:prstDash val="solid"/>
          </a:ln>
        </p:spPr>
        <p:style>
          <a:lnRef idx="2">
            <a:schemeClr val="dk1">
              <a:shade val="50000"/>
            </a:schemeClr>
          </a:lnRef>
          <a:fillRef idx="1">
            <a:schemeClr val="dk1"/>
          </a:fillRef>
          <a:effectRef idx="0">
            <a:schemeClr val="dk1"/>
          </a:effectRef>
          <a:fontRef idx="minor">
            <a:schemeClr val="lt1"/>
          </a:fontRef>
        </p:style>
        <p:txBody>
          <a:bodyPr anchor="ctr"/>
          <a:lstStyle>
            <a:lvl1pPr marL="342900" indent="-342900" algn="l" defTabSz="457200" rtl="0" eaLnBrk="1" latinLnBrk="0" hangingPunct="1">
              <a:spcBef>
                <a:spcPct val="20000"/>
              </a:spcBef>
              <a:buClr>
                <a:schemeClr val="accent1"/>
              </a:buClr>
              <a:buSzPct val="108000"/>
              <a:buFont typeface="Lucida Grande"/>
              <a:buChar char="❯"/>
              <a:defRPr sz="2000" kern="1200">
                <a:solidFill>
                  <a:schemeClr val="lt1"/>
                </a:solidFill>
                <a:latin typeface="+mn-lt"/>
                <a:ea typeface="+mn-ea"/>
                <a:cs typeface="+mn-cs"/>
              </a:defRPr>
            </a:lvl1pPr>
            <a:lvl2pPr marL="237600" indent="-176400" algn="l" defTabSz="457200" rtl="0" eaLnBrk="1" latinLnBrk="0" hangingPunct="1">
              <a:spcBef>
                <a:spcPts val="600"/>
              </a:spcBef>
              <a:buClr>
                <a:schemeClr val="accent1"/>
              </a:buClr>
              <a:buFont typeface="Arial"/>
              <a:buChar char="›"/>
              <a:defRPr sz="1600" kern="1200">
                <a:solidFill>
                  <a:schemeClr val="lt1"/>
                </a:solidFill>
                <a:latin typeface="+mn-lt"/>
                <a:ea typeface="+mn-ea"/>
                <a:cs typeface="+mn-cs"/>
              </a:defRPr>
            </a:lvl2pPr>
            <a:lvl3pPr marL="424800" indent="-158400" algn="l" defTabSz="457200" rtl="0" eaLnBrk="1" latinLnBrk="0" hangingPunct="1">
              <a:spcBef>
                <a:spcPct val="20000"/>
              </a:spcBef>
              <a:buClr>
                <a:schemeClr val="bg2"/>
              </a:buClr>
              <a:buFont typeface="Wingdings" charset="2"/>
              <a:buChar char="§"/>
              <a:defRPr sz="1600" kern="1200">
                <a:solidFill>
                  <a:schemeClr val="lt1"/>
                </a:solidFill>
                <a:latin typeface="+mn-lt"/>
                <a:ea typeface="+mn-ea"/>
                <a:cs typeface="+mn-cs"/>
              </a:defRPr>
            </a:lvl3pPr>
            <a:lvl4pPr marL="702000" indent="-228600" algn="l" defTabSz="457200" rtl="0" eaLnBrk="1" latinLnBrk="0" hangingPunct="1">
              <a:spcBef>
                <a:spcPct val="20000"/>
              </a:spcBef>
              <a:buFont typeface="Arial"/>
              <a:buChar char="–"/>
              <a:defRPr sz="1600" kern="1200">
                <a:solidFill>
                  <a:schemeClr val="lt1"/>
                </a:solidFill>
                <a:latin typeface="+mn-lt"/>
                <a:ea typeface="+mn-ea"/>
                <a:cs typeface="+mn-cs"/>
              </a:defRPr>
            </a:lvl4pPr>
            <a:lvl5pPr marL="1044000" indent="-228600" algn="l" defTabSz="457200" rtl="0" eaLnBrk="1" latinLnBrk="0" hangingPunct="1">
              <a:spcBef>
                <a:spcPct val="20000"/>
              </a:spcBef>
              <a:buFont typeface="Arial"/>
              <a:buChar char="•"/>
              <a:defRPr sz="1600" kern="1200">
                <a:solidFill>
                  <a:schemeClr val="lt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lt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lt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lt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lt1"/>
                </a:solidFill>
                <a:latin typeface="+mn-lt"/>
                <a:ea typeface="+mn-ea"/>
                <a:cs typeface="+mn-cs"/>
              </a:defRPr>
            </a:lvl9pPr>
          </a:lstStyle>
          <a:p>
            <a:pPr marL="0" indent="0" fontAlgn="auto">
              <a:spcAft>
                <a:spcPts val="0"/>
              </a:spcAft>
              <a:buFont typeface="Lucida Grande"/>
              <a:buNone/>
              <a:defRPr/>
            </a:pPr>
            <a:r>
              <a:rPr lang="fr-FR" sz="1800" b="1">
                <a:solidFill>
                  <a:srgbClr val="FFFFFF"/>
                </a:solidFill>
              </a:rPr>
              <a:t>titre</a:t>
            </a:r>
            <a:endParaRPr lang="fr-FR" sz="1800" b="1" dirty="0">
              <a:solidFill>
                <a:srgbClr val="FFFFFF"/>
              </a:solidFill>
            </a:endParaRPr>
          </a:p>
        </p:txBody>
      </p:sp>
      <p:pic>
        <p:nvPicPr>
          <p:cNvPr id="6" name="Image 6"/>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1586634" y="6403976"/>
            <a:ext cx="622300" cy="466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Rogner un rectangle à un seul coin 6"/>
          <p:cNvSpPr/>
          <p:nvPr userDrawn="1"/>
        </p:nvSpPr>
        <p:spPr>
          <a:xfrm>
            <a:off x="0" y="0"/>
            <a:ext cx="12208933" cy="914400"/>
          </a:xfrm>
          <a:prstGeom prst="snip1Rect">
            <a:avLst>
              <a:gd name="adj" fmla="val 4576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800"/>
          </a:p>
        </p:txBody>
      </p:sp>
      <p:cxnSp>
        <p:nvCxnSpPr>
          <p:cNvPr id="8" name="Connecteur droit 7"/>
          <p:cNvCxnSpPr/>
          <p:nvPr userDrawn="1"/>
        </p:nvCxnSpPr>
        <p:spPr>
          <a:xfrm flipV="1">
            <a:off x="4002618" y="6653214"/>
            <a:ext cx="129116" cy="204787"/>
          </a:xfrm>
          <a:prstGeom prst="line">
            <a:avLst/>
          </a:prstGeom>
          <a:ln w="6350" cmpd="sng"/>
          <a:effectLst/>
        </p:spPr>
        <p:style>
          <a:lnRef idx="2">
            <a:schemeClr val="accent1"/>
          </a:lnRef>
          <a:fillRef idx="0">
            <a:schemeClr val="accent1"/>
          </a:fillRef>
          <a:effectRef idx="1">
            <a:schemeClr val="accent1"/>
          </a:effectRef>
          <a:fontRef idx="minor">
            <a:schemeClr val="tx1"/>
          </a:fontRef>
        </p:style>
      </p:cxnSp>
      <p:sp>
        <p:nvSpPr>
          <p:cNvPr id="17" name="Titre 1"/>
          <p:cNvSpPr>
            <a:spLocks noGrp="1"/>
          </p:cNvSpPr>
          <p:nvPr>
            <p:ph type="title"/>
          </p:nvPr>
        </p:nvSpPr>
        <p:spPr>
          <a:xfrm>
            <a:off x="0" y="0"/>
            <a:ext cx="11582400" cy="913638"/>
          </a:xfrm>
        </p:spPr>
        <p:txBody>
          <a:bodyPr lIns="360000">
            <a:normAutofit/>
          </a:bodyPr>
          <a:lstStyle>
            <a:lvl1pPr>
              <a:defRPr sz="2800">
                <a:solidFill>
                  <a:srgbClr val="FFFFFF"/>
                </a:solidFill>
              </a:defRPr>
            </a:lvl1pPr>
          </a:lstStyle>
          <a:p>
            <a:r>
              <a:rPr lang="fr-FR" dirty="0"/>
              <a:t>Cliquez et modifiez le titre</a:t>
            </a:r>
          </a:p>
        </p:txBody>
      </p:sp>
      <p:sp>
        <p:nvSpPr>
          <p:cNvPr id="9" name="Espace réservé de la date 3"/>
          <p:cNvSpPr>
            <a:spLocks noGrp="1"/>
          </p:cNvSpPr>
          <p:nvPr>
            <p:ph type="dt" sz="half" idx="10"/>
          </p:nvPr>
        </p:nvSpPr>
        <p:spPr>
          <a:xfrm>
            <a:off x="1202267" y="6654801"/>
            <a:ext cx="2844800" cy="206375"/>
          </a:xfrm>
          <a:prstGeom prst="rect">
            <a:avLst/>
          </a:prstGeom>
        </p:spPr>
        <p:txBody>
          <a:bodyPr vert="horz" wrap="square" lIns="91440" tIns="45720" rIns="91440" bIns="45720" numCol="1" anchor="b" anchorCtr="0" compatLnSpc="1">
            <a:prstTxWarp prst="textNoShape">
              <a:avLst/>
            </a:prstTxWarp>
          </a:bodyPr>
          <a:lstStyle>
            <a:lvl1pPr algn="r" eaLnBrk="1" hangingPunct="1">
              <a:defRPr sz="1000">
                <a:solidFill>
                  <a:schemeClr val="tx2"/>
                </a:solidFill>
                <a:cs typeface="Arial" charset="0"/>
              </a:defRPr>
            </a:lvl1pPr>
          </a:lstStyle>
          <a:p>
            <a:pPr>
              <a:defRPr/>
            </a:pPr>
            <a:endParaRPr lang="fr-FR"/>
          </a:p>
        </p:txBody>
      </p:sp>
      <p:sp>
        <p:nvSpPr>
          <p:cNvPr id="10" name="Espace réservé du pied de page 4"/>
          <p:cNvSpPr>
            <a:spLocks noGrp="1"/>
          </p:cNvSpPr>
          <p:nvPr>
            <p:ph type="ftr" sz="quarter" idx="11"/>
          </p:nvPr>
        </p:nvSpPr>
        <p:spPr>
          <a:xfrm>
            <a:off x="4053417" y="6654801"/>
            <a:ext cx="7010400" cy="206375"/>
          </a:xfrm>
          <a:prstGeom prst="rect">
            <a:avLst/>
          </a:prstGeom>
        </p:spPr>
        <p:txBody>
          <a:bodyPr vert="horz" wrap="square" lIns="91440" tIns="45720" rIns="91440" bIns="45720" numCol="1" anchor="b" anchorCtr="0" compatLnSpc="1">
            <a:prstTxWarp prst="textNoShape">
              <a:avLst/>
            </a:prstTxWarp>
          </a:bodyPr>
          <a:lstStyle>
            <a:lvl1pPr eaLnBrk="1" hangingPunct="1">
              <a:defRPr sz="1000">
                <a:solidFill>
                  <a:schemeClr val="tx2"/>
                </a:solidFill>
                <a:cs typeface="Arial" charset="0"/>
              </a:defRPr>
            </a:lvl1pPr>
          </a:lstStyle>
          <a:p>
            <a:pPr>
              <a:defRPr/>
            </a:pPr>
            <a:endParaRPr lang="fr-FR"/>
          </a:p>
        </p:txBody>
      </p:sp>
      <p:sp>
        <p:nvSpPr>
          <p:cNvPr id="11" name="Espace réservé du numéro de diapositive 5"/>
          <p:cNvSpPr>
            <a:spLocks noGrp="1"/>
          </p:cNvSpPr>
          <p:nvPr>
            <p:ph type="sldNum" sz="quarter" idx="12"/>
          </p:nvPr>
        </p:nvSpPr>
        <p:spPr>
          <a:xfrm>
            <a:off x="0" y="6553200"/>
            <a:ext cx="609600" cy="304800"/>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900">
                <a:solidFill>
                  <a:srgbClr val="009DE0"/>
                </a:solidFill>
                <a:cs typeface="Arial" charset="0"/>
              </a:defRPr>
            </a:lvl1pPr>
          </a:lstStyle>
          <a:p>
            <a:pPr>
              <a:defRPr/>
            </a:pPr>
            <a:fld id="{E02C6363-929F-CB40-8275-F0EED291F324}" type="slidenum">
              <a:rPr lang="fr-FR"/>
              <a:pPr>
                <a:defRPr/>
              </a:pPr>
              <a:t>‹N°›</a:t>
            </a:fld>
            <a:endParaRPr lang="fr-FR"/>
          </a:p>
        </p:txBody>
      </p:sp>
    </p:spTree>
    <p:extLst>
      <p:ext uri="{BB962C8B-B14F-4D97-AF65-F5344CB8AC3E}">
        <p14:creationId xmlns:p14="http://schemas.microsoft.com/office/powerpoint/2010/main" val="40519225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Diapositiva de título" type="title">
  <p:cSld name="Diapositiva de título">
    <p:spTree>
      <p:nvGrpSpPr>
        <p:cNvPr id="1" name="Shape 11"/>
        <p:cNvGrpSpPr/>
        <p:nvPr/>
      </p:nvGrpSpPr>
      <p:grpSpPr>
        <a:xfrm>
          <a:off x="0" y="0"/>
          <a:ext cx="0" cy="0"/>
          <a:chOff x="0" y="0"/>
          <a:chExt cx="0" cy="0"/>
        </a:xfrm>
      </p:grpSpPr>
      <p:sp>
        <p:nvSpPr>
          <p:cNvPr id="12" name="Google Shape;12;p5"/>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5"/>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extLst>
      <p:ext uri="{BB962C8B-B14F-4D97-AF65-F5344CB8AC3E}">
        <p14:creationId xmlns:p14="http://schemas.microsoft.com/office/powerpoint/2010/main" val="28036861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ítulo y objetos" type="obj">
  <p:cSld name="Título y objetos">
    <p:spTree>
      <p:nvGrpSpPr>
        <p:cNvPr id="1" name="Shape 17"/>
        <p:cNvGrpSpPr/>
        <p:nvPr/>
      </p:nvGrpSpPr>
      <p:grpSpPr>
        <a:xfrm>
          <a:off x="0" y="0"/>
          <a:ext cx="0" cy="0"/>
          <a:chOff x="0" y="0"/>
          <a:chExt cx="0" cy="0"/>
        </a:xfrm>
      </p:grpSpPr>
      <p:sp>
        <p:nvSpPr>
          <p:cNvPr id="18" name="Google Shape;18;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extLst>
      <p:ext uri="{BB962C8B-B14F-4D97-AF65-F5344CB8AC3E}">
        <p14:creationId xmlns:p14="http://schemas.microsoft.com/office/powerpoint/2010/main" val="2267504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olo el título" type="titleOnly">
  <p:cSld name="Solo el título">
    <p:spTree>
      <p:nvGrpSpPr>
        <p:cNvPr id="1" name="Shape 23"/>
        <p:cNvGrpSpPr/>
        <p:nvPr/>
      </p:nvGrpSpPr>
      <p:grpSpPr>
        <a:xfrm>
          <a:off x="0" y="0"/>
          <a:ext cx="0" cy="0"/>
          <a:chOff x="0" y="0"/>
          <a:chExt cx="0" cy="0"/>
        </a:xfrm>
      </p:grpSpPr>
      <p:sp>
        <p:nvSpPr>
          <p:cNvPr id="24" name="Google Shape;24;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extLst>
      <p:ext uri="{BB962C8B-B14F-4D97-AF65-F5344CB8AC3E}">
        <p14:creationId xmlns:p14="http://schemas.microsoft.com/office/powerpoint/2010/main" val="3414302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41"/>
        <p:cNvGrpSpPr/>
        <p:nvPr/>
      </p:nvGrpSpPr>
      <p:grpSpPr>
        <a:xfrm>
          <a:off x="0" y="0"/>
          <a:ext cx="0" cy="0"/>
          <a:chOff x="0" y="0"/>
          <a:chExt cx="0" cy="0"/>
        </a:xfrm>
      </p:grpSpPr>
      <p:sp>
        <p:nvSpPr>
          <p:cNvPr id="42" name="Google Shape;42;p10"/>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10"/>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4" name="Google Shape;44;p10"/>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0"/>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6" name="Google Shape;46;p10"/>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Encabezado de sección" type="secHead">
  <p:cSld name="Encabezado de sección">
    <p:spTree>
      <p:nvGrpSpPr>
        <p:cNvPr id="1" name="Shape 28"/>
        <p:cNvGrpSpPr/>
        <p:nvPr/>
      </p:nvGrpSpPr>
      <p:grpSpPr>
        <a:xfrm>
          <a:off x="0" y="0"/>
          <a:ext cx="0" cy="0"/>
          <a:chOff x="0" y="0"/>
          <a:chExt cx="0" cy="0"/>
        </a:xfrm>
      </p:grpSpPr>
      <p:sp>
        <p:nvSpPr>
          <p:cNvPr id="29" name="Google Shape;29;p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1" name="Google Shape;31;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extLst>
      <p:ext uri="{BB962C8B-B14F-4D97-AF65-F5344CB8AC3E}">
        <p14:creationId xmlns:p14="http://schemas.microsoft.com/office/powerpoint/2010/main" val="35468961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Dos objetos" type="twoObj">
  <p:cSld name="Dos objetos">
    <p:spTree>
      <p:nvGrpSpPr>
        <p:cNvPr id="1" name="Shape 34"/>
        <p:cNvGrpSpPr/>
        <p:nvPr/>
      </p:nvGrpSpPr>
      <p:grpSpPr>
        <a:xfrm>
          <a:off x="0" y="0"/>
          <a:ext cx="0" cy="0"/>
          <a:chOff x="0" y="0"/>
          <a:chExt cx="0" cy="0"/>
        </a:xfrm>
      </p:grpSpPr>
      <p:sp>
        <p:nvSpPr>
          <p:cNvPr id="35" name="Google Shape;35;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6" name="Google Shape;36;p9"/>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9"/>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0" name="Google Shape;40;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extLst>
      <p:ext uri="{BB962C8B-B14F-4D97-AF65-F5344CB8AC3E}">
        <p14:creationId xmlns:p14="http://schemas.microsoft.com/office/powerpoint/2010/main" val="26285531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omparación" type="twoTxTwoObj">
  <p:cSld name="Comparación">
    <p:spTree>
      <p:nvGrpSpPr>
        <p:cNvPr id="1" name="Shape 41"/>
        <p:cNvGrpSpPr/>
        <p:nvPr/>
      </p:nvGrpSpPr>
      <p:grpSpPr>
        <a:xfrm>
          <a:off x="0" y="0"/>
          <a:ext cx="0" cy="0"/>
          <a:chOff x="0" y="0"/>
          <a:chExt cx="0" cy="0"/>
        </a:xfrm>
      </p:grpSpPr>
      <p:sp>
        <p:nvSpPr>
          <p:cNvPr id="42" name="Google Shape;42;p10"/>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10"/>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4" name="Google Shape;44;p10"/>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5" name="Google Shape;45;p10"/>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6" name="Google Shape;46;p10"/>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7" name="Google Shape;47;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extLst>
      <p:ext uri="{BB962C8B-B14F-4D97-AF65-F5344CB8AC3E}">
        <p14:creationId xmlns:p14="http://schemas.microsoft.com/office/powerpoint/2010/main" val="29312142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ido con título" type="objTx">
  <p:cSld name="Contenido con título">
    <p:spTree>
      <p:nvGrpSpPr>
        <p:cNvPr id="1" name="Shape 54"/>
        <p:cNvGrpSpPr/>
        <p:nvPr/>
      </p:nvGrpSpPr>
      <p:grpSpPr>
        <a:xfrm>
          <a:off x="0" y="0"/>
          <a:ext cx="0" cy="0"/>
          <a:chOff x="0" y="0"/>
          <a:chExt cx="0" cy="0"/>
        </a:xfrm>
      </p:grpSpPr>
      <p:sp>
        <p:nvSpPr>
          <p:cNvPr id="55" name="Google Shape;55;p1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extLst>
      <p:ext uri="{BB962C8B-B14F-4D97-AF65-F5344CB8AC3E}">
        <p14:creationId xmlns:p14="http://schemas.microsoft.com/office/powerpoint/2010/main" val="41337055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Imagen con título" type="picTx">
  <p:cSld name="Imagen con título">
    <p:spTree>
      <p:nvGrpSpPr>
        <p:cNvPr id="1" name="Shape 61"/>
        <p:cNvGrpSpPr/>
        <p:nvPr/>
      </p:nvGrpSpPr>
      <p:grpSpPr>
        <a:xfrm>
          <a:off x="0" y="0"/>
          <a:ext cx="0" cy="0"/>
          <a:chOff x="0" y="0"/>
          <a:chExt cx="0" cy="0"/>
        </a:xfrm>
      </p:grpSpPr>
      <p:sp>
        <p:nvSpPr>
          <p:cNvPr id="62" name="Google Shape;62;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3"/>
          <p:cNvSpPr>
            <a:spLocks noGrp="1"/>
          </p:cNvSpPr>
          <p:nvPr>
            <p:ph type="pic" idx="2"/>
          </p:nvPr>
        </p:nvSpPr>
        <p:spPr>
          <a:xfrm>
            <a:off x="5183188" y="987425"/>
            <a:ext cx="6172200" cy="4873625"/>
          </a:xfrm>
          <a:prstGeom prst="rect">
            <a:avLst/>
          </a:prstGeom>
          <a:noFill/>
          <a:ln>
            <a:noFill/>
          </a:ln>
        </p:spPr>
      </p:sp>
      <p:sp>
        <p:nvSpPr>
          <p:cNvPr id="64" name="Google Shape;64;p1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extLst>
      <p:ext uri="{BB962C8B-B14F-4D97-AF65-F5344CB8AC3E}">
        <p14:creationId xmlns:p14="http://schemas.microsoft.com/office/powerpoint/2010/main" val="27453836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ítulo y texto vertical" type="vertTx">
  <p:cSld name="Título y texto vertical">
    <p:spTree>
      <p:nvGrpSpPr>
        <p:cNvPr id="1" name="Shape 68"/>
        <p:cNvGrpSpPr/>
        <p:nvPr/>
      </p:nvGrpSpPr>
      <p:grpSpPr>
        <a:xfrm>
          <a:off x="0" y="0"/>
          <a:ext cx="0" cy="0"/>
          <a:chOff x="0" y="0"/>
          <a:chExt cx="0" cy="0"/>
        </a:xfrm>
      </p:grpSpPr>
      <p:sp>
        <p:nvSpPr>
          <p:cNvPr id="69" name="Google Shape;69;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extLst>
      <p:ext uri="{BB962C8B-B14F-4D97-AF65-F5344CB8AC3E}">
        <p14:creationId xmlns:p14="http://schemas.microsoft.com/office/powerpoint/2010/main" val="13610718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Título vertical y texto">
    <p:spTree>
      <p:nvGrpSpPr>
        <p:cNvPr id="1" name="Shape 74"/>
        <p:cNvGrpSpPr/>
        <p:nvPr/>
      </p:nvGrpSpPr>
      <p:grpSpPr>
        <a:xfrm>
          <a:off x="0" y="0"/>
          <a:ext cx="0" cy="0"/>
          <a:chOff x="0" y="0"/>
          <a:chExt cx="0" cy="0"/>
        </a:xfrm>
      </p:grpSpPr>
      <p:sp>
        <p:nvSpPr>
          <p:cNvPr id="75" name="Google Shape;75;p1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extLst>
      <p:ext uri="{BB962C8B-B14F-4D97-AF65-F5344CB8AC3E}">
        <p14:creationId xmlns:p14="http://schemas.microsoft.com/office/powerpoint/2010/main" val="3168377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0"/>
        <p:cNvGrpSpPr/>
        <p:nvPr/>
      </p:nvGrpSpPr>
      <p:grpSpPr>
        <a:xfrm>
          <a:off x="0" y="0"/>
          <a:ext cx="0" cy="0"/>
          <a:chOff x="0" y="0"/>
          <a:chExt cx="0" cy="0"/>
        </a:xfrm>
      </p:grpSpPr>
      <p:sp>
        <p:nvSpPr>
          <p:cNvPr id="51" name="Google Shape;51;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54"/>
        <p:cNvGrpSpPr/>
        <p:nvPr/>
      </p:nvGrpSpPr>
      <p:grpSpPr>
        <a:xfrm>
          <a:off x="0" y="0"/>
          <a:ext cx="0" cy="0"/>
          <a:chOff x="0" y="0"/>
          <a:chExt cx="0" cy="0"/>
        </a:xfrm>
      </p:grpSpPr>
      <p:sp>
        <p:nvSpPr>
          <p:cNvPr id="55" name="Google Shape;55;p1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12"/>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12"/>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61"/>
        <p:cNvGrpSpPr/>
        <p:nvPr/>
      </p:nvGrpSpPr>
      <p:grpSpPr>
        <a:xfrm>
          <a:off x="0" y="0"/>
          <a:ext cx="0" cy="0"/>
          <a:chOff x="0" y="0"/>
          <a:chExt cx="0" cy="0"/>
        </a:xfrm>
      </p:grpSpPr>
      <p:sp>
        <p:nvSpPr>
          <p:cNvPr id="62" name="Google Shape;62;p1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13"/>
          <p:cNvSpPr>
            <a:spLocks noGrp="1"/>
          </p:cNvSpPr>
          <p:nvPr>
            <p:ph type="pic" idx="2"/>
          </p:nvPr>
        </p:nvSpPr>
        <p:spPr>
          <a:xfrm>
            <a:off x="5183188" y="987425"/>
            <a:ext cx="6172200" cy="4873625"/>
          </a:xfrm>
          <a:prstGeom prst="rect">
            <a:avLst/>
          </a:prstGeom>
          <a:noFill/>
          <a:ln>
            <a:noFill/>
          </a:ln>
        </p:spPr>
      </p:sp>
      <p:sp>
        <p:nvSpPr>
          <p:cNvPr id="64" name="Google Shape;64;p13"/>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68"/>
        <p:cNvGrpSpPr/>
        <p:nvPr/>
      </p:nvGrpSpPr>
      <p:grpSpPr>
        <a:xfrm>
          <a:off x="0" y="0"/>
          <a:ext cx="0" cy="0"/>
          <a:chOff x="0" y="0"/>
          <a:chExt cx="0" cy="0"/>
        </a:xfrm>
      </p:grpSpPr>
      <p:sp>
        <p:nvSpPr>
          <p:cNvPr id="69" name="Google Shape;69;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74"/>
        <p:cNvGrpSpPr/>
        <p:nvPr/>
      </p:nvGrpSpPr>
      <p:grpSpPr>
        <a:xfrm>
          <a:off x="0" y="0"/>
          <a:ext cx="0" cy="0"/>
          <a:chOff x="0" y="0"/>
          <a:chExt cx="0" cy="0"/>
        </a:xfrm>
      </p:grpSpPr>
      <p:sp>
        <p:nvSpPr>
          <p:cNvPr id="75" name="Google Shape;75;p15"/>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5"/>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Diapositive de titre">
    <p:spTree>
      <p:nvGrpSpPr>
        <p:cNvPr id="1" name=""/>
        <p:cNvGrpSpPr/>
        <p:nvPr/>
      </p:nvGrpSpPr>
      <p:grpSpPr>
        <a:xfrm>
          <a:off x="0" y="0"/>
          <a:ext cx="0" cy="0"/>
          <a:chOff x="0" y="0"/>
          <a:chExt cx="0" cy="0"/>
        </a:xfrm>
      </p:grpSpPr>
      <p:sp>
        <p:nvSpPr>
          <p:cNvPr id="4" name="Triangle rectangle 3"/>
          <p:cNvSpPr>
            <a:spLocks noChangeArrowheads="1"/>
          </p:cNvSpPr>
          <p:nvPr userDrawn="1"/>
        </p:nvSpPr>
        <p:spPr bwMode="auto">
          <a:xfrm flipV="1">
            <a:off x="0" y="1"/>
            <a:ext cx="12192000" cy="4429125"/>
          </a:xfrm>
          <a:prstGeom prst="rtTriangle">
            <a:avLst/>
          </a:prstGeom>
          <a:solidFill>
            <a:srgbClr val="009DE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defTabSz="914400" eaLnBrk="1" hangingPunct="1">
              <a:defRPr/>
            </a:pPr>
            <a:r>
              <a:rPr lang="fr-FR" altLang="fr-FR" sz="1800">
                <a:solidFill>
                  <a:srgbClr val="000000"/>
                </a:solidFill>
                <a:cs typeface="+mn-cs"/>
              </a:rPr>
              <a:t> </a:t>
            </a:r>
          </a:p>
        </p:txBody>
      </p:sp>
      <p:pic>
        <p:nvPicPr>
          <p:cNvPr id="5" name="Image 4" descr="Animationx10.gif"/>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651752" y="5349876"/>
            <a:ext cx="4246033" cy="1279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3" name="Sous-titre 2"/>
          <p:cNvSpPr>
            <a:spLocks noGrp="1"/>
          </p:cNvSpPr>
          <p:nvPr>
            <p:ph type="subTitle" idx="1"/>
          </p:nvPr>
        </p:nvSpPr>
        <p:spPr>
          <a:xfrm>
            <a:off x="2652098" y="2341151"/>
            <a:ext cx="7283068" cy="2083093"/>
          </a:xfrm>
          <a:prstGeom prst="rect">
            <a:avLst/>
          </a:prstGeom>
          <a:solidFill>
            <a:srgbClr val="443A31"/>
          </a:solidFill>
        </p:spPr>
        <p:txBody>
          <a:bodyPr lIns="180000" tIns="180000" rIns="180000" bIns="180000" anchor="ctr"/>
          <a:lstStyle>
            <a:lvl1pPr marL="0" indent="0" algn="l">
              <a:buNone/>
              <a:defRPr>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a:t>Cliquez pour modifier le style des sous-titres du masque</a:t>
            </a:r>
          </a:p>
        </p:txBody>
      </p:sp>
      <p:sp>
        <p:nvSpPr>
          <p:cNvPr id="15" name="Titre 14"/>
          <p:cNvSpPr>
            <a:spLocks noGrp="1"/>
          </p:cNvSpPr>
          <p:nvPr>
            <p:ph type="title"/>
          </p:nvPr>
        </p:nvSpPr>
        <p:spPr>
          <a:xfrm>
            <a:off x="270932" y="262056"/>
            <a:ext cx="8534400" cy="2066512"/>
          </a:xfrm>
        </p:spPr>
        <p:txBody>
          <a:bodyPr/>
          <a:lstStyle>
            <a:lvl1pPr>
              <a:defRPr>
                <a:solidFill>
                  <a:srgbClr val="FFFFFF"/>
                </a:solidFill>
              </a:defRPr>
            </a:lvl1pPr>
          </a:lstStyle>
          <a:p>
            <a:r>
              <a:rPr lang="fr-FR" dirty="0"/>
              <a:t>Cliquez et modifiez le titre</a:t>
            </a:r>
          </a:p>
        </p:txBody>
      </p:sp>
    </p:spTree>
    <p:extLst>
      <p:ext uri="{BB962C8B-B14F-4D97-AF65-F5344CB8AC3E}">
        <p14:creationId xmlns:p14="http://schemas.microsoft.com/office/powerpoint/2010/main" val="851300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ítulo y objetos" type="obj">
  <p:cSld name="Título y objetos">
    <p:spTree>
      <p:nvGrpSpPr>
        <p:cNvPr id="1" name="Shape 17"/>
        <p:cNvGrpSpPr/>
        <p:nvPr/>
      </p:nvGrpSpPr>
      <p:grpSpPr>
        <a:xfrm>
          <a:off x="0" y="0"/>
          <a:ext cx="0" cy="0"/>
          <a:chOff x="0" y="0"/>
          <a:chExt cx="0" cy="0"/>
        </a:xfrm>
      </p:grpSpPr>
      <p:sp>
        <p:nvSpPr>
          <p:cNvPr id="18" name="Google Shape;18;p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a:t>
            </a:fld>
            <a:endParaRPr/>
          </a:p>
        </p:txBody>
      </p:sp>
    </p:spTree>
    <p:extLst>
      <p:ext uri="{BB962C8B-B14F-4D97-AF65-F5344CB8AC3E}">
        <p14:creationId xmlns:p14="http://schemas.microsoft.com/office/powerpoint/2010/main" val="1446154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2.xml"/><Relationship Id="rId7" Type="http://schemas.openxmlformats.org/officeDocument/2006/relationships/slideLayout" Target="../slideLayouts/slideLayout16.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slideLayout" Target="../slideLayouts/slideLayout15.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theme" Target="../theme/theme3.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a:t>
            </a:fld>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70" r:id="rId9"/>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ce réservé du titre 1"/>
          <p:cNvSpPr>
            <a:spLocks noGrp="1"/>
          </p:cNvSpPr>
          <p:nvPr>
            <p:ph type="title"/>
          </p:nvPr>
        </p:nvSpPr>
        <p:spPr bwMode="auto">
          <a:xfrm>
            <a:off x="609600" y="274638"/>
            <a:ext cx="10972800" cy="11430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t>Cliquez et modifiez le titre</a:t>
            </a:r>
          </a:p>
        </p:txBody>
      </p:sp>
      <p:sp>
        <p:nvSpPr>
          <p:cNvPr id="1027" name="Espace réservé du texte 2"/>
          <p:cNvSpPr>
            <a:spLocks noGrp="1"/>
          </p:cNvSpPr>
          <p:nvPr>
            <p:ph type="body" idx="1"/>
          </p:nvPr>
        </p:nvSpPr>
        <p:spPr bwMode="auto">
          <a:xfrm>
            <a:off x="609600" y="1600201"/>
            <a:ext cx="10972800" cy="4525963"/>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307786696"/>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Lst>
  <p:transition spd="slow"/>
  <p:hf hdr="0" ftr="0" dt="0"/>
  <p:txStyles>
    <p:titleStyle>
      <a:lvl1pPr algn="l" defTabSz="457200" rtl="0" eaLnBrk="0" fontAlgn="base" hangingPunct="0">
        <a:spcBef>
          <a:spcPct val="0"/>
        </a:spcBef>
        <a:spcAft>
          <a:spcPct val="0"/>
        </a:spcAft>
        <a:defRPr sz="4400" kern="1200">
          <a:solidFill>
            <a:schemeClr val="tx1"/>
          </a:solidFill>
          <a:latin typeface="+mj-lt"/>
          <a:ea typeface="MS PGothic" panose="020B0600070205080204" pitchFamily="34" charset="-128"/>
          <a:cs typeface="MS PGothic" charset="0"/>
        </a:defRPr>
      </a:lvl1pPr>
      <a:lvl2pPr algn="l" defTabSz="457200" rtl="0" eaLnBrk="0" fontAlgn="base" hangingPunct="0">
        <a:spcBef>
          <a:spcPct val="0"/>
        </a:spcBef>
        <a:spcAft>
          <a:spcPct val="0"/>
        </a:spcAft>
        <a:defRPr sz="4400">
          <a:solidFill>
            <a:schemeClr val="tx1"/>
          </a:solidFill>
          <a:latin typeface="Arial" charset="0"/>
          <a:ea typeface="MS PGothic" panose="020B0600070205080204" pitchFamily="34" charset="-128"/>
          <a:cs typeface="MS PGothic" charset="0"/>
        </a:defRPr>
      </a:lvl2pPr>
      <a:lvl3pPr algn="l" defTabSz="457200" rtl="0" eaLnBrk="0" fontAlgn="base" hangingPunct="0">
        <a:spcBef>
          <a:spcPct val="0"/>
        </a:spcBef>
        <a:spcAft>
          <a:spcPct val="0"/>
        </a:spcAft>
        <a:defRPr sz="4400">
          <a:solidFill>
            <a:schemeClr val="tx1"/>
          </a:solidFill>
          <a:latin typeface="Arial" charset="0"/>
          <a:ea typeface="MS PGothic" panose="020B0600070205080204" pitchFamily="34" charset="-128"/>
          <a:cs typeface="MS PGothic" charset="0"/>
        </a:defRPr>
      </a:lvl3pPr>
      <a:lvl4pPr algn="l" defTabSz="457200" rtl="0" eaLnBrk="0" fontAlgn="base" hangingPunct="0">
        <a:spcBef>
          <a:spcPct val="0"/>
        </a:spcBef>
        <a:spcAft>
          <a:spcPct val="0"/>
        </a:spcAft>
        <a:defRPr sz="4400">
          <a:solidFill>
            <a:schemeClr val="tx1"/>
          </a:solidFill>
          <a:latin typeface="Arial" charset="0"/>
          <a:ea typeface="MS PGothic" panose="020B0600070205080204" pitchFamily="34" charset="-128"/>
          <a:cs typeface="MS PGothic" charset="0"/>
        </a:defRPr>
      </a:lvl4pPr>
      <a:lvl5pPr algn="l" defTabSz="457200" rtl="0" eaLnBrk="0" fontAlgn="base" hangingPunct="0">
        <a:spcBef>
          <a:spcPct val="0"/>
        </a:spcBef>
        <a:spcAft>
          <a:spcPct val="0"/>
        </a:spcAft>
        <a:defRPr sz="4400">
          <a:solidFill>
            <a:schemeClr val="tx1"/>
          </a:solidFill>
          <a:latin typeface="Arial" charset="0"/>
          <a:ea typeface="MS PGothic" panose="020B0600070205080204" pitchFamily="34" charset="-128"/>
          <a:cs typeface="MS PGothic" charset="0"/>
        </a:defRPr>
      </a:lvl5pPr>
      <a:lvl6pPr marL="457200" algn="l" defTabSz="457200" rtl="0" fontAlgn="base">
        <a:spcBef>
          <a:spcPct val="0"/>
        </a:spcBef>
        <a:spcAft>
          <a:spcPct val="0"/>
        </a:spcAft>
        <a:defRPr sz="4400">
          <a:solidFill>
            <a:schemeClr val="tx1"/>
          </a:solidFill>
          <a:latin typeface="Arial" charset="0"/>
          <a:ea typeface="ＭＳ Ｐゴシック" charset="0"/>
        </a:defRPr>
      </a:lvl6pPr>
      <a:lvl7pPr marL="914400" algn="l" defTabSz="457200" rtl="0" fontAlgn="base">
        <a:spcBef>
          <a:spcPct val="0"/>
        </a:spcBef>
        <a:spcAft>
          <a:spcPct val="0"/>
        </a:spcAft>
        <a:defRPr sz="4400">
          <a:solidFill>
            <a:schemeClr val="tx1"/>
          </a:solidFill>
          <a:latin typeface="Arial" charset="0"/>
          <a:ea typeface="ＭＳ Ｐゴシック" charset="0"/>
        </a:defRPr>
      </a:lvl7pPr>
      <a:lvl8pPr marL="1371600" algn="l" defTabSz="457200" rtl="0" fontAlgn="base">
        <a:spcBef>
          <a:spcPct val="0"/>
        </a:spcBef>
        <a:spcAft>
          <a:spcPct val="0"/>
        </a:spcAft>
        <a:defRPr sz="4400">
          <a:solidFill>
            <a:schemeClr val="tx1"/>
          </a:solidFill>
          <a:latin typeface="Arial" charset="0"/>
          <a:ea typeface="ＭＳ Ｐゴシック" charset="0"/>
        </a:defRPr>
      </a:lvl8pPr>
      <a:lvl9pPr marL="1828800" algn="l" defTabSz="457200" rtl="0" fontAlgn="base">
        <a:spcBef>
          <a:spcPct val="0"/>
        </a:spcBef>
        <a:spcAft>
          <a:spcPct val="0"/>
        </a:spcAft>
        <a:defRPr sz="4400">
          <a:solidFill>
            <a:schemeClr val="tx1"/>
          </a:solidFill>
          <a:latin typeface="Arial" charset="0"/>
          <a:ea typeface="ＭＳ Ｐゴシック" charset="0"/>
        </a:defRPr>
      </a:lvl9pPr>
    </p:titleStyle>
    <p:bodyStyle>
      <a:lvl1pPr marL="447675" indent="-447675" algn="l" defTabSz="457200" rtl="0" eaLnBrk="0" fontAlgn="base" hangingPunct="0">
        <a:spcBef>
          <a:spcPct val="20000"/>
        </a:spcBef>
        <a:spcAft>
          <a:spcPct val="0"/>
        </a:spcAft>
        <a:buClr>
          <a:srgbClr val="EC6C43"/>
        </a:buClr>
        <a:buFont typeface="Brix Slab Bold" charset="0"/>
        <a:buChar char="→"/>
        <a:defRPr sz="3200" kern="1200">
          <a:solidFill>
            <a:schemeClr val="tx1"/>
          </a:solidFill>
          <a:latin typeface="+mn-lt"/>
          <a:ea typeface="MS PGothic" panose="020B0600070205080204" pitchFamily="34" charset="-128"/>
          <a:cs typeface="MS PGothic" charset="0"/>
        </a:defRPr>
      </a:lvl1pPr>
      <a:lvl2pPr marL="742950" indent="-285750" algn="l" defTabSz="457200" rtl="0" eaLnBrk="0" fontAlgn="base" hangingPunct="0">
        <a:spcBef>
          <a:spcPct val="20000"/>
        </a:spcBef>
        <a:spcAft>
          <a:spcPct val="0"/>
        </a:spcAft>
        <a:buClr>
          <a:schemeClr val="accent1"/>
        </a:buClr>
        <a:buFont typeface="Lucida Grande" charset="0"/>
        <a:buChar char="›"/>
        <a:defRPr sz="2800" kern="1200">
          <a:solidFill>
            <a:schemeClr val="tx1"/>
          </a:solidFill>
          <a:latin typeface="+mn-lt"/>
          <a:ea typeface="MS PGothic" panose="020B0600070205080204" pitchFamily="34" charset="-128"/>
          <a:cs typeface="MS PGothic" charset="0"/>
        </a:defRPr>
      </a:lvl2pPr>
      <a:lvl3pPr marL="1143000" indent="-228600" algn="l" defTabSz="457200" rtl="0" eaLnBrk="0" fontAlgn="base" hangingPunct="0">
        <a:spcBef>
          <a:spcPct val="20000"/>
        </a:spcBef>
        <a:spcAft>
          <a:spcPct val="0"/>
        </a:spcAft>
        <a:buClr>
          <a:srgbClr val="EC6C43"/>
        </a:buClr>
        <a:buFont typeface="Wingdings" charset="0"/>
        <a:buChar char="§"/>
        <a:defRPr sz="2400" kern="1200">
          <a:solidFill>
            <a:schemeClr val="tx1"/>
          </a:solidFill>
          <a:latin typeface="+mn-lt"/>
          <a:ea typeface="MS PGothic" panose="020B0600070205080204" pitchFamily="34" charset="-128"/>
          <a:cs typeface="MS PGothic" charset="0"/>
        </a:defRPr>
      </a:lvl3pPr>
      <a:lvl4pPr marL="1600200" indent="-228600" algn="l" defTabSz="457200" rtl="0" eaLnBrk="0" fontAlgn="base" hangingPunct="0">
        <a:spcBef>
          <a:spcPct val="20000"/>
        </a:spcBef>
        <a:spcAft>
          <a:spcPct val="0"/>
        </a:spcAft>
        <a:buClr>
          <a:srgbClr val="EC6C43"/>
        </a:buClr>
        <a:buFont typeface="Wingdings" charset="0"/>
        <a:buChar char="§"/>
        <a:defRPr sz="2000" kern="1200">
          <a:solidFill>
            <a:schemeClr val="tx1"/>
          </a:solidFill>
          <a:latin typeface="+mn-lt"/>
          <a:ea typeface="MS PGothic" panose="020B0600070205080204" pitchFamily="34" charset="-128"/>
          <a:cs typeface="MS PGothic" charset="0"/>
        </a:defRPr>
      </a:lvl4pPr>
      <a:lvl5pPr marL="2057400" indent="-228600" algn="l" defTabSz="457200" rtl="0" eaLnBrk="0" fontAlgn="base" hangingPunct="0">
        <a:spcBef>
          <a:spcPct val="20000"/>
        </a:spcBef>
        <a:spcAft>
          <a:spcPct val="0"/>
        </a:spcAft>
        <a:buClr>
          <a:srgbClr val="EC6C43"/>
        </a:buClr>
        <a:buFont typeface="Wingdings" charset="0"/>
        <a:buChar char="§"/>
        <a:defRPr sz="2000" kern="1200">
          <a:solidFill>
            <a:schemeClr val="tx1"/>
          </a:solidFill>
          <a:latin typeface="+mn-lt"/>
          <a:ea typeface="MS PGothic" panose="020B0600070205080204" pitchFamily="34" charset="-128"/>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4"/>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a:t>
            </a:fld>
            <a:endParaRPr/>
          </a:p>
        </p:txBody>
      </p:sp>
    </p:spTree>
    <p:extLst>
      <p:ext uri="{BB962C8B-B14F-4D97-AF65-F5344CB8AC3E}">
        <p14:creationId xmlns:p14="http://schemas.microsoft.com/office/powerpoint/2010/main" val="3972813116"/>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8.xml"/><Relationship Id="rId5" Type="http://schemas.openxmlformats.org/officeDocument/2006/relationships/image" Target="../media/image6.emf"/><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hyperlink" Target="https://technofaq.org/posts/2017/03/everything-you-should-know-about-successful-online-employee-training/" TargetMode="External"/><Relationship Id="rId7" Type="http://schemas.openxmlformats.org/officeDocument/2006/relationships/hyperlink" Target="https://www.peoplematters.in/blog/strategic-hr/the-relationship-between-technology-the-hr-function-30084" TargetMode="External"/><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image" Target="../media/image20.jpeg"/><Relationship Id="rId5" Type="http://schemas.openxmlformats.org/officeDocument/2006/relationships/image" Target="../media/image18.jpg"/><Relationship Id="rId4" Type="http://schemas.openxmlformats.org/officeDocument/2006/relationships/hyperlink" Target="https://creativecommons.org/licenses/by-nc-sa/3.0/"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microsoft.com/office/2014/relationships/chartEx" Target="../charts/chartEx1.xml"/><Relationship Id="rId7" Type="http://schemas.openxmlformats.org/officeDocument/2006/relationships/image" Target="../media/image26.emf"/><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package" Target="../embeddings/Microsoft_Excel_Worksheet.xlsx"/><Relationship Id="rId5" Type="http://schemas.openxmlformats.org/officeDocument/2006/relationships/image" Target="../media/image200.png"/></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jpg"/></Relationships>
</file>

<file path=ppt/slides/_rels/slide2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image" Target="../media/image33.jpg"/><Relationship Id="rId4" Type="http://schemas.openxmlformats.org/officeDocument/2006/relationships/image" Target="../media/image32.jpg"/></Relationships>
</file>

<file path=ppt/slides/_rels/slide27.xml.rels><?xml version="1.0" encoding="UTF-8" standalone="yes"?>
<Relationships xmlns="http://schemas.openxmlformats.org/package/2006/relationships"><Relationship Id="rId3" Type="http://schemas.openxmlformats.org/officeDocument/2006/relationships/hyperlink" Target="https://youtu.be/uBS82YpQbzk" TargetMode="External"/><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34.tmp"/></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12.xml"/><Relationship Id="rId5" Type="http://schemas.openxmlformats.org/officeDocument/2006/relationships/image" Target="../media/image37.jp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39.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8" Type="http://schemas.openxmlformats.org/officeDocument/2006/relationships/hyperlink" Target="https://pixabay.com/en/success-stairs-ambition-career-933215/" TargetMode="External"/><Relationship Id="rId3" Type="http://schemas.openxmlformats.org/officeDocument/2006/relationships/image" Target="../media/image40.jpg"/><Relationship Id="rId7" Type="http://schemas.openxmlformats.org/officeDocument/2006/relationships/image" Target="../media/image42.jp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hyperlink" Target="https://www.publicdomainpictures.net/en/view-image.php?image=256160&amp;picture=clock-pocket-watch-vintage" TargetMode="External"/><Relationship Id="rId5" Type="http://schemas.openxmlformats.org/officeDocument/2006/relationships/image" Target="../media/image41.jpg"/><Relationship Id="rId4" Type="http://schemas.openxmlformats.org/officeDocument/2006/relationships/hyperlink" Target="https://2012books.lardbucket.org/books/geographic-information-system-basics/s14-02-gis-project-management-tools-a.html"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hyperlink" Target="https://dilan4scientists.eu/" TargetMode="External"/><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34.xml.rels><?xml version="1.0" encoding="UTF-8" standalone="yes"?>
<Relationships xmlns="http://schemas.openxmlformats.org/package/2006/relationships"><Relationship Id="rId2" Type="http://schemas.openxmlformats.org/officeDocument/2006/relationships/hyperlink" Target="https://doi.org/10.4000/asp.8611" TargetMode="Externa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9.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17.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ous-titre 5"/>
          <p:cNvSpPr>
            <a:spLocks noGrp="1"/>
          </p:cNvSpPr>
          <p:nvPr>
            <p:ph type="subTitle" idx="1"/>
          </p:nvPr>
        </p:nvSpPr>
        <p:spPr>
          <a:xfrm>
            <a:off x="2103396" y="1543759"/>
            <a:ext cx="7708490" cy="2399070"/>
          </a:xfrm>
        </p:spPr>
        <p:txBody>
          <a:bodyPr>
            <a:normAutofit fontScale="92500"/>
          </a:bodyPr>
          <a:lstStyle/>
          <a:p>
            <a:br>
              <a:rPr lang="en-US" dirty="0"/>
            </a:br>
            <a:endParaRPr lang="en-US" dirty="0"/>
          </a:p>
          <a:p>
            <a:pPr algn="ctr"/>
            <a:r>
              <a:rPr lang="en-US" sz="3600" b="1" dirty="0"/>
              <a:t>Attitudes to communicating in English as a second language in French academia</a:t>
            </a:r>
          </a:p>
          <a:p>
            <a:pPr algn="ctr"/>
            <a:endParaRPr lang="fr-FR" i="1" dirty="0"/>
          </a:p>
        </p:txBody>
      </p:sp>
      <p:sp>
        <p:nvSpPr>
          <p:cNvPr id="3" name="Titre 2"/>
          <p:cNvSpPr>
            <a:spLocks noGrp="1"/>
          </p:cNvSpPr>
          <p:nvPr>
            <p:ph type="title"/>
          </p:nvPr>
        </p:nvSpPr>
        <p:spPr>
          <a:xfrm>
            <a:off x="162444" y="-1"/>
            <a:ext cx="8178916" cy="1459685"/>
          </a:xfrm>
        </p:spPr>
        <p:txBody>
          <a:bodyPr>
            <a:normAutofit fontScale="90000"/>
          </a:bodyPr>
          <a:lstStyle/>
          <a:p>
            <a:br>
              <a:rPr lang="fr-FR" sz="3100" dirty="0"/>
            </a:br>
            <a:r>
              <a:rPr lang="fr-FR" sz="3100" dirty="0"/>
              <a:t>13th International </a:t>
            </a:r>
            <a:r>
              <a:rPr lang="fr-FR" sz="3100" dirty="0" err="1"/>
              <a:t>Conference</a:t>
            </a:r>
            <a:br>
              <a:rPr lang="fr-FR" sz="3100" dirty="0"/>
            </a:br>
            <a:r>
              <a:rPr lang="fr-FR" sz="3100" dirty="0"/>
              <a:t>Synergies in Communication (</a:t>
            </a:r>
            <a:r>
              <a:rPr lang="fr-FR" sz="3100" dirty="0" err="1"/>
              <a:t>SiC</a:t>
            </a:r>
            <a:r>
              <a:rPr lang="fr-FR" sz="3100" dirty="0"/>
              <a:t> 2025)</a:t>
            </a:r>
            <a:br>
              <a:rPr lang="fr-FR" sz="3100" dirty="0"/>
            </a:br>
            <a:r>
              <a:rPr lang="fr-FR" sz="3100" dirty="0"/>
              <a:t>30- 31 </a:t>
            </a:r>
            <a:r>
              <a:rPr lang="fr-FR" sz="3100" dirty="0" err="1"/>
              <a:t>October</a:t>
            </a:r>
            <a:r>
              <a:rPr lang="fr-FR" sz="3100" dirty="0"/>
              <a:t> 2025</a:t>
            </a:r>
            <a:br>
              <a:rPr lang="fr-FR" sz="4000" dirty="0"/>
            </a:br>
            <a:endParaRPr lang="en-US" sz="4000" dirty="0"/>
          </a:p>
        </p:txBody>
      </p:sp>
      <p:sp>
        <p:nvSpPr>
          <p:cNvPr id="7" name="Rectangle 4"/>
          <p:cNvSpPr>
            <a:spLocks noChangeArrowheads="1"/>
          </p:cNvSpPr>
          <p:nvPr/>
        </p:nvSpPr>
        <p:spPr bwMode="auto">
          <a:xfrm>
            <a:off x="230563" y="4849362"/>
            <a:ext cx="4843509" cy="135421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000" b="1" i="0" u="none" strike="noStrike" kern="0" cap="none" spc="0" normalizeH="0" baseline="0" noProof="0" dirty="0">
                <a:ln>
                  <a:noFill/>
                </a:ln>
                <a:solidFill>
                  <a:srgbClr val="000000"/>
                </a:solidFill>
                <a:effectLst/>
                <a:uLnTx/>
                <a:uFillTx/>
                <a:latin typeface="Arial"/>
                <a:cs typeface="Arial" charset="0"/>
                <a:sym typeface="Arial"/>
              </a:rPr>
              <a:t>Dr Alexandra Reynolds</a:t>
            </a:r>
            <a:endParaRPr kumimoji="0" lang="fr-FR" sz="1600" b="0" i="0" u="none" strike="noStrike" kern="0" cap="none" spc="0" normalizeH="0" baseline="0" noProof="0" dirty="0">
              <a:ln>
                <a:noFill/>
              </a:ln>
              <a:solidFill>
                <a:srgbClr val="000000"/>
              </a:solidFill>
              <a:effectLst/>
              <a:uLnTx/>
              <a:uFillTx/>
              <a:latin typeface="Arial"/>
              <a:cs typeface="Arial" charset="0"/>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600" b="0" i="0" u="none" strike="noStrike" kern="0" cap="none" spc="0" normalizeH="0" baseline="0" noProof="0" dirty="0">
                <a:ln>
                  <a:noFill/>
                </a:ln>
                <a:solidFill>
                  <a:srgbClr val="000000"/>
                </a:solidFill>
                <a:effectLst/>
                <a:uLnTx/>
                <a:uFillTx/>
                <a:latin typeface="Arial"/>
                <a:cs typeface="Arial" charset="0"/>
                <a:sym typeface="Arial"/>
              </a:rPr>
              <a:t>LACES (Laboratoire Cultures, Education, Sociétés)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fr-FR" sz="1600" dirty="0">
                <a:cs typeface="Arial" charset="0"/>
              </a:rPr>
              <a:t>a</a:t>
            </a:r>
            <a:r>
              <a:rPr kumimoji="0" lang="fr-FR" sz="1600" b="0" i="0" u="none" strike="noStrike" kern="0" cap="none" spc="0" normalizeH="0" baseline="0" noProof="0" dirty="0">
                <a:ln>
                  <a:noFill/>
                </a:ln>
                <a:solidFill>
                  <a:srgbClr val="000000"/>
                </a:solidFill>
                <a:effectLst/>
                <a:uLnTx/>
                <a:uFillTx/>
                <a:latin typeface="Arial"/>
                <a:cs typeface="Arial" charset="0"/>
                <a:sym typeface="Arial"/>
              </a:rPr>
              <a:t>lexandra.reynolds@u-bordeaux.fr</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600" b="0" i="0" u="none" strike="noStrike" kern="0" cap="none" spc="0" normalizeH="0" baseline="0" noProof="0" dirty="0">
              <a:ln>
                <a:noFill/>
              </a:ln>
              <a:solidFill>
                <a:srgbClr val="000000"/>
              </a:solidFill>
              <a:effectLst/>
              <a:uLnTx/>
              <a:uFillTx/>
              <a:latin typeface="Arial"/>
              <a:cs typeface="Arial" charset="0"/>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400" b="0" i="0" u="none" strike="noStrike" kern="0" cap="none" spc="0" normalizeH="0" baseline="0" noProof="0" dirty="0">
                <a:ln>
                  <a:noFill/>
                </a:ln>
                <a:solidFill>
                  <a:srgbClr val="000000"/>
                </a:solidFill>
                <a:effectLst/>
                <a:uLnTx/>
                <a:uFillTx/>
                <a:latin typeface="Arial"/>
                <a:cs typeface="Arial" charset="0"/>
                <a:sym typeface="Arial"/>
              </a:rPr>
              <a:t>					</a:t>
            </a:r>
            <a:endParaRPr kumimoji="0" lang="fr-FR" sz="1800" b="0" i="0" u="none" strike="noStrike" kern="0" cap="none" spc="0" normalizeH="0" baseline="0" noProof="0" dirty="0">
              <a:ln>
                <a:noFill/>
              </a:ln>
              <a:solidFill>
                <a:srgbClr val="000000"/>
              </a:solidFill>
              <a:effectLst/>
              <a:uLnTx/>
              <a:uFillTx/>
              <a:latin typeface="Arial"/>
              <a:cs typeface="Arial" charset="0"/>
              <a:sym typeface="Arial"/>
            </a:endParaRPr>
          </a:p>
        </p:txBody>
      </p:sp>
      <p:pic>
        <p:nvPicPr>
          <p:cNvPr id="8" name="Google Shape;90;p1"/>
          <p:cNvPicPr preferRelativeResize="0"/>
          <p:nvPr/>
        </p:nvPicPr>
        <p:blipFill rotWithShape="1">
          <a:blip r:embed="rId3">
            <a:alphaModFix/>
          </a:blip>
          <a:srcRect/>
          <a:stretch/>
        </p:blipFill>
        <p:spPr>
          <a:xfrm>
            <a:off x="5383640" y="4282441"/>
            <a:ext cx="2101642" cy="2488061"/>
          </a:xfrm>
          <a:prstGeom prst="rect">
            <a:avLst/>
          </a:prstGeom>
          <a:noFill/>
          <a:ln>
            <a:noFill/>
          </a:ln>
        </p:spPr>
      </p:pic>
      <p:pic>
        <p:nvPicPr>
          <p:cNvPr id="2" name="Imag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15979" y="5811446"/>
            <a:ext cx="3248526" cy="886926"/>
          </a:xfrm>
          <a:prstGeom prst="rect">
            <a:avLst/>
          </a:prstGeom>
        </p:spPr>
      </p:pic>
      <p:pic>
        <p:nvPicPr>
          <p:cNvPr id="5" name="Image 4">
            <a:extLst>
              <a:ext uri="{FF2B5EF4-FFF2-40B4-BE49-F238E27FC236}">
                <a16:creationId xmlns:a16="http://schemas.microsoft.com/office/drawing/2014/main" id="{AD4D587B-A912-255F-A8BD-B006CB2B949E}"/>
              </a:ext>
            </a:extLst>
          </p:cNvPr>
          <p:cNvPicPr>
            <a:picLocks noChangeAspect="1"/>
          </p:cNvPicPr>
          <p:nvPr/>
        </p:nvPicPr>
        <p:blipFill>
          <a:blip r:embed="rId5"/>
          <a:stretch>
            <a:fillRect/>
          </a:stretch>
        </p:blipFill>
        <p:spPr>
          <a:xfrm>
            <a:off x="10591350" y="167383"/>
            <a:ext cx="1088020" cy="752354"/>
          </a:xfrm>
          <a:prstGeom prst="rect">
            <a:avLst/>
          </a:prstGeom>
        </p:spPr>
      </p:pic>
      <p:sp>
        <p:nvSpPr>
          <p:cNvPr id="10" name="ZoneTexte 9">
            <a:extLst>
              <a:ext uri="{FF2B5EF4-FFF2-40B4-BE49-F238E27FC236}">
                <a16:creationId xmlns:a16="http://schemas.microsoft.com/office/drawing/2014/main" id="{81103F94-F009-08DC-5FF7-AB6594CCFBA9}"/>
              </a:ext>
            </a:extLst>
          </p:cNvPr>
          <p:cNvSpPr txBox="1"/>
          <p:nvPr/>
        </p:nvSpPr>
        <p:spPr>
          <a:xfrm>
            <a:off x="8283581" y="167383"/>
            <a:ext cx="6096000" cy="523220"/>
          </a:xfrm>
          <a:prstGeom prst="rect">
            <a:avLst/>
          </a:prstGeom>
          <a:noFill/>
        </p:spPr>
        <p:txBody>
          <a:bodyPr wrap="square">
            <a:spAutoFit/>
          </a:bodyPr>
          <a:lstStyle/>
          <a:p>
            <a:r>
              <a:rPr lang="en-US" dirty="0"/>
              <a:t>Bucharest University of</a:t>
            </a:r>
          </a:p>
          <a:p>
            <a:r>
              <a:rPr lang="en-US" dirty="0"/>
              <a:t>Economic Studies (ASE)</a:t>
            </a:r>
            <a:endParaRPr lang="fr-FR" dirty="0"/>
          </a:p>
        </p:txBody>
      </p:sp>
    </p:spTree>
    <p:extLst>
      <p:ext uri="{BB962C8B-B14F-4D97-AF65-F5344CB8AC3E}">
        <p14:creationId xmlns:p14="http://schemas.microsoft.com/office/powerpoint/2010/main" val="1207648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3B3136A-02E1-F66E-846C-5C2C240D4014}"/>
              </a:ext>
            </a:extLst>
          </p:cNvPr>
          <p:cNvSpPr>
            <a:spLocks noGrp="1"/>
          </p:cNvSpPr>
          <p:nvPr>
            <p:ph type="title"/>
          </p:nvPr>
        </p:nvSpPr>
        <p:spPr/>
        <p:txBody>
          <a:bodyPr/>
          <a:lstStyle/>
          <a:p>
            <a:r>
              <a:rPr lang="fr-FR" dirty="0" err="1"/>
              <a:t>My</a:t>
            </a:r>
            <a:r>
              <a:rPr lang="fr-FR" dirty="0"/>
              <a:t> </a:t>
            </a:r>
            <a:r>
              <a:rPr lang="fr-FR" dirty="0" err="1"/>
              <a:t>general</a:t>
            </a:r>
            <a:r>
              <a:rPr lang="fr-FR" dirty="0"/>
              <a:t> </a:t>
            </a:r>
            <a:r>
              <a:rPr lang="fr-FR" dirty="0" err="1"/>
              <a:t>theoretical</a:t>
            </a:r>
            <a:r>
              <a:rPr lang="fr-FR" dirty="0"/>
              <a:t> </a:t>
            </a:r>
            <a:r>
              <a:rPr lang="fr-FR" dirty="0" err="1"/>
              <a:t>approaches</a:t>
            </a:r>
            <a:endParaRPr lang="fr-FR" dirty="0"/>
          </a:p>
        </p:txBody>
      </p:sp>
      <p:sp>
        <p:nvSpPr>
          <p:cNvPr id="3" name="Espace réservé du contenu 2">
            <a:extLst>
              <a:ext uri="{FF2B5EF4-FFF2-40B4-BE49-F238E27FC236}">
                <a16:creationId xmlns:a16="http://schemas.microsoft.com/office/drawing/2014/main" id="{01507CCD-8071-7DA3-0EF7-24F21A6856DC}"/>
              </a:ext>
            </a:extLst>
          </p:cNvPr>
          <p:cNvSpPr>
            <a:spLocks noGrp="1"/>
          </p:cNvSpPr>
          <p:nvPr>
            <p:ph idx="1"/>
          </p:nvPr>
        </p:nvSpPr>
        <p:spPr/>
        <p:txBody>
          <a:bodyPr/>
          <a:lstStyle/>
          <a:p>
            <a:pPr marL="0" indent="0" algn="r">
              <a:buNone/>
            </a:pPr>
            <a:r>
              <a:rPr lang="en-US" sz="2800" b="1" dirty="0"/>
              <a:t>Identity(</a:t>
            </a:r>
            <a:r>
              <a:rPr lang="en-US" sz="2800" b="1" dirty="0" err="1"/>
              <a:t>ies</a:t>
            </a:r>
            <a:r>
              <a:rPr lang="en-US" sz="2800" b="1" dirty="0"/>
              <a:t>):</a:t>
            </a:r>
            <a:br>
              <a:rPr lang="en-US" dirty="0"/>
            </a:br>
            <a:endParaRPr lang="en-US" dirty="0"/>
          </a:p>
          <a:p>
            <a:pPr algn="r">
              <a:buFont typeface="Wingdings" panose="05000000000000000000" pitchFamily="2" charset="2"/>
              <a:buChar char="Ø"/>
            </a:pPr>
            <a:r>
              <a:rPr lang="en-US" dirty="0"/>
              <a:t>Self and the other (Norton 2000, Ochs 1993)</a:t>
            </a:r>
          </a:p>
          <a:p>
            <a:pPr algn="r">
              <a:buFont typeface="Wingdings" panose="05000000000000000000" pitchFamily="2" charset="2"/>
              <a:buChar char="Ø"/>
            </a:pPr>
            <a:r>
              <a:rPr lang="en-US" dirty="0"/>
              <a:t>Communities of Practice (Wenger 2000) </a:t>
            </a:r>
          </a:p>
          <a:p>
            <a:pPr algn="r">
              <a:buFont typeface="Wingdings" panose="05000000000000000000" pitchFamily="2" charset="2"/>
              <a:buChar char="Ø"/>
            </a:pPr>
            <a:r>
              <a:rPr lang="en-US" dirty="0"/>
              <a:t>Hierarchies (Bamberg 2004, </a:t>
            </a:r>
            <a:r>
              <a:rPr lang="en-US" dirty="0" err="1"/>
              <a:t>Mondada</a:t>
            </a:r>
            <a:r>
              <a:rPr lang="en-US" dirty="0"/>
              <a:t> 2013) Ideologies, beliefs in the workplace</a:t>
            </a:r>
          </a:p>
          <a:p>
            <a:pPr marL="0" indent="0">
              <a:buNone/>
            </a:pPr>
            <a:br>
              <a:rPr lang="en-US" dirty="0"/>
            </a:br>
            <a:r>
              <a:rPr lang="en-US" sz="2800" b="1" dirty="0"/>
              <a:t>Language(s):</a:t>
            </a:r>
            <a:br>
              <a:rPr lang="en-US" dirty="0"/>
            </a:br>
            <a:endParaRPr lang="en-US" dirty="0"/>
          </a:p>
          <a:p>
            <a:pPr>
              <a:buFont typeface="Wingdings" panose="05000000000000000000" pitchFamily="2" charset="2"/>
              <a:buChar char="Ø"/>
            </a:pPr>
            <a:r>
              <a:rPr lang="en-US" dirty="0"/>
              <a:t>Language status and Diglossia (Ferguson 1959)</a:t>
            </a:r>
          </a:p>
          <a:p>
            <a:pPr>
              <a:buFont typeface="Wingdings" panose="05000000000000000000" pitchFamily="2" charset="2"/>
              <a:buChar char="Ø"/>
            </a:pPr>
            <a:r>
              <a:rPr lang="en-US" dirty="0"/>
              <a:t>Tensions between the status of “learner”, “expert”, and “bilingual” (Garcia 2009)</a:t>
            </a:r>
          </a:p>
          <a:p>
            <a:pPr>
              <a:buFont typeface="Wingdings" panose="05000000000000000000" pitchFamily="2" charset="2"/>
              <a:buChar char="Ø"/>
            </a:pPr>
            <a:r>
              <a:rPr lang="en-US" dirty="0"/>
              <a:t>Language as it is spoken (usage based approach)</a:t>
            </a:r>
          </a:p>
          <a:p>
            <a:pPr>
              <a:buFont typeface="Wingdings" panose="05000000000000000000" pitchFamily="2" charset="2"/>
              <a:buChar char="Ø"/>
            </a:pPr>
            <a:r>
              <a:rPr lang="en-US" dirty="0"/>
              <a:t>What type(s) “English” are we talking about? English as a lingua franca (Hultgren 2022, Jenkins 2015)</a:t>
            </a:r>
          </a:p>
          <a:p>
            <a:endParaRPr lang="fr-FR" dirty="0"/>
          </a:p>
        </p:txBody>
      </p:sp>
      <p:sp>
        <p:nvSpPr>
          <p:cNvPr id="4" name="Espace réservé du numéro de diapositive 3">
            <a:extLst>
              <a:ext uri="{FF2B5EF4-FFF2-40B4-BE49-F238E27FC236}">
                <a16:creationId xmlns:a16="http://schemas.microsoft.com/office/drawing/2014/main" id="{6EADE8BA-C54B-613C-B4FE-E12FDF5BD5BB}"/>
              </a:ext>
            </a:extLst>
          </p:cNvPr>
          <p:cNvSpPr>
            <a:spLocks noGrp="1"/>
          </p:cNvSpPr>
          <p:nvPr>
            <p:ph type="sldNum" sz="quarter" idx="12"/>
          </p:nvPr>
        </p:nvSpPr>
        <p:spPr/>
        <p:txBody>
          <a:bodyPr/>
          <a:lstStyle/>
          <a:p>
            <a:pPr>
              <a:defRPr/>
            </a:pPr>
            <a:fld id="{5C4DA55F-9A21-3342-B9A7-16BFB39F5985}" type="slidenum">
              <a:rPr lang="fr-FR" smtClean="0"/>
              <a:pPr>
                <a:defRPr/>
              </a:pPr>
              <a:t>10</a:t>
            </a:fld>
            <a:endParaRPr lang="fr-FR"/>
          </a:p>
        </p:txBody>
      </p:sp>
    </p:spTree>
    <p:extLst>
      <p:ext uri="{BB962C8B-B14F-4D97-AF65-F5344CB8AC3E}">
        <p14:creationId xmlns:p14="http://schemas.microsoft.com/office/powerpoint/2010/main" val="29341937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1E4E79"/>
              </a:buClr>
              <a:buSzPts val="4400"/>
              <a:buFont typeface="Calibri"/>
              <a:buNone/>
            </a:pPr>
            <a:r>
              <a:rPr lang="en-US" sz="4000" dirty="0">
                <a:solidFill>
                  <a:srgbClr val="1E4E79"/>
                </a:solidFill>
              </a:rPr>
              <a:t>Step 1: Study of digital science communication practices</a:t>
            </a:r>
          </a:p>
        </p:txBody>
      </p:sp>
      <p:sp>
        <p:nvSpPr>
          <p:cNvPr id="96" name="Google Shape;96;p2"/>
          <p:cNvSpPr txBox="1">
            <a:spLocks noGrp="1"/>
          </p:cNvSpPr>
          <p:nvPr>
            <p:ph type="body" idx="1"/>
          </p:nvPr>
        </p:nvSpPr>
        <p:spPr>
          <a:xfrm>
            <a:off x="6269691" y="2115719"/>
            <a:ext cx="5399406" cy="3817853"/>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1200"/>
              </a:spcAft>
              <a:buClr>
                <a:schemeClr val="dk1"/>
              </a:buClr>
              <a:buSzPts val="2800"/>
              <a:buChar char="•"/>
            </a:pPr>
            <a:r>
              <a:rPr lang="en-US" sz="2400" dirty="0"/>
              <a:t>Designing interview and focus group protocols </a:t>
            </a:r>
          </a:p>
          <a:p>
            <a:pPr marL="228600" lvl="0" indent="-228600" algn="l" rtl="0">
              <a:lnSpc>
                <a:spcPct val="90000"/>
              </a:lnSpc>
              <a:spcBef>
                <a:spcPts val="0"/>
              </a:spcBef>
              <a:spcAft>
                <a:spcPts val="1200"/>
              </a:spcAft>
              <a:buClr>
                <a:schemeClr val="dk1"/>
              </a:buClr>
              <a:buSzPts val="2800"/>
              <a:buChar char="•"/>
            </a:pPr>
            <a:r>
              <a:rPr lang="en-US" sz="2400" dirty="0"/>
              <a:t>Studying digital science communication practices in European partner countries</a:t>
            </a:r>
          </a:p>
          <a:p>
            <a:pPr marL="228600" lvl="0" indent="-228600" algn="l" rtl="0">
              <a:lnSpc>
                <a:spcPct val="90000"/>
              </a:lnSpc>
              <a:spcBef>
                <a:spcPts val="0"/>
              </a:spcBef>
              <a:spcAft>
                <a:spcPts val="1200"/>
              </a:spcAft>
              <a:buClr>
                <a:schemeClr val="dk1"/>
              </a:buClr>
              <a:buSzPts val="2800"/>
              <a:buChar char="•"/>
            </a:pPr>
            <a:r>
              <a:rPr lang="en-US" sz="2400" dirty="0"/>
              <a:t>Identifying learning / training needs</a:t>
            </a:r>
          </a:p>
          <a:p>
            <a:pPr marL="228600" lvl="0" indent="-228600" algn="l" rtl="0">
              <a:lnSpc>
                <a:spcPct val="90000"/>
              </a:lnSpc>
              <a:spcBef>
                <a:spcPts val="0"/>
              </a:spcBef>
              <a:spcAft>
                <a:spcPts val="1200"/>
              </a:spcAft>
              <a:buClr>
                <a:schemeClr val="dk1"/>
              </a:buClr>
              <a:buSzPts val="2800"/>
              <a:buChar char="•"/>
            </a:pPr>
            <a:r>
              <a:rPr lang="en-US" sz="2400" dirty="0"/>
              <a:t>Creating video testimonials of researchers’ communication practices and an inventory of good practice.</a:t>
            </a:r>
          </a:p>
          <a:p>
            <a:pPr marL="228600" lvl="0" indent="-228600" algn="l" rtl="0">
              <a:lnSpc>
                <a:spcPct val="90000"/>
              </a:lnSpc>
              <a:spcBef>
                <a:spcPts val="0"/>
              </a:spcBef>
              <a:spcAft>
                <a:spcPts val="1200"/>
              </a:spcAft>
              <a:buClr>
                <a:schemeClr val="dk1"/>
              </a:buClr>
              <a:buSzPts val="2800"/>
              <a:buChar char="•"/>
            </a:pPr>
            <a:r>
              <a:rPr lang="en-US" sz="2400" dirty="0"/>
              <a:t>Analyzing social network metrics to track female leadership</a:t>
            </a:r>
          </a:p>
          <a:p>
            <a:pPr marL="0" lvl="0" indent="0" algn="l" rtl="0">
              <a:lnSpc>
                <a:spcPct val="90000"/>
              </a:lnSpc>
              <a:spcBef>
                <a:spcPts val="0"/>
              </a:spcBef>
              <a:spcAft>
                <a:spcPts val="1200"/>
              </a:spcAft>
              <a:buClr>
                <a:schemeClr val="dk1"/>
              </a:buClr>
              <a:buSzPts val="2800"/>
              <a:buNone/>
            </a:pPr>
            <a:endParaRPr lang="en-US" sz="2400" dirty="0"/>
          </a:p>
        </p:txBody>
      </p:sp>
      <p:sp>
        <p:nvSpPr>
          <p:cNvPr id="7" name="Google Shape;96;p2">
            <a:extLst>
              <a:ext uri="{FF2B5EF4-FFF2-40B4-BE49-F238E27FC236}">
                <a16:creationId xmlns:a16="http://schemas.microsoft.com/office/drawing/2014/main" id="{79D63A16-F06A-4936-B521-AA6B0CB6D794}"/>
              </a:ext>
            </a:extLst>
          </p:cNvPr>
          <p:cNvSpPr txBox="1">
            <a:spLocks/>
          </p:cNvSpPr>
          <p:nvPr/>
        </p:nvSpPr>
        <p:spPr>
          <a:xfrm>
            <a:off x="696595" y="5060699"/>
            <a:ext cx="5399406" cy="872874"/>
          </a:xfrm>
          <a:prstGeom prst="rect">
            <a:avLst/>
          </a:prstGeom>
          <a:noFill/>
          <a:ln>
            <a:noFill/>
          </a:ln>
        </p:spPr>
        <p:txBody>
          <a:bodyPr spcFirstLastPara="1" wrap="square" lIns="91425" tIns="45700" rIns="91425" bIns="45700" anchor="t" anchorCtr="0">
            <a:normAutofit lnSpcReduction="10000"/>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90000"/>
              </a:lnSpc>
              <a:spcBef>
                <a:spcPts val="0"/>
              </a:spcBef>
              <a:spcAft>
                <a:spcPts val="0"/>
              </a:spcAft>
              <a:buClr>
                <a:srgbClr val="000000"/>
              </a:buClr>
              <a:buSzPts val="2800"/>
              <a:buFont typeface="Arial"/>
              <a:buNone/>
              <a:tabLst/>
              <a:defRPr/>
            </a:pPr>
            <a:r>
              <a:rPr kumimoji="0" lang="en-GB" sz="2000" b="0" i="0" u="none" strike="noStrike" kern="0" cap="none" spc="0" normalizeH="0" baseline="0" noProof="0" dirty="0">
                <a:ln>
                  <a:noFill/>
                </a:ln>
                <a:solidFill>
                  <a:srgbClr val="000000"/>
                </a:solidFill>
                <a:effectLst/>
                <a:uLnTx/>
                <a:uFillTx/>
                <a:latin typeface="Calibri"/>
                <a:ea typeface="Calibri"/>
                <a:cs typeface="Calibri"/>
                <a:sym typeface="Calibri"/>
              </a:rPr>
              <a:t>WP2 is led by Clermont Auvergne University in collaboration with Bordeaux University.</a:t>
            </a:r>
          </a:p>
          <a:p>
            <a:pPr marL="0" marR="0" lvl="0" indent="0" algn="l" defTabSz="914400" rtl="0" eaLnBrk="1" fontAlgn="auto" latinLnBrk="0" hangingPunct="1">
              <a:lnSpc>
                <a:spcPct val="90000"/>
              </a:lnSpc>
              <a:spcBef>
                <a:spcPts val="0"/>
              </a:spcBef>
              <a:spcAft>
                <a:spcPts val="0"/>
              </a:spcAft>
              <a:buClr>
                <a:srgbClr val="000000"/>
              </a:buClr>
              <a:buSzPts val="2800"/>
              <a:buFont typeface="Arial"/>
              <a:buNone/>
              <a:tabLst/>
              <a:defRPr/>
            </a:pPr>
            <a:r>
              <a:rPr kumimoji="0" lang="en-GB" sz="2000" b="0" i="0" u="none" strike="noStrike" kern="0" cap="none" spc="0" normalizeH="0" baseline="0" noProof="0" dirty="0">
                <a:ln>
                  <a:noFill/>
                </a:ln>
                <a:solidFill>
                  <a:srgbClr val="000000"/>
                </a:solidFill>
                <a:effectLst/>
                <a:uLnTx/>
                <a:uFillTx/>
                <a:latin typeface="Calibri"/>
                <a:ea typeface="Calibri"/>
                <a:cs typeface="Calibri"/>
                <a:sym typeface="Calibri"/>
              </a:rPr>
              <a:t>WP2 coordinator: Dacia Dressen-Hammouda</a:t>
            </a:r>
            <a:endParaRPr kumimoji="0" lang="en-US" sz="20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6" name="image1.jpg">
            <a:extLst>
              <a:ext uri="{FF2B5EF4-FFF2-40B4-BE49-F238E27FC236}">
                <a16:creationId xmlns:a16="http://schemas.microsoft.com/office/drawing/2014/main" id="{BF1C16C0-52B0-4727-80CD-D4E9B828A9F7}"/>
              </a:ext>
            </a:extLst>
          </p:cNvPr>
          <p:cNvPicPr/>
          <p:nvPr/>
        </p:nvPicPr>
        <p:blipFill>
          <a:blip r:embed="rId3"/>
          <a:srcRect/>
          <a:stretch>
            <a:fillRect/>
          </a:stretch>
        </p:blipFill>
        <p:spPr>
          <a:xfrm>
            <a:off x="696595" y="1911350"/>
            <a:ext cx="5399405" cy="3035300"/>
          </a:xfrm>
          <a:prstGeom prst="rect">
            <a:avLst/>
          </a:prstGeom>
          <a:ln/>
        </p:spPr>
      </p:pic>
      <p:pic>
        <p:nvPicPr>
          <p:cNvPr id="2" name="Image 1">
            <a:extLst>
              <a:ext uri="{FF2B5EF4-FFF2-40B4-BE49-F238E27FC236}">
                <a16:creationId xmlns:a16="http://schemas.microsoft.com/office/drawing/2014/main" id="{EEB4C158-7547-A2ED-4E2A-FAF405C9F72E}"/>
              </a:ext>
            </a:extLst>
          </p:cNvPr>
          <p:cNvPicPr>
            <a:picLocks noChangeAspect="1"/>
          </p:cNvPicPr>
          <p:nvPr/>
        </p:nvPicPr>
        <p:blipFill>
          <a:blip r:embed="rId4"/>
          <a:stretch>
            <a:fillRect/>
          </a:stretch>
        </p:blipFill>
        <p:spPr>
          <a:xfrm>
            <a:off x="10782254" y="5413822"/>
            <a:ext cx="1143091" cy="1351830"/>
          </a:xfrm>
          <a:prstGeom prst="rect">
            <a:avLst/>
          </a:prstGeom>
        </p:spPr>
      </p:pic>
    </p:spTree>
    <p:extLst>
      <p:ext uri="{BB962C8B-B14F-4D97-AF65-F5344CB8AC3E}">
        <p14:creationId xmlns:p14="http://schemas.microsoft.com/office/powerpoint/2010/main" val="34508709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1E4E79"/>
              </a:buClr>
              <a:buSzPts val="4400"/>
              <a:buFont typeface="Calibri"/>
              <a:buNone/>
            </a:pPr>
            <a:r>
              <a:rPr lang="en-US" sz="4000" dirty="0">
                <a:solidFill>
                  <a:srgbClr val="1E4E79"/>
                </a:solidFill>
              </a:rPr>
              <a:t>Step 2: Development of digital training resources</a:t>
            </a:r>
          </a:p>
        </p:txBody>
      </p:sp>
      <p:sp>
        <p:nvSpPr>
          <p:cNvPr id="96" name="Google Shape;96;p2"/>
          <p:cNvSpPr txBox="1">
            <a:spLocks noGrp="1"/>
          </p:cNvSpPr>
          <p:nvPr>
            <p:ph type="body" idx="1"/>
          </p:nvPr>
        </p:nvSpPr>
        <p:spPr>
          <a:xfrm>
            <a:off x="6269691" y="2115719"/>
            <a:ext cx="5399406" cy="3817853"/>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1200"/>
              </a:spcAft>
              <a:buClr>
                <a:schemeClr val="dk1"/>
              </a:buClr>
              <a:buSzPts val="2800"/>
              <a:buChar char="•"/>
            </a:pPr>
            <a:r>
              <a:rPr lang="en-US" sz="2400" dirty="0"/>
              <a:t>Developing digital resources and instructional materials</a:t>
            </a:r>
          </a:p>
          <a:p>
            <a:pPr marL="228600" lvl="0" indent="-228600" algn="l" rtl="0">
              <a:lnSpc>
                <a:spcPct val="90000"/>
              </a:lnSpc>
              <a:spcBef>
                <a:spcPts val="0"/>
              </a:spcBef>
              <a:spcAft>
                <a:spcPts val="1200"/>
              </a:spcAft>
              <a:buClr>
                <a:schemeClr val="dk1"/>
              </a:buClr>
              <a:buSzPts val="2800"/>
              <a:buChar char="•"/>
            </a:pPr>
            <a:r>
              <a:rPr lang="en-US" sz="2400" dirty="0"/>
              <a:t>Devising researcher training modules in digital science communication</a:t>
            </a:r>
          </a:p>
          <a:p>
            <a:pPr marL="228600" lvl="0" indent="-228600" algn="l" rtl="0">
              <a:lnSpc>
                <a:spcPct val="90000"/>
              </a:lnSpc>
              <a:spcBef>
                <a:spcPts val="0"/>
              </a:spcBef>
              <a:spcAft>
                <a:spcPts val="1200"/>
              </a:spcAft>
              <a:buClr>
                <a:schemeClr val="dk1"/>
              </a:buClr>
              <a:buSzPts val="2800"/>
              <a:buChar char="•"/>
            </a:pPr>
            <a:r>
              <a:rPr lang="en-US" sz="2400" dirty="0"/>
              <a:t>Creating a sustainable virtual infrastructure for resources / materials</a:t>
            </a:r>
          </a:p>
          <a:p>
            <a:pPr marL="0" lvl="0" indent="0" algn="l" rtl="0">
              <a:lnSpc>
                <a:spcPct val="90000"/>
              </a:lnSpc>
              <a:spcBef>
                <a:spcPts val="0"/>
              </a:spcBef>
              <a:spcAft>
                <a:spcPts val="1200"/>
              </a:spcAft>
              <a:buClr>
                <a:schemeClr val="dk1"/>
              </a:buClr>
              <a:buSzPts val="2800"/>
              <a:buNone/>
            </a:pPr>
            <a:endParaRPr lang="en-US" sz="2400" dirty="0"/>
          </a:p>
        </p:txBody>
      </p:sp>
      <p:sp>
        <p:nvSpPr>
          <p:cNvPr id="7" name="Google Shape;96;p2">
            <a:extLst>
              <a:ext uri="{FF2B5EF4-FFF2-40B4-BE49-F238E27FC236}">
                <a16:creationId xmlns:a16="http://schemas.microsoft.com/office/drawing/2014/main" id="{79D63A16-F06A-4936-B521-AA6B0CB6D794}"/>
              </a:ext>
            </a:extLst>
          </p:cNvPr>
          <p:cNvSpPr txBox="1">
            <a:spLocks/>
          </p:cNvSpPr>
          <p:nvPr/>
        </p:nvSpPr>
        <p:spPr>
          <a:xfrm>
            <a:off x="696595" y="5060699"/>
            <a:ext cx="5399406" cy="872874"/>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90000"/>
              </a:lnSpc>
              <a:spcBef>
                <a:spcPts val="0"/>
              </a:spcBef>
              <a:spcAft>
                <a:spcPts val="0"/>
              </a:spcAft>
              <a:buClr>
                <a:srgbClr val="000000"/>
              </a:buClr>
              <a:buSzPts val="2800"/>
              <a:buFont typeface="Arial"/>
              <a:buNone/>
              <a:tabLst/>
              <a:defRPr/>
            </a:pPr>
            <a:r>
              <a:rPr kumimoji="0" lang="en-GB" sz="2000" b="0" i="0" u="none" strike="noStrike" kern="0" cap="none" spc="0" normalizeH="0" baseline="0" noProof="0" dirty="0">
                <a:ln>
                  <a:noFill/>
                </a:ln>
                <a:solidFill>
                  <a:srgbClr val="000000"/>
                </a:solidFill>
                <a:effectLst/>
                <a:uLnTx/>
                <a:uFillTx/>
                <a:latin typeface="Calibri"/>
                <a:ea typeface="Calibri"/>
                <a:cs typeface="Calibri"/>
                <a:sym typeface="Calibri"/>
              </a:rPr>
              <a:t>WP3 is led by </a:t>
            </a:r>
            <a:r>
              <a:rPr kumimoji="0" lang="en-GB" sz="2000" b="0" i="0" u="none" strike="noStrike" kern="0" cap="none" spc="0" normalizeH="0" baseline="0" noProof="0" dirty="0" err="1">
                <a:ln>
                  <a:noFill/>
                </a:ln>
                <a:solidFill>
                  <a:srgbClr val="000000"/>
                </a:solidFill>
                <a:effectLst/>
                <a:uLnTx/>
                <a:uFillTx/>
                <a:latin typeface="Calibri"/>
                <a:ea typeface="Calibri"/>
                <a:cs typeface="Calibri"/>
                <a:sym typeface="Calibri"/>
              </a:rPr>
              <a:t>OsloMet</a:t>
            </a:r>
            <a:endParaRPr kumimoji="0" lang="en-GB" sz="2000" b="0" i="0" u="none" strike="noStrike" kern="0" cap="none" spc="0" normalizeH="0" baseline="0" noProof="0" dirty="0">
              <a:ln>
                <a:noFill/>
              </a:ln>
              <a:solidFill>
                <a:srgbClr val="000000"/>
              </a:solidFill>
              <a:effectLst/>
              <a:uLnTx/>
              <a:uFillTx/>
              <a:latin typeface="Calibri"/>
              <a:ea typeface="Calibri"/>
              <a:cs typeface="Calibri"/>
              <a:sym typeface="Calibri"/>
            </a:endParaRPr>
          </a:p>
          <a:p>
            <a:pPr marL="0" marR="0" lvl="0" indent="0" algn="l" defTabSz="914400" rtl="0" eaLnBrk="1" fontAlgn="auto" latinLnBrk="0" hangingPunct="1">
              <a:lnSpc>
                <a:spcPct val="90000"/>
              </a:lnSpc>
              <a:spcBef>
                <a:spcPts val="0"/>
              </a:spcBef>
              <a:spcAft>
                <a:spcPts val="0"/>
              </a:spcAft>
              <a:buClr>
                <a:srgbClr val="000000"/>
              </a:buClr>
              <a:buSzPts val="2800"/>
              <a:buFont typeface="Arial"/>
              <a:buNone/>
              <a:tabLst/>
              <a:defRPr/>
            </a:pPr>
            <a:r>
              <a:rPr kumimoji="0" lang="en-GB" sz="2000" b="0" i="0" u="none" strike="noStrike" kern="0" cap="none" spc="0" normalizeH="0" baseline="0" noProof="0" dirty="0">
                <a:ln>
                  <a:noFill/>
                </a:ln>
                <a:solidFill>
                  <a:srgbClr val="000000"/>
                </a:solidFill>
                <a:effectLst/>
                <a:uLnTx/>
                <a:uFillTx/>
                <a:latin typeface="Calibri"/>
                <a:ea typeface="Calibri"/>
                <a:cs typeface="Calibri"/>
                <a:sym typeface="Calibri"/>
              </a:rPr>
              <a:t>WP3 coordinator: Pavel </a:t>
            </a:r>
            <a:r>
              <a:rPr kumimoji="0" lang="en-GB" sz="2000" b="0" i="0" u="none" strike="noStrike" kern="0" cap="none" spc="0" normalizeH="0" baseline="0" noProof="0" dirty="0" err="1">
                <a:ln>
                  <a:noFill/>
                </a:ln>
                <a:solidFill>
                  <a:srgbClr val="000000"/>
                </a:solidFill>
                <a:effectLst/>
                <a:uLnTx/>
                <a:uFillTx/>
                <a:latin typeface="Calibri"/>
                <a:ea typeface="Calibri"/>
                <a:cs typeface="Calibri"/>
                <a:sym typeface="Calibri"/>
              </a:rPr>
              <a:t>Zemlianksy</a:t>
            </a:r>
            <a:endParaRPr kumimoji="0" lang="en-US" sz="20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4" name="ZoneTexte 3">
            <a:extLst>
              <a:ext uri="{FF2B5EF4-FFF2-40B4-BE49-F238E27FC236}">
                <a16:creationId xmlns:a16="http://schemas.microsoft.com/office/drawing/2014/main" id="{694588CB-087A-4B5B-B810-0578F8E108A7}"/>
              </a:ext>
            </a:extLst>
          </p:cNvPr>
          <p:cNvSpPr txBox="1"/>
          <p:nvPr/>
        </p:nvSpPr>
        <p:spPr>
          <a:xfrm>
            <a:off x="3386434" y="7365265"/>
            <a:ext cx="1923504" cy="5078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900" b="0" i="0" u="none" strike="noStrike" kern="0" cap="none" spc="0" normalizeH="0" baseline="0" noProof="0">
                <a:ln>
                  <a:noFill/>
                </a:ln>
                <a:solidFill>
                  <a:srgbClr val="000000"/>
                </a:solidFill>
                <a:effectLst/>
                <a:uLnTx/>
                <a:uFillTx/>
                <a:latin typeface="Arial"/>
                <a:cs typeface="Arial"/>
                <a:sym typeface="Arial"/>
                <a:hlinkClick r:id="rId3" tooltip="https://technofaq.org/posts/2017/03/everything-you-should-know-about-successful-online-employee-training/"/>
              </a:rPr>
              <a:t>Cette photo</a:t>
            </a:r>
            <a:r>
              <a:rPr kumimoji="0" lang="en-US" sz="900" b="0" i="0" u="none" strike="noStrike" kern="0" cap="none" spc="0" normalizeH="0" baseline="0" noProof="0">
                <a:ln>
                  <a:noFill/>
                </a:ln>
                <a:solidFill>
                  <a:srgbClr val="000000"/>
                </a:solidFill>
                <a:effectLst/>
                <a:uLnTx/>
                <a:uFillTx/>
                <a:latin typeface="Arial"/>
                <a:cs typeface="Arial"/>
                <a:sym typeface="Arial"/>
              </a:rPr>
              <a:t> par Auteur inconnu est soumis à la licence </a:t>
            </a:r>
            <a:r>
              <a:rPr kumimoji="0" lang="en-US" sz="900" b="0" i="0" u="none" strike="noStrike" kern="0" cap="none" spc="0" normalizeH="0" baseline="0" noProof="0">
                <a:ln>
                  <a:noFill/>
                </a:ln>
                <a:solidFill>
                  <a:srgbClr val="000000"/>
                </a:solidFill>
                <a:effectLst/>
                <a:uLnTx/>
                <a:uFillTx/>
                <a:latin typeface="Arial"/>
                <a:cs typeface="Arial"/>
                <a:sym typeface="Arial"/>
                <a:hlinkClick r:id="rId4" tooltip="https://creativecommons.org/licenses/by-nc-sa/3.0/"/>
              </a:rPr>
              <a:t>CC BY-SA-NC</a:t>
            </a:r>
            <a:endParaRPr kumimoji="0" lang="en-US" sz="900" b="0" i="0" u="none" strike="noStrike" kern="0" cap="none" spc="0" normalizeH="0" baseline="0" noProof="0">
              <a:ln>
                <a:noFill/>
              </a:ln>
              <a:solidFill>
                <a:srgbClr val="000000"/>
              </a:solidFill>
              <a:effectLst/>
              <a:uLnTx/>
              <a:uFillTx/>
              <a:latin typeface="Arial"/>
              <a:cs typeface="Arial"/>
              <a:sym typeface="Arial"/>
            </a:endParaRPr>
          </a:p>
        </p:txBody>
      </p:sp>
      <p:pic>
        <p:nvPicPr>
          <p:cNvPr id="14" name="image1.jpg">
            <a:extLst>
              <a:ext uri="{FF2B5EF4-FFF2-40B4-BE49-F238E27FC236}">
                <a16:creationId xmlns:a16="http://schemas.microsoft.com/office/drawing/2014/main" id="{853460D4-55FF-48F2-B8C5-B5CD38D2BB07}"/>
              </a:ext>
            </a:extLst>
          </p:cNvPr>
          <p:cNvPicPr/>
          <p:nvPr/>
        </p:nvPicPr>
        <p:blipFill>
          <a:blip r:embed="rId5"/>
          <a:srcRect/>
          <a:stretch>
            <a:fillRect/>
          </a:stretch>
        </p:blipFill>
        <p:spPr>
          <a:xfrm>
            <a:off x="696595" y="1911350"/>
            <a:ext cx="5399405" cy="3035300"/>
          </a:xfrm>
          <a:prstGeom prst="rect">
            <a:avLst/>
          </a:prstGeom>
          <a:ln/>
        </p:spPr>
      </p:pic>
      <p:pic>
        <p:nvPicPr>
          <p:cNvPr id="9" name="Image 8">
            <a:extLst>
              <a:ext uri="{FF2B5EF4-FFF2-40B4-BE49-F238E27FC236}">
                <a16:creationId xmlns:a16="http://schemas.microsoft.com/office/drawing/2014/main" id="{6FF0A876-DD0D-4DE9-941A-5A8E4E161C78}"/>
              </a:ext>
            </a:extLst>
          </p:cNvPr>
          <p:cNvPicPr>
            <a:picLocks noChangeAspect="1"/>
          </p:cNvPicPr>
          <p:nvPr/>
        </p:nvPicPr>
        <p:blipFill>
          <a:blip r:embed="rId6">
            <a:extLst>
              <a:ext uri="{837473B0-CC2E-450A-ABE3-18F120FF3D39}">
                <a1611:picAttrSrcUrl xmlns:a1611="http://schemas.microsoft.com/office/drawing/2016/11/main" r:id="rId7"/>
              </a:ext>
            </a:extLst>
          </a:blip>
          <a:stretch>
            <a:fillRect/>
          </a:stretch>
        </p:blipFill>
        <p:spPr>
          <a:xfrm>
            <a:off x="696596" y="1911350"/>
            <a:ext cx="5399404" cy="3037164"/>
          </a:xfrm>
          <a:prstGeom prst="rect">
            <a:avLst/>
          </a:prstGeom>
        </p:spPr>
      </p:pic>
      <p:pic>
        <p:nvPicPr>
          <p:cNvPr id="2" name="Image 1">
            <a:extLst>
              <a:ext uri="{FF2B5EF4-FFF2-40B4-BE49-F238E27FC236}">
                <a16:creationId xmlns:a16="http://schemas.microsoft.com/office/drawing/2014/main" id="{28A52D7C-5BAA-C77F-2D19-031AD49D2E63}"/>
              </a:ext>
            </a:extLst>
          </p:cNvPr>
          <p:cNvPicPr>
            <a:picLocks noChangeAspect="1"/>
          </p:cNvPicPr>
          <p:nvPr/>
        </p:nvPicPr>
        <p:blipFill>
          <a:blip r:embed="rId8"/>
          <a:stretch>
            <a:fillRect/>
          </a:stretch>
        </p:blipFill>
        <p:spPr>
          <a:xfrm>
            <a:off x="10529046" y="5256857"/>
            <a:ext cx="1140051" cy="1353429"/>
          </a:xfrm>
          <a:prstGeom prst="rect">
            <a:avLst/>
          </a:prstGeom>
        </p:spPr>
      </p:pic>
    </p:spTree>
    <p:extLst>
      <p:ext uri="{BB962C8B-B14F-4D97-AF65-F5344CB8AC3E}">
        <p14:creationId xmlns:p14="http://schemas.microsoft.com/office/powerpoint/2010/main" val="40017958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1E4E79"/>
              </a:buClr>
              <a:buSzPts val="4400"/>
              <a:buFont typeface="Calibri"/>
              <a:buNone/>
            </a:pPr>
            <a:r>
              <a:rPr lang="en-US" sz="4000" dirty="0">
                <a:solidFill>
                  <a:srgbClr val="1E4E79"/>
                </a:solidFill>
              </a:rPr>
              <a:t>Step 3: Piloting and implementation of training</a:t>
            </a:r>
          </a:p>
        </p:txBody>
      </p:sp>
      <p:sp>
        <p:nvSpPr>
          <p:cNvPr id="96" name="Google Shape;96;p2"/>
          <p:cNvSpPr txBox="1">
            <a:spLocks noGrp="1"/>
          </p:cNvSpPr>
          <p:nvPr>
            <p:ph type="body" idx="1"/>
          </p:nvPr>
        </p:nvSpPr>
        <p:spPr>
          <a:xfrm>
            <a:off x="6269691" y="2115719"/>
            <a:ext cx="5399406" cy="3817853"/>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1200"/>
              </a:spcAft>
              <a:buClr>
                <a:schemeClr val="dk1"/>
              </a:buClr>
              <a:buSzPts val="2800"/>
              <a:buChar char="•"/>
            </a:pPr>
            <a:r>
              <a:rPr lang="en-US" sz="2400" dirty="0"/>
              <a:t>Piloting materials and resources to train STEMM/non-STEMM scientists</a:t>
            </a:r>
          </a:p>
          <a:p>
            <a:pPr marL="228600" lvl="0" indent="-228600" algn="l" rtl="0">
              <a:lnSpc>
                <a:spcPct val="90000"/>
              </a:lnSpc>
              <a:spcBef>
                <a:spcPts val="0"/>
              </a:spcBef>
              <a:spcAft>
                <a:spcPts val="1200"/>
              </a:spcAft>
              <a:buClr>
                <a:schemeClr val="dk1"/>
              </a:buClr>
              <a:buSzPts val="2800"/>
              <a:buChar char="•"/>
            </a:pPr>
            <a:r>
              <a:rPr lang="en-US" sz="2400" dirty="0"/>
              <a:t>Measuring the impact of training on participants</a:t>
            </a:r>
          </a:p>
          <a:p>
            <a:pPr marL="228600" lvl="0" indent="-228600" algn="l" rtl="0">
              <a:lnSpc>
                <a:spcPct val="90000"/>
              </a:lnSpc>
              <a:spcBef>
                <a:spcPts val="0"/>
              </a:spcBef>
              <a:spcAft>
                <a:spcPts val="1200"/>
              </a:spcAft>
              <a:buClr>
                <a:schemeClr val="dk1"/>
              </a:buClr>
              <a:buSzPts val="2800"/>
              <a:buChar char="•"/>
            </a:pPr>
            <a:r>
              <a:rPr lang="en-US" sz="2400" dirty="0"/>
              <a:t>Disseminating information and project outcomes</a:t>
            </a:r>
          </a:p>
          <a:p>
            <a:pPr marL="0" lvl="0" indent="0" algn="l" rtl="0">
              <a:lnSpc>
                <a:spcPct val="90000"/>
              </a:lnSpc>
              <a:spcBef>
                <a:spcPts val="0"/>
              </a:spcBef>
              <a:spcAft>
                <a:spcPts val="1200"/>
              </a:spcAft>
              <a:buClr>
                <a:schemeClr val="dk1"/>
              </a:buClr>
              <a:buSzPts val="2800"/>
              <a:buNone/>
            </a:pPr>
            <a:endParaRPr lang="en-US" sz="2400" dirty="0"/>
          </a:p>
        </p:txBody>
      </p:sp>
      <p:sp>
        <p:nvSpPr>
          <p:cNvPr id="7" name="Google Shape;96;p2">
            <a:extLst>
              <a:ext uri="{FF2B5EF4-FFF2-40B4-BE49-F238E27FC236}">
                <a16:creationId xmlns:a16="http://schemas.microsoft.com/office/drawing/2014/main" id="{79D63A16-F06A-4936-B521-AA6B0CB6D794}"/>
              </a:ext>
            </a:extLst>
          </p:cNvPr>
          <p:cNvSpPr txBox="1">
            <a:spLocks/>
          </p:cNvSpPr>
          <p:nvPr/>
        </p:nvSpPr>
        <p:spPr>
          <a:xfrm>
            <a:off x="696595" y="5060699"/>
            <a:ext cx="5399406" cy="87287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90000"/>
              </a:lnSpc>
              <a:spcBef>
                <a:spcPts val="0"/>
              </a:spcBef>
              <a:spcAft>
                <a:spcPts val="0"/>
              </a:spcAft>
              <a:buClr>
                <a:srgbClr val="000000"/>
              </a:buClr>
              <a:buSzPts val="2800"/>
              <a:buFont typeface="Arial"/>
              <a:buNone/>
              <a:tabLst/>
              <a:defRPr/>
            </a:pPr>
            <a:r>
              <a:rPr kumimoji="0" lang="en-GB" sz="2000" b="0" i="0" u="none" strike="noStrike" kern="0" cap="none" spc="0" normalizeH="0" baseline="0" noProof="0" dirty="0">
                <a:ln>
                  <a:noFill/>
                </a:ln>
                <a:solidFill>
                  <a:srgbClr val="000000"/>
                </a:solidFill>
                <a:effectLst/>
                <a:uLnTx/>
                <a:uFillTx/>
                <a:latin typeface="Calibri"/>
                <a:ea typeface="Calibri"/>
                <a:cs typeface="Calibri"/>
                <a:sym typeface="Calibri"/>
              </a:rPr>
              <a:t>WP4 is led by Academia de </a:t>
            </a:r>
            <a:r>
              <a:rPr kumimoji="0" lang="en-GB" sz="2000" b="0" i="0" u="none" strike="noStrike" kern="0" cap="none" spc="0" normalizeH="0" baseline="0" noProof="0" dirty="0" err="1">
                <a:ln>
                  <a:noFill/>
                </a:ln>
                <a:solidFill>
                  <a:srgbClr val="000000"/>
                </a:solidFill>
                <a:effectLst/>
                <a:uLnTx/>
                <a:uFillTx/>
                <a:latin typeface="Calibri"/>
                <a:ea typeface="Calibri"/>
                <a:cs typeface="Calibri"/>
                <a:sym typeface="Calibri"/>
              </a:rPr>
              <a:t>Studii</a:t>
            </a:r>
            <a:r>
              <a:rPr kumimoji="0" lang="en-GB" sz="2000" b="0" i="0" u="none" strike="noStrike" kern="0" cap="none" spc="0" normalizeH="0" baseline="0" noProof="0" dirty="0">
                <a:ln>
                  <a:noFill/>
                </a:ln>
                <a:solidFill>
                  <a:srgbClr val="000000"/>
                </a:solidFill>
                <a:effectLst/>
                <a:uLnTx/>
                <a:uFillTx/>
                <a:latin typeface="Calibri"/>
                <a:ea typeface="Calibri"/>
                <a:cs typeface="Calibri"/>
                <a:sym typeface="Calibri"/>
              </a:rPr>
              <a:t> </a:t>
            </a:r>
            <a:r>
              <a:rPr kumimoji="0" lang="en-GB" sz="2000" b="0" i="0" u="none" strike="noStrike" kern="0" cap="none" spc="0" normalizeH="0" baseline="0" noProof="0" dirty="0" err="1">
                <a:ln>
                  <a:noFill/>
                </a:ln>
                <a:solidFill>
                  <a:srgbClr val="000000"/>
                </a:solidFill>
                <a:effectLst/>
                <a:uLnTx/>
                <a:uFillTx/>
                <a:latin typeface="Calibri"/>
                <a:ea typeface="Calibri"/>
                <a:cs typeface="Calibri"/>
                <a:sym typeface="Calibri"/>
              </a:rPr>
              <a:t>Economice</a:t>
            </a:r>
            <a:r>
              <a:rPr kumimoji="0" lang="en-GB" sz="2000" b="0" i="0" u="none" strike="noStrike" kern="0" cap="none" spc="0" normalizeH="0" baseline="0" noProof="0" dirty="0">
                <a:ln>
                  <a:noFill/>
                </a:ln>
                <a:solidFill>
                  <a:srgbClr val="000000"/>
                </a:solidFill>
                <a:effectLst/>
                <a:uLnTx/>
                <a:uFillTx/>
                <a:latin typeface="Calibri"/>
                <a:ea typeface="Calibri"/>
                <a:cs typeface="Calibri"/>
                <a:sym typeface="Calibri"/>
              </a:rPr>
              <a:t> din </a:t>
            </a:r>
            <a:r>
              <a:rPr kumimoji="0" lang="en-GB" sz="2000" b="0" i="0" u="none" strike="noStrike" kern="0" cap="none" spc="0" normalizeH="0" baseline="0" noProof="0" dirty="0" err="1">
                <a:ln>
                  <a:noFill/>
                </a:ln>
                <a:solidFill>
                  <a:srgbClr val="000000"/>
                </a:solidFill>
                <a:effectLst/>
                <a:uLnTx/>
                <a:uFillTx/>
                <a:latin typeface="Calibri"/>
                <a:ea typeface="Calibri"/>
                <a:cs typeface="Calibri"/>
                <a:sym typeface="Calibri"/>
              </a:rPr>
              <a:t>Bucuresti</a:t>
            </a:r>
            <a:r>
              <a:rPr kumimoji="0" lang="en-GB" sz="2000" b="0" i="0" u="none" strike="noStrike" kern="0" cap="none" spc="0" normalizeH="0" baseline="0" noProof="0" dirty="0">
                <a:ln>
                  <a:noFill/>
                </a:ln>
                <a:solidFill>
                  <a:srgbClr val="000000"/>
                </a:solidFill>
                <a:effectLst/>
                <a:uLnTx/>
                <a:uFillTx/>
                <a:latin typeface="Calibri"/>
                <a:ea typeface="Calibri"/>
                <a:cs typeface="Calibri"/>
                <a:sym typeface="Calibri"/>
              </a:rPr>
              <a:t> in collaboration with </a:t>
            </a:r>
            <a:r>
              <a:rPr kumimoji="0" lang="en-GB" sz="2000" b="0" i="0" u="none" strike="noStrike" kern="0" cap="none" spc="0" normalizeH="0" baseline="0" noProof="0" dirty="0" err="1">
                <a:ln>
                  <a:noFill/>
                </a:ln>
                <a:solidFill>
                  <a:srgbClr val="000000"/>
                </a:solidFill>
                <a:effectLst/>
                <a:uLnTx/>
                <a:uFillTx/>
                <a:latin typeface="Calibri"/>
                <a:ea typeface="Calibri"/>
                <a:cs typeface="Calibri"/>
                <a:sym typeface="Calibri"/>
              </a:rPr>
              <a:t>Universitatea</a:t>
            </a:r>
            <a:r>
              <a:rPr kumimoji="0" lang="en-GB" sz="2000" b="0" i="0" u="none" strike="noStrike" kern="0" cap="none" spc="0" normalizeH="0" baseline="0" noProof="0" dirty="0">
                <a:ln>
                  <a:noFill/>
                </a:ln>
                <a:solidFill>
                  <a:srgbClr val="000000"/>
                </a:solidFill>
                <a:effectLst/>
                <a:uLnTx/>
                <a:uFillTx/>
                <a:latin typeface="Calibri"/>
                <a:ea typeface="Calibri"/>
                <a:cs typeface="Calibri"/>
                <a:sym typeface="Calibri"/>
              </a:rPr>
              <a:t> </a:t>
            </a:r>
            <a:r>
              <a:rPr kumimoji="0" lang="en-GB" sz="2000" b="0" i="0" u="none" strike="noStrike" kern="0" cap="none" spc="0" normalizeH="0" baseline="0" noProof="0" dirty="0" err="1">
                <a:ln>
                  <a:noFill/>
                </a:ln>
                <a:solidFill>
                  <a:srgbClr val="000000"/>
                </a:solidFill>
                <a:effectLst/>
                <a:uLnTx/>
                <a:uFillTx/>
                <a:latin typeface="Calibri"/>
                <a:ea typeface="Calibri"/>
                <a:cs typeface="Calibri"/>
                <a:sym typeface="Calibri"/>
              </a:rPr>
              <a:t>Ovidius</a:t>
            </a:r>
            <a:r>
              <a:rPr kumimoji="0" lang="en-GB" sz="2000" b="0" i="0" u="none" strike="noStrike" kern="0" cap="none" spc="0" normalizeH="0" baseline="0" noProof="0" dirty="0">
                <a:ln>
                  <a:noFill/>
                </a:ln>
                <a:solidFill>
                  <a:srgbClr val="000000"/>
                </a:solidFill>
                <a:effectLst/>
                <a:uLnTx/>
                <a:uFillTx/>
                <a:latin typeface="Calibri"/>
                <a:ea typeface="Calibri"/>
                <a:cs typeface="Calibri"/>
                <a:sym typeface="Calibri"/>
              </a:rPr>
              <a:t> din Constanta</a:t>
            </a:r>
          </a:p>
          <a:p>
            <a:pPr marL="0" marR="0" lvl="0" indent="0" algn="l" defTabSz="914400" rtl="0" eaLnBrk="1" fontAlgn="auto" latinLnBrk="0" hangingPunct="1">
              <a:lnSpc>
                <a:spcPct val="90000"/>
              </a:lnSpc>
              <a:spcBef>
                <a:spcPts val="0"/>
              </a:spcBef>
              <a:spcAft>
                <a:spcPts val="0"/>
              </a:spcAft>
              <a:buClr>
                <a:srgbClr val="000000"/>
              </a:buClr>
              <a:buSzPts val="2800"/>
              <a:buFont typeface="Arial"/>
              <a:buNone/>
              <a:tabLst/>
              <a:defRPr/>
            </a:pPr>
            <a:r>
              <a:rPr kumimoji="0" lang="en-GB" sz="2000" b="0" i="0" u="none" strike="noStrike" kern="0" cap="none" spc="0" normalizeH="0" baseline="0" noProof="0" dirty="0">
                <a:ln>
                  <a:noFill/>
                </a:ln>
                <a:solidFill>
                  <a:srgbClr val="000000"/>
                </a:solidFill>
                <a:effectLst/>
                <a:uLnTx/>
                <a:uFillTx/>
                <a:latin typeface="Calibri"/>
                <a:ea typeface="Calibri"/>
                <a:cs typeface="Calibri"/>
                <a:sym typeface="Calibri"/>
              </a:rPr>
              <a:t>WP4 coordinator: Laura Muresan</a:t>
            </a:r>
            <a:endParaRPr kumimoji="0" lang="en-US" sz="20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8" name="image15.jpg">
            <a:extLst>
              <a:ext uri="{FF2B5EF4-FFF2-40B4-BE49-F238E27FC236}">
                <a16:creationId xmlns:a16="http://schemas.microsoft.com/office/drawing/2014/main" id="{5C9401CB-27AC-402F-A365-B1C11C37B83F}"/>
              </a:ext>
            </a:extLst>
          </p:cNvPr>
          <p:cNvPicPr/>
          <p:nvPr/>
        </p:nvPicPr>
        <p:blipFill>
          <a:blip r:embed="rId3"/>
          <a:srcRect/>
          <a:stretch>
            <a:fillRect/>
          </a:stretch>
        </p:blipFill>
        <p:spPr>
          <a:xfrm>
            <a:off x="696595" y="1756443"/>
            <a:ext cx="5399405" cy="3238500"/>
          </a:xfrm>
          <a:prstGeom prst="rect">
            <a:avLst/>
          </a:prstGeom>
          <a:ln/>
        </p:spPr>
      </p:pic>
      <p:pic>
        <p:nvPicPr>
          <p:cNvPr id="2" name="Image 1">
            <a:extLst>
              <a:ext uri="{FF2B5EF4-FFF2-40B4-BE49-F238E27FC236}">
                <a16:creationId xmlns:a16="http://schemas.microsoft.com/office/drawing/2014/main" id="{4B716C16-AA48-01DB-BD74-6555738D6A1E}"/>
              </a:ext>
            </a:extLst>
          </p:cNvPr>
          <p:cNvPicPr>
            <a:picLocks noChangeAspect="1"/>
          </p:cNvPicPr>
          <p:nvPr/>
        </p:nvPicPr>
        <p:blipFill>
          <a:blip r:embed="rId4"/>
          <a:stretch>
            <a:fillRect/>
          </a:stretch>
        </p:blipFill>
        <p:spPr>
          <a:xfrm>
            <a:off x="10355354" y="5256857"/>
            <a:ext cx="1140051" cy="1353429"/>
          </a:xfrm>
          <a:prstGeom prst="rect">
            <a:avLst/>
          </a:prstGeom>
        </p:spPr>
      </p:pic>
    </p:spTree>
    <p:extLst>
      <p:ext uri="{BB962C8B-B14F-4D97-AF65-F5344CB8AC3E}">
        <p14:creationId xmlns:p14="http://schemas.microsoft.com/office/powerpoint/2010/main" val="22977881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rgbClr val="1E4E79"/>
              </a:buClr>
              <a:buSzPts val="4400"/>
              <a:buFont typeface="Calibri"/>
              <a:buNone/>
            </a:pPr>
            <a:r>
              <a:rPr lang="en-US" sz="4000" dirty="0">
                <a:solidFill>
                  <a:srgbClr val="1E4E79"/>
                </a:solidFill>
              </a:rPr>
              <a:t>Step 4: Development of technological infrastructure</a:t>
            </a:r>
          </a:p>
        </p:txBody>
      </p:sp>
      <p:sp>
        <p:nvSpPr>
          <p:cNvPr id="96" name="Google Shape;96;p2"/>
          <p:cNvSpPr txBox="1">
            <a:spLocks noGrp="1"/>
          </p:cNvSpPr>
          <p:nvPr>
            <p:ph type="body" idx="1"/>
          </p:nvPr>
        </p:nvSpPr>
        <p:spPr>
          <a:xfrm>
            <a:off x="6269691" y="2115719"/>
            <a:ext cx="5399406" cy="3817853"/>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1200"/>
              </a:spcAft>
              <a:buClr>
                <a:schemeClr val="dk1"/>
              </a:buClr>
              <a:buSzPts val="2800"/>
              <a:buChar char="•"/>
            </a:pPr>
            <a:r>
              <a:rPr lang="en-US" sz="2400" dirty="0"/>
              <a:t>Designing project website</a:t>
            </a:r>
          </a:p>
          <a:p>
            <a:pPr marL="228600" lvl="0" indent="-228600" algn="l" rtl="0">
              <a:lnSpc>
                <a:spcPct val="90000"/>
              </a:lnSpc>
              <a:spcBef>
                <a:spcPts val="0"/>
              </a:spcBef>
              <a:spcAft>
                <a:spcPts val="1200"/>
              </a:spcAft>
              <a:buClr>
                <a:schemeClr val="dk1"/>
              </a:buClr>
              <a:buSzPts val="2800"/>
              <a:buChar char="•"/>
            </a:pPr>
            <a:r>
              <a:rPr lang="en-US" sz="2400" dirty="0"/>
              <a:t>Developing and implementing online platform for training resources</a:t>
            </a:r>
          </a:p>
          <a:p>
            <a:pPr marL="228600" lvl="0" indent="-228600" algn="l" rtl="0">
              <a:lnSpc>
                <a:spcPct val="90000"/>
              </a:lnSpc>
              <a:spcBef>
                <a:spcPts val="0"/>
              </a:spcBef>
              <a:spcAft>
                <a:spcPts val="1200"/>
              </a:spcAft>
              <a:buClr>
                <a:schemeClr val="dk1"/>
              </a:buClr>
              <a:buSzPts val="2800"/>
              <a:buChar char="•"/>
            </a:pPr>
            <a:r>
              <a:rPr lang="en-US" sz="2400" dirty="0"/>
              <a:t>Designing a user-friendly, inclusive and sustainable technological environment</a:t>
            </a:r>
          </a:p>
          <a:p>
            <a:pPr marL="0" lvl="0" indent="0" algn="l" rtl="0">
              <a:lnSpc>
                <a:spcPct val="90000"/>
              </a:lnSpc>
              <a:spcBef>
                <a:spcPts val="0"/>
              </a:spcBef>
              <a:spcAft>
                <a:spcPts val="1200"/>
              </a:spcAft>
              <a:buClr>
                <a:schemeClr val="dk1"/>
              </a:buClr>
              <a:buSzPts val="2800"/>
              <a:buNone/>
            </a:pPr>
            <a:endParaRPr lang="en-US" sz="2400" dirty="0"/>
          </a:p>
        </p:txBody>
      </p:sp>
      <p:sp>
        <p:nvSpPr>
          <p:cNvPr id="7" name="Google Shape;96;p2">
            <a:extLst>
              <a:ext uri="{FF2B5EF4-FFF2-40B4-BE49-F238E27FC236}">
                <a16:creationId xmlns:a16="http://schemas.microsoft.com/office/drawing/2014/main" id="{79D63A16-F06A-4936-B521-AA6B0CB6D794}"/>
              </a:ext>
            </a:extLst>
          </p:cNvPr>
          <p:cNvSpPr txBox="1">
            <a:spLocks/>
          </p:cNvSpPr>
          <p:nvPr/>
        </p:nvSpPr>
        <p:spPr>
          <a:xfrm>
            <a:off x="6096000" y="5798636"/>
            <a:ext cx="5399406" cy="87287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marR="0" lvl="0" indent="0" algn="l" defTabSz="914400" rtl="0" eaLnBrk="1" fontAlgn="auto" latinLnBrk="0" hangingPunct="1">
              <a:lnSpc>
                <a:spcPct val="90000"/>
              </a:lnSpc>
              <a:spcBef>
                <a:spcPts val="0"/>
              </a:spcBef>
              <a:spcAft>
                <a:spcPts val="0"/>
              </a:spcAft>
              <a:buClr>
                <a:srgbClr val="000000"/>
              </a:buClr>
              <a:buSzPts val="2800"/>
              <a:buFont typeface="Arial"/>
              <a:buNone/>
              <a:tabLst/>
              <a:defRPr/>
            </a:pPr>
            <a:r>
              <a:rPr kumimoji="0" lang="en-GB" sz="2000" b="0" i="0" u="none" strike="noStrike" kern="0" cap="none" spc="0" normalizeH="0" baseline="0" noProof="0" dirty="0">
                <a:ln>
                  <a:noFill/>
                </a:ln>
                <a:solidFill>
                  <a:srgbClr val="000000"/>
                </a:solidFill>
                <a:effectLst/>
                <a:uLnTx/>
                <a:uFillTx/>
                <a:latin typeface="Calibri"/>
                <a:ea typeface="Calibri"/>
                <a:cs typeface="Calibri"/>
                <a:sym typeface="Calibri"/>
              </a:rPr>
              <a:t>WP5 is led by Fundación </a:t>
            </a:r>
            <a:r>
              <a:rPr kumimoji="0" lang="en-GB" sz="2000" b="0" i="0" u="none" strike="noStrike" kern="0" cap="none" spc="0" normalizeH="0" baseline="0" noProof="0" dirty="0" err="1">
                <a:ln>
                  <a:noFill/>
                </a:ln>
                <a:solidFill>
                  <a:srgbClr val="000000"/>
                </a:solidFill>
                <a:effectLst/>
                <a:uLnTx/>
                <a:uFillTx/>
                <a:latin typeface="Calibri"/>
                <a:ea typeface="Calibri"/>
                <a:cs typeface="Calibri"/>
                <a:sym typeface="Calibri"/>
              </a:rPr>
              <a:t>Ibercivis</a:t>
            </a:r>
            <a:r>
              <a:rPr kumimoji="0" lang="en-GB" sz="2000" b="0" i="0" u="none" strike="noStrike" kern="0" cap="none" spc="0" normalizeH="0" baseline="0" noProof="0" dirty="0">
                <a:ln>
                  <a:noFill/>
                </a:ln>
                <a:solidFill>
                  <a:srgbClr val="000000"/>
                </a:solidFill>
                <a:effectLst/>
                <a:uLnTx/>
                <a:uFillTx/>
                <a:latin typeface="Calibri"/>
                <a:ea typeface="Calibri"/>
                <a:cs typeface="Calibri"/>
                <a:sym typeface="Calibri"/>
              </a:rPr>
              <a:t> </a:t>
            </a:r>
          </a:p>
          <a:p>
            <a:pPr marL="0" marR="0" lvl="0" indent="0" algn="l" defTabSz="914400" rtl="0" eaLnBrk="1" fontAlgn="auto" latinLnBrk="0" hangingPunct="1">
              <a:lnSpc>
                <a:spcPct val="90000"/>
              </a:lnSpc>
              <a:spcBef>
                <a:spcPts val="0"/>
              </a:spcBef>
              <a:spcAft>
                <a:spcPts val="0"/>
              </a:spcAft>
              <a:buClr>
                <a:srgbClr val="000000"/>
              </a:buClr>
              <a:buSzPts val="2800"/>
              <a:buFont typeface="Arial"/>
              <a:buNone/>
              <a:tabLst/>
              <a:defRPr/>
            </a:pPr>
            <a:r>
              <a:rPr kumimoji="0" lang="en-GB" sz="2000" b="0" i="0" u="none" strike="noStrike" kern="0" cap="none" spc="0" normalizeH="0" baseline="0" noProof="0" dirty="0">
                <a:ln>
                  <a:noFill/>
                </a:ln>
                <a:solidFill>
                  <a:srgbClr val="000000"/>
                </a:solidFill>
                <a:effectLst/>
                <a:uLnTx/>
                <a:uFillTx/>
                <a:latin typeface="Calibri"/>
                <a:ea typeface="Calibri"/>
                <a:cs typeface="Calibri"/>
                <a:sym typeface="Calibri"/>
              </a:rPr>
              <a:t>WP5 coordinator: Francisco Sanz</a:t>
            </a:r>
            <a:endParaRPr kumimoji="0" lang="en-US" sz="20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pic>
        <p:nvPicPr>
          <p:cNvPr id="6" name="image12.jpg">
            <a:extLst>
              <a:ext uri="{FF2B5EF4-FFF2-40B4-BE49-F238E27FC236}">
                <a16:creationId xmlns:a16="http://schemas.microsoft.com/office/drawing/2014/main" id="{851AB495-4FAB-4ED1-92B2-FF6830A1F924}"/>
              </a:ext>
            </a:extLst>
          </p:cNvPr>
          <p:cNvPicPr/>
          <p:nvPr/>
        </p:nvPicPr>
        <p:blipFill>
          <a:blip r:embed="rId3"/>
          <a:srcRect/>
          <a:stretch>
            <a:fillRect/>
          </a:stretch>
        </p:blipFill>
        <p:spPr>
          <a:xfrm>
            <a:off x="2067575" y="1646236"/>
            <a:ext cx="3854735" cy="4756818"/>
          </a:xfrm>
          <a:prstGeom prst="rect">
            <a:avLst/>
          </a:prstGeom>
          <a:ln/>
        </p:spPr>
      </p:pic>
      <p:pic>
        <p:nvPicPr>
          <p:cNvPr id="2" name="Image 1">
            <a:extLst>
              <a:ext uri="{FF2B5EF4-FFF2-40B4-BE49-F238E27FC236}">
                <a16:creationId xmlns:a16="http://schemas.microsoft.com/office/drawing/2014/main" id="{5C317EF9-88A1-3775-154B-1D3164A94C70}"/>
              </a:ext>
            </a:extLst>
          </p:cNvPr>
          <p:cNvPicPr>
            <a:picLocks noChangeAspect="1"/>
          </p:cNvPicPr>
          <p:nvPr/>
        </p:nvPicPr>
        <p:blipFill>
          <a:blip r:embed="rId4"/>
          <a:stretch>
            <a:fillRect/>
          </a:stretch>
        </p:blipFill>
        <p:spPr>
          <a:xfrm>
            <a:off x="10925380" y="5313001"/>
            <a:ext cx="1140051" cy="1353429"/>
          </a:xfrm>
          <a:prstGeom prst="rect">
            <a:avLst/>
          </a:prstGeom>
        </p:spPr>
      </p:pic>
    </p:spTree>
    <p:extLst>
      <p:ext uri="{BB962C8B-B14F-4D97-AF65-F5344CB8AC3E}">
        <p14:creationId xmlns:p14="http://schemas.microsoft.com/office/powerpoint/2010/main" val="14286957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4F0447B-856A-E7DD-5FEA-1C4BCE0B80F5}"/>
              </a:ext>
            </a:extLst>
          </p:cNvPr>
          <p:cNvSpPr>
            <a:spLocks noGrp="1"/>
          </p:cNvSpPr>
          <p:nvPr>
            <p:ph type="title"/>
          </p:nvPr>
        </p:nvSpPr>
        <p:spPr/>
        <p:txBody>
          <a:bodyPr/>
          <a:lstStyle/>
          <a:p>
            <a:r>
              <a:rPr lang="fr-FR" dirty="0"/>
              <a:t>DILAN (Work Package 2): Interview </a:t>
            </a:r>
            <a:r>
              <a:rPr lang="fr-FR" dirty="0" err="1"/>
              <a:t>campaign</a:t>
            </a:r>
            <a:r>
              <a:rPr lang="fr-FR" dirty="0"/>
              <a:t> (2023)</a:t>
            </a:r>
          </a:p>
        </p:txBody>
      </p:sp>
      <p:sp>
        <p:nvSpPr>
          <p:cNvPr id="3" name="Espace réservé du contenu 2">
            <a:extLst>
              <a:ext uri="{FF2B5EF4-FFF2-40B4-BE49-F238E27FC236}">
                <a16:creationId xmlns:a16="http://schemas.microsoft.com/office/drawing/2014/main" id="{B56304EB-C0C6-E84C-5CAE-664170967711}"/>
              </a:ext>
            </a:extLst>
          </p:cNvPr>
          <p:cNvSpPr>
            <a:spLocks noGrp="1"/>
          </p:cNvSpPr>
          <p:nvPr>
            <p:ph idx="1"/>
          </p:nvPr>
        </p:nvSpPr>
        <p:spPr/>
        <p:txBody>
          <a:bodyPr/>
          <a:lstStyle/>
          <a:p>
            <a:pPr marL="0" indent="0">
              <a:lnSpc>
                <a:spcPct val="115000"/>
              </a:lnSpc>
              <a:spcAft>
                <a:spcPts val="1200"/>
              </a:spcAft>
              <a:buNone/>
            </a:pPr>
            <a:r>
              <a:rPr lang="en-GB" sz="2400" b="1" dirty="0">
                <a:effectLst/>
                <a:latin typeface="Arial" panose="020B0604020202020204" pitchFamily="34" charset="0"/>
                <a:ea typeface="Arial" panose="020B0604020202020204" pitchFamily="34" charset="0"/>
              </a:rPr>
              <a:t>Protocol: Structured interview (Qualitative / Ethnographic) </a:t>
            </a:r>
            <a:endParaRPr lang="fr-FR" sz="2000" dirty="0">
              <a:effectLst/>
              <a:latin typeface="Arial" panose="020B0604020202020204" pitchFamily="34" charset="0"/>
              <a:ea typeface="Arial" panose="020B0604020202020204" pitchFamily="34" charset="0"/>
            </a:endParaRPr>
          </a:p>
          <a:p>
            <a:pPr marL="0" indent="0">
              <a:lnSpc>
                <a:spcPct val="115000"/>
              </a:lnSpc>
              <a:spcAft>
                <a:spcPts val="1200"/>
              </a:spcAft>
              <a:buNone/>
            </a:pPr>
            <a:r>
              <a:rPr lang="en-GB" sz="2000" b="1" dirty="0">
                <a:effectLst/>
                <a:latin typeface="Arial" panose="020B0604020202020204" pitchFamily="34" charset="0"/>
                <a:ea typeface="Arial" panose="020B0604020202020204" pitchFamily="34" charset="0"/>
              </a:rPr>
              <a:t>Note: Structured interviews </a:t>
            </a:r>
            <a:r>
              <a:rPr lang="en-GB" sz="2000" dirty="0">
                <a:effectLst/>
                <a:latin typeface="Arial" panose="020B0604020202020204" pitchFamily="34" charset="0"/>
                <a:ea typeface="Arial" panose="020B0604020202020204" pitchFamily="34" charset="0"/>
              </a:rPr>
              <a:t>require the interviewer to ask pre-written questions in the same way and same sequence for each respondent or group of respondents. This is helpful where more than one person is collecting the data to allow for comparison between data sets.</a:t>
            </a:r>
            <a:endParaRPr lang="fr-FR" sz="2000" dirty="0">
              <a:effectLst/>
              <a:latin typeface="Arial" panose="020B0604020202020204" pitchFamily="34" charset="0"/>
              <a:ea typeface="Arial" panose="020B0604020202020204" pitchFamily="34" charset="0"/>
            </a:endParaRPr>
          </a:p>
          <a:p>
            <a:pPr marL="0" indent="0">
              <a:lnSpc>
                <a:spcPct val="115000"/>
              </a:lnSpc>
              <a:buNone/>
            </a:pPr>
            <a:r>
              <a:rPr lang="en-GB" sz="2000" b="1" dirty="0">
                <a:effectLst/>
                <a:latin typeface="Arial" panose="020B0604020202020204" pitchFamily="34" charset="0"/>
                <a:ea typeface="Arial" panose="020B0604020202020204" pitchFamily="34" charset="0"/>
              </a:rPr>
              <a:t>Duration</a:t>
            </a:r>
            <a:r>
              <a:rPr lang="en-GB" sz="2000" dirty="0">
                <a:effectLst/>
                <a:latin typeface="Arial" panose="020B0604020202020204" pitchFamily="34" charset="0"/>
                <a:ea typeface="Arial" panose="020B0604020202020204" pitchFamily="34" charset="0"/>
              </a:rPr>
              <a:t>: Around 45 minutes.</a:t>
            </a:r>
            <a:endParaRPr lang="fr-FR" sz="2000" dirty="0">
              <a:effectLst/>
              <a:latin typeface="Arial" panose="020B0604020202020204" pitchFamily="34" charset="0"/>
              <a:ea typeface="Arial" panose="020B0604020202020204" pitchFamily="34" charset="0"/>
            </a:endParaRPr>
          </a:p>
          <a:p>
            <a:pPr marL="0" indent="0">
              <a:lnSpc>
                <a:spcPct val="115000"/>
              </a:lnSpc>
              <a:buNone/>
            </a:pPr>
            <a:r>
              <a:rPr lang="en-GB" sz="2000" b="1" dirty="0">
                <a:effectLst/>
                <a:latin typeface="Arial" panose="020B0604020202020204" pitchFamily="34" charset="0"/>
                <a:ea typeface="Arial" panose="020B0604020202020204" pitchFamily="34" charset="0"/>
              </a:rPr>
              <a:t>Number of interviews</a:t>
            </a:r>
            <a:r>
              <a:rPr lang="en-GB" sz="2000" dirty="0">
                <a:effectLst/>
                <a:latin typeface="Arial" panose="020B0604020202020204" pitchFamily="34" charset="0"/>
                <a:ea typeface="Arial" panose="020B0604020202020204" pitchFamily="34" charset="0"/>
              </a:rPr>
              <a:t>: 10 per partner (60 total).</a:t>
            </a:r>
            <a:endParaRPr lang="fr-FR" sz="2000" dirty="0">
              <a:effectLst/>
              <a:latin typeface="Arial" panose="020B0604020202020204" pitchFamily="34" charset="0"/>
              <a:ea typeface="Arial" panose="020B0604020202020204" pitchFamily="34" charset="0"/>
            </a:endParaRPr>
          </a:p>
          <a:p>
            <a:pPr marL="0" indent="0">
              <a:lnSpc>
                <a:spcPct val="115000"/>
              </a:lnSpc>
              <a:spcAft>
                <a:spcPts val="1200"/>
              </a:spcAft>
              <a:buNone/>
            </a:pPr>
            <a:r>
              <a:rPr lang="en-GB" sz="2000" b="1" dirty="0">
                <a:effectLst/>
                <a:latin typeface="Arial" panose="020B0604020202020204" pitchFamily="34" charset="0"/>
                <a:ea typeface="Arial" panose="020B0604020202020204" pitchFamily="34" charset="0"/>
              </a:rPr>
              <a:t>Equipment</a:t>
            </a:r>
            <a:r>
              <a:rPr lang="en-GB" sz="2000" dirty="0">
                <a:effectLst/>
                <a:latin typeface="Arial" panose="020B0604020202020204" pitchFamily="34" charset="0"/>
                <a:ea typeface="Arial" panose="020B0604020202020204" pitchFamily="34" charset="0"/>
              </a:rPr>
              <a:t>: </a:t>
            </a:r>
            <a:br>
              <a:rPr lang="en-GB" sz="2000" dirty="0">
                <a:effectLst/>
                <a:latin typeface="Arial" panose="020B0604020202020204" pitchFamily="34" charset="0"/>
                <a:ea typeface="Arial" panose="020B0604020202020204" pitchFamily="34" charset="0"/>
              </a:rPr>
            </a:br>
            <a:r>
              <a:rPr lang="en-GB" sz="2000" dirty="0">
                <a:effectLst/>
                <a:latin typeface="Arial" panose="020B0604020202020204" pitchFamily="34" charset="0"/>
                <a:ea typeface="Arial" panose="020B0604020202020204" pitchFamily="34" charset="0"/>
              </a:rPr>
              <a:t>If online, videoconferencing software, camera and onscreen recording tool. </a:t>
            </a:r>
            <a:br>
              <a:rPr lang="en-GB" sz="2000" dirty="0">
                <a:effectLst/>
                <a:latin typeface="Arial" panose="020B0604020202020204" pitchFamily="34" charset="0"/>
                <a:ea typeface="Arial" panose="020B0604020202020204" pitchFamily="34" charset="0"/>
              </a:rPr>
            </a:br>
            <a:r>
              <a:rPr lang="en-GB" sz="2000" dirty="0">
                <a:effectLst/>
                <a:latin typeface="Arial" panose="020B0604020202020204" pitchFamily="34" charset="0"/>
                <a:ea typeface="Arial" panose="020B0604020202020204" pitchFamily="34" charset="0"/>
              </a:rPr>
              <a:t>If in-person, voice recording tool (portable voice recorder, or good quality telephone/tablet)</a:t>
            </a:r>
            <a:endParaRPr lang="fr-FR" sz="2000" dirty="0">
              <a:effectLst/>
              <a:latin typeface="Arial" panose="020B0604020202020204" pitchFamily="34" charset="0"/>
              <a:ea typeface="Arial" panose="020B0604020202020204" pitchFamily="34" charset="0"/>
            </a:endParaRPr>
          </a:p>
          <a:p>
            <a:endParaRPr lang="fr-FR" dirty="0"/>
          </a:p>
        </p:txBody>
      </p:sp>
      <p:sp>
        <p:nvSpPr>
          <p:cNvPr id="4" name="Espace réservé du numéro de diapositive 3">
            <a:extLst>
              <a:ext uri="{FF2B5EF4-FFF2-40B4-BE49-F238E27FC236}">
                <a16:creationId xmlns:a16="http://schemas.microsoft.com/office/drawing/2014/main" id="{BA96824F-2DED-8539-CC68-BEBC40A6E3CD}"/>
              </a:ext>
            </a:extLst>
          </p:cNvPr>
          <p:cNvSpPr>
            <a:spLocks noGrp="1"/>
          </p:cNvSpPr>
          <p:nvPr>
            <p:ph type="sldNum" sz="quarter" idx="12"/>
          </p:nvPr>
        </p:nvSpPr>
        <p:spPr/>
        <p:txBody>
          <a:bodyPr/>
          <a:lstStyle/>
          <a:p>
            <a:pPr>
              <a:defRPr/>
            </a:pPr>
            <a:fld id="{5C4DA55F-9A21-3342-B9A7-16BFB39F5985}" type="slidenum">
              <a:rPr lang="fr-FR" smtClean="0"/>
              <a:pPr>
                <a:defRPr/>
              </a:pPr>
              <a:t>15</a:t>
            </a:fld>
            <a:endParaRPr lang="fr-FR"/>
          </a:p>
        </p:txBody>
      </p:sp>
      <p:pic>
        <p:nvPicPr>
          <p:cNvPr id="5" name="Image 4">
            <a:extLst>
              <a:ext uri="{FF2B5EF4-FFF2-40B4-BE49-F238E27FC236}">
                <a16:creationId xmlns:a16="http://schemas.microsoft.com/office/drawing/2014/main" id="{8455F881-C7BC-EE28-0703-D090F5FEF14B}"/>
              </a:ext>
            </a:extLst>
          </p:cNvPr>
          <p:cNvPicPr>
            <a:picLocks noChangeAspect="1"/>
          </p:cNvPicPr>
          <p:nvPr/>
        </p:nvPicPr>
        <p:blipFill>
          <a:blip r:embed="rId2"/>
          <a:stretch>
            <a:fillRect/>
          </a:stretch>
        </p:blipFill>
        <p:spPr>
          <a:xfrm>
            <a:off x="517094" y="5199771"/>
            <a:ext cx="1140051" cy="1353429"/>
          </a:xfrm>
          <a:prstGeom prst="rect">
            <a:avLst/>
          </a:prstGeom>
        </p:spPr>
      </p:pic>
    </p:spTree>
    <p:extLst>
      <p:ext uri="{BB962C8B-B14F-4D97-AF65-F5344CB8AC3E}">
        <p14:creationId xmlns:p14="http://schemas.microsoft.com/office/powerpoint/2010/main" val="34210871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35ED68-5533-8683-4F6D-510091BC1B9C}"/>
              </a:ext>
            </a:extLst>
          </p:cNvPr>
          <p:cNvSpPr>
            <a:spLocks noGrp="1"/>
          </p:cNvSpPr>
          <p:nvPr>
            <p:ph type="title"/>
          </p:nvPr>
        </p:nvSpPr>
        <p:spPr/>
        <p:txBody>
          <a:bodyPr/>
          <a:lstStyle/>
          <a:p>
            <a:r>
              <a:rPr lang="fr-FR" dirty="0" err="1"/>
              <a:t>What</a:t>
            </a:r>
            <a:r>
              <a:rPr lang="fr-FR" dirty="0"/>
              <a:t> </a:t>
            </a:r>
            <a:r>
              <a:rPr lang="fr-FR" dirty="0" err="1"/>
              <a:t>did</a:t>
            </a:r>
            <a:r>
              <a:rPr lang="fr-FR" dirty="0"/>
              <a:t> </a:t>
            </a:r>
            <a:r>
              <a:rPr lang="fr-FR" dirty="0" err="1"/>
              <a:t>we</a:t>
            </a:r>
            <a:r>
              <a:rPr lang="fr-FR" dirty="0"/>
              <a:t> </a:t>
            </a:r>
            <a:r>
              <a:rPr lang="fr-FR" dirty="0" err="1"/>
              <a:t>ask</a:t>
            </a:r>
            <a:r>
              <a:rPr lang="fr-FR" dirty="0"/>
              <a:t>?</a:t>
            </a:r>
          </a:p>
        </p:txBody>
      </p:sp>
      <p:graphicFrame>
        <p:nvGraphicFramePr>
          <p:cNvPr id="8" name="Espace réservé du contenu 7">
            <a:extLst>
              <a:ext uri="{FF2B5EF4-FFF2-40B4-BE49-F238E27FC236}">
                <a16:creationId xmlns:a16="http://schemas.microsoft.com/office/drawing/2014/main" id="{B56B1099-A0F9-E9C9-DC2B-4E399984A512}"/>
              </a:ext>
            </a:extLst>
          </p:cNvPr>
          <p:cNvGraphicFramePr>
            <a:graphicFrameLocks noGrp="1"/>
          </p:cNvGraphicFramePr>
          <p:nvPr>
            <p:ph idx="1"/>
            <p:extLst>
              <p:ext uri="{D42A27DB-BD31-4B8C-83A1-F6EECF244321}">
                <p14:modId xmlns:p14="http://schemas.microsoft.com/office/powerpoint/2010/main" val="370380187"/>
              </p:ext>
            </p:extLst>
          </p:nvPr>
        </p:nvGraphicFramePr>
        <p:xfrm>
          <a:off x="373063" y="1236663"/>
          <a:ext cx="11525250" cy="48895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numéro de diapositive 3">
            <a:extLst>
              <a:ext uri="{FF2B5EF4-FFF2-40B4-BE49-F238E27FC236}">
                <a16:creationId xmlns:a16="http://schemas.microsoft.com/office/drawing/2014/main" id="{066C4258-0B44-E7E4-B675-FE8951AF9620}"/>
              </a:ext>
            </a:extLst>
          </p:cNvPr>
          <p:cNvSpPr>
            <a:spLocks noGrp="1"/>
          </p:cNvSpPr>
          <p:nvPr>
            <p:ph type="sldNum" sz="quarter" idx="12"/>
          </p:nvPr>
        </p:nvSpPr>
        <p:spPr/>
        <p:txBody>
          <a:bodyPr/>
          <a:lstStyle/>
          <a:p>
            <a:pPr>
              <a:defRPr/>
            </a:pPr>
            <a:fld id="{5C4DA55F-9A21-3342-B9A7-16BFB39F5985}" type="slidenum">
              <a:rPr lang="fr-FR" smtClean="0"/>
              <a:pPr>
                <a:defRPr/>
              </a:pPr>
              <a:t>16</a:t>
            </a:fld>
            <a:endParaRPr lang="fr-FR"/>
          </a:p>
        </p:txBody>
      </p:sp>
    </p:spTree>
    <p:extLst>
      <p:ext uri="{BB962C8B-B14F-4D97-AF65-F5344CB8AC3E}">
        <p14:creationId xmlns:p14="http://schemas.microsoft.com/office/powerpoint/2010/main" val="14332634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935ED68-5533-8683-4F6D-510091BC1B9C}"/>
              </a:ext>
            </a:extLst>
          </p:cNvPr>
          <p:cNvSpPr>
            <a:spLocks noGrp="1"/>
          </p:cNvSpPr>
          <p:nvPr>
            <p:ph type="title"/>
          </p:nvPr>
        </p:nvSpPr>
        <p:spPr/>
        <p:txBody>
          <a:bodyPr/>
          <a:lstStyle/>
          <a:p>
            <a:r>
              <a:rPr lang="fr-FR" dirty="0" err="1"/>
              <a:t>What</a:t>
            </a:r>
            <a:r>
              <a:rPr lang="fr-FR" dirty="0"/>
              <a:t> </a:t>
            </a:r>
            <a:r>
              <a:rPr lang="fr-FR" dirty="0" err="1"/>
              <a:t>did</a:t>
            </a:r>
            <a:r>
              <a:rPr lang="fr-FR" dirty="0"/>
              <a:t> </a:t>
            </a:r>
            <a:r>
              <a:rPr lang="fr-FR" dirty="0" err="1"/>
              <a:t>we</a:t>
            </a:r>
            <a:r>
              <a:rPr lang="fr-FR" dirty="0"/>
              <a:t> </a:t>
            </a:r>
            <a:r>
              <a:rPr lang="fr-FR" dirty="0" err="1"/>
              <a:t>ask</a:t>
            </a:r>
            <a:r>
              <a:rPr lang="fr-FR" dirty="0"/>
              <a:t> about the use of the English </a:t>
            </a:r>
            <a:r>
              <a:rPr lang="fr-FR" dirty="0" err="1"/>
              <a:t>language</a:t>
            </a:r>
            <a:r>
              <a:rPr lang="fr-FR" dirty="0"/>
              <a:t>?</a:t>
            </a:r>
          </a:p>
        </p:txBody>
      </p:sp>
      <p:graphicFrame>
        <p:nvGraphicFramePr>
          <p:cNvPr id="8" name="Espace réservé du contenu 7">
            <a:extLst>
              <a:ext uri="{FF2B5EF4-FFF2-40B4-BE49-F238E27FC236}">
                <a16:creationId xmlns:a16="http://schemas.microsoft.com/office/drawing/2014/main" id="{B56B1099-A0F9-E9C9-DC2B-4E399984A512}"/>
              </a:ext>
            </a:extLst>
          </p:cNvPr>
          <p:cNvGraphicFramePr>
            <a:graphicFrameLocks noGrp="1"/>
          </p:cNvGraphicFramePr>
          <p:nvPr>
            <p:ph idx="1"/>
            <p:extLst>
              <p:ext uri="{D42A27DB-BD31-4B8C-83A1-F6EECF244321}">
                <p14:modId xmlns:p14="http://schemas.microsoft.com/office/powerpoint/2010/main" val="1088390061"/>
              </p:ext>
            </p:extLst>
          </p:nvPr>
        </p:nvGraphicFramePr>
        <p:xfrm>
          <a:off x="373063" y="1236662"/>
          <a:ext cx="11525250" cy="55502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Espace réservé du numéro de diapositive 3">
            <a:extLst>
              <a:ext uri="{FF2B5EF4-FFF2-40B4-BE49-F238E27FC236}">
                <a16:creationId xmlns:a16="http://schemas.microsoft.com/office/drawing/2014/main" id="{066C4258-0B44-E7E4-B675-FE8951AF9620}"/>
              </a:ext>
            </a:extLst>
          </p:cNvPr>
          <p:cNvSpPr>
            <a:spLocks noGrp="1"/>
          </p:cNvSpPr>
          <p:nvPr>
            <p:ph type="sldNum" sz="quarter" idx="12"/>
          </p:nvPr>
        </p:nvSpPr>
        <p:spPr/>
        <p:txBody>
          <a:bodyPr/>
          <a:lstStyle/>
          <a:p>
            <a:pPr>
              <a:defRPr/>
            </a:pPr>
            <a:fld id="{5C4DA55F-9A21-3342-B9A7-16BFB39F5985}" type="slidenum">
              <a:rPr lang="fr-FR" smtClean="0"/>
              <a:pPr>
                <a:defRPr/>
              </a:pPr>
              <a:t>17</a:t>
            </a:fld>
            <a:endParaRPr lang="fr-FR"/>
          </a:p>
        </p:txBody>
      </p:sp>
    </p:spTree>
    <p:extLst>
      <p:ext uri="{BB962C8B-B14F-4D97-AF65-F5344CB8AC3E}">
        <p14:creationId xmlns:p14="http://schemas.microsoft.com/office/powerpoint/2010/main" val="30156071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2"/>
          <p:cNvSpPr txBox="1">
            <a:spLocks noGrp="1"/>
          </p:cNvSpPr>
          <p:nvPr>
            <p:ph type="title"/>
          </p:nvPr>
        </p:nvSpPr>
        <p:spPr>
          <a:xfrm>
            <a:off x="457200" y="365125"/>
            <a:ext cx="10896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1E4E79"/>
              </a:buClr>
              <a:buSzPts val="4400"/>
              <a:buFont typeface="Calibri"/>
              <a:buNone/>
            </a:pPr>
            <a:r>
              <a:rPr lang="en-US" sz="3600" dirty="0">
                <a:solidFill>
                  <a:schemeClr val="tx1"/>
                </a:solidFill>
              </a:rPr>
              <a:t>RESULTS: digital science communication practices </a:t>
            </a:r>
            <a:br>
              <a:rPr lang="en-US" sz="3600" dirty="0">
                <a:solidFill>
                  <a:schemeClr val="tx1"/>
                </a:solidFill>
              </a:rPr>
            </a:br>
            <a:r>
              <a:rPr lang="en-US" sz="3600" dirty="0">
                <a:solidFill>
                  <a:schemeClr val="tx1"/>
                </a:solidFill>
              </a:rPr>
              <a:t>DILAN 2023</a:t>
            </a:r>
            <a:endParaRPr lang="en-US" sz="4000" dirty="0">
              <a:solidFill>
                <a:srgbClr val="1E4E79"/>
              </a:solidFill>
            </a:endParaRPr>
          </a:p>
        </p:txBody>
      </p:sp>
      <p:sp>
        <p:nvSpPr>
          <p:cNvPr id="96" name="Google Shape;96;p2"/>
          <p:cNvSpPr txBox="1">
            <a:spLocks noGrp="1"/>
          </p:cNvSpPr>
          <p:nvPr>
            <p:ph type="body" idx="1"/>
          </p:nvPr>
        </p:nvSpPr>
        <p:spPr>
          <a:xfrm>
            <a:off x="6269691" y="2115719"/>
            <a:ext cx="5399406" cy="3817853"/>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1200"/>
              </a:spcAft>
              <a:buClr>
                <a:schemeClr val="dk1"/>
              </a:buClr>
              <a:buSzPts val="2800"/>
              <a:buChar char="•"/>
            </a:pPr>
            <a:r>
              <a:rPr lang="en-US" sz="2400" dirty="0"/>
              <a:t>Interviews and focus groups with </a:t>
            </a:r>
            <a:r>
              <a:rPr lang="en-US" sz="2600" b="1" dirty="0"/>
              <a:t>60 scientists in 4 countries </a:t>
            </a:r>
            <a:endParaRPr lang="en-US" sz="2400" b="1" dirty="0"/>
          </a:p>
          <a:p>
            <a:pPr marL="0" lvl="0" indent="0" algn="l" rtl="0">
              <a:lnSpc>
                <a:spcPct val="90000"/>
              </a:lnSpc>
              <a:spcBef>
                <a:spcPts val="0"/>
              </a:spcBef>
              <a:spcAft>
                <a:spcPts val="1200"/>
              </a:spcAft>
              <a:buClr>
                <a:schemeClr val="dk1"/>
              </a:buClr>
              <a:buSzPts val="2800"/>
              <a:buNone/>
            </a:pPr>
            <a:r>
              <a:rPr lang="en-US" sz="2400" dirty="0"/>
              <a:t>Objectives</a:t>
            </a:r>
          </a:p>
          <a:p>
            <a:pPr marL="228600" lvl="0" indent="-228600" algn="l" rtl="0">
              <a:lnSpc>
                <a:spcPct val="90000"/>
              </a:lnSpc>
              <a:spcBef>
                <a:spcPts val="0"/>
              </a:spcBef>
              <a:spcAft>
                <a:spcPts val="1200"/>
              </a:spcAft>
              <a:buClr>
                <a:schemeClr val="dk1"/>
              </a:buClr>
              <a:buSzPts val="2800"/>
              <a:buChar char="•"/>
            </a:pPr>
            <a:r>
              <a:rPr lang="en-US" sz="2400" b="1" dirty="0"/>
              <a:t>To study digital science communication practices </a:t>
            </a:r>
          </a:p>
          <a:p>
            <a:pPr marL="228600" lvl="0" indent="-228600" algn="l" rtl="0">
              <a:lnSpc>
                <a:spcPct val="90000"/>
              </a:lnSpc>
              <a:spcBef>
                <a:spcPts val="0"/>
              </a:spcBef>
              <a:spcAft>
                <a:spcPts val="1200"/>
              </a:spcAft>
              <a:buClr>
                <a:schemeClr val="dk1"/>
              </a:buClr>
              <a:buSzPts val="2800"/>
              <a:buChar char="•"/>
            </a:pPr>
            <a:r>
              <a:rPr lang="en-US" sz="2400" dirty="0"/>
              <a:t>To identify training needs</a:t>
            </a:r>
          </a:p>
          <a:p>
            <a:pPr marL="228600" lvl="0" indent="-228600" algn="l" rtl="0">
              <a:lnSpc>
                <a:spcPct val="90000"/>
              </a:lnSpc>
              <a:spcBef>
                <a:spcPts val="0"/>
              </a:spcBef>
              <a:spcAft>
                <a:spcPts val="1200"/>
              </a:spcAft>
              <a:buClr>
                <a:schemeClr val="dk1"/>
              </a:buClr>
              <a:buSzPts val="2800"/>
              <a:buChar char="•"/>
            </a:pPr>
            <a:r>
              <a:rPr lang="en-US" sz="2400" dirty="0"/>
              <a:t>To create video testimonials of researchers’ communication practices</a:t>
            </a:r>
          </a:p>
          <a:p>
            <a:pPr marL="228600" lvl="0" indent="-228600" algn="l" rtl="0">
              <a:lnSpc>
                <a:spcPct val="90000"/>
              </a:lnSpc>
              <a:spcBef>
                <a:spcPts val="0"/>
              </a:spcBef>
              <a:spcAft>
                <a:spcPts val="1200"/>
              </a:spcAft>
              <a:buClr>
                <a:schemeClr val="dk1"/>
              </a:buClr>
              <a:buSzPts val="2800"/>
              <a:buChar char="•"/>
            </a:pPr>
            <a:r>
              <a:rPr lang="en-US" sz="2400" dirty="0"/>
              <a:t>To create an inventory of good practice.</a:t>
            </a:r>
          </a:p>
          <a:p>
            <a:pPr marL="0" lvl="0" indent="0" algn="l" rtl="0">
              <a:lnSpc>
                <a:spcPct val="90000"/>
              </a:lnSpc>
              <a:spcBef>
                <a:spcPts val="0"/>
              </a:spcBef>
              <a:spcAft>
                <a:spcPts val="1200"/>
              </a:spcAft>
              <a:buClr>
                <a:schemeClr val="dk1"/>
              </a:buClr>
              <a:buSzPts val="2800"/>
              <a:buNone/>
            </a:pPr>
            <a:endParaRPr lang="en-US" sz="2400" dirty="0"/>
          </a:p>
        </p:txBody>
      </p:sp>
      <p:sp>
        <p:nvSpPr>
          <p:cNvPr id="7" name="Google Shape;96;p2">
            <a:extLst>
              <a:ext uri="{FF2B5EF4-FFF2-40B4-BE49-F238E27FC236}">
                <a16:creationId xmlns:a16="http://schemas.microsoft.com/office/drawing/2014/main" id="{79D63A16-F06A-4936-B521-AA6B0CB6D794}"/>
              </a:ext>
            </a:extLst>
          </p:cNvPr>
          <p:cNvSpPr txBox="1">
            <a:spLocks/>
          </p:cNvSpPr>
          <p:nvPr/>
        </p:nvSpPr>
        <p:spPr>
          <a:xfrm>
            <a:off x="696595" y="5060699"/>
            <a:ext cx="5399406" cy="872874"/>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42900" algn="l" rtl="0">
              <a:lnSpc>
                <a:spcPct val="90000"/>
              </a:lnSpc>
              <a:spcBef>
                <a:spcPts val="1000"/>
              </a:spcBef>
              <a:spcAft>
                <a:spcPts val="0"/>
              </a:spcAft>
              <a:buClr>
                <a:schemeClr val="dk1"/>
              </a:buClr>
              <a:buSzPts val="1800"/>
              <a:buFont typeface="Arial"/>
              <a:buChar char="•"/>
              <a:defRPr sz="28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spcBef>
                <a:spcPts val="0"/>
              </a:spcBef>
              <a:buSzPts val="2800"/>
              <a:buNone/>
            </a:pPr>
            <a:r>
              <a:rPr lang="en-GB" sz="2000" dirty="0"/>
              <a:t>WP2 led by Clermont Auvergne University in collaboration with Bordeaux University.</a:t>
            </a:r>
          </a:p>
        </p:txBody>
      </p:sp>
      <p:pic>
        <p:nvPicPr>
          <p:cNvPr id="6" name="image1.jpg">
            <a:extLst>
              <a:ext uri="{FF2B5EF4-FFF2-40B4-BE49-F238E27FC236}">
                <a16:creationId xmlns:a16="http://schemas.microsoft.com/office/drawing/2014/main" id="{BF1C16C0-52B0-4727-80CD-D4E9B828A9F7}"/>
              </a:ext>
            </a:extLst>
          </p:cNvPr>
          <p:cNvPicPr/>
          <p:nvPr/>
        </p:nvPicPr>
        <p:blipFill>
          <a:blip r:embed="rId3"/>
          <a:srcRect/>
          <a:stretch>
            <a:fillRect/>
          </a:stretch>
        </p:blipFill>
        <p:spPr>
          <a:xfrm>
            <a:off x="696595" y="1911350"/>
            <a:ext cx="5399405" cy="3035300"/>
          </a:xfrm>
          <a:prstGeom prst="rect">
            <a:avLst/>
          </a:prstGeom>
          <a:ln/>
        </p:spPr>
      </p:pic>
      <p:pic>
        <p:nvPicPr>
          <p:cNvPr id="2" name="Image 1">
            <a:extLst>
              <a:ext uri="{FF2B5EF4-FFF2-40B4-BE49-F238E27FC236}">
                <a16:creationId xmlns:a16="http://schemas.microsoft.com/office/drawing/2014/main" id="{6471EA1C-3F3F-E6AB-BBA8-80F214F67E12}"/>
              </a:ext>
            </a:extLst>
          </p:cNvPr>
          <p:cNvPicPr>
            <a:picLocks noChangeAspect="1"/>
          </p:cNvPicPr>
          <p:nvPr/>
        </p:nvPicPr>
        <p:blipFill>
          <a:blip r:embed="rId4"/>
          <a:stretch>
            <a:fillRect/>
          </a:stretch>
        </p:blipFill>
        <p:spPr>
          <a:xfrm>
            <a:off x="10321494" y="337259"/>
            <a:ext cx="1140051" cy="1353429"/>
          </a:xfrm>
          <a:prstGeom prst="rect">
            <a:avLst/>
          </a:prstGeom>
        </p:spPr>
      </p:pic>
    </p:spTree>
    <p:extLst>
      <p:ext uri="{BB962C8B-B14F-4D97-AF65-F5344CB8AC3E}">
        <p14:creationId xmlns:p14="http://schemas.microsoft.com/office/powerpoint/2010/main" val="8142497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p:cNvSpPr>
            <a:spLocks noGrp="1"/>
          </p:cNvSpPr>
          <p:nvPr>
            <p:ph type="title"/>
          </p:nvPr>
        </p:nvSpPr>
        <p:spPr/>
        <p:txBody>
          <a:bodyPr/>
          <a:lstStyle/>
          <a:p>
            <a:r>
              <a:rPr lang="fr-FR" dirty="0"/>
              <a:t>DILAN: Participant Profiles (N = 60) </a:t>
            </a:r>
            <a:endParaRPr lang="en-US" dirty="0"/>
          </a:p>
        </p:txBody>
      </p:sp>
      <p:sp>
        <p:nvSpPr>
          <p:cNvPr id="4" name="Espace réservé du numéro de diapositive 3"/>
          <p:cNvSpPr>
            <a:spLocks noGrp="1"/>
          </p:cNvSpPr>
          <p:nvPr>
            <p:ph type="sldNum" sz="quarter" idx="12"/>
          </p:nvPr>
        </p:nvSpPr>
        <p:spPr/>
        <p:txBody>
          <a:bodyPr/>
          <a:lstStyle/>
          <a:p>
            <a:pPr>
              <a:defRPr/>
            </a:pPr>
            <a:fld id="{5C4DA55F-9A21-3342-B9A7-16BFB39F5985}" type="slidenum">
              <a:rPr lang="fr-FR" smtClean="0"/>
              <a:pPr>
                <a:defRPr/>
              </a:pPr>
              <a:t>19</a:t>
            </a:fld>
            <a:endParaRPr lang="fr-FR"/>
          </a:p>
        </p:txBody>
      </p:sp>
      <p:graphicFrame>
        <p:nvGraphicFramePr>
          <p:cNvPr id="10" name="Espace réservé du contenu 9">
            <a:extLst>
              <a:ext uri="{FF2B5EF4-FFF2-40B4-BE49-F238E27FC236}">
                <a16:creationId xmlns:a16="http://schemas.microsoft.com/office/drawing/2014/main" id="{FA94D9CE-8229-4AE0-B2EF-6115C29AB40B}"/>
              </a:ext>
            </a:extLst>
          </p:cNvPr>
          <p:cNvGraphicFramePr>
            <a:graphicFrameLocks noGrp="1"/>
          </p:cNvGraphicFramePr>
          <p:nvPr>
            <p:ph idx="1"/>
            <p:extLst>
              <p:ext uri="{D42A27DB-BD31-4B8C-83A1-F6EECF244321}">
                <p14:modId xmlns:p14="http://schemas.microsoft.com/office/powerpoint/2010/main" val="1547050415"/>
              </p:ext>
            </p:extLst>
          </p:nvPr>
        </p:nvGraphicFramePr>
        <p:xfrm>
          <a:off x="4273884" y="1740569"/>
          <a:ext cx="7308516" cy="4737100"/>
        </p:xfrm>
        <a:graphic>
          <a:graphicData uri="http://schemas.openxmlformats.org/drawingml/2006/chart">
            <c:chart xmlns:c="http://schemas.openxmlformats.org/drawingml/2006/chart" xmlns:r="http://schemas.openxmlformats.org/officeDocument/2006/relationships" r:id="rId3"/>
          </a:graphicData>
        </a:graphic>
      </p:graphicFrame>
      <p:sp>
        <p:nvSpPr>
          <p:cNvPr id="12" name="ZoneTexte 11">
            <a:extLst>
              <a:ext uri="{FF2B5EF4-FFF2-40B4-BE49-F238E27FC236}">
                <a16:creationId xmlns:a16="http://schemas.microsoft.com/office/drawing/2014/main" id="{4DC9B8D5-41C2-49E4-98DB-36C2FE866D9D}"/>
              </a:ext>
            </a:extLst>
          </p:cNvPr>
          <p:cNvSpPr txBox="1"/>
          <p:nvPr/>
        </p:nvSpPr>
        <p:spPr>
          <a:xfrm>
            <a:off x="92242" y="1664368"/>
            <a:ext cx="4588042" cy="8863965"/>
          </a:xfrm>
          <a:prstGeom prst="rect">
            <a:avLst/>
          </a:prstGeom>
          <a:noFill/>
        </p:spPr>
        <p:txBody>
          <a:bodyPr wrap="square" rtlCol="0">
            <a:spAutoFit/>
          </a:bodyPr>
          <a:lstStyle/>
          <a:p>
            <a:endParaRPr lang="en-GB" sz="1800" b="0" i="0" u="none" strike="noStrike" cap="none" dirty="0">
              <a:solidFill>
                <a:srgbClr val="000000"/>
              </a:solidFill>
              <a:effectLst/>
              <a:latin typeface="Arial"/>
              <a:ea typeface="Arial"/>
              <a:cs typeface="Arial"/>
              <a:sym typeface="Arial"/>
            </a:endParaRPr>
          </a:p>
          <a:p>
            <a:r>
              <a:rPr lang="en-GB" sz="2400" dirty="0"/>
              <a:t>6 European Higher Education Institutions</a:t>
            </a:r>
          </a:p>
          <a:p>
            <a:endParaRPr lang="en-GB" sz="1800" b="0" i="0" u="none" strike="noStrike" cap="none" dirty="0">
              <a:solidFill>
                <a:srgbClr val="000000"/>
              </a:solidFill>
              <a:effectLst/>
              <a:latin typeface="Arial"/>
              <a:ea typeface="Arial"/>
              <a:cs typeface="Arial"/>
              <a:sym typeface="Arial"/>
            </a:endParaRPr>
          </a:p>
          <a:p>
            <a:r>
              <a:rPr lang="en-GB" sz="2400" b="1" i="0" u="none" strike="noStrike" cap="none" dirty="0">
                <a:solidFill>
                  <a:srgbClr val="000000"/>
                </a:solidFill>
                <a:effectLst/>
                <a:latin typeface="Arial"/>
                <a:ea typeface="Arial"/>
                <a:cs typeface="Arial"/>
                <a:sym typeface="Arial"/>
              </a:rPr>
              <a:t>58% female</a:t>
            </a:r>
            <a:r>
              <a:rPr lang="en-GB" sz="2400" b="0" i="0" u="none" strike="noStrike" cap="none" dirty="0">
                <a:solidFill>
                  <a:srgbClr val="000000"/>
                </a:solidFill>
                <a:effectLst/>
                <a:latin typeface="Arial"/>
                <a:ea typeface="Arial"/>
                <a:cs typeface="Arial"/>
                <a:sym typeface="Arial"/>
              </a:rPr>
              <a:t>, 42% male </a:t>
            </a:r>
            <a:endParaRPr lang="en-GB" sz="2400" dirty="0"/>
          </a:p>
          <a:p>
            <a:r>
              <a:rPr lang="en-GB" sz="2000" b="0" i="0" u="none" strike="noStrike" cap="none" dirty="0">
                <a:solidFill>
                  <a:srgbClr val="000000"/>
                </a:solidFill>
                <a:effectLst/>
                <a:latin typeface="Arial"/>
                <a:ea typeface="Arial"/>
                <a:cs typeface="Arial"/>
                <a:sym typeface="Arial"/>
              </a:rPr>
              <a:t>(no other genders reported)</a:t>
            </a:r>
          </a:p>
          <a:p>
            <a:endParaRPr lang="en-GB" sz="2400" dirty="0"/>
          </a:p>
          <a:p>
            <a:r>
              <a:rPr lang="en-GB" sz="2400" b="1" i="0" u="none" strike="noStrike" cap="none" dirty="0">
                <a:solidFill>
                  <a:srgbClr val="000000"/>
                </a:solidFill>
                <a:effectLst/>
                <a:latin typeface="Arial"/>
                <a:ea typeface="Arial"/>
                <a:cs typeface="Arial"/>
                <a:sym typeface="Arial"/>
              </a:rPr>
              <a:t>Senior Researchers </a:t>
            </a:r>
            <a:r>
              <a:rPr lang="en-GB" sz="2400" b="0" i="0" u="none" strike="noStrike" cap="none" dirty="0">
                <a:solidFill>
                  <a:srgbClr val="000000"/>
                </a:solidFill>
                <a:effectLst/>
                <a:latin typeface="Arial"/>
                <a:ea typeface="Arial"/>
                <a:cs typeface="Arial"/>
                <a:sym typeface="Arial"/>
              </a:rPr>
              <a:t>(63%)</a:t>
            </a:r>
          </a:p>
          <a:p>
            <a:endParaRPr lang="en-GB" sz="2400" dirty="0"/>
          </a:p>
          <a:p>
            <a:r>
              <a:rPr lang="en-GB" sz="2400" b="0" i="0" u="none" strike="noStrike" cap="none" dirty="0">
                <a:solidFill>
                  <a:srgbClr val="000000"/>
                </a:solidFill>
                <a:effectLst/>
                <a:latin typeface="Arial"/>
                <a:ea typeface="Arial"/>
                <a:cs typeface="Arial"/>
                <a:sym typeface="Arial"/>
              </a:rPr>
              <a:t>Junior Researchers (10%)</a:t>
            </a:r>
          </a:p>
          <a:p>
            <a:endParaRPr lang="en-GB" sz="2400" dirty="0"/>
          </a:p>
          <a:p>
            <a:r>
              <a:rPr lang="en-GB" sz="2400" dirty="0"/>
              <a:t>PhD candidates (25%)</a:t>
            </a:r>
            <a:endParaRPr lang="en-GB" sz="2400" b="0" i="0" u="none" strike="noStrike" cap="none" dirty="0">
              <a:solidFill>
                <a:srgbClr val="000000"/>
              </a:solidFill>
              <a:effectLst/>
              <a:latin typeface="Arial"/>
              <a:ea typeface="Arial"/>
              <a:cs typeface="Arial"/>
              <a:sym typeface="Arial"/>
            </a:endParaRPr>
          </a:p>
          <a:p>
            <a:endParaRPr lang="en-GB" sz="1800" b="0" i="0" u="none" strike="noStrike" cap="none" dirty="0">
              <a:solidFill>
                <a:srgbClr val="000000"/>
              </a:solidFill>
              <a:effectLst/>
              <a:latin typeface="Arial"/>
              <a:ea typeface="Arial"/>
              <a:cs typeface="Arial"/>
              <a:sym typeface="Arial"/>
            </a:endParaRPr>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en-GB" dirty="0"/>
          </a:p>
          <a:p>
            <a:endParaRPr lang="fr-FR" dirty="0"/>
          </a:p>
        </p:txBody>
      </p:sp>
      <p:sp>
        <p:nvSpPr>
          <p:cNvPr id="13" name="ZoneTexte 12">
            <a:extLst>
              <a:ext uri="{FF2B5EF4-FFF2-40B4-BE49-F238E27FC236}">
                <a16:creationId xmlns:a16="http://schemas.microsoft.com/office/drawing/2014/main" id="{AADAC54A-0CD1-4A1F-9D30-F3C4B28E67E6}"/>
              </a:ext>
            </a:extLst>
          </p:cNvPr>
          <p:cNvSpPr txBox="1"/>
          <p:nvPr/>
        </p:nvSpPr>
        <p:spPr>
          <a:xfrm>
            <a:off x="304799" y="1034716"/>
            <a:ext cx="7491663" cy="584775"/>
          </a:xfrm>
          <a:prstGeom prst="rect">
            <a:avLst/>
          </a:prstGeom>
          <a:noFill/>
        </p:spPr>
        <p:txBody>
          <a:bodyPr wrap="square" rtlCol="0">
            <a:spAutoFit/>
          </a:bodyPr>
          <a:lstStyle/>
          <a:p>
            <a:r>
              <a:rPr lang="en-GB" sz="1600" b="1" dirty="0"/>
              <a:t>STEMM : </a:t>
            </a:r>
            <a:r>
              <a:rPr lang="en-US" sz="1800" dirty="0"/>
              <a:t>Science, technology, engineering, mathematics, and medicine</a:t>
            </a:r>
            <a:endParaRPr lang="en-GB" sz="1800" b="1" dirty="0"/>
          </a:p>
          <a:p>
            <a:endParaRPr lang="fr-FR" dirty="0"/>
          </a:p>
        </p:txBody>
      </p:sp>
      <p:pic>
        <p:nvPicPr>
          <p:cNvPr id="2" name="Image 1">
            <a:extLst>
              <a:ext uri="{FF2B5EF4-FFF2-40B4-BE49-F238E27FC236}">
                <a16:creationId xmlns:a16="http://schemas.microsoft.com/office/drawing/2014/main" id="{7C41FC12-BFF2-157B-355B-7FCBACB036A7}"/>
              </a:ext>
            </a:extLst>
          </p:cNvPr>
          <p:cNvPicPr>
            <a:picLocks noChangeAspect="1"/>
          </p:cNvPicPr>
          <p:nvPr/>
        </p:nvPicPr>
        <p:blipFill>
          <a:blip r:embed="rId4"/>
          <a:stretch>
            <a:fillRect/>
          </a:stretch>
        </p:blipFill>
        <p:spPr>
          <a:xfrm>
            <a:off x="10941254" y="90365"/>
            <a:ext cx="1140051" cy="1353429"/>
          </a:xfrm>
          <a:prstGeom prst="rect">
            <a:avLst/>
          </a:prstGeom>
        </p:spPr>
      </p:pic>
    </p:spTree>
    <p:extLst>
      <p:ext uri="{BB962C8B-B14F-4D97-AF65-F5344CB8AC3E}">
        <p14:creationId xmlns:p14="http://schemas.microsoft.com/office/powerpoint/2010/main" val="3108265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p:bldAsOne/>
      </p:bldGraphic>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a:extLst>
              <a:ext uri="{FF2B5EF4-FFF2-40B4-BE49-F238E27FC236}">
                <a16:creationId xmlns:a16="http://schemas.microsoft.com/office/drawing/2014/main" id="{CB7E8E4C-94D3-D3BB-6C62-7667EA7508AE}"/>
              </a:ext>
            </a:extLst>
          </p:cNvPr>
          <p:cNvSpPr>
            <a:spLocks noGrp="1"/>
          </p:cNvSpPr>
          <p:nvPr>
            <p:ph type="title"/>
          </p:nvPr>
        </p:nvSpPr>
        <p:spPr/>
        <p:txBody>
          <a:bodyPr/>
          <a:lstStyle/>
          <a:p>
            <a:r>
              <a:rPr lang="fr-FR" dirty="0"/>
              <a:t>Background</a:t>
            </a:r>
          </a:p>
        </p:txBody>
      </p:sp>
      <p:sp>
        <p:nvSpPr>
          <p:cNvPr id="5" name="Espace réservé du contenu 4">
            <a:extLst>
              <a:ext uri="{FF2B5EF4-FFF2-40B4-BE49-F238E27FC236}">
                <a16:creationId xmlns:a16="http://schemas.microsoft.com/office/drawing/2014/main" id="{A6ACA384-7D30-CD5E-11BC-A11A01292C75}"/>
              </a:ext>
            </a:extLst>
          </p:cNvPr>
          <p:cNvSpPr>
            <a:spLocks noGrp="1"/>
          </p:cNvSpPr>
          <p:nvPr>
            <p:ph idx="1"/>
          </p:nvPr>
        </p:nvSpPr>
        <p:spPr>
          <a:xfrm>
            <a:off x="372533" y="1236134"/>
            <a:ext cx="11525955" cy="5459306"/>
          </a:xfrm>
        </p:spPr>
        <p:txBody>
          <a:bodyPr/>
          <a:lstStyle/>
          <a:p>
            <a:r>
              <a:rPr lang="fr-FR" b="1" i="1" dirty="0"/>
              <a:t>English for </a:t>
            </a:r>
            <a:r>
              <a:rPr lang="fr-FR" b="1" i="1" dirty="0" err="1"/>
              <a:t>Specific</a:t>
            </a:r>
            <a:r>
              <a:rPr lang="fr-FR" b="1" i="1" dirty="0"/>
              <a:t> </a:t>
            </a:r>
            <a:r>
              <a:rPr lang="fr-FR" b="1" i="1" dirty="0" err="1"/>
              <a:t>Purposes</a:t>
            </a:r>
            <a:r>
              <a:rPr lang="fr-FR" b="1" i="1" dirty="0"/>
              <a:t> </a:t>
            </a:r>
            <a:r>
              <a:rPr lang="fr-FR" dirty="0" err="1"/>
              <a:t>teacher</a:t>
            </a:r>
            <a:r>
              <a:rPr lang="fr-FR" dirty="0"/>
              <a:t> in </a:t>
            </a:r>
            <a:r>
              <a:rPr lang="fr-FR" b="1" dirty="0"/>
              <a:t>France</a:t>
            </a:r>
            <a:r>
              <a:rPr lang="fr-FR" dirty="0"/>
              <a:t> (Limoges, Nantes, La Réunion, </a:t>
            </a:r>
            <a:r>
              <a:rPr lang="fr-FR" b="1" dirty="0"/>
              <a:t>Bordeaux</a:t>
            </a:r>
            <a:r>
              <a:rPr lang="fr-FR" dirty="0"/>
              <a:t>)</a:t>
            </a:r>
          </a:p>
          <a:p>
            <a:pPr lvl="1"/>
            <a:r>
              <a:rPr lang="fr-FR" sz="2400" dirty="0"/>
              <a:t>STEM/Sciences  </a:t>
            </a:r>
          </a:p>
          <a:p>
            <a:pPr marL="0" indent="0">
              <a:buNone/>
            </a:pPr>
            <a:endParaRPr lang="fr-FR" dirty="0"/>
          </a:p>
          <a:p>
            <a:r>
              <a:rPr lang="fr-FR" dirty="0"/>
              <a:t>PhD </a:t>
            </a:r>
            <a:r>
              <a:rPr lang="fr-FR" b="1" dirty="0"/>
              <a:t>2016</a:t>
            </a:r>
            <a:r>
              <a:rPr lang="fr-FR" dirty="0"/>
              <a:t> (Sussex </a:t>
            </a:r>
            <a:r>
              <a:rPr lang="fr-FR" dirty="0" err="1"/>
              <a:t>University</a:t>
            </a:r>
            <a:r>
              <a:rPr lang="fr-FR" dirty="0"/>
              <a:t>, Brighton, UK):</a:t>
            </a:r>
          </a:p>
          <a:p>
            <a:pPr marL="0" indent="0">
              <a:buNone/>
            </a:pPr>
            <a:endParaRPr lang="fr-FR" dirty="0"/>
          </a:p>
          <a:p>
            <a:pPr lvl="1"/>
            <a:r>
              <a:rPr lang="en-US" i="1" dirty="0"/>
              <a:t>English as a medium of academic identity: attitudes to using English for research and teaching at Nantes University.</a:t>
            </a:r>
          </a:p>
          <a:p>
            <a:pPr marL="0" indent="0">
              <a:buNone/>
            </a:pPr>
            <a:endParaRPr lang="fr-FR" dirty="0"/>
          </a:p>
          <a:p>
            <a:r>
              <a:rPr lang="fr-FR" dirty="0"/>
              <a:t>Habilitation 2025 (Sorbonne Nouvelle, Paris, FR)</a:t>
            </a:r>
          </a:p>
          <a:p>
            <a:endParaRPr lang="fr-FR" dirty="0"/>
          </a:p>
          <a:p>
            <a:pPr lvl="1"/>
            <a:r>
              <a:rPr lang="en-US" i="1" dirty="0" err="1"/>
              <a:t>Internationalisation</a:t>
            </a:r>
            <a:r>
              <a:rPr lang="en-US" i="1" dirty="0"/>
              <a:t>(s).</a:t>
            </a:r>
          </a:p>
          <a:p>
            <a:endParaRPr lang="fr-FR" dirty="0"/>
          </a:p>
          <a:p>
            <a:r>
              <a:rPr lang="fr-FR" b="1" dirty="0"/>
              <a:t>2026</a:t>
            </a:r>
            <a:r>
              <a:rPr lang="fr-FR" dirty="0"/>
              <a:t> </a:t>
            </a:r>
            <a:r>
              <a:rPr lang="fr-FR" dirty="0" err="1"/>
              <a:t>Findings</a:t>
            </a:r>
            <a:r>
              <a:rPr lang="fr-FR" dirty="0"/>
              <a:t> of DILAN Project (</a:t>
            </a:r>
            <a:r>
              <a:rPr lang="fr-FR" dirty="0" err="1"/>
              <a:t>Member</a:t>
            </a:r>
            <a:r>
              <a:rPr lang="fr-FR" dirty="0"/>
              <a:t> of DILAN </a:t>
            </a:r>
            <a:r>
              <a:rPr lang="fr-FR" dirty="0" err="1"/>
              <a:t>European</a:t>
            </a:r>
            <a:r>
              <a:rPr lang="fr-FR" dirty="0"/>
              <a:t> </a:t>
            </a:r>
            <a:r>
              <a:rPr lang="fr-FR" dirty="0" err="1"/>
              <a:t>project</a:t>
            </a:r>
            <a:r>
              <a:rPr lang="fr-FR" dirty="0"/>
              <a:t> 2022-2025)</a:t>
            </a:r>
          </a:p>
          <a:p>
            <a:pPr marL="0" indent="0">
              <a:buNone/>
            </a:pPr>
            <a:endParaRPr lang="fr-FR" dirty="0"/>
          </a:p>
          <a:p>
            <a:endParaRPr lang="fr-FR" dirty="0"/>
          </a:p>
          <a:p>
            <a:pPr lvl="1"/>
            <a:endParaRPr lang="fr-FR" dirty="0"/>
          </a:p>
        </p:txBody>
      </p:sp>
    </p:spTree>
    <p:extLst>
      <p:ext uri="{BB962C8B-B14F-4D97-AF65-F5344CB8AC3E}">
        <p14:creationId xmlns:p14="http://schemas.microsoft.com/office/powerpoint/2010/main" val="22025774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B4DFD80-9ADF-45C8-B803-0D42E046C0C0}"/>
              </a:ext>
            </a:extLst>
          </p:cNvPr>
          <p:cNvSpPr>
            <a:spLocks noGrp="1"/>
          </p:cNvSpPr>
          <p:nvPr>
            <p:ph type="title"/>
          </p:nvPr>
        </p:nvSpPr>
        <p:spPr/>
        <p:txBody>
          <a:bodyPr/>
          <a:lstStyle/>
          <a:p>
            <a:r>
              <a:rPr lang="fr-FR" dirty="0" err="1"/>
              <a:t>Language</a:t>
            </a:r>
            <a:r>
              <a:rPr lang="fr-FR" dirty="0"/>
              <a:t> use</a:t>
            </a:r>
          </a:p>
        </p:txBody>
      </p:sp>
      <p:sp>
        <p:nvSpPr>
          <p:cNvPr id="4" name="Espace réservé du numéro de diapositive 3">
            <a:extLst>
              <a:ext uri="{FF2B5EF4-FFF2-40B4-BE49-F238E27FC236}">
                <a16:creationId xmlns:a16="http://schemas.microsoft.com/office/drawing/2014/main" id="{15193BD2-E20E-400A-B071-17FB56A58BD3}"/>
              </a:ext>
            </a:extLst>
          </p:cNvPr>
          <p:cNvSpPr>
            <a:spLocks noGrp="1"/>
          </p:cNvSpPr>
          <p:nvPr>
            <p:ph type="sldNum" sz="quarter" idx="12"/>
          </p:nvPr>
        </p:nvSpPr>
        <p:spPr/>
        <p:txBody>
          <a:bodyPr/>
          <a:lstStyle/>
          <a:p>
            <a:pPr>
              <a:defRPr/>
            </a:pPr>
            <a:fld id="{5C4DA55F-9A21-3342-B9A7-16BFB39F5985}" type="slidenum">
              <a:rPr lang="fr-FR" smtClean="0"/>
              <a:pPr>
                <a:defRPr/>
              </a:pPr>
              <a:t>20</a:t>
            </a:fld>
            <a:endParaRPr lang="fr-FR"/>
          </a:p>
        </p:txBody>
      </p:sp>
      <p:graphicFrame>
        <p:nvGraphicFramePr>
          <p:cNvPr id="5" name="Espace réservé du contenu 4">
            <a:extLst>
              <a:ext uri="{FF2B5EF4-FFF2-40B4-BE49-F238E27FC236}">
                <a16:creationId xmlns:a16="http://schemas.microsoft.com/office/drawing/2014/main" id="{DBBAE4A2-91EB-4CDF-B029-F8B66339066C}"/>
              </a:ext>
            </a:extLst>
          </p:cNvPr>
          <p:cNvGraphicFramePr>
            <a:graphicFrameLocks noGrp="1"/>
          </p:cNvGraphicFramePr>
          <p:nvPr>
            <p:ph idx="1"/>
            <p:extLst>
              <p:ext uri="{D42A27DB-BD31-4B8C-83A1-F6EECF244321}">
                <p14:modId xmlns:p14="http://schemas.microsoft.com/office/powerpoint/2010/main" val="829585485"/>
              </p:ext>
            </p:extLst>
          </p:nvPr>
        </p:nvGraphicFramePr>
        <p:xfrm>
          <a:off x="1415715" y="1086124"/>
          <a:ext cx="8474243" cy="3537286"/>
        </p:xfrm>
        <a:graphic>
          <a:graphicData uri="http://schemas.openxmlformats.org/drawingml/2006/chart">
            <c:chart xmlns:c="http://schemas.openxmlformats.org/drawingml/2006/chart" xmlns:r="http://schemas.openxmlformats.org/officeDocument/2006/relationships" r:id="rId3"/>
          </a:graphicData>
        </a:graphic>
      </p:graphicFrame>
      <p:sp>
        <p:nvSpPr>
          <p:cNvPr id="6" name="ZoneTexte 5">
            <a:extLst>
              <a:ext uri="{FF2B5EF4-FFF2-40B4-BE49-F238E27FC236}">
                <a16:creationId xmlns:a16="http://schemas.microsoft.com/office/drawing/2014/main" id="{9D6E1366-123E-45D9-A3D1-22BF0C93583C}"/>
              </a:ext>
            </a:extLst>
          </p:cNvPr>
          <p:cNvSpPr txBox="1"/>
          <p:nvPr/>
        </p:nvSpPr>
        <p:spPr>
          <a:xfrm>
            <a:off x="609600" y="4795897"/>
            <a:ext cx="9280358" cy="2246769"/>
          </a:xfrm>
          <a:prstGeom prst="rect">
            <a:avLst/>
          </a:prstGeom>
          <a:noFill/>
        </p:spPr>
        <p:txBody>
          <a:bodyPr wrap="square" rtlCol="0">
            <a:spAutoFit/>
          </a:bodyPr>
          <a:lstStyle/>
          <a:p>
            <a:r>
              <a:rPr lang="fr-FR" sz="2400" b="1" dirty="0"/>
              <a:t>English </a:t>
            </a:r>
            <a:r>
              <a:rPr lang="fr-FR" sz="2400" b="1" dirty="0" err="1"/>
              <a:t>language</a:t>
            </a:r>
            <a:r>
              <a:rPr lang="fr-FR" sz="2400" b="1" dirty="0"/>
              <a:t> use</a:t>
            </a:r>
            <a:r>
              <a:rPr lang="fr-FR" sz="2400" dirty="0"/>
              <a:t>:</a:t>
            </a:r>
          </a:p>
          <a:p>
            <a:endParaRPr lang="fr-FR" sz="2000" dirty="0"/>
          </a:p>
          <a:p>
            <a:r>
              <a:rPr lang="fr-FR" sz="2400" dirty="0"/>
              <a:t>100% for </a:t>
            </a:r>
            <a:r>
              <a:rPr lang="fr-FR" sz="2400" dirty="0" err="1"/>
              <a:t>research</a:t>
            </a:r>
            <a:r>
              <a:rPr lang="fr-FR" sz="2400" dirty="0"/>
              <a:t> publication</a:t>
            </a:r>
          </a:p>
          <a:p>
            <a:r>
              <a:rPr lang="en-US" sz="2400" dirty="0"/>
              <a:t>87% on day to day basis</a:t>
            </a:r>
          </a:p>
          <a:p>
            <a:r>
              <a:rPr lang="en-US" sz="2400" dirty="0"/>
              <a:t>57% for conducting research with local colleagues	</a:t>
            </a:r>
            <a:endParaRPr lang="fr-FR" sz="2400" dirty="0"/>
          </a:p>
          <a:p>
            <a:endParaRPr lang="fr-FR" sz="2000" dirty="0"/>
          </a:p>
        </p:txBody>
      </p:sp>
    </p:spTree>
    <p:extLst>
      <p:ext uri="{BB962C8B-B14F-4D97-AF65-F5344CB8AC3E}">
        <p14:creationId xmlns:p14="http://schemas.microsoft.com/office/powerpoint/2010/main" val="4688091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Peer to peer communication</a:t>
            </a:r>
            <a:endParaRPr lang="fr-FR" dirty="0"/>
          </a:p>
        </p:txBody>
      </p:sp>
      <p:sp>
        <p:nvSpPr>
          <p:cNvPr id="3" name="Espace réservé du contenu 2"/>
          <p:cNvSpPr>
            <a:spLocks noGrp="1"/>
          </p:cNvSpPr>
          <p:nvPr>
            <p:ph idx="1"/>
          </p:nvPr>
        </p:nvSpPr>
        <p:spPr>
          <a:xfrm>
            <a:off x="372533" y="1236134"/>
            <a:ext cx="11525955" cy="5621866"/>
          </a:xfrm>
        </p:spPr>
        <p:txBody>
          <a:bodyPr/>
          <a:lstStyle/>
          <a:p>
            <a:pPr>
              <a:buFont typeface="Arial" charset="0"/>
              <a:buChar char="•"/>
            </a:pPr>
            <a:r>
              <a:rPr lang="fr-FR" sz="2400" dirty="0"/>
              <a:t>The </a:t>
            </a:r>
            <a:r>
              <a:rPr lang="fr-FR" sz="2400" dirty="0" err="1"/>
              <a:t>research</a:t>
            </a:r>
            <a:r>
              <a:rPr lang="fr-FR" sz="2400" dirty="0"/>
              <a:t> article </a:t>
            </a:r>
            <a:r>
              <a:rPr lang="fr-FR" sz="2400" dirty="0" err="1"/>
              <a:t>confers</a:t>
            </a:r>
            <a:r>
              <a:rPr lang="fr-FR" sz="2400" dirty="0"/>
              <a:t> </a:t>
            </a:r>
            <a:r>
              <a:rPr lang="fr-FR" sz="2400" dirty="0" err="1"/>
              <a:t>credibility</a:t>
            </a:r>
            <a:r>
              <a:rPr lang="fr-FR" sz="2400" dirty="0"/>
              <a:t>.</a:t>
            </a:r>
          </a:p>
          <a:p>
            <a:endParaRPr lang="fr-FR" dirty="0"/>
          </a:p>
          <a:p>
            <a:endParaRPr lang="fr-FR" dirty="0"/>
          </a:p>
          <a:p>
            <a:endParaRPr lang="fr-FR" dirty="0"/>
          </a:p>
          <a:p>
            <a:endParaRPr lang="fr-FR" dirty="0"/>
          </a:p>
          <a:p>
            <a:pPr>
              <a:buFont typeface="Arial" charset="0"/>
              <a:buChar char="•"/>
            </a:pPr>
            <a:r>
              <a:rPr lang="fr-FR" i="1" dirty="0"/>
              <a:t>“All </a:t>
            </a:r>
            <a:r>
              <a:rPr lang="fr-FR" i="1" dirty="0" err="1"/>
              <a:t>our</a:t>
            </a:r>
            <a:r>
              <a:rPr lang="fr-FR" i="1" dirty="0"/>
              <a:t> participants </a:t>
            </a:r>
            <a:r>
              <a:rPr lang="fr-FR" i="1" dirty="0" err="1"/>
              <a:t>favored</a:t>
            </a:r>
            <a:r>
              <a:rPr lang="fr-FR" i="1" dirty="0"/>
              <a:t> and </a:t>
            </a:r>
            <a:r>
              <a:rPr lang="fr-FR" i="1" dirty="0" err="1"/>
              <a:t>privileged</a:t>
            </a:r>
            <a:r>
              <a:rPr lang="fr-FR" i="1" dirty="0"/>
              <a:t> the </a:t>
            </a:r>
            <a:r>
              <a:rPr lang="fr-FR" i="1" dirty="0" err="1"/>
              <a:t>traditional</a:t>
            </a:r>
            <a:r>
              <a:rPr lang="fr-FR" i="1" dirty="0"/>
              <a:t> </a:t>
            </a:r>
            <a:r>
              <a:rPr lang="fr-FR" i="1" dirty="0" err="1"/>
              <a:t>means</a:t>
            </a:r>
            <a:r>
              <a:rPr lang="fr-FR" i="1" dirty="0"/>
              <a:t> of </a:t>
            </a:r>
            <a:r>
              <a:rPr lang="fr-FR" i="1" dirty="0" err="1"/>
              <a:t>research</a:t>
            </a:r>
            <a:r>
              <a:rPr lang="fr-FR" i="1" dirty="0"/>
              <a:t> communication, </a:t>
            </a:r>
            <a:r>
              <a:rPr lang="fr-FR" i="1" dirty="0" err="1"/>
              <a:t>such</a:t>
            </a:r>
            <a:r>
              <a:rPr lang="fr-FR" i="1" dirty="0"/>
              <a:t> as the </a:t>
            </a:r>
            <a:r>
              <a:rPr lang="fr-FR" i="1" dirty="0" err="1"/>
              <a:t>research</a:t>
            </a:r>
            <a:r>
              <a:rPr lang="fr-FR" i="1" dirty="0"/>
              <a:t> article and, </a:t>
            </a:r>
            <a:r>
              <a:rPr lang="fr-FR" i="1" dirty="0" err="1"/>
              <a:t>depending</a:t>
            </a:r>
            <a:r>
              <a:rPr lang="fr-FR" i="1" dirty="0"/>
              <a:t> on the discipline, the </a:t>
            </a:r>
            <a:r>
              <a:rPr lang="fr-FR" i="1" dirty="0" err="1"/>
              <a:t>conference</a:t>
            </a:r>
            <a:r>
              <a:rPr lang="fr-FR" i="1" dirty="0"/>
              <a:t> </a:t>
            </a:r>
            <a:r>
              <a:rPr lang="fr-FR" i="1" dirty="0" err="1"/>
              <a:t>paper</a:t>
            </a:r>
            <a:r>
              <a:rPr lang="fr-FR" i="1" dirty="0"/>
              <a:t>” </a:t>
            </a:r>
            <a:r>
              <a:rPr lang="fr-FR" dirty="0"/>
              <a:t>(</a:t>
            </a:r>
            <a:r>
              <a:rPr lang="fr-FR" dirty="0" err="1"/>
              <a:t>OsloMet</a:t>
            </a:r>
            <a:r>
              <a:rPr lang="fr-FR" dirty="0"/>
              <a:t>, </a:t>
            </a:r>
            <a:r>
              <a:rPr lang="fr-FR" dirty="0" err="1"/>
              <a:t>Norway</a:t>
            </a:r>
            <a:r>
              <a:rPr lang="fr-FR" dirty="0"/>
              <a:t>)</a:t>
            </a:r>
          </a:p>
          <a:p>
            <a:endParaRPr lang="fr-FR" dirty="0"/>
          </a:p>
          <a:p>
            <a:pPr>
              <a:buFont typeface="Arial" charset="0"/>
              <a:buChar char="•"/>
            </a:pPr>
            <a:r>
              <a:rPr lang="en-GB" i="1" dirty="0"/>
              <a:t>“There is a pressure to publish as reflected in institutional and national assessment and promotion policies”. (Campus </a:t>
            </a:r>
            <a:r>
              <a:rPr lang="en-GB" i="1" dirty="0" err="1"/>
              <a:t>Iberus</a:t>
            </a:r>
            <a:r>
              <a:rPr lang="en-GB" i="1" dirty="0"/>
              <a:t>, Spain)</a:t>
            </a:r>
            <a:endParaRPr lang="fr-FR" dirty="0"/>
          </a:p>
          <a:p>
            <a:endParaRPr lang="fr-FR" dirty="0"/>
          </a:p>
          <a:p>
            <a:endParaRPr lang="fr-FR" dirty="0"/>
          </a:p>
          <a:p>
            <a:endParaRPr lang="fr-FR" dirty="0"/>
          </a:p>
          <a:p>
            <a:pPr>
              <a:buFont typeface="Arial" charset="0"/>
              <a:buChar char="•"/>
            </a:pPr>
            <a:r>
              <a:rPr lang="fr-FR" sz="2400" dirty="0"/>
              <a:t>Open Access, </a:t>
            </a:r>
            <a:r>
              <a:rPr lang="fr-FR" sz="2400" dirty="0" err="1"/>
              <a:t>research</a:t>
            </a:r>
            <a:r>
              <a:rPr lang="fr-FR" sz="2400" dirty="0"/>
              <a:t>-sharing </a:t>
            </a:r>
            <a:r>
              <a:rPr lang="fr-FR" sz="2400" dirty="0" err="1"/>
              <a:t>platforms</a:t>
            </a:r>
            <a:r>
              <a:rPr lang="fr-FR" sz="2400" dirty="0"/>
              <a:t>, </a:t>
            </a:r>
            <a:r>
              <a:rPr lang="fr-FR" sz="2400" dirty="0" err="1"/>
              <a:t>institutional</a:t>
            </a:r>
            <a:r>
              <a:rPr lang="fr-FR" sz="2400" dirty="0"/>
              <a:t> </a:t>
            </a:r>
            <a:r>
              <a:rPr lang="fr-FR" sz="2400" dirty="0" err="1"/>
              <a:t>webpages</a:t>
            </a:r>
            <a:endParaRPr lang="fr-FR" sz="2400" dirty="0"/>
          </a:p>
        </p:txBody>
      </p:sp>
      <p:sp>
        <p:nvSpPr>
          <p:cNvPr id="4" name="Espace réservé du numéro de diapositive 3"/>
          <p:cNvSpPr>
            <a:spLocks noGrp="1"/>
          </p:cNvSpPr>
          <p:nvPr>
            <p:ph type="sldNum" sz="quarter" idx="12"/>
          </p:nvPr>
        </p:nvSpPr>
        <p:spPr/>
        <p:txBody>
          <a:bodyPr/>
          <a:lstStyle/>
          <a:p>
            <a:pPr>
              <a:defRPr/>
            </a:pPr>
            <a:fld id="{5C4DA55F-9A21-3342-B9A7-16BFB39F5985}" type="slidenum">
              <a:rPr lang="fr-FR" smtClean="0"/>
              <a:pPr>
                <a:defRPr/>
              </a:pPr>
              <a:t>21</a:t>
            </a:fld>
            <a:endParaRPr lang="fr-FR"/>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58200" y="1223340"/>
            <a:ext cx="2979821" cy="1860374"/>
          </a:xfrm>
          <a:prstGeom prst="rect">
            <a:avLst/>
          </a:prstGeom>
        </p:spPr>
      </p:pic>
      <p:pic>
        <p:nvPicPr>
          <p:cNvPr id="6" name="Imag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58200" y="5019173"/>
            <a:ext cx="3124200" cy="1028700"/>
          </a:xfrm>
          <a:prstGeom prst="rect">
            <a:avLst/>
          </a:prstGeom>
        </p:spPr>
      </p:pic>
    </p:spTree>
    <p:extLst>
      <p:ext uri="{BB962C8B-B14F-4D97-AF65-F5344CB8AC3E}">
        <p14:creationId xmlns:p14="http://schemas.microsoft.com/office/powerpoint/2010/main" val="147953980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Digital genres  </a:t>
            </a:r>
          </a:p>
        </p:txBody>
      </p:sp>
      <p:sp>
        <p:nvSpPr>
          <p:cNvPr id="4" name="Espace réservé du numéro de diapositive 3"/>
          <p:cNvSpPr>
            <a:spLocks noGrp="1"/>
          </p:cNvSpPr>
          <p:nvPr>
            <p:ph type="sldNum" sz="quarter" idx="12"/>
          </p:nvPr>
        </p:nvSpPr>
        <p:spPr/>
        <p:txBody>
          <a:bodyPr/>
          <a:lstStyle/>
          <a:p>
            <a:pPr>
              <a:defRPr/>
            </a:pPr>
            <a:fld id="{5C4DA55F-9A21-3342-B9A7-16BFB39F5985}" type="slidenum">
              <a:rPr lang="fr-FR" smtClean="0"/>
              <a:pPr>
                <a:defRPr/>
              </a:pPr>
              <a:t>22</a:t>
            </a:fld>
            <a:endParaRPr lang="fr-FR"/>
          </a:p>
        </p:txBody>
      </p:sp>
      <mc:AlternateContent xmlns:mc="http://schemas.openxmlformats.org/markup-compatibility/2006" xmlns:cx1="http://schemas.microsoft.com/office/drawing/2015/9/8/chartex">
        <mc:Choice Requires="cx1">
          <p:graphicFrame>
            <p:nvGraphicFramePr>
              <p:cNvPr id="5" name="Espace réservé du contenu 4">
                <a:extLst>
                  <a:ext uri="{FF2B5EF4-FFF2-40B4-BE49-F238E27FC236}">
                    <a16:creationId xmlns:a16="http://schemas.microsoft.com/office/drawing/2014/main" id="{BBE43BC8-3466-4236-90D3-0D9A069C49EE}"/>
                  </a:ext>
                </a:extLst>
              </p:cNvPr>
              <p:cNvGraphicFramePr>
                <a:graphicFrameLocks noGrp="1"/>
              </p:cNvGraphicFramePr>
              <p:nvPr>
                <p:ph idx="1"/>
                <p:extLst>
                  <p:ext uri="{D42A27DB-BD31-4B8C-83A1-F6EECF244321}">
                    <p14:modId xmlns:p14="http://schemas.microsoft.com/office/powerpoint/2010/main" val="986196161"/>
                  </p:ext>
                </p:extLst>
              </p:nvPr>
            </p:nvGraphicFramePr>
            <p:xfrm>
              <a:off x="82296" y="1123950"/>
              <a:ext cx="8747760" cy="5340858"/>
            </p:xfrm>
            <a:graphic>
              <a:graphicData uri="http://schemas.microsoft.com/office/drawing/2014/chartex">
                <cx:chart xmlns:cx="http://schemas.microsoft.com/office/drawing/2014/chartex" xmlns:r="http://schemas.openxmlformats.org/officeDocument/2006/relationships" r:id="rId3"/>
              </a:graphicData>
            </a:graphic>
          </p:graphicFrame>
        </mc:Choice>
        <mc:Fallback xmlns="">
          <p:pic>
            <p:nvPicPr>
              <p:cNvPr id="5" name="Espace réservé du contenu 4">
                <a:extLst>
                  <a:ext uri="{FF2B5EF4-FFF2-40B4-BE49-F238E27FC236}">
                    <a16:creationId xmlns:a16="http://schemas.microsoft.com/office/drawing/2014/main" id="{BBE43BC8-3466-4236-90D3-0D9A069C49EE}"/>
                  </a:ext>
                </a:extLst>
              </p:cNvPr>
              <p:cNvPicPr>
                <a:picLocks noGrp="1" noRot="1" noChangeAspect="1" noMove="1" noResize="1" noEditPoints="1" noAdjustHandles="1" noChangeArrowheads="1" noChangeShapeType="1"/>
              </p:cNvPicPr>
              <p:nvPr/>
            </p:nvPicPr>
            <p:blipFill>
              <a:blip r:embed="rId5"/>
              <a:stretch>
                <a:fillRect/>
              </a:stretch>
            </p:blipFill>
            <p:spPr>
              <a:xfrm>
                <a:off x="82296" y="1123950"/>
                <a:ext cx="8747760" cy="5340858"/>
              </a:xfrm>
              <a:prstGeom prst="rect">
                <a:avLst/>
              </a:prstGeom>
            </p:spPr>
          </p:pic>
        </mc:Fallback>
      </mc:AlternateContent>
      <p:graphicFrame>
        <p:nvGraphicFramePr>
          <p:cNvPr id="9" name="Objet 8">
            <a:extLst>
              <a:ext uri="{FF2B5EF4-FFF2-40B4-BE49-F238E27FC236}">
                <a16:creationId xmlns:a16="http://schemas.microsoft.com/office/drawing/2014/main" id="{A527FA54-F166-4DBE-8998-6CA5BC067D43}"/>
              </a:ext>
            </a:extLst>
          </p:cNvPr>
          <p:cNvGraphicFramePr>
            <a:graphicFrameLocks noChangeAspect="1"/>
          </p:cNvGraphicFramePr>
          <p:nvPr>
            <p:extLst>
              <p:ext uri="{D42A27DB-BD31-4B8C-83A1-F6EECF244321}">
                <p14:modId xmlns:p14="http://schemas.microsoft.com/office/powerpoint/2010/main" val="1868589918"/>
              </p:ext>
            </p:extLst>
          </p:nvPr>
        </p:nvGraphicFramePr>
        <p:xfrm>
          <a:off x="8951935" y="1375410"/>
          <a:ext cx="2959649" cy="1975104"/>
        </p:xfrm>
        <a:graphic>
          <a:graphicData uri="http://schemas.openxmlformats.org/presentationml/2006/ole">
            <mc:AlternateContent xmlns:mc="http://schemas.openxmlformats.org/markup-compatibility/2006">
              <mc:Choice xmlns:v="urn:schemas-microsoft-com:vml" Requires="v">
                <p:oleObj name="Worksheet" r:id="rId6" imgW="1987414" imgH="927012" progId="Excel.Sheet.12">
                  <p:embed/>
                </p:oleObj>
              </mc:Choice>
              <mc:Fallback>
                <p:oleObj name="Worksheet" r:id="rId6" imgW="1987414" imgH="927012" progId="Excel.Sheet.12">
                  <p:embed/>
                  <p:pic>
                    <p:nvPicPr>
                      <p:cNvPr id="0" name=""/>
                      <p:cNvPicPr/>
                      <p:nvPr/>
                    </p:nvPicPr>
                    <p:blipFill>
                      <a:blip r:embed="rId7"/>
                      <a:stretch>
                        <a:fillRect/>
                      </a:stretch>
                    </p:blipFill>
                    <p:spPr>
                      <a:xfrm>
                        <a:off x="8951935" y="1375410"/>
                        <a:ext cx="2959649" cy="1975104"/>
                      </a:xfrm>
                      <a:prstGeom prst="rect">
                        <a:avLst/>
                      </a:prstGeom>
                      <a:solidFill>
                        <a:schemeClr val="bg1"/>
                      </a:solidFill>
                    </p:spPr>
                  </p:pic>
                </p:oleObj>
              </mc:Fallback>
            </mc:AlternateContent>
          </a:graphicData>
        </a:graphic>
      </p:graphicFrame>
      <p:sp>
        <p:nvSpPr>
          <p:cNvPr id="10" name="ZoneTexte 9">
            <a:extLst>
              <a:ext uri="{FF2B5EF4-FFF2-40B4-BE49-F238E27FC236}">
                <a16:creationId xmlns:a16="http://schemas.microsoft.com/office/drawing/2014/main" id="{D05304C4-3DC0-40F4-AED1-C2C22C6A0469}"/>
              </a:ext>
            </a:extLst>
          </p:cNvPr>
          <p:cNvSpPr txBox="1"/>
          <p:nvPr/>
        </p:nvSpPr>
        <p:spPr>
          <a:xfrm>
            <a:off x="8830056" y="1123950"/>
            <a:ext cx="3432048" cy="5734050"/>
          </a:xfrm>
          <a:prstGeom prst="rect">
            <a:avLst/>
          </a:prstGeom>
          <a:solidFill>
            <a:schemeClr val="bg1">
              <a:lumMod val="85000"/>
              <a:alpha val="26000"/>
            </a:schemeClr>
          </a:solidFill>
        </p:spPr>
        <p:txBody>
          <a:bodyPr wrap="square" rtlCol="0">
            <a:spAutoFit/>
          </a:bodyPr>
          <a:lstStyle/>
          <a:p>
            <a:endParaRPr lang="fr-FR" dirty="0"/>
          </a:p>
        </p:txBody>
      </p:sp>
    </p:spTree>
    <p:extLst>
      <p:ext uri="{BB962C8B-B14F-4D97-AF65-F5344CB8AC3E}">
        <p14:creationId xmlns:p14="http://schemas.microsoft.com/office/powerpoint/2010/main" val="5337887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Outreach</a:t>
            </a:r>
            <a:r>
              <a:rPr lang="fr-FR" dirty="0"/>
              <a:t> </a:t>
            </a:r>
          </a:p>
        </p:txBody>
      </p:sp>
      <p:sp>
        <p:nvSpPr>
          <p:cNvPr id="3" name="Espace réservé du contenu 2"/>
          <p:cNvSpPr>
            <a:spLocks noGrp="1"/>
          </p:cNvSpPr>
          <p:nvPr>
            <p:ph idx="1"/>
          </p:nvPr>
        </p:nvSpPr>
        <p:spPr>
          <a:xfrm>
            <a:off x="304800" y="1029425"/>
            <a:ext cx="11525955" cy="5624037"/>
          </a:xfrm>
        </p:spPr>
        <p:txBody>
          <a:bodyPr/>
          <a:lstStyle/>
          <a:p>
            <a:pPr marL="0" indent="0">
              <a:buNone/>
            </a:pPr>
            <a:r>
              <a:rPr lang="fr-FR" sz="2400" b="1" dirty="0" err="1"/>
              <a:t>Outreach</a:t>
            </a:r>
            <a:r>
              <a:rPr lang="fr-FR" sz="2400" b="1" dirty="0"/>
              <a:t>: </a:t>
            </a:r>
            <a:r>
              <a:rPr lang="en-GB" sz="2400" dirty="0">
                <a:solidFill>
                  <a:srgbClr val="000000"/>
                </a:solidFill>
                <a:latin typeface="Arial"/>
                <a:cs typeface="Arial"/>
                <a:sym typeface="Arial"/>
              </a:rPr>
              <a:t>C</a:t>
            </a:r>
            <a:r>
              <a:rPr lang="en-GB" sz="2400" u="none" strike="noStrike" cap="none" dirty="0">
                <a:solidFill>
                  <a:srgbClr val="000000"/>
                </a:solidFill>
                <a:effectLst/>
                <a:latin typeface="Arial"/>
                <a:ea typeface="Arial"/>
                <a:cs typeface="Arial"/>
                <a:sym typeface="Arial"/>
              </a:rPr>
              <a:t>ommunication about scientific work outside of academia to the general public</a:t>
            </a:r>
            <a:r>
              <a:rPr lang="en-GB" sz="2400" dirty="0">
                <a:solidFill>
                  <a:srgbClr val="000000"/>
                </a:solidFill>
                <a:latin typeface="Arial"/>
                <a:ea typeface="Arial"/>
                <a:cs typeface="Arial"/>
                <a:sym typeface="Arial"/>
              </a:rPr>
              <a:t>;</a:t>
            </a:r>
            <a:r>
              <a:rPr lang="en-GB" sz="2400" u="none" strike="noStrike" cap="none" dirty="0">
                <a:solidFill>
                  <a:srgbClr val="000000"/>
                </a:solidFill>
                <a:effectLst/>
                <a:latin typeface="Arial"/>
                <a:ea typeface="Arial"/>
                <a:cs typeface="Arial"/>
                <a:sym typeface="Arial"/>
              </a:rPr>
              <a:t> through means of communication to which the general public has access. </a:t>
            </a:r>
            <a:endParaRPr lang="fr-FR" sz="2400" dirty="0">
              <a:sym typeface="Arial"/>
            </a:endParaRPr>
          </a:p>
          <a:p>
            <a:pPr marL="0" indent="0">
              <a:buNone/>
            </a:pPr>
            <a:endParaRPr lang="fr-FR" sz="2800" i="1" dirty="0"/>
          </a:p>
          <a:p>
            <a:pPr marL="0" indent="0">
              <a:buNone/>
            </a:pPr>
            <a:r>
              <a:rPr lang="en-GB" i="1" dirty="0">
                <a:ea typeface="Calibri" charset="0"/>
                <a:cs typeface="Calibri" charset="0"/>
              </a:rPr>
              <a:t>“ </a:t>
            </a:r>
            <a:r>
              <a:rPr lang="fr-FR" i="1" dirty="0"/>
              <a:t>A social mission”, </a:t>
            </a:r>
            <a:r>
              <a:rPr lang="en-GB" i="1" dirty="0">
                <a:ea typeface="Calibri" charset="0"/>
                <a:cs typeface="Calibri" charset="0"/>
              </a:rPr>
              <a:t>“ </a:t>
            </a:r>
            <a:r>
              <a:rPr lang="fr-FR" i="1" dirty="0" err="1"/>
              <a:t>societal</a:t>
            </a:r>
            <a:r>
              <a:rPr lang="fr-FR" i="1" dirty="0"/>
              <a:t> impact”  </a:t>
            </a:r>
            <a:r>
              <a:rPr lang="en-GB" dirty="0">
                <a:ea typeface="Calibri" charset="0"/>
                <a:cs typeface="Calibri" charset="0"/>
              </a:rPr>
              <a:t>(Bordeaux, France)</a:t>
            </a:r>
            <a:endParaRPr lang="fr-FR" dirty="0">
              <a:ea typeface="Calibri" charset="0"/>
              <a:cs typeface="Calibri" charset="0"/>
            </a:endParaRPr>
          </a:p>
          <a:p>
            <a:pPr marL="0" indent="0">
              <a:buNone/>
            </a:pPr>
            <a:endParaRPr lang="fr-FR" sz="2400" i="1" dirty="0"/>
          </a:p>
          <a:p>
            <a:pPr marL="0" indent="0">
              <a:buNone/>
            </a:pPr>
            <a:r>
              <a:rPr lang="en-GB" i="1" dirty="0">
                <a:ea typeface="Calibri" charset="0"/>
                <a:cs typeface="Calibri" charset="0"/>
              </a:rPr>
              <a:t>“</a:t>
            </a:r>
            <a:r>
              <a:rPr lang="fr-FR" i="1" dirty="0"/>
              <a:t>To </a:t>
            </a:r>
            <a:r>
              <a:rPr lang="fr-FR" i="1" dirty="0" err="1"/>
              <a:t>bring</a:t>
            </a:r>
            <a:r>
              <a:rPr lang="fr-FR" i="1" dirty="0"/>
              <a:t> science </a:t>
            </a:r>
            <a:r>
              <a:rPr lang="fr-FR" i="1" dirty="0" err="1"/>
              <a:t>closer</a:t>
            </a:r>
            <a:r>
              <a:rPr lang="fr-FR" i="1" dirty="0"/>
              <a:t> to society and to </a:t>
            </a:r>
            <a:r>
              <a:rPr lang="fr-FR" i="1" dirty="0" err="1"/>
              <a:t>acculturate</a:t>
            </a:r>
            <a:r>
              <a:rPr lang="fr-FR" i="1" dirty="0"/>
              <a:t> </a:t>
            </a:r>
            <a:r>
              <a:rPr lang="fr-FR" i="1" dirty="0" err="1"/>
              <a:t>citizenship</a:t>
            </a:r>
            <a:r>
              <a:rPr lang="fr-FR" i="1" dirty="0"/>
              <a:t>” </a:t>
            </a:r>
            <a:r>
              <a:rPr lang="fr-FR" dirty="0"/>
              <a:t>(Campus </a:t>
            </a:r>
            <a:r>
              <a:rPr lang="fr-FR" dirty="0" err="1"/>
              <a:t>Iberus</a:t>
            </a:r>
            <a:r>
              <a:rPr lang="fr-FR" dirty="0"/>
              <a:t>, Spain)</a:t>
            </a:r>
          </a:p>
          <a:p>
            <a:pPr marL="0" indent="0">
              <a:buNone/>
            </a:pPr>
            <a:endParaRPr lang="fr-FR" dirty="0"/>
          </a:p>
          <a:p>
            <a:pPr marL="0" indent="0">
              <a:buNone/>
            </a:pPr>
            <a:r>
              <a:rPr lang="en-GB" i="1" dirty="0">
                <a:ea typeface="Calibri" charset="0"/>
                <a:cs typeface="Calibri" charset="0"/>
              </a:rPr>
              <a:t>“The need for society to understand why research is important, why it is publicly funded and the impact it has on people’s lives”. </a:t>
            </a:r>
            <a:r>
              <a:rPr lang="en-GB" dirty="0">
                <a:ea typeface="Calibri" charset="0"/>
                <a:cs typeface="Calibri" charset="0"/>
              </a:rPr>
              <a:t>(Bucharest, Romania).</a:t>
            </a:r>
          </a:p>
          <a:p>
            <a:pPr marL="0" indent="0">
              <a:buNone/>
            </a:pPr>
            <a:endParaRPr lang="en-GB" sz="2400" dirty="0">
              <a:solidFill>
                <a:srgbClr val="404040"/>
              </a:solidFill>
              <a:ea typeface="Calibri" charset="0"/>
              <a:cs typeface="Calibri" charset="0"/>
            </a:endParaRPr>
          </a:p>
          <a:p>
            <a:pPr marL="0" indent="0">
              <a:buNone/>
            </a:pPr>
            <a:r>
              <a:rPr lang="en-GB" i="1" dirty="0">
                <a:ea typeface="Calibri" charset="0"/>
                <a:cs typeface="Calibri" charset="0"/>
              </a:rPr>
              <a:t>“Giving something back” </a:t>
            </a:r>
            <a:r>
              <a:rPr lang="en-GB" dirty="0">
                <a:ea typeface="Calibri" charset="0"/>
                <a:cs typeface="Calibri" charset="0"/>
              </a:rPr>
              <a:t>(Bordeaux, France)</a:t>
            </a:r>
            <a:endParaRPr lang="fr-FR" dirty="0">
              <a:ea typeface="Calibri" charset="0"/>
              <a:cs typeface="Calibri" charset="0"/>
            </a:endParaRPr>
          </a:p>
          <a:p>
            <a:pPr marL="0" indent="0">
              <a:buNone/>
            </a:pPr>
            <a:endParaRPr lang="en-GB" sz="2400" dirty="0">
              <a:solidFill>
                <a:srgbClr val="404040"/>
              </a:solidFill>
              <a:ea typeface="Calibri" charset="0"/>
              <a:cs typeface="Calibri" charset="0"/>
            </a:endParaRPr>
          </a:p>
          <a:p>
            <a:pPr marL="0" indent="0">
              <a:buNone/>
            </a:pPr>
            <a:endParaRPr lang="fr-FR" sz="2400" dirty="0"/>
          </a:p>
          <a:p>
            <a:pPr marL="0" indent="0">
              <a:buNone/>
            </a:pPr>
            <a:endParaRPr lang="fr-FR" sz="2800" dirty="0"/>
          </a:p>
        </p:txBody>
      </p:sp>
      <p:sp>
        <p:nvSpPr>
          <p:cNvPr id="4" name="Espace réservé du numéro de diapositive 3"/>
          <p:cNvSpPr>
            <a:spLocks noGrp="1"/>
          </p:cNvSpPr>
          <p:nvPr>
            <p:ph type="sldNum" sz="quarter" idx="12"/>
          </p:nvPr>
        </p:nvSpPr>
        <p:spPr/>
        <p:txBody>
          <a:bodyPr/>
          <a:lstStyle/>
          <a:p>
            <a:pPr>
              <a:defRPr/>
            </a:pPr>
            <a:fld id="{5C4DA55F-9A21-3342-B9A7-16BFB39F5985}" type="slidenum">
              <a:rPr lang="fr-FR" smtClean="0"/>
              <a:pPr>
                <a:defRPr/>
              </a:pPr>
              <a:t>23</a:t>
            </a:fld>
            <a:endParaRPr lang="fr-FR"/>
          </a:p>
        </p:txBody>
      </p:sp>
      <p:pic>
        <p:nvPicPr>
          <p:cNvPr id="7" name="Imag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09708" y="4744735"/>
            <a:ext cx="3086100" cy="1689100"/>
          </a:xfrm>
          <a:prstGeom prst="rect">
            <a:avLst/>
          </a:prstGeom>
        </p:spPr>
      </p:pic>
    </p:spTree>
    <p:extLst>
      <p:ext uri="{BB962C8B-B14F-4D97-AF65-F5344CB8AC3E}">
        <p14:creationId xmlns:p14="http://schemas.microsoft.com/office/powerpoint/2010/main" val="15519645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Other</a:t>
            </a:r>
            <a:r>
              <a:rPr lang="fr-FR" dirty="0"/>
              <a:t> </a:t>
            </a:r>
            <a:r>
              <a:rPr lang="fr-FR" dirty="0" err="1"/>
              <a:t>examples</a:t>
            </a:r>
            <a:r>
              <a:rPr lang="fr-FR" dirty="0"/>
              <a:t> of </a:t>
            </a:r>
            <a:r>
              <a:rPr lang="fr-FR" dirty="0" err="1"/>
              <a:t>outreach</a:t>
            </a:r>
            <a:endParaRPr lang="fr-FR" dirty="0"/>
          </a:p>
        </p:txBody>
      </p:sp>
      <p:sp>
        <p:nvSpPr>
          <p:cNvPr id="3" name="Espace réservé du contenu 2"/>
          <p:cNvSpPr>
            <a:spLocks noGrp="1"/>
          </p:cNvSpPr>
          <p:nvPr>
            <p:ph idx="1"/>
          </p:nvPr>
        </p:nvSpPr>
        <p:spPr>
          <a:xfrm>
            <a:off x="180028" y="1009962"/>
            <a:ext cx="11525955" cy="5848038"/>
          </a:xfrm>
        </p:spPr>
        <p:txBody>
          <a:bodyPr/>
          <a:lstStyle/>
          <a:p>
            <a:pPr marL="0" indent="0">
              <a:buNone/>
            </a:pPr>
            <a:r>
              <a:rPr lang="en-GB" sz="2400" dirty="0"/>
              <a:t>“</a:t>
            </a:r>
            <a:r>
              <a:rPr lang="en-GB" sz="2400" i="1" dirty="0"/>
              <a:t>Science and Society” </a:t>
            </a:r>
            <a:r>
              <a:rPr lang="en-GB" dirty="0"/>
              <a:t>(Bordeaux, France) </a:t>
            </a:r>
          </a:p>
          <a:p>
            <a:pPr marL="0" indent="0">
              <a:buNone/>
            </a:pPr>
            <a:endParaRPr lang="fr-FR" sz="2400" dirty="0"/>
          </a:p>
          <a:p>
            <a:pPr marL="0" indent="0">
              <a:buNone/>
            </a:pPr>
            <a:r>
              <a:rPr lang="en-GB" sz="2400" i="1" dirty="0"/>
              <a:t>“Scientific culture units” </a:t>
            </a:r>
            <a:r>
              <a:rPr lang="en-GB" dirty="0"/>
              <a:t>(Campus </a:t>
            </a:r>
            <a:r>
              <a:rPr lang="en-GB" dirty="0" err="1"/>
              <a:t>Iberus</a:t>
            </a:r>
            <a:r>
              <a:rPr lang="en-GB" dirty="0"/>
              <a:t>, Spain). </a:t>
            </a:r>
            <a:endParaRPr lang="fr-FR" dirty="0"/>
          </a:p>
          <a:p>
            <a:endParaRPr lang="fr-FR" sz="2400" dirty="0"/>
          </a:p>
          <a:p>
            <a:pPr marL="0" indent="0">
              <a:buNone/>
            </a:pPr>
            <a:r>
              <a:rPr lang="fr-FR" sz="2400" dirty="0"/>
              <a:t> </a:t>
            </a:r>
            <a:r>
              <a:rPr lang="fr-FR" sz="2400" dirty="0" err="1"/>
              <a:t>Partnerships</a:t>
            </a:r>
            <a:r>
              <a:rPr lang="fr-FR" sz="2400" dirty="0"/>
              <a:t> </a:t>
            </a:r>
            <a:r>
              <a:rPr lang="fr-FR" sz="2400" dirty="0" err="1"/>
              <a:t>with</a:t>
            </a:r>
            <a:r>
              <a:rPr lang="fr-FR" sz="2400" dirty="0"/>
              <a:t> </a:t>
            </a:r>
            <a:r>
              <a:rPr lang="fr-FR" sz="2400" dirty="0" err="1"/>
              <a:t>outside</a:t>
            </a:r>
            <a:r>
              <a:rPr lang="fr-FR" sz="2400" dirty="0"/>
              <a:t> structures. </a:t>
            </a:r>
          </a:p>
          <a:p>
            <a:pPr marL="0" indent="0">
              <a:buNone/>
            </a:pPr>
            <a:endParaRPr lang="fr-FR" sz="2400" dirty="0"/>
          </a:p>
          <a:p>
            <a:pPr marL="0" indent="0">
              <a:buNone/>
            </a:pPr>
            <a:r>
              <a:rPr lang="fr-FR" sz="2400" dirty="0"/>
              <a:t> Workshops, public </a:t>
            </a:r>
            <a:r>
              <a:rPr lang="fr-FR" sz="2400" dirty="0" err="1"/>
              <a:t>talks</a:t>
            </a:r>
            <a:r>
              <a:rPr lang="fr-FR" sz="2400" dirty="0"/>
              <a:t> and </a:t>
            </a:r>
            <a:r>
              <a:rPr lang="fr-FR" sz="2400" dirty="0" err="1"/>
              <a:t>events</a:t>
            </a:r>
            <a:r>
              <a:rPr lang="fr-FR" sz="2400" dirty="0"/>
              <a:t>.</a:t>
            </a:r>
          </a:p>
          <a:p>
            <a:pPr marL="0" indent="0">
              <a:buNone/>
            </a:pPr>
            <a:endParaRPr lang="fr-FR" sz="2400" dirty="0"/>
          </a:p>
          <a:p>
            <a:pPr marL="0" indent="0">
              <a:buNone/>
            </a:pPr>
            <a:r>
              <a:rPr lang="fr-FR" sz="2400" dirty="0"/>
              <a:t> Discipline-</a:t>
            </a:r>
            <a:r>
              <a:rPr lang="fr-FR" sz="2400" dirty="0" err="1"/>
              <a:t>dependent</a:t>
            </a:r>
            <a:r>
              <a:rPr lang="fr-FR" sz="2400" dirty="0"/>
              <a:t>.</a:t>
            </a:r>
          </a:p>
          <a:p>
            <a:pPr marL="0" indent="0">
              <a:buNone/>
            </a:pPr>
            <a:endParaRPr lang="fr-FR" sz="2400" dirty="0"/>
          </a:p>
          <a:p>
            <a:pPr marL="0" indent="0">
              <a:buNone/>
            </a:pPr>
            <a:endParaRPr lang="fr-FR" sz="2400" dirty="0"/>
          </a:p>
          <a:p>
            <a:pPr marL="0" indent="0">
              <a:buNone/>
            </a:pPr>
            <a:endParaRPr lang="fr-FR" sz="2400" dirty="0"/>
          </a:p>
          <a:p>
            <a:pPr marL="0" indent="0">
              <a:buNone/>
            </a:pPr>
            <a:endParaRPr lang="fr-FR" sz="2400" dirty="0"/>
          </a:p>
          <a:p>
            <a:endParaRPr lang="fr-FR" dirty="0"/>
          </a:p>
        </p:txBody>
      </p:sp>
      <p:sp>
        <p:nvSpPr>
          <p:cNvPr id="4" name="Espace réservé du numéro de diapositive 3"/>
          <p:cNvSpPr>
            <a:spLocks noGrp="1"/>
          </p:cNvSpPr>
          <p:nvPr>
            <p:ph type="sldNum" sz="quarter" idx="12"/>
          </p:nvPr>
        </p:nvSpPr>
        <p:spPr/>
        <p:txBody>
          <a:bodyPr/>
          <a:lstStyle/>
          <a:p>
            <a:pPr>
              <a:defRPr/>
            </a:pPr>
            <a:fld id="{5C4DA55F-9A21-3342-B9A7-16BFB39F5985}" type="slidenum">
              <a:rPr lang="fr-FR" smtClean="0"/>
              <a:pPr>
                <a:defRPr/>
              </a:pPr>
              <a:t>24</a:t>
            </a:fld>
            <a:endParaRPr lang="fr-FR"/>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08708" y="1049264"/>
            <a:ext cx="2997275" cy="3930712"/>
          </a:xfrm>
          <a:prstGeom prst="rect">
            <a:avLst/>
          </a:prstGeom>
        </p:spPr>
      </p:pic>
      <p:pic>
        <p:nvPicPr>
          <p:cNvPr id="6" name="Image 5">
            <a:extLst>
              <a:ext uri="{FF2B5EF4-FFF2-40B4-BE49-F238E27FC236}">
                <a16:creationId xmlns:a16="http://schemas.microsoft.com/office/drawing/2014/main" id="{02F5D72E-E3C7-46FD-89B3-DFC0C2517617}"/>
              </a:ext>
            </a:extLst>
          </p:cNvPr>
          <p:cNvPicPr>
            <a:picLocks noChangeAspect="1"/>
          </p:cNvPicPr>
          <p:nvPr/>
        </p:nvPicPr>
        <p:blipFill>
          <a:blip r:embed="rId4"/>
          <a:stretch>
            <a:fillRect/>
          </a:stretch>
        </p:blipFill>
        <p:spPr>
          <a:xfrm>
            <a:off x="8708708" y="5578721"/>
            <a:ext cx="1035384" cy="974479"/>
          </a:xfrm>
          <a:prstGeom prst="rect">
            <a:avLst/>
          </a:prstGeom>
        </p:spPr>
      </p:pic>
      <p:pic>
        <p:nvPicPr>
          <p:cNvPr id="7" name="Image 6">
            <a:extLst>
              <a:ext uri="{FF2B5EF4-FFF2-40B4-BE49-F238E27FC236}">
                <a16:creationId xmlns:a16="http://schemas.microsoft.com/office/drawing/2014/main" id="{F7D5C248-7AC4-4870-B562-F53F99969538}"/>
              </a:ext>
            </a:extLst>
          </p:cNvPr>
          <p:cNvPicPr>
            <a:picLocks noChangeAspect="1"/>
          </p:cNvPicPr>
          <p:nvPr/>
        </p:nvPicPr>
        <p:blipFill rotWithShape="1">
          <a:blip r:embed="rId5"/>
          <a:srcRect l="37006" t="38246" r="38026" b="18025"/>
          <a:stretch/>
        </p:blipFill>
        <p:spPr>
          <a:xfrm>
            <a:off x="5414211" y="3705727"/>
            <a:ext cx="3031957" cy="2847474"/>
          </a:xfrm>
          <a:prstGeom prst="rect">
            <a:avLst/>
          </a:prstGeom>
        </p:spPr>
      </p:pic>
    </p:spTree>
    <p:extLst>
      <p:ext uri="{BB962C8B-B14F-4D97-AF65-F5344CB8AC3E}">
        <p14:creationId xmlns:p14="http://schemas.microsoft.com/office/powerpoint/2010/main" val="116192268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Social media</a:t>
            </a:r>
          </a:p>
        </p:txBody>
      </p:sp>
      <p:sp>
        <p:nvSpPr>
          <p:cNvPr id="4" name="Espace réservé du numéro de diapositive 3"/>
          <p:cNvSpPr>
            <a:spLocks noGrp="1"/>
          </p:cNvSpPr>
          <p:nvPr>
            <p:ph type="sldNum" sz="quarter" idx="12"/>
          </p:nvPr>
        </p:nvSpPr>
        <p:spPr/>
        <p:txBody>
          <a:bodyPr/>
          <a:lstStyle/>
          <a:p>
            <a:pPr>
              <a:defRPr/>
            </a:pPr>
            <a:fld id="{5C4DA55F-9A21-3342-B9A7-16BFB39F5985}" type="slidenum">
              <a:rPr lang="fr-FR" smtClean="0"/>
              <a:pPr>
                <a:defRPr/>
              </a:pPr>
              <a:t>25</a:t>
            </a:fld>
            <a:endParaRPr lang="fr-FR"/>
          </a:p>
        </p:txBody>
      </p:sp>
      <p:graphicFrame>
        <p:nvGraphicFramePr>
          <p:cNvPr id="5" name="Espace réservé du contenu 4">
            <a:extLst>
              <a:ext uri="{FF2B5EF4-FFF2-40B4-BE49-F238E27FC236}">
                <a16:creationId xmlns:a16="http://schemas.microsoft.com/office/drawing/2014/main" id="{D6C3C20D-5652-4B21-A812-A7AF7FAEBAE9}"/>
              </a:ext>
            </a:extLst>
          </p:cNvPr>
          <p:cNvGraphicFramePr>
            <a:graphicFrameLocks noGrp="1"/>
          </p:cNvGraphicFramePr>
          <p:nvPr>
            <p:ph idx="1"/>
            <p:extLst>
              <p:ext uri="{D42A27DB-BD31-4B8C-83A1-F6EECF244321}">
                <p14:modId xmlns:p14="http://schemas.microsoft.com/office/powerpoint/2010/main" val="1538236842"/>
              </p:ext>
            </p:extLst>
          </p:nvPr>
        </p:nvGraphicFramePr>
        <p:xfrm>
          <a:off x="293687" y="2665932"/>
          <a:ext cx="11288713" cy="3951728"/>
        </p:xfrm>
        <a:graphic>
          <a:graphicData uri="http://schemas.openxmlformats.org/drawingml/2006/chart">
            <c:chart xmlns:c="http://schemas.openxmlformats.org/drawingml/2006/chart" xmlns:r="http://schemas.openxmlformats.org/officeDocument/2006/relationships" r:id="rId3"/>
          </a:graphicData>
        </a:graphic>
      </p:graphicFrame>
      <p:sp>
        <p:nvSpPr>
          <p:cNvPr id="3" name="ZoneTexte 2">
            <a:extLst>
              <a:ext uri="{FF2B5EF4-FFF2-40B4-BE49-F238E27FC236}">
                <a16:creationId xmlns:a16="http://schemas.microsoft.com/office/drawing/2014/main" id="{FD190D86-CBA3-4EEA-9FF9-29B8ECAE147D}"/>
              </a:ext>
            </a:extLst>
          </p:cNvPr>
          <p:cNvSpPr txBox="1"/>
          <p:nvPr/>
        </p:nvSpPr>
        <p:spPr>
          <a:xfrm>
            <a:off x="315912" y="1034716"/>
            <a:ext cx="11288713" cy="1631216"/>
          </a:xfrm>
          <a:prstGeom prst="rect">
            <a:avLst/>
          </a:prstGeom>
          <a:noFill/>
        </p:spPr>
        <p:txBody>
          <a:bodyPr wrap="square" rtlCol="0">
            <a:spAutoFit/>
          </a:bodyPr>
          <a:lstStyle/>
          <a:p>
            <a:r>
              <a:rPr lang="fr-FR" sz="2000" dirty="0">
                <a:latin typeface="+mn-lt"/>
              </a:rPr>
              <a:t>Online information sharing applications</a:t>
            </a:r>
            <a:r>
              <a:rPr lang="en-US" sz="2000" dirty="0">
                <a:latin typeface="+mn-lt"/>
              </a:rPr>
              <a:t>; involving </a:t>
            </a:r>
            <a:r>
              <a:rPr lang="fr-FR" sz="2000" b="1" dirty="0">
                <a:latin typeface="+mn-lt"/>
              </a:rPr>
              <a:t>interaction</a:t>
            </a:r>
            <a:r>
              <a:rPr lang="fr-FR" sz="2000" dirty="0">
                <a:latin typeface="+mn-lt"/>
              </a:rPr>
              <a:t> </a:t>
            </a:r>
            <a:r>
              <a:rPr lang="fr-FR" sz="2000" dirty="0" err="1">
                <a:latin typeface="+mn-lt"/>
              </a:rPr>
              <a:t>with</a:t>
            </a:r>
            <a:r>
              <a:rPr lang="fr-FR" sz="2000" dirty="0">
                <a:latin typeface="+mn-lt"/>
              </a:rPr>
              <a:t> </a:t>
            </a:r>
            <a:r>
              <a:rPr lang="fr-FR" sz="2000" dirty="0" err="1">
                <a:latin typeface="+mn-lt"/>
              </a:rPr>
              <a:t>other</a:t>
            </a:r>
            <a:r>
              <a:rPr lang="fr-FR" sz="2000" dirty="0">
                <a:latin typeface="+mn-lt"/>
              </a:rPr>
              <a:t> </a:t>
            </a:r>
            <a:r>
              <a:rPr lang="fr-FR" sz="2000" dirty="0" err="1">
                <a:latin typeface="+mn-lt"/>
              </a:rPr>
              <a:t>users</a:t>
            </a:r>
            <a:r>
              <a:rPr lang="fr-FR" sz="2000" dirty="0">
                <a:latin typeface="+mn-lt"/>
              </a:rPr>
              <a:t> (for </a:t>
            </a:r>
            <a:r>
              <a:rPr lang="fr-FR" sz="2000" dirty="0" err="1">
                <a:latin typeface="+mn-lt"/>
              </a:rPr>
              <a:t>example</a:t>
            </a:r>
            <a:r>
              <a:rPr lang="fr-FR" sz="2000" dirty="0">
                <a:latin typeface="+mn-lt"/>
              </a:rPr>
              <a:t>, </a:t>
            </a:r>
            <a:r>
              <a:rPr lang="fr-FR" sz="2000" i="1" dirty="0">
                <a:latin typeface="+mn-lt"/>
              </a:rPr>
              <a:t>Likes</a:t>
            </a:r>
            <a:r>
              <a:rPr lang="fr-FR" sz="2000" dirty="0">
                <a:latin typeface="+mn-lt"/>
              </a:rPr>
              <a:t> and </a:t>
            </a:r>
            <a:r>
              <a:rPr lang="fr-FR" sz="2000" i="1" dirty="0" err="1">
                <a:latin typeface="+mn-lt"/>
              </a:rPr>
              <a:t>Comments</a:t>
            </a:r>
            <a:r>
              <a:rPr lang="fr-FR" sz="2000" dirty="0">
                <a:latin typeface="+mn-lt"/>
              </a:rPr>
              <a:t>).</a:t>
            </a:r>
          </a:p>
          <a:p>
            <a:endParaRPr lang="fr-FR" sz="2000" dirty="0">
              <a:latin typeface="+mn-lt"/>
            </a:endParaRPr>
          </a:p>
          <a:p>
            <a:r>
              <a:rPr lang="fr-FR" sz="2000" b="1" dirty="0">
                <a:latin typeface="+mn-lt"/>
              </a:rPr>
              <a:t>Trend</a:t>
            </a:r>
            <a:r>
              <a:rPr lang="fr-FR" sz="2000" dirty="0">
                <a:latin typeface="+mn-lt"/>
              </a:rPr>
              <a:t> and </a:t>
            </a:r>
            <a:r>
              <a:rPr lang="fr-FR" sz="2000" b="1" dirty="0" err="1">
                <a:latin typeface="+mn-lt"/>
              </a:rPr>
              <a:t>age</a:t>
            </a:r>
            <a:r>
              <a:rPr lang="fr-FR" sz="2000" dirty="0">
                <a:latin typeface="+mn-lt"/>
              </a:rPr>
              <a:t> </a:t>
            </a:r>
            <a:r>
              <a:rPr lang="fr-FR" sz="2000" dirty="0" err="1">
                <a:latin typeface="+mn-lt"/>
              </a:rPr>
              <a:t>dependent</a:t>
            </a:r>
            <a:r>
              <a:rPr lang="fr-FR" sz="2000" dirty="0">
                <a:latin typeface="+mn-lt"/>
              </a:rPr>
              <a:t> (Fennell &amp; Miller 2019)</a:t>
            </a:r>
          </a:p>
          <a:p>
            <a:endParaRPr lang="fr-FR" sz="2000" dirty="0"/>
          </a:p>
        </p:txBody>
      </p:sp>
    </p:spTree>
    <p:extLst>
      <p:ext uri="{BB962C8B-B14F-4D97-AF65-F5344CB8AC3E}">
        <p14:creationId xmlns:p14="http://schemas.microsoft.com/office/powerpoint/2010/main" val="17950077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Established</a:t>
            </a:r>
            <a:r>
              <a:rPr lang="fr-FR" dirty="0"/>
              <a:t> </a:t>
            </a:r>
            <a:r>
              <a:rPr lang="fr-FR" dirty="0" err="1"/>
              <a:t>outreach</a:t>
            </a:r>
            <a:r>
              <a:rPr lang="fr-FR" dirty="0"/>
              <a:t> practices </a:t>
            </a:r>
          </a:p>
        </p:txBody>
      </p:sp>
      <p:sp>
        <p:nvSpPr>
          <p:cNvPr id="3" name="Espace réservé du contenu 2"/>
          <p:cNvSpPr>
            <a:spLocks noGrp="1"/>
          </p:cNvSpPr>
          <p:nvPr>
            <p:ph idx="1"/>
          </p:nvPr>
        </p:nvSpPr>
        <p:spPr>
          <a:xfrm>
            <a:off x="180475" y="1236134"/>
            <a:ext cx="11875168" cy="4890030"/>
          </a:xfrm>
        </p:spPr>
        <p:txBody>
          <a:bodyPr/>
          <a:lstStyle/>
          <a:p>
            <a:pPr marL="0" indent="0">
              <a:buNone/>
            </a:pPr>
            <a:r>
              <a:rPr lang="en-GB" sz="2400" dirty="0">
                <a:solidFill>
                  <a:srgbClr val="000000"/>
                </a:solidFill>
                <a:latin typeface="Arial"/>
                <a:ea typeface="Arial"/>
                <a:cs typeface="Arial"/>
                <a:sym typeface="Arial"/>
              </a:rPr>
              <a:t>I</a:t>
            </a:r>
            <a:r>
              <a:rPr lang="en-GB" sz="2400" i="0" u="none" strike="noStrike" cap="none" dirty="0">
                <a:solidFill>
                  <a:srgbClr val="000000"/>
                </a:solidFill>
                <a:effectLst/>
                <a:latin typeface="Arial"/>
                <a:ea typeface="Arial"/>
                <a:cs typeface="Arial"/>
                <a:sym typeface="Arial"/>
              </a:rPr>
              <a:t>nterviews with the local written press (30%), local radio (22%), TV (15%), podcasts (13%) and articles in online outreach journals such as </a:t>
            </a:r>
            <a:r>
              <a:rPr lang="en-GB" i="1" u="none" strike="noStrike" cap="none" dirty="0">
                <a:solidFill>
                  <a:srgbClr val="000000"/>
                </a:solidFill>
                <a:effectLst/>
                <a:latin typeface="Arial"/>
                <a:ea typeface="Arial"/>
                <a:cs typeface="Arial"/>
                <a:sym typeface="Arial"/>
              </a:rPr>
              <a:t>The Conversation</a:t>
            </a:r>
            <a:r>
              <a:rPr lang="en-GB" i="0" u="none" strike="noStrike" cap="none" dirty="0">
                <a:solidFill>
                  <a:srgbClr val="000000"/>
                </a:solidFill>
                <a:effectLst/>
                <a:latin typeface="Arial"/>
                <a:ea typeface="Arial"/>
                <a:cs typeface="Arial"/>
                <a:sym typeface="Arial"/>
              </a:rPr>
              <a:t>. </a:t>
            </a:r>
            <a:r>
              <a:rPr lang="fr-FR" dirty="0"/>
              <a:t> </a:t>
            </a:r>
            <a:endParaRPr lang="fr-FR" sz="2400" dirty="0"/>
          </a:p>
          <a:p>
            <a:endParaRPr lang="fr-FR" dirty="0"/>
          </a:p>
          <a:p>
            <a:pPr marL="0" indent="0">
              <a:buNone/>
            </a:pPr>
            <a:endParaRPr lang="fr-FR" dirty="0"/>
          </a:p>
        </p:txBody>
      </p:sp>
      <p:sp>
        <p:nvSpPr>
          <p:cNvPr id="4" name="Espace réservé du numéro de diapositive 3"/>
          <p:cNvSpPr>
            <a:spLocks noGrp="1"/>
          </p:cNvSpPr>
          <p:nvPr>
            <p:ph type="sldNum" sz="quarter" idx="12"/>
          </p:nvPr>
        </p:nvSpPr>
        <p:spPr/>
        <p:txBody>
          <a:bodyPr/>
          <a:lstStyle/>
          <a:p>
            <a:pPr>
              <a:defRPr/>
            </a:pPr>
            <a:fld id="{5C4DA55F-9A21-3342-B9A7-16BFB39F5985}" type="slidenum">
              <a:rPr lang="fr-FR" smtClean="0"/>
              <a:pPr>
                <a:defRPr/>
              </a:pPr>
              <a:t>26</a:t>
            </a:fld>
            <a:endParaRPr lang="fr-FR"/>
          </a:p>
        </p:txBody>
      </p:sp>
      <p:pic>
        <p:nvPicPr>
          <p:cNvPr id="6" name="Image 5">
            <a:extLst>
              <a:ext uri="{FF2B5EF4-FFF2-40B4-BE49-F238E27FC236}">
                <a16:creationId xmlns:a16="http://schemas.microsoft.com/office/drawing/2014/main" id="{199CCACE-C584-4045-945A-1E526773317D}"/>
              </a:ext>
            </a:extLst>
          </p:cNvPr>
          <p:cNvPicPr>
            <a:picLocks noChangeAspect="1"/>
          </p:cNvPicPr>
          <p:nvPr/>
        </p:nvPicPr>
        <p:blipFill rotWithShape="1">
          <a:blip r:embed="rId3"/>
          <a:srcRect l="21415" t="22807" r="39605" b="7719"/>
          <a:stretch/>
        </p:blipFill>
        <p:spPr>
          <a:xfrm>
            <a:off x="7241036" y="2357229"/>
            <a:ext cx="3972395" cy="3982453"/>
          </a:xfrm>
          <a:prstGeom prst="rect">
            <a:avLst/>
          </a:prstGeom>
        </p:spPr>
      </p:pic>
      <p:pic>
        <p:nvPicPr>
          <p:cNvPr id="8" name="Image 7">
            <a:extLst>
              <a:ext uri="{FF2B5EF4-FFF2-40B4-BE49-F238E27FC236}">
                <a16:creationId xmlns:a16="http://schemas.microsoft.com/office/drawing/2014/main" id="{ABF7FD55-FF12-478A-B118-E3210F3CC63B}"/>
              </a:ext>
            </a:extLst>
          </p:cNvPr>
          <p:cNvPicPr>
            <a:picLocks noChangeAspect="1"/>
          </p:cNvPicPr>
          <p:nvPr/>
        </p:nvPicPr>
        <p:blipFill>
          <a:blip r:embed="rId4"/>
          <a:stretch>
            <a:fillRect/>
          </a:stretch>
        </p:blipFill>
        <p:spPr>
          <a:xfrm>
            <a:off x="3749788" y="2818746"/>
            <a:ext cx="3204999" cy="2803120"/>
          </a:xfrm>
          <a:prstGeom prst="rect">
            <a:avLst/>
          </a:prstGeom>
        </p:spPr>
      </p:pic>
      <p:pic>
        <p:nvPicPr>
          <p:cNvPr id="10" name="Image 9">
            <a:extLst>
              <a:ext uri="{FF2B5EF4-FFF2-40B4-BE49-F238E27FC236}">
                <a16:creationId xmlns:a16="http://schemas.microsoft.com/office/drawing/2014/main" id="{CAEFFE04-6547-4BE0-A3D8-C6CAEF1ED200}"/>
              </a:ext>
            </a:extLst>
          </p:cNvPr>
          <p:cNvPicPr>
            <a:picLocks noChangeAspect="1"/>
          </p:cNvPicPr>
          <p:nvPr/>
        </p:nvPicPr>
        <p:blipFill>
          <a:blip r:embed="rId5"/>
          <a:stretch>
            <a:fillRect/>
          </a:stretch>
        </p:blipFill>
        <p:spPr>
          <a:xfrm>
            <a:off x="304800" y="3033255"/>
            <a:ext cx="3204999" cy="2132781"/>
          </a:xfrm>
          <a:prstGeom prst="rect">
            <a:avLst/>
          </a:prstGeom>
        </p:spPr>
      </p:pic>
    </p:spTree>
    <p:extLst>
      <p:ext uri="{BB962C8B-B14F-4D97-AF65-F5344CB8AC3E}">
        <p14:creationId xmlns:p14="http://schemas.microsoft.com/office/powerpoint/2010/main" val="13269701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4A61203-8F1C-4C20-8EB1-870A077474C0}"/>
              </a:ext>
            </a:extLst>
          </p:cNvPr>
          <p:cNvSpPr>
            <a:spLocks noGrp="1"/>
          </p:cNvSpPr>
          <p:nvPr>
            <p:ph type="title"/>
          </p:nvPr>
        </p:nvSpPr>
        <p:spPr/>
        <p:txBody>
          <a:bodyPr/>
          <a:lstStyle/>
          <a:p>
            <a:r>
              <a:rPr lang="fr-FR" dirty="0"/>
              <a:t>DILAN </a:t>
            </a:r>
            <a:r>
              <a:rPr lang="fr-FR" dirty="0" err="1"/>
              <a:t>Female</a:t>
            </a:r>
            <a:r>
              <a:rPr lang="fr-FR" dirty="0"/>
              <a:t> </a:t>
            </a:r>
            <a:r>
              <a:rPr lang="fr-FR" dirty="0" err="1"/>
              <a:t>Testimonials</a:t>
            </a:r>
            <a:r>
              <a:rPr lang="fr-FR" dirty="0"/>
              <a:t> (</a:t>
            </a:r>
            <a:r>
              <a:rPr lang="fr-FR" dirty="0" err="1"/>
              <a:t>each</a:t>
            </a:r>
            <a:r>
              <a:rPr lang="fr-FR" dirty="0"/>
              <a:t> </a:t>
            </a:r>
            <a:r>
              <a:rPr lang="fr-FR" dirty="0" err="1"/>
              <a:t>containing</a:t>
            </a:r>
            <a:r>
              <a:rPr lang="fr-FR" dirty="0"/>
              <a:t> English usage practices)</a:t>
            </a:r>
          </a:p>
        </p:txBody>
      </p:sp>
      <p:sp>
        <p:nvSpPr>
          <p:cNvPr id="3" name="Espace réservé du texte 2">
            <a:extLst>
              <a:ext uri="{FF2B5EF4-FFF2-40B4-BE49-F238E27FC236}">
                <a16:creationId xmlns:a16="http://schemas.microsoft.com/office/drawing/2014/main" id="{2FCF3BA9-5705-43B6-A38B-FDA21157929F}"/>
              </a:ext>
            </a:extLst>
          </p:cNvPr>
          <p:cNvSpPr>
            <a:spLocks noGrp="1"/>
          </p:cNvSpPr>
          <p:nvPr>
            <p:ph type="body" idx="1"/>
          </p:nvPr>
        </p:nvSpPr>
        <p:spPr/>
        <p:txBody>
          <a:bodyPr>
            <a:normAutofit fontScale="47500" lnSpcReduction="20000"/>
          </a:bodyPr>
          <a:lstStyle/>
          <a:p>
            <a:endParaRPr lang="fr-FR" sz="8000" dirty="0"/>
          </a:p>
          <a:p>
            <a:pPr marL="114300" indent="0">
              <a:buNone/>
            </a:pPr>
            <a:endParaRPr lang="fr-FR" sz="8000" dirty="0"/>
          </a:p>
          <a:p>
            <a:r>
              <a:rPr lang="fr-FR" sz="8000" dirty="0"/>
              <a:t> 6 profiles</a:t>
            </a:r>
          </a:p>
          <a:p>
            <a:pPr marL="114300" indent="0">
              <a:buNone/>
            </a:pPr>
            <a:endParaRPr lang="fr-FR" sz="8000" dirty="0"/>
          </a:p>
          <a:p>
            <a:r>
              <a:rPr lang="fr-FR" sz="8000" dirty="0"/>
              <a:t> 1 teaser</a:t>
            </a:r>
          </a:p>
          <a:p>
            <a:pPr marL="114300" indent="0">
              <a:buNone/>
            </a:pPr>
            <a:endParaRPr lang="fr-FR" dirty="0"/>
          </a:p>
          <a:p>
            <a:endParaRPr lang="fr-FR" dirty="0"/>
          </a:p>
          <a:p>
            <a:endParaRPr lang="fr-FR" dirty="0"/>
          </a:p>
          <a:p>
            <a:endParaRPr lang="fr-FR" dirty="0"/>
          </a:p>
          <a:p>
            <a:endParaRPr lang="fr-FR" dirty="0"/>
          </a:p>
          <a:p>
            <a:endParaRPr lang="fr-FR" dirty="0"/>
          </a:p>
          <a:p>
            <a:pPr marL="114300" indent="0">
              <a:buNone/>
            </a:pPr>
            <a:endParaRPr lang="fr-FR" dirty="0"/>
          </a:p>
          <a:p>
            <a:endParaRPr lang="fr-FR" dirty="0"/>
          </a:p>
          <a:p>
            <a:r>
              <a:rPr lang="fr-FR" sz="8000" dirty="0">
                <a:hlinkClick r:id="rId3"/>
              </a:rPr>
              <a:t>https://youtu.be/uBS82YpQbzk</a:t>
            </a:r>
            <a:endParaRPr lang="fr-FR" sz="8000" dirty="0"/>
          </a:p>
          <a:p>
            <a:endParaRPr lang="fr-FR" dirty="0"/>
          </a:p>
          <a:p>
            <a:endParaRPr lang="fr-FR" dirty="0"/>
          </a:p>
        </p:txBody>
      </p:sp>
      <p:pic>
        <p:nvPicPr>
          <p:cNvPr id="13" name="Image 12">
            <a:extLst>
              <a:ext uri="{FF2B5EF4-FFF2-40B4-BE49-F238E27FC236}">
                <a16:creationId xmlns:a16="http://schemas.microsoft.com/office/drawing/2014/main" id="{85C25D11-442C-4E6D-9418-2CB220FF6FE3}"/>
              </a:ext>
            </a:extLst>
          </p:cNvPr>
          <p:cNvPicPr>
            <a:picLocks noChangeAspect="1"/>
          </p:cNvPicPr>
          <p:nvPr/>
        </p:nvPicPr>
        <p:blipFill>
          <a:blip r:embed="rId4"/>
          <a:stretch>
            <a:fillRect/>
          </a:stretch>
        </p:blipFill>
        <p:spPr>
          <a:xfrm>
            <a:off x="4606946" y="2130503"/>
            <a:ext cx="5137414" cy="2927500"/>
          </a:xfrm>
          <a:prstGeom prst="rect">
            <a:avLst/>
          </a:prstGeom>
        </p:spPr>
      </p:pic>
    </p:spTree>
    <p:extLst>
      <p:ext uri="{BB962C8B-B14F-4D97-AF65-F5344CB8AC3E}">
        <p14:creationId xmlns:p14="http://schemas.microsoft.com/office/powerpoint/2010/main" val="34762443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fontScale="90000"/>
          </a:bodyPr>
          <a:lstStyle/>
          <a:p>
            <a:r>
              <a:rPr lang="fr-FR" dirty="0" err="1"/>
              <a:t>Schools</a:t>
            </a:r>
            <a:r>
              <a:rPr lang="fr-FR" dirty="0"/>
              <a:t>, </a:t>
            </a:r>
            <a:r>
              <a:rPr lang="fr-FR" dirty="0" err="1"/>
              <a:t>teacher</a:t>
            </a:r>
            <a:r>
              <a:rPr lang="fr-FR" dirty="0"/>
              <a:t> training, Citizen Science initiatives.</a:t>
            </a:r>
            <a:br>
              <a:rPr lang="fr-FR" dirty="0"/>
            </a:br>
            <a:endParaRPr lang="fr-FR" dirty="0"/>
          </a:p>
        </p:txBody>
      </p:sp>
      <p:sp>
        <p:nvSpPr>
          <p:cNvPr id="3" name="Espace réservé du contenu 2"/>
          <p:cNvSpPr>
            <a:spLocks noGrp="1"/>
          </p:cNvSpPr>
          <p:nvPr>
            <p:ph idx="1"/>
          </p:nvPr>
        </p:nvSpPr>
        <p:spPr>
          <a:xfrm>
            <a:off x="168443" y="913638"/>
            <a:ext cx="11718015" cy="5944362"/>
          </a:xfrm>
        </p:spPr>
        <p:txBody>
          <a:bodyPr/>
          <a:lstStyle/>
          <a:p>
            <a:endParaRPr lang="fr-FR" dirty="0"/>
          </a:p>
          <a:p>
            <a:endParaRPr lang="fr-FR" dirty="0"/>
          </a:p>
          <a:p>
            <a:endParaRPr lang="fr-FR" dirty="0"/>
          </a:p>
          <a:p>
            <a:endParaRPr lang="fr-FR" dirty="0"/>
          </a:p>
          <a:p>
            <a:endParaRPr lang="fr-FR" dirty="0"/>
          </a:p>
          <a:p>
            <a:endParaRPr lang="fr-FR" dirty="0"/>
          </a:p>
          <a:p>
            <a:endParaRPr lang="fr-FR" dirty="0"/>
          </a:p>
          <a:p>
            <a:endParaRPr lang="fr-FR" dirty="0"/>
          </a:p>
          <a:p>
            <a:pPr marL="0" indent="0">
              <a:buNone/>
            </a:pPr>
            <a:endParaRPr lang="en-GB" i="1" dirty="0">
              <a:solidFill>
                <a:srgbClr val="000000"/>
              </a:solidFill>
              <a:latin typeface="Arial"/>
              <a:ea typeface="Arial"/>
              <a:cs typeface="Arial"/>
              <a:sym typeface="Arial"/>
            </a:endParaRPr>
          </a:p>
          <a:p>
            <a:pPr marL="0" indent="0">
              <a:buNone/>
            </a:pPr>
            <a:r>
              <a:rPr lang="en-GB" b="0" i="1" u="none" strike="noStrike" cap="none" dirty="0">
                <a:solidFill>
                  <a:srgbClr val="000000"/>
                </a:solidFill>
                <a:effectLst/>
                <a:latin typeface="Arial"/>
                <a:ea typeface="Arial"/>
                <a:cs typeface="Arial"/>
                <a:sym typeface="Arial"/>
              </a:rPr>
              <a:t>“A series of educational videos on quantum theory for school pupils” (</a:t>
            </a:r>
            <a:r>
              <a:rPr lang="en-GB" b="0" i="1" u="none" strike="noStrike" cap="none" dirty="0" err="1">
                <a:solidFill>
                  <a:srgbClr val="000000"/>
                </a:solidFill>
                <a:effectLst/>
                <a:latin typeface="Arial"/>
                <a:ea typeface="Arial"/>
                <a:cs typeface="Arial"/>
                <a:sym typeface="Arial"/>
              </a:rPr>
              <a:t>OslotMet</a:t>
            </a:r>
            <a:r>
              <a:rPr lang="en-GB" b="0" i="1" u="none" strike="noStrike" cap="none" dirty="0">
                <a:solidFill>
                  <a:srgbClr val="000000"/>
                </a:solidFill>
                <a:effectLst/>
                <a:latin typeface="Arial"/>
                <a:ea typeface="Arial"/>
                <a:cs typeface="Arial"/>
                <a:sym typeface="Arial"/>
              </a:rPr>
              <a:t>, Norway).</a:t>
            </a:r>
          </a:p>
          <a:p>
            <a:pPr marL="0" indent="0">
              <a:buNone/>
            </a:pPr>
            <a:endParaRPr lang="en-GB" i="1" dirty="0">
              <a:solidFill>
                <a:srgbClr val="000000"/>
              </a:solidFill>
              <a:latin typeface="Arial"/>
              <a:ea typeface="Arial"/>
              <a:cs typeface="Arial"/>
              <a:sym typeface="Arial"/>
            </a:endParaRPr>
          </a:p>
          <a:p>
            <a:pPr marL="0" indent="0">
              <a:buNone/>
            </a:pPr>
            <a:r>
              <a:rPr lang="en-GB" b="0" i="1" u="none" strike="noStrike" cap="none" dirty="0">
                <a:solidFill>
                  <a:srgbClr val="000000"/>
                </a:solidFill>
                <a:effectLst/>
                <a:latin typeface="Arial"/>
                <a:ea typeface="Arial"/>
                <a:cs typeface="Arial"/>
                <a:sym typeface="Arial"/>
              </a:rPr>
              <a:t>“Citizen science projects in schools where young people are encouraged to experiment and collect data”. (Bucharest, Romania)</a:t>
            </a:r>
          </a:p>
          <a:p>
            <a:pPr marL="0" indent="0">
              <a:buNone/>
            </a:pPr>
            <a:endParaRPr lang="en-GB" i="1" dirty="0">
              <a:solidFill>
                <a:srgbClr val="000000"/>
              </a:solidFill>
              <a:latin typeface="Arial"/>
              <a:ea typeface="Arial"/>
              <a:cs typeface="Arial"/>
              <a:sym typeface="Arial"/>
            </a:endParaRPr>
          </a:p>
          <a:p>
            <a:pPr marL="0" indent="0">
              <a:buNone/>
            </a:pPr>
            <a:r>
              <a:rPr lang="en-GB" b="0" i="1" u="none" strike="noStrike" cap="none" dirty="0">
                <a:solidFill>
                  <a:srgbClr val="000000"/>
                </a:solidFill>
                <a:effectLst/>
                <a:latin typeface="Arial"/>
                <a:ea typeface="Arial"/>
                <a:cs typeface="Arial"/>
                <a:sym typeface="Arial"/>
              </a:rPr>
              <a:t>“Teacher-training sessions to provide educators with tools to teach complex concepts at secondary level” (Clermont, France).</a:t>
            </a:r>
            <a:endParaRPr lang="fr-FR" b="0" i="0" u="none" strike="noStrike" cap="none" dirty="0">
              <a:solidFill>
                <a:srgbClr val="000000"/>
              </a:solidFill>
              <a:effectLst/>
              <a:latin typeface="Arial"/>
              <a:ea typeface="Arial"/>
              <a:cs typeface="Arial"/>
              <a:sym typeface="Arial"/>
            </a:endParaRPr>
          </a:p>
          <a:p>
            <a:pPr marL="0" indent="0">
              <a:buNone/>
            </a:pPr>
            <a:endParaRPr lang="fr-FR" sz="2000" b="0" i="0" u="none" strike="noStrike" cap="none" dirty="0">
              <a:solidFill>
                <a:srgbClr val="000000"/>
              </a:solidFill>
              <a:effectLst/>
              <a:latin typeface="Arial"/>
              <a:ea typeface="Arial"/>
              <a:cs typeface="Arial"/>
              <a:sym typeface="Arial"/>
            </a:endParaRPr>
          </a:p>
          <a:p>
            <a:endParaRPr lang="fr-FR" dirty="0"/>
          </a:p>
        </p:txBody>
      </p:sp>
      <p:sp>
        <p:nvSpPr>
          <p:cNvPr id="4" name="Espace réservé du numéro de diapositive 3"/>
          <p:cNvSpPr>
            <a:spLocks noGrp="1"/>
          </p:cNvSpPr>
          <p:nvPr>
            <p:ph type="sldNum" sz="quarter" idx="12"/>
          </p:nvPr>
        </p:nvSpPr>
        <p:spPr/>
        <p:txBody>
          <a:bodyPr/>
          <a:lstStyle/>
          <a:p>
            <a:pPr>
              <a:defRPr/>
            </a:pPr>
            <a:fld id="{5C4DA55F-9A21-3342-B9A7-16BFB39F5985}" type="slidenum">
              <a:rPr lang="fr-FR" smtClean="0"/>
              <a:pPr>
                <a:defRPr/>
              </a:pPr>
              <a:t>28</a:t>
            </a:fld>
            <a:endParaRPr lang="fr-FR"/>
          </a:p>
        </p:txBody>
      </p:sp>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82599" y="1837886"/>
            <a:ext cx="2132596" cy="2079502"/>
          </a:xfrm>
          <a:prstGeom prst="rect">
            <a:avLst/>
          </a:prstGeom>
        </p:spPr>
      </p:pic>
      <p:pic>
        <p:nvPicPr>
          <p:cNvPr id="10" name="Image 9">
            <a:extLst>
              <a:ext uri="{FF2B5EF4-FFF2-40B4-BE49-F238E27FC236}">
                <a16:creationId xmlns:a16="http://schemas.microsoft.com/office/drawing/2014/main" id="{B39711D8-67D1-4A1F-89E9-80D055D543E1}"/>
              </a:ext>
            </a:extLst>
          </p:cNvPr>
          <p:cNvPicPr>
            <a:picLocks noChangeAspect="1"/>
          </p:cNvPicPr>
          <p:nvPr/>
        </p:nvPicPr>
        <p:blipFill rotWithShape="1">
          <a:blip r:embed="rId4"/>
          <a:srcRect b="31473"/>
          <a:stretch/>
        </p:blipFill>
        <p:spPr>
          <a:xfrm>
            <a:off x="225334" y="1040696"/>
            <a:ext cx="4519863" cy="2876692"/>
          </a:xfrm>
          <a:prstGeom prst="rect">
            <a:avLst/>
          </a:prstGeom>
          <a:effectLst>
            <a:outerShdw blurRad="50800" dist="50800" dir="5400000" algn="ctr" rotWithShape="0">
              <a:srgbClr val="000000">
                <a:alpha val="0"/>
              </a:srgbClr>
            </a:outerShdw>
          </a:effectLst>
        </p:spPr>
      </p:pic>
      <p:pic>
        <p:nvPicPr>
          <p:cNvPr id="14" name="Image 13">
            <a:extLst>
              <a:ext uri="{FF2B5EF4-FFF2-40B4-BE49-F238E27FC236}">
                <a16:creationId xmlns:a16="http://schemas.microsoft.com/office/drawing/2014/main" id="{039832BB-1328-4EBB-8A81-24444A0859AD}"/>
              </a:ext>
            </a:extLst>
          </p:cNvPr>
          <p:cNvPicPr>
            <a:picLocks noChangeAspect="1"/>
          </p:cNvPicPr>
          <p:nvPr/>
        </p:nvPicPr>
        <p:blipFill>
          <a:blip r:embed="rId5"/>
          <a:stretch>
            <a:fillRect/>
          </a:stretch>
        </p:blipFill>
        <p:spPr>
          <a:xfrm>
            <a:off x="9752597" y="2479042"/>
            <a:ext cx="1829803" cy="1024690"/>
          </a:xfrm>
          <a:prstGeom prst="rect">
            <a:avLst/>
          </a:prstGeom>
        </p:spPr>
      </p:pic>
    </p:spTree>
    <p:extLst>
      <p:ext uri="{BB962C8B-B14F-4D97-AF65-F5344CB8AC3E}">
        <p14:creationId xmlns:p14="http://schemas.microsoft.com/office/powerpoint/2010/main" val="13117370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Future training </a:t>
            </a:r>
            <a:r>
              <a:rPr lang="fr-FR" dirty="0" err="1"/>
              <a:t>needs</a:t>
            </a:r>
            <a:endParaRPr lang="fr-FR" dirty="0"/>
          </a:p>
        </p:txBody>
      </p:sp>
      <p:sp>
        <p:nvSpPr>
          <p:cNvPr id="3" name="Espace réservé du contenu 2"/>
          <p:cNvSpPr>
            <a:spLocks noGrp="1"/>
          </p:cNvSpPr>
          <p:nvPr>
            <p:ph idx="1"/>
          </p:nvPr>
        </p:nvSpPr>
        <p:spPr>
          <a:xfrm>
            <a:off x="372533" y="913638"/>
            <a:ext cx="11819467" cy="5639562"/>
          </a:xfrm>
        </p:spPr>
        <p:txBody>
          <a:bodyPr/>
          <a:lstStyle/>
          <a:p>
            <a:pPr marL="0" indent="0">
              <a:buNone/>
            </a:pPr>
            <a:endParaRPr lang="fr-FR" dirty="0"/>
          </a:p>
          <a:p>
            <a:pPr marL="0" indent="0">
              <a:buNone/>
            </a:pPr>
            <a:endParaRPr lang="fr-FR" sz="2400" b="1" dirty="0"/>
          </a:p>
          <a:p>
            <a:pPr marL="0" indent="0">
              <a:buNone/>
            </a:pPr>
            <a:r>
              <a:rPr lang="fr-FR" sz="2400" b="1" dirty="0" err="1"/>
              <a:t>Adapting</a:t>
            </a:r>
            <a:r>
              <a:rPr lang="fr-FR" sz="2400" b="1" dirty="0"/>
              <a:t> to a </a:t>
            </a:r>
            <a:r>
              <a:rPr lang="fr-FR" sz="2400" b="1" dirty="0" err="1"/>
              <a:t>wider</a:t>
            </a:r>
            <a:r>
              <a:rPr lang="fr-FR" sz="2400" b="1" dirty="0"/>
              <a:t> audience</a:t>
            </a:r>
          </a:p>
          <a:p>
            <a:pPr marL="0" indent="0">
              <a:buNone/>
            </a:pPr>
            <a:endParaRPr lang="fr-FR" sz="2400" dirty="0"/>
          </a:p>
          <a:p>
            <a:pPr marL="0" indent="0">
              <a:buNone/>
            </a:pPr>
            <a:r>
              <a:rPr lang="en-GB" i="1" dirty="0"/>
              <a:t>“Writing for wider audiences and plain language use” (Campus </a:t>
            </a:r>
            <a:r>
              <a:rPr lang="en-GB" i="1" dirty="0" err="1"/>
              <a:t>Iberus</a:t>
            </a:r>
            <a:r>
              <a:rPr lang="en-GB" i="1" dirty="0"/>
              <a:t>, Spain). </a:t>
            </a:r>
          </a:p>
          <a:p>
            <a:pPr>
              <a:buFont typeface="Wingdings" panose="05000000000000000000" pitchFamily="2" charset="2"/>
              <a:buChar char="ü"/>
            </a:pPr>
            <a:endParaRPr lang="en-GB" i="1" dirty="0"/>
          </a:p>
          <a:p>
            <a:pPr marL="0" indent="0">
              <a:buNone/>
            </a:pPr>
            <a:r>
              <a:rPr lang="en-GB" i="1" dirty="0"/>
              <a:t>“Being able to synthesise key information in short texts, for example for social media” (Campus </a:t>
            </a:r>
            <a:r>
              <a:rPr lang="en-GB" i="1" dirty="0" err="1"/>
              <a:t>Iberus</a:t>
            </a:r>
            <a:r>
              <a:rPr lang="en-GB" i="1" dirty="0"/>
              <a:t>, Spain).</a:t>
            </a:r>
            <a:endParaRPr lang="fr-FR" dirty="0"/>
          </a:p>
          <a:p>
            <a:pPr marL="0" indent="0">
              <a:buNone/>
            </a:pPr>
            <a:endParaRPr lang="fr-FR" sz="2400" dirty="0"/>
          </a:p>
          <a:p>
            <a:pPr marL="457200" indent="-457200">
              <a:buFont typeface="+mj-lt"/>
              <a:buAutoNum type="arabicPeriod"/>
            </a:pPr>
            <a:endParaRPr lang="fr-FR" sz="2400" dirty="0"/>
          </a:p>
          <a:p>
            <a:pPr marL="0" indent="0">
              <a:buNone/>
            </a:pPr>
            <a:r>
              <a:rPr lang="fr-FR" sz="2400" b="1" dirty="0" err="1"/>
              <a:t>Using</a:t>
            </a:r>
            <a:r>
              <a:rPr lang="fr-FR" sz="2400" b="1" dirty="0"/>
              <a:t> </a:t>
            </a:r>
            <a:r>
              <a:rPr lang="fr-FR" sz="2400" b="1" dirty="0" err="1"/>
              <a:t>tools</a:t>
            </a:r>
            <a:r>
              <a:rPr lang="fr-FR" sz="2400" b="1" dirty="0"/>
              <a:t> to </a:t>
            </a:r>
            <a:r>
              <a:rPr lang="fr-FR" sz="2400" b="1" dirty="0" err="1"/>
              <a:t>create</a:t>
            </a:r>
            <a:r>
              <a:rPr lang="fr-FR" sz="2400" b="1" dirty="0"/>
              <a:t> digital media</a:t>
            </a:r>
          </a:p>
          <a:p>
            <a:pPr marL="457200" indent="-457200">
              <a:buFont typeface="+mj-lt"/>
              <a:buAutoNum type="arabicPeriod"/>
            </a:pPr>
            <a:endParaRPr lang="fr-FR" sz="2400" dirty="0"/>
          </a:p>
          <a:p>
            <a:pPr>
              <a:buFont typeface="Wingdings" panose="05000000000000000000" pitchFamily="2" charset="2"/>
              <a:buChar char="ü"/>
            </a:pPr>
            <a:endParaRPr lang="fr-FR" sz="2400" dirty="0"/>
          </a:p>
          <a:p>
            <a:pPr marL="0" indent="0">
              <a:buNone/>
            </a:pPr>
            <a:r>
              <a:rPr lang="fr-FR" sz="2400" b="1" dirty="0"/>
              <a:t>A </a:t>
            </a:r>
            <a:r>
              <a:rPr lang="fr-FR" sz="2400" b="1" dirty="0" err="1"/>
              <a:t>blended</a:t>
            </a:r>
            <a:r>
              <a:rPr lang="fr-FR" sz="2400" b="1" dirty="0"/>
              <a:t> format</a:t>
            </a:r>
            <a:endParaRPr lang="fr-FR" b="1" dirty="0"/>
          </a:p>
        </p:txBody>
      </p:sp>
      <p:sp>
        <p:nvSpPr>
          <p:cNvPr id="4" name="Espace réservé du numéro de diapositive 3"/>
          <p:cNvSpPr>
            <a:spLocks noGrp="1"/>
          </p:cNvSpPr>
          <p:nvPr>
            <p:ph type="sldNum" sz="quarter" idx="12"/>
          </p:nvPr>
        </p:nvSpPr>
        <p:spPr/>
        <p:txBody>
          <a:bodyPr/>
          <a:lstStyle/>
          <a:p>
            <a:pPr>
              <a:defRPr/>
            </a:pPr>
            <a:fld id="{5C4DA55F-9A21-3342-B9A7-16BFB39F5985}" type="slidenum">
              <a:rPr lang="fr-FR" smtClean="0"/>
              <a:pPr>
                <a:defRPr/>
              </a:pPr>
              <a:t>29</a:t>
            </a:fld>
            <a:endParaRPr lang="fr-FR"/>
          </a:p>
        </p:txBody>
      </p:sp>
      <p:pic>
        <p:nvPicPr>
          <p:cNvPr id="5" name="Ima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32900" y="1058016"/>
            <a:ext cx="2959100" cy="1892300"/>
          </a:xfrm>
          <a:prstGeom prst="rect">
            <a:avLst/>
          </a:prstGeom>
        </p:spPr>
      </p:pic>
      <p:pic>
        <p:nvPicPr>
          <p:cNvPr id="6" name="image2.jpg">
            <a:extLst>
              <a:ext uri="{FF2B5EF4-FFF2-40B4-BE49-F238E27FC236}">
                <a16:creationId xmlns:a16="http://schemas.microsoft.com/office/drawing/2014/main" id="{058A7A8C-C5E3-406F-8B96-23BA01C36C8F}"/>
              </a:ext>
            </a:extLst>
          </p:cNvPr>
          <p:cNvPicPr/>
          <p:nvPr/>
        </p:nvPicPr>
        <p:blipFill>
          <a:blip r:embed="rId4"/>
          <a:srcRect/>
          <a:stretch>
            <a:fillRect/>
          </a:stretch>
        </p:blipFill>
        <p:spPr>
          <a:xfrm>
            <a:off x="6864658" y="4594851"/>
            <a:ext cx="3847792" cy="1729749"/>
          </a:xfrm>
          <a:prstGeom prst="rect">
            <a:avLst/>
          </a:prstGeom>
          <a:ln/>
        </p:spPr>
      </p:pic>
    </p:spTree>
    <p:extLst>
      <p:ext uri="{BB962C8B-B14F-4D97-AF65-F5344CB8AC3E}">
        <p14:creationId xmlns:p14="http://schemas.microsoft.com/office/powerpoint/2010/main" val="12482687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6B44A70-9FAE-45C5-C258-7FAA33E84128}"/>
              </a:ext>
            </a:extLst>
          </p:cNvPr>
          <p:cNvSpPr>
            <a:spLocks noGrp="1"/>
          </p:cNvSpPr>
          <p:nvPr>
            <p:ph type="title"/>
          </p:nvPr>
        </p:nvSpPr>
        <p:spPr/>
        <p:txBody>
          <a:bodyPr>
            <a:normAutofit fontScale="90000"/>
          </a:bodyPr>
          <a:lstStyle/>
          <a:p>
            <a:r>
              <a:rPr lang="en-US" dirty="0"/>
              <a:t>Language use and Higher education in France</a:t>
            </a:r>
            <a:br>
              <a:rPr lang="en-US" dirty="0"/>
            </a:br>
            <a:endParaRPr lang="fr-FR" dirty="0"/>
          </a:p>
        </p:txBody>
      </p:sp>
      <p:sp>
        <p:nvSpPr>
          <p:cNvPr id="3" name="Espace réservé du contenu 2">
            <a:extLst>
              <a:ext uri="{FF2B5EF4-FFF2-40B4-BE49-F238E27FC236}">
                <a16:creationId xmlns:a16="http://schemas.microsoft.com/office/drawing/2014/main" id="{E17F2DA6-F6C9-6FB5-EEFD-F5D8F711E0B4}"/>
              </a:ext>
            </a:extLst>
          </p:cNvPr>
          <p:cNvSpPr>
            <a:spLocks noGrp="1"/>
          </p:cNvSpPr>
          <p:nvPr>
            <p:ph idx="1"/>
          </p:nvPr>
        </p:nvSpPr>
        <p:spPr/>
        <p:txBody>
          <a:bodyPr/>
          <a:lstStyle/>
          <a:p>
            <a:r>
              <a:rPr lang="en-US" dirty="0"/>
              <a:t>“</a:t>
            </a:r>
            <a:r>
              <a:rPr lang="en-US" b="1" i="1" dirty="0" err="1"/>
              <a:t>Attractivité</a:t>
            </a:r>
            <a:r>
              <a:rPr lang="en-US" dirty="0"/>
              <a:t>” – Influence/Outreach – Competitiveness – Soft skills</a:t>
            </a:r>
          </a:p>
          <a:p>
            <a:endParaRPr lang="en-US" dirty="0"/>
          </a:p>
          <a:p>
            <a:r>
              <a:rPr lang="en-US" dirty="0"/>
              <a:t>“Umbrella term” / “Smoke screen”?    </a:t>
            </a:r>
          </a:p>
          <a:p>
            <a:r>
              <a:rPr lang="en-US" dirty="0"/>
              <a:t>ENGLISH                                          </a:t>
            </a:r>
          </a:p>
          <a:p>
            <a:endParaRPr lang="en-US" dirty="0"/>
          </a:p>
          <a:p>
            <a:pPr marL="0" indent="0">
              <a:buNone/>
            </a:pPr>
            <a:r>
              <a:rPr lang="en-US" dirty="0"/>
              <a:t>Impacts: </a:t>
            </a:r>
          </a:p>
          <a:p>
            <a:pPr marL="0" indent="0">
              <a:buNone/>
            </a:pPr>
            <a:endParaRPr lang="en-US" dirty="0"/>
          </a:p>
          <a:p>
            <a:r>
              <a:rPr lang="en-US" dirty="0"/>
              <a:t>Language policy</a:t>
            </a:r>
          </a:p>
          <a:p>
            <a:r>
              <a:rPr lang="en-US" dirty="0"/>
              <a:t>Policy on initial and continuing education/training</a:t>
            </a:r>
          </a:p>
          <a:p>
            <a:r>
              <a:rPr lang="en-US" dirty="0"/>
              <a:t>Professional and linguistic identities</a:t>
            </a:r>
          </a:p>
          <a:p>
            <a:r>
              <a:rPr lang="en-US" dirty="0"/>
              <a:t>Pedagogical approaches / teaching frameworks</a:t>
            </a:r>
          </a:p>
          <a:p>
            <a:r>
              <a:rPr lang="en-US" dirty="0"/>
              <a:t>Academic publishing, dissemination and outreach practices</a:t>
            </a:r>
            <a:endParaRPr lang="fr-FR" dirty="0"/>
          </a:p>
        </p:txBody>
      </p:sp>
      <p:sp>
        <p:nvSpPr>
          <p:cNvPr id="4" name="Espace réservé du numéro de diapositive 3">
            <a:extLst>
              <a:ext uri="{FF2B5EF4-FFF2-40B4-BE49-F238E27FC236}">
                <a16:creationId xmlns:a16="http://schemas.microsoft.com/office/drawing/2014/main" id="{A7531497-66A6-9C7D-BEAD-9EAC43299BD3}"/>
              </a:ext>
            </a:extLst>
          </p:cNvPr>
          <p:cNvSpPr>
            <a:spLocks noGrp="1"/>
          </p:cNvSpPr>
          <p:nvPr>
            <p:ph type="sldNum" sz="quarter" idx="12"/>
          </p:nvPr>
        </p:nvSpPr>
        <p:spPr/>
        <p:txBody>
          <a:bodyPr/>
          <a:lstStyle/>
          <a:p>
            <a:pPr>
              <a:defRPr/>
            </a:pPr>
            <a:fld id="{5C4DA55F-9A21-3342-B9A7-16BFB39F5985}" type="slidenum">
              <a:rPr lang="fr-FR" smtClean="0"/>
              <a:pPr>
                <a:defRPr/>
              </a:pPr>
              <a:t>3</a:t>
            </a:fld>
            <a:endParaRPr lang="fr-FR"/>
          </a:p>
        </p:txBody>
      </p:sp>
    </p:spTree>
    <p:extLst>
      <p:ext uri="{BB962C8B-B14F-4D97-AF65-F5344CB8AC3E}">
        <p14:creationId xmlns:p14="http://schemas.microsoft.com/office/powerpoint/2010/main" val="432642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 fine </a:t>
            </a:r>
            <a:r>
              <a:rPr lang="fr-FR" dirty="0" err="1"/>
              <a:t>balancing</a:t>
            </a:r>
            <a:r>
              <a:rPr lang="fr-FR" dirty="0"/>
              <a:t> </a:t>
            </a:r>
            <a:r>
              <a:rPr lang="fr-FR" dirty="0" err="1"/>
              <a:t>act</a:t>
            </a:r>
            <a:r>
              <a:rPr lang="fr-FR" dirty="0"/>
              <a:t>?</a:t>
            </a:r>
          </a:p>
        </p:txBody>
      </p:sp>
      <p:pic>
        <p:nvPicPr>
          <p:cNvPr id="8" name="Espace réservé du contenu 7">
            <a:extLst>
              <a:ext uri="{FF2B5EF4-FFF2-40B4-BE49-F238E27FC236}">
                <a16:creationId xmlns:a16="http://schemas.microsoft.com/office/drawing/2014/main" id="{14CA3173-5361-427B-9C5F-921608811883}"/>
              </a:ext>
            </a:extLst>
          </p:cNvPr>
          <p:cNvPicPr>
            <a:picLocks noGrp="1" noChangeAspect="1"/>
          </p:cNvPicPr>
          <p:nvPr>
            <p:ph idx="1"/>
          </p:nvPr>
        </p:nvPicPr>
        <p:blipFill rotWithShape="1">
          <a:blip r:embed="rId3">
            <a:extLst>
              <a:ext uri="{837473B0-CC2E-450A-ABE3-18F120FF3D39}">
                <a1611:picAttrSrcUrl xmlns:a1611="http://schemas.microsoft.com/office/drawing/2016/11/main" r:id="rId4"/>
              </a:ext>
            </a:extLst>
          </a:blip>
          <a:srcRect l="6181"/>
          <a:stretch/>
        </p:blipFill>
        <p:spPr>
          <a:xfrm>
            <a:off x="4082902" y="1287532"/>
            <a:ext cx="3776278" cy="2082247"/>
          </a:xfrm>
        </p:spPr>
      </p:pic>
      <p:sp>
        <p:nvSpPr>
          <p:cNvPr id="4" name="Espace réservé du numéro de diapositive 3"/>
          <p:cNvSpPr>
            <a:spLocks noGrp="1"/>
          </p:cNvSpPr>
          <p:nvPr>
            <p:ph type="sldNum" sz="quarter" idx="12"/>
          </p:nvPr>
        </p:nvSpPr>
        <p:spPr/>
        <p:txBody>
          <a:bodyPr/>
          <a:lstStyle/>
          <a:p>
            <a:pPr>
              <a:defRPr/>
            </a:pPr>
            <a:fld id="{5C4DA55F-9A21-3342-B9A7-16BFB39F5985}" type="slidenum">
              <a:rPr lang="fr-FR" smtClean="0"/>
              <a:pPr>
                <a:defRPr/>
              </a:pPr>
              <a:t>30</a:t>
            </a:fld>
            <a:endParaRPr lang="fr-FR"/>
          </a:p>
        </p:txBody>
      </p:sp>
      <p:pic>
        <p:nvPicPr>
          <p:cNvPr id="6" name="Image 5">
            <a:extLst>
              <a:ext uri="{FF2B5EF4-FFF2-40B4-BE49-F238E27FC236}">
                <a16:creationId xmlns:a16="http://schemas.microsoft.com/office/drawing/2014/main" id="{E44B51A9-F84C-433D-A5EE-5EC35D118C7A}"/>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293512" y="1085912"/>
            <a:ext cx="2785730" cy="2785730"/>
          </a:xfrm>
          <a:prstGeom prst="rect">
            <a:avLst/>
          </a:prstGeom>
        </p:spPr>
      </p:pic>
      <p:sp>
        <p:nvSpPr>
          <p:cNvPr id="11" name="ZoneTexte 10">
            <a:extLst>
              <a:ext uri="{FF2B5EF4-FFF2-40B4-BE49-F238E27FC236}">
                <a16:creationId xmlns:a16="http://schemas.microsoft.com/office/drawing/2014/main" id="{1F663FF5-C87E-4728-93AB-D522F7356CBC}"/>
              </a:ext>
            </a:extLst>
          </p:cNvPr>
          <p:cNvSpPr txBox="1"/>
          <p:nvPr/>
        </p:nvSpPr>
        <p:spPr>
          <a:xfrm>
            <a:off x="1190846" y="4043915"/>
            <a:ext cx="6283841" cy="1477328"/>
          </a:xfrm>
          <a:prstGeom prst="rect">
            <a:avLst/>
          </a:prstGeom>
          <a:noFill/>
        </p:spPr>
        <p:txBody>
          <a:bodyPr wrap="square" rtlCol="0">
            <a:spAutoFit/>
          </a:bodyPr>
          <a:lstStyle/>
          <a:p>
            <a:pPr marL="285750" indent="-285750">
              <a:buFont typeface="Arial" panose="020B0604020202020204" pitchFamily="34" charset="0"/>
              <a:buChar char="•"/>
            </a:pPr>
            <a:r>
              <a:rPr lang="fr-FR" sz="1800" dirty="0"/>
              <a:t>Senior V Junior </a:t>
            </a:r>
            <a:r>
              <a:rPr lang="fr-FR" sz="1800" dirty="0" err="1"/>
              <a:t>Researchers</a:t>
            </a:r>
            <a:endParaRPr lang="fr-FR" sz="1800" dirty="0"/>
          </a:p>
          <a:p>
            <a:pPr marL="285750" indent="-285750">
              <a:buFont typeface="Arial" panose="020B0604020202020204" pitchFamily="34" charset="0"/>
              <a:buChar char="•"/>
            </a:pPr>
            <a:endParaRPr lang="fr-FR" sz="1800" dirty="0"/>
          </a:p>
          <a:p>
            <a:pPr marL="285750" indent="-285750">
              <a:buFont typeface="Arial" panose="020B0604020202020204" pitchFamily="34" charset="0"/>
              <a:buChar char="•"/>
            </a:pPr>
            <a:r>
              <a:rPr lang="fr-FR" sz="1800" dirty="0" err="1"/>
              <a:t>Academic</a:t>
            </a:r>
            <a:r>
              <a:rPr lang="fr-FR" sz="1800" dirty="0"/>
              <a:t> </a:t>
            </a:r>
            <a:r>
              <a:rPr lang="fr-FR" sz="1800" dirty="0" err="1"/>
              <a:t>field</a:t>
            </a:r>
            <a:endParaRPr lang="fr-FR" sz="1800" dirty="0"/>
          </a:p>
          <a:p>
            <a:pPr marL="285750" indent="-285750">
              <a:buFont typeface="Arial" panose="020B0604020202020204" pitchFamily="34" charset="0"/>
              <a:buChar char="•"/>
            </a:pPr>
            <a:endParaRPr lang="fr-FR" sz="1800" dirty="0"/>
          </a:p>
          <a:p>
            <a:pPr marL="285750" indent="-285750">
              <a:buFont typeface="Arial" panose="020B0604020202020204" pitchFamily="34" charset="0"/>
              <a:buChar char="•"/>
            </a:pPr>
            <a:r>
              <a:rPr lang="fr-FR" sz="1800" dirty="0" err="1"/>
              <a:t>Beliefs</a:t>
            </a:r>
            <a:r>
              <a:rPr lang="fr-FR" sz="1800" dirty="0"/>
              <a:t> about </a:t>
            </a:r>
            <a:r>
              <a:rPr lang="fr-FR" sz="1800" dirty="0" err="1"/>
              <a:t>academic</a:t>
            </a:r>
            <a:r>
              <a:rPr lang="fr-FR" sz="1800" dirty="0"/>
              <a:t> </a:t>
            </a:r>
            <a:r>
              <a:rPr lang="fr-FR" sz="1800" dirty="0" err="1"/>
              <a:t>advancement</a:t>
            </a:r>
            <a:endParaRPr lang="fr-FR" sz="1800" dirty="0"/>
          </a:p>
        </p:txBody>
      </p:sp>
      <p:pic>
        <p:nvPicPr>
          <p:cNvPr id="13" name="Image 12">
            <a:extLst>
              <a:ext uri="{FF2B5EF4-FFF2-40B4-BE49-F238E27FC236}">
                <a16:creationId xmlns:a16="http://schemas.microsoft.com/office/drawing/2014/main" id="{245D299C-98E4-442F-BB9E-D13CC2088588}"/>
              </a:ext>
            </a:extLst>
          </p:cNvPr>
          <p:cNvPicPr>
            <a:picLocks noChangeAspect="1"/>
          </p:cNvPicPr>
          <p:nvPr/>
        </p:nvPicPr>
        <p:blipFill>
          <a:blip r:embed="rId7">
            <a:extLst>
              <a:ext uri="{837473B0-CC2E-450A-ABE3-18F120FF3D39}">
                <a1611:picAttrSrcUrl xmlns:a1611="http://schemas.microsoft.com/office/drawing/2016/11/main" r:id="rId8"/>
              </a:ext>
            </a:extLst>
          </a:blip>
          <a:stretch>
            <a:fillRect/>
          </a:stretch>
        </p:blipFill>
        <p:spPr>
          <a:xfrm>
            <a:off x="7474687" y="3743673"/>
            <a:ext cx="3480515" cy="2458114"/>
          </a:xfrm>
          <a:prstGeom prst="rect">
            <a:avLst/>
          </a:prstGeom>
        </p:spPr>
      </p:pic>
    </p:spTree>
    <p:extLst>
      <p:ext uri="{BB962C8B-B14F-4D97-AF65-F5344CB8AC3E}">
        <p14:creationId xmlns:p14="http://schemas.microsoft.com/office/powerpoint/2010/main" val="40166706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ous-titre 7">
            <a:extLst>
              <a:ext uri="{FF2B5EF4-FFF2-40B4-BE49-F238E27FC236}">
                <a16:creationId xmlns:a16="http://schemas.microsoft.com/office/drawing/2014/main" id="{3BB2EEF2-FA1B-2AA9-3332-C17ED5D8A2DA}"/>
              </a:ext>
            </a:extLst>
          </p:cNvPr>
          <p:cNvSpPr>
            <a:spLocks noGrp="1"/>
          </p:cNvSpPr>
          <p:nvPr>
            <p:ph type="subTitle" idx="1"/>
          </p:nvPr>
        </p:nvSpPr>
        <p:spPr/>
        <p:txBody>
          <a:bodyPr/>
          <a:lstStyle/>
          <a:p>
            <a:r>
              <a:rPr lang="fr-FR" dirty="0"/>
              <a:t>Final </a:t>
            </a:r>
            <a:r>
              <a:rPr lang="fr-FR" dirty="0" err="1"/>
              <a:t>reflections</a:t>
            </a:r>
            <a:r>
              <a:rPr lang="fr-FR" dirty="0"/>
              <a:t> on practices over a 10 </a:t>
            </a:r>
            <a:r>
              <a:rPr lang="fr-FR" dirty="0" err="1"/>
              <a:t>year</a:t>
            </a:r>
            <a:r>
              <a:rPr lang="fr-FR" dirty="0"/>
              <a:t> </a:t>
            </a:r>
            <a:r>
              <a:rPr lang="fr-FR" dirty="0" err="1"/>
              <a:t>period</a:t>
            </a:r>
            <a:endParaRPr lang="fr-FR" dirty="0"/>
          </a:p>
        </p:txBody>
      </p:sp>
      <p:sp>
        <p:nvSpPr>
          <p:cNvPr id="7" name="Titre 6">
            <a:extLst>
              <a:ext uri="{FF2B5EF4-FFF2-40B4-BE49-F238E27FC236}">
                <a16:creationId xmlns:a16="http://schemas.microsoft.com/office/drawing/2014/main" id="{26C1091A-38ED-C26D-71CC-A41FEF0CB8CA}"/>
              </a:ext>
            </a:extLst>
          </p:cNvPr>
          <p:cNvSpPr>
            <a:spLocks noGrp="1"/>
          </p:cNvSpPr>
          <p:nvPr>
            <p:ph type="title"/>
          </p:nvPr>
        </p:nvSpPr>
        <p:spPr/>
        <p:txBody>
          <a:bodyPr/>
          <a:lstStyle/>
          <a:p>
            <a:endParaRPr lang="fr-FR"/>
          </a:p>
        </p:txBody>
      </p:sp>
      <p:sp>
        <p:nvSpPr>
          <p:cNvPr id="4" name="Espace réservé du numéro de diapositive 3">
            <a:extLst>
              <a:ext uri="{FF2B5EF4-FFF2-40B4-BE49-F238E27FC236}">
                <a16:creationId xmlns:a16="http://schemas.microsoft.com/office/drawing/2014/main" id="{D274DBD6-6C52-6621-8D7E-0A7B65E315D0}"/>
              </a:ext>
            </a:extLst>
          </p:cNvPr>
          <p:cNvSpPr>
            <a:spLocks noGrp="1"/>
          </p:cNvSpPr>
          <p:nvPr>
            <p:ph type="sldNum" sz="quarter" idx="4294967295"/>
          </p:nvPr>
        </p:nvSpPr>
        <p:spPr>
          <a:xfrm>
            <a:off x="0" y="6553200"/>
            <a:ext cx="609600" cy="304800"/>
          </a:xfrm>
        </p:spPr>
        <p:txBody>
          <a:bodyPr/>
          <a:lstStyle/>
          <a:p>
            <a:pPr>
              <a:defRPr/>
            </a:pPr>
            <a:fld id="{5C4DA55F-9A21-3342-B9A7-16BFB39F5985}" type="slidenum">
              <a:rPr lang="fr-FR" smtClean="0"/>
              <a:pPr>
                <a:defRPr/>
              </a:pPr>
              <a:t>31</a:t>
            </a:fld>
            <a:endParaRPr lang="fr-FR"/>
          </a:p>
        </p:txBody>
      </p:sp>
    </p:spTree>
    <p:extLst>
      <p:ext uri="{BB962C8B-B14F-4D97-AF65-F5344CB8AC3E}">
        <p14:creationId xmlns:p14="http://schemas.microsoft.com/office/powerpoint/2010/main" val="38429495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72EF2E-61B2-5833-13A8-40AB6DEBBD54}"/>
              </a:ext>
            </a:extLst>
          </p:cNvPr>
          <p:cNvSpPr>
            <a:spLocks noGrp="1"/>
          </p:cNvSpPr>
          <p:nvPr>
            <p:ph type="title"/>
          </p:nvPr>
        </p:nvSpPr>
        <p:spPr/>
        <p:txBody>
          <a:bodyPr/>
          <a:lstStyle/>
          <a:p>
            <a:r>
              <a:rPr lang="fr-FR" dirty="0" err="1"/>
              <a:t>Observing</a:t>
            </a:r>
            <a:r>
              <a:rPr lang="fr-FR" dirty="0"/>
              <a:t> </a:t>
            </a:r>
            <a:r>
              <a:rPr lang="fr-FR" dirty="0" err="1"/>
              <a:t>positioning</a:t>
            </a:r>
            <a:r>
              <a:rPr lang="fr-FR" dirty="0"/>
              <a:t> and attitudes over a 10-year </a:t>
            </a:r>
            <a:r>
              <a:rPr lang="fr-FR" dirty="0" err="1"/>
              <a:t>period</a:t>
            </a:r>
            <a:r>
              <a:rPr lang="fr-FR" dirty="0"/>
              <a:t>.</a:t>
            </a:r>
          </a:p>
        </p:txBody>
      </p:sp>
      <p:graphicFrame>
        <p:nvGraphicFramePr>
          <p:cNvPr id="6" name="Espace réservé du contenu 5">
            <a:extLst>
              <a:ext uri="{FF2B5EF4-FFF2-40B4-BE49-F238E27FC236}">
                <a16:creationId xmlns:a16="http://schemas.microsoft.com/office/drawing/2014/main" id="{0377360A-ADF9-04E0-4DA6-EBDA554A0C9D}"/>
              </a:ext>
            </a:extLst>
          </p:cNvPr>
          <p:cNvGraphicFramePr>
            <a:graphicFrameLocks noGrp="1"/>
          </p:cNvGraphicFramePr>
          <p:nvPr>
            <p:ph idx="1"/>
            <p:extLst>
              <p:ext uri="{D42A27DB-BD31-4B8C-83A1-F6EECF244321}">
                <p14:modId xmlns:p14="http://schemas.microsoft.com/office/powerpoint/2010/main" val="3590157839"/>
              </p:ext>
            </p:extLst>
          </p:nvPr>
        </p:nvGraphicFramePr>
        <p:xfrm>
          <a:off x="464503" y="1071032"/>
          <a:ext cx="11582400" cy="5482168"/>
        </p:xfrm>
        <a:graphic>
          <a:graphicData uri="http://schemas.openxmlformats.org/drawingml/2006/table">
            <a:tbl>
              <a:tblPr firstRow="1" bandRow="1">
                <a:tableStyleId>{3C2FFA5D-87B4-456A-9821-1D502468CF0F}</a:tableStyleId>
              </a:tblPr>
              <a:tblGrid>
                <a:gridCol w="2895600">
                  <a:extLst>
                    <a:ext uri="{9D8B030D-6E8A-4147-A177-3AD203B41FA5}">
                      <a16:colId xmlns:a16="http://schemas.microsoft.com/office/drawing/2014/main" val="1876197772"/>
                    </a:ext>
                  </a:extLst>
                </a:gridCol>
                <a:gridCol w="2895600">
                  <a:extLst>
                    <a:ext uri="{9D8B030D-6E8A-4147-A177-3AD203B41FA5}">
                      <a16:colId xmlns:a16="http://schemas.microsoft.com/office/drawing/2014/main" val="3464984799"/>
                    </a:ext>
                  </a:extLst>
                </a:gridCol>
                <a:gridCol w="2895600">
                  <a:extLst>
                    <a:ext uri="{9D8B030D-6E8A-4147-A177-3AD203B41FA5}">
                      <a16:colId xmlns:a16="http://schemas.microsoft.com/office/drawing/2014/main" val="1159935620"/>
                    </a:ext>
                  </a:extLst>
                </a:gridCol>
                <a:gridCol w="2895600">
                  <a:extLst>
                    <a:ext uri="{9D8B030D-6E8A-4147-A177-3AD203B41FA5}">
                      <a16:colId xmlns:a16="http://schemas.microsoft.com/office/drawing/2014/main" val="1909362753"/>
                    </a:ext>
                  </a:extLst>
                </a:gridCol>
              </a:tblGrid>
              <a:tr h="1068750">
                <a:tc>
                  <a:txBody>
                    <a:bodyPr/>
                    <a:lstStyle/>
                    <a:p>
                      <a:r>
                        <a:rPr lang="fr-FR" dirty="0"/>
                        <a:t>STEM Scientists (France)</a:t>
                      </a:r>
                    </a:p>
                  </a:txBody>
                  <a:tcPr/>
                </a:tc>
                <a:tc>
                  <a:txBody>
                    <a:bodyPr/>
                    <a:lstStyle/>
                    <a:p>
                      <a:r>
                        <a:rPr lang="fr-FR" dirty="0"/>
                        <a:t>2016</a:t>
                      </a:r>
                    </a:p>
                  </a:txBody>
                  <a:tcPr/>
                </a:tc>
                <a:tc>
                  <a:txBody>
                    <a:bodyPr/>
                    <a:lstStyle/>
                    <a:p>
                      <a:r>
                        <a:rPr lang="fr-FR" dirty="0"/>
                        <a:t>2026</a:t>
                      </a:r>
                    </a:p>
                  </a:txBody>
                  <a:tcPr/>
                </a:tc>
                <a:tc>
                  <a:txBody>
                    <a:bodyPr/>
                    <a:lstStyle/>
                    <a:p>
                      <a:r>
                        <a:rPr lang="fr-FR" dirty="0"/>
                        <a:t>2036 (?)</a:t>
                      </a:r>
                    </a:p>
                  </a:txBody>
                  <a:tcPr/>
                </a:tc>
                <a:extLst>
                  <a:ext uri="{0D108BD9-81ED-4DB2-BD59-A6C34878D82A}">
                    <a16:rowId xmlns:a16="http://schemas.microsoft.com/office/drawing/2014/main" val="3076162783"/>
                  </a:ext>
                </a:extLst>
              </a:tr>
              <a:tr h="656170">
                <a:tc>
                  <a:txBody>
                    <a:bodyPr/>
                    <a:lstStyle/>
                    <a:p>
                      <a:r>
                        <a:rPr lang="fr-FR" dirty="0"/>
                        <a:t>Use of English (L2)</a:t>
                      </a:r>
                    </a:p>
                  </a:txBody>
                  <a:tcPr/>
                </a:tc>
                <a:tc>
                  <a:txBody>
                    <a:bodyPr/>
                    <a:lstStyle/>
                    <a:p>
                      <a:r>
                        <a:rPr lang="fr-FR" dirty="0"/>
                        <a:t>Extensive</a:t>
                      </a:r>
                    </a:p>
                  </a:txBody>
                  <a:tcPr/>
                </a:tc>
                <a:tc>
                  <a:txBody>
                    <a:bodyPr/>
                    <a:lstStyle/>
                    <a:p>
                      <a:r>
                        <a:rPr lang="fr-FR" dirty="0"/>
                        <a:t>Dominant</a:t>
                      </a:r>
                    </a:p>
                  </a:txBody>
                  <a:tcPr/>
                </a:tc>
                <a:tc>
                  <a:txBody>
                    <a:bodyPr/>
                    <a:lstStyle/>
                    <a:p>
                      <a:endParaRPr lang="fr-FR"/>
                    </a:p>
                  </a:txBody>
                  <a:tcPr/>
                </a:tc>
                <a:extLst>
                  <a:ext uri="{0D108BD9-81ED-4DB2-BD59-A6C34878D82A}">
                    <a16:rowId xmlns:a16="http://schemas.microsoft.com/office/drawing/2014/main" val="2657440174"/>
                  </a:ext>
                </a:extLst>
              </a:tr>
              <a:tr h="656170">
                <a:tc>
                  <a:txBody>
                    <a:bodyPr/>
                    <a:lstStyle/>
                    <a:p>
                      <a:r>
                        <a:rPr lang="fr-FR" dirty="0"/>
                        <a:t>Attitudes to English and ELF</a:t>
                      </a:r>
                    </a:p>
                  </a:txBody>
                  <a:tcPr/>
                </a:tc>
                <a:tc>
                  <a:txBody>
                    <a:bodyPr/>
                    <a:lstStyle/>
                    <a:p>
                      <a:r>
                        <a:rPr lang="fr-FR" dirty="0" err="1"/>
                        <a:t>Refective</a:t>
                      </a:r>
                      <a:r>
                        <a:rPr lang="fr-FR" dirty="0"/>
                        <a:t>/</a:t>
                      </a:r>
                      <a:r>
                        <a:rPr lang="fr-FR" dirty="0" err="1"/>
                        <a:t>Resistant</a:t>
                      </a:r>
                      <a:endParaRPr lang="fr-FR" dirty="0"/>
                    </a:p>
                  </a:txBody>
                  <a:tcPr/>
                </a:tc>
                <a:tc>
                  <a:txBody>
                    <a:bodyPr/>
                    <a:lstStyle/>
                    <a:p>
                      <a:r>
                        <a:rPr lang="fr-FR" dirty="0" err="1"/>
                        <a:t>Resigned</a:t>
                      </a:r>
                      <a:r>
                        <a:rPr lang="fr-FR" dirty="0"/>
                        <a:t>/Acceptance</a:t>
                      </a:r>
                    </a:p>
                  </a:txBody>
                  <a:tcPr/>
                </a:tc>
                <a:tc>
                  <a:txBody>
                    <a:bodyPr/>
                    <a:lstStyle/>
                    <a:p>
                      <a:endParaRPr lang="fr-FR" dirty="0"/>
                    </a:p>
                  </a:txBody>
                  <a:tcPr/>
                </a:tc>
                <a:extLst>
                  <a:ext uri="{0D108BD9-81ED-4DB2-BD59-A6C34878D82A}">
                    <a16:rowId xmlns:a16="http://schemas.microsoft.com/office/drawing/2014/main" val="406896374"/>
                  </a:ext>
                </a:extLst>
              </a:tr>
              <a:tr h="656170">
                <a:tc>
                  <a:txBody>
                    <a:bodyPr/>
                    <a:lstStyle/>
                    <a:p>
                      <a:r>
                        <a:rPr lang="fr-FR" dirty="0"/>
                        <a:t>Attitudes to Peer </a:t>
                      </a:r>
                      <a:r>
                        <a:rPr lang="fr-FR" dirty="0" err="1"/>
                        <a:t>Review</a:t>
                      </a:r>
                      <a:r>
                        <a:rPr lang="fr-FR" dirty="0"/>
                        <a:t> </a:t>
                      </a:r>
                      <a:r>
                        <a:rPr lang="fr-FR" dirty="0" err="1"/>
                        <a:t>published</a:t>
                      </a:r>
                      <a:r>
                        <a:rPr lang="fr-FR" dirty="0"/>
                        <a:t> articles</a:t>
                      </a:r>
                    </a:p>
                  </a:txBody>
                  <a:tcPr/>
                </a:tc>
                <a:tc>
                  <a:txBody>
                    <a:bodyPr/>
                    <a:lstStyle/>
                    <a:p>
                      <a:r>
                        <a:rPr lang="fr-FR" dirty="0"/>
                        <a:t>Main </a:t>
                      </a:r>
                      <a:r>
                        <a:rPr lang="fr-FR" dirty="0" err="1"/>
                        <a:t>priority</a:t>
                      </a:r>
                      <a:endParaRPr lang="fr-FR" dirty="0"/>
                    </a:p>
                  </a:txBody>
                  <a:tcPr/>
                </a:tc>
                <a:tc>
                  <a:txBody>
                    <a:bodyPr/>
                    <a:lstStyle/>
                    <a:p>
                      <a:r>
                        <a:rPr lang="fr-FR" dirty="0"/>
                        <a:t>Main </a:t>
                      </a:r>
                      <a:r>
                        <a:rPr lang="fr-FR" dirty="0" err="1"/>
                        <a:t>priority</a:t>
                      </a:r>
                      <a:endParaRPr lang="fr-FR" dirty="0"/>
                    </a:p>
                  </a:txBody>
                  <a:tcPr/>
                </a:tc>
                <a:tc>
                  <a:txBody>
                    <a:bodyPr/>
                    <a:lstStyle/>
                    <a:p>
                      <a:endParaRPr lang="fr-FR" dirty="0"/>
                    </a:p>
                  </a:txBody>
                  <a:tcPr/>
                </a:tc>
                <a:extLst>
                  <a:ext uri="{0D108BD9-81ED-4DB2-BD59-A6C34878D82A}">
                    <a16:rowId xmlns:a16="http://schemas.microsoft.com/office/drawing/2014/main" val="3449685063"/>
                  </a:ext>
                </a:extLst>
              </a:tr>
              <a:tr h="1132568">
                <a:tc>
                  <a:txBody>
                    <a:bodyPr/>
                    <a:lstStyle/>
                    <a:p>
                      <a:r>
                        <a:rPr lang="fr-FR" dirty="0"/>
                        <a:t>Translation/Editing practices</a:t>
                      </a:r>
                    </a:p>
                  </a:txBody>
                  <a:tcPr/>
                </a:tc>
                <a:tc>
                  <a:txBody>
                    <a:bodyPr/>
                    <a:lstStyle/>
                    <a:p>
                      <a:r>
                        <a:rPr lang="fr-FR" dirty="0"/>
                        <a:t>Human </a:t>
                      </a:r>
                    </a:p>
                  </a:txBody>
                  <a:tcPr/>
                </a:tc>
                <a:tc>
                  <a:txBody>
                    <a:bodyPr/>
                    <a:lstStyle/>
                    <a:p>
                      <a:r>
                        <a:rPr lang="fr-FR" dirty="0"/>
                        <a:t>Software/AI or no translation</a:t>
                      </a:r>
                    </a:p>
                  </a:txBody>
                  <a:tcPr/>
                </a:tc>
                <a:tc>
                  <a:txBody>
                    <a:bodyPr/>
                    <a:lstStyle/>
                    <a:p>
                      <a:endParaRPr lang="fr-FR" dirty="0"/>
                    </a:p>
                  </a:txBody>
                  <a:tcPr/>
                </a:tc>
                <a:extLst>
                  <a:ext uri="{0D108BD9-81ED-4DB2-BD59-A6C34878D82A}">
                    <a16:rowId xmlns:a16="http://schemas.microsoft.com/office/drawing/2014/main" val="3517842790"/>
                  </a:ext>
                </a:extLst>
              </a:tr>
              <a:tr h="656170">
                <a:tc>
                  <a:txBody>
                    <a:bodyPr/>
                    <a:lstStyle/>
                    <a:p>
                      <a:r>
                        <a:rPr lang="fr-FR" dirty="0" err="1"/>
                        <a:t>Outreach</a:t>
                      </a:r>
                      <a:endParaRPr lang="fr-FR" dirty="0"/>
                    </a:p>
                  </a:txBody>
                  <a:tcPr/>
                </a:tc>
                <a:tc>
                  <a:txBody>
                    <a:bodyPr/>
                    <a:lstStyle/>
                    <a:p>
                      <a:r>
                        <a:rPr lang="fr-FR" dirty="0"/>
                        <a:t>Limited</a:t>
                      </a:r>
                    </a:p>
                  </a:txBody>
                  <a:tcPr/>
                </a:tc>
                <a:tc>
                  <a:txBody>
                    <a:bodyPr/>
                    <a:lstStyle/>
                    <a:p>
                      <a:r>
                        <a:rPr lang="fr-FR" dirty="0" err="1"/>
                        <a:t>Moderate</a:t>
                      </a:r>
                      <a:r>
                        <a:rPr lang="fr-FR" dirty="0"/>
                        <a:t>/ </a:t>
                      </a:r>
                      <a:r>
                        <a:rPr lang="fr-FR" dirty="0" err="1"/>
                        <a:t>Reflective</a:t>
                      </a:r>
                      <a:endParaRPr lang="fr-FR" dirty="0"/>
                    </a:p>
                  </a:txBody>
                  <a:tcPr/>
                </a:tc>
                <a:tc>
                  <a:txBody>
                    <a:bodyPr/>
                    <a:lstStyle/>
                    <a:p>
                      <a:endParaRPr lang="fr-FR"/>
                    </a:p>
                  </a:txBody>
                  <a:tcPr/>
                </a:tc>
                <a:extLst>
                  <a:ext uri="{0D108BD9-81ED-4DB2-BD59-A6C34878D82A}">
                    <a16:rowId xmlns:a16="http://schemas.microsoft.com/office/drawing/2014/main" val="3739332494"/>
                  </a:ext>
                </a:extLst>
              </a:tr>
              <a:tr h="656170">
                <a:tc>
                  <a:txBody>
                    <a:bodyPr/>
                    <a:lstStyle/>
                    <a:p>
                      <a:r>
                        <a:rPr lang="fr-FR" dirty="0"/>
                        <a:t>Social Media</a:t>
                      </a:r>
                    </a:p>
                  </a:txBody>
                  <a:tcPr/>
                </a:tc>
                <a:tc>
                  <a:txBody>
                    <a:bodyPr/>
                    <a:lstStyle/>
                    <a:p>
                      <a:r>
                        <a:rPr lang="fr-FR" dirty="0"/>
                        <a:t>Inexistant in HE</a:t>
                      </a:r>
                    </a:p>
                  </a:txBody>
                  <a:tcPr/>
                </a:tc>
                <a:tc>
                  <a:txBody>
                    <a:bodyPr/>
                    <a:lstStyle/>
                    <a:p>
                      <a:r>
                        <a:rPr lang="fr-FR" dirty="0"/>
                        <a:t>Limited in HE</a:t>
                      </a:r>
                    </a:p>
                  </a:txBody>
                  <a:tcPr/>
                </a:tc>
                <a:tc>
                  <a:txBody>
                    <a:bodyPr/>
                    <a:lstStyle/>
                    <a:p>
                      <a:endParaRPr lang="fr-FR" dirty="0"/>
                    </a:p>
                  </a:txBody>
                  <a:tcPr/>
                </a:tc>
                <a:extLst>
                  <a:ext uri="{0D108BD9-81ED-4DB2-BD59-A6C34878D82A}">
                    <a16:rowId xmlns:a16="http://schemas.microsoft.com/office/drawing/2014/main" val="652810999"/>
                  </a:ext>
                </a:extLst>
              </a:tr>
            </a:tbl>
          </a:graphicData>
        </a:graphic>
      </p:graphicFrame>
      <p:sp>
        <p:nvSpPr>
          <p:cNvPr id="4" name="Espace réservé du numéro de diapositive 3">
            <a:extLst>
              <a:ext uri="{FF2B5EF4-FFF2-40B4-BE49-F238E27FC236}">
                <a16:creationId xmlns:a16="http://schemas.microsoft.com/office/drawing/2014/main" id="{D6FA564E-A1D1-9D32-6DB1-88165AE94D97}"/>
              </a:ext>
            </a:extLst>
          </p:cNvPr>
          <p:cNvSpPr>
            <a:spLocks noGrp="1"/>
          </p:cNvSpPr>
          <p:nvPr>
            <p:ph type="sldNum" sz="quarter" idx="12"/>
          </p:nvPr>
        </p:nvSpPr>
        <p:spPr/>
        <p:txBody>
          <a:bodyPr/>
          <a:lstStyle/>
          <a:p>
            <a:pPr>
              <a:defRPr/>
            </a:pPr>
            <a:fld id="{5C4DA55F-9A21-3342-B9A7-16BFB39F5985}" type="slidenum">
              <a:rPr lang="fr-FR" smtClean="0"/>
              <a:pPr>
                <a:defRPr/>
              </a:pPr>
              <a:t>32</a:t>
            </a:fld>
            <a:endParaRPr lang="fr-FR"/>
          </a:p>
        </p:txBody>
      </p:sp>
    </p:spTree>
    <p:extLst>
      <p:ext uri="{BB962C8B-B14F-4D97-AF65-F5344CB8AC3E}">
        <p14:creationId xmlns:p14="http://schemas.microsoft.com/office/powerpoint/2010/main" val="10088605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Going</a:t>
            </a:r>
            <a:r>
              <a:rPr lang="fr-FR" dirty="0"/>
              <a:t> </a:t>
            </a:r>
            <a:r>
              <a:rPr lang="fr-FR" dirty="0" err="1"/>
              <a:t>further</a:t>
            </a:r>
            <a:endParaRPr lang="fr-FR" dirty="0"/>
          </a:p>
        </p:txBody>
      </p:sp>
      <p:sp>
        <p:nvSpPr>
          <p:cNvPr id="3" name="Espace réservé du contenu 2"/>
          <p:cNvSpPr>
            <a:spLocks noGrp="1"/>
          </p:cNvSpPr>
          <p:nvPr>
            <p:ph idx="1"/>
          </p:nvPr>
        </p:nvSpPr>
        <p:spPr>
          <a:xfrm>
            <a:off x="372533" y="1236134"/>
            <a:ext cx="11525955" cy="5317066"/>
          </a:xfrm>
        </p:spPr>
        <p:txBody>
          <a:bodyPr/>
          <a:lstStyle/>
          <a:p>
            <a:pPr marL="0" indent="0">
              <a:buNone/>
            </a:pPr>
            <a:r>
              <a:rPr lang="fr-FR" dirty="0">
                <a:hlinkClick r:id="rId3"/>
              </a:rPr>
              <a:t>https://dilan4scientists.eu/</a:t>
            </a:r>
            <a:endParaRPr lang="fr-FR" dirty="0"/>
          </a:p>
          <a:p>
            <a:pPr marL="0" indent="0">
              <a:buNone/>
            </a:pPr>
            <a:endParaRPr lang="fr-FR" dirty="0"/>
          </a:p>
          <a:p>
            <a:pPr marL="0" indent="0">
              <a:buNone/>
            </a:pPr>
            <a:endParaRPr lang="fr-FR" dirty="0"/>
          </a:p>
        </p:txBody>
      </p:sp>
      <p:sp>
        <p:nvSpPr>
          <p:cNvPr id="4" name="Espace réservé du numéro de diapositive 3"/>
          <p:cNvSpPr>
            <a:spLocks noGrp="1"/>
          </p:cNvSpPr>
          <p:nvPr>
            <p:ph type="sldNum" sz="quarter" idx="12"/>
          </p:nvPr>
        </p:nvSpPr>
        <p:spPr/>
        <p:txBody>
          <a:bodyPr/>
          <a:lstStyle/>
          <a:p>
            <a:pPr>
              <a:defRPr/>
            </a:pPr>
            <a:fld id="{5C4DA55F-9A21-3342-B9A7-16BFB39F5985}" type="slidenum">
              <a:rPr lang="fr-FR" smtClean="0"/>
              <a:pPr>
                <a:defRPr/>
              </a:pPr>
              <a:t>33</a:t>
            </a:fld>
            <a:endParaRPr lang="fr-FR"/>
          </a:p>
        </p:txBody>
      </p:sp>
      <p:pic>
        <p:nvPicPr>
          <p:cNvPr id="5" name="Imag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7042" y="3429000"/>
            <a:ext cx="7543801" cy="3185549"/>
          </a:xfrm>
          <a:prstGeom prst="rect">
            <a:avLst/>
          </a:prstGeom>
        </p:spPr>
      </p:pic>
      <p:pic>
        <p:nvPicPr>
          <p:cNvPr id="7" name="Imag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57411" y="4589814"/>
            <a:ext cx="3637547" cy="1963386"/>
          </a:xfrm>
          <a:prstGeom prst="rect">
            <a:avLst/>
          </a:prstGeom>
        </p:spPr>
      </p:pic>
      <p:pic>
        <p:nvPicPr>
          <p:cNvPr id="8" name="Image 7">
            <a:extLst>
              <a:ext uri="{FF2B5EF4-FFF2-40B4-BE49-F238E27FC236}">
                <a16:creationId xmlns:a16="http://schemas.microsoft.com/office/drawing/2014/main" id="{134175D7-CC5F-0632-1112-27CA0C2D2569}"/>
              </a:ext>
            </a:extLst>
          </p:cNvPr>
          <p:cNvPicPr>
            <a:picLocks noChangeAspect="1"/>
          </p:cNvPicPr>
          <p:nvPr/>
        </p:nvPicPr>
        <p:blipFill>
          <a:blip r:embed="rId6"/>
          <a:stretch>
            <a:fillRect/>
          </a:stretch>
        </p:blipFill>
        <p:spPr>
          <a:xfrm>
            <a:off x="4296351" y="1291628"/>
            <a:ext cx="7523116" cy="1828959"/>
          </a:xfrm>
          <a:prstGeom prst="rect">
            <a:avLst/>
          </a:prstGeom>
        </p:spPr>
      </p:pic>
    </p:spTree>
    <p:extLst>
      <p:ext uri="{BB962C8B-B14F-4D97-AF65-F5344CB8AC3E}">
        <p14:creationId xmlns:p14="http://schemas.microsoft.com/office/powerpoint/2010/main" val="108422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References</a:t>
            </a:r>
            <a:endParaRPr lang="fr-FR" dirty="0"/>
          </a:p>
        </p:txBody>
      </p:sp>
      <p:sp>
        <p:nvSpPr>
          <p:cNvPr id="3" name="Espace réservé du contenu 2"/>
          <p:cNvSpPr>
            <a:spLocks noGrp="1"/>
          </p:cNvSpPr>
          <p:nvPr>
            <p:ph idx="1"/>
          </p:nvPr>
        </p:nvSpPr>
        <p:spPr>
          <a:xfrm>
            <a:off x="304800" y="913638"/>
            <a:ext cx="11525955" cy="5944362"/>
          </a:xfrm>
        </p:spPr>
        <p:txBody>
          <a:bodyPr/>
          <a:lstStyle/>
          <a:p>
            <a:pPr marL="0" indent="0">
              <a:buNone/>
            </a:pPr>
            <a:r>
              <a:rPr lang="en-US" sz="1400" dirty="0"/>
              <a:t>Belcher, D. 2023. “Digital genres: What they are, what they do, and why we need to better understand them”. </a:t>
            </a:r>
            <a:r>
              <a:rPr lang="en-US" sz="1400" i="1" dirty="0"/>
              <a:t>English for Specific Purposes</a:t>
            </a:r>
            <a:r>
              <a:rPr lang="en-US" sz="1400" dirty="0"/>
              <a:t>, 70, 33-43.</a:t>
            </a:r>
          </a:p>
          <a:p>
            <a:pPr marL="0" indent="0">
              <a:buNone/>
            </a:pPr>
            <a:r>
              <a:rPr lang="en-US" sz="1400" dirty="0"/>
              <a:t>Birch-</a:t>
            </a:r>
            <a:r>
              <a:rPr lang="en-US" sz="1400" dirty="0" err="1"/>
              <a:t>Becaas</a:t>
            </a:r>
            <a:r>
              <a:rPr lang="en-US" sz="1400" dirty="0"/>
              <a:t>, S, </a:t>
            </a:r>
            <a:r>
              <a:rPr lang="en-US" sz="1400" dirty="0" err="1"/>
              <a:t>Kloppmann</a:t>
            </a:r>
            <a:r>
              <a:rPr lang="en-US" sz="1400" dirty="0"/>
              <a:t>-Lambert, C. Carter-Thomas, S, </a:t>
            </a:r>
            <a:r>
              <a:rPr lang="en-US" sz="1400" dirty="0" err="1"/>
              <a:t>Dressen-Hammouda</a:t>
            </a:r>
            <a:r>
              <a:rPr lang="en-US" sz="1400" dirty="0"/>
              <a:t>, D., Rowley-Jolivet E., &amp; </a:t>
            </a:r>
            <a:r>
              <a:rPr lang="en-US" sz="1400" dirty="0" err="1"/>
              <a:t>Zerrouki,N</a:t>
            </a:r>
            <a:r>
              <a:rPr lang="en-US" sz="1400" dirty="0"/>
              <a:t>., “Research dissemination in digital media: An online survey of French researchers’ practices”, 2023, </a:t>
            </a:r>
            <a:r>
              <a:rPr lang="en-US" sz="1400" i="1" dirty="0" err="1"/>
              <a:t>ASp</a:t>
            </a:r>
            <a:r>
              <a:rPr lang="en-US" sz="1400" dirty="0"/>
              <a:t> [Online], 84 |URL: http://journals.openedition.org/asp/8611; DOI: </a:t>
            </a:r>
            <a:r>
              <a:rPr lang="en-US" sz="1400" dirty="0">
                <a:hlinkClick r:id="rId2"/>
              </a:rPr>
              <a:t>https://doi.org/10.4000/asp.8611</a:t>
            </a:r>
            <a:endParaRPr lang="en-US" sz="1400" dirty="0"/>
          </a:p>
          <a:p>
            <a:pPr marL="0" indent="0">
              <a:buNone/>
            </a:pPr>
            <a:r>
              <a:rPr lang="en-US" sz="1400" dirty="0"/>
              <a:t>Fennell, M. &amp; Miller, S.D. 2019. “College Presidents and Social Media: What’s Not to “like”? Establishing an Online Presence-Using a Variety of</a:t>
            </a:r>
          </a:p>
          <a:p>
            <a:pPr marL="0" indent="0">
              <a:buNone/>
            </a:pPr>
            <a:r>
              <a:rPr lang="en-US" sz="1400" dirty="0"/>
              <a:t>Platforms-Can Extend Your Reach to a Vast Audience.” University Business, vol. 22, no. 6, LRP Media Group, pp. 48–48.</a:t>
            </a:r>
          </a:p>
          <a:p>
            <a:pPr marL="0" indent="0">
              <a:buNone/>
            </a:pPr>
            <a:r>
              <a:rPr lang="en-US" sz="1400" dirty="0" err="1"/>
              <a:t>Hafner</a:t>
            </a:r>
            <a:r>
              <a:rPr lang="en-US" sz="1400" dirty="0"/>
              <a:t>, C. &amp; </a:t>
            </a:r>
            <a:r>
              <a:rPr lang="en-US" sz="1400" dirty="0" err="1"/>
              <a:t>Pun,J</a:t>
            </a:r>
            <a:r>
              <a:rPr lang="en-US" sz="1400" dirty="0"/>
              <a:t>. 2020. “Editorial: Introduction to this special issue: English for Academic and Professional Purposes in the Digital Era”. </a:t>
            </a:r>
            <a:r>
              <a:rPr lang="en-US" sz="1400" i="1" dirty="0"/>
              <a:t>RELC Journal </a:t>
            </a:r>
            <a:r>
              <a:rPr lang="en-US" sz="1400" dirty="0"/>
              <a:t>51:1, 3-13.</a:t>
            </a:r>
          </a:p>
          <a:p>
            <a:pPr marL="0" indent="0">
              <a:buNone/>
            </a:pPr>
            <a:r>
              <a:rPr lang="en-US" sz="1400" dirty="0" err="1"/>
              <a:t>Hafner</a:t>
            </a:r>
            <a:r>
              <a:rPr lang="en-US" sz="1400" dirty="0"/>
              <a:t> C. 2018 “Genre innovation and multimodal expression in scholarly communication: video methods articles in experimental biology”, </a:t>
            </a:r>
            <a:r>
              <a:rPr lang="en-US" sz="1400" i="1" dirty="0" err="1"/>
              <a:t>Iberica</a:t>
            </a:r>
            <a:r>
              <a:rPr lang="en-US" sz="1400" i="1" dirty="0"/>
              <a:t> 36, 15-42</a:t>
            </a:r>
            <a:endParaRPr lang="en-US" sz="1400" dirty="0"/>
          </a:p>
          <a:p>
            <a:pPr marL="0" indent="0">
              <a:buNone/>
            </a:pPr>
            <a:r>
              <a:rPr lang="en-GB" sz="1400" dirty="0" err="1"/>
              <a:t>Luzón</a:t>
            </a:r>
            <a:r>
              <a:rPr lang="en-GB" sz="1400" dirty="0"/>
              <a:t>, M-J &amp; Pérez-</a:t>
            </a:r>
            <a:r>
              <a:rPr lang="en-GB" sz="1400" dirty="0" err="1"/>
              <a:t>Llantada</a:t>
            </a:r>
            <a:r>
              <a:rPr lang="en-GB" sz="1400" dirty="0"/>
              <a:t> C, (eds.). </a:t>
            </a:r>
            <a:r>
              <a:rPr lang="en-US" sz="1400" dirty="0"/>
              <a:t>2019. </a:t>
            </a:r>
            <a:r>
              <a:rPr lang="en-US" sz="1400" i="1" dirty="0"/>
              <a:t>Science Communication on the Internet: old genres meet new genres</a:t>
            </a:r>
            <a:r>
              <a:rPr lang="en-US" sz="1400" dirty="0"/>
              <a:t> (Vol. 308). Amsterdam and Philadelphia: John Benjamins.</a:t>
            </a:r>
          </a:p>
          <a:p>
            <a:pPr marL="0" indent="0">
              <a:buNone/>
            </a:pPr>
            <a:r>
              <a:rPr lang="en-US" sz="1400" dirty="0" err="1"/>
              <a:t>Luzón</a:t>
            </a:r>
            <a:r>
              <a:rPr lang="en-US" sz="1400" dirty="0"/>
              <a:t>, </a:t>
            </a:r>
            <a:r>
              <a:rPr lang="en-US" sz="1400" dirty="0" err="1"/>
              <a:t>María</a:t>
            </a:r>
            <a:r>
              <a:rPr lang="en-US" sz="1400" dirty="0"/>
              <a:t>-José, 2023, “Multimodal practices of research groups in Twitter: An analysis of stance and engagement” En</a:t>
            </a:r>
            <a:r>
              <a:rPr lang="en-US" sz="1400" i="1" dirty="0"/>
              <a:t>glish for Specific Purposes</a:t>
            </a:r>
            <a:r>
              <a:rPr lang="en-US" sz="1400" dirty="0"/>
              <a:t>, 70, 17-32.</a:t>
            </a:r>
          </a:p>
          <a:p>
            <a:pPr marL="0" indent="0">
              <a:buNone/>
            </a:pPr>
            <a:r>
              <a:rPr lang="en-US" sz="1400" dirty="0"/>
              <a:t>Pérez-</a:t>
            </a:r>
            <a:r>
              <a:rPr lang="en-US" sz="1400" dirty="0" err="1"/>
              <a:t>Llantada</a:t>
            </a:r>
            <a:r>
              <a:rPr lang="en-US" sz="1400" dirty="0"/>
              <a:t>, Carmen, Olga </a:t>
            </a:r>
            <a:r>
              <a:rPr lang="en-US" sz="1400" dirty="0" err="1"/>
              <a:t>Abián</a:t>
            </a:r>
            <a:r>
              <a:rPr lang="en-US" sz="1400" dirty="0"/>
              <a:t>, Cristina </a:t>
            </a:r>
            <a:r>
              <a:rPr lang="en-US" sz="1400" dirty="0" err="1"/>
              <a:t>Cadenas</a:t>
            </a:r>
            <a:r>
              <a:rPr lang="en-US" sz="1400" dirty="0"/>
              <a:t>-Sánchez, </a:t>
            </a:r>
            <a:r>
              <a:rPr lang="en-US" sz="1400" dirty="0" err="1"/>
              <a:t>Oana</a:t>
            </a:r>
            <a:r>
              <a:rPr lang="en-US" sz="1400" dirty="0"/>
              <a:t> </a:t>
            </a:r>
            <a:r>
              <a:rPr lang="en-US" sz="1400" dirty="0" err="1"/>
              <a:t>Carciu</a:t>
            </a:r>
            <a:r>
              <a:rPr lang="en-US" sz="1400" dirty="0"/>
              <a:t>, </a:t>
            </a:r>
            <a:r>
              <a:rPr lang="en-US" sz="1400" dirty="0" err="1"/>
              <a:t>Jesús</a:t>
            </a:r>
            <a:r>
              <a:rPr lang="en-US" sz="1400" dirty="0"/>
              <a:t> Clemente-</a:t>
            </a:r>
            <a:r>
              <a:rPr lang="en-US" sz="1400" dirty="0" err="1"/>
              <a:t>Gallardov</a:t>
            </a:r>
            <a:r>
              <a:rPr lang="en-US" sz="1400" dirty="0"/>
              <a:t>, </a:t>
            </a:r>
            <a:r>
              <a:rPr lang="en-US" sz="1400" dirty="0" err="1"/>
              <a:t>Idoia</a:t>
            </a:r>
            <a:r>
              <a:rPr lang="en-US" sz="1400" dirty="0"/>
              <a:t> </a:t>
            </a:r>
            <a:r>
              <a:rPr lang="en-US" sz="1400" dirty="0" err="1"/>
              <a:t>Labayen</a:t>
            </a:r>
            <a:r>
              <a:rPr lang="en-US" sz="1400" dirty="0"/>
              <a:t>, </a:t>
            </a:r>
            <a:r>
              <a:rPr lang="en-US" sz="1400" dirty="0" err="1"/>
              <a:t>Bienvenido</a:t>
            </a:r>
            <a:r>
              <a:rPr lang="en-US" sz="1400" dirty="0"/>
              <a:t> León, Maria Carmen </a:t>
            </a:r>
            <a:r>
              <a:rPr lang="en-US" sz="1400" dirty="0" err="1"/>
              <a:t>Erviti</a:t>
            </a:r>
            <a:r>
              <a:rPr lang="en-US" sz="1400" dirty="0"/>
              <a:t>, Alfonso </a:t>
            </a:r>
            <a:r>
              <a:rPr lang="en-US" sz="1400" dirty="0" err="1"/>
              <a:t>Ollero</a:t>
            </a:r>
            <a:r>
              <a:rPr lang="en-US" sz="1400" dirty="0"/>
              <a:t>, Maddi </a:t>
            </a:r>
            <a:r>
              <a:rPr lang="en-US" sz="1400" dirty="0" err="1"/>
              <a:t>Oses</a:t>
            </a:r>
            <a:r>
              <a:rPr lang="en-US" sz="1400" dirty="0"/>
              <a:t> </a:t>
            </a:r>
            <a:r>
              <a:rPr lang="en-US" sz="1400" dirty="0" err="1"/>
              <a:t>Recalde</a:t>
            </a:r>
            <a:r>
              <a:rPr lang="en-US" sz="1400" dirty="0"/>
              <a:t>, Diego Rivera, Alberto Vela, Adrian Velazquez-</a:t>
            </a:r>
            <a:r>
              <a:rPr lang="en-US" sz="1400" dirty="0" err="1"/>
              <a:t>Campoy</a:t>
            </a:r>
            <a:r>
              <a:rPr lang="en-US" sz="1400" dirty="0"/>
              <a:t>, </a:t>
            </a:r>
            <a:r>
              <a:rPr lang="en-US" sz="1400" dirty="0" err="1"/>
              <a:t>Rosana</a:t>
            </a:r>
            <a:r>
              <a:rPr lang="en-US" sz="1400" dirty="0"/>
              <a:t> </a:t>
            </a:r>
            <a:r>
              <a:rPr lang="en-US" sz="1400" dirty="0" err="1"/>
              <a:t>Villares</a:t>
            </a:r>
            <a:r>
              <a:rPr lang="en-US" sz="1400" dirty="0"/>
              <a:t> &amp; Ana Cristina </a:t>
            </a:r>
            <a:r>
              <a:rPr lang="en-US" sz="1400" dirty="0" err="1"/>
              <a:t>Vivas</a:t>
            </a:r>
            <a:r>
              <a:rPr lang="en-US" sz="1400" dirty="0"/>
              <a:t> Peraza. 2022. “Digital science: Sustainable, transformative and transversal. final report”, </a:t>
            </a:r>
            <a:r>
              <a:rPr lang="en-US" sz="1400" i="1" dirty="0" err="1"/>
              <a:t>Mendeley</a:t>
            </a:r>
            <a:r>
              <a:rPr lang="en-US" sz="1400" i="1" dirty="0"/>
              <a:t> Data, </a:t>
            </a:r>
            <a:r>
              <a:rPr lang="en-US" sz="1400" dirty="0"/>
              <a:t>V1. DOI: 10.17632/2yv5brwxg5.1</a:t>
            </a:r>
          </a:p>
          <a:p>
            <a:pPr marL="0" indent="0">
              <a:buNone/>
            </a:pPr>
            <a:r>
              <a:rPr lang="en-US" sz="1400" dirty="0"/>
              <a:t>Rowley-Jolivet E., &amp; Carter-Thomas S., 2023. « Research goes digital: A challenge for genre analysis? », </a:t>
            </a:r>
            <a:r>
              <a:rPr lang="en-US" sz="1400" i="1" dirty="0" err="1"/>
              <a:t>ASp</a:t>
            </a:r>
            <a:r>
              <a:rPr lang="en-US" sz="1400" i="1" dirty="0"/>
              <a:t> </a:t>
            </a:r>
            <a:r>
              <a:rPr lang="en-US" sz="1400" dirty="0"/>
              <a:t>[</a:t>
            </a:r>
            <a:r>
              <a:rPr lang="en-US" sz="1400" dirty="0" err="1"/>
              <a:t>En</a:t>
            </a:r>
            <a:r>
              <a:rPr lang="en-US" sz="1400" dirty="0"/>
              <a:t> </a:t>
            </a:r>
            <a:r>
              <a:rPr lang="en-US" sz="1400" dirty="0" err="1"/>
              <a:t>ligne</a:t>
            </a:r>
            <a:r>
              <a:rPr lang="en-US" sz="1400" dirty="0"/>
              <a:t>], 84 | 2023, URL: http://</a:t>
            </a:r>
            <a:r>
              <a:rPr lang="en-US" sz="1400" dirty="0" err="1"/>
              <a:t>journals.openedition.org</a:t>
            </a:r>
            <a:r>
              <a:rPr lang="en-US" sz="1400" dirty="0"/>
              <a:t>/asp/8423; DOI: https://</a:t>
            </a:r>
            <a:r>
              <a:rPr lang="en-US" sz="1400" dirty="0" err="1"/>
              <a:t>doi.org</a:t>
            </a:r>
            <a:r>
              <a:rPr lang="en-US" sz="1400" dirty="0"/>
              <a:t>/10.4000/asp.8423 </a:t>
            </a:r>
          </a:p>
          <a:p>
            <a:pPr marL="0" indent="0">
              <a:buNone/>
            </a:pPr>
            <a:r>
              <a:rPr lang="en-US" sz="1400" dirty="0"/>
              <a:t>Tardy, C M. 2023, “How epidemiologists exploit the emerging genres of twitter for public engagement” </a:t>
            </a:r>
            <a:r>
              <a:rPr lang="en-US" sz="1400" i="1" dirty="0"/>
              <a:t>English for Specific Purposes</a:t>
            </a:r>
            <a:r>
              <a:rPr lang="en-US" sz="1400" dirty="0"/>
              <a:t>, 70, 4-16</a:t>
            </a:r>
          </a:p>
          <a:p>
            <a:pPr marL="0" indent="0">
              <a:buNone/>
            </a:pPr>
            <a:endParaRPr lang="fr-FR" dirty="0"/>
          </a:p>
        </p:txBody>
      </p:sp>
      <p:sp>
        <p:nvSpPr>
          <p:cNvPr id="4" name="Espace réservé du numéro de diapositive 3"/>
          <p:cNvSpPr>
            <a:spLocks noGrp="1"/>
          </p:cNvSpPr>
          <p:nvPr>
            <p:ph type="sldNum" sz="quarter" idx="12"/>
          </p:nvPr>
        </p:nvSpPr>
        <p:spPr/>
        <p:txBody>
          <a:bodyPr/>
          <a:lstStyle/>
          <a:p>
            <a:pPr>
              <a:defRPr/>
            </a:pPr>
            <a:fld id="{5C4DA55F-9A21-3342-B9A7-16BFB39F5985}" type="slidenum">
              <a:rPr lang="fr-FR" smtClean="0"/>
              <a:pPr>
                <a:defRPr/>
              </a:pPr>
              <a:t>34</a:t>
            </a:fld>
            <a:endParaRPr lang="fr-FR"/>
          </a:p>
        </p:txBody>
      </p:sp>
    </p:spTree>
    <p:extLst>
      <p:ext uri="{BB962C8B-B14F-4D97-AF65-F5344CB8AC3E}">
        <p14:creationId xmlns:p14="http://schemas.microsoft.com/office/powerpoint/2010/main" val="16328208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ous-titre 5">
            <a:extLst>
              <a:ext uri="{FF2B5EF4-FFF2-40B4-BE49-F238E27FC236}">
                <a16:creationId xmlns:a16="http://schemas.microsoft.com/office/drawing/2014/main" id="{8001494E-C950-F864-DA50-A3962E12AE05}"/>
              </a:ext>
            </a:extLst>
          </p:cNvPr>
          <p:cNvSpPr>
            <a:spLocks noGrp="1"/>
          </p:cNvSpPr>
          <p:nvPr>
            <p:ph type="subTitle" idx="1"/>
          </p:nvPr>
        </p:nvSpPr>
        <p:spPr/>
        <p:txBody>
          <a:bodyPr/>
          <a:lstStyle/>
          <a:p>
            <a:r>
              <a:rPr lang="fr-FR" dirty="0"/>
              <a:t>Annexes</a:t>
            </a:r>
          </a:p>
        </p:txBody>
      </p:sp>
      <p:sp>
        <p:nvSpPr>
          <p:cNvPr id="5" name="Titre 4">
            <a:extLst>
              <a:ext uri="{FF2B5EF4-FFF2-40B4-BE49-F238E27FC236}">
                <a16:creationId xmlns:a16="http://schemas.microsoft.com/office/drawing/2014/main" id="{D289B45B-E872-EB22-12CD-F0F6E0278B99}"/>
              </a:ext>
            </a:extLst>
          </p:cNvPr>
          <p:cNvSpPr>
            <a:spLocks noGrp="1"/>
          </p:cNvSpPr>
          <p:nvPr>
            <p:ph type="title"/>
          </p:nvPr>
        </p:nvSpPr>
        <p:spPr/>
        <p:txBody>
          <a:bodyPr/>
          <a:lstStyle/>
          <a:p>
            <a:endParaRPr lang="fr-FR"/>
          </a:p>
        </p:txBody>
      </p:sp>
      <p:sp>
        <p:nvSpPr>
          <p:cNvPr id="4" name="Espace réservé du numéro de diapositive 3">
            <a:extLst>
              <a:ext uri="{FF2B5EF4-FFF2-40B4-BE49-F238E27FC236}">
                <a16:creationId xmlns:a16="http://schemas.microsoft.com/office/drawing/2014/main" id="{59EE140E-55AD-6FC9-62EF-5BB4314FDC7A}"/>
              </a:ext>
            </a:extLst>
          </p:cNvPr>
          <p:cNvSpPr>
            <a:spLocks noGrp="1"/>
          </p:cNvSpPr>
          <p:nvPr>
            <p:ph type="sldNum" sz="quarter" idx="4294967295"/>
          </p:nvPr>
        </p:nvSpPr>
        <p:spPr>
          <a:xfrm>
            <a:off x="0" y="6553200"/>
            <a:ext cx="609600" cy="304800"/>
          </a:xfrm>
          <a:prstGeom prst="rect">
            <a:avLst/>
          </a:prstGeom>
        </p:spPr>
        <p:txBody>
          <a:bodyPr/>
          <a:lstStyle/>
          <a:p>
            <a:pPr>
              <a:defRPr/>
            </a:pPr>
            <a:fld id="{5C4DA55F-9A21-3342-B9A7-16BFB39F5985}" type="slidenum">
              <a:rPr lang="fr-FR" smtClean="0"/>
              <a:pPr>
                <a:defRPr/>
              </a:pPr>
              <a:t>35</a:t>
            </a:fld>
            <a:endParaRPr lang="fr-FR"/>
          </a:p>
        </p:txBody>
      </p:sp>
    </p:spTree>
    <p:extLst>
      <p:ext uri="{BB962C8B-B14F-4D97-AF65-F5344CB8AC3E}">
        <p14:creationId xmlns:p14="http://schemas.microsoft.com/office/powerpoint/2010/main" val="5322768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87426BFB-5F23-B951-6351-5B1CC1FA310B}"/>
              </a:ext>
            </a:extLst>
          </p:cNvPr>
          <p:cNvSpPr>
            <a:spLocks noGrp="1"/>
          </p:cNvSpPr>
          <p:nvPr>
            <p:ph type="subTitle" idx="1"/>
          </p:nvPr>
        </p:nvSpPr>
        <p:spPr>
          <a:xfrm>
            <a:off x="2652098" y="2341151"/>
            <a:ext cx="8259742" cy="2322289"/>
          </a:xfrm>
        </p:spPr>
        <p:txBody>
          <a:bodyPr>
            <a:normAutofit/>
          </a:bodyPr>
          <a:lstStyle/>
          <a:p>
            <a:pPr algn="ctr"/>
            <a:r>
              <a:rPr lang="fr-FR" sz="3200" dirty="0"/>
              <a:t>How do the </a:t>
            </a:r>
            <a:r>
              <a:rPr lang="fr-FR" sz="3200" dirty="0" err="1"/>
              <a:t>recent</a:t>
            </a:r>
            <a:r>
              <a:rPr lang="fr-FR" sz="3200" dirty="0"/>
              <a:t> DILAN </a:t>
            </a:r>
            <a:r>
              <a:rPr lang="fr-FR" sz="3200" dirty="0" err="1"/>
              <a:t>findings</a:t>
            </a:r>
            <a:r>
              <a:rPr lang="fr-FR" sz="3200" dirty="0"/>
              <a:t> compare to </a:t>
            </a:r>
            <a:r>
              <a:rPr lang="fr-FR" sz="3200" dirty="0" err="1"/>
              <a:t>my</a:t>
            </a:r>
            <a:r>
              <a:rPr lang="fr-FR" sz="3200" dirty="0"/>
              <a:t> </a:t>
            </a:r>
            <a:r>
              <a:rPr lang="fr-FR" sz="3200" dirty="0" err="1"/>
              <a:t>research</a:t>
            </a:r>
            <a:r>
              <a:rPr lang="fr-FR" sz="3200" dirty="0"/>
              <a:t> </a:t>
            </a:r>
            <a:r>
              <a:rPr lang="fr-FR" sz="3200" dirty="0" err="1"/>
              <a:t>findings</a:t>
            </a:r>
            <a:r>
              <a:rPr lang="fr-FR" sz="3200" dirty="0"/>
              <a:t> on attitudes to </a:t>
            </a:r>
            <a:r>
              <a:rPr lang="fr-FR" sz="3200" dirty="0" err="1"/>
              <a:t>scientific</a:t>
            </a:r>
            <a:r>
              <a:rPr lang="fr-FR" sz="3200" dirty="0"/>
              <a:t> communication (in English)?</a:t>
            </a:r>
          </a:p>
        </p:txBody>
      </p:sp>
      <p:sp>
        <p:nvSpPr>
          <p:cNvPr id="5" name="Titre 4">
            <a:extLst>
              <a:ext uri="{FF2B5EF4-FFF2-40B4-BE49-F238E27FC236}">
                <a16:creationId xmlns:a16="http://schemas.microsoft.com/office/drawing/2014/main" id="{68EB232F-FAC6-0A9D-FB17-6514797C16C2}"/>
              </a:ext>
            </a:extLst>
          </p:cNvPr>
          <p:cNvSpPr>
            <a:spLocks noGrp="1"/>
          </p:cNvSpPr>
          <p:nvPr>
            <p:ph type="title"/>
          </p:nvPr>
        </p:nvSpPr>
        <p:spPr/>
        <p:txBody>
          <a:bodyPr/>
          <a:lstStyle/>
          <a:p>
            <a:r>
              <a:rPr lang="fr-FR" dirty="0"/>
              <a:t>2016-2026</a:t>
            </a:r>
          </a:p>
        </p:txBody>
      </p:sp>
      <p:sp>
        <p:nvSpPr>
          <p:cNvPr id="4" name="Espace réservé du numéro de diapositive 3">
            <a:extLst>
              <a:ext uri="{FF2B5EF4-FFF2-40B4-BE49-F238E27FC236}">
                <a16:creationId xmlns:a16="http://schemas.microsoft.com/office/drawing/2014/main" id="{34BD0622-6629-E4D5-9CB2-16FBA83D2451}"/>
              </a:ext>
            </a:extLst>
          </p:cNvPr>
          <p:cNvSpPr>
            <a:spLocks noGrp="1"/>
          </p:cNvSpPr>
          <p:nvPr>
            <p:ph type="sldNum" sz="quarter" idx="4294967295"/>
          </p:nvPr>
        </p:nvSpPr>
        <p:spPr>
          <a:xfrm>
            <a:off x="0" y="6553200"/>
            <a:ext cx="609600" cy="304800"/>
          </a:xfrm>
        </p:spPr>
        <p:txBody>
          <a:bodyPr/>
          <a:lstStyle/>
          <a:p>
            <a:pPr>
              <a:defRPr/>
            </a:pPr>
            <a:fld id="{5C4DA55F-9A21-3342-B9A7-16BFB39F5985}" type="slidenum">
              <a:rPr lang="fr-FR" smtClean="0"/>
              <a:pPr>
                <a:defRPr/>
              </a:pPr>
              <a:t>4</a:t>
            </a:fld>
            <a:endParaRPr lang="fr-FR"/>
          </a:p>
        </p:txBody>
      </p:sp>
    </p:spTree>
    <p:extLst>
      <p:ext uri="{BB962C8B-B14F-4D97-AF65-F5344CB8AC3E}">
        <p14:creationId xmlns:p14="http://schemas.microsoft.com/office/powerpoint/2010/main" val="5021847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1F3864"/>
              </a:buClr>
              <a:buSzPts val="4800"/>
              <a:buFont typeface="Calibri"/>
              <a:buNone/>
            </a:pPr>
            <a:r>
              <a:rPr lang="es-ES" sz="4800" dirty="0">
                <a:solidFill>
                  <a:srgbClr val="1F3864"/>
                </a:solidFill>
                <a:latin typeface="Calibri"/>
                <a:ea typeface="Calibri"/>
                <a:cs typeface="Calibri"/>
                <a:sym typeface="Calibri"/>
              </a:rPr>
              <a:t>Digital </a:t>
            </a:r>
            <a:r>
              <a:rPr lang="es-ES" sz="4800" dirty="0" err="1">
                <a:solidFill>
                  <a:srgbClr val="1F3864"/>
                </a:solidFill>
                <a:latin typeface="Calibri"/>
                <a:ea typeface="Calibri"/>
                <a:cs typeface="Calibri"/>
                <a:sym typeface="Calibri"/>
              </a:rPr>
              <a:t>language</a:t>
            </a:r>
            <a:r>
              <a:rPr lang="es-ES" sz="4800" dirty="0">
                <a:solidFill>
                  <a:srgbClr val="1F3864"/>
                </a:solidFill>
                <a:latin typeface="Calibri"/>
                <a:ea typeface="Calibri"/>
                <a:cs typeface="Calibri"/>
                <a:sym typeface="Calibri"/>
              </a:rPr>
              <a:t> and </a:t>
            </a:r>
            <a:r>
              <a:rPr lang="es-ES" sz="4800" dirty="0" err="1">
                <a:solidFill>
                  <a:srgbClr val="1F3864"/>
                </a:solidFill>
                <a:latin typeface="Calibri"/>
                <a:ea typeface="Calibri"/>
                <a:cs typeface="Calibri"/>
                <a:sym typeface="Calibri"/>
              </a:rPr>
              <a:t>communication</a:t>
            </a:r>
            <a:r>
              <a:rPr lang="es-ES" sz="4800" dirty="0">
                <a:solidFill>
                  <a:srgbClr val="1F3864"/>
                </a:solidFill>
                <a:latin typeface="Calibri"/>
                <a:ea typeface="Calibri"/>
                <a:cs typeface="Calibri"/>
                <a:sym typeface="Calibri"/>
              </a:rPr>
              <a:t> training </a:t>
            </a:r>
            <a:r>
              <a:rPr lang="es-ES" sz="4800" dirty="0" err="1">
                <a:solidFill>
                  <a:srgbClr val="1F3864"/>
                </a:solidFill>
                <a:latin typeface="Calibri"/>
                <a:ea typeface="Calibri"/>
                <a:cs typeface="Calibri"/>
                <a:sym typeface="Calibri"/>
              </a:rPr>
              <a:t>for</a:t>
            </a:r>
            <a:r>
              <a:rPr lang="es-ES" sz="4800" dirty="0">
                <a:solidFill>
                  <a:srgbClr val="1F3864"/>
                </a:solidFill>
                <a:latin typeface="Calibri"/>
                <a:ea typeface="Calibri"/>
                <a:cs typeface="Calibri"/>
                <a:sym typeface="Calibri"/>
              </a:rPr>
              <a:t> </a:t>
            </a:r>
            <a:endParaRPr sz="4800" dirty="0">
              <a:solidFill>
                <a:srgbClr val="1F3864"/>
              </a:solidFill>
              <a:latin typeface="Calibri"/>
              <a:ea typeface="Calibri"/>
              <a:cs typeface="Calibri"/>
              <a:sym typeface="Calibri"/>
            </a:endParaRPr>
          </a:p>
          <a:p>
            <a:pPr marL="0" lvl="0" indent="0" algn="ctr" rtl="0">
              <a:lnSpc>
                <a:spcPct val="90000"/>
              </a:lnSpc>
              <a:spcBef>
                <a:spcPts val="0"/>
              </a:spcBef>
              <a:spcAft>
                <a:spcPts val="0"/>
              </a:spcAft>
              <a:buClr>
                <a:srgbClr val="1F3864"/>
              </a:buClr>
              <a:buSzPts val="4800"/>
              <a:buFont typeface="Calibri"/>
              <a:buNone/>
            </a:pPr>
            <a:r>
              <a:rPr lang="es-ES" sz="4800" dirty="0">
                <a:solidFill>
                  <a:srgbClr val="1F3864"/>
                </a:solidFill>
                <a:latin typeface="Calibri"/>
                <a:ea typeface="Calibri"/>
                <a:cs typeface="Calibri"/>
                <a:sym typeface="Calibri"/>
              </a:rPr>
              <a:t>EU </a:t>
            </a:r>
            <a:r>
              <a:rPr lang="es-ES" sz="4800" dirty="0" err="1">
                <a:solidFill>
                  <a:srgbClr val="1F3864"/>
                </a:solidFill>
                <a:latin typeface="Calibri"/>
                <a:ea typeface="Calibri"/>
                <a:cs typeface="Calibri"/>
                <a:sym typeface="Calibri"/>
              </a:rPr>
              <a:t>scientists</a:t>
            </a:r>
            <a:endParaRPr sz="4800" dirty="0"/>
          </a:p>
        </p:txBody>
      </p:sp>
      <p:sp>
        <p:nvSpPr>
          <p:cNvPr id="85" name="Google Shape;85;p1"/>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chemeClr val="dk1"/>
              </a:buClr>
              <a:buSzPts val="2400"/>
              <a:buNone/>
            </a:pPr>
            <a:r>
              <a:rPr lang="es-ES" dirty="0">
                <a:latin typeface="Calibri"/>
                <a:ea typeface="Calibri"/>
                <a:cs typeface="Calibri"/>
                <a:sym typeface="Calibri"/>
              </a:rPr>
              <a:t>KA220-HED </a:t>
            </a:r>
            <a:endParaRPr dirty="0">
              <a:latin typeface="Calibri"/>
              <a:ea typeface="Calibri"/>
              <a:cs typeface="Calibri"/>
              <a:sym typeface="Calibri"/>
            </a:endParaRPr>
          </a:p>
          <a:p>
            <a:pPr marL="0" lvl="0" indent="0" algn="ctr" rtl="0">
              <a:lnSpc>
                <a:spcPct val="100000"/>
              </a:lnSpc>
              <a:spcBef>
                <a:spcPts val="0"/>
              </a:spcBef>
              <a:spcAft>
                <a:spcPts val="0"/>
              </a:spcAft>
              <a:buClr>
                <a:schemeClr val="dk1"/>
              </a:buClr>
              <a:buSzPts val="2400"/>
              <a:buNone/>
            </a:pPr>
            <a:r>
              <a:rPr lang="es-ES" dirty="0" err="1">
                <a:latin typeface="Calibri"/>
                <a:ea typeface="Calibri"/>
                <a:cs typeface="Calibri"/>
                <a:sym typeface="Calibri"/>
              </a:rPr>
              <a:t>Cooperation</a:t>
            </a:r>
            <a:r>
              <a:rPr lang="es-ES" dirty="0">
                <a:latin typeface="Calibri"/>
                <a:ea typeface="Calibri"/>
                <a:cs typeface="Calibri"/>
                <a:sym typeface="Calibri"/>
              </a:rPr>
              <a:t> </a:t>
            </a:r>
            <a:r>
              <a:rPr lang="es-ES" dirty="0" err="1">
                <a:latin typeface="Calibri"/>
                <a:ea typeface="Calibri"/>
                <a:cs typeface="Calibri"/>
                <a:sym typeface="Calibri"/>
              </a:rPr>
              <a:t>partnerships</a:t>
            </a:r>
            <a:r>
              <a:rPr lang="es-ES" dirty="0">
                <a:latin typeface="Calibri"/>
                <a:ea typeface="Calibri"/>
                <a:cs typeface="Calibri"/>
                <a:sym typeface="Calibri"/>
              </a:rPr>
              <a:t> in </a:t>
            </a:r>
            <a:r>
              <a:rPr lang="es-ES" dirty="0" err="1">
                <a:latin typeface="Calibri"/>
                <a:ea typeface="Calibri"/>
                <a:cs typeface="Calibri"/>
                <a:sym typeface="Calibri"/>
              </a:rPr>
              <a:t>higher</a:t>
            </a:r>
            <a:r>
              <a:rPr lang="es-ES" dirty="0">
                <a:latin typeface="Calibri"/>
                <a:ea typeface="Calibri"/>
                <a:cs typeface="Calibri"/>
                <a:sym typeface="Calibri"/>
              </a:rPr>
              <a:t> </a:t>
            </a:r>
            <a:r>
              <a:rPr lang="es-ES" dirty="0" err="1">
                <a:latin typeface="Calibri"/>
                <a:ea typeface="Calibri"/>
                <a:cs typeface="Calibri"/>
                <a:sym typeface="Calibri"/>
              </a:rPr>
              <a:t>education</a:t>
            </a:r>
            <a:endParaRPr sz="1400" b="0" i="0" u="none" strike="noStrike" cap="none" dirty="0">
              <a:solidFill>
                <a:schemeClr val="dk1"/>
              </a:solidFill>
            </a:endParaRPr>
          </a:p>
          <a:p>
            <a:pPr marL="0" lvl="0" indent="0" algn="ctr" rtl="0">
              <a:lnSpc>
                <a:spcPct val="100000"/>
              </a:lnSpc>
              <a:spcBef>
                <a:spcPts val="0"/>
              </a:spcBef>
              <a:spcAft>
                <a:spcPts val="0"/>
              </a:spcAft>
              <a:buClr>
                <a:schemeClr val="dk1"/>
              </a:buClr>
              <a:buSzPts val="2400"/>
              <a:buNone/>
            </a:pPr>
            <a:r>
              <a:rPr lang="es-ES" dirty="0">
                <a:latin typeface="Calibri"/>
                <a:ea typeface="Calibri"/>
                <a:cs typeface="Calibri"/>
                <a:sym typeface="Calibri"/>
              </a:rPr>
              <a:t>Project </a:t>
            </a:r>
            <a:r>
              <a:rPr lang="es-ES" dirty="0" err="1">
                <a:latin typeface="Calibri"/>
                <a:ea typeface="Calibri"/>
                <a:cs typeface="Calibri"/>
                <a:sym typeface="Calibri"/>
              </a:rPr>
              <a:t>number</a:t>
            </a:r>
            <a:r>
              <a:rPr lang="es-ES" dirty="0">
                <a:latin typeface="Calibri"/>
                <a:ea typeface="Calibri"/>
                <a:cs typeface="Calibri"/>
                <a:sym typeface="Calibri"/>
              </a:rPr>
              <a:t> 2022-1-ES01-KA220-HED-000086749</a:t>
            </a:r>
            <a:endParaRPr sz="1400" b="0" i="0" u="none" strike="noStrike" cap="none" dirty="0">
              <a:solidFill>
                <a:schemeClr val="dk1"/>
              </a:solidFill>
            </a:endParaRPr>
          </a:p>
          <a:p>
            <a:pPr marL="0" lvl="0" indent="0" algn="ctr" rtl="0">
              <a:lnSpc>
                <a:spcPct val="90000"/>
              </a:lnSpc>
              <a:spcBef>
                <a:spcPts val="1000"/>
              </a:spcBef>
              <a:spcAft>
                <a:spcPts val="0"/>
              </a:spcAft>
              <a:buClr>
                <a:schemeClr val="dk1"/>
              </a:buClr>
              <a:buSzPts val="2400"/>
              <a:buNone/>
            </a:pPr>
            <a:endParaRPr dirty="0"/>
          </a:p>
        </p:txBody>
      </p:sp>
      <p:sp>
        <p:nvSpPr>
          <p:cNvPr id="86" name="Google Shape;86;p1"/>
          <p:cNvSpPr/>
          <p:nvPr/>
        </p:nvSpPr>
        <p:spPr>
          <a:xfrm>
            <a:off x="0" y="0"/>
            <a:ext cx="12192000" cy="457200"/>
          </a:xfrm>
          <a:prstGeom prst="rect">
            <a:avLst/>
          </a:prstGeom>
          <a:noFill/>
          <a:ln>
            <a:noFill/>
          </a:ln>
        </p:spPr>
        <p:txBody>
          <a:bodyPr spcFirstLastPara="1" wrap="square" lIns="91425" tIns="152350" rIns="91425" bIns="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sp>
        <p:nvSpPr>
          <p:cNvPr id="87" name="Google Shape;87;p1"/>
          <p:cNvSpPr/>
          <p:nvPr/>
        </p:nvSpPr>
        <p:spPr>
          <a:xfrm>
            <a:off x="0" y="1817295"/>
            <a:ext cx="184731" cy="677060"/>
          </a:xfrm>
          <a:prstGeom prst="rect">
            <a:avLst/>
          </a:prstGeom>
          <a:noFill/>
          <a:ln>
            <a:noFill/>
          </a:ln>
        </p:spPr>
        <p:txBody>
          <a:bodyPr spcFirstLastPara="1" wrap="square" lIns="91425" tIns="152350" rIns="91425" bIns="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Pts val="1600"/>
              <a:buFont typeface="Calibri"/>
              <a:buNone/>
              <a:tabLst/>
              <a:defRPr/>
            </a:pPr>
            <a:endParaRPr kumimoji="0" sz="1600" b="0" i="0" u="none" strike="noStrike" kern="0" cap="none" spc="0" normalizeH="0" baseline="0" noProof="0">
              <a:ln>
                <a:noFill/>
              </a:ln>
              <a:solidFill>
                <a:srgbClr val="2E74B5"/>
              </a:solidFill>
              <a:effectLst/>
              <a:uLnTx/>
              <a:uFillTx/>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800"/>
              <a:buFont typeface="Calibri"/>
              <a:buNone/>
              <a:tabLst/>
              <a:defRPr/>
            </a:pPr>
            <a:endParaRPr kumimoji="0" sz="18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88" name="Google Shape;88;p1"/>
          <p:cNvSpPr/>
          <p:nvPr/>
        </p:nvSpPr>
        <p:spPr>
          <a:xfrm>
            <a:off x="0" y="2735263"/>
            <a:ext cx="12192000" cy="0"/>
          </a:xfrm>
          <a:prstGeom prst="rect">
            <a:avLst/>
          </a:prstGeom>
          <a:solidFill>
            <a:srgbClr val="FFFFFF"/>
          </a:solidFill>
          <a:ln>
            <a:noFill/>
          </a:ln>
        </p:spPr>
        <p:txBody>
          <a:bodyPr spcFirstLastPara="1" wrap="square" lIns="91425" tIns="45700" rIns="91425" bIns="45700" anchor="ctr"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pic>
        <p:nvPicPr>
          <p:cNvPr id="89" name="Google Shape;89;p1" descr="http://sepie.es/img/logos/co-funded_es/Horizontal/PNG/es_cofinanciado_por_la_union_europea_pos.png"/>
          <p:cNvPicPr preferRelativeResize="0"/>
          <p:nvPr/>
        </p:nvPicPr>
        <p:blipFill rotWithShape="1">
          <a:blip r:embed="rId3">
            <a:alphaModFix/>
          </a:blip>
          <a:srcRect/>
          <a:stretch/>
        </p:blipFill>
        <p:spPr>
          <a:xfrm>
            <a:off x="5125669" y="5595936"/>
            <a:ext cx="4363114" cy="990015"/>
          </a:xfrm>
          <a:prstGeom prst="rect">
            <a:avLst/>
          </a:prstGeom>
          <a:noFill/>
          <a:ln>
            <a:noFill/>
          </a:ln>
        </p:spPr>
      </p:pic>
      <p:pic>
        <p:nvPicPr>
          <p:cNvPr id="90" name="Google Shape;90;p1"/>
          <p:cNvPicPr preferRelativeResize="0"/>
          <p:nvPr/>
        </p:nvPicPr>
        <p:blipFill rotWithShape="1">
          <a:blip r:embed="rId4">
            <a:alphaModFix/>
          </a:blip>
          <a:srcRect/>
          <a:stretch/>
        </p:blipFill>
        <p:spPr>
          <a:xfrm>
            <a:off x="9488783" y="3940174"/>
            <a:ext cx="2358434" cy="2819401"/>
          </a:xfrm>
          <a:prstGeom prst="rect">
            <a:avLst/>
          </a:prstGeom>
          <a:noFill/>
          <a:ln>
            <a:noFill/>
          </a:ln>
        </p:spPr>
      </p:pic>
      <p:sp>
        <p:nvSpPr>
          <p:cNvPr id="2" name="ZoneTexte 1">
            <a:extLst>
              <a:ext uri="{FF2B5EF4-FFF2-40B4-BE49-F238E27FC236}">
                <a16:creationId xmlns:a16="http://schemas.microsoft.com/office/drawing/2014/main" id="{92A76E20-10E5-EC85-7796-93780E914D47}"/>
              </a:ext>
            </a:extLst>
          </p:cNvPr>
          <p:cNvSpPr txBox="1"/>
          <p:nvPr/>
        </p:nvSpPr>
        <p:spPr>
          <a:xfrm>
            <a:off x="1178560" y="482004"/>
            <a:ext cx="4714240" cy="523220"/>
          </a:xfrm>
          <a:prstGeom prst="rect">
            <a:avLst/>
          </a:prstGeom>
          <a:noFill/>
        </p:spPr>
        <p:txBody>
          <a:bodyPr wrap="square" rtlCol="0">
            <a:spAutoFit/>
          </a:bodyPr>
          <a:lstStyle/>
          <a:p>
            <a:r>
              <a:rPr lang="fr-FR" sz="2800" dirty="0"/>
              <a:t>2022-2025</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3"/>
          <p:cNvSpPr txBox="1">
            <a:spLocks noGrp="1"/>
          </p:cNvSpPr>
          <p:nvPr>
            <p:ph type="title"/>
          </p:nvPr>
        </p:nvSpPr>
        <p:spPr>
          <a:xfrm>
            <a:off x="424873" y="360218"/>
            <a:ext cx="11476614" cy="766618"/>
          </a:xfrm>
          <a:prstGeom prst="rect">
            <a:avLst/>
          </a:prstGeom>
          <a:noFill/>
          <a:ln w="9525" cap="flat" cmpd="sng">
            <a:solidFill>
              <a:schemeClr val="accent1"/>
            </a:solidFill>
            <a:prstDash val="solid"/>
            <a:round/>
            <a:headEnd type="none" w="sm" len="sm"/>
            <a:tailEnd type="none" w="sm" len="sm"/>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rgbClr val="0070C0"/>
              </a:buClr>
              <a:buSzPts val="4400"/>
              <a:buFont typeface="Calibri"/>
              <a:buNone/>
            </a:pPr>
            <a:r>
              <a:rPr lang="es-ES" dirty="0">
                <a:solidFill>
                  <a:srgbClr val="0070C0"/>
                </a:solidFill>
              </a:rPr>
              <a:t>Project partners</a:t>
            </a:r>
            <a:endParaRPr dirty="0">
              <a:solidFill>
                <a:srgbClr val="0070C0"/>
              </a:solidFill>
            </a:endParaRPr>
          </a:p>
        </p:txBody>
      </p:sp>
      <p:graphicFrame>
        <p:nvGraphicFramePr>
          <p:cNvPr id="102" name="Google Shape;102;p3"/>
          <p:cNvGraphicFramePr/>
          <p:nvPr/>
        </p:nvGraphicFramePr>
        <p:xfrm>
          <a:off x="357187" y="1314451"/>
          <a:ext cx="11544300" cy="5809470"/>
        </p:xfrm>
        <a:graphic>
          <a:graphicData uri="http://schemas.openxmlformats.org/drawingml/2006/table">
            <a:tbl>
              <a:tblPr firstRow="1" bandRow="1">
                <a:noFill/>
                <a:tableStyleId>{C7A6549E-DB4B-4CAF-B041-C29A4E507AAA}</a:tableStyleId>
              </a:tblPr>
              <a:tblGrid>
                <a:gridCol w="3848100">
                  <a:extLst>
                    <a:ext uri="{9D8B030D-6E8A-4147-A177-3AD203B41FA5}">
                      <a16:colId xmlns:a16="http://schemas.microsoft.com/office/drawing/2014/main" val="20000"/>
                    </a:ext>
                  </a:extLst>
                </a:gridCol>
                <a:gridCol w="3848100">
                  <a:extLst>
                    <a:ext uri="{9D8B030D-6E8A-4147-A177-3AD203B41FA5}">
                      <a16:colId xmlns:a16="http://schemas.microsoft.com/office/drawing/2014/main" val="20001"/>
                    </a:ext>
                  </a:extLst>
                </a:gridCol>
                <a:gridCol w="3848100">
                  <a:extLst>
                    <a:ext uri="{9D8B030D-6E8A-4147-A177-3AD203B41FA5}">
                      <a16:colId xmlns:a16="http://schemas.microsoft.com/office/drawing/2014/main" val="20002"/>
                    </a:ext>
                  </a:extLst>
                </a:gridCol>
              </a:tblGrid>
              <a:tr h="1847050">
                <a:tc>
                  <a:txBody>
                    <a:bodyPr/>
                    <a:lstStyle/>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r>
                        <a:rPr lang="es-ES" sz="1800" u="none" strike="noStrike" cap="none"/>
                        <a:t>Consorcio Campus Iberus (Spain)</a:t>
                      </a:r>
                      <a:endParaRPr sz="1800" u="none" strike="noStrike" cap="none"/>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dirty="0"/>
                    </a:p>
                    <a:p>
                      <a:pPr marL="0" marR="0" lvl="0" indent="0" algn="ctr" rtl="0">
                        <a:spcBef>
                          <a:spcPts val="0"/>
                        </a:spcBef>
                        <a:spcAft>
                          <a:spcPts val="0"/>
                        </a:spcAft>
                        <a:buNone/>
                      </a:pPr>
                      <a:endParaRPr sz="1800" u="none" strike="noStrike" cap="none" dirty="0"/>
                    </a:p>
                    <a:p>
                      <a:pPr marL="0" marR="0" lvl="0" indent="0" algn="ctr" rtl="0">
                        <a:spcBef>
                          <a:spcPts val="0"/>
                        </a:spcBef>
                        <a:spcAft>
                          <a:spcPts val="0"/>
                        </a:spcAft>
                        <a:buNone/>
                      </a:pPr>
                      <a:endParaRPr sz="1800" u="none" strike="noStrike" cap="none" dirty="0"/>
                    </a:p>
                    <a:p>
                      <a:pPr marL="0" marR="0" lvl="0" indent="0" algn="ctr" rtl="0">
                        <a:spcBef>
                          <a:spcPts val="0"/>
                        </a:spcBef>
                        <a:spcAft>
                          <a:spcPts val="0"/>
                        </a:spcAft>
                        <a:buNone/>
                      </a:pPr>
                      <a:endParaRPr sz="1800" u="none" strike="noStrike" cap="none" dirty="0"/>
                    </a:p>
                    <a:p>
                      <a:pPr marL="0" marR="0" lvl="0" indent="0" algn="ctr" rtl="0">
                        <a:spcBef>
                          <a:spcPts val="0"/>
                        </a:spcBef>
                        <a:spcAft>
                          <a:spcPts val="0"/>
                        </a:spcAft>
                        <a:buNone/>
                      </a:pPr>
                      <a:endParaRPr sz="1800" u="none" strike="noStrike" cap="none" dirty="0"/>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s-ES" sz="1800" u="none" strike="noStrike" cap="none" dirty="0"/>
                        <a:t>Université Clermont Auvergne (France)</a:t>
                      </a:r>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dirty="0"/>
                    </a:p>
                    <a:p>
                      <a:pPr marL="0" marR="0" lvl="0" indent="0" algn="ctr" rtl="0">
                        <a:spcBef>
                          <a:spcPts val="0"/>
                        </a:spcBef>
                        <a:spcAft>
                          <a:spcPts val="0"/>
                        </a:spcAft>
                        <a:buNone/>
                      </a:pPr>
                      <a:endParaRPr sz="1800" u="none" strike="noStrike" cap="none" dirty="0"/>
                    </a:p>
                    <a:p>
                      <a:pPr marL="0" marR="0" lvl="0" indent="0" algn="ctr" rtl="0">
                        <a:spcBef>
                          <a:spcPts val="0"/>
                        </a:spcBef>
                        <a:spcAft>
                          <a:spcPts val="0"/>
                        </a:spcAft>
                        <a:buNone/>
                      </a:pPr>
                      <a:endParaRPr sz="1800" u="none" strike="noStrike" cap="none" dirty="0"/>
                    </a:p>
                    <a:p>
                      <a:pPr marL="0" marR="0" lvl="0" indent="0" algn="ctr" rtl="0">
                        <a:spcBef>
                          <a:spcPts val="0"/>
                        </a:spcBef>
                        <a:spcAft>
                          <a:spcPts val="0"/>
                        </a:spcAft>
                        <a:buNone/>
                      </a:pPr>
                      <a:endParaRPr sz="1800" u="none" strike="noStrike" cap="none" dirty="0"/>
                    </a:p>
                    <a:p>
                      <a:pPr marL="0" marR="0" lvl="0" indent="0" algn="ctr" rtl="0">
                        <a:spcBef>
                          <a:spcPts val="0"/>
                        </a:spcBef>
                        <a:spcAft>
                          <a:spcPts val="0"/>
                        </a:spcAft>
                        <a:buNone/>
                      </a:pPr>
                      <a:endParaRPr sz="1800" u="none" strike="noStrike" cap="none" dirty="0"/>
                    </a:p>
                    <a:p>
                      <a:pPr marL="0" marR="0" lvl="0" indent="0" algn="ctr" rtl="0">
                        <a:spcBef>
                          <a:spcPts val="0"/>
                        </a:spcBef>
                        <a:spcAft>
                          <a:spcPts val="0"/>
                        </a:spcAft>
                        <a:buNone/>
                      </a:pPr>
                      <a:r>
                        <a:rPr lang="es-ES" sz="1800" u="none" strike="noStrike" cap="none" dirty="0"/>
                        <a:t>Université de </a:t>
                      </a:r>
                      <a:r>
                        <a:rPr lang="es-ES" sz="1800" u="none" strike="noStrike" cap="none" dirty="0" err="1"/>
                        <a:t>Bordeaux</a:t>
                      </a:r>
                      <a:r>
                        <a:rPr lang="es-ES" sz="1800" u="none" strike="noStrike" cap="none" dirty="0"/>
                        <a:t> (France)</a:t>
                      </a:r>
                      <a:endParaRPr lang="es-ES" sz="1800" dirty="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1819850">
                <a:tc>
                  <a:txBody>
                    <a:bodyPr/>
                    <a:lstStyle/>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r>
                        <a:rPr lang="es-ES" sz="1800" u="none" strike="noStrike" cap="none"/>
                        <a:t>Oslomet – Storbyuniversitetet (Norway)</a:t>
                      </a:r>
                      <a:endParaRPr sz="1800" u="none" strike="noStrike" cap="none"/>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dirty="0"/>
                    </a:p>
                    <a:p>
                      <a:pPr marL="0" marR="0" lvl="0" indent="0" algn="ctr" rtl="0">
                        <a:spcBef>
                          <a:spcPts val="0"/>
                        </a:spcBef>
                        <a:spcAft>
                          <a:spcPts val="0"/>
                        </a:spcAft>
                        <a:buNone/>
                      </a:pPr>
                      <a:endParaRPr sz="1800" u="none" strike="noStrike" cap="none" dirty="0"/>
                    </a:p>
                    <a:p>
                      <a:pPr marL="0" marR="0" lvl="0" indent="0" algn="ctr" rtl="0">
                        <a:spcBef>
                          <a:spcPts val="0"/>
                        </a:spcBef>
                        <a:spcAft>
                          <a:spcPts val="0"/>
                        </a:spcAft>
                        <a:buNone/>
                      </a:pPr>
                      <a:endParaRPr sz="1800" u="none" strike="noStrike" cap="none" dirty="0"/>
                    </a:p>
                    <a:p>
                      <a:pPr marL="0" marR="0" lvl="0" indent="0" algn="ctr" rtl="0">
                        <a:spcBef>
                          <a:spcPts val="0"/>
                        </a:spcBef>
                        <a:spcAft>
                          <a:spcPts val="0"/>
                        </a:spcAft>
                        <a:buNone/>
                      </a:pPr>
                      <a:endParaRPr sz="1800" u="none" strike="noStrike" cap="none" dirty="0"/>
                    </a:p>
                    <a:p>
                      <a:pPr marL="0" marR="0" lvl="0" indent="0" algn="ctr" rtl="0">
                        <a:spcBef>
                          <a:spcPts val="0"/>
                        </a:spcBef>
                        <a:spcAft>
                          <a:spcPts val="0"/>
                        </a:spcAft>
                        <a:buNone/>
                      </a:pPr>
                      <a:endParaRPr sz="1800" u="none" strike="noStrike" cap="none" dirty="0"/>
                    </a:p>
                    <a:p>
                      <a:pPr marL="0" marR="0" lvl="0" indent="0" algn="ctr" rtl="0">
                        <a:spcBef>
                          <a:spcPts val="0"/>
                        </a:spcBef>
                        <a:spcAft>
                          <a:spcPts val="0"/>
                        </a:spcAft>
                        <a:buNone/>
                      </a:pPr>
                      <a:r>
                        <a:rPr lang="es-ES" sz="1800" u="none" strike="noStrike" cap="none" dirty="0"/>
                        <a:t>Academia de </a:t>
                      </a:r>
                      <a:r>
                        <a:rPr lang="es-ES" sz="1800" u="none" strike="noStrike" cap="none" dirty="0" err="1"/>
                        <a:t>Studii</a:t>
                      </a:r>
                      <a:r>
                        <a:rPr lang="es-ES" sz="1800" u="none" strike="noStrike" cap="none" dirty="0"/>
                        <a:t> Economice </a:t>
                      </a:r>
                      <a:r>
                        <a:rPr lang="es-ES" sz="1800" u="none" strike="noStrike" cap="none" dirty="0" err="1"/>
                        <a:t>din</a:t>
                      </a:r>
                      <a:r>
                        <a:rPr lang="es-ES" sz="1800" u="none" strike="noStrike" cap="none" dirty="0"/>
                        <a:t> </a:t>
                      </a:r>
                      <a:r>
                        <a:rPr lang="es-ES" sz="1800" u="none" strike="noStrike" cap="none" dirty="0" err="1"/>
                        <a:t>Bucuresti</a:t>
                      </a:r>
                      <a:r>
                        <a:rPr lang="es-ES" sz="1800" u="none" strike="noStrike" cap="none" dirty="0"/>
                        <a:t> (Romania)</a:t>
                      </a:r>
                      <a:endParaRPr sz="1800" u="none" strike="noStrike" cap="none" dirty="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r>
                        <a:rPr lang="es-ES" sz="1800" u="none" strike="noStrike" cap="none"/>
                        <a:t>Universitatea Ovidius din Constanta, Romania</a:t>
                      </a:r>
                      <a:endParaRPr sz="1800" u="none" strike="noStrike" cap="none"/>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1753875">
                <a:tc>
                  <a:txBody>
                    <a:bodyPr/>
                    <a:lstStyle/>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100" u="none" strike="noStrike" cap="none"/>
                    </a:p>
                    <a:p>
                      <a:pPr marL="0" marR="0" lvl="0" indent="0" algn="ctr" rtl="0">
                        <a:spcBef>
                          <a:spcPts val="0"/>
                        </a:spcBef>
                        <a:spcAft>
                          <a:spcPts val="0"/>
                        </a:spcAft>
                        <a:buNone/>
                      </a:pPr>
                      <a:r>
                        <a:rPr lang="es-ES" sz="1800" u="none" strike="noStrike" cap="none"/>
                        <a:t>Fundación Ibercivis (Spain)</a:t>
                      </a:r>
                      <a:endParaRPr sz="1800" u="none" strike="noStrike" cap="none"/>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800" u="none" strike="noStrike" cap="none"/>
                    </a:p>
                    <a:p>
                      <a:pPr marL="0" marR="0" lvl="0" indent="0" algn="ctr" rtl="0">
                        <a:spcBef>
                          <a:spcPts val="0"/>
                        </a:spcBef>
                        <a:spcAft>
                          <a:spcPts val="0"/>
                        </a:spcAft>
                        <a:buNone/>
                      </a:pPr>
                      <a:endParaRPr sz="1050" u="none" strike="noStrike" cap="none"/>
                    </a:p>
                    <a:p>
                      <a:pPr marL="0" marR="0" lvl="0" indent="0" algn="ctr" rtl="0">
                        <a:spcBef>
                          <a:spcPts val="0"/>
                        </a:spcBef>
                        <a:spcAft>
                          <a:spcPts val="0"/>
                        </a:spcAft>
                        <a:buNone/>
                      </a:pPr>
                      <a:r>
                        <a:rPr lang="es-ES" sz="1800" u="none" strike="noStrike" cap="none"/>
                        <a:t>Kampal Data Solutions (Spain)</a:t>
                      </a:r>
                      <a:endParaRPr sz="1800" u="none" strike="noStrike" cap="none"/>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endParaRPr sz="1800" u="none" strike="noStrike" cap="none" dirty="0"/>
                    </a:p>
                    <a:p>
                      <a:pPr marL="0" marR="0" lvl="0" indent="0" algn="ctr" rtl="0">
                        <a:spcBef>
                          <a:spcPts val="0"/>
                        </a:spcBef>
                        <a:spcAft>
                          <a:spcPts val="0"/>
                        </a:spcAft>
                        <a:buNone/>
                      </a:pPr>
                      <a:r>
                        <a:rPr lang="es-ES" sz="1800" u="none" strike="noStrike" cap="none" dirty="0">
                          <a:solidFill>
                            <a:srgbClr val="1E4E79"/>
                          </a:solidFill>
                        </a:rPr>
                        <a:t>Associate partners</a:t>
                      </a:r>
                      <a:endParaRPr sz="1800" u="none" strike="noStrike" cap="none" dirty="0">
                        <a:solidFill>
                          <a:srgbClr val="1E4E79"/>
                        </a:solidFill>
                      </a:endParaRPr>
                    </a:p>
                    <a:p>
                      <a:pPr marL="0" marR="0" lvl="0" indent="0" algn="ctr" rtl="0">
                        <a:spcBef>
                          <a:spcPts val="0"/>
                        </a:spcBef>
                        <a:spcAft>
                          <a:spcPts val="0"/>
                        </a:spcAft>
                        <a:buNone/>
                      </a:pPr>
                      <a:endParaRPr sz="400" u="none" strike="noStrike" cap="none" dirty="0"/>
                    </a:p>
                    <a:p>
                      <a:pPr marL="0" marR="0" lvl="0" indent="0" algn="ctr" rtl="0">
                        <a:spcBef>
                          <a:spcPts val="0"/>
                        </a:spcBef>
                        <a:spcAft>
                          <a:spcPts val="0"/>
                        </a:spcAft>
                        <a:buNone/>
                      </a:pPr>
                      <a:r>
                        <a:rPr lang="fr-FR" sz="1600" u="none" strike="noStrike" cap="none" dirty="0"/>
                        <a:t>Université Grenoble Alpes, </a:t>
                      </a:r>
                      <a:r>
                        <a:rPr lang="en-US" sz="1600" u="none" strike="noStrike" cap="none" dirty="0"/>
                        <a:t>France</a:t>
                      </a:r>
                      <a:endParaRPr lang="es-ES" sz="1600" u="none" strike="noStrike" cap="none" dirty="0"/>
                    </a:p>
                    <a:p>
                      <a:pPr marL="0" marR="0" lvl="0" indent="0" algn="ctr" rtl="0">
                        <a:spcBef>
                          <a:spcPts val="0"/>
                        </a:spcBef>
                        <a:spcAft>
                          <a:spcPts val="0"/>
                        </a:spcAft>
                        <a:buNone/>
                      </a:pPr>
                      <a:r>
                        <a:rPr lang="es-ES" sz="1600" u="none" strike="noStrike" cap="none" dirty="0"/>
                        <a:t>University of Vlora, Albania</a:t>
                      </a:r>
                      <a:endParaRPr sz="1200" dirty="0"/>
                    </a:p>
                    <a:p>
                      <a:pPr marL="0" marR="0" lvl="0" indent="0" algn="ctr" rtl="0">
                        <a:spcBef>
                          <a:spcPts val="0"/>
                        </a:spcBef>
                        <a:spcAft>
                          <a:spcPts val="0"/>
                        </a:spcAft>
                        <a:buNone/>
                      </a:pPr>
                      <a:r>
                        <a:rPr lang="es-ES" sz="1600" u="none" strike="noStrike" cap="none" dirty="0"/>
                        <a:t>Westminster University, UK</a:t>
                      </a:r>
                      <a:endParaRPr sz="1200" dirty="0"/>
                    </a:p>
                    <a:p>
                      <a:pPr marL="0" marR="0" lvl="0" indent="0" algn="ctr" rtl="0">
                        <a:spcBef>
                          <a:spcPts val="0"/>
                        </a:spcBef>
                        <a:spcAft>
                          <a:spcPts val="0"/>
                        </a:spcAft>
                        <a:buNone/>
                      </a:pPr>
                      <a:r>
                        <a:rPr lang="es-ES" sz="1600" u="none" strike="noStrike" cap="none" dirty="0"/>
                        <a:t>University College London, UK </a:t>
                      </a:r>
                      <a:endParaRPr sz="1200" dirty="0"/>
                    </a:p>
                    <a:p>
                      <a:pPr marL="0" marR="0" lvl="0" indent="0" algn="ctr" rtl="0">
                        <a:spcBef>
                          <a:spcPts val="0"/>
                        </a:spcBef>
                        <a:spcAft>
                          <a:spcPts val="0"/>
                        </a:spcAft>
                        <a:buNone/>
                      </a:pPr>
                      <a:endParaRPr sz="1800" u="none" strike="noStrike" cap="none" dirty="0"/>
                    </a:p>
                  </a:txBody>
                  <a:tcPr marL="91450" marR="91450" marT="45725" marB="45725">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103" name="Google Shape;103;p3"/>
          <p:cNvPicPr preferRelativeResize="0"/>
          <p:nvPr/>
        </p:nvPicPr>
        <p:blipFill rotWithShape="1">
          <a:blip r:embed="rId3">
            <a:alphaModFix/>
          </a:blip>
          <a:srcRect/>
          <a:stretch/>
        </p:blipFill>
        <p:spPr>
          <a:xfrm>
            <a:off x="290513" y="1314451"/>
            <a:ext cx="3952875" cy="1325563"/>
          </a:xfrm>
          <a:prstGeom prst="rect">
            <a:avLst/>
          </a:prstGeom>
          <a:noFill/>
          <a:ln>
            <a:noFill/>
          </a:ln>
        </p:spPr>
      </p:pic>
      <p:pic>
        <p:nvPicPr>
          <p:cNvPr id="104" name="Google Shape;104;p3"/>
          <p:cNvPicPr preferRelativeResize="0"/>
          <p:nvPr/>
        </p:nvPicPr>
        <p:blipFill rotWithShape="1">
          <a:blip r:embed="rId4">
            <a:alphaModFix/>
          </a:blip>
          <a:srcRect/>
          <a:stretch/>
        </p:blipFill>
        <p:spPr>
          <a:xfrm>
            <a:off x="1127818" y="3258496"/>
            <a:ext cx="2129732" cy="1261794"/>
          </a:xfrm>
          <a:prstGeom prst="rect">
            <a:avLst/>
          </a:prstGeom>
          <a:noFill/>
          <a:ln>
            <a:noFill/>
          </a:ln>
        </p:spPr>
      </p:pic>
      <p:pic>
        <p:nvPicPr>
          <p:cNvPr id="105" name="Google Shape;105;p3"/>
          <p:cNvPicPr preferRelativeResize="0"/>
          <p:nvPr/>
        </p:nvPicPr>
        <p:blipFill rotWithShape="1">
          <a:blip r:embed="rId5">
            <a:alphaModFix/>
          </a:blip>
          <a:srcRect/>
          <a:stretch/>
        </p:blipFill>
        <p:spPr>
          <a:xfrm>
            <a:off x="8276538" y="1314451"/>
            <a:ext cx="3233737" cy="1131808"/>
          </a:xfrm>
          <a:prstGeom prst="rect">
            <a:avLst/>
          </a:prstGeom>
          <a:noFill/>
          <a:ln>
            <a:noFill/>
          </a:ln>
        </p:spPr>
      </p:pic>
      <p:pic>
        <p:nvPicPr>
          <p:cNvPr id="106" name="Google Shape;106;p3"/>
          <p:cNvPicPr preferRelativeResize="0"/>
          <p:nvPr/>
        </p:nvPicPr>
        <p:blipFill rotWithShape="1">
          <a:blip r:embed="rId6">
            <a:alphaModFix/>
          </a:blip>
          <a:srcRect/>
          <a:stretch/>
        </p:blipFill>
        <p:spPr>
          <a:xfrm>
            <a:off x="5477331" y="1388289"/>
            <a:ext cx="1237338" cy="1360049"/>
          </a:xfrm>
          <a:prstGeom prst="rect">
            <a:avLst/>
          </a:prstGeom>
          <a:noFill/>
          <a:ln>
            <a:noFill/>
          </a:ln>
        </p:spPr>
      </p:pic>
      <p:pic>
        <p:nvPicPr>
          <p:cNvPr id="107" name="Google Shape;107;p3"/>
          <p:cNvPicPr preferRelativeResize="0"/>
          <p:nvPr/>
        </p:nvPicPr>
        <p:blipFill rotWithShape="1">
          <a:blip r:embed="rId7">
            <a:alphaModFix/>
          </a:blip>
          <a:srcRect/>
          <a:stretch/>
        </p:blipFill>
        <p:spPr>
          <a:xfrm>
            <a:off x="9435425" y="3101512"/>
            <a:ext cx="1499276" cy="1418778"/>
          </a:xfrm>
          <a:prstGeom prst="rect">
            <a:avLst/>
          </a:prstGeom>
          <a:noFill/>
          <a:ln>
            <a:noFill/>
          </a:ln>
        </p:spPr>
      </p:pic>
      <p:pic>
        <p:nvPicPr>
          <p:cNvPr id="108" name="Google Shape;108;p3"/>
          <p:cNvPicPr preferRelativeResize="0"/>
          <p:nvPr/>
        </p:nvPicPr>
        <p:blipFill rotWithShape="1">
          <a:blip r:embed="rId8">
            <a:alphaModFix/>
          </a:blip>
          <a:srcRect/>
          <a:stretch/>
        </p:blipFill>
        <p:spPr>
          <a:xfrm>
            <a:off x="5157788" y="3083559"/>
            <a:ext cx="2000012" cy="1553343"/>
          </a:xfrm>
          <a:prstGeom prst="rect">
            <a:avLst/>
          </a:prstGeom>
          <a:noFill/>
          <a:ln>
            <a:noFill/>
          </a:ln>
        </p:spPr>
      </p:pic>
      <p:pic>
        <p:nvPicPr>
          <p:cNvPr id="109" name="Google Shape;109;p3"/>
          <p:cNvPicPr preferRelativeResize="0"/>
          <p:nvPr/>
        </p:nvPicPr>
        <p:blipFill rotWithShape="1">
          <a:blip r:embed="rId9">
            <a:alphaModFix/>
          </a:blip>
          <a:srcRect/>
          <a:stretch/>
        </p:blipFill>
        <p:spPr>
          <a:xfrm>
            <a:off x="4581237" y="5464821"/>
            <a:ext cx="3214705" cy="827260"/>
          </a:xfrm>
          <a:prstGeom prst="rect">
            <a:avLst/>
          </a:prstGeom>
          <a:noFill/>
          <a:ln>
            <a:noFill/>
          </a:ln>
        </p:spPr>
      </p:pic>
      <p:pic>
        <p:nvPicPr>
          <p:cNvPr id="110" name="Google Shape;110;p3"/>
          <p:cNvPicPr preferRelativeResize="0"/>
          <p:nvPr/>
        </p:nvPicPr>
        <p:blipFill rotWithShape="1">
          <a:blip r:embed="rId10">
            <a:alphaModFix/>
          </a:blip>
          <a:srcRect/>
          <a:stretch/>
        </p:blipFill>
        <p:spPr>
          <a:xfrm>
            <a:off x="532578" y="5339957"/>
            <a:ext cx="3468743" cy="102219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Aims</a:t>
            </a:r>
            <a:r>
              <a:rPr lang="fr-FR" dirty="0"/>
              <a:t> of the DILAN </a:t>
            </a:r>
            <a:r>
              <a:rPr lang="fr-FR" dirty="0" err="1"/>
              <a:t>project</a:t>
            </a:r>
            <a:endParaRPr lang="fr-FR" dirty="0"/>
          </a:p>
        </p:txBody>
      </p:sp>
      <p:sp>
        <p:nvSpPr>
          <p:cNvPr id="3" name="Espace réservé du contenu 2"/>
          <p:cNvSpPr>
            <a:spLocks noGrp="1"/>
          </p:cNvSpPr>
          <p:nvPr>
            <p:ph idx="1"/>
          </p:nvPr>
        </p:nvSpPr>
        <p:spPr>
          <a:xfrm>
            <a:off x="372533" y="913638"/>
            <a:ext cx="11525955" cy="5212526"/>
          </a:xfrm>
        </p:spPr>
        <p:txBody>
          <a:bodyPr/>
          <a:lstStyle/>
          <a:p>
            <a:pPr marL="0" indent="0">
              <a:buNone/>
            </a:pPr>
            <a:r>
              <a:rPr lang="fr-FR" sz="3200" dirty="0"/>
              <a:t>How to </a:t>
            </a:r>
            <a:r>
              <a:rPr lang="fr-FR" sz="3200" dirty="0" err="1"/>
              <a:t>better</a:t>
            </a:r>
            <a:r>
              <a:rPr lang="fr-FR" sz="3200" dirty="0"/>
              <a:t> </a:t>
            </a:r>
            <a:r>
              <a:rPr lang="fr-FR" sz="3200" dirty="0" err="1"/>
              <a:t>communicate</a:t>
            </a:r>
            <a:r>
              <a:rPr lang="fr-FR" sz="3200" dirty="0"/>
              <a:t> </a:t>
            </a:r>
            <a:r>
              <a:rPr lang="fr-FR" sz="3200" dirty="0" err="1"/>
              <a:t>our</a:t>
            </a:r>
            <a:r>
              <a:rPr lang="fr-FR" sz="3200" dirty="0"/>
              <a:t> </a:t>
            </a:r>
            <a:r>
              <a:rPr lang="fr-FR" sz="3200" dirty="0" err="1"/>
              <a:t>research</a:t>
            </a:r>
            <a:r>
              <a:rPr lang="fr-FR" sz="3200" dirty="0"/>
              <a:t> </a:t>
            </a:r>
            <a:r>
              <a:rPr lang="fr-FR" sz="3200" dirty="0" err="1"/>
              <a:t>findings</a:t>
            </a:r>
            <a:r>
              <a:rPr lang="fr-FR" sz="3200" dirty="0"/>
              <a:t>? </a:t>
            </a:r>
            <a:br>
              <a:rPr lang="fr-FR" sz="3200" dirty="0"/>
            </a:br>
            <a:r>
              <a:rPr lang="fr-FR" sz="3200" dirty="0"/>
              <a:t> </a:t>
            </a:r>
            <a:r>
              <a:rPr lang="fr-FR" dirty="0" err="1"/>
              <a:t>Developing</a:t>
            </a:r>
            <a:r>
              <a:rPr lang="fr-FR" dirty="0"/>
              <a:t> an online training course for the digital communication of science</a:t>
            </a:r>
          </a:p>
        </p:txBody>
      </p:sp>
      <p:sp>
        <p:nvSpPr>
          <p:cNvPr id="4" name="Espace réservé du numéro de diapositive 3"/>
          <p:cNvSpPr>
            <a:spLocks noGrp="1"/>
          </p:cNvSpPr>
          <p:nvPr>
            <p:ph type="sldNum" sz="quarter" idx="12"/>
          </p:nvPr>
        </p:nvSpPr>
        <p:spPr/>
        <p:txBody>
          <a:bodyPr/>
          <a:lstStyle/>
          <a:p>
            <a:pPr>
              <a:defRPr/>
            </a:pPr>
            <a:fld id="{5C4DA55F-9A21-3342-B9A7-16BFB39F5985}" type="slidenum">
              <a:rPr lang="fr-FR" smtClean="0"/>
              <a:pPr>
                <a:defRPr/>
              </a:pPr>
              <a:t>7</a:t>
            </a:fld>
            <a:endParaRPr lang="fr-FR"/>
          </a:p>
        </p:txBody>
      </p:sp>
      <p:pic>
        <p:nvPicPr>
          <p:cNvPr id="5" name="Google Shape;90;p1"/>
          <p:cNvPicPr preferRelativeResize="0"/>
          <p:nvPr/>
        </p:nvPicPr>
        <p:blipFill rotWithShape="1">
          <a:blip r:embed="rId3">
            <a:alphaModFix/>
          </a:blip>
          <a:srcRect/>
          <a:stretch/>
        </p:blipFill>
        <p:spPr>
          <a:xfrm>
            <a:off x="1849027" y="2608331"/>
            <a:ext cx="2358434" cy="2819401"/>
          </a:xfrm>
          <a:prstGeom prst="rect">
            <a:avLst/>
          </a:prstGeom>
          <a:noFill/>
          <a:ln>
            <a:noFill/>
          </a:ln>
        </p:spPr>
      </p:pic>
      <p:sp>
        <p:nvSpPr>
          <p:cNvPr id="6" name="Rectangle 5"/>
          <p:cNvSpPr/>
          <p:nvPr/>
        </p:nvSpPr>
        <p:spPr>
          <a:xfrm>
            <a:off x="5253994" y="2423867"/>
            <a:ext cx="6644493" cy="3034677"/>
          </a:xfrm>
          <a:prstGeom prst="rect">
            <a:avLst/>
          </a:prstGeom>
        </p:spPr>
        <p:txBody>
          <a:bodyPr wrap="square">
            <a:spAutoFit/>
          </a:bodyPr>
          <a:lstStyle/>
          <a:p>
            <a:pPr marL="228600" lvl="0" indent="-228600">
              <a:lnSpc>
                <a:spcPct val="90000"/>
              </a:lnSpc>
              <a:spcAft>
                <a:spcPts val="1200"/>
              </a:spcAft>
              <a:buClr>
                <a:schemeClr val="dk1"/>
              </a:buClr>
              <a:buSzPts val="2800"/>
              <a:buChar char="•"/>
            </a:pPr>
            <a:r>
              <a:rPr lang="fr-FR" sz="2400" dirty="0"/>
              <a:t>How to </a:t>
            </a:r>
            <a:r>
              <a:rPr lang="fr-FR" sz="2400" dirty="0" err="1"/>
              <a:t>communicate</a:t>
            </a:r>
            <a:r>
              <a:rPr lang="fr-FR" sz="2400" dirty="0"/>
              <a:t> to </a:t>
            </a:r>
            <a:r>
              <a:rPr lang="fr-FR" sz="2400" dirty="0" err="1"/>
              <a:t>peers</a:t>
            </a:r>
            <a:r>
              <a:rPr lang="fr-FR" sz="2400" dirty="0"/>
              <a:t> but </a:t>
            </a:r>
            <a:r>
              <a:rPr lang="fr-FR" sz="2400" dirty="0" err="1"/>
              <a:t>also</a:t>
            </a:r>
            <a:r>
              <a:rPr lang="fr-FR" sz="2400" dirty="0"/>
              <a:t> to a </a:t>
            </a:r>
            <a:r>
              <a:rPr lang="fr-FR" sz="2400" dirty="0" err="1"/>
              <a:t>wider</a:t>
            </a:r>
            <a:r>
              <a:rPr lang="fr-FR" sz="2400" dirty="0"/>
              <a:t> audience.</a:t>
            </a:r>
          </a:p>
          <a:p>
            <a:pPr marL="228600" lvl="0" indent="-228600">
              <a:lnSpc>
                <a:spcPct val="90000"/>
              </a:lnSpc>
              <a:spcAft>
                <a:spcPts val="1200"/>
              </a:spcAft>
              <a:buClr>
                <a:schemeClr val="dk1"/>
              </a:buClr>
              <a:buSzPts val="2800"/>
              <a:buChar char="•"/>
            </a:pPr>
            <a:endParaRPr lang="fr-FR" sz="2400" dirty="0"/>
          </a:p>
          <a:p>
            <a:pPr marL="228600" lvl="0" indent="-228600">
              <a:lnSpc>
                <a:spcPct val="90000"/>
              </a:lnSpc>
              <a:spcAft>
                <a:spcPts val="1200"/>
              </a:spcAft>
              <a:buClr>
                <a:schemeClr val="dk1"/>
              </a:buClr>
              <a:buSzPts val="2800"/>
              <a:buChar char="•"/>
            </a:pPr>
            <a:r>
              <a:rPr lang="fr-FR" sz="2400" dirty="0" err="1"/>
              <a:t>Designing</a:t>
            </a:r>
            <a:r>
              <a:rPr lang="fr-FR" sz="2400" dirty="0"/>
              <a:t> </a:t>
            </a:r>
            <a:r>
              <a:rPr lang="fr-FR" sz="2400" dirty="0" err="1"/>
              <a:t>pedagogical</a:t>
            </a:r>
            <a:r>
              <a:rPr lang="fr-FR" sz="2400" dirty="0"/>
              <a:t> </a:t>
            </a:r>
            <a:r>
              <a:rPr lang="fr-FR" sz="2400" dirty="0" err="1"/>
              <a:t>materials</a:t>
            </a:r>
            <a:endParaRPr lang="fr-FR" sz="2400" dirty="0"/>
          </a:p>
          <a:p>
            <a:pPr marL="228600" lvl="0" indent="-228600">
              <a:lnSpc>
                <a:spcPct val="90000"/>
              </a:lnSpc>
              <a:spcAft>
                <a:spcPts val="1200"/>
              </a:spcAft>
              <a:buClr>
                <a:schemeClr val="dk1"/>
              </a:buClr>
              <a:buSzPts val="2800"/>
              <a:buChar char="•"/>
            </a:pPr>
            <a:endParaRPr lang="fr-FR" sz="2400" dirty="0"/>
          </a:p>
          <a:p>
            <a:pPr marL="228600" indent="-228600">
              <a:lnSpc>
                <a:spcPct val="90000"/>
              </a:lnSpc>
              <a:spcAft>
                <a:spcPts val="1200"/>
              </a:spcAft>
              <a:buClr>
                <a:schemeClr val="dk1"/>
              </a:buClr>
              <a:buSzPts val="2800"/>
              <a:buFont typeface="Arial"/>
              <a:buChar char="•"/>
            </a:pPr>
            <a:r>
              <a:rPr lang="fr-FR" sz="2400" dirty="0"/>
              <a:t>Target audience? </a:t>
            </a:r>
            <a:r>
              <a:rPr lang="fr-FR" sz="2400" dirty="0" err="1"/>
              <a:t>Researchers</a:t>
            </a:r>
            <a:r>
              <a:rPr lang="fr-FR" sz="2400" dirty="0"/>
              <a:t>, PhD </a:t>
            </a:r>
            <a:r>
              <a:rPr lang="fr-FR" sz="2400" dirty="0" err="1"/>
              <a:t>students</a:t>
            </a:r>
            <a:r>
              <a:rPr lang="fr-FR" sz="2400" dirty="0"/>
              <a:t>, </a:t>
            </a:r>
            <a:r>
              <a:rPr lang="fr-FR" sz="2400" dirty="0" err="1"/>
              <a:t>Master’s</a:t>
            </a:r>
            <a:r>
              <a:rPr lang="fr-FR" sz="2400" dirty="0"/>
              <a:t> </a:t>
            </a:r>
            <a:r>
              <a:rPr lang="fr-FR" sz="2400" dirty="0" err="1"/>
              <a:t>students</a:t>
            </a:r>
            <a:endParaRPr lang="fr-FR" sz="2400" dirty="0"/>
          </a:p>
        </p:txBody>
      </p:sp>
    </p:spTree>
    <p:extLst>
      <p:ext uri="{BB962C8B-B14F-4D97-AF65-F5344CB8AC3E}">
        <p14:creationId xmlns:p14="http://schemas.microsoft.com/office/powerpoint/2010/main" val="1401470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2EFAABD-579E-F95D-712B-DC762640B479}"/>
              </a:ext>
            </a:extLst>
          </p:cNvPr>
          <p:cNvSpPr>
            <a:spLocks noGrp="1"/>
          </p:cNvSpPr>
          <p:nvPr>
            <p:ph type="title"/>
          </p:nvPr>
        </p:nvSpPr>
        <p:spPr/>
        <p:txBody>
          <a:bodyPr/>
          <a:lstStyle/>
          <a:p>
            <a:r>
              <a:rPr lang="fr-FR" dirty="0" err="1"/>
              <a:t>From</a:t>
            </a:r>
            <a:r>
              <a:rPr lang="fr-FR" dirty="0"/>
              <a:t> attitudes and practices to training</a:t>
            </a:r>
          </a:p>
        </p:txBody>
      </p:sp>
      <p:sp>
        <p:nvSpPr>
          <p:cNvPr id="3" name="Espace réservé du contenu 2">
            <a:extLst>
              <a:ext uri="{FF2B5EF4-FFF2-40B4-BE49-F238E27FC236}">
                <a16:creationId xmlns:a16="http://schemas.microsoft.com/office/drawing/2014/main" id="{D95F6CEA-B6B6-D4CA-B1D5-7F965BE02DF0}"/>
              </a:ext>
            </a:extLst>
          </p:cNvPr>
          <p:cNvSpPr>
            <a:spLocks noGrp="1"/>
          </p:cNvSpPr>
          <p:nvPr>
            <p:ph idx="1"/>
          </p:nvPr>
        </p:nvSpPr>
        <p:spPr>
          <a:xfrm>
            <a:off x="372533" y="1236134"/>
            <a:ext cx="11582400" cy="5520266"/>
          </a:xfrm>
        </p:spPr>
        <p:txBody>
          <a:bodyPr/>
          <a:lstStyle/>
          <a:p>
            <a:pPr marL="0" indent="0">
              <a:buNone/>
            </a:pPr>
            <a:r>
              <a:rPr kumimoji="0" lang="en-US" sz="3200" i="0" u="none" strike="noStrike" kern="0" cap="none" spc="0" normalizeH="0" baseline="0" noProof="0" dirty="0">
                <a:ln>
                  <a:noFill/>
                </a:ln>
                <a:solidFill>
                  <a:srgbClr val="1E4E79"/>
                </a:solidFill>
                <a:effectLst/>
                <a:uLnTx/>
                <a:uFillTx/>
                <a:latin typeface="Calibri"/>
                <a:ea typeface="Calibri"/>
                <a:cs typeface="Calibri"/>
                <a:sym typeface="Calibri"/>
              </a:rPr>
              <a:t>Study of digital science communication practices</a:t>
            </a:r>
          </a:p>
          <a:p>
            <a:pPr marL="0" indent="0">
              <a:buNone/>
            </a:pPr>
            <a:endParaRPr kumimoji="0" lang="en-US" sz="3200" b="0" i="0" u="none" strike="noStrike" kern="0" cap="none" spc="0" normalizeH="0" baseline="0" noProof="0" dirty="0">
              <a:ln>
                <a:noFill/>
              </a:ln>
              <a:solidFill>
                <a:srgbClr val="1E4E79"/>
              </a:solidFill>
              <a:effectLst/>
              <a:uLnTx/>
              <a:uFillTx/>
              <a:latin typeface="Calibri"/>
              <a:ea typeface="Calibri"/>
              <a:cs typeface="Calibri"/>
              <a:sym typeface="Calibri"/>
            </a:endParaRPr>
          </a:p>
          <a:p>
            <a:pPr marL="0" indent="0">
              <a:buNone/>
            </a:pPr>
            <a:r>
              <a:rPr lang="en-US" sz="3200" kern="0" dirty="0">
                <a:solidFill>
                  <a:srgbClr val="1E4E79"/>
                </a:solidFill>
                <a:latin typeface="Calibri"/>
                <a:ea typeface="Calibri"/>
                <a:cs typeface="Calibri"/>
                <a:sym typeface="Calibri"/>
              </a:rPr>
              <a:t>				</a:t>
            </a:r>
            <a:r>
              <a:rPr kumimoji="0" lang="en-US" sz="3200" b="0" i="0" u="none" strike="noStrike" kern="0" cap="none" spc="0" normalizeH="0" baseline="0" noProof="0" dirty="0">
                <a:ln>
                  <a:noFill/>
                </a:ln>
                <a:solidFill>
                  <a:srgbClr val="1E4E79"/>
                </a:solidFill>
                <a:effectLst/>
                <a:uLnTx/>
                <a:uFillTx/>
                <a:latin typeface="Calibri"/>
                <a:ea typeface="Calibri"/>
                <a:cs typeface="Calibri"/>
                <a:sym typeface="Calibri"/>
              </a:rPr>
              <a:t>Development of digital training resources</a:t>
            </a:r>
          </a:p>
          <a:p>
            <a:pPr marL="0" indent="0">
              <a:buNone/>
            </a:pPr>
            <a:endParaRPr kumimoji="0" lang="en-US" sz="3200" b="0" i="0" u="none" strike="noStrike" kern="0" cap="none" spc="0" normalizeH="0" baseline="0" noProof="0" dirty="0">
              <a:ln>
                <a:noFill/>
              </a:ln>
              <a:solidFill>
                <a:srgbClr val="1E4E79"/>
              </a:solidFill>
              <a:effectLst/>
              <a:uLnTx/>
              <a:uFillTx/>
              <a:latin typeface="Calibri"/>
              <a:ea typeface="Calibri"/>
              <a:cs typeface="Calibri"/>
              <a:sym typeface="Calibri"/>
            </a:endParaRPr>
          </a:p>
          <a:p>
            <a:pPr marL="0" indent="0">
              <a:buNone/>
            </a:pPr>
            <a:r>
              <a:rPr lang="en-US" sz="3200" kern="0" dirty="0">
                <a:solidFill>
                  <a:srgbClr val="1E4E79"/>
                </a:solidFill>
                <a:latin typeface="Calibri"/>
                <a:ea typeface="Calibri"/>
                <a:cs typeface="Calibri"/>
                <a:sym typeface="Calibri"/>
              </a:rPr>
              <a:t>							</a:t>
            </a:r>
            <a:r>
              <a:rPr kumimoji="0" lang="en-US" sz="3200" b="0" i="0" u="none" strike="noStrike" kern="0" cap="none" spc="0" normalizeH="0" baseline="0" noProof="0" dirty="0">
                <a:ln>
                  <a:noFill/>
                </a:ln>
                <a:solidFill>
                  <a:srgbClr val="1E4E79"/>
                </a:solidFill>
                <a:effectLst/>
                <a:uLnTx/>
                <a:uFillTx/>
                <a:latin typeface="Calibri"/>
                <a:ea typeface="Calibri"/>
                <a:cs typeface="Calibri"/>
                <a:sym typeface="Calibri"/>
              </a:rPr>
              <a:t>Piloting and implementation of training</a:t>
            </a:r>
            <a:endParaRPr kumimoji="0" lang="en-US" sz="2800" b="0" i="0" u="none" strike="noStrike" kern="0" cap="none" spc="0" normalizeH="0" baseline="0" noProof="0" dirty="0">
              <a:ln>
                <a:noFill/>
              </a:ln>
              <a:solidFill>
                <a:srgbClr val="1E4E79"/>
              </a:solidFill>
              <a:effectLst/>
              <a:uLnTx/>
              <a:uFillTx/>
              <a:latin typeface="Calibri"/>
              <a:ea typeface="Calibri"/>
              <a:cs typeface="Calibri"/>
              <a:sym typeface="Calibri"/>
            </a:endParaRPr>
          </a:p>
          <a:p>
            <a:pPr marL="0" indent="0">
              <a:buNone/>
            </a:pPr>
            <a:endParaRPr lang="en-US" sz="3200" kern="0" dirty="0">
              <a:solidFill>
                <a:srgbClr val="1E4E79"/>
              </a:solidFill>
              <a:latin typeface="Calibri"/>
              <a:ea typeface="Calibri"/>
              <a:cs typeface="Calibri"/>
              <a:sym typeface="Calibri"/>
            </a:endParaRPr>
          </a:p>
          <a:p>
            <a:pPr marL="0" indent="0">
              <a:buNone/>
            </a:pPr>
            <a:r>
              <a:rPr lang="en-US" sz="3200" kern="0" dirty="0">
                <a:solidFill>
                  <a:srgbClr val="1E4E79"/>
                </a:solidFill>
                <a:latin typeface="Calibri"/>
                <a:ea typeface="Calibri"/>
                <a:cs typeface="Calibri"/>
                <a:sym typeface="Calibri"/>
              </a:rPr>
              <a:t>								</a:t>
            </a:r>
            <a:r>
              <a:rPr kumimoji="0" lang="en-US" sz="3200" b="0" i="0" u="none" strike="noStrike" kern="0" cap="none" spc="0" normalizeH="0" baseline="0" noProof="0" dirty="0">
                <a:ln>
                  <a:noFill/>
                </a:ln>
                <a:solidFill>
                  <a:srgbClr val="1E4E79"/>
                </a:solidFill>
                <a:effectLst/>
                <a:uLnTx/>
                <a:uFillTx/>
                <a:latin typeface="Calibri"/>
                <a:ea typeface="Calibri"/>
                <a:cs typeface="Calibri"/>
                <a:sym typeface="Calibri"/>
              </a:rPr>
              <a:t>Development of technological infrastructure</a:t>
            </a:r>
            <a:endParaRPr kumimoji="0" lang="en-US" sz="2400" b="0" i="0" u="none" strike="noStrike" kern="0" cap="none" spc="0" normalizeH="0" baseline="0" noProof="0" dirty="0">
              <a:ln>
                <a:noFill/>
              </a:ln>
              <a:solidFill>
                <a:srgbClr val="1E4E79"/>
              </a:solidFill>
              <a:effectLst/>
              <a:uLnTx/>
              <a:uFillTx/>
              <a:latin typeface="Calibri"/>
              <a:ea typeface="Calibri"/>
              <a:cs typeface="Calibri"/>
              <a:sym typeface="Calibri"/>
            </a:endParaRPr>
          </a:p>
          <a:p>
            <a:pPr marL="0" indent="0">
              <a:buNone/>
            </a:pPr>
            <a:endParaRPr kumimoji="0" lang="en-US" sz="3200" b="0" i="0" u="none" strike="noStrike" kern="0" cap="none" spc="0" normalizeH="0" baseline="0" noProof="0" dirty="0">
              <a:ln>
                <a:noFill/>
              </a:ln>
              <a:solidFill>
                <a:srgbClr val="1E4E79"/>
              </a:solidFill>
              <a:effectLst/>
              <a:uLnTx/>
              <a:uFillTx/>
              <a:latin typeface="Calibri"/>
              <a:ea typeface="Calibri"/>
              <a:cs typeface="Calibri"/>
              <a:sym typeface="Calibri"/>
            </a:endParaRPr>
          </a:p>
          <a:p>
            <a:pPr marL="0" indent="0">
              <a:buNone/>
            </a:pPr>
            <a:endParaRPr lang="fr-FR" sz="1600" dirty="0"/>
          </a:p>
        </p:txBody>
      </p:sp>
    </p:spTree>
    <p:extLst>
      <p:ext uri="{BB962C8B-B14F-4D97-AF65-F5344CB8AC3E}">
        <p14:creationId xmlns:p14="http://schemas.microsoft.com/office/powerpoint/2010/main" val="379557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DILAN </a:t>
            </a:r>
            <a:r>
              <a:rPr lang="fr-FR" dirty="0" err="1"/>
              <a:t>Theoretical</a:t>
            </a:r>
            <a:r>
              <a:rPr lang="fr-FR" dirty="0"/>
              <a:t> </a:t>
            </a:r>
            <a:r>
              <a:rPr lang="fr-FR" dirty="0" err="1"/>
              <a:t>frameworks</a:t>
            </a:r>
            <a:r>
              <a:rPr lang="fr-FR" dirty="0"/>
              <a:t> </a:t>
            </a:r>
          </a:p>
        </p:txBody>
      </p:sp>
      <p:sp>
        <p:nvSpPr>
          <p:cNvPr id="4" name="Espace réservé du numéro de diapositive 3"/>
          <p:cNvSpPr>
            <a:spLocks noGrp="1"/>
          </p:cNvSpPr>
          <p:nvPr>
            <p:ph type="sldNum" sz="quarter" idx="12"/>
          </p:nvPr>
        </p:nvSpPr>
        <p:spPr/>
        <p: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fld id="{5C4DA55F-9A21-3342-B9A7-16BFB39F5985}" type="slidenum">
              <a:rPr kumimoji="0" lang="fr-FR" sz="900" b="0" i="0" u="none" strike="noStrike" kern="0" cap="none" spc="0" normalizeH="0" baseline="0" noProof="0" smtClean="0">
                <a:ln>
                  <a:noFill/>
                </a:ln>
                <a:solidFill>
                  <a:srgbClr val="009DE0"/>
                </a:solidFill>
                <a:effectLst/>
                <a:uLnTx/>
                <a:uFillTx/>
                <a:latin typeface="Arial"/>
                <a:cs typeface="Arial" charset="0"/>
                <a:sym typeface="Arial"/>
              </a:rPr>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t>9</a:t>
            </a:fld>
            <a:endParaRPr kumimoji="0" lang="fr-FR" sz="900" b="0" i="0" u="none" strike="noStrike" kern="0" cap="none" spc="0" normalizeH="0" baseline="0" noProof="0">
              <a:ln>
                <a:noFill/>
              </a:ln>
              <a:solidFill>
                <a:srgbClr val="009DE0"/>
              </a:solidFill>
              <a:effectLst/>
              <a:uLnTx/>
              <a:uFillTx/>
              <a:latin typeface="Arial"/>
              <a:cs typeface="Arial" charset="0"/>
              <a:sym typeface="Arial"/>
            </a:endParaRPr>
          </a:p>
        </p:txBody>
      </p:sp>
      <p:pic>
        <p:nvPicPr>
          <p:cNvPr id="5" name="Espace réservé du contenu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655296" y="1087021"/>
            <a:ext cx="3180522" cy="3261966"/>
          </a:xfrm>
          <a:prstGeom prst="rect">
            <a:avLst/>
          </a:prstGeom>
        </p:spPr>
      </p:pic>
      <p:pic>
        <p:nvPicPr>
          <p:cNvPr id="6" name="Image 5"/>
          <p:cNvPicPr>
            <a:picLocks noChangeAspect="1"/>
          </p:cNvPicPr>
          <p:nvPr/>
        </p:nvPicPr>
        <p:blipFill>
          <a:blip r:embed="rId4"/>
          <a:stretch>
            <a:fillRect/>
          </a:stretch>
        </p:blipFill>
        <p:spPr>
          <a:xfrm>
            <a:off x="2153950" y="1087021"/>
            <a:ext cx="3023638" cy="2097645"/>
          </a:xfrm>
          <a:prstGeom prst="rect">
            <a:avLst/>
          </a:prstGeom>
        </p:spPr>
      </p:pic>
      <p:sp>
        <p:nvSpPr>
          <p:cNvPr id="7" name="ZoneTexte 6"/>
          <p:cNvSpPr txBox="1"/>
          <p:nvPr/>
        </p:nvSpPr>
        <p:spPr>
          <a:xfrm>
            <a:off x="1192464" y="6592413"/>
            <a:ext cx="9197471"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100" b="0" i="0" u="none" strike="noStrike" kern="0" cap="none" spc="0" normalizeH="0" baseline="0" noProof="0" dirty="0">
                <a:ln>
                  <a:noFill/>
                </a:ln>
                <a:solidFill>
                  <a:srgbClr val="000000"/>
                </a:solidFill>
                <a:effectLst/>
                <a:uLnTx/>
                <a:uFillTx/>
                <a:latin typeface="Arial"/>
                <a:cs typeface="Arial"/>
                <a:sym typeface="Arial"/>
              </a:rPr>
              <a:t>Images: Groningen </a:t>
            </a:r>
            <a:r>
              <a:rPr kumimoji="0" lang="en-US" sz="1100" b="0" i="0" u="none" strike="noStrike" kern="0" cap="none" spc="0" normalizeH="0" baseline="0" noProof="0" dirty="0" err="1">
                <a:ln>
                  <a:noFill/>
                </a:ln>
                <a:solidFill>
                  <a:srgbClr val="000000"/>
                </a:solidFill>
                <a:effectLst/>
                <a:uLnTx/>
                <a:uFillTx/>
                <a:latin typeface="Arial"/>
                <a:cs typeface="Arial"/>
                <a:sym typeface="Arial"/>
              </a:rPr>
              <a:t>Organisation</a:t>
            </a:r>
            <a:r>
              <a:rPr kumimoji="0" lang="en-US" sz="1100" b="0" i="0" u="none" strike="noStrike" kern="0" cap="none" spc="0" normalizeH="0" baseline="0" noProof="0" dirty="0">
                <a:ln>
                  <a:noFill/>
                </a:ln>
                <a:solidFill>
                  <a:srgbClr val="000000"/>
                </a:solidFill>
                <a:effectLst/>
                <a:uLnTx/>
                <a:uFillTx/>
                <a:latin typeface="Arial"/>
                <a:cs typeface="Arial"/>
                <a:sym typeface="Arial"/>
              </a:rPr>
              <a:t> for PhD Education and Recreation, “Research Communication </a:t>
            </a:r>
            <a:r>
              <a:rPr kumimoji="0" lang="mr-IN" sz="1100" b="0" i="0" u="none" strike="noStrike" kern="0" cap="none" spc="0" normalizeH="0" baseline="0" noProof="0" dirty="0">
                <a:ln>
                  <a:noFill/>
                </a:ln>
                <a:solidFill>
                  <a:srgbClr val="000000"/>
                </a:solidFill>
                <a:effectLst/>
                <a:uLnTx/>
                <a:uFillTx/>
                <a:latin typeface="Arial"/>
                <a:sym typeface="Arial"/>
              </a:rPr>
              <a:t>–</a:t>
            </a:r>
            <a:r>
              <a:rPr kumimoji="0" lang="en-US" sz="1100" b="0" i="0" u="none" strike="noStrike" kern="0" cap="none" spc="0" normalizeH="0" baseline="0" noProof="0" dirty="0">
                <a:ln>
                  <a:noFill/>
                </a:ln>
                <a:solidFill>
                  <a:srgbClr val="000000"/>
                </a:solidFill>
                <a:effectLst/>
                <a:uLnTx/>
                <a:uFillTx/>
                <a:latin typeface="Arial"/>
                <a:cs typeface="Arial"/>
                <a:sym typeface="Arial"/>
              </a:rPr>
              <a:t> Why it matters!”</a:t>
            </a:r>
          </a:p>
        </p:txBody>
      </p:sp>
      <p:sp>
        <p:nvSpPr>
          <p:cNvPr id="9" name="ZoneTexte 8"/>
          <p:cNvSpPr txBox="1"/>
          <p:nvPr/>
        </p:nvSpPr>
        <p:spPr>
          <a:xfrm>
            <a:off x="134148" y="3542790"/>
            <a:ext cx="11701670" cy="304698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400" b="0" i="0" u="none" strike="noStrike" kern="0" cap="none" spc="0" normalizeH="0" baseline="0" noProof="0" dirty="0">
                <a:ln>
                  <a:noFill/>
                </a:ln>
                <a:solidFill>
                  <a:srgbClr val="000000"/>
                </a:solidFill>
                <a:effectLst/>
                <a:uLnTx/>
                <a:uFillTx/>
                <a:latin typeface="Arial"/>
                <a:cs typeface="Arial"/>
                <a:sym typeface="Arial"/>
              </a:rPr>
              <a:t>Science communication : </a:t>
            </a:r>
            <a:r>
              <a:rPr lang="fr-FR" sz="2400" dirty="0"/>
              <a:t>E</a:t>
            </a:r>
            <a:r>
              <a:rPr kumimoji="0" lang="fr-FR" sz="2400" b="0" i="0" u="none" strike="noStrike" kern="0" cap="none" spc="0" normalizeH="0" baseline="0" noProof="0" dirty="0" err="1">
                <a:ln>
                  <a:noFill/>
                </a:ln>
                <a:solidFill>
                  <a:srgbClr val="000000"/>
                </a:solidFill>
                <a:effectLst/>
                <a:uLnTx/>
                <a:uFillTx/>
                <a:latin typeface="Arial"/>
                <a:cs typeface="Arial"/>
                <a:sym typeface="Arial"/>
              </a:rPr>
              <a:t>volving</a:t>
            </a:r>
            <a:r>
              <a:rPr kumimoji="0" lang="fr-FR" sz="2400" b="0" i="0" u="none" strike="noStrike" kern="0" cap="none" spc="0" normalizeH="0" baseline="0" noProof="0" dirty="0">
                <a:ln>
                  <a:noFill/>
                </a:ln>
                <a:solidFill>
                  <a:srgbClr val="000000"/>
                </a:solidFill>
                <a:effectLst/>
                <a:uLnTx/>
                <a:uFillTx/>
                <a:latin typeface="Arial"/>
                <a:cs typeface="Arial"/>
                <a:sym typeface="Arial"/>
              </a:rPr>
              <a:t> and </a:t>
            </a:r>
            <a:r>
              <a:rPr lang="fr-FR" sz="2400" dirty="0"/>
              <a:t>E</a:t>
            </a:r>
            <a:r>
              <a:rPr kumimoji="0" lang="fr-FR" sz="2400" b="0" i="0" u="none" strike="noStrike" kern="0" cap="none" spc="0" normalizeH="0" baseline="0" noProof="0" dirty="0" err="1">
                <a:ln>
                  <a:noFill/>
                </a:ln>
                <a:solidFill>
                  <a:srgbClr val="000000"/>
                </a:solidFill>
                <a:effectLst/>
                <a:uLnTx/>
                <a:uFillTx/>
                <a:latin typeface="Arial"/>
                <a:cs typeface="Arial"/>
                <a:sym typeface="Arial"/>
              </a:rPr>
              <a:t>merging</a:t>
            </a:r>
            <a:r>
              <a:rPr kumimoji="0" lang="fr-FR" sz="2400" b="0" i="0" u="none" strike="noStrike" kern="0" cap="none" spc="0" normalizeH="0" baseline="0" noProof="0" dirty="0">
                <a:ln>
                  <a:noFill/>
                </a:ln>
                <a:solidFill>
                  <a:srgbClr val="000000"/>
                </a:solidFill>
                <a:effectLst/>
                <a:uLnTx/>
                <a:uFillTx/>
                <a:latin typeface="Arial"/>
                <a:cs typeface="Arial"/>
                <a:sym typeface="Arial"/>
              </a:rPr>
              <a:t> genres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2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400" b="0" i="0" u="none" strike="noStrike" kern="0" cap="none" spc="0" normalizeH="0" baseline="0" noProof="0" dirty="0" err="1">
                <a:ln>
                  <a:noFill/>
                </a:ln>
                <a:solidFill>
                  <a:srgbClr val="000000"/>
                </a:solidFill>
                <a:effectLst/>
                <a:uLnTx/>
                <a:uFillTx/>
                <a:latin typeface="Arial"/>
                <a:cs typeface="Arial"/>
                <a:sym typeface="Arial"/>
              </a:rPr>
              <a:t>Studies</a:t>
            </a:r>
            <a:r>
              <a:rPr kumimoji="0" lang="fr-FR" sz="2400" b="0" i="0" u="none" strike="noStrike" kern="0" cap="none" spc="0" normalizeH="0" baseline="0" noProof="0" dirty="0">
                <a:ln>
                  <a:noFill/>
                </a:ln>
                <a:solidFill>
                  <a:srgbClr val="000000"/>
                </a:solidFill>
                <a:effectLst/>
                <a:uLnTx/>
                <a:uFillTx/>
                <a:latin typeface="Arial"/>
                <a:cs typeface="Arial"/>
                <a:sym typeface="Arial"/>
              </a:rPr>
              <a:t> on digital genres</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600" b="0" i="0" u="none" strike="noStrike" kern="0" cap="none" spc="0" normalizeH="0" baseline="0" noProof="0" dirty="0">
                <a:ln>
                  <a:noFill/>
                </a:ln>
                <a:solidFill>
                  <a:srgbClr val="000000"/>
                </a:solidFill>
                <a:effectLst/>
                <a:uLnTx/>
                <a:uFillTx/>
                <a:latin typeface="Arial"/>
                <a:cs typeface="Arial"/>
                <a:sym typeface="Arial"/>
              </a:rPr>
              <a:t>(</a:t>
            </a:r>
            <a:r>
              <a:rPr kumimoji="0" lang="fr-FR" sz="1600" b="0" i="0" u="none" strike="noStrike" kern="0" cap="none" spc="0" normalizeH="0" baseline="0" noProof="0" dirty="0" err="1">
                <a:ln>
                  <a:noFill/>
                </a:ln>
                <a:solidFill>
                  <a:srgbClr val="000000"/>
                </a:solidFill>
                <a:effectLst/>
                <a:uLnTx/>
                <a:uFillTx/>
                <a:latin typeface="Arial"/>
                <a:cs typeface="Arial"/>
                <a:sym typeface="Arial"/>
              </a:rPr>
              <a:t>Belcher</a:t>
            </a:r>
            <a:r>
              <a:rPr kumimoji="0" lang="fr-FR" sz="1600" b="0" i="0" u="none" strike="noStrike" kern="0" cap="none" spc="0" normalizeH="0" baseline="0" noProof="0" dirty="0">
                <a:ln>
                  <a:noFill/>
                </a:ln>
                <a:solidFill>
                  <a:srgbClr val="000000"/>
                </a:solidFill>
                <a:effectLst/>
                <a:uLnTx/>
                <a:uFillTx/>
                <a:latin typeface="Arial"/>
                <a:cs typeface="Arial"/>
                <a:sym typeface="Arial"/>
              </a:rPr>
              <a:t> 2023, Rowley-Jolivet &amp; Carter-Thomas 2023, Hafner, 2018, Luzon, 2023, Perez-</a:t>
            </a:r>
            <a:r>
              <a:rPr kumimoji="0" lang="fr-FR" sz="1600" b="0" i="0" u="none" strike="noStrike" kern="0" cap="none" spc="0" normalizeH="0" baseline="0" noProof="0" dirty="0" err="1">
                <a:ln>
                  <a:noFill/>
                </a:ln>
                <a:solidFill>
                  <a:srgbClr val="000000"/>
                </a:solidFill>
                <a:effectLst/>
                <a:uLnTx/>
                <a:uFillTx/>
                <a:latin typeface="Arial"/>
                <a:cs typeface="Arial"/>
                <a:sym typeface="Arial"/>
              </a:rPr>
              <a:t>Llantada</a:t>
            </a:r>
            <a:r>
              <a:rPr kumimoji="0" lang="fr-FR" sz="1600" b="0" i="0" u="none" strike="noStrike" kern="0" cap="none" spc="0" normalizeH="0" baseline="0" noProof="0" dirty="0">
                <a:ln>
                  <a:noFill/>
                </a:ln>
                <a:solidFill>
                  <a:srgbClr val="000000"/>
                </a:solidFill>
                <a:effectLst/>
                <a:uLnTx/>
                <a:uFillTx/>
                <a:latin typeface="Arial"/>
                <a:cs typeface="Arial"/>
                <a:sym typeface="Arial"/>
              </a:rPr>
              <a:t> 2024, Tardy 2023)</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6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400" b="0" i="0" u="none" strike="noStrike" kern="0" cap="none" spc="0" normalizeH="0" baseline="0" noProof="0" dirty="0">
                <a:ln>
                  <a:noFill/>
                </a:ln>
                <a:solidFill>
                  <a:srgbClr val="000000"/>
                </a:solidFill>
                <a:effectLst/>
                <a:uLnTx/>
                <a:uFillTx/>
                <a:latin typeface="Arial"/>
                <a:cs typeface="Arial"/>
                <a:sym typeface="Arial"/>
              </a:rPr>
              <a:t>Attitudes and </a:t>
            </a:r>
            <a:r>
              <a:rPr kumimoji="0" lang="fr-FR" sz="2400" b="0" i="0" u="none" strike="noStrike" kern="0" cap="none" spc="0" normalizeH="0" baseline="0" noProof="0" dirty="0" err="1">
                <a:ln>
                  <a:noFill/>
                </a:ln>
                <a:solidFill>
                  <a:srgbClr val="000000"/>
                </a:solidFill>
                <a:effectLst/>
                <a:uLnTx/>
                <a:uFillTx/>
                <a:latin typeface="Arial"/>
                <a:cs typeface="Arial"/>
                <a:sym typeface="Arial"/>
              </a:rPr>
              <a:t>choices</a:t>
            </a:r>
            <a:r>
              <a:rPr kumimoji="0" lang="fr-FR" sz="2400" b="0" i="0" u="none" strike="noStrike" kern="0" cap="none" spc="0" normalizeH="0" baseline="0" noProof="0" dirty="0">
                <a:ln>
                  <a:noFill/>
                </a:ln>
                <a:solidFill>
                  <a:srgbClr val="000000"/>
                </a:solidFill>
                <a:effectLst/>
                <a:uLnTx/>
                <a:uFillTx/>
                <a:latin typeface="Arial"/>
                <a:cs typeface="Arial"/>
                <a:sym typeface="Arial"/>
              </a:rPr>
              <a:t>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24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400" b="0" i="0" u="none" strike="noStrike" kern="0" cap="none" spc="0" normalizeH="0" baseline="0" noProof="0" dirty="0">
                <a:ln>
                  <a:noFill/>
                </a:ln>
                <a:solidFill>
                  <a:srgbClr val="000000"/>
                </a:solidFill>
                <a:effectLst/>
                <a:uLnTx/>
                <a:uFillTx/>
                <a:latin typeface="Arial"/>
                <a:cs typeface="Arial"/>
                <a:sym typeface="Arial"/>
              </a:rPr>
              <a:t>Campus </a:t>
            </a:r>
            <a:r>
              <a:rPr kumimoji="0" lang="fr-FR" sz="2400" b="0" i="0" u="none" strike="noStrike" kern="0" cap="none" spc="0" normalizeH="0" baseline="0" noProof="0" dirty="0" err="1">
                <a:ln>
                  <a:noFill/>
                </a:ln>
                <a:solidFill>
                  <a:srgbClr val="000000"/>
                </a:solidFill>
                <a:effectLst/>
                <a:uLnTx/>
                <a:uFillTx/>
                <a:latin typeface="Arial"/>
                <a:cs typeface="Arial"/>
                <a:sym typeface="Arial"/>
              </a:rPr>
              <a:t>Iberus</a:t>
            </a:r>
            <a:r>
              <a:rPr kumimoji="0" lang="fr-FR" sz="2400" b="0" i="0" u="none" strike="noStrike" kern="0" cap="none" spc="0" normalizeH="0" baseline="0" noProof="0" dirty="0">
                <a:ln>
                  <a:noFill/>
                </a:ln>
                <a:solidFill>
                  <a:srgbClr val="000000"/>
                </a:solidFill>
                <a:effectLst/>
                <a:uLnTx/>
                <a:uFillTx/>
                <a:latin typeface="Arial"/>
                <a:cs typeface="Arial"/>
                <a:sym typeface="Arial"/>
              </a:rPr>
              <a:t> consortium : </a:t>
            </a:r>
            <a:r>
              <a:rPr kumimoji="0" lang="fr-FR" sz="2000" b="0" i="0" u="none" strike="noStrike" kern="0" cap="none" spc="0" normalizeH="0" baseline="0" noProof="0" dirty="0">
                <a:ln>
                  <a:noFill/>
                </a:ln>
                <a:solidFill>
                  <a:srgbClr val="000000"/>
                </a:solidFill>
                <a:effectLst/>
                <a:uLnTx/>
                <a:uFillTx/>
                <a:latin typeface="Arial"/>
                <a:cs typeface="Arial"/>
                <a:sym typeface="Arial"/>
              </a:rPr>
              <a:t>a </a:t>
            </a:r>
            <a:r>
              <a:rPr kumimoji="0" lang="fr-FR" sz="2000" b="0" i="0" u="none" strike="noStrike" kern="0" cap="none" spc="0" normalizeH="0" baseline="0" noProof="0" dirty="0" err="1">
                <a:ln>
                  <a:noFill/>
                </a:ln>
                <a:solidFill>
                  <a:srgbClr val="000000"/>
                </a:solidFill>
                <a:effectLst/>
                <a:uLnTx/>
                <a:uFillTx/>
                <a:latin typeface="Arial"/>
                <a:cs typeface="Arial"/>
                <a:sym typeface="Arial"/>
              </a:rPr>
              <a:t>previous</a:t>
            </a:r>
            <a:r>
              <a:rPr kumimoji="0" lang="fr-FR" sz="2000" b="0" i="0" u="none" strike="noStrike" kern="0" cap="none" spc="0" normalizeH="0" baseline="0" noProof="0" dirty="0">
                <a:ln>
                  <a:noFill/>
                </a:ln>
                <a:solidFill>
                  <a:srgbClr val="000000"/>
                </a:solidFill>
                <a:effectLst/>
                <a:uLnTx/>
                <a:uFillTx/>
                <a:latin typeface="Arial"/>
                <a:cs typeface="Arial"/>
                <a:sym typeface="Arial"/>
              </a:rPr>
              <a:t> quantitative </a:t>
            </a:r>
            <a:r>
              <a:rPr kumimoji="0" lang="fr-FR" sz="2000" b="0" i="0" u="none" strike="noStrike" kern="0" cap="none" spc="0" normalizeH="0" baseline="0" noProof="0" dirty="0" err="1">
                <a:ln>
                  <a:noFill/>
                </a:ln>
                <a:solidFill>
                  <a:srgbClr val="000000"/>
                </a:solidFill>
                <a:effectLst/>
                <a:uLnTx/>
                <a:uFillTx/>
                <a:latin typeface="Arial"/>
                <a:cs typeface="Arial"/>
                <a:sym typeface="Arial"/>
              </a:rPr>
              <a:t>survey</a:t>
            </a:r>
            <a:endParaRPr kumimoji="0" lang="fr-FR" sz="2000" b="0" i="0" u="none" strike="noStrike" kern="0" cap="none" spc="0" normalizeH="0" baseline="0" noProof="0" dirty="0">
              <a:ln>
                <a:noFill/>
              </a:ln>
              <a:solidFill>
                <a:srgbClr val="000000"/>
              </a:solidFill>
              <a:effectLst/>
              <a:uLnTx/>
              <a:uFillTx/>
              <a:latin typeface="Arial"/>
              <a:cs typeface="Arial"/>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1600" b="0" i="0" u="none" strike="noStrike" kern="0" cap="none" spc="0" normalizeH="0" baseline="0" noProof="0" dirty="0">
                <a:ln>
                  <a:noFill/>
                </a:ln>
                <a:solidFill>
                  <a:srgbClr val="000000"/>
                </a:solidFill>
                <a:effectLst/>
                <a:uLnTx/>
                <a:uFillTx/>
                <a:latin typeface="Arial"/>
                <a:cs typeface="Arial"/>
                <a:sym typeface="Arial"/>
              </a:rPr>
              <a:t>(Perez-</a:t>
            </a:r>
            <a:r>
              <a:rPr kumimoji="0" lang="fr-FR" sz="1600" b="0" i="0" u="none" strike="noStrike" kern="0" cap="none" spc="0" normalizeH="0" baseline="0" noProof="0" dirty="0" err="1">
                <a:ln>
                  <a:noFill/>
                </a:ln>
                <a:solidFill>
                  <a:srgbClr val="000000"/>
                </a:solidFill>
                <a:effectLst/>
                <a:uLnTx/>
                <a:uFillTx/>
                <a:latin typeface="Arial"/>
                <a:cs typeface="Arial"/>
                <a:sym typeface="Arial"/>
              </a:rPr>
              <a:t>Llantada</a:t>
            </a:r>
            <a:r>
              <a:rPr kumimoji="0" lang="fr-FR" sz="1600" b="0" i="0" u="none" strike="noStrike" kern="0" cap="none" spc="0" normalizeH="0" baseline="0" noProof="0" dirty="0">
                <a:ln>
                  <a:noFill/>
                </a:ln>
                <a:solidFill>
                  <a:srgbClr val="000000"/>
                </a:solidFill>
                <a:effectLst/>
                <a:uLnTx/>
                <a:uFillTx/>
                <a:latin typeface="Arial"/>
                <a:cs typeface="Arial"/>
                <a:sym typeface="Arial"/>
              </a:rPr>
              <a:t> et al 2022)</a:t>
            </a:r>
          </a:p>
        </p:txBody>
      </p:sp>
      <p:sp>
        <p:nvSpPr>
          <p:cNvPr id="3" name="Flèche vers la droite 2"/>
          <p:cNvSpPr/>
          <p:nvPr/>
        </p:nvSpPr>
        <p:spPr>
          <a:xfrm>
            <a:off x="3452642" y="5263564"/>
            <a:ext cx="626064" cy="21129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fr-FR"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ZoneTexte 9"/>
          <p:cNvSpPr txBox="1"/>
          <p:nvPr/>
        </p:nvSpPr>
        <p:spPr>
          <a:xfrm>
            <a:off x="4383504" y="5112164"/>
            <a:ext cx="2934202"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fr-FR" sz="2400" b="0" i="0" u="none" strike="noStrike" kern="0" cap="none" spc="0" normalizeH="0" baseline="0" noProof="0" dirty="0" err="1">
                <a:ln>
                  <a:noFill/>
                </a:ln>
                <a:solidFill>
                  <a:srgbClr val="000000"/>
                </a:solidFill>
                <a:effectLst/>
                <a:uLnTx/>
                <a:uFillTx/>
                <a:latin typeface="Arial"/>
                <a:cs typeface="Arial"/>
                <a:sym typeface="Arial"/>
              </a:rPr>
              <a:t>s</a:t>
            </a:r>
            <a:r>
              <a:rPr kumimoji="0" lang="fr-FR" sz="2400" b="0" i="0" u="none" strike="noStrike" kern="0" cap="none" spc="0" normalizeH="0" baseline="0" noProof="0">
                <a:ln>
                  <a:noFill/>
                </a:ln>
                <a:solidFill>
                  <a:srgbClr val="000000"/>
                </a:solidFill>
                <a:effectLst/>
                <a:uLnTx/>
                <a:uFillTx/>
                <a:latin typeface="Arial"/>
                <a:cs typeface="Arial"/>
                <a:sym typeface="Arial"/>
              </a:rPr>
              <a:t>kills</a:t>
            </a:r>
            <a:r>
              <a:rPr kumimoji="0" lang="fr-FR" sz="2400" b="0" i="0" u="none" strike="noStrike" kern="0" cap="none" spc="0" normalizeH="0" baseline="0" noProof="0" dirty="0">
                <a:ln>
                  <a:noFill/>
                </a:ln>
                <a:solidFill>
                  <a:srgbClr val="000000"/>
                </a:solidFill>
                <a:effectLst/>
                <a:uLnTx/>
                <a:uFillTx/>
                <a:latin typeface="Arial"/>
                <a:cs typeface="Arial"/>
                <a:sym typeface="Arial"/>
              </a:rPr>
              <a:t> and training</a:t>
            </a:r>
          </a:p>
        </p:txBody>
      </p:sp>
    </p:spTree>
    <p:extLst>
      <p:ext uri="{BB962C8B-B14F-4D97-AF65-F5344CB8AC3E}">
        <p14:creationId xmlns:p14="http://schemas.microsoft.com/office/powerpoint/2010/main" val="1425002950"/>
      </p:ext>
    </p:extLst>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Thème Office">
  <a:themeElements>
    <a:clrScheme name="Personnalisée 17">
      <a:dk1>
        <a:srgbClr val="000000"/>
      </a:dk1>
      <a:lt1>
        <a:srgbClr val="FFFFFF"/>
      </a:lt1>
      <a:dk2>
        <a:srgbClr val="BEAD8A"/>
      </a:dk2>
      <a:lt2>
        <a:srgbClr val="443A31"/>
      </a:lt2>
      <a:accent1>
        <a:srgbClr val="009DE0"/>
      </a:accent1>
      <a:accent2>
        <a:srgbClr val="63C6F5"/>
      </a:accent2>
      <a:accent3>
        <a:srgbClr val="9FDAF9"/>
      </a:accent3>
      <a:accent4>
        <a:srgbClr val="9F3E91"/>
      </a:accent4>
      <a:accent5>
        <a:srgbClr val="DACC52"/>
      </a:accent5>
      <a:accent6>
        <a:srgbClr val="EC6C43"/>
      </a:accent6>
      <a:hlink>
        <a:srgbClr val="9F3E91"/>
      </a:hlink>
      <a:folHlink>
        <a:srgbClr val="34B1A9"/>
      </a:folHlink>
    </a:clrScheme>
    <a:fontScheme name="Office Classiqu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2801</TotalTime>
  <Words>4740</Words>
  <Application>Microsoft Office PowerPoint</Application>
  <PresentationFormat>Grand écran</PresentationFormat>
  <Paragraphs>472</Paragraphs>
  <Slides>35</Slides>
  <Notes>25</Notes>
  <HiddenSlides>0</HiddenSlides>
  <MMClips>0</MMClips>
  <ScaleCrop>false</ScaleCrop>
  <HeadingPairs>
    <vt:vector size="8" baseType="variant">
      <vt:variant>
        <vt:lpstr>Polices utilisées</vt:lpstr>
      </vt:variant>
      <vt:variant>
        <vt:i4>5</vt:i4>
      </vt:variant>
      <vt:variant>
        <vt:lpstr>Thème</vt:lpstr>
      </vt:variant>
      <vt:variant>
        <vt:i4>3</vt:i4>
      </vt:variant>
      <vt:variant>
        <vt:lpstr>Serveurs OLE incorporés</vt:lpstr>
      </vt:variant>
      <vt:variant>
        <vt:i4>1</vt:i4>
      </vt:variant>
      <vt:variant>
        <vt:lpstr>Titres des diapositives</vt:lpstr>
      </vt:variant>
      <vt:variant>
        <vt:i4>35</vt:i4>
      </vt:variant>
    </vt:vector>
  </HeadingPairs>
  <TitlesOfParts>
    <vt:vector size="44" baseType="lpstr">
      <vt:lpstr>Arial</vt:lpstr>
      <vt:lpstr>Brix Slab Bold</vt:lpstr>
      <vt:lpstr>Calibri</vt:lpstr>
      <vt:lpstr>Lucida Grande</vt:lpstr>
      <vt:lpstr>Wingdings</vt:lpstr>
      <vt:lpstr>Tema de Office</vt:lpstr>
      <vt:lpstr>1_Thème Office</vt:lpstr>
      <vt:lpstr>1_Tema de Office</vt:lpstr>
      <vt:lpstr>Worksheet</vt:lpstr>
      <vt:lpstr> 13th International Conference Synergies in Communication (SiC 2025) 30- 31 October 2025 </vt:lpstr>
      <vt:lpstr>Background</vt:lpstr>
      <vt:lpstr>Language use and Higher education in France </vt:lpstr>
      <vt:lpstr>2016-2026</vt:lpstr>
      <vt:lpstr>Digital language and communication training for  EU scientists</vt:lpstr>
      <vt:lpstr>Project partners</vt:lpstr>
      <vt:lpstr>Aims of the DILAN project</vt:lpstr>
      <vt:lpstr>From attitudes and practices to training</vt:lpstr>
      <vt:lpstr>DILAN Theoretical frameworks </vt:lpstr>
      <vt:lpstr>My general theoretical approaches</vt:lpstr>
      <vt:lpstr>Step 1: Study of digital science communication practices</vt:lpstr>
      <vt:lpstr>Step 2: Development of digital training resources</vt:lpstr>
      <vt:lpstr>Step 3: Piloting and implementation of training</vt:lpstr>
      <vt:lpstr>Step 4: Development of technological infrastructure</vt:lpstr>
      <vt:lpstr>DILAN (Work Package 2): Interview campaign (2023)</vt:lpstr>
      <vt:lpstr>What did we ask?</vt:lpstr>
      <vt:lpstr>What did we ask about the use of the English language?</vt:lpstr>
      <vt:lpstr>RESULTS: digital science communication practices  DILAN 2023</vt:lpstr>
      <vt:lpstr>DILAN: Participant Profiles (N = 60) </vt:lpstr>
      <vt:lpstr>Language use</vt:lpstr>
      <vt:lpstr>Peer to peer communication</vt:lpstr>
      <vt:lpstr>Digital genres  </vt:lpstr>
      <vt:lpstr>Outreach </vt:lpstr>
      <vt:lpstr>Other examples of outreach</vt:lpstr>
      <vt:lpstr>Social media</vt:lpstr>
      <vt:lpstr>Established outreach practices </vt:lpstr>
      <vt:lpstr>DILAN Female Testimonials (each containing English usage practices)</vt:lpstr>
      <vt:lpstr>Schools, teacher training, Citizen Science initiatives. </vt:lpstr>
      <vt:lpstr>Future training needs</vt:lpstr>
      <vt:lpstr>A fine balancing act?</vt:lpstr>
      <vt:lpstr>Présentation PowerPoint</vt:lpstr>
      <vt:lpstr>Observing positioning and attitudes over a 10-year period.</vt:lpstr>
      <vt:lpstr>Going further</vt:lpstr>
      <vt:lpstr>References</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language and communication resources for  EU scientists</dc:title>
  <dc:creator>AA</dc:creator>
  <cp:lastModifiedBy>Alexandra Reynolds</cp:lastModifiedBy>
  <cp:revision>211</cp:revision>
  <dcterms:created xsi:type="dcterms:W3CDTF">2023-01-21T07:22:38Z</dcterms:created>
  <dcterms:modified xsi:type="dcterms:W3CDTF">2025-11-18T13:03:14Z</dcterms:modified>
</cp:coreProperties>
</file>