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2"/>
  </p:sldMasterIdLst>
  <p:notesMasterIdLst>
    <p:notesMasterId r:id="rId19"/>
  </p:notesMasterIdLst>
  <p:handoutMasterIdLst>
    <p:handoutMasterId r:id="rId20"/>
  </p:handoutMasterIdLst>
  <p:sldIdLst>
    <p:sldId id="2145707741" r:id="rId13"/>
    <p:sldId id="732" r:id="rId14"/>
    <p:sldId id="2147470697" r:id="rId15"/>
    <p:sldId id="2147470696" r:id="rId16"/>
    <p:sldId id="300" r:id="rId17"/>
    <p:sldId id="2145707749" r:id="rId18"/>
  </p:sldIdLst>
  <p:sldSz cx="12192000" cy="6858000"/>
  <p:notesSz cx="6858000" cy="9144000"/>
  <p:embeddedFontLst>
    <p:embeddedFont>
      <p:font typeface="Ericsson Hilda" pitchFamily="2" charset="0"/>
      <p:regular r:id="rId21"/>
      <p:bold r:id="rId22"/>
      <p:italic r:id="rId23"/>
      <p:boldItalic r:id="rId24"/>
    </p:embeddedFont>
    <p:embeddedFont>
      <p:font typeface="Ericsson Hilda ExtraBold" pitchFamily="2" charset="0"/>
      <p:bold r:id="rId25"/>
    </p:embeddedFont>
    <p:embeddedFont>
      <p:font typeface="Ericsson Hilda ExtraLight" pitchFamily="2" charset="0"/>
      <p:regular r:id="rId26"/>
    </p:embeddedFont>
    <p:embeddedFont>
      <p:font typeface="Ericsson Hilda Light" pitchFamily="2" charset="0"/>
      <p:regular r:id="rId27"/>
      <p:italic r:id="rId28"/>
    </p:embeddedFont>
    <p:embeddedFont>
      <p:font typeface="Ericsson Technical Icons" pitchFamily="2" charset="0"/>
      <p:regular r:id="rId29"/>
      <p:bold r:id="rId30"/>
      <p:italic r:id="rId31"/>
      <p:boldItalic r:id="rId32"/>
    </p:embeddedFont>
    <p:embeddedFont>
      <p:font typeface="Palanquin" panose="020B0004020203020204" pitchFamily="34" charset="77"/>
      <p:regular r:id="rId33"/>
      <p:bold r:id="rId34"/>
    </p:embeddedFont>
    <p:embeddedFont>
      <p:font typeface="Palanquin Medium" panose="020B0004020203020204" pitchFamily="34" charset="77"/>
      <p:regular r:id="rId35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291388-B1B4-6982-6EE1-3B50ED69AD80}" name="Attila Mihály" initials="AM" userId="S::attila.mihaly@ericsson.com::d20a1af6-0810-4be3-b281-5ed19be0cb7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5"/>
    <p:restoredTop sz="94635"/>
  </p:normalViewPr>
  <p:slideViewPr>
    <p:cSldViewPr snapToGrid="0">
      <p:cViewPr varScale="1">
        <p:scale>
          <a:sx n="99" d="100"/>
          <a:sy n="99" d="100"/>
        </p:scale>
        <p:origin x="200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40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6G Data Framework Standardization at ETH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6G Data Framework Standardization at ETH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6G Data Framework Standardization at ETH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58E4A2-C872-42D9-ACE3-95BC06DB109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270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QoE</a:t>
            </a:r>
            <a:r>
              <a:rPr lang="en-US" dirty="0"/>
              <a:t> = throughput and latency </a:t>
            </a:r>
            <a:r>
              <a:rPr lang="en-US"/>
              <a:t>requirements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6G Data Framework Standardization at ETH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3210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Full migration in 45ms</a:t>
            </a:r>
          </a:p>
          <a:p>
            <a:r>
              <a:rPr lang="en-US" dirty="0"/>
              <a:t>Static migration takes long (green-yellow) Dynamic migration is very short (yellow-red)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6G Data Framework Standardization at ETH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6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6G Data Framework Standardization at ETH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 dirty="0">
                <a:solidFill>
                  <a:schemeClr val="tx1"/>
                </a:solidFill>
                <a:latin typeface="+mn-lt"/>
              </a:rPr>
              <a:t>  |  2025-11-12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1 smaller colum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C8FC9BDE-AACF-FAD9-0569-2308D75B1812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3989B81D-94DE-1159-ADB9-A5A03B074B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1662761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2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105FD79D-9BC3-0408-DF33-0CA55CC3DCD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D355044D-CD56-AB10-6CA0-CA0669B906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4886628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 and 3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09FDE7F6-BBC9-8CC3-CB40-B28724FF07B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D6BED84F-1648-A661-5267-B4AD41FD9C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5394992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4 column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44FC84B-7E22-F949-A48C-665D3900E6CC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E1FC2882-E07D-F2B8-C050-E922C4080D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044934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4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CFC6A99-DACF-36D5-6C3E-4DC5345A9049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7AA30C5B-96B9-3D1E-B8FE-49DE04E538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5743222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Pag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A103FF1A-D345-1C56-590F-D823A889B028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0EAB151C-EA5D-17DC-B535-00FFB9FD81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015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8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3573FEDA-98AE-F7E3-43DF-75A830443C4A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Logo">
            <a:extLst>
              <a:ext uri="{FF2B5EF4-FFF2-40B4-BE49-F238E27FC236}">
                <a16:creationId xmlns:a16="http://schemas.microsoft.com/office/drawing/2014/main" id="{AFF8CACC-7FD5-4CBA-651F-A83C83174B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422095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4195" y="5004940"/>
            <a:ext cx="6045994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2" name="image">
            <a:extLst>
              <a:ext uri="{FF2B5EF4-FFF2-40B4-BE49-F238E27FC236}">
                <a16:creationId xmlns:a16="http://schemas.microsoft.com/office/drawing/2014/main" id="{3DDE3DF2-4191-6EC8-7BFC-F1AAA9CFC1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77" y="2259975"/>
            <a:ext cx="2120176" cy="2121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000C8FCC-57E5-3E43-E21A-B3EDA1DB3E60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6944A971-8DF1-600E-1D36-CB1EC2440F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77" y="2260680"/>
            <a:ext cx="2119473" cy="2120400"/>
          </a:xfrm>
          <a:prstGeom prst="rect">
            <a:avLst/>
          </a:prstGeom>
        </p:spPr>
      </p:pic>
      <p:sp>
        <p:nvSpPr>
          <p:cNvPr id="2" name="SubTitle_TM">
            <a:extLst>
              <a:ext uri="{FF2B5EF4-FFF2-40B4-BE49-F238E27FC236}">
                <a16:creationId xmlns:a16="http://schemas.microsoft.com/office/drawing/2014/main" id="{FCF1ABC6-0A4C-6C18-E8A5-415153FD00B6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4195" y="5004940"/>
            <a:ext cx="6045994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</p:spTree>
    <p:extLst>
      <p:ext uri="{BB962C8B-B14F-4D97-AF65-F5344CB8AC3E}">
        <p14:creationId xmlns:p14="http://schemas.microsoft.com/office/powerpoint/2010/main" val="30271482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lide 5">
    <p:bg>
      <p:bgPr>
        <a:solidFill>
          <a:srgbClr val="FC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E097F2-5483-0FA0-D01A-5BC1BC40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533475"/>
            <a:ext cx="8568431" cy="931341"/>
          </a:xfrm>
        </p:spPr>
        <p:txBody>
          <a:bodyPr/>
          <a:lstStyle>
            <a:lvl1pPr>
              <a:defRPr>
                <a:solidFill>
                  <a:srgbClr val="3B0014"/>
                </a:solidFill>
              </a:defRPr>
            </a:lvl1pPr>
          </a:lstStyle>
          <a:p>
            <a:r>
              <a:rPr lang="en-GB" err="1"/>
              <a:t>iNSTRUCTIONS</a:t>
            </a:r>
            <a:endParaRPr lang="en-GB"/>
          </a:p>
        </p:txBody>
      </p:sp>
      <p:sp>
        <p:nvSpPr>
          <p:cNvPr id="122" name="Equals 121">
            <a:extLst>
              <a:ext uri="{FF2B5EF4-FFF2-40B4-BE49-F238E27FC236}">
                <a16:creationId xmlns:a16="http://schemas.microsoft.com/office/drawing/2014/main" id="{029C3608-1FD2-6C3F-2F9F-1E26324E18BF}"/>
              </a:ext>
            </a:extLst>
          </p:cNvPr>
          <p:cNvSpPr/>
          <p:nvPr userDrawn="1"/>
        </p:nvSpPr>
        <p:spPr>
          <a:xfrm rot="10800000">
            <a:off x="-2260601" y="5966971"/>
            <a:ext cx="16700501" cy="715108"/>
          </a:xfrm>
          <a:prstGeom prst="mathEqual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023F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FC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AFF70F-A18B-52D8-0578-D0F105C26B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47" b="9002"/>
          <a:stretch/>
        </p:blipFill>
        <p:spPr>
          <a:xfrm>
            <a:off x="10159999" y="435429"/>
            <a:ext cx="1588574" cy="32657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7E8B78-6865-93B1-B8A2-BD2B14B79FD6}"/>
              </a:ext>
            </a:extLst>
          </p:cNvPr>
          <p:cNvSpPr/>
          <p:nvPr userDrawn="1"/>
        </p:nvSpPr>
        <p:spPr>
          <a:xfrm>
            <a:off x="762000" y="1655648"/>
            <a:ext cx="10515599" cy="472090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85750" indent="-285750" defTabSz="914400">
              <a:lnSpc>
                <a:spcPct val="90000"/>
              </a:lnSpc>
              <a:spcBef>
                <a:spcPct val="0"/>
              </a:spcBef>
              <a:buClr>
                <a:srgbClr val="FF023F"/>
              </a:buClr>
              <a:buFont typeface="Courier New" panose="02070309020205020404" pitchFamily="49" charset="0"/>
              <a:buChar char="o"/>
            </a:pPr>
            <a:endParaRPr lang="en-US">
              <a:solidFill>
                <a:srgbClr val="3B0014"/>
              </a:solidFill>
              <a:latin typeface="+mn-lt"/>
              <a:ea typeface="Inter" panose="02000503000000020004" pitchFamily="2" charset="0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90000"/>
              </a:lnSpc>
              <a:spcBef>
                <a:spcPct val="0"/>
              </a:spcBef>
              <a:buClr>
                <a:srgbClr val="FF023F"/>
              </a:buClr>
              <a:buFont typeface="Courier New" panose="02070309020205020404" pitchFamily="49" charset="0"/>
              <a:buChar char="o"/>
            </a:pPr>
            <a:endParaRPr lang="en-US">
              <a:solidFill>
                <a:srgbClr val="3B0014"/>
              </a:solidFill>
              <a:latin typeface="+mn-lt"/>
              <a:ea typeface="Inter" panose="02000503000000020004" pitchFamily="2" charset="0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90000"/>
              </a:lnSpc>
              <a:spcBef>
                <a:spcPct val="0"/>
              </a:spcBef>
              <a:buClr>
                <a:srgbClr val="FF832A"/>
              </a:buClr>
              <a:buFont typeface="Wingdings" panose="05000000000000000000" pitchFamily="2" charset="2"/>
              <a:buChar char="§"/>
            </a:pPr>
            <a:endParaRPr lang="en-US">
              <a:solidFill>
                <a:srgbClr val="3B0014"/>
              </a:solidFill>
              <a:latin typeface="+mn-lt"/>
              <a:ea typeface="Inter" panose="02000503000000020004" pitchFamily="2" charset="0"/>
              <a:cs typeface="Arial" panose="020B0604020202020204" pitchFamily="34" charset="0"/>
            </a:endParaRPr>
          </a:p>
          <a:p>
            <a:pPr marL="285750" indent="-285750" defTabSz="914400">
              <a:lnSpc>
                <a:spcPct val="90000"/>
              </a:lnSpc>
              <a:spcBef>
                <a:spcPct val="0"/>
              </a:spcBef>
              <a:buClr>
                <a:srgbClr val="FF832A"/>
              </a:buClr>
              <a:buFont typeface="Wingdings" panose="05000000000000000000" pitchFamily="2" charset="2"/>
              <a:buChar char="§"/>
            </a:pPr>
            <a:endParaRPr lang="en-US">
              <a:solidFill>
                <a:srgbClr val="3B0014"/>
              </a:solidFill>
              <a:latin typeface="+mn-lt"/>
              <a:ea typeface="Inter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9FBFB9E-ECB4-8865-D8F1-2F2F7F05B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913" y="1933154"/>
            <a:ext cx="10134600" cy="4033817"/>
          </a:xfrm>
        </p:spPr>
        <p:txBody>
          <a:bodyPr/>
          <a:lstStyle>
            <a:lvl1pPr>
              <a:defRPr>
                <a:solidFill>
                  <a:srgbClr val="3B0014"/>
                </a:solidFill>
              </a:defRPr>
            </a:lvl1pPr>
            <a:lvl2pPr>
              <a:defRPr>
                <a:solidFill>
                  <a:srgbClr val="3B0014"/>
                </a:solidFill>
              </a:defRPr>
            </a:lvl2pPr>
            <a:lvl3pPr>
              <a:defRPr>
                <a:solidFill>
                  <a:srgbClr val="3B0014"/>
                </a:solidFill>
              </a:defRPr>
            </a:lvl3pPr>
            <a:lvl4pPr>
              <a:defRPr>
                <a:solidFill>
                  <a:srgbClr val="3B0014"/>
                </a:solidFill>
              </a:defRPr>
            </a:lvl4pPr>
            <a:lvl5pPr>
              <a:defRPr>
                <a:solidFill>
                  <a:srgbClr val="3B0014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862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5">
    <p:bg>
      <p:bgPr>
        <a:solidFill>
          <a:srgbClr val="FC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E097F2-5483-0FA0-D01A-5BC1BC40B9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533475"/>
            <a:ext cx="10550769" cy="119868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ADD TITLE</a:t>
            </a:r>
          </a:p>
        </p:txBody>
      </p:sp>
      <p:sp>
        <p:nvSpPr>
          <p:cNvPr id="116" name="Text Placeholder 115">
            <a:extLst>
              <a:ext uri="{FF2B5EF4-FFF2-40B4-BE49-F238E27FC236}">
                <a16:creationId xmlns:a16="http://schemas.microsoft.com/office/drawing/2014/main" id="{166CD763-1821-8446-F032-C87273723F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2000" y="1898650"/>
            <a:ext cx="5122863" cy="38369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8" name="Picture Placeholder 117">
            <a:extLst>
              <a:ext uri="{FF2B5EF4-FFF2-40B4-BE49-F238E27FC236}">
                <a16:creationId xmlns:a16="http://schemas.microsoft.com/office/drawing/2014/main" id="{1A3ED620-10E1-C97A-4D46-D60F98BD6A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89650" y="1898650"/>
            <a:ext cx="5223119" cy="383698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23" name="Equals 122">
            <a:extLst>
              <a:ext uri="{FF2B5EF4-FFF2-40B4-BE49-F238E27FC236}">
                <a16:creationId xmlns:a16="http://schemas.microsoft.com/office/drawing/2014/main" id="{46C32CBC-5C15-9608-8177-B7F28B9D6363}"/>
              </a:ext>
            </a:extLst>
          </p:cNvPr>
          <p:cNvSpPr/>
          <p:nvPr userDrawn="1"/>
        </p:nvSpPr>
        <p:spPr>
          <a:xfrm rot="5400000">
            <a:off x="6981427" y="3035943"/>
            <a:ext cx="9580991" cy="715108"/>
          </a:xfrm>
          <a:prstGeom prst="mathEqual">
            <a:avLst/>
          </a:prstGeom>
          <a:gradFill flip="none" rotWithShape="1">
            <a:gsLst>
              <a:gs pos="0">
                <a:schemeClr val="tx1"/>
              </a:gs>
              <a:gs pos="100000">
                <a:srgbClr val="FF023F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rgbClr val="FC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CAFF70F-A18B-52D8-0578-D0F105C26B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47" b="9002"/>
          <a:stretch/>
        </p:blipFill>
        <p:spPr>
          <a:xfrm>
            <a:off x="730249" y="6116753"/>
            <a:ext cx="1588574" cy="3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930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78DD11F5-924D-4907-D01E-DCB632C069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Onl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D9A6888F-AC26-BA8F-0055-E808E294C9D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561136CD-F1DB-03FC-F814-EFB4397772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1686204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Title and 1 colum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17697191-0A85-B8C8-9EEC-2BBBCA05BA94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Logo">
            <a:extLst>
              <a:ext uri="{FF2B5EF4-FFF2-40B4-BE49-F238E27FC236}">
                <a16:creationId xmlns:a16="http://schemas.microsoft.com/office/drawing/2014/main" id="{74D3F1FB-D06C-DBD1-2450-16F10900A5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23623865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665247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2025-03-21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Logo">
            <a:extLst>
              <a:ext uri="{FF2B5EF4-FFF2-40B4-BE49-F238E27FC236}">
                <a16:creationId xmlns:a16="http://schemas.microsoft.com/office/drawing/2014/main" id="{ADDB58AC-4EFC-E7F9-0735-7729D36BFF82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10" r:id="rId2"/>
    <p:sldLayoutId id="2147483707" r:id="rId3"/>
    <p:sldLayoutId id="2147483709" r:id="rId4"/>
    <p:sldLayoutId id="2147483673" r:id="rId5"/>
    <p:sldLayoutId id="2147483712" r:id="rId6"/>
    <p:sldLayoutId id="2147483706" r:id="rId7"/>
    <p:sldLayoutId id="2147483713" r:id="rId8"/>
    <p:sldLayoutId id="2147483694" r:id="rId9"/>
    <p:sldLayoutId id="2147483714" r:id="rId10"/>
    <p:sldLayoutId id="2147483675" r:id="rId11"/>
    <p:sldLayoutId id="2147483716" r:id="rId12"/>
    <p:sldLayoutId id="2147483696" r:id="rId13"/>
    <p:sldLayoutId id="2147483715" r:id="rId14"/>
    <p:sldLayoutId id="2147483678" r:id="rId15"/>
    <p:sldLayoutId id="2147483717" r:id="rId16"/>
    <p:sldLayoutId id="2147483690" r:id="rId17"/>
    <p:sldLayoutId id="2147483718" r:id="rId18"/>
    <p:sldLayoutId id="2147483681" r:id="rId19"/>
    <p:sldLayoutId id="2147483719" r:id="rId20"/>
    <p:sldLayoutId id="2147483692" r:id="rId21"/>
    <p:sldLayoutId id="2147483720" r:id="rId22"/>
    <p:sldLayoutId id="2147483705" r:id="rId23"/>
    <p:sldLayoutId id="2147483726" r:id="rId24"/>
    <p:sldLayoutId id="2147483727" r:id="rId25"/>
  </p:sldLayoutIdLst>
  <p:hf sldNum="0" hd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9.xml"/><Relationship Id="rId7" Type="http://schemas.openxmlformats.org/officeDocument/2006/relationships/image" Target="../media/image2.emf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1.xml"/><Relationship Id="rId6" Type="http://schemas.openxmlformats.org/officeDocument/2006/relationships/image" Target="../media/image2.emf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A9C2736-225D-AE72-6C9B-61F776F1D44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5907" y="476250"/>
            <a:ext cx="10249786" cy="3457576"/>
          </a:xfrm>
          <a:ln>
            <a:noFill/>
          </a:ln>
        </p:spPr>
        <p:txBody>
          <a:bodyPr/>
          <a:lstStyle/>
          <a:p>
            <a:br>
              <a:rPr lang="en-US" b="1" dirty="0">
                <a:solidFill>
                  <a:srgbClr val="FFFF00"/>
                </a:solidFill>
              </a:rPr>
            </a:br>
            <a:r>
              <a:rPr lang="en-US" b="1" dirty="0">
                <a:solidFill>
                  <a:srgbClr val="FFFF00"/>
                </a:solidFill>
              </a:rPr>
              <a:t>DESIRE6G EU Project</a:t>
            </a:r>
            <a:br>
              <a:rPr lang="en-US" b="1" dirty="0">
                <a:solidFill>
                  <a:srgbClr val="FFFF00"/>
                </a:solidFill>
              </a:rPr>
            </a:br>
            <a:r>
              <a:rPr lang="en-US" sz="5400" b="1" dirty="0">
                <a:solidFill>
                  <a:srgbClr val="FFFF00"/>
                </a:solidFill>
              </a:rPr>
              <a:t>#1: Dynamic Slices</a:t>
            </a:r>
            <a:br>
              <a:rPr lang="en-US" sz="5400" b="1" dirty="0">
                <a:solidFill>
                  <a:srgbClr val="FFFF00"/>
                </a:solidFill>
              </a:rPr>
            </a:br>
            <a:r>
              <a:rPr lang="en-US" sz="5400" b="1" dirty="0">
                <a:solidFill>
                  <a:srgbClr val="FFFF00"/>
                </a:solidFill>
              </a:rPr>
              <a:t>#2: Cloud-native, </a:t>
            </a:r>
            <a:r>
              <a:rPr lang="en-US" sz="5400" b="1" dirty="0" err="1">
                <a:solidFill>
                  <a:srgbClr val="FFFF00"/>
                </a:solidFill>
              </a:rPr>
              <a:t>hw</a:t>
            </a:r>
            <a:r>
              <a:rPr lang="en-US" sz="5400" b="1" dirty="0">
                <a:solidFill>
                  <a:srgbClr val="FFFF00"/>
                </a:solidFill>
              </a:rPr>
              <a:t>-accelerated UP </a:t>
            </a:r>
            <a:br>
              <a:rPr lang="en-US" sz="5400" b="1" dirty="0">
                <a:solidFill>
                  <a:srgbClr val="FFFF00"/>
                </a:solidFill>
              </a:rPr>
            </a:br>
            <a:r>
              <a:rPr lang="en-US" sz="5400" b="1" dirty="0">
                <a:solidFill>
                  <a:srgbClr val="FFFF00"/>
                </a:solidFill>
              </a:rPr>
              <a:t>        for better efficiency  </a:t>
            </a:r>
            <a:endParaRPr lang="en-US" sz="7200" b="1" dirty="0">
              <a:solidFill>
                <a:srgbClr val="FFFF00"/>
              </a:solidFill>
            </a:endParaRPr>
          </a:p>
        </p:txBody>
      </p:sp>
      <p:pic>
        <p:nvPicPr>
          <p:cNvPr id="11" name="Logo">
            <a:extLst>
              <a:ext uri="{FF2B5EF4-FFF2-40B4-BE49-F238E27FC236}">
                <a16:creationId xmlns:a16="http://schemas.microsoft.com/office/drawing/2014/main" id="{CBE24451-4A54-EE48-FCF6-790F8E1708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</p:spTree>
    <p:custDataLst>
      <p:custData r:id="rId2"/>
      <p:custData r:id="rId3"/>
    </p:custDataLst>
    <p:extLst>
      <p:ext uri="{BB962C8B-B14F-4D97-AF65-F5344CB8AC3E}">
        <p14:creationId xmlns:p14="http://schemas.microsoft.com/office/powerpoint/2010/main" val="3371796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F0454A3-E62C-E52F-8E05-69FC4B099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889600" cy="323649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921B81A-DFE9-C71D-7D2F-5A65B4B1B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3" y="3576666"/>
            <a:ext cx="5884755" cy="32828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F42E300-1D5C-0D03-DDA1-2D915EEA27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5600" y="3602263"/>
            <a:ext cx="5923200" cy="32828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2FD340-DAF6-7EE5-D938-EF33A632D4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5600" y="1"/>
            <a:ext cx="5898528" cy="323649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8FA7886-17A2-50E3-1C88-8DD974D9206C}"/>
              </a:ext>
            </a:extLst>
          </p:cNvPr>
          <p:cNvSpPr/>
          <p:nvPr/>
        </p:nvSpPr>
        <p:spPr>
          <a:xfrm>
            <a:off x="5889600" y="0"/>
            <a:ext cx="396000" cy="6858000"/>
          </a:xfrm>
          <a:prstGeom prst="rect">
            <a:avLst/>
          </a:prstGeom>
          <a:solidFill>
            <a:srgbClr val="C52A3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 rtl="0"/>
            <a:endParaRPr lang="en-GB" b="1" kern="1200" dirty="0">
              <a:solidFill>
                <a:schemeClr val="accent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E86EB3-1755-65CA-E19A-17DA879E126D}"/>
              </a:ext>
            </a:extLst>
          </p:cNvPr>
          <p:cNvSpPr/>
          <p:nvPr/>
        </p:nvSpPr>
        <p:spPr>
          <a:xfrm>
            <a:off x="0" y="3236494"/>
            <a:ext cx="12192000" cy="360000"/>
          </a:xfrm>
          <a:prstGeom prst="rect">
            <a:avLst/>
          </a:prstGeom>
          <a:solidFill>
            <a:srgbClr val="C52A3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457200" rtl="0"/>
            <a:r>
              <a:rPr lang="en-GB" b="1" kern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DESIRE6G EU Project: Deep Programmability and Secure Distributed Intelligence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E13C38-A3D1-C73B-87D1-1FCD4B3F3D5C}"/>
              </a:ext>
            </a:extLst>
          </p:cNvPr>
          <p:cNvSpPr txBox="1"/>
          <p:nvPr/>
        </p:nvSpPr>
        <p:spPr>
          <a:xfrm>
            <a:off x="16800" y="3091052"/>
            <a:ext cx="1492716" cy="646331"/>
          </a:xfrm>
          <a:prstGeom prst="rect">
            <a:avLst/>
          </a:prstGeom>
          <a:solidFill>
            <a:schemeClr val="bg1"/>
          </a:solidFill>
          <a:ln w="76200">
            <a:solidFill>
              <a:srgbClr val="C52A32"/>
            </a:solidFill>
          </a:ln>
        </p:spPr>
        <p:txBody>
          <a:bodyPr wrap="none" rtlCol="0">
            <a:spAutoFit/>
          </a:bodyPr>
          <a:lstStyle/>
          <a:p>
            <a:r>
              <a:rPr lang="en-GB" sz="1200" b="1" dirty="0"/>
              <a:t>Gergely </a:t>
            </a:r>
            <a:r>
              <a:rPr lang="en-GB" sz="1200" b="1" dirty="0" err="1"/>
              <a:t>Pongr</a:t>
            </a:r>
            <a:r>
              <a:rPr lang="hu-HU" sz="1200" b="1" dirty="0"/>
              <a:t>á</a:t>
            </a:r>
            <a:r>
              <a:rPr lang="en-GB" sz="1200" b="1" dirty="0" err="1"/>
              <a:t>cz</a:t>
            </a:r>
            <a:endParaRPr lang="en-GB" sz="1200" b="1" dirty="0"/>
          </a:p>
          <a:p>
            <a:r>
              <a:rPr lang="en-GB" sz="1200" b="1" dirty="0"/>
              <a:t>Attila Mih</a:t>
            </a:r>
            <a:r>
              <a:rPr lang="hu-HU" sz="1200" b="1" dirty="0"/>
              <a:t>á</a:t>
            </a:r>
            <a:r>
              <a:rPr lang="en-GB" sz="1200" b="1" dirty="0" err="1"/>
              <a:t>ly</a:t>
            </a:r>
            <a:endParaRPr lang="en-GB" sz="1200" b="1" dirty="0"/>
          </a:p>
          <a:p>
            <a:r>
              <a:rPr lang="en-GB" sz="1200" b="1" dirty="0" err="1"/>
              <a:t>Istv</a:t>
            </a:r>
            <a:r>
              <a:rPr lang="hu-HU" sz="1200" b="1" dirty="0"/>
              <a:t>á</a:t>
            </a:r>
            <a:r>
              <a:rPr lang="en-GB" sz="1200" b="1" dirty="0"/>
              <a:t>n G</a:t>
            </a:r>
            <a:r>
              <a:rPr lang="hu-HU" sz="1200" b="1" dirty="0"/>
              <a:t>ó</a:t>
            </a:r>
            <a:r>
              <a:rPr lang="en-GB" sz="1200" b="1" dirty="0" err="1"/>
              <a:t>dor</a:t>
            </a:r>
            <a:endParaRPr lang="en-GB" sz="12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A19518-EEAA-47DD-3789-3C97E3797B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9719" y="2865064"/>
            <a:ext cx="1372121" cy="1078551"/>
          </a:xfrm>
          <a:prstGeom prst="rect">
            <a:avLst/>
          </a:prstGeom>
          <a:solidFill>
            <a:srgbClr val="FFFFFF"/>
          </a:solidFill>
          <a:ln w="76200">
            <a:solidFill>
              <a:srgbClr val="C52A32"/>
            </a:solidFill>
          </a:ln>
        </p:spPr>
      </p:pic>
    </p:spTree>
    <p:extLst>
      <p:ext uri="{BB962C8B-B14F-4D97-AF65-F5344CB8AC3E}">
        <p14:creationId xmlns:p14="http://schemas.microsoft.com/office/powerpoint/2010/main" val="2842996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BF3BA-C59E-45FB-8F78-293420D9D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slices as user-network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AC804-4AF3-D0ED-DFDB-0F4512D95A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4885055" cy="308683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Slice: QoS  policy + service graph</a:t>
            </a:r>
          </a:p>
          <a:p>
            <a:r>
              <a:rPr lang="en-US" dirty="0"/>
              <a:t>UE can connect to multiple services slices</a:t>
            </a:r>
          </a:p>
          <a:p>
            <a:pPr lvl="1"/>
            <a:r>
              <a:rPr lang="en-US" dirty="0"/>
              <a:t>Either via simple API specifying e.g., ID or name …</a:t>
            </a:r>
          </a:p>
          <a:p>
            <a:pPr lvl="1"/>
            <a:r>
              <a:rPr lang="en-US" dirty="0"/>
              <a:t>… or via an intent-based API</a:t>
            </a:r>
          </a:p>
          <a:p>
            <a:r>
              <a:rPr lang="en-US" dirty="0"/>
              <a:t>Dynamic service deployment: seconds timescale (see below)</a:t>
            </a:r>
          </a:p>
          <a:p>
            <a:pPr lvl="1"/>
            <a:r>
              <a:rPr lang="en-US" dirty="0"/>
              <a:t>Services do not have to be deployed at each location</a:t>
            </a:r>
          </a:p>
          <a:p>
            <a:r>
              <a:rPr lang="en-US" dirty="0"/>
              <a:t>QoS separation between the slices is automatic, based on desired </a:t>
            </a:r>
            <a:r>
              <a:rPr lang="en-US" dirty="0" err="1"/>
              <a:t>QoE</a:t>
            </a:r>
            <a:r>
              <a:rPr lang="en-US" dirty="0"/>
              <a:t> (packet value)</a:t>
            </a:r>
          </a:p>
        </p:txBody>
      </p:sp>
      <p:pic>
        <p:nvPicPr>
          <p:cNvPr id="5" name="Graphic 1">
            <a:extLst>
              <a:ext uri="{FF2B5EF4-FFF2-40B4-BE49-F238E27FC236}">
                <a16:creationId xmlns:a16="http://schemas.microsoft.com/office/drawing/2014/main" id="{D053F117-4A24-0538-57D7-69AFF035E8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0400" y="1748941"/>
            <a:ext cx="5843905" cy="3322685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B4ED818-9905-E55C-AF5A-8D1A0ED62C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256568"/>
              </p:ext>
            </p:extLst>
          </p:nvPr>
        </p:nvGraphicFramePr>
        <p:xfrm>
          <a:off x="2682875" y="5263229"/>
          <a:ext cx="6115050" cy="1441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8445">
                  <a:extLst>
                    <a:ext uri="{9D8B030D-6E8A-4147-A177-3AD203B41FA5}">
                      <a16:colId xmlns:a16="http://schemas.microsoft.com/office/drawing/2014/main" val="355387261"/>
                    </a:ext>
                  </a:extLst>
                </a:gridCol>
                <a:gridCol w="1528445">
                  <a:extLst>
                    <a:ext uri="{9D8B030D-6E8A-4147-A177-3AD203B41FA5}">
                      <a16:colId xmlns:a16="http://schemas.microsoft.com/office/drawing/2014/main" val="4053139291"/>
                    </a:ext>
                  </a:extLst>
                </a:gridCol>
                <a:gridCol w="1529080">
                  <a:extLst>
                    <a:ext uri="{9D8B030D-6E8A-4147-A177-3AD203B41FA5}">
                      <a16:colId xmlns:a16="http://schemas.microsoft.com/office/drawing/2014/main" val="3178630469"/>
                    </a:ext>
                  </a:extLst>
                </a:gridCol>
                <a:gridCol w="1529080">
                  <a:extLst>
                    <a:ext uri="{9D8B030D-6E8A-4147-A177-3AD203B41FA5}">
                      <a16:colId xmlns:a16="http://schemas.microsoft.com/office/drawing/2014/main" val="29853042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Simple chain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Branching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Site-to-site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457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Generate k8s config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0.0003 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0.0003 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0.0003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73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Saving config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0.0153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0.0270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0.0261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248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Calling helm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0.9250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1.2556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1.1069 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28814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Starting PODs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2.4272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2.2917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2.2253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8461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Configuring iNFs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0.0972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 1852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0.1444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2511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Total deployment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3.465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3.7598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3.503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59935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Total excl. k8s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0.1128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>
                          <a:effectLst/>
                        </a:rPr>
                        <a:t>0.2125 s</a:t>
                      </a:r>
                      <a:endParaRPr lang="en-US" sz="110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0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100" dirty="0">
                          <a:effectLst/>
                        </a:rPr>
                        <a:t>0.1708 s</a:t>
                      </a:r>
                      <a:endParaRPr lang="en-US" sz="1100" dirty="0">
                        <a:solidFill>
                          <a:srgbClr val="3B0014"/>
                        </a:solidFill>
                        <a:effectLst/>
                        <a:latin typeface="Palanquin" panose="020B0004020203020204" pitchFamily="34" charset="77"/>
                        <a:ea typeface="Yu Mincho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32499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0175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A1CB2BB-6689-2F6E-DF64-D78CEEDD5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Load</a:t>
            </a:r>
            <a:r>
              <a:rPr lang="hu-HU" dirty="0"/>
              <a:t> </a:t>
            </a:r>
            <a:r>
              <a:rPr lang="hu-HU" dirty="0" err="1"/>
              <a:t>Optimizer</a:t>
            </a:r>
            <a:r>
              <a:rPr lang="hu-HU" dirty="0"/>
              <a:t> in </a:t>
            </a:r>
            <a:r>
              <a:rPr lang="hu-HU" dirty="0" err="1"/>
              <a:t>the</a:t>
            </a:r>
            <a:r>
              <a:rPr lang="hu-HU" dirty="0"/>
              <a:t> </a:t>
            </a:r>
            <a:r>
              <a:rPr lang="hu-HU" dirty="0" err="1"/>
              <a:t>data</a:t>
            </a:r>
            <a:r>
              <a:rPr lang="hu-HU" dirty="0"/>
              <a:t> </a:t>
            </a:r>
            <a:r>
              <a:rPr lang="hu-HU" dirty="0" err="1"/>
              <a:t>plane</a:t>
            </a:r>
            <a:endParaRPr lang="en-US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BDC35D0-D1D4-9617-160B-517072690D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9783" y="1409201"/>
            <a:ext cx="5768846" cy="337161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Main features</a:t>
            </a:r>
          </a:p>
          <a:p>
            <a:pPr lvl="1"/>
            <a:r>
              <a:rPr lang="en-US" dirty="0"/>
              <a:t>Optimized HW NF-DP load by</a:t>
            </a:r>
            <a:r>
              <a:rPr lang="hu-HU" dirty="0"/>
              <a:t> </a:t>
            </a:r>
            <a:r>
              <a:rPr lang="en-US" dirty="0"/>
              <a:t>packet markings (different markings for different flow volumes)</a:t>
            </a:r>
          </a:p>
          <a:p>
            <a:pPr lvl="1"/>
            <a:r>
              <a:rPr lang="en-US" dirty="0"/>
              <a:t>Dynamic</a:t>
            </a:r>
            <a:r>
              <a:rPr lang="hu-HU" dirty="0"/>
              <a:t> </a:t>
            </a:r>
            <a:r>
              <a:rPr lang="hu-HU" dirty="0" err="1"/>
              <a:t>state</a:t>
            </a:r>
            <a:r>
              <a:rPr lang="hu-HU" dirty="0"/>
              <a:t> </a:t>
            </a:r>
            <a:r>
              <a:rPr lang="hu-HU" dirty="0" err="1"/>
              <a:t>migration</a:t>
            </a:r>
            <a:r>
              <a:rPr lang="en-US" dirty="0"/>
              <a:t> between SW and HW NF-DP via state migration packets &amp; no/minimal packet loss</a:t>
            </a:r>
            <a:endParaRPr lang="hu-HU" dirty="0"/>
          </a:p>
          <a:p>
            <a:pPr lvl="1"/>
            <a:r>
              <a:rPr lang="en-US" dirty="0"/>
              <a:t>Fast </a:t>
            </a:r>
            <a:r>
              <a:rPr lang="hu-HU" dirty="0" err="1"/>
              <a:t>up</a:t>
            </a:r>
            <a:r>
              <a:rPr lang="hu-HU" dirty="0"/>
              <a:t>- and down-</a:t>
            </a:r>
            <a:r>
              <a:rPr lang="hu-HU" dirty="0" err="1"/>
              <a:t>scaling</a:t>
            </a:r>
            <a:r>
              <a:rPr lang="en-US" dirty="0"/>
              <a:t> of </a:t>
            </a:r>
            <a:r>
              <a:rPr lang="hu-HU" dirty="0"/>
              <a:t>software NF </a:t>
            </a:r>
            <a:r>
              <a:rPr lang="hu-HU" dirty="0" err="1"/>
              <a:t>instances</a:t>
            </a:r>
            <a:endParaRPr lang="hu-HU" dirty="0"/>
          </a:p>
          <a:p>
            <a:pPr lvl="1"/>
            <a:r>
              <a:rPr lang="en-US" dirty="0"/>
              <a:t>Avoid </a:t>
            </a:r>
            <a:r>
              <a:rPr lang="hu-HU" dirty="0" err="1"/>
              <a:t>packet</a:t>
            </a:r>
            <a:r>
              <a:rPr lang="hu-HU" dirty="0"/>
              <a:t> </a:t>
            </a:r>
            <a:r>
              <a:rPr lang="en-US" dirty="0"/>
              <a:t>re-ordering </a:t>
            </a:r>
            <a:r>
              <a:rPr lang="hu-HU" dirty="0" err="1"/>
              <a:t>within</a:t>
            </a:r>
            <a:r>
              <a:rPr lang="hu-HU" dirty="0"/>
              <a:t> a flow</a:t>
            </a:r>
            <a:endParaRPr lang="en-US" dirty="0"/>
          </a:p>
          <a:p>
            <a:pPr lvl="1"/>
            <a:endParaRPr lang="hu-HU" sz="400" dirty="0"/>
          </a:p>
          <a:p>
            <a:r>
              <a:rPr lang="hu-HU" dirty="0" err="1"/>
              <a:t>Results</a:t>
            </a:r>
            <a:r>
              <a:rPr lang="hu-HU" dirty="0"/>
              <a:t> </a:t>
            </a:r>
          </a:p>
        </p:txBody>
      </p:sp>
      <p:sp>
        <p:nvSpPr>
          <p:cNvPr id="1027" name="Téglalap: lekerekített 1026">
            <a:extLst>
              <a:ext uri="{FF2B5EF4-FFF2-40B4-BE49-F238E27FC236}">
                <a16:creationId xmlns:a16="http://schemas.microsoft.com/office/drawing/2014/main" id="{87EF2FC5-5A3B-85CF-6893-0903869D2D1E}"/>
              </a:ext>
            </a:extLst>
          </p:cNvPr>
          <p:cNvSpPr/>
          <p:nvPr/>
        </p:nvSpPr>
        <p:spPr>
          <a:xfrm>
            <a:off x="9996730" y="1500413"/>
            <a:ext cx="1244393" cy="224399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/>
              <a:t>NF-CP</a:t>
            </a:r>
            <a:endParaRPr lang="en-US" sz="1000"/>
          </a:p>
        </p:txBody>
      </p:sp>
      <p:sp>
        <p:nvSpPr>
          <p:cNvPr id="1028" name="Téglalap: lekerekített 1027">
            <a:extLst>
              <a:ext uri="{FF2B5EF4-FFF2-40B4-BE49-F238E27FC236}">
                <a16:creationId xmlns:a16="http://schemas.microsoft.com/office/drawing/2014/main" id="{6307F0FD-89F7-56E2-64BC-B7EA8BE56888}"/>
              </a:ext>
            </a:extLst>
          </p:cNvPr>
          <p:cNvSpPr/>
          <p:nvPr/>
        </p:nvSpPr>
        <p:spPr>
          <a:xfrm>
            <a:off x="10567928" y="2212432"/>
            <a:ext cx="127278" cy="140250"/>
          </a:xfrm>
          <a:prstGeom prst="roundRect">
            <a:avLst/>
          </a:prstGeom>
          <a:ln w="38100">
            <a:solidFill>
              <a:schemeClr val="bg2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29" name="Téglalap: lekerekített 1028">
            <a:extLst>
              <a:ext uri="{FF2B5EF4-FFF2-40B4-BE49-F238E27FC236}">
                <a16:creationId xmlns:a16="http://schemas.microsoft.com/office/drawing/2014/main" id="{439C7DEF-F199-0297-1358-E29DA90349E1}"/>
              </a:ext>
            </a:extLst>
          </p:cNvPr>
          <p:cNvSpPr/>
          <p:nvPr/>
        </p:nvSpPr>
        <p:spPr>
          <a:xfrm>
            <a:off x="10037530" y="2862105"/>
            <a:ext cx="1126986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NF-DP-inst1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030" name="Téglalap: lekerekített 1029">
            <a:extLst>
              <a:ext uri="{FF2B5EF4-FFF2-40B4-BE49-F238E27FC236}">
                <a16:creationId xmlns:a16="http://schemas.microsoft.com/office/drawing/2014/main" id="{B45266A8-E09B-A91D-71F4-A616264AD70E}"/>
              </a:ext>
            </a:extLst>
          </p:cNvPr>
          <p:cNvSpPr/>
          <p:nvPr/>
        </p:nvSpPr>
        <p:spPr>
          <a:xfrm>
            <a:off x="10119129" y="2943705"/>
            <a:ext cx="1126986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NF-DP-inst2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031" name="Téglalap: lekerekített 1030">
            <a:extLst>
              <a:ext uri="{FF2B5EF4-FFF2-40B4-BE49-F238E27FC236}">
                <a16:creationId xmlns:a16="http://schemas.microsoft.com/office/drawing/2014/main" id="{32260F5C-EBBC-A4FF-B81D-1A2302280B39}"/>
              </a:ext>
            </a:extLst>
          </p:cNvPr>
          <p:cNvSpPr/>
          <p:nvPr/>
        </p:nvSpPr>
        <p:spPr>
          <a:xfrm>
            <a:off x="10200730" y="3025304"/>
            <a:ext cx="1126987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NF-DP-inst3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032" name="Szövegdoboz 1031">
            <a:extLst>
              <a:ext uri="{FF2B5EF4-FFF2-40B4-BE49-F238E27FC236}">
                <a16:creationId xmlns:a16="http://schemas.microsoft.com/office/drawing/2014/main" id="{19A2EF17-B50C-CC7F-259C-DA350BDB86A8}"/>
              </a:ext>
            </a:extLst>
          </p:cNvPr>
          <p:cNvSpPr txBox="1"/>
          <p:nvPr/>
        </p:nvSpPr>
        <p:spPr>
          <a:xfrm>
            <a:off x="11396868" y="3244125"/>
            <a:ext cx="680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/>
              <a:t>NF-DP </a:t>
            </a:r>
          </a:p>
          <a:p>
            <a:r>
              <a:rPr lang="hu-HU" sz="900" err="1"/>
              <a:t>instances</a:t>
            </a:r>
            <a:endParaRPr lang="en-US" sz="900"/>
          </a:p>
        </p:txBody>
      </p:sp>
      <p:sp>
        <p:nvSpPr>
          <p:cNvPr id="1033" name="Téglalap: lekerekített 1032">
            <a:extLst>
              <a:ext uri="{FF2B5EF4-FFF2-40B4-BE49-F238E27FC236}">
                <a16:creationId xmlns:a16="http://schemas.microsoft.com/office/drawing/2014/main" id="{3BE8EC8E-0FFF-0F6A-C70F-750EE27AF3A1}"/>
              </a:ext>
            </a:extLst>
          </p:cNvPr>
          <p:cNvSpPr/>
          <p:nvPr/>
        </p:nvSpPr>
        <p:spPr>
          <a:xfrm>
            <a:off x="8086972" y="2874855"/>
            <a:ext cx="1705761" cy="55139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u-HU" sz="900" err="1"/>
              <a:t>Load</a:t>
            </a:r>
            <a:r>
              <a:rPr lang="hu-HU" sz="900"/>
              <a:t> </a:t>
            </a:r>
            <a:r>
              <a:rPr lang="hu-HU" sz="900" err="1"/>
              <a:t>Optimizer</a:t>
            </a:r>
            <a:r>
              <a:rPr lang="hu-HU" sz="900"/>
              <a:t> Data </a:t>
            </a:r>
            <a:r>
              <a:rPr lang="hu-HU" sz="900" err="1"/>
              <a:t>Plane</a:t>
            </a:r>
            <a:endParaRPr lang="en-US" sz="900"/>
          </a:p>
        </p:txBody>
      </p:sp>
      <p:sp>
        <p:nvSpPr>
          <p:cNvPr id="1034" name="Téglalap: lekerekített 1033">
            <a:extLst>
              <a:ext uri="{FF2B5EF4-FFF2-40B4-BE49-F238E27FC236}">
                <a16:creationId xmlns:a16="http://schemas.microsoft.com/office/drawing/2014/main" id="{CF88A1E3-CD19-6AF3-604F-7F4F72D53A1D}"/>
              </a:ext>
            </a:extLst>
          </p:cNvPr>
          <p:cNvSpPr/>
          <p:nvPr/>
        </p:nvSpPr>
        <p:spPr>
          <a:xfrm>
            <a:off x="6207474" y="1500413"/>
            <a:ext cx="1244393" cy="224399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/>
              <a:t>NF-CP</a:t>
            </a:r>
            <a:endParaRPr lang="en-US" sz="1000"/>
          </a:p>
        </p:txBody>
      </p:sp>
      <p:sp>
        <p:nvSpPr>
          <p:cNvPr id="1035" name="Téglalap: lekerekített 1034">
            <a:extLst>
              <a:ext uri="{FF2B5EF4-FFF2-40B4-BE49-F238E27FC236}">
                <a16:creationId xmlns:a16="http://schemas.microsoft.com/office/drawing/2014/main" id="{49970BE0-EB68-34E3-12AA-1FD44ACD5922}"/>
              </a:ext>
            </a:extLst>
          </p:cNvPr>
          <p:cNvSpPr/>
          <p:nvPr/>
        </p:nvSpPr>
        <p:spPr>
          <a:xfrm>
            <a:off x="6207474" y="2632607"/>
            <a:ext cx="1244393" cy="280499"/>
          </a:xfrm>
          <a:prstGeom prst="roundRect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6" name="Szövegdoboz 1035">
            <a:extLst>
              <a:ext uri="{FF2B5EF4-FFF2-40B4-BE49-F238E27FC236}">
                <a16:creationId xmlns:a16="http://schemas.microsoft.com/office/drawing/2014/main" id="{4F401866-D3B5-697D-8C82-01048C1C611B}"/>
              </a:ext>
            </a:extLst>
          </p:cNvPr>
          <p:cNvSpPr txBox="1"/>
          <p:nvPr/>
        </p:nvSpPr>
        <p:spPr>
          <a:xfrm>
            <a:off x="6329873" y="2668881"/>
            <a:ext cx="10272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dirty="0" err="1"/>
              <a:t>Logical</a:t>
            </a:r>
            <a:r>
              <a:rPr lang="hu-HU" sz="1000" dirty="0"/>
              <a:t> NF-DP</a:t>
            </a:r>
            <a:endParaRPr lang="en-US" sz="1000" dirty="0"/>
          </a:p>
        </p:txBody>
      </p:sp>
      <p:sp>
        <p:nvSpPr>
          <p:cNvPr id="1037" name="Nyíl: felfelé-lefelé mutató 1036">
            <a:extLst>
              <a:ext uri="{FF2B5EF4-FFF2-40B4-BE49-F238E27FC236}">
                <a16:creationId xmlns:a16="http://schemas.microsoft.com/office/drawing/2014/main" id="{849F7686-5F0F-1611-2A98-E2977C354F80}"/>
              </a:ext>
            </a:extLst>
          </p:cNvPr>
          <p:cNvSpPr/>
          <p:nvPr/>
        </p:nvSpPr>
        <p:spPr>
          <a:xfrm>
            <a:off x="6714922" y="1724811"/>
            <a:ext cx="209099" cy="89759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8" name="Szövegdoboz 1037">
            <a:extLst>
              <a:ext uri="{FF2B5EF4-FFF2-40B4-BE49-F238E27FC236}">
                <a16:creationId xmlns:a16="http://schemas.microsoft.com/office/drawing/2014/main" id="{9E6BE936-7113-82E5-B0F9-C3B989E1B9CF}"/>
              </a:ext>
            </a:extLst>
          </p:cNvPr>
          <p:cNvSpPr txBox="1"/>
          <p:nvPr/>
        </p:nvSpPr>
        <p:spPr>
          <a:xfrm rot="16200000">
            <a:off x="6394338" y="2046207"/>
            <a:ext cx="8736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dirty="0"/>
              <a:t>P4Runtime</a:t>
            </a:r>
            <a:endParaRPr lang="en-US" sz="900" dirty="0"/>
          </a:p>
        </p:txBody>
      </p:sp>
      <p:sp>
        <p:nvSpPr>
          <p:cNvPr id="1039" name="Nyíl: jobbra mutató 1038">
            <a:extLst>
              <a:ext uri="{FF2B5EF4-FFF2-40B4-BE49-F238E27FC236}">
                <a16:creationId xmlns:a16="http://schemas.microsoft.com/office/drawing/2014/main" id="{4BF08909-4778-5863-AE62-D31FFE089CF6}"/>
              </a:ext>
            </a:extLst>
          </p:cNvPr>
          <p:cNvSpPr/>
          <p:nvPr/>
        </p:nvSpPr>
        <p:spPr>
          <a:xfrm>
            <a:off x="8935053" y="1885858"/>
            <a:ext cx="290698" cy="40799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0" name="Nyíl: felfelé-lefelé mutató 1039">
            <a:extLst>
              <a:ext uri="{FF2B5EF4-FFF2-40B4-BE49-F238E27FC236}">
                <a16:creationId xmlns:a16="http://schemas.microsoft.com/office/drawing/2014/main" id="{F1693414-CAEB-295B-BDEA-16925C8901DA}"/>
              </a:ext>
            </a:extLst>
          </p:cNvPr>
          <p:cNvSpPr/>
          <p:nvPr/>
        </p:nvSpPr>
        <p:spPr>
          <a:xfrm>
            <a:off x="10527017" y="1735011"/>
            <a:ext cx="209099" cy="4774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1" name="Szövegdoboz 1040">
            <a:extLst>
              <a:ext uri="{FF2B5EF4-FFF2-40B4-BE49-F238E27FC236}">
                <a16:creationId xmlns:a16="http://schemas.microsoft.com/office/drawing/2014/main" id="{CAC2C4C2-907E-6527-93CE-D5C01B62E886}"/>
              </a:ext>
            </a:extLst>
          </p:cNvPr>
          <p:cNvSpPr txBox="1"/>
          <p:nvPr/>
        </p:nvSpPr>
        <p:spPr>
          <a:xfrm rot="16200000">
            <a:off x="10289891" y="1897388"/>
            <a:ext cx="696147" cy="170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"/>
              <a:t>P4Runtime</a:t>
            </a:r>
            <a:endParaRPr lang="en-US" sz="600"/>
          </a:p>
        </p:txBody>
      </p:sp>
      <p:sp>
        <p:nvSpPr>
          <p:cNvPr id="1042" name="Nyíl: felfelé-lefelé mutató 1041">
            <a:extLst>
              <a:ext uri="{FF2B5EF4-FFF2-40B4-BE49-F238E27FC236}">
                <a16:creationId xmlns:a16="http://schemas.microsoft.com/office/drawing/2014/main" id="{EAA49021-2009-82D9-FA9C-1A1715E41555}"/>
              </a:ext>
            </a:extLst>
          </p:cNvPr>
          <p:cNvSpPr/>
          <p:nvPr/>
        </p:nvSpPr>
        <p:spPr>
          <a:xfrm>
            <a:off x="10228844" y="2520407"/>
            <a:ext cx="209099" cy="34507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3" name="Nyíl: felfelé-lefelé mutató 1042">
            <a:extLst>
              <a:ext uri="{FF2B5EF4-FFF2-40B4-BE49-F238E27FC236}">
                <a16:creationId xmlns:a16="http://schemas.microsoft.com/office/drawing/2014/main" id="{06E2661C-A0E8-BEE5-BFDD-9F4E95268B90}"/>
              </a:ext>
            </a:extLst>
          </p:cNvPr>
          <p:cNvSpPr/>
          <p:nvPr/>
        </p:nvSpPr>
        <p:spPr>
          <a:xfrm>
            <a:off x="10310444" y="2520407"/>
            <a:ext cx="209099" cy="426677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4" name="Nyíl: felfelé-lefelé mutató 1043">
            <a:extLst>
              <a:ext uri="{FF2B5EF4-FFF2-40B4-BE49-F238E27FC236}">
                <a16:creationId xmlns:a16="http://schemas.microsoft.com/office/drawing/2014/main" id="{4A8DDF96-5731-4543-4F72-7B2825365497}"/>
              </a:ext>
            </a:extLst>
          </p:cNvPr>
          <p:cNvSpPr/>
          <p:nvPr/>
        </p:nvSpPr>
        <p:spPr>
          <a:xfrm>
            <a:off x="10392044" y="2516582"/>
            <a:ext cx="209099" cy="51210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5" name="Nyíl: felfelé-lefelé mutató 1044">
            <a:extLst>
              <a:ext uri="{FF2B5EF4-FFF2-40B4-BE49-F238E27FC236}">
                <a16:creationId xmlns:a16="http://schemas.microsoft.com/office/drawing/2014/main" id="{517B68A8-224A-A0B9-F80D-F782E975A6AD}"/>
              </a:ext>
            </a:extLst>
          </p:cNvPr>
          <p:cNvSpPr/>
          <p:nvPr/>
        </p:nvSpPr>
        <p:spPr>
          <a:xfrm>
            <a:off x="10473643" y="2524232"/>
            <a:ext cx="209099" cy="58605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6" name="Szövegdoboz 1045">
            <a:extLst>
              <a:ext uri="{FF2B5EF4-FFF2-40B4-BE49-F238E27FC236}">
                <a16:creationId xmlns:a16="http://schemas.microsoft.com/office/drawing/2014/main" id="{38CC9396-4401-AF34-9859-1E4E922E8DF8}"/>
              </a:ext>
            </a:extLst>
          </p:cNvPr>
          <p:cNvSpPr txBox="1"/>
          <p:nvPr/>
        </p:nvSpPr>
        <p:spPr>
          <a:xfrm rot="16200000">
            <a:off x="10231417" y="2728317"/>
            <a:ext cx="696147" cy="170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"/>
              <a:t>P4Runtime</a:t>
            </a:r>
            <a:endParaRPr lang="en-US" sz="600"/>
          </a:p>
        </p:txBody>
      </p:sp>
      <p:sp>
        <p:nvSpPr>
          <p:cNvPr id="1047" name="Nyíl: felfelé-lefelé mutató 1046">
            <a:extLst>
              <a:ext uri="{FF2B5EF4-FFF2-40B4-BE49-F238E27FC236}">
                <a16:creationId xmlns:a16="http://schemas.microsoft.com/office/drawing/2014/main" id="{545544DB-1283-4A4D-1DC7-3A8CA8B3085D}"/>
              </a:ext>
            </a:extLst>
          </p:cNvPr>
          <p:cNvSpPr/>
          <p:nvPr/>
        </p:nvSpPr>
        <p:spPr>
          <a:xfrm>
            <a:off x="8873716" y="2525140"/>
            <a:ext cx="209099" cy="34149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8" name="Szövegdoboz 1047">
            <a:extLst>
              <a:ext uri="{FF2B5EF4-FFF2-40B4-BE49-F238E27FC236}">
                <a16:creationId xmlns:a16="http://schemas.microsoft.com/office/drawing/2014/main" id="{346BAB76-3F88-F9EE-410F-B257C6F53186}"/>
              </a:ext>
            </a:extLst>
          </p:cNvPr>
          <p:cNvSpPr txBox="1"/>
          <p:nvPr/>
        </p:nvSpPr>
        <p:spPr>
          <a:xfrm rot="16200000">
            <a:off x="8735693" y="2615927"/>
            <a:ext cx="497943" cy="156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00" dirty="0"/>
              <a:t>P4Runtime</a:t>
            </a:r>
            <a:endParaRPr lang="en-US" sz="500" dirty="0"/>
          </a:p>
        </p:txBody>
      </p:sp>
      <p:cxnSp>
        <p:nvCxnSpPr>
          <p:cNvPr id="1049" name="Egyenes összekötő nyíllal 1048">
            <a:extLst>
              <a:ext uri="{FF2B5EF4-FFF2-40B4-BE49-F238E27FC236}">
                <a16:creationId xmlns:a16="http://schemas.microsoft.com/office/drawing/2014/main" id="{4CC19042-F21A-FA17-D042-91D19C07C456}"/>
              </a:ext>
            </a:extLst>
          </p:cNvPr>
          <p:cNvCxnSpPr>
            <a:cxnSpLocks/>
            <a:endCxn id="1029" idx="1"/>
          </p:cNvCxnSpPr>
          <p:nvPr/>
        </p:nvCxnSpPr>
        <p:spPr>
          <a:xfrm flipV="1">
            <a:off x="9673987" y="2959005"/>
            <a:ext cx="363543" cy="244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0" name="Egyenes összekötő nyíllal 1049">
            <a:extLst>
              <a:ext uri="{FF2B5EF4-FFF2-40B4-BE49-F238E27FC236}">
                <a16:creationId xmlns:a16="http://schemas.microsoft.com/office/drawing/2014/main" id="{D3DF71B5-4C97-F86F-B466-30447B8B5076}"/>
              </a:ext>
            </a:extLst>
          </p:cNvPr>
          <p:cNvCxnSpPr>
            <a:cxnSpLocks/>
            <a:stCxn id="1060" idx="3"/>
          </p:cNvCxnSpPr>
          <p:nvPr/>
        </p:nvCxnSpPr>
        <p:spPr>
          <a:xfrm flipV="1">
            <a:off x="9671660" y="3059264"/>
            <a:ext cx="447470" cy="1631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1" name="Egyenes összekötő nyíllal 1050">
            <a:extLst>
              <a:ext uri="{FF2B5EF4-FFF2-40B4-BE49-F238E27FC236}">
                <a16:creationId xmlns:a16="http://schemas.microsoft.com/office/drawing/2014/main" id="{AE4458A3-790A-6BD5-19FC-B29E2FCA67FD}"/>
              </a:ext>
            </a:extLst>
          </p:cNvPr>
          <p:cNvCxnSpPr>
            <a:cxnSpLocks/>
            <a:stCxn id="1060" idx="3"/>
            <a:endCxn id="1031" idx="1"/>
          </p:cNvCxnSpPr>
          <p:nvPr/>
        </p:nvCxnSpPr>
        <p:spPr>
          <a:xfrm flipV="1">
            <a:off x="9671661" y="3122204"/>
            <a:ext cx="529069" cy="100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2" name="Egyenes összekötő nyíllal 1051">
            <a:extLst>
              <a:ext uri="{FF2B5EF4-FFF2-40B4-BE49-F238E27FC236}">
                <a16:creationId xmlns:a16="http://schemas.microsoft.com/office/drawing/2014/main" id="{098B033A-98CA-F70E-6B81-7C0F2E3351AA}"/>
              </a:ext>
            </a:extLst>
          </p:cNvPr>
          <p:cNvCxnSpPr>
            <a:cxnSpLocks/>
            <a:stCxn id="1060" idx="3"/>
            <a:endCxn id="1072" idx="1"/>
          </p:cNvCxnSpPr>
          <p:nvPr/>
        </p:nvCxnSpPr>
        <p:spPr>
          <a:xfrm flipV="1">
            <a:off x="9671661" y="3203804"/>
            <a:ext cx="610667" cy="18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53" name="Szövegdoboz 1052">
            <a:extLst>
              <a:ext uri="{FF2B5EF4-FFF2-40B4-BE49-F238E27FC236}">
                <a16:creationId xmlns:a16="http://schemas.microsoft.com/office/drawing/2014/main" id="{A35DDC43-7DD6-DF00-C131-F8FDE76B04F3}"/>
              </a:ext>
            </a:extLst>
          </p:cNvPr>
          <p:cNvSpPr txBox="1"/>
          <p:nvPr/>
        </p:nvSpPr>
        <p:spPr>
          <a:xfrm>
            <a:off x="10736115" y="1770871"/>
            <a:ext cx="145588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err="1"/>
              <a:t>Unified</a:t>
            </a:r>
            <a:r>
              <a:rPr lang="hu-HU" sz="900"/>
              <a:t> </a:t>
            </a:r>
            <a:r>
              <a:rPr lang="hu-HU" sz="900" err="1"/>
              <a:t>view</a:t>
            </a:r>
            <a:r>
              <a:rPr lang="hu-HU" sz="900"/>
              <a:t>: </a:t>
            </a:r>
          </a:p>
          <a:p>
            <a:r>
              <a:rPr lang="hu-HU" sz="900"/>
              <a:t>P4Runtime </a:t>
            </a:r>
            <a:r>
              <a:rPr lang="hu-HU" sz="900" err="1"/>
              <a:t>with</a:t>
            </a:r>
            <a:r>
              <a:rPr lang="hu-HU" sz="900"/>
              <a:t> </a:t>
            </a:r>
            <a:r>
              <a:rPr lang="hu-HU" sz="900" err="1"/>
              <a:t>Optimization</a:t>
            </a:r>
            <a:r>
              <a:rPr lang="hu-HU" sz="900"/>
              <a:t> </a:t>
            </a:r>
            <a:r>
              <a:rPr lang="hu-HU" sz="900" err="1"/>
              <a:t>Annotations</a:t>
            </a:r>
            <a:endParaRPr lang="en-US" sz="900"/>
          </a:p>
        </p:txBody>
      </p:sp>
      <p:pic>
        <p:nvPicPr>
          <p:cNvPr id="1054" name="Kép 1053">
            <a:extLst>
              <a:ext uri="{FF2B5EF4-FFF2-40B4-BE49-F238E27FC236}">
                <a16:creationId xmlns:a16="http://schemas.microsoft.com/office/drawing/2014/main" id="{503B053A-4ED2-4576-FFD6-35C8ACB65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171" y="2882822"/>
            <a:ext cx="157783" cy="157783"/>
          </a:xfrm>
          <a:prstGeom prst="rect">
            <a:avLst/>
          </a:prstGeom>
        </p:spPr>
      </p:pic>
      <p:sp>
        <p:nvSpPr>
          <p:cNvPr id="1055" name="Szövegdoboz 1054">
            <a:extLst>
              <a:ext uri="{FF2B5EF4-FFF2-40B4-BE49-F238E27FC236}">
                <a16:creationId xmlns:a16="http://schemas.microsoft.com/office/drawing/2014/main" id="{DD4C1D54-306E-F084-701A-E9C745A18F93}"/>
              </a:ext>
            </a:extLst>
          </p:cNvPr>
          <p:cNvSpPr txBox="1"/>
          <p:nvPr/>
        </p:nvSpPr>
        <p:spPr>
          <a:xfrm>
            <a:off x="11056559" y="2522452"/>
            <a:ext cx="1109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err="1"/>
              <a:t>Common</a:t>
            </a:r>
            <a:r>
              <a:rPr lang="hu-HU" sz="900"/>
              <a:t> CP-API,      e.g,P4Runtime</a:t>
            </a:r>
            <a:endParaRPr lang="en-US" sz="900"/>
          </a:p>
        </p:txBody>
      </p:sp>
      <p:sp>
        <p:nvSpPr>
          <p:cNvPr id="1056" name="Szövegdoboz 1055">
            <a:extLst>
              <a:ext uri="{FF2B5EF4-FFF2-40B4-BE49-F238E27FC236}">
                <a16:creationId xmlns:a16="http://schemas.microsoft.com/office/drawing/2014/main" id="{42BE6BEA-AEBF-AD5A-BFCC-128F2406274A}"/>
              </a:ext>
            </a:extLst>
          </p:cNvPr>
          <p:cNvSpPr txBox="1"/>
          <p:nvPr/>
        </p:nvSpPr>
        <p:spPr>
          <a:xfrm>
            <a:off x="7953415" y="3693543"/>
            <a:ext cx="2206130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/>
              <a:t>LO-DP </a:t>
            </a:r>
            <a:r>
              <a:rPr lang="hu-HU" sz="900" b="1" err="1"/>
              <a:t>InfraNF</a:t>
            </a:r>
            <a:r>
              <a:rPr lang="hu-HU" sz="900" b="1"/>
              <a:t> </a:t>
            </a:r>
            <a:r>
              <a:rPr lang="hu-HU" sz="900" b="1" err="1"/>
              <a:t>on</a:t>
            </a:r>
            <a:r>
              <a:rPr lang="hu-HU" sz="900" b="1"/>
              <a:t> P4 </a:t>
            </a:r>
            <a:r>
              <a:rPr lang="hu-HU" sz="900" b="1" err="1"/>
              <a:t>switch</a:t>
            </a:r>
            <a:endParaRPr lang="hu-HU" sz="900" b="1"/>
          </a:p>
          <a:p>
            <a:pPr algn="ctr"/>
            <a:r>
              <a:rPr lang="hu-HU" sz="900" err="1"/>
              <a:t>Implementing</a:t>
            </a:r>
            <a:r>
              <a:rPr lang="hu-HU" sz="900"/>
              <a:t> </a:t>
            </a:r>
            <a:r>
              <a:rPr lang="hu-HU" sz="900" err="1"/>
              <a:t>load</a:t>
            </a:r>
            <a:r>
              <a:rPr lang="hu-HU" sz="900"/>
              <a:t> </a:t>
            </a:r>
            <a:r>
              <a:rPr lang="hu-HU" sz="900" err="1"/>
              <a:t>balancing</a:t>
            </a:r>
            <a:r>
              <a:rPr lang="hu-HU" sz="900"/>
              <a:t> and </a:t>
            </a:r>
            <a:r>
              <a:rPr lang="hu-HU" sz="900" err="1"/>
              <a:t>heavy</a:t>
            </a:r>
            <a:r>
              <a:rPr lang="hu-HU" sz="900"/>
              <a:t> </a:t>
            </a:r>
            <a:r>
              <a:rPr lang="hu-HU" sz="900" err="1"/>
              <a:t>hitter</a:t>
            </a:r>
            <a:r>
              <a:rPr lang="hu-HU" sz="900"/>
              <a:t> </a:t>
            </a:r>
            <a:r>
              <a:rPr lang="hu-HU" sz="900" err="1"/>
              <a:t>offloading</a:t>
            </a:r>
            <a:r>
              <a:rPr lang="hu-HU" sz="900"/>
              <a:t> </a:t>
            </a:r>
            <a:r>
              <a:rPr lang="hu-HU" sz="900" err="1"/>
              <a:t>logic</a:t>
            </a:r>
            <a:endParaRPr lang="en-US" sz="900"/>
          </a:p>
        </p:txBody>
      </p:sp>
      <p:sp>
        <p:nvSpPr>
          <p:cNvPr id="1057" name="Szövegdoboz 1056">
            <a:extLst>
              <a:ext uri="{FF2B5EF4-FFF2-40B4-BE49-F238E27FC236}">
                <a16:creationId xmlns:a16="http://schemas.microsoft.com/office/drawing/2014/main" id="{2D0902EE-58A4-59F0-E8A3-C48C4259D955}"/>
              </a:ext>
            </a:extLst>
          </p:cNvPr>
          <p:cNvSpPr txBox="1"/>
          <p:nvPr/>
        </p:nvSpPr>
        <p:spPr>
          <a:xfrm>
            <a:off x="6207475" y="1248514"/>
            <a:ext cx="1244393" cy="22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u="sng" err="1"/>
              <a:t>Logical</a:t>
            </a:r>
            <a:r>
              <a:rPr lang="hu-HU" sz="1000" u="sng"/>
              <a:t> </a:t>
            </a:r>
            <a:r>
              <a:rPr lang="hu-HU" sz="1000" u="sng" err="1"/>
              <a:t>view</a:t>
            </a:r>
            <a:endParaRPr lang="en-US" sz="1000" u="sng"/>
          </a:p>
        </p:txBody>
      </p:sp>
      <p:sp>
        <p:nvSpPr>
          <p:cNvPr id="1058" name="Szövegdoboz 1057">
            <a:extLst>
              <a:ext uri="{FF2B5EF4-FFF2-40B4-BE49-F238E27FC236}">
                <a16:creationId xmlns:a16="http://schemas.microsoft.com/office/drawing/2014/main" id="{93CDE2F4-CB4F-4AAE-71E7-E863A3BD5F48}"/>
              </a:ext>
            </a:extLst>
          </p:cNvPr>
          <p:cNvSpPr txBox="1"/>
          <p:nvPr/>
        </p:nvSpPr>
        <p:spPr>
          <a:xfrm>
            <a:off x="9996731" y="1252299"/>
            <a:ext cx="1244393" cy="22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000" u="sng" err="1"/>
              <a:t>Physical</a:t>
            </a:r>
            <a:r>
              <a:rPr lang="hu-HU" sz="1000" u="sng"/>
              <a:t> </a:t>
            </a:r>
            <a:r>
              <a:rPr lang="hu-HU" sz="1000" u="sng" err="1"/>
              <a:t>view</a:t>
            </a:r>
            <a:endParaRPr lang="en-US" sz="1000" u="sng"/>
          </a:p>
        </p:txBody>
      </p:sp>
      <p:sp>
        <p:nvSpPr>
          <p:cNvPr id="1059" name="Téglalap 1058">
            <a:extLst>
              <a:ext uri="{FF2B5EF4-FFF2-40B4-BE49-F238E27FC236}">
                <a16:creationId xmlns:a16="http://schemas.microsoft.com/office/drawing/2014/main" id="{D191440F-8597-2B0E-5128-C2BE7121CB28}"/>
              </a:ext>
            </a:extLst>
          </p:cNvPr>
          <p:cNvSpPr/>
          <p:nvPr/>
        </p:nvSpPr>
        <p:spPr>
          <a:xfrm>
            <a:off x="8121172" y="3074565"/>
            <a:ext cx="772586" cy="2957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800" err="1"/>
              <a:t>HeavyHitter</a:t>
            </a:r>
            <a:endParaRPr lang="hu-HU" sz="800"/>
          </a:p>
          <a:p>
            <a:pPr algn="ctr"/>
            <a:r>
              <a:rPr lang="hu-HU" sz="800" err="1"/>
              <a:t>offloading</a:t>
            </a:r>
            <a:endParaRPr lang="en-US" sz="800"/>
          </a:p>
        </p:txBody>
      </p:sp>
      <p:sp>
        <p:nvSpPr>
          <p:cNvPr id="1060" name="Téglalap 1059">
            <a:extLst>
              <a:ext uri="{FF2B5EF4-FFF2-40B4-BE49-F238E27FC236}">
                <a16:creationId xmlns:a16="http://schemas.microsoft.com/office/drawing/2014/main" id="{B93E918E-C2EA-FE46-6435-B94939FF704F}"/>
              </a:ext>
            </a:extLst>
          </p:cNvPr>
          <p:cNvSpPr/>
          <p:nvPr/>
        </p:nvSpPr>
        <p:spPr>
          <a:xfrm>
            <a:off x="9021631" y="3074565"/>
            <a:ext cx="650030" cy="2957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800" err="1"/>
              <a:t>Load</a:t>
            </a:r>
            <a:r>
              <a:rPr lang="hu-HU" sz="800"/>
              <a:t> </a:t>
            </a:r>
            <a:r>
              <a:rPr lang="hu-HU" sz="800" err="1"/>
              <a:t>Balancing</a:t>
            </a:r>
            <a:endParaRPr lang="en-US" sz="800"/>
          </a:p>
        </p:txBody>
      </p:sp>
      <p:sp>
        <p:nvSpPr>
          <p:cNvPr id="1061" name="Téglalap: lekerekített 1060">
            <a:extLst>
              <a:ext uri="{FF2B5EF4-FFF2-40B4-BE49-F238E27FC236}">
                <a16:creationId xmlns:a16="http://schemas.microsoft.com/office/drawing/2014/main" id="{FD0A6D01-E4B4-E985-AF1F-894AD55A3017}"/>
              </a:ext>
            </a:extLst>
          </p:cNvPr>
          <p:cNvSpPr/>
          <p:nvPr/>
        </p:nvSpPr>
        <p:spPr>
          <a:xfrm>
            <a:off x="10118743" y="3426253"/>
            <a:ext cx="1126989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NF-DP-HW-inst1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062" name="Téglalap: lekerekített 1061">
            <a:extLst>
              <a:ext uri="{FF2B5EF4-FFF2-40B4-BE49-F238E27FC236}">
                <a16:creationId xmlns:a16="http://schemas.microsoft.com/office/drawing/2014/main" id="{5445B34C-A550-388E-0062-40A126BBEE55}"/>
              </a:ext>
            </a:extLst>
          </p:cNvPr>
          <p:cNvSpPr/>
          <p:nvPr/>
        </p:nvSpPr>
        <p:spPr>
          <a:xfrm>
            <a:off x="10200343" y="3507852"/>
            <a:ext cx="1126989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NF-DP-HW-inst1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063" name="Téglalap: lekerekített 1062">
            <a:extLst>
              <a:ext uri="{FF2B5EF4-FFF2-40B4-BE49-F238E27FC236}">
                <a16:creationId xmlns:a16="http://schemas.microsoft.com/office/drawing/2014/main" id="{4A2B3E80-D631-9859-1ADA-5BC348DC2705}"/>
              </a:ext>
            </a:extLst>
          </p:cNvPr>
          <p:cNvSpPr/>
          <p:nvPr/>
        </p:nvSpPr>
        <p:spPr>
          <a:xfrm>
            <a:off x="10281944" y="3589451"/>
            <a:ext cx="1137843" cy="200907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NF-DP-HW-</a:t>
            </a:r>
            <a:r>
              <a:rPr lang="hu-HU" sz="1000" err="1">
                <a:latin typeface="Palanquin Medium" panose="020B0004020203020204" pitchFamily="34" charset="0"/>
                <a:cs typeface="Palanquin Medium" panose="020B0004020203020204" pitchFamily="34" charset="0"/>
              </a:rPr>
              <a:t>instK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cxnSp>
        <p:nvCxnSpPr>
          <p:cNvPr id="1064" name="Összekötő: szögletes 1063">
            <a:extLst>
              <a:ext uri="{FF2B5EF4-FFF2-40B4-BE49-F238E27FC236}">
                <a16:creationId xmlns:a16="http://schemas.microsoft.com/office/drawing/2014/main" id="{DFB1A099-000F-201A-9001-5268625A8154}"/>
              </a:ext>
            </a:extLst>
          </p:cNvPr>
          <p:cNvCxnSpPr>
            <a:cxnSpLocks/>
            <a:stCxn id="1059" idx="2"/>
            <a:endCxn id="1061" idx="1"/>
          </p:cNvCxnSpPr>
          <p:nvPr/>
        </p:nvCxnSpPr>
        <p:spPr>
          <a:xfrm rot="16200000" flipH="1">
            <a:off x="9236709" y="2641118"/>
            <a:ext cx="152791" cy="16112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5" name="Összekötő: szögletes 1064">
            <a:extLst>
              <a:ext uri="{FF2B5EF4-FFF2-40B4-BE49-F238E27FC236}">
                <a16:creationId xmlns:a16="http://schemas.microsoft.com/office/drawing/2014/main" id="{65B3851E-BEF0-7F06-0B04-7370711B222F}"/>
              </a:ext>
            </a:extLst>
          </p:cNvPr>
          <p:cNvCxnSpPr>
            <a:cxnSpLocks/>
            <a:stCxn id="1059" idx="2"/>
            <a:endCxn id="1062" idx="1"/>
          </p:cNvCxnSpPr>
          <p:nvPr/>
        </p:nvCxnSpPr>
        <p:spPr>
          <a:xfrm rot="16200000" flipH="1">
            <a:off x="9236709" y="2641118"/>
            <a:ext cx="234390" cy="169287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6" name="Összekötő: szögletes 1065">
            <a:extLst>
              <a:ext uri="{FF2B5EF4-FFF2-40B4-BE49-F238E27FC236}">
                <a16:creationId xmlns:a16="http://schemas.microsoft.com/office/drawing/2014/main" id="{BBDEE5FF-BE37-6C92-B271-F18A2B0AE2EB}"/>
              </a:ext>
            </a:extLst>
          </p:cNvPr>
          <p:cNvCxnSpPr>
            <a:cxnSpLocks/>
            <a:stCxn id="1059" idx="2"/>
            <a:endCxn id="1063" idx="1"/>
          </p:cNvCxnSpPr>
          <p:nvPr/>
        </p:nvCxnSpPr>
        <p:spPr>
          <a:xfrm rot="16200000" flipH="1">
            <a:off x="9234933" y="2642893"/>
            <a:ext cx="319543" cy="1774479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7" name="Egyenes összekötő nyíllal 1066">
            <a:extLst>
              <a:ext uri="{FF2B5EF4-FFF2-40B4-BE49-F238E27FC236}">
                <a16:creationId xmlns:a16="http://schemas.microsoft.com/office/drawing/2014/main" id="{30EF364E-991B-7747-8E54-4E8151EA04E2}"/>
              </a:ext>
            </a:extLst>
          </p:cNvPr>
          <p:cNvCxnSpPr>
            <a:cxnSpLocks/>
            <a:stCxn id="1059" idx="3"/>
            <a:endCxn id="1060" idx="1"/>
          </p:cNvCxnSpPr>
          <p:nvPr/>
        </p:nvCxnSpPr>
        <p:spPr>
          <a:xfrm>
            <a:off x="8893758" y="3222464"/>
            <a:ext cx="1278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68" name="Nyíl: felfelé-lefelé mutató 1067">
            <a:extLst>
              <a:ext uri="{FF2B5EF4-FFF2-40B4-BE49-F238E27FC236}">
                <a16:creationId xmlns:a16="http://schemas.microsoft.com/office/drawing/2014/main" id="{DF372BC1-E66F-FE7F-DE06-E6B4D81ABEB6}"/>
              </a:ext>
            </a:extLst>
          </p:cNvPr>
          <p:cNvSpPr/>
          <p:nvPr/>
        </p:nvSpPr>
        <p:spPr>
          <a:xfrm>
            <a:off x="10703635" y="2534617"/>
            <a:ext cx="209099" cy="89163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69" name="Nyíl: felfelé-lefelé mutató 1068">
            <a:extLst>
              <a:ext uri="{FF2B5EF4-FFF2-40B4-BE49-F238E27FC236}">
                <a16:creationId xmlns:a16="http://schemas.microsoft.com/office/drawing/2014/main" id="{BF5EABE6-0A98-11A4-A0D5-8474C17AFD0F}"/>
              </a:ext>
            </a:extLst>
          </p:cNvPr>
          <p:cNvSpPr/>
          <p:nvPr/>
        </p:nvSpPr>
        <p:spPr>
          <a:xfrm>
            <a:off x="10785235" y="2530792"/>
            <a:ext cx="209099" cy="97706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70" name="Nyíl: felfelé-lefelé mutató 1069">
            <a:extLst>
              <a:ext uri="{FF2B5EF4-FFF2-40B4-BE49-F238E27FC236}">
                <a16:creationId xmlns:a16="http://schemas.microsoft.com/office/drawing/2014/main" id="{99130723-09CE-C797-1917-0E3B9E6AA174}"/>
              </a:ext>
            </a:extLst>
          </p:cNvPr>
          <p:cNvSpPr/>
          <p:nvPr/>
        </p:nvSpPr>
        <p:spPr>
          <a:xfrm>
            <a:off x="10866834" y="2538441"/>
            <a:ext cx="209099" cy="105101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71" name="Szövegdoboz 1070">
            <a:extLst>
              <a:ext uri="{FF2B5EF4-FFF2-40B4-BE49-F238E27FC236}">
                <a16:creationId xmlns:a16="http://schemas.microsoft.com/office/drawing/2014/main" id="{DDFD13C0-E918-DB74-786B-D1CCD2F2DFCF}"/>
              </a:ext>
            </a:extLst>
          </p:cNvPr>
          <p:cNvSpPr txBox="1"/>
          <p:nvPr/>
        </p:nvSpPr>
        <p:spPr>
          <a:xfrm rot="16200000">
            <a:off x="10590514" y="2776620"/>
            <a:ext cx="764333" cy="170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"/>
              <a:t>P4Runtime</a:t>
            </a:r>
            <a:endParaRPr lang="en-US" sz="600"/>
          </a:p>
        </p:txBody>
      </p:sp>
      <p:sp>
        <p:nvSpPr>
          <p:cNvPr id="1072" name="Téglalap: lekerekített 1071">
            <a:extLst>
              <a:ext uri="{FF2B5EF4-FFF2-40B4-BE49-F238E27FC236}">
                <a16:creationId xmlns:a16="http://schemas.microsoft.com/office/drawing/2014/main" id="{CEAE1F50-3578-584B-0D17-2A7CDEE69779}"/>
              </a:ext>
            </a:extLst>
          </p:cNvPr>
          <p:cNvSpPr/>
          <p:nvPr/>
        </p:nvSpPr>
        <p:spPr>
          <a:xfrm>
            <a:off x="10282328" y="3106904"/>
            <a:ext cx="1126989" cy="193799"/>
          </a:xfrm>
          <a:prstGeom prst="roundRect">
            <a:avLst/>
          </a:prstGeom>
          <a:solidFill>
            <a:srgbClr val="71AD47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>
                <a:latin typeface="Palanquin Medium" panose="020B0004020203020204" pitchFamily="34" charset="0"/>
                <a:cs typeface="Palanquin Medium" panose="020B0004020203020204" pitchFamily="34" charset="0"/>
              </a:rPr>
              <a:t>NF-DP-SW-</a:t>
            </a:r>
            <a:r>
              <a:rPr lang="hu-HU" sz="1000" err="1">
                <a:latin typeface="Palanquin Medium" panose="020B0004020203020204" pitchFamily="34" charset="0"/>
                <a:cs typeface="Palanquin Medium" panose="020B0004020203020204" pitchFamily="34" charset="0"/>
              </a:rPr>
              <a:t>instN</a:t>
            </a:r>
            <a:endParaRPr lang="en-US" sz="1000">
              <a:latin typeface="Palanquin Medium" panose="020B0004020203020204" pitchFamily="34" charset="0"/>
              <a:cs typeface="Palanquin Medium" panose="020B0004020203020204" pitchFamily="34" charset="0"/>
            </a:endParaRPr>
          </a:p>
        </p:txBody>
      </p:sp>
      <p:sp>
        <p:nvSpPr>
          <p:cNvPr id="12" name="Téglalap 1024">
            <a:extLst>
              <a:ext uri="{FF2B5EF4-FFF2-40B4-BE49-F238E27FC236}">
                <a16:creationId xmlns:a16="http://schemas.microsoft.com/office/drawing/2014/main" id="{75F75294-A624-5FD4-7ADE-2183536C08A6}"/>
              </a:ext>
            </a:extLst>
          </p:cNvPr>
          <p:cNvSpPr/>
          <p:nvPr/>
        </p:nvSpPr>
        <p:spPr>
          <a:xfrm>
            <a:off x="9949794" y="2303170"/>
            <a:ext cx="2070756" cy="20868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/>
              <a:t>IML Proxy</a:t>
            </a:r>
            <a:endParaRPr lang="en-US" sz="1000"/>
          </a:p>
        </p:txBody>
      </p:sp>
      <p:sp>
        <p:nvSpPr>
          <p:cNvPr id="1025" name="Téglalap 1024">
            <a:extLst>
              <a:ext uri="{FF2B5EF4-FFF2-40B4-BE49-F238E27FC236}">
                <a16:creationId xmlns:a16="http://schemas.microsoft.com/office/drawing/2014/main" id="{16CD8FED-F0D3-BE0C-6350-EA1A729F9592}"/>
              </a:ext>
            </a:extLst>
          </p:cNvPr>
          <p:cNvSpPr/>
          <p:nvPr/>
        </p:nvSpPr>
        <p:spPr>
          <a:xfrm>
            <a:off x="8086972" y="2296009"/>
            <a:ext cx="3953384" cy="224399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1000" err="1"/>
              <a:t>Load</a:t>
            </a:r>
            <a:r>
              <a:rPr lang="hu-HU" sz="1000"/>
              <a:t> </a:t>
            </a:r>
            <a:r>
              <a:rPr lang="hu-HU" sz="1000" err="1"/>
              <a:t>Optimizer</a:t>
            </a:r>
            <a:r>
              <a:rPr lang="hu-HU" sz="1000"/>
              <a:t> </a:t>
            </a:r>
            <a:r>
              <a:rPr lang="hu-HU" sz="1000" err="1"/>
              <a:t>Control</a:t>
            </a:r>
            <a:r>
              <a:rPr lang="hu-HU" sz="1000"/>
              <a:t> </a:t>
            </a:r>
            <a:r>
              <a:rPr lang="hu-HU" sz="1000" err="1"/>
              <a:t>Plane</a:t>
            </a:r>
            <a:r>
              <a:rPr lang="hu-HU" sz="1000"/>
              <a:t> / Part of IML Proxy</a:t>
            </a:r>
            <a:endParaRPr lang="en-US" sz="1000"/>
          </a:p>
        </p:txBody>
      </p:sp>
      <p:pic>
        <p:nvPicPr>
          <p:cNvPr id="16" name="Kép 1" descr="A képen szöveg, sor, Diagram, képernyőkép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9A28600-C313-8109-DA1E-565D79E65E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0830"/>
            <a:ext cx="5943600" cy="125666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0DA6028-77C0-41C6-49DC-8F724A3A2409}"/>
              </a:ext>
            </a:extLst>
          </p:cNvPr>
          <p:cNvSpPr txBox="1"/>
          <p:nvPr/>
        </p:nvSpPr>
        <p:spPr>
          <a:xfrm>
            <a:off x="171451" y="6145944"/>
            <a:ext cx="626587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Palanquin" panose="020B0004020203020204" pitchFamily="34" charset="77"/>
                <a:cs typeface="Palanquin" panose="020B0004020203020204" pitchFamily="34" charset="77"/>
              </a:rPr>
              <a:t>Packet delays when a HH flow overloads the </a:t>
            </a:r>
            <a:r>
              <a:rPr lang="en-US" sz="1100" dirty="0">
                <a:solidFill>
                  <a:schemeClr val="tx1"/>
                </a:solidFill>
                <a:latin typeface="Palanquin" panose="020B0004020203020204" pitchFamily="34" charset="77"/>
                <a:cs typeface="Palanquin" panose="020B0004020203020204" pitchFamily="34" charset="77"/>
              </a:rPr>
              <a:t>SW instance and </a:t>
            </a:r>
            <a:r>
              <a:rPr lang="en-US" sz="1100" dirty="0">
                <a:latin typeface="Palanquin" panose="020B0004020203020204" pitchFamily="34" charset="77"/>
                <a:cs typeface="Palanquin" panose="020B0004020203020204" pitchFamily="34" charset="77"/>
              </a:rPr>
              <a:t>is offloaded </a:t>
            </a:r>
            <a:r>
              <a:rPr lang="en-US" sz="1100" dirty="0">
                <a:solidFill>
                  <a:schemeClr val="tx1"/>
                </a:solidFill>
                <a:latin typeface="Palanquin" panose="020B0004020203020204" pitchFamily="34" charset="77"/>
                <a:cs typeface="Palanquin" panose="020B0004020203020204" pitchFamily="34" charset="77"/>
              </a:rPr>
              <a:t>to the HW component    </a:t>
            </a:r>
            <a:endParaRPr lang="en-US" sz="1100" dirty="0"/>
          </a:p>
        </p:txBody>
      </p:sp>
      <p:pic>
        <p:nvPicPr>
          <p:cNvPr id="22" name="Kép 1" descr="A képen sor, szöveg, Diagram, Betűtípu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3765DC70-5E58-DFD4-F9B8-7ED15D6B3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7474" y="4905567"/>
            <a:ext cx="5943600" cy="12446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69F51D4-E7CF-E088-722B-3CEB3E73FA6F}"/>
              </a:ext>
            </a:extLst>
          </p:cNvPr>
          <p:cNvSpPr txBox="1"/>
          <p:nvPr/>
        </p:nvSpPr>
        <p:spPr>
          <a:xfrm>
            <a:off x="6220967" y="6155363"/>
            <a:ext cx="597103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Palanquin" panose="020B0004020203020204" pitchFamily="34" charset="77"/>
                <a:cs typeface="Palanquin" panose="020B0004020203020204" pitchFamily="34" charset="77"/>
              </a:rPr>
              <a:t>Packet losses when a HH flow overloads the </a:t>
            </a:r>
            <a:r>
              <a:rPr lang="en-US" sz="1100" dirty="0">
                <a:solidFill>
                  <a:schemeClr val="tx1"/>
                </a:solidFill>
                <a:latin typeface="Palanquin" panose="020B0004020203020204" pitchFamily="34" charset="77"/>
                <a:cs typeface="Palanquin" panose="020B0004020203020204" pitchFamily="34" charset="77"/>
              </a:rPr>
              <a:t>SW instance and </a:t>
            </a:r>
            <a:r>
              <a:rPr lang="en-US" sz="1100" dirty="0">
                <a:latin typeface="Palanquin" panose="020B0004020203020204" pitchFamily="34" charset="77"/>
                <a:cs typeface="Palanquin" panose="020B0004020203020204" pitchFamily="34" charset="77"/>
              </a:rPr>
              <a:t>is offloaded </a:t>
            </a:r>
            <a:r>
              <a:rPr lang="en-US" sz="1100" dirty="0">
                <a:solidFill>
                  <a:schemeClr val="tx1"/>
                </a:solidFill>
                <a:latin typeface="Palanquin" panose="020B0004020203020204" pitchFamily="34" charset="77"/>
                <a:cs typeface="Palanquin" panose="020B0004020203020204" pitchFamily="34" charset="77"/>
              </a:rPr>
              <a:t>to the HW component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9506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A1CB2BB-6689-2F6E-DF64-D78CEEDD5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1081088"/>
          </a:xfrm>
        </p:spPr>
        <p:txBody>
          <a:bodyPr>
            <a:normAutofit/>
          </a:bodyPr>
          <a:lstStyle/>
          <a:p>
            <a:r>
              <a:rPr lang="en-US" dirty="0"/>
              <a:t>Multi-Tenant UP Deployment in IML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BDC35D0-D1D4-9617-160B-517072690D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27236"/>
            <a:ext cx="6413870" cy="3095894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Goal: Running multiple P4 programs on a hardware data plane</a:t>
            </a:r>
          </a:p>
          <a:p>
            <a:pPr lvl="2"/>
            <a:r>
              <a:rPr lang="en-GB" dirty="0"/>
              <a:t>Isolated execution in both data and control planes</a:t>
            </a:r>
          </a:p>
          <a:p>
            <a:r>
              <a:rPr lang="en-GB" dirty="0"/>
              <a:t>P4 program aggregation tool</a:t>
            </a:r>
          </a:p>
          <a:p>
            <a:pPr lvl="2"/>
            <a:r>
              <a:rPr lang="en-GB" dirty="0"/>
              <a:t>Different P4 implementation of NFs can be merged into a single P4 program</a:t>
            </a:r>
          </a:p>
          <a:p>
            <a:pPr lvl="2"/>
            <a:r>
              <a:rPr lang="en-GB" dirty="0"/>
              <a:t>Additional resource sharing elements in the pipeline</a:t>
            </a:r>
          </a:p>
          <a:p>
            <a:r>
              <a:rPr lang="en-GB" dirty="0"/>
              <a:t>P4 Runtime control plane proxy </a:t>
            </a:r>
          </a:p>
          <a:p>
            <a:pPr lvl="2"/>
            <a:r>
              <a:rPr lang="en-GB" dirty="0"/>
              <a:t>Provides each NF control plane an isolated access to the corresponding data plane objects</a:t>
            </a:r>
          </a:p>
          <a:p>
            <a:pPr lvl="2"/>
            <a:endParaRPr lang="en-GB" sz="500" dirty="0"/>
          </a:p>
          <a:p>
            <a:r>
              <a:rPr lang="en-GB" dirty="0"/>
              <a:t>Evaluation: 2 NFs of different complexity on </a:t>
            </a:r>
            <a:r>
              <a:rPr lang="en-GB" dirty="0" err="1"/>
              <a:t>Netronome</a:t>
            </a:r>
            <a:r>
              <a:rPr lang="en-GB" dirty="0"/>
              <a:t> </a:t>
            </a:r>
            <a:r>
              <a:rPr lang="en-GB" dirty="0" err="1"/>
              <a:t>SmartNIC</a:t>
            </a:r>
            <a:r>
              <a:rPr lang="en-GB" dirty="0"/>
              <a:t> (2x40G)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491F1183-9CB8-1789-E71B-2BD35FCB9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3295" y="1345505"/>
            <a:ext cx="5007677" cy="288612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Kép 2">
            <a:extLst>
              <a:ext uri="{FF2B5EF4-FFF2-40B4-BE49-F238E27FC236}">
                <a16:creationId xmlns:a16="http://schemas.microsoft.com/office/drawing/2014/main" id="{74F89AB3-038B-7AF1-F7A4-2A2AB339F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960" y="4523130"/>
            <a:ext cx="9300007" cy="16195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2CDF7A-05C5-D888-6D63-5D20DA8F53F4}"/>
              </a:ext>
            </a:extLst>
          </p:cNvPr>
          <p:cNvSpPr txBox="1"/>
          <p:nvPr/>
        </p:nvSpPr>
        <p:spPr>
          <a:xfrm>
            <a:off x="2966536" y="6142664"/>
            <a:ext cx="6558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Palanquin" panose="020B0004020203020204" pitchFamily="34" charset="77"/>
                <a:cs typeface="Palanquin" panose="020B0004020203020204" pitchFamily="34" charset="77"/>
              </a:rPr>
              <a:t>The effect of the complexity of the aggregated NFs on the experienced throughput and latency values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184810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4DA28AD-07CE-87E1-7A7C-912B183B899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Logo">
            <a:extLst>
              <a:ext uri="{FF2B5EF4-FFF2-40B4-BE49-F238E27FC236}">
                <a16:creationId xmlns:a16="http://schemas.microsoft.com/office/drawing/2014/main" id="{01CC5661-07A5-4852-A3B6-5E8A3D50B8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177" y="2260680"/>
            <a:ext cx="2119473" cy="2120400"/>
          </a:xfrm>
          <a:prstGeom prst="rect">
            <a:avLst/>
          </a:prstGeom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61240976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5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1174E6"/>
      </a:accent1>
      <a:accent2>
        <a:srgbClr val="23969A"/>
      </a:accent2>
      <a:accent3>
        <a:srgbClr val="976CF4"/>
      </a:accent3>
      <a:accent4>
        <a:srgbClr val="FAD22D"/>
      </a:accent4>
      <a:accent5>
        <a:srgbClr val="E66E19"/>
      </a:accent5>
      <a:accent6>
        <a:srgbClr val="E65D6A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Dark blue ">
      <a:srgbClr val="000082"/>
    </a:custClr>
    <a:custClr name="Blue">
      <a:srgbClr val="1174E6"/>
    </a:custClr>
    <a:custClr name="Light blue">
      <a:srgbClr val="D6E2F5"/>
    </a:custClr>
    <a:custClr name="Dark purple">
      <a:srgbClr val="2D2049"/>
    </a:custClr>
    <a:custClr name="Purple">
      <a:srgbClr val="976CF4"/>
    </a:custClr>
    <a:custClr name="Light purple">
      <a:srgbClr val="E0D3FC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Dark teal">
      <a:srgbClr val="0B2D2E"/>
    </a:custClr>
    <a:custClr name="Teal">
      <a:srgbClr val="23969A"/>
    </a:custClr>
    <a:custClr name="Light teal">
      <a:srgbClr val="BDE0E1"/>
    </a:custClr>
    <a:custClr name="Dark coral">
      <a:srgbClr val="3C2121"/>
    </a:custClr>
    <a:custClr name="Coral">
      <a:srgbClr val="E65D6A"/>
    </a:custClr>
    <a:custClr name="Light coral">
      <a:srgbClr val="EFD4D3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Red">
      <a:srgbClr val="C52A32"/>
    </a:custClr>
    <a:custClr name="Orange">
      <a:srgbClr val="E66E19"/>
    </a:custClr>
    <a:custClr name="Yellow">
      <a:srgbClr val="FAD22D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Color has no name">
      <a:srgbClr val="FFFFFF"/>
    </a:custClr>
    <a:custClr name="Black">
      <a:srgbClr val="000000"/>
    </a:custClr>
    <a:custClr name="Grey 1">
      <a:srgbClr val="242424"/>
    </a:custClr>
    <a:custClr name="Grey 2">
      <a:srgbClr val="767676"/>
    </a:custClr>
    <a:custClr name="Grey 3">
      <a:srgbClr val="A0A0A0"/>
    </a:custClr>
    <a:custClr name="Grey 4">
      <a:srgbClr val="E0E0E0"/>
    </a:custClr>
    <a:custClr name="Grey 5">
      <a:srgbClr val="F2F2F2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E089C6F-606D-8149-94BD-700B7CEAB45C}">
  <we:reference id="8c079bc0-695b-4e36-9ef8-6ac1bd7eea20" version="1.0.0.6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D561D2B5762A499C7162540790BD04" ma:contentTypeVersion="3" ma:contentTypeDescription="Create a new document." ma:contentTypeScope="" ma:versionID="599ae0f307f5c4525ef86d07fa4fca00">
  <xsd:schema xmlns:xsd="http://www.w3.org/2001/XMLSchema" xmlns:xs="http://www.w3.org/2001/XMLSchema" xmlns:p="http://schemas.microsoft.com/office/2006/metadata/properties" xmlns:ns2="c6008e12-cedf-470a-adc4-9b1b88cd235d" targetNamespace="http://schemas.microsoft.com/office/2006/metadata/properties" ma:root="true" ma:fieldsID="2cfa902c9619faa1ba64b1039020d468" ns2:_="">
    <xsd:import namespace="c6008e12-cedf-470a-adc4-9b1b88cd23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008e12-cedf-470a-adc4-9b1b88cd23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,{"propertyName":"DocNoVisible","propertyValue":"{{Form.DocNo.ShowDocNo}}","disableUpdates":false,"type":"customDocumentProperty"}],"templateName":"","templateDescription":"","enableDocumentContentUpdater":true,"version":"1.9"}]]></TemplafyTemplate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dataSource":"PPT FooterVisibility","displayColumn":"showDocNo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No","label":"Show document number in footer?","fullyQualifiedName":"Doc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(Overwritten with EriDoc values at check-in)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p9PLbT4LdsjPUb+A/aPM1Q=="},{"name":"ConfidentialityClass","value":"5wlu7ZdPxHQj1W0w+yTNSg=="},{"name":"ExternalConfidentialityLabel","value":"5wlu7ZdPxHQj1W0w+yTNSg=="},{"name":"LanguageCode","value":"5wlu7ZdPxHQj1W0w+yTNSg=="},{"name":"Date","value":"vL9Jb6XRNdctkb/A7Xjd/Q=="},{"name":"TemplateType","value":"PxVEvJY8nE7m/hY9622Sng=="},{"name":"DocTitle","value":"PxVEvJY8nE7m/hY9622Sng=="},{"name":"TotalPageNo","value":"RWxCB2fG5uw6fvbJ9LQACA=="},{"name":"DocNo","value":"PxVEvJY8nE7m/hY9622Sng=="}]}]]></TemplafyFormConfiguration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B51DF28D-8ADA-ED4A-8F06-B253BD3917AC}">
  <ds:schemaRefs/>
</ds:datastoreItem>
</file>

<file path=customXml/itemProps11.xml><?xml version="1.0" encoding="utf-8"?>
<ds:datastoreItem xmlns:ds="http://schemas.openxmlformats.org/officeDocument/2006/customXml" ds:itemID="{AF583686-1641-E041-9D10-D25B2CEB4747}">
  <ds:schemaRefs/>
</ds:datastoreItem>
</file>

<file path=customXml/itemProps2.xml><?xml version="1.0" encoding="utf-8"?>
<ds:datastoreItem xmlns:ds="http://schemas.openxmlformats.org/officeDocument/2006/customXml" ds:itemID="{90830F0D-A1FD-436D-A5CB-01229EE43DBC}">
  <ds:schemaRefs>
    <ds:schemaRef ds:uri="c6008e12-cedf-470a-adc4-9b1b88cd235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7958A4E-FAB1-42E4-B6B5-29B01F63F87B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purl.org/dc/elements/1.1/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c6008e12-cedf-470a-adc4-9b1b88cd235d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D92C3DF5-A179-4E2D-BD20-07044B39171F}">
  <ds:schemaRefs/>
</ds:datastoreItem>
</file>

<file path=customXml/itemProps6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C09F197C-6A49-47D0-B877-F88807989676}">
  <ds:schemaRefs/>
</ds:datastoreItem>
</file>

<file path=customXml/itemProps8.xml><?xml version="1.0" encoding="utf-8"?>
<ds:datastoreItem xmlns:ds="http://schemas.openxmlformats.org/officeDocument/2006/customXml" ds:itemID="{FF08FF88-0C92-1F49-9867-011EAD0962EC}">
  <ds:schemaRefs/>
</ds:datastoreItem>
</file>

<file path=customXml/itemProps9.xml><?xml version="1.0" encoding="utf-8"?>
<ds:datastoreItem xmlns:ds="http://schemas.openxmlformats.org/officeDocument/2006/customXml" ds:itemID="{C839F24E-6169-B247-B9E7-78EC53C70825}">
  <ds:schemaRefs/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PresentationTemplate2025</Template>
  <TotalTime>4126</TotalTime>
  <Words>500</Words>
  <Application>Microsoft Macintosh PowerPoint</Application>
  <PresentationFormat>Widescreen</PresentationFormat>
  <Paragraphs>112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Ericsson Hilda ExtraLight</vt:lpstr>
      <vt:lpstr>Palanquin</vt:lpstr>
      <vt:lpstr>Wingdings</vt:lpstr>
      <vt:lpstr>Palanquin Medium</vt:lpstr>
      <vt:lpstr>Courier New</vt:lpstr>
      <vt:lpstr>Ericsson Technical Icons</vt:lpstr>
      <vt:lpstr>Ericsson Hilda ExtraBold</vt:lpstr>
      <vt:lpstr>Ericsson Hilda Light</vt:lpstr>
      <vt:lpstr>Ericsson Hilda</vt:lpstr>
      <vt:lpstr>PresentationTemplate2025</vt:lpstr>
      <vt:lpstr> DESIRE6G EU Project #1: Dynamic Slices #2: Cloud-native, hw-accelerated UP          for better efficiency  </vt:lpstr>
      <vt:lpstr>PowerPoint Presentation</vt:lpstr>
      <vt:lpstr>Dynamic slices as user-network API</vt:lpstr>
      <vt:lpstr>Load Optimizer in the data plane</vt:lpstr>
      <vt:lpstr>Multi-Tenant UP Deployment in IML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Guy</dc:title>
  <dc:creator>Vanda Kecskés</dc:creator>
  <cp:keywords/>
  <dc:description>Rev</dc:description>
  <cp:lastModifiedBy>Gergely Pongracz</cp:lastModifiedBy>
  <cp:revision>4</cp:revision>
  <dcterms:created xsi:type="dcterms:W3CDTF">2025-03-21T09:10:54Z</dcterms:created>
  <dcterms:modified xsi:type="dcterms:W3CDTF">2025-11-13T10:11:06Z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0x01010059D561D2B5762A499C7162540790BD04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2025-03-13T07:32:23.1811663Z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637616751260695670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Ericsson Internal</vt:lpwstr>
  </property>
  <property fmtid="{D5CDD505-2E9C-101B-9397-08002B2CF9AE}" pid="15" name="ExtConf">
    <vt:lpwstr/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2025-03-21</vt:lpwstr>
  </property>
  <property fmtid="{D5CDD505-2E9C-101B-9397-08002B2CF9AE}" pid="21" name="Reference">
    <vt:lpwstr/>
  </property>
  <property fmtid="{D5CDD505-2E9C-101B-9397-08002B2CF9AE}" pid="22" name="Title">
    <vt:lpwstr>Guy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None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DocNoVisible">
    <vt:lpwstr>false</vt:lpwstr>
  </property>
</Properties>
</file>