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328" r:id="rId2"/>
    <p:sldId id="313" r:id="rId3"/>
    <p:sldId id="317" r:id="rId4"/>
    <p:sldId id="318" r:id="rId5"/>
    <p:sldId id="323" r:id="rId6"/>
    <p:sldId id="293" r:id="rId7"/>
    <p:sldId id="296" r:id="rId8"/>
    <p:sldId id="325" r:id="rId9"/>
    <p:sldId id="332" r:id="rId10"/>
    <p:sldId id="334" r:id="rId11"/>
    <p:sldId id="33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63"/>
  </p:normalViewPr>
  <p:slideViewPr>
    <p:cSldViewPr snapToGrid="0">
      <p:cViewPr varScale="1">
        <p:scale>
          <a:sx n="117" d="100"/>
          <a:sy n="117" d="100"/>
        </p:scale>
        <p:origin x="6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9T22:18:39.608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1,'44'0,"5"0,-19 0,7 0,-4 0,-5 0,1 0,-10 0,3 4,-5 1,2 1,-1-3,0 1,0 0,2 1,-2-1,0 0,7 1,-4-1,1 1,-5-5,-4 0,3 0,-2 0,6 0,-6 2,10 2,-3 0,4 1,-5-1,-2-4,-4 2,-2 5,-1 0,3 1,2-3,1 3,1-3,-3-1,4 1,-2-5,0 0,1 0,-7 0,3 0,2 0,3 0,6 0,3 0,5 0,6 0,1 0,0 0,-5 0,-8 0,-6 0,-6 0,-3 0,-3 0,2 0,0 0,1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4-03-19T22:18:39.60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1,'42'0,"3"1,-1 2,3 2,-4 2,-7 1,-2-3,-3 3,0 1,2 2,8 2,-7-2,3 0,-12-4,-4-3,-7-1,-1-3,2 0,0 0,6 0,1 0,5 0,0 0,0 0,0 0,-2 0,-2 0,-1 0,-1 0,-3 1,5 1,-8 1,4-3,-8 4,0-4,0 3,-1-2,3 1,1 1,0-3,1 0,-1 0,1 0,1 0,-1 0,0 0,-2 0,-4 0,3 0,-1 0,0 0,1 0,-1 0,0 0,3 0,-2 0,0 0,-1 0,-1 0,2 0,-1 0,0 0,0 0,-1 0,4 0,-4 0,-1 0,0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2:52:30.831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 1,'64'0,"6"0,-26 0,9 0,-6 0,-6 0,0 0,-13 0,4 2,-8 0,4 1,-2-2,0 1,0 0,2 0,-2 0,0 0,10 0,-6 0,2 0,-8-2,-4 0,2 0,-1 0,8 0,-9 1,15 1,-5 0,5 0,-5 0,-5-2,-5 1,-2 2,-2 0,4 1,3-2,2 2,0-2,-3 0,5 0,-2-2,0 0,0 0,-8 0,3 0,3 0,4 0,9 0,5 0,6 0,9 0,2 0,0 0,-8 0,-11 0,-9 0,-8 0,-5 0,-4 0,3 0,0 0,1 0,1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2T02:52:36.866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1,'60'0,"6"1,-3 3,4 2,-5 3,-9 0,-5-2,-3 3,0 0,3 4,10 2,-8-3,3 1,-17-5,-6-4,-9-2,-2-3,2 0,1 0,8 0,2 0,6 0,1 0,0 0,0 0,-3 0,-2 0,-2 0,-3 0,-2 2,5 0,-9 1,3-2,-10 3,0-3,0 2,-1-1,4 0,0 1,2-2,0-1,0 0,0 0,2 0,-1 0,-1 0,-2 0,-5 0,2 0,0 0,0 0,2 0,-2 0,0 0,4 0,-3 0,0 0,-1 0,-2 0,4 0,-3 0,1 0,1 0,-3 0,6 0,-6 0,0 0,-2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42E28-DC50-594E-8301-1A1BAD00FC59}" type="datetimeFigureOut">
              <a:rPr lang="en-US" smtClean="0"/>
              <a:t>11/3/25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931220-65E2-704E-A1FC-10A969347C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18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931220-65E2-704E-A1FC-10A969347C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8170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8569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Generalist repositories in 2022 accounted for over 53% of all data and software citations, as best as we can count</a:t>
            </a:r>
          </a:p>
        </p:txBody>
      </p:sp>
      <p:sp>
        <p:nvSpPr>
          <p:cNvPr id="105" name="Google Shape;10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9977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>
          <a:extLst>
            <a:ext uri="{FF2B5EF4-FFF2-40B4-BE49-F238E27FC236}">
              <a16:creationId xmlns:a16="http://schemas.microsoft.com/office/drawing/2014/main" id="{953B5773-E0D8-5D1A-47DE-40EEA0C6C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>
            <a:extLst>
              <a:ext uri="{FF2B5EF4-FFF2-40B4-BE49-F238E27FC236}">
                <a16:creationId xmlns:a16="http://schemas.microsoft.com/office/drawing/2014/main" id="{9C90BD9F-4D95-A4F2-C18A-9A04B0444C9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Generalist repositories in 2022 accounted for over 53% of all data and software citations, as best as we can count</a:t>
            </a:r>
          </a:p>
        </p:txBody>
      </p:sp>
      <p:sp>
        <p:nvSpPr>
          <p:cNvPr id="105" name="Google Shape;105;p2:notes">
            <a:extLst>
              <a:ext uri="{FF2B5EF4-FFF2-40B4-BE49-F238E27FC236}">
                <a16:creationId xmlns:a16="http://schemas.microsoft.com/office/drawing/2014/main" id="{FA193294-1B1F-B5E6-E7E9-73B6CD5C87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77935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: O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7108" y="615014"/>
            <a:ext cx="5851818" cy="1993275"/>
          </a:xfrm>
        </p:spPr>
        <p:txBody>
          <a:bodyPr anchor="t">
            <a:normAutofit/>
          </a:bodyPr>
          <a:lstStyle>
            <a:lvl1pPr algn="l">
              <a:defRPr sz="4000" b="1" i="0" baseline="0">
                <a:solidFill>
                  <a:schemeClr val="bg1"/>
                </a:solidFill>
                <a:latin typeface="Montserrat ExtraBold" pitchFamily="2" charset="77"/>
                <a:ea typeface="Montserrat ExtraBold" pitchFamily="2" charset="77"/>
                <a:cs typeface="Arial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58289" y="3465192"/>
            <a:ext cx="4533240" cy="1376631"/>
          </a:xfrm>
        </p:spPr>
        <p:txBody>
          <a:bodyPr/>
          <a:lstStyle>
            <a:lvl1pPr marL="0" indent="0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Name</a:t>
            </a:r>
          </a:p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/>
              <a:t>Date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8D76AB-488C-8BF5-4107-C50920C361C5}"/>
              </a:ext>
            </a:extLst>
          </p:cNvPr>
          <p:cNvSpPr/>
          <p:nvPr userDrawn="1"/>
        </p:nvSpPr>
        <p:spPr>
          <a:xfrm>
            <a:off x="758288" y="2947201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B18DBE9-3A6D-4EE1-8717-5DA22BDC0DA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15993" y="-3339"/>
            <a:ext cx="6181948" cy="6856859"/>
          </a:xfrm>
          <a:custGeom>
            <a:avLst/>
            <a:gdLst>
              <a:gd name="connsiteX0" fmla="*/ 0 w 6240905"/>
              <a:gd name="connsiteY0" fmla="*/ 3429000 h 6858000"/>
              <a:gd name="connsiteX1" fmla="*/ 3120453 w 6240905"/>
              <a:gd name="connsiteY1" fmla="*/ 0 h 6858000"/>
              <a:gd name="connsiteX2" fmla="*/ 6240906 w 6240905"/>
              <a:gd name="connsiteY2" fmla="*/ 3429000 h 6858000"/>
              <a:gd name="connsiteX3" fmla="*/ 3120453 w 6240905"/>
              <a:gd name="connsiteY3" fmla="*/ 6858000 h 6858000"/>
              <a:gd name="connsiteX4" fmla="*/ 0 w 6240905"/>
              <a:gd name="connsiteY4" fmla="*/ 3429000 h 6858000"/>
              <a:gd name="connsiteX0" fmla="*/ 0 w 6194411"/>
              <a:gd name="connsiteY0" fmla="*/ 3524145 h 7933986"/>
              <a:gd name="connsiteX1" fmla="*/ 3120453 w 6194411"/>
              <a:gd name="connsiteY1" fmla="*/ 95145 h 7933986"/>
              <a:gd name="connsiteX2" fmla="*/ 6194411 w 6194411"/>
              <a:gd name="connsiteY2" fmla="*/ 6949270 h 7933986"/>
              <a:gd name="connsiteX3" fmla="*/ 3120453 w 6194411"/>
              <a:gd name="connsiteY3" fmla="*/ 6953145 h 7933986"/>
              <a:gd name="connsiteX4" fmla="*/ 0 w 6194411"/>
              <a:gd name="connsiteY4" fmla="*/ 3524145 h 7933986"/>
              <a:gd name="connsiteX0" fmla="*/ 65935 w 6715273"/>
              <a:gd name="connsiteY0" fmla="*/ 3503591 h 7913432"/>
              <a:gd name="connsiteX1" fmla="*/ 6255052 w 6715273"/>
              <a:gd name="connsiteY1" fmla="*/ 74591 h 7913432"/>
              <a:gd name="connsiteX2" fmla="*/ 6260346 w 6715273"/>
              <a:gd name="connsiteY2" fmla="*/ 6928716 h 7913432"/>
              <a:gd name="connsiteX3" fmla="*/ 3186388 w 6715273"/>
              <a:gd name="connsiteY3" fmla="*/ 6932591 h 7913432"/>
              <a:gd name="connsiteX4" fmla="*/ 65935 w 6715273"/>
              <a:gd name="connsiteY4" fmla="*/ 3503591 h 7913432"/>
              <a:gd name="connsiteX0" fmla="*/ 65935 w 6715273"/>
              <a:gd name="connsiteY0" fmla="*/ 3503591 h 7913432"/>
              <a:gd name="connsiteX1" fmla="*/ 6255052 w 6715273"/>
              <a:gd name="connsiteY1" fmla="*/ 74591 h 7913432"/>
              <a:gd name="connsiteX2" fmla="*/ 6260346 w 6715273"/>
              <a:gd name="connsiteY2" fmla="*/ 6928716 h 7913432"/>
              <a:gd name="connsiteX3" fmla="*/ 3186388 w 6715273"/>
              <a:gd name="connsiteY3" fmla="*/ 6932591 h 7913432"/>
              <a:gd name="connsiteX4" fmla="*/ 65935 w 6715273"/>
              <a:gd name="connsiteY4" fmla="*/ 3503591 h 7913432"/>
              <a:gd name="connsiteX0" fmla="*/ 65935 w 6295142"/>
              <a:gd name="connsiteY0" fmla="*/ 3503591 h 7913432"/>
              <a:gd name="connsiteX1" fmla="*/ 6255052 w 6295142"/>
              <a:gd name="connsiteY1" fmla="*/ 74591 h 7913432"/>
              <a:gd name="connsiteX2" fmla="*/ 6260346 w 6295142"/>
              <a:gd name="connsiteY2" fmla="*/ 6928716 h 7913432"/>
              <a:gd name="connsiteX3" fmla="*/ 3186388 w 6295142"/>
              <a:gd name="connsiteY3" fmla="*/ 6932591 h 7913432"/>
              <a:gd name="connsiteX4" fmla="*/ 65935 w 6295142"/>
              <a:gd name="connsiteY4" fmla="*/ 3503591 h 7913432"/>
              <a:gd name="connsiteX0" fmla="*/ 66100 w 6314054"/>
              <a:gd name="connsiteY0" fmla="*/ 3503591 h 7804992"/>
              <a:gd name="connsiteX1" fmla="*/ 6255217 w 6314054"/>
              <a:gd name="connsiteY1" fmla="*/ 74591 h 7804992"/>
              <a:gd name="connsiteX2" fmla="*/ 6307006 w 6314054"/>
              <a:gd name="connsiteY2" fmla="*/ 6773733 h 7804992"/>
              <a:gd name="connsiteX3" fmla="*/ 3186553 w 6314054"/>
              <a:gd name="connsiteY3" fmla="*/ 6932591 h 7804992"/>
              <a:gd name="connsiteX4" fmla="*/ 66100 w 6314054"/>
              <a:gd name="connsiteY4" fmla="*/ 3503591 h 7804992"/>
              <a:gd name="connsiteX0" fmla="*/ 66100 w 6314054"/>
              <a:gd name="connsiteY0" fmla="*/ 3503591 h 7327621"/>
              <a:gd name="connsiteX1" fmla="*/ 6255217 w 6314054"/>
              <a:gd name="connsiteY1" fmla="*/ 74591 h 7327621"/>
              <a:gd name="connsiteX2" fmla="*/ 6307006 w 6314054"/>
              <a:gd name="connsiteY2" fmla="*/ 6773733 h 7327621"/>
              <a:gd name="connsiteX3" fmla="*/ 3186553 w 6314054"/>
              <a:gd name="connsiteY3" fmla="*/ 6932591 h 7327621"/>
              <a:gd name="connsiteX4" fmla="*/ 66100 w 6314054"/>
              <a:gd name="connsiteY4" fmla="*/ 3503591 h 7327621"/>
              <a:gd name="connsiteX0" fmla="*/ 66121 w 6317702"/>
              <a:gd name="connsiteY0" fmla="*/ 3503591 h 7414195"/>
              <a:gd name="connsiteX1" fmla="*/ 6255238 w 6317702"/>
              <a:gd name="connsiteY1" fmla="*/ 74591 h 7414195"/>
              <a:gd name="connsiteX2" fmla="*/ 6312965 w 6317702"/>
              <a:gd name="connsiteY2" fmla="*/ 6928112 h 7414195"/>
              <a:gd name="connsiteX3" fmla="*/ 3186574 w 6317702"/>
              <a:gd name="connsiteY3" fmla="*/ 6932591 h 7414195"/>
              <a:gd name="connsiteX4" fmla="*/ 66121 w 6317702"/>
              <a:gd name="connsiteY4" fmla="*/ 3503591 h 7414195"/>
              <a:gd name="connsiteX0" fmla="*/ 66121 w 6317702"/>
              <a:gd name="connsiteY0" fmla="*/ 3503591 h 7184542"/>
              <a:gd name="connsiteX1" fmla="*/ 6255238 w 6317702"/>
              <a:gd name="connsiteY1" fmla="*/ 74591 h 7184542"/>
              <a:gd name="connsiteX2" fmla="*/ 6312965 w 6317702"/>
              <a:gd name="connsiteY2" fmla="*/ 6928112 h 7184542"/>
              <a:gd name="connsiteX3" fmla="*/ 3186574 w 6317702"/>
              <a:gd name="connsiteY3" fmla="*/ 6932591 h 7184542"/>
              <a:gd name="connsiteX4" fmla="*/ 66121 w 6317702"/>
              <a:gd name="connsiteY4" fmla="*/ 3503591 h 7184542"/>
              <a:gd name="connsiteX0" fmla="*/ 67224 w 6333773"/>
              <a:gd name="connsiteY0" fmla="*/ 3474180 h 7155131"/>
              <a:gd name="connsiteX1" fmla="*/ 6286321 w 6333773"/>
              <a:gd name="connsiteY1" fmla="*/ 75160 h 7155131"/>
              <a:gd name="connsiteX2" fmla="*/ 6314068 w 6333773"/>
              <a:gd name="connsiteY2" fmla="*/ 6898701 h 7155131"/>
              <a:gd name="connsiteX3" fmla="*/ 3187677 w 6333773"/>
              <a:gd name="connsiteY3" fmla="*/ 6903180 h 7155131"/>
              <a:gd name="connsiteX4" fmla="*/ 67224 w 6333773"/>
              <a:gd name="connsiteY4" fmla="*/ 3474180 h 7155131"/>
              <a:gd name="connsiteX0" fmla="*/ 68020 w 6348986"/>
              <a:gd name="connsiteY0" fmla="*/ 3505840 h 7186791"/>
              <a:gd name="connsiteX1" fmla="*/ 6308633 w 6348986"/>
              <a:gd name="connsiteY1" fmla="*/ 74547 h 7186791"/>
              <a:gd name="connsiteX2" fmla="*/ 6314864 w 6348986"/>
              <a:gd name="connsiteY2" fmla="*/ 6930361 h 7186791"/>
              <a:gd name="connsiteX3" fmla="*/ 3188473 w 6348986"/>
              <a:gd name="connsiteY3" fmla="*/ 6934840 h 7186791"/>
              <a:gd name="connsiteX4" fmla="*/ 68020 w 6348986"/>
              <a:gd name="connsiteY4" fmla="*/ 3505840 h 7186791"/>
              <a:gd name="connsiteX0" fmla="*/ 68020 w 6348986"/>
              <a:gd name="connsiteY0" fmla="*/ 3431293 h 7112244"/>
              <a:gd name="connsiteX1" fmla="*/ 6308633 w 6348986"/>
              <a:gd name="connsiteY1" fmla="*/ 0 h 7112244"/>
              <a:gd name="connsiteX2" fmla="*/ 6314864 w 6348986"/>
              <a:gd name="connsiteY2" fmla="*/ 6855814 h 7112244"/>
              <a:gd name="connsiteX3" fmla="*/ 3188473 w 6348986"/>
              <a:gd name="connsiteY3" fmla="*/ 6860293 h 7112244"/>
              <a:gd name="connsiteX4" fmla="*/ 68020 w 6348986"/>
              <a:gd name="connsiteY4" fmla="*/ 3431293 h 7112244"/>
              <a:gd name="connsiteX0" fmla="*/ 68020 w 6314864"/>
              <a:gd name="connsiteY0" fmla="*/ 3431293 h 7112244"/>
              <a:gd name="connsiteX1" fmla="*/ 6308633 w 6314864"/>
              <a:gd name="connsiteY1" fmla="*/ 0 h 7112244"/>
              <a:gd name="connsiteX2" fmla="*/ 6314864 w 6314864"/>
              <a:gd name="connsiteY2" fmla="*/ 6855814 h 7112244"/>
              <a:gd name="connsiteX3" fmla="*/ 3188473 w 6314864"/>
              <a:gd name="connsiteY3" fmla="*/ 6860293 h 7112244"/>
              <a:gd name="connsiteX4" fmla="*/ 68020 w 6314864"/>
              <a:gd name="connsiteY4" fmla="*/ 3431293 h 7112244"/>
              <a:gd name="connsiteX0" fmla="*/ 1537672 w 3164390"/>
              <a:gd name="connsiteY0" fmla="*/ 513875 h 7847668"/>
              <a:gd name="connsiteX1" fmla="*/ 3158159 w 3164390"/>
              <a:gd name="connsiteY1" fmla="*/ 483508 h 7847668"/>
              <a:gd name="connsiteX2" fmla="*/ 3164390 w 3164390"/>
              <a:gd name="connsiteY2" fmla="*/ 7339322 h 7847668"/>
              <a:gd name="connsiteX3" fmla="*/ 37999 w 3164390"/>
              <a:gd name="connsiteY3" fmla="*/ 7343801 h 7847668"/>
              <a:gd name="connsiteX4" fmla="*/ 1537672 w 3164390"/>
              <a:gd name="connsiteY4" fmla="*/ 513875 h 7847668"/>
              <a:gd name="connsiteX0" fmla="*/ 4705483 w 6332201"/>
              <a:gd name="connsiteY0" fmla="*/ 510312 h 7808682"/>
              <a:gd name="connsiteX1" fmla="*/ 6325970 w 6332201"/>
              <a:gd name="connsiteY1" fmla="*/ 479945 h 7808682"/>
              <a:gd name="connsiteX2" fmla="*/ 6332201 w 6332201"/>
              <a:gd name="connsiteY2" fmla="*/ 7335759 h 7808682"/>
              <a:gd name="connsiteX3" fmla="*/ 13432 w 6332201"/>
              <a:gd name="connsiteY3" fmla="*/ 7292112 h 7808682"/>
              <a:gd name="connsiteX4" fmla="*/ 4705483 w 6332201"/>
              <a:gd name="connsiteY4" fmla="*/ 510312 h 7808682"/>
              <a:gd name="connsiteX0" fmla="*/ 4705082 w 6331800"/>
              <a:gd name="connsiteY0" fmla="*/ 30367 h 7328737"/>
              <a:gd name="connsiteX1" fmla="*/ 6325569 w 6331800"/>
              <a:gd name="connsiteY1" fmla="*/ 0 h 7328737"/>
              <a:gd name="connsiteX2" fmla="*/ 6331800 w 6331800"/>
              <a:gd name="connsiteY2" fmla="*/ 6855814 h 7328737"/>
              <a:gd name="connsiteX3" fmla="*/ 13031 w 6331800"/>
              <a:gd name="connsiteY3" fmla="*/ 6812167 h 7328737"/>
              <a:gd name="connsiteX4" fmla="*/ 4705082 w 6331800"/>
              <a:gd name="connsiteY4" fmla="*/ 30367 h 7328737"/>
              <a:gd name="connsiteX0" fmla="*/ 5068354 w 6326103"/>
              <a:gd name="connsiteY0" fmla="*/ 0 h 7350060"/>
              <a:gd name="connsiteX1" fmla="*/ 6319872 w 6326103"/>
              <a:gd name="connsiteY1" fmla="*/ 17759 h 7350060"/>
              <a:gd name="connsiteX2" fmla="*/ 6326103 w 6326103"/>
              <a:gd name="connsiteY2" fmla="*/ 6873573 h 7350060"/>
              <a:gd name="connsiteX3" fmla="*/ 7334 w 6326103"/>
              <a:gd name="connsiteY3" fmla="*/ 6829926 h 7350060"/>
              <a:gd name="connsiteX4" fmla="*/ 5068354 w 6326103"/>
              <a:gd name="connsiteY4" fmla="*/ 0 h 7350060"/>
              <a:gd name="connsiteX0" fmla="*/ 5076084 w 6333833"/>
              <a:gd name="connsiteY0" fmla="*/ 0 h 8761595"/>
              <a:gd name="connsiteX1" fmla="*/ 6327602 w 6333833"/>
              <a:gd name="connsiteY1" fmla="*/ 17759 h 8761595"/>
              <a:gd name="connsiteX2" fmla="*/ 6333833 w 6333833"/>
              <a:gd name="connsiteY2" fmla="*/ 6873573 h 8761595"/>
              <a:gd name="connsiteX3" fmla="*/ 15064 w 6333833"/>
              <a:gd name="connsiteY3" fmla="*/ 6829926 h 8761595"/>
              <a:gd name="connsiteX4" fmla="*/ 5076084 w 6333833"/>
              <a:gd name="connsiteY4" fmla="*/ 0 h 8761595"/>
              <a:gd name="connsiteX0" fmla="*/ 5092026 w 6349775"/>
              <a:gd name="connsiteY0" fmla="*/ 0 h 6873573"/>
              <a:gd name="connsiteX1" fmla="*/ 6343544 w 6349775"/>
              <a:gd name="connsiteY1" fmla="*/ 17759 h 6873573"/>
              <a:gd name="connsiteX2" fmla="*/ 6349775 w 6349775"/>
              <a:gd name="connsiteY2" fmla="*/ 6873573 h 6873573"/>
              <a:gd name="connsiteX3" fmla="*/ 31006 w 6349775"/>
              <a:gd name="connsiteY3" fmla="*/ 6829926 h 6873573"/>
              <a:gd name="connsiteX4" fmla="*/ 5092026 w 6349775"/>
              <a:gd name="connsiteY4" fmla="*/ 0 h 6873573"/>
              <a:gd name="connsiteX0" fmla="*/ 5108796 w 6366545"/>
              <a:gd name="connsiteY0" fmla="*/ 506092 h 7400186"/>
              <a:gd name="connsiteX1" fmla="*/ 6360314 w 6366545"/>
              <a:gd name="connsiteY1" fmla="*/ 523851 h 7400186"/>
              <a:gd name="connsiteX2" fmla="*/ 6366545 w 6366545"/>
              <a:gd name="connsiteY2" fmla="*/ 7379665 h 7400186"/>
              <a:gd name="connsiteX3" fmla="*/ 31734 w 6366545"/>
              <a:gd name="connsiteY3" fmla="*/ 7400186 h 7400186"/>
              <a:gd name="connsiteX4" fmla="*/ 5108796 w 6366545"/>
              <a:gd name="connsiteY4" fmla="*/ 506092 h 7400186"/>
              <a:gd name="connsiteX0" fmla="*/ 5195718 w 7623996"/>
              <a:gd name="connsiteY0" fmla="*/ 662943 h 7557037"/>
              <a:gd name="connsiteX1" fmla="*/ 6447236 w 7623996"/>
              <a:gd name="connsiteY1" fmla="*/ 680702 h 7557037"/>
              <a:gd name="connsiteX2" fmla="*/ 6453467 w 7623996"/>
              <a:gd name="connsiteY2" fmla="*/ 7536516 h 7557037"/>
              <a:gd name="connsiteX3" fmla="*/ 118656 w 7623996"/>
              <a:gd name="connsiteY3" fmla="*/ 7557037 h 7557037"/>
              <a:gd name="connsiteX4" fmla="*/ 5195718 w 7623996"/>
              <a:gd name="connsiteY4" fmla="*/ 662943 h 7557037"/>
              <a:gd name="connsiteX0" fmla="*/ 5106933 w 6364682"/>
              <a:gd name="connsiteY0" fmla="*/ 9 h 6894103"/>
              <a:gd name="connsiteX1" fmla="*/ 6358451 w 6364682"/>
              <a:gd name="connsiteY1" fmla="*/ 17768 h 6894103"/>
              <a:gd name="connsiteX2" fmla="*/ 6364682 w 6364682"/>
              <a:gd name="connsiteY2" fmla="*/ 6873582 h 6894103"/>
              <a:gd name="connsiteX3" fmla="*/ 29871 w 6364682"/>
              <a:gd name="connsiteY3" fmla="*/ 6894103 h 6894103"/>
              <a:gd name="connsiteX4" fmla="*/ 5106933 w 6364682"/>
              <a:gd name="connsiteY4" fmla="*/ 9 h 6894103"/>
              <a:gd name="connsiteX0" fmla="*/ 5142166 w 7027356"/>
              <a:gd name="connsiteY0" fmla="*/ 392021 h 7286115"/>
              <a:gd name="connsiteX1" fmla="*/ 6393684 w 7027356"/>
              <a:gd name="connsiteY1" fmla="*/ 409780 h 7286115"/>
              <a:gd name="connsiteX2" fmla="*/ 6399915 w 7027356"/>
              <a:gd name="connsiteY2" fmla="*/ 7265594 h 7286115"/>
              <a:gd name="connsiteX3" fmla="*/ 65104 w 7027356"/>
              <a:gd name="connsiteY3" fmla="*/ 7286115 h 7286115"/>
              <a:gd name="connsiteX4" fmla="*/ 5142166 w 7027356"/>
              <a:gd name="connsiteY4" fmla="*/ 392021 h 7286115"/>
              <a:gd name="connsiteX0" fmla="*/ 5080505 w 6965695"/>
              <a:gd name="connsiteY0" fmla="*/ 392021 h 8368998"/>
              <a:gd name="connsiteX1" fmla="*/ 6332023 w 6965695"/>
              <a:gd name="connsiteY1" fmla="*/ 409780 h 8368998"/>
              <a:gd name="connsiteX2" fmla="*/ 6338254 w 6965695"/>
              <a:gd name="connsiteY2" fmla="*/ 7265594 h 8368998"/>
              <a:gd name="connsiteX3" fmla="*/ 3443 w 6965695"/>
              <a:gd name="connsiteY3" fmla="*/ 7286115 h 8368998"/>
              <a:gd name="connsiteX4" fmla="*/ 5080505 w 6965695"/>
              <a:gd name="connsiteY4" fmla="*/ 392021 h 8368998"/>
              <a:gd name="connsiteX0" fmla="*/ 5375303 w 7161669"/>
              <a:gd name="connsiteY0" fmla="*/ 400371 h 7765388"/>
              <a:gd name="connsiteX1" fmla="*/ 6338063 w 7161669"/>
              <a:gd name="connsiteY1" fmla="*/ 386046 h 7765388"/>
              <a:gd name="connsiteX2" fmla="*/ 6344294 w 7161669"/>
              <a:gd name="connsiteY2" fmla="*/ 7241860 h 7765388"/>
              <a:gd name="connsiteX3" fmla="*/ 9483 w 7161669"/>
              <a:gd name="connsiteY3" fmla="*/ 7262381 h 7765388"/>
              <a:gd name="connsiteX4" fmla="*/ 5375303 w 7161669"/>
              <a:gd name="connsiteY4" fmla="*/ 400371 h 7765388"/>
              <a:gd name="connsiteX0" fmla="*/ 5381301 w 7541295"/>
              <a:gd name="connsiteY0" fmla="*/ 478788 h 7843805"/>
              <a:gd name="connsiteX1" fmla="*/ 6344061 w 7541295"/>
              <a:gd name="connsiteY1" fmla="*/ 464463 h 7843805"/>
              <a:gd name="connsiteX2" fmla="*/ 6350292 w 7541295"/>
              <a:gd name="connsiteY2" fmla="*/ 7320277 h 7843805"/>
              <a:gd name="connsiteX3" fmla="*/ 15481 w 7541295"/>
              <a:gd name="connsiteY3" fmla="*/ 7340798 h 7843805"/>
              <a:gd name="connsiteX4" fmla="*/ 5381301 w 7541295"/>
              <a:gd name="connsiteY4" fmla="*/ 478788 h 7843805"/>
              <a:gd name="connsiteX0" fmla="*/ 5193764 w 6162755"/>
              <a:gd name="connsiteY0" fmla="*/ 510868 h 7840346"/>
              <a:gd name="connsiteX1" fmla="*/ 6156524 w 6162755"/>
              <a:gd name="connsiteY1" fmla="*/ 496543 h 7840346"/>
              <a:gd name="connsiteX2" fmla="*/ 6162755 w 6162755"/>
              <a:gd name="connsiteY2" fmla="*/ 7352357 h 7840346"/>
              <a:gd name="connsiteX3" fmla="*/ 4407 w 6162755"/>
              <a:gd name="connsiteY3" fmla="*/ 7324751 h 7840346"/>
              <a:gd name="connsiteX4" fmla="*/ 5193764 w 6162755"/>
              <a:gd name="connsiteY4" fmla="*/ 510868 h 7840346"/>
              <a:gd name="connsiteX0" fmla="*/ 5189399 w 6158390"/>
              <a:gd name="connsiteY0" fmla="*/ 510868 h 9693989"/>
              <a:gd name="connsiteX1" fmla="*/ 6152159 w 6158390"/>
              <a:gd name="connsiteY1" fmla="*/ 496543 h 9693989"/>
              <a:gd name="connsiteX2" fmla="*/ 6158390 w 6158390"/>
              <a:gd name="connsiteY2" fmla="*/ 7352357 h 9693989"/>
              <a:gd name="connsiteX3" fmla="*/ 42 w 6158390"/>
              <a:gd name="connsiteY3" fmla="*/ 7324751 h 9693989"/>
              <a:gd name="connsiteX4" fmla="*/ 5189399 w 6158390"/>
              <a:gd name="connsiteY4" fmla="*/ 510868 h 9693989"/>
              <a:gd name="connsiteX0" fmla="*/ 5189399 w 6158390"/>
              <a:gd name="connsiteY0" fmla="*/ 14688 h 9197809"/>
              <a:gd name="connsiteX1" fmla="*/ 6152159 w 6158390"/>
              <a:gd name="connsiteY1" fmla="*/ 363 h 9197809"/>
              <a:gd name="connsiteX2" fmla="*/ 6158390 w 6158390"/>
              <a:gd name="connsiteY2" fmla="*/ 6856177 h 9197809"/>
              <a:gd name="connsiteX3" fmla="*/ 42 w 6158390"/>
              <a:gd name="connsiteY3" fmla="*/ 6828571 h 9197809"/>
              <a:gd name="connsiteX4" fmla="*/ 5189399 w 6158390"/>
              <a:gd name="connsiteY4" fmla="*/ 14688 h 9197809"/>
              <a:gd name="connsiteX0" fmla="*/ 5336428 w 6161040"/>
              <a:gd name="connsiteY0" fmla="*/ 14688 h 7344166"/>
              <a:gd name="connsiteX1" fmla="*/ 6154809 w 6161040"/>
              <a:gd name="connsiteY1" fmla="*/ 363 h 7344166"/>
              <a:gd name="connsiteX2" fmla="*/ 6161040 w 6161040"/>
              <a:gd name="connsiteY2" fmla="*/ 6856177 h 7344166"/>
              <a:gd name="connsiteX3" fmla="*/ 2692 w 6161040"/>
              <a:gd name="connsiteY3" fmla="*/ 6828571 h 7344166"/>
              <a:gd name="connsiteX4" fmla="*/ 5336428 w 6161040"/>
              <a:gd name="connsiteY4" fmla="*/ 14688 h 7344166"/>
              <a:gd name="connsiteX0" fmla="*/ 5336275 w 6160887"/>
              <a:gd name="connsiteY0" fmla="*/ 15370 h 7344848"/>
              <a:gd name="connsiteX1" fmla="*/ 6154656 w 6160887"/>
              <a:gd name="connsiteY1" fmla="*/ 1045 h 7344848"/>
              <a:gd name="connsiteX2" fmla="*/ 6160887 w 6160887"/>
              <a:gd name="connsiteY2" fmla="*/ 6856859 h 7344848"/>
              <a:gd name="connsiteX3" fmla="*/ 2539 w 6160887"/>
              <a:gd name="connsiteY3" fmla="*/ 6829253 h 7344848"/>
              <a:gd name="connsiteX4" fmla="*/ 5336275 w 6160887"/>
              <a:gd name="connsiteY4" fmla="*/ 15370 h 7344848"/>
              <a:gd name="connsiteX0" fmla="*/ 5368534 w 6193146"/>
              <a:gd name="connsiteY0" fmla="*/ 15370 h 9112934"/>
              <a:gd name="connsiteX1" fmla="*/ 6186915 w 6193146"/>
              <a:gd name="connsiteY1" fmla="*/ 1045 h 9112934"/>
              <a:gd name="connsiteX2" fmla="*/ 6193146 w 6193146"/>
              <a:gd name="connsiteY2" fmla="*/ 6856859 h 9112934"/>
              <a:gd name="connsiteX3" fmla="*/ 34798 w 6193146"/>
              <a:gd name="connsiteY3" fmla="*/ 6829253 h 9112934"/>
              <a:gd name="connsiteX4" fmla="*/ 5368534 w 6193146"/>
              <a:gd name="connsiteY4" fmla="*/ 15370 h 9112934"/>
              <a:gd name="connsiteX0" fmla="*/ 5333833 w 6158445"/>
              <a:gd name="connsiteY0" fmla="*/ 15370 h 7010034"/>
              <a:gd name="connsiteX1" fmla="*/ 6152214 w 6158445"/>
              <a:gd name="connsiteY1" fmla="*/ 1045 h 7010034"/>
              <a:gd name="connsiteX2" fmla="*/ 6158445 w 6158445"/>
              <a:gd name="connsiteY2" fmla="*/ 6856859 h 7010034"/>
              <a:gd name="connsiteX3" fmla="*/ 97 w 6158445"/>
              <a:gd name="connsiteY3" fmla="*/ 6829253 h 7010034"/>
              <a:gd name="connsiteX4" fmla="*/ 5333833 w 6158445"/>
              <a:gd name="connsiteY4" fmla="*/ 15370 h 7010034"/>
              <a:gd name="connsiteX0" fmla="*/ 5340870 w 6165482"/>
              <a:gd name="connsiteY0" fmla="*/ 15370 h 9269788"/>
              <a:gd name="connsiteX1" fmla="*/ 6159251 w 6165482"/>
              <a:gd name="connsiteY1" fmla="*/ 1045 h 9269788"/>
              <a:gd name="connsiteX2" fmla="*/ 6165482 w 6165482"/>
              <a:gd name="connsiteY2" fmla="*/ 6856859 h 9269788"/>
              <a:gd name="connsiteX3" fmla="*/ 7134 w 6165482"/>
              <a:gd name="connsiteY3" fmla="*/ 6829253 h 9269788"/>
              <a:gd name="connsiteX4" fmla="*/ 5340870 w 6165482"/>
              <a:gd name="connsiteY4" fmla="*/ 15370 h 9269788"/>
              <a:gd name="connsiteX0" fmla="*/ 5340870 w 6165482"/>
              <a:gd name="connsiteY0" fmla="*/ 15370 h 9269788"/>
              <a:gd name="connsiteX1" fmla="*/ 6159251 w 6165482"/>
              <a:gd name="connsiteY1" fmla="*/ 1045 h 9269788"/>
              <a:gd name="connsiteX2" fmla="*/ 6165482 w 6165482"/>
              <a:gd name="connsiteY2" fmla="*/ 6856859 h 9269788"/>
              <a:gd name="connsiteX3" fmla="*/ 7134 w 6165482"/>
              <a:gd name="connsiteY3" fmla="*/ 6829253 h 9269788"/>
              <a:gd name="connsiteX4" fmla="*/ 5340870 w 6165482"/>
              <a:gd name="connsiteY4" fmla="*/ 15370 h 9269788"/>
              <a:gd name="connsiteX0" fmla="*/ 5340870 w 6165482"/>
              <a:gd name="connsiteY0" fmla="*/ 15370 h 9269788"/>
              <a:gd name="connsiteX1" fmla="*/ 6159251 w 6165482"/>
              <a:gd name="connsiteY1" fmla="*/ 1045 h 9269788"/>
              <a:gd name="connsiteX2" fmla="*/ 6165482 w 6165482"/>
              <a:gd name="connsiteY2" fmla="*/ 6856859 h 9269788"/>
              <a:gd name="connsiteX3" fmla="*/ 7134 w 6165482"/>
              <a:gd name="connsiteY3" fmla="*/ 6829253 h 9269788"/>
              <a:gd name="connsiteX4" fmla="*/ 5340870 w 6165482"/>
              <a:gd name="connsiteY4" fmla="*/ 15370 h 9269788"/>
              <a:gd name="connsiteX0" fmla="*/ 5357336 w 6181948"/>
              <a:gd name="connsiteY0" fmla="*/ 15370 h 6856859"/>
              <a:gd name="connsiteX1" fmla="*/ 6175717 w 6181948"/>
              <a:gd name="connsiteY1" fmla="*/ 1045 h 6856859"/>
              <a:gd name="connsiteX2" fmla="*/ 6181948 w 6181948"/>
              <a:gd name="connsiteY2" fmla="*/ 6856859 h 6856859"/>
              <a:gd name="connsiteX3" fmla="*/ 23600 w 6181948"/>
              <a:gd name="connsiteY3" fmla="*/ 6829253 h 6856859"/>
              <a:gd name="connsiteX4" fmla="*/ 5357336 w 6181948"/>
              <a:gd name="connsiteY4" fmla="*/ 15370 h 685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1948" h="6856859">
                <a:moveTo>
                  <a:pt x="5357336" y="15370"/>
                </a:moveTo>
                <a:cubicBezTo>
                  <a:pt x="5339952" y="16325"/>
                  <a:pt x="5758544" y="-4875"/>
                  <a:pt x="6175717" y="1045"/>
                </a:cubicBezTo>
                <a:cubicBezTo>
                  <a:pt x="6182040" y="3986267"/>
                  <a:pt x="6181948" y="4963075"/>
                  <a:pt x="6181948" y="6856859"/>
                </a:cubicBezTo>
                <a:lnTo>
                  <a:pt x="23600" y="6829253"/>
                </a:lnTo>
                <a:cubicBezTo>
                  <a:pt x="-413838" y="1370147"/>
                  <a:pt x="5374720" y="14415"/>
                  <a:pt x="5357336" y="15370"/>
                </a:cubicBezTo>
                <a:close/>
              </a:path>
            </a:pathLst>
          </a:custGeo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54400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ptio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838201"/>
            <a:ext cx="8712200" cy="1269999"/>
          </a:xfrm>
        </p:spPr>
        <p:txBody>
          <a:bodyPr anchor="t"/>
          <a:lstStyle>
            <a:lvl1pPr algn="l">
              <a:defRPr sz="3600" b="1" i="0" baseline="0">
                <a:solidFill>
                  <a:srgbClr val="003744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F6F1AD7-72F7-804F-BBB1-89B7864281F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2311400"/>
            <a:ext cx="11005930" cy="2926522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0083BA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1979788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7" y="2002221"/>
            <a:ext cx="10828337" cy="4398579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8" y="931989"/>
            <a:ext cx="9105433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3886606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8" y="2002222"/>
            <a:ext cx="11028362" cy="3275632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9185130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26117308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Climate Leadershi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8" y="2002221"/>
            <a:ext cx="9007057" cy="4398579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8349329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13483478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Inclusive Collabora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8" y="2002221"/>
            <a:ext cx="9103309" cy="4462747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8333287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2677769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pen Scien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8" y="2002221"/>
            <a:ext cx="9119351" cy="4607126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8413498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21286921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Diverse Cul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9" y="2002221"/>
            <a:ext cx="9183520" cy="4446705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8461624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11783311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rganization Excellenc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42D841A-DC63-DC41-B06E-20EE4B2DEF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58838" y="2002221"/>
            <a:ext cx="9087267" cy="4446705"/>
          </a:xfrm>
        </p:spPr>
        <p:txBody>
          <a:bodyPr/>
          <a:lstStyle>
            <a:lvl1pPr marL="0" indent="0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4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2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01B2BBB-28A8-5242-8321-A9ED5B99E6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58839" y="931989"/>
            <a:ext cx="8429540" cy="819697"/>
          </a:xfrm>
        </p:spPr>
        <p:txBody>
          <a:bodyPr>
            <a:normAutofit/>
          </a:bodyPr>
          <a:lstStyle>
            <a:lvl1pPr marL="0" indent="0">
              <a:buNone/>
              <a:defRPr sz="3200" b="1" i="0">
                <a:solidFill>
                  <a:srgbClr val="0083BA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Headline Here</a:t>
            </a:r>
          </a:p>
        </p:txBody>
      </p:sp>
    </p:spTree>
    <p:extLst>
      <p:ext uri="{BB962C8B-B14F-4D97-AF65-F5344CB8AC3E}">
        <p14:creationId xmlns:p14="http://schemas.microsoft.com/office/powerpoint/2010/main" val="2160143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274639"/>
            <a:ext cx="9320213" cy="1143000"/>
          </a:xfrm>
        </p:spPr>
        <p:txBody>
          <a:bodyPr>
            <a:normAutofit/>
          </a:bodyPr>
          <a:lstStyle>
            <a:lvl1pPr>
              <a:defRPr sz="3200" b="0" i="0">
                <a:solidFill>
                  <a:srgbClr val="003744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4775200" cy="4825994"/>
          </a:xfrm>
        </p:spPr>
        <p:txBody>
          <a:bodyPr/>
          <a:lstStyle>
            <a:lvl1pPr marL="0" indent="0">
              <a:buNone/>
              <a:defRPr sz="2100" b="0" i="0">
                <a:solidFill>
                  <a:srgbClr val="0083BA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  <a:lvl2pPr>
              <a:defRPr sz="1800" b="0" i="0">
                <a:latin typeface="Lora Medium" pitchFamily="2" charset="77"/>
                <a:ea typeface="Lora Medium" pitchFamily="2" charset="77"/>
                <a:cs typeface="Arial" charset="0"/>
              </a:defRPr>
            </a:lvl2pPr>
            <a:lvl3pPr>
              <a:defRPr sz="15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351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351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89600" y="1600206"/>
            <a:ext cx="6140450" cy="4825993"/>
          </a:xfrm>
        </p:spPr>
        <p:txBody>
          <a:bodyPr/>
          <a:lstStyle>
            <a:lvl1pPr marL="0" indent="0">
              <a:buNone/>
              <a:defRPr sz="2100" b="0" i="0">
                <a:solidFill>
                  <a:srgbClr val="0083BA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  <a:lvl2pPr>
              <a:defRPr sz="1800" b="0" i="0">
                <a:latin typeface="Lora Medium" pitchFamily="2" charset="77"/>
                <a:ea typeface="Lora Medium" pitchFamily="2" charset="77"/>
                <a:cs typeface="Arial" charset="0"/>
              </a:defRPr>
            </a:lvl2pPr>
            <a:lvl3pPr>
              <a:defRPr sz="15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351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351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  <a:lvl6pPr>
              <a:defRPr sz="1351"/>
            </a:lvl6pPr>
            <a:lvl7pPr>
              <a:defRPr sz="1351"/>
            </a:lvl7pPr>
            <a:lvl8pPr>
              <a:defRPr sz="1351"/>
            </a:lvl8pPr>
            <a:lvl9pPr>
              <a:defRPr sz="135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508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1"/>
          </a:xfrm>
        </p:spPr>
        <p:txBody>
          <a:bodyPr anchor="b">
            <a:normAutofit/>
          </a:bodyPr>
          <a:lstStyle>
            <a:lvl1pPr algn="l">
              <a:defRPr sz="2000" b="0" i="0">
                <a:solidFill>
                  <a:srgbClr val="00375D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435102"/>
            <a:ext cx="6949017" cy="4979986"/>
          </a:xfrm>
        </p:spPr>
        <p:txBody>
          <a:bodyPr/>
          <a:lstStyle>
            <a:lvl1pPr marL="0" indent="0">
              <a:buNone/>
              <a:defRPr sz="2800" b="0" i="0">
                <a:solidFill>
                  <a:srgbClr val="0083BA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  <a:lvl2pPr>
              <a:defRPr sz="2100" b="0" i="0">
                <a:latin typeface="Lora Medium" pitchFamily="2" charset="77"/>
                <a:ea typeface="Lora Medium" pitchFamily="2" charset="77"/>
                <a:cs typeface="Arial" charset="0"/>
              </a:defRPr>
            </a:lvl2pPr>
            <a:lvl3pPr>
              <a:defRPr sz="1800" b="0" i="0">
                <a:latin typeface="Lora Medium" pitchFamily="2" charset="77"/>
                <a:ea typeface="Lora Medium" pitchFamily="2" charset="77"/>
                <a:cs typeface="Arial" charset="0"/>
              </a:defRPr>
            </a:lvl3pPr>
            <a:lvl4pPr>
              <a:defRPr sz="1500" b="0" i="0">
                <a:latin typeface="Lora Medium" pitchFamily="2" charset="77"/>
                <a:ea typeface="Lora Medium" pitchFamily="2" charset="77"/>
                <a:cs typeface="Arial" charset="0"/>
              </a:defRPr>
            </a:lvl4pPr>
            <a:lvl5pPr>
              <a:defRPr sz="1500" b="0" i="0">
                <a:latin typeface="Lora Medium" pitchFamily="2" charset="77"/>
                <a:ea typeface="Lora Medium" pitchFamily="2" charset="77"/>
                <a:cs typeface="Arial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979984"/>
          </a:xfrm>
        </p:spPr>
        <p:txBody>
          <a:bodyPr/>
          <a:lstStyle>
            <a:lvl1pPr marL="0" indent="0">
              <a:buNone/>
              <a:defRPr sz="1051" b="0" i="0">
                <a:latin typeface="Montserrat" pitchFamily="2" charset="77"/>
                <a:ea typeface="Montserrat" pitchFamily="2" charset="77"/>
                <a:cs typeface="Arial" charset="0"/>
              </a:defRPr>
            </a:lvl1pPr>
            <a:lvl2pPr marL="342882" indent="0">
              <a:buNone/>
              <a:defRPr sz="900"/>
            </a:lvl2pPr>
            <a:lvl3pPr marL="685766" indent="0">
              <a:buNone/>
              <a:defRPr sz="751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4" indent="0">
              <a:buNone/>
              <a:defRPr sz="675"/>
            </a:lvl6pPr>
            <a:lvl7pPr marL="2057298" indent="0">
              <a:buNone/>
              <a:defRPr sz="675"/>
            </a:lvl7pPr>
            <a:lvl8pPr marL="2400180" indent="0">
              <a:buNone/>
              <a:defRPr sz="675"/>
            </a:lvl8pPr>
            <a:lvl9pPr marL="2743062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61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esentation Title: Optio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7108" y="615014"/>
            <a:ext cx="7279566" cy="2529172"/>
          </a:xfrm>
        </p:spPr>
        <p:txBody>
          <a:bodyPr anchor="t">
            <a:normAutofit/>
          </a:bodyPr>
          <a:lstStyle>
            <a:lvl1pPr algn="l">
              <a:defRPr sz="4800" b="1" i="0" baseline="0">
                <a:solidFill>
                  <a:schemeClr val="bg1"/>
                </a:solidFill>
                <a:latin typeface="Montserrat ExtraBold" pitchFamily="2" charset="77"/>
                <a:ea typeface="Montserrat ExtraBold" pitchFamily="2" charset="77"/>
                <a:cs typeface="Arial" charset="0"/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58288" y="3843343"/>
            <a:ext cx="8337586" cy="921162"/>
          </a:xfrm>
        </p:spPr>
        <p:txBody>
          <a:bodyPr/>
          <a:lstStyle>
            <a:lvl1pPr marL="0" indent="0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8D76AB-488C-8BF5-4107-C50920C361C5}"/>
              </a:ext>
            </a:extLst>
          </p:cNvPr>
          <p:cNvSpPr/>
          <p:nvPr userDrawn="1"/>
        </p:nvSpPr>
        <p:spPr>
          <a:xfrm>
            <a:off x="758288" y="3353344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328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3914776"/>
            <a:ext cx="7315200" cy="566739"/>
          </a:xfrm>
        </p:spPr>
        <p:txBody>
          <a:bodyPr anchor="b"/>
          <a:lstStyle>
            <a:lvl1pPr algn="l">
              <a:defRPr sz="1500" b="0" i="0">
                <a:solidFill>
                  <a:srgbClr val="003744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4"/>
            <a:ext cx="7315200" cy="3302001"/>
          </a:xfrm>
        </p:spPr>
        <p:txBody>
          <a:bodyPr/>
          <a:lstStyle>
            <a:lvl1pPr marL="0" indent="0">
              <a:buNone/>
              <a:defRPr sz="2400"/>
            </a:lvl1pPr>
            <a:lvl2pPr marL="342882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4" indent="0">
              <a:buNone/>
              <a:defRPr sz="1500"/>
            </a:lvl6pPr>
            <a:lvl7pPr marL="2057298" indent="0">
              <a:buNone/>
              <a:defRPr sz="1500"/>
            </a:lvl7pPr>
            <a:lvl8pPr marL="2400180" indent="0">
              <a:buNone/>
              <a:defRPr sz="1500"/>
            </a:lvl8pPr>
            <a:lvl9pPr marL="274306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4481515"/>
            <a:ext cx="7315200" cy="804863"/>
          </a:xfrm>
        </p:spPr>
        <p:txBody>
          <a:bodyPr/>
          <a:lstStyle>
            <a:lvl1pPr marL="0" indent="0">
              <a:buNone/>
              <a:defRPr sz="1051" b="0" i="0">
                <a:latin typeface="Montserrat" pitchFamily="2" charset="77"/>
                <a:ea typeface="Montserrat" pitchFamily="2" charset="77"/>
                <a:cs typeface="Arial" charset="0"/>
              </a:defRPr>
            </a:lvl1pPr>
            <a:lvl2pPr marL="342882" indent="0">
              <a:buNone/>
              <a:defRPr sz="900"/>
            </a:lvl2pPr>
            <a:lvl3pPr marL="685766" indent="0">
              <a:buNone/>
              <a:defRPr sz="751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4" indent="0">
              <a:buNone/>
              <a:defRPr sz="675"/>
            </a:lvl6pPr>
            <a:lvl7pPr marL="2057298" indent="0">
              <a:buNone/>
              <a:defRPr sz="675"/>
            </a:lvl7pPr>
            <a:lvl8pPr marL="2400180" indent="0">
              <a:buNone/>
              <a:defRPr sz="675"/>
            </a:lvl8pPr>
            <a:lvl9pPr marL="2743062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0695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y Connecte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0249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: 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77A170C-7484-C996-7B14-93D822CBEC52}"/>
              </a:ext>
            </a:extLst>
          </p:cNvPr>
          <p:cNvSpPr>
            <a:spLocks noGrp="1"/>
          </p:cNvSpPr>
          <p:nvPr userDrawn="1"/>
        </p:nvSpPr>
        <p:spPr>
          <a:xfrm>
            <a:off x="0" y="1906980"/>
            <a:ext cx="7403335" cy="17147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57162" indent="-25716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185" indent="-214303" algn="l" defTabSz="342882" rtl="0" eaLnBrk="1" latinLnBrk="0" hangingPunct="1">
              <a:spcBef>
                <a:spcPct val="20000"/>
              </a:spcBef>
              <a:buFont typeface="Arial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8" indent="-17144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1" indent="-171442" algn="l" defTabSz="342882" rtl="0" eaLnBrk="1" latinLnBrk="0" hangingPunct="1">
              <a:spcBef>
                <a:spcPct val="20000"/>
              </a:spcBef>
              <a:buFont typeface="Arial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3" indent="-171442" algn="l" defTabSz="342882" rtl="0" eaLnBrk="1" latinLnBrk="0" hangingPunct="1">
              <a:spcBef>
                <a:spcPct val="20000"/>
              </a:spcBef>
              <a:buFont typeface="Arial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7" indent="-17144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6" indent="-171442" algn="l" defTabSz="342882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endParaRPr lang="en-US" sz="6000" b="1" i="0" dirty="0">
              <a:solidFill>
                <a:srgbClr val="0083BA"/>
              </a:solidFill>
              <a:latin typeface="Montserrat" pitchFamily="2" charset="77"/>
              <a:ea typeface="Arial" charset="0"/>
              <a:cs typeface="Arial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5FD2A1-7B48-C600-50C5-FF590F93D3D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9078" y="4391335"/>
            <a:ext cx="6095999" cy="944696"/>
          </a:xfrm>
        </p:spPr>
        <p:txBody>
          <a:bodyPr/>
          <a:lstStyle>
            <a:lvl1pPr marL="0" indent="0" algn="ctr">
              <a:buNone/>
              <a:defRPr sz="2000" b="0" i="0">
                <a:latin typeface="Lora Medium" pitchFamily="2" charset="77"/>
                <a:ea typeface="Lora Medium" pitchFamily="2" charset="77"/>
                <a:cs typeface="Arial" charset="0"/>
              </a:defRPr>
            </a:lvl1pPr>
            <a:lvl2pPr marL="342882" indent="0">
              <a:buNone/>
              <a:defRPr/>
            </a:lvl2pPr>
            <a:lvl3pPr>
              <a:defRPr sz="1600">
                <a:latin typeface="Libre Franklin" pitchFamily="2" charset="77"/>
                <a:ea typeface="Libre Franklin" pitchFamily="2" charset="77"/>
                <a:cs typeface="Arial" charset="0"/>
              </a:defRPr>
            </a:lvl3pPr>
            <a:lvl4pPr>
              <a:defRPr sz="1400">
                <a:latin typeface="Libre Franklin" pitchFamily="2" charset="77"/>
                <a:ea typeface="Libre Franklin" pitchFamily="2" charset="77"/>
                <a:cs typeface="Arial" charset="0"/>
              </a:defRPr>
            </a:lvl4pPr>
            <a:lvl5pPr>
              <a:defRPr sz="1200">
                <a:latin typeface="Libre Franklin" pitchFamily="2" charset="77"/>
                <a:ea typeface="Libre Franklin" pitchFamily="2" charset="77"/>
                <a:cs typeface="Arial" charset="0"/>
              </a:defRPr>
            </a:lvl5pPr>
          </a:lstStyle>
          <a:p>
            <a:pPr lvl="0"/>
            <a:r>
              <a:rPr lang="en-US" dirty="0"/>
              <a:t>Contact Info</a:t>
            </a:r>
          </a:p>
          <a:p>
            <a:pPr lvl="0"/>
            <a:r>
              <a:rPr lang="en-US" dirty="0"/>
              <a:t>Goes Here</a:t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F2D6AA0-3880-2E89-0B4E-5B4292A83949}"/>
              </a:ext>
            </a:extLst>
          </p:cNvPr>
          <p:cNvSpPr/>
          <p:nvPr userDrawn="1"/>
        </p:nvSpPr>
        <p:spPr>
          <a:xfrm>
            <a:off x="2643875" y="3747152"/>
            <a:ext cx="1666407" cy="1349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91861A-7ACF-2221-2057-CF792E01FB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4918" y="1777801"/>
            <a:ext cx="6120159" cy="171471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 marL="0" lvl="0" indent="0" algn="ctr">
              <a:buNone/>
            </a:pPr>
            <a:r>
              <a:rPr lang="en-US" sz="3600" b="1" i="0" dirty="0">
                <a:solidFill>
                  <a:srgbClr val="0083BA"/>
                </a:solidFill>
                <a:latin typeface="Montserrat" pitchFamily="2" charset="77"/>
                <a:ea typeface="Arial" charset="0"/>
                <a:cs typeface="Arial" charset="0"/>
              </a:rPr>
              <a:t>Closing Text</a:t>
            </a:r>
            <a:br>
              <a:rPr lang="en-US" sz="3600" b="1" i="0" dirty="0">
                <a:solidFill>
                  <a:srgbClr val="0083BA"/>
                </a:solidFill>
                <a:latin typeface="Montserrat" pitchFamily="2" charset="77"/>
                <a:ea typeface="Arial" charset="0"/>
                <a:cs typeface="Arial" charset="0"/>
              </a:rPr>
            </a:br>
            <a:r>
              <a:rPr lang="en-US" sz="3600" b="1" i="0" dirty="0">
                <a:solidFill>
                  <a:srgbClr val="0083BA"/>
                </a:solidFill>
                <a:latin typeface="Montserrat" pitchFamily="2" charset="77"/>
                <a:ea typeface="Arial" charset="0"/>
                <a:cs typeface="Arial" charset="0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62831185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rior Slide: Blank">
  <p:cSld name="Interior Slide: Blank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-1714"/>
            <a:ext cx="12192000" cy="685971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23"/>
          <p:cNvSpPr txBox="1">
            <a:spLocks noGrp="1"/>
          </p:cNvSpPr>
          <p:nvPr>
            <p:ph type="body" idx="1"/>
          </p:nvPr>
        </p:nvSpPr>
        <p:spPr>
          <a:xfrm>
            <a:off x="858838" y="2002221"/>
            <a:ext cx="9680575" cy="3349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2286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/>
            </a:lvl2pPr>
            <a:lvl3pPr marL="1371600" lvl="2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marL="1828800" lvl="3" indent="-3175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marL="2286000" lvl="4" indent="-30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200"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23"/>
          <p:cNvSpPr txBox="1">
            <a:spLocks noGrp="1"/>
          </p:cNvSpPr>
          <p:nvPr>
            <p:ph type="body" idx="2"/>
          </p:nvPr>
        </p:nvSpPr>
        <p:spPr>
          <a:xfrm>
            <a:off x="858838" y="931989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rgbClr val="0083BA"/>
              </a:buClr>
              <a:buSzPts val="3200"/>
              <a:buNone/>
              <a:defRPr sz="3200">
                <a:solidFill>
                  <a:srgbClr val="0083BA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876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Break: Optio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007921"/>
            <a:ext cx="12192000" cy="1269999"/>
          </a:xfrm>
        </p:spPr>
        <p:txBody>
          <a:bodyPr anchor="t">
            <a:normAutofit/>
          </a:bodyPr>
          <a:lstStyle>
            <a:lvl1pPr algn="ctr">
              <a:defRPr sz="6600" b="0" i="0" baseline="0">
                <a:solidFill>
                  <a:schemeClr val="bg1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</a:lstStyle>
          <a:p>
            <a:r>
              <a:rPr lang="en-US" dirty="0"/>
              <a:t>Section Break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170931"/>
            <a:ext cx="12182343" cy="453834"/>
          </a:xfrm>
        </p:spPr>
        <p:txBody>
          <a:bodyPr/>
          <a:lstStyle>
            <a:lvl1pPr marL="0" indent="0" algn="ctr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Secondary Text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481D8A-4026-FA3E-47BA-102CC581FFAB}"/>
              </a:ext>
            </a:extLst>
          </p:cNvPr>
          <p:cNvSpPr/>
          <p:nvPr userDrawn="1"/>
        </p:nvSpPr>
        <p:spPr>
          <a:xfrm>
            <a:off x="5262796" y="3560716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712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ption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838201"/>
            <a:ext cx="8712200" cy="1269999"/>
          </a:xfrm>
        </p:spPr>
        <p:txBody>
          <a:bodyPr anchor="t"/>
          <a:lstStyle>
            <a:lvl1pPr algn="l">
              <a:defRPr sz="3600" b="1" i="0" baseline="0">
                <a:solidFill>
                  <a:srgbClr val="003744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2311400"/>
            <a:ext cx="11005930" cy="2926522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0083BA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671417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: O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D575B46-D5D7-D62F-86BE-DED2EE7B24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007921"/>
            <a:ext cx="12192000" cy="1269999"/>
          </a:xfrm>
        </p:spPr>
        <p:txBody>
          <a:bodyPr anchor="t">
            <a:normAutofit/>
          </a:bodyPr>
          <a:lstStyle>
            <a:lvl1pPr algn="ctr">
              <a:defRPr sz="6600" b="0" i="0" baseline="0">
                <a:solidFill>
                  <a:schemeClr val="bg1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</a:lstStyle>
          <a:p>
            <a:r>
              <a:rPr lang="en-US" dirty="0"/>
              <a:t>Section Break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1819E-C26B-167B-A40F-E18785786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170931"/>
            <a:ext cx="12182343" cy="453834"/>
          </a:xfrm>
        </p:spPr>
        <p:txBody>
          <a:bodyPr/>
          <a:lstStyle>
            <a:lvl1pPr marL="0" indent="0" algn="ctr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Secondary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CD4FF3-CFB7-7F67-F37E-7EA8D0E59B14}"/>
              </a:ext>
            </a:extLst>
          </p:cNvPr>
          <p:cNvSpPr/>
          <p:nvPr userDrawn="1"/>
        </p:nvSpPr>
        <p:spPr>
          <a:xfrm>
            <a:off x="5262796" y="3560716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68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838201"/>
            <a:ext cx="8712200" cy="1269999"/>
          </a:xfrm>
        </p:spPr>
        <p:txBody>
          <a:bodyPr anchor="t"/>
          <a:lstStyle>
            <a:lvl1pPr algn="l">
              <a:defRPr sz="3600" b="1" i="0" baseline="0">
                <a:solidFill>
                  <a:srgbClr val="003744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260DF21-0403-A546-B928-CC6B49D52F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2311400"/>
            <a:ext cx="11005930" cy="2926522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0083BA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1712823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: Optio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7F76323-6FE2-C8EA-BF24-32A41F282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007921"/>
            <a:ext cx="12192000" cy="1269999"/>
          </a:xfrm>
        </p:spPr>
        <p:txBody>
          <a:bodyPr anchor="t">
            <a:normAutofit/>
          </a:bodyPr>
          <a:lstStyle>
            <a:lvl1pPr algn="ctr">
              <a:defRPr sz="6600" b="0" i="0" baseline="0">
                <a:solidFill>
                  <a:schemeClr val="bg1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</a:lstStyle>
          <a:p>
            <a:r>
              <a:rPr lang="en-US" dirty="0"/>
              <a:t>Section Break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292CC8-986C-29B4-C3B8-B38C7D49E75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170931"/>
            <a:ext cx="12182343" cy="453834"/>
          </a:xfrm>
        </p:spPr>
        <p:txBody>
          <a:bodyPr/>
          <a:lstStyle>
            <a:lvl1pPr marL="0" indent="0" algn="ctr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Secondary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764FAF-DC5F-72A9-6884-3F3082C457EF}"/>
              </a:ext>
            </a:extLst>
          </p:cNvPr>
          <p:cNvSpPr/>
          <p:nvPr userDrawn="1"/>
        </p:nvSpPr>
        <p:spPr>
          <a:xfrm>
            <a:off x="5262796" y="3560716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5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terior Slide: Optio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2000" y="838201"/>
            <a:ext cx="8712200" cy="1269999"/>
          </a:xfrm>
        </p:spPr>
        <p:txBody>
          <a:bodyPr anchor="t"/>
          <a:lstStyle>
            <a:lvl1pPr algn="l">
              <a:defRPr sz="3600" b="1" i="0" baseline="0">
                <a:solidFill>
                  <a:srgbClr val="003744"/>
                </a:solidFill>
                <a:latin typeface="Montserrat SemiBold" pitchFamily="2" charset="77"/>
                <a:ea typeface="Montserrat SemiBold" pitchFamily="2" charset="77"/>
                <a:cs typeface="Arial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196B629-3140-FC46-8114-3CA1909456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2000" y="2311400"/>
            <a:ext cx="11005930" cy="2926522"/>
          </a:xfrm>
        </p:spPr>
        <p:txBody>
          <a:bodyPr/>
          <a:lstStyle>
            <a:lvl1pPr marL="0" indent="0">
              <a:buNone/>
              <a:defRPr b="0" i="0" baseline="0">
                <a:solidFill>
                  <a:srgbClr val="0083BA"/>
                </a:solidFill>
                <a:latin typeface="Lora Medium" pitchFamily="2" charset="77"/>
                <a:ea typeface="Lora Medium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Subhead here</a:t>
            </a:r>
          </a:p>
        </p:txBody>
      </p:sp>
    </p:spTree>
    <p:extLst>
      <p:ext uri="{BB962C8B-B14F-4D97-AF65-F5344CB8AC3E}">
        <p14:creationId xmlns:p14="http://schemas.microsoft.com/office/powerpoint/2010/main" val="8136274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: Optio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994360-0885-347B-BD55-17553D7876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007921"/>
            <a:ext cx="12192000" cy="1269999"/>
          </a:xfrm>
        </p:spPr>
        <p:txBody>
          <a:bodyPr anchor="t">
            <a:normAutofit/>
          </a:bodyPr>
          <a:lstStyle>
            <a:lvl1pPr algn="ctr">
              <a:defRPr sz="6600" b="0" i="0" baseline="0">
                <a:solidFill>
                  <a:schemeClr val="bg1"/>
                </a:solidFill>
                <a:latin typeface="Montserrat" pitchFamily="2" charset="77"/>
                <a:ea typeface="Montserrat" pitchFamily="2" charset="77"/>
                <a:cs typeface="Arial" charset="0"/>
              </a:defRPr>
            </a:lvl1pPr>
          </a:lstStyle>
          <a:p>
            <a:r>
              <a:rPr lang="en-US" dirty="0"/>
              <a:t>Section Break 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4D7DC8-5BE2-3514-471A-26540BFA19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170931"/>
            <a:ext cx="12182343" cy="453834"/>
          </a:xfrm>
        </p:spPr>
        <p:txBody>
          <a:bodyPr/>
          <a:lstStyle>
            <a:lvl1pPr marL="0" indent="0" algn="ctr">
              <a:buNone/>
              <a:defRPr b="0" i="1" baseline="0">
                <a:solidFill>
                  <a:schemeClr val="bg1"/>
                </a:solidFill>
                <a:latin typeface="Lora SemiBold" pitchFamily="2" charset="77"/>
                <a:ea typeface="Lora SemiBold" pitchFamily="2" charset="77"/>
                <a:cs typeface="Arial" charset="0"/>
              </a:defRPr>
            </a:lvl1pPr>
          </a:lstStyle>
          <a:p>
            <a:pPr lvl="0"/>
            <a:r>
              <a:rPr lang="en-US" dirty="0"/>
              <a:t>Secondary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02AC0E2-EC7D-F130-DE9D-56D70C9BF284}"/>
              </a:ext>
            </a:extLst>
          </p:cNvPr>
          <p:cNvSpPr/>
          <p:nvPr userDrawn="1"/>
        </p:nvSpPr>
        <p:spPr>
          <a:xfrm>
            <a:off x="5262796" y="3560716"/>
            <a:ext cx="1666407" cy="1349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61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2B761B85-93D3-564F-87C3-3392DEB2E498}" type="datetime1">
              <a:rPr lang="x-none" smtClean="0"/>
              <a:pPr/>
              <a:t>11/3/25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8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F44F923B-FC71-9144-8FBA-BE66D401AE1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046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</p:sldLayoutIdLst>
  <p:hf hdr="0" ftr="0"/>
  <p:txStyles>
    <p:titleStyle>
      <a:lvl1pPr algn="ctr" defTabSz="342882" rtl="0" eaLnBrk="1" latinLnBrk="0" hangingPunct="1">
        <a:spcBef>
          <a:spcPct val="0"/>
        </a:spcBef>
        <a:buNone/>
        <a:defRPr sz="33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57162" indent="-257162" algn="l" defTabSz="342882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557185" indent="-214303" algn="l" defTabSz="342882" rtl="0" eaLnBrk="1" latinLnBrk="0" hangingPunct="1">
        <a:spcBef>
          <a:spcPct val="20000"/>
        </a:spcBef>
        <a:buFont typeface="Arial"/>
        <a:buChar char="–"/>
        <a:defRPr sz="21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857208" indent="-171442" algn="l" defTabSz="342882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200091" indent="-171442" algn="l" defTabSz="342882" rtl="0" eaLnBrk="1" latinLnBrk="0" hangingPunct="1">
        <a:spcBef>
          <a:spcPct val="20000"/>
        </a:spcBef>
        <a:buFont typeface="Arial"/>
        <a:buChar char="–"/>
        <a:defRPr sz="15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1542973" indent="-171442" algn="l" defTabSz="342882" rtl="0" eaLnBrk="1" latinLnBrk="0" hangingPunct="1">
        <a:spcBef>
          <a:spcPct val="20000"/>
        </a:spcBef>
        <a:buFont typeface="Arial"/>
        <a:buChar char="»"/>
        <a:defRPr sz="15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857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6" indent="-171442" algn="l" defTabSz="34288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8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4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8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2" algn="l" defTabSz="34288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zenodo.org/records/15103454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svg"/><Relationship Id="rId7" Type="http://schemas.openxmlformats.org/officeDocument/2006/relationships/customXml" Target="../ink/ink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customXml" Target="../ink/ink1.xml"/><Relationship Id="rId4" Type="http://schemas.openxmlformats.org/officeDocument/2006/relationships/image" Target="../media/image19.png"/><Relationship Id="rId9" Type="http://schemas.openxmlformats.org/officeDocument/2006/relationships/hyperlink" Target="https://doi.org/10.1038/s41597-023-02491-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0.png"/><Relationship Id="rId3" Type="http://schemas.openxmlformats.org/officeDocument/2006/relationships/image" Target="../media/image19.png"/><Relationship Id="rId7" Type="http://schemas.openxmlformats.org/officeDocument/2006/relationships/customXml" Target="../ink/ink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60.png"/><Relationship Id="rId4" Type="http://schemas.openxmlformats.org/officeDocument/2006/relationships/customXml" Target="../ink/ink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Relationship Id="rId4" Type="http://schemas.openxmlformats.org/officeDocument/2006/relationships/hyperlink" Target="mailto:data@agu.or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024FAE5-E7E0-6FD6-D7DE-70B5ADDA7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07" y="615014"/>
            <a:ext cx="9134721" cy="2529172"/>
          </a:xfrm>
        </p:spPr>
        <p:txBody>
          <a:bodyPr>
            <a:normAutofit/>
          </a:bodyPr>
          <a:lstStyle/>
          <a:p>
            <a:r>
              <a:rPr lang="en-US" sz="4400" dirty="0"/>
              <a:t>Data and Software </a:t>
            </a:r>
            <a:br>
              <a:rPr lang="en-US" sz="4400" dirty="0"/>
            </a:br>
            <a:r>
              <a:rPr lang="en-US" sz="4400" dirty="0"/>
              <a:t>Citation --</a:t>
            </a:r>
            <a:br>
              <a:rPr lang="en-US" sz="4400" dirty="0"/>
            </a:br>
            <a:r>
              <a:rPr lang="en-US" sz="4400" dirty="0"/>
              <a:t>Journal Production Version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799D9E-9016-28C7-4EF3-08DAE0FA51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288" y="3843342"/>
            <a:ext cx="10682598" cy="2529172"/>
          </a:xfrm>
        </p:spPr>
        <p:txBody>
          <a:bodyPr>
            <a:normAutofit/>
          </a:bodyPr>
          <a:lstStyle/>
          <a:p>
            <a:r>
              <a:rPr lang="en-US" sz="2000" i="0" dirty="0"/>
              <a:t>Shelley Stall, VP Open Science Leadership at AGU, 0000-0003-2926-8353</a:t>
            </a:r>
          </a:p>
          <a:p>
            <a:endParaRPr lang="en-US" sz="2000" i="0" dirty="0"/>
          </a:p>
          <a:p>
            <a:r>
              <a:rPr lang="en-US" sz="2000" i="0" dirty="0"/>
              <a:t>With contributions from </a:t>
            </a:r>
          </a:p>
          <a:p>
            <a:r>
              <a:rPr lang="en-US" sz="2000" i="0" dirty="0"/>
              <a:t>Rebecca Ringuette, Principal Open Science Scientist at NASA’s HDRL, 0000-0003-0875-2023</a:t>
            </a:r>
          </a:p>
          <a:p>
            <a:r>
              <a:rPr lang="en-US" sz="2000" i="0" dirty="0"/>
              <a:t>Kristina </a:t>
            </a:r>
            <a:r>
              <a:rPr lang="en-US" sz="2000" i="0" dirty="0" err="1"/>
              <a:t>Vrouwenvelder</a:t>
            </a:r>
            <a:r>
              <a:rPr lang="en-US" sz="2000" i="0" dirty="0"/>
              <a:t>, Assistant Director at AGU Publications, 0000-0002-5862-2502</a:t>
            </a:r>
          </a:p>
          <a:p>
            <a:r>
              <a:rPr lang="en-US" sz="2000" i="0" dirty="0"/>
              <a:t>Brian </a:t>
            </a:r>
            <a:r>
              <a:rPr lang="en-US" sz="2000" i="0" dirty="0" err="1"/>
              <a:t>Sedora</a:t>
            </a:r>
            <a:r>
              <a:rPr lang="en-US" sz="2000" i="0" dirty="0"/>
              <a:t>, Sr Program Manager at AGU Publications and Open Science, 0000-0003-0825-5967</a:t>
            </a:r>
          </a:p>
          <a:p>
            <a:endParaRPr lang="en-US" sz="2000" i="0" dirty="0"/>
          </a:p>
        </p:txBody>
      </p:sp>
    </p:spTree>
    <p:extLst>
      <p:ext uri="{BB962C8B-B14F-4D97-AF65-F5344CB8AC3E}">
        <p14:creationId xmlns:p14="http://schemas.microsoft.com/office/powerpoint/2010/main" val="1638513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9C1550-4889-5D81-F7BA-6974C37D25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40428" y="2764970"/>
            <a:ext cx="9546771" cy="2512883"/>
          </a:xfrm>
        </p:spPr>
        <p:txBody>
          <a:bodyPr/>
          <a:lstStyle/>
          <a:p>
            <a:r>
              <a:rPr lang="en-US" b="1" i="0" dirty="0">
                <a:latin typeface="Libre Franklin" pitchFamily="2" charset="77"/>
              </a:rPr>
              <a:t>Link to slides: </a:t>
            </a:r>
            <a:r>
              <a:rPr lang="en-US" b="1" i="0" dirty="0">
                <a:latin typeface="Libre Franklin" pitchFamily="2" charset="77"/>
                <a:hlinkClick r:id="rId2"/>
              </a:rPr>
              <a:t>https://zenodo.org/records/15103454</a:t>
            </a:r>
            <a:r>
              <a:rPr lang="en-US" b="1" i="0" dirty="0">
                <a:latin typeface="Libre Franklin" pitchFamily="2" charset="77"/>
              </a:rPr>
              <a:t> </a:t>
            </a:r>
          </a:p>
          <a:p>
            <a:r>
              <a:rPr lang="en-US" b="1" i="0" dirty="0">
                <a:latin typeface="Libre Franklin" pitchFamily="2" charset="77"/>
              </a:rPr>
              <a:t> </a:t>
            </a:r>
          </a:p>
          <a:p>
            <a:endParaRPr lang="en-US" dirty="0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86073E8-F631-701F-5F11-247A78B620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6"/>
            <a:ext cx="12194168" cy="68567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8B005B3-B9DB-9664-4A95-933AAB2FFAF0}"/>
              </a:ext>
            </a:extLst>
          </p:cNvPr>
          <p:cNvSpPr txBox="1"/>
          <p:nvPr/>
        </p:nvSpPr>
        <p:spPr>
          <a:xfrm>
            <a:off x="555171" y="6368143"/>
            <a:ext cx="5431971" cy="370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Slide Credit: Rebecca Ringuette </a:t>
            </a:r>
          </a:p>
        </p:txBody>
      </p:sp>
    </p:spTree>
    <p:extLst>
      <p:ext uri="{BB962C8B-B14F-4D97-AF65-F5344CB8AC3E}">
        <p14:creationId xmlns:p14="http://schemas.microsoft.com/office/powerpoint/2010/main" val="1934098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76C384-0817-58D2-0C30-F6876D278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Live Demo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B713130-C4BE-A11F-5313-DAC4717565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89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1A7BD-57DD-FDE6-FC28-35BA190B97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does successful citation look like?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7C18DD-331C-BC83-E086-9658579AF2EC}"/>
              </a:ext>
            </a:extLst>
          </p:cNvPr>
          <p:cNvSpPr txBox="1"/>
          <p:nvPr/>
        </p:nvSpPr>
        <p:spPr>
          <a:xfrm>
            <a:off x="1032764" y="1598509"/>
            <a:ext cx="3015129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article might…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contain data/code in SI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describe how to access authors’ data/code in text,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description of how to find any reused data/code,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Cite authors’ data/code in References section with DOI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references for reused data/code!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Trophy with solid fill">
            <a:extLst>
              <a:ext uri="{FF2B5EF4-FFF2-40B4-BE49-F238E27FC236}">
                <a16:creationId xmlns:a16="http://schemas.microsoft.com/office/drawing/2014/main" id="{A8494C8D-EE31-C4C4-4BF2-5945C7514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364" y="5943600"/>
            <a:ext cx="914400" cy="914400"/>
          </a:xfrm>
          <a:prstGeom prst="rect">
            <a:avLst/>
          </a:prstGeo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6A905A41-0B6C-F1B2-E973-DEBB2316DE65}"/>
              </a:ext>
            </a:extLst>
          </p:cNvPr>
          <p:cNvSpPr/>
          <p:nvPr/>
        </p:nvSpPr>
        <p:spPr>
          <a:xfrm>
            <a:off x="374835" y="2426477"/>
            <a:ext cx="484632" cy="3499534"/>
          </a:xfrm>
          <a:prstGeom prst="downArrow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39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1A7BD-57DD-FDE6-FC28-35BA190B97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does successful citation look like?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7C18DD-331C-BC83-E086-9658579AF2EC}"/>
              </a:ext>
            </a:extLst>
          </p:cNvPr>
          <p:cNvSpPr txBox="1"/>
          <p:nvPr/>
        </p:nvSpPr>
        <p:spPr>
          <a:xfrm>
            <a:off x="1032764" y="1598509"/>
            <a:ext cx="3015129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article might…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contain data/code in SI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describe how to access authors’ data/code in text,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description of how to find any reused data/code,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Cite authors’ data/code in References section with DOI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references for reused data/code!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Graphic 11" descr="Trophy with solid fill">
            <a:extLst>
              <a:ext uri="{FF2B5EF4-FFF2-40B4-BE49-F238E27FC236}">
                <a16:creationId xmlns:a16="http://schemas.microsoft.com/office/drawing/2014/main" id="{A8494C8D-EE31-C4C4-4BF2-5945C75140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364" y="5943600"/>
            <a:ext cx="914400" cy="914400"/>
          </a:xfrm>
          <a:prstGeom prst="rect">
            <a:avLst/>
          </a:prstGeo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6A905A41-0B6C-F1B2-E973-DEBB2316DE65}"/>
              </a:ext>
            </a:extLst>
          </p:cNvPr>
          <p:cNvSpPr/>
          <p:nvPr/>
        </p:nvSpPr>
        <p:spPr>
          <a:xfrm>
            <a:off x="374835" y="2426477"/>
            <a:ext cx="484632" cy="3499534"/>
          </a:xfrm>
          <a:prstGeom prst="downArrow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57C8EBBE-2BD7-97D2-12F3-A4B97565B8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286" b="146"/>
          <a:stretch/>
        </p:blipFill>
        <p:spPr>
          <a:xfrm>
            <a:off x="4169060" y="2542477"/>
            <a:ext cx="8022940" cy="275532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7BE886D-7595-C5C1-5760-F2E2512A8264}"/>
                  </a:ext>
                </a:extLst>
              </p14:cNvPr>
              <p14:cNvContentPartPr/>
              <p14:nvPr/>
            </p14:nvContentPartPr>
            <p14:xfrm>
              <a:off x="7548421" y="3388136"/>
              <a:ext cx="477351" cy="45719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7BE886D-7595-C5C1-5760-F2E2512A826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494422" y="3277526"/>
                <a:ext cx="584989" cy="26657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97A8159-B63A-8A35-3A43-46E6EA3F35D1}"/>
                  </a:ext>
                </a:extLst>
              </p14:cNvPr>
              <p14:cNvContentPartPr/>
              <p14:nvPr/>
            </p14:nvContentPartPr>
            <p14:xfrm>
              <a:off x="7548421" y="4854299"/>
              <a:ext cx="481845" cy="45719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97A8159-B63A-8A35-3A43-46E6EA3F35D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94443" y="4745444"/>
                <a:ext cx="589441" cy="263066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181B53C-3B28-73BF-0872-7F6292E28820}"/>
              </a:ext>
            </a:extLst>
          </p:cNvPr>
          <p:cNvSpPr txBox="1"/>
          <p:nvPr/>
        </p:nvSpPr>
        <p:spPr>
          <a:xfrm>
            <a:off x="8881793" y="3812679"/>
            <a:ext cx="2230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Include bracketed description!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F762411-7B54-AF5C-874C-9F191FB4C35F}"/>
              </a:ext>
            </a:extLst>
          </p:cNvPr>
          <p:cNvCxnSpPr>
            <a:cxnSpLocks/>
          </p:cNvCxnSpPr>
          <p:nvPr/>
        </p:nvCxnSpPr>
        <p:spPr>
          <a:xfrm flipH="1">
            <a:off x="8260096" y="4214742"/>
            <a:ext cx="553460" cy="31060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5100A23-1EB7-E434-8CCF-D55CD8B8AB91}"/>
              </a:ext>
            </a:extLst>
          </p:cNvPr>
          <p:cNvCxnSpPr>
            <a:cxnSpLocks/>
          </p:cNvCxnSpPr>
          <p:nvPr/>
        </p:nvCxnSpPr>
        <p:spPr>
          <a:xfrm flipH="1" flipV="1">
            <a:off x="8025772" y="3812679"/>
            <a:ext cx="787784" cy="2508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B0F15BB-DB3C-F691-2215-36867F3F1CC1}"/>
              </a:ext>
            </a:extLst>
          </p:cNvPr>
          <p:cNvSpPr txBox="1"/>
          <p:nvPr/>
        </p:nvSpPr>
        <p:spPr>
          <a:xfrm>
            <a:off x="5132530" y="6211669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See Stall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7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2023, “Journal Production Guidance for Software and Data Citations”. DOI: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highlight>
                  <a:srgbClr val="FFFFFF"/>
                </a:highlight>
                <a:uLnTx/>
                <a:uFillTx/>
                <a:latin typeface="-apple-system"/>
                <a:ea typeface="+mn-ea"/>
                <a:cs typeface="+mn-cs"/>
                <a:hlinkClick r:id="rId9"/>
              </a:rPr>
              <a:t>10.1038/s41597-023-02491-7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highlight>
                  <a:srgbClr val="FFFFFF"/>
                </a:highlight>
                <a:uLnTx/>
                <a:uFillTx/>
                <a:latin typeface="-apple-system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374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685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1A7BD-57DD-FDE6-FC28-35BA190B97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does successful citation look like?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C196495-D5C4-B32B-9BBE-5F979A303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26" y="2022621"/>
            <a:ext cx="7672974" cy="4746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phic 11" descr="Trophy with solid fill">
            <a:extLst>
              <a:ext uri="{FF2B5EF4-FFF2-40B4-BE49-F238E27FC236}">
                <a16:creationId xmlns:a16="http://schemas.microsoft.com/office/drawing/2014/main" id="{A8494C8D-EE31-C4C4-4BF2-5945C7514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364" y="5943600"/>
            <a:ext cx="914400" cy="914400"/>
          </a:xfrm>
          <a:prstGeom prst="rect">
            <a:avLst/>
          </a:prstGeo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6A905A41-0B6C-F1B2-E973-DEBB2316DE65}"/>
              </a:ext>
            </a:extLst>
          </p:cNvPr>
          <p:cNvSpPr/>
          <p:nvPr/>
        </p:nvSpPr>
        <p:spPr>
          <a:xfrm>
            <a:off x="374835" y="2426477"/>
            <a:ext cx="484632" cy="3499534"/>
          </a:xfrm>
          <a:prstGeom prst="downArrow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8731F2-9CB5-DD44-CA74-9DC8516127D6}"/>
              </a:ext>
            </a:extLst>
          </p:cNvPr>
          <p:cNvSpPr txBox="1"/>
          <p:nvPr/>
        </p:nvSpPr>
        <p:spPr>
          <a:xfrm>
            <a:off x="1032764" y="1598509"/>
            <a:ext cx="3015129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article might…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contain data/code in SI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describe how to access authors’ data/code in text,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description of how to find any reused data/code, with link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Cite authors’ data/code in References section with DOI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Above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+ references for reused data/code!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600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1A7BD-57DD-FDE6-FC28-35BA190B97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Examples of data citation: from article to </a:t>
            </a:r>
            <a:r>
              <a:rPr lang="en-US" dirty="0" err="1"/>
              <a:t>CrossRef</a:t>
            </a:r>
            <a:endParaRPr lang="en-US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F7A3C3BF-AF0D-5203-1A83-9E66ED235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430" y="1660800"/>
            <a:ext cx="476766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"key": "e_1_2_10_14_1",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       "volume-title": "Bursts of auroral kilometric radiation individually selected from wind/waves data",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       "author": "Fogg A. R.",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       "year": "2021"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D2361DC-E882-06EB-2846-542C692F1E81}"/>
              </a:ext>
            </a:extLst>
          </p:cNvPr>
          <p:cNvSpPr/>
          <p:nvPr/>
        </p:nvSpPr>
        <p:spPr>
          <a:xfrm>
            <a:off x="259406" y="1492203"/>
            <a:ext cx="4878694" cy="126052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E3841E-0CE6-D408-8A56-9D60A5E501E9}"/>
              </a:ext>
            </a:extLst>
          </p:cNvPr>
          <p:cNvSpPr txBox="1"/>
          <p:nvPr/>
        </p:nvSpPr>
        <p:spPr>
          <a:xfrm>
            <a:off x="2894803" y="6488668"/>
            <a:ext cx="7501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To check an article’s metadata: https://</a:t>
            </a:r>
            <a:r>
              <a:rPr lang="en-US" i="1" dirty="0" err="1"/>
              <a:t>search.crossref.org</a:t>
            </a:r>
            <a:r>
              <a:rPr lang="en-US" i="1" dirty="0"/>
              <a:t>/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D8A88B6-2D76-D9D7-9FB5-0FF06CF92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50" y="3123947"/>
            <a:ext cx="476766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"key": "e_1_2_12_38_1",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       "unstructured": "Louis C. K. 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Zarka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P. &amp;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Cecconi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 B.(2021).Catalogue of Jupiter radio emissions identified in the Juno/Waves observations. Version 1.0. PADC/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MASER.https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://</a:t>
            </a:r>
            <a:r>
              <a:rPr kumimoji="0" lang="en-US" altLang="en-US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doi.org</a:t>
            </a:r>
            <a:r>
              <a:rPr kumimoji="0" lang="en-US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</a:rPr>
              <a:t>/10.25935/nhb2-wy29"</a:t>
            </a:r>
            <a:endParaRPr kumimoji="0" lang="en-US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312B3726-C01F-B0F5-1EB6-5E474BD29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768" y="3183677"/>
            <a:ext cx="4864100" cy="69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DA294F8-6E87-01D1-FDB7-06982F15607A}"/>
              </a:ext>
            </a:extLst>
          </p:cNvPr>
          <p:cNvSpPr/>
          <p:nvPr/>
        </p:nvSpPr>
        <p:spPr>
          <a:xfrm>
            <a:off x="103289" y="2951853"/>
            <a:ext cx="11816771" cy="126052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83A354-4973-7854-C6C1-CFADBF248FEF}"/>
              </a:ext>
            </a:extLst>
          </p:cNvPr>
          <p:cNvSpPr txBox="1"/>
          <p:nvPr/>
        </p:nvSpPr>
        <p:spPr>
          <a:xfrm>
            <a:off x="8660668" y="2106396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Example from another publisher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EEFB567-381C-2DF6-6BEF-AB7622E5704C}"/>
              </a:ext>
            </a:extLst>
          </p:cNvPr>
          <p:cNvCxnSpPr>
            <a:cxnSpLocks/>
          </p:cNvCxnSpPr>
          <p:nvPr/>
        </p:nvCxnSpPr>
        <p:spPr>
          <a:xfrm>
            <a:off x="9421767" y="2652347"/>
            <a:ext cx="0" cy="5317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close-up of a website&#10;&#10;Description automatically generated">
            <a:extLst>
              <a:ext uri="{FF2B5EF4-FFF2-40B4-BE49-F238E27FC236}">
                <a16:creationId xmlns:a16="http://schemas.microsoft.com/office/drawing/2014/main" id="{A12BF90F-99CB-411A-7C2D-383DDE297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4926569"/>
            <a:ext cx="5965200" cy="89478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3AA4BDC-E145-22B5-B23E-0C0DB11DF5C5}"/>
              </a:ext>
            </a:extLst>
          </p:cNvPr>
          <p:cNvSpPr txBox="1"/>
          <p:nvPr/>
        </p:nvSpPr>
        <p:spPr>
          <a:xfrm>
            <a:off x="7049102" y="4732332"/>
            <a:ext cx="50396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"key": "e_1_2_10_6_1",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    "</a:t>
            </a:r>
            <a:r>
              <a:rPr lang="en-US" sz="1200" dirty="0" err="1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doi</a:t>
            </a: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-asserted-by": "publisher",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    "unstructured": "</a:t>
            </a:r>
            <a:r>
              <a:rPr lang="en-US" sz="1200" dirty="0" err="1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Cecconi</a:t>
            </a: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B. Lamy L. &amp;</a:t>
            </a:r>
            <a:r>
              <a:rPr lang="en-US" sz="1200" dirty="0" err="1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Zarka</a:t>
            </a: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P.(2017a).Cassini/RPWS/HFR LESIA/Kronos N3b data collection (Version 1.0)[Dataset].</a:t>
            </a:r>
            <a:r>
              <a:rPr lang="en-US" sz="1200" dirty="0" err="1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PADC.https</a:t>
            </a: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://</a:t>
            </a:r>
            <a:r>
              <a:rPr lang="en-US" sz="1200" dirty="0" err="1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doi.org</a:t>
            </a: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/10.25935/F8NS-0911",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    "DOI": "10.25935/F8NS-0911"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41E60217-9E44-105F-034D-0131CF369A5C}"/>
              </a:ext>
            </a:extLst>
          </p:cNvPr>
          <p:cNvSpPr/>
          <p:nvPr/>
        </p:nvSpPr>
        <p:spPr>
          <a:xfrm>
            <a:off x="6290536" y="4926683"/>
            <a:ext cx="498464" cy="26289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1D47D8D-70C1-82B4-8302-A7DBA8D01BF7}"/>
              </a:ext>
            </a:extLst>
          </p:cNvPr>
          <p:cNvSpPr/>
          <p:nvPr/>
        </p:nvSpPr>
        <p:spPr>
          <a:xfrm>
            <a:off x="103290" y="4657474"/>
            <a:ext cx="11816771" cy="1534710"/>
          </a:xfrm>
          <a:prstGeom prst="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270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body" idx="2"/>
          </p:nvPr>
        </p:nvSpPr>
        <p:spPr>
          <a:xfrm>
            <a:off x="858838" y="931989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83BA"/>
              </a:buClr>
              <a:buSzPts val="3200"/>
              <a:buNone/>
            </a:pPr>
            <a:r>
              <a:rPr lang="en-US" dirty="0"/>
              <a:t>Example: Availability Statement in Open Research Section</a:t>
            </a:r>
            <a:endParaRPr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B3E5D350-0912-7A57-A789-3625F1162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199" y="1751686"/>
            <a:ext cx="6837683" cy="4809234"/>
          </a:xfrm>
          <a:prstGeom prst="rect">
            <a:avLst/>
          </a:prstGeom>
        </p:spPr>
      </p:pic>
      <p:sp>
        <p:nvSpPr>
          <p:cNvPr id="8" name="Right Arrow 7">
            <a:extLst>
              <a:ext uri="{FF2B5EF4-FFF2-40B4-BE49-F238E27FC236}">
                <a16:creationId xmlns:a16="http://schemas.microsoft.com/office/drawing/2014/main" id="{50C9F752-BEB9-BEB8-3F78-107AD2E10D20}"/>
              </a:ext>
            </a:extLst>
          </p:cNvPr>
          <p:cNvSpPr/>
          <p:nvPr/>
        </p:nvSpPr>
        <p:spPr>
          <a:xfrm>
            <a:off x="2245558" y="2734519"/>
            <a:ext cx="1261641" cy="205451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88D7F0-8A24-4010-8F4F-63DBA584D411}"/>
              </a:ext>
            </a:extLst>
          </p:cNvPr>
          <p:cNvSpPr txBox="1"/>
          <p:nvPr/>
        </p:nvSpPr>
        <p:spPr>
          <a:xfrm>
            <a:off x="439838" y="1886673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Appears at the end of the paper!</a:t>
            </a:r>
          </a:p>
        </p:txBody>
      </p:sp>
    </p:spTree>
    <p:extLst>
      <p:ext uri="{BB962C8B-B14F-4D97-AF65-F5344CB8AC3E}">
        <p14:creationId xmlns:p14="http://schemas.microsoft.com/office/powerpoint/2010/main" val="2935402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body" idx="2"/>
          </p:nvPr>
        </p:nvSpPr>
        <p:spPr>
          <a:xfrm>
            <a:off x="858838" y="931989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/>
              <a:t>Example: Data or Software Citation in References</a:t>
            </a:r>
            <a:endParaRPr dirty="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F42F44CB-1501-CF52-C47E-A05201B9DA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86" b="146"/>
          <a:stretch/>
        </p:blipFill>
        <p:spPr>
          <a:xfrm>
            <a:off x="1259191" y="1716356"/>
            <a:ext cx="10084340" cy="346326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767A762-1935-0646-0996-6086527ACC4E}"/>
                  </a:ext>
                </a:extLst>
              </p14:cNvPr>
              <p14:cNvContentPartPr/>
              <p14:nvPr/>
            </p14:nvContentPartPr>
            <p14:xfrm>
              <a:off x="5485522" y="2821987"/>
              <a:ext cx="688320" cy="208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767A762-1935-0646-0996-6086527ACC4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431522" y="2712092"/>
                <a:ext cx="795960" cy="24030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08979C4-BD7A-DEAE-3712-A6BB925A5A16}"/>
                  </a:ext>
                </a:extLst>
              </p14:cNvPr>
              <p14:cNvContentPartPr/>
              <p14:nvPr/>
            </p14:nvContentPartPr>
            <p14:xfrm>
              <a:off x="5516842" y="4680307"/>
              <a:ext cx="694800" cy="56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08979C4-BD7A-DEAE-3712-A6BB925A5A1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462842" y="4571610"/>
                <a:ext cx="802440" cy="273191"/>
              </a:xfrm>
              <a:prstGeom prst="rect">
                <a:avLst/>
              </a:prstGeom>
            </p:spPr>
          </p:pic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6CB0E60-5614-F4B1-AA01-ADA8184B4F04}"/>
              </a:ext>
            </a:extLst>
          </p:cNvPr>
          <p:cNvCxnSpPr>
            <a:cxnSpLocks/>
          </p:cNvCxnSpPr>
          <p:nvPr/>
        </p:nvCxnSpPr>
        <p:spPr>
          <a:xfrm flipH="1" flipV="1">
            <a:off x="5999769" y="2946740"/>
            <a:ext cx="1047802" cy="75976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856FDEA-070A-9B4D-2E59-F31837C5D717}"/>
              </a:ext>
            </a:extLst>
          </p:cNvPr>
          <p:cNvSpPr txBox="1"/>
          <p:nvPr/>
        </p:nvSpPr>
        <p:spPr>
          <a:xfrm>
            <a:off x="7047571" y="3605266"/>
            <a:ext cx="3216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Note bracketed description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6482EE3-B00B-91FB-2022-FD3524690CAA}"/>
              </a:ext>
            </a:extLst>
          </p:cNvPr>
          <p:cNvCxnSpPr>
            <a:cxnSpLocks/>
          </p:cNvCxnSpPr>
          <p:nvPr/>
        </p:nvCxnSpPr>
        <p:spPr>
          <a:xfrm flipH="1">
            <a:off x="6173842" y="3934227"/>
            <a:ext cx="873729" cy="61625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14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>
          <a:extLst>
            <a:ext uri="{FF2B5EF4-FFF2-40B4-BE49-F238E27FC236}">
              <a16:creationId xmlns:a16="http://schemas.microsoft.com/office/drawing/2014/main" id="{DD557361-EFF1-EB2C-DFCD-9CEF58AA6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>
            <a:extLst>
              <a:ext uri="{FF2B5EF4-FFF2-40B4-BE49-F238E27FC236}">
                <a16:creationId xmlns:a16="http://schemas.microsoft.com/office/drawing/2014/main" id="{09EB4AA8-8F6C-E5E2-9A99-DC30F05F4BA7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58838" y="931989"/>
            <a:ext cx="9680575" cy="8196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en-US" dirty="0"/>
              <a:t>Example: Author Guidance</a:t>
            </a:r>
            <a:endParaRPr dirty="0"/>
          </a:p>
        </p:txBody>
      </p:sp>
      <p:pic>
        <p:nvPicPr>
          <p:cNvPr id="2" name="Picture 1" descr="A qr code on a white background&#10;&#10;Description automatically generated">
            <a:extLst>
              <a:ext uri="{FF2B5EF4-FFF2-40B4-BE49-F238E27FC236}">
                <a16:creationId xmlns:a16="http://schemas.microsoft.com/office/drawing/2014/main" id="{BA2A08F2-CD08-9992-3AD1-986C60559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282" y="1851487"/>
            <a:ext cx="1101476" cy="11014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00A8EA-A268-D734-8967-61A301893B8D}"/>
              </a:ext>
            </a:extLst>
          </p:cNvPr>
          <p:cNvSpPr txBox="1"/>
          <p:nvPr/>
        </p:nvSpPr>
        <p:spPr>
          <a:xfrm>
            <a:off x="2458209" y="1890108"/>
            <a:ext cx="3460833" cy="1062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61" i="1" dirty="0">
                <a:latin typeface="Montserrat" pitchFamily="2" charset="77"/>
              </a:rPr>
              <a:t>AGU’s full author guidance</a:t>
            </a:r>
          </a:p>
          <a:p>
            <a:endParaRPr lang="en-US" sz="1385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7927F4-8474-BB31-E16D-D4169473E790}"/>
              </a:ext>
            </a:extLst>
          </p:cNvPr>
          <p:cNvSpPr txBox="1"/>
          <p:nvPr/>
        </p:nvSpPr>
        <p:spPr>
          <a:xfrm>
            <a:off x="858838" y="3391384"/>
            <a:ext cx="924416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/>
              <a:t>Submission portal asks authors to ensure they are ready to share data/software*</a:t>
            </a:r>
          </a:p>
          <a:p>
            <a:pPr marL="342900" indent="-342900">
              <a:buAutoNum type="arabicPeriod"/>
            </a:pPr>
            <a:r>
              <a:rPr lang="en-US" dirty="0"/>
              <a:t>Staff QC checks include check for availability statement in open research section and (if data/software has a DOI) associated citation in references </a:t>
            </a:r>
          </a:p>
          <a:p>
            <a:pPr marL="342900" indent="-342900">
              <a:buAutoNum type="arabicPeriod"/>
            </a:pPr>
            <a:endParaRPr lang="en-US" dirty="0"/>
          </a:p>
          <a:p>
            <a:r>
              <a:rPr lang="en-US" dirty="0"/>
              <a:t>Beyond submission: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Extensive guidance for authors available on our webpage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Email helpline (</a:t>
            </a:r>
            <a:r>
              <a:rPr lang="en-US" dirty="0">
                <a:hlinkClick r:id="rId4"/>
              </a:rPr>
              <a:t>data@agu.org</a:t>
            </a:r>
            <a:r>
              <a:rPr lang="en-US" dirty="0"/>
              <a:t>) available for authors; workshops and partnerships with Data Help Desk at relevant conferences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92974C-FB3D-11D7-1967-9A3D809F0C6F}"/>
              </a:ext>
            </a:extLst>
          </p:cNvPr>
          <p:cNvSpPr txBox="1"/>
          <p:nvPr/>
        </p:nvSpPr>
        <p:spPr>
          <a:xfrm>
            <a:off x="858838" y="6322742"/>
            <a:ext cx="9255512" cy="379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*depending on the journal, with editor discretion for exceptions </a:t>
            </a:r>
          </a:p>
        </p:txBody>
      </p:sp>
    </p:spTree>
    <p:extLst>
      <p:ext uri="{BB962C8B-B14F-4D97-AF65-F5344CB8AC3E}">
        <p14:creationId xmlns:p14="http://schemas.microsoft.com/office/powerpoint/2010/main" val="842071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4DF83A-551D-837F-B2D6-1D746FF33F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47F9832-AAAF-3B70-38CB-B5E475260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8838" y="931988"/>
            <a:ext cx="3179762" cy="5719183"/>
          </a:xfrm>
        </p:spPr>
        <p:txBody>
          <a:bodyPr>
            <a:normAutofit fontScale="70000" lnSpcReduction="20000"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AAS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AMS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AGU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Taylor and Francis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Elsevier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Springer-Nature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Wiley</a:t>
            </a:r>
            <a:endParaRPr lang="en-US" sz="2400" b="1" i="0" u="none" strike="noStrike" dirty="0">
              <a:solidFill>
                <a:srgbClr val="222222"/>
              </a:solidFill>
              <a:effectLst/>
              <a:latin typeface="-apple-system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PLOS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 err="1">
                <a:solidFill>
                  <a:srgbClr val="222222"/>
                </a:solidFill>
                <a:effectLst/>
                <a:latin typeface="-apple-system"/>
              </a:rPr>
              <a:t>eLIFE</a:t>
            </a:r>
            <a:endParaRPr lang="en-US" sz="2400" b="1" i="0" u="none" strike="noStrike" dirty="0">
              <a:solidFill>
                <a:srgbClr val="222222"/>
              </a:solidFill>
              <a:effectLst/>
              <a:latin typeface="-apple-system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JISC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>
                <a:solidFill>
                  <a:srgbClr val="222222"/>
                </a:solidFill>
                <a:effectLst/>
                <a:latin typeface="-apple-system"/>
              </a:rPr>
              <a:t>EMBO Press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i="0" u="none" strike="noStrike" dirty="0" err="1">
                <a:solidFill>
                  <a:srgbClr val="222222"/>
                </a:solidFill>
                <a:effectLst/>
                <a:latin typeface="-apple-system"/>
              </a:rPr>
              <a:t>CrossRef</a:t>
            </a:r>
            <a:endParaRPr lang="en-US" sz="2400" b="1" dirty="0">
              <a:solidFill>
                <a:srgbClr val="222222"/>
              </a:solidFill>
              <a:latin typeface="-apple-system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222222"/>
                </a:solidFill>
                <a:latin typeface="-apple-system"/>
              </a:rPr>
              <a:t>Atypon</a:t>
            </a:r>
            <a:endParaRPr lang="en-US" sz="2400" b="1" dirty="0">
              <a:solidFill>
                <a:srgbClr val="222222"/>
              </a:solidFill>
              <a:latin typeface="-apple-system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 err="1">
                <a:solidFill>
                  <a:srgbClr val="222222"/>
                </a:solidFill>
                <a:latin typeface="-apple-system"/>
              </a:rPr>
              <a:t>GigaScience</a:t>
            </a:r>
            <a:endParaRPr lang="en-US" sz="2400" b="1" dirty="0">
              <a:solidFill>
                <a:srgbClr val="222222"/>
              </a:solidFill>
              <a:latin typeface="-apple-system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JOSS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Pangaea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Software Sustainability Institute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CHORUS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Harvard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222222"/>
                </a:solidFill>
                <a:latin typeface="-apple-system"/>
              </a:rPr>
              <a:t>IPCC</a:t>
            </a:r>
            <a:endParaRPr lang="en-US" sz="2400" b="1" dirty="0"/>
          </a:p>
        </p:txBody>
      </p:sp>
      <p:pic>
        <p:nvPicPr>
          <p:cNvPr id="5" name="Picture 4" descr="A screenshot of a web page&#10;&#10;AI-generated content may be incorrect.">
            <a:extLst>
              <a:ext uri="{FF2B5EF4-FFF2-40B4-BE49-F238E27FC236}">
                <a16:creationId xmlns:a16="http://schemas.microsoft.com/office/drawing/2014/main" id="{2938006D-5904-BF95-4855-42536CCF4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126" y="605375"/>
            <a:ext cx="7772400" cy="507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3712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AGU_TM_Powerpoint_Widescreen">
  <a:themeElements>
    <a:clrScheme name="Centennial 1">
      <a:dk1>
        <a:srgbClr val="003744"/>
      </a:dk1>
      <a:lt1>
        <a:srgbClr val="FFFFFF"/>
      </a:lt1>
      <a:dk2>
        <a:srgbClr val="003744"/>
      </a:dk2>
      <a:lt2>
        <a:srgbClr val="FFFFFF"/>
      </a:lt2>
      <a:accent1>
        <a:srgbClr val="0082B9"/>
      </a:accent1>
      <a:accent2>
        <a:srgbClr val="003744"/>
      </a:accent2>
      <a:accent3>
        <a:srgbClr val="C44124"/>
      </a:accent3>
      <a:accent4>
        <a:srgbClr val="83528E"/>
      </a:accent4>
      <a:accent5>
        <a:srgbClr val="CC922A"/>
      </a:accent5>
      <a:accent6>
        <a:srgbClr val="71A03E"/>
      </a:accent6>
      <a:hlink>
        <a:srgbClr val="0082B9"/>
      </a:hlink>
      <a:folHlink>
        <a:srgbClr val="8352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</a:spPr>
      <a:bodyPr rtlCol="0" anchor="ctr"/>
      <a:lstStyle>
        <a:defPPr algn="ctr"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GU_TM_Powerpoint_Widescreen" id="{AEDF0AF5-B7C2-2D4B-A475-39DD9091EDD7}" vid="{4D7DC6E5-B9F5-9745-884E-FC5916AA844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702</Words>
  <Application>Microsoft Macintosh PowerPoint</Application>
  <PresentationFormat>Widescreen</PresentationFormat>
  <Paragraphs>107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-apple-system</vt:lpstr>
      <vt:lpstr>Aptos</vt:lpstr>
      <vt:lpstr>Arial</vt:lpstr>
      <vt:lpstr>Calibri</vt:lpstr>
      <vt:lpstr>Consolas</vt:lpstr>
      <vt:lpstr>Libre Franklin</vt:lpstr>
      <vt:lpstr>Lora Medium</vt:lpstr>
      <vt:lpstr>Lora SemiBold</vt:lpstr>
      <vt:lpstr>Montserrat</vt:lpstr>
      <vt:lpstr>Montserrat ExtraBold</vt:lpstr>
      <vt:lpstr>Montserrat SemiBold</vt:lpstr>
      <vt:lpstr>AGU_TM_Powerpoint_Widescreen</vt:lpstr>
      <vt:lpstr>Data and Software  Citation -- Journal Production Version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Live 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Kristina Vrouwenvelder</dc:creator>
  <cp:lastModifiedBy>Shelley Stall</cp:lastModifiedBy>
  <cp:revision>5</cp:revision>
  <dcterms:created xsi:type="dcterms:W3CDTF">2025-03-25T22:11:59Z</dcterms:created>
  <dcterms:modified xsi:type="dcterms:W3CDTF">2025-11-03T17:30:22Z</dcterms:modified>
</cp:coreProperties>
</file>