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omments/modernComment_7FFFD5B6_935F9E29.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7FFFD5BA_494CED5B.xml" ContentType="application/vnd.ms-powerpoint.comments+xml"/>
  <Override PartName="/ppt/notesSlides/notesSlide1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80" r:id="rId5"/>
  </p:sldMasterIdLst>
  <p:notesMasterIdLst>
    <p:notesMasterId r:id="rId29"/>
  </p:notesMasterIdLst>
  <p:sldIdLst>
    <p:sldId id="271" r:id="rId6"/>
    <p:sldId id="2147472828" r:id="rId7"/>
    <p:sldId id="285" r:id="rId8"/>
    <p:sldId id="2147472811" r:id="rId9"/>
    <p:sldId id="2147472812" r:id="rId10"/>
    <p:sldId id="2147472814" r:id="rId11"/>
    <p:sldId id="2147472813" r:id="rId12"/>
    <p:sldId id="2147472816" r:id="rId13"/>
    <p:sldId id="2147472817" r:id="rId14"/>
    <p:sldId id="2147472818" r:id="rId15"/>
    <p:sldId id="2147472834" r:id="rId16"/>
    <p:sldId id="2147472833" r:id="rId17"/>
    <p:sldId id="2147472819" r:id="rId18"/>
    <p:sldId id="2147472815" r:id="rId19"/>
    <p:sldId id="2147472810" r:id="rId20"/>
    <p:sldId id="2147472820" r:id="rId21"/>
    <p:sldId id="2147472821" r:id="rId22"/>
    <p:sldId id="2147472822" r:id="rId23"/>
    <p:sldId id="2147472823" r:id="rId24"/>
    <p:sldId id="2147472824" r:id="rId25"/>
    <p:sldId id="2147472825" r:id="rId26"/>
    <p:sldId id="2147472826" r:id="rId27"/>
    <p:sldId id="2147472827" r:id="rId28"/>
  </p:sldIdLst>
  <p:sldSz cx="12192000" cy="6858000"/>
  <p:notesSz cx="6858000" cy="9144000"/>
  <p:embeddedFontLst>
    <p:embeddedFont>
      <p:font typeface="Bahnschrift Condensed" panose="020B0502040204020203" pitchFamily="34" charset="0"/>
      <p:regular r:id="rId30"/>
      <p:bold r:id="rId31"/>
    </p:embeddedFont>
    <p:embeddedFont>
      <p:font typeface="Bierstadt" panose="020B0004020202020204" pitchFamily="34" charset="0"/>
      <p:regular r:id="rId32"/>
      <p:bold r:id="rId33"/>
      <p:italic r:id="rId34"/>
      <p:boldItalic r:id="rId35"/>
    </p:embeddedFont>
    <p:embeddedFont>
      <p:font typeface="Lato" panose="020F0502020204030203" pitchFamily="34" charset="0"/>
      <p:regular r:id="rId36"/>
      <p:bold r:id="rId37"/>
      <p:italic r:id="rId38"/>
      <p:boldItalic r:id="rId39"/>
    </p:embeddedFont>
    <p:embeddedFont>
      <p:font typeface="Verdana" panose="020B0604030504040204" pitchFamily="34"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Welcome" id="{95C0A66E-F1B3-4A8A-AE8F-F267A3F26E35}">
          <p14:sldIdLst>
            <p14:sldId id="271"/>
            <p14:sldId id="2147472828"/>
          </p14:sldIdLst>
        </p14:section>
        <p14:section name="Introduction" id="{97B78ED0-E4E9-4B4C-9B66-D2BFBCFA820F}">
          <p14:sldIdLst>
            <p14:sldId id="285"/>
            <p14:sldId id="2147472811"/>
            <p14:sldId id="2147472812"/>
            <p14:sldId id="2147472814"/>
            <p14:sldId id="2147472813"/>
            <p14:sldId id="2147472816"/>
            <p14:sldId id="2147472817"/>
            <p14:sldId id="2147472818"/>
            <p14:sldId id="2147472834"/>
            <p14:sldId id="2147472833"/>
            <p14:sldId id="2147472819"/>
            <p14:sldId id="2147472815"/>
          </p14:sldIdLst>
        </p14:section>
        <p14:section name="Interactive part" id="{54B7F78F-F50D-4739-AD4E-739B3C0EA0EA}">
          <p14:sldIdLst>
            <p14:sldId id="2147472810"/>
            <p14:sldId id="2147472820"/>
            <p14:sldId id="2147472821"/>
            <p14:sldId id="2147472822"/>
            <p14:sldId id="2147472823"/>
          </p14:sldIdLst>
        </p14:section>
        <p14:section name="Wrap-up" id="{F44F471D-E775-4779-AAC1-AA254CD58D37}">
          <p14:sldIdLst>
            <p14:sldId id="2147472824"/>
            <p14:sldId id="2147472825"/>
            <p14:sldId id="2147472826"/>
            <p14:sldId id="2147472827"/>
          </p14:sldIdLst>
        </p14:section>
      </p14:sectionLst>
    </p:ext>
    <p:ext uri="{EFAFB233-063F-42B5-8137-9DF3F51BA10A}">
      <p15:sldGuideLst xmlns:p15="http://schemas.microsoft.com/office/powerpoint/2012/main"/>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88" roundtripDataSignature="AMtx7mhgPbB7uiOWxxTDZ9Ip7S36HcTCX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5F0F639-C191-68E9-4652-31D5EF01BDAD}" name="Mijke Jetten (Health-RI)" initials="M(" userId="S::mijke.jetten_health-ri.nl#ext#@knaw.onmicrosoft.com::0aa09234-0200-4598-8992-eccaca41748d" providerId="AD"/>
  <p188:author id="{FC9A3E6A-FD05-0D5B-FA67-F6E9D1484045}" name="Fieke Schoots (Health-RI)" initials="F(" userId="S::fieke.schoots_health-ri.nl#ext#@knaw.onmicrosoft.com::f15aa289-3cca-491b-8f3f-14cadd4167ed" providerId="AD"/>
  <p188:author id="{8C91D77B-8237-6540-DEDC-E29529C617A2}" name="Daniel Bangert" initials="DB" userId="S::d.f.bangert_tudelft.nl#ext#@knaw.onmicrosoft.com::e6179632-b0d4-4363-a953-230cdce01175" providerId="AD"/>
  <p188:author id="{7B52268C-857D-1F70-9763-C36991A875CC}" name="Celia van Gelder (Health-RI)" initials="C(" userId="S::celia.vangelder_health-ri.nl#ext#@knaw.onmicrosoft.com::44e36a05-586c-4f41-aea7-a22bcee2832d" providerId="AD"/>
  <p188:author id="{4EF3ED91-2A2D-3BB1-484D-955509C8E581}" name="Kim Ferguson" initials="KF" userId="S::kim.ferguson@dans.knaw.nl::cabce3b9-d9f4-48d0-937e-05a849425aeb" providerId="AD"/>
  <p188:author id="{ACB750A0-C377-B99C-3CE0-BBCFCB331E94}" name="Simon Saldner" initials="SS" userId="S::simon.saldner@dans.knaw.nl::15faac4e-5992-4e3f-b336-1e6a3b30d5e7" providerId="AD"/>
  <p188:author id="{DEE8F6CB-368F-41C1-452A-7BE8E1850519}" name="Dorien Huijser" initials="DH" userId="S::d.c.huijser_tudelft.nl#ext#@knaw.onmicrosoft.com::0353e97b-6374-43d4-8dcb-830688bf94c3" providerId="AD"/>
  <p188:author id="{30AB0AD2-4988-A5ED-BC4D-5E6B2E528E5C}" name="Dorien Huijser" initials="DH" userId="S::dchuijser@tudelft.nl::252b9fdf-dea1-4721-b7da-fc533a10551e" providerId="AD"/>
  <p188:author id="{9F667DD2-11C0-0B37-54C7-60DEF5373B2D}" name="Suzanne van Straten" initials="SS" userId="S::suzanne.van.straten@dans.knaw.nl::d13d779e-29fb-40f0-9fdb-6312ecde0532" providerId="AD"/>
  <p188:author id="{241C8CEE-0987-009D-9338-71D7BC7E3088}" name="Fieke Schoots (Health-RI)" initials="FS" userId="S::fieke.schoots@health-ri.nl::c650de30-a4bc-45b5-bfec-600d760a826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1D25"/>
    <a:srgbClr val="F70707"/>
    <a:srgbClr val="000000"/>
    <a:srgbClr val="FFC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12FE8D-2DD7-4C7C-B6C7-81FE4F7D1B40}" v="81" dt="2025-10-27T07:59:05.2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51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0.fntdata"/><Relationship Id="rId21" Type="http://schemas.openxmlformats.org/officeDocument/2006/relationships/slide" Target="slides/slide16.xml"/><Relationship Id="rId34" Type="http://schemas.openxmlformats.org/officeDocument/2006/relationships/font" Target="fonts/font5.fntdata"/><Relationship Id="rId42" Type="http://schemas.openxmlformats.org/officeDocument/2006/relationships/font" Target="fonts/font13.fntdata"/><Relationship Id="rId89" Type="http://schemas.openxmlformats.org/officeDocument/2006/relationships/presProps" Target="presProps.xml"/><Relationship Id="rId7" Type="http://schemas.openxmlformats.org/officeDocument/2006/relationships/slide" Target="slides/slide2.xml"/><Relationship Id="rId92"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notesMaster" Target="notesMasters/notesMaster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7.fntdata"/><Relationship Id="rId90"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2.fntdata"/><Relationship Id="rId9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font" Target="fonts/font14.fntdata"/><Relationship Id="rId8" Type="http://schemas.openxmlformats.org/officeDocument/2006/relationships/slide" Target="slides/slide3.xml"/><Relationship Id="rId93"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38" Type="http://schemas.openxmlformats.org/officeDocument/2006/relationships/font" Target="fonts/font9.fntdata"/><Relationship Id="rId20" Type="http://schemas.openxmlformats.org/officeDocument/2006/relationships/slide" Target="slides/slide15.xml"/><Relationship Id="rId41" Type="http://schemas.openxmlformats.org/officeDocument/2006/relationships/font" Target="fonts/font12.fntdata"/><Relationship Id="rId88" Type="http://customschemas.google.com/relationships/presentationmetadata" Target="metadata"/><Relationship Id="rId9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s>
</file>

<file path=ppt/comments/modernComment_7FFFD5B6_935F9E29.xml><?xml version="1.0" encoding="utf-8"?>
<p188:cmLst xmlns:a="http://schemas.openxmlformats.org/drawingml/2006/main" xmlns:r="http://schemas.openxmlformats.org/officeDocument/2006/relationships" xmlns:p188="http://schemas.microsoft.com/office/powerpoint/2018/8/main">
  <p188:cm id="{736856B3-7928-4EEA-AA6C-333406BCEABC}" authorId="{DEE8F6CB-368F-41C1-452A-7BE8E1850519}" status="resolved" created="2025-10-21T10:57:53.682" complete="100000">
    <ac:deMkLst xmlns:ac="http://schemas.microsoft.com/office/drawing/2013/main/command">
      <pc:docMk xmlns:pc="http://schemas.microsoft.com/office/powerpoint/2013/main/command"/>
      <pc:sldMk xmlns:pc="http://schemas.microsoft.com/office/powerpoint/2013/main/command" cId="2472517161" sldId="2147472822"/>
      <ac:spMk id="3" creationId="{FA9AFC55-02B2-67F5-79A0-87B74BAF982D}"/>
    </ac:deMkLst>
    <p188:replyLst>
      <p188:reply id="{BB2AF94E-297E-2B46-A5A9-B72BB4F9A7D6}" authorId="{241C8CEE-0987-009D-9338-71D7BC7E3088}" created="2025-10-21T11:03:44.479">
        <p188:txBody>
          <a:bodyPr/>
          <a:lstStyle/>
          <a:p>
            <a:r>
              <a:rPr lang="nl-NL"/>
              <a:t>Good idea, otherwise it will take too much time to read all the notes</a:t>
            </a:r>
          </a:p>
        </p188:txBody>
      </p188:reply>
      <p188:reply id="{E6F695FC-CCAD-FC47-9CFB-C9CB72654443}" authorId="{241C8CEE-0987-009D-9338-71D7BC7E3088}" created="2025-10-21T11:04:17.477">
        <p188:txBody>
          <a:bodyPr/>
          <a:lstStyle/>
          <a:p>
            <a:r>
              <a:rPr lang="nl-NL"/>
              <a:t>The clustering is also an important step, to save time</a:t>
            </a:r>
          </a:p>
        </p188:txBody>
      </p188:reply>
    </p188:replyLst>
    <p188:txBody>
      <a:bodyPr/>
      <a:lstStyle/>
      <a:p>
        <a:r>
          <a:rPr lang="en-US"/>
          <a:t>At the end of this: ask each 'category' to summarize what is on their stickies in order for people to cast their votes!</a:t>
        </a:r>
      </a:p>
    </p188:txBody>
  </p188:cm>
</p188:cmLst>
</file>

<file path=ppt/comments/modernComment_7FFFD5BA_494CED5B.xml><?xml version="1.0" encoding="utf-8"?>
<p188:cmLst xmlns:a="http://schemas.openxmlformats.org/drawingml/2006/main" xmlns:r="http://schemas.openxmlformats.org/officeDocument/2006/relationships" xmlns:p188="http://schemas.microsoft.com/office/powerpoint/2018/8/main">
  <p188:cm id="{393A14B1-1BFD-4D31-9866-A3AA6CF21A08}" authorId="{30AB0AD2-4988-A5ED-BC4D-5E6B2E528E5C}" status="resolved" created="2025-10-14T09:42:03.956" complete="100000">
    <ac:txMkLst xmlns:ac="http://schemas.microsoft.com/office/drawing/2013/main/command">
      <pc:docMk xmlns:pc="http://schemas.microsoft.com/office/powerpoint/2013/main/command"/>
      <pc:sldMk xmlns:pc="http://schemas.microsoft.com/office/powerpoint/2013/main/command" cId="1229778267" sldId="2147472826"/>
      <ac:spMk id="3" creationId="{655FA7C0-1577-1730-9F15-F4841156572F}"/>
      <ac:txMk cp="0" len="15">
        <ac:context len="234" hash="679887201"/>
      </ac:txMk>
    </ac:txMkLst>
    <p188:pos x="2453627" y="294919"/>
    <p188:replyLst>
      <p188:reply id="{1B9DD4D6-54D3-40DC-9A84-EB39854646A1}" authorId="{ACB750A0-C377-B99C-3CE0-BBCFCB331E94}" created="2025-10-15T12:45:29.678">
        <p188:txBody>
          <a:bodyPr/>
          <a:lstStyle/>
          <a:p>
            <a:r>
              <a:rPr lang="en-GB"/>
              <a:t>I miss something like this, also for T2.5 purposes. We can refer to the website, but it doesn't have that much to offer yet. A sign up sheet would be good, but we would need to be able to tell them how we will use it, and probably be able to refer to a GDPR-compliant privacy statement (or similar) as well  </a:t>
            </a:r>
          </a:p>
        </p188:txBody>
      </p188:reply>
      <p188:reply id="{F30D1B50-BE02-4085-9730-05ADB885F66E}" authorId="{DEE8F6CB-368F-41C1-452A-7BE8E1850519}" created="2025-10-21T11:01:01.341">
        <p188:txBody>
          <a:bodyPr/>
          <a:lstStyle/>
          <a:p>
            <a:r>
              <a:rPr lang="en-US"/>
              <a:t>"Can we contact you for further feedback in the future"</a:t>
            </a:r>
          </a:p>
        </p188:txBody>
      </p188:reply>
      <p188:reply id="{91E94AAE-366B-B14C-8877-492A65F6428A}" authorId="{241C8CEE-0987-009D-9338-71D7BC7E3088}" created="2025-10-21T11:19:12.347">
        <p188:txBody>
          <a:bodyPr/>
          <a:lstStyle/>
          <a:p>
            <a:r>
              <a:rPr lang="nl-NL"/>
              <a:t>I created a form: https://knaw.sharepoint.com/:w:/r/sites/PF-RDNL-platform/Gedeelde%20documenten/General/2.%20Training%20programme%20-%20WP2/Outreach%20%26%20Dissemination/2025-10-24%20Open%20Science%20Festival%20Groningen/Sign%20up%20form-RDNL-OS-Festival.docx?d=wffae65a7d8d74fcbb4cc080b08c90ba7&amp;csf=1&amp;web=1&amp;e=NG2lFE</a:t>
            </a:r>
          </a:p>
        </p188:txBody>
      </p188:reply>
    </p188:replyLst>
    <p188:txBody>
      <a:bodyPr/>
      <a:lstStyle/>
      <a:p>
        <a:r>
          <a:rPr lang="en-US"/>
          <a:t>Do we provide a ‘sign-up sheet’ where people can indicate their interest?</a:t>
        </a:r>
      </a:p>
    </p188:txBody>
  </p188:cm>
  <p188:cm id="{A3624FA3-17EC-472C-95A5-8C0CE6164A47}" authorId="{ACB750A0-C377-B99C-3CE0-BBCFCB331E94}" created="2025-10-15T12:47:19.320">
    <ac:txMkLst xmlns:ac="http://schemas.microsoft.com/office/drawing/2013/main/command">
      <pc:docMk xmlns:pc="http://schemas.microsoft.com/office/powerpoint/2013/main/command"/>
      <pc:sldMk xmlns:pc="http://schemas.microsoft.com/office/powerpoint/2013/main/command" cId="1229778267" sldId="2147472826"/>
      <ac:spMk id="3" creationId="{655FA7C0-1577-1730-9F15-F4841156572F}"/>
      <ac:txMk cp="170" len="15">
        <ac:context len="234" hash="679887201"/>
      </ac:txMk>
    </ac:txMkLst>
    <p188:pos x="2276167" y="2831690"/>
    <p188:txBody>
      <a:bodyPr/>
      <a:lstStyle/>
      <a:p>
        <a:r>
          <a:rPr lang="en-GB"/>
          <a:t>We could potentially include the survey for organisations wanting to create a community profile here as well. If you agree, I can check with t2.5 if they want to disseminate it here</a:t>
        </a:r>
      </a:p>
    </p188:txBody>
    <p188:extLst>
      <p:ext xmlns:p="http://schemas.openxmlformats.org/presentationml/2006/main" uri="{57CB4572-C831-44C2-8A1C-0ADB6CCDFE69}">
        <p223:reactions xmlns:p223="http://schemas.microsoft.com/office/powerpoint/2022/03/main">
          <p223:rxn type="👍">
            <p223:instance time="2025-10-20T15:49:29.625" authorId="{FC9A3E6A-FD05-0D5B-FA67-F6E9D1484045}"/>
          </p223:rxn>
        </p223:reactions>
      </p:ext>
    </p188:extLst>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562F98-6D2D-4545-ADF2-5F7B12570F4B}" type="slidenum">
              <a:rPr kumimoji="0" lang="nl-NL"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nl-NL"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8256021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53BF4E-B452-EEC1-4820-0B43B058D41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FD4623-B0A0-E984-C1AD-D049DBF64D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30BF03-B888-7F3F-2AE7-6C8FE0FE8CFC}"/>
              </a:ext>
            </a:extLst>
          </p:cNvPr>
          <p:cNvSpPr>
            <a:spLocks noGrp="1"/>
          </p:cNvSpPr>
          <p:nvPr>
            <p:ph type="body" idx="1"/>
          </p:nvPr>
        </p:nvSpPr>
        <p:spPr/>
        <p:txBody>
          <a:bodyPr/>
          <a:lstStyle/>
          <a:p>
            <a:endParaRPr lang="nl-NL"/>
          </a:p>
        </p:txBody>
      </p:sp>
      <p:sp>
        <p:nvSpPr>
          <p:cNvPr id="4" name="Slide Number Placeholder 3">
            <a:extLst>
              <a:ext uri="{FF2B5EF4-FFF2-40B4-BE49-F238E27FC236}">
                <a16:creationId xmlns:a16="http://schemas.microsoft.com/office/drawing/2014/main" id="{9C35FB97-5027-48AA-6BE8-AB92840E2A0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562F98-6D2D-4545-ADF2-5F7B12570F4B}" type="slidenum">
              <a:rPr kumimoji="0" lang="nl-NL"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nl-NL"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398815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C3FA8-E361-08E0-8839-06990F9876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E908EE-EE4A-9BE1-A53C-CBA09762508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C825A6-29CF-10C5-977C-2E6004D7FFF7}"/>
              </a:ext>
            </a:extLst>
          </p:cNvPr>
          <p:cNvSpPr>
            <a:spLocks noGrp="1"/>
          </p:cNvSpPr>
          <p:nvPr>
            <p:ph type="body" idx="1"/>
          </p:nvPr>
        </p:nvSpPr>
        <p:spPr/>
        <p:txBody>
          <a:bodyPr/>
          <a:lstStyle/>
          <a:p>
            <a:r>
              <a:rPr lang="nl-NL"/>
              <a:t>10 minutes</a:t>
            </a:r>
          </a:p>
        </p:txBody>
      </p:sp>
      <p:sp>
        <p:nvSpPr>
          <p:cNvPr id="4" name="Slide Number Placeholder 3">
            <a:extLst>
              <a:ext uri="{FF2B5EF4-FFF2-40B4-BE49-F238E27FC236}">
                <a16:creationId xmlns:a16="http://schemas.microsoft.com/office/drawing/2014/main" id="{26B0CA31-150C-B4CD-BFF7-102CE4CCDC2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562F98-6D2D-4545-ADF2-5F7B12570F4B}" type="slidenum">
              <a:rPr kumimoji="0" lang="nl-NL"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nl-NL"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16464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41212D-C229-E6D8-0B01-9CE688FEE055}"/>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FCF709C-4530-9ADA-2368-9E1BC6AD64DB}"/>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95021657-9F59-2954-8C9D-BD9C1CAC4D63}"/>
              </a:ext>
            </a:extLst>
          </p:cNvPr>
          <p:cNvSpPr>
            <a:spLocks noGrp="1"/>
          </p:cNvSpPr>
          <p:nvPr>
            <p:ph type="body" idx="1"/>
          </p:nvPr>
        </p:nvSpPr>
        <p:spPr/>
        <p:txBody>
          <a:bodyPr/>
          <a:lstStyle/>
          <a:p>
            <a:endParaRPr lang="nl-NL" dirty="0"/>
          </a:p>
        </p:txBody>
      </p:sp>
      <p:sp>
        <p:nvSpPr>
          <p:cNvPr id="4" name="Tijdelijke aanduiding voor dianummer 3">
            <a:extLst>
              <a:ext uri="{FF2B5EF4-FFF2-40B4-BE49-F238E27FC236}">
                <a16:creationId xmlns:a16="http://schemas.microsoft.com/office/drawing/2014/main" id="{784B983D-CC5F-4C92-E312-F222A46493B1}"/>
              </a:ext>
            </a:extLst>
          </p:cNvPr>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Arial"/>
                <a:ea typeface="Arial"/>
                <a:cs typeface="Arial"/>
                <a:sym typeface="Arial"/>
              </a:rPr>
              <a:t>11</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096278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Questions so far?</a:t>
            </a:r>
          </a:p>
        </p:txBody>
      </p:sp>
      <p:sp>
        <p:nvSpPr>
          <p:cNvPr id="4" name="Slide Number Placehold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Arial"/>
                <a:ea typeface="Arial"/>
                <a:cs typeface="Arial"/>
                <a:sym typeface="Arial"/>
              </a:rPr>
              <a:t>12</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429573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AFA7EF-FC5B-C194-6B07-2D4AD99462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E2D66C-F1E2-83DB-0089-3EF19CF1DA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D3B84C-9D29-891B-5489-6A99365E65F0}"/>
              </a:ext>
            </a:extLst>
          </p:cNvPr>
          <p:cNvSpPr>
            <a:spLocks noGrp="1"/>
          </p:cNvSpPr>
          <p:nvPr>
            <p:ph type="body" idx="1"/>
          </p:nvPr>
        </p:nvSpPr>
        <p:spPr/>
        <p:txBody>
          <a:bodyPr/>
          <a:lstStyle/>
          <a:p>
            <a:endParaRPr lang="nl-NL"/>
          </a:p>
        </p:txBody>
      </p:sp>
      <p:sp>
        <p:nvSpPr>
          <p:cNvPr id="4" name="Slide Number Placeholder 3">
            <a:extLst>
              <a:ext uri="{FF2B5EF4-FFF2-40B4-BE49-F238E27FC236}">
                <a16:creationId xmlns:a16="http://schemas.microsoft.com/office/drawing/2014/main" id="{FFDF2994-7ED0-67A9-D994-4B1BCB78B8C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562F98-6D2D-4545-ADF2-5F7B12570F4B}" type="slidenum">
              <a:rPr kumimoji="0" lang="nl-NL"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nl-NL"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541311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Arial"/>
                <a:ea typeface="Arial"/>
                <a:cs typeface="Arial"/>
                <a:sym typeface="Arial"/>
              </a:rPr>
              <a:t>17</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782434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Arial"/>
                <a:ea typeface="Arial"/>
                <a:cs typeface="Arial"/>
                <a:sym typeface="Arial"/>
              </a:rPr>
              <a:t>18</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24544946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idx="12"/>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smtClean="0">
                <a:solidFill>
                  <a:schemeClr val="dk1"/>
                </a:solidFill>
                <a:latin typeface="Arial"/>
                <a:ea typeface="Arial"/>
                <a:cs typeface="Arial"/>
                <a:sym typeface="Arial"/>
              </a:rPr>
              <a:t>19</a:t>
            </a:fld>
            <a:endParaRPr lang="en-GB" sz="12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14059019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BE7968-5717-41C9-3934-19225A1049D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73D161-CD15-D50C-2E6B-20C9AA5BFE9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E3D6FE-B253-F229-FE12-A0C7B6796E5C}"/>
              </a:ext>
            </a:extLst>
          </p:cNvPr>
          <p:cNvSpPr>
            <a:spLocks noGrp="1"/>
          </p:cNvSpPr>
          <p:nvPr>
            <p:ph type="body" idx="1"/>
          </p:nvPr>
        </p:nvSpPr>
        <p:spPr/>
        <p:txBody>
          <a:bodyPr/>
          <a:lstStyle/>
          <a:p>
            <a:endParaRPr lang="nl-NL"/>
          </a:p>
        </p:txBody>
      </p:sp>
      <p:sp>
        <p:nvSpPr>
          <p:cNvPr id="4" name="Slide Number Placeholder 3">
            <a:extLst>
              <a:ext uri="{FF2B5EF4-FFF2-40B4-BE49-F238E27FC236}">
                <a16:creationId xmlns:a16="http://schemas.microsoft.com/office/drawing/2014/main" id="{37E4C745-ACC7-DE1F-FE2E-B60F19C9CF1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562F98-6D2D-4545-ADF2-5F7B12570F4B}" type="slidenum">
              <a:rPr kumimoji="0" lang="nl-NL"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nl-NL"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8316264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svg"/><Relationship Id="rId3" Type="http://schemas.openxmlformats.org/officeDocument/2006/relationships/image" Target="../media/image3.svg"/><Relationship Id="rId7" Type="http://schemas.openxmlformats.org/officeDocument/2006/relationships/image" Target="../media/image7.sv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5" Type="http://schemas.openxmlformats.org/officeDocument/2006/relationships/image" Target="../media/image1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svg"/><Relationship Id="rId3" Type="http://schemas.openxmlformats.org/officeDocument/2006/relationships/image" Target="../media/image3.svg"/><Relationship Id="rId7" Type="http://schemas.openxmlformats.org/officeDocument/2006/relationships/image" Target="../media/image7.sv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media/image6.png"/><Relationship Id="rId11" Type="http://schemas.openxmlformats.org/officeDocument/2006/relationships/image" Target="../media/image11.svg"/><Relationship Id="rId5" Type="http://schemas.openxmlformats.org/officeDocument/2006/relationships/image" Target="../media/image5.svg"/><Relationship Id="rId15" Type="http://schemas.openxmlformats.org/officeDocument/2006/relationships/image" Target="../media/image1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svg"/><Relationship Id="rId1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ext only">
  <p:cSld name="Binnensheet met tekst">
    <p:spTree>
      <p:nvGrpSpPr>
        <p:cNvPr id="1" name="Shape 30"/>
        <p:cNvGrpSpPr/>
        <p:nvPr/>
      </p:nvGrpSpPr>
      <p:grpSpPr>
        <a:xfrm>
          <a:off x="0" y="0"/>
          <a:ext cx="0" cy="0"/>
          <a:chOff x="0" y="0"/>
          <a:chExt cx="0" cy="0"/>
        </a:xfrm>
      </p:grpSpPr>
      <p:pic>
        <p:nvPicPr>
          <p:cNvPr id="4" name="Picture 3" descr="A black and white logo&#10;&#10;AI-generated content may be incorrect.">
            <a:extLst>
              <a:ext uri="{FF2B5EF4-FFF2-40B4-BE49-F238E27FC236}">
                <a16:creationId xmlns:a16="http://schemas.microsoft.com/office/drawing/2014/main" id="{5324D317-F5D6-3469-9ACD-4D358C5230FD}"/>
              </a:ext>
            </a:extLst>
          </p:cNvPr>
          <p:cNvPicPr>
            <a:picLocks noChangeAspect="1"/>
          </p:cNvPicPr>
          <p:nvPr userDrawn="1"/>
        </p:nvPicPr>
        <p:blipFill>
          <a:blip r:embed="rId2"/>
          <a:stretch>
            <a:fillRect/>
          </a:stretch>
        </p:blipFill>
        <p:spPr>
          <a:xfrm>
            <a:off x="9778927" y="6121237"/>
            <a:ext cx="2340869" cy="673609"/>
          </a:xfrm>
          <a:prstGeom prst="rect">
            <a:avLst/>
          </a:prstGeom>
        </p:spPr>
      </p:pic>
      <p:sp>
        <p:nvSpPr>
          <p:cNvPr id="31" name="Google Shape;31;g28fb3834913_0_192"/>
          <p:cNvSpPr txBox="1">
            <a:spLocks noGrp="1"/>
          </p:cNvSpPr>
          <p:nvPr>
            <p:ph type="title"/>
          </p:nvPr>
        </p:nvSpPr>
        <p:spPr>
          <a:xfrm>
            <a:off x="399476" y="344710"/>
            <a:ext cx="11933700" cy="824100"/>
          </a:xfrm>
          <a:prstGeom prst="rect">
            <a:avLst/>
          </a:prstGeom>
          <a:noFill/>
          <a:ln>
            <a:noFill/>
          </a:ln>
        </p:spPr>
        <p:txBody>
          <a:bodyPr spcFirstLastPara="1" wrap="square" lIns="121900" tIns="60925" rIns="121900" bIns="60925" anchor="ctr" anchorCtr="0">
            <a:normAutofit/>
          </a:bodyPr>
          <a:lstStyle>
            <a:lvl1pPr lvl="0" algn="l">
              <a:lnSpc>
                <a:spcPct val="90000"/>
              </a:lnSpc>
              <a:spcBef>
                <a:spcPts val="0"/>
              </a:spcBef>
              <a:spcAft>
                <a:spcPts val="0"/>
              </a:spcAft>
              <a:buClr>
                <a:srgbClr val="E81D25"/>
              </a:buClr>
              <a:buSzPts val="4300"/>
              <a:buFont typeface="Calibri"/>
              <a:buNone/>
              <a:defRPr sz="4300" baseline="0">
                <a:solidFill>
                  <a:srgbClr val="E81D25"/>
                </a:solidFill>
                <a:latin typeface="Bahnschrift Condensed" panose="020B0502040204020203" pitchFamily="34" charset="0"/>
                <a:ea typeface="Calibri"/>
                <a:cs typeface="Calibri"/>
                <a:sym typeface="Calibri"/>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2" name="Google Shape;32;g28fb3834913_0_192"/>
          <p:cNvSpPr txBox="1">
            <a:spLocks noGrp="1"/>
          </p:cNvSpPr>
          <p:nvPr>
            <p:ph type="body" idx="1"/>
          </p:nvPr>
        </p:nvSpPr>
        <p:spPr>
          <a:xfrm>
            <a:off x="386850" y="1329600"/>
            <a:ext cx="11418300" cy="4198800"/>
          </a:xfrm>
          <a:prstGeom prst="rect">
            <a:avLst/>
          </a:prstGeom>
          <a:noFill/>
          <a:ln>
            <a:noFill/>
          </a:ln>
        </p:spPr>
        <p:txBody>
          <a:bodyPr spcFirstLastPara="1" wrap="square" lIns="121900" tIns="60925" rIns="121900" bIns="60925" anchor="t" anchorCtr="0">
            <a:normAutofit/>
          </a:bodyPr>
          <a:lstStyle>
            <a:lvl1pPr marL="457200" lvl="0" indent="-228600">
              <a:lnSpc>
                <a:spcPct val="90000"/>
              </a:lnSpc>
              <a:spcBef>
                <a:spcPts val="800"/>
              </a:spcBef>
              <a:spcAft>
                <a:spcPts val="0"/>
              </a:spcAft>
              <a:buClr>
                <a:schemeClr val="dk1"/>
              </a:buClr>
              <a:buSzPts val="2400"/>
              <a:buFont typeface="Calibri"/>
              <a:buNone/>
              <a:defRPr sz="2400" baseline="0">
                <a:latin typeface="Bierstadt" panose="020B0004020202020204" pitchFamily="34" charset="0"/>
                <a:ea typeface="Calibri"/>
                <a:cs typeface="Calibri"/>
                <a:sym typeface="Calibri"/>
              </a:defRPr>
            </a:lvl1pPr>
            <a:lvl2pPr marL="914400" lvl="1" indent="-400050" algn="l">
              <a:lnSpc>
                <a:spcPct val="90000"/>
              </a:lnSpc>
              <a:spcBef>
                <a:spcPts val="400"/>
              </a:spcBef>
              <a:spcAft>
                <a:spcPts val="0"/>
              </a:spcAft>
              <a:buClr>
                <a:schemeClr val="dk1"/>
              </a:buClr>
              <a:buSzPts val="2700"/>
              <a:buFont typeface="Calibri"/>
              <a:buChar char="•"/>
              <a:defRPr sz="2100">
                <a:latin typeface="Calibri"/>
                <a:ea typeface="Calibri"/>
                <a:cs typeface="Calibri"/>
                <a:sym typeface="Calibri"/>
              </a:defRPr>
            </a:lvl2pPr>
            <a:lvl3pPr marL="1371600" lvl="2" indent="-400050" algn="l">
              <a:lnSpc>
                <a:spcPct val="90000"/>
              </a:lnSpc>
              <a:spcBef>
                <a:spcPts val="400"/>
              </a:spcBef>
              <a:spcAft>
                <a:spcPts val="0"/>
              </a:spcAft>
              <a:buClr>
                <a:schemeClr val="dk1"/>
              </a:buClr>
              <a:buSzPts val="2700"/>
              <a:buFont typeface="Calibri"/>
              <a:buChar char="•"/>
              <a:defRPr sz="1800">
                <a:latin typeface="Calibri"/>
                <a:ea typeface="Calibri"/>
                <a:cs typeface="Calibri"/>
                <a:sym typeface="Calibri"/>
              </a:defRPr>
            </a:lvl3pPr>
            <a:lvl4pPr marL="1828800" lvl="3" indent="-400050" algn="l">
              <a:lnSpc>
                <a:spcPct val="90000"/>
              </a:lnSpc>
              <a:spcBef>
                <a:spcPts val="400"/>
              </a:spcBef>
              <a:spcAft>
                <a:spcPts val="0"/>
              </a:spcAft>
              <a:buClr>
                <a:schemeClr val="dk1"/>
              </a:buClr>
              <a:buSzPts val="2700"/>
              <a:buFont typeface="Calibri"/>
              <a:buChar char="•"/>
              <a:defRPr sz="1700">
                <a:latin typeface="Calibri"/>
                <a:ea typeface="Calibri"/>
                <a:cs typeface="Calibri"/>
                <a:sym typeface="Calibri"/>
              </a:defRPr>
            </a:lvl4pPr>
            <a:lvl5pPr marL="2286000" lvl="4" indent="-400050" algn="l">
              <a:lnSpc>
                <a:spcPct val="90000"/>
              </a:lnSpc>
              <a:spcBef>
                <a:spcPts val="400"/>
              </a:spcBef>
              <a:spcAft>
                <a:spcPts val="0"/>
              </a:spcAft>
              <a:buClr>
                <a:schemeClr val="dk1"/>
              </a:buClr>
              <a:buSzPts val="2700"/>
              <a:buFont typeface="Calibri"/>
              <a:buChar char="•"/>
              <a:defRPr sz="1700">
                <a:latin typeface="Calibri"/>
                <a:ea typeface="Calibri"/>
                <a:cs typeface="Calibri"/>
                <a:sym typeface="Calibri"/>
              </a:defRPr>
            </a:lvl5pPr>
            <a:lvl6pPr marL="2743200" lvl="5" indent="-400050" algn="l">
              <a:lnSpc>
                <a:spcPct val="90000"/>
              </a:lnSpc>
              <a:spcBef>
                <a:spcPts val="400"/>
              </a:spcBef>
              <a:spcAft>
                <a:spcPts val="0"/>
              </a:spcAft>
              <a:buClr>
                <a:schemeClr val="dk1"/>
              </a:buClr>
              <a:buSzPts val="2700"/>
              <a:buFont typeface="Calibri"/>
              <a:buChar char="•"/>
              <a:defRPr sz="1700"/>
            </a:lvl6pPr>
            <a:lvl7pPr marL="3200400" lvl="6" indent="-400050" algn="l">
              <a:lnSpc>
                <a:spcPct val="90000"/>
              </a:lnSpc>
              <a:spcBef>
                <a:spcPts val="400"/>
              </a:spcBef>
              <a:spcAft>
                <a:spcPts val="0"/>
              </a:spcAft>
              <a:buClr>
                <a:schemeClr val="dk1"/>
              </a:buClr>
              <a:buSzPts val="2700"/>
              <a:buFont typeface="Calibri"/>
              <a:buChar char="•"/>
              <a:defRPr sz="1700"/>
            </a:lvl7pPr>
            <a:lvl8pPr marL="3657600" lvl="7" indent="-400050" algn="l">
              <a:lnSpc>
                <a:spcPct val="90000"/>
              </a:lnSpc>
              <a:spcBef>
                <a:spcPts val="400"/>
              </a:spcBef>
              <a:spcAft>
                <a:spcPts val="0"/>
              </a:spcAft>
              <a:buClr>
                <a:schemeClr val="dk1"/>
              </a:buClr>
              <a:buSzPts val="2700"/>
              <a:buFont typeface="Calibri"/>
              <a:buChar char="•"/>
              <a:defRPr sz="1700"/>
            </a:lvl8pPr>
            <a:lvl9pPr marL="4114800" lvl="8" indent="-400050" algn="l">
              <a:lnSpc>
                <a:spcPct val="90000"/>
              </a:lnSpc>
              <a:spcBef>
                <a:spcPts val="400"/>
              </a:spcBef>
              <a:spcAft>
                <a:spcPts val="0"/>
              </a:spcAft>
              <a:buClr>
                <a:schemeClr val="dk1"/>
              </a:buClr>
              <a:buSzPts val="2700"/>
              <a:buFont typeface="Calibri"/>
              <a:buChar char="•"/>
              <a:defRPr sz="1700"/>
            </a:lvl9pPr>
          </a:lstStyle>
          <a:p>
            <a:endParaRPr/>
          </a:p>
        </p:txBody>
      </p:sp>
    </p:spTree>
  </p:cSld>
  <p:clrMapOvr>
    <a:masterClrMapping/>
  </p:clrMapOvr>
  <p:extLst>
    <p:ext uri="{DCECCB84-F9BA-43D5-87BE-67443E8EF086}">
      <p15:sldGuideLst xmlns:p15="http://schemas.microsoft.com/office/powerpoint/2012/main">
        <p15:guide id="1" pos="340">
          <p15:clr>
            <a:srgbClr val="E46962"/>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1 Titel pagina">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5D952123-E2DA-FE7D-6119-C7FB00B6570A}"/>
              </a:ext>
            </a:extLst>
          </p:cNvPr>
          <p:cNvPicPr>
            <a:picLocks noChangeAspect="1"/>
          </p:cNvPicPr>
          <p:nvPr userDrawn="1"/>
        </p:nvPicPr>
        <p:blipFill>
          <a:blip r:embed="rId2">
            <a:alphaModFix amt="25000"/>
            <a:extLst>
              <a:ext uri="{96DAC541-7B7A-43D3-8B79-37D633B846F1}">
                <asvg:svgBlip xmlns:asvg="http://schemas.microsoft.com/office/drawing/2016/SVG/main" r:embed="rId3"/>
              </a:ext>
            </a:extLst>
          </a:blip>
          <a:srcRect t="8076" r="50000" b="74041"/>
          <a:stretch>
            <a:fillRect/>
          </a:stretch>
        </p:blipFill>
        <p:spPr>
          <a:xfrm>
            <a:off x="3618369" y="-12700"/>
            <a:ext cx="8573631" cy="1724809"/>
          </a:xfrm>
          <a:prstGeom prst="rect">
            <a:avLst/>
          </a:prstGeom>
        </p:spPr>
      </p:pic>
      <p:sp>
        <p:nvSpPr>
          <p:cNvPr id="26" name="Rechthoek 25">
            <a:extLst>
              <a:ext uri="{FF2B5EF4-FFF2-40B4-BE49-F238E27FC236}">
                <a16:creationId xmlns:a16="http://schemas.microsoft.com/office/drawing/2014/main" id="{7F650C0F-871B-0BBC-86F1-D52810298CE7}"/>
              </a:ext>
            </a:extLst>
          </p:cNvPr>
          <p:cNvSpPr/>
          <p:nvPr userDrawn="1"/>
        </p:nvSpPr>
        <p:spPr>
          <a:xfrm>
            <a:off x="0" y="6088380"/>
            <a:ext cx="7338060" cy="76962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FE5859B7-9D73-4A02-4590-A4BF63622641}"/>
              </a:ext>
            </a:extLst>
          </p:cNvPr>
          <p:cNvSpPr/>
          <p:nvPr userDrawn="1"/>
        </p:nvSpPr>
        <p:spPr>
          <a:xfrm>
            <a:off x="0" y="1257300"/>
            <a:ext cx="7338060" cy="483108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Graphic 18">
            <a:extLst>
              <a:ext uri="{FF2B5EF4-FFF2-40B4-BE49-F238E27FC236}">
                <a16:creationId xmlns:a16="http://schemas.microsoft.com/office/drawing/2014/main" id="{8C107D58-E4E8-FCA3-4BD6-A2B2053BF72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95325" y="251027"/>
            <a:ext cx="2412000" cy="753093"/>
          </a:xfrm>
          <a:prstGeom prst="rect">
            <a:avLst/>
          </a:prstGeom>
        </p:spPr>
      </p:pic>
      <p:sp>
        <p:nvSpPr>
          <p:cNvPr id="10" name="Tijdelijke aanduiding voor tekst 9">
            <a:extLst>
              <a:ext uri="{FF2B5EF4-FFF2-40B4-BE49-F238E27FC236}">
                <a16:creationId xmlns:a16="http://schemas.microsoft.com/office/drawing/2014/main" id="{8584ADCB-0604-6410-9780-C1BEC549E0D9}"/>
              </a:ext>
            </a:extLst>
          </p:cNvPr>
          <p:cNvSpPr>
            <a:spLocks noGrp="1"/>
          </p:cNvSpPr>
          <p:nvPr>
            <p:ph type="body" sz="quarter" idx="10" hasCustomPrompt="1"/>
          </p:nvPr>
        </p:nvSpPr>
        <p:spPr>
          <a:xfrm>
            <a:off x="1055688" y="1485725"/>
            <a:ext cx="6030262" cy="2665121"/>
          </a:xfrm>
          <a:prstGeom prst="rect">
            <a:avLst/>
          </a:prstGeom>
        </p:spPr>
        <p:txBody>
          <a:bodyPr lIns="0" tIns="0" rIns="0" bIns="0" anchor="b" anchorCtr="0"/>
          <a:lstStyle>
            <a:lvl1pPr marL="0" indent="0">
              <a:lnSpc>
                <a:spcPct val="65000"/>
              </a:lnSpc>
              <a:spcBef>
                <a:spcPts val="1000"/>
              </a:spcBef>
              <a:buNone/>
              <a:defRPr sz="11000" b="0" baseline="0">
                <a:solidFill>
                  <a:schemeClr val="bg1"/>
                </a:solidFill>
                <a:latin typeface="Bahnschrift Condensed" panose="020B0502040204020203" pitchFamily="34" charset="0"/>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err="1"/>
              <a:t>Title</a:t>
            </a:r>
            <a:endParaRPr lang="nl-NL"/>
          </a:p>
          <a:p>
            <a:pPr lvl="0"/>
            <a:r>
              <a:rPr lang="nl-NL"/>
              <a:t>Presentatie</a:t>
            </a:r>
          </a:p>
        </p:txBody>
      </p:sp>
      <p:sp>
        <p:nvSpPr>
          <p:cNvPr id="13" name="Tijdelijke aanduiding voor tekst 9">
            <a:extLst>
              <a:ext uri="{FF2B5EF4-FFF2-40B4-BE49-F238E27FC236}">
                <a16:creationId xmlns:a16="http://schemas.microsoft.com/office/drawing/2014/main" id="{5E366D4A-CC0B-2DE9-FB3F-C57966070B9E}"/>
              </a:ext>
            </a:extLst>
          </p:cNvPr>
          <p:cNvSpPr>
            <a:spLocks noGrp="1"/>
          </p:cNvSpPr>
          <p:nvPr>
            <p:ph type="body" sz="quarter" idx="12" hasCustomPrompt="1"/>
          </p:nvPr>
        </p:nvSpPr>
        <p:spPr>
          <a:xfrm>
            <a:off x="1055688" y="4193869"/>
            <a:ext cx="6030262" cy="1315202"/>
          </a:xfrm>
          <a:prstGeom prst="rect">
            <a:avLst/>
          </a:prstGeom>
        </p:spPr>
        <p:txBody>
          <a:bodyPr wrap="square" lIns="0" tIns="0" rIns="0" anchor="t" anchorCtr="0">
            <a:noAutofit/>
          </a:bodyPr>
          <a:lstStyle>
            <a:lvl1pPr marL="0" indent="0">
              <a:buNone/>
              <a:defRPr sz="2500" b="0">
                <a:solidFill>
                  <a:schemeClr val="accent2"/>
                </a:solidFill>
                <a:latin typeface="+mn-lt"/>
              </a:defRPr>
            </a:lvl1pPr>
            <a:lvl2pPr>
              <a:defRPr sz="4500">
                <a:solidFill>
                  <a:schemeClr val="bg1"/>
                </a:solidFill>
                <a:latin typeface="+mj-lt"/>
              </a:defRPr>
            </a:lvl2pPr>
            <a:lvl3pPr>
              <a:defRPr sz="4500">
                <a:solidFill>
                  <a:schemeClr val="bg1"/>
                </a:solidFill>
                <a:latin typeface="+mj-lt"/>
              </a:defRPr>
            </a:lvl3pPr>
            <a:lvl4pPr>
              <a:defRPr sz="4500">
                <a:solidFill>
                  <a:schemeClr val="bg1"/>
                </a:solidFill>
                <a:latin typeface="+mj-lt"/>
              </a:defRPr>
            </a:lvl4pPr>
            <a:lvl5pPr>
              <a:defRPr sz="4500">
                <a:solidFill>
                  <a:schemeClr val="bg1"/>
                </a:solidFill>
                <a:latin typeface="+mj-lt"/>
              </a:defRPr>
            </a:lvl5pPr>
          </a:lstStyle>
          <a:p>
            <a:pPr lvl="0"/>
            <a:r>
              <a:rPr lang="nl-NL"/>
              <a:t>Subtitel</a:t>
            </a:r>
          </a:p>
        </p:txBody>
      </p:sp>
      <p:grpSp>
        <p:nvGrpSpPr>
          <p:cNvPr id="21" name="Groep 20">
            <a:extLst>
              <a:ext uri="{FF2B5EF4-FFF2-40B4-BE49-F238E27FC236}">
                <a16:creationId xmlns:a16="http://schemas.microsoft.com/office/drawing/2014/main" id="{0FB3E2D5-79FA-52DC-7305-7F8251E4B9AB}"/>
              </a:ext>
            </a:extLst>
          </p:cNvPr>
          <p:cNvGrpSpPr/>
          <p:nvPr userDrawn="1"/>
        </p:nvGrpSpPr>
        <p:grpSpPr>
          <a:xfrm>
            <a:off x="8048513" y="6276178"/>
            <a:ext cx="3390547" cy="354403"/>
            <a:chOff x="8048513" y="6276178"/>
            <a:chExt cx="3390547" cy="354403"/>
          </a:xfrm>
        </p:grpSpPr>
        <p:pic>
          <p:nvPicPr>
            <p:cNvPr id="5" name="Graphic 4">
              <a:extLst>
                <a:ext uri="{FF2B5EF4-FFF2-40B4-BE49-F238E27FC236}">
                  <a16:creationId xmlns:a16="http://schemas.microsoft.com/office/drawing/2014/main" id="{045DC287-D2FC-54DC-5FA6-F4FAD7D749EC}"/>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8048513" y="6276178"/>
              <a:ext cx="1008000" cy="302401"/>
            </a:xfrm>
            <a:prstGeom prst="rect">
              <a:avLst/>
            </a:prstGeom>
          </p:spPr>
        </p:pic>
        <p:pic>
          <p:nvPicPr>
            <p:cNvPr id="6" name="Graphic 5">
              <a:extLst>
                <a:ext uri="{FF2B5EF4-FFF2-40B4-BE49-F238E27FC236}">
                  <a16:creationId xmlns:a16="http://schemas.microsoft.com/office/drawing/2014/main" id="{974EFE0F-54C5-5A28-C08D-B7A6EB98F134}"/>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97233" y="6365144"/>
              <a:ext cx="507049" cy="126000"/>
            </a:xfrm>
            <a:prstGeom prst="rect">
              <a:avLst/>
            </a:prstGeom>
          </p:spPr>
        </p:pic>
        <p:pic>
          <p:nvPicPr>
            <p:cNvPr id="9" name="Graphic 8">
              <a:extLst>
                <a:ext uri="{FF2B5EF4-FFF2-40B4-BE49-F238E27FC236}">
                  <a16:creationId xmlns:a16="http://schemas.microsoft.com/office/drawing/2014/main" id="{03F28A2A-80C8-9511-8DF5-BB6DAA4E38A2}"/>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910301" y="6342581"/>
              <a:ext cx="553844" cy="288000"/>
            </a:xfrm>
            <a:prstGeom prst="rect">
              <a:avLst/>
            </a:prstGeom>
          </p:spPr>
        </p:pic>
        <p:pic>
          <p:nvPicPr>
            <p:cNvPr id="14" name="Graphic 13">
              <a:extLst>
                <a:ext uri="{FF2B5EF4-FFF2-40B4-BE49-F238E27FC236}">
                  <a16:creationId xmlns:a16="http://schemas.microsoft.com/office/drawing/2014/main" id="{9A54DD5E-D517-B182-D3D4-14F916C391B8}"/>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10540690" y="6316216"/>
              <a:ext cx="898370" cy="234000"/>
            </a:xfrm>
            <a:prstGeom prst="rect">
              <a:avLst/>
            </a:prstGeom>
          </p:spPr>
        </p:pic>
      </p:grpSp>
      <p:sp>
        <p:nvSpPr>
          <p:cNvPr id="30" name="Rechthoek 29">
            <a:extLst>
              <a:ext uri="{FF2B5EF4-FFF2-40B4-BE49-F238E27FC236}">
                <a16:creationId xmlns:a16="http://schemas.microsoft.com/office/drawing/2014/main" id="{4689F33C-4521-C1CE-99F9-B7EADF6D50CA}"/>
              </a:ext>
            </a:extLst>
          </p:cNvPr>
          <p:cNvSpPr/>
          <p:nvPr userDrawn="1"/>
        </p:nvSpPr>
        <p:spPr>
          <a:xfrm>
            <a:off x="7338060" y="1257300"/>
            <a:ext cx="4853940" cy="48310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33" name="Graphic 32">
            <a:extLst>
              <a:ext uri="{FF2B5EF4-FFF2-40B4-BE49-F238E27FC236}">
                <a16:creationId xmlns:a16="http://schemas.microsoft.com/office/drawing/2014/main" id="{3A372952-1D48-E5C5-9848-481F5066E91B}"/>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8007512" y="1817674"/>
            <a:ext cx="3600000" cy="3600000"/>
          </a:xfrm>
          <a:prstGeom prst="rect">
            <a:avLst/>
          </a:prstGeom>
        </p:spPr>
      </p:pic>
      <p:sp>
        <p:nvSpPr>
          <p:cNvPr id="489" name="Tijdelijke aanduiding voor tekst 27">
            <a:extLst>
              <a:ext uri="{FF2B5EF4-FFF2-40B4-BE49-F238E27FC236}">
                <a16:creationId xmlns:a16="http://schemas.microsoft.com/office/drawing/2014/main" id="{6CB57505-2ABE-6446-A5A8-561C60C2C6F8}"/>
              </a:ext>
            </a:extLst>
          </p:cNvPr>
          <p:cNvSpPr>
            <a:spLocks noGrp="1"/>
          </p:cNvSpPr>
          <p:nvPr>
            <p:ph type="body" sz="quarter" idx="13" hasCustomPrompt="1"/>
          </p:nvPr>
        </p:nvSpPr>
        <p:spPr>
          <a:xfrm>
            <a:off x="695325" y="6334116"/>
            <a:ext cx="2524125" cy="238527"/>
          </a:xfrm>
          <a:prstGeom prst="rect">
            <a:avLst/>
          </a:prstGeom>
        </p:spPr>
        <p:txBody>
          <a:bodyPr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l-NL"/>
              <a:t>Datum</a:t>
            </a:r>
          </a:p>
        </p:txBody>
      </p:sp>
    </p:spTree>
    <p:extLst>
      <p:ext uri="{BB962C8B-B14F-4D97-AF65-F5344CB8AC3E}">
        <p14:creationId xmlns:p14="http://schemas.microsoft.com/office/powerpoint/2010/main" val="1945389256"/>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2 Afsluitende dia">
    <p:spTree>
      <p:nvGrpSpPr>
        <p:cNvPr id="1" name=""/>
        <p:cNvGrpSpPr/>
        <p:nvPr/>
      </p:nvGrpSpPr>
      <p:grpSpPr>
        <a:xfrm>
          <a:off x="0" y="0"/>
          <a:ext cx="0" cy="0"/>
          <a:chOff x="0" y="0"/>
          <a:chExt cx="0" cy="0"/>
        </a:xfrm>
      </p:grpSpPr>
      <p:pic>
        <p:nvPicPr>
          <p:cNvPr id="29" name="Graphic 28">
            <a:extLst>
              <a:ext uri="{FF2B5EF4-FFF2-40B4-BE49-F238E27FC236}">
                <a16:creationId xmlns:a16="http://schemas.microsoft.com/office/drawing/2014/main" id="{5D952123-E2DA-FE7D-6119-C7FB00B6570A}"/>
              </a:ext>
            </a:extLst>
          </p:cNvPr>
          <p:cNvPicPr>
            <a:picLocks noChangeAspect="1"/>
          </p:cNvPicPr>
          <p:nvPr userDrawn="1"/>
        </p:nvPicPr>
        <p:blipFill>
          <a:blip r:embed="rId2">
            <a:alphaModFix amt="25000"/>
            <a:extLst>
              <a:ext uri="{96DAC541-7B7A-43D3-8B79-37D633B846F1}">
                <asvg:svgBlip xmlns:asvg="http://schemas.microsoft.com/office/drawing/2016/SVG/main" r:embed="rId3"/>
              </a:ext>
            </a:extLst>
          </a:blip>
          <a:srcRect t="8076" r="50000" b="74041"/>
          <a:stretch>
            <a:fillRect/>
          </a:stretch>
        </p:blipFill>
        <p:spPr>
          <a:xfrm>
            <a:off x="3618369" y="-12700"/>
            <a:ext cx="8573631" cy="1724809"/>
          </a:xfrm>
          <a:prstGeom prst="rect">
            <a:avLst/>
          </a:prstGeom>
        </p:spPr>
      </p:pic>
      <p:sp>
        <p:nvSpPr>
          <p:cNvPr id="30" name="Rechthoek 29">
            <a:extLst>
              <a:ext uri="{FF2B5EF4-FFF2-40B4-BE49-F238E27FC236}">
                <a16:creationId xmlns:a16="http://schemas.microsoft.com/office/drawing/2014/main" id="{4689F33C-4521-C1CE-99F9-B7EADF6D50CA}"/>
              </a:ext>
            </a:extLst>
          </p:cNvPr>
          <p:cNvSpPr/>
          <p:nvPr userDrawn="1"/>
        </p:nvSpPr>
        <p:spPr>
          <a:xfrm>
            <a:off x="7338060" y="1257300"/>
            <a:ext cx="4853940" cy="483108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hthoek 22">
            <a:extLst>
              <a:ext uri="{FF2B5EF4-FFF2-40B4-BE49-F238E27FC236}">
                <a16:creationId xmlns:a16="http://schemas.microsoft.com/office/drawing/2014/main" id="{FE5859B7-9D73-4A02-4590-A4BF63622641}"/>
              </a:ext>
            </a:extLst>
          </p:cNvPr>
          <p:cNvSpPr/>
          <p:nvPr userDrawn="1"/>
        </p:nvSpPr>
        <p:spPr>
          <a:xfrm>
            <a:off x="0" y="1257299"/>
            <a:ext cx="7338060" cy="4835525"/>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ekstvak 1">
            <a:extLst>
              <a:ext uri="{FF2B5EF4-FFF2-40B4-BE49-F238E27FC236}">
                <a16:creationId xmlns:a16="http://schemas.microsoft.com/office/drawing/2014/main" id="{81664DE7-E495-CBE0-3056-DDA29755F86C}"/>
              </a:ext>
            </a:extLst>
          </p:cNvPr>
          <p:cNvSpPr txBox="1"/>
          <p:nvPr userDrawn="1"/>
        </p:nvSpPr>
        <p:spPr>
          <a:xfrm>
            <a:off x="1055688" y="1485725"/>
            <a:ext cx="6026850" cy="3561975"/>
          </a:xfrm>
          <a:prstGeom prst="rect">
            <a:avLst/>
          </a:prstGeom>
        </p:spPr>
        <p:txBody>
          <a:bodyPr lIns="0" tIns="0" rIns="0" bIns="0" anchor="b" anchorCtr="0"/>
          <a:lstStyle>
            <a:lvl1pPr lvl="0" indent="0">
              <a:lnSpc>
                <a:spcPct val="65000"/>
              </a:lnSpc>
              <a:spcBef>
                <a:spcPts val="1000"/>
              </a:spcBef>
              <a:buFont typeface="Arial" panose="020B0604020202020204" pitchFamily="34" charset="0"/>
              <a:buNone/>
              <a:defRPr sz="11000" b="0" baseline="0">
                <a:solidFill>
                  <a:schemeClr val="bg1"/>
                </a:solidFill>
                <a:latin typeface="Bahnschrift Condensed" panose="020B0502040204020203" pitchFamily="34" charset="0"/>
              </a:defRPr>
            </a:lvl1pPr>
            <a:lvl2pPr marL="685800" indent="-228600">
              <a:lnSpc>
                <a:spcPct val="90000"/>
              </a:lnSpc>
              <a:spcBef>
                <a:spcPts val="500"/>
              </a:spcBef>
              <a:buFont typeface="Arial" panose="020B0604020202020204" pitchFamily="34" charset="0"/>
              <a:buChar char="•"/>
              <a:defRPr sz="4500">
                <a:solidFill>
                  <a:schemeClr val="bg1"/>
                </a:solidFill>
                <a:latin typeface="+mj-lt"/>
              </a:defRPr>
            </a:lvl2pPr>
            <a:lvl3pPr marL="1143000" indent="-228600">
              <a:lnSpc>
                <a:spcPct val="90000"/>
              </a:lnSpc>
              <a:spcBef>
                <a:spcPts val="500"/>
              </a:spcBef>
              <a:buFont typeface="Arial" panose="020B0604020202020204" pitchFamily="34" charset="0"/>
              <a:buChar char="•"/>
              <a:defRPr sz="4500">
                <a:solidFill>
                  <a:schemeClr val="bg1"/>
                </a:solidFill>
                <a:latin typeface="+mj-lt"/>
              </a:defRPr>
            </a:lvl3pPr>
            <a:lvl4pPr marL="1600200" indent="-228600">
              <a:lnSpc>
                <a:spcPct val="90000"/>
              </a:lnSpc>
              <a:spcBef>
                <a:spcPts val="500"/>
              </a:spcBef>
              <a:buFont typeface="Arial" panose="020B0604020202020204" pitchFamily="34" charset="0"/>
              <a:buChar char="•"/>
              <a:defRPr sz="4500">
                <a:solidFill>
                  <a:schemeClr val="bg1"/>
                </a:solidFill>
                <a:latin typeface="+mj-lt"/>
              </a:defRPr>
            </a:lvl4pPr>
            <a:lvl5pPr marL="2057400" indent="-228600">
              <a:lnSpc>
                <a:spcPct val="90000"/>
              </a:lnSpc>
              <a:spcBef>
                <a:spcPts val="500"/>
              </a:spcBef>
              <a:buFont typeface="Arial" panose="020B0604020202020204" pitchFamily="34" charset="0"/>
              <a:buChar char="•"/>
              <a:defRPr sz="4500">
                <a:solidFill>
                  <a:schemeClr val="bg1"/>
                </a:solidFill>
                <a:latin typeface="+mj-lt"/>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GB" noProof="0"/>
              <a:t>Thank you for your attention</a:t>
            </a:r>
          </a:p>
        </p:txBody>
      </p:sp>
      <p:sp>
        <p:nvSpPr>
          <p:cNvPr id="26" name="Rechthoek 25">
            <a:extLst>
              <a:ext uri="{FF2B5EF4-FFF2-40B4-BE49-F238E27FC236}">
                <a16:creationId xmlns:a16="http://schemas.microsoft.com/office/drawing/2014/main" id="{7F650C0F-871B-0BBC-86F1-D52810298CE7}"/>
              </a:ext>
            </a:extLst>
          </p:cNvPr>
          <p:cNvSpPr/>
          <p:nvPr userDrawn="1"/>
        </p:nvSpPr>
        <p:spPr>
          <a:xfrm>
            <a:off x="0" y="6088380"/>
            <a:ext cx="7338060" cy="76962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9" name="Graphic 18">
            <a:extLst>
              <a:ext uri="{FF2B5EF4-FFF2-40B4-BE49-F238E27FC236}">
                <a16:creationId xmlns:a16="http://schemas.microsoft.com/office/drawing/2014/main" id="{8C107D58-E4E8-FCA3-4BD6-A2B2053BF72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95325" y="251027"/>
            <a:ext cx="2412000" cy="753093"/>
          </a:xfrm>
          <a:prstGeom prst="rect">
            <a:avLst/>
          </a:prstGeom>
        </p:spPr>
      </p:pic>
      <p:grpSp>
        <p:nvGrpSpPr>
          <p:cNvPr id="21" name="Groep 20">
            <a:extLst>
              <a:ext uri="{FF2B5EF4-FFF2-40B4-BE49-F238E27FC236}">
                <a16:creationId xmlns:a16="http://schemas.microsoft.com/office/drawing/2014/main" id="{0FB3E2D5-79FA-52DC-7305-7F8251E4B9AB}"/>
              </a:ext>
            </a:extLst>
          </p:cNvPr>
          <p:cNvGrpSpPr/>
          <p:nvPr userDrawn="1"/>
        </p:nvGrpSpPr>
        <p:grpSpPr>
          <a:xfrm>
            <a:off x="8048513" y="6276178"/>
            <a:ext cx="3390547" cy="354403"/>
            <a:chOff x="8048513" y="6276178"/>
            <a:chExt cx="3390547" cy="354403"/>
          </a:xfrm>
        </p:grpSpPr>
        <p:pic>
          <p:nvPicPr>
            <p:cNvPr id="5" name="Graphic 4">
              <a:extLst>
                <a:ext uri="{FF2B5EF4-FFF2-40B4-BE49-F238E27FC236}">
                  <a16:creationId xmlns:a16="http://schemas.microsoft.com/office/drawing/2014/main" id="{045DC287-D2FC-54DC-5FA6-F4FAD7D749EC}"/>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8048513" y="6276178"/>
              <a:ext cx="1008000" cy="302401"/>
            </a:xfrm>
            <a:prstGeom prst="rect">
              <a:avLst/>
            </a:prstGeom>
          </p:spPr>
        </p:pic>
        <p:pic>
          <p:nvPicPr>
            <p:cNvPr id="6" name="Graphic 5">
              <a:extLst>
                <a:ext uri="{FF2B5EF4-FFF2-40B4-BE49-F238E27FC236}">
                  <a16:creationId xmlns:a16="http://schemas.microsoft.com/office/drawing/2014/main" id="{974EFE0F-54C5-5A28-C08D-B7A6EB98F134}"/>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97233" y="6365144"/>
              <a:ext cx="507049" cy="126000"/>
            </a:xfrm>
            <a:prstGeom prst="rect">
              <a:avLst/>
            </a:prstGeom>
          </p:spPr>
        </p:pic>
        <p:pic>
          <p:nvPicPr>
            <p:cNvPr id="9" name="Graphic 8">
              <a:extLst>
                <a:ext uri="{FF2B5EF4-FFF2-40B4-BE49-F238E27FC236}">
                  <a16:creationId xmlns:a16="http://schemas.microsoft.com/office/drawing/2014/main" id="{03F28A2A-80C8-9511-8DF5-BB6DAA4E38A2}"/>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910301" y="6342581"/>
              <a:ext cx="553844" cy="288000"/>
            </a:xfrm>
            <a:prstGeom prst="rect">
              <a:avLst/>
            </a:prstGeom>
          </p:spPr>
        </p:pic>
        <p:pic>
          <p:nvPicPr>
            <p:cNvPr id="14" name="Graphic 13">
              <a:extLst>
                <a:ext uri="{FF2B5EF4-FFF2-40B4-BE49-F238E27FC236}">
                  <a16:creationId xmlns:a16="http://schemas.microsoft.com/office/drawing/2014/main" id="{9A54DD5E-D517-B182-D3D4-14F916C391B8}"/>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10540690" y="6316216"/>
              <a:ext cx="898370" cy="234000"/>
            </a:xfrm>
            <a:prstGeom prst="rect">
              <a:avLst/>
            </a:prstGeom>
          </p:spPr>
        </p:pic>
      </p:grpSp>
      <p:pic>
        <p:nvPicPr>
          <p:cNvPr id="33" name="Graphic 32">
            <a:extLst>
              <a:ext uri="{FF2B5EF4-FFF2-40B4-BE49-F238E27FC236}">
                <a16:creationId xmlns:a16="http://schemas.microsoft.com/office/drawing/2014/main" id="{3A372952-1D48-E5C5-9848-481F5066E91B}"/>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a:off x="8007512" y="1817674"/>
            <a:ext cx="3600000" cy="3600000"/>
          </a:xfrm>
          <a:prstGeom prst="rect">
            <a:avLst/>
          </a:prstGeom>
        </p:spPr>
      </p:pic>
      <p:sp>
        <p:nvSpPr>
          <p:cNvPr id="3" name="Tekstvak 2">
            <a:extLst>
              <a:ext uri="{FF2B5EF4-FFF2-40B4-BE49-F238E27FC236}">
                <a16:creationId xmlns:a16="http://schemas.microsoft.com/office/drawing/2014/main" id="{342AB126-E1AF-529F-854E-EAE17567F746}"/>
              </a:ext>
            </a:extLst>
          </p:cNvPr>
          <p:cNvSpPr txBox="1"/>
          <p:nvPr userDrawn="1"/>
        </p:nvSpPr>
        <p:spPr>
          <a:xfrm>
            <a:off x="4656000" y="6320651"/>
            <a:ext cx="2252636" cy="265457"/>
          </a:xfrm>
          <a:prstGeom prst="rect">
            <a:avLst/>
          </a:prstGeom>
        </p:spPr>
        <p:txBody>
          <a:bodyPr/>
          <a:lstStyle>
            <a:lvl1pPr lvl="0" indent="0">
              <a:lnSpc>
                <a:spcPct val="90000"/>
              </a:lnSpc>
              <a:spcBef>
                <a:spcPts val="1000"/>
              </a:spcBef>
              <a:buFont typeface="Arial" panose="020B0604020202020204" pitchFamily="34" charset="0"/>
              <a:buNone/>
              <a:defRPr sz="1250">
                <a:solidFill>
                  <a:schemeClr val="bg1"/>
                </a:solidFill>
              </a:defRPr>
            </a:lvl1pPr>
            <a:lvl2pPr indent="0">
              <a:lnSpc>
                <a:spcPct val="90000"/>
              </a:lnSpc>
              <a:spcBef>
                <a:spcPts val="500"/>
              </a:spcBef>
              <a:buFont typeface="Arial" panose="020B0604020202020204" pitchFamily="34" charset="0"/>
              <a:buNone/>
              <a:defRPr sz="2400"/>
            </a:lvl2pPr>
            <a:lvl3pPr indent="0">
              <a:lnSpc>
                <a:spcPct val="90000"/>
              </a:lnSpc>
              <a:spcBef>
                <a:spcPts val="500"/>
              </a:spcBef>
              <a:buFont typeface="Arial" panose="020B0604020202020204" pitchFamily="34" charset="0"/>
              <a:buNone/>
              <a:defRPr sz="2000"/>
            </a:lvl3pPr>
            <a:lvl4pPr indent="0">
              <a:lnSpc>
                <a:spcPct val="90000"/>
              </a:lnSpc>
              <a:spcBef>
                <a:spcPts val="500"/>
              </a:spcBef>
              <a:buFont typeface="Arial" panose="020B0604020202020204" pitchFamily="34" charset="0"/>
              <a:buNone/>
            </a:lvl4pPr>
            <a:lvl5pPr indent="0">
              <a:lnSpc>
                <a:spcPct val="90000"/>
              </a:lnSpc>
              <a:spcBef>
                <a:spcPts val="5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lgn="r"/>
            <a:r>
              <a:rPr lang="en-US"/>
              <a:t>researchdata.nl</a:t>
            </a:r>
            <a:endParaRPr lang="nl-NL"/>
          </a:p>
        </p:txBody>
      </p:sp>
      <p:sp>
        <p:nvSpPr>
          <p:cNvPr id="4" name="Tijdelijke aanduiding voor tekst 27">
            <a:extLst>
              <a:ext uri="{FF2B5EF4-FFF2-40B4-BE49-F238E27FC236}">
                <a16:creationId xmlns:a16="http://schemas.microsoft.com/office/drawing/2014/main" id="{B0441476-244A-B27D-89A1-D99493153F9A}"/>
              </a:ext>
            </a:extLst>
          </p:cNvPr>
          <p:cNvSpPr>
            <a:spLocks noGrp="1"/>
          </p:cNvSpPr>
          <p:nvPr>
            <p:ph type="body" sz="quarter" idx="13" hasCustomPrompt="1"/>
          </p:nvPr>
        </p:nvSpPr>
        <p:spPr>
          <a:xfrm>
            <a:off x="695325" y="6334116"/>
            <a:ext cx="2524125" cy="238527"/>
          </a:xfrm>
          <a:prstGeom prst="rect">
            <a:avLst/>
          </a:prstGeom>
        </p:spPr>
        <p:txBody>
          <a:bodyPr lIns="0" tIns="0" rIns="0" anchor="ctr" anchorCtr="0">
            <a:spAutoFit/>
          </a:bodyPr>
          <a:lstStyle>
            <a:lvl1pPr marL="0" indent="0">
              <a:lnSpc>
                <a:spcPct val="100000"/>
              </a:lnSpc>
              <a:spcBef>
                <a:spcPts val="0"/>
              </a:spcBef>
              <a:buNone/>
              <a:defRPr sz="125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nl-NL"/>
              <a:t>Datum</a:t>
            </a:r>
          </a:p>
        </p:txBody>
      </p:sp>
    </p:spTree>
    <p:extLst>
      <p:ext uri="{BB962C8B-B14F-4D97-AF65-F5344CB8AC3E}">
        <p14:creationId xmlns:p14="http://schemas.microsoft.com/office/powerpoint/2010/main" val="3817899204"/>
      </p:ext>
    </p:extLst>
  </p:cSld>
  <p:clrMapOvr>
    <a:masterClrMapping/>
  </p:clrMapOvr>
  <p:timing>
    <p:tnLst>
      <p:par>
        <p:cTn id="1" dur="indefinite" restart="never" nodeType="tmRoot">
          <p:childTnLst>
            <p:par>
              <p:cTn id="2"/>
            </p:par>
          </p:childTnLst>
        </p:cTn>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3.svg"/><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g28fb3834913_0_174"/>
          <p:cNvSpPr txBox="1">
            <a:spLocks noGrp="1"/>
          </p:cNvSpPr>
          <p:nvPr>
            <p:ph type="body" idx="1"/>
          </p:nvPr>
        </p:nvSpPr>
        <p:spPr>
          <a:xfrm>
            <a:off x="838200" y="1825624"/>
            <a:ext cx="10515600" cy="4351200"/>
          </a:xfrm>
          <a:prstGeom prst="rect">
            <a:avLst/>
          </a:prstGeom>
          <a:noFill/>
          <a:ln>
            <a:noFill/>
          </a:ln>
        </p:spPr>
        <p:txBody>
          <a:bodyPr spcFirstLastPara="1" wrap="square" lIns="121900" tIns="60925" rIns="121900" bIns="6092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Verdana"/>
                <a:ea typeface="Verdana"/>
                <a:cs typeface="Verdana"/>
                <a:sym typeface="Verdana"/>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Verdana"/>
                <a:ea typeface="Verdana"/>
                <a:cs typeface="Verdana"/>
                <a:sym typeface="Verdana"/>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Verdana"/>
                <a:ea typeface="Verdana"/>
                <a:cs typeface="Verdana"/>
                <a:sym typeface="Verdana"/>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Verdana"/>
                <a:ea typeface="Verdana"/>
                <a:cs typeface="Verdana"/>
                <a:sym typeface="Verdana"/>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Verdana"/>
                <a:ea typeface="Verdana"/>
                <a:cs typeface="Verdana"/>
                <a:sym typeface="Verdana"/>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 name="Google Shape;11;g28fb3834913_0_174"/>
          <p:cNvSpPr txBox="1">
            <a:spLocks noGrp="1"/>
          </p:cNvSpPr>
          <p:nvPr>
            <p:ph type="title"/>
          </p:nvPr>
        </p:nvSpPr>
        <p:spPr>
          <a:xfrm>
            <a:off x="838200" y="365127"/>
            <a:ext cx="10515600" cy="1325700"/>
          </a:xfrm>
          <a:prstGeom prst="rect">
            <a:avLst/>
          </a:prstGeom>
          <a:noFill/>
          <a:ln>
            <a:noFill/>
          </a:ln>
        </p:spPr>
        <p:txBody>
          <a:bodyPr spcFirstLastPara="1" wrap="square" lIns="121900" tIns="60925" rIns="121900" bIns="60925" anchor="ctr" anchorCtr="0">
            <a:normAutofit/>
          </a:bodyPr>
          <a:lstStyle>
            <a:lvl1pPr marR="0" lvl="0" algn="l" rtl="0">
              <a:lnSpc>
                <a:spcPct val="90000"/>
              </a:lnSpc>
              <a:spcBef>
                <a:spcPts val="0"/>
              </a:spcBef>
              <a:spcAft>
                <a:spcPts val="0"/>
              </a:spcAft>
              <a:buClr>
                <a:schemeClr val="dk1"/>
              </a:buClr>
              <a:buSzPts val="3000"/>
              <a:buFont typeface="Verdana"/>
              <a:buNone/>
              <a:defRPr sz="3000" b="0" i="0" u="none" strike="noStrike" cap="none">
                <a:solidFill>
                  <a:schemeClr val="dk1"/>
                </a:solidFill>
                <a:latin typeface="Verdana"/>
                <a:ea typeface="Verdana"/>
                <a:cs typeface="Verdana"/>
                <a:sym typeface="Verdana"/>
              </a:defRPr>
            </a:lvl1pPr>
            <a:lvl2pPr marR="0" lvl="1" algn="l" rtl="0">
              <a:lnSpc>
                <a:spcPct val="100000"/>
              </a:lnSpc>
              <a:spcBef>
                <a:spcPts val="0"/>
              </a:spcBef>
              <a:spcAft>
                <a:spcPts val="0"/>
              </a:spcAft>
              <a:buClr>
                <a:srgbClr val="000000"/>
              </a:buClr>
              <a:buSzPts val="1900"/>
              <a:buFont typeface="Arial"/>
              <a:buNone/>
              <a:defRPr sz="2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2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2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2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2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2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2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24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2"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8F72A24F-0823-376B-08E7-B72281BA6A81}"/>
              </a:ext>
            </a:extLst>
          </p:cNvPr>
          <p:cNvPicPr>
            <a:picLocks noChangeAspect="1"/>
          </p:cNvPicPr>
          <p:nvPr userDrawn="1"/>
        </p:nvPicPr>
        <p:blipFill>
          <a:blip r:embed="rId4">
            <a:alphaModFix amt="25000"/>
            <a:extLst>
              <a:ext uri="{96DAC541-7B7A-43D3-8B79-37D633B846F1}">
                <asvg:svgBlip xmlns:asvg="http://schemas.microsoft.com/office/drawing/2016/SVG/main" r:embed="rId5"/>
              </a:ext>
            </a:extLst>
          </a:blip>
          <a:srcRect t="8076" r="50000" b="74041"/>
          <a:stretch>
            <a:fillRect/>
          </a:stretch>
        </p:blipFill>
        <p:spPr>
          <a:xfrm>
            <a:off x="3618369" y="-12700"/>
            <a:ext cx="8573631" cy="1724809"/>
          </a:xfrm>
          <a:prstGeom prst="rect">
            <a:avLst/>
          </a:prstGeom>
        </p:spPr>
      </p:pic>
    </p:spTree>
    <p:extLst>
      <p:ext uri="{BB962C8B-B14F-4D97-AF65-F5344CB8AC3E}">
        <p14:creationId xmlns:p14="http://schemas.microsoft.com/office/powerpoint/2010/main" val="2176968075"/>
      </p:ext>
    </p:extLst>
  </p:cSld>
  <p:clrMap bg1="lt1" tx1="dk1" bg2="lt2" tx2="dk2" accent1="accent1" accent2="accent2" accent3="accent3" accent4="accent4" accent5="accent5" accent6="accent6" hlink="hlink" folHlink="folHlink"/>
  <p:sldLayoutIdLst>
    <p:sldLayoutId id="2147483681" r:id="rId1"/>
    <p:sldLayoutId id="214748368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665">
          <p15:clr>
            <a:srgbClr val="F26B43"/>
          </p15:clr>
        </p15:guide>
        <p15:guide id="4" pos="7015">
          <p15:clr>
            <a:srgbClr val="F26B43"/>
          </p15:clr>
        </p15:guide>
        <p15:guide id="5" orient="horz" pos="482">
          <p15:clr>
            <a:srgbClr val="F26B43"/>
          </p15:clr>
        </p15:guide>
        <p15:guide id="6" orient="horz" pos="3838">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svg"/><Relationship Id="rId7" Type="http://schemas.openxmlformats.org/officeDocument/2006/relationships/image" Target="../media/image30.png"/><Relationship Id="rId2" Type="http://schemas.openxmlformats.org/officeDocument/2006/relationships/image" Target="../media/image25.png"/><Relationship Id="rId1" Type="http://schemas.openxmlformats.org/officeDocument/2006/relationships/slideLayout" Target="../slideLayouts/slideLayout1.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s://giphy.com/gifs/laff-tv-stand-up-dog-standing-puppy-unAqvgaAAoKPKMKkl9" TargetMode="External"/><Relationship Id="rId2" Type="http://schemas.openxmlformats.org/officeDocument/2006/relationships/image" Target="../media/image32.gi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giphy.com/gifs/dasding-lena-bla-blabla-KCdq1IyxkmgRKj2D23" TargetMode="External"/><Relationship Id="rId2" Type="http://schemas.openxmlformats.org/officeDocument/2006/relationships/image" Target="../media/image33.gi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18/10/relationships/comments" Target="../comments/modernComment_7FFFD5B6_935F9E29.xml"/><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hyperlink" Target="https://giphy.com/gifs/client-blueprint-8ball-9xmjP6FkdINCA6Ucp4" TargetMode="External"/><Relationship Id="rId4" Type="http://schemas.openxmlformats.org/officeDocument/2006/relationships/image" Target="../media/image34.gif"/></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giphy.com/gifs/moodman-thank-you-funny-uWlpPGquhGZNFzY90z" TargetMode="External"/><Relationship Id="rId2" Type="http://schemas.openxmlformats.org/officeDocument/2006/relationships/image" Target="../media/image36.gif"/><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hyperlink" Target="https://researchdata.nl/" TargetMode="External"/><Relationship Id="rId2" Type="http://schemas.microsoft.com/office/2018/10/relationships/comments" Target="../comments/modernComment_7FFFD5BA_494CED5B.xml"/><Relationship Id="rId1" Type="http://schemas.openxmlformats.org/officeDocument/2006/relationships/slideLayout" Target="../slideLayouts/slideLayout1.xml"/><Relationship Id="rId5" Type="http://schemas.openxmlformats.org/officeDocument/2006/relationships/hyperlink" Target="https://giphy.com/gifs/dog-dogs-collab-GGKrU7fSZHs6fbPJcP" TargetMode="External"/><Relationship Id="rId4" Type="http://schemas.openxmlformats.org/officeDocument/2006/relationships/image" Target="../media/image37.gi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hyperlink" Target="https://researchdata.nl/"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hyperlink" Target="https://doi.org/10.5281/zenodo.5706310" TargetMode="External"/><Relationship Id="rId2" Type="http://schemas.openxmlformats.org/officeDocument/2006/relationships/image" Target="../media/image23.jpeg"/><Relationship Id="rId1" Type="http://schemas.openxmlformats.org/officeDocument/2006/relationships/slideLayout" Target="../slideLayouts/slideLayout1.xml"/><Relationship Id="rId4" Type="http://schemas.openxmlformats.org/officeDocument/2006/relationships/hyperlink" Target="https://terms.codata.org/rdmt/data-stewardship"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0AD8F86C-C313-1928-3F2E-3DEF595433DE}"/>
              </a:ext>
            </a:extLst>
          </p:cNvPr>
          <p:cNvSpPr>
            <a:spLocks noGrp="1"/>
          </p:cNvSpPr>
          <p:nvPr>
            <p:ph type="title" idx="4294967295"/>
          </p:nvPr>
        </p:nvSpPr>
        <p:spPr>
          <a:xfrm>
            <a:off x="1027113" y="1586055"/>
            <a:ext cx="6030262" cy="2665121"/>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nSpc>
                <a:spcPct val="85000"/>
              </a:lnSpc>
              <a:spcBef>
                <a:spcPts val="1000"/>
              </a:spcBef>
              <a:defRPr/>
            </a:pPr>
            <a:r>
              <a:rPr kumimoji="0" lang="nl-NL" sz="6000" b="0" i="0" u="none" strike="noStrike" kern="1200" cap="none" spc="0" normalizeH="0" baseline="0" noProof="0">
                <a:ln>
                  <a:noFill/>
                </a:ln>
                <a:solidFill>
                  <a:schemeClr val="bg1"/>
                </a:solidFill>
                <a:effectLst/>
                <a:uLnTx/>
                <a:uFillTx/>
                <a:latin typeface="Bahnschrift Condensed"/>
                <a:ea typeface="+mn-ea"/>
                <a:cs typeface="+mn-cs"/>
              </a:rPr>
              <a:t>National training </a:t>
            </a:r>
            <a:r>
              <a:rPr kumimoji="0" lang="nl-NL" sz="6000" b="0" i="0" u="none" strike="noStrike" kern="1200" cap="none" spc="0" normalizeH="0" baseline="0" noProof="0" err="1">
                <a:ln>
                  <a:noFill/>
                </a:ln>
                <a:solidFill>
                  <a:schemeClr val="bg1"/>
                </a:solidFill>
                <a:effectLst/>
                <a:uLnTx/>
                <a:uFillTx/>
                <a:latin typeface="Bahnschrift Condensed"/>
                <a:ea typeface="+mn-ea"/>
                <a:cs typeface="+mn-cs"/>
              </a:rPr>
              <a:t>and</a:t>
            </a:r>
            <a:r>
              <a:rPr kumimoji="0" lang="nl-NL" sz="6000" b="0" i="0" u="none" strike="noStrike" kern="1200" cap="none" spc="0" normalizeH="0" baseline="0" noProof="0">
                <a:ln>
                  <a:noFill/>
                </a:ln>
                <a:solidFill>
                  <a:schemeClr val="bg1"/>
                </a:solidFill>
                <a:effectLst/>
                <a:uLnTx/>
                <a:uFillTx/>
                <a:latin typeface="Bahnschrift Condensed"/>
                <a:ea typeface="+mn-ea"/>
                <a:cs typeface="+mn-cs"/>
              </a:rPr>
              <a:t> community platform </a:t>
            </a:r>
            <a:r>
              <a:rPr lang="nl-NL" sz="6000" err="1">
                <a:solidFill>
                  <a:schemeClr val="bg1"/>
                </a:solidFill>
                <a:latin typeface="Bahnschrift Condensed"/>
                <a:ea typeface="+mn-ea"/>
                <a:cs typeface="+mn-cs"/>
              </a:rPr>
              <a:t>for</a:t>
            </a:r>
            <a:r>
              <a:rPr lang="nl-NL" sz="6000">
                <a:solidFill>
                  <a:schemeClr val="bg1"/>
                </a:solidFill>
                <a:latin typeface="Bahnschrift Condensed"/>
                <a:ea typeface="+mn-ea"/>
                <a:cs typeface="+mn-cs"/>
              </a:rPr>
              <a:t> data</a:t>
            </a:r>
            <a:r>
              <a:rPr kumimoji="0" lang="nl-NL" sz="6000" b="0" i="0" u="none" strike="noStrike" kern="1200" cap="none" spc="0" normalizeH="0" baseline="0" noProof="0">
                <a:ln>
                  <a:noFill/>
                </a:ln>
                <a:solidFill>
                  <a:schemeClr val="bg1"/>
                </a:solidFill>
                <a:effectLst/>
                <a:uLnTx/>
                <a:uFillTx/>
                <a:latin typeface="Bahnschrift Condensed"/>
                <a:ea typeface="+mn-ea"/>
                <a:cs typeface="+mn-cs"/>
              </a:rPr>
              <a:t> professionals</a:t>
            </a:r>
          </a:p>
        </p:txBody>
      </p:sp>
      <p:sp>
        <p:nvSpPr>
          <p:cNvPr id="3" name="Tijdelijke aanduiding voor tekst 2">
            <a:extLst>
              <a:ext uri="{FF2B5EF4-FFF2-40B4-BE49-F238E27FC236}">
                <a16:creationId xmlns:a16="http://schemas.microsoft.com/office/drawing/2014/main" id="{CD45BF25-A727-F62B-4CB4-6CC4B91141CC}"/>
              </a:ext>
            </a:extLst>
          </p:cNvPr>
          <p:cNvSpPr>
            <a:spLocks noGrp="1"/>
          </p:cNvSpPr>
          <p:nvPr>
            <p:ph type="body" sz="quarter" idx="12"/>
          </p:nvPr>
        </p:nvSpPr>
        <p:spPr>
          <a:xfrm>
            <a:off x="1025208" y="4396459"/>
            <a:ext cx="6040422" cy="1410759"/>
          </a:xfrm>
        </p:spPr>
        <p:txBody>
          <a:bodyPr wrap="square" lIns="0" tIns="0" rIns="0" bIns="45720" anchor="t" anchorCtr="0">
            <a:noAutofit/>
          </a:bodyPr>
          <a:lstStyle/>
          <a:p>
            <a:r>
              <a:rPr lang="nl-NL" dirty="0">
                <a:solidFill>
                  <a:srgbClr val="242021"/>
                </a:solidFill>
              </a:rPr>
              <a:t>Fieke </a:t>
            </a:r>
            <a:r>
              <a:rPr lang="nl-NL" dirty="0" err="1">
                <a:solidFill>
                  <a:srgbClr val="242021"/>
                </a:solidFill>
              </a:rPr>
              <a:t>Schoots</a:t>
            </a:r>
            <a:r>
              <a:rPr lang="nl-NL" dirty="0">
                <a:solidFill>
                  <a:srgbClr val="242021"/>
                </a:solidFill>
              </a:rPr>
              <a:t>, Madeleine de </a:t>
            </a:r>
            <a:r>
              <a:rPr lang="nl-NL" dirty="0" err="1">
                <a:solidFill>
                  <a:srgbClr val="242021"/>
                </a:solidFill>
              </a:rPr>
              <a:t>Smaele</a:t>
            </a:r>
            <a:r>
              <a:rPr lang="nl-NL" dirty="0">
                <a:solidFill>
                  <a:srgbClr val="242021"/>
                </a:solidFill>
              </a:rPr>
              <a:t>, Dorien Huijser, Marjan Grootveld, Celia van Gelder, Deborah Thorpe, Mijke </a:t>
            </a:r>
            <a:r>
              <a:rPr lang="nl-NL" dirty="0" err="1">
                <a:solidFill>
                  <a:srgbClr val="242021"/>
                </a:solidFill>
              </a:rPr>
              <a:t>Jetten</a:t>
            </a:r>
            <a:r>
              <a:rPr lang="nl-NL" dirty="0">
                <a:solidFill>
                  <a:srgbClr val="242021"/>
                </a:solidFill>
              </a:rPr>
              <a:t>,</a:t>
            </a:r>
            <a:r>
              <a:rPr lang="nl-NL" dirty="0">
                <a:solidFill>
                  <a:srgbClr val="242021"/>
                </a:solidFill>
                <a:ea typeface="+mn-lt"/>
                <a:cs typeface="+mn-lt"/>
              </a:rPr>
              <a:t> </a:t>
            </a:r>
            <a:r>
              <a:rPr lang="nl-NL" dirty="0" err="1">
                <a:solidFill>
                  <a:srgbClr val="242021"/>
                </a:solidFill>
                <a:ea typeface="+mn-lt"/>
                <a:cs typeface="+mn-lt"/>
              </a:rPr>
              <a:t>Shanmugasundaram</a:t>
            </a:r>
            <a:r>
              <a:rPr lang="nl-NL" dirty="0">
                <a:solidFill>
                  <a:srgbClr val="242021"/>
                </a:solidFill>
                <a:ea typeface="+mn-lt"/>
                <a:cs typeface="+mn-lt"/>
              </a:rPr>
              <a:t> </a:t>
            </a:r>
            <a:r>
              <a:rPr lang="nl-NL" dirty="0" err="1">
                <a:solidFill>
                  <a:srgbClr val="242021"/>
                </a:solidFill>
                <a:ea typeface="+mn-lt"/>
                <a:cs typeface="+mn-lt"/>
              </a:rPr>
              <a:t>Venkataraman</a:t>
            </a:r>
            <a:r>
              <a:rPr lang="nl-NL" dirty="0">
                <a:solidFill>
                  <a:srgbClr val="242021"/>
                </a:solidFill>
              </a:rPr>
              <a:t> </a:t>
            </a:r>
            <a:endParaRPr lang="en-US"/>
          </a:p>
        </p:txBody>
      </p:sp>
      <p:sp>
        <p:nvSpPr>
          <p:cNvPr id="4" name="Tijdelijke aanduiding voor tekst 3">
            <a:extLst>
              <a:ext uri="{FF2B5EF4-FFF2-40B4-BE49-F238E27FC236}">
                <a16:creationId xmlns:a16="http://schemas.microsoft.com/office/drawing/2014/main" id="{1FCFFE23-AC77-14F1-1926-4A38C15391BB}"/>
              </a:ext>
            </a:extLst>
          </p:cNvPr>
          <p:cNvSpPr>
            <a:spLocks noGrp="1"/>
          </p:cNvSpPr>
          <p:nvPr>
            <p:ph type="body" sz="quarter" idx="13"/>
          </p:nvPr>
        </p:nvSpPr>
        <p:spPr>
          <a:xfrm>
            <a:off x="695325" y="6334116"/>
            <a:ext cx="3931539" cy="238527"/>
          </a:xfrm>
        </p:spPr>
        <p:txBody>
          <a:bodyPr wrap="square" lIns="0" tIns="0" rIns="0" bIns="45720" anchor="ctr" anchorCtr="0">
            <a:spAutoFit/>
          </a:bodyPr>
          <a:lstStyle/>
          <a:p>
            <a:r>
              <a:rPr lang="nl-NL" dirty="0"/>
              <a:t>24 </a:t>
            </a:r>
            <a:r>
              <a:rPr lang="nl-NL" dirty="0" err="1"/>
              <a:t>October</a:t>
            </a:r>
            <a:r>
              <a:rPr lang="nl-NL" dirty="0"/>
              <a:t> 2025 | Open </a:t>
            </a:r>
            <a:r>
              <a:rPr lang="nl-NL" dirty="0" err="1"/>
              <a:t>Science</a:t>
            </a:r>
            <a:r>
              <a:rPr lang="nl-NL" dirty="0"/>
              <a:t> Festival 2025</a:t>
            </a:r>
            <a:endParaRPr lang="en-US" dirty="0"/>
          </a:p>
        </p:txBody>
      </p:sp>
    </p:spTree>
    <p:extLst>
      <p:ext uri="{BB962C8B-B14F-4D97-AF65-F5344CB8AC3E}">
        <p14:creationId xmlns:p14="http://schemas.microsoft.com/office/powerpoint/2010/main" val="2637195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4F6D1-C530-F3E9-CEE2-DD26238DF0FF}"/>
              </a:ext>
            </a:extLst>
          </p:cNvPr>
          <p:cNvSpPr>
            <a:spLocks noGrp="1"/>
          </p:cNvSpPr>
          <p:nvPr>
            <p:ph type="title"/>
          </p:nvPr>
        </p:nvSpPr>
        <p:spPr>
          <a:xfrm>
            <a:off x="399476" y="344710"/>
            <a:ext cx="11263987" cy="824100"/>
          </a:xfrm>
        </p:spPr>
        <p:txBody>
          <a:bodyPr/>
          <a:lstStyle/>
          <a:p>
            <a:r>
              <a:rPr lang="en-US"/>
              <a:t>Competency framework</a:t>
            </a:r>
          </a:p>
        </p:txBody>
      </p:sp>
      <p:graphicFrame>
        <p:nvGraphicFramePr>
          <p:cNvPr id="4" name="Table 3">
            <a:extLst>
              <a:ext uri="{FF2B5EF4-FFF2-40B4-BE49-F238E27FC236}">
                <a16:creationId xmlns:a16="http://schemas.microsoft.com/office/drawing/2014/main" id="{DCF3E279-BA14-BA0D-6D33-C98D72BD213B}"/>
              </a:ext>
            </a:extLst>
          </p:cNvPr>
          <p:cNvGraphicFramePr>
            <a:graphicFrameLocks noGrp="1"/>
          </p:cNvGraphicFramePr>
          <p:nvPr>
            <p:extLst>
              <p:ext uri="{D42A27DB-BD31-4B8C-83A1-F6EECF244321}">
                <p14:modId xmlns:p14="http://schemas.microsoft.com/office/powerpoint/2010/main" val="3593255224"/>
              </p:ext>
            </p:extLst>
          </p:nvPr>
        </p:nvGraphicFramePr>
        <p:xfrm>
          <a:off x="568035" y="1098549"/>
          <a:ext cx="6977837" cy="4612640"/>
        </p:xfrm>
        <a:graphic>
          <a:graphicData uri="http://schemas.openxmlformats.org/drawingml/2006/table">
            <a:tbl>
              <a:tblPr firstRow="1" bandRow="1">
                <a:tableStyleId>{F5AB1C69-6EDB-4FF4-983F-18BD219EF322}</a:tableStyleId>
              </a:tblPr>
              <a:tblGrid>
                <a:gridCol w="3099294">
                  <a:extLst>
                    <a:ext uri="{9D8B030D-6E8A-4147-A177-3AD203B41FA5}">
                      <a16:colId xmlns:a16="http://schemas.microsoft.com/office/drawing/2014/main" val="2538784523"/>
                    </a:ext>
                  </a:extLst>
                </a:gridCol>
                <a:gridCol w="2412459">
                  <a:extLst>
                    <a:ext uri="{9D8B030D-6E8A-4147-A177-3AD203B41FA5}">
                      <a16:colId xmlns:a16="http://schemas.microsoft.com/office/drawing/2014/main" val="3319299151"/>
                    </a:ext>
                  </a:extLst>
                </a:gridCol>
                <a:gridCol w="1466084">
                  <a:extLst>
                    <a:ext uri="{9D8B030D-6E8A-4147-A177-3AD203B41FA5}">
                      <a16:colId xmlns:a16="http://schemas.microsoft.com/office/drawing/2014/main" val="2423009148"/>
                    </a:ext>
                  </a:extLst>
                </a:gridCol>
              </a:tblGrid>
              <a:tr h="616210">
                <a:tc>
                  <a:txBody>
                    <a:bodyPr/>
                    <a:lstStyle/>
                    <a:p>
                      <a:r>
                        <a:rPr lang="en-US" sz="1800">
                          <a:solidFill>
                            <a:schemeClr val="bg1"/>
                          </a:solidFill>
                          <a:latin typeface="Bierstadt"/>
                        </a:rPr>
                        <a:t>Competency area</a:t>
                      </a:r>
                    </a:p>
                  </a:txBody>
                  <a:tcPr>
                    <a:solidFill>
                      <a:srgbClr val="E81D25"/>
                    </a:solidFill>
                  </a:tcPr>
                </a:tc>
                <a:tc>
                  <a:txBody>
                    <a:bodyPr/>
                    <a:lstStyle/>
                    <a:p>
                      <a:r>
                        <a:rPr lang="en-US" sz="1800">
                          <a:solidFill>
                            <a:schemeClr val="bg1"/>
                          </a:solidFill>
                          <a:latin typeface="Bierstadt"/>
                        </a:rPr>
                        <a:t>Competencies + supporting Knowledge &amp; Skills</a:t>
                      </a:r>
                    </a:p>
                  </a:txBody>
                  <a:tcPr>
                    <a:solidFill>
                      <a:srgbClr val="E81D25"/>
                    </a:solidFill>
                  </a:tcPr>
                </a:tc>
                <a:tc>
                  <a:txBody>
                    <a:bodyPr/>
                    <a:lstStyle/>
                    <a:p>
                      <a:r>
                        <a:rPr lang="en-US" sz="1800">
                          <a:solidFill>
                            <a:schemeClr val="bg1"/>
                          </a:solidFill>
                          <a:latin typeface="Bierstadt"/>
                        </a:rPr>
                        <a:t>Topics</a:t>
                      </a:r>
                    </a:p>
                  </a:txBody>
                  <a:tcPr>
                    <a:solidFill>
                      <a:srgbClr val="E81D25"/>
                    </a:solidFill>
                  </a:tcPr>
                </a:tc>
                <a:extLst>
                  <a:ext uri="{0D108BD9-81ED-4DB2-BD59-A6C34878D82A}">
                    <a16:rowId xmlns:a16="http://schemas.microsoft.com/office/drawing/2014/main" val="1083359898"/>
                  </a:ext>
                </a:extLst>
              </a:tr>
              <a:tr h="955040">
                <a:tc>
                  <a:txBody>
                    <a:bodyPr/>
                    <a:lstStyle/>
                    <a:p>
                      <a:pPr marL="0" indent="0">
                        <a:buNone/>
                      </a:pPr>
                      <a:r>
                        <a:rPr lang="en-US" sz="1800">
                          <a:latin typeface="Bierstadt"/>
                        </a:rPr>
                        <a:t>1. RDM, FAIR, Open Science</a:t>
                      </a:r>
                    </a:p>
                  </a:txBody>
                  <a:tcPr/>
                </a:tc>
                <a:tc>
                  <a:txBody>
                    <a:bodyPr/>
                    <a:lstStyle/>
                    <a:p>
                      <a:pPr marL="342900" indent="-342900">
                        <a:buAutoNum type="arabicPeriod"/>
                      </a:pPr>
                      <a:r>
                        <a:rPr lang="en-US" sz="1800">
                          <a:latin typeface="Bierstadt"/>
                        </a:rPr>
                        <a:t>…</a:t>
                      </a:r>
                      <a:endParaRPr lang="en-US"/>
                    </a:p>
                    <a:p>
                      <a:pPr marL="800100" lvl="1" indent="-342900">
                        <a:buFont typeface="Courier New"/>
                        <a:buChar char="o"/>
                      </a:pPr>
                      <a:r>
                        <a:rPr lang="en-US" sz="1800">
                          <a:latin typeface="Bierstadt"/>
                        </a:rPr>
                        <a:t>K: ...</a:t>
                      </a:r>
                      <a:endParaRPr lang="en-US"/>
                    </a:p>
                    <a:p>
                      <a:pPr marL="800100" lvl="1" indent="-342900">
                        <a:buFont typeface="Courier New"/>
                        <a:buChar char="o"/>
                      </a:pPr>
                      <a:r>
                        <a:rPr lang="en-US" sz="1800">
                          <a:latin typeface="Bierstadt"/>
                        </a:rPr>
                        <a:t>S: ...</a:t>
                      </a:r>
                      <a:endParaRPr lang="en-US"/>
                    </a:p>
                  </a:txBody>
                  <a:tcPr/>
                </a:tc>
                <a:tc>
                  <a:txBody>
                    <a:bodyPr/>
                    <a:lstStyle/>
                    <a:p>
                      <a:r>
                        <a:rPr lang="en-US" sz="1800">
                          <a:latin typeface="Bierstadt"/>
                        </a:rPr>
                        <a:t>…</a:t>
                      </a:r>
                    </a:p>
                  </a:txBody>
                  <a:tcPr/>
                </a:tc>
                <a:extLst>
                  <a:ext uri="{0D108BD9-81ED-4DB2-BD59-A6C34878D82A}">
                    <a16:rowId xmlns:a16="http://schemas.microsoft.com/office/drawing/2014/main" val="716557539"/>
                  </a:ext>
                </a:extLst>
              </a:tr>
              <a:tr h="616210">
                <a:tc>
                  <a:txBody>
                    <a:bodyPr/>
                    <a:lstStyle/>
                    <a:p>
                      <a:r>
                        <a:rPr lang="en-US" sz="1800">
                          <a:latin typeface="Bierstadt"/>
                        </a:rPr>
                        <a:t>2. Research Software Management</a:t>
                      </a:r>
                    </a:p>
                  </a:txBody>
                  <a:tcPr/>
                </a:tc>
                <a:tc>
                  <a:txBody>
                    <a:bodyPr/>
                    <a:lstStyle/>
                    <a:p>
                      <a:endParaRPr lang="en-US" sz="1600"/>
                    </a:p>
                  </a:txBody>
                  <a:tcPr/>
                </a:tc>
                <a:tc>
                  <a:txBody>
                    <a:bodyPr/>
                    <a:lstStyle/>
                    <a:p>
                      <a:endParaRPr lang="en-US" sz="1600"/>
                    </a:p>
                  </a:txBody>
                  <a:tcPr/>
                </a:tc>
                <a:extLst>
                  <a:ext uri="{0D108BD9-81ED-4DB2-BD59-A6C34878D82A}">
                    <a16:rowId xmlns:a16="http://schemas.microsoft.com/office/drawing/2014/main" val="1352753156"/>
                  </a:ext>
                </a:extLst>
              </a:tr>
              <a:tr h="352120">
                <a:tc>
                  <a:txBody>
                    <a:bodyPr/>
                    <a:lstStyle/>
                    <a:p>
                      <a:r>
                        <a:rPr lang="en-US" sz="1800">
                          <a:latin typeface="Bierstadt"/>
                        </a:rPr>
                        <a:t>3. Data infrastructure</a:t>
                      </a:r>
                    </a:p>
                  </a:txBody>
                  <a:tcPr/>
                </a:tc>
                <a:tc>
                  <a:txBody>
                    <a:bodyPr/>
                    <a:lstStyle/>
                    <a:p>
                      <a:endParaRPr lang="en-US" sz="1600"/>
                    </a:p>
                  </a:txBody>
                  <a:tcPr/>
                </a:tc>
                <a:tc>
                  <a:txBody>
                    <a:bodyPr/>
                    <a:lstStyle/>
                    <a:p>
                      <a:endParaRPr lang="en-US" sz="1600"/>
                    </a:p>
                  </a:txBody>
                  <a:tcPr/>
                </a:tc>
                <a:extLst>
                  <a:ext uri="{0D108BD9-81ED-4DB2-BD59-A6C34878D82A}">
                    <a16:rowId xmlns:a16="http://schemas.microsoft.com/office/drawing/2014/main" val="4204396886"/>
                  </a:ext>
                </a:extLst>
              </a:tr>
              <a:tr h="352120">
                <a:tc>
                  <a:txBody>
                    <a:bodyPr/>
                    <a:lstStyle/>
                    <a:p>
                      <a:r>
                        <a:rPr lang="en-US" sz="1800">
                          <a:latin typeface="Bierstadt"/>
                        </a:rPr>
                        <a:t>4. Policy &amp; governance</a:t>
                      </a:r>
                    </a:p>
                  </a:txBody>
                  <a:tcPr/>
                </a:tc>
                <a:tc>
                  <a:txBody>
                    <a:bodyPr/>
                    <a:lstStyle/>
                    <a:p>
                      <a:endParaRPr lang="en-US" sz="1600"/>
                    </a:p>
                  </a:txBody>
                  <a:tcPr/>
                </a:tc>
                <a:tc>
                  <a:txBody>
                    <a:bodyPr/>
                    <a:lstStyle/>
                    <a:p>
                      <a:endParaRPr lang="en-US" sz="1600"/>
                    </a:p>
                  </a:txBody>
                  <a:tcPr/>
                </a:tc>
                <a:extLst>
                  <a:ext uri="{0D108BD9-81ED-4DB2-BD59-A6C34878D82A}">
                    <a16:rowId xmlns:a16="http://schemas.microsoft.com/office/drawing/2014/main" val="1030798691"/>
                  </a:ext>
                </a:extLst>
              </a:tr>
              <a:tr h="616210">
                <a:tc>
                  <a:txBody>
                    <a:bodyPr/>
                    <a:lstStyle/>
                    <a:p>
                      <a:r>
                        <a:rPr lang="en-US" sz="1800">
                          <a:latin typeface="Bierstadt"/>
                        </a:rPr>
                        <a:t>5. Legal &amp; ethical responsibilities</a:t>
                      </a:r>
                    </a:p>
                  </a:txBody>
                  <a:tcPr/>
                </a:tc>
                <a:tc>
                  <a:txBody>
                    <a:bodyPr/>
                    <a:lstStyle/>
                    <a:p>
                      <a:endParaRPr lang="en-US" sz="1600"/>
                    </a:p>
                  </a:txBody>
                  <a:tcPr/>
                </a:tc>
                <a:tc>
                  <a:txBody>
                    <a:bodyPr/>
                    <a:lstStyle/>
                    <a:p>
                      <a:endParaRPr lang="en-US" sz="1600"/>
                    </a:p>
                  </a:txBody>
                  <a:tcPr/>
                </a:tc>
                <a:extLst>
                  <a:ext uri="{0D108BD9-81ED-4DB2-BD59-A6C34878D82A}">
                    <a16:rowId xmlns:a16="http://schemas.microsoft.com/office/drawing/2014/main" val="698366705"/>
                  </a:ext>
                </a:extLst>
              </a:tr>
              <a:tr h="352120">
                <a:tc>
                  <a:txBody>
                    <a:bodyPr/>
                    <a:lstStyle/>
                    <a:p>
                      <a:r>
                        <a:rPr lang="en-US" sz="1800">
                          <a:latin typeface="Bierstadt"/>
                        </a:rPr>
                        <a:t>6. Training &amp; awareness</a:t>
                      </a:r>
                    </a:p>
                  </a:txBody>
                  <a:tcPr/>
                </a:tc>
                <a:tc>
                  <a:txBody>
                    <a:bodyPr/>
                    <a:lstStyle/>
                    <a:p>
                      <a:endParaRPr lang="en-US" sz="1600"/>
                    </a:p>
                  </a:txBody>
                  <a:tcPr/>
                </a:tc>
                <a:tc>
                  <a:txBody>
                    <a:bodyPr/>
                    <a:lstStyle/>
                    <a:p>
                      <a:endParaRPr lang="en-US" sz="1600"/>
                    </a:p>
                  </a:txBody>
                  <a:tcPr/>
                </a:tc>
                <a:extLst>
                  <a:ext uri="{0D108BD9-81ED-4DB2-BD59-A6C34878D82A}">
                    <a16:rowId xmlns:a16="http://schemas.microsoft.com/office/drawing/2014/main" val="2054705981"/>
                  </a:ext>
                </a:extLst>
              </a:tr>
              <a:tr h="352120">
                <a:tc>
                  <a:txBody>
                    <a:bodyPr/>
                    <a:lstStyle/>
                    <a:p>
                      <a:r>
                        <a:rPr lang="en-US" sz="1800">
                          <a:latin typeface="Bierstadt"/>
                        </a:rPr>
                        <a:t>7. Transversal skills</a:t>
                      </a:r>
                    </a:p>
                  </a:txBody>
                  <a:tcPr/>
                </a:tc>
                <a:tc>
                  <a:txBody>
                    <a:bodyPr/>
                    <a:lstStyle/>
                    <a:p>
                      <a:endParaRPr lang="en-US" sz="1600"/>
                    </a:p>
                  </a:txBody>
                  <a:tcPr/>
                </a:tc>
                <a:tc>
                  <a:txBody>
                    <a:bodyPr/>
                    <a:lstStyle/>
                    <a:p>
                      <a:endParaRPr lang="en-US" sz="1600"/>
                    </a:p>
                  </a:txBody>
                  <a:tcPr/>
                </a:tc>
                <a:extLst>
                  <a:ext uri="{0D108BD9-81ED-4DB2-BD59-A6C34878D82A}">
                    <a16:rowId xmlns:a16="http://schemas.microsoft.com/office/drawing/2014/main" val="3959214717"/>
                  </a:ext>
                </a:extLst>
              </a:tr>
            </a:tbl>
          </a:graphicData>
        </a:graphic>
      </p:graphicFrame>
      <p:sp>
        <p:nvSpPr>
          <p:cNvPr id="5" name="TextBox 4">
            <a:extLst>
              <a:ext uri="{FF2B5EF4-FFF2-40B4-BE49-F238E27FC236}">
                <a16:creationId xmlns:a16="http://schemas.microsoft.com/office/drawing/2014/main" id="{D7BECAAF-D633-C85A-0514-7A5B3C1E1BC1}"/>
              </a:ext>
            </a:extLst>
          </p:cNvPr>
          <p:cNvSpPr txBox="1"/>
          <p:nvPr/>
        </p:nvSpPr>
        <p:spPr>
          <a:xfrm>
            <a:off x="7676911" y="1285564"/>
            <a:ext cx="3986552" cy="1200329"/>
          </a:xfrm>
          <a:prstGeom prst="rect">
            <a:avLst/>
          </a:prstGeom>
          <a:noFill/>
        </p:spPr>
        <p:txBody>
          <a:bodyPr wrap="square" rtlCol="0">
            <a:spAutoFit/>
          </a:bodyPr>
          <a:lstStyle/>
          <a:p>
            <a:pPr marL="685800" indent="-342900">
              <a:buSzPct val="100000"/>
              <a:buFont typeface="Arial" panose="020B0604020202020204" pitchFamily="34" charset="0"/>
              <a:buChar char="•"/>
            </a:pPr>
            <a:r>
              <a:rPr lang="en-US" sz="1800" b="1">
                <a:latin typeface="Bierstadt"/>
              </a:rPr>
              <a:t>Scope</a:t>
            </a:r>
            <a:r>
              <a:rPr lang="en-US" sz="1800">
                <a:latin typeface="Bierstadt"/>
              </a:rPr>
              <a:t>: what falls within Dutch Data Steward competencies?</a:t>
            </a:r>
          </a:p>
          <a:p>
            <a:pPr marL="685800" indent="-342900">
              <a:buSzPct val="100000"/>
              <a:buFont typeface="Arial" panose="020B0604020202020204" pitchFamily="34" charset="0"/>
              <a:buChar char="•"/>
            </a:pPr>
            <a:r>
              <a:rPr lang="en-US" sz="1800" b="1">
                <a:latin typeface="Bierstadt"/>
              </a:rPr>
              <a:t>Identify gaps</a:t>
            </a:r>
            <a:r>
              <a:rPr lang="en-US" sz="1800">
                <a:latin typeface="Bierstadt"/>
              </a:rPr>
              <a:t>: Map existing RDNL &amp; external trainings</a:t>
            </a:r>
          </a:p>
        </p:txBody>
      </p:sp>
      <p:pic>
        <p:nvPicPr>
          <p:cNvPr id="11" name="Graphic 10" descr="Skills4EOSC logo">
            <a:extLst>
              <a:ext uri="{FF2B5EF4-FFF2-40B4-BE49-F238E27FC236}">
                <a16:creationId xmlns:a16="http://schemas.microsoft.com/office/drawing/2014/main" id="{3306630F-677E-5263-6D7A-082A62C05B5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8035" y="5647691"/>
            <a:ext cx="1351503" cy="1228816"/>
          </a:xfrm>
          <a:prstGeom prst="rect">
            <a:avLst/>
          </a:prstGeom>
        </p:spPr>
      </p:pic>
      <p:pic>
        <p:nvPicPr>
          <p:cNvPr id="21" name="Picture 20" descr="FAIRsFAIR logo">
            <a:extLst>
              <a:ext uri="{FF2B5EF4-FFF2-40B4-BE49-F238E27FC236}">
                <a16:creationId xmlns:a16="http://schemas.microsoft.com/office/drawing/2014/main" id="{8F027F36-1A33-8AC6-F044-BC37D68DF0F9}"/>
              </a:ext>
            </a:extLst>
          </p:cNvPr>
          <p:cNvPicPr>
            <a:picLocks noChangeAspect="1"/>
          </p:cNvPicPr>
          <p:nvPr/>
        </p:nvPicPr>
        <p:blipFill>
          <a:blip r:embed="rId4"/>
          <a:stretch>
            <a:fillRect/>
          </a:stretch>
        </p:blipFill>
        <p:spPr>
          <a:xfrm>
            <a:off x="1924808" y="6023151"/>
            <a:ext cx="2132145" cy="612513"/>
          </a:xfrm>
          <a:prstGeom prst="rect">
            <a:avLst/>
          </a:prstGeom>
        </p:spPr>
      </p:pic>
      <p:pic>
        <p:nvPicPr>
          <p:cNvPr id="13" name="Afbeelding 12" descr="RDA logo">
            <a:extLst>
              <a:ext uri="{FF2B5EF4-FFF2-40B4-BE49-F238E27FC236}">
                <a16:creationId xmlns:a16="http://schemas.microsoft.com/office/drawing/2014/main" id="{8D1215C3-D8F7-4137-584B-C0FA7E143924}"/>
              </a:ext>
            </a:extLst>
          </p:cNvPr>
          <p:cNvPicPr>
            <a:picLocks noChangeAspect="1"/>
          </p:cNvPicPr>
          <p:nvPr/>
        </p:nvPicPr>
        <p:blipFill>
          <a:blip r:embed="rId5"/>
          <a:stretch>
            <a:fillRect/>
          </a:stretch>
        </p:blipFill>
        <p:spPr>
          <a:xfrm>
            <a:off x="4056953" y="5936259"/>
            <a:ext cx="1487813" cy="921741"/>
          </a:xfrm>
          <a:prstGeom prst="rect">
            <a:avLst/>
          </a:prstGeom>
        </p:spPr>
      </p:pic>
      <p:pic>
        <p:nvPicPr>
          <p:cNvPr id="22" name="Picture 21" descr="NFDI logo">
            <a:extLst>
              <a:ext uri="{FF2B5EF4-FFF2-40B4-BE49-F238E27FC236}">
                <a16:creationId xmlns:a16="http://schemas.microsoft.com/office/drawing/2014/main" id="{90ED1F58-3894-223A-AC5C-726DFD6A2A8E}"/>
              </a:ext>
            </a:extLst>
          </p:cNvPr>
          <p:cNvPicPr>
            <a:picLocks noChangeAspect="1"/>
          </p:cNvPicPr>
          <p:nvPr/>
        </p:nvPicPr>
        <p:blipFill>
          <a:blip r:embed="rId6"/>
          <a:stretch>
            <a:fillRect/>
          </a:stretch>
        </p:blipFill>
        <p:spPr>
          <a:xfrm>
            <a:off x="5742093" y="5936259"/>
            <a:ext cx="707814" cy="733765"/>
          </a:xfrm>
          <a:prstGeom prst="rect">
            <a:avLst/>
          </a:prstGeom>
        </p:spPr>
      </p:pic>
      <p:pic>
        <p:nvPicPr>
          <p:cNvPr id="23" name="Picture 22" descr="EOSC task group logo">
            <a:extLst>
              <a:ext uri="{FF2B5EF4-FFF2-40B4-BE49-F238E27FC236}">
                <a16:creationId xmlns:a16="http://schemas.microsoft.com/office/drawing/2014/main" id="{3BB45853-5301-05B4-C1D4-91AE8BDDD1F2}"/>
              </a:ext>
            </a:extLst>
          </p:cNvPr>
          <p:cNvPicPr>
            <a:picLocks noChangeAspect="1"/>
          </p:cNvPicPr>
          <p:nvPr/>
        </p:nvPicPr>
        <p:blipFill>
          <a:blip r:embed="rId7"/>
          <a:srcRect r="57400" b="-813"/>
          <a:stretch>
            <a:fillRect/>
          </a:stretch>
        </p:blipFill>
        <p:spPr>
          <a:xfrm>
            <a:off x="6636419" y="6126580"/>
            <a:ext cx="1032584" cy="353122"/>
          </a:xfrm>
          <a:prstGeom prst="rect">
            <a:avLst/>
          </a:prstGeom>
        </p:spPr>
      </p:pic>
      <p:pic>
        <p:nvPicPr>
          <p:cNvPr id="9" name="Picture 2" descr="NPOS-F skills framework visualization">
            <a:extLst>
              <a:ext uri="{FF2B5EF4-FFF2-40B4-BE49-F238E27FC236}">
                <a16:creationId xmlns:a16="http://schemas.microsoft.com/office/drawing/2014/main" id="{BBBB1BEC-11BB-FCA6-69E5-1E3D2396424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55515" y="5622938"/>
            <a:ext cx="1351503" cy="1160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6296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36EC47-C38F-D75E-0672-BEB36E6C28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1BE80E-FA6B-5A10-BE89-0A8D608EAA23}"/>
              </a:ext>
            </a:extLst>
          </p:cNvPr>
          <p:cNvSpPr>
            <a:spLocks noGrp="1"/>
          </p:cNvSpPr>
          <p:nvPr>
            <p:ph type="title"/>
          </p:nvPr>
        </p:nvSpPr>
        <p:spPr/>
        <p:txBody>
          <a:bodyPr/>
          <a:lstStyle/>
          <a:p>
            <a:r>
              <a:rPr lang="en-US" dirty="0"/>
              <a:t>Some example competencies</a:t>
            </a:r>
          </a:p>
        </p:txBody>
      </p:sp>
      <p:sp>
        <p:nvSpPr>
          <p:cNvPr id="3" name="Text Placeholder 2">
            <a:extLst>
              <a:ext uri="{FF2B5EF4-FFF2-40B4-BE49-F238E27FC236}">
                <a16:creationId xmlns:a16="http://schemas.microsoft.com/office/drawing/2014/main" id="{582C2F2F-9E15-7641-8217-CB8415694537}"/>
              </a:ext>
            </a:extLst>
          </p:cNvPr>
          <p:cNvSpPr>
            <a:spLocks noGrp="1"/>
          </p:cNvSpPr>
          <p:nvPr>
            <p:ph type="body" idx="1"/>
          </p:nvPr>
        </p:nvSpPr>
        <p:spPr>
          <a:xfrm>
            <a:off x="386850" y="1329600"/>
            <a:ext cx="5709150" cy="1925664"/>
          </a:xfrm>
          <a:prstGeom prst="rect">
            <a:avLst/>
          </a:prstGeom>
          <a:ln>
            <a:solidFill>
              <a:srgbClr val="E81D25"/>
            </a:solidFill>
          </a:ln>
        </p:spPr>
        <p:style>
          <a:lnRef idx="2">
            <a:schemeClr val="accent2"/>
          </a:lnRef>
          <a:fillRef idx="1">
            <a:schemeClr val="lt1"/>
          </a:fillRef>
          <a:effectRef idx="0">
            <a:schemeClr val="accent2"/>
          </a:effectRef>
          <a:fontRef idx="minor">
            <a:schemeClr val="dk1"/>
          </a:fontRef>
        </p:style>
        <p:txBody>
          <a:bodyPr>
            <a:normAutofit/>
          </a:bodyPr>
          <a:lstStyle/>
          <a:p>
            <a:pPr marL="0" indent="0"/>
            <a:r>
              <a:rPr lang="en-US" sz="2600" b="1" dirty="0"/>
              <a:t>RDM, FAIR, Open science</a:t>
            </a:r>
          </a:p>
          <a:p>
            <a:pPr marL="342900" indent="-342900">
              <a:spcAft>
                <a:spcPts val="600"/>
              </a:spcAft>
              <a:buFont typeface="Arial" panose="020B0604020202020204" pitchFamily="34" charset="0"/>
              <a:buChar char="•"/>
            </a:pPr>
            <a:r>
              <a:rPr lang="en-US" dirty="0"/>
              <a:t>Deliver hands-on data management (e.g., metadata standards databases, workflows, models)</a:t>
            </a:r>
          </a:p>
        </p:txBody>
      </p:sp>
      <p:sp>
        <p:nvSpPr>
          <p:cNvPr id="4" name="Text Placeholder 2">
            <a:extLst>
              <a:ext uri="{FF2B5EF4-FFF2-40B4-BE49-F238E27FC236}">
                <a16:creationId xmlns:a16="http://schemas.microsoft.com/office/drawing/2014/main" id="{1BA2A5AB-4541-A66B-D710-A9F5F22065E6}"/>
              </a:ext>
            </a:extLst>
          </p:cNvPr>
          <p:cNvSpPr txBox="1">
            <a:spLocks/>
          </p:cNvSpPr>
          <p:nvPr/>
        </p:nvSpPr>
        <p:spPr>
          <a:xfrm>
            <a:off x="6240103" y="1329601"/>
            <a:ext cx="5365022" cy="1925663"/>
          </a:xfrm>
          <a:prstGeom prst="rect">
            <a:avLst/>
          </a:prstGeom>
          <a:noFill/>
          <a:ln w="28575">
            <a:solidFill>
              <a:srgbClr val="E81D25"/>
            </a:solidFill>
          </a:ln>
        </p:spPr>
        <p:txBody>
          <a:bodyPr spcFirstLastPara="1" wrap="square" lIns="121900" tIns="60925" rIns="121900" bIns="60925" anchor="t" anchorCtr="0">
            <a:normAutofit lnSpcReduction="10000"/>
          </a:bodyPr>
          <a:lstStyle>
            <a:defPPr marR="0" lvl="0" algn="l" rtl="0">
              <a:lnSpc>
                <a:spcPct val="100000"/>
              </a:lnSpc>
              <a:spcBef>
                <a:spcPts val="0"/>
              </a:spcBef>
              <a:spcAft>
                <a:spcPts val="0"/>
              </a:spcAft>
            </a:defPPr>
            <a:lvl1pPr marL="457200" marR="0" lvl="0" indent="-228600" algn="l" rtl="0">
              <a:lnSpc>
                <a:spcPct val="90000"/>
              </a:lnSpc>
              <a:spcBef>
                <a:spcPts val="800"/>
              </a:spcBef>
              <a:spcAft>
                <a:spcPts val="0"/>
              </a:spcAft>
              <a:buClr>
                <a:schemeClr val="dk1"/>
              </a:buClr>
              <a:buSzPts val="2400"/>
              <a:buFont typeface="Calibri"/>
              <a:buNone/>
              <a:defRPr sz="2400" b="0" i="0" u="none" strike="noStrike" cap="none" baseline="0">
                <a:solidFill>
                  <a:schemeClr val="dk1"/>
                </a:solidFill>
                <a:latin typeface="Bierstadt" panose="020B0004020202020204" pitchFamily="34" charset="0"/>
                <a:ea typeface="Calibri"/>
                <a:cs typeface="Calibri"/>
                <a:sym typeface="Calibri"/>
              </a:defRPr>
            </a:lvl1pPr>
            <a:lvl2pPr marL="914400" marR="0" lvl="1" indent="-400050" algn="l" rtl="0">
              <a:lnSpc>
                <a:spcPct val="90000"/>
              </a:lnSpc>
              <a:spcBef>
                <a:spcPts val="400"/>
              </a:spcBef>
              <a:spcAft>
                <a:spcPts val="0"/>
              </a:spcAft>
              <a:buClr>
                <a:schemeClr val="dk1"/>
              </a:buClr>
              <a:buSzPts val="2700"/>
              <a:buFont typeface="Calibri"/>
              <a:buChar char="•"/>
              <a:defRPr sz="2100" b="0" i="0" u="none" strike="noStrike" cap="none">
                <a:solidFill>
                  <a:schemeClr val="dk1"/>
                </a:solidFill>
                <a:latin typeface="Calibri"/>
                <a:ea typeface="Calibri"/>
                <a:cs typeface="Calibri"/>
                <a:sym typeface="Calibri"/>
              </a:defRPr>
            </a:lvl2pPr>
            <a:lvl3pPr marL="1371600" marR="0" lvl="2" indent="-400050" algn="l" rtl="0">
              <a:lnSpc>
                <a:spcPct val="90000"/>
              </a:lnSpc>
              <a:spcBef>
                <a:spcPts val="400"/>
              </a:spcBef>
              <a:spcAft>
                <a:spcPts val="0"/>
              </a:spcAft>
              <a:buClr>
                <a:schemeClr val="dk1"/>
              </a:buClr>
              <a:buSzPts val="2700"/>
              <a:buFont typeface="Calibri"/>
              <a:buChar char="•"/>
              <a:defRPr sz="1800" b="0" i="0" u="none" strike="noStrike" cap="none">
                <a:solidFill>
                  <a:schemeClr val="dk1"/>
                </a:solidFill>
                <a:latin typeface="Calibri"/>
                <a:ea typeface="Calibri"/>
                <a:cs typeface="Calibri"/>
                <a:sym typeface="Calibri"/>
              </a:defRPr>
            </a:lvl3pPr>
            <a:lvl4pPr marL="1828800" marR="0" lvl="3"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4pPr>
            <a:lvl5pPr marL="2286000" marR="0" lvl="4"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5pPr>
            <a:lvl6pPr marL="2743200" marR="0" lvl="5"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6pPr>
            <a:lvl7pPr marL="3200400" marR="0" lvl="6"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7pPr>
            <a:lvl8pPr marL="3657600" marR="0" lvl="7"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8pPr>
            <a:lvl9pPr marL="4114800" marR="0" lvl="8"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9pPr>
          </a:lstStyle>
          <a:p>
            <a:pPr marL="0" indent="0"/>
            <a:r>
              <a:rPr lang="en-US" sz="2600" b="1" dirty="0"/>
              <a:t>Research software management</a:t>
            </a:r>
          </a:p>
          <a:p>
            <a:pPr marL="571500" indent="-342900" fontAlgn="base">
              <a:spcAft>
                <a:spcPts val="600"/>
              </a:spcAft>
              <a:buFont typeface="Arial" panose="020B0604020202020204" pitchFamily="34" charset="0"/>
              <a:buChar char="•"/>
            </a:pPr>
            <a:r>
              <a:rPr lang="nl-NL" dirty="0" err="1"/>
              <a:t>Provide</a:t>
            </a:r>
            <a:r>
              <a:rPr lang="nl-NL" dirty="0"/>
              <a:t> </a:t>
            </a:r>
            <a:r>
              <a:rPr lang="nl-NL" dirty="0" err="1"/>
              <a:t>tailored</a:t>
            </a:r>
            <a:r>
              <a:rPr lang="nl-NL" dirty="0"/>
              <a:t> </a:t>
            </a:r>
            <a:r>
              <a:rPr lang="nl-NL" dirty="0" err="1"/>
              <a:t>advice</a:t>
            </a:r>
            <a:r>
              <a:rPr lang="nl-NL" dirty="0"/>
              <a:t> on </a:t>
            </a:r>
            <a:r>
              <a:rPr lang="nl-NL" dirty="0" err="1"/>
              <a:t>computational</a:t>
            </a:r>
            <a:r>
              <a:rPr lang="nl-NL" dirty="0"/>
              <a:t> </a:t>
            </a:r>
            <a:r>
              <a:rPr lang="nl-NL" dirty="0" err="1"/>
              <a:t>reproducibility</a:t>
            </a:r>
            <a:r>
              <a:rPr lang="nl-NL" dirty="0"/>
              <a:t> (e.g. </a:t>
            </a:r>
            <a:r>
              <a:rPr lang="nl-NL" dirty="0" err="1"/>
              <a:t>good</a:t>
            </a:r>
            <a:r>
              <a:rPr lang="nl-NL" dirty="0"/>
              <a:t> </a:t>
            </a:r>
            <a:r>
              <a:rPr lang="nl-NL" dirty="0" err="1"/>
              <a:t>coding</a:t>
            </a:r>
            <a:r>
              <a:rPr lang="nl-NL" dirty="0"/>
              <a:t> </a:t>
            </a:r>
            <a:r>
              <a:rPr lang="nl-NL" dirty="0" err="1"/>
              <a:t>practices</a:t>
            </a:r>
            <a:r>
              <a:rPr lang="nl-NL" dirty="0"/>
              <a:t>, tools, </a:t>
            </a:r>
            <a:r>
              <a:rPr lang="nl-NL" dirty="0" err="1"/>
              <a:t>workflows</a:t>
            </a:r>
            <a:r>
              <a:rPr lang="nl-NL" dirty="0"/>
              <a:t>)</a:t>
            </a:r>
            <a:endParaRPr lang="en-GB" dirty="0"/>
          </a:p>
        </p:txBody>
      </p:sp>
      <p:sp>
        <p:nvSpPr>
          <p:cNvPr id="5" name="Tijdelijke aanduiding voor tekst 2">
            <a:extLst>
              <a:ext uri="{FF2B5EF4-FFF2-40B4-BE49-F238E27FC236}">
                <a16:creationId xmlns:a16="http://schemas.microsoft.com/office/drawing/2014/main" id="{FB8B4656-DD09-33B3-EBDB-A4E04E50DA11}"/>
              </a:ext>
            </a:extLst>
          </p:cNvPr>
          <p:cNvSpPr txBox="1">
            <a:spLocks/>
          </p:cNvSpPr>
          <p:nvPr/>
        </p:nvSpPr>
        <p:spPr>
          <a:xfrm>
            <a:off x="399476" y="3447580"/>
            <a:ext cx="11218274" cy="2552972"/>
          </a:xfrm>
          <a:prstGeom prst="rect">
            <a:avLst/>
          </a:prstGeom>
          <a:noFill/>
          <a:ln w="28575">
            <a:solidFill>
              <a:srgbClr val="E81D25"/>
            </a:solidFill>
          </a:ln>
        </p:spPr>
        <p:txBody>
          <a:bodyPr spcFirstLastPara="1" wrap="square" lIns="121900" tIns="60925" rIns="121900" bIns="60925"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800"/>
              </a:spcBef>
              <a:spcAft>
                <a:spcPts val="0"/>
              </a:spcAft>
              <a:buClr>
                <a:schemeClr val="dk1"/>
              </a:buClr>
              <a:buSzPts val="2400"/>
              <a:buFont typeface="Calibri"/>
              <a:buNone/>
              <a:defRPr sz="2400" b="0" i="0" u="none" strike="noStrike" cap="none" baseline="0">
                <a:solidFill>
                  <a:schemeClr val="dk1"/>
                </a:solidFill>
                <a:latin typeface="Bierstadt" panose="020B0004020202020204" pitchFamily="34" charset="0"/>
                <a:ea typeface="Calibri"/>
                <a:cs typeface="Calibri"/>
                <a:sym typeface="Calibri"/>
              </a:defRPr>
            </a:lvl1pPr>
            <a:lvl2pPr marL="914400" marR="0" lvl="1" indent="-400050" algn="l" rtl="0">
              <a:lnSpc>
                <a:spcPct val="90000"/>
              </a:lnSpc>
              <a:spcBef>
                <a:spcPts val="400"/>
              </a:spcBef>
              <a:spcAft>
                <a:spcPts val="0"/>
              </a:spcAft>
              <a:buClr>
                <a:schemeClr val="dk1"/>
              </a:buClr>
              <a:buSzPts val="2700"/>
              <a:buFont typeface="Calibri"/>
              <a:buChar char="•"/>
              <a:defRPr sz="2100" b="0" i="0" u="none" strike="noStrike" cap="none">
                <a:solidFill>
                  <a:schemeClr val="dk1"/>
                </a:solidFill>
                <a:latin typeface="Calibri"/>
                <a:ea typeface="Calibri"/>
                <a:cs typeface="Calibri"/>
                <a:sym typeface="Calibri"/>
              </a:defRPr>
            </a:lvl2pPr>
            <a:lvl3pPr marL="1371600" marR="0" lvl="2" indent="-400050" algn="l" rtl="0">
              <a:lnSpc>
                <a:spcPct val="90000"/>
              </a:lnSpc>
              <a:spcBef>
                <a:spcPts val="400"/>
              </a:spcBef>
              <a:spcAft>
                <a:spcPts val="0"/>
              </a:spcAft>
              <a:buClr>
                <a:schemeClr val="dk1"/>
              </a:buClr>
              <a:buSzPts val="2700"/>
              <a:buFont typeface="Calibri"/>
              <a:buChar char="•"/>
              <a:defRPr sz="1800" b="0" i="0" u="none" strike="noStrike" cap="none">
                <a:solidFill>
                  <a:schemeClr val="dk1"/>
                </a:solidFill>
                <a:latin typeface="Calibri"/>
                <a:ea typeface="Calibri"/>
                <a:cs typeface="Calibri"/>
                <a:sym typeface="Calibri"/>
              </a:defRPr>
            </a:lvl3pPr>
            <a:lvl4pPr marL="1828800" marR="0" lvl="3"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4pPr>
            <a:lvl5pPr marL="2286000" marR="0" lvl="4"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5pPr>
            <a:lvl6pPr marL="2743200" marR="0" lvl="5"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6pPr>
            <a:lvl7pPr marL="3200400" marR="0" lvl="6"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7pPr>
            <a:lvl8pPr marL="3657600" marR="0" lvl="7"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8pPr>
            <a:lvl9pPr marL="4114800" marR="0" lvl="8"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9pPr>
          </a:lstStyle>
          <a:p>
            <a:r>
              <a:rPr lang="en-GB" sz="2600" b="1" dirty="0"/>
              <a:t>Transversal skills</a:t>
            </a:r>
          </a:p>
          <a:p>
            <a:pPr marL="571500" indent="-342900" fontAlgn="base">
              <a:spcAft>
                <a:spcPts val="600"/>
              </a:spcAft>
              <a:buFont typeface="Arial" panose="020B0604020202020204" pitchFamily="34" charset="0"/>
              <a:buChar char="•"/>
            </a:pPr>
            <a:r>
              <a:rPr lang="nl-NL" dirty="0"/>
              <a:t>Professional skills (</a:t>
            </a:r>
            <a:r>
              <a:rPr lang="nl-NL" dirty="0" err="1"/>
              <a:t>knowledge</a:t>
            </a:r>
            <a:r>
              <a:rPr lang="nl-NL" dirty="0"/>
              <a:t> </a:t>
            </a:r>
            <a:r>
              <a:rPr lang="nl-NL" dirty="0" err="1"/>
              <a:t>about</a:t>
            </a:r>
            <a:r>
              <a:rPr lang="nl-NL" dirty="0"/>
              <a:t> </a:t>
            </a:r>
            <a:r>
              <a:rPr lang="nl-NL" dirty="0" err="1"/>
              <a:t>your</a:t>
            </a:r>
            <a:r>
              <a:rPr lang="nl-NL" dirty="0"/>
              <a:t> </a:t>
            </a:r>
            <a:r>
              <a:rPr lang="nl-NL" dirty="0" err="1"/>
              <a:t>own</a:t>
            </a:r>
            <a:r>
              <a:rPr lang="nl-NL" dirty="0"/>
              <a:t> </a:t>
            </a:r>
            <a:r>
              <a:rPr lang="nl-NL" dirty="0" err="1"/>
              <a:t>function</a:t>
            </a:r>
            <a:r>
              <a:rPr lang="nl-NL" dirty="0"/>
              <a:t>, </a:t>
            </a:r>
            <a:r>
              <a:rPr lang="nl-NL" dirty="0" err="1"/>
              <a:t>mentoring</a:t>
            </a:r>
            <a:r>
              <a:rPr lang="nl-NL" dirty="0"/>
              <a:t> </a:t>
            </a:r>
            <a:r>
              <a:rPr lang="nl-NL" dirty="0" err="1"/>
              <a:t>colleagues</a:t>
            </a:r>
            <a:r>
              <a:rPr lang="nl-NL" dirty="0"/>
              <a:t>, team </a:t>
            </a:r>
            <a:r>
              <a:rPr lang="nl-NL" dirty="0" err="1"/>
              <a:t>working</a:t>
            </a:r>
            <a:r>
              <a:rPr lang="nl-NL" dirty="0"/>
              <a:t>, </a:t>
            </a:r>
            <a:r>
              <a:rPr lang="nl-NL" dirty="0" err="1"/>
              <a:t>organisational</a:t>
            </a:r>
            <a:r>
              <a:rPr lang="nl-NL" dirty="0"/>
              <a:t> </a:t>
            </a:r>
            <a:r>
              <a:rPr lang="nl-NL" dirty="0" err="1"/>
              <a:t>sensitivity</a:t>
            </a:r>
            <a:r>
              <a:rPr lang="nl-NL" dirty="0"/>
              <a:t>)</a:t>
            </a:r>
          </a:p>
          <a:p>
            <a:pPr marL="571500" indent="-342900" fontAlgn="base">
              <a:spcAft>
                <a:spcPts val="600"/>
              </a:spcAft>
              <a:buFont typeface="Arial" panose="020B0604020202020204" pitchFamily="34" charset="0"/>
              <a:buChar char="•"/>
            </a:pPr>
            <a:r>
              <a:rPr lang="nl-NL" dirty="0" err="1"/>
              <a:t>Build</a:t>
            </a:r>
            <a:r>
              <a:rPr lang="nl-NL" dirty="0"/>
              <a:t> </a:t>
            </a:r>
            <a:r>
              <a:rPr lang="nl-NL" dirty="0" err="1"/>
              <a:t>and</a:t>
            </a:r>
            <a:r>
              <a:rPr lang="nl-NL" dirty="0"/>
              <a:t> </a:t>
            </a:r>
            <a:r>
              <a:rPr lang="nl-NL" dirty="0" err="1"/>
              <a:t>maintain</a:t>
            </a:r>
            <a:r>
              <a:rPr lang="nl-NL" dirty="0"/>
              <a:t> </a:t>
            </a:r>
            <a:r>
              <a:rPr lang="nl-NL" dirty="0" err="1"/>
              <a:t>networks</a:t>
            </a:r>
            <a:r>
              <a:rPr lang="en-GB" dirty="0"/>
              <a:t> </a:t>
            </a:r>
          </a:p>
          <a:p>
            <a:pPr marL="571500" indent="-342900" fontAlgn="base">
              <a:spcAft>
                <a:spcPts val="600"/>
              </a:spcAft>
              <a:buFont typeface="Arial" panose="020B0604020202020204" pitchFamily="34" charset="0"/>
              <a:buChar char="•"/>
            </a:pPr>
            <a:r>
              <a:rPr lang="nl-NL" dirty="0"/>
              <a:t>Manage RDM-</a:t>
            </a:r>
            <a:r>
              <a:rPr lang="nl-NL" dirty="0" err="1"/>
              <a:t>related</a:t>
            </a:r>
            <a:r>
              <a:rPr lang="nl-NL" dirty="0"/>
              <a:t> </a:t>
            </a:r>
            <a:r>
              <a:rPr lang="nl-NL" dirty="0" err="1"/>
              <a:t>projects</a:t>
            </a:r>
            <a:r>
              <a:rPr lang="nl-NL" dirty="0"/>
              <a:t> </a:t>
            </a:r>
            <a:r>
              <a:rPr lang="nl-NL" dirty="0" err="1"/>
              <a:t>effectively</a:t>
            </a:r>
            <a:endParaRPr lang="nl-NL" dirty="0"/>
          </a:p>
        </p:txBody>
      </p:sp>
    </p:spTree>
    <p:extLst>
      <p:ext uri="{BB962C8B-B14F-4D97-AF65-F5344CB8AC3E}">
        <p14:creationId xmlns:p14="http://schemas.microsoft.com/office/powerpoint/2010/main" val="683413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004022-D3FA-839F-3B82-144764CEA94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F332EFF-F6AF-DE11-0F73-52FD999A32B5}"/>
              </a:ext>
            </a:extLst>
          </p:cNvPr>
          <p:cNvSpPr>
            <a:spLocks noGrp="1"/>
          </p:cNvSpPr>
          <p:nvPr>
            <p:ph type="title"/>
          </p:nvPr>
        </p:nvSpPr>
        <p:spPr>
          <a:xfrm>
            <a:off x="399476" y="344710"/>
            <a:ext cx="11263987" cy="824100"/>
          </a:xfrm>
        </p:spPr>
        <p:txBody>
          <a:bodyPr/>
          <a:lstStyle/>
          <a:p>
            <a:r>
              <a:rPr lang="en-US" dirty="0"/>
              <a:t>The aim of today</a:t>
            </a:r>
          </a:p>
        </p:txBody>
      </p:sp>
      <p:sp>
        <p:nvSpPr>
          <p:cNvPr id="10" name="Text Placeholder 2">
            <a:extLst>
              <a:ext uri="{FF2B5EF4-FFF2-40B4-BE49-F238E27FC236}">
                <a16:creationId xmlns:a16="http://schemas.microsoft.com/office/drawing/2014/main" id="{7F2EDF1C-DA2F-5924-D6AB-3E26EA2DB53B}"/>
              </a:ext>
            </a:extLst>
          </p:cNvPr>
          <p:cNvSpPr txBox="1">
            <a:spLocks/>
          </p:cNvSpPr>
          <p:nvPr/>
        </p:nvSpPr>
        <p:spPr>
          <a:xfrm>
            <a:off x="528537" y="1265676"/>
            <a:ext cx="5557736" cy="4198800"/>
          </a:xfrm>
          <a:prstGeom prst="rect">
            <a:avLst/>
          </a:prstGeom>
          <a:solidFill>
            <a:srgbClr val="E81D25"/>
          </a:solidFill>
          <a:ln>
            <a:noFill/>
          </a:ln>
        </p:spPr>
        <p:txBody>
          <a:bodyPr spcFirstLastPara="1" wrap="square" lIns="121900" tIns="60925" rIns="121900" bIns="60925"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800"/>
              </a:spcBef>
              <a:spcAft>
                <a:spcPts val="0"/>
              </a:spcAft>
              <a:buClr>
                <a:schemeClr val="dk1"/>
              </a:buClr>
              <a:buSzPts val="2400"/>
              <a:buFont typeface="Calibri"/>
              <a:buNone/>
              <a:defRPr sz="2400" b="0" i="0" u="none" strike="noStrike" cap="none" baseline="0">
                <a:solidFill>
                  <a:schemeClr val="dk1"/>
                </a:solidFill>
                <a:latin typeface="Bierstadt" panose="020B0004020202020204" pitchFamily="34" charset="0"/>
                <a:ea typeface="Calibri"/>
                <a:cs typeface="Calibri"/>
                <a:sym typeface="Calibri"/>
              </a:defRPr>
            </a:lvl1pPr>
            <a:lvl2pPr marL="914400" marR="0" lvl="1" indent="-400050" algn="l" rtl="0">
              <a:lnSpc>
                <a:spcPct val="90000"/>
              </a:lnSpc>
              <a:spcBef>
                <a:spcPts val="400"/>
              </a:spcBef>
              <a:spcAft>
                <a:spcPts val="0"/>
              </a:spcAft>
              <a:buClr>
                <a:schemeClr val="dk1"/>
              </a:buClr>
              <a:buSzPts val="2700"/>
              <a:buFont typeface="Calibri"/>
              <a:buChar char="•"/>
              <a:defRPr sz="2100" b="0" i="0" u="none" strike="noStrike" cap="none">
                <a:solidFill>
                  <a:schemeClr val="dk1"/>
                </a:solidFill>
                <a:latin typeface="Calibri"/>
                <a:ea typeface="Calibri"/>
                <a:cs typeface="Calibri"/>
                <a:sym typeface="Calibri"/>
              </a:defRPr>
            </a:lvl2pPr>
            <a:lvl3pPr marL="1371600" marR="0" lvl="2" indent="-400050" algn="l" rtl="0">
              <a:lnSpc>
                <a:spcPct val="90000"/>
              </a:lnSpc>
              <a:spcBef>
                <a:spcPts val="400"/>
              </a:spcBef>
              <a:spcAft>
                <a:spcPts val="0"/>
              </a:spcAft>
              <a:buClr>
                <a:schemeClr val="dk1"/>
              </a:buClr>
              <a:buSzPts val="2700"/>
              <a:buFont typeface="Calibri"/>
              <a:buChar char="•"/>
              <a:defRPr sz="1800" b="0" i="0" u="none" strike="noStrike" cap="none">
                <a:solidFill>
                  <a:schemeClr val="dk1"/>
                </a:solidFill>
                <a:latin typeface="Calibri"/>
                <a:ea typeface="Calibri"/>
                <a:cs typeface="Calibri"/>
                <a:sym typeface="Calibri"/>
              </a:defRPr>
            </a:lvl3pPr>
            <a:lvl4pPr marL="1828800" marR="0" lvl="3"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4pPr>
            <a:lvl5pPr marL="2286000" marR="0" lvl="4"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5pPr>
            <a:lvl6pPr marL="2743200" marR="0" lvl="5"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6pPr>
            <a:lvl7pPr marL="3200400" marR="0" lvl="6"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7pPr>
            <a:lvl8pPr marL="3657600" marR="0" lvl="7"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8pPr>
            <a:lvl9pPr marL="4114800" marR="0" lvl="8"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9pPr>
          </a:lstStyle>
          <a:p>
            <a:pPr marL="228600" indent="0"/>
            <a:br>
              <a:rPr lang="en-US" b="1" dirty="0">
                <a:solidFill>
                  <a:schemeClr val="bg1"/>
                </a:solidFill>
                <a:latin typeface="Bierstadt"/>
              </a:rPr>
            </a:br>
            <a:r>
              <a:rPr lang="en-US" b="1" dirty="0">
                <a:solidFill>
                  <a:schemeClr val="bg1"/>
                </a:solidFill>
                <a:latin typeface="Bierstadt"/>
              </a:rPr>
              <a:t>Competency areas</a:t>
            </a:r>
            <a:r>
              <a:rPr lang="en-US" dirty="0">
                <a:solidFill>
                  <a:schemeClr val="bg1"/>
                </a:solidFill>
                <a:latin typeface="Bierstadt"/>
              </a:rPr>
              <a:t>:</a:t>
            </a:r>
          </a:p>
          <a:p>
            <a:pPr marL="228600" indent="0"/>
            <a:r>
              <a:rPr lang="en-US" dirty="0">
                <a:solidFill>
                  <a:schemeClr val="bg1"/>
                </a:solidFill>
              </a:rPr>
              <a:t>1. RDM, FAIR, Open science</a:t>
            </a:r>
          </a:p>
          <a:p>
            <a:pPr marL="228600" indent="0"/>
            <a:r>
              <a:rPr lang="en-US" dirty="0">
                <a:solidFill>
                  <a:schemeClr val="bg1"/>
                </a:solidFill>
              </a:rPr>
              <a:t>2. Research software management</a:t>
            </a:r>
          </a:p>
          <a:p>
            <a:pPr marL="228600" indent="0"/>
            <a:r>
              <a:rPr lang="en-US" dirty="0">
                <a:solidFill>
                  <a:schemeClr val="bg1"/>
                </a:solidFill>
              </a:rPr>
              <a:t>3. Data infrastructure</a:t>
            </a:r>
          </a:p>
          <a:p>
            <a:pPr marL="228600" indent="0"/>
            <a:r>
              <a:rPr lang="en-US" dirty="0">
                <a:solidFill>
                  <a:schemeClr val="bg1"/>
                </a:solidFill>
              </a:rPr>
              <a:t>4. Policy and governance</a:t>
            </a:r>
          </a:p>
          <a:p>
            <a:pPr marL="228600" indent="0"/>
            <a:r>
              <a:rPr lang="en-US" dirty="0">
                <a:solidFill>
                  <a:schemeClr val="bg1"/>
                </a:solidFill>
              </a:rPr>
              <a:t>5. Legal and ethical responsibilities</a:t>
            </a:r>
          </a:p>
          <a:p>
            <a:pPr marL="228600" indent="0"/>
            <a:r>
              <a:rPr lang="en-US" dirty="0">
                <a:solidFill>
                  <a:schemeClr val="bg1"/>
                </a:solidFill>
              </a:rPr>
              <a:t>6. Training and awareness raising</a:t>
            </a:r>
          </a:p>
          <a:p>
            <a:pPr marL="228600" indent="0"/>
            <a:r>
              <a:rPr lang="en-US" dirty="0">
                <a:solidFill>
                  <a:schemeClr val="bg1"/>
                </a:solidFill>
                <a:latin typeface="Bierstadt"/>
              </a:rPr>
              <a:t>7. Transversal skills</a:t>
            </a:r>
          </a:p>
        </p:txBody>
      </p:sp>
      <p:sp>
        <p:nvSpPr>
          <p:cNvPr id="5" name="TextBox 4">
            <a:extLst>
              <a:ext uri="{FF2B5EF4-FFF2-40B4-BE49-F238E27FC236}">
                <a16:creationId xmlns:a16="http://schemas.microsoft.com/office/drawing/2014/main" id="{186CC71D-EC4B-A1E8-91AF-96961E724F90}"/>
              </a:ext>
            </a:extLst>
          </p:cNvPr>
          <p:cNvSpPr txBox="1"/>
          <p:nvPr/>
        </p:nvSpPr>
        <p:spPr>
          <a:xfrm>
            <a:off x="6579631" y="1085369"/>
            <a:ext cx="3986552" cy="1477328"/>
          </a:xfrm>
          <a:prstGeom prst="rect">
            <a:avLst/>
          </a:prstGeom>
          <a:noFill/>
        </p:spPr>
        <p:txBody>
          <a:bodyPr wrap="square" rtlCol="0">
            <a:spAutoFit/>
          </a:bodyPr>
          <a:lstStyle/>
          <a:p>
            <a:pPr marL="685800" indent="-342900">
              <a:buSzPct val="100000"/>
              <a:buFont typeface="Arial" panose="020B0604020202020204" pitchFamily="34" charset="0"/>
              <a:buChar char="•"/>
            </a:pPr>
            <a:r>
              <a:rPr lang="en-US" sz="1800" b="1" dirty="0">
                <a:latin typeface="Bierstadt"/>
              </a:rPr>
              <a:t>Scope</a:t>
            </a:r>
            <a:r>
              <a:rPr lang="en-US" sz="1800" dirty="0">
                <a:latin typeface="Bierstadt"/>
              </a:rPr>
              <a:t>: what falls within Dutch Data Steward competencies?</a:t>
            </a:r>
          </a:p>
          <a:p>
            <a:pPr marL="685800" indent="-342900">
              <a:buSzPct val="100000"/>
              <a:buFont typeface="Arial" panose="020B0604020202020204" pitchFamily="34" charset="0"/>
              <a:buChar char="•"/>
            </a:pPr>
            <a:endParaRPr lang="en-US" sz="1800" dirty="0">
              <a:latin typeface="Bierstadt"/>
            </a:endParaRPr>
          </a:p>
          <a:p>
            <a:pPr marL="685800" indent="-342900">
              <a:buSzPct val="100000"/>
              <a:buFont typeface="Arial" panose="020B0604020202020204" pitchFamily="34" charset="0"/>
              <a:buChar char="•"/>
            </a:pPr>
            <a:r>
              <a:rPr lang="en-US" sz="1800" b="1" dirty="0">
                <a:latin typeface="Bierstadt"/>
              </a:rPr>
              <a:t>Identify gaps</a:t>
            </a:r>
            <a:r>
              <a:rPr lang="en-US" sz="1800" dirty="0">
                <a:latin typeface="Bierstadt"/>
              </a:rPr>
              <a:t>: Map existing RDNL &amp; external trainings</a:t>
            </a:r>
          </a:p>
        </p:txBody>
      </p:sp>
      <p:sp>
        <p:nvSpPr>
          <p:cNvPr id="8" name="Rectangle 7" descr="Square highlighting the &quot;Identify gaps&quot; text">
            <a:extLst>
              <a:ext uri="{FF2B5EF4-FFF2-40B4-BE49-F238E27FC236}">
                <a16:creationId xmlns:a16="http://schemas.microsoft.com/office/drawing/2014/main" id="{414D85A1-A7D0-E8A5-DF1F-4E9423F37921}"/>
              </a:ext>
            </a:extLst>
          </p:cNvPr>
          <p:cNvSpPr/>
          <p:nvPr/>
        </p:nvSpPr>
        <p:spPr>
          <a:xfrm>
            <a:off x="6918311" y="1824033"/>
            <a:ext cx="3608374" cy="716919"/>
          </a:xfrm>
          <a:prstGeom prst="rect">
            <a:avLst/>
          </a:prstGeom>
          <a:noFill/>
          <a:ln w="28575">
            <a:solidFill>
              <a:srgbClr val="E81D2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descr="Arrow pointing down">
            <a:extLst>
              <a:ext uri="{FF2B5EF4-FFF2-40B4-BE49-F238E27FC236}">
                <a16:creationId xmlns:a16="http://schemas.microsoft.com/office/drawing/2014/main" id="{1B75E29A-D65E-F6E7-ADA0-7F8189FACD30}"/>
              </a:ext>
            </a:extLst>
          </p:cNvPr>
          <p:cNvCxnSpPr>
            <a:cxnSpLocks/>
            <a:stCxn id="8" idx="2"/>
            <a:endCxn id="7" idx="0"/>
          </p:cNvCxnSpPr>
          <p:nvPr/>
        </p:nvCxnSpPr>
        <p:spPr>
          <a:xfrm>
            <a:off x="8722498" y="2540952"/>
            <a:ext cx="0" cy="997749"/>
          </a:xfrm>
          <a:prstGeom prst="straightConnector1">
            <a:avLst/>
          </a:prstGeom>
          <a:ln w="28575">
            <a:tailEnd type="triangle"/>
          </a:ln>
        </p:spPr>
        <p:style>
          <a:lnRef idx="1">
            <a:schemeClr val="dk1"/>
          </a:lnRef>
          <a:fillRef idx="0">
            <a:schemeClr val="dk1"/>
          </a:fillRef>
          <a:effectRef idx="0">
            <a:schemeClr val="dk1"/>
          </a:effectRef>
          <a:fontRef idx="minor">
            <a:schemeClr val="tx1"/>
          </a:fontRef>
        </p:style>
      </p:cxnSp>
      <p:sp>
        <p:nvSpPr>
          <p:cNvPr id="7" name="TextBox 6">
            <a:extLst>
              <a:ext uri="{FF2B5EF4-FFF2-40B4-BE49-F238E27FC236}">
                <a16:creationId xmlns:a16="http://schemas.microsoft.com/office/drawing/2014/main" id="{9B1B2D4E-C71F-33A2-87C4-9BAD63F038BA}"/>
              </a:ext>
            </a:extLst>
          </p:cNvPr>
          <p:cNvSpPr txBox="1"/>
          <p:nvPr/>
        </p:nvSpPr>
        <p:spPr>
          <a:xfrm>
            <a:off x="6918311" y="3538701"/>
            <a:ext cx="3608373" cy="2246769"/>
          </a:xfrm>
          <a:prstGeom prst="rect">
            <a:avLst/>
          </a:prstGeom>
          <a:noFill/>
          <a:ln w="28575">
            <a:solidFill>
              <a:srgbClr val="E81D25"/>
            </a:solidFill>
          </a:ln>
        </p:spPr>
        <p:txBody>
          <a:bodyPr wrap="square">
            <a:spAutoFit/>
          </a:bodyPr>
          <a:lstStyle/>
          <a:p>
            <a:r>
              <a:rPr lang="en-US" sz="2800" b="1" dirty="0">
                <a:latin typeface="Bierstadt" panose="020B0004020202020204" pitchFamily="34" charset="0"/>
              </a:rPr>
              <a:t>Today</a:t>
            </a:r>
          </a:p>
          <a:p>
            <a:r>
              <a:rPr lang="en-US" sz="2800" dirty="0">
                <a:latin typeface="Bierstadt" panose="020B0004020202020204" pitchFamily="34" charset="0"/>
              </a:rPr>
              <a:t>Find the most pressing training needs for data professionals</a:t>
            </a:r>
          </a:p>
        </p:txBody>
      </p:sp>
    </p:spTree>
    <p:extLst>
      <p:ext uri="{BB962C8B-B14F-4D97-AF65-F5344CB8AC3E}">
        <p14:creationId xmlns:p14="http://schemas.microsoft.com/office/powerpoint/2010/main" val="2588595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624141-9143-5DDA-99F5-090D431E57B2}"/>
              </a:ext>
            </a:extLst>
          </p:cNvPr>
          <p:cNvSpPr>
            <a:spLocks noGrp="1"/>
          </p:cNvSpPr>
          <p:nvPr>
            <p:ph type="title"/>
          </p:nvPr>
        </p:nvSpPr>
        <p:spPr/>
        <p:txBody>
          <a:bodyPr/>
          <a:lstStyle/>
          <a:p>
            <a:r>
              <a:rPr lang="en-US"/>
              <a:t>Training </a:t>
            </a:r>
            <a:r>
              <a:rPr lang="en-US" err="1"/>
              <a:t>programme</a:t>
            </a:r>
            <a:r>
              <a:rPr lang="en-US"/>
              <a:t>, example</a:t>
            </a:r>
          </a:p>
        </p:txBody>
      </p:sp>
      <p:grpSp>
        <p:nvGrpSpPr>
          <p:cNvPr id="4" name="Group 3" descr="Schematic of potential training programme, with Essentials 4 Data Support as the basis, branching out to different other courses, such as the GDPR 4 DS (also from RDNL), a RSM support course from eScience Center, DCC Spring Training Days, Health-RI FAIR data stewards course, domain-specific courses or other topical courses.">
            <a:extLst>
              <a:ext uri="{FF2B5EF4-FFF2-40B4-BE49-F238E27FC236}">
                <a16:creationId xmlns:a16="http://schemas.microsoft.com/office/drawing/2014/main" id="{A1383AC4-8BF6-067D-3408-3863DC8A4B55}"/>
              </a:ext>
            </a:extLst>
          </p:cNvPr>
          <p:cNvGrpSpPr/>
          <p:nvPr/>
        </p:nvGrpSpPr>
        <p:grpSpPr>
          <a:xfrm>
            <a:off x="1341118" y="1513836"/>
            <a:ext cx="8503918" cy="4897124"/>
            <a:chOff x="1341118" y="1513836"/>
            <a:chExt cx="8503918" cy="4897124"/>
          </a:xfrm>
        </p:grpSpPr>
        <p:sp>
          <p:nvSpPr>
            <p:cNvPr id="5" name="Rectangle 4">
              <a:extLst>
                <a:ext uri="{FF2B5EF4-FFF2-40B4-BE49-F238E27FC236}">
                  <a16:creationId xmlns:a16="http://schemas.microsoft.com/office/drawing/2014/main" id="{A75A73C4-527B-8E7D-E508-7F0164F083AF}"/>
                </a:ext>
              </a:extLst>
            </p:cNvPr>
            <p:cNvSpPr/>
            <p:nvPr/>
          </p:nvSpPr>
          <p:spPr>
            <a:xfrm>
              <a:off x="1341120" y="5537200"/>
              <a:ext cx="7386320" cy="873760"/>
            </a:xfrm>
            <a:prstGeom prst="rect">
              <a:avLst/>
            </a:prstGeom>
            <a:solidFill>
              <a:srgbClr val="C00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chemeClr val="bg1"/>
                  </a:solidFill>
                  <a:latin typeface="Bierstadt" panose="020B0004020202020204" pitchFamily="34" charset="0"/>
                  <a:cs typeface="Arial"/>
                </a:rPr>
                <a:t>Essentials 4 Data Support (E4DS)</a:t>
              </a:r>
            </a:p>
          </p:txBody>
        </p:sp>
        <p:sp>
          <p:nvSpPr>
            <p:cNvPr id="6" name="Rectangle 5">
              <a:extLst>
                <a:ext uri="{FF2B5EF4-FFF2-40B4-BE49-F238E27FC236}">
                  <a16:creationId xmlns:a16="http://schemas.microsoft.com/office/drawing/2014/main" id="{CB80DAAA-647E-1D7B-AA87-C3B8461E9E84}"/>
                </a:ext>
              </a:extLst>
            </p:cNvPr>
            <p:cNvSpPr/>
            <p:nvPr/>
          </p:nvSpPr>
          <p:spPr>
            <a:xfrm>
              <a:off x="1341119" y="4368799"/>
              <a:ext cx="1950720" cy="873760"/>
            </a:xfrm>
            <a:prstGeom prst="rect">
              <a:avLst/>
            </a:prstGeom>
            <a:solidFill>
              <a:srgbClr val="C00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chemeClr val="bg1"/>
                  </a:solidFill>
                  <a:latin typeface="Bierstadt" panose="020B0004020202020204" pitchFamily="34" charset="0"/>
                  <a:cs typeface="Arial"/>
                </a:rPr>
                <a:t>GDPR 4 DS</a:t>
              </a:r>
              <a:endParaRPr lang="en-US" sz="1800">
                <a:latin typeface="Bierstadt" panose="020B0004020202020204" pitchFamily="34" charset="0"/>
              </a:endParaRPr>
            </a:p>
          </p:txBody>
        </p:sp>
        <p:sp>
          <p:nvSpPr>
            <p:cNvPr id="7" name="Rectangle 6">
              <a:extLst>
                <a:ext uri="{FF2B5EF4-FFF2-40B4-BE49-F238E27FC236}">
                  <a16:creationId xmlns:a16="http://schemas.microsoft.com/office/drawing/2014/main" id="{53F7B9B9-4D17-224B-BBC9-78BBC20ACC91}"/>
                </a:ext>
              </a:extLst>
            </p:cNvPr>
            <p:cNvSpPr/>
            <p:nvPr/>
          </p:nvSpPr>
          <p:spPr>
            <a:xfrm>
              <a:off x="3576319" y="4368799"/>
              <a:ext cx="1950720" cy="873760"/>
            </a:xfrm>
            <a:prstGeom prst="rect">
              <a:avLst/>
            </a:prstGeom>
            <a:solidFill>
              <a:srgbClr val="C00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chemeClr val="bg1"/>
                  </a:solidFill>
                  <a:latin typeface="Bierstadt" panose="020B0004020202020204" pitchFamily="34" charset="0"/>
                  <a:cs typeface="Arial"/>
                </a:rPr>
                <a:t>Train-the-trainer</a:t>
              </a:r>
              <a:endParaRPr lang="en-US" sz="1800">
                <a:solidFill>
                  <a:schemeClr val="bg1"/>
                </a:solidFill>
                <a:latin typeface="Bierstadt" panose="020B0004020202020204" pitchFamily="34" charset="0"/>
              </a:endParaRPr>
            </a:p>
          </p:txBody>
        </p:sp>
        <p:sp>
          <p:nvSpPr>
            <p:cNvPr id="8" name="Rectangle 7">
              <a:extLst>
                <a:ext uri="{FF2B5EF4-FFF2-40B4-BE49-F238E27FC236}">
                  <a16:creationId xmlns:a16="http://schemas.microsoft.com/office/drawing/2014/main" id="{B7AB26A2-34A8-9A6A-20E8-8184CFA062DF}"/>
                </a:ext>
              </a:extLst>
            </p:cNvPr>
            <p:cNvSpPr/>
            <p:nvPr/>
          </p:nvSpPr>
          <p:spPr>
            <a:xfrm>
              <a:off x="5781039" y="4368799"/>
              <a:ext cx="1950720" cy="873760"/>
            </a:xfrm>
            <a:prstGeom prst="rect">
              <a:avLst/>
            </a:prstGeom>
            <a:solidFill>
              <a:srgbClr val="C00000"/>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chemeClr val="bg1"/>
                  </a:solidFill>
                  <a:latin typeface="Bierstadt"/>
                  <a:cs typeface="Arial"/>
                </a:rPr>
                <a:t>Other RDNL course?</a:t>
              </a:r>
              <a:endParaRPr lang="en-US" sz="1800">
                <a:solidFill>
                  <a:schemeClr val="bg1"/>
                </a:solidFill>
                <a:latin typeface="Bierstadt" panose="020B0004020202020204" pitchFamily="34" charset="0"/>
              </a:endParaRPr>
            </a:p>
          </p:txBody>
        </p:sp>
        <p:sp>
          <p:nvSpPr>
            <p:cNvPr id="9" name="Rectangle 8">
              <a:extLst>
                <a:ext uri="{FF2B5EF4-FFF2-40B4-BE49-F238E27FC236}">
                  <a16:creationId xmlns:a16="http://schemas.microsoft.com/office/drawing/2014/main" id="{E06DA55C-BB9C-175F-F37B-F2767F99835E}"/>
                </a:ext>
              </a:extLst>
            </p:cNvPr>
            <p:cNvSpPr/>
            <p:nvPr/>
          </p:nvSpPr>
          <p:spPr>
            <a:xfrm>
              <a:off x="1341118" y="2926078"/>
              <a:ext cx="1950720" cy="1148080"/>
            </a:xfrm>
            <a:prstGeom prst="rect">
              <a:avLst/>
            </a:prstGeom>
            <a:solidFill>
              <a:schemeClr val="accent4"/>
            </a:solidFill>
            <a:ln w="19050"/>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rgbClr val="000000"/>
                  </a:solidFill>
                  <a:latin typeface="Bierstadt"/>
                  <a:cs typeface="Arial"/>
                </a:rPr>
                <a:t>RS support (eScience-Center)</a:t>
              </a:r>
            </a:p>
          </p:txBody>
        </p:sp>
        <p:sp>
          <p:nvSpPr>
            <p:cNvPr id="10" name="Rectangle 9">
              <a:extLst>
                <a:ext uri="{FF2B5EF4-FFF2-40B4-BE49-F238E27FC236}">
                  <a16:creationId xmlns:a16="http://schemas.microsoft.com/office/drawing/2014/main" id="{A29C0C58-F504-5439-7035-9F8375FA3CEA}"/>
                </a:ext>
              </a:extLst>
            </p:cNvPr>
            <p:cNvSpPr/>
            <p:nvPr/>
          </p:nvSpPr>
          <p:spPr>
            <a:xfrm>
              <a:off x="3576317" y="2926077"/>
              <a:ext cx="1950720" cy="1148080"/>
            </a:xfrm>
            <a:prstGeom prst="rect">
              <a:avLst/>
            </a:prstGeom>
            <a:solidFill>
              <a:schemeClr val="accent4"/>
            </a:solidFill>
            <a:ln w="19050"/>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rgbClr val="000000"/>
                  </a:solidFill>
                  <a:latin typeface="Bierstadt" panose="020B0004020202020204" pitchFamily="34" charset="0"/>
                  <a:cs typeface="Arial"/>
                </a:rPr>
                <a:t>DCC Spring Training Days</a:t>
              </a:r>
              <a:endParaRPr lang="en-US" sz="1800">
                <a:latin typeface="Bierstadt" panose="020B0004020202020204" pitchFamily="34" charset="0"/>
              </a:endParaRPr>
            </a:p>
          </p:txBody>
        </p:sp>
        <p:sp>
          <p:nvSpPr>
            <p:cNvPr id="11" name="Rectangle 10">
              <a:extLst>
                <a:ext uri="{FF2B5EF4-FFF2-40B4-BE49-F238E27FC236}">
                  <a16:creationId xmlns:a16="http://schemas.microsoft.com/office/drawing/2014/main" id="{38DEF192-64CF-3AB5-D2CF-C1D9E5C77C30}"/>
                </a:ext>
              </a:extLst>
            </p:cNvPr>
            <p:cNvSpPr/>
            <p:nvPr/>
          </p:nvSpPr>
          <p:spPr>
            <a:xfrm>
              <a:off x="5781036" y="2926076"/>
              <a:ext cx="1950720" cy="1148080"/>
            </a:xfrm>
            <a:prstGeom prst="rect">
              <a:avLst/>
            </a:prstGeom>
            <a:solidFill>
              <a:schemeClr val="accent4"/>
            </a:solidFill>
            <a:ln w="19050"/>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rgbClr val="000000"/>
                  </a:solidFill>
                  <a:latin typeface="Bierstadt" panose="020B0004020202020204" pitchFamily="34" charset="0"/>
                  <a:cs typeface="Arial"/>
                </a:rPr>
                <a:t>Other topical course</a:t>
              </a:r>
            </a:p>
          </p:txBody>
        </p:sp>
        <p:sp>
          <p:nvSpPr>
            <p:cNvPr id="12" name="Rectangle 11">
              <a:extLst>
                <a:ext uri="{FF2B5EF4-FFF2-40B4-BE49-F238E27FC236}">
                  <a16:creationId xmlns:a16="http://schemas.microsoft.com/office/drawing/2014/main" id="{EFD67692-BE8D-39AB-62E1-A425A6FDB827}"/>
                </a:ext>
              </a:extLst>
            </p:cNvPr>
            <p:cNvSpPr/>
            <p:nvPr/>
          </p:nvSpPr>
          <p:spPr>
            <a:xfrm>
              <a:off x="7894316" y="2926076"/>
              <a:ext cx="1950720" cy="1148080"/>
            </a:xfrm>
            <a:prstGeom prst="rect">
              <a:avLst/>
            </a:prstGeom>
            <a:solidFill>
              <a:schemeClr val="accent4"/>
            </a:solidFill>
            <a:ln w="19050"/>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rgbClr val="000000"/>
                  </a:solidFill>
                  <a:latin typeface="Bierstadt" panose="020B0004020202020204" pitchFamily="34" charset="0"/>
                  <a:cs typeface="Arial"/>
                </a:rPr>
                <a:t>Other topical course</a:t>
              </a:r>
            </a:p>
          </p:txBody>
        </p:sp>
        <p:sp>
          <p:nvSpPr>
            <p:cNvPr id="15" name="Rectangle 14">
              <a:extLst>
                <a:ext uri="{FF2B5EF4-FFF2-40B4-BE49-F238E27FC236}">
                  <a16:creationId xmlns:a16="http://schemas.microsoft.com/office/drawing/2014/main" id="{2195FB5C-1A39-29C9-37EB-12B2AAB79AE7}"/>
                </a:ext>
              </a:extLst>
            </p:cNvPr>
            <p:cNvSpPr/>
            <p:nvPr/>
          </p:nvSpPr>
          <p:spPr>
            <a:xfrm>
              <a:off x="6918956" y="1513836"/>
              <a:ext cx="2143760" cy="1148080"/>
            </a:xfrm>
            <a:prstGeom prst="rect">
              <a:avLst/>
            </a:prstGeom>
            <a:solidFill>
              <a:schemeClr val="accent2">
                <a:lumMod val="40000"/>
                <a:lumOff val="60000"/>
              </a:schemeClr>
            </a:solidFill>
            <a:ln w="19050"/>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rgbClr val="000000"/>
                  </a:solidFill>
                  <a:latin typeface="Bierstadt" panose="020B0004020202020204" pitchFamily="34" charset="0"/>
                  <a:cs typeface="Arial"/>
                </a:rPr>
                <a:t>Domain-specific course building on E4DS</a:t>
              </a:r>
            </a:p>
          </p:txBody>
        </p:sp>
        <p:sp>
          <p:nvSpPr>
            <p:cNvPr id="17" name="Rectangle 16">
              <a:extLst>
                <a:ext uri="{FF2B5EF4-FFF2-40B4-BE49-F238E27FC236}">
                  <a16:creationId xmlns:a16="http://schemas.microsoft.com/office/drawing/2014/main" id="{B744EC1E-D6E3-B0BD-143A-98507F5C482E}"/>
                </a:ext>
              </a:extLst>
            </p:cNvPr>
            <p:cNvSpPr/>
            <p:nvPr/>
          </p:nvSpPr>
          <p:spPr>
            <a:xfrm>
              <a:off x="4619195" y="1513836"/>
              <a:ext cx="2143760" cy="1148080"/>
            </a:xfrm>
            <a:prstGeom prst="rect">
              <a:avLst/>
            </a:prstGeom>
            <a:solidFill>
              <a:schemeClr val="accent6">
                <a:lumMod val="40000"/>
                <a:lumOff val="60000"/>
              </a:schemeClr>
            </a:solidFill>
            <a:ln w="19050"/>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rgbClr val="000000"/>
                  </a:solidFill>
                  <a:latin typeface="Bierstadt" panose="020B0004020202020204" pitchFamily="34" charset="0"/>
                  <a:cs typeface="Arial"/>
                </a:rPr>
                <a:t>Domain-specific course building on E4DS</a:t>
              </a:r>
            </a:p>
          </p:txBody>
        </p:sp>
        <p:sp>
          <p:nvSpPr>
            <p:cNvPr id="18" name="Rectangle 17">
              <a:extLst>
                <a:ext uri="{FF2B5EF4-FFF2-40B4-BE49-F238E27FC236}">
                  <a16:creationId xmlns:a16="http://schemas.microsoft.com/office/drawing/2014/main" id="{5C43A41C-A0E2-8FAB-C388-19A8F76F8B87}"/>
                </a:ext>
              </a:extLst>
            </p:cNvPr>
            <p:cNvSpPr/>
            <p:nvPr/>
          </p:nvSpPr>
          <p:spPr>
            <a:xfrm>
              <a:off x="2092956" y="1513836"/>
              <a:ext cx="2143760" cy="1148080"/>
            </a:xfrm>
            <a:prstGeom prst="rect">
              <a:avLst/>
            </a:prstGeom>
            <a:solidFill>
              <a:schemeClr val="accent1">
                <a:lumMod val="40000"/>
                <a:lumOff val="60000"/>
              </a:schemeClr>
            </a:solidFill>
            <a:ln w="19050"/>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800">
                  <a:solidFill>
                    <a:srgbClr val="000000"/>
                  </a:solidFill>
                  <a:latin typeface="Bierstadt" panose="020B0004020202020204" pitchFamily="34" charset="0"/>
                  <a:cs typeface="Arial"/>
                </a:rPr>
                <a:t>Health-RI FAIR data stewards course</a:t>
              </a:r>
              <a:endParaRPr lang="en-US" sz="1800">
                <a:latin typeface="Bierstadt" panose="020B0004020202020204" pitchFamily="34" charset="0"/>
              </a:endParaRPr>
            </a:p>
          </p:txBody>
        </p:sp>
        <p:cxnSp>
          <p:nvCxnSpPr>
            <p:cNvPr id="20" name="Straight Arrow Connector 19">
              <a:extLst>
                <a:ext uri="{FF2B5EF4-FFF2-40B4-BE49-F238E27FC236}">
                  <a16:creationId xmlns:a16="http://schemas.microsoft.com/office/drawing/2014/main" id="{2DB43A15-1BBA-77A3-87DA-47AD60296AA5}"/>
                </a:ext>
              </a:extLst>
            </p:cNvPr>
            <p:cNvCxnSpPr>
              <a:cxnSpLocks/>
            </p:cNvCxnSpPr>
            <p:nvPr/>
          </p:nvCxnSpPr>
          <p:spPr>
            <a:xfrm flipV="1">
              <a:off x="2265680" y="5222239"/>
              <a:ext cx="0" cy="31496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4309AA0-0994-4360-B7EC-379D3A349671}"/>
                </a:ext>
              </a:extLst>
            </p:cNvPr>
            <p:cNvCxnSpPr>
              <a:cxnSpLocks/>
            </p:cNvCxnSpPr>
            <p:nvPr/>
          </p:nvCxnSpPr>
          <p:spPr>
            <a:xfrm flipV="1">
              <a:off x="4551676" y="5222239"/>
              <a:ext cx="0" cy="31496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002BC66-81F5-CD4E-36CF-E1E056E85789}"/>
                </a:ext>
              </a:extLst>
            </p:cNvPr>
            <p:cNvCxnSpPr>
              <a:cxnSpLocks/>
            </p:cNvCxnSpPr>
            <p:nvPr/>
          </p:nvCxnSpPr>
          <p:spPr>
            <a:xfrm flipV="1">
              <a:off x="6801544" y="5242559"/>
              <a:ext cx="0" cy="31496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33664EB-99A6-5E5F-6F95-6D024FDEA8C1}"/>
                </a:ext>
              </a:extLst>
            </p:cNvPr>
            <p:cNvCxnSpPr>
              <a:cxnSpLocks/>
            </p:cNvCxnSpPr>
            <p:nvPr/>
          </p:nvCxnSpPr>
          <p:spPr>
            <a:xfrm flipV="1">
              <a:off x="3456600" y="2661916"/>
              <a:ext cx="0" cy="287528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41E1195F-940B-5818-7393-7713A5BE736B}"/>
                </a:ext>
              </a:extLst>
            </p:cNvPr>
            <p:cNvCxnSpPr>
              <a:cxnSpLocks/>
            </p:cNvCxnSpPr>
            <p:nvPr/>
          </p:nvCxnSpPr>
          <p:spPr>
            <a:xfrm flipV="1">
              <a:off x="5615338" y="2661916"/>
              <a:ext cx="0" cy="2875284"/>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Connector: Elbow 29">
              <a:extLst>
                <a:ext uri="{FF2B5EF4-FFF2-40B4-BE49-F238E27FC236}">
                  <a16:creationId xmlns:a16="http://schemas.microsoft.com/office/drawing/2014/main" id="{B68EE459-7588-156F-7EB4-149F6883319C}"/>
                </a:ext>
              </a:extLst>
            </p:cNvPr>
            <p:cNvCxnSpPr>
              <a:stCxn id="5" idx="1"/>
              <a:endCxn id="9" idx="1"/>
            </p:cNvCxnSpPr>
            <p:nvPr/>
          </p:nvCxnSpPr>
          <p:spPr>
            <a:xfrm rot="10800000">
              <a:off x="1341118" y="3500118"/>
              <a:ext cx="2" cy="2473962"/>
            </a:xfrm>
            <a:prstGeom prst="bentConnector3">
              <a:avLst>
                <a:gd name="adj1" fmla="val 11430100000"/>
              </a:avLst>
            </a:prstGeom>
            <a:ln w="28575">
              <a:tailEnd type="triangle"/>
            </a:ln>
          </p:spPr>
          <p:style>
            <a:lnRef idx="1">
              <a:schemeClr val="dk1"/>
            </a:lnRef>
            <a:fillRef idx="0">
              <a:schemeClr val="dk1"/>
            </a:fillRef>
            <a:effectRef idx="0">
              <a:schemeClr val="dk1"/>
            </a:effectRef>
            <a:fontRef idx="minor">
              <a:schemeClr val="tx1"/>
            </a:fontRef>
          </p:style>
        </p:cxnSp>
        <p:cxnSp>
          <p:nvCxnSpPr>
            <p:cNvPr id="31" name="Connector: Elbow 30">
              <a:extLst>
                <a:ext uri="{FF2B5EF4-FFF2-40B4-BE49-F238E27FC236}">
                  <a16:creationId xmlns:a16="http://schemas.microsoft.com/office/drawing/2014/main" id="{65EF4DD4-FC81-737A-76FA-03DF42CCE557}"/>
                </a:ext>
              </a:extLst>
            </p:cNvPr>
            <p:cNvCxnSpPr>
              <a:cxnSpLocks/>
              <a:stCxn id="5" idx="3"/>
              <a:endCxn id="12" idx="3"/>
            </p:cNvCxnSpPr>
            <p:nvPr/>
          </p:nvCxnSpPr>
          <p:spPr>
            <a:xfrm flipV="1">
              <a:off x="8727440" y="3500116"/>
              <a:ext cx="1117596" cy="2473964"/>
            </a:xfrm>
            <a:prstGeom prst="bentConnector3">
              <a:avLst>
                <a:gd name="adj1" fmla="val 120455"/>
              </a:avLst>
            </a:prstGeom>
            <a:ln w="28575">
              <a:tailEnd type="triangle"/>
            </a:ln>
          </p:spPr>
          <p:style>
            <a:lnRef idx="1">
              <a:schemeClr val="dk1"/>
            </a:lnRef>
            <a:fillRef idx="0">
              <a:schemeClr val="dk1"/>
            </a:fillRef>
            <a:effectRef idx="0">
              <a:schemeClr val="dk1"/>
            </a:effectRef>
            <a:fontRef idx="minor">
              <a:schemeClr val="tx1"/>
            </a:fontRef>
          </p:style>
        </p:cxnSp>
        <p:cxnSp>
          <p:nvCxnSpPr>
            <p:cNvPr id="35" name="Connector: Elbow 34">
              <a:extLst>
                <a:ext uri="{FF2B5EF4-FFF2-40B4-BE49-F238E27FC236}">
                  <a16:creationId xmlns:a16="http://schemas.microsoft.com/office/drawing/2014/main" id="{7BDBE022-B5E1-D3FF-30DB-5E8495971C40}"/>
                </a:ext>
              </a:extLst>
            </p:cNvPr>
            <p:cNvCxnSpPr>
              <a:cxnSpLocks/>
              <a:stCxn id="5" idx="3"/>
              <a:endCxn id="15" idx="3"/>
            </p:cNvCxnSpPr>
            <p:nvPr/>
          </p:nvCxnSpPr>
          <p:spPr>
            <a:xfrm flipV="1">
              <a:off x="8727440" y="2087876"/>
              <a:ext cx="335276" cy="3886204"/>
            </a:xfrm>
            <a:prstGeom prst="bentConnector3">
              <a:avLst>
                <a:gd name="adj1" fmla="val 401550"/>
              </a:avLst>
            </a:prstGeom>
            <a:ln w="28575">
              <a:tailEnd type="triangle"/>
            </a:ln>
          </p:spPr>
          <p:style>
            <a:lnRef idx="1">
              <a:schemeClr val="dk1"/>
            </a:lnRef>
            <a:fillRef idx="0">
              <a:schemeClr val="dk1"/>
            </a:fillRef>
            <a:effectRef idx="0">
              <a:schemeClr val="dk1"/>
            </a:effectRef>
            <a:fontRef idx="minor">
              <a:schemeClr val="tx1"/>
            </a:fontRef>
          </p:style>
        </p:cxnSp>
        <p:cxnSp>
          <p:nvCxnSpPr>
            <p:cNvPr id="39" name="Connector: Elbow 38">
              <a:extLst>
                <a:ext uri="{FF2B5EF4-FFF2-40B4-BE49-F238E27FC236}">
                  <a16:creationId xmlns:a16="http://schemas.microsoft.com/office/drawing/2014/main" id="{0C2A1B70-18C7-BCFA-89E6-3FC899366FE3}"/>
                </a:ext>
              </a:extLst>
            </p:cNvPr>
            <p:cNvCxnSpPr>
              <a:cxnSpLocks/>
              <a:stCxn id="10" idx="0"/>
              <a:endCxn id="18" idx="3"/>
            </p:cNvCxnSpPr>
            <p:nvPr/>
          </p:nvCxnSpPr>
          <p:spPr>
            <a:xfrm rot="16200000" flipV="1">
              <a:off x="3975097" y="2349496"/>
              <a:ext cx="838201" cy="314961"/>
            </a:xfrm>
            <a:prstGeom prst="bentConnector2">
              <a:avLst/>
            </a:prstGeom>
            <a:ln w="28575">
              <a:tailEnd type="triangle"/>
            </a:ln>
          </p:spPr>
          <p:style>
            <a:lnRef idx="1">
              <a:schemeClr val="dk1"/>
            </a:lnRef>
            <a:fillRef idx="0">
              <a:schemeClr val="dk1"/>
            </a:fillRef>
            <a:effectRef idx="0">
              <a:schemeClr val="dk1"/>
            </a:effectRef>
            <a:fontRef idx="minor">
              <a:schemeClr val="tx1"/>
            </a:fontRef>
          </p:style>
        </p:cxnSp>
        <p:cxnSp>
          <p:nvCxnSpPr>
            <p:cNvPr id="44" name="Connector: Elbow 43">
              <a:extLst>
                <a:ext uri="{FF2B5EF4-FFF2-40B4-BE49-F238E27FC236}">
                  <a16:creationId xmlns:a16="http://schemas.microsoft.com/office/drawing/2014/main" id="{223B207C-34A8-491E-012D-43B996C20380}"/>
                </a:ext>
              </a:extLst>
            </p:cNvPr>
            <p:cNvCxnSpPr>
              <a:cxnSpLocks/>
              <a:stCxn id="10" idx="0"/>
              <a:endCxn id="17" idx="2"/>
            </p:cNvCxnSpPr>
            <p:nvPr/>
          </p:nvCxnSpPr>
          <p:spPr>
            <a:xfrm rot="5400000" flipH="1" flipV="1">
              <a:off x="4989296" y="2224298"/>
              <a:ext cx="264161" cy="1139398"/>
            </a:xfrm>
            <a:prstGeom prst="bentConnector3">
              <a:avLst>
                <a:gd name="adj1" fmla="val 50000"/>
              </a:avLst>
            </a:prstGeom>
            <a:ln w="28575">
              <a:tailEnd type="triangle"/>
            </a:ln>
          </p:spPr>
          <p:style>
            <a:lnRef idx="1">
              <a:schemeClr val="dk1"/>
            </a:lnRef>
            <a:fillRef idx="0">
              <a:schemeClr val="dk1"/>
            </a:fillRef>
            <a:effectRef idx="0">
              <a:schemeClr val="dk1"/>
            </a:effectRef>
            <a:fontRef idx="minor">
              <a:schemeClr val="tx1"/>
            </a:fontRef>
          </p:style>
        </p:cxnSp>
        <p:cxnSp>
          <p:nvCxnSpPr>
            <p:cNvPr id="47" name="Connector: Elbow 46">
              <a:extLst>
                <a:ext uri="{FF2B5EF4-FFF2-40B4-BE49-F238E27FC236}">
                  <a16:creationId xmlns:a16="http://schemas.microsoft.com/office/drawing/2014/main" id="{72D01566-1F24-B202-1242-2CDB5B8061DD}"/>
                </a:ext>
              </a:extLst>
            </p:cNvPr>
            <p:cNvCxnSpPr>
              <a:cxnSpLocks/>
              <a:endCxn id="11" idx="2"/>
            </p:cNvCxnSpPr>
            <p:nvPr/>
          </p:nvCxnSpPr>
          <p:spPr>
            <a:xfrm rot="16200000" flipV="1">
              <a:off x="6723377" y="4107176"/>
              <a:ext cx="1463041" cy="1397002"/>
            </a:xfrm>
            <a:prstGeom prst="bentConnector3">
              <a:avLst>
                <a:gd name="adj1" fmla="val 86082"/>
              </a:avLst>
            </a:prstGeom>
            <a:ln w="28575">
              <a:tailEnd type="triangle"/>
            </a:ln>
          </p:spPr>
          <p:style>
            <a:lnRef idx="1">
              <a:schemeClr val="dk1"/>
            </a:lnRef>
            <a:fillRef idx="0">
              <a:schemeClr val="dk1"/>
            </a:fillRef>
            <a:effectRef idx="0">
              <a:schemeClr val="dk1"/>
            </a:effectRef>
            <a:fontRef idx="minor">
              <a:schemeClr val="tx1"/>
            </a:fontRef>
          </p:style>
        </p:cxnSp>
        <p:cxnSp>
          <p:nvCxnSpPr>
            <p:cNvPr id="51" name="Straight Arrow Connector 50">
              <a:extLst>
                <a:ext uri="{FF2B5EF4-FFF2-40B4-BE49-F238E27FC236}">
                  <a16:creationId xmlns:a16="http://schemas.microsoft.com/office/drawing/2014/main" id="{BCE052E6-2EE8-123C-39E9-20FD9BAF4CD2}"/>
                </a:ext>
              </a:extLst>
            </p:cNvPr>
            <p:cNvCxnSpPr>
              <a:cxnSpLocks/>
              <a:stCxn id="8" idx="0"/>
              <a:endCxn id="11" idx="2"/>
            </p:cNvCxnSpPr>
            <p:nvPr/>
          </p:nvCxnSpPr>
          <p:spPr>
            <a:xfrm flipH="1" flipV="1">
              <a:off x="6756396" y="4074156"/>
              <a:ext cx="3" cy="294643"/>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87287831-BA57-D91A-42FA-5728B0E471D7}"/>
                </a:ext>
              </a:extLst>
            </p:cNvPr>
            <p:cNvCxnSpPr>
              <a:cxnSpLocks/>
            </p:cNvCxnSpPr>
            <p:nvPr/>
          </p:nvCxnSpPr>
          <p:spPr>
            <a:xfrm flipV="1">
              <a:off x="8158084" y="2649216"/>
              <a:ext cx="0" cy="28956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946246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B3FE8-D33C-3A9E-F19E-46A1248A7EC3}"/>
              </a:ext>
            </a:extLst>
          </p:cNvPr>
          <p:cNvSpPr>
            <a:spLocks noGrp="1"/>
          </p:cNvSpPr>
          <p:nvPr>
            <p:ph type="title"/>
          </p:nvPr>
        </p:nvSpPr>
        <p:spPr/>
        <p:txBody>
          <a:bodyPr/>
          <a:lstStyle/>
          <a:p>
            <a:r>
              <a:rPr lang="en-US">
                <a:latin typeface="Bahnschrift Condensed"/>
              </a:rPr>
              <a:t>Who are here today?</a:t>
            </a:r>
            <a:endParaRPr lang="en-US"/>
          </a:p>
        </p:txBody>
      </p:sp>
      <p:sp>
        <p:nvSpPr>
          <p:cNvPr id="3" name="Text Placeholder 2">
            <a:extLst>
              <a:ext uri="{FF2B5EF4-FFF2-40B4-BE49-F238E27FC236}">
                <a16:creationId xmlns:a16="http://schemas.microsoft.com/office/drawing/2014/main" id="{9B29C4A9-7C6A-3234-4E58-2A799093CC12}"/>
              </a:ext>
            </a:extLst>
          </p:cNvPr>
          <p:cNvSpPr>
            <a:spLocks noGrp="1"/>
          </p:cNvSpPr>
          <p:nvPr>
            <p:ph type="body" idx="1"/>
          </p:nvPr>
        </p:nvSpPr>
        <p:spPr/>
        <p:txBody>
          <a:bodyPr/>
          <a:lstStyle/>
          <a:p>
            <a:r>
              <a:rPr lang="en-US">
                <a:latin typeface="Bierstadt"/>
              </a:rPr>
              <a:t>Stand up if you are (or identify as) ...</a:t>
            </a:r>
          </a:p>
          <a:p>
            <a:endParaRPr lang="en-US"/>
          </a:p>
          <a:p>
            <a:pPr marL="571500" indent="-342900">
              <a:buFont typeface="Arial"/>
              <a:buChar char="•"/>
            </a:pPr>
            <a:r>
              <a:rPr lang="en-US">
                <a:latin typeface="Bierstadt"/>
              </a:rPr>
              <a:t>A researcher</a:t>
            </a:r>
          </a:p>
          <a:p>
            <a:pPr marL="571500" indent="-342900">
              <a:buFont typeface="Arial"/>
              <a:buChar char="•"/>
            </a:pPr>
            <a:r>
              <a:rPr lang="en-US">
                <a:latin typeface="Bierstadt"/>
              </a:rPr>
              <a:t>A research data professional / data supporter</a:t>
            </a:r>
          </a:p>
          <a:p>
            <a:pPr marL="571500" indent="-342900">
              <a:buFont typeface="Arial"/>
              <a:buChar char="•"/>
            </a:pPr>
            <a:r>
              <a:rPr lang="en-US">
                <a:latin typeface="Bierstadt"/>
              </a:rPr>
              <a:t>Policy maker</a:t>
            </a:r>
          </a:p>
          <a:p>
            <a:pPr marL="571500" indent="-342900">
              <a:buFont typeface="Arial"/>
              <a:buChar char="•"/>
            </a:pPr>
            <a:r>
              <a:rPr lang="en-US">
                <a:latin typeface="Bierstadt"/>
              </a:rPr>
              <a:t>Other</a:t>
            </a:r>
            <a:endParaRPr lang="en-US"/>
          </a:p>
        </p:txBody>
      </p:sp>
      <p:pic>
        <p:nvPicPr>
          <p:cNvPr id="7" name="Picture 6" descr="A GIF of a dog standing up">
            <a:extLst>
              <a:ext uri="{FF2B5EF4-FFF2-40B4-BE49-F238E27FC236}">
                <a16:creationId xmlns:a16="http://schemas.microsoft.com/office/drawing/2014/main" id="{D2672DD9-DD84-E85E-A51F-0903A959F8F8}"/>
              </a:ext>
            </a:extLst>
          </p:cNvPr>
          <p:cNvPicPr>
            <a:picLocks noChangeAspect="1"/>
          </p:cNvPicPr>
          <p:nvPr/>
        </p:nvPicPr>
        <p:blipFill>
          <a:blip r:embed="rId2"/>
          <a:stretch>
            <a:fillRect/>
          </a:stretch>
        </p:blipFill>
        <p:spPr>
          <a:xfrm>
            <a:off x="7528560" y="911352"/>
            <a:ext cx="3810000" cy="3810000"/>
          </a:xfrm>
          <a:prstGeom prst="rect">
            <a:avLst/>
          </a:prstGeom>
        </p:spPr>
      </p:pic>
      <p:sp>
        <p:nvSpPr>
          <p:cNvPr id="8" name="TextBox 7">
            <a:extLst>
              <a:ext uri="{FF2B5EF4-FFF2-40B4-BE49-F238E27FC236}">
                <a16:creationId xmlns:a16="http://schemas.microsoft.com/office/drawing/2014/main" id="{F989E456-6721-754E-CCC0-7AFD7A354BA2}"/>
              </a:ext>
            </a:extLst>
          </p:cNvPr>
          <p:cNvSpPr txBox="1"/>
          <p:nvPr/>
        </p:nvSpPr>
        <p:spPr>
          <a:xfrm>
            <a:off x="9979707" y="4721352"/>
            <a:ext cx="1204176" cy="276999"/>
          </a:xfrm>
          <a:prstGeom prst="rect">
            <a:avLst/>
          </a:prstGeom>
          <a:noFill/>
        </p:spPr>
        <p:txBody>
          <a:bodyPr wrap="none" rtlCol="0">
            <a:spAutoFit/>
          </a:bodyPr>
          <a:lstStyle/>
          <a:p>
            <a:r>
              <a:rPr lang="en-US" sz="1200">
                <a:latin typeface="Bierstadt" panose="020B0004020202020204" pitchFamily="34" charset="0"/>
                <a:hlinkClick r:id="rId3"/>
              </a:rPr>
              <a:t>Giphy, @laff-tv</a:t>
            </a:r>
            <a:endParaRPr lang="en-US" sz="1200">
              <a:latin typeface="Bierstadt" panose="020B0004020202020204" pitchFamily="34" charset="0"/>
            </a:endParaRPr>
          </a:p>
        </p:txBody>
      </p:sp>
    </p:spTree>
    <p:extLst>
      <p:ext uri="{BB962C8B-B14F-4D97-AF65-F5344CB8AC3E}">
        <p14:creationId xmlns:p14="http://schemas.microsoft.com/office/powerpoint/2010/main" val="4085400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2DA74-0CA1-BD4E-B066-7C97E248188E}"/>
            </a:ext>
          </a:extLst>
        </p:cNvPr>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25C9DAF2-CA1A-6EC3-0F79-56BB7360CAC5}"/>
              </a:ext>
            </a:extLst>
          </p:cNvPr>
          <p:cNvSpPr>
            <a:spLocks noGrp="1"/>
          </p:cNvSpPr>
          <p:nvPr>
            <p:ph type="title" idx="4294967295"/>
          </p:nvPr>
        </p:nvSpPr>
        <p:spPr>
          <a:xfrm>
            <a:off x="1095272" y="2099284"/>
            <a:ext cx="6030262" cy="2044700"/>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nSpc>
                <a:spcPct val="85000"/>
              </a:lnSpc>
              <a:spcBef>
                <a:spcPts val="1000"/>
              </a:spcBef>
              <a:defRPr/>
            </a:pPr>
            <a:r>
              <a:rPr lang="nl-NL" sz="10500" err="1">
                <a:solidFill>
                  <a:schemeClr val="bg1"/>
                </a:solidFill>
                <a:latin typeface="Bahnschrift Condensed"/>
                <a:ea typeface="+mn-ea"/>
                <a:cs typeface="+mn-cs"/>
              </a:rPr>
              <a:t>Your</a:t>
            </a:r>
            <a:r>
              <a:rPr lang="nl-NL" sz="10500">
                <a:solidFill>
                  <a:schemeClr val="bg1"/>
                </a:solidFill>
                <a:latin typeface="Bahnschrift Condensed"/>
                <a:ea typeface="+mn-ea"/>
                <a:cs typeface="+mn-cs"/>
              </a:rPr>
              <a:t> input!</a:t>
            </a:r>
            <a:endParaRPr lang="en-US">
              <a:solidFill>
                <a:schemeClr val="bg1"/>
              </a:solidFill>
              <a:ea typeface="+mn-ea"/>
              <a:cs typeface="+mn-cs"/>
            </a:endParaRPr>
          </a:p>
        </p:txBody>
      </p:sp>
    </p:spTree>
    <p:extLst>
      <p:ext uri="{BB962C8B-B14F-4D97-AF65-F5344CB8AC3E}">
        <p14:creationId xmlns:p14="http://schemas.microsoft.com/office/powerpoint/2010/main" val="13641676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6EED6-99CE-13E8-D473-1597168CE8D8}"/>
              </a:ext>
            </a:extLst>
          </p:cNvPr>
          <p:cNvSpPr>
            <a:spLocks noGrp="1"/>
          </p:cNvSpPr>
          <p:nvPr>
            <p:ph type="title"/>
          </p:nvPr>
        </p:nvSpPr>
        <p:spPr>
          <a:xfrm>
            <a:off x="399476" y="344710"/>
            <a:ext cx="11405673" cy="824100"/>
          </a:xfrm>
        </p:spPr>
        <p:txBody>
          <a:bodyPr/>
          <a:lstStyle/>
          <a:p>
            <a:r>
              <a:rPr lang="en-US"/>
              <a:t>Exchange experiences</a:t>
            </a:r>
          </a:p>
        </p:txBody>
      </p:sp>
      <p:sp>
        <p:nvSpPr>
          <p:cNvPr id="3" name="Text Placeholder 2">
            <a:extLst>
              <a:ext uri="{FF2B5EF4-FFF2-40B4-BE49-F238E27FC236}">
                <a16:creationId xmlns:a16="http://schemas.microsoft.com/office/drawing/2014/main" id="{3F147927-29F1-C175-FC7C-F4D1C0202BFD}"/>
              </a:ext>
            </a:extLst>
          </p:cNvPr>
          <p:cNvSpPr>
            <a:spLocks noGrp="1"/>
          </p:cNvSpPr>
          <p:nvPr>
            <p:ph type="body" idx="1"/>
          </p:nvPr>
        </p:nvSpPr>
        <p:spPr>
          <a:xfrm>
            <a:off x="5147187" y="1329600"/>
            <a:ext cx="6657962" cy="4198800"/>
          </a:xfrm>
        </p:spPr>
        <p:txBody>
          <a:bodyPr>
            <a:normAutofit/>
          </a:bodyPr>
          <a:lstStyle/>
          <a:p>
            <a:pPr indent="0"/>
            <a:r>
              <a:rPr lang="en-US" sz="2800"/>
              <a:t>Recall an example of a recent situation where a problem you encountered revealed a gap in your existing knowledge or skills</a:t>
            </a:r>
          </a:p>
          <a:p>
            <a:pPr indent="0"/>
            <a:endParaRPr lang="en-US" sz="2800"/>
          </a:p>
          <a:p>
            <a:pPr indent="0"/>
            <a:r>
              <a:rPr lang="en-US" sz="2800"/>
              <a:t>Discuss with your </a:t>
            </a:r>
            <a:r>
              <a:rPr lang="en-US" sz="2800" err="1"/>
              <a:t>neighbour</a:t>
            </a:r>
            <a:endParaRPr lang="en-US" sz="2800"/>
          </a:p>
          <a:p>
            <a:pPr indent="0"/>
            <a:endParaRPr lang="en-US" sz="2800"/>
          </a:p>
          <a:p>
            <a:pPr indent="0"/>
            <a:r>
              <a:rPr lang="en-US" sz="2800">
                <a:latin typeface="Bierstadt"/>
              </a:rPr>
              <a:t>⏰ 5 minutes (in total)</a:t>
            </a:r>
            <a:endParaRPr lang="en-US" sz="2800"/>
          </a:p>
        </p:txBody>
      </p:sp>
      <p:pic>
        <p:nvPicPr>
          <p:cNvPr id="11" name="Picture 10">
            <a:extLst>
              <a:ext uri="{FF2B5EF4-FFF2-40B4-BE49-F238E27FC236}">
                <a16:creationId xmlns:a16="http://schemas.microsoft.com/office/drawing/2014/main" id="{6FF138FD-202B-D668-98D5-EBFF0CE469FC}"/>
              </a:ext>
              <a:ext uri="{C183D7F6-B498-43B3-948B-1728B52AA6E4}">
                <adec:decorative xmlns:adec="http://schemas.microsoft.com/office/drawing/2017/decorative" val="1"/>
              </a:ext>
            </a:extLst>
          </p:cNvPr>
          <p:cNvPicPr>
            <a:picLocks noChangeAspect="1"/>
          </p:cNvPicPr>
          <p:nvPr/>
        </p:nvPicPr>
        <p:blipFill>
          <a:blip r:embed="rId2"/>
          <a:stretch>
            <a:fillRect/>
          </a:stretch>
        </p:blipFill>
        <p:spPr>
          <a:xfrm>
            <a:off x="589874" y="1168810"/>
            <a:ext cx="4572000" cy="4572000"/>
          </a:xfrm>
          <a:prstGeom prst="rect">
            <a:avLst/>
          </a:prstGeom>
        </p:spPr>
      </p:pic>
      <p:sp>
        <p:nvSpPr>
          <p:cNvPr id="12" name="TextBox 11">
            <a:extLst>
              <a:ext uri="{FF2B5EF4-FFF2-40B4-BE49-F238E27FC236}">
                <a16:creationId xmlns:a16="http://schemas.microsoft.com/office/drawing/2014/main" id="{F0FC7A22-81C1-92DD-6BC3-47B6249D34BD}"/>
              </a:ext>
              <a:ext uri="{C183D7F6-B498-43B3-948B-1728B52AA6E4}">
                <adec:decorative xmlns:adec="http://schemas.microsoft.com/office/drawing/2017/decorative" val="1"/>
              </a:ext>
            </a:extLst>
          </p:cNvPr>
          <p:cNvSpPr txBox="1"/>
          <p:nvPr/>
        </p:nvSpPr>
        <p:spPr>
          <a:xfrm>
            <a:off x="589874" y="5740810"/>
            <a:ext cx="1314784" cy="276999"/>
          </a:xfrm>
          <a:prstGeom prst="rect">
            <a:avLst/>
          </a:prstGeom>
          <a:noFill/>
        </p:spPr>
        <p:txBody>
          <a:bodyPr wrap="none" rtlCol="0">
            <a:spAutoFit/>
          </a:bodyPr>
          <a:lstStyle/>
          <a:p>
            <a:r>
              <a:rPr lang="en-US" sz="1200">
                <a:latin typeface="Bierstadt" panose="020B0004020202020204" pitchFamily="34" charset="0"/>
                <a:hlinkClick r:id="rId3"/>
              </a:rPr>
              <a:t>Giphy, @dasding</a:t>
            </a:r>
            <a:endParaRPr lang="en-US" sz="1200">
              <a:latin typeface="Bierstadt" panose="020B0004020202020204" pitchFamily="34" charset="0"/>
            </a:endParaRPr>
          </a:p>
        </p:txBody>
      </p:sp>
    </p:spTree>
    <p:extLst>
      <p:ext uri="{BB962C8B-B14F-4D97-AF65-F5344CB8AC3E}">
        <p14:creationId xmlns:p14="http://schemas.microsoft.com/office/powerpoint/2010/main" val="22172471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9F80FD-D1DA-6AB0-5679-FF2E65078B67}"/>
              </a:ext>
            </a:extLst>
          </p:cNvPr>
          <p:cNvSpPr>
            <a:spLocks noGrp="1"/>
          </p:cNvSpPr>
          <p:nvPr>
            <p:ph type="title"/>
          </p:nvPr>
        </p:nvSpPr>
        <p:spPr>
          <a:xfrm>
            <a:off x="399476" y="344710"/>
            <a:ext cx="11254260" cy="824100"/>
          </a:xfrm>
        </p:spPr>
        <p:txBody>
          <a:bodyPr/>
          <a:lstStyle/>
          <a:p>
            <a:r>
              <a:rPr lang="en-US"/>
              <a:t>Write down your training needs (individual)</a:t>
            </a:r>
          </a:p>
        </p:txBody>
      </p:sp>
      <p:sp>
        <p:nvSpPr>
          <p:cNvPr id="3" name="Text Placeholder 2">
            <a:extLst>
              <a:ext uri="{FF2B5EF4-FFF2-40B4-BE49-F238E27FC236}">
                <a16:creationId xmlns:a16="http://schemas.microsoft.com/office/drawing/2014/main" id="{9BFACE59-4FC0-96FE-AEF2-A6C26A81C623}"/>
              </a:ext>
            </a:extLst>
          </p:cNvPr>
          <p:cNvSpPr>
            <a:spLocks noGrp="1"/>
          </p:cNvSpPr>
          <p:nvPr>
            <p:ph type="body" idx="1"/>
          </p:nvPr>
        </p:nvSpPr>
        <p:spPr>
          <a:xfrm>
            <a:off x="386850" y="1329599"/>
            <a:ext cx="5709150" cy="4805729"/>
          </a:xfrm>
        </p:spPr>
        <p:txBody>
          <a:bodyPr>
            <a:normAutofit fontScale="92500" lnSpcReduction="10000"/>
          </a:bodyPr>
          <a:lstStyle/>
          <a:p>
            <a:pPr marL="685800" indent="-457200">
              <a:buAutoNum type="arabicPeriod"/>
            </a:pPr>
            <a:r>
              <a:rPr lang="en-US" dirty="0" err="1"/>
              <a:t>Summarise</a:t>
            </a:r>
            <a:r>
              <a:rPr lang="en-US" dirty="0"/>
              <a:t> your need on a sticky note</a:t>
            </a:r>
          </a:p>
          <a:p>
            <a:pPr marL="685800" indent="-457200">
              <a:buAutoNum type="arabicPeriod"/>
            </a:pPr>
            <a:endParaRPr lang="en-US" dirty="0"/>
          </a:p>
          <a:p>
            <a:pPr marL="685800" indent="-457200">
              <a:buAutoNum type="arabicPeriod"/>
            </a:pPr>
            <a:r>
              <a:rPr lang="en-US" dirty="0"/>
              <a:t>Go to the category that best fits the scenario you just described and paste your sticky on it!</a:t>
            </a:r>
          </a:p>
          <a:p>
            <a:pPr marL="685800" indent="-457200">
              <a:buAutoNum type="arabicPeriod"/>
            </a:pPr>
            <a:endParaRPr lang="en-US" dirty="0"/>
          </a:p>
          <a:p>
            <a:pPr marL="685800" indent="-457200">
              <a:buAutoNum type="arabicPeriod"/>
            </a:pPr>
            <a:r>
              <a:rPr lang="en-US" dirty="0">
                <a:latin typeface="Bierstadt"/>
              </a:rPr>
              <a:t>If relevant, add other training needs as well (also in other categories). </a:t>
            </a:r>
            <a:r>
              <a:rPr lang="en-US" b="1" dirty="0">
                <a:latin typeface="Bierstadt"/>
              </a:rPr>
              <a:t>Don’t be shy!</a:t>
            </a:r>
          </a:p>
          <a:p>
            <a:pPr marL="228600" indent="0"/>
            <a:endParaRPr lang="en-US" dirty="0"/>
          </a:p>
          <a:p>
            <a:pPr marL="228600" indent="0"/>
            <a:r>
              <a:rPr lang="en-US" dirty="0">
                <a:latin typeface="Bierstadt"/>
              </a:rPr>
              <a:t>It is ok if you are not in the exact right category </a:t>
            </a:r>
            <a:r>
              <a:rPr lang="en-US" dirty="0">
                <a:latin typeface="Bierstadt"/>
                <a:sym typeface="Wingdings" panose="05000000000000000000" pitchFamily="2" charset="2"/>
              </a:rPr>
              <a:t> </a:t>
            </a:r>
            <a:endParaRPr lang="en-US" dirty="0">
              <a:latin typeface="Bierstadt"/>
            </a:endParaRPr>
          </a:p>
          <a:p>
            <a:pPr marL="228600" indent="0"/>
            <a:endParaRPr lang="en-US" dirty="0">
              <a:sym typeface="Wingdings" panose="05000000000000000000" pitchFamily="2" charset="2"/>
            </a:endParaRPr>
          </a:p>
          <a:p>
            <a:pPr marL="228600" indent="0"/>
            <a:r>
              <a:rPr lang="en-US" dirty="0"/>
              <a:t>⏰ max 10 minutes</a:t>
            </a:r>
          </a:p>
        </p:txBody>
      </p:sp>
      <p:sp>
        <p:nvSpPr>
          <p:cNvPr id="4" name="Text Placeholder 2">
            <a:extLst>
              <a:ext uri="{FF2B5EF4-FFF2-40B4-BE49-F238E27FC236}">
                <a16:creationId xmlns:a16="http://schemas.microsoft.com/office/drawing/2014/main" id="{C8A39027-9634-8313-0542-5FBB415BC293}"/>
              </a:ext>
            </a:extLst>
          </p:cNvPr>
          <p:cNvSpPr txBox="1">
            <a:spLocks/>
          </p:cNvSpPr>
          <p:nvPr/>
        </p:nvSpPr>
        <p:spPr>
          <a:xfrm>
            <a:off x="6096000" y="1329600"/>
            <a:ext cx="5557736" cy="4198800"/>
          </a:xfrm>
          <a:prstGeom prst="rect">
            <a:avLst/>
          </a:prstGeom>
          <a:solidFill>
            <a:srgbClr val="E81D25"/>
          </a:solidFill>
          <a:ln>
            <a:noFill/>
          </a:ln>
        </p:spPr>
        <p:txBody>
          <a:bodyPr spcFirstLastPara="1" wrap="square" lIns="121900" tIns="60925" rIns="121900" bIns="60925"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800"/>
              </a:spcBef>
              <a:spcAft>
                <a:spcPts val="0"/>
              </a:spcAft>
              <a:buClr>
                <a:schemeClr val="dk1"/>
              </a:buClr>
              <a:buSzPts val="2400"/>
              <a:buFont typeface="Calibri"/>
              <a:buNone/>
              <a:defRPr sz="2400" b="0" i="0" u="none" strike="noStrike" cap="none" baseline="0">
                <a:solidFill>
                  <a:schemeClr val="dk1"/>
                </a:solidFill>
                <a:latin typeface="Bierstadt" panose="020B0004020202020204" pitchFamily="34" charset="0"/>
                <a:ea typeface="Calibri"/>
                <a:cs typeface="Calibri"/>
                <a:sym typeface="Calibri"/>
              </a:defRPr>
            </a:lvl1pPr>
            <a:lvl2pPr marL="914400" marR="0" lvl="1" indent="-400050" algn="l" rtl="0">
              <a:lnSpc>
                <a:spcPct val="90000"/>
              </a:lnSpc>
              <a:spcBef>
                <a:spcPts val="400"/>
              </a:spcBef>
              <a:spcAft>
                <a:spcPts val="0"/>
              </a:spcAft>
              <a:buClr>
                <a:schemeClr val="dk1"/>
              </a:buClr>
              <a:buSzPts val="2700"/>
              <a:buFont typeface="Calibri"/>
              <a:buChar char="•"/>
              <a:defRPr sz="2100" b="0" i="0" u="none" strike="noStrike" cap="none">
                <a:solidFill>
                  <a:schemeClr val="dk1"/>
                </a:solidFill>
                <a:latin typeface="Calibri"/>
                <a:ea typeface="Calibri"/>
                <a:cs typeface="Calibri"/>
                <a:sym typeface="Calibri"/>
              </a:defRPr>
            </a:lvl2pPr>
            <a:lvl3pPr marL="1371600" marR="0" lvl="2" indent="-400050" algn="l" rtl="0">
              <a:lnSpc>
                <a:spcPct val="90000"/>
              </a:lnSpc>
              <a:spcBef>
                <a:spcPts val="400"/>
              </a:spcBef>
              <a:spcAft>
                <a:spcPts val="0"/>
              </a:spcAft>
              <a:buClr>
                <a:schemeClr val="dk1"/>
              </a:buClr>
              <a:buSzPts val="2700"/>
              <a:buFont typeface="Calibri"/>
              <a:buChar char="•"/>
              <a:defRPr sz="1800" b="0" i="0" u="none" strike="noStrike" cap="none">
                <a:solidFill>
                  <a:schemeClr val="dk1"/>
                </a:solidFill>
                <a:latin typeface="Calibri"/>
                <a:ea typeface="Calibri"/>
                <a:cs typeface="Calibri"/>
                <a:sym typeface="Calibri"/>
              </a:defRPr>
            </a:lvl3pPr>
            <a:lvl4pPr marL="1828800" marR="0" lvl="3"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4pPr>
            <a:lvl5pPr marL="2286000" marR="0" lvl="4"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5pPr>
            <a:lvl6pPr marL="2743200" marR="0" lvl="5"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6pPr>
            <a:lvl7pPr marL="3200400" marR="0" lvl="6"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7pPr>
            <a:lvl8pPr marL="3657600" marR="0" lvl="7"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8pPr>
            <a:lvl9pPr marL="4114800" marR="0" lvl="8"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9pPr>
          </a:lstStyle>
          <a:p>
            <a:pPr marL="228600" indent="0"/>
            <a:br>
              <a:rPr lang="en-US" b="1" dirty="0">
                <a:solidFill>
                  <a:schemeClr val="bg1"/>
                </a:solidFill>
                <a:latin typeface="Bierstadt"/>
              </a:rPr>
            </a:br>
            <a:r>
              <a:rPr lang="en-US" b="1" dirty="0">
                <a:solidFill>
                  <a:schemeClr val="bg1"/>
                </a:solidFill>
                <a:latin typeface="Bierstadt"/>
              </a:rPr>
              <a:t>Competency areas</a:t>
            </a:r>
            <a:r>
              <a:rPr lang="en-US" dirty="0">
                <a:solidFill>
                  <a:schemeClr val="bg1"/>
                </a:solidFill>
                <a:latin typeface="Bierstadt"/>
              </a:rPr>
              <a:t>:</a:t>
            </a:r>
          </a:p>
          <a:p>
            <a:pPr marL="228600" indent="0"/>
            <a:r>
              <a:rPr lang="en-US" dirty="0">
                <a:solidFill>
                  <a:schemeClr val="bg1"/>
                </a:solidFill>
              </a:rPr>
              <a:t>1. RDM, FAIR, Open science</a:t>
            </a:r>
          </a:p>
          <a:p>
            <a:pPr marL="228600" indent="0"/>
            <a:r>
              <a:rPr lang="en-US" dirty="0">
                <a:solidFill>
                  <a:schemeClr val="bg1"/>
                </a:solidFill>
              </a:rPr>
              <a:t>2. Research software management</a:t>
            </a:r>
          </a:p>
          <a:p>
            <a:pPr marL="228600" indent="0"/>
            <a:r>
              <a:rPr lang="en-US" dirty="0">
                <a:solidFill>
                  <a:schemeClr val="bg1"/>
                </a:solidFill>
              </a:rPr>
              <a:t>3. Data infrastructure</a:t>
            </a:r>
          </a:p>
          <a:p>
            <a:pPr marL="228600" indent="0"/>
            <a:r>
              <a:rPr lang="en-US" dirty="0">
                <a:solidFill>
                  <a:schemeClr val="bg1"/>
                </a:solidFill>
              </a:rPr>
              <a:t>4. Policy and governance</a:t>
            </a:r>
          </a:p>
          <a:p>
            <a:pPr marL="228600" indent="0"/>
            <a:r>
              <a:rPr lang="en-US" dirty="0">
                <a:solidFill>
                  <a:schemeClr val="bg1"/>
                </a:solidFill>
              </a:rPr>
              <a:t>5. Legal and ethical responsibilities</a:t>
            </a:r>
          </a:p>
          <a:p>
            <a:pPr marL="228600" indent="0"/>
            <a:r>
              <a:rPr lang="en-US" dirty="0">
                <a:solidFill>
                  <a:schemeClr val="bg1"/>
                </a:solidFill>
              </a:rPr>
              <a:t>6. Training and awareness raising</a:t>
            </a:r>
          </a:p>
          <a:p>
            <a:pPr marL="228600" indent="0"/>
            <a:r>
              <a:rPr lang="en-US" dirty="0">
                <a:solidFill>
                  <a:schemeClr val="bg1"/>
                </a:solidFill>
                <a:latin typeface="Bierstadt"/>
              </a:rPr>
              <a:t>7. Transversal skills</a:t>
            </a:r>
          </a:p>
        </p:txBody>
      </p:sp>
    </p:spTree>
    <p:extLst>
      <p:ext uri="{BB962C8B-B14F-4D97-AF65-F5344CB8AC3E}">
        <p14:creationId xmlns:p14="http://schemas.microsoft.com/office/powerpoint/2010/main" val="24251260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8FA99-1F54-B1D3-D0AD-69E13AA1FD6C}"/>
              </a:ext>
            </a:extLst>
          </p:cNvPr>
          <p:cNvSpPr>
            <a:spLocks noGrp="1"/>
          </p:cNvSpPr>
          <p:nvPr>
            <p:ph type="title"/>
          </p:nvPr>
        </p:nvSpPr>
        <p:spPr/>
        <p:txBody>
          <a:bodyPr/>
          <a:lstStyle/>
          <a:p>
            <a:r>
              <a:rPr lang="en-US"/>
              <a:t>Discuss training needs (groups)</a:t>
            </a:r>
          </a:p>
        </p:txBody>
      </p:sp>
      <p:sp>
        <p:nvSpPr>
          <p:cNvPr id="3" name="Text Placeholder 2">
            <a:extLst>
              <a:ext uri="{FF2B5EF4-FFF2-40B4-BE49-F238E27FC236}">
                <a16:creationId xmlns:a16="http://schemas.microsoft.com/office/drawing/2014/main" id="{FA9AFC55-02B2-67F5-79A0-87B74BAF982D}"/>
              </a:ext>
            </a:extLst>
          </p:cNvPr>
          <p:cNvSpPr>
            <a:spLocks noGrp="1"/>
          </p:cNvSpPr>
          <p:nvPr>
            <p:ph type="body" idx="1"/>
          </p:nvPr>
        </p:nvSpPr>
        <p:spPr>
          <a:xfrm>
            <a:off x="386850" y="1329600"/>
            <a:ext cx="5979476" cy="4198800"/>
          </a:xfrm>
        </p:spPr>
        <p:txBody>
          <a:bodyPr>
            <a:normAutofit/>
          </a:bodyPr>
          <a:lstStyle/>
          <a:p>
            <a:r>
              <a:rPr lang="en-US"/>
              <a:t>With the people in ‘your’ category:</a:t>
            </a:r>
          </a:p>
          <a:p>
            <a:pPr marL="571500" indent="-342900">
              <a:buFont typeface="Arial" panose="020B0604020202020204" pitchFamily="34" charset="0"/>
              <a:buChar char="•"/>
            </a:pPr>
            <a:r>
              <a:rPr lang="en-US"/>
              <a:t>Cluster training needs (if relevant)</a:t>
            </a:r>
          </a:p>
          <a:p>
            <a:pPr marL="571500" indent="-342900">
              <a:buFont typeface="Arial" panose="020B0604020202020204" pitchFamily="34" charset="0"/>
              <a:buChar char="•"/>
            </a:pPr>
            <a:r>
              <a:rPr lang="en-US"/>
              <a:t>Give each other tips: </a:t>
            </a:r>
          </a:p>
          <a:p>
            <a:pPr marL="1028700" lvl="1" indent="-342900">
              <a:buFont typeface="Arial" panose="020B0604020202020204" pitchFamily="34" charset="0"/>
              <a:buChar char="•"/>
            </a:pPr>
            <a:r>
              <a:rPr lang="en-US"/>
              <a:t>How have others gained these skills? </a:t>
            </a:r>
          </a:p>
          <a:p>
            <a:pPr marL="1028700" lvl="1" indent="-342900">
              <a:buFont typeface="Arial" panose="020B0604020202020204" pitchFamily="34" charset="0"/>
              <a:buChar char="•"/>
            </a:pPr>
            <a:r>
              <a:rPr lang="en-US"/>
              <a:t>Are there already relevant trainings? </a:t>
            </a:r>
          </a:p>
          <a:p>
            <a:pPr marL="1028700" lvl="1" indent="-342900">
              <a:buFont typeface="Arial" panose="020B0604020202020204" pitchFamily="34" charset="0"/>
              <a:buChar char="•"/>
            </a:pPr>
            <a:r>
              <a:rPr lang="en-US"/>
              <a:t>Write on a sticky note.</a:t>
            </a:r>
          </a:p>
          <a:p>
            <a:pPr marL="571500" indent="-342900">
              <a:buFont typeface="Arial"/>
              <a:buChar char="•"/>
            </a:pPr>
            <a:r>
              <a:rPr lang="en-US">
                <a:latin typeface="Bierstadt"/>
              </a:rPr>
              <a:t>Time left? Visit another category</a:t>
            </a:r>
          </a:p>
          <a:p>
            <a:pPr marL="571500" indent="-342900">
              <a:buFont typeface="Arial"/>
              <a:buChar char="•"/>
            </a:pPr>
            <a:r>
              <a:rPr lang="en-US" dirty="0">
                <a:latin typeface="Bierstadt"/>
              </a:rPr>
              <a:t>Plenary summary per category</a:t>
            </a:r>
          </a:p>
          <a:p>
            <a:pPr marL="571500" indent="-342900">
              <a:buFont typeface="Arial"/>
              <a:buChar char="•"/>
            </a:pPr>
            <a:endParaRPr lang="en-US">
              <a:latin typeface="Bierstadt"/>
            </a:endParaRPr>
          </a:p>
          <a:p>
            <a:pPr marL="228600" indent="0"/>
            <a:r>
              <a:rPr lang="en-US"/>
              <a:t>⏰ 15 minutes</a:t>
            </a:r>
          </a:p>
        </p:txBody>
      </p:sp>
      <p:pic>
        <p:nvPicPr>
          <p:cNvPr id="5" name="Picture 4" descr="A GIF of animated figures throwing sticky notes on a blueprint">
            <a:extLst>
              <a:ext uri="{FF2B5EF4-FFF2-40B4-BE49-F238E27FC236}">
                <a16:creationId xmlns:a16="http://schemas.microsoft.com/office/drawing/2014/main" id="{644D4D4B-3111-5F49-8BE0-3EABEE67757B}"/>
              </a:ext>
            </a:extLst>
          </p:cNvPr>
          <p:cNvPicPr>
            <a:picLocks noChangeAspect="1"/>
          </p:cNvPicPr>
          <p:nvPr/>
        </p:nvPicPr>
        <p:blipFill>
          <a:blip r:embed="rId4"/>
          <a:stretch>
            <a:fillRect/>
          </a:stretch>
        </p:blipFill>
        <p:spPr>
          <a:xfrm>
            <a:off x="6366326" y="1862492"/>
            <a:ext cx="5574762" cy="3133016"/>
          </a:xfrm>
          <a:prstGeom prst="rect">
            <a:avLst/>
          </a:prstGeom>
        </p:spPr>
      </p:pic>
      <p:sp>
        <p:nvSpPr>
          <p:cNvPr id="6" name="TextBox 5">
            <a:extLst>
              <a:ext uri="{FF2B5EF4-FFF2-40B4-BE49-F238E27FC236}">
                <a16:creationId xmlns:a16="http://schemas.microsoft.com/office/drawing/2014/main" id="{81A2E82B-5500-80E6-6718-D8A832941BAB}"/>
              </a:ext>
            </a:extLst>
          </p:cNvPr>
          <p:cNvSpPr txBox="1"/>
          <p:nvPr/>
        </p:nvSpPr>
        <p:spPr>
          <a:xfrm>
            <a:off x="9860334" y="4995508"/>
            <a:ext cx="1863011" cy="276999"/>
          </a:xfrm>
          <a:prstGeom prst="rect">
            <a:avLst/>
          </a:prstGeom>
          <a:noFill/>
        </p:spPr>
        <p:txBody>
          <a:bodyPr wrap="none" rtlCol="0">
            <a:spAutoFit/>
          </a:bodyPr>
          <a:lstStyle/>
          <a:p>
            <a:r>
              <a:rPr lang="en-US" sz="1200">
                <a:latin typeface="Bierstadt" panose="020B0004020202020204" pitchFamily="34" charset="0"/>
                <a:hlinkClick r:id="rId5"/>
              </a:rPr>
              <a:t>Giphy, @masonrystudios</a:t>
            </a:r>
            <a:endParaRPr lang="en-US" sz="1200">
              <a:latin typeface="Bierstadt" panose="020B0004020202020204" pitchFamily="34" charset="0"/>
            </a:endParaRPr>
          </a:p>
        </p:txBody>
      </p:sp>
    </p:spTree>
    <p:extLst>
      <p:ext uri="{BB962C8B-B14F-4D97-AF65-F5344CB8AC3E}">
        <p14:creationId xmlns:p14="http://schemas.microsoft.com/office/powerpoint/2010/main" val="2472517161"/>
      </p:ext>
    </p:extLst>
  </p:cSld>
  <p:clrMapOvr>
    <a:masterClrMapping/>
  </p:clrMapOvr>
  <p:extLst>
    <p:ext uri="{6950BFC3-D8DA-4A85-94F7-54DA5524770B}">
      <p188:commentRel xmlns:p188="http://schemas.microsoft.com/office/powerpoint/2018/8/main"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BC3BB3-45CB-03CD-103C-23945F8E3BE3}"/>
              </a:ext>
            </a:extLst>
          </p:cNvPr>
          <p:cNvSpPr>
            <a:spLocks noGrp="1"/>
          </p:cNvSpPr>
          <p:nvPr>
            <p:ph type="title"/>
          </p:nvPr>
        </p:nvSpPr>
        <p:spPr/>
        <p:txBody>
          <a:bodyPr/>
          <a:lstStyle/>
          <a:p>
            <a:r>
              <a:rPr lang="en-US" err="1"/>
              <a:t>Prioritising</a:t>
            </a:r>
            <a:r>
              <a:rPr lang="en-US"/>
              <a:t> needs (individual)</a:t>
            </a:r>
          </a:p>
        </p:txBody>
      </p:sp>
      <p:sp>
        <p:nvSpPr>
          <p:cNvPr id="3" name="Text Placeholder 2">
            <a:extLst>
              <a:ext uri="{FF2B5EF4-FFF2-40B4-BE49-F238E27FC236}">
                <a16:creationId xmlns:a16="http://schemas.microsoft.com/office/drawing/2014/main" id="{5156472C-4F66-02B4-9B4D-260CE9F8600F}"/>
              </a:ext>
            </a:extLst>
          </p:cNvPr>
          <p:cNvSpPr>
            <a:spLocks noGrp="1"/>
          </p:cNvSpPr>
          <p:nvPr>
            <p:ph type="body" idx="1"/>
          </p:nvPr>
        </p:nvSpPr>
        <p:spPr>
          <a:xfrm>
            <a:off x="5582386" y="1329600"/>
            <a:ext cx="6222763" cy="4198800"/>
          </a:xfrm>
        </p:spPr>
        <p:txBody>
          <a:bodyPr/>
          <a:lstStyle/>
          <a:p>
            <a:pPr indent="0"/>
            <a:r>
              <a:rPr lang="en-US" b="1"/>
              <a:t>Which training needs have priority for the community of data professionals?</a:t>
            </a:r>
          </a:p>
          <a:p>
            <a:pPr indent="0"/>
            <a:endParaRPr lang="en-US"/>
          </a:p>
          <a:p>
            <a:pPr indent="0"/>
            <a:r>
              <a:rPr lang="en-US">
                <a:latin typeface="Bierstadt"/>
              </a:rPr>
              <a:t>Dot voting: Paste </a:t>
            </a:r>
            <a:r>
              <a:rPr lang="en-US" dirty="0">
                <a:latin typeface="Bierstadt"/>
              </a:rPr>
              <a:t>3 </a:t>
            </a:r>
            <a:r>
              <a:rPr lang="en-US">
                <a:latin typeface="Bierstadt"/>
              </a:rPr>
              <a:t>dot stickers on the training </a:t>
            </a:r>
            <a:r>
              <a:rPr lang="en-US" dirty="0">
                <a:latin typeface="Bierstadt"/>
              </a:rPr>
              <a:t>need(s) </a:t>
            </a:r>
            <a:r>
              <a:rPr lang="en-US">
                <a:latin typeface="Bierstadt"/>
              </a:rPr>
              <a:t>that you think deserve the highest priority</a:t>
            </a:r>
          </a:p>
          <a:p>
            <a:pPr indent="0"/>
            <a:endParaRPr lang="en-US"/>
          </a:p>
          <a:p>
            <a:pPr indent="0"/>
            <a:r>
              <a:rPr lang="en-US"/>
              <a:t>⏰</a:t>
            </a:r>
            <a:r>
              <a:rPr lang="en-US" dirty="0"/>
              <a:t>  max</a:t>
            </a:r>
            <a:r>
              <a:rPr lang="en-US"/>
              <a:t> 10 minutes</a:t>
            </a:r>
          </a:p>
        </p:txBody>
      </p:sp>
      <p:pic>
        <p:nvPicPr>
          <p:cNvPr id="9" name="Picture 8">
            <a:extLst>
              <a:ext uri="{FF2B5EF4-FFF2-40B4-BE49-F238E27FC236}">
                <a16:creationId xmlns:a16="http://schemas.microsoft.com/office/drawing/2014/main" id="{635091CF-7376-EDB2-A2D1-6E445D3DE1F6}"/>
              </a:ext>
              <a:ext uri="{C183D7F6-B498-43B3-948B-1728B52AA6E4}">
                <adec:decorative xmlns:adec="http://schemas.microsoft.com/office/drawing/2017/decorative" val="1"/>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510675" y="1815375"/>
            <a:ext cx="5071712" cy="3384506"/>
          </a:xfrm>
          <a:prstGeom prst="rect">
            <a:avLst/>
          </a:prstGeom>
        </p:spPr>
      </p:pic>
    </p:spTree>
    <p:extLst>
      <p:ext uri="{BB962C8B-B14F-4D97-AF65-F5344CB8AC3E}">
        <p14:creationId xmlns:p14="http://schemas.microsoft.com/office/powerpoint/2010/main" val="2232244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CC5B9-37FB-46A4-DE18-21BD89F3D167}"/>
              </a:ext>
            </a:extLst>
          </p:cNvPr>
          <p:cNvSpPr>
            <a:spLocks noGrp="1"/>
          </p:cNvSpPr>
          <p:nvPr>
            <p:ph type="title"/>
          </p:nvPr>
        </p:nvSpPr>
        <p:spPr/>
        <p:txBody>
          <a:bodyPr/>
          <a:lstStyle/>
          <a:p>
            <a:r>
              <a:rPr lang="en-US"/>
              <a:t>Agenda</a:t>
            </a:r>
          </a:p>
        </p:txBody>
      </p:sp>
      <p:sp>
        <p:nvSpPr>
          <p:cNvPr id="3" name="Text Placeholder 2">
            <a:extLst>
              <a:ext uri="{FF2B5EF4-FFF2-40B4-BE49-F238E27FC236}">
                <a16:creationId xmlns:a16="http://schemas.microsoft.com/office/drawing/2014/main" id="{7B48116F-2497-62C5-5689-EBBDE4712F7D}"/>
              </a:ext>
            </a:extLst>
          </p:cNvPr>
          <p:cNvSpPr>
            <a:spLocks noGrp="1"/>
          </p:cNvSpPr>
          <p:nvPr>
            <p:ph type="body" idx="1"/>
          </p:nvPr>
        </p:nvSpPr>
        <p:spPr/>
        <p:txBody>
          <a:bodyPr/>
          <a:lstStyle/>
          <a:p>
            <a:pPr marL="228600" indent="0"/>
            <a:r>
              <a:rPr lang="en-GB">
                <a:latin typeface="Bierstadt"/>
              </a:rPr>
              <a:t>👂 Introduction RDNL project </a:t>
            </a:r>
            <a:br>
              <a:rPr lang="en-GB">
                <a:latin typeface="Bierstadt"/>
              </a:rPr>
            </a:br>
            <a:endParaRPr lang="en-US"/>
          </a:p>
          <a:p>
            <a:pPr marL="228600" indent="0"/>
            <a:r>
              <a:rPr lang="en-GB">
                <a:latin typeface="Bierstadt"/>
              </a:rPr>
              <a:t>✏️ Training needs</a:t>
            </a:r>
            <a:br>
              <a:rPr lang="en-GB">
                <a:latin typeface="Bierstadt"/>
              </a:rPr>
            </a:br>
            <a:endParaRPr lang="en-GB"/>
          </a:p>
          <a:p>
            <a:pPr marL="228600" indent="0"/>
            <a:r>
              <a:rPr lang="en-GB">
                <a:latin typeface="Bierstadt"/>
              </a:rPr>
              <a:t>✏️ Discussion in groups</a:t>
            </a:r>
            <a:br>
              <a:rPr lang="en-GB">
                <a:latin typeface="Bierstadt"/>
              </a:rPr>
            </a:br>
            <a:endParaRPr lang="en-GB">
              <a:latin typeface="Bierstadt"/>
            </a:endParaRPr>
          </a:p>
          <a:p>
            <a:pPr marL="228600" indent="0"/>
            <a:r>
              <a:rPr lang="en-GB">
                <a:latin typeface="Bierstadt"/>
              </a:rPr>
              <a:t>✏️ Shared decision making</a:t>
            </a:r>
            <a:br>
              <a:rPr lang="en-GB">
                <a:latin typeface="Bierstadt"/>
              </a:rPr>
            </a:br>
            <a:endParaRPr lang="en-GB"/>
          </a:p>
          <a:p>
            <a:pPr marL="228600" indent="0"/>
            <a:r>
              <a:rPr lang="en-GB">
                <a:latin typeface="Bierstadt"/>
              </a:rPr>
              <a:t>👂 Wrap-up</a:t>
            </a:r>
          </a:p>
          <a:p>
            <a:endParaRPr lang="en-US"/>
          </a:p>
        </p:txBody>
      </p:sp>
    </p:spTree>
    <p:extLst>
      <p:ext uri="{BB962C8B-B14F-4D97-AF65-F5344CB8AC3E}">
        <p14:creationId xmlns:p14="http://schemas.microsoft.com/office/powerpoint/2010/main" val="35274994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8FA45E-2FCA-B97E-1FFC-EFC5827A7D0F}"/>
            </a:ext>
          </a:extLst>
        </p:cNvPr>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1E742873-D21D-1554-80BB-C8FF0E43CB42}"/>
              </a:ext>
            </a:extLst>
          </p:cNvPr>
          <p:cNvSpPr>
            <a:spLocks noGrp="1"/>
          </p:cNvSpPr>
          <p:nvPr>
            <p:ph type="title" idx="4294967295"/>
          </p:nvPr>
        </p:nvSpPr>
        <p:spPr>
          <a:xfrm>
            <a:off x="1095272" y="2099284"/>
            <a:ext cx="6030262" cy="2044700"/>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nSpc>
                <a:spcPct val="85000"/>
              </a:lnSpc>
              <a:spcBef>
                <a:spcPts val="1000"/>
              </a:spcBef>
              <a:defRPr/>
            </a:pPr>
            <a:r>
              <a:rPr lang="nl-NL" sz="10500" err="1">
                <a:solidFill>
                  <a:schemeClr val="bg1"/>
                </a:solidFill>
                <a:latin typeface="Bahnschrift Condensed"/>
                <a:ea typeface="+mn-ea"/>
                <a:cs typeface="+mn-cs"/>
              </a:rPr>
              <a:t>Wrap</a:t>
            </a:r>
            <a:r>
              <a:rPr lang="nl-NL" sz="10500">
                <a:solidFill>
                  <a:schemeClr val="bg1"/>
                </a:solidFill>
                <a:latin typeface="Bahnschrift Condensed"/>
                <a:ea typeface="+mn-ea"/>
                <a:cs typeface="+mn-cs"/>
              </a:rPr>
              <a:t>-up</a:t>
            </a:r>
            <a:endParaRPr lang="en-US">
              <a:solidFill>
                <a:schemeClr val="bg1"/>
              </a:solidFill>
              <a:ea typeface="+mn-ea"/>
              <a:cs typeface="+mn-cs"/>
            </a:endParaRPr>
          </a:p>
        </p:txBody>
      </p:sp>
    </p:spTree>
    <p:extLst>
      <p:ext uri="{BB962C8B-B14F-4D97-AF65-F5344CB8AC3E}">
        <p14:creationId xmlns:p14="http://schemas.microsoft.com/office/powerpoint/2010/main" val="29740054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81074-CE27-A0F4-D8C7-181F84D4C87E}"/>
              </a:ext>
            </a:extLst>
          </p:cNvPr>
          <p:cNvSpPr>
            <a:spLocks noGrp="1"/>
          </p:cNvSpPr>
          <p:nvPr>
            <p:ph type="title"/>
          </p:nvPr>
        </p:nvSpPr>
        <p:spPr/>
        <p:txBody>
          <a:bodyPr/>
          <a:lstStyle/>
          <a:p>
            <a:r>
              <a:rPr lang="en-US"/>
              <a:t>Recap</a:t>
            </a:r>
          </a:p>
        </p:txBody>
      </p:sp>
      <p:sp>
        <p:nvSpPr>
          <p:cNvPr id="3" name="Text Placeholder 2">
            <a:extLst>
              <a:ext uri="{FF2B5EF4-FFF2-40B4-BE49-F238E27FC236}">
                <a16:creationId xmlns:a16="http://schemas.microsoft.com/office/drawing/2014/main" id="{C8BC5245-E74E-F25D-4B6D-763B6157F8E1}"/>
              </a:ext>
            </a:extLst>
          </p:cNvPr>
          <p:cNvSpPr>
            <a:spLocks noGrp="1"/>
          </p:cNvSpPr>
          <p:nvPr>
            <p:ph type="body" idx="1"/>
          </p:nvPr>
        </p:nvSpPr>
        <p:spPr>
          <a:xfrm>
            <a:off x="386850" y="1329600"/>
            <a:ext cx="6624536" cy="4176255"/>
          </a:xfrm>
        </p:spPr>
        <p:txBody>
          <a:bodyPr>
            <a:normAutofit/>
          </a:bodyPr>
          <a:lstStyle/>
          <a:p>
            <a:pPr marL="228600" indent="0"/>
            <a:r>
              <a:rPr lang="en-US" b="1"/>
              <a:t>This platform is for you!</a:t>
            </a:r>
          </a:p>
          <a:p>
            <a:pPr marL="228600" indent="0"/>
            <a:endParaRPr lang="en-US" b="1"/>
          </a:p>
          <a:p>
            <a:pPr marL="228600" indent="0"/>
            <a:r>
              <a:rPr lang="en-US"/>
              <a:t>We will…</a:t>
            </a:r>
          </a:p>
          <a:p>
            <a:pPr marL="571500" indent="-342900">
              <a:buFont typeface="Arial" panose="020B0604020202020204" pitchFamily="34" charset="0"/>
              <a:buChar char="•"/>
            </a:pPr>
            <a:r>
              <a:rPr lang="en-US"/>
              <a:t>take your input into account in development of the training </a:t>
            </a:r>
            <a:r>
              <a:rPr lang="en-US" err="1"/>
              <a:t>programme</a:t>
            </a:r>
            <a:br>
              <a:rPr lang="en-US"/>
            </a:br>
            <a:endParaRPr lang="en-US"/>
          </a:p>
          <a:p>
            <a:pPr marL="571500" indent="-342900">
              <a:buFont typeface="Arial" panose="020B0604020202020204" pitchFamily="34" charset="0"/>
              <a:buChar char="•"/>
            </a:pPr>
            <a:r>
              <a:rPr lang="en-US"/>
              <a:t>collaborate with other training providers</a:t>
            </a:r>
            <a:br>
              <a:rPr lang="en-US"/>
            </a:br>
            <a:endParaRPr lang="en-US"/>
          </a:p>
          <a:p>
            <a:pPr marL="571500" indent="-342900">
              <a:buFont typeface="Arial" panose="020B0604020202020204" pitchFamily="34" charset="0"/>
              <a:buChar char="•"/>
            </a:pPr>
            <a:r>
              <a:rPr lang="en-US"/>
              <a:t>ask for your input at many more stages of the project</a:t>
            </a:r>
          </a:p>
        </p:txBody>
      </p:sp>
      <p:pic>
        <p:nvPicPr>
          <p:cNvPr id="1026" name="Picture 2" descr="A GIF of a dog with the text Thank you">
            <a:extLst>
              <a:ext uri="{FF2B5EF4-FFF2-40B4-BE49-F238E27FC236}">
                <a16:creationId xmlns:a16="http://schemas.microsoft.com/office/drawing/2014/main" id="{B3F9DFCE-D1D6-CF89-DB66-E1C480C650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11386" y="1762125"/>
            <a:ext cx="4552950" cy="333375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a:extLst>
              <a:ext uri="{FF2B5EF4-FFF2-40B4-BE49-F238E27FC236}">
                <a16:creationId xmlns:a16="http://schemas.microsoft.com/office/drawing/2014/main" id="{CD307B86-7B0A-6990-A54C-174C3C7F22B5}"/>
              </a:ext>
            </a:extLst>
          </p:cNvPr>
          <p:cNvSpPr txBox="1"/>
          <p:nvPr/>
        </p:nvSpPr>
        <p:spPr>
          <a:xfrm>
            <a:off x="9701325" y="5095875"/>
            <a:ext cx="1473480" cy="276999"/>
          </a:xfrm>
          <a:prstGeom prst="rect">
            <a:avLst/>
          </a:prstGeom>
          <a:noFill/>
        </p:spPr>
        <p:txBody>
          <a:bodyPr wrap="none" rtlCol="0">
            <a:spAutoFit/>
          </a:bodyPr>
          <a:lstStyle/>
          <a:p>
            <a:r>
              <a:rPr lang="en-US" sz="1200" dirty="0" err="1">
                <a:latin typeface="Bierstadt" panose="020B0004020202020204" pitchFamily="34" charset="0"/>
                <a:hlinkClick r:id="rId3"/>
              </a:rPr>
              <a:t>Giphy</a:t>
            </a:r>
            <a:r>
              <a:rPr lang="en-US" sz="1200" dirty="0">
                <a:latin typeface="Bierstadt" panose="020B0004020202020204" pitchFamily="34" charset="0"/>
                <a:hlinkClick r:id="rId3"/>
              </a:rPr>
              <a:t>, @moodman</a:t>
            </a:r>
            <a:endParaRPr lang="en-US" sz="1200" dirty="0">
              <a:latin typeface="Bierstadt" panose="020B0004020202020204" pitchFamily="34" charset="0"/>
            </a:endParaRPr>
          </a:p>
        </p:txBody>
      </p:sp>
    </p:spTree>
    <p:extLst>
      <p:ext uri="{BB962C8B-B14F-4D97-AF65-F5344CB8AC3E}">
        <p14:creationId xmlns:p14="http://schemas.microsoft.com/office/powerpoint/2010/main" val="3268539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AE719-E8F9-1323-3EE9-2769B5021FC8}"/>
              </a:ext>
            </a:extLst>
          </p:cNvPr>
          <p:cNvSpPr>
            <a:spLocks noGrp="1"/>
          </p:cNvSpPr>
          <p:nvPr>
            <p:ph type="title"/>
          </p:nvPr>
        </p:nvSpPr>
        <p:spPr/>
        <p:txBody>
          <a:bodyPr/>
          <a:lstStyle/>
          <a:p>
            <a:r>
              <a:rPr lang="en-US"/>
              <a:t>Get involved</a:t>
            </a:r>
          </a:p>
        </p:txBody>
      </p:sp>
      <p:sp>
        <p:nvSpPr>
          <p:cNvPr id="3" name="Text Placeholder 2">
            <a:extLst>
              <a:ext uri="{FF2B5EF4-FFF2-40B4-BE49-F238E27FC236}">
                <a16:creationId xmlns:a16="http://schemas.microsoft.com/office/drawing/2014/main" id="{655FA7C0-1577-1730-9F15-F4841156572F}"/>
              </a:ext>
            </a:extLst>
          </p:cNvPr>
          <p:cNvSpPr>
            <a:spLocks noGrp="1"/>
          </p:cNvSpPr>
          <p:nvPr>
            <p:ph type="body" idx="1"/>
          </p:nvPr>
        </p:nvSpPr>
        <p:spPr>
          <a:xfrm>
            <a:off x="386850" y="1329599"/>
            <a:ext cx="11418300" cy="4814025"/>
          </a:xfrm>
        </p:spPr>
        <p:txBody>
          <a:bodyPr>
            <a:normAutofit fontScale="85000" lnSpcReduction="20000"/>
          </a:bodyPr>
          <a:lstStyle/>
          <a:p>
            <a:pPr marL="228600" indent="0"/>
            <a:r>
              <a:rPr lang="en-US" b="1" dirty="0"/>
              <a:t>Do you want to:</a:t>
            </a:r>
            <a:endParaRPr lang="en-US" dirty="0"/>
          </a:p>
          <a:p>
            <a:pPr marL="571500" indent="-342900">
              <a:buFont typeface="Arial" panose="020B0604020202020204" pitchFamily="34" charset="0"/>
              <a:buChar char="•"/>
            </a:pPr>
            <a:r>
              <a:rPr lang="en-US" dirty="0"/>
              <a:t>Keep up-to-date?</a:t>
            </a:r>
          </a:p>
          <a:p>
            <a:pPr marL="571500" indent="-342900">
              <a:buFont typeface="Arial" panose="020B0604020202020204" pitchFamily="34" charset="0"/>
              <a:buChar char="•"/>
            </a:pPr>
            <a:r>
              <a:rPr lang="en-US" dirty="0"/>
              <a:t>Provide feedback on project outputs?</a:t>
            </a:r>
          </a:p>
          <a:p>
            <a:pPr marL="571500" indent="-342900">
              <a:buFont typeface="Arial" panose="020B0604020202020204" pitchFamily="34" charset="0"/>
              <a:buChar char="•"/>
            </a:pPr>
            <a:r>
              <a:rPr lang="en-US" dirty="0"/>
              <a:t>Contribute actively?</a:t>
            </a:r>
          </a:p>
          <a:p>
            <a:pPr marL="228600" indent="0"/>
            <a:endParaRPr lang="en-US" dirty="0"/>
          </a:p>
          <a:p>
            <a:pPr marL="228600" indent="0"/>
            <a:r>
              <a:rPr lang="en-US" b="1" dirty="0"/>
              <a:t>1. Sign yourself up</a:t>
            </a:r>
          </a:p>
          <a:p>
            <a:pPr marL="228600" indent="0"/>
            <a:endParaRPr lang="en-US" b="1" dirty="0"/>
          </a:p>
          <a:p>
            <a:pPr marL="228600" indent="0"/>
            <a:r>
              <a:rPr lang="en-US" b="1" dirty="0"/>
              <a:t>2. RDNL community event</a:t>
            </a:r>
          </a:p>
          <a:p>
            <a:pPr marL="228600" indent="0"/>
            <a:r>
              <a:rPr lang="en-US" dirty="0"/>
              <a:t>📅 Save the date: Early 2026</a:t>
            </a:r>
          </a:p>
          <a:p>
            <a:pPr marL="228600" indent="0"/>
            <a:endParaRPr lang="en-US" dirty="0"/>
          </a:p>
          <a:p>
            <a:pPr marL="228600" indent="0"/>
            <a:r>
              <a:rPr lang="en-US" b="1" dirty="0"/>
              <a:t>3. Keep an eye out</a:t>
            </a:r>
          </a:p>
          <a:p>
            <a:pPr marL="571500" indent="-342900">
              <a:buFont typeface="Arial" panose="020B0604020202020204" pitchFamily="34" charset="0"/>
              <a:buChar char="•"/>
            </a:pPr>
            <a:r>
              <a:rPr lang="en-US" dirty="0">
                <a:hlinkClick r:id="rId3"/>
              </a:rPr>
              <a:t>https://researchdata.nl/</a:t>
            </a:r>
            <a:endParaRPr lang="en-US" dirty="0"/>
          </a:p>
          <a:p>
            <a:pPr marL="571500" indent="-342900">
              <a:buFont typeface="Arial" panose="020B0604020202020204" pitchFamily="34" charset="0"/>
              <a:buChar char="•"/>
            </a:pPr>
            <a:r>
              <a:rPr lang="en-US" dirty="0"/>
              <a:t>RDM mailing lists</a:t>
            </a:r>
          </a:p>
          <a:p>
            <a:pPr marL="571500" indent="-342900">
              <a:buFont typeface="Arial" panose="020B0604020202020204" pitchFamily="34" charset="0"/>
              <a:buChar char="•"/>
            </a:pPr>
            <a:r>
              <a:rPr lang="en-US" dirty="0"/>
              <a:t>Etc.</a:t>
            </a:r>
          </a:p>
        </p:txBody>
      </p:sp>
      <p:pic>
        <p:nvPicPr>
          <p:cNvPr id="5" name="Picture 4">
            <a:extLst>
              <a:ext uri="{FF2B5EF4-FFF2-40B4-BE49-F238E27FC236}">
                <a16:creationId xmlns:a16="http://schemas.microsoft.com/office/drawing/2014/main" id="{0C4019EC-558F-8DB0-E88D-ED8880452FEC}"/>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362824" y="1329600"/>
            <a:ext cx="3724275" cy="3724275"/>
          </a:xfrm>
          <a:prstGeom prst="rect">
            <a:avLst/>
          </a:prstGeom>
        </p:spPr>
      </p:pic>
      <p:sp>
        <p:nvSpPr>
          <p:cNvPr id="6" name="TextBox 5">
            <a:extLst>
              <a:ext uri="{FF2B5EF4-FFF2-40B4-BE49-F238E27FC236}">
                <a16:creationId xmlns:a16="http://schemas.microsoft.com/office/drawing/2014/main" id="{D9BC0EF1-389C-9704-165D-9A894A57C168}"/>
              </a:ext>
            </a:extLst>
          </p:cNvPr>
          <p:cNvSpPr txBox="1"/>
          <p:nvPr/>
        </p:nvSpPr>
        <p:spPr>
          <a:xfrm>
            <a:off x="9701325" y="5095875"/>
            <a:ext cx="1407758" cy="276999"/>
          </a:xfrm>
          <a:prstGeom prst="rect">
            <a:avLst/>
          </a:prstGeom>
          <a:noFill/>
        </p:spPr>
        <p:txBody>
          <a:bodyPr wrap="none" rtlCol="0">
            <a:spAutoFit/>
          </a:bodyPr>
          <a:lstStyle/>
          <a:p>
            <a:r>
              <a:rPr lang="en-US" sz="1200" dirty="0" err="1">
                <a:latin typeface="Bierstadt" panose="020B0004020202020204" pitchFamily="34" charset="0"/>
                <a:hlinkClick r:id="rId5"/>
              </a:rPr>
              <a:t>Giphy</a:t>
            </a:r>
            <a:r>
              <a:rPr lang="en-US" sz="1200" dirty="0">
                <a:latin typeface="Bierstadt" panose="020B0004020202020204" pitchFamily="34" charset="0"/>
                <a:hlinkClick r:id="rId5"/>
              </a:rPr>
              <a:t>, @bakedlab</a:t>
            </a:r>
            <a:endParaRPr lang="en-US" sz="1200" dirty="0">
              <a:latin typeface="Bierstadt" panose="020B0004020202020204" pitchFamily="34" charset="0"/>
            </a:endParaRPr>
          </a:p>
        </p:txBody>
      </p:sp>
    </p:spTree>
    <p:extLst>
      <p:ext uri="{BB962C8B-B14F-4D97-AF65-F5344CB8AC3E}">
        <p14:creationId xmlns:p14="http://schemas.microsoft.com/office/powerpoint/2010/main" val="1229778267"/>
      </p:ext>
    </p:extLst>
  </p:cSld>
  <p:clrMapOvr>
    <a:masterClrMapping/>
  </p:clrMapOvr>
  <p:extLst>
    <p:ext uri="{6950BFC3-D8DA-4A85-94F7-54DA5524770B}">
      <p188:commentRel xmlns:p188="http://schemas.microsoft.com/office/powerpoint/2018/8/main" r:id="rId2"/>
    </p:ext>
  </p:extLs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D9571-4DD4-59E7-CA62-D3AAEB898670}"/>
            </a:ext>
          </a:extLst>
        </p:cNvPr>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574125CB-9920-6315-967E-14457C2B229B}"/>
              </a:ext>
            </a:extLst>
          </p:cNvPr>
          <p:cNvSpPr>
            <a:spLocks noGrp="1"/>
          </p:cNvSpPr>
          <p:nvPr>
            <p:ph type="title" idx="4294967295"/>
          </p:nvPr>
        </p:nvSpPr>
        <p:spPr>
          <a:xfrm>
            <a:off x="1095272" y="2099284"/>
            <a:ext cx="6030262" cy="2044700"/>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nSpc>
                <a:spcPct val="85000"/>
              </a:lnSpc>
              <a:spcBef>
                <a:spcPts val="1000"/>
              </a:spcBef>
              <a:defRPr/>
            </a:pPr>
            <a:r>
              <a:rPr lang="nl-NL" sz="10500" err="1">
                <a:solidFill>
                  <a:schemeClr val="bg1"/>
                </a:solidFill>
                <a:latin typeface="Bahnschrift Condensed"/>
                <a:ea typeface="+mn-ea"/>
                <a:cs typeface="+mn-cs"/>
              </a:rPr>
              <a:t>Thank</a:t>
            </a:r>
            <a:r>
              <a:rPr lang="nl-NL" sz="10500">
                <a:solidFill>
                  <a:schemeClr val="bg1"/>
                </a:solidFill>
                <a:latin typeface="Bahnschrift Condensed"/>
                <a:ea typeface="+mn-ea"/>
                <a:cs typeface="+mn-cs"/>
              </a:rPr>
              <a:t> </a:t>
            </a:r>
            <a:r>
              <a:rPr lang="nl-NL" sz="10500" err="1">
                <a:solidFill>
                  <a:schemeClr val="bg1"/>
                </a:solidFill>
                <a:latin typeface="Bahnschrift Condensed"/>
                <a:ea typeface="+mn-ea"/>
                <a:cs typeface="+mn-cs"/>
              </a:rPr>
              <a:t>you</a:t>
            </a:r>
            <a:r>
              <a:rPr lang="nl-NL" sz="10500">
                <a:solidFill>
                  <a:schemeClr val="bg1"/>
                </a:solidFill>
                <a:latin typeface="Bahnschrift Condensed"/>
                <a:ea typeface="+mn-ea"/>
                <a:cs typeface="+mn-cs"/>
              </a:rPr>
              <a:t>!</a:t>
            </a:r>
            <a:endParaRPr lang="en-US">
              <a:solidFill>
                <a:schemeClr val="bg1"/>
              </a:solidFill>
              <a:ea typeface="+mn-ea"/>
              <a:cs typeface="+mn-cs"/>
            </a:endParaRPr>
          </a:p>
        </p:txBody>
      </p:sp>
    </p:spTree>
    <p:extLst>
      <p:ext uri="{BB962C8B-B14F-4D97-AF65-F5344CB8AC3E}">
        <p14:creationId xmlns:p14="http://schemas.microsoft.com/office/powerpoint/2010/main" val="2799895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B1A17-B3EC-F65E-9899-73A650A5FD64}"/>
            </a:ext>
          </a:extLst>
        </p:cNvPr>
        <p:cNvGrpSpPr/>
        <p:nvPr/>
      </p:nvGrpSpPr>
      <p:grpSpPr>
        <a:xfrm>
          <a:off x="0" y="0"/>
          <a:ext cx="0" cy="0"/>
          <a:chOff x="0" y="0"/>
          <a:chExt cx="0" cy="0"/>
        </a:xfrm>
      </p:grpSpPr>
      <p:sp>
        <p:nvSpPr>
          <p:cNvPr id="2" name="Tijdelijke aanduiding voor tekst 1">
            <a:extLst>
              <a:ext uri="{FF2B5EF4-FFF2-40B4-BE49-F238E27FC236}">
                <a16:creationId xmlns:a16="http://schemas.microsoft.com/office/drawing/2014/main" id="{32346E3A-893C-2BF5-70B1-3B6FE305C063}"/>
              </a:ext>
            </a:extLst>
          </p:cNvPr>
          <p:cNvSpPr>
            <a:spLocks noGrp="1"/>
          </p:cNvSpPr>
          <p:nvPr>
            <p:ph type="title" idx="4294967295"/>
          </p:nvPr>
        </p:nvSpPr>
        <p:spPr>
          <a:xfrm>
            <a:off x="1055688" y="1485725"/>
            <a:ext cx="6030262" cy="2665121"/>
          </a:xfrm>
          <a:prstGeom prst="rect">
            <a:avLst/>
          </a:prstGeom>
          <a:noFill/>
          <a:ln>
            <a:noFill/>
            <a:prstDash/>
          </a:ln>
          <a:effectLst/>
        </p:spPr>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85000"/>
              </a:lnSpc>
              <a:spcBef>
                <a:spcPts val="1000"/>
              </a:spcBef>
              <a:spcAft>
                <a:spcPts val="0"/>
              </a:spcAft>
              <a:buClrTx/>
              <a:buSzTx/>
              <a:buFont typeface="Arial" panose="020B0604020202020204" pitchFamily="34" charset="0"/>
              <a:buNone/>
              <a:tabLst/>
              <a:defRPr/>
            </a:pPr>
            <a:r>
              <a:rPr lang="nl-NL" sz="10500" err="1">
                <a:solidFill>
                  <a:schemeClr val="bg1"/>
                </a:solidFill>
                <a:latin typeface="Bahnschrift Condensed"/>
                <a:ea typeface="+mn-ea"/>
                <a:cs typeface="+mn-cs"/>
              </a:rPr>
              <a:t>Introduction</a:t>
            </a:r>
            <a:endParaRPr kumimoji="0" lang="nl-NL" sz="10500" b="0" i="0" u="none" strike="noStrike" kern="1200" cap="none" spc="0" normalizeH="0" baseline="0" noProof="0" err="1">
              <a:ln>
                <a:noFill/>
              </a:ln>
              <a:solidFill>
                <a:schemeClr val="bg1"/>
              </a:solidFill>
              <a:effectLst/>
              <a:uLnTx/>
              <a:uFillTx/>
              <a:latin typeface="Bahnschrift Condensed" panose="020B0502040204020203" pitchFamily="34" charset="0"/>
              <a:ea typeface="+mn-ea"/>
              <a:cs typeface="+mn-cs"/>
            </a:endParaRPr>
          </a:p>
        </p:txBody>
      </p:sp>
      <p:sp>
        <p:nvSpPr>
          <p:cNvPr id="4" name="Tijdelijke aanduiding voor tekst 3">
            <a:extLst>
              <a:ext uri="{FF2B5EF4-FFF2-40B4-BE49-F238E27FC236}">
                <a16:creationId xmlns:a16="http://schemas.microsoft.com/office/drawing/2014/main" id="{CB4B4F15-9C6B-1B95-A5ED-C5D2E44D2615}"/>
              </a:ext>
            </a:extLst>
          </p:cNvPr>
          <p:cNvSpPr>
            <a:spLocks noGrp="1"/>
          </p:cNvSpPr>
          <p:nvPr>
            <p:ph type="body" sz="quarter" idx="13"/>
          </p:nvPr>
        </p:nvSpPr>
        <p:spPr>
          <a:xfrm>
            <a:off x="695325" y="6334116"/>
            <a:ext cx="2524125" cy="238527"/>
          </a:xfrm>
        </p:spPr>
        <p:txBody>
          <a:bodyPr/>
          <a:lstStyle/>
          <a:p>
            <a:r>
              <a:rPr lang="nl-NL"/>
              <a:t>30 September 2025</a:t>
            </a:r>
          </a:p>
        </p:txBody>
      </p:sp>
    </p:spTree>
    <p:extLst>
      <p:ext uri="{BB962C8B-B14F-4D97-AF65-F5344CB8AC3E}">
        <p14:creationId xmlns:p14="http://schemas.microsoft.com/office/powerpoint/2010/main" val="25388666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25788-9ABB-0A49-0877-B39B7077D2C2}"/>
              </a:ext>
            </a:extLst>
          </p:cNvPr>
          <p:cNvSpPr>
            <a:spLocks noGrp="1"/>
          </p:cNvSpPr>
          <p:nvPr>
            <p:ph type="title"/>
          </p:nvPr>
        </p:nvSpPr>
        <p:spPr/>
        <p:txBody>
          <a:bodyPr/>
          <a:lstStyle/>
          <a:p>
            <a:r>
              <a:rPr lang="en-US">
                <a:latin typeface="Bahnschrift Condensed"/>
              </a:rPr>
              <a:t>Research Data Netherlands</a:t>
            </a:r>
            <a:endParaRPr lang="en-US"/>
          </a:p>
        </p:txBody>
      </p:sp>
      <p:sp>
        <p:nvSpPr>
          <p:cNvPr id="3" name="Text Placeholder 2">
            <a:extLst>
              <a:ext uri="{FF2B5EF4-FFF2-40B4-BE49-F238E27FC236}">
                <a16:creationId xmlns:a16="http://schemas.microsoft.com/office/drawing/2014/main" id="{F9D4446B-3940-8B19-7434-A08A15E6224E}"/>
              </a:ext>
            </a:extLst>
          </p:cNvPr>
          <p:cNvSpPr>
            <a:spLocks noGrp="1"/>
          </p:cNvSpPr>
          <p:nvPr>
            <p:ph type="body" idx="1"/>
          </p:nvPr>
        </p:nvSpPr>
        <p:spPr>
          <a:xfrm>
            <a:off x="6096901" y="1329600"/>
            <a:ext cx="5708249" cy="4198800"/>
          </a:xfrm>
        </p:spPr>
        <p:txBody>
          <a:bodyPr/>
          <a:lstStyle/>
          <a:p>
            <a:pPr marL="571500" indent="-342900">
              <a:buFont typeface="Arial"/>
              <a:buChar char="•"/>
            </a:pPr>
            <a:r>
              <a:rPr lang="en-US">
                <a:latin typeface="Bierstadt"/>
              </a:rPr>
              <a:t>National coalition of data service providers and expertise networks</a:t>
            </a:r>
            <a:br>
              <a:rPr lang="en-US">
                <a:latin typeface="Bierstadt"/>
              </a:rPr>
            </a:br>
            <a:endParaRPr lang="en-US"/>
          </a:p>
          <a:p>
            <a:pPr marL="571500" indent="-342900">
              <a:buFont typeface="Arial"/>
              <a:buChar char="•"/>
            </a:pPr>
            <a:r>
              <a:rPr lang="en-US">
                <a:latin typeface="Bierstadt"/>
              </a:rPr>
              <a:t>Mission: promote implementation and long-term sustainability of FAIR research data in the Netherlands</a:t>
            </a:r>
            <a:br>
              <a:rPr lang="en-US">
                <a:latin typeface="Bierstadt"/>
              </a:rPr>
            </a:br>
            <a:endParaRPr lang="en-US">
              <a:latin typeface="Bierstadt"/>
            </a:endParaRPr>
          </a:p>
          <a:p>
            <a:pPr marL="571500" indent="-342900">
              <a:buFont typeface="Arial"/>
              <a:buChar char="•"/>
            </a:pPr>
            <a:r>
              <a:rPr lang="en-US">
                <a:latin typeface="Bierstadt"/>
              </a:rPr>
              <a:t>Training and expertise for data support staff / data professionals</a:t>
            </a:r>
            <a:endParaRPr lang="en-US"/>
          </a:p>
        </p:txBody>
      </p:sp>
      <p:pic>
        <p:nvPicPr>
          <p:cNvPr id="4" name="Picture 3" descr="DANS-KNAW logo">
            <a:extLst>
              <a:ext uri="{FF2B5EF4-FFF2-40B4-BE49-F238E27FC236}">
                <a16:creationId xmlns:a16="http://schemas.microsoft.com/office/drawing/2014/main" id="{DEB463EA-3123-5683-481A-C8FECC0A4654}"/>
              </a:ext>
            </a:extLst>
          </p:cNvPr>
          <p:cNvPicPr>
            <a:picLocks noChangeAspect="1"/>
          </p:cNvPicPr>
          <p:nvPr/>
        </p:nvPicPr>
        <p:blipFill>
          <a:blip r:embed="rId2"/>
          <a:stretch>
            <a:fillRect/>
          </a:stretch>
        </p:blipFill>
        <p:spPr>
          <a:xfrm>
            <a:off x="578056" y="1522206"/>
            <a:ext cx="3257550" cy="923925"/>
          </a:xfrm>
          <a:prstGeom prst="rect">
            <a:avLst/>
          </a:prstGeom>
        </p:spPr>
      </p:pic>
      <p:pic>
        <p:nvPicPr>
          <p:cNvPr id="6" name="Picture 5" descr="4TU.ResearchData logo">
            <a:extLst>
              <a:ext uri="{FF2B5EF4-FFF2-40B4-BE49-F238E27FC236}">
                <a16:creationId xmlns:a16="http://schemas.microsoft.com/office/drawing/2014/main" id="{F21F3BDA-0B77-3225-2F80-FFBA02E4F3A9}"/>
              </a:ext>
            </a:extLst>
          </p:cNvPr>
          <p:cNvPicPr>
            <a:picLocks noChangeAspect="1"/>
          </p:cNvPicPr>
          <p:nvPr/>
        </p:nvPicPr>
        <p:blipFill>
          <a:blip r:embed="rId3"/>
          <a:stretch>
            <a:fillRect/>
          </a:stretch>
        </p:blipFill>
        <p:spPr>
          <a:xfrm>
            <a:off x="2356510" y="2562720"/>
            <a:ext cx="3619500" cy="742950"/>
          </a:xfrm>
          <a:prstGeom prst="rect">
            <a:avLst/>
          </a:prstGeom>
        </p:spPr>
      </p:pic>
      <p:pic>
        <p:nvPicPr>
          <p:cNvPr id="7" name="Picture 6" descr="Health-RI logo, with text &quot;enabling data driven health &amp; life sciences&quot;">
            <a:extLst>
              <a:ext uri="{FF2B5EF4-FFF2-40B4-BE49-F238E27FC236}">
                <a16:creationId xmlns:a16="http://schemas.microsoft.com/office/drawing/2014/main" id="{6A915F45-310C-49A2-1818-5BED0CD6A221}"/>
              </a:ext>
            </a:extLst>
          </p:cNvPr>
          <p:cNvPicPr>
            <a:picLocks noChangeAspect="1"/>
          </p:cNvPicPr>
          <p:nvPr/>
        </p:nvPicPr>
        <p:blipFill>
          <a:blip r:embed="rId4"/>
          <a:stretch>
            <a:fillRect/>
          </a:stretch>
        </p:blipFill>
        <p:spPr>
          <a:xfrm>
            <a:off x="581705" y="3726811"/>
            <a:ext cx="3190875" cy="809625"/>
          </a:xfrm>
          <a:prstGeom prst="rect">
            <a:avLst/>
          </a:prstGeom>
        </p:spPr>
      </p:pic>
      <p:pic>
        <p:nvPicPr>
          <p:cNvPr id="5" name="Picture 4" descr="SURF logo">
            <a:extLst>
              <a:ext uri="{FF2B5EF4-FFF2-40B4-BE49-F238E27FC236}">
                <a16:creationId xmlns:a16="http://schemas.microsoft.com/office/drawing/2014/main" id="{BF4622FF-7D30-D597-C212-41DB035B3B6C}"/>
              </a:ext>
            </a:extLst>
          </p:cNvPr>
          <p:cNvPicPr>
            <a:picLocks noChangeAspect="1"/>
          </p:cNvPicPr>
          <p:nvPr/>
        </p:nvPicPr>
        <p:blipFill>
          <a:blip r:embed="rId5"/>
          <a:stretch>
            <a:fillRect/>
          </a:stretch>
        </p:blipFill>
        <p:spPr>
          <a:xfrm>
            <a:off x="2884343" y="4699660"/>
            <a:ext cx="2266950" cy="1219200"/>
          </a:xfrm>
          <a:prstGeom prst="rect">
            <a:avLst/>
          </a:prstGeom>
        </p:spPr>
      </p:pic>
    </p:spTree>
    <p:extLst>
      <p:ext uri="{BB962C8B-B14F-4D97-AF65-F5344CB8AC3E}">
        <p14:creationId xmlns:p14="http://schemas.microsoft.com/office/powerpoint/2010/main" val="2265537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C97D3-7296-AE5A-EDFD-1E4CB1D1673E}"/>
              </a:ext>
            </a:extLst>
          </p:cNvPr>
          <p:cNvSpPr>
            <a:spLocks noGrp="1"/>
          </p:cNvSpPr>
          <p:nvPr>
            <p:ph type="title"/>
          </p:nvPr>
        </p:nvSpPr>
        <p:spPr/>
        <p:txBody>
          <a:bodyPr/>
          <a:lstStyle/>
          <a:p>
            <a:r>
              <a:rPr lang="en-US">
                <a:latin typeface="Bahnschrift Condensed"/>
              </a:rPr>
              <a:t>10+ years of RDNL in a nutshell</a:t>
            </a:r>
            <a:endParaRPr lang="en-US"/>
          </a:p>
        </p:txBody>
      </p:sp>
      <p:sp>
        <p:nvSpPr>
          <p:cNvPr id="3" name="Text Placeholder 2">
            <a:extLst>
              <a:ext uri="{FF2B5EF4-FFF2-40B4-BE49-F238E27FC236}">
                <a16:creationId xmlns:a16="http://schemas.microsoft.com/office/drawing/2014/main" id="{69F596C3-03DC-816B-437A-D91606BF7BF0}"/>
              </a:ext>
            </a:extLst>
          </p:cNvPr>
          <p:cNvSpPr>
            <a:spLocks noGrp="1"/>
          </p:cNvSpPr>
          <p:nvPr>
            <p:ph type="body" idx="1"/>
          </p:nvPr>
        </p:nvSpPr>
        <p:spPr>
          <a:xfrm>
            <a:off x="396495" y="1329600"/>
            <a:ext cx="11051769" cy="4198800"/>
          </a:xfrm>
        </p:spPr>
        <p:txBody>
          <a:bodyPr spcFirstLastPara="1" wrap="square" lIns="121900" tIns="60925" rIns="121900" bIns="60925" anchor="t" anchorCtr="0">
            <a:noAutofit/>
          </a:bodyPr>
          <a:lstStyle/>
          <a:p>
            <a:pPr marL="800100" indent="-342900">
              <a:buSzPts val="2700"/>
              <a:buFont typeface="Arial"/>
              <a:buChar char="•"/>
            </a:pPr>
            <a:r>
              <a:rPr lang="en-US" b="1">
                <a:latin typeface="Bierstadt"/>
              </a:rPr>
              <a:t>Training: Essentials 4 Data Support</a:t>
            </a:r>
          </a:p>
          <a:p>
            <a:pPr marL="1257300" lvl="1" indent="-342900">
              <a:buFont typeface="Courier New"/>
              <a:buChar char="o"/>
            </a:pPr>
            <a:r>
              <a:rPr lang="en-US">
                <a:latin typeface="Bierstadt"/>
              </a:rPr>
              <a:t>Starting data professionals who support researchers in storing, managing, archiving and sharing research data.</a:t>
            </a:r>
          </a:p>
          <a:p>
            <a:pPr marL="1257300" lvl="1" indent="-342900">
              <a:buFont typeface="Courier New"/>
              <a:buChar char="o"/>
            </a:pPr>
            <a:r>
              <a:rPr lang="en-US">
                <a:latin typeface="Bierstadt"/>
              </a:rPr>
              <a:t>Online only (free) // Full course (certificate)</a:t>
            </a:r>
            <a:br>
              <a:rPr lang="en-US"/>
            </a:br>
            <a:endParaRPr lang="en-US">
              <a:latin typeface="Bierstadt"/>
            </a:endParaRPr>
          </a:p>
          <a:p>
            <a:pPr marL="800100" indent="-342900">
              <a:buSzPts val="2700"/>
              <a:buFont typeface="Arial"/>
              <a:buChar char="•"/>
            </a:pPr>
            <a:r>
              <a:rPr lang="en-US" b="1">
                <a:latin typeface="Bierstadt"/>
              </a:rPr>
              <a:t>Training: GDPR 4 Data Support</a:t>
            </a:r>
            <a:endParaRPr lang="en-US">
              <a:latin typeface="Bierstadt"/>
            </a:endParaRPr>
          </a:p>
          <a:p>
            <a:pPr marL="1257300" lvl="1">
              <a:buFont typeface="Courier New"/>
              <a:buChar char="o"/>
            </a:pPr>
            <a:r>
              <a:rPr lang="en-US">
                <a:latin typeface="Bierstadt"/>
              </a:rPr>
              <a:t>Data professionals seeking a general understanding of the GDPR in research.</a:t>
            </a:r>
          </a:p>
          <a:p>
            <a:pPr marL="1257300" lvl="1">
              <a:buFont typeface="Courier New"/>
              <a:buChar char="o"/>
            </a:pPr>
            <a:r>
              <a:rPr lang="en-US">
                <a:latin typeface="Bierstadt"/>
              </a:rPr>
              <a:t>Online only (free) // Full course (certificate)</a:t>
            </a:r>
            <a:br>
              <a:rPr lang="en-US">
                <a:latin typeface="Bierstadt"/>
              </a:rPr>
            </a:br>
            <a:endParaRPr lang="en-US">
              <a:latin typeface="Bierstadt"/>
            </a:endParaRPr>
          </a:p>
          <a:p>
            <a:pPr marL="800100" indent="-342900">
              <a:buSzPts val="2700"/>
              <a:buFont typeface="Arial"/>
              <a:buChar char="•"/>
            </a:pPr>
            <a:r>
              <a:rPr lang="en-US" b="1">
                <a:latin typeface="Bierstadt"/>
              </a:rPr>
              <a:t> Dutch Data Prize for FAIR data</a:t>
            </a:r>
          </a:p>
          <a:p>
            <a:pPr marL="1257300" lvl="1" indent="-342900">
              <a:buFont typeface="Courier New"/>
              <a:buChar char="o"/>
            </a:pPr>
            <a:r>
              <a:rPr lang="en-US">
                <a:latin typeface="Bierstadt"/>
              </a:rPr>
              <a:t>Every 2 years</a:t>
            </a:r>
          </a:p>
          <a:p>
            <a:pPr marL="1257300" lvl="1" indent="-342900">
              <a:buFont typeface="Courier New"/>
              <a:buChar char="o"/>
            </a:pPr>
            <a:r>
              <a:rPr lang="en-US">
                <a:latin typeface="Bierstadt"/>
              </a:rPr>
              <a:t>Social Sciences &amp; Humanities, Natural &amp; Engineering Sciences, Life Sciences &amp; Health</a:t>
            </a:r>
            <a:br>
              <a:rPr lang="en-US">
                <a:latin typeface="Bierstadt"/>
              </a:rPr>
            </a:br>
            <a:endParaRPr lang="en-US">
              <a:latin typeface="Bierstadt"/>
            </a:endParaRPr>
          </a:p>
          <a:p>
            <a:pPr>
              <a:buNone/>
            </a:pPr>
            <a:r>
              <a:rPr lang="en-US">
                <a:latin typeface="Bierstadt"/>
                <a:hlinkClick r:id="rId2"/>
              </a:rPr>
              <a:t>https://researchdata.nl/</a:t>
            </a:r>
            <a:r>
              <a:rPr lang="en-US">
                <a:latin typeface="Bierstadt"/>
              </a:rPr>
              <a:t> </a:t>
            </a:r>
          </a:p>
        </p:txBody>
      </p:sp>
    </p:spTree>
    <p:extLst>
      <p:ext uri="{BB962C8B-B14F-4D97-AF65-F5344CB8AC3E}">
        <p14:creationId xmlns:p14="http://schemas.microsoft.com/office/powerpoint/2010/main" val="9855251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7F666-7EE8-5F93-10A2-A98B6F3C0A36}"/>
              </a:ext>
            </a:extLst>
          </p:cNvPr>
          <p:cNvSpPr>
            <a:spLocks noGrp="1"/>
          </p:cNvSpPr>
          <p:nvPr>
            <p:ph type="title"/>
          </p:nvPr>
        </p:nvSpPr>
        <p:spPr/>
        <p:txBody>
          <a:bodyPr/>
          <a:lstStyle/>
          <a:p>
            <a:r>
              <a:rPr lang="en-US">
                <a:latin typeface="Bahnschrift Condensed"/>
              </a:rPr>
              <a:t>Project: Training &amp; Community platform (2025-2028)</a:t>
            </a:r>
          </a:p>
        </p:txBody>
      </p:sp>
      <p:sp>
        <p:nvSpPr>
          <p:cNvPr id="3" name="Text Placeholder 2">
            <a:extLst>
              <a:ext uri="{FF2B5EF4-FFF2-40B4-BE49-F238E27FC236}">
                <a16:creationId xmlns:a16="http://schemas.microsoft.com/office/drawing/2014/main" id="{CDD73F59-1635-A983-7F54-26DACB0B57FF}"/>
              </a:ext>
            </a:extLst>
          </p:cNvPr>
          <p:cNvSpPr>
            <a:spLocks noGrp="1"/>
          </p:cNvSpPr>
          <p:nvPr>
            <p:ph type="body" idx="1"/>
          </p:nvPr>
        </p:nvSpPr>
        <p:spPr>
          <a:xfrm>
            <a:off x="397010" y="1329600"/>
            <a:ext cx="8614140" cy="4198800"/>
          </a:xfrm>
        </p:spPr>
        <p:txBody>
          <a:bodyPr>
            <a:normAutofit lnSpcReduction="10000"/>
          </a:bodyPr>
          <a:lstStyle/>
          <a:p>
            <a:pPr marL="0" indent="0"/>
            <a:r>
              <a:rPr lang="en-US" dirty="0">
                <a:latin typeface="Bierstadt"/>
              </a:rPr>
              <a:t>Aim: Increase capacity of research data professionals in NL to enable the transition to Open Science</a:t>
            </a:r>
          </a:p>
          <a:p>
            <a:endParaRPr lang="en-US" dirty="0"/>
          </a:p>
          <a:p>
            <a:r>
              <a:rPr lang="en-US" b="1" dirty="0">
                <a:latin typeface="Bierstadt"/>
              </a:rPr>
              <a:t>Outcomes:</a:t>
            </a:r>
          </a:p>
          <a:p>
            <a:pPr marL="685800" indent="-457200">
              <a:buAutoNum type="arabicPeriod"/>
            </a:pPr>
            <a:r>
              <a:rPr lang="en-US" dirty="0">
                <a:latin typeface="Bierstadt"/>
              </a:rPr>
              <a:t>Curriculum and </a:t>
            </a:r>
            <a:r>
              <a:rPr lang="en-US" b="1" dirty="0">
                <a:latin typeface="Bierstadt"/>
              </a:rPr>
              <a:t>training </a:t>
            </a:r>
            <a:r>
              <a:rPr lang="en-US" b="1" dirty="0" err="1">
                <a:latin typeface="Bierstadt"/>
              </a:rPr>
              <a:t>programme</a:t>
            </a:r>
            <a:r>
              <a:rPr lang="en-US" b="1" dirty="0">
                <a:latin typeface="Bierstadt"/>
              </a:rPr>
              <a:t> with certification</a:t>
            </a:r>
            <a:r>
              <a:rPr lang="en-US" dirty="0">
                <a:latin typeface="Bierstadt"/>
              </a:rPr>
              <a:t> for data professionals</a:t>
            </a:r>
            <a:br>
              <a:rPr lang="en-US" dirty="0">
                <a:latin typeface="Bierstadt"/>
              </a:rPr>
            </a:br>
            <a:endParaRPr lang="en-US" dirty="0">
              <a:latin typeface="Bierstadt"/>
            </a:endParaRPr>
          </a:p>
          <a:p>
            <a:pPr marL="685800" indent="-457200">
              <a:buAutoNum type="arabicPeriod"/>
            </a:pPr>
            <a:r>
              <a:rPr lang="en-US" dirty="0">
                <a:latin typeface="Bierstadt"/>
              </a:rPr>
              <a:t>Online space connecting training with the </a:t>
            </a:r>
            <a:r>
              <a:rPr lang="en-US" b="1" dirty="0">
                <a:latin typeface="Bierstadt"/>
              </a:rPr>
              <a:t>community </a:t>
            </a:r>
            <a:r>
              <a:rPr lang="en-US" dirty="0">
                <a:latin typeface="Bierstadt"/>
              </a:rPr>
              <a:t>of data professionals</a:t>
            </a:r>
            <a:br>
              <a:rPr lang="en-US" dirty="0">
                <a:latin typeface="Bierstadt"/>
              </a:rPr>
            </a:br>
            <a:endParaRPr lang="en-US" dirty="0">
              <a:latin typeface="Bierstadt"/>
            </a:endParaRPr>
          </a:p>
          <a:p>
            <a:pPr marL="685800" indent="-457200">
              <a:buAutoNum type="arabicPeriod"/>
            </a:pPr>
            <a:r>
              <a:rPr lang="en-US" dirty="0">
                <a:latin typeface="Bierstadt"/>
              </a:rPr>
              <a:t>Long-term plan for governance and sustainability</a:t>
            </a:r>
            <a:endParaRPr lang="en-US" dirty="0"/>
          </a:p>
        </p:txBody>
      </p:sp>
      <p:pic>
        <p:nvPicPr>
          <p:cNvPr id="4" name="Picture 3" descr="Open Science NL logo">
            <a:extLst>
              <a:ext uri="{FF2B5EF4-FFF2-40B4-BE49-F238E27FC236}">
                <a16:creationId xmlns:a16="http://schemas.microsoft.com/office/drawing/2014/main" id="{6BC4D045-9DFD-601A-1A10-49B320305B8A}"/>
              </a:ext>
            </a:extLst>
          </p:cNvPr>
          <p:cNvPicPr>
            <a:picLocks noChangeAspect="1"/>
          </p:cNvPicPr>
          <p:nvPr/>
        </p:nvPicPr>
        <p:blipFill>
          <a:blip r:embed="rId2"/>
          <a:stretch>
            <a:fillRect/>
          </a:stretch>
        </p:blipFill>
        <p:spPr>
          <a:xfrm>
            <a:off x="7780973" y="5997257"/>
            <a:ext cx="1730375" cy="857885"/>
          </a:xfrm>
          <a:prstGeom prst="rect">
            <a:avLst/>
          </a:prstGeom>
        </p:spPr>
      </p:pic>
      <p:pic>
        <p:nvPicPr>
          <p:cNvPr id="6" name="Picture 5" descr="A screenshot of the Open Science NL website showing a post titled &quot;RDNL consortium to work on training platform for data professionals&quot;">
            <a:extLst>
              <a:ext uri="{FF2B5EF4-FFF2-40B4-BE49-F238E27FC236}">
                <a16:creationId xmlns:a16="http://schemas.microsoft.com/office/drawing/2014/main" id="{B2929AAB-4A51-F4AF-257E-93CA27F8187E}"/>
              </a:ext>
            </a:extLst>
          </p:cNvPr>
          <p:cNvPicPr>
            <a:picLocks noChangeAspect="1"/>
          </p:cNvPicPr>
          <p:nvPr/>
        </p:nvPicPr>
        <p:blipFill>
          <a:blip r:embed="rId3"/>
          <a:stretch>
            <a:fillRect/>
          </a:stretch>
        </p:blipFill>
        <p:spPr>
          <a:xfrm>
            <a:off x="9086723" y="1169057"/>
            <a:ext cx="2710862" cy="1986955"/>
          </a:xfrm>
          <a:prstGeom prst="rect">
            <a:avLst/>
          </a:prstGeom>
          <a:effectLst>
            <a:outerShdw blurRad="63500" sx="102000" sy="102000" algn="ctr" rotWithShape="0">
              <a:prstClr val="black">
                <a:alpha val="40000"/>
              </a:prstClr>
            </a:outerShdw>
          </a:effectLst>
        </p:spPr>
      </p:pic>
      <p:pic>
        <p:nvPicPr>
          <p:cNvPr id="10" name="Picture 9" descr="Open Science NL Work programme 2024-2025 booklet">
            <a:extLst>
              <a:ext uri="{FF2B5EF4-FFF2-40B4-BE49-F238E27FC236}">
                <a16:creationId xmlns:a16="http://schemas.microsoft.com/office/drawing/2014/main" id="{24F666E4-E656-515B-A235-5E503B5F55EE}"/>
              </a:ext>
            </a:extLst>
          </p:cNvPr>
          <p:cNvPicPr>
            <a:picLocks noChangeAspect="1"/>
          </p:cNvPicPr>
          <p:nvPr/>
        </p:nvPicPr>
        <p:blipFill>
          <a:blip r:embed="rId4"/>
          <a:stretch>
            <a:fillRect/>
          </a:stretch>
        </p:blipFill>
        <p:spPr>
          <a:xfrm>
            <a:off x="9076995" y="3185196"/>
            <a:ext cx="2276896" cy="3061545"/>
          </a:xfrm>
          <a:prstGeom prst="rect">
            <a:avLst/>
          </a:prstGeom>
          <a:effectLst>
            <a:outerShdw blurRad="63500" sx="102000" sy="102000" algn="ctr" rotWithShape="0">
              <a:prstClr val="black">
                <a:alpha val="40000"/>
              </a:prstClr>
            </a:outerShdw>
          </a:effectLst>
        </p:spPr>
      </p:pic>
      <p:sp>
        <p:nvSpPr>
          <p:cNvPr id="5" name="Rectangle 4" descr="Square highlighting the text &quot;Curriculum and training programme&quot;">
            <a:extLst>
              <a:ext uri="{FF2B5EF4-FFF2-40B4-BE49-F238E27FC236}">
                <a16:creationId xmlns:a16="http://schemas.microsoft.com/office/drawing/2014/main" id="{81D7302C-3C3A-4AFA-0D0B-9CE283ADA1FB}"/>
              </a:ext>
            </a:extLst>
          </p:cNvPr>
          <p:cNvSpPr/>
          <p:nvPr/>
        </p:nvSpPr>
        <p:spPr>
          <a:xfrm>
            <a:off x="476655" y="2876550"/>
            <a:ext cx="8443609" cy="731124"/>
          </a:xfrm>
          <a:prstGeom prst="rect">
            <a:avLst/>
          </a:prstGeom>
          <a:noFill/>
          <a:ln w="28575">
            <a:solidFill>
              <a:srgbClr val="E81D2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387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B33AD-BE1F-71F0-1466-FD5F4B44FB80}"/>
              </a:ext>
            </a:extLst>
          </p:cNvPr>
          <p:cNvSpPr>
            <a:spLocks noGrp="1"/>
          </p:cNvSpPr>
          <p:nvPr>
            <p:ph type="title"/>
          </p:nvPr>
        </p:nvSpPr>
        <p:spPr/>
        <p:txBody>
          <a:bodyPr/>
          <a:lstStyle/>
          <a:p>
            <a:r>
              <a:rPr lang="en-US">
                <a:latin typeface="Bahnschrift Condensed"/>
              </a:rPr>
              <a:t>Data professionals, data stewards</a:t>
            </a:r>
            <a:endParaRPr lang="en-US"/>
          </a:p>
        </p:txBody>
      </p:sp>
      <p:pic>
        <p:nvPicPr>
          <p:cNvPr id="4" name="Picture 3" descr="Black, white, grey and purple, cartoon-like sketch of two characters depicted as data stewards in superhero attire, with the left figure gesturing towards symbols of knowledge and alert, and the right figure pointing to tools of the trade such as security and connectivity, all encompassed by a theme of data management and protection.">
            <a:extLst>
              <a:ext uri="{FF2B5EF4-FFF2-40B4-BE49-F238E27FC236}">
                <a16:creationId xmlns:a16="http://schemas.microsoft.com/office/drawing/2014/main" id="{CDE710D3-29C9-6CEB-7170-BCB64E1277CC}"/>
              </a:ext>
            </a:extLst>
          </p:cNvPr>
          <p:cNvPicPr>
            <a:picLocks noChangeAspect="1"/>
          </p:cNvPicPr>
          <p:nvPr/>
        </p:nvPicPr>
        <p:blipFill>
          <a:blip r:embed="rId2">
            <a:grayscl/>
          </a:blip>
          <a:srcRect t="4008" r="6314" b="81"/>
          <a:stretch>
            <a:fillRect/>
          </a:stretch>
        </p:blipFill>
        <p:spPr>
          <a:xfrm>
            <a:off x="405412" y="1038005"/>
            <a:ext cx="5960914" cy="4869300"/>
          </a:xfrm>
          <a:prstGeom prst="rect">
            <a:avLst/>
          </a:prstGeom>
        </p:spPr>
      </p:pic>
      <p:sp>
        <p:nvSpPr>
          <p:cNvPr id="5" name="Tekstvak 21">
            <a:extLst>
              <a:ext uri="{FF2B5EF4-FFF2-40B4-BE49-F238E27FC236}">
                <a16:creationId xmlns:a16="http://schemas.microsoft.com/office/drawing/2014/main" id="{04980BDC-2D39-9B6E-80FF-17A1C5278F3C}"/>
              </a:ext>
            </a:extLst>
          </p:cNvPr>
          <p:cNvSpPr txBox="1"/>
          <p:nvPr/>
        </p:nvSpPr>
        <p:spPr>
          <a:xfrm>
            <a:off x="409636" y="5776500"/>
            <a:ext cx="5961963" cy="461665"/>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buClrTx/>
              <a:defRPr/>
            </a:pPr>
            <a:r>
              <a:rPr kumimoji="0" lang="nl-NL" sz="1200" b="0" i="0" u="none" strike="noStrike" kern="1200" cap="none" spc="0" normalizeH="0" baseline="0" noProof="0">
                <a:ln>
                  <a:noFill/>
                </a:ln>
                <a:solidFill>
                  <a:srgbClr val="000000"/>
                </a:solidFill>
                <a:effectLst/>
                <a:uLnTx/>
                <a:uFillTx/>
                <a:latin typeface="Bierstadt"/>
                <a:ea typeface="Lato"/>
                <a:cs typeface="Calibri"/>
              </a:rPr>
              <a:t>A </a:t>
            </a:r>
            <a:r>
              <a:rPr kumimoji="0" lang="nl-NL" sz="1200" b="0" i="0" u="none" strike="noStrike" kern="1200" cap="none" spc="0" normalizeH="0" baseline="0" noProof="0" err="1">
                <a:ln>
                  <a:noFill/>
                </a:ln>
                <a:solidFill>
                  <a:srgbClr val="000000"/>
                </a:solidFill>
                <a:effectLst/>
                <a:uLnTx/>
                <a:uFillTx/>
                <a:latin typeface="Bierstadt"/>
                <a:ea typeface="Lato"/>
                <a:cs typeface="Calibri"/>
              </a:rPr>
              <a:t>superhero-representation</a:t>
            </a:r>
            <a:r>
              <a:rPr kumimoji="0" lang="nl-NL" sz="1200" b="0" i="0" u="none" strike="noStrike" kern="1200" cap="none" spc="0" normalizeH="0" baseline="0" noProof="0">
                <a:ln>
                  <a:noFill/>
                </a:ln>
                <a:solidFill>
                  <a:srgbClr val="000000"/>
                </a:solidFill>
                <a:effectLst/>
                <a:uLnTx/>
                <a:uFillTx/>
                <a:latin typeface="Bierstadt"/>
                <a:ea typeface="Lato"/>
                <a:cs typeface="Calibri"/>
              </a:rPr>
              <a:t> of </a:t>
            </a:r>
            <a:r>
              <a:rPr kumimoji="0" lang="nl-NL" sz="1200" b="0" i="0" u="none" strike="noStrike" kern="1200" cap="none" spc="0" normalizeH="0" baseline="0" noProof="0" err="1">
                <a:ln>
                  <a:noFill/>
                </a:ln>
                <a:solidFill>
                  <a:srgbClr val="000000"/>
                </a:solidFill>
                <a:effectLst/>
                <a:uLnTx/>
                <a:uFillTx/>
                <a:latin typeface="Bierstadt"/>
                <a:ea typeface="Lato"/>
                <a:cs typeface="Calibri"/>
              </a:rPr>
              <a:t>the</a:t>
            </a:r>
            <a:r>
              <a:rPr kumimoji="0" lang="nl-NL" sz="1200" b="0" i="0" u="none" strike="noStrike" kern="1200" cap="none" spc="0" normalizeH="0" baseline="0" noProof="0">
                <a:ln>
                  <a:noFill/>
                </a:ln>
                <a:solidFill>
                  <a:srgbClr val="000000"/>
                </a:solidFill>
                <a:effectLst/>
                <a:uLnTx/>
                <a:uFillTx/>
                <a:latin typeface="Bierstadt"/>
                <a:ea typeface="Lato"/>
                <a:cs typeface="Calibri"/>
              </a:rPr>
              <a:t> </a:t>
            </a:r>
            <a:r>
              <a:rPr kumimoji="0" lang="nl-NL" sz="1200" b="0" i="0" u="none" strike="noStrike" kern="1200" cap="none" spc="0" normalizeH="0" baseline="0" noProof="0" err="1">
                <a:ln>
                  <a:noFill/>
                </a:ln>
                <a:solidFill>
                  <a:srgbClr val="000000"/>
                </a:solidFill>
                <a:effectLst/>
                <a:uLnTx/>
                <a:uFillTx/>
                <a:latin typeface="Bierstadt"/>
                <a:ea typeface="Lato"/>
                <a:cs typeface="Calibri"/>
              </a:rPr>
              <a:t>core</a:t>
            </a:r>
            <a:r>
              <a:rPr kumimoji="0" lang="nl-NL" sz="1200" b="0" i="0" u="none" strike="noStrike" kern="1200" cap="none" spc="0" normalizeH="0" baseline="0" noProof="0">
                <a:ln>
                  <a:noFill/>
                </a:ln>
                <a:solidFill>
                  <a:srgbClr val="000000"/>
                </a:solidFill>
                <a:effectLst/>
                <a:uLnTx/>
                <a:uFillTx/>
                <a:latin typeface="Bierstadt"/>
                <a:ea typeface="Lato"/>
                <a:cs typeface="Calibri"/>
              </a:rPr>
              <a:t> </a:t>
            </a:r>
            <a:r>
              <a:rPr kumimoji="0" lang="nl-NL" sz="1200" b="0" i="0" u="none" strike="noStrike" kern="1200" cap="none" spc="0" normalizeH="0" baseline="0" noProof="0" err="1">
                <a:ln>
                  <a:noFill/>
                </a:ln>
                <a:solidFill>
                  <a:srgbClr val="000000"/>
                </a:solidFill>
                <a:effectLst/>
                <a:uLnTx/>
                <a:uFillTx/>
                <a:latin typeface="Bierstadt"/>
                <a:ea typeface="Lato"/>
                <a:cs typeface="Calibri"/>
              </a:rPr>
              <a:t>responsibilities</a:t>
            </a:r>
            <a:r>
              <a:rPr kumimoji="0" lang="nl-NL" sz="1200" b="0" i="0" u="none" strike="noStrike" kern="1200" cap="none" spc="0" normalizeH="0" baseline="0" noProof="0">
                <a:ln>
                  <a:noFill/>
                </a:ln>
                <a:solidFill>
                  <a:srgbClr val="000000"/>
                </a:solidFill>
                <a:effectLst/>
                <a:uLnTx/>
                <a:uFillTx/>
                <a:latin typeface="Bierstadt"/>
                <a:ea typeface="Lato"/>
                <a:cs typeface="Calibri"/>
              </a:rPr>
              <a:t> of a Data Steward. </a:t>
            </a:r>
            <a:r>
              <a:rPr kumimoji="0" lang="nl-NL" sz="1200" b="0" i="1" u="none" strike="noStrike" kern="1200" cap="none" spc="0" normalizeH="0" baseline="0" noProof="0">
                <a:ln>
                  <a:noFill/>
                </a:ln>
                <a:solidFill>
                  <a:srgbClr val="000000"/>
                </a:solidFill>
                <a:effectLst/>
                <a:uLnTx/>
                <a:uFillTx/>
                <a:latin typeface="Bierstadt"/>
                <a:ea typeface="Lato"/>
                <a:cs typeface="Calibri"/>
              </a:rPr>
              <a:t>The Turing Way</a:t>
            </a:r>
            <a:r>
              <a:rPr kumimoji="0" lang="nl-NL" sz="1200" b="0" i="0" u="none" strike="noStrike" kern="1200" cap="none" spc="0" normalizeH="0" baseline="0" noProof="0">
                <a:ln>
                  <a:noFill/>
                </a:ln>
                <a:solidFill>
                  <a:srgbClr val="000000"/>
                </a:solidFill>
                <a:effectLst/>
                <a:uLnTx/>
                <a:uFillTx/>
                <a:latin typeface="Bierstadt"/>
                <a:ea typeface="Lato"/>
                <a:cs typeface="Calibri"/>
              </a:rPr>
              <a:t> project </a:t>
            </a:r>
            <a:r>
              <a:rPr kumimoji="0" lang="nl-NL" sz="1200" b="0" i="0" u="none" strike="noStrike" kern="1200" cap="none" spc="0" normalizeH="0" baseline="0" noProof="0" err="1">
                <a:ln>
                  <a:noFill/>
                </a:ln>
                <a:solidFill>
                  <a:srgbClr val="000000"/>
                </a:solidFill>
                <a:effectLst/>
                <a:uLnTx/>
                <a:uFillTx/>
                <a:latin typeface="Bierstadt"/>
                <a:ea typeface="Lato"/>
                <a:cs typeface="Calibri"/>
              </a:rPr>
              <a:t>illustration</a:t>
            </a:r>
            <a:r>
              <a:rPr kumimoji="0" lang="nl-NL" sz="1200" b="0" i="0" u="none" strike="noStrike" kern="1200" cap="none" spc="0" normalizeH="0" baseline="0" noProof="0">
                <a:ln>
                  <a:noFill/>
                </a:ln>
                <a:solidFill>
                  <a:srgbClr val="000000"/>
                </a:solidFill>
                <a:effectLst/>
                <a:uLnTx/>
                <a:uFillTx/>
                <a:latin typeface="Bierstadt"/>
                <a:ea typeface="Lato"/>
                <a:cs typeface="Calibri"/>
              </a:rPr>
              <a:t> </a:t>
            </a:r>
            <a:r>
              <a:rPr kumimoji="0" lang="nl-NL" sz="1200" b="0" i="0" u="none" strike="noStrike" kern="1200" cap="none" spc="0" normalizeH="0" baseline="0" noProof="0" err="1">
                <a:ln>
                  <a:noFill/>
                </a:ln>
                <a:solidFill>
                  <a:srgbClr val="000000"/>
                </a:solidFill>
                <a:effectLst/>
                <a:uLnTx/>
                <a:uFillTx/>
                <a:latin typeface="Bierstadt"/>
                <a:ea typeface="Lato"/>
                <a:cs typeface="Calibri"/>
              </a:rPr>
              <a:t>by</a:t>
            </a:r>
            <a:r>
              <a:rPr kumimoji="0" lang="nl-NL" sz="1200" b="0" i="0" u="none" strike="noStrike" kern="1200" cap="none" spc="0" normalizeH="0" baseline="0" noProof="0">
                <a:ln>
                  <a:noFill/>
                </a:ln>
                <a:solidFill>
                  <a:srgbClr val="000000"/>
                </a:solidFill>
                <a:effectLst/>
                <a:uLnTx/>
                <a:uFillTx/>
                <a:latin typeface="Bierstadt"/>
                <a:ea typeface="Lato"/>
                <a:cs typeface="Calibri"/>
              </a:rPr>
              <a:t> </a:t>
            </a:r>
            <a:r>
              <a:rPr kumimoji="0" lang="nl-NL" sz="1200" b="0" i="0" u="none" strike="noStrike" kern="1200" cap="none" spc="0" normalizeH="0" baseline="0" noProof="0" err="1">
                <a:ln>
                  <a:noFill/>
                </a:ln>
                <a:solidFill>
                  <a:srgbClr val="000000"/>
                </a:solidFill>
                <a:effectLst/>
                <a:uLnTx/>
                <a:uFillTx/>
                <a:latin typeface="Bierstadt"/>
                <a:ea typeface="Lato"/>
                <a:cs typeface="Calibri"/>
              </a:rPr>
              <a:t>Scriberia</a:t>
            </a:r>
            <a:r>
              <a:rPr lang="nl-NL" sz="1200" kern="1200">
                <a:latin typeface="Bierstadt"/>
                <a:ea typeface="Lato"/>
                <a:cs typeface="Calibri"/>
              </a:rPr>
              <a:t> (</a:t>
            </a:r>
            <a:r>
              <a:rPr kumimoji="0" lang="nl-NL" sz="1200" b="0" i="0" u="none" strike="noStrike" kern="1200" cap="none" spc="0" normalizeH="0" baseline="0" noProof="0">
                <a:ln>
                  <a:noFill/>
                </a:ln>
                <a:solidFill>
                  <a:srgbClr val="000000"/>
                </a:solidFill>
                <a:effectLst/>
                <a:uLnTx/>
                <a:uFillTx/>
                <a:latin typeface="Bierstadt"/>
                <a:ea typeface="Lato"/>
                <a:cs typeface="Calibri"/>
              </a:rPr>
              <a:t>CC-BY 4.0</a:t>
            </a:r>
            <a:r>
              <a:rPr lang="nl-NL" sz="1200" kern="1200">
                <a:latin typeface="Bierstadt"/>
                <a:ea typeface="Lato"/>
                <a:cs typeface="Calibri"/>
              </a:rPr>
              <a:t>).</a:t>
            </a:r>
            <a:r>
              <a:rPr kumimoji="0" lang="nl-NL" sz="1200" b="0" i="0" u="none" strike="noStrike" kern="1200" cap="none" spc="0" normalizeH="0" baseline="0" noProof="0">
                <a:ln>
                  <a:noFill/>
                </a:ln>
                <a:solidFill>
                  <a:srgbClr val="000000"/>
                </a:solidFill>
                <a:effectLst/>
                <a:uLnTx/>
                <a:uFillTx/>
                <a:latin typeface="Bierstadt"/>
                <a:ea typeface="Lato"/>
                <a:cs typeface="Calibri"/>
              </a:rPr>
              <a:t> DOI: </a:t>
            </a:r>
            <a:r>
              <a:rPr kumimoji="0" lang="nl-NL" sz="1200" b="0" i="0" u="none" strike="noStrike" kern="1200" cap="none" spc="0" normalizeH="0" baseline="0" noProof="0">
                <a:ln>
                  <a:noFill/>
                </a:ln>
                <a:solidFill>
                  <a:srgbClr val="000000"/>
                </a:solidFill>
                <a:effectLst/>
                <a:uLnTx/>
                <a:uFillTx/>
                <a:latin typeface="Bierstadt"/>
                <a:ea typeface="Lato"/>
                <a:cs typeface="Calibri"/>
                <a:hlinkClick r:id="rId3">
                  <a:extLst>
                    <a:ext uri="{A12FA001-AC4F-418D-AE19-62706E023703}">
                      <ahyp:hlinkClr xmlns:ahyp="http://schemas.microsoft.com/office/drawing/2018/hyperlinkcolor" val="tx"/>
                    </a:ext>
                  </a:extLst>
                </a:hlinkClick>
              </a:rPr>
              <a:t>10.5281/zenodo.5706310</a:t>
            </a:r>
            <a:r>
              <a:rPr kumimoji="0" lang="nl-NL" sz="1200" b="0" i="0" u="none" strike="noStrike" kern="1200" cap="none" spc="0" normalizeH="0" baseline="0" noProof="0">
                <a:ln>
                  <a:noFill/>
                </a:ln>
                <a:solidFill>
                  <a:srgbClr val="000000"/>
                </a:solidFill>
                <a:effectLst/>
                <a:uLnTx/>
                <a:uFillTx/>
                <a:latin typeface="Bierstadt"/>
                <a:ea typeface="Lato"/>
                <a:cs typeface="Calibri"/>
              </a:rPr>
              <a:t>.</a:t>
            </a:r>
            <a:endParaRPr lang="nl-NL" sz="1200" b="0" i="0" u="none" strike="noStrike" kern="1200" cap="none" spc="0" normalizeH="0" baseline="0" noProof="0">
              <a:ln>
                <a:noFill/>
              </a:ln>
              <a:solidFill>
                <a:srgbClr val="000000"/>
              </a:solidFill>
              <a:effectLst/>
              <a:uLnTx/>
              <a:uFillTx/>
              <a:latin typeface="Bierstadt"/>
              <a:ea typeface="Lato"/>
              <a:cs typeface="Calibri"/>
            </a:endParaRPr>
          </a:p>
        </p:txBody>
      </p:sp>
      <p:sp>
        <p:nvSpPr>
          <p:cNvPr id="3" name="Text Placeholder 2">
            <a:extLst>
              <a:ext uri="{FF2B5EF4-FFF2-40B4-BE49-F238E27FC236}">
                <a16:creationId xmlns:a16="http://schemas.microsoft.com/office/drawing/2014/main" id="{36600CAB-B446-A361-3C47-10B93FF6717E}"/>
              </a:ext>
            </a:extLst>
          </p:cNvPr>
          <p:cNvSpPr>
            <a:spLocks noGrp="1"/>
          </p:cNvSpPr>
          <p:nvPr>
            <p:ph type="body" idx="1"/>
          </p:nvPr>
        </p:nvSpPr>
        <p:spPr>
          <a:xfrm>
            <a:off x="6376748" y="1040233"/>
            <a:ext cx="5428402" cy="4488167"/>
          </a:xfrm>
        </p:spPr>
        <p:txBody>
          <a:bodyPr>
            <a:normAutofit/>
          </a:bodyPr>
          <a:lstStyle/>
          <a:p>
            <a:pPr indent="0"/>
            <a:r>
              <a:rPr lang="en-US" b="1">
                <a:latin typeface="Bierstadt"/>
              </a:rPr>
              <a:t>Data stewardship</a:t>
            </a:r>
            <a:r>
              <a:rPr lang="en-US">
                <a:latin typeface="Bierstadt"/>
              </a:rPr>
              <a:t>: </a:t>
            </a:r>
            <a:endParaRPr lang="en-US"/>
          </a:p>
          <a:p>
            <a:pPr indent="0"/>
            <a:r>
              <a:rPr lang="en-US">
                <a:latin typeface="Bierstadt"/>
              </a:rPr>
              <a:t>"Course of action taken by a person or group to </a:t>
            </a:r>
            <a:r>
              <a:rPr lang="en-US" b="1">
                <a:latin typeface="Bierstadt"/>
              </a:rPr>
              <a:t>manage </a:t>
            </a:r>
            <a:r>
              <a:rPr lang="en-US">
                <a:latin typeface="Bierstadt"/>
              </a:rPr>
              <a:t>and supervise </a:t>
            </a:r>
            <a:r>
              <a:rPr lang="en-US" err="1">
                <a:latin typeface="Bierstadt"/>
              </a:rPr>
              <a:t>organisational</a:t>
            </a:r>
            <a:r>
              <a:rPr lang="en-US">
                <a:latin typeface="Bierstadt"/>
              </a:rPr>
              <a:t> </a:t>
            </a:r>
            <a:r>
              <a:rPr lang="en-US" b="1">
                <a:latin typeface="Bierstadt"/>
              </a:rPr>
              <a:t>data assets </a:t>
            </a:r>
            <a:r>
              <a:rPr lang="en-US">
                <a:latin typeface="Bierstadt"/>
              </a:rPr>
              <a:t>with responsibility and commitment. Good stewardship involves adequate </a:t>
            </a:r>
            <a:r>
              <a:rPr lang="en-US" b="1">
                <a:latin typeface="Bierstadt"/>
              </a:rPr>
              <a:t>care</a:t>
            </a:r>
            <a:r>
              <a:rPr lang="en-US">
                <a:latin typeface="Bierstadt"/>
              </a:rPr>
              <a:t>, making use of the </a:t>
            </a:r>
            <a:r>
              <a:rPr lang="en-US" b="1">
                <a:latin typeface="Bierstadt"/>
              </a:rPr>
              <a:t>FAIR </a:t>
            </a:r>
            <a:r>
              <a:rPr lang="en-US">
                <a:latin typeface="Bierstadt"/>
              </a:rPr>
              <a:t>principles, and holding ownership and regulation to provide </a:t>
            </a:r>
            <a:r>
              <a:rPr lang="en-US" b="1">
                <a:latin typeface="Bierstadt"/>
              </a:rPr>
              <a:t>high-quality data </a:t>
            </a:r>
            <a:r>
              <a:rPr lang="en-US">
                <a:latin typeface="Bierstadt"/>
              </a:rPr>
              <a:t>(including metadata), combining trust and ethical practice"</a:t>
            </a:r>
            <a:endParaRPr lang="en-US"/>
          </a:p>
        </p:txBody>
      </p:sp>
      <p:sp>
        <p:nvSpPr>
          <p:cNvPr id="6" name="Tekstvak 21">
            <a:extLst>
              <a:ext uri="{FF2B5EF4-FFF2-40B4-BE49-F238E27FC236}">
                <a16:creationId xmlns:a16="http://schemas.microsoft.com/office/drawing/2014/main" id="{81D24026-1931-CE38-2EBD-3F0CF703EB21}"/>
              </a:ext>
            </a:extLst>
          </p:cNvPr>
          <p:cNvSpPr txBox="1"/>
          <p:nvPr/>
        </p:nvSpPr>
        <p:spPr>
          <a:xfrm>
            <a:off x="6759503" y="5776500"/>
            <a:ext cx="5433775" cy="276999"/>
          </a:xfrm>
          <a:prstGeom prst="rect">
            <a:avLst/>
          </a:prstGeom>
          <a:noFill/>
        </p:spPr>
        <p:txBody>
          <a:bodyPr wrap="square" lIns="91440" tIns="45720" rIns="91440" bIns="45720" anchor="t">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defRPr/>
            </a:pPr>
            <a:r>
              <a:rPr lang="nl-NL" sz="1200" kern="1200">
                <a:ea typeface="Lato"/>
              </a:rPr>
              <a:t>CODATA RDM </a:t>
            </a:r>
            <a:r>
              <a:rPr lang="nl-NL" sz="1200" kern="1200" err="1">
                <a:ea typeface="Lato"/>
              </a:rPr>
              <a:t>Terminology</a:t>
            </a:r>
            <a:r>
              <a:rPr lang="nl-NL" sz="1200" kern="1200">
                <a:ea typeface="Lato"/>
              </a:rPr>
              <a:t>, </a:t>
            </a:r>
            <a:r>
              <a:rPr lang="nl-NL" sz="1200" kern="1200">
                <a:ea typeface="Lato"/>
                <a:hlinkClick r:id="rId4"/>
              </a:rPr>
              <a:t>https://terms.codata</a:t>
            </a:r>
            <a:r>
              <a:rPr kumimoji="0" lang="nl-NL" sz="1200" b="0" i="0" u="none" strike="noStrike" kern="1200" cap="none" spc="0" normalizeH="0" baseline="0" noProof="0">
                <a:ln>
                  <a:noFill/>
                </a:ln>
                <a:solidFill>
                  <a:srgbClr val="000000"/>
                </a:solidFill>
                <a:effectLst/>
                <a:uLnTx/>
                <a:uFillTx/>
                <a:ea typeface="Lato"/>
                <a:hlinkClick r:id="rId4"/>
              </a:rPr>
              <a:t>.</a:t>
            </a:r>
            <a:r>
              <a:rPr lang="nl-NL" sz="1200" kern="1200">
                <a:ea typeface="Lato"/>
                <a:hlinkClick r:id="rId4"/>
              </a:rPr>
              <a:t>org/rdmt</a:t>
            </a:r>
            <a:r>
              <a:rPr kumimoji="0" lang="nl-NL" sz="1200" b="0" i="0" u="none" strike="noStrike" kern="1200" cap="none" spc="0" normalizeH="0" baseline="0" noProof="0">
                <a:ln>
                  <a:noFill/>
                </a:ln>
                <a:solidFill>
                  <a:srgbClr val="000000"/>
                </a:solidFill>
                <a:effectLst/>
                <a:uLnTx/>
                <a:uFillTx/>
                <a:ea typeface="Lato"/>
                <a:hlinkClick r:id="rId4"/>
              </a:rPr>
              <a:t>/</a:t>
            </a:r>
            <a:r>
              <a:rPr lang="nl-NL" sz="1200" kern="1200">
                <a:ea typeface="Lato"/>
                <a:hlinkClick r:id="rId4"/>
              </a:rPr>
              <a:t>data-stewardship</a:t>
            </a:r>
            <a:r>
              <a:rPr lang="nl-NL" sz="1200" kern="1200">
                <a:ea typeface="Lato"/>
              </a:rPr>
              <a:t> </a:t>
            </a:r>
            <a:endParaRPr lang="en-US"/>
          </a:p>
        </p:txBody>
      </p:sp>
    </p:spTree>
    <p:extLst>
      <p:ext uri="{BB962C8B-B14F-4D97-AF65-F5344CB8AC3E}">
        <p14:creationId xmlns:p14="http://schemas.microsoft.com/office/powerpoint/2010/main" val="24419197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8475D-1072-A899-6BC6-105FBDB74DCF}"/>
              </a:ext>
            </a:extLst>
          </p:cNvPr>
          <p:cNvSpPr>
            <a:spLocks noGrp="1"/>
          </p:cNvSpPr>
          <p:nvPr>
            <p:ph type="title"/>
          </p:nvPr>
        </p:nvSpPr>
        <p:spPr/>
        <p:txBody>
          <a:bodyPr/>
          <a:lstStyle/>
          <a:p>
            <a:r>
              <a:rPr lang="en-US"/>
              <a:t>Curriculum – what is it?</a:t>
            </a:r>
          </a:p>
        </p:txBody>
      </p:sp>
      <p:sp>
        <p:nvSpPr>
          <p:cNvPr id="3" name="Text Placeholder 2">
            <a:extLst>
              <a:ext uri="{FF2B5EF4-FFF2-40B4-BE49-F238E27FC236}">
                <a16:creationId xmlns:a16="http://schemas.microsoft.com/office/drawing/2014/main" id="{AB0B5DD4-506D-10D8-2A5E-5A0EE8B67865}"/>
              </a:ext>
            </a:extLst>
          </p:cNvPr>
          <p:cNvSpPr>
            <a:spLocks noGrp="1"/>
          </p:cNvSpPr>
          <p:nvPr>
            <p:ph type="body" idx="1"/>
          </p:nvPr>
        </p:nvSpPr>
        <p:spPr/>
        <p:txBody>
          <a:bodyPr/>
          <a:lstStyle/>
          <a:p>
            <a:pPr indent="0"/>
            <a:r>
              <a:rPr lang="en-US"/>
              <a:t>“activities related to the design, </a:t>
            </a:r>
            <a:r>
              <a:rPr lang="en-US" err="1"/>
              <a:t>organisation</a:t>
            </a:r>
            <a:r>
              <a:rPr lang="en-US"/>
              <a:t> and planning of training for data professionals, including the definition of </a:t>
            </a:r>
            <a:r>
              <a:rPr lang="en-US" b="1"/>
              <a:t>learning objectives</a:t>
            </a:r>
            <a:r>
              <a:rPr lang="en-US"/>
              <a:t>, the </a:t>
            </a:r>
            <a:r>
              <a:rPr lang="en-US" b="1"/>
              <a:t>content </a:t>
            </a:r>
            <a:r>
              <a:rPr lang="en-US"/>
              <a:t>and </a:t>
            </a:r>
            <a:r>
              <a:rPr lang="en-US" b="1"/>
              <a:t>formats </a:t>
            </a:r>
            <a:r>
              <a:rPr lang="en-US"/>
              <a:t>of courses, methods for </a:t>
            </a:r>
            <a:r>
              <a:rPr lang="en-US" b="1"/>
              <a:t>assessment </a:t>
            </a:r>
            <a:r>
              <a:rPr lang="en-US"/>
              <a:t>of learners and </a:t>
            </a:r>
            <a:r>
              <a:rPr lang="en-US" b="1"/>
              <a:t>evaluation </a:t>
            </a:r>
            <a:r>
              <a:rPr lang="en-US"/>
              <a:t>of </a:t>
            </a:r>
            <a:r>
              <a:rPr lang="en-US" err="1"/>
              <a:t>programmes</a:t>
            </a:r>
            <a:r>
              <a:rPr lang="en-US"/>
              <a:t> as well as arrangements for training teachers and trainers”</a:t>
            </a:r>
          </a:p>
          <a:p>
            <a:pPr indent="0"/>
            <a:endParaRPr lang="en-US"/>
          </a:p>
          <a:p>
            <a:pPr indent="0"/>
            <a:r>
              <a:rPr lang="en-US" b="1"/>
              <a:t>Requirements:</a:t>
            </a:r>
          </a:p>
          <a:p>
            <a:pPr marL="800100" indent="-342900">
              <a:buFont typeface="Arial" panose="020B0604020202020204" pitchFamily="34" charset="0"/>
              <a:buChar char="•"/>
            </a:pPr>
            <a:r>
              <a:rPr lang="en-US">
                <a:latin typeface="Bierstadt"/>
              </a:rPr>
              <a:t>Align with University Job Classification (UFO) profile</a:t>
            </a:r>
          </a:p>
          <a:p>
            <a:pPr marL="800100" indent="-342900">
              <a:buFont typeface="Arial" panose="020B0604020202020204" pitchFamily="34" charset="0"/>
              <a:buChar char="•"/>
            </a:pPr>
            <a:r>
              <a:rPr lang="en-US"/>
              <a:t>Build on existing work / projects</a:t>
            </a:r>
          </a:p>
          <a:p>
            <a:pPr marL="800100" indent="-342900">
              <a:buFont typeface="Arial" panose="020B0604020202020204" pitchFamily="34" charset="0"/>
              <a:buChar char="•"/>
            </a:pPr>
            <a:r>
              <a:rPr lang="en-US"/>
              <a:t>Enable external trainings</a:t>
            </a:r>
          </a:p>
          <a:p>
            <a:pPr marL="800100" indent="-342900">
              <a:buFont typeface="Arial" panose="020B0604020202020204" pitchFamily="34" charset="0"/>
              <a:buChar char="•"/>
            </a:pPr>
            <a:r>
              <a:rPr lang="en-US"/>
              <a:t>Enable learning paths beyond the entry-level</a:t>
            </a:r>
          </a:p>
          <a:p>
            <a:pPr indent="0"/>
            <a:endParaRPr lang="en-US"/>
          </a:p>
        </p:txBody>
      </p:sp>
      <p:pic>
        <p:nvPicPr>
          <p:cNvPr id="4" name="Picture 3" descr="Colorful steps and arrow">
            <a:extLst>
              <a:ext uri="{FF2B5EF4-FFF2-40B4-BE49-F238E27FC236}">
                <a16:creationId xmlns:a16="http://schemas.microsoft.com/office/drawing/2014/main" id="{63CA9BD2-033F-220F-26C6-B4C1B43B032B}"/>
              </a:ext>
            </a:extLst>
          </p:cNvPr>
          <p:cNvPicPr>
            <a:picLocks noChangeAspect="1"/>
          </p:cNvPicPr>
          <p:nvPr/>
        </p:nvPicPr>
        <p:blipFill>
          <a:blip r:embed="rId2"/>
          <a:stretch>
            <a:fillRect/>
          </a:stretch>
        </p:blipFill>
        <p:spPr>
          <a:xfrm>
            <a:off x="8298361" y="3073136"/>
            <a:ext cx="3436972" cy="2616054"/>
          </a:xfrm>
          <a:prstGeom prst="rect">
            <a:avLst/>
          </a:prstGeom>
        </p:spPr>
      </p:pic>
    </p:spTree>
    <p:extLst>
      <p:ext uri="{BB962C8B-B14F-4D97-AF65-F5344CB8AC3E}">
        <p14:creationId xmlns:p14="http://schemas.microsoft.com/office/powerpoint/2010/main" val="7127705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DF8C3-C87C-3A31-8CEB-7585D33D50E8}"/>
              </a:ext>
            </a:extLst>
          </p:cNvPr>
          <p:cNvSpPr>
            <a:spLocks noGrp="1"/>
          </p:cNvSpPr>
          <p:nvPr>
            <p:ph type="title"/>
          </p:nvPr>
        </p:nvSpPr>
        <p:spPr/>
        <p:txBody>
          <a:bodyPr/>
          <a:lstStyle/>
          <a:p>
            <a:r>
              <a:rPr lang="en-US"/>
              <a:t>Curriculum - approach</a:t>
            </a:r>
          </a:p>
        </p:txBody>
      </p:sp>
      <p:sp>
        <p:nvSpPr>
          <p:cNvPr id="3" name="Text Placeholder 2">
            <a:extLst>
              <a:ext uri="{FF2B5EF4-FFF2-40B4-BE49-F238E27FC236}">
                <a16:creationId xmlns:a16="http://schemas.microsoft.com/office/drawing/2014/main" id="{79D1AB50-956C-BD49-7302-23581CE2BFC7}"/>
              </a:ext>
            </a:extLst>
          </p:cNvPr>
          <p:cNvSpPr>
            <a:spLocks noGrp="1"/>
          </p:cNvSpPr>
          <p:nvPr>
            <p:ph type="body" idx="1"/>
          </p:nvPr>
        </p:nvSpPr>
        <p:spPr>
          <a:xfrm>
            <a:off x="386850" y="1329599"/>
            <a:ext cx="5709150" cy="4633451"/>
          </a:xfrm>
        </p:spPr>
        <p:txBody>
          <a:bodyPr>
            <a:normAutofit/>
          </a:bodyPr>
          <a:lstStyle/>
          <a:p>
            <a:r>
              <a:rPr lang="en-US" b="1"/>
              <a:t>The situation</a:t>
            </a:r>
            <a:r>
              <a:rPr lang="en-US"/>
              <a:t>:</a:t>
            </a:r>
          </a:p>
          <a:p>
            <a:pPr marL="571500" indent="-342900">
              <a:buFont typeface="Arial" panose="020B0604020202020204" pitchFamily="34" charset="0"/>
              <a:buChar char="•"/>
            </a:pPr>
            <a:r>
              <a:rPr lang="en-US"/>
              <a:t>Trainings from RDNL: </a:t>
            </a:r>
          </a:p>
          <a:p>
            <a:pPr marL="1028700" lvl="1" indent="-342900">
              <a:buFont typeface="Arial" panose="020B0604020202020204" pitchFamily="34" charset="0"/>
              <a:buChar char="•"/>
            </a:pPr>
            <a:r>
              <a:rPr lang="en-US">
                <a:latin typeface="Bierstadt" panose="020B0004020202020204" pitchFamily="34" charset="0"/>
              </a:rPr>
              <a:t>Essentials 4 Data Support</a:t>
            </a:r>
          </a:p>
          <a:p>
            <a:pPr marL="1028700" lvl="1" indent="-342900">
              <a:buFont typeface="Arial" panose="020B0604020202020204" pitchFamily="34" charset="0"/>
              <a:buChar char="•"/>
            </a:pPr>
            <a:r>
              <a:rPr lang="en-US">
                <a:latin typeface="Bierstadt" panose="020B0004020202020204" pitchFamily="34" charset="0"/>
              </a:rPr>
              <a:t>GDPR 4 Data Support</a:t>
            </a:r>
            <a:br>
              <a:rPr lang="en-US">
                <a:latin typeface="Bierstadt" panose="020B0004020202020204" pitchFamily="34" charset="0"/>
              </a:rPr>
            </a:br>
            <a:endParaRPr lang="en-US">
              <a:latin typeface="Bierstadt" panose="020B0004020202020204" pitchFamily="34" charset="0"/>
            </a:endParaRPr>
          </a:p>
          <a:p>
            <a:pPr marL="571500" indent="-342900">
              <a:buFont typeface="Arial" panose="020B0604020202020204" pitchFamily="34" charset="0"/>
              <a:buChar char="•"/>
            </a:pPr>
            <a:r>
              <a:rPr lang="en-US"/>
              <a:t>Trainings from external training providers:</a:t>
            </a:r>
          </a:p>
          <a:p>
            <a:pPr marL="1028700" lvl="1" indent="-342900">
              <a:buFont typeface="Arial" panose="020B0604020202020204" pitchFamily="34" charset="0"/>
              <a:buChar char="•"/>
            </a:pPr>
            <a:r>
              <a:rPr lang="en-US">
                <a:solidFill>
                  <a:srgbClr val="FF0000"/>
                </a:solidFill>
                <a:latin typeface="Bierstadt" panose="020B0004020202020204" pitchFamily="34" charset="0"/>
              </a:rPr>
              <a:t>Learning objectives?</a:t>
            </a:r>
          </a:p>
          <a:p>
            <a:pPr marL="1028700" lvl="1" indent="-342900">
              <a:buFont typeface="Arial" panose="020B0604020202020204" pitchFamily="34" charset="0"/>
              <a:buChar char="•"/>
            </a:pPr>
            <a:r>
              <a:rPr lang="en-US">
                <a:solidFill>
                  <a:srgbClr val="FF0000"/>
                </a:solidFill>
                <a:latin typeface="Bierstadt" panose="020B0004020202020204" pitchFamily="34" charset="0"/>
              </a:rPr>
              <a:t>Content?</a:t>
            </a:r>
          </a:p>
          <a:p>
            <a:pPr marL="1028700" lvl="1" indent="-342900">
              <a:buFont typeface="Arial" panose="020B0604020202020204" pitchFamily="34" charset="0"/>
              <a:buChar char="•"/>
            </a:pPr>
            <a:r>
              <a:rPr lang="en-US">
                <a:solidFill>
                  <a:srgbClr val="FF0000"/>
                </a:solidFill>
                <a:latin typeface="Bierstadt" panose="020B0004020202020204" pitchFamily="34" charset="0"/>
              </a:rPr>
              <a:t>Format?</a:t>
            </a:r>
          </a:p>
          <a:p>
            <a:pPr marL="1028700" lvl="1" indent="-342900">
              <a:buFont typeface="Arial" panose="020B0604020202020204" pitchFamily="34" charset="0"/>
              <a:buChar char="•"/>
            </a:pPr>
            <a:r>
              <a:rPr lang="en-US">
                <a:solidFill>
                  <a:srgbClr val="FF0000"/>
                </a:solidFill>
                <a:latin typeface="Bierstadt" panose="020B0004020202020204" pitchFamily="34" charset="0"/>
              </a:rPr>
              <a:t>Assessment?</a:t>
            </a:r>
          </a:p>
        </p:txBody>
      </p:sp>
      <p:cxnSp>
        <p:nvCxnSpPr>
          <p:cNvPr id="4" name="Straight Arrow Connector 3" descr="Arrow pointing to the Suggested approach paragraph">
            <a:extLst>
              <a:ext uri="{FF2B5EF4-FFF2-40B4-BE49-F238E27FC236}">
                <a16:creationId xmlns:a16="http://schemas.microsoft.com/office/drawing/2014/main" id="{B8ABFE95-B97D-4896-153F-A6FBA9A11392}"/>
              </a:ext>
            </a:extLst>
          </p:cNvPr>
          <p:cNvCxnSpPr/>
          <p:nvPr/>
        </p:nvCxnSpPr>
        <p:spPr>
          <a:xfrm>
            <a:off x="5409104" y="3195962"/>
            <a:ext cx="978408" cy="0"/>
          </a:xfrm>
          <a:prstGeom prst="straightConnector1">
            <a:avLst/>
          </a:prstGeom>
          <a:ln w="76200">
            <a:solidFill>
              <a:srgbClr val="E81D25"/>
            </a:solidFill>
            <a:tailEnd type="triangle"/>
          </a:ln>
        </p:spPr>
        <p:style>
          <a:lnRef idx="1">
            <a:schemeClr val="dk1"/>
          </a:lnRef>
          <a:fillRef idx="0">
            <a:schemeClr val="dk1"/>
          </a:fillRef>
          <a:effectRef idx="0">
            <a:schemeClr val="dk1"/>
          </a:effectRef>
          <a:fontRef idx="minor">
            <a:schemeClr val="tx1"/>
          </a:fontRef>
        </p:style>
      </p:cxnSp>
      <p:sp>
        <p:nvSpPr>
          <p:cNvPr id="5" name="Text Placeholder 2">
            <a:extLst>
              <a:ext uri="{FF2B5EF4-FFF2-40B4-BE49-F238E27FC236}">
                <a16:creationId xmlns:a16="http://schemas.microsoft.com/office/drawing/2014/main" id="{0644E279-82EB-7754-1CA7-67A5752991E0}"/>
              </a:ext>
            </a:extLst>
          </p:cNvPr>
          <p:cNvSpPr txBox="1">
            <a:spLocks/>
          </p:cNvSpPr>
          <p:nvPr/>
        </p:nvSpPr>
        <p:spPr>
          <a:xfrm>
            <a:off x="6387512" y="1168809"/>
            <a:ext cx="5709150" cy="4794245"/>
          </a:xfrm>
          <a:prstGeom prst="rect">
            <a:avLst/>
          </a:prstGeom>
          <a:noFill/>
          <a:ln>
            <a:noFill/>
          </a:ln>
        </p:spPr>
        <p:txBody>
          <a:bodyPr spcFirstLastPara="1" wrap="square" lIns="121900" tIns="60925" rIns="121900" bIns="60925" anchor="t" anchorCtr="0">
            <a:normAutofit fontScale="92500"/>
          </a:bodyPr>
          <a:lstStyle>
            <a:defPPr marR="0" lvl="0" algn="l" rtl="0">
              <a:lnSpc>
                <a:spcPct val="100000"/>
              </a:lnSpc>
              <a:spcBef>
                <a:spcPts val="0"/>
              </a:spcBef>
              <a:spcAft>
                <a:spcPts val="0"/>
              </a:spcAft>
            </a:defPPr>
            <a:lvl1pPr marL="457200" marR="0" lvl="0" indent="-228600" algn="l" rtl="0">
              <a:lnSpc>
                <a:spcPct val="90000"/>
              </a:lnSpc>
              <a:spcBef>
                <a:spcPts val="800"/>
              </a:spcBef>
              <a:spcAft>
                <a:spcPts val="0"/>
              </a:spcAft>
              <a:buClr>
                <a:schemeClr val="dk1"/>
              </a:buClr>
              <a:buSzPts val="2400"/>
              <a:buFont typeface="Calibri"/>
              <a:buNone/>
              <a:defRPr sz="2400" b="0" i="0" u="none" strike="noStrike" cap="none" baseline="0">
                <a:solidFill>
                  <a:schemeClr val="dk1"/>
                </a:solidFill>
                <a:latin typeface="Bierstadt" panose="020B0004020202020204" pitchFamily="34" charset="0"/>
                <a:ea typeface="Calibri"/>
                <a:cs typeface="Calibri"/>
                <a:sym typeface="Calibri"/>
              </a:defRPr>
            </a:lvl1pPr>
            <a:lvl2pPr marL="914400" marR="0" lvl="1" indent="-400050" algn="l" rtl="0">
              <a:lnSpc>
                <a:spcPct val="90000"/>
              </a:lnSpc>
              <a:spcBef>
                <a:spcPts val="400"/>
              </a:spcBef>
              <a:spcAft>
                <a:spcPts val="0"/>
              </a:spcAft>
              <a:buClr>
                <a:schemeClr val="dk1"/>
              </a:buClr>
              <a:buSzPts val="2700"/>
              <a:buFont typeface="Calibri"/>
              <a:buChar char="•"/>
              <a:defRPr sz="2100" b="0" i="0" u="none" strike="noStrike" cap="none">
                <a:solidFill>
                  <a:schemeClr val="dk1"/>
                </a:solidFill>
                <a:latin typeface="Calibri"/>
                <a:ea typeface="Calibri"/>
                <a:cs typeface="Calibri"/>
                <a:sym typeface="Calibri"/>
              </a:defRPr>
            </a:lvl2pPr>
            <a:lvl3pPr marL="1371600" marR="0" lvl="2" indent="-400050" algn="l" rtl="0">
              <a:lnSpc>
                <a:spcPct val="90000"/>
              </a:lnSpc>
              <a:spcBef>
                <a:spcPts val="400"/>
              </a:spcBef>
              <a:spcAft>
                <a:spcPts val="0"/>
              </a:spcAft>
              <a:buClr>
                <a:schemeClr val="dk1"/>
              </a:buClr>
              <a:buSzPts val="2700"/>
              <a:buFont typeface="Calibri"/>
              <a:buChar char="•"/>
              <a:defRPr sz="1800" b="0" i="0" u="none" strike="noStrike" cap="none">
                <a:solidFill>
                  <a:schemeClr val="dk1"/>
                </a:solidFill>
                <a:latin typeface="Calibri"/>
                <a:ea typeface="Calibri"/>
                <a:cs typeface="Calibri"/>
                <a:sym typeface="Calibri"/>
              </a:defRPr>
            </a:lvl3pPr>
            <a:lvl4pPr marL="1828800" marR="0" lvl="3"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4pPr>
            <a:lvl5pPr marL="2286000" marR="0" lvl="4"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5pPr>
            <a:lvl6pPr marL="2743200" marR="0" lvl="5"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6pPr>
            <a:lvl7pPr marL="3200400" marR="0" lvl="6"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7pPr>
            <a:lvl8pPr marL="3657600" marR="0" lvl="7"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8pPr>
            <a:lvl9pPr marL="4114800" marR="0" lvl="8" indent="-400050" algn="l" rtl="0">
              <a:lnSpc>
                <a:spcPct val="90000"/>
              </a:lnSpc>
              <a:spcBef>
                <a:spcPts val="400"/>
              </a:spcBef>
              <a:spcAft>
                <a:spcPts val="0"/>
              </a:spcAft>
              <a:buClr>
                <a:schemeClr val="dk1"/>
              </a:buClr>
              <a:buSzPts val="2700"/>
              <a:buFont typeface="Calibri"/>
              <a:buChar char="•"/>
              <a:defRPr sz="1700" b="0" i="0" u="none" strike="noStrike" cap="none">
                <a:solidFill>
                  <a:schemeClr val="dk1"/>
                </a:solidFill>
                <a:latin typeface="Calibri"/>
                <a:ea typeface="Calibri"/>
                <a:cs typeface="Calibri"/>
                <a:sym typeface="Calibri"/>
              </a:defRPr>
            </a:lvl9pPr>
          </a:lstStyle>
          <a:p>
            <a:r>
              <a:rPr lang="en-US" b="1"/>
              <a:t>Approach:</a:t>
            </a:r>
            <a:endParaRPr lang="en-US"/>
          </a:p>
          <a:p>
            <a:pPr marL="571500" indent="-342900">
              <a:buFont typeface="Arial" panose="020B0604020202020204" pitchFamily="34" charset="0"/>
              <a:buChar char="•"/>
            </a:pPr>
            <a:r>
              <a:rPr lang="en-US" b="1"/>
              <a:t>Competency framework (What)</a:t>
            </a:r>
            <a:r>
              <a:rPr lang="en-US"/>
              <a:t>: </a:t>
            </a:r>
            <a:br>
              <a:rPr lang="en-US"/>
            </a:br>
            <a:r>
              <a:rPr lang="en-US"/>
              <a:t>Boundaries of an RDNL curriculum</a:t>
            </a:r>
            <a:br>
              <a:rPr lang="en-US"/>
            </a:br>
            <a:endParaRPr lang="en-US">
              <a:latin typeface="Bierstadt"/>
            </a:endParaRPr>
          </a:p>
          <a:p>
            <a:pPr marL="571500" indent="-342900">
              <a:buFont typeface="Arial" panose="020B0604020202020204" pitchFamily="34" charset="0"/>
              <a:buChar char="•"/>
            </a:pPr>
            <a:r>
              <a:rPr lang="en-US" b="1">
                <a:latin typeface="Bierstadt"/>
              </a:rPr>
              <a:t>Training </a:t>
            </a:r>
            <a:r>
              <a:rPr lang="en-US" b="1" err="1">
                <a:latin typeface="Bierstadt"/>
              </a:rPr>
              <a:t>programme</a:t>
            </a:r>
            <a:r>
              <a:rPr lang="en-US" b="1">
                <a:latin typeface="Bierstadt"/>
              </a:rPr>
              <a:t> (How)</a:t>
            </a:r>
            <a:r>
              <a:rPr lang="en-US">
                <a:latin typeface="Bierstadt"/>
              </a:rPr>
              <a:t>: </a:t>
            </a:r>
            <a:br>
              <a:rPr lang="en-US"/>
            </a:br>
            <a:r>
              <a:rPr lang="en-US">
                <a:latin typeface="Bierstadt"/>
              </a:rPr>
              <a:t>Learning paths with trainings as building blocks</a:t>
            </a:r>
            <a:br>
              <a:rPr lang="en-US"/>
            </a:br>
            <a:endParaRPr lang="en-US"/>
          </a:p>
          <a:p>
            <a:pPr marL="571500" indent="-342900">
              <a:buFont typeface="Arial" panose="020B0604020202020204" pitchFamily="34" charset="0"/>
              <a:buChar char="•"/>
            </a:pPr>
            <a:r>
              <a:rPr lang="en-US" b="1">
                <a:latin typeface="Bierstadt"/>
              </a:rPr>
              <a:t>Training providers (Who)</a:t>
            </a:r>
            <a:br>
              <a:rPr lang="en-US" b="1">
                <a:latin typeface="Bierstadt"/>
              </a:rPr>
            </a:br>
            <a:r>
              <a:rPr lang="en-US">
                <a:latin typeface="Bierstadt"/>
              </a:rPr>
              <a:t>Collaborate with other </a:t>
            </a:r>
            <a:r>
              <a:rPr lang="en-US"/>
              <a:t>training providers</a:t>
            </a:r>
            <a:br>
              <a:rPr lang="en-US"/>
            </a:br>
            <a:endParaRPr lang="en-US"/>
          </a:p>
          <a:p>
            <a:pPr marL="571500" indent="-342900">
              <a:buFont typeface="Arial" panose="020B0604020202020204" pitchFamily="34" charset="0"/>
              <a:buChar char="•"/>
            </a:pPr>
            <a:r>
              <a:rPr lang="en-US" b="1">
                <a:latin typeface="Bierstadt"/>
              </a:rPr>
              <a:t>Certification (When)</a:t>
            </a:r>
            <a:br>
              <a:rPr lang="en-US" b="1">
                <a:latin typeface="Bierstadt"/>
              </a:rPr>
            </a:br>
            <a:r>
              <a:rPr lang="en-US">
                <a:latin typeface="Bierstadt"/>
              </a:rPr>
              <a:t>Demonstrate to have the competencies</a:t>
            </a:r>
            <a:endParaRPr lang="en-US"/>
          </a:p>
          <a:p>
            <a:endParaRPr lang="en-US"/>
          </a:p>
        </p:txBody>
      </p:sp>
    </p:spTree>
    <p:extLst>
      <p:ext uri="{BB962C8B-B14F-4D97-AF65-F5344CB8AC3E}">
        <p14:creationId xmlns:p14="http://schemas.microsoft.com/office/powerpoint/2010/main" val="4258505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thema">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egin- einddias">
  <a:themeElements>
    <a:clrScheme name="!RDNL">
      <a:dk1>
        <a:sysClr val="windowText" lastClr="000000"/>
      </a:dk1>
      <a:lt1>
        <a:sysClr val="window" lastClr="FFFFFF"/>
      </a:lt1>
      <a:dk2>
        <a:srgbClr val="124292"/>
      </a:dk2>
      <a:lt2>
        <a:srgbClr val="E8E8E8"/>
      </a:lt2>
      <a:accent1>
        <a:srgbClr val="EB0000"/>
      </a:accent1>
      <a:accent2>
        <a:srgbClr val="242021"/>
      </a:accent2>
      <a:accent3>
        <a:srgbClr val="7A757A"/>
      </a:accent3>
      <a:accent4>
        <a:srgbClr val="C8C9CB"/>
      </a:accent4>
      <a:accent5>
        <a:srgbClr val="F0F0F0"/>
      </a:accent5>
      <a:accent6>
        <a:srgbClr val="F25745"/>
      </a:accent6>
      <a:hlink>
        <a:srgbClr val="7A757A"/>
      </a:hlink>
      <a:folHlink>
        <a:srgbClr val="F25745"/>
      </a:folHlink>
    </a:clrScheme>
    <a:fontScheme name="!RDNL">
      <a:majorFont>
        <a:latin typeface="Bahnschrift Condensed"/>
        <a:ea typeface=""/>
        <a:cs typeface=""/>
      </a:majorFont>
      <a:minorFont>
        <a:latin typeface="Bierstad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marL="285750" indent="-285750" algn="l">
          <a:lnSpc>
            <a:spcPct val="130000"/>
          </a:lnSpc>
          <a:buFont typeface="Wingdings 3" panose="05040102010807070707" pitchFamily="18" charset="2"/>
          <a:buChar char="}"/>
          <a:defRPr sz="2000" dirty="0" err="1" smtClean="0"/>
        </a:defPPr>
      </a:lstStyle>
    </a:txDef>
  </a:objectDefaults>
  <a:extraClrSchemeLst/>
  <a:extLst>
    <a:ext uri="{05A4C25C-085E-4340-85A3-A5531E510DB2}">
      <thm15:themeFamily xmlns:thm15="http://schemas.microsoft.com/office/thememl/2012/main" name="16-07-2025 - RDNL PP Template.potx" id="{493D22E2-89C8-430E-9D34-829D219EF7C9}" vid="{72B71BBB-0761-4A62-B083-92206E3A6465}"/>
    </a:ext>
  </a:extLst>
</a:theme>
</file>

<file path=ppt/theme/theme3.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406a65ac-7239-4137-9f3f-7d9cbd8f322d">
      <Terms xmlns="http://schemas.microsoft.com/office/infopath/2007/PartnerControls"/>
    </lcf76f155ced4ddcb4097134ff3c332f>
    <TaxCatchAll xmlns="c4e63b26-17ee-4ff9-be4b-d2196e299412"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167DCCB4DDF424EB2A51AB56E269CA7" ma:contentTypeVersion="14" ma:contentTypeDescription="Een nieuw document maken." ma:contentTypeScope="" ma:versionID="aff7867a1c53b9c990feb6cedbde8004">
  <xsd:schema xmlns:xsd="http://www.w3.org/2001/XMLSchema" xmlns:xs="http://www.w3.org/2001/XMLSchema" xmlns:p="http://schemas.microsoft.com/office/2006/metadata/properties" xmlns:ns2="406a65ac-7239-4137-9f3f-7d9cbd8f322d" xmlns:ns3="c4e63b26-17ee-4ff9-be4b-d2196e299412" targetNamespace="http://schemas.microsoft.com/office/2006/metadata/properties" ma:root="true" ma:fieldsID="329ba1ef97aa0fd5762de00309dd187c" ns2:_="" ns3:_="">
    <xsd:import namespace="406a65ac-7239-4137-9f3f-7d9cbd8f322d"/>
    <xsd:import namespace="c4e63b26-17ee-4ff9-be4b-d2196e29941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Location"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6a65ac-7239-4137-9f3f-7d9cbd8f322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875e0768-be4e-4add-baa2-61b1fff7b35e"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Location" ma:index="16" nillable="true" ma:displayName="Location" ma:indexed="true"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4e63b26-17ee-4ff9-be4b-d2196e29941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f99af4c-8c0f-4981-808f-0dd41fb73c98}" ma:internalName="TaxCatchAll" ma:showField="CatchAllData" ma:web="c4e63b26-17ee-4ff9-be4b-d2196e29941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B83D497-C2D3-4BFB-B054-7B85EA97CEED}">
  <ds:schemaRefs>
    <ds:schemaRef ds:uri="http://schemas.microsoft.com/sharepoint/v3/contenttype/forms"/>
  </ds:schemaRefs>
</ds:datastoreItem>
</file>

<file path=customXml/itemProps2.xml><?xml version="1.0" encoding="utf-8"?>
<ds:datastoreItem xmlns:ds="http://schemas.openxmlformats.org/officeDocument/2006/customXml" ds:itemID="{C3973557-2D5E-4978-8533-8622B3B92CA2}">
  <ds:schemaRefs>
    <ds:schemaRef ds:uri="http://purl.org/dc/dcmitype/"/>
    <ds:schemaRef ds:uri="http://www.w3.org/XML/1998/namespace"/>
    <ds:schemaRef ds:uri="http://schemas.microsoft.com/office/2006/documentManagement/types"/>
    <ds:schemaRef ds:uri="http://purl.org/dc/elements/1.1/"/>
    <ds:schemaRef ds:uri="http://schemas.microsoft.com/office/2006/metadata/properties"/>
    <ds:schemaRef ds:uri="http://purl.org/dc/terms/"/>
    <ds:schemaRef ds:uri="http://schemas.microsoft.com/office/infopath/2007/PartnerControls"/>
    <ds:schemaRef ds:uri="http://schemas.openxmlformats.org/package/2006/metadata/core-properties"/>
    <ds:schemaRef ds:uri="c4e63b26-17ee-4ff9-be4b-d2196e299412"/>
    <ds:schemaRef ds:uri="406a65ac-7239-4137-9f3f-7d9cbd8f322d"/>
  </ds:schemaRefs>
</ds:datastoreItem>
</file>

<file path=customXml/itemProps3.xml><?xml version="1.0" encoding="utf-8"?>
<ds:datastoreItem xmlns:ds="http://schemas.openxmlformats.org/officeDocument/2006/customXml" ds:itemID="{B05646B3-46A5-4D16-908A-29477B716C3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6a65ac-7239-4137-9f3f-7d9cbd8f322d"/>
    <ds:schemaRef ds:uri="c4e63b26-17ee-4ff9-be4b-d2196e29941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a8750c8-e3f4-4ff5-a43f-e8820be09f7e}" enabled="0" method="" siteId="{ea8750c8-e3f4-4ff5-a43f-e8820be09f7e}" removed="1"/>
</clbl:labelList>
</file>

<file path=docProps/app.xml><?xml version="1.0" encoding="utf-8"?>
<Properties xmlns="http://schemas.openxmlformats.org/officeDocument/2006/extended-properties" xmlns:vt="http://schemas.openxmlformats.org/officeDocument/2006/docPropsVTypes">
  <TotalTime>38</TotalTime>
  <Words>1221</Words>
  <Application>Microsoft Office PowerPoint</Application>
  <PresentationFormat>Widescreen</PresentationFormat>
  <Paragraphs>203</Paragraphs>
  <Slides>23</Slides>
  <Notes>10</Notes>
  <HiddenSlides>3</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23</vt:i4>
      </vt:variant>
    </vt:vector>
  </HeadingPairs>
  <TitlesOfParts>
    <vt:vector size="34" baseType="lpstr">
      <vt:lpstr>Calibri</vt:lpstr>
      <vt:lpstr>Arial</vt:lpstr>
      <vt:lpstr>Bahnschrift Condensed</vt:lpstr>
      <vt:lpstr>Bierstadt</vt:lpstr>
      <vt:lpstr>Aptos</vt:lpstr>
      <vt:lpstr>Lato</vt:lpstr>
      <vt:lpstr>Courier New</vt:lpstr>
      <vt:lpstr>Verdana</vt:lpstr>
      <vt:lpstr>Wingdings</vt:lpstr>
      <vt:lpstr>Office-thema</vt:lpstr>
      <vt:lpstr>Begin- einddias</vt:lpstr>
      <vt:lpstr>National training and community platform for data professionals</vt:lpstr>
      <vt:lpstr>Agenda</vt:lpstr>
      <vt:lpstr>Introduction</vt:lpstr>
      <vt:lpstr>Research Data Netherlands</vt:lpstr>
      <vt:lpstr>10+ years of RDNL in a nutshell</vt:lpstr>
      <vt:lpstr>Project: Training &amp; Community platform (2025-2028)</vt:lpstr>
      <vt:lpstr>Data professionals, data stewards</vt:lpstr>
      <vt:lpstr>Curriculum – what is it?</vt:lpstr>
      <vt:lpstr>Curriculum - approach</vt:lpstr>
      <vt:lpstr>Competency framework</vt:lpstr>
      <vt:lpstr>Some example competencies</vt:lpstr>
      <vt:lpstr>The aim of today</vt:lpstr>
      <vt:lpstr>Training programme, example</vt:lpstr>
      <vt:lpstr>Who are here today?</vt:lpstr>
      <vt:lpstr>Your input!</vt:lpstr>
      <vt:lpstr>Exchange experiences</vt:lpstr>
      <vt:lpstr>Write down your training needs (individual)</vt:lpstr>
      <vt:lpstr>Discuss training needs (groups)</vt:lpstr>
      <vt:lpstr>Prioritising needs (individual)</vt:lpstr>
      <vt:lpstr>Wrap-up</vt:lpstr>
      <vt:lpstr>Recap</vt:lpstr>
      <vt:lpstr>Get involved</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RDNL workshop Open Science Festival 2025</dc:title>
  <dc:creator>Fieke Schoots;Dorien Huijser;Madeleine de Smaele</dc:creator>
  <cp:lastModifiedBy>Dorien Huijser</cp:lastModifiedBy>
  <cp:revision>1</cp:revision>
  <dcterms:created xsi:type="dcterms:W3CDTF">2024-09-02T10:45:15Z</dcterms:created>
  <dcterms:modified xsi:type="dcterms:W3CDTF">2025-10-27T13:56:58Z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0x0101005167DCCB4DDF424EB2A51AB56E269CA7</vt:lpwstr>
  </property>
  <property fmtid="{D5CDD505-2E9C-101B-9397-08002B2CF9AE}" pid="3" name="MediaServiceImageTags">
    <vt:lpwstr/>
  </property>
</Properties>
</file>