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0691813" cy="15119350"/>
  <p:notesSz cx="9926638" cy="14355763"/>
  <p:defaultTextStyle>
    <a:defPPr>
      <a:defRPr lang="fr-FR"/>
    </a:defPPr>
    <a:lvl1pPr marL="0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1pPr>
    <a:lvl2pPr marL="737215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2pPr>
    <a:lvl3pPr marL="1474430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3pPr>
    <a:lvl4pPr marL="2211644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4pPr>
    <a:lvl5pPr marL="2948860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5pPr>
    <a:lvl6pPr marL="3686074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6pPr>
    <a:lvl7pPr marL="4423290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7pPr>
    <a:lvl8pPr marL="5160505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8pPr>
    <a:lvl9pPr marL="5897720" algn="l" defTabSz="1474430" rtl="0" eaLnBrk="1" latinLnBrk="0" hangingPunct="1">
      <a:defRPr sz="28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ersion 2022" id="{03569F93-87EB-499B-87E9-156BFC639A46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411" userDrawn="1">
          <p15:clr>
            <a:srgbClr val="A4A3A4"/>
          </p15:clr>
        </p15:guide>
        <p15:guide id="2" pos="3368" userDrawn="1">
          <p15:clr>
            <a:srgbClr val="A4A3A4"/>
          </p15:clr>
        </p15:guide>
        <p15:guide id="3" pos="192" userDrawn="1">
          <p15:clr>
            <a:srgbClr val="A4A3A4"/>
          </p15:clr>
        </p15:guide>
        <p15:guide id="4" pos="3436" userDrawn="1">
          <p15:clr>
            <a:srgbClr val="A4A3A4"/>
          </p15:clr>
        </p15:guide>
        <p15:guide id="5" pos="3299" userDrawn="1">
          <p15:clr>
            <a:srgbClr val="A4A3A4"/>
          </p15:clr>
        </p15:guide>
        <p15:guide id="7" pos="6543" userDrawn="1">
          <p15:clr>
            <a:srgbClr val="A4A3A4"/>
          </p15:clr>
        </p15:guide>
        <p15:guide id="8" orient="horz" pos="113" userDrawn="1">
          <p15:clr>
            <a:srgbClr val="A4A3A4"/>
          </p15:clr>
        </p15:guide>
        <p15:guide id="9" orient="horz" pos="226" userDrawn="1">
          <p15:clr>
            <a:srgbClr val="A4A3A4"/>
          </p15:clr>
        </p15:guide>
        <p15:guide id="10" orient="horz" pos="906" userDrawn="1">
          <p15:clr>
            <a:srgbClr val="A4A3A4"/>
          </p15:clr>
        </p15:guide>
        <p15:guide id="11" pos="6633" userDrawn="1">
          <p15:clr>
            <a:srgbClr val="A4A3A4"/>
          </p15:clr>
        </p15:guide>
        <p15:guide id="12" orient="horz" pos="8164" userDrawn="1">
          <p15:clr>
            <a:srgbClr val="A4A3A4"/>
          </p15:clr>
        </p15:guide>
        <p15:guide id="13" orient="horz" pos="8277" userDrawn="1">
          <p15:clr>
            <a:srgbClr val="A4A3A4"/>
          </p15:clr>
        </p15:guide>
        <p15:guide id="15" orient="horz" pos="8391" userDrawn="1">
          <p15:clr>
            <a:srgbClr val="A4A3A4"/>
          </p15:clr>
        </p15:guide>
        <p15:guide id="16" orient="horz" pos="8844" userDrawn="1">
          <p15:clr>
            <a:srgbClr val="A4A3A4"/>
          </p15:clr>
        </p15:guide>
        <p15:guide id="17" orient="horz" pos="9298" userDrawn="1">
          <p15:clr>
            <a:srgbClr val="A4A3A4"/>
          </p15:clr>
        </p15:guide>
        <p15:guide id="18" pos="102" userDrawn="1">
          <p15:clr>
            <a:srgbClr val="A4A3A4"/>
          </p15:clr>
        </p15:guide>
        <p15:guide id="19" orient="horz" pos="1133" userDrawn="1">
          <p15:clr>
            <a:srgbClr val="A4A3A4"/>
          </p15:clr>
        </p15:guide>
        <p15:guide id="20" orient="horz" pos="805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oriane Sophie Muller" initials="FSM" lastIdx="9" clrIdx="0">
    <p:extLst>
      <p:ext uri="{19B8F6BF-5375-455C-9EA6-DF929625EA0E}">
        <p15:presenceInfo xmlns:p15="http://schemas.microsoft.com/office/powerpoint/2012/main" userId="S-1-5-21-2549886845-264585227-397852783-58385" providerId="AD"/>
      </p:ext>
    </p:extLst>
  </p:cmAuthor>
  <p:cmAuthor id="2" name="Dimitri Donzé" initials="DD" lastIdx="6" clrIdx="1">
    <p:extLst>
      <p:ext uri="{19B8F6BF-5375-455C-9EA6-DF929625EA0E}">
        <p15:presenceInfo xmlns:p15="http://schemas.microsoft.com/office/powerpoint/2012/main" userId="S-1-5-21-2549886845-264585227-397852783-30799" providerId="AD"/>
      </p:ext>
    </p:extLst>
  </p:cmAuthor>
  <p:cmAuthor id="3" name="Jean-Blaise Claivaz" initials="JC" lastIdx="5" clrIdx="2">
    <p:extLst>
      <p:ext uri="{19B8F6BF-5375-455C-9EA6-DF929625EA0E}">
        <p15:presenceInfo xmlns:p15="http://schemas.microsoft.com/office/powerpoint/2012/main" userId="S-1-5-21-2549886845-264585227-397852783-32795" providerId="AD"/>
      </p:ext>
    </p:extLst>
  </p:cmAuthor>
  <p:cmAuthor id="4" name="Claire Wuillemin" initials="CW" lastIdx="3" clrIdx="3">
    <p:extLst>
      <p:ext uri="{19B8F6BF-5375-455C-9EA6-DF929625EA0E}">
        <p15:presenceInfo xmlns:p15="http://schemas.microsoft.com/office/powerpoint/2012/main" userId="S-1-5-21-2549886845-264585227-397852783-547083" providerId="AD"/>
      </p:ext>
    </p:extLst>
  </p:cmAuthor>
  <p:cmAuthor id="5" name="Elena Maria Fachinotti" initials="EMF" lastIdx="1" clrIdx="4">
    <p:extLst>
      <p:ext uri="{19B8F6BF-5375-455C-9EA6-DF929625EA0E}">
        <p15:presenceInfo xmlns:p15="http://schemas.microsoft.com/office/powerpoint/2012/main" userId="S-1-5-21-2549886845-264585227-397852783-98107" providerId="AD"/>
      </p:ext>
    </p:extLst>
  </p:cmAuthor>
  <p:cmAuthor id="6" name="Floriane Sophie Muller" initials="FSM [2]" lastIdx="9" clrIdx="5">
    <p:extLst>
      <p:ext uri="{19B8F6BF-5375-455C-9EA6-DF929625EA0E}">
        <p15:presenceInfo xmlns:p15="http://schemas.microsoft.com/office/powerpoint/2012/main" userId="S::floriane.muller@unige.ch::6b4d021e-e778-4371-88a5-9f255b274a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98BD"/>
    <a:srgbClr val="CC0000"/>
    <a:srgbClr val="CF0063"/>
    <a:srgbClr val="DE0000"/>
    <a:srgbClr val="E1EDF3"/>
    <a:srgbClr val="F68212"/>
    <a:srgbClr val="FCE4E2"/>
    <a:srgbClr val="FDEFE9"/>
    <a:srgbClr val="F47115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90" autoAdjust="0"/>
    <p:restoredTop sz="94690" autoAdjust="0"/>
  </p:normalViewPr>
  <p:slideViewPr>
    <p:cSldViewPr>
      <p:cViewPr>
        <p:scale>
          <a:sx n="50" d="100"/>
          <a:sy n="50" d="100"/>
        </p:scale>
        <p:origin x="3468" y="90"/>
      </p:cViewPr>
      <p:guideLst>
        <p:guide orient="horz" pos="9411"/>
        <p:guide pos="3368"/>
        <p:guide pos="192"/>
        <p:guide pos="3436"/>
        <p:guide pos="3299"/>
        <p:guide pos="6543"/>
        <p:guide orient="horz" pos="113"/>
        <p:guide orient="horz" pos="226"/>
        <p:guide orient="horz" pos="906"/>
        <p:guide pos="6633"/>
        <p:guide orient="horz" pos="8164"/>
        <p:guide orient="horz" pos="8277"/>
        <p:guide orient="horz" pos="8391"/>
        <p:guide orient="horz" pos="8844"/>
        <p:guide orient="horz" pos="9298"/>
        <p:guide pos="102"/>
        <p:guide orient="horz" pos="1133"/>
        <p:guide orient="horz" pos="805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1596" cy="719928"/>
          </a:xfrm>
          <a:prstGeom prst="rect">
            <a:avLst/>
          </a:prstGeom>
        </p:spPr>
        <p:txBody>
          <a:bodyPr vert="horz" lIns="91305" tIns="45653" rIns="91305" bIns="45653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3459" y="1"/>
            <a:ext cx="4301596" cy="719928"/>
          </a:xfrm>
          <a:prstGeom prst="rect">
            <a:avLst/>
          </a:prstGeom>
        </p:spPr>
        <p:txBody>
          <a:bodyPr vert="horz" lIns="91305" tIns="45653" rIns="91305" bIns="45653" rtlCol="0"/>
          <a:lstStyle>
            <a:lvl1pPr algn="r">
              <a:defRPr sz="1200"/>
            </a:lvl1pPr>
          </a:lstStyle>
          <a:p>
            <a:fld id="{F7AFE537-9651-4CB0-B2AA-03DF37A33F2D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251200" y="1795463"/>
            <a:ext cx="3424238" cy="4843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5" tIns="45653" rIns="91305" bIns="45653" rtlCol="0" anchor="ctr"/>
          <a:lstStyle/>
          <a:p>
            <a:endParaRPr lang="fr-CH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2190" y="6909099"/>
            <a:ext cx="7942261" cy="5651600"/>
          </a:xfrm>
          <a:prstGeom prst="rect">
            <a:avLst/>
          </a:prstGeom>
        </p:spPr>
        <p:txBody>
          <a:bodyPr vert="horz" lIns="91305" tIns="45653" rIns="91305" bIns="45653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13635835"/>
            <a:ext cx="4301596" cy="719928"/>
          </a:xfrm>
          <a:prstGeom prst="rect">
            <a:avLst/>
          </a:prstGeom>
        </p:spPr>
        <p:txBody>
          <a:bodyPr vert="horz" lIns="91305" tIns="45653" rIns="91305" bIns="45653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3459" y="13635835"/>
            <a:ext cx="4301596" cy="719928"/>
          </a:xfrm>
          <a:prstGeom prst="rect">
            <a:avLst/>
          </a:prstGeom>
        </p:spPr>
        <p:txBody>
          <a:bodyPr vert="horz" lIns="91305" tIns="45653" rIns="91305" bIns="45653" rtlCol="0" anchor="b"/>
          <a:lstStyle>
            <a:lvl1pPr algn="r">
              <a:defRPr sz="1200"/>
            </a:lvl1pPr>
          </a:lstStyle>
          <a:p>
            <a:fld id="{A2BDA3B5-5F0E-423F-ACBB-1F6337CF9AC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054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1pPr>
    <a:lvl2pPr marL="323204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2pPr>
    <a:lvl3pPr marL="646407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3pPr>
    <a:lvl4pPr marL="969612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4pPr>
    <a:lvl5pPr marL="1292815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5pPr>
    <a:lvl6pPr marL="1616020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6pPr>
    <a:lvl7pPr marL="1939223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7pPr>
    <a:lvl8pPr marL="2262427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8pPr>
    <a:lvl9pPr marL="2585631" algn="l" defTabSz="646407" rtl="0" eaLnBrk="1" latinLnBrk="0" hangingPunct="1">
      <a:defRPr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1886" y="4696800"/>
            <a:ext cx="9088041" cy="324086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03773" y="8567631"/>
            <a:ext cx="7484269" cy="38638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92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56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2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8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4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1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7065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188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5669633" y="3779838"/>
            <a:ext cx="7965029" cy="805245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770832" y="3779838"/>
            <a:ext cx="23720605" cy="805245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5897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07810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4579" y="9715584"/>
            <a:ext cx="9088041" cy="3002871"/>
          </a:xfrm>
        </p:spPr>
        <p:txBody>
          <a:bodyPr anchor="t"/>
          <a:lstStyle>
            <a:lvl1pPr algn="l">
              <a:defRPr sz="6453" b="1" cap="all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44579" y="6408228"/>
            <a:ext cx="9088041" cy="3307357"/>
          </a:xfrm>
        </p:spPr>
        <p:txBody>
          <a:bodyPr anchor="b"/>
          <a:lstStyle>
            <a:lvl1pPr marL="0" indent="0">
              <a:buNone/>
              <a:defRPr sz="3210">
                <a:solidFill>
                  <a:schemeClr val="tx1">
                    <a:tint val="75000"/>
                  </a:schemeClr>
                </a:solidFill>
              </a:defRPr>
            </a:lvl1pPr>
            <a:lvl2pPr marL="736422" indent="0">
              <a:buNone/>
              <a:defRPr sz="2892">
                <a:solidFill>
                  <a:schemeClr val="tx1">
                    <a:tint val="75000"/>
                  </a:schemeClr>
                </a:solidFill>
              </a:defRPr>
            </a:lvl2pPr>
            <a:lvl3pPr marL="1472844" indent="0">
              <a:buNone/>
              <a:defRPr sz="2574">
                <a:solidFill>
                  <a:schemeClr val="tx1">
                    <a:tint val="75000"/>
                  </a:schemeClr>
                </a:solidFill>
              </a:defRPr>
            </a:lvl3pPr>
            <a:lvl4pPr marL="2209267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4pPr>
            <a:lvl5pPr marL="2945689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5pPr>
            <a:lvl6pPr marL="3682111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6pPr>
            <a:lvl7pPr marL="4418533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7pPr>
            <a:lvl8pPr marL="5154956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8pPr>
            <a:lvl9pPr marL="5891378" indent="0">
              <a:buNone/>
              <a:defRPr sz="22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4757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770832" y="22021054"/>
            <a:ext cx="15842817" cy="62283322"/>
          </a:xfrm>
        </p:spPr>
        <p:txBody>
          <a:bodyPr/>
          <a:lstStyle>
            <a:lvl1pPr>
              <a:defRPr sz="4514"/>
            </a:lvl1pPr>
            <a:lvl2pPr>
              <a:defRPr sz="3879"/>
            </a:lvl2pPr>
            <a:lvl3pPr>
              <a:defRPr sz="3210"/>
            </a:lvl3pPr>
            <a:lvl4pPr>
              <a:defRPr sz="2892"/>
            </a:lvl4pPr>
            <a:lvl5pPr>
              <a:defRPr sz="2892"/>
            </a:lvl5pPr>
            <a:lvl6pPr>
              <a:defRPr sz="2892"/>
            </a:lvl6pPr>
            <a:lvl7pPr>
              <a:defRPr sz="2892"/>
            </a:lvl7pPr>
            <a:lvl8pPr>
              <a:defRPr sz="2892"/>
            </a:lvl8pPr>
            <a:lvl9pPr>
              <a:defRPr sz="2892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7791847" y="22021054"/>
            <a:ext cx="15842816" cy="62283322"/>
          </a:xfrm>
        </p:spPr>
        <p:txBody>
          <a:bodyPr/>
          <a:lstStyle>
            <a:lvl1pPr>
              <a:defRPr sz="4514"/>
            </a:lvl1pPr>
            <a:lvl2pPr>
              <a:defRPr sz="3879"/>
            </a:lvl2pPr>
            <a:lvl3pPr>
              <a:defRPr sz="3210"/>
            </a:lvl3pPr>
            <a:lvl4pPr>
              <a:defRPr sz="2892"/>
            </a:lvl4pPr>
            <a:lvl5pPr>
              <a:defRPr sz="2892"/>
            </a:lvl5pPr>
            <a:lvl6pPr>
              <a:defRPr sz="2892"/>
            </a:lvl6pPr>
            <a:lvl7pPr>
              <a:defRPr sz="2892"/>
            </a:lvl7pPr>
            <a:lvl8pPr>
              <a:defRPr sz="2892"/>
            </a:lvl8pPr>
            <a:lvl9pPr>
              <a:defRPr sz="2892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2337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592" y="605477"/>
            <a:ext cx="9622632" cy="2519891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591" y="3384357"/>
            <a:ext cx="4724075" cy="1410438"/>
          </a:xfrm>
        </p:spPr>
        <p:txBody>
          <a:bodyPr anchor="b"/>
          <a:lstStyle>
            <a:lvl1pPr marL="0" indent="0">
              <a:buNone/>
              <a:defRPr sz="3879" b="1"/>
            </a:lvl1pPr>
            <a:lvl2pPr marL="736422" indent="0">
              <a:buNone/>
              <a:defRPr sz="3210" b="1"/>
            </a:lvl2pPr>
            <a:lvl3pPr marL="1472844" indent="0">
              <a:buNone/>
              <a:defRPr sz="2892" b="1"/>
            </a:lvl3pPr>
            <a:lvl4pPr marL="2209267" indent="0">
              <a:buNone/>
              <a:defRPr sz="2574" b="1"/>
            </a:lvl4pPr>
            <a:lvl5pPr marL="2945689" indent="0">
              <a:buNone/>
              <a:defRPr sz="2574" b="1"/>
            </a:lvl5pPr>
            <a:lvl6pPr marL="3682111" indent="0">
              <a:buNone/>
              <a:defRPr sz="2574" b="1"/>
            </a:lvl6pPr>
            <a:lvl7pPr marL="4418533" indent="0">
              <a:buNone/>
              <a:defRPr sz="2574" b="1"/>
            </a:lvl7pPr>
            <a:lvl8pPr marL="5154956" indent="0">
              <a:buNone/>
              <a:defRPr sz="2574" b="1"/>
            </a:lvl8pPr>
            <a:lvl9pPr marL="5891378" indent="0">
              <a:buNone/>
              <a:defRPr sz="2574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34591" y="4794794"/>
            <a:ext cx="4724075" cy="8711127"/>
          </a:xfrm>
        </p:spPr>
        <p:txBody>
          <a:bodyPr/>
          <a:lstStyle>
            <a:lvl1pPr>
              <a:defRPr sz="3879"/>
            </a:lvl1pPr>
            <a:lvl2pPr>
              <a:defRPr sz="3210"/>
            </a:lvl2pPr>
            <a:lvl3pPr>
              <a:defRPr sz="2892"/>
            </a:lvl3pPr>
            <a:lvl4pPr>
              <a:defRPr sz="2574"/>
            </a:lvl4pPr>
            <a:lvl5pPr>
              <a:defRPr sz="2574"/>
            </a:lvl5pPr>
            <a:lvl6pPr>
              <a:defRPr sz="2574"/>
            </a:lvl6pPr>
            <a:lvl7pPr>
              <a:defRPr sz="2574"/>
            </a:lvl7pPr>
            <a:lvl8pPr>
              <a:defRPr sz="2574"/>
            </a:lvl8pPr>
            <a:lvl9pPr>
              <a:defRPr sz="2574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31293" y="3384357"/>
            <a:ext cx="4725930" cy="1410438"/>
          </a:xfrm>
        </p:spPr>
        <p:txBody>
          <a:bodyPr anchor="b"/>
          <a:lstStyle>
            <a:lvl1pPr marL="0" indent="0">
              <a:buNone/>
              <a:defRPr sz="3879" b="1"/>
            </a:lvl1pPr>
            <a:lvl2pPr marL="736422" indent="0">
              <a:buNone/>
              <a:defRPr sz="3210" b="1"/>
            </a:lvl2pPr>
            <a:lvl3pPr marL="1472844" indent="0">
              <a:buNone/>
              <a:defRPr sz="2892" b="1"/>
            </a:lvl3pPr>
            <a:lvl4pPr marL="2209267" indent="0">
              <a:buNone/>
              <a:defRPr sz="2574" b="1"/>
            </a:lvl4pPr>
            <a:lvl5pPr marL="2945689" indent="0">
              <a:buNone/>
              <a:defRPr sz="2574" b="1"/>
            </a:lvl5pPr>
            <a:lvl6pPr marL="3682111" indent="0">
              <a:buNone/>
              <a:defRPr sz="2574" b="1"/>
            </a:lvl6pPr>
            <a:lvl7pPr marL="4418533" indent="0">
              <a:buNone/>
              <a:defRPr sz="2574" b="1"/>
            </a:lvl7pPr>
            <a:lvl8pPr marL="5154956" indent="0">
              <a:buNone/>
              <a:defRPr sz="2574" b="1"/>
            </a:lvl8pPr>
            <a:lvl9pPr marL="5891378" indent="0">
              <a:buNone/>
              <a:defRPr sz="2574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31293" y="4794794"/>
            <a:ext cx="4725930" cy="8711127"/>
          </a:xfrm>
        </p:spPr>
        <p:txBody>
          <a:bodyPr/>
          <a:lstStyle>
            <a:lvl1pPr>
              <a:defRPr sz="3879"/>
            </a:lvl1pPr>
            <a:lvl2pPr>
              <a:defRPr sz="3210"/>
            </a:lvl2pPr>
            <a:lvl3pPr>
              <a:defRPr sz="2892"/>
            </a:lvl3pPr>
            <a:lvl4pPr>
              <a:defRPr sz="2574"/>
            </a:lvl4pPr>
            <a:lvl5pPr>
              <a:defRPr sz="2574"/>
            </a:lvl5pPr>
            <a:lvl6pPr>
              <a:defRPr sz="2574"/>
            </a:lvl6pPr>
            <a:lvl7pPr>
              <a:defRPr sz="2574"/>
            </a:lvl7pPr>
            <a:lvl8pPr>
              <a:defRPr sz="2574"/>
            </a:lvl8pPr>
            <a:lvl9pPr>
              <a:defRPr sz="2574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607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028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56286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4591" y="601975"/>
            <a:ext cx="3517533" cy="2561890"/>
          </a:xfrm>
        </p:spPr>
        <p:txBody>
          <a:bodyPr anchor="b"/>
          <a:lstStyle>
            <a:lvl1pPr algn="l">
              <a:defRPr sz="321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180203" y="601977"/>
            <a:ext cx="5977021" cy="12903946"/>
          </a:xfrm>
        </p:spPr>
        <p:txBody>
          <a:bodyPr/>
          <a:lstStyle>
            <a:lvl1pPr>
              <a:defRPr sz="5149"/>
            </a:lvl1pPr>
            <a:lvl2pPr>
              <a:defRPr sz="4514"/>
            </a:lvl2pPr>
            <a:lvl3pPr>
              <a:defRPr sz="3879"/>
            </a:lvl3pPr>
            <a:lvl4pPr>
              <a:defRPr sz="3210"/>
            </a:lvl4pPr>
            <a:lvl5pPr>
              <a:defRPr sz="3210"/>
            </a:lvl5pPr>
            <a:lvl6pPr>
              <a:defRPr sz="3210"/>
            </a:lvl6pPr>
            <a:lvl7pPr>
              <a:defRPr sz="3210"/>
            </a:lvl7pPr>
            <a:lvl8pPr>
              <a:defRPr sz="3210"/>
            </a:lvl8pPr>
            <a:lvl9pPr>
              <a:defRPr sz="321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34591" y="3163867"/>
            <a:ext cx="3517533" cy="10342057"/>
          </a:xfrm>
        </p:spPr>
        <p:txBody>
          <a:bodyPr/>
          <a:lstStyle>
            <a:lvl1pPr marL="0" indent="0">
              <a:buNone/>
              <a:defRPr sz="2257"/>
            </a:lvl1pPr>
            <a:lvl2pPr marL="736422" indent="0">
              <a:buNone/>
              <a:defRPr sz="1940"/>
            </a:lvl2pPr>
            <a:lvl3pPr marL="1472844" indent="0">
              <a:buNone/>
              <a:defRPr sz="1623"/>
            </a:lvl3pPr>
            <a:lvl4pPr marL="2209267" indent="0">
              <a:buNone/>
              <a:defRPr sz="1446"/>
            </a:lvl4pPr>
            <a:lvl5pPr marL="2945689" indent="0">
              <a:buNone/>
              <a:defRPr sz="1446"/>
            </a:lvl5pPr>
            <a:lvl6pPr marL="3682111" indent="0">
              <a:buNone/>
              <a:defRPr sz="1446"/>
            </a:lvl6pPr>
            <a:lvl7pPr marL="4418533" indent="0">
              <a:buNone/>
              <a:defRPr sz="1446"/>
            </a:lvl7pPr>
            <a:lvl8pPr marL="5154956" indent="0">
              <a:buNone/>
              <a:defRPr sz="1446"/>
            </a:lvl8pPr>
            <a:lvl9pPr marL="5891378" indent="0">
              <a:buNone/>
              <a:defRPr sz="1446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0124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5671" y="10583547"/>
            <a:ext cx="6415088" cy="1249448"/>
          </a:xfrm>
        </p:spPr>
        <p:txBody>
          <a:bodyPr anchor="b"/>
          <a:lstStyle>
            <a:lvl1pPr algn="l">
              <a:defRPr sz="3210" b="1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095671" y="1350943"/>
            <a:ext cx="6415088" cy="9071610"/>
          </a:xfrm>
        </p:spPr>
        <p:txBody>
          <a:bodyPr/>
          <a:lstStyle>
            <a:lvl1pPr marL="0" indent="0">
              <a:buNone/>
              <a:defRPr sz="5149"/>
            </a:lvl1pPr>
            <a:lvl2pPr marL="736422" indent="0">
              <a:buNone/>
              <a:defRPr sz="4514"/>
            </a:lvl2pPr>
            <a:lvl3pPr marL="1472844" indent="0">
              <a:buNone/>
              <a:defRPr sz="3879"/>
            </a:lvl3pPr>
            <a:lvl4pPr marL="2209267" indent="0">
              <a:buNone/>
              <a:defRPr sz="3210"/>
            </a:lvl4pPr>
            <a:lvl5pPr marL="2945689" indent="0">
              <a:buNone/>
              <a:defRPr sz="3210"/>
            </a:lvl5pPr>
            <a:lvl6pPr marL="3682111" indent="0">
              <a:buNone/>
              <a:defRPr sz="3210"/>
            </a:lvl6pPr>
            <a:lvl7pPr marL="4418533" indent="0">
              <a:buNone/>
              <a:defRPr sz="3210"/>
            </a:lvl7pPr>
            <a:lvl8pPr marL="5154956" indent="0">
              <a:buNone/>
              <a:defRPr sz="3210"/>
            </a:lvl8pPr>
            <a:lvl9pPr marL="5891378" indent="0">
              <a:buNone/>
              <a:defRPr sz="321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95671" y="11832993"/>
            <a:ext cx="6415088" cy="1774422"/>
          </a:xfrm>
        </p:spPr>
        <p:txBody>
          <a:bodyPr/>
          <a:lstStyle>
            <a:lvl1pPr marL="0" indent="0">
              <a:buNone/>
              <a:defRPr sz="2257"/>
            </a:lvl1pPr>
            <a:lvl2pPr marL="736422" indent="0">
              <a:buNone/>
              <a:defRPr sz="1940"/>
            </a:lvl2pPr>
            <a:lvl3pPr marL="1472844" indent="0">
              <a:buNone/>
              <a:defRPr sz="1623"/>
            </a:lvl3pPr>
            <a:lvl4pPr marL="2209267" indent="0">
              <a:buNone/>
              <a:defRPr sz="1446"/>
            </a:lvl4pPr>
            <a:lvl5pPr marL="2945689" indent="0">
              <a:buNone/>
              <a:defRPr sz="1446"/>
            </a:lvl5pPr>
            <a:lvl6pPr marL="3682111" indent="0">
              <a:buNone/>
              <a:defRPr sz="1446"/>
            </a:lvl6pPr>
            <a:lvl7pPr marL="4418533" indent="0">
              <a:buNone/>
              <a:defRPr sz="1446"/>
            </a:lvl7pPr>
            <a:lvl8pPr marL="5154956" indent="0">
              <a:buNone/>
              <a:defRPr sz="1446"/>
            </a:lvl8pPr>
            <a:lvl9pPr marL="5891378" indent="0">
              <a:buNone/>
              <a:defRPr sz="1446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713335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34592" y="605477"/>
            <a:ext cx="9622632" cy="2519891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4592" y="3527850"/>
            <a:ext cx="9622632" cy="9978072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34592" y="14013398"/>
            <a:ext cx="2494757" cy="80496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1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5A451-AE96-48FF-8B39-B683EF0913A9}" type="datetimeFigureOut">
              <a:rPr lang="fr-CH" smtClean="0"/>
              <a:t>24.10.2025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653036" y="14013398"/>
            <a:ext cx="3385741" cy="80496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1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662467" y="14013398"/>
            <a:ext cx="2494757" cy="804966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19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C7945-9B6C-4A53-BC3D-06A4A9DAFCA0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926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72844" rtl="0" eaLnBrk="1" latinLnBrk="0" hangingPunct="1">
        <a:spcBef>
          <a:spcPct val="0"/>
        </a:spcBef>
        <a:buNone/>
        <a:defRPr sz="70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316" indent="-552316" algn="l" defTabSz="1472844" rtl="0" eaLnBrk="1" latinLnBrk="0" hangingPunct="1">
        <a:spcBef>
          <a:spcPct val="20000"/>
        </a:spcBef>
        <a:buFont typeface="Arial" pitchFamily="34" charset="0"/>
        <a:buChar char="•"/>
        <a:defRPr sz="5149" kern="1200">
          <a:solidFill>
            <a:schemeClr val="tx1"/>
          </a:solidFill>
          <a:latin typeface="+mn-lt"/>
          <a:ea typeface="+mn-ea"/>
          <a:cs typeface="+mn-cs"/>
        </a:defRPr>
      </a:lvl1pPr>
      <a:lvl2pPr marL="1196686" indent="-460264" algn="l" defTabSz="1472844" rtl="0" eaLnBrk="1" latinLnBrk="0" hangingPunct="1">
        <a:spcBef>
          <a:spcPct val="20000"/>
        </a:spcBef>
        <a:buFont typeface="Arial" pitchFamily="34" charset="0"/>
        <a:buChar char="–"/>
        <a:defRPr sz="4514" kern="1200">
          <a:solidFill>
            <a:schemeClr val="tx1"/>
          </a:solidFill>
          <a:latin typeface="+mn-lt"/>
          <a:ea typeface="+mn-ea"/>
          <a:cs typeface="+mn-cs"/>
        </a:defRPr>
      </a:lvl2pPr>
      <a:lvl3pPr marL="1841056" indent="-368211" algn="l" defTabSz="1472844" rtl="0" eaLnBrk="1" latinLnBrk="0" hangingPunct="1">
        <a:spcBef>
          <a:spcPct val="20000"/>
        </a:spcBef>
        <a:buFont typeface="Arial" pitchFamily="34" charset="0"/>
        <a:buChar char="•"/>
        <a:defRPr sz="3879" kern="1200">
          <a:solidFill>
            <a:schemeClr val="tx1"/>
          </a:solidFill>
          <a:latin typeface="+mn-lt"/>
          <a:ea typeface="+mn-ea"/>
          <a:cs typeface="+mn-cs"/>
        </a:defRPr>
      </a:lvl3pPr>
      <a:lvl4pPr marL="2577477" indent="-368211" algn="l" defTabSz="1472844" rtl="0" eaLnBrk="1" latinLnBrk="0" hangingPunct="1">
        <a:spcBef>
          <a:spcPct val="20000"/>
        </a:spcBef>
        <a:buFont typeface="Arial" pitchFamily="34" charset="0"/>
        <a:buChar char="–"/>
        <a:defRPr sz="3210" kern="1200">
          <a:solidFill>
            <a:schemeClr val="tx1"/>
          </a:solidFill>
          <a:latin typeface="+mn-lt"/>
          <a:ea typeface="+mn-ea"/>
          <a:cs typeface="+mn-cs"/>
        </a:defRPr>
      </a:lvl4pPr>
      <a:lvl5pPr marL="3313901" indent="-368211" algn="l" defTabSz="1472844" rtl="0" eaLnBrk="1" latinLnBrk="0" hangingPunct="1">
        <a:spcBef>
          <a:spcPct val="20000"/>
        </a:spcBef>
        <a:buFont typeface="Arial" pitchFamily="34" charset="0"/>
        <a:buChar char="»"/>
        <a:defRPr sz="3210" kern="1200">
          <a:solidFill>
            <a:schemeClr val="tx1"/>
          </a:solidFill>
          <a:latin typeface="+mn-lt"/>
          <a:ea typeface="+mn-ea"/>
          <a:cs typeface="+mn-cs"/>
        </a:defRPr>
      </a:lvl5pPr>
      <a:lvl6pPr marL="4050322" indent="-368211" algn="l" defTabSz="1472844" rtl="0" eaLnBrk="1" latinLnBrk="0" hangingPunct="1">
        <a:spcBef>
          <a:spcPct val="20000"/>
        </a:spcBef>
        <a:buFont typeface="Arial" pitchFamily="34" charset="0"/>
        <a:buChar char="•"/>
        <a:defRPr sz="3210" kern="1200">
          <a:solidFill>
            <a:schemeClr val="tx1"/>
          </a:solidFill>
          <a:latin typeface="+mn-lt"/>
          <a:ea typeface="+mn-ea"/>
          <a:cs typeface="+mn-cs"/>
        </a:defRPr>
      </a:lvl6pPr>
      <a:lvl7pPr marL="4786745" indent="-368211" algn="l" defTabSz="1472844" rtl="0" eaLnBrk="1" latinLnBrk="0" hangingPunct="1">
        <a:spcBef>
          <a:spcPct val="20000"/>
        </a:spcBef>
        <a:buFont typeface="Arial" pitchFamily="34" charset="0"/>
        <a:buChar char="•"/>
        <a:defRPr sz="3210" kern="1200">
          <a:solidFill>
            <a:schemeClr val="tx1"/>
          </a:solidFill>
          <a:latin typeface="+mn-lt"/>
          <a:ea typeface="+mn-ea"/>
          <a:cs typeface="+mn-cs"/>
        </a:defRPr>
      </a:lvl7pPr>
      <a:lvl8pPr marL="5523167" indent="-368211" algn="l" defTabSz="1472844" rtl="0" eaLnBrk="1" latinLnBrk="0" hangingPunct="1">
        <a:spcBef>
          <a:spcPct val="20000"/>
        </a:spcBef>
        <a:buFont typeface="Arial" pitchFamily="34" charset="0"/>
        <a:buChar char="•"/>
        <a:defRPr sz="3210" kern="1200">
          <a:solidFill>
            <a:schemeClr val="tx1"/>
          </a:solidFill>
          <a:latin typeface="+mn-lt"/>
          <a:ea typeface="+mn-ea"/>
          <a:cs typeface="+mn-cs"/>
        </a:defRPr>
      </a:lvl8pPr>
      <a:lvl9pPr marL="6259589" indent="-368211" algn="l" defTabSz="1472844" rtl="0" eaLnBrk="1" latinLnBrk="0" hangingPunct="1">
        <a:spcBef>
          <a:spcPct val="20000"/>
        </a:spcBef>
        <a:buFont typeface="Arial" pitchFamily="34" charset="0"/>
        <a:buChar char="•"/>
        <a:defRPr sz="321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1pPr>
      <a:lvl2pPr marL="736422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2pPr>
      <a:lvl3pPr marL="1472844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3pPr>
      <a:lvl4pPr marL="2209267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4pPr>
      <a:lvl5pPr marL="2945689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5pPr>
      <a:lvl6pPr marL="3682111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6pPr>
      <a:lvl7pPr marL="4418533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7pPr>
      <a:lvl8pPr marL="5154956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8pPr>
      <a:lvl9pPr marL="5891378" algn="l" defTabSz="1472844" rtl="0" eaLnBrk="1" latinLnBrk="0" hangingPunct="1">
        <a:defRPr sz="289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openxmlformats.org/officeDocument/2006/relationships/image" Target="../media/image2.svg"/><Relationship Id="rId7" Type="http://schemas.openxmlformats.org/officeDocument/2006/relationships/image" Target="../media/image6.gif"/><Relationship Id="rId12" Type="http://schemas.microsoft.com/office/2007/relationships/hdphoto" Target="../media/hdphoto1.wdp"/><Relationship Id="rId17" Type="http://schemas.openxmlformats.org/officeDocument/2006/relationships/image" Target="../media/image15.svg"/><Relationship Id="rId2" Type="http://schemas.openxmlformats.org/officeDocument/2006/relationships/image" Target="../media/image1.png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3.png"/><Relationship Id="rId10" Type="http://schemas.openxmlformats.org/officeDocument/2006/relationships/image" Target="../media/image9.gif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5D4F94-765B-48BB-BFAA-1736894F570C}"/>
              </a:ext>
            </a:extLst>
          </p:cNvPr>
          <p:cNvSpPr/>
          <p:nvPr/>
        </p:nvSpPr>
        <p:spPr>
          <a:xfrm>
            <a:off x="161331" y="194547"/>
            <a:ext cx="10369152" cy="1278096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CDD15E19-9DF3-4A24-A573-C8315A5D6C41}"/>
              </a:ext>
            </a:extLst>
          </p:cNvPr>
          <p:cNvSpPr/>
          <p:nvPr/>
        </p:nvSpPr>
        <p:spPr>
          <a:xfrm>
            <a:off x="1667353" y="294292"/>
            <a:ext cx="7628448" cy="93613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/>
          </a:p>
        </p:txBody>
      </p:sp>
      <p:sp>
        <p:nvSpPr>
          <p:cNvPr id="93" name="Rectangle : coins arrondis 16">
            <a:extLst>
              <a:ext uri="{FF2B5EF4-FFF2-40B4-BE49-F238E27FC236}">
                <a16:creationId xmlns:a16="http://schemas.microsoft.com/office/drawing/2014/main" id="{228D7258-FF57-4DFA-86D4-4C4D35FDA2BE}"/>
              </a:ext>
            </a:extLst>
          </p:cNvPr>
          <p:cNvSpPr/>
          <p:nvPr/>
        </p:nvSpPr>
        <p:spPr>
          <a:xfrm>
            <a:off x="5454650" y="11465839"/>
            <a:ext cx="4935493" cy="1313466"/>
          </a:xfrm>
          <a:prstGeom prst="roundRect">
            <a:avLst>
              <a:gd name="adj" fmla="val 13187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600" dirty="0">
              <a:solidFill>
                <a:schemeClr val="tx1"/>
              </a:solidFill>
              <a:latin typeface="Gotham Narrow Medium" pitchFamily="2" charset="0"/>
              <a:cs typeface="Arial" panose="020B0604020202020204" pitchFamily="34" charset="0"/>
            </a:endParaRPr>
          </a:p>
        </p:txBody>
      </p:sp>
      <p:sp>
        <p:nvSpPr>
          <p:cNvPr id="59" name="Ellipse 86">
            <a:extLst>
              <a:ext uri="{FF2B5EF4-FFF2-40B4-BE49-F238E27FC236}">
                <a16:creationId xmlns:a16="http://schemas.microsoft.com/office/drawing/2014/main" id="{4DC04DB7-3CDA-4938-9AF9-2C8E42132F04}"/>
              </a:ext>
            </a:extLst>
          </p:cNvPr>
          <p:cNvSpPr/>
          <p:nvPr/>
        </p:nvSpPr>
        <p:spPr>
          <a:xfrm>
            <a:off x="5479337" y="5210972"/>
            <a:ext cx="3328740" cy="1704586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/>
          </a:p>
        </p:txBody>
      </p:sp>
      <p:sp>
        <p:nvSpPr>
          <p:cNvPr id="87" name="Ellipse 86">
            <a:extLst>
              <a:ext uri="{FF2B5EF4-FFF2-40B4-BE49-F238E27FC236}">
                <a16:creationId xmlns:a16="http://schemas.microsoft.com/office/drawing/2014/main" id="{4DC04DB7-3CDA-4938-9AF9-2C8E42132F04}"/>
              </a:ext>
            </a:extLst>
          </p:cNvPr>
          <p:cNvSpPr/>
          <p:nvPr/>
        </p:nvSpPr>
        <p:spPr>
          <a:xfrm>
            <a:off x="400287" y="5210973"/>
            <a:ext cx="3602495" cy="1704585"/>
          </a:xfrm>
          <a:prstGeom prst="ellipse">
            <a:avLst/>
          </a:prstGeom>
          <a:solidFill>
            <a:srgbClr val="CF00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/>
          </a:p>
        </p:txBody>
      </p:sp>
      <p:sp>
        <p:nvSpPr>
          <p:cNvPr id="88" name="Ellipse 87">
            <a:extLst>
              <a:ext uri="{FF2B5EF4-FFF2-40B4-BE49-F238E27FC236}">
                <a16:creationId xmlns:a16="http://schemas.microsoft.com/office/drawing/2014/main" id="{E1F8C238-2A66-4865-8088-BE96EA5F4FA0}"/>
              </a:ext>
            </a:extLst>
          </p:cNvPr>
          <p:cNvSpPr/>
          <p:nvPr/>
        </p:nvSpPr>
        <p:spPr>
          <a:xfrm>
            <a:off x="5949751" y="1798638"/>
            <a:ext cx="3772804" cy="1554082"/>
          </a:xfrm>
          <a:prstGeom prst="ellipse">
            <a:avLst/>
          </a:prstGeom>
          <a:solidFill>
            <a:srgbClr val="F682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/>
          </a:p>
        </p:txBody>
      </p:sp>
      <p:graphicFrame>
        <p:nvGraphicFramePr>
          <p:cNvPr id="24" name="Tableau 23">
            <a:extLst>
              <a:ext uri="{FF2B5EF4-FFF2-40B4-BE49-F238E27FC236}">
                <a16:creationId xmlns:a16="http://schemas.microsoft.com/office/drawing/2014/main" id="{B015A2CD-01D9-217E-9EF8-9759CC62A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296911"/>
              </p:ext>
            </p:extLst>
          </p:nvPr>
        </p:nvGraphicFramePr>
        <p:xfrm>
          <a:off x="309629" y="6447910"/>
          <a:ext cx="4941439" cy="3375709"/>
        </p:xfrm>
        <a:graphic>
          <a:graphicData uri="http://schemas.openxmlformats.org/drawingml/2006/table">
            <a:tbl>
              <a:tblPr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{793D81CF-94F2-401A-BA57-92F5A7B2D0C5}</a:tableStyleId>
              </a:tblPr>
              <a:tblGrid>
                <a:gridCol w="4941439">
                  <a:extLst>
                    <a:ext uri="{9D8B030D-6E8A-4147-A177-3AD203B41FA5}">
                      <a16:colId xmlns:a16="http://schemas.microsoft.com/office/drawing/2014/main" val="4125289906"/>
                    </a:ext>
                  </a:extLst>
                </a:gridCol>
              </a:tblGrid>
              <a:tr h="743497">
                <a:tc>
                  <a:txBody>
                    <a:bodyPr/>
                    <a:lstStyle/>
                    <a:p>
                      <a:pPr marL="0" marR="0" lvl="0" indent="0" algn="l" defTabSz="20852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noProof="0" dirty="0">
                          <a:latin typeface="Gotham Narrow Medium" pitchFamily="2" charset="0"/>
                        </a:rPr>
                        <a:t>All collaborators must make their publications</a:t>
                      </a:r>
                      <a:r>
                        <a:rPr lang="en-GB" sz="1500" b="0" baseline="0" noProof="0" dirty="0">
                          <a:latin typeface="Gotham Narrow Medium" pitchFamily="2" charset="0"/>
                        </a:rPr>
                        <a:t> </a:t>
                      </a:r>
                      <a:r>
                        <a:rPr lang="en-GB" sz="1500" b="0" noProof="0" dirty="0">
                          <a:latin typeface="Gotham Narrow Medium" pitchFamily="2" charset="0"/>
                        </a:rPr>
                        <a:t>freely accessible </a:t>
                      </a:r>
                      <a:r>
                        <a:rPr lang="en-GB" sz="1500" b="0" baseline="0" noProof="0" dirty="0">
                          <a:latin typeface="Gotham Narrow Medium" pitchFamily="2" charset="0"/>
                        </a:rPr>
                        <a:t>in the</a:t>
                      </a:r>
                      <a:r>
                        <a:rPr lang="en-GB" sz="1500" b="0" noProof="0" dirty="0">
                          <a:latin typeface="Gotham Narrow Medium" pitchFamily="2" charset="0"/>
                        </a:rPr>
                        <a:t> UNIGE «Archive ouverte».</a:t>
                      </a:r>
                      <a:endParaRPr lang="en-GB" sz="1500" b="0" noProof="0" dirty="0">
                        <a:latin typeface="Gotham Narrow Medium" pitchFamily="2" charset="0"/>
                        <a:cs typeface="Arial" panose="020B0604020202020204" pitchFamily="34" charset="0"/>
                      </a:endParaRPr>
                    </a:p>
                  </a:txBody>
                  <a:tcPr marL="142626" marR="142626" marT="142626" marB="142626"/>
                </a:tc>
                <a:extLst>
                  <a:ext uri="{0D108BD9-81ED-4DB2-BD59-A6C34878D82A}">
                    <a16:rowId xmlns:a16="http://schemas.microsoft.com/office/drawing/2014/main" val="1034636987"/>
                  </a:ext>
                </a:extLst>
              </a:tr>
              <a:tr h="2612638">
                <a:tc>
                  <a:txBody>
                    <a:bodyPr/>
                    <a:lstStyle/>
                    <a:p>
                      <a:pPr marL="809625" marR="0" lvl="0" indent="-255588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797050" algn="l"/>
                          <a:tab pos="1876425" algn="l"/>
                        </a:tabLst>
                        <a:defRPr/>
                      </a:pPr>
                      <a:r>
                        <a:rPr lang="en-GB" sz="1500" b="1" noProof="0" dirty="0">
                          <a:latin typeface="Gotham Narrow Medium" pitchFamily="2" charset="0"/>
                        </a:rPr>
                        <a:t>Gold road (</a:t>
                      </a:r>
                      <a:r>
                        <a:rPr lang="en-GB" sz="1500" b="1" baseline="0" noProof="0" dirty="0">
                          <a:latin typeface="Gotham Narrow Medium" pitchFamily="2" charset="0"/>
                        </a:rPr>
                        <a:t>preferred)</a:t>
                      </a:r>
                      <a:endParaRPr lang="en-GB" sz="1500" b="1" noProof="0" dirty="0">
                        <a:latin typeface="Gotham Narrow Medium" pitchFamily="2" charset="0"/>
                      </a:endParaRPr>
                    </a:p>
                    <a:p>
                      <a:pPr marL="809625" lvl="1" indent="-255588" defTabSz="1660525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noProof="0" dirty="0">
                          <a:latin typeface="Gotham Narrow Medium" pitchFamily="2" charset="0"/>
                        </a:rPr>
                        <a:t>Various agreements with publishers </a:t>
                      </a:r>
                    </a:p>
                    <a:p>
                      <a:pPr marL="809625" lvl="1" indent="-255588" defTabSz="1660525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noProof="0" dirty="0">
                          <a:latin typeface="Gotham Narrow Medium" pitchFamily="2" charset="0"/>
                        </a:rPr>
                        <a:t>OA publication</a:t>
                      </a:r>
                      <a:r>
                        <a:rPr lang="en-GB" sz="1400" b="0" baseline="0" noProof="0" dirty="0">
                          <a:latin typeface="Gotham Narrow Medium" pitchFamily="2" charset="0"/>
                        </a:rPr>
                        <a:t> support fund</a:t>
                      </a:r>
                      <a:endParaRPr lang="en-GB" sz="1400" b="0" noProof="0" dirty="0">
                        <a:latin typeface="Gotham Narrow Medium" pitchFamily="2" charset="0"/>
                      </a:endParaRPr>
                    </a:p>
                    <a:p>
                      <a:pPr marL="809625" lvl="1" indent="-255588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kern="120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Hybrid</a:t>
                      </a:r>
                      <a:r>
                        <a:rPr lang="en-GB" sz="1400" b="0" kern="1200" baseline="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road prohibited (except for R&amp;P)</a:t>
                      </a:r>
                    </a:p>
                    <a:p>
                      <a:pPr marL="809625" lvl="1" indent="-255588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kern="1200" baseline="0" noProof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Authors</a:t>
                      </a:r>
                      <a:r>
                        <a:rPr lang="en-GB" sz="1400" b="0" kern="1200" noProof="0" dirty="0">
                          <a:effectLst/>
                          <a:latin typeface="Gotham Narrow Medium" pitchFamily="2" charset="0"/>
                          <a:cs typeface="Arial" panose="020B0604020202020204" pitchFamily="34" charset="0"/>
                        </a:rPr>
                        <a:t> must pick</a:t>
                      </a:r>
                      <a:r>
                        <a:rPr lang="en-GB" sz="1400" b="0" kern="1200" baseline="0" noProof="0" dirty="0">
                          <a:effectLst/>
                          <a:latin typeface="Gotham Narrow Medium" pitchFamily="2" charset="0"/>
                          <a:cs typeface="Arial" panose="020B0604020202020204" pitchFamily="34" charset="0"/>
                        </a:rPr>
                        <a:t> the least restrictive license</a:t>
                      </a:r>
                      <a:endParaRPr lang="en-GB" sz="1000" b="0" noProof="0" dirty="0">
                        <a:latin typeface="Gotham Narrow Medium" pitchFamily="2" charset="0"/>
                      </a:endParaRPr>
                    </a:p>
                    <a:p>
                      <a:pPr marL="809625" indent="-255588" defTabSz="1660525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876425" algn="l"/>
                        </a:tabLst>
                      </a:pPr>
                      <a:r>
                        <a:rPr lang="en-GB" sz="1500" b="1" noProof="0" dirty="0">
                          <a:latin typeface="Gotham Narrow Medium" pitchFamily="2" charset="0"/>
                        </a:rPr>
                        <a:t>Green road</a:t>
                      </a:r>
                    </a:p>
                    <a:p>
                      <a:pPr marL="809625" marR="0" lvl="1" indent="-255588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  <a:defRPr/>
                      </a:pPr>
                      <a:r>
                        <a:rPr lang="en-GB" sz="1400" b="0" i="0" noProof="0" dirty="0">
                          <a:latin typeface="Gotham Narrow Medium" pitchFamily="2" charset="0"/>
                        </a:rPr>
                        <a:t>“</a:t>
                      </a:r>
                      <a:r>
                        <a:rPr lang="en-GB" sz="1400" b="0" i="0" kern="120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Archive </a:t>
                      </a:r>
                      <a:r>
                        <a:rPr lang="en-GB" sz="1400" b="0" kern="120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ouverte</a:t>
                      </a:r>
                      <a:r>
                        <a:rPr lang="en-GB" sz="1400" b="0" i="0" noProof="0" dirty="0">
                          <a:latin typeface="Gotham Narrow Medium" pitchFamily="2" charset="0"/>
                        </a:rPr>
                        <a:t>”</a:t>
                      </a:r>
                      <a:r>
                        <a:rPr lang="en-GB" sz="1400" b="0" i="0" kern="120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mand</a:t>
                      </a:r>
                      <a:r>
                        <a:rPr lang="en-GB" sz="1400" b="0" kern="1200" noProof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atory</a:t>
                      </a:r>
                    </a:p>
                    <a:p>
                      <a:pPr marL="809625" lvl="1" indent="-255588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kern="1200" noProof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Accepted or Published version</a:t>
                      </a:r>
                    </a:p>
                  </a:txBody>
                  <a:tcPr marL="64046" marR="63038" marT="142626" marB="142626"/>
                </a:tc>
                <a:extLst>
                  <a:ext uri="{0D108BD9-81ED-4DB2-BD59-A6C34878D82A}">
                    <a16:rowId xmlns:a16="http://schemas.microsoft.com/office/drawing/2014/main" val="1287961330"/>
                  </a:ext>
                </a:extLst>
              </a:tr>
            </a:tbl>
          </a:graphicData>
        </a:graphic>
      </p:graphicFrame>
      <p:sp>
        <p:nvSpPr>
          <p:cNvPr id="21" name="Ellipse 20">
            <a:extLst>
              <a:ext uri="{FF2B5EF4-FFF2-40B4-BE49-F238E27FC236}">
                <a16:creationId xmlns:a16="http://schemas.microsoft.com/office/drawing/2014/main" id="{01F54FA8-BC12-4C28-BF55-D494A7B09693}"/>
              </a:ext>
            </a:extLst>
          </p:cNvPr>
          <p:cNvSpPr/>
          <p:nvPr/>
        </p:nvSpPr>
        <p:spPr>
          <a:xfrm>
            <a:off x="753316" y="1803619"/>
            <a:ext cx="5163209" cy="2172774"/>
          </a:xfrm>
          <a:prstGeom prst="ellipse">
            <a:avLst/>
          </a:prstGeom>
          <a:solidFill>
            <a:srgbClr val="529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4093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228D7258-FF57-4DFA-86D4-4C4D35FDA2BE}"/>
              </a:ext>
            </a:extLst>
          </p:cNvPr>
          <p:cNvSpPr/>
          <p:nvPr/>
        </p:nvSpPr>
        <p:spPr>
          <a:xfrm>
            <a:off x="309628" y="10997521"/>
            <a:ext cx="4927535" cy="1781784"/>
          </a:xfrm>
          <a:prstGeom prst="roundRect">
            <a:avLst>
              <a:gd name="adj" fmla="val 1318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</a:rPr>
              <a:t>Only sharing works on commercial platforms is not considered compatible with open access policies: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</a:rPr>
              <a:t>Mandatory registration hinders free access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</a:rPr>
              <a:t>They may change models or cease their activity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</a:rPr>
              <a:t>They sell the data collected from their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</a:rPr>
              <a:t>The shared version is not always peer reviewed</a:t>
            </a:r>
          </a:p>
        </p:txBody>
      </p:sp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E84C3AEE-AE19-4CC8-80C9-BE80F967AA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905925"/>
              </p:ext>
            </p:extLst>
          </p:nvPr>
        </p:nvGraphicFramePr>
        <p:xfrm>
          <a:off x="305818" y="2788285"/>
          <a:ext cx="10084328" cy="2170925"/>
        </p:xfrm>
        <a:graphic>
          <a:graphicData uri="http://schemas.openxmlformats.org/drawingml/2006/table">
            <a:tbl>
              <a:tblPr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{B301B821-A1FF-4177-AEE7-76D212191A09}</a:tableStyleId>
              </a:tblPr>
              <a:tblGrid>
                <a:gridCol w="10084328">
                  <a:extLst>
                    <a:ext uri="{9D8B030D-6E8A-4147-A177-3AD203B41FA5}">
                      <a16:colId xmlns:a16="http://schemas.microsoft.com/office/drawing/2014/main" val="4125289906"/>
                    </a:ext>
                  </a:extLst>
                </a:gridCol>
              </a:tblGrid>
              <a:tr h="687610">
                <a:tc>
                  <a:txBody>
                    <a:bodyPr/>
                    <a:lstStyle/>
                    <a:p>
                      <a:pPr marL="0" marR="0" lvl="0" indent="0" algn="l" defTabSz="20852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The SNSF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joined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Plan S in 2023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.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Any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publications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project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financed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≥ 50% by the SNSF must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be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made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available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in OA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immediately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and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published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a 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Creative Commons Attribution (CC BY)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license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 marL="143826" marR="143826" marT="107870" marB="107870">
                    <a:solidFill>
                      <a:srgbClr val="E1ED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4636987"/>
                  </a:ext>
                </a:extLst>
              </a:tr>
              <a:tr h="644953">
                <a:tc>
                  <a:txBody>
                    <a:bodyPr/>
                    <a:lstStyle/>
                    <a:p>
                      <a:pPr marL="1612900" marR="0" lvl="0" indent="0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76425" algn="l"/>
                          <a:tab pos="10129838" algn="l"/>
                          <a:tab pos="11560175" algn="l"/>
                        </a:tabLst>
                        <a:defRPr/>
                      </a:pPr>
                      <a:r>
                        <a:rPr lang="fr-CH" sz="1500" b="0" dirty="0" err="1">
                          <a:latin typeface="Gotham Narrow Medium" pitchFamily="2" charset="0"/>
                        </a:rPr>
                        <a:t>Coverage</a:t>
                      </a:r>
                      <a:r>
                        <a:rPr lang="fr-CH" sz="1500" b="0" dirty="0">
                          <a:latin typeface="Gotham Narrow Medium" pitchFamily="2" charset="0"/>
                        </a:rPr>
                        <a:t> of publication charges,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</a:t>
                      </a:r>
                    </a:p>
                    <a:p>
                      <a:pPr marL="1612900" marR="0" lvl="0" indent="0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876425" algn="l"/>
                          <a:tab pos="10129838" algn="l"/>
                          <a:tab pos="11560175" algn="l"/>
                        </a:tabLst>
                        <a:defRPr/>
                      </a:pP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except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in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hybrid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journals</a:t>
                      </a:r>
                      <a:endParaRPr lang="en-GB" sz="1500" b="0" kern="1200" baseline="0" dirty="0">
                        <a:solidFill>
                          <a:schemeClr val="dk1"/>
                        </a:solidFill>
                        <a:latin typeface="Gotham Narrow Medium" pitchFamily="2" charset="0"/>
                        <a:ea typeface="+mn-ea"/>
                        <a:cs typeface="+mn-cs"/>
                      </a:endParaRPr>
                    </a:p>
                  </a:txBody>
                  <a:tcPr marL="64585" marR="0" marT="71913" marB="76281"/>
                </a:tc>
                <a:extLst>
                  <a:ext uri="{0D108BD9-81ED-4DB2-BD59-A6C34878D82A}">
                    <a16:rowId xmlns:a16="http://schemas.microsoft.com/office/drawing/2014/main" val="1287961330"/>
                  </a:ext>
                </a:extLst>
              </a:tr>
              <a:tr h="653049">
                <a:tc>
                  <a:txBody>
                    <a:bodyPr/>
                    <a:lstStyle/>
                    <a:p>
                      <a:pPr marL="0" marR="0" lvl="0" indent="0" algn="ctr" defTabSz="1472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Check journal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policies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or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ask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a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librarian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before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submitting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your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1" kern="1200" baseline="0" dirty="0" err="1">
                          <a:effectLst/>
                          <a:latin typeface="Gotham Narrow Medium" pitchFamily="2" charset="0"/>
                        </a:rPr>
                        <a:t>paper</a:t>
                      </a:r>
                      <a:r>
                        <a:rPr lang="fr-CH" sz="1500" b="1" kern="1200" baseline="0" dirty="0">
                          <a:effectLst/>
                          <a:latin typeface="Gotham Narrow Medium" pitchFamily="2" charset="0"/>
                        </a:rPr>
                        <a:t>! </a:t>
                      </a:r>
                    </a:p>
                    <a:p>
                      <a:pPr marL="0" marR="0" lvl="0" indent="0" algn="ctr" defTabSz="1472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The SNSF </a:t>
                      </a:r>
                      <a:r>
                        <a:rPr lang="fr-CH" sz="1500" b="0" kern="1200" dirty="0" err="1">
                          <a:effectLst/>
                          <a:latin typeface="Gotham Narrow Medium" pitchFamily="2" charset="0"/>
                        </a:rPr>
                        <a:t>reserves</a:t>
                      </a: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 the right to </a:t>
                      </a:r>
                      <a:r>
                        <a:rPr lang="fr-CH" sz="1500" b="0" kern="1200" dirty="0" err="1">
                          <a:effectLst/>
                          <a:latin typeface="Gotham Narrow Medium" pitchFamily="2" charset="0"/>
                        </a:rPr>
                        <a:t>take</a:t>
                      </a: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0" kern="1200" dirty="0" err="1">
                          <a:effectLst/>
                          <a:latin typeface="Gotham Narrow Medium" pitchFamily="2" charset="0"/>
                        </a:rPr>
                        <a:t>measures</a:t>
                      </a: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 if a publication </a:t>
                      </a:r>
                      <a:r>
                        <a:rPr lang="fr-CH" sz="1500" b="0" kern="1200" dirty="0" err="1">
                          <a:effectLst/>
                          <a:latin typeface="Gotham Narrow Medium" pitchFamily="2" charset="0"/>
                        </a:rPr>
                        <a:t>is</a:t>
                      </a: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 not </a:t>
                      </a:r>
                      <a:r>
                        <a:rPr lang="fr-CH" sz="1500" b="0" kern="1200" dirty="0" err="1">
                          <a:effectLst/>
                          <a:latin typeface="Gotham Narrow Medium" pitchFamily="2" charset="0"/>
                        </a:rPr>
                        <a:t>published</a:t>
                      </a:r>
                      <a:r>
                        <a:rPr lang="fr-CH" sz="1500" b="0" kern="1200" dirty="0">
                          <a:effectLst/>
                          <a:latin typeface="Gotham Narrow Medium" pitchFamily="2" charset="0"/>
                        </a:rPr>
                        <a:t> in OA. </a:t>
                      </a:r>
                    </a:p>
                    <a:p>
                      <a:pPr marL="0" marR="0" lvl="0" indent="0" algn="ctr" defTabSz="14728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Requirements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apply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 to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 books </a:t>
                      </a:r>
                      <a:r>
                        <a:rPr lang="fr-CH" sz="1500" b="0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too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, but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 exemptions and </a:t>
                      </a:r>
                      <a:r>
                        <a:rPr lang="fr-CH" sz="1500" b="0" kern="1200" baseline="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embargoes</a:t>
                      </a:r>
                      <a:r>
                        <a:rPr lang="fr-CH" sz="1500" b="0" kern="1200" baseline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 are possible</a:t>
                      </a:r>
                      <a:r>
                        <a:rPr lang="fr-CH" sz="15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64585" marR="64585" marT="76281" marB="76281">
                    <a:solidFill>
                      <a:srgbClr val="E1ED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776741"/>
                  </a:ext>
                </a:extLst>
              </a:tr>
            </a:tbl>
          </a:graphicData>
        </a:graphic>
      </p:graphicFrame>
      <p:sp>
        <p:nvSpPr>
          <p:cNvPr id="32" name="ZoneTexte 31">
            <a:extLst>
              <a:ext uri="{FF2B5EF4-FFF2-40B4-BE49-F238E27FC236}">
                <a16:creationId xmlns:a16="http://schemas.microsoft.com/office/drawing/2014/main" id="{D0F3EB95-FBF8-4756-A411-C3779426735B}"/>
              </a:ext>
            </a:extLst>
          </p:cNvPr>
          <p:cNvSpPr txBox="1"/>
          <p:nvPr/>
        </p:nvSpPr>
        <p:spPr>
          <a:xfrm>
            <a:off x="309628" y="10485040"/>
            <a:ext cx="4460214" cy="512481"/>
          </a:xfrm>
          <a:prstGeom prst="roundRect">
            <a:avLst>
              <a:gd name="adj" fmla="val 25360"/>
            </a:avLst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60" dirty="0">
                <a:solidFill>
                  <a:schemeClr val="bg2">
                    <a:lumMod val="50000"/>
                  </a:schemeClr>
                </a:solidFill>
                <a:latin typeface="Gotham Narrow Bold" pitchFamily="2" charset="0"/>
              </a:rPr>
              <a:t>ResearchGate, Academia, SSRN? </a:t>
            </a:r>
            <a:endParaRPr lang="fr-CH" sz="2260" dirty="0">
              <a:solidFill>
                <a:schemeClr val="bg2">
                  <a:lumMod val="50000"/>
                </a:schemeClr>
              </a:solidFill>
              <a:latin typeface="Gotham Narrow Bold" pitchFamily="2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7A8B24B-BE04-4529-9C75-9ADBE7153B75}"/>
              </a:ext>
            </a:extLst>
          </p:cNvPr>
          <p:cNvSpPr txBox="1"/>
          <p:nvPr/>
        </p:nvSpPr>
        <p:spPr>
          <a:xfrm rot="357213">
            <a:off x="5235231" y="1959179"/>
            <a:ext cx="1669047" cy="830099"/>
          </a:xfrm>
          <a:prstGeom prst="rect">
            <a:avLst/>
          </a:prstGeom>
          <a:solidFill>
            <a:schemeClr val="bg1"/>
          </a:solidFill>
          <a:ln w="3175"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fr-CH" sz="2397" b="1" dirty="0">
                <a:solidFill>
                  <a:schemeClr val="bg2">
                    <a:lumMod val="50000"/>
                  </a:schemeClr>
                </a:solidFill>
                <a:latin typeface="Gotham Narrow Medium" pitchFamily="2" charset="0"/>
              </a:rPr>
              <a:t>100% OA</a:t>
            </a:r>
            <a:br>
              <a:rPr lang="fr-CH" sz="2397" b="1" dirty="0">
                <a:solidFill>
                  <a:schemeClr val="bg2">
                    <a:lumMod val="50000"/>
                  </a:schemeClr>
                </a:solidFill>
                <a:latin typeface="Gotham Narrow Medium" pitchFamily="2" charset="0"/>
              </a:rPr>
            </a:br>
            <a:r>
              <a:rPr lang="fr-CH" sz="2397" b="1" dirty="0" err="1">
                <a:solidFill>
                  <a:schemeClr val="bg2">
                    <a:lumMod val="50000"/>
                  </a:schemeClr>
                </a:solidFill>
                <a:latin typeface="Gotham Narrow Medium" pitchFamily="2" charset="0"/>
              </a:rPr>
              <a:t>since</a:t>
            </a:r>
            <a:r>
              <a:rPr lang="fr-CH" sz="2397" b="1" dirty="0">
                <a:solidFill>
                  <a:schemeClr val="bg2">
                    <a:lumMod val="50000"/>
                  </a:schemeClr>
                </a:solidFill>
                <a:latin typeface="Gotham Narrow Medium" pitchFamily="2" charset="0"/>
              </a:rPr>
              <a:t> 2020</a:t>
            </a:r>
          </a:p>
        </p:txBody>
      </p:sp>
      <p:pic>
        <p:nvPicPr>
          <p:cNvPr id="15" name="Graphique 14" descr="Avertissement">
            <a:extLst>
              <a:ext uri="{FF2B5EF4-FFF2-40B4-BE49-F238E27FC236}">
                <a16:creationId xmlns:a16="http://schemas.microsoft.com/office/drawing/2014/main" id="{CE452A01-9C4F-4F69-901C-9E8B5029B3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4952" y="4203345"/>
            <a:ext cx="635417" cy="635417"/>
          </a:xfrm>
          <a:prstGeom prst="rect">
            <a:avLst/>
          </a:prstGeom>
        </p:spPr>
      </p:pic>
      <p:pic>
        <p:nvPicPr>
          <p:cNvPr id="79" name="Image 78">
            <a:extLst>
              <a:ext uri="{FF2B5EF4-FFF2-40B4-BE49-F238E27FC236}">
                <a16:creationId xmlns:a16="http://schemas.microsoft.com/office/drawing/2014/main" id="{8557DA22-8A28-4CB0-8233-2ACA475A09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051" y="3586035"/>
            <a:ext cx="260204" cy="406833"/>
          </a:xfrm>
          <a:prstGeom prst="rect">
            <a:avLst/>
          </a:prstGeom>
        </p:spPr>
      </p:pic>
      <p:pic>
        <p:nvPicPr>
          <p:cNvPr id="80" name="Image 79">
            <a:extLst>
              <a:ext uri="{FF2B5EF4-FFF2-40B4-BE49-F238E27FC236}">
                <a16:creationId xmlns:a16="http://schemas.microsoft.com/office/drawing/2014/main" id="{02EF75E5-096B-4DF8-80AC-BA11F5970B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EA32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0303" y="3586035"/>
            <a:ext cx="260204" cy="406833"/>
          </a:xfrm>
          <a:prstGeom prst="rect">
            <a:avLst/>
          </a:prstGeom>
        </p:spPr>
      </p:pic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C9E47E11-9329-4608-AF29-891D9B9CB658}"/>
              </a:ext>
            </a:extLst>
          </p:cNvPr>
          <p:cNvCxnSpPr>
            <a:cxnSpLocks/>
          </p:cNvCxnSpPr>
          <p:nvPr/>
        </p:nvCxnSpPr>
        <p:spPr>
          <a:xfrm>
            <a:off x="6346143" y="3586035"/>
            <a:ext cx="0" cy="457687"/>
          </a:xfrm>
          <a:prstGeom prst="line">
            <a:avLst/>
          </a:prstGeom>
          <a:ln w="76200">
            <a:solidFill>
              <a:srgbClr val="4695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33F40EC2-F0C4-46AF-94FD-ED6C4CCD7C7F}"/>
              </a:ext>
            </a:extLst>
          </p:cNvPr>
          <p:cNvCxnSpPr>
            <a:cxnSpLocks/>
          </p:cNvCxnSpPr>
          <p:nvPr/>
        </p:nvCxnSpPr>
        <p:spPr>
          <a:xfrm>
            <a:off x="1851475" y="3586035"/>
            <a:ext cx="0" cy="457687"/>
          </a:xfrm>
          <a:prstGeom prst="line">
            <a:avLst/>
          </a:prstGeom>
          <a:ln w="76200">
            <a:solidFill>
              <a:srgbClr val="F682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Image 82">
            <a:extLst>
              <a:ext uri="{FF2B5EF4-FFF2-40B4-BE49-F238E27FC236}">
                <a16:creationId xmlns:a16="http://schemas.microsoft.com/office/drawing/2014/main" id="{76EF6308-5C62-4B36-A5DE-EE88E6924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69" y="7386773"/>
            <a:ext cx="260204" cy="406833"/>
          </a:xfrm>
          <a:prstGeom prst="rect">
            <a:avLst/>
          </a:prstGeom>
        </p:spPr>
      </p:pic>
      <p:pic>
        <p:nvPicPr>
          <p:cNvPr id="84" name="Image 83">
            <a:extLst>
              <a:ext uri="{FF2B5EF4-FFF2-40B4-BE49-F238E27FC236}">
                <a16:creationId xmlns:a16="http://schemas.microsoft.com/office/drawing/2014/main" id="{D7056F1B-BA74-4B09-A329-D8F6F8B306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EA32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69" y="8879197"/>
            <a:ext cx="260204" cy="406833"/>
          </a:xfrm>
          <a:prstGeom prst="rect">
            <a:avLst/>
          </a:prstGeom>
        </p:spPr>
      </p:pic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91D644A4-090C-455B-81F6-6D2312048293}"/>
              </a:ext>
            </a:extLst>
          </p:cNvPr>
          <p:cNvCxnSpPr>
            <a:cxnSpLocks/>
          </p:cNvCxnSpPr>
          <p:nvPr/>
        </p:nvCxnSpPr>
        <p:spPr>
          <a:xfrm>
            <a:off x="757097" y="8876980"/>
            <a:ext cx="0" cy="818100"/>
          </a:xfrm>
          <a:prstGeom prst="line">
            <a:avLst/>
          </a:prstGeom>
          <a:ln w="76200">
            <a:solidFill>
              <a:srgbClr val="4695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FDB5C53B-DEF0-4BD3-96BE-85EA4CD87969}"/>
              </a:ext>
            </a:extLst>
          </p:cNvPr>
          <p:cNvCxnSpPr>
            <a:cxnSpLocks/>
          </p:cNvCxnSpPr>
          <p:nvPr/>
        </p:nvCxnSpPr>
        <p:spPr>
          <a:xfrm>
            <a:off x="756512" y="7386773"/>
            <a:ext cx="0" cy="1393086"/>
          </a:xfrm>
          <a:prstGeom prst="line">
            <a:avLst/>
          </a:prstGeom>
          <a:ln w="76200">
            <a:solidFill>
              <a:srgbClr val="F682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>
            <a:extLst>
              <a:ext uri="{FF2B5EF4-FFF2-40B4-BE49-F238E27FC236}">
                <a16:creationId xmlns:a16="http://schemas.microsoft.com/office/drawing/2014/main" id="{AE0CA02A-4936-4B6A-B9DB-D7C828615314}"/>
              </a:ext>
            </a:extLst>
          </p:cNvPr>
          <p:cNvSpPr txBox="1"/>
          <p:nvPr/>
        </p:nvSpPr>
        <p:spPr>
          <a:xfrm rot="367700">
            <a:off x="3143891" y="5548857"/>
            <a:ext cx="1824538" cy="922432"/>
          </a:xfrm>
          <a:prstGeom prst="rect">
            <a:avLst/>
          </a:prstGeom>
          <a:solidFill>
            <a:schemeClr val="bg1"/>
          </a:solidFill>
          <a:ln w="3175">
            <a:solidFill>
              <a:srgbClr val="CF0063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fr-CH" sz="2697" b="1" dirty="0">
                <a:ln/>
                <a:solidFill>
                  <a:srgbClr val="CF0063"/>
                </a:solidFill>
                <a:latin typeface="Gotham Narrow Medium" pitchFamily="2" charset="0"/>
              </a:rPr>
              <a:t>100% OA</a:t>
            </a:r>
            <a:br>
              <a:rPr lang="fr-CH" sz="2697" b="1" dirty="0">
                <a:ln/>
                <a:solidFill>
                  <a:srgbClr val="CF0063"/>
                </a:solidFill>
                <a:latin typeface="Gotham Narrow Medium" pitchFamily="2" charset="0"/>
              </a:rPr>
            </a:br>
            <a:r>
              <a:rPr lang="fr-CH" sz="2697" b="1" dirty="0" err="1">
                <a:ln/>
                <a:solidFill>
                  <a:srgbClr val="CF0063"/>
                </a:solidFill>
                <a:latin typeface="Gotham Narrow Medium" pitchFamily="2" charset="0"/>
              </a:rPr>
              <a:t>since</a:t>
            </a:r>
            <a:r>
              <a:rPr lang="fr-CH" sz="2697" b="1" dirty="0">
                <a:ln/>
                <a:solidFill>
                  <a:srgbClr val="CF0063"/>
                </a:solidFill>
                <a:latin typeface="Gotham Narrow Medium" pitchFamily="2" charset="0"/>
              </a:rPr>
              <a:t> 2022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A3F0C556-8A02-0273-5977-26E3D4AC719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930983" y="2061763"/>
            <a:ext cx="1904926" cy="663778"/>
          </a:xfrm>
          <a:prstGeom prst="rect">
            <a:avLst/>
          </a:prstGeom>
        </p:spPr>
      </p:pic>
      <p:pic>
        <p:nvPicPr>
          <p:cNvPr id="31" name="Image 30" descr="Une image contenant texte&#10;&#10;Description générée automatiquement">
            <a:extLst>
              <a:ext uri="{FF2B5EF4-FFF2-40B4-BE49-F238E27FC236}">
                <a16:creationId xmlns:a16="http://schemas.microsoft.com/office/drawing/2014/main" id="{E172F83A-C0D4-53B8-F84B-FBCE10E2B20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89" y="5608663"/>
            <a:ext cx="2254775" cy="812543"/>
          </a:xfrm>
          <a:prstGeom prst="rect">
            <a:avLst/>
          </a:prstGeom>
        </p:spPr>
      </p:pic>
      <p:graphicFrame>
        <p:nvGraphicFramePr>
          <p:cNvPr id="71" name="Tableau 23">
            <a:extLst>
              <a:ext uri="{FF2B5EF4-FFF2-40B4-BE49-F238E27FC236}">
                <a16:creationId xmlns:a16="http://schemas.microsoft.com/office/drawing/2014/main" id="{B015A2CD-01D9-217E-9EF8-9759CC62A5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4826"/>
              </p:ext>
            </p:extLst>
          </p:nvPr>
        </p:nvGraphicFramePr>
        <p:xfrm>
          <a:off x="5454649" y="6447910"/>
          <a:ext cx="4935493" cy="3094802"/>
        </p:xfrm>
        <a:graphic>
          <a:graphicData uri="http://schemas.openxmlformats.org/drawingml/2006/table">
            <a:tbl>
              <a:tblPr firstCol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{793D81CF-94F2-401A-BA57-92F5A7B2D0C5}</a:tableStyleId>
              </a:tblPr>
              <a:tblGrid>
                <a:gridCol w="4935493">
                  <a:extLst>
                    <a:ext uri="{9D8B030D-6E8A-4147-A177-3AD203B41FA5}">
                      <a16:colId xmlns:a16="http://schemas.microsoft.com/office/drawing/2014/main" val="4125289906"/>
                    </a:ext>
                  </a:extLst>
                </a:gridCol>
              </a:tblGrid>
              <a:tr h="749750">
                <a:tc>
                  <a:txBody>
                    <a:bodyPr/>
                    <a:lstStyle/>
                    <a:p>
                      <a:pPr marL="0" marR="0" lvl="0" indent="0" algn="l" defTabSz="208529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Researchers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must archive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their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manuscripts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on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our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repository and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make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them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accessible </a:t>
                      </a:r>
                      <a:r>
                        <a:rPr lang="fr-CH" sz="1500" b="0" baseline="0" dirty="0" err="1">
                          <a:latin typeface="Gotham Narrow Medium" pitchFamily="2" charset="0"/>
                        </a:rPr>
                        <a:t>when</a:t>
                      </a:r>
                      <a:r>
                        <a:rPr lang="fr-CH" sz="1500" b="0" baseline="0" dirty="0">
                          <a:latin typeface="Gotham Narrow Medium" pitchFamily="2" charset="0"/>
                        </a:rPr>
                        <a:t> possible.</a:t>
                      </a:r>
                      <a:endParaRPr lang="fr-CH" sz="1500" b="0" dirty="0">
                        <a:latin typeface="Gotham Narrow Medium" pitchFamily="2" charset="0"/>
                        <a:cs typeface="Arial" panose="020B0604020202020204" pitchFamily="34" charset="0"/>
                      </a:endParaRPr>
                    </a:p>
                  </a:txBody>
                  <a:tcPr marL="143826" marR="143826" marT="143826" marB="143826"/>
                </a:tc>
                <a:extLst>
                  <a:ext uri="{0D108BD9-81ED-4DB2-BD59-A6C34878D82A}">
                    <a16:rowId xmlns:a16="http://schemas.microsoft.com/office/drawing/2014/main" val="1034636987"/>
                  </a:ext>
                </a:extLst>
              </a:tr>
              <a:tr h="2154208">
                <a:tc>
                  <a:txBody>
                    <a:bodyPr/>
                    <a:lstStyle/>
                    <a:p>
                      <a:pPr marL="812800" marR="0" lvl="0" indent="-260350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>
                          <a:tab pos="1797050" algn="l"/>
                          <a:tab pos="1876425" algn="l"/>
                        </a:tabLst>
                        <a:defRPr/>
                      </a:pPr>
                      <a:r>
                        <a:rPr lang="fr-CH" sz="1500" b="1" dirty="0">
                          <a:latin typeface="Gotham Narrow Medium" pitchFamily="2" charset="0"/>
                        </a:rPr>
                        <a:t>Gold road</a:t>
                      </a:r>
                    </a:p>
                    <a:p>
                      <a:pPr marL="812800" lvl="1" indent="-260350" defTabSz="1660525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fr-CH" sz="1400" b="0" dirty="0" err="1">
                          <a:latin typeface="Gotham Narrow Medium" pitchFamily="2" charset="0"/>
                        </a:rPr>
                        <a:t>Various</a:t>
                      </a:r>
                      <a:r>
                        <a:rPr lang="fr-CH" sz="1400" b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400" b="0" dirty="0" err="1">
                          <a:latin typeface="Gotham Narrow Medium" pitchFamily="2" charset="0"/>
                        </a:rPr>
                        <a:t>agreements</a:t>
                      </a:r>
                      <a:r>
                        <a:rPr lang="fr-CH" sz="1400" b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400" b="0" dirty="0" err="1">
                          <a:latin typeface="Gotham Narrow Medium" pitchFamily="2" charset="0"/>
                        </a:rPr>
                        <a:t>with</a:t>
                      </a:r>
                      <a:r>
                        <a:rPr lang="fr-CH" sz="1400" b="0" dirty="0">
                          <a:latin typeface="Gotham Narrow Medium" pitchFamily="2" charset="0"/>
                        </a:rPr>
                        <a:t> </a:t>
                      </a:r>
                      <a:r>
                        <a:rPr lang="fr-CH" sz="1400" b="0" dirty="0" err="1">
                          <a:latin typeface="Gotham Narrow Medium" pitchFamily="2" charset="0"/>
                        </a:rPr>
                        <a:t>publishers</a:t>
                      </a:r>
                      <a:endParaRPr lang="fr-CH" sz="1400" b="0" dirty="0">
                        <a:latin typeface="Gotham Narrow Medium" pitchFamily="2" charset="0"/>
                      </a:endParaRPr>
                    </a:p>
                    <a:p>
                      <a:pPr marL="812800" lvl="1" indent="-260350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en-GB" sz="1400" b="0" kern="1200" baseline="0" noProof="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+mn-cs"/>
                        </a:rPr>
                        <a:t>Authors</a:t>
                      </a:r>
                      <a:r>
                        <a:rPr lang="en-GB" sz="1400" b="0" kern="1200" noProof="0" dirty="0">
                          <a:effectLst/>
                          <a:latin typeface="Gotham Narrow Medium" pitchFamily="2" charset="0"/>
                          <a:cs typeface="Arial" panose="020B0604020202020204" pitchFamily="34" charset="0"/>
                        </a:rPr>
                        <a:t> should pick</a:t>
                      </a:r>
                      <a:r>
                        <a:rPr lang="en-GB" sz="1400" b="0" kern="1200" baseline="0" noProof="0" dirty="0">
                          <a:effectLst/>
                          <a:latin typeface="Gotham Narrow Medium" pitchFamily="2" charset="0"/>
                          <a:cs typeface="Arial" panose="020B0604020202020204" pitchFamily="34" charset="0"/>
                        </a:rPr>
                        <a:t> the least restrictive license</a:t>
                      </a:r>
                      <a:endParaRPr lang="en-GB" sz="1000" b="0" noProof="0" dirty="0">
                        <a:latin typeface="Gotham Narrow Medium" pitchFamily="2" charset="0"/>
                      </a:endParaRPr>
                    </a:p>
                    <a:p>
                      <a:pPr marL="812800" indent="-260350" defTabSz="1660525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1876425" algn="l"/>
                        </a:tabLst>
                      </a:pPr>
                      <a:r>
                        <a:rPr lang="fr-CH" sz="1500" b="1" dirty="0">
                          <a:latin typeface="Gotham Narrow Medium" pitchFamily="2" charset="0"/>
                        </a:rPr>
                        <a:t>Green road</a:t>
                      </a:r>
                    </a:p>
                    <a:p>
                      <a:pPr marL="812800" lvl="1" indent="-260350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fr-CH" sz="1400" b="1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[New] Accepted </a:t>
                      </a:r>
                      <a:r>
                        <a:rPr lang="fr-CH" sz="1400" b="1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manuscript</a:t>
                      </a:r>
                      <a:r>
                        <a:rPr lang="fr-CH" sz="1400" b="1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400" b="1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deposit</a:t>
                      </a:r>
                      <a:r>
                        <a:rPr lang="fr-CH" sz="1400" b="1" kern="1200" dirty="0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400" b="1" kern="1200" dirty="0" err="1">
                          <a:solidFill>
                            <a:schemeClr val="dk1"/>
                          </a:solidFill>
                          <a:latin typeface="Gotham Narrow Medium" pitchFamily="2" charset="0"/>
                          <a:ea typeface="+mn-ea"/>
                          <a:cs typeface="+mn-cs"/>
                        </a:rPr>
                        <a:t>mandatory</a:t>
                      </a:r>
                      <a:endParaRPr lang="fr-CH" sz="1400" b="1" kern="1200" dirty="0">
                        <a:solidFill>
                          <a:schemeClr val="dk1"/>
                        </a:solidFill>
                        <a:latin typeface="Gotham Narrow Medium" pitchFamily="2" charset="0"/>
                        <a:ea typeface="+mn-ea"/>
                        <a:cs typeface="+mn-cs"/>
                      </a:endParaRPr>
                    </a:p>
                    <a:p>
                      <a:pPr marL="812800" marR="0" lvl="1" indent="-260350" algn="l" defTabSz="16605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  <a:defRPr/>
                      </a:pPr>
                      <a:r>
                        <a:rPr lang="fr-CH" sz="1400" b="1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[New] PhD </a:t>
                      </a:r>
                      <a:r>
                        <a:rPr lang="fr-CH" sz="1400" b="1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theses</a:t>
                      </a:r>
                      <a:r>
                        <a:rPr lang="fr-CH" sz="1400" b="1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 made public by default</a:t>
                      </a:r>
                    </a:p>
                    <a:p>
                      <a:pPr marL="812800" lvl="1" indent="-260350" algn="l" defTabSz="1660525" rtl="0" eaLnBrk="1" latinLnBrk="0" hangingPunct="1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  <a:tabLst>
                          <a:tab pos="1797050" algn="l"/>
                          <a:tab pos="1876425" algn="l"/>
                        </a:tabLst>
                      </a:pPr>
                      <a:r>
                        <a:rPr lang="fr-CH" sz="14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Embargo or </a:t>
                      </a:r>
                      <a:r>
                        <a:rPr lang="fr-CH" sz="1400" b="0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restricted</a:t>
                      </a:r>
                      <a:r>
                        <a:rPr lang="fr-CH" sz="14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400" b="0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access</a:t>
                      </a:r>
                      <a:r>
                        <a:rPr lang="fr-CH" sz="14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400" b="0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remain</a:t>
                      </a:r>
                      <a:r>
                        <a:rPr lang="fr-CH" sz="1400" b="0" kern="1200" dirty="0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CH" sz="1400" b="0" kern="1200" dirty="0" err="1">
                          <a:solidFill>
                            <a:schemeClr val="dk1"/>
                          </a:solidFill>
                          <a:effectLst/>
                          <a:latin typeface="Gotham Narrow Medium" pitchFamily="2" charset="0"/>
                          <a:ea typeface="+mn-ea"/>
                          <a:cs typeface="Arial" panose="020B0604020202020204" pitchFamily="34" charset="0"/>
                        </a:rPr>
                        <a:t>allowed</a:t>
                      </a:r>
                      <a:endParaRPr lang="fr-CH" sz="1400" b="0" kern="1200" dirty="0">
                        <a:solidFill>
                          <a:schemeClr val="dk1"/>
                        </a:solidFill>
                        <a:effectLst/>
                        <a:latin typeface="Gotham Narrow Medium" pitchFamily="2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4585" marR="63568" marT="143826" marB="143826"/>
                </a:tc>
                <a:extLst>
                  <a:ext uri="{0D108BD9-81ED-4DB2-BD59-A6C34878D82A}">
                    <a16:rowId xmlns:a16="http://schemas.microsoft.com/office/drawing/2014/main" val="1287961330"/>
                  </a:ext>
                </a:extLst>
              </a:tr>
            </a:tbl>
          </a:graphicData>
        </a:graphic>
      </p:graphicFrame>
      <p:sp>
        <p:nvSpPr>
          <p:cNvPr id="92" name="ZoneTexte 34">
            <a:extLst>
              <a:ext uri="{FF2B5EF4-FFF2-40B4-BE49-F238E27FC236}">
                <a16:creationId xmlns:a16="http://schemas.microsoft.com/office/drawing/2014/main" id="{AE0CA02A-4936-4B6A-B9DB-D7C828615314}"/>
              </a:ext>
            </a:extLst>
          </p:cNvPr>
          <p:cNvSpPr txBox="1"/>
          <p:nvPr/>
        </p:nvSpPr>
        <p:spPr>
          <a:xfrm rot="367700">
            <a:off x="7878169" y="5546375"/>
            <a:ext cx="1845377" cy="922432"/>
          </a:xfrm>
          <a:prstGeom prst="rect">
            <a:avLst/>
          </a:prstGeom>
          <a:solidFill>
            <a:schemeClr val="bg1"/>
          </a:solidFill>
          <a:ln w="3175">
            <a:solidFill>
              <a:srgbClr val="CC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  <a:scene3d>
              <a:camera prst="orthographicFront"/>
              <a:lightRig rig="harsh" dir="t"/>
            </a:scene3d>
            <a:sp3d prstMaterial="matte"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fr-CH" sz="2697" b="1" dirty="0">
                <a:ln/>
                <a:solidFill>
                  <a:srgbClr val="DE0000"/>
                </a:solidFill>
                <a:latin typeface="Gotham Narrow Medium" pitchFamily="2" charset="0"/>
              </a:rPr>
              <a:t>Policy in</a:t>
            </a:r>
            <a:br>
              <a:rPr lang="fr-CH" sz="2697" b="1" dirty="0">
                <a:ln/>
                <a:solidFill>
                  <a:srgbClr val="DE0000"/>
                </a:solidFill>
                <a:latin typeface="Gotham Narrow Medium" pitchFamily="2" charset="0"/>
              </a:rPr>
            </a:br>
            <a:r>
              <a:rPr lang="fr-CH" sz="2697" b="1" dirty="0">
                <a:ln/>
                <a:solidFill>
                  <a:srgbClr val="DE0000"/>
                </a:solidFill>
                <a:latin typeface="Gotham Narrow Medium" pitchFamily="2" charset="0"/>
              </a:rPr>
              <a:t>discussion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120" y="5649698"/>
            <a:ext cx="1665212" cy="719880"/>
          </a:xfrm>
          <a:prstGeom prst="rect">
            <a:avLst/>
          </a:prstGeom>
        </p:spPr>
      </p:pic>
      <p:sp>
        <p:nvSpPr>
          <p:cNvPr id="99" name="Rectangle 98"/>
          <p:cNvSpPr/>
          <p:nvPr/>
        </p:nvSpPr>
        <p:spPr>
          <a:xfrm>
            <a:off x="161331" y="13139738"/>
            <a:ext cx="10369152" cy="1801387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18169" tIns="59084" rIns="118169" bIns="5908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CH" sz="3108"/>
          </a:p>
        </p:txBody>
      </p:sp>
      <p:sp>
        <p:nvSpPr>
          <p:cNvPr id="103" name="TextBox 102"/>
          <p:cNvSpPr txBox="1"/>
          <p:nvPr/>
        </p:nvSpPr>
        <p:spPr>
          <a:xfrm>
            <a:off x="2393577" y="14049780"/>
            <a:ext cx="47525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Gotham Narrow Medium" pitchFamily="2" charset="0"/>
              </a:rPr>
              <a:t>Guillaume Pasquier &amp; Catherine </a:t>
            </a:r>
            <a:r>
              <a:rPr lang="en-GB" sz="1400" dirty="0" err="1">
                <a:solidFill>
                  <a:schemeClr val="bg1"/>
                </a:solidFill>
                <a:latin typeface="Gotham Narrow Medium" pitchFamily="2" charset="0"/>
              </a:rPr>
              <a:t>Brendow</a:t>
            </a:r>
            <a:r>
              <a:rPr lang="en-GB" sz="1400" dirty="0">
                <a:solidFill>
                  <a:schemeClr val="bg1"/>
                </a:solidFill>
                <a:latin typeface="Gotham Narrow Medium" pitchFamily="2" charset="0"/>
              </a:rPr>
              <a:t>, 2025</a:t>
            </a:r>
          </a:p>
          <a:p>
            <a:r>
              <a:rPr lang="en-US" sz="800" dirty="0">
                <a:solidFill>
                  <a:schemeClr val="bg1"/>
                </a:solidFill>
                <a:latin typeface="Gotham Narrow Medium" pitchFamily="2" charset="0"/>
              </a:rPr>
              <a:t>Adapted from UNIGE Library, CC BY-SA 2023</a:t>
            </a:r>
            <a:br>
              <a:rPr lang="en-GB" sz="800" dirty="0">
                <a:solidFill>
                  <a:schemeClr val="bg1"/>
                </a:solidFill>
                <a:latin typeface="Gotham Narrow Medium" pitchFamily="2" charset="0"/>
              </a:rPr>
            </a:br>
            <a:r>
              <a:rPr lang="en-GB" sz="800" dirty="0">
                <a:solidFill>
                  <a:schemeClr val="bg1"/>
                </a:solidFill>
                <a:latin typeface="Gotham Narrow Medium" pitchFamily="2" charset="0"/>
              </a:rPr>
              <a:t>This document is shared under a Creative Commons Attribution-</a:t>
            </a:r>
            <a:r>
              <a:rPr lang="en-GB" sz="800" dirty="0" err="1">
                <a:solidFill>
                  <a:schemeClr val="bg1"/>
                </a:solidFill>
                <a:latin typeface="Gotham Narrow Medium" pitchFamily="2" charset="0"/>
              </a:rPr>
              <a:t>ShareAlike</a:t>
            </a:r>
            <a:r>
              <a:rPr lang="en-GB" sz="800" dirty="0">
                <a:solidFill>
                  <a:schemeClr val="bg1"/>
                </a:solidFill>
                <a:latin typeface="Gotham Narrow Medium" pitchFamily="2" charset="0"/>
              </a:rPr>
              <a:t> 4.0 International License.</a:t>
            </a:r>
          </a:p>
          <a:p>
            <a:r>
              <a:rPr lang="en-GB" sz="800" dirty="0">
                <a:solidFill>
                  <a:schemeClr val="bg1"/>
                </a:solidFill>
                <a:latin typeface="Gotham Narrow Medium" pitchFamily="2" charset="0"/>
              </a:rPr>
              <a:t>DOI: 10.5281/zenodo.10047686</a:t>
            </a:r>
          </a:p>
        </p:txBody>
      </p:sp>
      <p:sp>
        <p:nvSpPr>
          <p:cNvPr id="42" name="Rectangle 41"/>
          <p:cNvSpPr/>
          <p:nvPr/>
        </p:nvSpPr>
        <p:spPr>
          <a:xfrm>
            <a:off x="6373700" y="3494842"/>
            <a:ext cx="377280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660525">
              <a:tabLst>
                <a:tab pos="1876425" algn="l"/>
                <a:tab pos="10129838" algn="l"/>
                <a:tab pos="11560175" algn="l"/>
              </a:tabLst>
              <a:defRPr/>
            </a:pPr>
            <a:r>
              <a:rPr lang="fr-CH" sz="1500" dirty="0">
                <a:latin typeface="Gotham Narrow Medium" pitchFamily="2" charset="0"/>
              </a:rPr>
              <a:t>No embargo for articles,</a:t>
            </a:r>
            <a:endParaRPr lang="fr-CH" sz="1500" dirty="0">
              <a:solidFill>
                <a:schemeClr val="dk1"/>
              </a:solidFill>
              <a:latin typeface="Gotham Narrow Medium" pitchFamily="2" charset="0"/>
            </a:endParaRPr>
          </a:p>
          <a:p>
            <a:pPr lvl="0" defTabSz="1660525">
              <a:tabLst>
                <a:tab pos="10129838" algn="l"/>
                <a:tab pos="11560175" algn="l"/>
              </a:tabLst>
              <a:defRPr/>
            </a:pPr>
            <a:r>
              <a:rPr lang="fr-CH" sz="1500" dirty="0" err="1">
                <a:solidFill>
                  <a:schemeClr val="dk1"/>
                </a:solidFill>
                <a:latin typeface="Gotham Narrow Medium" pitchFamily="2" charset="0"/>
              </a:rPr>
              <a:t>Rights</a:t>
            </a:r>
            <a:r>
              <a:rPr lang="fr-CH" sz="1500" dirty="0">
                <a:solidFill>
                  <a:schemeClr val="dk1"/>
                </a:solidFill>
                <a:latin typeface="Gotham Narrow Medium" pitchFamily="2" charset="0"/>
              </a:rPr>
              <a:t> </a:t>
            </a:r>
            <a:r>
              <a:rPr lang="fr-CH" sz="1500" dirty="0" err="1">
                <a:solidFill>
                  <a:schemeClr val="dk1"/>
                </a:solidFill>
                <a:latin typeface="Gotham Narrow Medium" pitchFamily="2" charset="0"/>
              </a:rPr>
              <a:t>Retention</a:t>
            </a:r>
            <a:r>
              <a:rPr lang="fr-CH" sz="1500" dirty="0">
                <a:solidFill>
                  <a:schemeClr val="dk1"/>
                </a:solidFill>
                <a:latin typeface="Gotham Narrow Medium" pitchFamily="2" charset="0"/>
              </a:rPr>
              <a:t> </a:t>
            </a:r>
            <a:r>
              <a:rPr lang="fr-CH" sz="1500" dirty="0" err="1">
                <a:solidFill>
                  <a:schemeClr val="dk1"/>
                </a:solidFill>
                <a:latin typeface="Gotham Narrow Medium" pitchFamily="2" charset="0"/>
              </a:rPr>
              <a:t>Strategy</a:t>
            </a:r>
            <a:endParaRPr lang="fr-CH" sz="1500" dirty="0">
              <a:latin typeface="Gotham Narrow Medium" pitchFamily="2" charset="0"/>
            </a:endParaRPr>
          </a:p>
        </p:txBody>
      </p:sp>
      <p:pic>
        <p:nvPicPr>
          <p:cNvPr id="107" name="Image 82">
            <a:extLst>
              <a:ext uri="{FF2B5EF4-FFF2-40B4-BE49-F238E27FC236}">
                <a16:creationId xmlns:a16="http://schemas.microsoft.com/office/drawing/2014/main" id="{76EF6308-5C62-4B36-A5DE-EE88E69240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795" y="7375436"/>
            <a:ext cx="260204" cy="406833"/>
          </a:xfrm>
          <a:prstGeom prst="rect">
            <a:avLst/>
          </a:prstGeom>
        </p:spPr>
      </p:pic>
      <p:pic>
        <p:nvPicPr>
          <p:cNvPr id="108" name="Image 83">
            <a:extLst>
              <a:ext uri="{FF2B5EF4-FFF2-40B4-BE49-F238E27FC236}">
                <a16:creationId xmlns:a16="http://schemas.microsoft.com/office/drawing/2014/main" id="{D7056F1B-BA74-4B09-A329-D8F6F8B306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00EA32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7795" y="8283035"/>
            <a:ext cx="260204" cy="406833"/>
          </a:xfrm>
          <a:prstGeom prst="rect">
            <a:avLst/>
          </a:prstGeom>
        </p:spPr>
      </p:pic>
      <p:cxnSp>
        <p:nvCxnSpPr>
          <p:cNvPr id="109" name="Connecteur droit 84">
            <a:extLst>
              <a:ext uri="{FF2B5EF4-FFF2-40B4-BE49-F238E27FC236}">
                <a16:creationId xmlns:a16="http://schemas.microsoft.com/office/drawing/2014/main" id="{91D644A4-090C-455B-81F6-6D2312048293}"/>
              </a:ext>
            </a:extLst>
          </p:cNvPr>
          <p:cNvCxnSpPr>
            <a:cxnSpLocks/>
          </p:cNvCxnSpPr>
          <p:nvPr/>
        </p:nvCxnSpPr>
        <p:spPr>
          <a:xfrm flipH="1">
            <a:off x="5928724" y="8280818"/>
            <a:ext cx="1" cy="1119133"/>
          </a:xfrm>
          <a:prstGeom prst="line">
            <a:avLst/>
          </a:prstGeom>
          <a:ln w="76200">
            <a:solidFill>
              <a:srgbClr val="4695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droit 85">
            <a:extLst>
              <a:ext uri="{FF2B5EF4-FFF2-40B4-BE49-F238E27FC236}">
                <a16:creationId xmlns:a16="http://schemas.microsoft.com/office/drawing/2014/main" id="{FDB5C53B-DEF0-4BD3-96BE-85EA4CD87969}"/>
              </a:ext>
            </a:extLst>
          </p:cNvPr>
          <p:cNvCxnSpPr>
            <a:cxnSpLocks/>
          </p:cNvCxnSpPr>
          <p:nvPr/>
        </p:nvCxnSpPr>
        <p:spPr>
          <a:xfrm>
            <a:off x="5928138" y="7375436"/>
            <a:ext cx="0" cy="762015"/>
          </a:xfrm>
          <a:prstGeom prst="line">
            <a:avLst/>
          </a:prstGeom>
          <a:ln w="76200">
            <a:solidFill>
              <a:srgbClr val="F6821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932" y="12017394"/>
            <a:ext cx="1063527" cy="496313"/>
          </a:xfrm>
          <a:prstGeom prst="rect">
            <a:avLst/>
          </a:prstGeom>
          <a:solidFill>
            <a:srgbClr val="CC0000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932" y="11653322"/>
            <a:ext cx="1063527" cy="243813"/>
          </a:xfrm>
          <a:prstGeom prst="rect">
            <a:avLst/>
          </a:prstGeom>
        </p:spPr>
      </p:pic>
      <p:sp>
        <p:nvSpPr>
          <p:cNvPr id="77" name="ZoneTexte 31">
            <a:extLst>
              <a:ext uri="{FF2B5EF4-FFF2-40B4-BE49-F238E27FC236}">
                <a16:creationId xmlns:a16="http://schemas.microsoft.com/office/drawing/2014/main" id="{D0F3EB95-FBF8-4756-A411-C3779426735B}"/>
              </a:ext>
            </a:extLst>
          </p:cNvPr>
          <p:cNvSpPr txBox="1"/>
          <p:nvPr/>
        </p:nvSpPr>
        <p:spPr>
          <a:xfrm>
            <a:off x="5457217" y="10947601"/>
            <a:ext cx="3507204" cy="512481"/>
          </a:xfrm>
          <a:prstGeom prst="roundRect">
            <a:avLst>
              <a:gd name="adj" fmla="val 25360"/>
            </a:avLst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60" dirty="0">
                <a:solidFill>
                  <a:schemeClr val="bg2">
                    <a:lumMod val="50000"/>
                  </a:schemeClr>
                </a:solidFill>
                <a:latin typeface="Gotham Narrow Bold" pitchFamily="2" charset="0"/>
              </a:rPr>
              <a:t>Disciplinary repositories?</a:t>
            </a:r>
            <a:endParaRPr lang="fr-CH" sz="2260" dirty="0">
              <a:solidFill>
                <a:schemeClr val="bg2">
                  <a:lumMod val="50000"/>
                </a:schemeClr>
              </a:solidFill>
              <a:latin typeface="Gotham Narrow Bold" pitchFamily="2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3660" b="67098" l="0" r="22813">
                        <a14:foregroundMark x1="1354" y1="44917" x2="1354" y2="44917"/>
                        <a14:foregroundMark x1="11667" y1="45102" x2="11667" y2="45102"/>
                        <a14:foregroundMark x1="11667" y1="29020" x2="11667" y2="29020"/>
                        <a14:foregroundMark x1="20833" y1="27911" x2="20833" y2="27911"/>
                        <a14:foregroundMark x1="11250" y1="36969" x2="11250" y2="36969"/>
                        <a14:foregroundMark x1="5833" y1="44917" x2="5833" y2="44917"/>
                        <a14:foregroundMark x1="1771" y1="52311" x2="1771" y2="523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372" r="75124" b="31341"/>
          <a:stretch/>
        </p:blipFill>
        <p:spPr>
          <a:xfrm>
            <a:off x="1695026" y="1997107"/>
            <a:ext cx="633696" cy="721923"/>
          </a:xfrm>
          <a:prstGeom prst="rect">
            <a:avLst/>
          </a:prstGeom>
        </p:spPr>
      </p:pic>
      <p:sp>
        <p:nvSpPr>
          <p:cNvPr id="94" name="ZoneTexte 38">
            <a:extLst>
              <a:ext uri="{FF2B5EF4-FFF2-40B4-BE49-F238E27FC236}">
                <a16:creationId xmlns:a16="http://schemas.microsoft.com/office/drawing/2014/main" id="{02BC9946-CD17-4544-8217-2B6F2CB432A9}"/>
              </a:ext>
            </a:extLst>
          </p:cNvPr>
          <p:cNvSpPr txBox="1"/>
          <p:nvPr/>
        </p:nvSpPr>
        <p:spPr>
          <a:xfrm>
            <a:off x="2266598" y="2073917"/>
            <a:ext cx="2863284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sz="2400" b="1" dirty="0" err="1">
                <a:solidFill>
                  <a:schemeClr val="bg1"/>
                </a:solidFill>
                <a:latin typeface="Gotham Narrow Bold" pitchFamily="2" charset="0"/>
                <a:cs typeface="Aharoni" panose="020B0604020202020204" pitchFamily="2" charset="-79"/>
              </a:rPr>
              <a:t>Swiss</a:t>
            </a:r>
            <a:r>
              <a:rPr lang="fr-CH" sz="2400" b="1" dirty="0">
                <a:solidFill>
                  <a:schemeClr val="bg1"/>
                </a:solidFill>
                <a:latin typeface="Gotham Narrow Bold" pitchFamily="2" charset="0"/>
                <a:cs typeface="Aharoni" panose="020B0604020202020204" pitchFamily="2" charset="-79"/>
              </a:rPr>
              <a:t> National</a:t>
            </a:r>
          </a:p>
          <a:p>
            <a:pPr>
              <a:lnSpc>
                <a:spcPct val="80000"/>
              </a:lnSpc>
            </a:pPr>
            <a:r>
              <a:rPr lang="en-GB" sz="2400" b="1" dirty="0">
                <a:solidFill>
                  <a:schemeClr val="bg1"/>
                </a:solidFill>
                <a:latin typeface="Gotham Narrow Bold" pitchFamily="2" charset="0"/>
                <a:cs typeface="Aharoni" panose="020B0604020202020204" pitchFamily="2" charset="-79"/>
              </a:rPr>
              <a:t>Science Foundation</a:t>
            </a:r>
            <a:endParaRPr lang="fr-CH" sz="2400" b="1" dirty="0">
              <a:solidFill>
                <a:schemeClr val="bg1"/>
              </a:solidFill>
              <a:latin typeface="Gotham Narrow Bold" pitchFamily="2" charset="0"/>
              <a:cs typeface="Aharoni" panose="020B0604020202020204" pitchFamily="2" charset="-79"/>
            </a:endParaRPr>
          </a:p>
        </p:txBody>
      </p:sp>
      <p:sp>
        <p:nvSpPr>
          <p:cNvPr id="95" name="Flowchart: Alternate Process 94"/>
          <p:cNvSpPr/>
          <p:nvPr/>
        </p:nvSpPr>
        <p:spPr>
          <a:xfrm>
            <a:off x="5454650" y="9746296"/>
            <a:ext cx="3059367" cy="957452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>
                <a:latin typeface="Gotham Narrow Bold" pitchFamily="2" charset="0"/>
              </a:rPr>
              <a:t>Have an OA question? </a:t>
            </a:r>
            <a:br>
              <a:rPr lang="en-GB" sz="1800" dirty="0">
                <a:latin typeface="Gotham Narrow Bold" pitchFamily="2" charset="0"/>
              </a:rPr>
            </a:br>
            <a:r>
              <a:rPr lang="en-GB" sz="1800" dirty="0">
                <a:latin typeface="Gotham Narrow Bold" pitchFamily="2" charset="0"/>
              </a:rPr>
              <a:t>Ask a Librarian!</a:t>
            </a:r>
          </a:p>
          <a:p>
            <a:pPr algn="ctr"/>
            <a:r>
              <a:rPr lang="en-GB" sz="1100" dirty="0">
                <a:latin typeface="Gotham Narrow Medium" pitchFamily="2" charset="0"/>
              </a:rPr>
              <a:t>catherine.brendow@graduateinstitute.ch</a:t>
            </a:r>
          </a:p>
        </p:txBody>
      </p:sp>
      <p:sp>
        <p:nvSpPr>
          <p:cNvPr id="74" name="Rectangle : coins arrondis 16">
            <a:extLst>
              <a:ext uri="{FF2B5EF4-FFF2-40B4-BE49-F238E27FC236}">
                <a16:creationId xmlns:a16="http://schemas.microsoft.com/office/drawing/2014/main" id="{E13AF014-F9AE-4540-AD9B-4D04E81CFC22}"/>
              </a:ext>
            </a:extLst>
          </p:cNvPr>
          <p:cNvSpPr/>
          <p:nvPr/>
        </p:nvSpPr>
        <p:spPr>
          <a:xfrm>
            <a:off x="8654357" y="9746296"/>
            <a:ext cx="1735786" cy="964447"/>
          </a:xfrm>
          <a:prstGeom prst="roundRect">
            <a:avLst>
              <a:gd name="adj" fmla="val 1318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marL="44550">
              <a:spcBef>
                <a:spcPts val="600"/>
              </a:spcBef>
              <a:tabLst>
                <a:tab pos="895350" algn="l"/>
              </a:tabLst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Narrow Bold" pitchFamily="2" charset="0"/>
              </a:rPr>
              <a:t>	Open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Narrow Bold" pitchFamily="2" charset="0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Narrow Bold" pitchFamily="2" charset="0"/>
              </a:rPr>
              <a:t>	Access </a:t>
            </a:r>
            <a:b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Narrow Bold" pitchFamily="2" charset="0"/>
              </a:rPr>
            </a:b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Gotham Narrow Bold" pitchFamily="2" charset="0"/>
              </a:rPr>
              <a:t>	Guide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0529047B-DB57-48A9-A325-6839D873A80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218" y="9900213"/>
            <a:ext cx="691860" cy="691860"/>
          </a:xfrm>
          <a:prstGeom prst="rect">
            <a:avLst/>
          </a:prstGeom>
        </p:spPr>
      </p:pic>
      <p:sp>
        <p:nvSpPr>
          <p:cNvPr id="91" name="TextBox 90">
            <a:extLst>
              <a:ext uri="{FF2B5EF4-FFF2-40B4-BE49-F238E27FC236}">
                <a16:creationId xmlns:a16="http://schemas.microsoft.com/office/drawing/2014/main" id="{34DA6FCE-C1CB-400F-9EFC-B0A6D3CF11D4}"/>
              </a:ext>
            </a:extLst>
          </p:cNvPr>
          <p:cNvSpPr txBox="1"/>
          <p:nvPr/>
        </p:nvSpPr>
        <p:spPr>
          <a:xfrm>
            <a:off x="5579374" y="11552171"/>
            <a:ext cx="308369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Gotham Narrow Medium" pitchFamily="2" charset="0"/>
                <a:cs typeface="Arial" panose="020B0604020202020204" pitchFamily="34" charset="0"/>
              </a:rPr>
              <a:t>Disciplinary repositories are great open access options, especially for preprints looking for feedback from your peers.</a:t>
            </a:r>
          </a:p>
        </p:txBody>
      </p:sp>
      <p:pic>
        <p:nvPicPr>
          <p:cNvPr id="96" name="Image 2">
            <a:extLst>
              <a:ext uri="{FF2B5EF4-FFF2-40B4-BE49-F238E27FC236}">
                <a16:creationId xmlns:a16="http://schemas.microsoft.com/office/drawing/2014/main" id="{D00DE474-DA8F-4DF6-A683-1BE88CD015AF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5818" y="14035387"/>
            <a:ext cx="2087759" cy="730456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EDCCA536-EED9-4D62-9AD1-F227FB4BFC6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840" y="13320713"/>
            <a:ext cx="3029173" cy="1455577"/>
          </a:xfrm>
          <a:prstGeom prst="rect">
            <a:avLst/>
          </a:prstGeom>
        </p:spPr>
      </p:pic>
      <p:sp>
        <p:nvSpPr>
          <p:cNvPr id="98" name="ZoneTexte 45">
            <a:extLst>
              <a:ext uri="{FF2B5EF4-FFF2-40B4-BE49-F238E27FC236}">
                <a16:creationId xmlns:a16="http://schemas.microsoft.com/office/drawing/2014/main" id="{2DD047C3-65C2-4A67-B428-5B777F76B908}"/>
              </a:ext>
            </a:extLst>
          </p:cNvPr>
          <p:cNvSpPr txBox="1"/>
          <p:nvPr/>
        </p:nvSpPr>
        <p:spPr>
          <a:xfrm>
            <a:off x="309629" y="13320713"/>
            <a:ext cx="5490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b="1" dirty="0">
                <a:solidFill>
                  <a:schemeClr val="bg1"/>
                </a:solidFill>
                <a:latin typeface="Gotham Narrow Medium" pitchFamily="2" charset="0"/>
                <a:cs typeface="Arial" panose="020B0604020202020204" pitchFamily="34" charset="0"/>
              </a:rPr>
              <a:t>KATHRYN &amp; SHELBY CULLOM DAVIS LIBRARY </a:t>
            </a:r>
          </a:p>
          <a:p>
            <a:r>
              <a:rPr lang="fr-CH" sz="1800" b="1" dirty="0">
                <a:solidFill>
                  <a:schemeClr val="bg1"/>
                </a:solidFill>
                <a:latin typeface="Gotham Narrow Thin" pitchFamily="2" charset="0"/>
                <a:cs typeface="Arial" panose="020B0604020202020204" pitchFamily="34" charset="0"/>
              </a:rPr>
              <a:t>library@graduateinstitute.ch</a:t>
            </a:r>
          </a:p>
        </p:txBody>
      </p:sp>
      <p:pic>
        <p:nvPicPr>
          <p:cNvPr id="66" name="Graphique 14" descr="Avertissement">
            <a:extLst>
              <a:ext uri="{FF2B5EF4-FFF2-40B4-BE49-F238E27FC236}">
                <a16:creationId xmlns:a16="http://schemas.microsoft.com/office/drawing/2014/main" id="{A55A480B-1A5E-42EA-94B9-DDFDE87E3D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40893" y="4203345"/>
            <a:ext cx="635417" cy="635417"/>
          </a:xfrm>
          <a:prstGeom prst="rect">
            <a:avLst/>
          </a:prstGeom>
        </p:spPr>
      </p:pic>
      <p:sp>
        <p:nvSpPr>
          <p:cNvPr id="67" name="Rounded Rectangle 18">
            <a:extLst>
              <a:ext uri="{FF2B5EF4-FFF2-40B4-BE49-F238E27FC236}">
                <a16:creationId xmlns:a16="http://schemas.microsoft.com/office/drawing/2014/main" id="{94DE8FE1-C880-4635-AB1D-627C7D808FA6}"/>
              </a:ext>
            </a:extLst>
          </p:cNvPr>
          <p:cNvSpPr/>
          <p:nvPr/>
        </p:nvSpPr>
        <p:spPr>
          <a:xfrm>
            <a:off x="305818" y="358776"/>
            <a:ext cx="10081195" cy="10795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bg2">
                    <a:lumMod val="50000"/>
                  </a:schemeClr>
                </a:solidFill>
                <a:latin typeface="Gotham Narrow Ultra" pitchFamily="2" charset="0"/>
              </a:rPr>
              <a:t>Open Access Policies</a:t>
            </a:r>
          </a:p>
          <a:p>
            <a:pPr algn="ctr"/>
            <a:r>
              <a:rPr lang="en-GB" sz="1800" dirty="0">
                <a:solidFill>
                  <a:schemeClr val="bg2">
                    <a:lumMod val="50000"/>
                  </a:schemeClr>
                </a:solidFill>
                <a:latin typeface="Gotham Narrow Bold" pitchFamily="2" charset="0"/>
              </a:rPr>
              <a:t>SNSF, UNIGE, and IHEID</a:t>
            </a:r>
          </a:p>
        </p:txBody>
      </p:sp>
      <p:pic>
        <p:nvPicPr>
          <p:cNvPr id="117" name="Graphique 56" descr="Déverrouiller">
            <a:extLst>
              <a:ext uri="{FF2B5EF4-FFF2-40B4-BE49-F238E27FC236}">
                <a16:creationId xmlns:a16="http://schemas.microsoft.com/office/drawing/2014/main" id="{09AE4FBA-3393-4EE7-9211-12E9647116B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157902">
            <a:off x="9301811" y="342985"/>
            <a:ext cx="411404" cy="411404"/>
          </a:xfrm>
          <a:prstGeom prst="rect">
            <a:avLst/>
          </a:prstGeom>
        </p:spPr>
      </p:pic>
      <p:pic>
        <p:nvPicPr>
          <p:cNvPr id="118" name="Graphique 57" descr="Déverrouiller">
            <a:extLst>
              <a:ext uri="{FF2B5EF4-FFF2-40B4-BE49-F238E27FC236}">
                <a16:creationId xmlns:a16="http://schemas.microsoft.com/office/drawing/2014/main" id="{0EBF96A7-2420-4322-93BC-FB6449A295E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907926">
            <a:off x="8978589" y="529945"/>
            <a:ext cx="395379" cy="395379"/>
          </a:xfrm>
          <a:prstGeom prst="rect">
            <a:avLst/>
          </a:prstGeom>
        </p:spPr>
      </p:pic>
      <p:pic>
        <p:nvPicPr>
          <p:cNvPr id="119" name="Graphique 59" descr="Déverrouiller">
            <a:extLst>
              <a:ext uri="{FF2B5EF4-FFF2-40B4-BE49-F238E27FC236}">
                <a16:creationId xmlns:a16="http://schemas.microsoft.com/office/drawing/2014/main" id="{E04D70C6-D72B-4F21-B128-3B3058F7C90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3115857">
            <a:off x="9109839" y="760330"/>
            <a:ext cx="509772" cy="509772"/>
          </a:xfrm>
          <a:prstGeom prst="rect">
            <a:avLst/>
          </a:prstGeom>
        </p:spPr>
      </p:pic>
      <p:pic>
        <p:nvPicPr>
          <p:cNvPr id="120" name="Graphique 60" descr="Déverrouiller">
            <a:extLst>
              <a:ext uri="{FF2B5EF4-FFF2-40B4-BE49-F238E27FC236}">
                <a16:creationId xmlns:a16="http://schemas.microsoft.com/office/drawing/2014/main" id="{83D76E09-A0B2-4055-B24B-A265985B1DE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9349057">
            <a:off x="8824278" y="734842"/>
            <a:ext cx="230504" cy="230504"/>
          </a:xfrm>
          <a:prstGeom prst="rect">
            <a:avLst/>
          </a:prstGeom>
        </p:spPr>
      </p:pic>
      <p:pic>
        <p:nvPicPr>
          <p:cNvPr id="121" name="Graphique 61" descr="Déverrouiller">
            <a:extLst>
              <a:ext uri="{FF2B5EF4-FFF2-40B4-BE49-F238E27FC236}">
                <a16:creationId xmlns:a16="http://schemas.microsoft.com/office/drawing/2014/main" id="{8D4F3771-3DF2-4905-8EAF-87FB22A20657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907926">
            <a:off x="8727458" y="215990"/>
            <a:ext cx="645848" cy="645848"/>
          </a:xfrm>
          <a:prstGeom prst="rect">
            <a:avLst/>
          </a:prstGeom>
        </p:spPr>
      </p:pic>
      <p:pic>
        <p:nvPicPr>
          <p:cNvPr id="122" name="Graphique 71" descr="Déverrouiller">
            <a:extLst>
              <a:ext uri="{FF2B5EF4-FFF2-40B4-BE49-F238E27FC236}">
                <a16:creationId xmlns:a16="http://schemas.microsoft.com/office/drawing/2014/main" id="{59695556-7E38-491B-ABF7-C168CE763C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9842429">
            <a:off x="8431468" y="771587"/>
            <a:ext cx="567010" cy="567010"/>
          </a:xfrm>
          <a:prstGeom prst="rect">
            <a:avLst/>
          </a:prstGeom>
        </p:spPr>
      </p:pic>
      <p:pic>
        <p:nvPicPr>
          <p:cNvPr id="123" name="Graphique 72" descr="Déverrouiller">
            <a:extLst>
              <a:ext uri="{FF2B5EF4-FFF2-40B4-BE49-F238E27FC236}">
                <a16:creationId xmlns:a16="http://schemas.microsoft.com/office/drawing/2014/main" id="{24C03A52-862C-4D20-B0F2-ECCED56FE99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7016726">
            <a:off x="8502879" y="415488"/>
            <a:ext cx="340591" cy="340591"/>
          </a:xfrm>
          <a:prstGeom prst="rect">
            <a:avLst/>
          </a:prstGeom>
        </p:spPr>
      </p:pic>
      <p:pic>
        <p:nvPicPr>
          <p:cNvPr id="124" name="Graphique 74" descr="Déverrouiller">
            <a:extLst>
              <a:ext uri="{FF2B5EF4-FFF2-40B4-BE49-F238E27FC236}">
                <a16:creationId xmlns:a16="http://schemas.microsoft.com/office/drawing/2014/main" id="{ADB4DC49-4549-486F-98A9-2E7AE1E27143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5085809">
            <a:off x="9220498" y="970756"/>
            <a:ext cx="645848" cy="645848"/>
          </a:xfrm>
          <a:prstGeom prst="rect">
            <a:avLst/>
          </a:prstGeom>
        </p:spPr>
      </p:pic>
      <p:pic>
        <p:nvPicPr>
          <p:cNvPr id="125" name="Graphique 75" descr="Déverrouiller">
            <a:extLst>
              <a:ext uri="{FF2B5EF4-FFF2-40B4-BE49-F238E27FC236}">
                <a16:creationId xmlns:a16="http://schemas.microsoft.com/office/drawing/2014/main" id="{C65D0D04-9C38-4389-AE4D-3DA70E6160D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6200000">
            <a:off x="8809497" y="1059632"/>
            <a:ext cx="419250" cy="419250"/>
          </a:xfrm>
          <a:prstGeom prst="rect">
            <a:avLst/>
          </a:prstGeom>
        </p:spPr>
      </p:pic>
      <p:pic>
        <p:nvPicPr>
          <p:cNvPr id="104" name="Graphique 62" descr="Déverrouiller">
            <a:extLst>
              <a:ext uri="{FF2B5EF4-FFF2-40B4-BE49-F238E27FC236}">
                <a16:creationId xmlns:a16="http://schemas.microsoft.com/office/drawing/2014/main" id="{0C1EB3D2-68AC-4C98-83F0-28C260A64E11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157902">
            <a:off x="1688971" y="244172"/>
            <a:ext cx="411404" cy="411404"/>
          </a:xfrm>
          <a:prstGeom prst="rect">
            <a:avLst/>
          </a:prstGeom>
        </p:spPr>
      </p:pic>
      <p:pic>
        <p:nvPicPr>
          <p:cNvPr id="105" name="Graphique 64" descr="Déverrouiller">
            <a:extLst>
              <a:ext uri="{FF2B5EF4-FFF2-40B4-BE49-F238E27FC236}">
                <a16:creationId xmlns:a16="http://schemas.microsoft.com/office/drawing/2014/main" id="{47DDF7E6-E2C5-4399-AD07-425B13B6D754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3115857">
            <a:off x="1660284" y="685687"/>
            <a:ext cx="509772" cy="509772"/>
          </a:xfrm>
          <a:prstGeom prst="rect">
            <a:avLst/>
          </a:prstGeom>
        </p:spPr>
      </p:pic>
      <p:pic>
        <p:nvPicPr>
          <p:cNvPr id="106" name="Graphique 65" descr="Déverrouiller">
            <a:extLst>
              <a:ext uri="{FF2B5EF4-FFF2-40B4-BE49-F238E27FC236}">
                <a16:creationId xmlns:a16="http://schemas.microsoft.com/office/drawing/2014/main" id="{B68AC3C1-737A-4833-AEA7-FDB1B345A78E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9349057">
            <a:off x="1241662" y="885590"/>
            <a:ext cx="230504" cy="230504"/>
          </a:xfrm>
          <a:prstGeom prst="rect">
            <a:avLst/>
          </a:prstGeom>
        </p:spPr>
      </p:pic>
      <p:pic>
        <p:nvPicPr>
          <p:cNvPr id="111" name="Graphique 66" descr="Déverrouiller">
            <a:extLst>
              <a:ext uri="{FF2B5EF4-FFF2-40B4-BE49-F238E27FC236}">
                <a16:creationId xmlns:a16="http://schemas.microsoft.com/office/drawing/2014/main" id="{D4407272-712E-4B4E-9E85-F320EF0FB956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907926">
            <a:off x="1254929" y="259222"/>
            <a:ext cx="645848" cy="645848"/>
          </a:xfrm>
          <a:prstGeom prst="rect">
            <a:avLst/>
          </a:prstGeom>
        </p:spPr>
      </p:pic>
      <p:pic>
        <p:nvPicPr>
          <p:cNvPr id="112" name="Graphique 67" descr="Déverrouiller">
            <a:extLst>
              <a:ext uri="{FF2B5EF4-FFF2-40B4-BE49-F238E27FC236}">
                <a16:creationId xmlns:a16="http://schemas.microsoft.com/office/drawing/2014/main" id="{F796A1C8-EF94-4BD7-968A-1325FD4E2CE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7630972">
            <a:off x="833729" y="177153"/>
            <a:ext cx="509772" cy="509772"/>
          </a:xfrm>
          <a:prstGeom prst="rect">
            <a:avLst/>
          </a:prstGeom>
        </p:spPr>
      </p:pic>
      <p:pic>
        <p:nvPicPr>
          <p:cNvPr id="113" name="Graphique 68" descr="Déverrouiller">
            <a:extLst>
              <a:ext uri="{FF2B5EF4-FFF2-40B4-BE49-F238E27FC236}">
                <a16:creationId xmlns:a16="http://schemas.microsoft.com/office/drawing/2014/main" id="{615350E0-8839-4914-B0D7-A4F6DA8E23E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298472">
            <a:off x="840796" y="763587"/>
            <a:ext cx="459821" cy="459821"/>
          </a:xfrm>
          <a:prstGeom prst="rect">
            <a:avLst/>
          </a:prstGeom>
        </p:spPr>
      </p:pic>
      <p:pic>
        <p:nvPicPr>
          <p:cNvPr id="114" name="Graphique 69" descr="Déverrouiller">
            <a:extLst>
              <a:ext uri="{FF2B5EF4-FFF2-40B4-BE49-F238E27FC236}">
                <a16:creationId xmlns:a16="http://schemas.microsoft.com/office/drawing/2014/main" id="{0F5A2F74-48F2-4D36-8B22-E4113B362268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20706038">
            <a:off x="1267485" y="830720"/>
            <a:ext cx="645848" cy="645848"/>
          </a:xfrm>
          <a:prstGeom prst="rect">
            <a:avLst/>
          </a:prstGeom>
        </p:spPr>
      </p:pic>
      <p:pic>
        <p:nvPicPr>
          <p:cNvPr id="68" name="Graphique 59" descr="Déverrouiller">
            <a:extLst>
              <a:ext uri="{FF2B5EF4-FFF2-40B4-BE49-F238E27FC236}">
                <a16:creationId xmlns:a16="http://schemas.microsoft.com/office/drawing/2014/main" id="{ABEBA9F8-CBE3-4413-8491-6352A8D606F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 rot="19888122">
            <a:off x="1041558" y="457523"/>
            <a:ext cx="509772" cy="50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833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379</Words>
  <Application>Microsoft Office PowerPoint</Application>
  <PresentationFormat>Custom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Gotham Narrow Bold</vt:lpstr>
      <vt:lpstr>Gotham Narrow Medium</vt:lpstr>
      <vt:lpstr>Gotham Narrow Thin</vt:lpstr>
      <vt:lpstr>Gotham Narrow Ultra</vt:lpstr>
      <vt:lpstr>Thème Office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politiques Open Access</dc:title>
  <dc:creator>Pasquier Guillaume</dc:creator>
  <cp:lastModifiedBy>Pasquier Guillaume</cp:lastModifiedBy>
  <cp:revision>229</cp:revision>
  <cp:lastPrinted>2025-05-08T15:10:18Z</cp:lastPrinted>
  <dcterms:created xsi:type="dcterms:W3CDTF">2011-11-23T15:39:26Z</dcterms:created>
  <dcterms:modified xsi:type="dcterms:W3CDTF">2025-10-24T10:36:44Z</dcterms:modified>
</cp:coreProperties>
</file>