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65" r:id="rId5"/>
  </p:sldMasterIdLst>
  <p:notesMasterIdLst>
    <p:notesMasterId r:id="rId49"/>
  </p:notesMasterIdLst>
  <p:handoutMasterIdLst>
    <p:handoutMasterId r:id="rId50"/>
  </p:handoutMasterIdLst>
  <p:sldIdLst>
    <p:sldId id="256" r:id="rId6"/>
    <p:sldId id="1673" r:id="rId7"/>
    <p:sldId id="1655" r:id="rId8"/>
    <p:sldId id="1615" r:id="rId9"/>
    <p:sldId id="1859" r:id="rId10"/>
    <p:sldId id="2044" r:id="rId11"/>
    <p:sldId id="2004" r:id="rId12"/>
    <p:sldId id="2005" r:id="rId13"/>
    <p:sldId id="2006" r:id="rId14"/>
    <p:sldId id="2035" r:id="rId15"/>
    <p:sldId id="2036" r:id="rId16"/>
    <p:sldId id="2049" r:id="rId17"/>
    <p:sldId id="2007" r:id="rId18"/>
    <p:sldId id="2009" r:id="rId19"/>
    <p:sldId id="2010" r:id="rId20"/>
    <p:sldId id="2011" r:id="rId21"/>
    <p:sldId id="2008" r:id="rId22"/>
    <p:sldId id="2055" r:id="rId23"/>
    <p:sldId id="1817" r:id="rId24"/>
    <p:sldId id="2053" r:id="rId25"/>
    <p:sldId id="1540" r:id="rId26"/>
    <p:sldId id="2054" r:id="rId27"/>
    <p:sldId id="2042" r:id="rId28"/>
    <p:sldId id="2043" r:id="rId29"/>
    <p:sldId id="2048" r:id="rId30"/>
    <p:sldId id="2050" r:id="rId31"/>
    <p:sldId id="1684" r:id="rId32"/>
    <p:sldId id="2046" r:id="rId33"/>
    <p:sldId id="278" r:id="rId34"/>
    <p:sldId id="1667" r:id="rId35"/>
    <p:sldId id="1668" r:id="rId36"/>
    <p:sldId id="2047" r:id="rId37"/>
    <p:sldId id="1798" r:id="rId38"/>
    <p:sldId id="2031" r:id="rId39"/>
    <p:sldId id="2030" r:id="rId40"/>
    <p:sldId id="2032" r:id="rId41"/>
    <p:sldId id="2051" r:id="rId42"/>
    <p:sldId id="2039" r:id="rId43"/>
    <p:sldId id="2038" r:id="rId44"/>
    <p:sldId id="2041" r:id="rId45"/>
    <p:sldId id="2033" r:id="rId46"/>
    <p:sldId id="2003" r:id="rId47"/>
    <p:sldId id="1450" r:id="rId4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0B43D2CB-6D07-4AF6-8385-F02019C31457}">
          <p14:sldIdLst>
            <p14:sldId id="256"/>
            <p14:sldId id="1673"/>
            <p14:sldId id="1655"/>
            <p14:sldId id="1615"/>
            <p14:sldId id="1859"/>
            <p14:sldId id="2044"/>
            <p14:sldId id="2004"/>
            <p14:sldId id="2005"/>
            <p14:sldId id="2006"/>
            <p14:sldId id="2035"/>
            <p14:sldId id="2036"/>
            <p14:sldId id="2049"/>
            <p14:sldId id="2007"/>
            <p14:sldId id="2009"/>
            <p14:sldId id="2010"/>
            <p14:sldId id="2011"/>
            <p14:sldId id="2008"/>
            <p14:sldId id="2055"/>
            <p14:sldId id="1817"/>
            <p14:sldId id="2053"/>
            <p14:sldId id="1540"/>
            <p14:sldId id="2054"/>
            <p14:sldId id="2042"/>
            <p14:sldId id="2043"/>
            <p14:sldId id="2048"/>
            <p14:sldId id="2050"/>
            <p14:sldId id="1684"/>
            <p14:sldId id="2046"/>
            <p14:sldId id="278"/>
            <p14:sldId id="1667"/>
            <p14:sldId id="1668"/>
            <p14:sldId id="2047"/>
            <p14:sldId id="1798"/>
            <p14:sldId id="2031"/>
            <p14:sldId id="2030"/>
            <p14:sldId id="2032"/>
            <p14:sldId id="2051"/>
            <p14:sldId id="2039"/>
            <p14:sldId id="2038"/>
            <p14:sldId id="2041"/>
            <p14:sldId id="2033"/>
            <p14:sldId id="2003"/>
            <p14:sldId id="1450"/>
          </p14:sldIdLst>
        </p14:section>
        <p14:section name="Vorlagedatei speichern" id="{AEBC5EF8-8830-4BD1-BC6A-5A08C5F265C4}">
          <p14:sldIdLst/>
        </p14:section>
        <p14:section name="Hinweise" id="{56D9347E-C790-4216-A93D-C117F720C0C3}">
          <p14:sldIdLst/>
        </p14:section>
        <p14:section name="Beispielseiten" id="{CA34319E-7765-4C8B-AD7F-242E6857A15E}">
          <p14:sldIdLst/>
        </p14:section>
        <p14:section name="More Examples" id="{60A2C5C4-FF54-4ACC-A17E-78E04B267541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nöfel,Anja" initials="K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AF69"/>
    <a:srgbClr val="FFF3CC"/>
    <a:srgbClr val="FF7C80"/>
    <a:srgbClr val="D5E8D4"/>
    <a:srgbClr val="009EE0"/>
    <a:srgbClr val="FFFFFF"/>
    <a:srgbClr val="F8F8F8"/>
    <a:srgbClr val="37B3E8"/>
    <a:srgbClr val="FAFAFA"/>
    <a:srgbClr val="282A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113A9D2-9D6B-4929-AA2D-F23B5EE8CBE7}" styleName="Designformatvorlage 2 - Akz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unkle Formatvorlage 1 - Akz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60" autoAdjust="0"/>
    <p:restoredTop sz="95185" autoAdjust="0"/>
  </p:normalViewPr>
  <p:slideViewPr>
    <p:cSldViewPr snapToGrid="0" snapToObjects="1">
      <p:cViewPr>
        <p:scale>
          <a:sx n="75" d="100"/>
          <a:sy n="75" d="100"/>
        </p:scale>
        <p:origin x="965" y="124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3" d="100"/>
          <a:sy n="63" d="100"/>
        </p:scale>
        <p:origin x="298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8" Type="http://schemas.openxmlformats.org/officeDocument/2006/relationships/slide" Target="slides/slide3.xml"/><Relationship Id="rId51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C6211-610F-44E5-BF19-D3CDF6EDD281}" type="datetimeFigureOut">
              <a:rPr lang="de-DE" smtClean="0"/>
              <a:t>23.10.2025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D61AA8-FB04-42D1-9939-D1A1356F808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31560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7435D3-23A6-45D3-8DFA-7317DC1E7A64}" type="datetimeFigureOut">
              <a:rPr lang="de-DE" smtClean="0"/>
              <a:t>23.10.2025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9AC09-DF60-43F4-96BF-67D4D9A7409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31825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E55DF2-EBE7-4939-A202-F80A7C88C149}" type="slidenum">
              <a:rPr lang="LID4096" smtClean="0"/>
              <a:t>29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092046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7D41FC-2FF4-0CCA-6247-572C60B53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F47E91-14BF-36A5-FCC6-92C7C0AA50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871CE2-4B20-B8C1-F30F-DBB60AC722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B5E66D-DD38-3524-8B9D-1D91C7DB56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E55DF2-EBE7-4939-A202-F80A7C88C149}" type="slidenum">
              <a:rPr lang="LID4096" smtClean="0"/>
              <a:t>30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148405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1130F7-A8B3-CF00-72B6-D8206B950B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F632FC-F2F8-CFE8-EDFC-0AF3E205DE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44A965-E637-04EC-7D75-B9149E2DC3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D0ED09-5AF0-1F30-F7BB-FCC2706A41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E55DF2-EBE7-4939-A202-F80A7C88C149}" type="slidenum">
              <a:rPr lang="LID4096" smtClean="0"/>
              <a:t>31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3594671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1059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_TUD">
    <p:bg>
      <p:bgPr>
        <a:solidFill>
          <a:schemeClr val="bg1">
            <a:alpha val="3842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0" y="980790"/>
            <a:ext cx="12192000" cy="58772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3604059490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91302" y="371735"/>
            <a:ext cx="10267951" cy="81228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50036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3pPr>
              <a:spcBef>
                <a:spcPts val="1200"/>
              </a:spcBef>
              <a:defRPr/>
            </a:lvl3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65854071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ABC6E-8946-93B1-DA7F-D642A2FD0D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347" y="3162211"/>
            <a:ext cx="10990793" cy="1400264"/>
          </a:xfrm>
        </p:spPr>
        <p:txBody>
          <a:bodyPr anchor="b"/>
          <a:lstStyle>
            <a:lvl1pPr>
              <a:defRPr sz="6000" b="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169D34-58C5-177A-5800-433B02088A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13347" y="4589464"/>
            <a:ext cx="10990792" cy="958408"/>
          </a:xfrm>
        </p:spPr>
        <p:txBody>
          <a:bodyPr/>
          <a:lstStyle>
            <a:lvl1pPr marL="0" indent="0">
              <a:buNone/>
              <a:defRPr sz="2400">
                <a:solidFill>
                  <a:srgbClr val="0030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65BEC-60E4-73E1-F5D5-F1AAB9D372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7360" y="7670780"/>
            <a:ext cx="2743200" cy="365125"/>
          </a:xfrm>
          <a:prstGeom prst="rect">
            <a:avLst/>
          </a:prstGeom>
        </p:spPr>
        <p:txBody>
          <a:bodyPr/>
          <a:lstStyle/>
          <a:p>
            <a:fld id="{3203B15E-653A-4B2F-9F5F-14E85920A64B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99F11A-566E-F623-8262-9C4F0D437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7580" y="74713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5ABEA5-E68D-9FBD-6AF9-CA6F31BA8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55720" y="7974133"/>
            <a:ext cx="2743200" cy="365125"/>
          </a:xfrm>
          <a:prstGeom prst="rect">
            <a:avLst/>
          </a:prstGeom>
        </p:spPr>
        <p:txBody>
          <a:bodyPr/>
          <a:lstStyle/>
          <a:p>
            <a:fld id="{1E909D46-20F9-4BDB-ADE5-B8144AAAE81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logo of a rabbit&#10;&#10;Description automatically generated">
            <a:extLst>
              <a:ext uri="{FF2B5EF4-FFF2-40B4-BE49-F238E27FC236}">
                <a16:creationId xmlns:a16="http://schemas.microsoft.com/office/drawing/2014/main" id="{8B904FB1-A44C-3E05-1AA2-E6A41CA3D7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9479" y="338931"/>
            <a:ext cx="2274660" cy="227466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AD2E87B-0044-14AC-077A-45F7434715F0}"/>
              </a:ext>
            </a:extLst>
          </p:cNvPr>
          <p:cNvSpPr txBox="1"/>
          <p:nvPr userDrawn="1"/>
        </p:nvSpPr>
        <p:spPr>
          <a:xfrm>
            <a:off x="9229479" y="2489634"/>
            <a:ext cx="2274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Slide template</a:t>
            </a:r>
            <a:endParaRPr lang="LID4096" sz="2800" dirty="0"/>
          </a:p>
        </p:txBody>
      </p:sp>
    </p:spTree>
    <p:extLst>
      <p:ext uri="{BB962C8B-B14F-4D97-AF65-F5344CB8AC3E}">
        <p14:creationId xmlns:p14="http://schemas.microsoft.com/office/powerpoint/2010/main" val="807650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FE1DF-24C7-8F31-40CA-7DDD56AB2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20" y="365125"/>
            <a:ext cx="10576893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874BDC-A125-2F9E-1864-7A4C954625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20" y="1371600"/>
            <a:ext cx="11075880" cy="49898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 descr="A logo of a rabbit&#10;&#10;Description automatically generated">
            <a:extLst>
              <a:ext uri="{FF2B5EF4-FFF2-40B4-BE49-F238E27FC236}">
                <a16:creationId xmlns:a16="http://schemas.microsoft.com/office/drawing/2014/main" id="{1A4FACA9-BBB7-A81F-F7C5-258958D50F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4815" y="36512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205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42E874-400C-E24A-926D-CC99757EE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" noProof="0" err="1"/>
              <a:t>Mastertitelformat bearbeiten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701212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3394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12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95350" y="358563"/>
            <a:ext cx="10267951" cy="81228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This is an title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77619" y="1484313"/>
            <a:ext cx="10648949" cy="424973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cxnSp>
        <p:nvCxnSpPr>
          <p:cNvPr id="8" name="Gerade Verbindung 14"/>
          <p:cNvCxnSpPr/>
          <p:nvPr/>
        </p:nvCxnSpPr>
        <p:spPr>
          <a:xfrm>
            <a:off x="0" y="6063479"/>
            <a:ext cx="1219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7699688" y="6221812"/>
            <a:ext cx="82980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de-DE" sz="1000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fld id="{38F97D41-8991-4148-BA02-56FEE4AAF2CC}" type="slidenum">
              <a:rPr lang="de-DE" sz="1000" baseline="0" smtClean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1000" baseline="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A8309DBD-9A40-2349-A663-52842E0881D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23648">
            <a:off x="10518588" y="-1404142"/>
            <a:ext cx="4841067" cy="456011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9AA7E9CC-0B56-D845-8F08-95D8DC7CD313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5481" y="6077578"/>
            <a:ext cx="1816520" cy="760027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CA20171B-332B-3046-B607-37D179DE6C63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22" y="6246727"/>
            <a:ext cx="1619251" cy="47625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C41FD19D-2546-974E-8FE0-F91C1D8B0F11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10" y="6183931"/>
            <a:ext cx="1466279" cy="597064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791" y="-197974"/>
            <a:ext cx="1207113" cy="1627773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324" y="-268488"/>
            <a:ext cx="2712955" cy="2682472"/>
          </a:xfrm>
          <a:prstGeom prst="rect">
            <a:avLst/>
          </a:prstGeom>
        </p:spPr>
      </p:pic>
      <p:sp>
        <p:nvSpPr>
          <p:cNvPr id="7" name="Textfeld 3">
            <a:extLst>
              <a:ext uri="{FF2B5EF4-FFF2-40B4-BE49-F238E27FC236}">
                <a16:creationId xmlns:a16="http://schemas.microsoft.com/office/drawing/2014/main" id="{D2E2A553-DB7B-AF5F-C742-306DF949781A}"/>
              </a:ext>
            </a:extLst>
          </p:cNvPr>
          <p:cNvSpPr txBox="1"/>
          <p:nvPr userDrawn="1"/>
        </p:nvSpPr>
        <p:spPr>
          <a:xfrm>
            <a:off x="1780427" y="6081263"/>
            <a:ext cx="2790337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1000" baseline="0" noProof="0" dirty="0">
                <a:solidFill>
                  <a:schemeClr val="bg2"/>
                </a:solidFill>
              </a:rPr>
              <a:t>Impact of Generative AI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1000" baseline="0" noProof="0" dirty="0">
                <a:solidFill>
                  <a:schemeClr val="bg2"/>
                </a:solidFill>
              </a:rPr>
              <a:t>Lunch Lecture, UL </a:t>
            </a:r>
            <a:br>
              <a:rPr lang="en" sz="1000" baseline="0" noProof="0" dirty="0">
                <a:solidFill>
                  <a:schemeClr val="bg2"/>
                </a:solidFill>
              </a:rPr>
            </a:br>
            <a:r>
              <a:rPr lang="en" sz="1000" baseline="0" noProof="0" dirty="0">
                <a:solidFill>
                  <a:schemeClr val="bg2"/>
                </a:solidFill>
              </a:rPr>
              <a:t>Robert Haase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sz="1000" baseline="0" noProof="0" dirty="0">
                <a:solidFill>
                  <a:schemeClr val="bg2"/>
                </a:solidFill>
              </a:rPr>
              <a:t>@haesleinhuepf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O</a:t>
            </a:r>
            <a:r>
              <a:rPr lang="en" sz="1000" baseline="0" noProof="0" dirty="0">
                <a:solidFill>
                  <a:schemeClr val="bg2"/>
                </a:solidFill>
              </a:rPr>
              <a:t>ctober 23rd 2025</a:t>
            </a:r>
          </a:p>
        </p:txBody>
      </p:sp>
    </p:spTree>
    <p:extLst>
      <p:ext uri="{BB962C8B-B14F-4D97-AF65-F5344CB8AC3E}">
        <p14:creationId xmlns:p14="http://schemas.microsoft.com/office/powerpoint/2010/main" val="3716104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8" r:id="rId2"/>
    <p:sldLayoutId id="2147483869" r:id="rId3"/>
    <p:sldLayoutId id="2147483870" r:id="rId4"/>
    <p:sldLayoutId id="2147483871" r:id="rId5"/>
    <p:sldLayoutId id="2147483872" r:id="rId6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4000" b="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Font typeface="Arial" panose="020B0604020202020204" pitchFamily="34" charset="0"/>
        <a:buNone/>
        <a:defRPr sz="24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1pPr>
      <a:lvl2pPr marL="396000" indent="-324000" algn="l" defTabSz="914400" rtl="0" eaLnBrk="1" latinLnBrk="0" hangingPunct="1">
        <a:spcBef>
          <a:spcPts val="300"/>
        </a:spcBef>
        <a:buClr>
          <a:schemeClr val="accent1"/>
        </a:buClr>
        <a:buFont typeface="Arial" panose="020B0604020202020204" pitchFamily="34" charset="0"/>
        <a:buChar char="•"/>
        <a:defRPr sz="24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2pPr>
      <a:lvl3pPr marL="285750" indent="-285750" algn="l" defTabSz="914400" rtl="0" eaLnBrk="1" latinLnBrk="0" hangingPunct="1"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3pPr>
      <a:lvl4pPr marL="465750" indent="-285750" algn="l" defTabSz="914400" rtl="0" eaLnBrk="1" latinLnBrk="0" hangingPunct="1">
        <a:spcBef>
          <a:spcPts val="300"/>
        </a:spcBef>
        <a:buClr>
          <a:srgbClr val="51B02F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4pPr>
      <a:lvl5pPr marL="682362" indent="-285750" algn="l" defTabSz="914400" rtl="0" eaLnBrk="1" latinLnBrk="0" hangingPunct="1">
        <a:spcBef>
          <a:spcPts val="300"/>
        </a:spcBef>
        <a:buClr>
          <a:schemeClr val="bg2"/>
        </a:buClr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5pPr>
      <a:lvl6pPr marL="358775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3200" b="1" kern="1200">
          <a:solidFill>
            <a:srgbClr val="FF0000"/>
          </a:solidFill>
          <a:latin typeface="+mn-lt"/>
          <a:ea typeface="+mn-ea"/>
          <a:cs typeface="+mn-cs"/>
        </a:defRPr>
      </a:lvl6pPr>
      <a:lvl7pPr marL="358775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3200" kern="1200">
          <a:solidFill>
            <a:srgbClr val="FF0000"/>
          </a:solidFill>
          <a:latin typeface="+mn-lt"/>
          <a:ea typeface="+mn-ea"/>
          <a:cs typeface="+mn-cs"/>
        </a:defRPr>
      </a:lvl7pPr>
      <a:lvl8pPr marL="893763" indent="-228600" algn="l" defTabSz="914400" rtl="0" eaLnBrk="1" latinLnBrk="0" hangingPunct="1">
        <a:spcBef>
          <a:spcPct val="20000"/>
        </a:spcBef>
        <a:buClr>
          <a:schemeClr val="bg2"/>
        </a:buClr>
        <a:buSzPct val="100000"/>
        <a:buFont typeface="Wingdings" panose="05000000000000000000" pitchFamily="2" charset="2"/>
        <a:buChar char="§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231">
          <p15:clr>
            <a:srgbClr val="F26B43"/>
          </p15:clr>
        </p15:guide>
        <p15:guide id="3" pos="324">
          <p15:clr>
            <a:srgbClr val="F26B43"/>
          </p15:clr>
        </p15:guide>
        <p15:guide id="4" pos="880">
          <p15:clr>
            <a:srgbClr val="F26B43"/>
          </p15:clr>
        </p15:guide>
        <p15:guide id="5" pos="968">
          <p15:clr>
            <a:srgbClr val="F26B43"/>
          </p15:clr>
        </p15:guide>
        <p15:guide id="6" pos="1528">
          <p15:clr>
            <a:srgbClr val="F26B43"/>
          </p15:clr>
        </p15:guide>
        <p15:guide id="7" pos="1616">
          <p15:clr>
            <a:srgbClr val="F26B43"/>
          </p15:clr>
        </p15:guide>
        <p15:guide id="8" pos="2268">
          <p15:clr>
            <a:srgbClr val="F26B43"/>
          </p15:clr>
        </p15:guide>
        <p15:guide id="9" pos="2176">
          <p15:clr>
            <a:srgbClr val="F26B43"/>
          </p15:clr>
        </p15:guide>
        <p15:guide id="10" pos="2912">
          <p15:clr>
            <a:srgbClr val="F26B43"/>
          </p15:clr>
        </p15:guide>
        <p15:guide id="11" pos="2823">
          <p15:clr>
            <a:srgbClr val="F26B43"/>
          </p15:clr>
        </p15:guide>
        <p15:guide id="12" pos="3472">
          <p15:clr>
            <a:srgbClr val="F26B43"/>
          </p15:clr>
        </p15:guide>
        <p15:guide id="13" pos="3563">
          <p15:clr>
            <a:srgbClr val="F26B43"/>
          </p15:clr>
        </p15:guide>
        <p15:guide id="14" pos="4119">
          <p15:clr>
            <a:srgbClr val="F26B43"/>
          </p15:clr>
        </p15:guide>
        <p15:guide id="15" pos="4211">
          <p15:clr>
            <a:srgbClr val="F26B43"/>
          </p15:clr>
        </p15:guide>
        <p15:guide id="16" pos="4767">
          <p15:clr>
            <a:srgbClr val="F26B43"/>
          </p15:clr>
        </p15:guide>
        <p15:guide id="17" pos="4868">
          <p15:clr>
            <a:srgbClr val="F26B43"/>
          </p15:clr>
        </p15:guide>
        <p15:guide id="18" pos="5183">
          <p15:clr>
            <a:srgbClr val="F26B43"/>
          </p15:clr>
        </p15:guide>
        <p15:guide id="19" pos="5091">
          <p15:clr>
            <a:srgbClr val="F26B43"/>
          </p15:clr>
        </p15:guide>
        <p15:guide id="20" pos="5415">
          <p15:clr>
            <a:srgbClr val="F26B43"/>
          </p15:clr>
        </p15:guide>
        <p15:guide id="21" pos="5507">
          <p15:clr>
            <a:srgbClr val="F26B43"/>
          </p15:clr>
        </p15:guide>
        <p15:guide id="22" pos="6060">
          <p15:clr>
            <a:srgbClr val="F26B43"/>
          </p15:clr>
        </p15:guide>
        <p15:guide id="23" pos="6152">
          <p15:clr>
            <a:srgbClr val="F26B43"/>
          </p15:clr>
        </p15:guide>
        <p15:guide id="24" pos="6708">
          <p15:clr>
            <a:srgbClr val="F26B43"/>
          </p15:clr>
        </p15:guide>
        <p15:guide id="25" pos="6800">
          <p15:clr>
            <a:srgbClr val="F26B43"/>
          </p15:clr>
        </p15:guide>
        <p15:guide id="26" pos="7448">
          <p15:clr>
            <a:srgbClr val="F26B43"/>
          </p15:clr>
        </p15:guide>
        <p15:guide id="27" pos="7356">
          <p15:clr>
            <a:srgbClr val="F26B43"/>
          </p15:clr>
        </p15:guide>
        <p15:guide id="30" orient="horz" pos="727">
          <p15:clr>
            <a:srgbClr val="F26B43"/>
          </p15:clr>
        </p15:guide>
        <p15:guide id="31" pos="555">
          <p15:clr>
            <a:srgbClr val="F26B43"/>
          </p15:clr>
        </p15:guide>
        <p15:guide id="32" pos="644">
          <p15:clr>
            <a:srgbClr val="F26B43"/>
          </p15:clr>
        </p15:guide>
        <p15:guide id="33" pos="1204">
          <p15:clr>
            <a:srgbClr val="F26B43"/>
          </p15:clr>
        </p15:guide>
        <p15:guide id="34" pos="1300">
          <p15:clr>
            <a:srgbClr val="F26B43"/>
          </p15:clr>
        </p15:guide>
        <p15:guide id="35" pos="1852">
          <p15:clr>
            <a:srgbClr val="F26B43"/>
          </p15:clr>
        </p15:guide>
        <p15:guide id="36" pos="1943">
          <p15:clr>
            <a:srgbClr val="F26B43"/>
          </p15:clr>
        </p15:guide>
        <p15:guide id="37" pos="2500">
          <p15:clr>
            <a:srgbClr val="F26B43"/>
          </p15:clr>
        </p15:guide>
        <p15:guide id="38" pos="2588">
          <p15:clr>
            <a:srgbClr val="F26B43"/>
          </p15:clr>
        </p15:guide>
        <p15:guide id="39" pos="3144">
          <p15:clr>
            <a:srgbClr val="F26B43"/>
          </p15:clr>
        </p15:guide>
        <p15:guide id="40" pos="3239">
          <p15:clr>
            <a:srgbClr val="F26B43"/>
          </p15:clr>
        </p15:guide>
        <p15:guide id="41" pos="3796">
          <p15:clr>
            <a:srgbClr val="F26B43"/>
          </p15:clr>
        </p15:guide>
        <p15:guide id="42" pos="3884">
          <p15:clr>
            <a:srgbClr val="F26B43"/>
          </p15:clr>
        </p15:guide>
        <p15:guide id="43" pos="4440">
          <p15:clr>
            <a:srgbClr val="F26B43"/>
          </p15:clr>
        </p15:guide>
        <p15:guide id="44" pos="4536">
          <p15:clr>
            <a:srgbClr val="F26B43"/>
          </p15:clr>
        </p15:guide>
        <p15:guide id="45" pos="5736">
          <p15:clr>
            <a:srgbClr val="F26B43"/>
          </p15:clr>
        </p15:guide>
        <p15:guide id="46" pos="5831">
          <p15:clr>
            <a:srgbClr val="F26B43"/>
          </p15:clr>
        </p15:guide>
        <p15:guide id="47" pos="6411">
          <p15:clr>
            <a:srgbClr val="F26B43"/>
          </p15:clr>
        </p15:guide>
        <p15:guide id="48" pos="6479">
          <p15:clr>
            <a:srgbClr val="F26B43"/>
          </p15:clr>
        </p15:guide>
        <p15:guide id="49" pos="7032">
          <p15:clr>
            <a:srgbClr val="F26B43"/>
          </p15:clr>
        </p15:guide>
        <p15:guide id="50" pos="7127">
          <p15:clr>
            <a:srgbClr val="F26B43"/>
          </p15:clr>
        </p15:guide>
        <p15:guide id="51" orient="horz" pos="3612">
          <p15:clr>
            <a:srgbClr val="F26B43"/>
          </p15:clr>
        </p15:guide>
        <p15:guide id="52" orient="horz" pos="3838">
          <p15:clr>
            <a:srgbClr val="F26B43"/>
          </p15:clr>
        </p15:guide>
        <p15:guide id="53" orient="horz" pos="935">
          <p15:clr>
            <a:srgbClr val="F26B43"/>
          </p15:clr>
        </p15:guide>
        <p15:guide id="58" orient="horz" pos="221">
          <p15:clr>
            <a:srgbClr val="F26B43"/>
          </p15:clr>
        </p15:guide>
        <p15:guide id="59" orient="horz" pos="3962">
          <p15:clr>
            <a:srgbClr val="F26B43"/>
          </p15:clr>
        </p15:guide>
        <p15:guide id="60" orient="horz" pos="4167">
          <p15:clr>
            <a:srgbClr val="F26B43"/>
          </p15:clr>
        </p15:guide>
        <p15:guide id="61" orient="horz" pos="618">
          <p15:clr>
            <a:srgbClr val="F26B43"/>
          </p15:clr>
        </p15:guide>
        <p15:guide id="62" orient="horz" pos="490">
          <p15:clr>
            <a:srgbClr val="F26B43"/>
          </p15:clr>
        </p15:guide>
        <p15:guide id="63" orient="horz" pos="40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gif"/><Relationship Id="rId7" Type="http://schemas.openxmlformats.org/officeDocument/2006/relationships/hyperlink" Target="http://doi.org/10.5281/zenodo.17422917" TargetMode="External"/><Relationship Id="rId2" Type="http://schemas.openxmlformats.org/officeDocument/2006/relationships/hyperlink" Target="https://creativecommons.org/licenses/by/4.0/deed.en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ub.uni-leipzig.de/standorte/medizinnaturwissenschaften/digitale-ressourcen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perplexity.ai/search/does-emotion-prompting-really-h158xLyzSqiqzDYq_cUOXg#0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perplexity.ai/search/does-emotion-prompting-really-h158xLyzSqiqzDYq_cUOXg#0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8.png"/><Relationship Id="rId7" Type="http://schemas.openxmlformats.org/officeDocument/2006/relationships/hyperlink" Target="https://bdtechtalks.com/2023/11/06/llm-emotion-prompting/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hyperlink" Target="https://www.golem.de/news/prompting-angst-macht-ki-schlau-2311-179100.html" TargetMode="External"/><Relationship Id="rId4" Type="http://schemas.openxmlformats.org/officeDocument/2006/relationships/hyperlink" Target="https://thomasbrandt.info/emotionale-intelligenz-llms/" TargetMode="External"/><Relationship Id="rId9" Type="http://schemas.openxmlformats.org/officeDocument/2006/relationships/hyperlink" Target="https://medium.com/aimonks/emotionprompt-elevating-ai-with-emotional-intelligence-baee341f521b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undationinc.co/lab/emotionprompts-llm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deed.en." TargetMode="Externa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arxiv.org/abs/2307.11760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307.11760" TargetMode="External"/><Relationship Id="rId2" Type="http://schemas.openxmlformats.org/officeDocument/2006/relationships/hyperlink" Target="https://creativecommons.org/licenses/by/4.0/deed.en.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hyperlink" Target="https://huggingface.co/lmsys/vicuna-7b-v1.5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deed.en." TargetMode="Externa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arxiv.org/abs/2307.11760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/4.0/" TargetMode="External"/><Relationship Id="rId7" Type="http://schemas.openxmlformats.org/officeDocument/2006/relationships/image" Target="../media/image59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webench.com/" TargetMode="External"/><Relationship Id="rId5" Type="http://schemas.openxmlformats.org/officeDocument/2006/relationships/image" Target="../media/image58.png"/><Relationship Id="rId4" Type="http://schemas.openxmlformats.org/officeDocument/2006/relationships/hyperlink" Target="https://arxiv.org/abs/2310.06770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3" Type="http://schemas.openxmlformats.org/officeDocument/2006/relationships/image" Target="../media/image14.png"/><Relationship Id="rId21" Type="http://schemas.openxmlformats.org/officeDocument/2006/relationships/image" Target="../media/image31.png"/><Relationship Id="rId7" Type="http://schemas.openxmlformats.org/officeDocument/2006/relationships/image" Target="../media/image17.jpeg"/><Relationship Id="rId12" Type="http://schemas.openxmlformats.org/officeDocument/2006/relationships/image" Target="../media/image22.tiff"/><Relationship Id="rId17" Type="http://schemas.openxmlformats.org/officeDocument/2006/relationships/image" Target="../media/image27.png"/><Relationship Id="rId2" Type="http://schemas.openxmlformats.org/officeDocument/2006/relationships/image" Target="../media/image11.png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21.tiff"/><Relationship Id="rId24" Type="http://schemas.openxmlformats.org/officeDocument/2006/relationships/hyperlink" Target="https://ki-zentren.net/" TargetMode="External"/><Relationship Id="rId5" Type="http://schemas.openxmlformats.org/officeDocument/2006/relationships/image" Target="../media/image16.png"/><Relationship Id="rId15" Type="http://schemas.openxmlformats.org/officeDocument/2006/relationships/image" Target="../media/image25.png"/><Relationship Id="rId23" Type="http://schemas.openxmlformats.org/officeDocument/2006/relationships/hyperlink" Target="http://scads.ai/" TargetMode="External"/><Relationship Id="rId10" Type="http://schemas.openxmlformats.org/officeDocument/2006/relationships/image" Target="../media/image20.tiff"/><Relationship Id="rId19" Type="http://schemas.openxmlformats.org/officeDocument/2006/relationships/image" Target="../media/image29.png"/><Relationship Id="rId4" Type="http://schemas.openxmlformats.org/officeDocument/2006/relationships/image" Target="../media/image15.tiff"/><Relationship Id="rId9" Type="http://schemas.openxmlformats.org/officeDocument/2006/relationships/image" Target="../media/image19.tiff"/><Relationship Id="rId14" Type="http://schemas.openxmlformats.org/officeDocument/2006/relationships/image" Target="../media/image24.png"/><Relationship Id="rId22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arxiv.org/abs/2506.08945" TargetMode="External"/><Relationship Id="rId4" Type="http://schemas.openxmlformats.org/officeDocument/2006/relationships/hyperlink" Target="http://creativecommons.org/licenses/by/4.0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ure.com/articles/s43588-025-00781-1" TargetMode="External"/><Relationship Id="rId7" Type="http://schemas.openxmlformats.org/officeDocument/2006/relationships/image" Target="../media/image67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hyperlink" Target="https://www.youtube.com/watch?v=9dtVlVwk2eg&amp;list=PLZkHu66nUK_5WEroAgMKrvkD1Ue2XC93w&amp;index=24" TargetMode="External"/><Relationship Id="rId4" Type="http://schemas.openxmlformats.org/officeDocument/2006/relationships/hyperlink" Target="https://www.biorxiv.org/content/10.1101/2024.04.19.590278v3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ature.com/articles/s43588-025-00781-1" TargetMode="External"/><Relationship Id="rId5" Type="http://schemas.openxmlformats.org/officeDocument/2006/relationships/hyperlink" Target="https://github.com/haesleinhuepf/git-bob-playground/issues/92" TargetMode="External"/><Relationship Id="rId4" Type="http://schemas.openxmlformats.org/officeDocument/2006/relationships/image" Target="../media/image7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enerated-books.github.io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llm-bia-2025/02_bia_bob/translating_notebooks.html" TargetMode="External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cads.github.io/generative-ai-notebooks/60_rag/10_text-embeddings.html" TargetMode="Externa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88.png"/><Relationship Id="rId18" Type="http://schemas.openxmlformats.org/officeDocument/2006/relationships/hyperlink" Target="https://github.com/haesleinhuepf/stackview/blob/main/docs/sliceplot.ipynb" TargetMode="External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12" Type="http://schemas.openxmlformats.org/officeDocument/2006/relationships/image" Target="../media/image87.png"/><Relationship Id="rId17" Type="http://schemas.openxmlformats.org/officeDocument/2006/relationships/image" Target="../media/image9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9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1.png"/><Relationship Id="rId11" Type="http://schemas.openxmlformats.org/officeDocument/2006/relationships/image" Target="../media/image86.jpeg"/><Relationship Id="rId5" Type="http://schemas.openxmlformats.org/officeDocument/2006/relationships/image" Target="../media/image80.png"/><Relationship Id="rId15" Type="http://schemas.openxmlformats.org/officeDocument/2006/relationships/image" Target="../media/image90.png"/><Relationship Id="rId10" Type="http://schemas.openxmlformats.org/officeDocument/2006/relationships/image" Target="../media/image85.png"/><Relationship Id="rId4" Type="http://schemas.openxmlformats.org/officeDocument/2006/relationships/image" Target="../media/image79.png"/><Relationship Id="rId9" Type="http://schemas.openxmlformats.org/officeDocument/2006/relationships/image" Target="../media/image84.png"/><Relationship Id="rId14" Type="http://schemas.openxmlformats.org/officeDocument/2006/relationships/image" Target="../media/image8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79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3.png"/><Relationship Id="rId11" Type="http://schemas.openxmlformats.org/officeDocument/2006/relationships/hyperlink" Target="https://github.com/haesleinhuepf/stackview/blob/main/docs/sliceplot.ipynb" TargetMode="External"/><Relationship Id="rId5" Type="http://schemas.openxmlformats.org/officeDocument/2006/relationships/image" Target="../media/image82.png"/><Relationship Id="rId10" Type="http://schemas.openxmlformats.org/officeDocument/2006/relationships/image" Target="../media/image78.png"/><Relationship Id="rId4" Type="http://schemas.openxmlformats.org/officeDocument/2006/relationships/image" Target="../media/image81.png"/><Relationship Id="rId9" Type="http://schemas.openxmlformats.org/officeDocument/2006/relationships/image" Target="../media/image9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95.png"/><Relationship Id="rId3" Type="http://schemas.openxmlformats.org/officeDocument/2006/relationships/image" Target="../media/image78.png"/><Relationship Id="rId7" Type="http://schemas.openxmlformats.org/officeDocument/2006/relationships/image" Target="../media/image83.png"/><Relationship Id="rId12" Type="http://schemas.openxmlformats.org/officeDocument/2006/relationships/image" Target="../media/image9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2.png"/><Relationship Id="rId11" Type="http://schemas.openxmlformats.org/officeDocument/2006/relationships/image" Target="../media/image93.png"/><Relationship Id="rId5" Type="http://schemas.openxmlformats.org/officeDocument/2006/relationships/image" Target="../media/image81.png"/><Relationship Id="rId10" Type="http://schemas.openxmlformats.org/officeDocument/2006/relationships/image" Target="../media/image92.png"/><Relationship Id="rId4" Type="http://schemas.openxmlformats.org/officeDocument/2006/relationships/image" Target="../media/image79.png"/><Relationship Id="rId9" Type="http://schemas.openxmlformats.org/officeDocument/2006/relationships/image" Target="../media/image90.png"/><Relationship Id="rId14" Type="http://schemas.openxmlformats.org/officeDocument/2006/relationships/hyperlink" Target="https://github.com/haesleinhuepf/stackview/blob/main/docs/sliceplot.ipynb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ithub.com/ScaDS/SlideInsights-for-BIDS-lecture-25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ure.com/articles/s43588-025-00781-1" TargetMode="External"/><Relationship Id="rId2" Type="http://schemas.openxmlformats.org/officeDocument/2006/relationships/hyperlink" Target="https://github.com/haesleinhuepf/git-bob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png"/><Relationship Id="rId4" Type="http://schemas.openxmlformats.org/officeDocument/2006/relationships/image" Target="../media/image6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hyperlink" Target="https://scispace.com/ai-detecto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hyperlink" Target="https://www.dfg.de/resource/blob/289676/230921-statement-executive-committee-ki-ai.pdf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hyperlink" Target="https://www.dfg.de/resource/blob/289676/230921-statement-executive-committee-ki-ai.pd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hyperlink" Target="https://www.dfg.de/resource/blob/289676/230921-statement-executive-committee-ki-ai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5.png"/><Relationship Id="rId7" Type="http://schemas.openxmlformats.org/officeDocument/2006/relationships/hyperlink" Target="https://www.ub.uni-leipzig.de/service/workshops-und-online-tutorials/schulungen/ki-stammtisch" TargetMode="External"/><Relationship Id="rId2" Type="http://schemas.openxmlformats.org/officeDocument/2006/relationships/hyperlink" Target="https://scads.ai/event/meetup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kb.el.uni-leipzig.de/books/ki-in-der-hochschullehre" TargetMode="External"/><Relationship Id="rId5" Type="http://schemas.openxmlformats.org/officeDocument/2006/relationships/image" Target="../media/image107.png"/><Relationship Id="rId4" Type="http://schemas.openxmlformats.org/officeDocument/2006/relationships/image" Target="../media/image106.png"/><Relationship Id="rId9" Type="http://schemas.openxmlformats.org/officeDocument/2006/relationships/hyperlink" Target="https://fortbildung.uni-leipzig.de/fortbildung.html?id=2734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0.jpeg"/><Relationship Id="rId7" Type="http://schemas.openxmlformats.org/officeDocument/2006/relationships/hyperlink" Target="http://doi.org/10.5281/zenodo.17422917" TargetMode="External"/><Relationship Id="rId2" Type="http://schemas.openxmlformats.org/officeDocument/2006/relationships/image" Target="../media/image109.tiff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/4.0/deed.en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hatgpt.com/" TargetMode="External"/><Relationship Id="rId7" Type="http://schemas.openxmlformats.org/officeDocument/2006/relationships/image" Target="../media/image35.png"/><Relationship Id="rId2" Type="http://schemas.openxmlformats.org/officeDocument/2006/relationships/hyperlink" Target="https://gemini.google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hyperlink" Target="https://claude.ai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hyperlink" Target="https://ollama.com/" TargetMode="External"/><Relationship Id="rId2" Type="http://schemas.openxmlformats.org/officeDocument/2006/relationships/hyperlink" Target="https://helmholtz-blablador.fz-juelich.de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hyperlink" Target="https://chat-ai.academiccloud.de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osf.io/mp6rb_v1" TargetMode="External"/><Relationship Id="rId2" Type="http://schemas.openxmlformats.org/officeDocument/2006/relationships/hyperlink" Target="https://creativecommons.org/licenses/by/4.0/deed.en.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osf.io/mp6rb_v1" TargetMode="External"/><Relationship Id="rId2" Type="http://schemas.openxmlformats.org/officeDocument/2006/relationships/hyperlink" Target="https://creativecommons.org/licenses/by/4.0/deed.en.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0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9.png"/><Relationship Id="rId5" Type="http://schemas.openxmlformats.org/officeDocument/2006/relationships/hyperlink" Target="https://osf.io/mp6rb_v1" TargetMode="External"/><Relationship Id="rId4" Type="http://schemas.openxmlformats.org/officeDocument/2006/relationships/hyperlink" Target="https://creativecommons.org/licenses/by/4.0/deed.en.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2">
            <a:extLst>
              <a:ext uri="{FF2B5EF4-FFF2-40B4-BE49-F238E27FC236}">
                <a16:creationId xmlns:a16="http://schemas.microsoft.com/office/drawing/2014/main" id="{31221FD6-08D6-3F40-ACE8-C0B9BADE7F5D}"/>
              </a:ext>
            </a:extLst>
          </p:cNvPr>
          <p:cNvSpPr txBox="1">
            <a:spLocks/>
          </p:cNvSpPr>
          <p:nvPr/>
        </p:nvSpPr>
        <p:spPr>
          <a:xfrm>
            <a:off x="437200" y="2887200"/>
            <a:ext cx="7910388" cy="3100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r>
              <a:rPr lang="en-GB" sz="40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How Generative AI impacts research and teaching</a:t>
            </a:r>
          </a:p>
          <a:p>
            <a:r>
              <a:rPr lang="en-US" sz="3200" dirty="0">
                <a:solidFill>
                  <a:srgbClr val="51B02F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Robert Haase</a:t>
            </a:r>
          </a:p>
          <a:p>
            <a:endParaRPr lang="en-US" sz="1400" dirty="0">
              <a:solidFill>
                <a:srgbClr val="51B02F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r>
              <a:rPr lang="en-US" sz="12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These slides can be reused under the terms of the </a:t>
            </a:r>
            <a:r>
              <a:rPr lang="en-US" sz="12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  <a:hlinkClick r:id="rId2"/>
              </a:rPr>
              <a:t>CC-BY 4.0 </a:t>
            </a:r>
            <a:r>
              <a:rPr lang="en-US" sz="1200" dirty="0">
                <a:solidFill>
                  <a:srgbClr val="064569"/>
                </a:solidFill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l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icense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 unless mentioned otherwise.</a:t>
            </a:r>
            <a:endParaRPr lang="en-US" sz="12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pic>
        <p:nvPicPr>
          <p:cNvPr id="19" name="Grafik 5">
            <a:extLst>
              <a:ext uri="{FF2B5EF4-FFF2-40B4-BE49-F238E27FC236}">
                <a16:creationId xmlns:a16="http://schemas.microsoft.com/office/drawing/2014/main" id="{AFB01F5B-381D-7B26-B749-CCFD0509E2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631554" y="6101400"/>
            <a:ext cx="497234" cy="682272"/>
          </a:xfrm>
          <a:prstGeom prst="rect">
            <a:avLst/>
          </a:prstGeom>
        </p:spPr>
      </p:pic>
      <p:pic>
        <p:nvPicPr>
          <p:cNvPr id="20" name="Grafik 10">
            <a:extLst>
              <a:ext uri="{FF2B5EF4-FFF2-40B4-BE49-F238E27FC236}">
                <a16:creationId xmlns:a16="http://schemas.microsoft.com/office/drawing/2014/main" id="{60EE3F23-6C94-E5EE-4EEF-3A9506F470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710" y="6148172"/>
            <a:ext cx="2402407" cy="619239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7C73701-EC58-7CA2-98D6-9A2251CE0321}"/>
              </a:ext>
            </a:extLst>
          </p:cNvPr>
          <p:cNvCxnSpPr/>
          <p:nvPr/>
        </p:nvCxnSpPr>
        <p:spPr>
          <a:xfrm>
            <a:off x="8639251" y="6232550"/>
            <a:ext cx="0" cy="490057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4">
            <a:extLst>
              <a:ext uri="{FF2B5EF4-FFF2-40B4-BE49-F238E27FC236}">
                <a16:creationId xmlns:a16="http://schemas.microsoft.com/office/drawing/2014/main" id="{1F0390C1-2DF9-F736-8A9D-ACB5B7C04A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437199" y="410191"/>
            <a:ext cx="3803161" cy="1546399"/>
          </a:xfrm>
          <a:prstGeom prst="rect">
            <a:avLst/>
          </a:prstGeom>
          <a:ln w="0">
            <a:noFill/>
          </a:ln>
        </p:spPr>
      </p:pic>
      <p:sp>
        <p:nvSpPr>
          <p:cNvPr id="6" name="Textplatzhalter 2">
            <a:extLst>
              <a:ext uri="{FF2B5EF4-FFF2-40B4-BE49-F238E27FC236}">
                <a16:creationId xmlns:a16="http://schemas.microsoft.com/office/drawing/2014/main" id="{F46F38FD-E089-459C-A588-CDC447DB0251}"/>
              </a:ext>
            </a:extLst>
          </p:cNvPr>
          <p:cNvSpPr/>
          <p:nvPr/>
        </p:nvSpPr>
        <p:spPr>
          <a:xfrm>
            <a:off x="458798" y="1958828"/>
            <a:ext cx="3781561" cy="466882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4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ARTIFICIAL INTELLIGENCE</a:t>
            </a:r>
            <a:endParaRPr lang="en-US" sz="1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Rectangle 148">
            <a:extLst>
              <a:ext uri="{FF2B5EF4-FFF2-40B4-BE49-F238E27FC236}">
                <a16:creationId xmlns:a16="http://schemas.microsoft.com/office/drawing/2014/main" id="{738C7F7C-0D2C-6A26-1088-493BE32B584B}"/>
              </a:ext>
            </a:extLst>
          </p:cNvPr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7" name="Picture 6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40175CC3-E39D-F69C-6C21-60D30D91267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885" y="6148172"/>
            <a:ext cx="1687097" cy="65881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FFD3879-C1D4-67D0-CD2F-9C10A65482CF}"/>
              </a:ext>
            </a:extLst>
          </p:cNvPr>
          <p:cNvSpPr txBox="1"/>
          <p:nvPr/>
        </p:nvSpPr>
        <p:spPr>
          <a:xfrm>
            <a:off x="2957121" y="6083648"/>
            <a:ext cx="10244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err="1"/>
              <a:t>Funded</a:t>
            </a:r>
            <a:r>
              <a:rPr lang="en-GB" sz="900" dirty="0"/>
              <a:t> by:</a:t>
            </a:r>
            <a:endParaRPr lang="LID4096" sz="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0884FD-0EEE-3FDA-E552-35E256B069B3}"/>
              </a:ext>
            </a:extLst>
          </p:cNvPr>
          <p:cNvSpPr txBox="1"/>
          <p:nvPr/>
        </p:nvSpPr>
        <p:spPr>
          <a:xfrm>
            <a:off x="8092440" y="5597447"/>
            <a:ext cx="78333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200" dirty="0">
                <a:solidFill>
                  <a:srgbClr val="064569"/>
                </a:solidFill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  <a:hlinkClick r:id="rId7"/>
              </a:rPr>
              <a:t>http://doi.org/10.5281/zenodo.17422917</a:t>
            </a:r>
            <a:r>
              <a:rPr lang="en-GB" sz="1200" dirty="0">
                <a:solidFill>
                  <a:srgbClr val="064569"/>
                </a:solidFill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endParaRPr lang="LID4096" sz="1200" dirty="0">
              <a:solidFill>
                <a:srgbClr val="064569"/>
              </a:solidFill>
              <a:latin typeface="Open Sans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B31CBBB-1AD9-CCD5-C6B5-C28E250F911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06216" y="2425709"/>
            <a:ext cx="3156592" cy="3148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022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32815-B5DD-586D-FAD8-D0B2EE26BB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AI-assisted [literature] research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D871E1-978B-7A5F-8694-140E6D1E786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Services such as perplexity and scite.ai assist in finding literature </a:t>
            </a:r>
            <a:endParaRPr lang="LID4096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D385BEF-7207-B620-1C83-6333784213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768" y="6969760"/>
            <a:ext cx="5540224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5F04155-24C0-5861-2CE4-346FBAF28F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3164"/>
          <a:stretch>
            <a:fillRect/>
          </a:stretch>
        </p:blipFill>
        <p:spPr>
          <a:xfrm>
            <a:off x="568960" y="1581525"/>
            <a:ext cx="9591040" cy="446628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A8C0941-5C02-C893-8DFC-1BBF6B7F1081}"/>
              </a:ext>
            </a:extLst>
          </p:cNvPr>
          <p:cNvSpPr txBox="1"/>
          <p:nvPr/>
        </p:nvSpPr>
        <p:spPr>
          <a:xfrm>
            <a:off x="3066813" y="6091979"/>
            <a:ext cx="515262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4"/>
              </a:rPr>
              <a:t>https://www.ub.uni-leipzig.de/standorte/medizinnaturwissenschaften/digitale-ressourcen</a:t>
            </a:r>
            <a:r>
              <a:rPr lang="en-GB" sz="1400" dirty="0"/>
              <a:t> </a:t>
            </a:r>
            <a:endParaRPr lang="LID4096" sz="1400" dirty="0"/>
          </a:p>
        </p:txBody>
      </p:sp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9CD06C93-FB6B-14EA-4960-09B52A073C51}"/>
              </a:ext>
            </a:extLst>
          </p:cNvPr>
          <p:cNvSpPr/>
          <p:nvPr/>
        </p:nvSpPr>
        <p:spPr>
          <a:xfrm>
            <a:off x="8219440" y="4064000"/>
            <a:ext cx="3840480" cy="1889760"/>
          </a:xfrm>
          <a:prstGeom prst="wedgeRectCallout">
            <a:avLst>
              <a:gd name="adj1" fmla="val -61574"/>
              <a:gd name="adj2" fmla="val 65726"/>
            </a:avLst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2800" dirty="0"/>
              <a:t>Pro licenses available via University Library thanks to funding of the Medical Faculty.</a:t>
            </a:r>
            <a:endParaRPr lang="LID4096" sz="2800" dirty="0"/>
          </a:p>
        </p:txBody>
      </p:sp>
    </p:spTree>
    <p:extLst>
      <p:ext uri="{BB962C8B-B14F-4D97-AF65-F5344CB8AC3E}">
        <p14:creationId xmlns:p14="http://schemas.microsoft.com/office/powerpoint/2010/main" val="1860930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CB3E7F-FCED-EED0-7860-5443A6335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BCFE435-50AC-A39A-B961-B1901736C8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0828" b="43260"/>
          <a:stretch>
            <a:fillRect/>
          </a:stretch>
        </p:blipFill>
        <p:spPr>
          <a:xfrm>
            <a:off x="207926" y="3238500"/>
            <a:ext cx="6721193" cy="276347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1BCA3-E35F-1268-A2EA-90A1D4DD1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AI-assisted [literature] research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2765F4-34F1-CB65-17A9-62B38FD74BA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Services such as perplexity and scite.ai assist in finding literature </a:t>
            </a:r>
            <a:endParaRPr lang="LID4096" dirty="0"/>
          </a:p>
          <a:p>
            <a:r>
              <a:rPr lang="en-GB" dirty="0"/>
              <a:t> 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98CEB7-B7A7-6D2F-4F28-31A6E664EB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79171"/>
          <a:stretch>
            <a:fillRect/>
          </a:stretch>
        </p:blipFill>
        <p:spPr>
          <a:xfrm>
            <a:off x="207927" y="1635759"/>
            <a:ext cx="6721193" cy="16027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9CF437-BF06-6A62-B8F7-856E7BF99B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768" y="6969760"/>
            <a:ext cx="5540224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01B9855-A4C0-ABBC-D7A3-EDD96A60D0B2}"/>
              </a:ext>
            </a:extLst>
          </p:cNvPr>
          <p:cNvSpPr txBox="1"/>
          <p:nvPr/>
        </p:nvSpPr>
        <p:spPr>
          <a:xfrm>
            <a:off x="3012440" y="6131560"/>
            <a:ext cx="5349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https://www.perplexity.ai/search/does-emotion-prompting-really-h158xLyzSqiqzDYq_cUOXg#0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A581981-95F6-57AB-D0D8-D38A8090C854}"/>
              </a:ext>
            </a:extLst>
          </p:cNvPr>
          <p:cNvSpPr/>
          <p:nvPr/>
        </p:nvSpPr>
        <p:spPr>
          <a:xfrm>
            <a:off x="3779520" y="3637280"/>
            <a:ext cx="1253248" cy="589280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B647932-4F21-B218-F32A-10FFF486CB58}"/>
              </a:ext>
            </a:extLst>
          </p:cNvPr>
          <p:cNvSpPr/>
          <p:nvPr/>
        </p:nvSpPr>
        <p:spPr>
          <a:xfrm>
            <a:off x="5073783" y="3637280"/>
            <a:ext cx="1253248" cy="58928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D135F6C-C54E-289F-348F-2424EE73E23E}"/>
              </a:ext>
            </a:extLst>
          </p:cNvPr>
          <p:cNvSpPr/>
          <p:nvPr/>
        </p:nvSpPr>
        <p:spPr>
          <a:xfrm>
            <a:off x="2465353" y="3637280"/>
            <a:ext cx="1253248" cy="58928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384CED1-A1B1-6FCC-2D55-358EEB0DB6F1}"/>
              </a:ext>
            </a:extLst>
          </p:cNvPr>
          <p:cNvSpPr/>
          <p:nvPr/>
        </p:nvSpPr>
        <p:spPr>
          <a:xfrm>
            <a:off x="1171506" y="3637280"/>
            <a:ext cx="1253248" cy="589280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E8C6A32A-E123-3C79-B3F3-5B6903CA7376}"/>
              </a:ext>
            </a:extLst>
          </p:cNvPr>
          <p:cNvSpPr/>
          <p:nvPr/>
        </p:nvSpPr>
        <p:spPr>
          <a:xfrm>
            <a:off x="6838032" y="4538346"/>
            <a:ext cx="3563268" cy="975360"/>
          </a:xfrm>
          <a:prstGeom prst="wedgeRectCallout">
            <a:avLst>
              <a:gd name="adj1" fmla="val -68157"/>
              <a:gd name="adj2" fmla="val -66667"/>
            </a:avLst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AI does not free us from checking sources!</a:t>
            </a:r>
            <a:endParaRPr lang="LID4096" sz="2400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041238-2A59-9BFE-8548-118B8B32CFD2}"/>
              </a:ext>
            </a:extLst>
          </p:cNvPr>
          <p:cNvSpPr/>
          <p:nvPr/>
        </p:nvSpPr>
        <p:spPr>
          <a:xfrm>
            <a:off x="3320346" y="4979425"/>
            <a:ext cx="2691834" cy="167661"/>
          </a:xfrm>
          <a:prstGeom prst="rect">
            <a:avLst/>
          </a:prstGeom>
          <a:solidFill>
            <a:srgbClr val="FFC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F39D01F-A557-A158-3A10-77D6C83A8C51}"/>
              </a:ext>
            </a:extLst>
          </p:cNvPr>
          <p:cNvSpPr/>
          <p:nvPr/>
        </p:nvSpPr>
        <p:spPr>
          <a:xfrm>
            <a:off x="1171506" y="5147086"/>
            <a:ext cx="4924494" cy="205740"/>
          </a:xfrm>
          <a:prstGeom prst="rect">
            <a:avLst/>
          </a:prstGeom>
          <a:solidFill>
            <a:srgbClr val="FFC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17313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A7A13-96FE-3959-6CE1-76EBA8D17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AI-assisted [literature] research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501415-11D9-96D4-E2E7-C5520E7CE75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Services such as perplexity and scite.ai assist in finding literature </a:t>
            </a:r>
            <a:endParaRPr lang="LID4096" dirty="0"/>
          </a:p>
          <a:p>
            <a:r>
              <a:rPr lang="en-GB" dirty="0"/>
              <a:t> </a:t>
            </a:r>
            <a:endParaRPr lang="LID4096" dirty="0"/>
          </a:p>
          <a:p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58330C-3551-7725-0146-959B1605FC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5566" y="1834848"/>
            <a:ext cx="7992590" cy="402963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3ACDDF9-9AC3-01CB-543E-88FB3AFE63AF}"/>
              </a:ext>
            </a:extLst>
          </p:cNvPr>
          <p:cNvSpPr txBox="1"/>
          <p:nvPr/>
        </p:nvSpPr>
        <p:spPr>
          <a:xfrm>
            <a:off x="3012440" y="6131560"/>
            <a:ext cx="5349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https://www.perplexity.ai/search/does-emotion-prompting-really-h158xLyzSqiqzDYq_cUOXg#0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B3AC4D-7EC4-F0ED-7AF4-21B45B570190}"/>
              </a:ext>
            </a:extLst>
          </p:cNvPr>
          <p:cNvSpPr/>
          <p:nvPr/>
        </p:nvSpPr>
        <p:spPr>
          <a:xfrm>
            <a:off x="1394460" y="4970969"/>
            <a:ext cx="3848100" cy="378271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05D0F6-16FA-00A8-46C5-AA405D18248F}"/>
              </a:ext>
            </a:extLst>
          </p:cNvPr>
          <p:cNvSpPr/>
          <p:nvPr/>
        </p:nvSpPr>
        <p:spPr>
          <a:xfrm>
            <a:off x="5242560" y="3326130"/>
            <a:ext cx="3119120" cy="205740"/>
          </a:xfrm>
          <a:prstGeom prst="rect">
            <a:avLst/>
          </a:prstGeom>
          <a:solidFill>
            <a:srgbClr val="FFC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B42FA7-A0FB-0B6D-D9DE-2CF01D8AD9A2}"/>
              </a:ext>
            </a:extLst>
          </p:cNvPr>
          <p:cNvSpPr/>
          <p:nvPr/>
        </p:nvSpPr>
        <p:spPr>
          <a:xfrm>
            <a:off x="1242060" y="3602016"/>
            <a:ext cx="6789420" cy="205740"/>
          </a:xfrm>
          <a:prstGeom prst="rect">
            <a:avLst/>
          </a:prstGeom>
          <a:solidFill>
            <a:srgbClr val="FFC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563124A-905D-C75D-7C9B-2A0E099AE43A}"/>
              </a:ext>
            </a:extLst>
          </p:cNvPr>
          <p:cNvSpPr/>
          <p:nvPr/>
        </p:nvSpPr>
        <p:spPr>
          <a:xfrm>
            <a:off x="5379720" y="4480560"/>
            <a:ext cx="4122420" cy="1383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78000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2111C-1F44-1200-59B8-D465990E4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AI-assisted [literature] research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E5A47F-1BBA-77FA-F463-97E1293FB6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69687"/>
          </a:xfrm>
        </p:spPr>
        <p:txBody>
          <a:bodyPr/>
          <a:lstStyle/>
          <a:p>
            <a:r>
              <a:rPr lang="en-GB" dirty="0"/>
              <a:t>Emotion-Prompting in contemporary non-scientific literature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74C711-631F-0A84-A90E-E71367DB06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934" t="21903" r="18879" b="55402"/>
          <a:stretch>
            <a:fillRect/>
          </a:stretch>
        </p:blipFill>
        <p:spPr>
          <a:xfrm>
            <a:off x="205777" y="1687768"/>
            <a:ext cx="5992239" cy="155642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370D899-896B-5EB5-C1EA-78E691D8AE5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99" t="32498" r="20298" b="51590"/>
          <a:stretch>
            <a:fillRect/>
          </a:stretch>
        </p:blipFill>
        <p:spPr>
          <a:xfrm>
            <a:off x="6354259" y="4200820"/>
            <a:ext cx="4866953" cy="10912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9B5418A-B918-6210-990F-44D87827DC14}"/>
              </a:ext>
            </a:extLst>
          </p:cNvPr>
          <p:cNvSpPr txBox="1"/>
          <p:nvPr/>
        </p:nvSpPr>
        <p:spPr>
          <a:xfrm>
            <a:off x="6292300" y="5306153"/>
            <a:ext cx="56939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</a:t>
            </a:r>
            <a:r>
              <a:rPr lang="LID4096" sz="1200" dirty="0">
                <a:hlinkClick r:id="rId4"/>
              </a:rPr>
              <a:t>https://thomasbrandt.info/emotionale-intelligenz-llms/</a:t>
            </a:r>
            <a:r>
              <a:rPr lang="en-GB" sz="1200" dirty="0"/>
              <a:t> </a:t>
            </a:r>
            <a:endParaRPr lang="LID4096" sz="1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0911B3-FB4D-B652-9AC0-32535B39F048}"/>
              </a:ext>
            </a:extLst>
          </p:cNvPr>
          <p:cNvSpPr txBox="1"/>
          <p:nvPr/>
        </p:nvSpPr>
        <p:spPr>
          <a:xfrm>
            <a:off x="142673" y="3244195"/>
            <a:ext cx="60553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</a:t>
            </a:r>
            <a:r>
              <a:rPr lang="LID4096" sz="1200" dirty="0">
                <a:hlinkClick r:id="rId5"/>
              </a:rPr>
              <a:t>https://www.golem.de/news/prompting-angst-macht-ki-schlau-2311-179100.html</a:t>
            </a:r>
            <a:r>
              <a:rPr lang="en-GB" sz="1200" dirty="0"/>
              <a:t> </a:t>
            </a:r>
            <a:endParaRPr lang="LID4096" sz="12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57751EB-168D-9DEF-3A5C-D619FADA8D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8131" y="3833601"/>
            <a:ext cx="5639885" cy="18403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00ED666-74FF-3331-4887-ABC8111483E0}"/>
              </a:ext>
            </a:extLst>
          </p:cNvPr>
          <p:cNvSpPr txBox="1"/>
          <p:nvPr/>
        </p:nvSpPr>
        <p:spPr>
          <a:xfrm>
            <a:off x="502920" y="5693435"/>
            <a:ext cx="78333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</a:t>
            </a:r>
            <a:r>
              <a:rPr lang="LID4096" sz="1200" dirty="0">
                <a:hlinkClick r:id="rId7"/>
              </a:rPr>
              <a:t>https://bdtechtalks.com/2023/11/06/llm-emotion-prompting/</a:t>
            </a:r>
            <a:r>
              <a:rPr lang="en-GB" sz="1200" dirty="0"/>
              <a:t>   </a:t>
            </a:r>
            <a:endParaRPr lang="LID4096" sz="12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0C29060-309C-9E36-4805-EF2812BA7E92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8121" t="29763" r="15422" b="51378"/>
          <a:stretch>
            <a:fillRect/>
          </a:stretch>
        </p:blipFill>
        <p:spPr>
          <a:xfrm>
            <a:off x="6658789" y="1996295"/>
            <a:ext cx="4500464" cy="129332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1ED1E1A-8E7D-DBA3-1A6C-2D0C42448522}"/>
              </a:ext>
            </a:extLst>
          </p:cNvPr>
          <p:cNvSpPr txBox="1"/>
          <p:nvPr/>
        </p:nvSpPr>
        <p:spPr>
          <a:xfrm>
            <a:off x="6577584" y="3289622"/>
            <a:ext cx="45816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</a:t>
            </a:r>
            <a:r>
              <a:rPr lang="LID4096" sz="1200" dirty="0">
                <a:hlinkClick r:id="rId9"/>
              </a:rPr>
              <a:t>https://medium.com/aimonks/emotionprompt-elevating-ai-with-emotional-intelligence-baee341f521b</a:t>
            </a:r>
            <a:r>
              <a:rPr lang="en-GB" sz="1200" dirty="0"/>
              <a:t> </a:t>
            </a:r>
            <a:endParaRPr lang="LID4096" sz="1200" dirty="0"/>
          </a:p>
        </p:txBody>
      </p:sp>
    </p:spTree>
    <p:extLst>
      <p:ext uri="{BB962C8B-B14F-4D97-AF65-F5344CB8AC3E}">
        <p14:creationId xmlns:p14="http://schemas.microsoft.com/office/powerpoint/2010/main" val="384264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3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73BD64-4ACB-4F59-E587-A308328205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C31396-9129-BA19-6F85-2563B6931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AI-assisted [literature] research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130979-BB85-7D47-38FA-BDF3F7711E6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69687"/>
          </a:xfrm>
        </p:spPr>
        <p:txBody>
          <a:bodyPr/>
          <a:lstStyle/>
          <a:p>
            <a:r>
              <a:rPr lang="en-GB" dirty="0"/>
              <a:t>Emotion-Prompting in contemporary non-scientific literature</a:t>
            </a:r>
            <a:endParaRPr lang="LID4096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F2D268-6007-B6AB-BFCD-208994048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607" y="1931432"/>
            <a:ext cx="5670409" cy="345991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B2C36E6-BA07-3FE9-2861-52E40F5363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1106" y="3836432"/>
            <a:ext cx="8833287" cy="141731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964FFF2-AA14-599F-2668-6A7C80134EAE}"/>
              </a:ext>
            </a:extLst>
          </p:cNvPr>
          <p:cNvSpPr txBox="1"/>
          <p:nvPr/>
        </p:nvSpPr>
        <p:spPr>
          <a:xfrm>
            <a:off x="449580" y="5391342"/>
            <a:ext cx="7147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Source: </a:t>
            </a:r>
            <a:r>
              <a:rPr lang="en-GB" dirty="0">
                <a:hlinkClick r:id="rId4"/>
              </a:rPr>
              <a:t>https://foundationinc.co/lab/emotionprompts-llm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F556D5F-4298-87AE-8BDD-83EFE45C0502}"/>
              </a:ext>
            </a:extLst>
          </p:cNvPr>
          <p:cNvSpPr/>
          <p:nvPr/>
        </p:nvSpPr>
        <p:spPr>
          <a:xfrm>
            <a:off x="2831106" y="4179332"/>
            <a:ext cx="6051015" cy="4038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75845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1ED8D5-3BE4-EA90-C1E0-FDC6718BC8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14519-C47E-383A-EE66-9F69A94D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Critical review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F42E77-EBE5-6745-D3CC-02F60B4BB9E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69687"/>
          </a:xfrm>
        </p:spPr>
        <p:txBody>
          <a:bodyPr/>
          <a:lstStyle/>
          <a:p>
            <a:r>
              <a:rPr lang="en-GB" dirty="0"/>
              <a:t>… is our job as brave [human] scientists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342AB1-C980-D6AE-D4BF-D638FC59E20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66049"/>
          <a:stretch>
            <a:fillRect/>
          </a:stretch>
        </p:blipFill>
        <p:spPr>
          <a:xfrm>
            <a:off x="205011" y="2113086"/>
            <a:ext cx="4200080" cy="11910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4B9D5D-17DD-A80F-0BAD-84456DEB4BE1}"/>
              </a:ext>
            </a:extLst>
          </p:cNvPr>
          <p:cNvSpPr txBox="1"/>
          <p:nvPr/>
        </p:nvSpPr>
        <p:spPr>
          <a:xfrm>
            <a:off x="3597275" y="6145768"/>
            <a:ext cx="54705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 err="1"/>
              <a:t>Cropped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Li et al 2023, </a:t>
            </a:r>
            <a:r>
              <a:rPr lang="de-DE" dirty="0" err="1"/>
              <a:t>licensed</a:t>
            </a:r>
            <a:r>
              <a:rPr lang="de-DE" dirty="0"/>
              <a:t> </a:t>
            </a:r>
            <a:r>
              <a:rPr lang="de-DE" dirty="0">
                <a:hlinkClick r:id="rId3"/>
              </a:rPr>
              <a:t>CC-BY 4.0</a:t>
            </a:r>
            <a:r>
              <a:rPr lang="de-DE" dirty="0"/>
              <a:t>  </a:t>
            </a:r>
            <a:r>
              <a:rPr lang="en-US" dirty="0">
                <a:hlinkClick r:id="rId4"/>
              </a:rPr>
              <a:t>https://arxiv.org/abs/2307.11760</a:t>
            </a:r>
            <a:r>
              <a:rPr lang="en-US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F37C08D-81E3-E471-F1A8-E094833708A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59" t="39661" r="3932"/>
          <a:stretch>
            <a:fillRect/>
          </a:stretch>
        </p:blipFill>
        <p:spPr>
          <a:xfrm>
            <a:off x="4465321" y="1868723"/>
            <a:ext cx="7673340" cy="41358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3069D34-384E-9BE4-8308-F0DB8E2ECF03}"/>
              </a:ext>
            </a:extLst>
          </p:cNvPr>
          <p:cNvSpPr/>
          <p:nvPr/>
        </p:nvSpPr>
        <p:spPr>
          <a:xfrm>
            <a:off x="7536181" y="4156710"/>
            <a:ext cx="4602480" cy="205740"/>
          </a:xfrm>
          <a:prstGeom prst="rect">
            <a:avLst/>
          </a:prstGeom>
          <a:solidFill>
            <a:srgbClr val="FFC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6581887-EC5A-E495-61EE-AC15FF7BFDD9}"/>
              </a:ext>
            </a:extLst>
          </p:cNvPr>
          <p:cNvSpPr/>
          <p:nvPr/>
        </p:nvSpPr>
        <p:spPr>
          <a:xfrm>
            <a:off x="4556761" y="4330184"/>
            <a:ext cx="2659379" cy="205740"/>
          </a:xfrm>
          <a:prstGeom prst="rect">
            <a:avLst/>
          </a:prstGeom>
          <a:solidFill>
            <a:srgbClr val="FFC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462067-D8E3-BF23-AB09-E64A5A68BED9}"/>
              </a:ext>
            </a:extLst>
          </p:cNvPr>
          <p:cNvSpPr txBox="1"/>
          <p:nvPr/>
        </p:nvSpPr>
        <p:spPr>
          <a:xfrm>
            <a:off x="53339" y="3372534"/>
            <a:ext cx="42915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accepted at 2023 International Joint Conference on Artificial Intelligence</a:t>
            </a:r>
            <a:r>
              <a:rPr lang="en-GB" dirty="0"/>
              <a:t> -&gt; presumably peer-reviewed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30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FC33E8-E181-6100-3520-2E614488C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6AAC9-DF68-E73A-BED3-2D834F662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Critical review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CAB5C-6C17-296D-FAE9-965C3ACA579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69687"/>
          </a:xfrm>
        </p:spPr>
        <p:txBody>
          <a:bodyPr/>
          <a:lstStyle/>
          <a:p>
            <a:r>
              <a:rPr lang="en-GB" dirty="0"/>
              <a:t>… is our job as brave [human] scientists</a:t>
            </a:r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C9AE81-B348-A85B-7A37-917312E10419}"/>
              </a:ext>
            </a:extLst>
          </p:cNvPr>
          <p:cNvSpPr txBox="1"/>
          <p:nvPr/>
        </p:nvSpPr>
        <p:spPr>
          <a:xfrm>
            <a:off x="3122701" y="6053722"/>
            <a:ext cx="54705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600" dirty="0"/>
              <a:t>Figure </a:t>
            </a:r>
            <a:r>
              <a:rPr lang="de-DE" sz="1600" dirty="0" err="1"/>
              <a:t>cropped</a:t>
            </a:r>
            <a:r>
              <a:rPr lang="de-DE" sz="1600" dirty="0"/>
              <a:t> </a:t>
            </a:r>
            <a:r>
              <a:rPr lang="de-DE" sz="1600" dirty="0" err="1"/>
              <a:t>from</a:t>
            </a:r>
            <a:r>
              <a:rPr lang="de-DE" sz="1600" dirty="0"/>
              <a:t> Li et al 2023, </a:t>
            </a:r>
            <a:r>
              <a:rPr lang="de-DE" sz="1600" dirty="0" err="1"/>
              <a:t>licensed</a:t>
            </a:r>
            <a:r>
              <a:rPr lang="de-DE" sz="1600" dirty="0"/>
              <a:t> </a:t>
            </a:r>
            <a:r>
              <a:rPr lang="de-DE" sz="1600" dirty="0">
                <a:hlinkClick r:id="rId2"/>
              </a:rPr>
              <a:t>CC-BY 4.0</a:t>
            </a:r>
            <a:r>
              <a:rPr lang="de-DE" sz="1600" dirty="0"/>
              <a:t>  </a:t>
            </a:r>
            <a:r>
              <a:rPr lang="en-US" sz="1600" dirty="0">
                <a:hlinkClick r:id="rId3"/>
              </a:rPr>
              <a:t>https://arxiv.org/abs/2307.11760</a:t>
            </a:r>
            <a:r>
              <a:rPr lang="en-US" sz="1600" dirty="0"/>
              <a:t> </a:t>
            </a:r>
          </a:p>
          <a:p>
            <a:r>
              <a:rPr lang="en-US" sz="1600" dirty="0"/>
              <a:t>Cited from </a:t>
            </a:r>
            <a:r>
              <a:rPr lang="en-US" sz="1600" dirty="0">
                <a:hlinkClick r:id="rId4"/>
              </a:rPr>
              <a:t>https://huggingface.co/lmsys/vicuna-7b-v1.5</a:t>
            </a:r>
            <a:r>
              <a:rPr lang="en-US" sz="1600" dirty="0"/>
              <a:t>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2EE245C-95B2-AEB4-2395-DB3C20E7E55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335" t="1" r="53478" b="63882"/>
          <a:stretch/>
        </p:blipFill>
        <p:spPr>
          <a:xfrm>
            <a:off x="457200" y="1636713"/>
            <a:ext cx="3810000" cy="179228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3C17B8A-A956-9C32-FA77-9F42FBBA371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335" t="38934" r="53478" b="17266"/>
          <a:stretch/>
        </p:blipFill>
        <p:spPr>
          <a:xfrm>
            <a:off x="457200" y="3576740"/>
            <a:ext cx="3810000" cy="217351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67BE671-67B5-5493-CDAF-CAE8A0C20FE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4967" t="1219" r="1943" b="14356"/>
          <a:stretch/>
        </p:blipFill>
        <p:spPr>
          <a:xfrm>
            <a:off x="4119160" y="1705180"/>
            <a:ext cx="5161759" cy="418943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88F7072-BE7C-456A-79A7-0E54E642144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50307" b="54180"/>
          <a:stretch/>
        </p:blipFill>
        <p:spPr>
          <a:xfrm>
            <a:off x="8593226" y="1857828"/>
            <a:ext cx="3478567" cy="3142343"/>
          </a:xfrm>
          <a:prstGeom prst="rect">
            <a:avLst/>
          </a:prstGeom>
        </p:spPr>
      </p:pic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3470720F-4265-849C-1B1E-5B4272963B7C}"/>
              </a:ext>
            </a:extLst>
          </p:cNvPr>
          <p:cNvSpPr/>
          <p:nvPr/>
        </p:nvSpPr>
        <p:spPr>
          <a:xfrm>
            <a:off x="8455800" y="5148218"/>
            <a:ext cx="3525000" cy="598349"/>
          </a:xfrm>
          <a:prstGeom prst="wedgeRectCallout">
            <a:avLst>
              <a:gd name="adj1" fmla="val 28986"/>
              <a:gd name="adj2" fmla="val -79199"/>
            </a:avLst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“Vicuna is a chat assistant trained by fine-tuning Llama 2”</a:t>
            </a:r>
            <a:endParaRPr lang="LID4096" dirty="0">
              <a:solidFill>
                <a:schemeClr val="tx1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C62C4C8-D758-7A02-2CE8-570514380AD6}"/>
              </a:ext>
            </a:extLst>
          </p:cNvPr>
          <p:cNvCxnSpPr/>
          <p:nvPr/>
        </p:nvCxnSpPr>
        <p:spPr>
          <a:xfrm>
            <a:off x="8733600" y="3636000"/>
            <a:ext cx="547319" cy="0"/>
          </a:xfrm>
          <a:prstGeom prst="lin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514F633-0BF1-536C-E24A-D6CDC8FCAFF2}"/>
              </a:ext>
            </a:extLst>
          </p:cNvPr>
          <p:cNvCxnSpPr>
            <a:cxnSpLocks/>
          </p:cNvCxnSpPr>
          <p:nvPr/>
        </p:nvCxnSpPr>
        <p:spPr>
          <a:xfrm>
            <a:off x="10973148" y="4904400"/>
            <a:ext cx="453252" cy="0"/>
          </a:xfrm>
          <a:prstGeom prst="lin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DD80030-48EC-7EAC-2B3B-B42EC37FFA5D}"/>
              </a:ext>
            </a:extLst>
          </p:cNvPr>
          <p:cNvCxnSpPr/>
          <p:nvPr/>
        </p:nvCxnSpPr>
        <p:spPr>
          <a:xfrm>
            <a:off x="9437159" y="4904400"/>
            <a:ext cx="547319" cy="0"/>
          </a:xfrm>
          <a:prstGeom prst="line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EC5501E-B59A-7715-31B3-3288201DF77F}"/>
              </a:ext>
            </a:extLst>
          </p:cNvPr>
          <p:cNvCxnSpPr>
            <a:cxnSpLocks/>
          </p:cNvCxnSpPr>
          <p:nvPr/>
        </p:nvCxnSpPr>
        <p:spPr>
          <a:xfrm>
            <a:off x="11011733" y="2349600"/>
            <a:ext cx="357067" cy="0"/>
          </a:xfrm>
          <a:prstGeom prst="line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D3E0948-277F-A6B2-FA8C-02DFCDEF41E6}"/>
              </a:ext>
            </a:extLst>
          </p:cNvPr>
          <p:cNvSpPr/>
          <p:nvPr/>
        </p:nvSpPr>
        <p:spPr>
          <a:xfrm rot="20234495">
            <a:off x="10493653" y="3056904"/>
            <a:ext cx="1498727" cy="241766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86299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7EC4203-8509-BC2A-94BF-FE9226E142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703" y="1671444"/>
            <a:ext cx="8611064" cy="42721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99BA93-98E8-E8F6-3221-AEDCB2B0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Critical review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9112C5-C633-6855-B9F7-80862C651DE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87429"/>
          </a:xfrm>
        </p:spPr>
        <p:txBody>
          <a:bodyPr/>
          <a:lstStyle/>
          <a:p>
            <a:r>
              <a:rPr lang="en-GB" dirty="0"/>
              <a:t>… is our job as brave [human] scientists</a:t>
            </a:r>
            <a:endParaRPr lang="LID4096" dirty="0"/>
          </a:p>
          <a:p>
            <a:endParaRPr lang="LID4096" dirty="0"/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17E9CD8C-FD79-FDA5-FCE8-5E5E60EB8B78}"/>
              </a:ext>
            </a:extLst>
          </p:cNvPr>
          <p:cNvSpPr/>
          <p:nvPr/>
        </p:nvSpPr>
        <p:spPr>
          <a:xfrm>
            <a:off x="7939067" y="4218634"/>
            <a:ext cx="1534051" cy="845820"/>
          </a:xfrm>
          <a:prstGeom prst="wedgeRectCallout">
            <a:avLst>
              <a:gd name="adj1" fmla="val -66093"/>
              <a:gd name="adj2" fmla="val -47410"/>
            </a:avLst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Are these the </a:t>
            </a:r>
            <a:r>
              <a:rPr lang="en-GB" sz="1600" dirty="0" err="1">
                <a:solidFill>
                  <a:schemeClr val="tx1"/>
                </a:solidFill>
              </a:rPr>
              <a:t>mentioned</a:t>
            </a:r>
            <a:r>
              <a:rPr lang="en-GB" sz="1600" dirty="0">
                <a:solidFill>
                  <a:schemeClr val="tx1"/>
                </a:solidFill>
              </a:rPr>
              <a:t> 115%?</a:t>
            </a:r>
            <a:endParaRPr lang="LID4096" sz="16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3DC93E-FF09-0789-3FD3-8B77BF466D36}"/>
              </a:ext>
            </a:extLst>
          </p:cNvPr>
          <p:cNvSpPr txBox="1"/>
          <p:nvPr/>
        </p:nvSpPr>
        <p:spPr>
          <a:xfrm>
            <a:off x="3597275" y="6145768"/>
            <a:ext cx="54705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 err="1"/>
              <a:t>Cropped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Li et al 2023, </a:t>
            </a:r>
            <a:r>
              <a:rPr lang="de-DE" dirty="0" err="1"/>
              <a:t>licensed</a:t>
            </a:r>
            <a:r>
              <a:rPr lang="de-DE" dirty="0"/>
              <a:t> </a:t>
            </a:r>
            <a:r>
              <a:rPr lang="de-DE" dirty="0">
                <a:hlinkClick r:id="rId3"/>
              </a:rPr>
              <a:t>CC-BY 4.0</a:t>
            </a:r>
            <a:r>
              <a:rPr lang="de-DE" dirty="0"/>
              <a:t>  </a:t>
            </a:r>
            <a:r>
              <a:rPr lang="en-US" dirty="0">
                <a:hlinkClick r:id="rId4"/>
              </a:rPr>
              <a:t>https://arxiv.org/abs/2307.11760</a:t>
            </a:r>
            <a:r>
              <a:rPr lang="en-US" dirty="0"/>
              <a:t>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B43D673-615F-8846-E170-DFA2C8E2D8CA}"/>
              </a:ext>
            </a:extLst>
          </p:cNvPr>
          <p:cNvSpPr/>
          <p:nvPr/>
        </p:nvSpPr>
        <p:spPr>
          <a:xfrm rot="20234495">
            <a:off x="7544815" y="3159150"/>
            <a:ext cx="1957751" cy="241766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CD07A29F-C56F-1CEF-3FDD-505DDA9DA2D8}"/>
              </a:ext>
            </a:extLst>
          </p:cNvPr>
          <p:cNvSpPr/>
          <p:nvPr/>
        </p:nvSpPr>
        <p:spPr>
          <a:xfrm>
            <a:off x="9619201" y="4658400"/>
            <a:ext cx="2196879" cy="1335407"/>
          </a:xfrm>
          <a:prstGeom prst="wedgeRectCallout">
            <a:avLst>
              <a:gd name="adj1" fmla="val -54846"/>
              <a:gd name="adj2" fmla="val -22537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If so, this is an improvement from </a:t>
            </a:r>
            <a:r>
              <a:rPr lang="en-GB" i="1" dirty="0">
                <a:solidFill>
                  <a:schemeClr val="tx1"/>
                </a:solidFill>
              </a:rPr>
              <a:t>very </a:t>
            </a:r>
            <a:r>
              <a:rPr lang="en-GB" i="1" dirty="0" err="1">
                <a:solidFill>
                  <a:schemeClr val="tx1"/>
                </a:solidFill>
              </a:rPr>
              <a:t>very</a:t>
            </a:r>
            <a:r>
              <a:rPr lang="en-GB" i="1" dirty="0">
                <a:solidFill>
                  <a:schemeClr val="tx1"/>
                </a:solidFill>
              </a:rPr>
              <a:t> bad </a:t>
            </a:r>
            <a:r>
              <a:rPr lang="en-GB" dirty="0">
                <a:solidFill>
                  <a:schemeClr val="tx1"/>
                </a:solidFill>
              </a:rPr>
              <a:t>to</a:t>
            </a:r>
            <a:r>
              <a:rPr lang="en-GB" i="1" dirty="0">
                <a:solidFill>
                  <a:schemeClr val="tx1"/>
                </a:solidFill>
              </a:rPr>
              <a:t> very bad</a:t>
            </a:r>
            <a:endParaRPr lang="LID4096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66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10048-E067-6A9D-FF65-E292EC286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Good scientific practice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A1D9E3-E0BF-A576-AD81-2FE7F6E1D8A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9731473" cy="994981"/>
          </a:xfrm>
        </p:spPr>
        <p:txBody>
          <a:bodyPr/>
          <a:lstStyle/>
          <a:p>
            <a:r>
              <a:rPr lang="en-GB" dirty="0"/>
              <a:t>We </a:t>
            </a:r>
            <a:r>
              <a:rPr lang="en-GB" dirty="0">
                <a:solidFill>
                  <a:srgbClr val="C00000"/>
                </a:solidFill>
              </a:rPr>
              <a:t>humans are responsible </a:t>
            </a:r>
            <a:r>
              <a:rPr lang="en-GB" dirty="0"/>
              <a:t>for reviewing AI-generated content and to declare what LLM / GenAI-system was used and for what.</a:t>
            </a:r>
            <a:endParaRPr lang="LID4096" dirty="0"/>
          </a:p>
        </p:txBody>
      </p:sp>
      <p:sp>
        <p:nvSpPr>
          <p:cNvPr id="20" name="Thought Bubble: Cloud 19">
            <a:extLst>
              <a:ext uri="{FF2B5EF4-FFF2-40B4-BE49-F238E27FC236}">
                <a16:creationId xmlns:a16="http://schemas.microsoft.com/office/drawing/2014/main" id="{D0B5E6EB-8B14-1B72-6EF1-277A7C06CF73}"/>
              </a:ext>
            </a:extLst>
          </p:cNvPr>
          <p:cNvSpPr/>
          <p:nvPr/>
        </p:nvSpPr>
        <p:spPr>
          <a:xfrm>
            <a:off x="4950852" y="3127922"/>
            <a:ext cx="2320060" cy="1410346"/>
          </a:xfrm>
          <a:prstGeom prst="cloudCallout">
            <a:avLst>
              <a:gd name="adj1" fmla="val -40234"/>
              <a:gd name="adj2" fmla="val 27094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tx1"/>
                </a:solidFill>
              </a:rPr>
              <a:t>World</a:t>
            </a:r>
            <a:endParaRPr lang="LID4096" sz="3600" dirty="0">
              <a:solidFill>
                <a:schemeClr val="tx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FDDE717-659D-BE7A-40C2-874AEF180AD5}"/>
              </a:ext>
            </a:extLst>
          </p:cNvPr>
          <p:cNvGrpSpPr>
            <a:grpSpLocks noChangeAspect="1"/>
          </p:cNvGrpSpPr>
          <p:nvPr/>
        </p:nvGrpSpPr>
        <p:grpSpPr>
          <a:xfrm>
            <a:off x="2715111" y="2365226"/>
            <a:ext cx="719080" cy="1667062"/>
            <a:chOff x="621102" y="2631056"/>
            <a:chExt cx="379563" cy="879951"/>
          </a:xfrm>
          <a:solidFill>
            <a:srgbClr val="6CAF69"/>
          </a:solidFill>
        </p:grpSpPr>
        <p:sp>
          <p:nvSpPr>
            <p:cNvPr id="22" name="Smiley Face 21">
              <a:extLst>
                <a:ext uri="{FF2B5EF4-FFF2-40B4-BE49-F238E27FC236}">
                  <a16:creationId xmlns:a16="http://schemas.microsoft.com/office/drawing/2014/main" id="{4DF13A85-4505-5E81-2284-5A4308727B88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chemeClr val="tx1">
                <a:lumMod val="25000"/>
                <a:lumOff val="75000"/>
              </a:schemeClr>
            </a:solidFill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E263E7AF-A7CE-58BC-9DE5-59BB5BD05366}"/>
                </a:ext>
              </a:extLst>
            </p:cNvPr>
            <p:cNvCxnSpPr>
              <a:stCxn id="22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724F8AC6-0C2B-7F3F-92BD-ED8BF591A8F7}"/>
                </a:ext>
              </a:extLst>
            </p:cNvPr>
            <p:cNvCxnSpPr>
              <a:stCxn id="22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2EF97575-526A-BD16-938B-9EE902EAFDA0}"/>
                </a:ext>
              </a:extLst>
            </p:cNvPr>
            <p:cNvCxnSpPr>
              <a:stCxn id="22" idx="4"/>
            </p:cNvCxnSpPr>
            <p:nvPr/>
          </p:nvCxnSpPr>
          <p:spPr>
            <a:xfrm flipH="1">
              <a:off x="671856" y="2993365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AA04A5B3-23E3-7832-8E78-9F64CDB75DE0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D5EF664D-6431-E367-F71D-46F82410E600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4DB0C53-046E-4879-A15E-199B455790A3}"/>
              </a:ext>
            </a:extLst>
          </p:cNvPr>
          <p:cNvGrpSpPr/>
          <p:nvPr/>
        </p:nvGrpSpPr>
        <p:grpSpPr>
          <a:xfrm>
            <a:off x="1519060" y="4827828"/>
            <a:ext cx="2087302" cy="989262"/>
            <a:chOff x="1666235" y="3541254"/>
            <a:chExt cx="2087302" cy="989262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9C696242-F5D1-2F58-9F3C-CFCCD6FFB261}"/>
                </a:ext>
              </a:extLst>
            </p:cNvPr>
            <p:cNvSpPr/>
            <p:nvPr/>
          </p:nvSpPr>
          <p:spPr>
            <a:xfrm>
              <a:off x="2862286" y="3541254"/>
              <a:ext cx="891251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E8EB26F6-16FC-6693-133C-772A425E0A53}"/>
                </a:ext>
              </a:extLst>
            </p:cNvPr>
            <p:cNvSpPr/>
            <p:nvPr/>
          </p:nvSpPr>
          <p:spPr>
            <a:xfrm>
              <a:off x="3014686" y="3693654"/>
              <a:ext cx="700205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E1FF516-DD69-9D97-28A3-EEBC7D515F69}"/>
                </a:ext>
              </a:extLst>
            </p:cNvPr>
            <p:cNvSpPr/>
            <p:nvPr/>
          </p:nvSpPr>
          <p:spPr>
            <a:xfrm>
              <a:off x="2748532" y="3731863"/>
              <a:ext cx="891251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2C082CFF-652A-3D56-2588-BF9565387062}"/>
                </a:ext>
              </a:extLst>
            </p:cNvPr>
            <p:cNvSpPr/>
            <p:nvPr/>
          </p:nvSpPr>
          <p:spPr>
            <a:xfrm>
              <a:off x="2653878" y="3560358"/>
              <a:ext cx="891251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CF1CFB7-6110-02D7-4033-C53C64D23B02}"/>
                </a:ext>
              </a:extLst>
            </p:cNvPr>
            <p:cNvSpPr/>
            <p:nvPr/>
          </p:nvSpPr>
          <p:spPr>
            <a:xfrm>
              <a:off x="2709886" y="3655445"/>
              <a:ext cx="891251" cy="592387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D17E1386-598A-2C6A-5425-BB2053198F11}"/>
                </a:ext>
              </a:extLst>
            </p:cNvPr>
            <p:cNvSpPr/>
            <p:nvPr/>
          </p:nvSpPr>
          <p:spPr>
            <a:xfrm>
              <a:off x="2862286" y="3731863"/>
              <a:ext cx="567161" cy="575250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0A87B84-DF78-6DDF-D48F-6A25D1D0C9DF}"/>
                </a:ext>
              </a:extLst>
            </p:cNvPr>
            <p:cNvSpPr txBox="1"/>
            <p:nvPr/>
          </p:nvSpPr>
          <p:spPr>
            <a:xfrm>
              <a:off x="1666235" y="3834822"/>
              <a:ext cx="10050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LLM</a:t>
              </a:r>
              <a:endParaRPr lang="LID4096" dirty="0"/>
            </a:p>
          </p:txBody>
        </p:sp>
      </p:grpSp>
      <p:sp>
        <p:nvSpPr>
          <p:cNvPr id="36" name="Arrow: Left-Right 35">
            <a:extLst>
              <a:ext uri="{FF2B5EF4-FFF2-40B4-BE49-F238E27FC236}">
                <a16:creationId xmlns:a16="http://schemas.microsoft.com/office/drawing/2014/main" id="{E12FA729-9C7F-B633-D763-D1A1EA9B5261}"/>
              </a:ext>
            </a:extLst>
          </p:cNvPr>
          <p:cNvSpPr/>
          <p:nvPr/>
        </p:nvSpPr>
        <p:spPr>
          <a:xfrm rot="5400000">
            <a:off x="2774051" y="4288315"/>
            <a:ext cx="545862" cy="264160"/>
          </a:xfrm>
          <a:prstGeom prst="left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6DD8051B-7458-57E3-FDEC-C7FB7C9A8EC3}"/>
              </a:ext>
            </a:extLst>
          </p:cNvPr>
          <p:cNvSpPr/>
          <p:nvPr/>
        </p:nvSpPr>
        <p:spPr>
          <a:xfrm rot="19716839">
            <a:off x="3869124" y="4574322"/>
            <a:ext cx="952486" cy="476338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1ADD774-6860-3280-AEC4-03FD28041C73}"/>
              </a:ext>
            </a:extLst>
          </p:cNvPr>
          <p:cNvSpPr txBox="1"/>
          <p:nvPr/>
        </p:nvSpPr>
        <p:spPr>
          <a:xfrm>
            <a:off x="1557706" y="2529117"/>
            <a:ext cx="1005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Author</a:t>
            </a:r>
            <a:endParaRPr lang="LID4096" dirty="0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0FA3A76-1F9B-16A4-923B-246478A34855}"/>
              </a:ext>
            </a:extLst>
          </p:cNvPr>
          <p:cNvGrpSpPr>
            <a:grpSpLocks noChangeAspect="1"/>
          </p:cNvGrpSpPr>
          <p:nvPr/>
        </p:nvGrpSpPr>
        <p:grpSpPr>
          <a:xfrm>
            <a:off x="8339854" y="2367966"/>
            <a:ext cx="719080" cy="1667062"/>
            <a:chOff x="621102" y="2631056"/>
            <a:chExt cx="379563" cy="879951"/>
          </a:xfrm>
          <a:solidFill>
            <a:srgbClr val="6CAF69"/>
          </a:solidFill>
        </p:grpSpPr>
        <p:sp>
          <p:nvSpPr>
            <p:cNvPr id="57" name="Smiley Face 56">
              <a:extLst>
                <a:ext uri="{FF2B5EF4-FFF2-40B4-BE49-F238E27FC236}">
                  <a16:creationId xmlns:a16="http://schemas.microsoft.com/office/drawing/2014/main" id="{53B2B821-1817-0800-6FC6-67E438235A59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E49D6D4E-E44F-C3F3-775F-C0A200A6BF74}"/>
                </a:ext>
              </a:extLst>
            </p:cNvPr>
            <p:cNvCxnSpPr>
              <a:stCxn id="57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D879A5F7-446C-DD70-1500-6B12B326C69A}"/>
                </a:ext>
              </a:extLst>
            </p:cNvPr>
            <p:cNvCxnSpPr>
              <a:stCxn id="57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85767683-C5B9-E7D4-36D9-8C3A4BFD4C58}"/>
                </a:ext>
              </a:extLst>
            </p:cNvPr>
            <p:cNvCxnSpPr>
              <a:stCxn id="57" idx="4"/>
            </p:cNvCxnSpPr>
            <p:nvPr/>
          </p:nvCxnSpPr>
          <p:spPr>
            <a:xfrm flipH="1">
              <a:off x="671856" y="2993365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63169EB9-2BB4-3673-A852-9C2A12DE8AEC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A863DDE2-03EE-A1E6-3611-A8B96350E356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711B668C-A3C0-9C51-67F6-3D445B223C19}"/>
              </a:ext>
            </a:extLst>
          </p:cNvPr>
          <p:cNvGrpSpPr/>
          <p:nvPr/>
        </p:nvGrpSpPr>
        <p:grpSpPr>
          <a:xfrm>
            <a:off x="8131446" y="4830568"/>
            <a:ext cx="2199318" cy="989262"/>
            <a:chOff x="2653878" y="3541254"/>
            <a:chExt cx="2199318" cy="989262"/>
          </a:xfrm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058EFB0B-D60C-0EBD-C878-618EA255DCD0}"/>
                </a:ext>
              </a:extLst>
            </p:cNvPr>
            <p:cNvSpPr/>
            <p:nvPr/>
          </p:nvSpPr>
          <p:spPr>
            <a:xfrm>
              <a:off x="2862286" y="3541254"/>
              <a:ext cx="891251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471AD240-680F-1688-4196-80E2E83547FE}"/>
                </a:ext>
              </a:extLst>
            </p:cNvPr>
            <p:cNvSpPr/>
            <p:nvPr/>
          </p:nvSpPr>
          <p:spPr>
            <a:xfrm>
              <a:off x="3014686" y="3693654"/>
              <a:ext cx="700205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A9A812BA-A3B1-D720-5165-D86106FA9BD1}"/>
                </a:ext>
              </a:extLst>
            </p:cNvPr>
            <p:cNvSpPr/>
            <p:nvPr/>
          </p:nvSpPr>
          <p:spPr>
            <a:xfrm>
              <a:off x="2748532" y="3731863"/>
              <a:ext cx="891251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61A42E00-C081-24E2-6A29-16EED60F9772}"/>
                </a:ext>
              </a:extLst>
            </p:cNvPr>
            <p:cNvSpPr/>
            <p:nvPr/>
          </p:nvSpPr>
          <p:spPr>
            <a:xfrm>
              <a:off x="2653878" y="3560358"/>
              <a:ext cx="891251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298B8491-6C40-1073-BD5D-080606261227}"/>
                </a:ext>
              </a:extLst>
            </p:cNvPr>
            <p:cNvSpPr/>
            <p:nvPr/>
          </p:nvSpPr>
          <p:spPr>
            <a:xfrm>
              <a:off x="2709886" y="3655445"/>
              <a:ext cx="891251" cy="592387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2B6F510F-647F-63E6-5A44-08572A9CFA58}"/>
                </a:ext>
              </a:extLst>
            </p:cNvPr>
            <p:cNvSpPr/>
            <p:nvPr/>
          </p:nvSpPr>
          <p:spPr>
            <a:xfrm>
              <a:off x="2862286" y="3731863"/>
              <a:ext cx="567161" cy="575250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BA2F0564-F2A5-3E9D-7045-965B5502F033}"/>
                </a:ext>
              </a:extLst>
            </p:cNvPr>
            <p:cNvSpPr txBox="1"/>
            <p:nvPr/>
          </p:nvSpPr>
          <p:spPr>
            <a:xfrm>
              <a:off x="3848191" y="3789858"/>
              <a:ext cx="10050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LLM</a:t>
              </a:r>
              <a:endParaRPr lang="LID4096" dirty="0"/>
            </a:p>
          </p:txBody>
        </p:sp>
      </p:grpSp>
      <p:sp>
        <p:nvSpPr>
          <p:cNvPr id="71" name="Arrow: Left-Right 70">
            <a:extLst>
              <a:ext uri="{FF2B5EF4-FFF2-40B4-BE49-F238E27FC236}">
                <a16:creationId xmlns:a16="http://schemas.microsoft.com/office/drawing/2014/main" id="{BD5FAF7D-5F55-927F-E665-C7C427A93388}"/>
              </a:ext>
            </a:extLst>
          </p:cNvPr>
          <p:cNvSpPr/>
          <p:nvPr/>
        </p:nvSpPr>
        <p:spPr>
          <a:xfrm rot="5400000">
            <a:off x="8398794" y="4291055"/>
            <a:ext cx="545862" cy="264160"/>
          </a:xfrm>
          <a:prstGeom prst="left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89725FB-C027-716C-E4AE-62E778E404B2}"/>
              </a:ext>
            </a:extLst>
          </p:cNvPr>
          <p:cNvSpPr txBox="1"/>
          <p:nvPr/>
        </p:nvSpPr>
        <p:spPr>
          <a:xfrm>
            <a:off x="9192459" y="2539454"/>
            <a:ext cx="1005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Author</a:t>
            </a:r>
            <a:endParaRPr lang="LID4096" dirty="0"/>
          </a:p>
        </p:txBody>
      </p:sp>
      <p:sp>
        <p:nvSpPr>
          <p:cNvPr id="73" name="Arrow: Right 72">
            <a:extLst>
              <a:ext uri="{FF2B5EF4-FFF2-40B4-BE49-F238E27FC236}">
                <a16:creationId xmlns:a16="http://schemas.microsoft.com/office/drawing/2014/main" id="{241FDBF9-ECDE-4370-DB4D-DBBBAD3937C5}"/>
              </a:ext>
            </a:extLst>
          </p:cNvPr>
          <p:cNvSpPr/>
          <p:nvPr/>
        </p:nvSpPr>
        <p:spPr>
          <a:xfrm rot="9006445">
            <a:off x="7296488" y="2968196"/>
            <a:ext cx="952486" cy="476338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3696F57D-0164-B699-5003-909C634B6779}"/>
              </a:ext>
            </a:extLst>
          </p:cNvPr>
          <p:cNvCxnSpPr>
            <a:cxnSpLocks/>
          </p:cNvCxnSpPr>
          <p:nvPr/>
        </p:nvCxnSpPr>
        <p:spPr>
          <a:xfrm>
            <a:off x="1497222" y="2510013"/>
            <a:ext cx="3240451" cy="3209541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32499EAA-B202-47FF-DD37-FBD1E0599F75}"/>
              </a:ext>
            </a:extLst>
          </p:cNvPr>
          <p:cNvCxnSpPr>
            <a:cxnSpLocks/>
          </p:cNvCxnSpPr>
          <p:nvPr/>
        </p:nvCxnSpPr>
        <p:spPr>
          <a:xfrm flipV="1">
            <a:off x="1701321" y="2495291"/>
            <a:ext cx="2986145" cy="3224263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Speech Bubble: Rectangle 85">
            <a:extLst>
              <a:ext uri="{FF2B5EF4-FFF2-40B4-BE49-F238E27FC236}">
                <a16:creationId xmlns:a16="http://schemas.microsoft.com/office/drawing/2014/main" id="{2626A72E-6583-33AA-41E9-362B9FE2D555}"/>
              </a:ext>
            </a:extLst>
          </p:cNvPr>
          <p:cNvSpPr/>
          <p:nvPr/>
        </p:nvSpPr>
        <p:spPr>
          <a:xfrm>
            <a:off x="9452373" y="2908786"/>
            <a:ext cx="2454111" cy="2099230"/>
          </a:xfrm>
          <a:prstGeom prst="wedgeRectCallout">
            <a:avLst>
              <a:gd name="adj1" fmla="val -59288"/>
              <a:gd name="adj2" fmla="val -46281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“ChatGPT was used for improving language in the manuscript, the intellectual content originates from the human authors.”</a:t>
            </a:r>
            <a:endParaRPr lang="LID4096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/>
      <p:bldP spid="73" grpId="0" animBg="1"/>
      <p:bldP spid="8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2EC1D-4A3D-9A89-F5F0-09CEDE9F0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Can LLMs solve programming tasks?</a:t>
            </a:r>
            <a:endParaRPr lang="LID4096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7620D3-FCDD-7B4A-B9F3-CB10C4BC987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90F3B3-5A83-10BF-2910-0B8E54C61C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50" y="1213862"/>
            <a:ext cx="4785351" cy="19055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15A45A8-11D6-92EA-7851-98D094B52E8C}"/>
              </a:ext>
            </a:extLst>
          </p:cNvPr>
          <p:cNvSpPr txBox="1"/>
          <p:nvPr/>
        </p:nvSpPr>
        <p:spPr>
          <a:xfrm>
            <a:off x="3105151" y="6084666"/>
            <a:ext cx="299085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Source: Jimenez et al (2024), licensed </a:t>
            </a:r>
            <a:r>
              <a:rPr lang="en-US" sz="1400" dirty="0">
                <a:hlinkClick r:id="rId3"/>
              </a:rPr>
              <a:t>CC-BY 4.0</a:t>
            </a:r>
            <a:endParaRPr lang="en-US" sz="1400" dirty="0"/>
          </a:p>
          <a:p>
            <a:r>
              <a:rPr lang="en-US" sz="1400" dirty="0">
                <a:hlinkClick r:id="rId4"/>
              </a:rPr>
              <a:t>https://arxiv.org/abs/2310.06770</a:t>
            </a:r>
            <a:r>
              <a:rPr lang="en-US" sz="1400" dirty="0"/>
              <a:t>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B10C1B-3E69-4E4D-F8C1-FEA03AFB74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013" y="3268987"/>
            <a:ext cx="4135948" cy="24949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7670301-8E03-7189-143B-A5E7E3148344}"/>
              </a:ext>
            </a:extLst>
          </p:cNvPr>
          <p:cNvSpPr txBox="1"/>
          <p:nvPr/>
        </p:nvSpPr>
        <p:spPr>
          <a:xfrm>
            <a:off x="6025277" y="6084666"/>
            <a:ext cx="267139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Plot data source: </a:t>
            </a:r>
            <a:r>
              <a:rPr lang="en-US" sz="1400" dirty="0">
                <a:hlinkClick r:id="rId6"/>
              </a:rPr>
              <a:t>https://www.swebench.com/</a:t>
            </a:r>
            <a:r>
              <a:rPr lang="en-US" sz="1400" dirty="0"/>
              <a:t> (2025-06-21)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7F7CA36-244B-B862-9844-5BAED74B23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0132" y="1359323"/>
            <a:ext cx="6941251" cy="455003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9CB32F0-4886-0321-71CF-1D90C5D40DD8}"/>
              </a:ext>
            </a:extLst>
          </p:cNvPr>
          <p:cNvCxnSpPr/>
          <p:nvPr/>
        </p:nvCxnSpPr>
        <p:spPr>
          <a:xfrm>
            <a:off x="614873" y="4441849"/>
            <a:ext cx="2534856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59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1ADC0-45AE-ACAA-1E07-1524A017D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ScaDS.AI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2958E-4FF6-0FBA-85A0-3127E697960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5618409" cy="455003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spc="-1" dirty="0">
                <a:solidFill>
                  <a:schemeClr val="dk2"/>
                </a:solidFill>
                <a:latin typeface="Open Sans"/>
                <a:ea typeface="Open Sans"/>
              </a:rPr>
              <a:t>part of Germany’s AI strategy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spc="-1" dirty="0">
                <a:solidFill>
                  <a:schemeClr val="dk2"/>
                </a:solidFill>
                <a:latin typeface="Open Sans"/>
                <a:ea typeface="Open Sans"/>
              </a:rPr>
              <a:t>one of 6 AI </a:t>
            </a:r>
            <a:r>
              <a:rPr lang="en-GB" sz="2000" spc="-1" dirty="0" err="1">
                <a:solidFill>
                  <a:schemeClr val="dk2"/>
                </a:solidFill>
                <a:latin typeface="Open Sans"/>
                <a:ea typeface="Open Sans"/>
              </a:rPr>
              <a:t>centers</a:t>
            </a:r>
            <a:r>
              <a:rPr lang="en-GB" sz="2000" spc="-1" dirty="0">
                <a:solidFill>
                  <a:schemeClr val="dk2"/>
                </a:solidFill>
                <a:latin typeface="Open Sans"/>
                <a:ea typeface="Open Sans"/>
              </a:rPr>
              <a:t> in Germany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spc="-1" dirty="0">
                <a:solidFill>
                  <a:schemeClr val="dk2"/>
                </a:solidFill>
                <a:latin typeface="Open Sans"/>
                <a:ea typeface="Open Sans"/>
              </a:rPr>
              <a:t>Technical focus on Big Data, Artificial Intelligence, HPC, Mathematical Foundations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spc="-1" dirty="0">
                <a:solidFill>
                  <a:schemeClr val="dk2"/>
                </a:solidFill>
                <a:latin typeface="Open Sans"/>
                <a:ea typeface="Open Sans"/>
              </a:rPr>
              <a:t>Applications in Life Science, Medicine, Earth Science,…</a:t>
            </a:r>
          </a:p>
          <a:p>
            <a:endParaRPr lang="LID4096" sz="2000" dirty="0"/>
          </a:p>
        </p:txBody>
      </p:sp>
      <p:pic>
        <p:nvPicPr>
          <p:cNvPr id="4" name="Grafik 4">
            <a:extLst>
              <a:ext uri="{FF2B5EF4-FFF2-40B4-BE49-F238E27FC236}">
                <a16:creationId xmlns:a16="http://schemas.microsoft.com/office/drawing/2014/main" id="{425D7150-6392-BFE1-8CD3-1458B4CD3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7878890" y="3824596"/>
            <a:ext cx="2646110" cy="1075932"/>
          </a:xfrm>
          <a:prstGeom prst="rect">
            <a:avLst/>
          </a:prstGeom>
          <a:ln w="0">
            <a:noFill/>
          </a:ln>
        </p:spPr>
      </p:pic>
      <p:sp>
        <p:nvSpPr>
          <p:cNvPr id="5" name="Textplatzhalter 2">
            <a:extLst>
              <a:ext uri="{FF2B5EF4-FFF2-40B4-BE49-F238E27FC236}">
                <a16:creationId xmlns:a16="http://schemas.microsoft.com/office/drawing/2014/main" id="{2B470D7E-6427-F118-817C-D8EF103B175A}"/>
              </a:ext>
            </a:extLst>
          </p:cNvPr>
          <p:cNvSpPr/>
          <p:nvPr/>
        </p:nvSpPr>
        <p:spPr>
          <a:xfrm>
            <a:off x="7878890" y="4943490"/>
            <a:ext cx="2869742" cy="466882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5993FF-8DBA-2BFA-A80E-C87E73F60C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8006" y="313137"/>
            <a:ext cx="4021103" cy="2825024"/>
          </a:xfrm>
          <a:prstGeom prst="rect">
            <a:avLst/>
          </a:prstGeom>
        </p:spPr>
      </p:pic>
      <p:sp>
        <p:nvSpPr>
          <p:cNvPr id="7" name="Rechteck: abgerundete Ecken 28">
            <a:extLst>
              <a:ext uri="{FF2B5EF4-FFF2-40B4-BE49-F238E27FC236}">
                <a16:creationId xmlns:a16="http://schemas.microsoft.com/office/drawing/2014/main" id="{BD11538B-EA84-3099-4551-3FCA58AA08F8}"/>
              </a:ext>
            </a:extLst>
          </p:cNvPr>
          <p:cNvSpPr/>
          <p:nvPr/>
        </p:nvSpPr>
        <p:spPr>
          <a:xfrm>
            <a:off x="4700235" y="5766129"/>
            <a:ext cx="2387306" cy="943223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85987" algn="just">
              <a:lnSpc>
                <a:spcPct val="150000"/>
              </a:lnSpc>
            </a:pPr>
            <a:endParaRPr lang="en-US" sz="1200" dirty="0">
              <a:solidFill>
                <a:srgbClr val="00305E"/>
              </a:solidFill>
            </a:endParaRPr>
          </a:p>
        </p:txBody>
      </p:sp>
      <p:pic>
        <p:nvPicPr>
          <p:cNvPr id="8" name="Bild 30">
            <a:extLst>
              <a:ext uri="{FF2B5EF4-FFF2-40B4-BE49-F238E27FC236}">
                <a16:creationId xmlns:a16="http://schemas.microsoft.com/office/drawing/2014/main" id="{2CBF7528-62D6-BCD5-567D-7F55F3D35D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0235" y="4442908"/>
            <a:ext cx="1196260" cy="362875"/>
          </a:xfrm>
          <a:prstGeom prst="rect">
            <a:avLst/>
          </a:prstGeom>
        </p:spPr>
      </p:pic>
      <p:grpSp>
        <p:nvGrpSpPr>
          <p:cNvPr id="9" name="Gruppieren 19">
            <a:extLst>
              <a:ext uri="{FF2B5EF4-FFF2-40B4-BE49-F238E27FC236}">
                <a16:creationId xmlns:a16="http://schemas.microsoft.com/office/drawing/2014/main" id="{241B2CCB-6C00-0E00-F379-13E4AD0FBA19}"/>
              </a:ext>
            </a:extLst>
          </p:cNvPr>
          <p:cNvGrpSpPr/>
          <p:nvPr/>
        </p:nvGrpSpPr>
        <p:grpSpPr>
          <a:xfrm>
            <a:off x="1930250" y="3659025"/>
            <a:ext cx="3852449" cy="1524603"/>
            <a:chOff x="1839438" y="2588982"/>
            <a:chExt cx="7389125" cy="2932194"/>
          </a:xfrm>
        </p:grpSpPr>
        <p:pic>
          <p:nvPicPr>
            <p:cNvPr id="10" name="Grafik 20">
              <a:extLst>
                <a:ext uri="{FF2B5EF4-FFF2-40B4-BE49-F238E27FC236}">
                  <a16:creationId xmlns:a16="http://schemas.microsoft.com/office/drawing/2014/main" id="{1AA20308-9502-509D-AB20-490C52C830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4865" y="3229215"/>
              <a:ext cx="3019652" cy="2291961"/>
            </a:xfrm>
            <a:prstGeom prst="rect">
              <a:avLst/>
            </a:prstGeom>
          </p:spPr>
        </p:pic>
        <p:pic>
          <p:nvPicPr>
            <p:cNvPr id="11" name="Grafik 23">
              <a:extLst>
                <a:ext uri="{FF2B5EF4-FFF2-40B4-BE49-F238E27FC236}">
                  <a16:creationId xmlns:a16="http://schemas.microsoft.com/office/drawing/2014/main" id="{5FFD5F7F-1F94-EC46-2907-550EB8B237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74"/>
            <a:stretch/>
          </p:blipFill>
          <p:spPr>
            <a:xfrm>
              <a:off x="1839438" y="2728057"/>
              <a:ext cx="1720881" cy="1148090"/>
            </a:xfrm>
            <a:prstGeom prst="rect">
              <a:avLst/>
            </a:prstGeom>
          </p:spPr>
        </p:pic>
        <p:pic>
          <p:nvPicPr>
            <p:cNvPr id="12" name="Bild 10">
              <a:extLst>
                <a:ext uri="{FF2B5EF4-FFF2-40B4-BE49-F238E27FC236}">
                  <a16:creationId xmlns:a16="http://schemas.microsoft.com/office/drawing/2014/main" id="{384D6442-F362-266D-7194-2FAD51C163E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552923" y="2588982"/>
              <a:ext cx="1675640" cy="1152774"/>
            </a:xfrm>
            <a:prstGeom prst="rect">
              <a:avLst/>
            </a:prstGeom>
          </p:spPr>
        </p:pic>
      </p:grpSp>
      <p:pic>
        <p:nvPicPr>
          <p:cNvPr id="14" name="Bild 27">
            <a:extLst>
              <a:ext uri="{FF2B5EF4-FFF2-40B4-BE49-F238E27FC236}">
                <a16:creationId xmlns:a16="http://schemas.microsoft.com/office/drawing/2014/main" id="{4C907FD8-9619-67EF-792D-F383CDEE16E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48541" y="4547764"/>
            <a:ext cx="778097" cy="372411"/>
          </a:xfrm>
          <a:prstGeom prst="rect">
            <a:avLst/>
          </a:prstGeom>
        </p:spPr>
      </p:pic>
      <p:pic>
        <p:nvPicPr>
          <p:cNvPr id="15" name="Bild 28">
            <a:extLst>
              <a:ext uri="{FF2B5EF4-FFF2-40B4-BE49-F238E27FC236}">
                <a16:creationId xmlns:a16="http://schemas.microsoft.com/office/drawing/2014/main" id="{FDC0B225-3BE2-37AB-0DC6-AF54B7AEFF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19720" y="4937019"/>
            <a:ext cx="621080" cy="267131"/>
          </a:xfrm>
          <a:prstGeom prst="rect">
            <a:avLst/>
          </a:prstGeom>
        </p:spPr>
      </p:pic>
      <p:pic>
        <p:nvPicPr>
          <p:cNvPr id="16" name="Bild 26">
            <a:extLst>
              <a:ext uri="{FF2B5EF4-FFF2-40B4-BE49-F238E27FC236}">
                <a16:creationId xmlns:a16="http://schemas.microsoft.com/office/drawing/2014/main" id="{D705F6FD-F4E4-A867-29EB-A9AAC427311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59774" y="4900528"/>
            <a:ext cx="671688" cy="325558"/>
          </a:xfrm>
          <a:prstGeom prst="rect">
            <a:avLst/>
          </a:prstGeom>
        </p:spPr>
      </p:pic>
      <p:pic>
        <p:nvPicPr>
          <p:cNvPr id="17" name="Grafik 10">
            <a:extLst>
              <a:ext uri="{FF2B5EF4-FFF2-40B4-BE49-F238E27FC236}">
                <a16:creationId xmlns:a16="http://schemas.microsoft.com/office/drawing/2014/main" id="{F6AAD345-883B-1A8D-9182-80D29977E9B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829" y="4982376"/>
            <a:ext cx="742758" cy="202705"/>
          </a:xfrm>
          <a:prstGeom prst="rect">
            <a:avLst/>
          </a:prstGeom>
        </p:spPr>
      </p:pic>
      <p:pic>
        <p:nvPicPr>
          <p:cNvPr id="18" name="Grafik 11">
            <a:extLst>
              <a:ext uri="{FF2B5EF4-FFF2-40B4-BE49-F238E27FC236}">
                <a16:creationId xmlns:a16="http://schemas.microsoft.com/office/drawing/2014/main" id="{4A29CBFE-C802-FAE1-2EFD-0869B81F33C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676" y="4927491"/>
            <a:ext cx="578577" cy="286188"/>
          </a:xfrm>
          <a:prstGeom prst="rect">
            <a:avLst/>
          </a:prstGeom>
        </p:spPr>
      </p:pic>
      <p:pic>
        <p:nvPicPr>
          <p:cNvPr id="19" name="Grafik 12">
            <a:extLst>
              <a:ext uri="{FF2B5EF4-FFF2-40B4-BE49-F238E27FC236}">
                <a16:creationId xmlns:a16="http://schemas.microsoft.com/office/drawing/2014/main" id="{117E9D95-7321-A713-8013-E32D16417C2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298" y="5256227"/>
            <a:ext cx="897837" cy="251467"/>
          </a:xfrm>
          <a:prstGeom prst="rect">
            <a:avLst/>
          </a:prstGeom>
        </p:spPr>
      </p:pic>
      <p:pic>
        <p:nvPicPr>
          <p:cNvPr id="20" name="Grafik 14">
            <a:extLst>
              <a:ext uri="{FF2B5EF4-FFF2-40B4-BE49-F238E27FC236}">
                <a16:creationId xmlns:a16="http://schemas.microsoft.com/office/drawing/2014/main" id="{42DB610E-5D8D-0D68-213A-9C9CBDAA685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35112" y="5274727"/>
            <a:ext cx="1508337" cy="23259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5512A38-00E2-F506-51BD-BCFFFC0B32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23" y="5293003"/>
            <a:ext cx="1333729" cy="239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7">
            <a:extLst>
              <a:ext uri="{FF2B5EF4-FFF2-40B4-BE49-F238E27FC236}">
                <a16:creationId xmlns:a16="http://schemas.microsoft.com/office/drawing/2014/main" id="{A2FF20D1-6ACD-C554-1E3C-DF6E57127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783" y="4610554"/>
            <a:ext cx="707660" cy="208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Grafik 17">
            <a:extLst>
              <a:ext uri="{FF2B5EF4-FFF2-40B4-BE49-F238E27FC236}">
                <a16:creationId xmlns:a16="http://schemas.microsoft.com/office/drawing/2014/main" id="{7B0A689D-5146-1E3A-195E-B690AE8354D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986430" y="5299287"/>
            <a:ext cx="1015013" cy="308270"/>
          </a:xfrm>
          <a:prstGeom prst="rect">
            <a:avLst/>
          </a:prstGeom>
        </p:spPr>
      </p:pic>
      <p:sp>
        <p:nvSpPr>
          <p:cNvPr id="24" name="Geschweifte Klammer rechts 2">
            <a:extLst>
              <a:ext uri="{FF2B5EF4-FFF2-40B4-BE49-F238E27FC236}">
                <a16:creationId xmlns:a16="http://schemas.microsoft.com/office/drawing/2014/main" id="{D7526A76-C99D-1849-952D-380B44BC52BE}"/>
              </a:ext>
            </a:extLst>
          </p:cNvPr>
          <p:cNvSpPr/>
          <p:nvPr/>
        </p:nvSpPr>
        <p:spPr>
          <a:xfrm>
            <a:off x="7013366" y="3335216"/>
            <a:ext cx="495607" cy="2537112"/>
          </a:xfrm>
          <a:prstGeom prst="rightBrace">
            <a:avLst>
              <a:gd name="adj1" fmla="val 294315"/>
              <a:gd name="adj2" fmla="val 50448"/>
            </a:avLst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5" name="Grafik 9">
            <a:extLst>
              <a:ext uri="{FF2B5EF4-FFF2-40B4-BE49-F238E27FC236}">
                <a16:creationId xmlns:a16="http://schemas.microsoft.com/office/drawing/2014/main" id="{77BF7964-3C1B-E0FA-4137-CA586D460C5E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654" y="4280288"/>
            <a:ext cx="1622395" cy="681213"/>
          </a:xfrm>
          <a:prstGeom prst="rect">
            <a:avLst/>
          </a:prstGeom>
        </p:spPr>
      </p:pic>
      <p:pic>
        <p:nvPicPr>
          <p:cNvPr id="26" name="Picture 2" descr="Vector Maps of Germany | Free Vector Maps">
            <a:extLst>
              <a:ext uri="{FF2B5EF4-FFF2-40B4-BE49-F238E27FC236}">
                <a16:creationId xmlns:a16="http://schemas.microsoft.com/office/drawing/2014/main" id="{F8F49F46-1B76-62EB-F351-3646358754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67" r="24593" b="5557"/>
          <a:stretch/>
        </p:blipFill>
        <p:spPr bwMode="auto">
          <a:xfrm>
            <a:off x="3712120" y="3335216"/>
            <a:ext cx="548620" cy="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Grafik 33">
            <a:extLst>
              <a:ext uri="{FF2B5EF4-FFF2-40B4-BE49-F238E27FC236}">
                <a16:creationId xmlns:a16="http://schemas.microsoft.com/office/drawing/2014/main" id="{788E0762-66F8-D886-ADE9-D3C80728C31A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456" y="3694464"/>
            <a:ext cx="179032" cy="135520"/>
          </a:xfrm>
          <a:prstGeom prst="rect">
            <a:avLst/>
          </a:prstGeom>
        </p:spPr>
      </p:pic>
      <p:sp>
        <p:nvSpPr>
          <p:cNvPr id="28" name="Oval 27">
            <a:extLst>
              <a:ext uri="{FF2B5EF4-FFF2-40B4-BE49-F238E27FC236}">
                <a16:creationId xmlns:a16="http://schemas.microsoft.com/office/drawing/2014/main" id="{456DA2C3-4169-7910-082F-200B5B7D18E2}"/>
              </a:ext>
            </a:extLst>
          </p:cNvPr>
          <p:cNvSpPr/>
          <p:nvPr/>
        </p:nvSpPr>
        <p:spPr>
          <a:xfrm>
            <a:off x="3403488" y="4159840"/>
            <a:ext cx="157908" cy="157908"/>
          </a:xfrm>
          <a:prstGeom prst="ellipse">
            <a:avLst/>
          </a:prstGeom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2DB10613-1FF9-CEF9-6F9A-6E7805C819E7}"/>
              </a:ext>
            </a:extLst>
          </p:cNvPr>
          <p:cNvSpPr/>
          <p:nvPr/>
        </p:nvSpPr>
        <p:spPr>
          <a:xfrm>
            <a:off x="4082018" y="4347535"/>
            <a:ext cx="157908" cy="157908"/>
          </a:xfrm>
          <a:prstGeom prst="ellipse">
            <a:avLst/>
          </a:prstGeom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DA053C-30E8-90EC-578C-0421E240122D}"/>
              </a:ext>
            </a:extLst>
          </p:cNvPr>
          <p:cNvSpPr txBox="1"/>
          <p:nvPr/>
        </p:nvSpPr>
        <p:spPr>
          <a:xfrm>
            <a:off x="3673797" y="6224655"/>
            <a:ext cx="4206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hlinkClick r:id="rId23"/>
              </a:rPr>
              <a:t>http://scads.ai/</a:t>
            </a:r>
            <a:r>
              <a:rPr lang="en-GB" sz="1400" dirty="0"/>
              <a:t> </a:t>
            </a:r>
          </a:p>
          <a:p>
            <a:pPr algn="ctr"/>
            <a:r>
              <a:rPr lang="en-GB" sz="1400" dirty="0"/>
              <a:t>Map image source: </a:t>
            </a:r>
            <a:r>
              <a:rPr lang="en-GB" sz="1400" dirty="0">
                <a:hlinkClick r:id="rId24"/>
              </a:rPr>
              <a:t>https://ki-zentren.net/</a:t>
            </a:r>
            <a:r>
              <a:rPr lang="en-GB" sz="1400" dirty="0"/>
              <a:t> </a:t>
            </a:r>
            <a:endParaRPr lang="LID4096" sz="1400" dirty="0"/>
          </a:p>
        </p:txBody>
      </p:sp>
    </p:spTree>
    <p:extLst>
      <p:ext uri="{BB962C8B-B14F-4D97-AF65-F5344CB8AC3E}">
        <p14:creationId xmlns:p14="http://schemas.microsoft.com/office/powerpoint/2010/main" val="164937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94773-D2A5-0A44-913B-E545FFE45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AI-generated Code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E6F71-86BB-ED3C-7ED3-984382DE58A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3845590" cy="4550036"/>
          </a:xfrm>
        </p:spPr>
        <p:txBody>
          <a:bodyPr/>
          <a:lstStyle/>
          <a:p>
            <a:r>
              <a:rPr lang="en-GB" sz="2300" dirty="0"/>
              <a:t>… appears online </a:t>
            </a:r>
            <a:br>
              <a:rPr lang="en-GB" sz="2300" dirty="0"/>
            </a:br>
            <a:r>
              <a:rPr lang="en-GB" sz="2300" dirty="0"/>
              <a:t>more and more</a:t>
            </a:r>
          </a:p>
          <a:p>
            <a:endParaRPr lang="en-GB" sz="2300" dirty="0"/>
          </a:p>
          <a:p>
            <a:r>
              <a:rPr lang="en-GB" sz="2300" dirty="0"/>
              <a:t>Indicator: Share of AI-generated code to Python-Contributions on Github.com</a:t>
            </a:r>
          </a:p>
          <a:p>
            <a:endParaRPr lang="en-GB" sz="2300" dirty="0"/>
          </a:p>
          <a:p>
            <a:r>
              <a:rPr lang="en-GB" sz="2300" dirty="0">
                <a:solidFill>
                  <a:schemeClr val="bg1">
                    <a:lumMod val="65000"/>
                  </a:schemeClr>
                </a:solidFill>
              </a:rPr>
              <a:t>(Hint: Presumable not submitted by AI-agents, but by humans using ChatGPT)</a:t>
            </a:r>
            <a:endParaRPr lang="LID4096" sz="23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7FB540-D6FC-D5F4-9591-C4833D4DC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5806" y="3256079"/>
            <a:ext cx="7525800" cy="22005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C7CCD0D-7E76-4FA4-8B07-32BB92E022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549" y="1312944"/>
            <a:ext cx="7054587" cy="466956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9797E08-4722-6E50-5257-D9FCAFAE8AF4}"/>
              </a:ext>
            </a:extLst>
          </p:cNvPr>
          <p:cNvSpPr txBox="1"/>
          <p:nvPr/>
        </p:nvSpPr>
        <p:spPr>
          <a:xfrm>
            <a:off x="3613825" y="6163099"/>
            <a:ext cx="100810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Source: Daniotti et al (2025), licensed </a:t>
            </a:r>
            <a:r>
              <a:rPr lang="en-GB" dirty="0">
                <a:hlinkClick r:id="rId4"/>
              </a:rPr>
              <a:t>CC-BY 4.0</a:t>
            </a:r>
            <a:endParaRPr lang="en-GB" dirty="0"/>
          </a:p>
          <a:p>
            <a:r>
              <a:rPr lang="LID4096" dirty="0">
                <a:hlinkClick r:id="rId5"/>
              </a:rPr>
              <a:t>https://arxiv.org/abs/2506.08945</a:t>
            </a:r>
            <a:r>
              <a:rPr lang="en-GB" dirty="0"/>
              <a:t> 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2659127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D22B4AEA-AE6C-FD66-669C-7BA07F80E6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231" b="2905"/>
          <a:stretch/>
        </p:blipFill>
        <p:spPr>
          <a:xfrm>
            <a:off x="3037398" y="4770618"/>
            <a:ext cx="7073146" cy="12753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FC003A-742E-1FFE-25B6-AD857AC19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10629165" cy="812280"/>
          </a:xfrm>
        </p:spPr>
        <p:txBody>
          <a:bodyPr/>
          <a:lstStyle/>
          <a:p>
            <a:r>
              <a:rPr lang="en-US" sz="3600" dirty="0"/>
              <a:t>Large-Language Models for Data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CF8C3-2EFE-F0BC-5A88-2AB86CA40E4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32738"/>
          </a:xfrm>
        </p:spPr>
        <p:txBody>
          <a:bodyPr/>
          <a:lstStyle/>
          <a:p>
            <a:r>
              <a:rPr lang="en-US" dirty="0" err="1"/>
              <a:t>Analysing</a:t>
            </a:r>
            <a:r>
              <a:rPr lang="en-US" dirty="0"/>
              <a:t> images using ChatGPT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A8BADB-F679-43B5-4D97-04EB525A9E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771" t="-2992" b="55"/>
          <a:stretch/>
        </p:blipFill>
        <p:spPr>
          <a:xfrm>
            <a:off x="3450145" y="2177142"/>
            <a:ext cx="3123826" cy="2593475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42AFBFD-71A9-9877-111B-C26F0C2522BB}"/>
              </a:ext>
            </a:extLst>
          </p:cNvPr>
          <p:cNvCxnSpPr>
            <a:cxnSpLocks/>
          </p:cNvCxnSpPr>
          <p:nvPr/>
        </p:nvCxnSpPr>
        <p:spPr>
          <a:xfrm>
            <a:off x="4182386" y="5661163"/>
            <a:ext cx="3642720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64C048E-E114-ADD0-2B70-40E62D9B4836}"/>
              </a:ext>
            </a:extLst>
          </p:cNvPr>
          <p:cNvSpPr txBox="1"/>
          <p:nvPr/>
        </p:nvSpPr>
        <p:spPr>
          <a:xfrm>
            <a:off x="130288" y="2529033"/>
            <a:ext cx="2782956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Prompt: </a:t>
            </a:r>
            <a:br>
              <a:rPr lang="en-US" sz="2400" dirty="0"/>
            </a:br>
            <a:r>
              <a:rPr lang="en-US" sz="2400" dirty="0"/>
              <a:t>“Please segment the nuclei in the blue channel of the image”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461E47-145D-9F51-0FB9-D8084E8032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2769"/>
          <a:stretch/>
        </p:blipFill>
        <p:spPr>
          <a:xfrm>
            <a:off x="3037398" y="1899470"/>
            <a:ext cx="7073146" cy="28711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E64FCB-7054-3BD7-CDB0-D493BD12176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61" t="1256" r="5504" b="3167"/>
          <a:stretch/>
        </p:blipFill>
        <p:spPr>
          <a:xfrm>
            <a:off x="7825106" y="155313"/>
            <a:ext cx="4252777" cy="6550286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241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7425D-BDA7-95C0-D796-950143597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Large-Language Models for Data Analysis</a:t>
            </a:r>
            <a:endParaRPr lang="LID4096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EE97B9-5BE0-6D87-85DC-B215B2CCE64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17806"/>
          </a:xfrm>
        </p:spPr>
        <p:txBody>
          <a:bodyPr/>
          <a:lstStyle/>
          <a:p>
            <a:r>
              <a:rPr lang="en-GB" dirty="0"/>
              <a:t>Learn more… [shameless self-advertisement]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D24BD4-7407-2C14-4106-61D326178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6148" y="2166026"/>
            <a:ext cx="5208227" cy="384891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A3DE534-5861-95CD-8BE4-96B0E3F10921}"/>
              </a:ext>
            </a:extLst>
          </p:cNvPr>
          <p:cNvSpPr txBox="1"/>
          <p:nvPr/>
        </p:nvSpPr>
        <p:spPr>
          <a:xfrm>
            <a:off x="3325245" y="6067983"/>
            <a:ext cx="487841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100" dirty="0">
                <a:hlinkClick r:id="rId3"/>
              </a:rPr>
              <a:t>https://www.nature.com/articles/s43588-025-00781-1</a:t>
            </a:r>
            <a:r>
              <a:rPr lang="en-GB" sz="1100" dirty="0"/>
              <a:t> </a:t>
            </a:r>
          </a:p>
          <a:p>
            <a:r>
              <a:rPr lang="en-GB" sz="1100" dirty="0">
                <a:hlinkClick r:id="rId4"/>
              </a:rPr>
              <a:t>https://www.biorxiv.org/content/10.1101/2024.04.19.590278v3</a:t>
            </a:r>
            <a:r>
              <a:rPr lang="en-GB" sz="1100" dirty="0"/>
              <a:t> </a:t>
            </a:r>
          </a:p>
          <a:p>
            <a:r>
              <a:rPr lang="LID4096" sz="1100" dirty="0">
                <a:hlinkClick r:id="rId5"/>
              </a:rPr>
              <a:t>https://www.youtube.com/watch?v=9dtVlVwk2eg&amp;list=PLZkHu66nUK_5WEroAgMKrvkD1Ue2XC93w&amp;index=24</a:t>
            </a:r>
            <a:r>
              <a:rPr lang="en-GB" sz="1100" dirty="0"/>
              <a:t> </a:t>
            </a:r>
            <a:endParaRPr lang="LID4096" sz="11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058434A-AA73-777D-7D14-7E42B58D99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256" y="3560323"/>
            <a:ext cx="5012987" cy="234760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F34CD60-3D24-FA8C-E0B9-D7C8F2EAB4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59770" y="1761873"/>
            <a:ext cx="4504879" cy="255420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66335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3FEA159-491B-1466-3A01-D31293DB3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Collaborative Learning with AI Assistants</a:t>
            </a:r>
            <a:endParaRPr lang="LID4096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0B86D31-D7E5-0039-E6E0-B88D7363948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/>
              <a:t>We all learn in parallel how to use GenAI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/>
              <a:t>Many of us hide how we use it from others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600" dirty="0"/>
              <a:t>Some are to shy to share how they use GenAI</a:t>
            </a:r>
            <a:endParaRPr lang="LID4096" sz="36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30206BC-7C50-1426-61C2-7F812C7DC580}"/>
              </a:ext>
            </a:extLst>
          </p:cNvPr>
          <p:cNvGrpSpPr>
            <a:grpSpLocks noChangeAspect="1"/>
          </p:cNvGrpSpPr>
          <p:nvPr/>
        </p:nvGrpSpPr>
        <p:grpSpPr>
          <a:xfrm>
            <a:off x="3433600" y="3796586"/>
            <a:ext cx="862012" cy="1998425"/>
            <a:chOff x="621102" y="2631056"/>
            <a:chExt cx="379563" cy="879951"/>
          </a:xfrm>
          <a:solidFill>
            <a:srgbClr val="6CAF69"/>
          </a:solidFill>
        </p:grpSpPr>
        <p:sp>
          <p:nvSpPr>
            <p:cNvPr id="7" name="Smiley Face 6">
              <a:extLst>
                <a:ext uri="{FF2B5EF4-FFF2-40B4-BE49-F238E27FC236}">
                  <a16:creationId xmlns:a16="http://schemas.microsoft.com/office/drawing/2014/main" id="{E19239B1-C80C-0871-0C78-2AF130CA7866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A6E3B2B-DC8A-CFCF-FACF-5B03E1438242}"/>
                </a:ext>
              </a:extLst>
            </p:cNvPr>
            <p:cNvCxnSpPr>
              <a:stCxn id="7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E9FD36F-C3E6-EB65-14D2-1F19471DB468}"/>
                </a:ext>
              </a:extLst>
            </p:cNvPr>
            <p:cNvCxnSpPr>
              <a:stCxn id="7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A5790B7-CB5A-2C40-45EE-5415F34B55AE}"/>
                </a:ext>
              </a:extLst>
            </p:cNvPr>
            <p:cNvCxnSpPr>
              <a:stCxn id="7" idx="4"/>
            </p:cNvCxnSpPr>
            <p:nvPr/>
          </p:nvCxnSpPr>
          <p:spPr>
            <a:xfrm flipH="1">
              <a:off x="671856" y="2993365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C0C0D3C7-2D4C-5F11-D129-852362442F29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FF246A2-8A15-9170-FB43-13397F424F20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F5E6449-99BC-A4A2-9F94-0855C68CE4DB}"/>
              </a:ext>
            </a:extLst>
          </p:cNvPr>
          <p:cNvGrpSpPr/>
          <p:nvPr/>
        </p:nvGrpSpPr>
        <p:grpSpPr>
          <a:xfrm>
            <a:off x="1666871" y="3777482"/>
            <a:ext cx="1099659" cy="1451191"/>
            <a:chOff x="2653878" y="3541254"/>
            <a:chExt cx="1099659" cy="1451191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6EF47200-B698-DA26-A9B3-346D90EC8EE8}"/>
                </a:ext>
              </a:extLst>
            </p:cNvPr>
            <p:cNvSpPr/>
            <p:nvPr/>
          </p:nvSpPr>
          <p:spPr>
            <a:xfrm>
              <a:off x="2862286" y="3541254"/>
              <a:ext cx="891251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9337A0E-BA16-4654-384D-8570933E2AF9}"/>
                </a:ext>
              </a:extLst>
            </p:cNvPr>
            <p:cNvSpPr/>
            <p:nvPr/>
          </p:nvSpPr>
          <p:spPr>
            <a:xfrm>
              <a:off x="3014686" y="3693654"/>
              <a:ext cx="700205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9B1F9F1-3F49-2FD0-69F7-0233978B88E5}"/>
                </a:ext>
              </a:extLst>
            </p:cNvPr>
            <p:cNvSpPr/>
            <p:nvPr/>
          </p:nvSpPr>
          <p:spPr>
            <a:xfrm>
              <a:off x="2748532" y="3731863"/>
              <a:ext cx="891251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B6E4455B-C407-C52D-68BC-B830E652CF89}"/>
                </a:ext>
              </a:extLst>
            </p:cNvPr>
            <p:cNvSpPr/>
            <p:nvPr/>
          </p:nvSpPr>
          <p:spPr>
            <a:xfrm>
              <a:off x="2653878" y="3560358"/>
              <a:ext cx="891251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22433A63-6F67-4C11-68A0-EC872DEBD223}"/>
                </a:ext>
              </a:extLst>
            </p:cNvPr>
            <p:cNvSpPr/>
            <p:nvPr/>
          </p:nvSpPr>
          <p:spPr>
            <a:xfrm>
              <a:off x="2709886" y="3655445"/>
              <a:ext cx="891251" cy="592387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C4656114-16BC-8582-7D21-147EBC252A8A}"/>
                </a:ext>
              </a:extLst>
            </p:cNvPr>
            <p:cNvSpPr/>
            <p:nvPr/>
          </p:nvSpPr>
          <p:spPr>
            <a:xfrm>
              <a:off x="2862286" y="3731863"/>
              <a:ext cx="567161" cy="575250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B185FEF-5FB0-36F4-6BB7-DDE667B8968D}"/>
                </a:ext>
              </a:extLst>
            </p:cNvPr>
            <p:cNvSpPr txBox="1"/>
            <p:nvPr/>
          </p:nvSpPr>
          <p:spPr>
            <a:xfrm>
              <a:off x="2748532" y="4623113"/>
              <a:ext cx="10050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LLM</a:t>
              </a:r>
              <a:endParaRPr lang="LID4096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7DFEEA1-B8A8-BCBE-B75E-1484184FA9AF}"/>
              </a:ext>
            </a:extLst>
          </p:cNvPr>
          <p:cNvGrpSpPr>
            <a:grpSpLocks noChangeAspect="1"/>
          </p:cNvGrpSpPr>
          <p:nvPr/>
        </p:nvGrpSpPr>
        <p:grpSpPr>
          <a:xfrm>
            <a:off x="7258841" y="3777482"/>
            <a:ext cx="862012" cy="1998425"/>
            <a:chOff x="621102" y="2631056"/>
            <a:chExt cx="379563" cy="879951"/>
          </a:xfrm>
          <a:solidFill>
            <a:srgbClr val="6CAF69"/>
          </a:solidFill>
        </p:grpSpPr>
        <p:sp>
          <p:nvSpPr>
            <p:cNvPr id="22" name="Smiley Face 21">
              <a:extLst>
                <a:ext uri="{FF2B5EF4-FFF2-40B4-BE49-F238E27FC236}">
                  <a16:creationId xmlns:a16="http://schemas.microsoft.com/office/drawing/2014/main" id="{74E02D79-15BA-61EB-E252-B73144EAD180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009EE0"/>
            </a:solidFill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8CB1D0E-6F64-17C2-5228-0B9D2EEEE66D}"/>
                </a:ext>
              </a:extLst>
            </p:cNvPr>
            <p:cNvCxnSpPr>
              <a:stCxn id="22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837F303-C133-09D9-A24F-9C10F921C2C7}"/>
                </a:ext>
              </a:extLst>
            </p:cNvPr>
            <p:cNvCxnSpPr>
              <a:stCxn id="22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32EA17DD-BC10-82E0-27E2-E826EA9F417D}"/>
                </a:ext>
              </a:extLst>
            </p:cNvPr>
            <p:cNvCxnSpPr>
              <a:stCxn id="22" idx="4"/>
            </p:cNvCxnSpPr>
            <p:nvPr/>
          </p:nvCxnSpPr>
          <p:spPr>
            <a:xfrm flipH="1">
              <a:off x="671856" y="2993365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424CBD85-58CB-D7E9-09F8-21AEBDB89226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54D29DD-1026-A45C-1DB3-CB26F4FE08FD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F4B7C43-3287-948E-8E69-FFED23ED7D7C}"/>
              </a:ext>
            </a:extLst>
          </p:cNvPr>
          <p:cNvGrpSpPr/>
          <p:nvPr/>
        </p:nvGrpSpPr>
        <p:grpSpPr>
          <a:xfrm>
            <a:off x="8809351" y="3787642"/>
            <a:ext cx="1099659" cy="1451191"/>
            <a:chOff x="2653878" y="3541254"/>
            <a:chExt cx="1099659" cy="1451191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96FC9C32-6792-BCDA-7766-BD953A05FBE4}"/>
                </a:ext>
              </a:extLst>
            </p:cNvPr>
            <p:cNvSpPr/>
            <p:nvPr/>
          </p:nvSpPr>
          <p:spPr>
            <a:xfrm>
              <a:off x="2862286" y="3541254"/>
              <a:ext cx="891251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25B756D-5CE6-5166-E497-197BCDB91A9A}"/>
                </a:ext>
              </a:extLst>
            </p:cNvPr>
            <p:cNvSpPr/>
            <p:nvPr/>
          </p:nvSpPr>
          <p:spPr>
            <a:xfrm>
              <a:off x="3014686" y="3693654"/>
              <a:ext cx="700205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0C2B6040-DF4F-12C5-303F-E25DE799C71A}"/>
                </a:ext>
              </a:extLst>
            </p:cNvPr>
            <p:cNvSpPr/>
            <p:nvPr/>
          </p:nvSpPr>
          <p:spPr>
            <a:xfrm>
              <a:off x="2748532" y="3731863"/>
              <a:ext cx="891251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2FA19545-7887-797C-4BC0-6080982333CB}"/>
                </a:ext>
              </a:extLst>
            </p:cNvPr>
            <p:cNvSpPr/>
            <p:nvPr/>
          </p:nvSpPr>
          <p:spPr>
            <a:xfrm>
              <a:off x="2653878" y="3560358"/>
              <a:ext cx="891251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89A53BA5-7D81-0EF4-9FFF-2D6AF3A6DE70}"/>
                </a:ext>
              </a:extLst>
            </p:cNvPr>
            <p:cNvSpPr/>
            <p:nvPr/>
          </p:nvSpPr>
          <p:spPr>
            <a:xfrm>
              <a:off x="2709886" y="3655445"/>
              <a:ext cx="891251" cy="592387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DB0AAA3C-5791-4EC3-A2BE-172F4618CA7B}"/>
                </a:ext>
              </a:extLst>
            </p:cNvPr>
            <p:cNvSpPr/>
            <p:nvPr/>
          </p:nvSpPr>
          <p:spPr>
            <a:xfrm>
              <a:off x="2862286" y="3731863"/>
              <a:ext cx="567161" cy="575250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9B62622-8676-0383-21F3-46C9B88FADCB}"/>
                </a:ext>
              </a:extLst>
            </p:cNvPr>
            <p:cNvSpPr txBox="1"/>
            <p:nvPr/>
          </p:nvSpPr>
          <p:spPr>
            <a:xfrm>
              <a:off x="2748532" y="4623113"/>
              <a:ext cx="10050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LLM</a:t>
              </a:r>
              <a:endParaRPr lang="LID4096" dirty="0"/>
            </a:p>
          </p:txBody>
        </p:sp>
      </p:grpSp>
      <p:sp>
        <p:nvSpPr>
          <p:cNvPr id="36" name="Arrow: Left-Right 35">
            <a:extLst>
              <a:ext uri="{FF2B5EF4-FFF2-40B4-BE49-F238E27FC236}">
                <a16:creationId xmlns:a16="http://schemas.microsoft.com/office/drawing/2014/main" id="{EA2237BC-7AE1-BA75-14EC-6890F74882B7}"/>
              </a:ext>
            </a:extLst>
          </p:cNvPr>
          <p:cNvSpPr/>
          <p:nvPr/>
        </p:nvSpPr>
        <p:spPr>
          <a:xfrm>
            <a:off x="8186420" y="4076708"/>
            <a:ext cx="545862" cy="264160"/>
          </a:xfrm>
          <a:prstGeom prst="left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7" name="Arrow: Left-Right 36">
            <a:extLst>
              <a:ext uri="{FF2B5EF4-FFF2-40B4-BE49-F238E27FC236}">
                <a16:creationId xmlns:a16="http://schemas.microsoft.com/office/drawing/2014/main" id="{2EF2A2B7-E7C7-6315-3BF2-607CC4347E51}"/>
              </a:ext>
            </a:extLst>
          </p:cNvPr>
          <p:cNvSpPr/>
          <p:nvPr/>
        </p:nvSpPr>
        <p:spPr>
          <a:xfrm>
            <a:off x="2793084" y="4076708"/>
            <a:ext cx="545862" cy="264160"/>
          </a:xfrm>
          <a:prstGeom prst="left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8" name="Arrow: Left-Right 37">
            <a:extLst>
              <a:ext uri="{FF2B5EF4-FFF2-40B4-BE49-F238E27FC236}">
                <a16:creationId xmlns:a16="http://schemas.microsoft.com/office/drawing/2014/main" id="{3E18A02D-BB25-84C3-8877-6538C350A013}"/>
              </a:ext>
            </a:extLst>
          </p:cNvPr>
          <p:cNvSpPr/>
          <p:nvPr/>
        </p:nvSpPr>
        <p:spPr>
          <a:xfrm>
            <a:off x="5110224" y="3920196"/>
            <a:ext cx="1334004" cy="533543"/>
          </a:xfrm>
          <a:prstGeom prst="left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836828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F3A2-1D89-8DBB-1E12-C73C4872D8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332CBE7-18D0-08A7-6526-EBBFA7777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Collaborative Learning with AI Assistants</a:t>
            </a:r>
            <a:endParaRPr lang="LID4096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185F927-7A4C-A507-934B-C17B71A46DD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110198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/>
              <a:t>By introducing GenAI into our discussions, we could learn from each other, while using it transparently.</a:t>
            </a:r>
            <a:endParaRPr lang="LID4096" sz="28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8FEE2F0-AF00-F11D-C094-D6679EAAE05C}"/>
              </a:ext>
            </a:extLst>
          </p:cNvPr>
          <p:cNvGrpSpPr>
            <a:grpSpLocks noChangeAspect="1"/>
          </p:cNvGrpSpPr>
          <p:nvPr/>
        </p:nvGrpSpPr>
        <p:grpSpPr>
          <a:xfrm>
            <a:off x="3777610" y="2285996"/>
            <a:ext cx="862012" cy="1998425"/>
            <a:chOff x="621102" y="2631056"/>
            <a:chExt cx="379563" cy="879951"/>
          </a:xfrm>
          <a:solidFill>
            <a:srgbClr val="6CAF69"/>
          </a:solidFill>
        </p:grpSpPr>
        <p:sp>
          <p:nvSpPr>
            <p:cNvPr id="7" name="Smiley Face 6">
              <a:extLst>
                <a:ext uri="{FF2B5EF4-FFF2-40B4-BE49-F238E27FC236}">
                  <a16:creationId xmlns:a16="http://schemas.microsoft.com/office/drawing/2014/main" id="{C7AE1BC7-D83F-6219-0911-441694006915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F5F52B6B-6470-837C-50B1-E7C8EBEE45FB}"/>
                </a:ext>
              </a:extLst>
            </p:cNvPr>
            <p:cNvCxnSpPr>
              <a:stCxn id="7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8A0B4B6-6B13-9FD5-302E-E1C5CFF7E1D1}"/>
                </a:ext>
              </a:extLst>
            </p:cNvPr>
            <p:cNvCxnSpPr>
              <a:stCxn id="7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F404A73-8D9E-3720-8FF0-F85B37B00253}"/>
                </a:ext>
              </a:extLst>
            </p:cNvPr>
            <p:cNvCxnSpPr>
              <a:stCxn id="7" idx="4"/>
            </p:cNvCxnSpPr>
            <p:nvPr/>
          </p:nvCxnSpPr>
          <p:spPr>
            <a:xfrm flipH="1">
              <a:off x="671856" y="2993365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81E9F32-349F-4B3B-D7A4-C08E15493162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4E6A3DA-D3B6-8398-808A-98947AD2B4B8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2BA7922-E032-F246-AFC7-C1E4455CFC47}"/>
              </a:ext>
            </a:extLst>
          </p:cNvPr>
          <p:cNvGrpSpPr>
            <a:grpSpLocks noChangeAspect="1"/>
          </p:cNvGrpSpPr>
          <p:nvPr/>
        </p:nvGrpSpPr>
        <p:grpSpPr>
          <a:xfrm>
            <a:off x="7654973" y="2333139"/>
            <a:ext cx="862012" cy="1998425"/>
            <a:chOff x="621102" y="2631056"/>
            <a:chExt cx="379563" cy="879951"/>
          </a:xfrm>
          <a:solidFill>
            <a:srgbClr val="6CAF69"/>
          </a:solidFill>
        </p:grpSpPr>
        <p:sp>
          <p:nvSpPr>
            <p:cNvPr id="22" name="Smiley Face 21">
              <a:extLst>
                <a:ext uri="{FF2B5EF4-FFF2-40B4-BE49-F238E27FC236}">
                  <a16:creationId xmlns:a16="http://schemas.microsoft.com/office/drawing/2014/main" id="{2E82C3F4-EE02-9A62-9D0B-04E1AC4DE5CE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009EE0"/>
            </a:solidFill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996C838-DFFA-3039-72F6-62BAA17C9408}"/>
                </a:ext>
              </a:extLst>
            </p:cNvPr>
            <p:cNvCxnSpPr>
              <a:stCxn id="22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E4EBBDE-A3B3-F1A3-DB9F-74D87F0C19EF}"/>
                </a:ext>
              </a:extLst>
            </p:cNvPr>
            <p:cNvCxnSpPr>
              <a:stCxn id="22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24817FA-17C6-2C5F-6E81-DD50B7E6BE04}"/>
                </a:ext>
              </a:extLst>
            </p:cNvPr>
            <p:cNvCxnSpPr>
              <a:stCxn id="22" idx="4"/>
            </p:cNvCxnSpPr>
            <p:nvPr/>
          </p:nvCxnSpPr>
          <p:spPr>
            <a:xfrm flipH="1">
              <a:off x="671856" y="2993365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50C5E2B7-2C22-3A05-6A46-C31AD54561D9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26769560-73F7-814C-7A7C-1D0C67C3F7E8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179EDEB-2698-048B-7DA0-82299E43909C}"/>
              </a:ext>
            </a:extLst>
          </p:cNvPr>
          <p:cNvGrpSpPr/>
          <p:nvPr/>
        </p:nvGrpSpPr>
        <p:grpSpPr>
          <a:xfrm>
            <a:off x="5615180" y="4522762"/>
            <a:ext cx="1099659" cy="1451191"/>
            <a:chOff x="2653878" y="3541254"/>
            <a:chExt cx="1099659" cy="1451191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AC367E1D-22C3-5B7E-A622-3A26FD990691}"/>
                </a:ext>
              </a:extLst>
            </p:cNvPr>
            <p:cNvSpPr/>
            <p:nvPr/>
          </p:nvSpPr>
          <p:spPr>
            <a:xfrm>
              <a:off x="2862286" y="3541254"/>
              <a:ext cx="891251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547EBDA9-3E4A-8F8F-5CFC-B4D48EA8697D}"/>
                </a:ext>
              </a:extLst>
            </p:cNvPr>
            <p:cNvSpPr/>
            <p:nvPr/>
          </p:nvSpPr>
          <p:spPr>
            <a:xfrm>
              <a:off x="3014686" y="3693654"/>
              <a:ext cx="700205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4AB5612-F758-EBEC-2E83-37BCB48A733A}"/>
                </a:ext>
              </a:extLst>
            </p:cNvPr>
            <p:cNvSpPr/>
            <p:nvPr/>
          </p:nvSpPr>
          <p:spPr>
            <a:xfrm>
              <a:off x="2748532" y="3731863"/>
              <a:ext cx="891251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73533656-7A5D-A96F-AC0D-51B2766F5720}"/>
                </a:ext>
              </a:extLst>
            </p:cNvPr>
            <p:cNvSpPr/>
            <p:nvPr/>
          </p:nvSpPr>
          <p:spPr>
            <a:xfrm>
              <a:off x="2653878" y="3560358"/>
              <a:ext cx="891251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383741E-B268-B9A9-C37F-A018BF844938}"/>
                </a:ext>
              </a:extLst>
            </p:cNvPr>
            <p:cNvSpPr/>
            <p:nvPr/>
          </p:nvSpPr>
          <p:spPr>
            <a:xfrm>
              <a:off x="2709886" y="3655445"/>
              <a:ext cx="891251" cy="592387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E8C95ECE-5BBA-722B-184E-DC4A39615583}"/>
                </a:ext>
              </a:extLst>
            </p:cNvPr>
            <p:cNvSpPr/>
            <p:nvPr/>
          </p:nvSpPr>
          <p:spPr>
            <a:xfrm>
              <a:off x="2862286" y="3731863"/>
              <a:ext cx="567161" cy="575250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0F5EA62-6BD2-BA84-3816-E625A42D91DA}"/>
                </a:ext>
              </a:extLst>
            </p:cNvPr>
            <p:cNvSpPr txBox="1"/>
            <p:nvPr/>
          </p:nvSpPr>
          <p:spPr>
            <a:xfrm>
              <a:off x="2748532" y="4623113"/>
              <a:ext cx="10050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LLM</a:t>
              </a:r>
              <a:endParaRPr lang="LID4096" dirty="0"/>
            </a:p>
          </p:txBody>
        </p:sp>
      </p:grpSp>
      <p:sp>
        <p:nvSpPr>
          <p:cNvPr id="2" name="Arrow: Left-Right 1">
            <a:extLst>
              <a:ext uri="{FF2B5EF4-FFF2-40B4-BE49-F238E27FC236}">
                <a16:creationId xmlns:a16="http://schemas.microsoft.com/office/drawing/2014/main" id="{DD319CC1-0C0D-E332-D5D6-A84CBACD283C}"/>
              </a:ext>
            </a:extLst>
          </p:cNvPr>
          <p:cNvSpPr/>
          <p:nvPr/>
        </p:nvSpPr>
        <p:spPr>
          <a:xfrm rot="20022487">
            <a:off x="6214173" y="2832923"/>
            <a:ext cx="1334004" cy="533543"/>
          </a:xfrm>
          <a:prstGeom prst="left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" name="Arrow: Left-Right 2">
            <a:extLst>
              <a:ext uri="{FF2B5EF4-FFF2-40B4-BE49-F238E27FC236}">
                <a16:creationId xmlns:a16="http://schemas.microsoft.com/office/drawing/2014/main" id="{6CD58FFA-0CA4-BD16-F4F0-A6A45EC450D8}"/>
              </a:ext>
            </a:extLst>
          </p:cNvPr>
          <p:cNvSpPr/>
          <p:nvPr/>
        </p:nvSpPr>
        <p:spPr>
          <a:xfrm rot="1504137">
            <a:off x="4817093" y="2843286"/>
            <a:ext cx="1334004" cy="533543"/>
          </a:xfrm>
          <a:prstGeom prst="left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8" name="Arrow: Left-Right 37">
            <a:extLst>
              <a:ext uri="{FF2B5EF4-FFF2-40B4-BE49-F238E27FC236}">
                <a16:creationId xmlns:a16="http://schemas.microsoft.com/office/drawing/2014/main" id="{BD0A201A-3FC7-E2C3-0D96-960E8A4C6410}"/>
              </a:ext>
            </a:extLst>
          </p:cNvPr>
          <p:cNvSpPr/>
          <p:nvPr/>
        </p:nvSpPr>
        <p:spPr>
          <a:xfrm rot="5400000">
            <a:off x="5706115" y="3662687"/>
            <a:ext cx="917107" cy="533543"/>
          </a:xfrm>
          <a:prstGeom prst="left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2B4D6CF-42E2-0825-603E-5886B5B36E2F}"/>
              </a:ext>
            </a:extLst>
          </p:cNvPr>
          <p:cNvSpPr txBox="1"/>
          <p:nvPr/>
        </p:nvSpPr>
        <p:spPr>
          <a:xfrm>
            <a:off x="2618376" y="7825155"/>
            <a:ext cx="78333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/>
              <a:t>https://www.microsoft.com/insidetrack/blog/enabling-real-time-multi-employee-collaboration-at-microsoft-with-copilot-pages/</a:t>
            </a:r>
          </a:p>
        </p:txBody>
      </p:sp>
    </p:spTree>
    <p:extLst>
      <p:ext uri="{BB962C8B-B14F-4D97-AF65-F5344CB8AC3E}">
        <p14:creationId xmlns:p14="http://schemas.microsoft.com/office/powerpoint/2010/main" val="3021762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A7DF0-06E6-8B2C-3E59-CF0A9FA67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Generating teaching materials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E43827-1552-9AAC-07F8-1D9F291A39C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04662"/>
          </a:xfrm>
        </p:spPr>
        <p:txBody>
          <a:bodyPr/>
          <a:lstStyle/>
          <a:p>
            <a:r>
              <a:rPr lang="en-GB" dirty="0"/>
              <a:t>… in particular for basic stuff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FBEA4D-956D-3A42-244C-642E1388806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7412"/>
          <a:stretch>
            <a:fillRect/>
          </a:stretch>
        </p:blipFill>
        <p:spPr>
          <a:xfrm>
            <a:off x="566912" y="1588677"/>
            <a:ext cx="5180368" cy="16437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09390D-9064-F637-15E0-FC8C0EEC69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67450"/>
          <a:stretch>
            <a:fillRect/>
          </a:stretch>
        </p:blipFill>
        <p:spPr>
          <a:xfrm>
            <a:off x="3420189" y="2355837"/>
            <a:ext cx="3788331" cy="23990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ADE1630-D988-E106-DCFD-528AC5B85A9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074" t="22051" r="29961"/>
          <a:stretch>
            <a:fillRect/>
          </a:stretch>
        </p:blipFill>
        <p:spPr>
          <a:xfrm>
            <a:off x="8028563" y="1115814"/>
            <a:ext cx="4066468" cy="48656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CE6A707-D624-1F2A-B990-E2980213C8AF}"/>
              </a:ext>
            </a:extLst>
          </p:cNvPr>
          <p:cNvSpPr txBox="1"/>
          <p:nvPr/>
        </p:nvSpPr>
        <p:spPr>
          <a:xfrm>
            <a:off x="3482340" y="6085373"/>
            <a:ext cx="509483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5"/>
              </a:rPr>
              <a:t>https://github.com/haesleinhuepf/git-bob-playground/issues/92</a:t>
            </a:r>
            <a:r>
              <a:rPr lang="en-GB" sz="1400" dirty="0"/>
              <a:t> </a:t>
            </a:r>
          </a:p>
          <a:p>
            <a:r>
              <a:rPr lang="LID4096" sz="1400" dirty="0">
                <a:hlinkClick r:id="rId6"/>
              </a:rPr>
              <a:t>https://www.nature.com/articles/s43588-025-00781-1</a:t>
            </a:r>
            <a:r>
              <a:rPr lang="en-GB" sz="1400" dirty="0"/>
              <a:t> </a:t>
            </a:r>
            <a:endParaRPr lang="LID4096" sz="1400" dirty="0"/>
          </a:p>
          <a:p>
            <a:endParaRPr lang="LID4096" sz="1400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4F40DA-BF55-0FB5-F3B7-CF2E11405386}"/>
              </a:ext>
            </a:extLst>
          </p:cNvPr>
          <p:cNvCxnSpPr>
            <a:cxnSpLocks/>
          </p:cNvCxnSpPr>
          <p:nvPr/>
        </p:nvCxnSpPr>
        <p:spPr>
          <a:xfrm>
            <a:off x="1201415" y="2778261"/>
            <a:ext cx="576628" cy="0"/>
          </a:xfrm>
          <a:prstGeom prst="line">
            <a:avLst/>
          </a:prstGeom>
          <a:ln w="57150">
            <a:solidFill>
              <a:srgbClr val="FF15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53CA82FD-F890-02C0-C2B9-D3E274E49CE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8379" b="6245"/>
          <a:stretch>
            <a:fillRect/>
          </a:stretch>
        </p:blipFill>
        <p:spPr>
          <a:xfrm>
            <a:off x="3420189" y="5071203"/>
            <a:ext cx="3788331" cy="39623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9C06C19-0AEE-9529-D635-35727D8B34C7}"/>
              </a:ext>
            </a:extLst>
          </p:cNvPr>
          <p:cNvSpPr txBox="1"/>
          <p:nvPr/>
        </p:nvSpPr>
        <p:spPr>
          <a:xfrm>
            <a:off x="4643495" y="4236213"/>
            <a:ext cx="7280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5400" dirty="0"/>
              <a:t>…</a:t>
            </a:r>
            <a:endParaRPr lang="LID4096" sz="5400" dirty="0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F4541FFE-702F-DB06-6647-D09727B8DBC3}"/>
              </a:ext>
            </a:extLst>
          </p:cNvPr>
          <p:cNvSpPr/>
          <p:nvPr/>
        </p:nvSpPr>
        <p:spPr>
          <a:xfrm>
            <a:off x="6787962" y="5008738"/>
            <a:ext cx="1165860" cy="30160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9097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BB638-4DDC-199E-AA17-3286A6229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Generating teaching materials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0BD79D-D206-182C-59C8-F4172C3F8B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812280"/>
          </a:xfrm>
        </p:spPr>
        <p:txBody>
          <a:bodyPr/>
          <a:lstStyle/>
          <a:p>
            <a:r>
              <a:rPr lang="en-GB" dirty="0"/>
              <a:t>Enabling ad-hoc, asynchronous knowledge transfer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E33679-2145-D5C0-E3A2-852E7D22BA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60" y="1728307"/>
            <a:ext cx="6038739" cy="38365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C5751A-DE0A-EEB5-A5FB-F1696B028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3257" y="1728307"/>
            <a:ext cx="5329335" cy="383650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7EEAD01-169D-612D-1A11-E4A708753005}"/>
              </a:ext>
            </a:extLst>
          </p:cNvPr>
          <p:cNvSpPr txBox="1"/>
          <p:nvPr/>
        </p:nvSpPr>
        <p:spPr>
          <a:xfrm>
            <a:off x="3641387" y="6262656"/>
            <a:ext cx="78790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hlinkClick r:id="rId4"/>
              </a:rPr>
              <a:t>https://generated-books.github.io/</a:t>
            </a:r>
            <a:r>
              <a:rPr lang="en-GB" sz="1800" dirty="0"/>
              <a:t> </a:t>
            </a:r>
            <a:endParaRPr lang="LID4096" sz="1800" dirty="0"/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314EB485-E9EB-570E-A546-BE1FCA07748C}"/>
              </a:ext>
            </a:extLst>
          </p:cNvPr>
          <p:cNvSpPr/>
          <p:nvPr/>
        </p:nvSpPr>
        <p:spPr>
          <a:xfrm>
            <a:off x="601483" y="4950894"/>
            <a:ext cx="5197836" cy="940132"/>
          </a:xfrm>
          <a:prstGeom prst="wedgeRectCallout">
            <a:avLst>
              <a:gd name="adj1" fmla="val -22788"/>
              <a:gd name="adj2" fmla="val -65022"/>
            </a:avLst>
          </a:prstGeom>
          <a:ln w="57150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AI-based, automatic </a:t>
            </a:r>
            <a:r>
              <a:rPr lang="en-US" sz="24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generation</a:t>
            </a:r>
            <a:r>
              <a:rPr lang="en-US" sz="2400" dirty="0"/>
              <a:t> of training materials</a:t>
            </a:r>
            <a:endParaRPr lang="LID4096" sz="2400" dirty="0"/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00D22230-F29A-A84C-0C01-27091A2F3A1A}"/>
              </a:ext>
            </a:extLst>
          </p:cNvPr>
          <p:cNvSpPr/>
          <p:nvPr/>
        </p:nvSpPr>
        <p:spPr>
          <a:xfrm>
            <a:off x="6554756" y="4959444"/>
            <a:ext cx="5197836" cy="940132"/>
          </a:xfrm>
          <a:prstGeom prst="wedgeRectCallout">
            <a:avLst>
              <a:gd name="adj1" fmla="val -22983"/>
              <a:gd name="adj2" fmla="val -61780"/>
            </a:avLst>
          </a:prstGeom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AI-based, automatic </a:t>
            </a:r>
            <a:r>
              <a:rPr lang="en-US" sz="2400" dirty="0">
                <a:solidFill>
                  <a:srgbClr val="00B050"/>
                </a:solidFill>
              </a:rPr>
              <a:t>translation</a:t>
            </a:r>
            <a:r>
              <a:rPr lang="en-US" sz="2400" dirty="0"/>
              <a:t> of training materials</a:t>
            </a:r>
            <a:endParaRPr lang="LID4096" sz="2400" dirty="0"/>
          </a:p>
        </p:txBody>
      </p:sp>
    </p:spTree>
    <p:extLst>
      <p:ext uri="{BB962C8B-B14F-4D97-AF65-F5344CB8AC3E}">
        <p14:creationId xmlns:p14="http://schemas.microsoft.com/office/powerpoint/2010/main" val="9431911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FB57B-E20D-3485-6AE1-1F0FD7C32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3200400" algn="l"/>
              </a:tabLst>
            </a:pPr>
            <a:r>
              <a:rPr lang="en-GB" dirty="0"/>
              <a:t>Translating teaching materials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07FB2-1292-1A2D-CC4A-A362883D3CA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700203"/>
          </a:xfrm>
        </p:spPr>
        <p:txBody>
          <a:bodyPr/>
          <a:lstStyle/>
          <a:p>
            <a:endParaRPr lang="LID4096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F60B6CD-240A-3C99-42D7-9E0F5A00D5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174" y="1008962"/>
            <a:ext cx="8315144" cy="499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411EAF78-0987-D77B-81BE-78D5204792B8}"/>
              </a:ext>
            </a:extLst>
          </p:cNvPr>
          <p:cNvSpPr/>
          <p:nvPr/>
        </p:nvSpPr>
        <p:spPr>
          <a:xfrm>
            <a:off x="188259" y="1783976"/>
            <a:ext cx="3048000" cy="2241177"/>
          </a:xfrm>
          <a:prstGeom prst="wedgeRectCallou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“Please translate notebook </a:t>
            </a:r>
            <a:r>
              <a:rPr lang="en-GB" sz="2800" dirty="0">
                <a:solidFill>
                  <a:srgbClr val="51B02F"/>
                </a:solidFill>
              </a:rPr>
              <a:t>&lt;</a:t>
            </a:r>
            <a:r>
              <a:rPr lang="en-GB" sz="2800" dirty="0" err="1">
                <a:solidFill>
                  <a:srgbClr val="51B02F"/>
                </a:solidFill>
              </a:rPr>
              <a:t>xyz.ipynb</a:t>
            </a:r>
            <a:r>
              <a:rPr lang="en-GB" sz="2800" dirty="0">
                <a:solidFill>
                  <a:srgbClr val="51B02F"/>
                </a:solidFill>
              </a:rPr>
              <a:t>&gt;</a:t>
            </a:r>
            <a:r>
              <a:rPr lang="en-GB" sz="2800" dirty="0">
                <a:solidFill>
                  <a:schemeClr val="tx1"/>
                </a:solidFill>
              </a:rPr>
              <a:t> to </a:t>
            </a:r>
            <a:r>
              <a:rPr lang="en-GB" sz="2800" dirty="0">
                <a:solidFill>
                  <a:srgbClr val="51B02F"/>
                </a:solidFill>
              </a:rPr>
              <a:t>&lt;language&gt;</a:t>
            </a:r>
            <a:r>
              <a:rPr lang="en-GB" sz="2800" dirty="0">
                <a:solidFill>
                  <a:schemeClr val="tx1"/>
                </a:solidFill>
              </a:rPr>
              <a:t>.”</a:t>
            </a:r>
            <a:endParaRPr lang="LID4096" sz="280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2F7498-3888-3856-9AA8-3F104DB9CD83}"/>
              </a:ext>
            </a:extLst>
          </p:cNvPr>
          <p:cNvSpPr txBox="1"/>
          <p:nvPr/>
        </p:nvSpPr>
        <p:spPr>
          <a:xfrm>
            <a:off x="3325893" y="6139964"/>
            <a:ext cx="78333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3"/>
              </a:rPr>
              <a:t>https://scads.github.io/llm-bia-2025/02_bia_bob/translating_notebooks.html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5356838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03A69-B0AA-E1E8-884D-5449D2A1C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Short excursion: LLM Embeddings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3B50F7-5B41-DC0A-56AD-2EBB983FBBE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1579505"/>
          </a:xfrm>
        </p:spPr>
        <p:txBody>
          <a:bodyPr/>
          <a:lstStyle/>
          <a:p>
            <a:r>
              <a:rPr lang="en-GB" dirty="0"/>
              <a:t>Embeddings are n-dimensional numerical representations of data, such as words, sentences and text. </a:t>
            </a:r>
            <a:br>
              <a:rPr lang="en-GB" dirty="0"/>
            </a:br>
            <a:r>
              <a:rPr lang="en-GB" dirty="0"/>
              <a:t>Using dimensionality reduction, we can display them and study distances between words:</a:t>
            </a:r>
            <a:endParaRPr lang="LID4096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3314289-9AAA-8F87-EF00-227542493D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645" y="2647170"/>
            <a:ext cx="3700377" cy="33472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756392F-312A-B02A-C5F7-14832AADE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645" y="2665185"/>
            <a:ext cx="3383035" cy="33292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FDD6AB7-6969-0532-FC7E-DE9D7ECA04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4649" y="2763520"/>
            <a:ext cx="3510184" cy="323087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8942DD6-201B-0A47-AE0A-D0F1EC10CF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9027" y="2763520"/>
            <a:ext cx="3682750" cy="32308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1549A34-70EF-FBCA-CA9C-B0A74B8F1624}"/>
              </a:ext>
            </a:extLst>
          </p:cNvPr>
          <p:cNvSpPr txBox="1"/>
          <p:nvPr/>
        </p:nvSpPr>
        <p:spPr>
          <a:xfrm>
            <a:off x="3309620" y="6142504"/>
            <a:ext cx="49606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6"/>
              </a:rPr>
              <a:t>https://scads.github.io/generative-ai-notebooks/60_rag/10_text-embeddings.html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41112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5DF096-577E-AA24-AF23-92C8A40F3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F5BB5E8-99C6-0743-F3C1-E66513CAAD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704" y="5355253"/>
            <a:ext cx="1788733" cy="600902"/>
          </a:xfrm>
          <a:prstGeom prst="rect">
            <a:avLst/>
          </a:prstGeom>
        </p:spPr>
      </p:pic>
      <p:sp>
        <p:nvSpPr>
          <p:cNvPr id="1828" name="PlaceHolder 1">
            <a:extLst>
              <a:ext uri="{FF2B5EF4-FFF2-40B4-BE49-F238E27FC236}">
                <a16:creationId xmlns:a16="http://schemas.microsoft.com/office/drawing/2014/main" id="{BD8B7BFC-4872-F080-175D-280BE0986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60" y="371880"/>
            <a:ext cx="10266840" cy="81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 defTabSz="914400">
              <a:lnSpc>
                <a:spcPct val="100000"/>
              </a:lnSpc>
              <a:buNone/>
              <a:tabLst>
                <a:tab pos="2062163" algn="l"/>
              </a:tabLst>
            </a:pPr>
            <a:r>
              <a:rPr lang="en-US" sz="3200" spc="-1" dirty="0">
                <a:solidFill>
                  <a:srgbClr val="00305E"/>
                </a:solidFill>
                <a:latin typeface="Open Sans"/>
                <a:ea typeface="DejaVu Sans"/>
              </a:rPr>
              <a:t>Training material embeddings</a:t>
            </a:r>
            <a:endParaRPr lang="de-DE" sz="3200" strike="noStrike" spc="-1" dirty="0">
              <a:solidFill>
                <a:srgbClr val="51B02F"/>
              </a:solidFill>
              <a:latin typeface="Arial"/>
            </a:endParaRPr>
          </a:p>
        </p:txBody>
      </p:sp>
      <p:sp>
        <p:nvSpPr>
          <p:cNvPr id="1829" name="PlaceHolder 2">
            <a:extLst>
              <a:ext uri="{FF2B5EF4-FFF2-40B4-BE49-F238E27FC236}">
                <a16:creationId xmlns:a16="http://schemas.microsoft.com/office/drawing/2014/main" id="{68DF69F6-4EB1-B48E-4E8C-8A64C491D01B}"/>
              </a:ext>
            </a:extLst>
          </p:cNvPr>
          <p:cNvSpPr/>
          <p:nvPr/>
        </p:nvSpPr>
        <p:spPr>
          <a:xfrm>
            <a:off x="875520" y="1040400"/>
            <a:ext cx="6199920" cy="469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marL="228600" indent="-228600"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endParaRPr lang="en-US" sz="1600" b="0" strike="noStrike" spc="-1">
              <a:solidFill>
                <a:srgbClr val="00305E"/>
              </a:solidFill>
              <a:latin typeface="Open Sans"/>
              <a:ea typeface="Open San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F2CB8E-80E4-63C1-3971-746561EEAFC8}"/>
              </a:ext>
            </a:extLst>
          </p:cNvPr>
          <p:cNvSpPr txBox="1"/>
          <p:nvPr/>
        </p:nvSpPr>
        <p:spPr>
          <a:xfrm>
            <a:off x="929305" y="1072455"/>
            <a:ext cx="682785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914400">
              <a:lnSpc>
                <a:spcPct val="100000"/>
              </a:lnSpc>
              <a:spcBef>
                <a:spcPts val="1199"/>
              </a:spcBef>
              <a:buFont typeface="Arial" panose="020B0604020202020204" pitchFamily="34" charset="0"/>
              <a:buChar char="•"/>
              <a:tabLst>
                <a:tab pos="0" algn="l"/>
              </a:tabLst>
            </a:pPr>
            <a:r>
              <a:rPr lang="en-US" sz="2800" spc="-1" dirty="0">
                <a:solidFill>
                  <a:srgbClr val="00305E"/>
                </a:solidFill>
                <a:latin typeface="Open Sans"/>
                <a:ea typeface="Open Sans"/>
              </a:rPr>
              <a:t>Embeddings / Large Language Models are a way to locate materials</a:t>
            </a:r>
            <a:endParaRPr lang="en-US" sz="2800" strike="noStrike" spc="-1" dirty="0">
              <a:solidFill>
                <a:srgbClr val="00305E"/>
              </a:solidFill>
              <a:latin typeface="Open Sans"/>
              <a:ea typeface="Open San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77DDFC3-30B9-5255-EAC9-68B308C5CD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0303" y="2183925"/>
            <a:ext cx="3545320" cy="3759828"/>
          </a:xfrm>
          <a:prstGeom prst="rect">
            <a:avLst/>
          </a:prstGeom>
        </p:spPr>
      </p:pic>
      <p:pic>
        <p:nvPicPr>
          <p:cNvPr id="13" name="Picture 12" descr="A white card with black text&#10;&#10;Description automatically generated">
            <a:extLst>
              <a:ext uri="{FF2B5EF4-FFF2-40B4-BE49-F238E27FC236}">
                <a16:creationId xmlns:a16="http://schemas.microsoft.com/office/drawing/2014/main" id="{E30309DA-CAA9-6353-9139-9FE4BAF992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8987" y="4707163"/>
            <a:ext cx="1722880" cy="96972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E9F7EAE-37B1-832A-5FDD-DD6A29C361B6}"/>
              </a:ext>
            </a:extLst>
          </p:cNvPr>
          <p:cNvCxnSpPr>
            <a:cxnSpLocks/>
            <a:stCxn id="13" idx="1"/>
            <a:endCxn id="42" idx="1"/>
          </p:cNvCxnSpPr>
          <p:nvPr/>
        </p:nvCxnSpPr>
        <p:spPr>
          <a:xfrm flipH="1" flipV="1">
            <a:off x="6825220" y="3775830"/>
            <a:ext cx="2183767" cy="1416197"/>
          </a:xfrm>
          <a:prstGeom prst="lin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2C11989B-2DBD-791A-7E7C-67C920BF9E7C}"/>
              </a:ext>
            </a:extLst>
          </p:cNvPr>
          <p:cNvSpPr/>
          <p:nvPr/>
        </p:nvSpPr>
        <p:spPr>
          <a:xfrm rot="20058317">
            <a:off x="6431369" y="2298593"/>
            <a:ext cx="278554" cy="631723"/>
          </a:xfrm>
          <a:prstGeom prst="ellips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19B6DB2-61A4-DDBB-3EB0-73EC20AFB113}"/>
              </a:ext>
            </a:extLst>
          </p:cNvPr>
          <p:cNvSpPr/>
          <p:nvPr/>
        </p:nvSpPr>
        <p:spPr>
          <a:xfrm rot="648029">
            <a:off x="7339388" y="2496919"/>
            <a:ext cx="157163" cy="451175"/>
          </a:xfrm>
          <a:prstGeom prst="ellips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7CE245E-9AA6-4B6D-094F-8E9FC9C58B57}"/>
              </a:ext>
            </a:extLst>
          </p:cNvPr>
          <p:cNvCxnSpPr>
            <a:cxnSpLocks/>
            <a:stCxn id="11" idx="1"/>
            <a:endCxn id="25" idx="6"/>
          </p:cNvCxnSpPr>
          <p:nvPr/>
        </p:nvCxnSpPr>
        <p:spPr>
          <a:xfrm flipH="1">
            <a:off x="6696151" y="1203091"/>
            <a:ext cx="2611523" cy="1350977"/>
          </a:xfrm>
          <a:prstGeom prst="lin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083B416-B94F-7490-BD3F-B26B1C9C00CD}"/>
              </a:ext>
            </a:extLst>
          </p:cNvPr>
          <p:cNvCxnSpPr>
            <a:cxnSpLocks/>
            <a:stCxn id="14" idx="1"/>
            <a:endCxn id="26" idx="6"/>
          </p:cNvCxnSpPr>
          <p:nvPr/>
        </p:nvCxnSpPr>
        <p:spPr>
          <a:xfrm flipH="1" flipV="1">
            <a:off x="7495159" y="2737232"/>
            <a:ext cx="1518167" cy="175962"/>
          </a:xfrm>
          <a:prstGeom prst="lin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>
            <a:extLst>
              <a:ext uri="{FF2B5EF4-FFF2-40B4-BE49-F238E27FC236}">
                <a16:creationId xmlns:a16="http://schemas.microsoft.com/office/drawing/2014/main" id="{A0E4072F-C70F-A442-22E9-450D18C66413}"/>
              </a:ext>
            </a:extLst>
          </p:cNvPr>
          <p:cNvSpPr/>
          <p:nvPr/>
        </p:nvSpPr>
        <p:spPr>
          <a:xfrm rot="648029">
            <a:off x="5196372" y="4196447"/>
            <a:ext cx="291664" cy="259756"/>
          </a:xfrm>
          <a:prstGeom prst="ellips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24917907-0E04-55B6-B8E9-E9C2F11AE8D0}"/>
              </a:ext>
            </a:extLst>
          </p:cNvPr>
          <p:cNvSpPr/>
          <p:nvPr/>
        </p:nvSpPr>
        <p:spPr>
          <a:xfrm rot="648029">
            <a:off x="5385217" y="3931079"/>
            <a:ext cx="161476" cy="183284"/>
          </a:xfrm>
          <a:prstGeom prst="ellips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594A964-697E-175F-424F-13D83D08D4EC}"/>
              </a:ext>
            </a:extLst>
          </p:cNvPr>
          <p:cNvCxnSpPr>
            <a:cxnSpLocks/>
            <a:stCxn id="38" idx="3"/>
            <a:endCxn id="39" idx="2"/>
          </p:cNvCxnSpPr>
          <p:nvPr/>
        </p:nvCxnSpPr>
        <p:spPr>
          <a:xfrm>
            <a:off x="3717548" y="3311691"/>
            <a:ext cx="1669099" cy="695901"/>
          </a:xfrm>
          <a:prstGeom prst="lin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1A9543D-89BC-92AA-BC80-5B48B349F239}"/>
              </a:ext>
            </a:extLst>
          </p:cNvPr>
          <p:cNvCxnSpPr>
            <a:cxnSpLocks/>
            <a:stCxn id="37" idx="4"/>
            <a:endCxn id="21" idx="3"/>
          </p:cNvCxnSpPr>
          <p:nvPr/>
        </p:nvCxnSpPr>
        <p:spPr>
          <a:xfrm flipH="1">
            <a:off x="3737495" y="4453902"/>
            <a:ext cx="1580371" cy="817485"/>
          </a:xfrm>
          <a:prstGeom prst="lin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>
            <a:extLst>
              <a:ext uri="{FF2B5EF4-FFF2-40B4-BE49-F238E27FC236}">
                <a16:creationId xmlns:a16="http://schemas.microsoft.com/office/drawing/2014/main" id="{965B0BC3-265A-6EF4-D775-4B435B81ADEE}"/>
              </a:ext>
            </a:extLst>
          </p:cNvPr>
          <p:cNvSpPr/>
          <p:nvPr/>
        </p:nvSpPr>
        <p:spPr>
          <a:xfrm rot="648029">
            <a:off x="6817314" y="3773446"/>
            <a:ext cx="37871" cy="32040"/>
          </a:xfrm>
          <a:prstGeom prst="ellipse">
            <a:avLst/>
          </a:prstGeom>
          <a:solidFill>
            <a:srgbClr val="71BD56"/>
          </a:solidFill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0" name="Picture 9" descr="A diagram of a company&#10;&#10;Description automatically generated with medium confidence">
            <a:extLst>
              <a:ext uri="{FF2B5EF4-FFF2-40B4-BE49-F238E27FC236}">
                <a16:creationId xmlns:a16="http://schemas.microsoft.com/office/drawing/2014/main" id="{5DAB83D7-BA9F-AEBC-4310-DC5FDA693E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813" y="386141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diagram of a company&#10;&#10;Description automatically generated">
            <a:extLst>
              <a:ext uri="{FF2B5EF4-FFF2-40B4-BE49-F238E27FC236}">
                <a16:creationId xmlns:a16="http://schemas.microsoft.com/office/drawing/2014/main" id="{F7BCDF45-13A9-E109-1327-40BFCD15B71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674" y="690003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 descr="A screenshot of a software management&#10;&#10;Description automatically generated">
            <a:extLst>
              <a:ext uri="{FF2B5EF4-FFF2-40B4-BE49-F238E27FC236}">
                <a16:creationId xmlns:a16="http://schemas.microsoft.com/office/drawing/2014/main" id="{36691C4C-FF9A-587D-122A-72BA5FA7F5D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326" y="2400106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 descr="A screenshot of a computer&#10;&#10;Description automatically generated">
            <a:extLst>
              <a:ext uri="{FF2B5EF4-FFF2-40B4-BE49-F238E27FC236}">
                <a16:creationId xmlns:a16="http://schemas.microsoft.com/office/drawing/2014/main" id="{CC3517DB-3207-000F-4324-6950D5F821E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7187" y="2703968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 descr="A diagram of a filter&#10;&#10;Description automatically generated">
            <a:extLst>
              <a:ext uri="{FF2B5EF4-FFF2-40B4-BE49-F238E27FC236}">
                <a16:creationId xmlns:a16="http://schemas.microsoft.com/office/drawing/2014/main" id="{A651A26A-07DA-612C-8174-52E721E0626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283" y="4150578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 descr="A close-up of several images of a person's body&#10;&#10;Description automatically generated">
            <a:extLst>
              <a:ext uri="{FF2B5EF4-FFF2-40B4-BE49-F238E27FC236}">
                <a16:creationId xmlns:a16="http://schemas.microsoft.com/office/drawing/2014/main" id="{F750AB05-E4B2-3A8A-A739-88125C97FB0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466" y="4454438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0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71B9A431-F1B2-D59E-8267-265A09E6E39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327" y="4758299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 descr="A diagram of a flowchart&#10;&#10;Description automatically generated">
            <a:extLst>
              <a:ext uri="{FF2B5EF4-FFF2-40B4-BE49-F238E27FC236}">
                <a16:creationId xmlns:a16="http://schemas.microsoft.com/office/drawing/2014/main" id="{132AB330-AB9C-6CB1-A92E-88261F3E392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334" y="2190880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 descr="A screenshot of a computer&#10;&#10;Description automatically generated">
            <a:extLst>
              <a:ext uri="{FF2B5EF4-FFF2-40B4-BE49-F238E27FC236}">
                <a16:creationId xmlns:a16="http://schemas.microsoft.com/office/drawing/2014/main" id="{5BC9C61C-B22D-9205-6E2C-E47EC309732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518" y="2494742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B4B81F4-975A-7692-5805-17C041C3B4E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1052" y="3007829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Picture 37" descr="A close-up of a diagram&#10;&#10;Description automatically generated">
            <a:extLst>
              <a:ext uri="{FF2B5EF4-FFF2-40B4-BE49-F238E27FC236}">
                <a16:creationId xmlns:a16="http://schemas.microsoft.com/office/drawing/2014/main" id="{2DF2F91E-BC00-1E98-F40C-D74C42C4F2B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380" y="2798603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Picture 42" descr="A close-up of a sign&#10;&#10;Description automatically generated">
            <a:extLst>
              <a:ext uri="{FF2B5EF4-FFF2-40B4-BE49-F238E27FC236}">
                <a16:creationId xmlns:a16="http://schemas.microsoft.com/office/drawing/2014/main" id="{A771864A-2AC3-F17F-3BD0-FDBC4B619966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1536" y="993864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6A4F66A9-F532-B699-FAEC-FE12ABD70C56}"/>
              </a:ext>
            </a:extLst>
          </p:cNvPr>
          <p:cNvSpPr txBox="1"/>
          <p:nvPr/>
        </p:nvSpPr>
        <p:spPr>
          <a:xfrm>
            <a:off x="3253456" y="6179310"/>
            <a:ext cx="50521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18"/>
              </a:rPr>
              <a:t>https://github.com/haesleinhuepf/stackview/blob/main/docs/sliceplot.ipynb</a:t>
            </a:r>
            <a:endParaRPr lang="LID4096" sz="1400" dirty="0"/>
          </a:p>
        </p:txBody>
      </p:sp>
    </p:spTree>
    <p:extLst>
      <p:ext uri="{BB962C8B-B14F-4D97-AF65-F5344CB8AC3E}">
        <p14:creationId xmlns:p14="http://schemas.microsoft.com/office/powerpoint/2010/main" val="236112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37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7B1F-D1B4-E821-EA01-AFD0D9D94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" dirty="0"/>
              <a:t>Artificial Intelligence (AI)</a:t>
            </a:r>
            <a:endParaRPr lang="LID4096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425A27-3A3E-32F8-BE10-769A99BDC13D}"/>
              </a:ext>
            </a:extLst>
          </p:cNvPr>
          <p:cNvSpPr txBox="1">
            <a:spLocks/>
          </p:cNvSpPr>
          <p:nvPr/>
        </p:nvSpPr>
        <p:spPr>
          <a:xfrm>
            <a:off x="459035" y="2074983"/>
            <a:ext cx="4198323" cy="24328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" dirty="0"/>
              <a:t>Unsupervised Machine Learning (ML)</a:t>
            </a:r>
          </a:p>
          <a:p>
            <a:pPr marL="173038" indent="-173038">
              <a:buFont typeface="Arial" panose="020B0604020202020204" pitchFamily="34" charset="0"/>
              <a:buChar char="•"/>
            </a:pPr>
            <a:r>
              <a:rPr lang="de" sz="2000" dirty="0"/>
              <a:t>Dimensionality reduction</a:t>
            </a:r>
          </a:p>
          <a:p>
            <a:pPr marL="173038" indent="-173038">
              <a:buFont typeface="Arial" panose="020B0604020202020204" pitchFamily="34" charset="0"/>
              <a:buChar char="•"/>
            </a:pPr>
            <a:r>
              <a:rPr lang="de" sz="2000" dirty="0"/>
              <a:t>Clustering</a:t>
            </a:r>
          </a:p>
          <a:p>
            <a:pPr marL="173038" indent="-173038">
              <a:buFont typeface="Arial" panose="020B0604020202020204" pitchFamily="34" charset="0"/>
              <a:buChar char="•"/>
            </a:pPr>
            <a:r>
              <a:rPr lang="de" sz="2000" dirty="0"/>
              <a:t>Outlier detection</a:t>
            </a:r>
          </a:p>
          <a:p>
            <a:pPr marL="173038" indent="-173038">
              <a:buFont typeface="Arial" panose="020B0604020202020204" pitchFamily="34" charset="0"/>
              <a:buChar char="•"/>
            </a:pPr>
            <a:r>
              <a:rPr lang="de" sz="2000" dirty="0"/>
              <a:t>Hypothesis generation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AD055FB-DF2D-741F-57A1-C1B3DC546E2B}"/>
              </a:ext>
            </a:extLst>
          </p:cNvPr>
          <p:cNvSpPr txBox="1">
            <a:spLocks/>
          </p:cNvSpPr>
          <p:nvPr/>
        </p:nvSpPr>
        <p:spPr>
          <a:xfrm>
            <a:off x="4694456" y="2061560"/>
            <a:ext cx="3531334" cy="26015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" dirty="0"/>
              <a:t>Supervised ML</a:t>
            </a:r>
          </a:p>
          <a:p>
            <a:pPr marL="233363" indent="-223838">
              <a:buFont typeface="Arial" panose="020B0604020202020204" pitchFamily="34" charset="0"/>
              <a:buChar char="•"/>
            </a:pPr>
            <a:r>
              <a:rPr lang="de" sz="2000" dirty="0"/>
              <a:t>AI/ML learns tasks that need to be done by humans otherwise</a:t>
            </a:r>
          </a:p>
          <a:p>
            <a:pPr marL="233363" indent="-223838">
              <a:buFont typeface="Arial" panose="020B0604020202020204" pitchFamily="34" charset="0"/>
              <a:buChar char="•"/>
            </a:pPr>
            <a:r>
              <a:rPr lang="de" sz="2000" dirty="0"/>
              <a:t>Models </a:t>
            </a:r>
            <a:r>
              <a:rPr lang="de" sz="2000" i="1" dirty="0"/>
              <a:t>are trained </a:t>
            </a:r>
            <a:r>
              <a:rPr lang="de" sz="2000" dirty="0"/>
              <a:t>using annotated data</a:t>
            </a:r>
          </a:p>
          <a:p>
            <a:endParaRPr lang="en-US" sz="2800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CD04534-EDEB-4A98-A574-75BFFF0D9FAE}"/>
              </a:ext>
            </a:extLst>
          </p:cNvPr>
          <p:cNvSpPr txBox="1">
            <a:spLocks/>
          </p:cNvSpPr>
          <p:nvPr/>
        </p:nvSpPr>
        <p:spPr>
          <a:xfrm>
            <a:off x="8419365" y="2054739"/>
            <a:ext cx="3531333" cy="2835899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" dirty="0"/>
              <a:t>Generative AI (</a:t>
            </a:r>
            <a:r>
              <a:rPr lang="de" i="1" dirty="0">
                <a:solidFill>
                  <a:srgbClr val="6CAF69"/>
                </a:solidFill>
              </a:rPr>
              <a:t>GenAI</a:t>
            </a:r>
            <a:r>
              <a:rPr lang="de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" sz="2000" dirty="0"/>
              <a:t>Generates data from a prompt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" sz="2000" dirty="0"/>
              <a:t>Large Language Models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" sz="2000" dirty="0"/>
              <a:t>Training models is too expensive for individual projects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" sz="2000" dirty="0"/>
              <a:t>Hyped since 2022, with yet unclear limitations.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203D967-13C8-2C60-F7D1-A043A38DCCDC}"/>
              </a:ext>
            </a:extLst>
          </p:cNvPr>
          <p:cNvSpPr/>
          <p:nvPr/>
        </p:nvSpPr>
        <p:spPr>
          <a:xfrm>
            <a:off x="5794095" y="5108896"/>
            <a:ext cx="429370" cy="3429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2A210CB-75DE-A261-9B8E-302EAE08A4FB}"/>
              </a:ext>
            </a:extLst>
          </p:cNvPr>
          <p:cNvCxnSpPr/>
          <p:nvPr/>
        </p:nvCxnSpPr>
        <p:spPr>
          <a:xfrm>
            <a:off x="1412305" y="5721838"/>
            <a:ext cx="1660422" cy="0"/>
          </a:xfrm>
          <a:prstGeom prst="straightConnector1">
            <a:avLst/>
          </a:prstGeom>
          <a:ln w="28575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DCB814D-A1DB-BB70-927A-461CDA106E00}"/>
              </a:ext>
            </a:extLst>
          </p:cNvPr>
          <p:cNvCxnSpPr>
            <a:cxnSpLocks/>
          </p:cNvCxnSpPr>
          <p:nvPr/>
        </p:nvCxnSpPr>
        <p:spPr>
          <a:xfrm flipV="1">
            <a:off x="1412305" y="4444591"/>
            <a:ext cx="0" cy="1273255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C8ECCDA-5506-63EA-C8D7-97D5F28EC1DD}"/>
              </a:ext>
            </a:extLst>
          </p:cNvPr>
          <p:cNvSpPr txBox="1"/>
          <p:nvPr/>
        </p:nvSpPr>
        <p:spPr>
          <a:xfrm>
            <a:off x="1663763" y="5761752"/>
            <a:ext cx="1121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ctr">
              <a:defRPr sz="1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de" dirty="0"/>
              <a:t>UMAP 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36EAF2-096C-2A02-E1EF-3B542E878FA7}"/>
              </a:ext>
            </a:extLst>
          </p:cNvPr>
          <p:cNvSpPr txBox="1"/>
          <p:nvPr/>
        </p:nvSpPr>
        <p:spPr>
          <a:xfrm rot="16200000">
            <a:off x="588898" y="5003633"/>
            <a:ext cx="1121582" cy="155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" sz="1600">
                <a:solidFill>
                  <a:schemeClr val="accent6">
                    <a:lumMod val="75000"/>
                  </a:schemeClr>
                </a:solidFill>
              </a:rPr>
              <a:t>UMAP 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BE4B3E9-4BC6-582F-5675-A93BA03D0F7D}"/>
              </a:ext>
            </a:extLst>
          </p:cNvPr>
          <p:cNvSpPr/>
          <p:nvPr/>
        </p:nvSpPr>
        <p:spPr>
          <a:xfrm>
            <a:off x="2260986" y="5117546"/>
            <a:ext cx="79826" cy="79827"/>
          </a:xfrm>
          <a:prstGeom prst="ellipse">
            <a:avLst/>
          </a:prstGeom>
          <a:solidFill>
            <a:srgbClr val="ED7D3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FA39F1C-A668-4F2F-0CB0-FAA2726A8B29}"/>
              </a:ext>
            </a:extLst>
          </p:cNvPr>
          <p:cNvSpPr/>
          <p:nvPr/>
        </p:nvSpPr>
        <p:spPr>
          <a:xfrm>
            <a:off x="1961003" y="5117546"/>
            <a:ext cx="79826" cy="7982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B1BA141-A0F6-512E-1666-FEAE9AF8F8D1}"/>
              </a:ext>
            </a:extLst>
          </p:cNvPr>
          <p:cNvSpPr/>
          <p:nvPr/>
        </p:nvSpPr>
        <p:spPr>
          <a:xfrm>
            <a:off x="1831209" y="5287405"/>
            <a:ext cx="79826" cy="7982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850CBB7-C0ED-C255-1E0E-8CBFCDB30E29}"/>
              </a:ext>
            </a:extLst>
          </p:cNvPr>
          <p:cNvSpPr/>
          <p:nvPr/>
        </p:nvSpPr>
        <p:spPr>
          <a:xfrm>
            <a:off x="2380264" y="5298112"/>
            <a:ext cx="79826" cy="79827"/>
          </a:xfrm>
          <a:prstGeom prst="ellipse">
            <a:avLst/>
          </a:prstGeom>
          <a:solidFill>
            <a:srgbClr val="ED7D3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E6FDF24-3EBC-AC2F-BEFF-BD8DF59FCFC0}"/>
              </a:ext>
            </a:extLst>
          </p:cNvPr>
          <p:cNvSpPr/>
          <p:nvPr/>
        </p:nvSpPr>
        <p:spPr>
          <a:xfrm>
            <a:off x="2539140" y="5162972"/>
            <a:ext cx="79826" cy="79827"/>
          </a:xfrm>
          <a:prstGeom prst="ellipse">
            <a:avLst/>
          </a:prstGeom>
          <a:solidFill>
            <a:srgbClr val="ED7D31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0336B11-232D-683D-1A2C-132D4AB1D55E}"/>
              </a:ext>
            </a:extLst>
          </p:cNvPr>
          <p:cNvSpPr/>
          <p:nvPr/>
        </p:nvSpPr>
        <p:spPr>
          <a:xfrm>
            <a:off x="2394642" y="4824695"/>
            <a:ext cx="79826" cy="79827"/>
          </a:xfrm>
          <a:prstGeom prst="ellipse">
            <a:avLst/>
          </a:prstGeom>
          <a:solidFill>
            <a:srgbClr val="ED7D31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A6594D8-EF8A-F454-1A30-2292D525013D}"/>
              </a:ext>
            </a:extLst>
          </p:cNvPr>
          <p:cNvSpPr/>
          <p:nvPr/>
        </p:nvSpPr>
        <p:spPr>
          <a:xfrm>
            <a:off x="1512843" y="4890638"/>
            <a:ext cx="79826" cy="7982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272DB88-3DAC-C3F5-F678-3B3CF9A1A53A}"/>
              </a:ext>
            </a:extLst>
          </p:cNvPr>
          <p:cNvSpPr/>
          <p:nvPr/>
        </p:nvSpPr>
        <p:spPr>
          <a:xfrm>
            <a:off x="2618965" y="5406034"/>
            <a:ext cx="79826" cy="79827"/>
          </a:xfrm>
          <a:prstGeom prst="ellipse">
            <a:avLst/>
          </a:prstGeom>
          <a:solidFill>
            <a:srgbClr val="ED7D31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ADE63FFC-10F6-B136-7DD9-72CD587DA6E5}"/>
              </a:ext>
            </a:extLst>
          </p:cNvPr>
          <p:cNvSpPr/>
          <p:nvPr/>
        </p:nvSpPr>
        <p:spPr>
          <a:xfrm>
            <a:off x="2883902" y="4964715"/>
            <a:ext cx="79826" cy="79827"/>
          </a:xfrm>
          <a:prstGeom prst="ellipse">
            <a:avLst/>
          </a:prstGeom>
          <a:solidFill>
            <a:srgbClr val="ED7D31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897F905-0B7B-8971-14DB-3B530601385C}"/>
              </a:ext>
            </a:extLst>
          </p:cNvPr>
          <p:cNvSpPr/>
          <p:nvPr/>
        </p:nvSpPr>
        <p:spPr>
          <a:xfrm>
            <a:off x="2530787" y="5008255"/>
            <a:ext cx="79826" cy="79827"/>
          </a:xfrm>
          <a:prstGeom prst="ellipse">
            <a:avLst/>
          </a:prstGeom>
          <a:solidFill>
            <a:srgbClr val="ED7D31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E07CA1AA-4551-195A-5B43-9146772F1DC2}"/>
              </a:ext>
            </a:extLst>
          </p:cNvPr>
          <p:cNvSpPr/>
          <p:nvPr/>
        </p:nvSpPr>
        <p:spPr>
          <a:xfrm>
            <a:off x="1606707" y="5223451"/>
            <a:ext cx="79826" cy="7982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0BA06A1-F618-2102-D786-E222392B844B}"/>
              </a:ext>
            </a:extLst>
          </p:cNvPr>
          <p:cNvSpPr/>
          <p:nvPr/>
        </p:nvSpPr>
        <p:spPr>
          <a:xfrm>
            <a:off x="1765419" y="5048046"/>
            <a:ext cx="79826" cy="7982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C877917-2E0A-BC17-C0B1-6D5155313E3A}"/>
              </a:ext>
            </a:extLst>
          </p:cNvPr>
          <p:cNvSpPr/>
          <p:nvPr/>
        </p:nvSpPr>
        <p:spPr>
          <a:xfrm>
            <a:off x="1671034" y="4814516"/>
            <a:ext cx="79826" cy="7982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F13934A-B2D6-8BD1-14EA-A748485F04E6}"/>
              </a:ext>
            </a:extLst>
          </p:cNvPr>
          <p:cNvSpPr/>
          <p:nvPr/>
        </p:nvSpPr>
        <p:spPr>
          <a:xfrm>
            <a:off x="2587705" y="4604107"/>
            <a:ext cx="79826" cy="79827"/>
          </a:xfrm>
          <a:prstGeom prst="ellipse">
            <a:avLst/>
          </a:prstGeom>
          <a:solidFill>
            <a:srgbClr val="ED7D31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9BC5909-E0B3-AF80-5260-A2D0927E6126}"/>
              </a:ext>
            </a:extLst>
          </p:cNvPr>
          <p:cNvSpPr/>
          <p:nvPr/>
        </p:nvSpPr>
        <p:spPr>
          <a:xfrm>
            <a:off x="1818109" y="4672908"/>
            <a:ext cx="79826" cy="7982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8ECAE6D-8802-B8E1-533D-D9E976F30EC5}"/>
              </a:ext>
            </a:extLst>
          </p:cNvPr>
          <p:cNvSpPr/>
          <p:nvPr/>
        </p:nvSpPr>
        <p:spPr>
          <a:xfrm>
            <a:off x="2777661" y="5207578"/>
            <a:ext cx="79826" cy="79827"/>
          </a:xfrm>
          <a:prstGeom prst="ellipse">
            <a:avLst/>
          </a:prstGeom>
          <a:solidFill>
            <a:srgbClr val="ED7D31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3FD096E9-EB27-DC01-F663-59674466BC7F}"/>
              </a:ext>
            </a:extLst>
          </p:cNvPr>
          <p:cNvSpPr/>
          <p:nvPr/>
        </p:nvSpPr>
        <p:spPr>
          <a:xfrm>
            <a:off x="1696816" y="5424794"/>
            <a:ext cx="79826" cy="7982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18EC35E-CF9C-A7B3-02E3-2AC86853B7B6}"/>
              </a:ext>
            </a:extLst>
          </p:cNvPr>
          <p:cNvSpPr/>
          <p:nvPr/>
        </p:nvSpPr>
        <p:spPr>
          <a:xfrm>
            <a:off x="2777661" y="4782268"/>
            <a:ext cx="79826" cy="79827"/>
          </a:xfrm>
          <a:prstGeom prst="ellipse">
            <a:avLst/>
          </a:prstGeom>
          <a:solidFill>
            <a:srgbClr val="ED7D3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11F41DAB-B72E-06CD-BF80-1B3E01CDC4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1638" y="4952536"/>
            <a:ext cx="1448002" cy="90500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88DD994C-A4EC-EAA0-ACAC-8D251BD1F099}"/>
              </a:ext>
            </a:extLst>
          </p:cNvPr>
          <p:cNvSpPr/>
          <p:nvPr/>
        </p:nvSpPr>
        <p:spPr>
          <a:xfrm>
            <a:off x="937592" y="1074622"/>
            <a:ext cx="2789582" cy="83820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" sz="2800" dirty="0"/>
              <a:t>Explorative</a:t>
            </a:r>
            <a:endParaRPr lang="LID4096" sz="2800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B82F357-FB5C-9691-543A-5FDB388492FC}"/>
              </a:ext>
            </a:extLst>
          </p:cNvPr>
          <p:cNvSpPr/>
          <p:nvPr/>
        </p:nvSpPr>
        <p:spPr>
          <a:xfrm>
            <a:off x="4701209" y="1074621"/>
            <a:ext cx="2789582" cy="83820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" sz="2800" dirty="0"/>
              <a:t>Analytic</a:t>
            </a:r>
            <a:endParaRPr lang="LID4096" sz="2800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DBFED78-89F1-911E-FE73-A280B435C7B8}"/>
              </a:ext>
            </a:extLst>
          </p:cNvPr>
          <p:cNvSpPr/>
          <p:nvPr/>
        </p:nvSpPr>
        <p:spPr>
          <a:xfrm>
            <a:off x="8464826" y="1074622"/>
            <a:ext cx="2789582" cy="83820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" sz="2800" dirty="0"/>
              <a:t>Generative</a:t>
            </a:r>
            <a:endParaRPr lang="LID4096" sz="2800" dirty="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95AC015-ED5E-096B-36A3-28805D66C376}"/>
              </a:ext>
            </a:extLst>
          </p:cNvPr>
          <p:cNvGrpSpPr/>
          <p:nvPr/>
        </p:nvGrpSpPr>
        <p:grpSpPr>
          <a:xfrm>
            <a:off x="4931972" y="4861210"/>
            <a:ext cx="840000" cy="854479"/>
            <a:chOff x="210231" y="2895955"/>
            <a:chExt cx="2296167" cy="2050032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45E4FEA-B52B-7ACB-6EF8-D85DD5E59D8A}"/>
                </a:ext>
              </a:extLst>
            </p:cNvPr>
            <p:cNvSpPr/>
            <p:nvPr/>
          </p:nvSpPr>
          <p:spPr>
            <a:xfrm>
              <a:off x="210231" y="2895955"/>
              <a:ext cx="2296167" cy="205003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39" name="Free-form: Shape 38">
              <a:extLst>
                <a:ext uri="{FF2B5EF4-FFF2-40B4-BE49-F238E27FC236}">
                  <a16:creationId xmlns:a16="http://schemas.microsoft.com/office/drawing/2014/main" id="{A52BDAD0-BE5F-F1C4-4422-CE4A39C8B68F}"/>
                </a:ext>
              </a:extLst>
            </p:cNvPr>
            <p:cNvSpPr/>
            <p:nvPr/>
          </p:nvSpPr>
          <p:spPr>
            <a:xfrm>
              <a:off x="210446" y="3168343"/>
              <a:ext cx="2279930" cy="1542329"/>
            </a:xfrm>
            <a:custGeom>
              <a:avLst/>
              <a:gdLst>
                <a:gd name="connsiteX0" fmla="*/ 0 w 2511707"/>
                <a:gd name="connsiteY0" fmla="*/ 763941 h 1542329"/>
                <a:gd name="connsiteX1" fmla="*/ 405114 w 2511707"/>
                <a:gd name="connsiteY1" fmla="*/ 740791 h 1542329"/>
                <a:gd name="connsiteX2" fmla="*/ 532436 w 2511707"/>
                <a:gd name="connsiteY2" fmla="*/ 1226928 h 1542329"/>
                <a:gd name="connsiteX3" fmla="*/ 567160 w 2511707"/>
                <a:gd name="connsiteY3" fmla="*/ 578746 h 1542329"/>
                <a:gd name="connsiteX4" fmla="*/ 648183 w 2511707"/>
                <a:gd name="connsiteY4" fmla="*/ 960710 h 1542329"/>
                <a:gd name="connsiteX5" fmla="*/ 671332 w 2511707"/>
                <a:gd name="connsiteY5" fmla="*/ 613470 h 1542329"/>
                <a:gd name="connsiteX6" fmla="*/ 740780 w 2511707"/>
                <a:gd name="connsiteY6" fmla="*/ 983860 h 1542329"/>
                <a:gd name="connsiteX7" fmla="*/ 868102 w 2511707"/>
                <a:gd name="connsiteY7" fmla="*/ 12 h 1542329"/>
                <a:gd name="connsiteX8" fmla="*/ 960699 w 2511707"/>
                <a:gd name="connsiteY8" fmla="*/ 960710 h 1542329"/>
                <a:gd name="connsiteX9" fmla="*/ 1018573 w 2511707"/>
                <a:gd name="connsiteY9" fmla="*/ 347252 h 1542329"/>
                <a:gd name="connsiteX10" fmla="*/ 1145894 w 2511707"/>
                <a:gd name="connsiteY10" fmla="*/ 1539445 h 1542329"/>
                <a:gd name="connsiteX11" fmla="*/ 1157469 w 2511707"/>
                <a:gd name="connsiteY11" fmla="*/ 694493 h 1542329"/>
                <a:gd name="connsiteX12" fmla="*/ 1203768 w 2511707"/>
                <a:gd name="connsiteY12" fmla="*/ 1111181 h 1542329"/>
                <a:gd name="connsiteX13" fmla="*/ 1261641 w 2511707"/>
                <a:gd name="connsiteY13" fmla="*/ 717642 h 1542329"/>
                <a:gd name="connsiteX14" fmla="*/ 1319514 w 2511707"/>
                <a:gd name="connsiteY14" fmla="*/ 1134331 h 1542329"/>
                <a:gd name="connsiteX15" fmla="*/ 1412112 w 2511707"/>
                <a:gd name="connsiteY15" fmla="*/ 335678 h 1542329"/>
                <a:gd name="connsiteX16" fmla="*/ 1469985 w 2511707"/>
                <a:gd name="connsiteY16" fmla="*/ 925986 h 1542329"/>
                <a:gd name="connsiteX17" fmla="*/ 1597307 w 2511707"/>
                <a:gd name="connsiteY17" fmla="*/ 601895 h 1542329"/>
                <a:gd name="connsiteX18" fmla="*/ 1643605 w 2511707"/>
                <a:gd name="connsiteY18" fmla="*/ 925986 h 1542329"/>
                <a:gd name="connsiteX19" fmla="*/ 1805651 w 2511707"/>
                <a:gd name="connsiteY19" fmla="*/ 821814 h 1542329"/>
                <a:gd name="connsiteX20" fmla="*/ 1863524 w 2511707"/>
                <a:gd name="connsiteY20" fmla="*/ 1041733 h 1542329"/>
                <a:gd name="connsiteX21" fmla="*/ 2025570 w 2511707"/>
                <a:gd name="connsiteY21" fmla="*/ 856538 h 1542329"/>
                <a:gd name="connsiteX22" fmla="*/ 2245489 w 2511707"/>
                <a:gd name="connsiteY22" fmla="*/ 844964 h 1542329"/>
                <a:gd name="connsiteX23" fmla="*/ 2419109 w 2511707"/>
                <a:gd name="connsiteY23" fmla="*/ 740791 h 1542329"/>
                <a:gd name="connsiteX24" fmla="*/ 2511707 w 2511707"/>
                <a:gd name="connsiteY24" fmla="*/ 752366 h 1542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511707" h="1542329">
                  <a:moveTo>
                    <a:pt x="0" y="763941"/>
                  </a:moveTo>
                  <a:cubicBezTo>
                    <a:pt x="158187" y="713783"/>
                    <a:pt x="316375" y="663626"/>
                    <a:pt x="405114" y="740791"/>
                  </a:cubicBezTo>
                  <a:cubicBezTo>
                    <a:pt x="493853" y="817956"/>
                    <a:pt x="505428" y="1253935"/>
                    <a:pt x="532436" y="1226928"/>
                  </a:cubicBezTo>
                  <a:cubicBezTo>
                    <a:pt x="559444" y="1199921"/>
                    <a:pt x="547869" y="623116"/>
                    <a:pt x="567160" y="578746"/>
                  </a:cubicBezTo>
                  <a:cubicBezTo>
                    <a:pt x="586451" y="534376"/>
                    <a:pt x="630821" y="954923"/>
                    <a:pt x="648183" y="960710"/>
                  </a:cubicBezTo>
                  <a:cubicBezTo>
                    <a:pt x="665545" y="966497"/>
                    <a:pt x="655899" y="609612"/>
                    <a:pt x="671332" y="613470"/>
                  </a:cubicBezTo>
                  <a:cubicBezTo>
                    <a:pt x="686765" y="617328"/>
                    <a:pt x="707985" y="1086103"/>
                    <a:pt x="740780" y="983860"/>
                  </a:cubicBezTo>
                  <a:cubicBezTo>
                    <a:pt x="773575" y="881617"/>
                    <a:pt x="831449" y="3870"/>
                    <a:pt x="868102" y="12"/>
                  </a:cubicBezTo>
                  <a:cubicBezTo>
                    <a:pt x="904755" y="-3846"/>
                    <a:pt x="935620" y="902837"/>
                    <a:pt x="960699" y="960710"/>
                  </a:cubicBezTo>
                  <a:cubicBezTo>
                    <a:pt x="985778" y="1018583"/>
                    <a:pt x="987707" y="250796"/>
                    <a:pt x="1018573" y="347252"/>
                  </a:cubicBezTo>
                  <a:cubicBezTo>
                    <a:pt x="1049439" y="443708"/>
                    <a:pt x="1122745" y="1481572"/>
                    <a:pt x="1145894" y="1539445"/>
                  </a:cubicBezTo>
                  <a:cubicBezTo>
                    <a:pt x="1169043" y="1597318"/>
                    <a:pt x="1147823" y="765870"/>
                    <a:pt x="1157469" y="694493"/>
                  </a:cubicBezTo>
                  <a:cubicBezTo>
                    <a:pt x="1167115" y="623116"/>
                    <a:pt x="1186406" y="1107323"/>
                    <a:pt x="1203768" y="1111181"/>
                  </a:cubicBezTo>
                  <a:cubicBezTo>
                    <a:pt x="1221130" y="1115039"/>
                    <a:pt x="1242350" y="713784"/>
                    <a:pt x="1261641" y="717642"/>
                  </a:cubicBezTo>
                  <a:cubicBezTo>
                    <a:pt x="1280932" y="721500"/>
                    <a:pt x="1294436" y="1197992"/>
                    <a:pt x="1319514" y="1134331"/>
                  </a:cubicBezTo>
                  <a:cubicBezTo>
                    <a:pt x="1344593" y="1070670"/>
                    <a:pt x="1387034" y="370402"/>
                    <a:pt x="1412112" y="335678"/>
                  </a:cubicBezTo>
                  <a:cubicBezTo>
                    <a:pt x="1437190" y="300954"/>
                    <a:pt x="1439119" y="881616"/>
                    <a:pt x="1469985" y="925986"/>
                  </a:cubicBezTo>
                  <a:cubicBezTo>
                    <a:pt x="1500851" y="970356"/>
                    <a:pt x="1568370" y="601895"/>
                    <a:pt x="1597307" y="601895"/>
                  </a:cubicBezTo>
                  <a:cubicBezTo>
                    <a:pt x="1626244" y="601895"/>
                    <a:pt x="1608881" y="889333"/>
                    <a:pt x="1643605" y="925986"/>
                  </a:cubicBezTo>
                  <a:cubicBezTo>
                    <a:pt x="1678329" y="962639"/>
                    <a:pt x="1768998" y="802523"/>
                    <a:pt x="1805651" y="821814"/>
                  </a:cubicBezTo>
                  <a:cubicBezTo>
                    <a:pt x="1842304" y="841105"/>
                    <a:pt x="1826871" y="1035946"/>
                    <a:pt x="1863524" y="1041733"/>
                  </a:cubicBezTo>
                  <a:cubicBezTo>
                    <a:pt x="1900177" y="1047520"/>
                    <a:pt x="1961909" y="889333"/>
                    <a:pt x="2025570" y="856538"/>
                  </a:cubicBezTo>
                  <a:cubicBezTo>
                    <a:pt x="2089231" y="823743"/>
                    <a:pt x="2179899" y="864255"/>
                    <a:pt x="2245489" y="844964"/>
                  </a:cubicBezTo>
                  <a:cubicBezTo>
                    <a:pt x="2311079" y="825673"/>
                    <a:pt x="2374739" y="756224"/>
                    <a:pt x="2419109" y="740791"/>
                  </a:cubicBezTo>
                  <a:cubicBezTo>
                    <a:pt x="2463479" y="725358"/>
                    <a:pt x="2487593" y="738862"/>
                    <a:pt x="2511707" y="7523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4D205C7-128A-1106-6603-65CA9429298F}"/>
              </a:ext>
            </a:extLst>
          </p:cNvPr>
          <p:cNvSpPr txBox="1"/>
          <p:nvPr/>
        </p:nvSpPr>
        <p:spPr>
          <a:xfrm>
            <a:off x="6184220" y="4718502"/>
            <a:ext cx="188471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713" indent="-112713">
              <a:buFont typeface="Arial" panose="020B0604020202020204" pitchFamily="34" charset="0"/>
              <a:buChar char="•"/>
            </a:pPr>
            <a:r>
              <a:rPr lang="de" sz="1400" strike="sngStrike" dirty="0">
                <a:solidFill>
                  <a:srgbClr val="00B050"/>
                </a:solidFill>
              </a:rPr>
              <a:t>Noise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de" sz="1400" strike="sngStrike" dirty="0">
                <a:solidFill>
                  <a:srgbClr val="FCBE4E"/>
                </a:solidFill>
              </a:rPr>
              <a:t>Tourist jumpingg on a senso</a:t>
            </a:r>
          </a:p>
          <a:p>
            <a:pPr marL="112713" indent="-112713">
              <a:buFont typeface="Arial" panose="020B0604020202020204" pitchFamily="34" charset="0"/>
              <a:buChar char="•"/>
            </a:pPr>
            <a:r>
              <a:rPr lang="de" sz="1400" dirty="0">
                <a:solidFill>
                  <a:srgbClr val="C00000"/>
                </a:solidFill>
              </a:rPr>
              <a:t>Erthquake approaching!</a:t>
            </a:r>
            <a:endParaRPr lang="LID4096" sz="1400" dirty="0">
              <a:solidFill>
                <a:srgbClr val="C00000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2235534-744A-7076-4F9E-E1C1B570C070}"/>
              </a:ext>
            </a:extLst>
          </p:cNvPr>
          <p:cNvSpPr txBox="1"/>
          <p:nvPr/>
        </p:nvSpPr>
        <p:spPr>
          <a:xfrm>
            <a:off x="7204147" y="5223451"/>
            <a:ext cx="12141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23C6D4E-EBBD-3418-B8E2-EE54B9183AE0}"/>
              </a:ext>
            </a:extLst>
          </p:cNvPr>
          <p:cNvSpPr/>
          <p:nvPr/>
        </p:nvSpPr>
        <p:spPr>
          <a:xfrm>
            <a:off x="937592" y="1074622"/>
            <a:ext cx="2789582" cy="83820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" sz="2800" dirty="0"/>
              <a:t>Explorative</a:t>
            </a:r>
            <a:endParaRPr lang="LID4096" sz="28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CB0F794-2F06-8108-428D-21C001D82220}"/>
              </a:ext>
            </a:extLst>
          </p:cNvPr>
          <p:cNvSpPr/>
          <p:nvPr/>
        </p:nvSpPr>
        <p:spPr>
          <a:xfrm>
            <a:off x="4701209" y="1074621"/>
            <a:ext cx="2789582" cy="83820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" sz="2800" dirty="0"/>
              <a:t>Analytic</a:t>
            </a:r>
            <a:endParaRPr lang="LID4096" sz="2800" dirty="0"/>
          </a:p>
        </p:txBody>
      </p:sp>
    </p:spTree>
    <p:extLst>
      <p:ext uri="{BB962C8B-B14F-4D97-AF65-F5344CB8AC3E}">
        <p14:creationId xmlns:p14="http://schemas.microsoft.com/office/powerpoint/2010/main" val="272997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 animBg="1"/>
      <p:bldP spid="33" grpId="0" animBg="1"/>
      <p:bldP spid="34" grpId="0" animBg="1"/>
      <p:bldP spid="40" grpId="0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19603-555A-7F66-7996-B1314E06E0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8" name="PlaceHolder 1">
            <a:extLst>
              <a:ext uri="{FF2B5EF4-FFF2-40B4-BE49-F238E27FC236}">
                <a16:creationId xmlns:a16="http://schemas.microsoft.com/office/drawing/2014/main" id="{687CED78-5075-217A-AD9D-8A99DE3C5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60" y="371880"/>
            <a:ext cx="10266840" cy="81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tabLst>
                <a:tab pos="2062163" algn="l"/>
              </a:tabLst>
            </a:pPr>
            <a:r>
              <a:rPr lang="en-US" sz="3200" spc="-1" dirty="0">
                <a:solidFill>
                  <a:srgbClr val="00305E"/>
                </a:solidFill>
                <a:latin typeface="Open Sans"/>
                <a:ea typeface="DejaVu Sans"/>
              </a:rPr>
              <a:t>Training material embeddings</a:t>
            </a:r>
            <a:endParaRPr lang="de-DE" sz="3200" b="0" strike="noStrike" spc="-1" dirty="0">
              <a:solidFill>
                <a:schemeClr val="dk1"/>
              </a:solidFill>
              <a:latin typeface="Arial"/>
            </a:endParaRPr>
          </a:p>
        </p:txBody>
      </p:sp>
      <p:sp>
        <p:nvSpPr>
          <p:cNvPr id="1829" name="PlaceHolder 2">
            <a:extLst>
              <a:ext uri="{FF2B5EF4-FFF2-40B4-BE49-F238E27FC236}">
                <a16:creationId xmlns:a16="http://schemas.microsoft.com/office/drawing/2014/main" id="{38A31020-4AF0-9642-0DC7-69A129C5EA0A}"/>
              </a:ext>
            </a:extLst>
          </p:cNvPr>
          <p:cNvSpPr/>
          <p:nvPr/>
        </p:nvSpPr>
        <p:spPr>
          <a:xfrm>
            <a:off x="875520" y="1040400"/>
            <a:ext cx="6199920" cy="469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marL="228600" indent="-228600"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endParaRPr lang="en-US" sz="1600" b="0" strike="noStrike" spc="-1">
              <a:solidFill>
                <a:srgbClr val="00305E"/>
              </a:solidFill>
              <a:latin typeface="Open Sans"/>
              <a:ea typeface="Open San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02B6F1-4888-FF68-CE7A-CDD92FADC979}"/>
              </a:ext>
            </a:extLst>
          </p:cNvPr>
          <p:cNvSpPr txBox="1"/>
          <p:nvPr/>
        </p:nvSpPr>
        <p:spPr>
          <a:xfrm>
            <a:off x="929304" y="1072455"/>
            <a:ext cx="874301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914400">
              <a:lnSpc>
                <a:spcPct val="100000"/>
              </a:lnSpc>
              <a:spcBef>
                <a:spcPts val="1199"/>
              </a:spcBef>
              <a:buFont typeface="Arial" panose="020B0604020202020204" pitchFamily="34" charset="0"/>
              <a:buChar char="•"/>
              <a:tabLst>
                <a:tab pos="0" algn="l"/>
              </a:tabLst>
            </a:pPr>
            <a:r>
              <a:rPr lang="en-US" sz="2800" b="1" spc="-1" dirty="0">
                <a:solidFill>
                  <a:srgbClr val="00305E"/>
                </a:solidFill>
                <a:latin typeface="Open Sans"/>
                <a:ea typeface="Open Sans"/>
              </a:rPr>
              <a:t>Quiz</a:t>
            </a:r>
            <a:r>
              <a:rPr lang="en-US" sz="2800" spc="-1" dirty="0">
                <a:solidFill>
                  <a:srgbClr val="00305E"/>
                </a:solidFill>
                <a:latin typeface="Open Sans"/>
                <a:ea typeface="Open Sans"/>
              </a:rPr>
              <a:t>: What lies between Research Data Management and Research Software Management?</a:t>
            </a:r>
            <a:endParaRPr lang="en-US" sz="2800" strike="noStrike" spc="-1" dirty="0">
              <a:solidFill>
                <a:srgbClr val="00305E"/>
              </a:solidFill>
              <a:latin typeface="Open Sans"/>
              <a:ea typeface="Open San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BE2D9B9-D88D-5945-1E43-76E00A23C7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0303" y="2183925"/>
            <a:ext cx="3545320" cy="3759828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A172B686-2FD4-3632-A001-76A34EDFE871}"/>
              </a:ext>
            </a:extLst>
          </p:cNvPr>
          <p:cNvSpPr/>
          <p:nvPr/>
        </p:nvSpPr>
        <p:spPr>
          <a:xfrm rot="20058317">
            <a:off x="6431369" y="2298593"/>
            <a:ext cx="278554" cy="631723"/>
          </a:xfrm>
          <a:prstGeom prst="ellips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CA78668-F413-EBEC-9A4C-D929312EA1DE}"/>
              </a:ext>
            </a:extLst>
          </p:cNvPr>
          <p:cNvSpPr/>
          <p:nvPr/>
        </p:nvSpPr>
        <p:spPr>
          <a:xfrm rot="648029">
            <a:off x="7339388" y="2496919"/>
            <a:ext cx="157163" cy="451175"/>
          </a:xfrm>
          <a:prstGeom prst="ellips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CC762E6-8319-1342-7B1B-E5C2FC203FBF}"/>
              </a:ext>
            </a:extLst>
          </p:cNvPr>
          <p:cNvCxnSpPr>
            <a:cxnSpLocks/>
            <a:stCxn id="11" idx="1"/>
            <a:endCxn id="25" idx="6"/>
          </p:cNvCxnSpPr>
          <p:nvPr/>
        </p:nvCxnSpPr>
        <p:spPr>
          <a:xfrm flipH="1">
            <a:off x="6696151" y="1203091"/>
            <a:ext cx="2611523" cy="1350977"/>
          </a:xfrm>
          <a:prstGeom prst="lin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53A13D0-A7BF-7E6B-222C-EAF56720C5DF}"/>
              </a:ext>
            </a:extLst>
          </p:cNvPr>
          <p:cNvCxnSpPr>
            <a:cxnSpLocks/>
            <a:stCxn id="14" idx="1"/>
            <a:endCxn id="26" idx="6"/>
          </p:cNvCxnSpPr>
          <p:nvPr/>
        </p:nvCxnSpPr>
        <p:spPr>
          <a:xfrm flipH="1" flipV="1">
            <a:off x="7495159" y="2737232"/>
            <a:ext cx="1518167" cy="175962"/>
          </a:xfrm>
          <a:prstGeom prst="lin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>
            <a:extLst>
              <a:ext uri="{FF2B5EF4-FFF2-40B4-BE49-F238E27FC236}">
                <a16:creationId xmlns:a16="http://schemas.microsoft.com/office/drawing/2014/main" id="{EF39E202-64E5-8BC7-15F1-3A2E70573FA9}"/>
              </a:ext>
            </a:extLst>
          </p:cNvPr>
          <p:cNvSpPr/>
          <p:nvPr/>
        </p:nvSpPr>
        <p:spPr>
          <a:xfrm rot="648029">
            <a:off x="6817314" y="3773446"/>
            <a:ext cx="37871" cy="32040"/>
          </a:xfrm>
          <a:prstGeom prst="ellipse">
            <a:avLst/>
          </a:prstGeom>
          <a:solidFill>
            <a:srgbClr val="71BD56"/>
          </a:solidFill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0" name="Picture 9" descr="A diagram of a company&#10;&#10;Description automatically generated with medium confidence">
            <a:extLst>
              <a:ext uri="{FF2B5EF4-FFF2-40B4-BE49-F238E27FC236}">
                <a16:creationId xmlns:a16="http://schemas.microsoft.com/office/drawing/2014/main" id="{3AA9BAB7-02D2-097A-2EA7-67D029227A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813" y="386141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diagram of a company&#10;&#10;Description automatically generated">
            <a:extLst>
              <a:ext uri="{FF2B5EF4-FFF2-40B4-BE49-F238E27FC236}">
                <a16:creationId xmlns:a16="http://schemas.microsoft.com/office/drawing/2014/main" id="{22D4E7DF-C35C-2E91-D0CE-C3BC9825E52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674" y="690003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 descr="A screenshot of a software management&#10;&#10;Description automatically generated">
            <a:extLst>
              <a:ext uri="{FF2B5EF4-FFF2-40B4-BE49-F238E27FC236}">
                <a16:creationId xmlns:a16="http://schemas.microsoft.com/office/drawing/2014/main" id="{96F2D8CB-3806-5885-F0A2-42E401FC44A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326" y="2400106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 descr="A screenshot of a computer&#10;&#10;Description automatically generated">
            <a:extLst>
              <a:ext uri="{FF2B5EF4-FFF2-40B4-BE49-F238E27FC236}">
                <a16:creationId xmlns:a16="http://schemas.microsoft.com/office/drawing/2014/main" id="{1FA86F4D-3715-26BF-114D-3EBFAB18B5A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7187" y="2703968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1ED9D931-2781-EE90-D0B5-A8DD244F5C9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1052" y="3007829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Picture 42" descr="A close-up of a sign&#10;&#10;Description automatically generated">
            <a:extLst>
              <a:ext uri="{FF2B5EF4-FFF2-40B4-BE49-F238E27FC236}">
                <a16:creationId xmlns:a16="http://schemas.microsoft.com/office/drawing/2014/main" id="{0AB68A57-0A30-D48F-9267-99F2B9C27C4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1536" y="993864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3317B577-17B3-D4DF-B72E-119A3939AFE4}"/>
              </a:ext>
            </a:extLst>
          </p:cNvPr>
          <p:cNvSpPr/>
          <p:nvPr/>
        </p:nvSpPr>
        <p:spPr>
          <a:xfrm rot="20058317">
            <a:off x="6851924" y="2585122"/>
            <a:ext cx="365084" cy="427838"/>
          </a:xfrm>
          <a:prstGeom prst="ellips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DDC3C32-3CE2-710D-6AF8-DC071C3B892B}"/>
              </a:ext>
            </a:extLst>
          </p:cNvPr>
          <p:cNvSpPr/>
          <p:nvPr/>
        </p:nvSpPr>
        <p:spPr>
          <a:xfrm>
            <a:off x="1616484" y="3257093"/>
            <a:ext cx="1823169" cy="102617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600" dirty="0">
                <a:solidFill>
                  <a:schemeClr val="tx1"/>
                </a:solidFill>
              </a:rPr>
              <a:t>?</a:t>
            </a:r>
            <a:endParaRPr lang="LID4096" sz="6600" dirty="0">
              <a:solidFill>
                <a:schemeClr val="tx1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B124E2-3999-964E-FE04-A2AF7C730BB2}"/>
              </a:ext>
            </a:extLst>
          </p:cNvPr>
          <p:cNvCxnSpPr>
            <a:cxnSpLocks/>
            <a:stCxn id="4" idx="3"/>
            <a:endCxn id="3" idx="2"/>
          </p:cNvCxnSpPr>
          <p:nvPr/>
        </p:nvCxnSpPr>
        <p:spPr>
          <a:xfrm flipV="1">
            <a:off x="3439653" y="2878187"/>
            <a:ext cx="3430321" cy="891994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F4B44ED3-8A3D-38F2-CDCC-DD95ABE3E23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1704" y="5355253"/>
            <a:ext cx="1788733" cy="60090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4930C68-E9B9-93F9-A038-D45CF727B7B3}"/>
              </a:ext>
            </a:extLst>
          </p:cNvPr>
          <p:cNvSpPr txBox="1"/>
          <p:nvPr/>
        </p:nvSpPr>
        <p:spPr>
          <a:xfrm>
            <a:off x="3253456" y="6179310"/>
            <a:ext cx="50521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11"/>
              </a:rPr>
              <a:t>https://github.com/haesleinhuepf/stackview/blob/main/docs/sliceplot.ipynb</a:t>
            </a:r>
            <a:endParaRPr lang="LID4096" sz="1400" dirty="0"/>
          </a:p>
        </p:txBody>
      </p:sp>
    </p:spTree>
    <p:extLst>
      <p:ext uri="{BB962C8B-B14F-4D97-AF65-F5344CB8AC3E}">
        <p14:creationId xmlns:p14="http://schemas.microsoft.com/office/powerpoint/2010/main" val="38764550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14A0B7-76B5-6397-4B77-259746094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EB003F5-D1C3-35E6-843D-82DA0DBC0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704" y="5355253"/>
            <a:ext cx="1788733" cy="600902"/>
          </a:xfrm>
          <a:prstGeom prst="rect">
            <a:avLst/>
          </a:prstGeom>
        </p:spPr>
      </p:pic>
      <p:sp>
        <p:nvSpPr>
          <p:cNvPr id="1828" name="PlaceHolder 1">
            <a:extLst>
              <a:ext uri="{FF2B5EF4-FFF2-40B4-BE49-F238E27FC236}">
                <a16:creationId xmlns:a16="http://schemas.microsoft.com/office/drawing/2014/main" id="{1BD84F6C-2F98-8C31-77CC-E8C4FB2FE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60" y="371880"/>
            <a:ext cx="10266840" cy="811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tabLst>
                <a:tab pos="2062163" algn="l"/>
              </a:tabLst>
            </a:pPr>
            <a:r>
              <a:rPr lang="en-US" sz="3200" spc="-1" dirty="0">
                <a:solidFill>
                  <a:srgbClr val="00305E"/>
                </a:solidFill>
                <a:latin typeface="Open Sans"/>
                <a:ea typeface="DejaVu Sans"/>
              </a:rPr>
              <a:t>Training material embeddings</a:t>
            </a:r>
            <a:endParaRPr lang="de-DE" sz="3200" b="0" strike="noStrike" spc="-1" dirty="0">
              <a:solidFill>
                <a:schemeClr val="dk1"/>
              </a:solidFill>
              <a:latin typeface="Arial"/>
            </a:endParaRPr>
          </a:p>
        </p:txBody>
      </p:sp>
      <p:sp>
        <p:nvSpPr>
          <p:cNvPr id="1829" name="PlaceHolder 2">
            <a:extLst>
              <a:ext uri="{FF2B5EF4-FFF2-40B4-BE49-F238E27FC236}">
                <a16:creationId xmlns:a16="http://schemas.microsoft.com/office/drawing/2014/main" id="{9FC82DEC-E4E0-D395-C55E-0D50960027E4}"/>
              </a:ext>
            </a:extLst>
          </p:cNvPr>
          <p:cNvSpPr/>
          <p:nvPr/>
        </p:nvSpPr>
        <p:spPr>
          <a:xfrm>
            <a:off x="875520" y="1040400"/>
            <a:ext cx="6199920" cy="469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marL="228600" indent="-228600" defTabSz="914400">
              <a:lnSpc>
                <a:spcPct val="100000"/>
              </a:lnSpc>
              <a:spcBef>
                <a:spcPts val="1199"/>
              </a:spcBef>
              <a:tabLst>
                <a:tab pos="0" algn="l"/>
              </a:tabLst>
            </a:pPr>
            <a:endParaRPr lang="en-US" sz="1600" b="0" strike="noStrike" spc="-1">
              <a:solidFill>
                <a:srgbClr val="00305E"/>
              </a:solidFill>
              <a:latin typeface="Open Sans"/>
              <a:ea typeface="Open San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45CA-C742-CDD5-2428-7AA37B707D04}"/>
              </a:ext>
            </a:extLst>
          </p:cNvPr>
          <p:cNvSpPr txBox="1"/>
          <p:nvPr/>
        </p:nvSpPr>
        <p:spPr>
          <a:xfrm>
            <a:off x="929304" y="1072455"/>
            <a:ext cx="874301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914400">
              <a:lnSpc>
                <a:spcPct val="100000"/>
              </a:lnSpc>
              <a:spcBef>
                <a:spcPts val="1199"/>
              </a:spcBef>
              <a:buFont typeface="Arial" panose="020B0604020202020204" pitchFamily="34" charset="0"/>
              <a:buChar char="•"/>
              <a:tabLst>
                <a:tab pos="0" algn="l"/>
              </a:tabLst>
            </a:pPr>
            <a:r>
              <a:rPr lang="en-US" sz="2800" b="1" spc="-1" dirty="0">
                <a:solidFill>
                  <a:srgbClr val="00305E"/>
                </a:solidFill>
                <a:latin typeface="Open Sans"/>
                <a:ea typeface="Open Sans"/>
              </a:rPr>
              <a:t>Quiz</a:t>
            </a:r>
            <a:r>
              <a:rPr lang="en-US" sz="2800" spc="-1" dirty="0">
                <a:solidFill>
                  <a:srgbClr val="00305E"/>
                </a:solidFill>
                <a:latin typeface="Open Sans"/>
                <a:ea typeface="Open Sans"/>
              </a:rPr>
              <a:t>: What lies between Research Data Management and Research Software Management?</a:t>
            </a:r>
            <a:endParaRPr lang="en-US" sz="2800" strike="noStrike" spc="-1" dirty="0">
              <a:solidFill>
                <a:srgbClr val="00305E"/>
              </a:solidFill>
              <a:latin typeface="Open Sans"/>
              <a:ea typeface="Open San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86CDDA-E3E6-01AD-BE31-A435E9E114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0303" y="2183925"/>
            <a:ext cx="3545320" cy="3759828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D2FF8FB4-8006-17FB-13BB-C80CA1D74FAE}"/>
              </a:ext>
            </a:extLst>
          </p:cNvPr>
          <p:cNvSpPr/>
          <p:nvPr/>
        </p:nvSpPr>
        <p:spPr>
          <a:xfrm rot="20058317">
            <a:off x="6431369" y="2298593"/>
            <a:ext cx="278554" cy="631723"/>
          </a:xfrm>
          <a:prstGeom prst="ellips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DAE27F4-8211-9416-8054-FC43CF3C733C}"/>
              </a:ext>
            </a:extLst>
          </p:cNvPr>
          <p:cNvSpPr/>
          <p:nvPr/>
        </p:nvSpPr>
        <p:spPr>
          <a:xfrm rot="648029">
            <a:off x="7339388" y="2496919"/>
            <a:ext cx="157163" cy="451175"/>
          </a:xfrm>
          <a:prstGeom prst="ellips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D5D3B16-4ED9-5B01-72F7-ACB3F89C1A41}"/>
              </a:ext>
            </a:extLst>
          </p:cNvPr>
          <p:cNvCxnSpPr>
            <a:cxnSpLocks/>
            <a:stCxn id="11" idx="1"/>
            <a:endCxn id="25" idx="6"/>
          </p:cNvCxnSpPr>
          <p:nvPr/>
        </p:nvCxnSpPr>
        <p:spPr>
          <a:xfrm flipH="1">
            <a:off x="6696151" y="1203091"/>
            <a:ext cx="2611523" cy="1350977"/>
          </a:xfrm>
          <a:prstGeom prst="lin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DEBB7A4-ADBC-FF06-FA1D-5BF5AAC630DE}"/>
              </a:ext>
            </a:extLst>
          </p:cNvPr>
          <p:cNvCxnSpPr>
            <a:cxnSpLocks/>
            <a:stCxn id="14" idx="1"/>
            <a:endCxn id="26" idx="6"/>
          </p:cNvCxnSpPr>
          <p:nvPr/>
        </p:nvCxnSpPr>
        <p:spPr>
          <a:xfrm flipH="1" flipV="1">
            <a:off x="7495159" y="2737232"/>
            <a:ext cx="1518167" cy="175962"/>
          </a:xfrm>
          <a:prstGeom prst="lin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>
            <a:extLst>
              <a:ext uri="{FF2B5EF4-FFF2-40B4-BE49-F238E27FC236}">
                <a16:creationId xmlns:a16="http://schemas.microsoft.com/office/drawing/2014/main" id="{3899E752-B6FF-C4EC-5E5B-FB4F020EE2A5}"/>
              </a:ext>
            </a:extLst>
          </p:cNvPr>
          <p:cNvSpPr/>
          <p:nvPr/>
        </p:nvSpPr>
        <p:spPr>
          <a:xfrm rot="648029">
            <a:off x="6817314" y="3773446"/>
            <a:ext cx="37871" cy="32040"/>
          </a:xfrm>
          <a:prstGeom prst="ellipse">
            <a:avLst/>
          </a:prstGeom>
          <a:solidFill>
            <a:srgbClr val="71BD56"/>
          </a:solidFill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0" name="Picture 9" descr="A diagram of a company&#10;&#10;Description automatically generated with medium confidence">
            <a:extLst>
              <a:ext uri="{FF2B5EF4-FFF2-40B4-BE49-F238E27FC236}">
                <a16:creationId xmlns:a16="http://schemas.microsoft.com/office/drawing/2014/main" id="{EE7B7D66-BDB3-F7F6-9254-042F4E5A45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813" y="386141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diagram of a company&#10;&#10;Description automatically generated">
            <a:extLst>
              <a:ext uri="{FF2B5EF4-FFF2-40B4-BE49-F238E27FC236}">
                <a16:creationId xmlns:a16="http://schemas.microsoft.com/office/drawing/2014/main" id="{ACC33E8D-303F-DBFF-DCBB-62909B36AF0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674" y="690003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 descr="A screenshot of a software management&#10;&#10;Description automatically generated">
            <a:extLst>
              <a:ext uri="{FF2B5EF4-FFF2-40B4-BE49-F238E27FC236}">
                <a16:creationId xmlns:a16="http://schemas.microsoft.com/office/drawing/2014/main" id="{196DAB62-F33D-3152-8954-80FDC7223AB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326" y="2400106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 descr="A screenshot of a computer&#10;&#10;Description automatically generated">
            <a:extLst>
              <a:ext uri="{FF2B5EF4-FFF2-40B4-BE49-F238E27FC236}">
                <a16:creationId xmlns:a16="http://schemas.microsoft.com/office/drawing/2014/main" id="{C6E1BCDB-D206-6A8E-28B8-23E1E2F3ABC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7187" y="2703968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6D44227-1BDA-9D18-F582-6782A239CEA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1052" y="3007829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Picture 42" descr="A close-up of a sign&#10;&#10;Description automatically generated">
            <a:extLst>
              <a:ext uri="{FF2B5EF4-FFF2-40B4-BE49-F238E27FC236}">
                <a16:creationId xmlns:a16="http://schemas.microsoft.com/office/drawing/2014/main" id="{EDF00891-9658-EE0B-B331-D10D0A1FE39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1536" y="993864"/>
            <a:ext cx="1823168" cy="10261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95C990EA-B7A2-3A9C-1077-77AAD35242F3}"/>
              </a:ext>
            </a:extLst>
          </p:cNvPr>
          <p:cNvSpPr/>
          <p:nvPr/>
        </p:nvSpPr>
        <p:spPr>
          <a:xfrm rot="20058317">
            <a:off x="6851924" y="2585122"/>
            <a:ext cx="365084" cy="427838"/>
          </a:xfrm>
          <a:prstGeom prst="ellips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51BE12D-ED28-750A-D9B2-94970124317B}"/>
              </a:ext>
            </a:extLst>
          </p:cNvPr>
          <p:cNvCxnSpPr>
            <a:cxnSpLocks/>
            <a:endCxn id="3" idx="2"/>
          </p:cNvCxnSpPr>
          <p:nvPr/>
        </p:nvCxnSpPr>
        <p:spPr>
          <a:xfrm flipV="1">
            <a:off x="3439653" y="2878187"/>
            <a:ext cx="3430321" cy="891994"/>
          </a:xfrm>
          <a:prstGeom prst="line">
            <a:avLst/>
          </a:prstGeom>
          <a:ln w="57150">
            <a:solidFill>
              <a:srgbClr val="71BD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3C1C7866-1B7F-A91C-C84A-52E3D27A898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3808" y="2563472"/>
            <a:ext cx="2919710" cy="16530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21882BA-E77A-AE33-C52F-7EDBD6DE652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75520" y="3325846"/>
            <a:ext cx="2905661" cy="161789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BB068E0-4F52-39C6-BD13-F133BA40704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854642" y="4216491"/>
            <a:ext cx="2905661" cy="16342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D0323E-C48A-3D8A-3A7D-68F3B53D3BC5}"/>
              </a:ext>
            </a:extLst>
          </p:cNvPr>
          <p:cNvSpPr txBox="1"/>
          <p:nvPr/>
        </p:nvSpPr>
        <p:spPr>
          <a:xfrm>
            <a:off x="3253456" y="6179310"/>
            <a:ext cx="50521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14"/>
              </a:rPr>
              <a:t>https://github.com/haesleinhuepf/stackview/blob/main/docs/sliceplot.ipynb</a:t>
            </a:r>
            <a:endParaRPr lang="LID4096" sz="1400" dirty="0"/>
          </a:p>
        </p:txBody>
      </p:sp>
    </p:spTree>
    <p:extLst>
      <p:ext uri="{BB962C8B-B14F-4D97-AF65-F5344CB8AC3E}">
        <p14:creationId xmlns:p14="http://schemas.microsoft.com/office/powerpoint/2010/main" val="39390228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277B73-6757-00CF-8967-86712CE4A89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7251" t="10779" r="3465" b="6259"/>
          <a:stretch>
            <a:fillRect/>
          </a:stretch>
        </p:blipFill>
        <p:spPr>
          <a:xfrm>
            <a:off x="5753466" y="1686559"/>
            <a:ext cx="4500464" cy="412564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D4B92A1-8E41-B8CC-FFC2-3DE56B30298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286" t="23629" r="2574" b="4819"/>
          <a:stretch>
            <a:fillRect/>
          </a:stretch>
        </p:blipFill>
        <p:spPr>
          <a:xfrm>
            <a:off x="130491" y="1686559"/>
            <a:ext cx="5523866" cy="42535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2BEC38-2CB1-F9B0-B11E-DF272745E533}"/>
              </a:ext>
            </a:extLst>
          </p:cNvPr>
          <p:cNvSpPr txBox="1"/>
          <p:nvPr/>
        </p:nvSpPr>
        <p:spPr>
          <a:xfrm>
            <a:off x="3305029" y="6169709"/>
            <a:ext cx="49456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https://github.com/ScaDS/SlideInsights-for-BIDS-lecture-25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E2CFFDC-FD81-23C7-93C7-1D735B45D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Personal ad-hoc training</a:t>
            </a:r>
            <a:endParaRPr lang="LID4096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11F7D2C-3A1A-9E15-AC07-8A4EC28E627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02545"/>
          </a:xfrm>
        </p:spPr>
        <p:txBody>
          <a:bodyPr/>
          <a:lstStyle/>
          <a:p>
            <a:r>
              <a:rPr lang="en-GB" dirty="0"/>
              <a:t>Practicing for exams using specialized Chatbots</a:t>
            </a:r>
            <a:endParaRPr lang="LID4096" dirty="0"/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09FA007B-C384-5481-D70A-151F91223B52}"/>
              </a:ext>
            </a:extLst>
          </p:cNvPr>
          <p:cNvSpPr/>
          <p:nvPr/>
        </p:nvSpPr>
        <p:spPr>
          <a:xfrm>
            <a:off x="10353040" y="4886960"/>
            <a:ext cx="1696720" cy="1053117"/>
          </a:xfrm>
          <a:prstGeom prst="wedgeRectCallout">
            <a:avLst>
              <a:gd name="adj1" fmla="val 57011"/>
              <a:gd name="adj2" fmla="val 22945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600" dirty="0"/>
              <a:t>Project with </a:t>
            </a:r>
            <a:br>
              <a:rPr lang="en-GB" sz="1600" dirty="0"/>
            </a:br>
            <a:r>
              <a:rPr lang="en-GB" sz="1600" dirty="0"/>
              <a:t>Lea </a:t>
            </a:r>
            <a:r>
              <a:rPr lang="en-GB" sz="1600" dirty="0" err="1"/>
              <a:t>Gihlein</a:t>
            </a:r>
            <a:r>
              <a:rPr lang="en-GB" sz="1600" dirty="0"/>
              <a:t> ScaDS.AI / NFDI4BioImage</a:t>
            </a:r>
            <a:endParaRPr lang="LID4096" sz="16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5DF93D9-B434-64A6-A660-618DBF6F07E4}"/>
              </a:ext>
            </a:extLst>
          </p:cNvPr>
          <p:cNvSpPr/>
          <p:nvPr/>
        </p:nvSpPr>
        <p:spPr>
          <a:xfrm>
            <a:off x="289560" y="3657600"/>
            <a:ext cx="5364796" cy="1229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73626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E8EE-BDC0-7C8D-5836-9F57965A5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400" dirty="0"/>
              <a:t>Collaborative Learning with AI Assistants</a:t>
            </a:r>
            <a:endParaRPr lang="LID4096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54946D-19F9-E386-7D9D-32762068EF7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3379BF-C949-4EEE-996B-13D2D6268FCF}"/>
              </a:ext>
            </a:extLst>
          </p:cNvPr>
          <p:cNvSpPr txBox="1"/>
          <p:nvPr/>
        </p:nvSpPr>
        <p:spPr>
          <a:xfrm>
            <a:off x="3373507" y="6182478"/>
            <a:ext cx="78722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2"/>
              </a:rPr>
              <a:t>https://github.com/haesleinhuepf/git-bob/</a:t>
            </a:r>
            <a:r>
              <a:rPr lang="en-US" sz="1600" dirty="0"/>
              <a:t>  </a:t>
            </a:r>
          </a:p>
          <a:p>
            <a:r>
              <a:rPr lang="LID4096" sz="1600" dirty="0">
                <a:hlinkClick r:id="rId3"/>
              </a:rPr>
              <a:t>https://www.nature.com/articles/s43588-025-00781-1</a:t>
            </a:r>
            <a:r>
              <a:rPr lang="en-GB" sz="1600" dirty="0"/>
              <a:t> </a:t>
            </a:r>
            <a:endParaRPr lang="LID4096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850FA8-F55B-C9C9-2FD4-B244BF5FAD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2162" y="3380197"/>
            <a:ext cx="4504879" cy="255420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01D04B51-B2A6-589A-F001-03187780DDD3}"/>
              </a:ext>
            </a:extLst>
          </p:cNvPr>
          <p:cNvGrpSpPr/>
          <p:nvPr/>
        </p:nvGrpSpPr>
        <p:grpSpPr>
          <a:xfrm>
            <a:off x="6305808" y="1801295"/>
            <a:ext cx="818421" cy="1058722"/>
            <a:chOff x="6096000" y="1013702"/>
            <a:chExt cx="1076078" cy="1379641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9BB39DF-4796-E8BE-7367-5973EB369112}"/>
                </a:ext>
              </a:extLst>
            </p:cNvPr>
            <p:cNvSpPr/>
            <p:nvPr/>
          </p:nvSpPr>
          <p:spPr>
            <a:xfrm>
              <a:off x="6242826" y="1013702"/>
              <a:ext cx="782426" cy="735292"/>
            </a:xfrm>
            <a:prstGeom prst="ellipse">
              <a:avLst/>
            </a:prstGeom>
            <a:solidFill>
              <a:srgbClr val="4EA72E"/>
            </a:solidFill>
            <a:ln>
              <a:noFill/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H</a:t>
              </a:r>
              <a:endParaRPr lang="LID4096" sz="2800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18C33C4C-65A8-5E9B-1471-659C1396329C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4EA72E"/>
            </a:solidFill>
            <a:ln>
              <a:noFill/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/>
                <a:t>Domain expert</a:t>
              </a:r>
              <a:endParaRPr lang="LID4096" sz="1400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ADEF9CE-3C4F-1E4A-4B72-EBE8AD2E9F21}"/>
              </a:ext>
            </a:extLst>
          </p:cNvPr>
          <p:cNvGrpSpPr/>
          <p:nvPr/>
        </p:nvGrpSpPr>
        <p:grpSpPr>
          <a:xfrm>
            <a:off x="6296209" y="3141900"/>
            <a:ext cx="818421" cy="979420"/>
            <a:chOff x="6096000" y="1031620"/>
            <a:chExt cx="1076078" cy="1422864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104F68C-CA98-E70E-CD95-FF5A1142480D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0F9ED5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H</a:t>
              </a:r>
              <a:endParaRPr lang="LID4096" sz="2800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988152A8-3A9C-131A-C743-ECE3A3DF790A}"/>
                </a:ext>
              </a:extLst>
            </p:cNvPr>
            <p:cNvSpPr/>
            <p:nvPr/>
          </p:nvSpPr>
          <p:spPr>
            <a:xfrm>
              <a:off x="6096000" y="1836749"/>
              <a:ext cx="1076078" cy="617735"/>
            </a:xfrm>
            <a:prstGeom prst="roundRect">
              <a:avLst/>
            </a:prstGeom>
            <a:solidFill>
              <a:srgbClr val="0F9ED5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Data analyst</a:t>
              </a:r>
              <a:endParaRPr lang="LID4096" sz="1400" dirty="0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146C9E0E-0FE4-36B1-D5E5-8F70B087719D}"/>
              </a:ext>
            </a:extLst>
          </p:cNvPr>
          <p:cNvSpPr/>
          <p:nvPr/>
        </p:nvSpPr>
        <p:spPr>
          <a:xfrm>
            <a:off x="2171490" y="1029642"/>
            <a:ext cx="2404034" cy="49974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tx1"/>
                </a:solidFill>
              </a:rPr>
              <a:t>Github</a:t>
            </a:r>
            <a:r>
              <a:rPr lang="en-US" sz="1400" dirty="0">
                <a:solidFill>
                  <a:schemeClr val="tx1"/>
                </a:solidFill>
              </a:rPr>
              <a:t> / Gitlab CI</a:t>
            </a: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20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F0B5D7FF-10D2-7845-B695-711888585206}"/>
              </a:ext>
            </a:extLst>
          </p:cNvPr>
          <p:cNvSpPr/>
          <p:nvPr/>
        </p:nvSpPr>
        <p:spPr>
          <a:xfrm>
            <a:off x="3311549" y="1278127"/>
            <a:ext cx="2663022" cy="435859"/>
          </a:xfrm>
          <a:prstGeom prst="wedgeRectCallout">
            <a:avLst>
              <a:gd name="adj1" fmla="val 58138"/>
              <a:gd name="adj2" fmla="val 37471"/>
            </a:avLst>
          </a:prstGeom>
          <a:solidFill>
            <a:schemeClr val="bg1"/>
          </a:solidFill>
          <a:ln w="57150">
            <a:solidFill>
              <a:srgbClr val="4EA72E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Hi! I have </a:t>
            </a:r>
            <a:r>
              <a:rPr lang="en-US" sz="1400" i="1" dirty="0">
                <a:solidFill>
                  <a:schemeClr val="tx1"/>
                </a:solidFill>
              </a:rPr>
              <a:t>data</a:t>
            </a:r>
            <a:r>
              <a:rPr lang="en-US" sz="1400" dirty="0">
                <a:solidFill>
                  <a:schemeClr val="tx1"/>
                </a:solidFill>
              </a:rPr>
              <a:t> and would like to measure </a:t>
            </a:r>
            <a:r>
              <a:rPr lang="en-US" sz="1400" i="1" dirty="0">
                <a:solidFill>
                  <a:schemeClr val="tx1"/>
                </a:solidFill>
              </a:rPr>
              <a:t>x</a:t>
            </a:r>
            <a:r>
              <a:rPr lang="en-US" sz="1400" dirty="0">
                <a:solidFill>
                  <a:schemeClr val="tx1"/>
                </a:solidFill>
              </a:rPr>
              <a:t>.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CF48E3F0-09BC-CE9C-901E-E6605D8DBE40}"/>
              </a:ext>
            </a:extLst>
          </p:cNvPr>
          <p:cNvSpPr/>
          <p:nvPr/>
        </p:nvSpPr>
        <p:spPr>
          <a:xfrm>
            <a:off x="3311549" y="1759745"/>
            <a:ext cx="2663022" cy="673583"/>
          </a:xfrm>
          <a:prstGeom prst="wedgeRectCallout">
            <a:avLst>
              <a:gd name="adj1" fmla="val 53564"/>
              <a:gd name="adj2" fmla="val 53070"/>
            </a:avLst>
          </a:prstGeom>
          <a:solidFill>
            <a:schemeClr val="bg1"/>
          </a:solidFill>
          <a:ln w="57150">
            <a:solidFill>
              <a:srgbClr val="0F9ED5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I propose to try algorithm </a:t>
            </a:r>
            <a:r>
              <a:rPr lang="en-US" sz="1400" i="1" dirty="0">
                <a:solidFill>
                  <a:schemeClr val="tx1"/>
                </a:solidFill>
              </a:rPr>
              <a:t>alg.</a:t>
            </a:r>
          </a:p>
          <a:p>
            <a:pPr algn="ctr"/>
            <a:r>
              <a:rPr lang="en-US" sz="1400" dirty="0">
                <a:solidFill>
                  <a:srgbClr val="FF00FF"/>
                </a:solidFill>
              </a:rPr>
              <a:t>git-bob comment </a:t>
            </a:r>
            <a:r>
              <a:rPr lang="en-US" sz="1400" dirty="0">
                <a:solidFill>
                  <a:schemeClr val="tx1"/>
                </a:solidFill>
              </a:rPr>
              <a:t>on how to do this with Python</a:t>
            </a:r>
            <a:endParaRPr lang="LID4096" sz="1400" dirty="0">
              <a:solidFill>
                <a:schemeClr val="tx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554491F-9E94-57A2-8C55-0D8E00B7C32A}"/>
              </a:ext>
            </a:extLst>
          </p:cNvPr>
          <p:cNvGrpSpPr/>
          <p:nvPr/>
        </p:nvGrpSpPr>
        <p:grpSpPr>
          <a:xfrm>
            <a:off x="2220831" y="3215579"/>
            <a:ext cx="818421" cy="937334"/>
            <a:chOff x="6096000" y="1031620"/>
            <a:chExt cx="1076078" cy="1361723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9509C65A-37B3-0F91-5409-222B5DACEDA3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AI</a:t>
              </a:r>
              <a:endParaRPr lang="LID4096" sz="2400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201EF2A6-DDA0-FAFB-68EA-A6C6DA83B662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git-bob</a:t>
              </a:r>
              <a:endParaRPr lang="LID4096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227BB91A-0B34-6527-E27B-A774915A3576}"/>
              </a:ext>
            </a:extLst>
          </p:cNvPr>
          <p:cNvSpPr/>
          <p:nvPr/>
        </p:nvSpPr>
        <p:spPr>
          <a:xfrm>
            <a:off x="400614" y="1029642"/>
            <a:ext cx="1663966" cy="1554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LLM service 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provider 1</a:t>
            </a: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05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20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EA4C074-8C2D-82D1-E95C-D3351548E6E2}"/>
              </a:ext>
            </a:extLst>
          </p:cNvPr>
          <p:cNvSpPr/>
          <p:nvPr/>
        </p:nvSpPr>
        <p:spPr>
          <a:xfrm>
            <a:off x="400614" y="2684303"/>
            <a:ext cx="1663966" cy="16210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LLM service 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provider 2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1" name="Speech Bubble: Rectangle 20">
            <a:extLst>
              <a:ext uri="{FF2B5EF4-FFF2-40B4-BE49-F238E27FC236}">
                <a16:creationId xmlns:a16="http://schemas.microsoft.com/office/drawing/2014/main" id="{5B1CA947-52C4-86B4-38FB-44951FFE6E59}"/>
              </a:ext>
            </a:extLst>
          </p:cNvPr>
          <p:cNvSpPr/>
          <p:nvPr/>
        </p:nvSpPr>
        <p:spPr>
          <a:xfrm>
            <a:off x="3311549" y="2485232"/>
            <a:ext cx="2663022" cy="822647"/>
          </a:xfrm>
          <a:prstGeom prst="wedgeRectCallout">
            <a:avLst>
              <a:gd name="adj1" fmla="val -61652"/>
              <a:gd name="adj2" fmla="val 44061"/>
            </a:avLst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Certainly! Try this:</a:t>
            </a:r>
          </a:p>
          <a:p>
            <a:r>
              <a:rPr lang="en-US" sz="11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 algorithms import </a:t>
            </a:r>
            <a:r>
              <a:rPr lang="en-US" sz="11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alg</a:t>
            </a:r>
            <a:endParaRPr lang="en-US" sz="11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1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lang="en-US" sz="11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alg</a:t>
            </a:r>
            <a:r>
              <a:rPr lang="en-US" sz="11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(data)</a:t>
            </a:r>
          </a:p>
          <a:p>
            <a:r>
              <a:rPr lang="en-US" sz="11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boxplot(x)</a:t>
            </a:r>
          </a:p>
        </p:txBody>
      </p:sp>
      <p:sp>
        <p:nvSpPr>
          <p:cNvPr id="22" name="Speech Bubble: Rectangle 21">
            <a:extLst>
              <a:ext uri="{FF2B5EF4-FFF2-40B4-BE49-F238E27FC236}">
                <a16:creationId xmlns:a16="http://schemas.microsoft.com/office/drawing/2014/main" id="{8B6722E3-A88B-913C-F352-3EEBD922D6B4}"/>
              </a:ext>
            </a:extLst>
          </p:cNvPr>
          <p:cNvSpPr/>
          <p:nvPr/>
        </p:nvSpPr>
        <p:spPr>
          <a:xfrm>
            <a:off x="3311549" y="3356486"/>
            <a:ext cx="2663022" cy="656663"/>
          </a:xfrm>
          <a:prstGeom prst="wedgeRectCallout">
            <a:avLst>
              <a:gd name="adj1" fmla="val 56602"/>
              <a:gd name="adj2" fmla="val -40335"/>
            </a:avLst>
          </a:prstGeom>
          <a:solidFill>
            <a:schemeClr val="bg1"/>
          </a:solidFill>
          <a:ln w="57150">
            <a:solidFill>
              <a:srgbClr val="0F9ED5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For result visualization let’s better use a </a:t>
            </a:r>
            <a:r>
              <a:rPr lang="en-US" sz="1400" i="1" dirty="0" err="1">
                <a:solidFill>
                  <a:schemeClr val="tx1"/>
                </a:solidFill>
              </a:rPr>
              <a:t>violinplot</a:t>
            </a:r>
            <a:r>
              <a:rPr lang="en-US" sz="14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en-US" sz="1400" dirty="0">
                <a:solidFill>
                  <a:srgbClr val="FF00FF"/>
                </a:solidFill>
              </a:rPr>
              <a:t>git-bob ask </a:t>
            </a:r>
            <a:r>
              <a:rPr lang="en-US" sz="1400" dirty="0" err="1">
                <a:solidFill>
                  <a:srgbClr val="FF00FF"/>
                </a:solidFill>
              </a:rPr>
              <a:t>claude</a:t>
            </a:r>
            <a:r>
              <a:rPr lang="en-US" sz="1400" dirty="0">
                <a:solidFill>
                  <a:srgbClr val="FF00FF"/>
                </a:solidFill>
              </a:rPr>
              <a:t> to try</a:t>
            </a:r>
            <a:r>
              <a:rPr lang="en-US" sz="1400" dirty="0">
                <a:solidFill>
                  <a:schemeClr val="tx1"/>
                </a:solidFill>
              </a:rPr>
              <a:t> this!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23" name="Speech Bubble: Rectangle 22">
            <a:extLst>
              <a:ext uri="{FF2B5EF4-FFF2-40B4-BE49-F238E27FC236}">
                <a16:creationId xmlns:a16="http://schemas.microsoft.com/office/drawing/2014/main" id="{84F9BC00-C531-4256-C2A8-37E38BA45A66}"/>
              </a:ext>
            </a:extLst>
          </p:cNvPr>
          <p:cNvSpPr/>
          <p:nvPr/>
        </p:nvSpPr>
        <p:spPr>
          <a:xfrm>
            <a:off x="3311549" y="4063658"/>
            <a:ext cx="2663022" cy="1055563"/>
          </a:xfrm>
          <a:prstGeom prst="wedgeRectCallout">
            <a:avLst>
              <a:gd name="adj1" fmla="val -55948"/>
              <a:gd name="adj2" fmla="val -47967"/>
            </a:avLst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I created a </a:t>
            </a:r>
          </a:p>
          <a:p>
            <a:r>
              <a:rPr lang="en-US" sz="1400" dirty="0">
                <a:solidFill>
                  <a:schemeClr val="tx1"/>
                </a:solidFill>
              </a:rPr>
              <a:t>notebook for </a:t>
            </a:r>
          </a:p>
          <a:p>
            <a:r>
              <a:rPr lang="en-US" sz="1400" dirty="0">
                <a:solidFill>
                  <a:schemeClr val="tx1"/>
                </a:solidFill>
              </a:rPr>
              <a:t>using </a:t>
            </a:r>
            <a:r>
              <a:rPr lang="en-US" sz="1400" i="1" dirty="0" err="1">
                <a:solidFill>
                  <a:schemeClr val="tx1"/>
                </a:solidFill>
              </a:rPr>
              <a:t>alg</a:t>
            </a:r>
            <a:r>
              <a:rPr lang="en-US" sz="1400" dirty="0">
                <a:solidFill>
                  <a:schemeClr val="tx1"/>
                </a:solidFill>
              </a:rPr>
              <a:t> and </a:t>
            </a:r>
          </a:p>
          <a:p>
            <a:r>
              <a:rPr lang="en-US" sz="1400" dirty="0">
                <a:solidFill>
                  <a:schemeClr val="tx1"/>
                </a:solidFill>
              </a:rPr>
              <a:t>drawing a </a:t>
            </a:r>
          </a:p>
          <a:p>
            <a:r>
              <a:rPr lang="en-US" sz="1400" i="1" dirty="0" err="1">
                <a:solidFill>
                  <a:schemeClr val="tx1"/>
                </a:solidFill>
              </a:rPr>
              <a:t>violinplot</a:t>
            </a:r>
            <a:r>
              <a:rPr lang="en-US" sz="1400" dirty="0">
                <a:solidFill>
                  <a:schemeClr val="tx1"/>
                </a:solidFill>
              </a:rPr>
              <a:t>: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8891989-8808-EAD2-5AE7-7626530467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5523" y="4120390"/>
            <a:ext cx="1357810" cy="723761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6B98FAE-6B64-8B08-C714-19431C11B07B}"/>
              </a:ext>
            </a:extLst>
          </p:cNvPr>
          <p:cNvSpPr/>
          <p:nvPr/>
        </p:nvSpPr>
        <p:spPr>
          <a:xfrm>
            <a:off x="400615" y="4406013"/>
            <a:ext cx="1663966" cy="16210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LLM service 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provider 3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CBC25A8-D2DD-6CE3-8261-FBE21688F983}"/>
              </a:ext>
            </a:extLst>
          </p:cNvPr>
          <p:cNvGrpSpPr/>
          <p:nvPr/>
        </p:nvGrpSpPr>
        <p:grpSpPr>
          <a:xfrm>
            <a:off x="777893" y="1650473"/>
            <a:ext cx="843026" cy="713251"/>
            <a:chOff x="6096000" y="1031620"/>
            <a:chExt cx="1076078" cy="1361723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DB2A522-A09E-0793-1034-F6BD379632A2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LLM</a:t>
              </a:r>
              <a:endParaRPr lang="LID4096" sz="1200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D669FABA-202D-3E71-1AF6-27154A14A2DF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gpt-4o</a:t>
              </a:r>
              <a:endParaRPr lang="LID4096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06117C1-3486-AB15-584C-04D968410845}"/>
              </a:ext>
            </a:extLst>
          </p:cNvPr>
          <p:cNvGrpSpPr/>
          <p:nvPr/>
        </p:nvGrpSpPr>
        <p:grpSpPr>
          <a:xfrm>
            <a:off x="777893" y="3342662"/>
            <a:ext cx="843026" cy="713251"/>
            <a:chOff x="6096000" y="1031620"/>
            <a:chExt cx="1076078" cy="1361723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656CFB5-2821-B5B7-1858-5DC53A3AF383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LLM</a:t>
              </a:r>
              <a:endParaRPr lang="LID4096" sz="1200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DF96ED99-C06C-0143-6B6C-87879A92D5A8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>
                  <a:solidFill>
                    <a:schemeClr val="tx1"/>
                  </a:solidFill>
                </a:rPr>
                <a:t>claude</a:t>
              </a:r>
              <a:endParaRPr lang="LID4096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C212698-B18E-DEB4-81B0-274310C806D7}"/>
              </a:ext>
            </a:extLst>
          </p:cNvPr>
          <p:cNvGrpSpPr/>
          <p:nvPr/>
        </p:nvGrpSpPr>
        <p:grpSpPr>
          <a:xfrm>
            <a:off x="777893" y="5018245"/>
            <a:ext cx="843026" cy="713251"/>
            <a:chOff x="6096000" y="1031620"/>
            <a:chExt cx="1076078" cy="1361723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8E3BF6B7-1CDB-EA98-7945-3C2C5E30C283}"/>
                </a:ext>
              </a:extLst>
            </p:cNvPr>
            <p:cNvSpPr/>
            <p:nvPr/>
          </p:nvSpPr>
          <p:spPr>
            <a:xfrm>
              <a:off x="6242826" y="1031620"/>
              <a:ext cx="782425" cy="73529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LLM</a:t>
              </a:r>
              <a:endParaRPr lang="LID4096" sz="1200" dirty="0">
                <a:solidFill>
                  <a:schemeClr val="tx1"/>
                </a:solidFill>
              </a:endParaRPr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926CA9AE-E08C-E8FD-846D-2AEECE4FE8AB}"/>
                </a:ext>
              </a:extLst>
            </p:cNvPr>
            <p:cNvSpPr/>
            <p:nvPr/>
          </p:nvSpPr>
          <p:spPr>
            <a:xfrm>
              <a:off x="6096000" y="1836750"/>
              <a:ext cx="1076078" cy="556593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>
                  <a:solidFill>
                    <a:schemeClr val="tx1"/>
                  </a:solidFill>
                </a:rPr>
                <a:t>gemini</a:t>
              </a:r>
              <a:endParaRPr lang="LID4096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44DE87A0-FCA9-DE54-8B5B-5AABDCC9ACFD}"/>
              </a:ext>
            </a:extLst>
          </p:cNvPr>
          <p:cNvSpPr/>
          <p:nvPr/>
        </p:nvSpPr>
        <p:spPr>
          <a:xfrm rot="14168721">
            <a:off x="1574917" y="2578481"/>
            <a:ext cx="1060551" cy="16346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50C1DD30-9F1D-C3C6-967E-2805A6F257B5}"/>
              </a:ext>
            </a:extLst>
          </p:cNvPr>
          <p:cNvSpPr/>
          <p:nvPr/>
        </p:nvSpPr>
        <p:spPr>
          <a:xfrm rot="3362537">
            <a:off x="1481306" y="2743193"/>
            <a:ext cx="1060551" cy="16346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994FF2E0-1832-400B-4576-D9AB22E6E459}"/>
              </a:ext>
            </a:extLst>
          </p:cNvPr>
          <p:cNvSpPr/>
          <p:nvPr/>
        </p:nvSpPr>
        <p:spPr>
          <a:xfrm rot="10800000">
            <a:off x="1606897" y="3387855"/>
            <a:ext cx="596047" cy="14794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E538DDD9-9B65-21F3-F303-A17E88D61BA3}"/>
              </a:ext>
            </a:extLst>
          </p:cNvPr>
          <p:cNvSpPr/>
          <p:nvPr/>
        </p:nvSpPr>
        <p:spPr>
          <a:xfrm>
            <a:off x="1688871" y="3536930"/>
            <a:ext cx="596047" cy="14794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39" name="Speech Bubble: Rectangle 38">
            <a:extLst>
              <a:ext uri="{FF2B5EF4-FFF2-40B4-BE49-F238E27FC236}">
                <a16:creationId xmlns:a16="http://schemas.microsoft.com/office/drawing/2014/main" id="{71546856-4902-F9F1-574C-F33ED3B70242}"/>
              </a:ext>
            </a:extLst>
          </p:cNvPr>
          <p:cNvSpPr/>
          <p:nvPr/>
        </p:nvSpPr>
        <p:spPr>
          <a:xfrm>
            <a:off x="3311549" y="5165193"/>
            <a:ext cx="2663022" cy="373231"/>
          </a:xfrm>
          <a:prstGeom prst="wedgeRectCallout">
            <a:avLst>
              <a:gd name="adj1" fmla="val 57366"/>
              <a:gd name="adj2" fmla="val -53095"/>
            </a:avLst>
          </a:prstGeom>
          <a:solidFill>
            <a:schemeClr val="bg1"/>
          </a:solidFill>
          <a:ln w="57150">
            <a:solidFill>
              <a:srgbClr val="0F9ED5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That looks ok/correct!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40" name="Speech Bubble: Rectangle 39">
            <a:extLst>
              <a:ext uri="{FF2B5EF4-FFF2-40B4-BE49-F238E27FC236}">
                <a16:creationId xmlns:a16="http://schemas.microsoft.com/office/drawing/2014/main" id="{90996237-F7B2-F160-97A5-A0020BF41D67}"/>
              </a:ext>
            </a:extLst>
          </p:cNvPr>
          <p:cNvSpPr/>
          <p:nvPr/>
        </p:nvSpPr>
        <p:spPr>
          <a:xfrm>
            <a:off x="3311549" y="5588798"/>
            <a:ext cx="2663022" cy="373231"/>
          </a:xfrm>
          <a:prstGeom prst="wedgeRectCallout">
            <a:avLst>
              <a:gd name="adj1" fmla="val 57366"/>
              <a:gd name="adj2" fmla="val -53095"/>
            </a:avLst>
          </a:prstGeom>
          <a:solidFill>
            <a:schemeClr val="bg1"/>
          </a:solidFill>
          <a:ln w="57150">
            <a:solidFill>
              <a:srgbClr val="4EA72E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Nice! Thanks!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4481AC9A-1292-8B97-5E35-EC6459FB17C4}"/>
              </a:ext>
            </a:extLst>
          </p:cNvPr>
          <p:cNvSpPr/>
          <p:nvPr/>
        </p:nvSpPr>
        <p:spPr>
          <a:xfrm rot="7344790">
            <a:off x="1500733" y="4708748"/>
            <a:ext cx="1060551" cy="16346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  <p:sp>
        <p:nvSpPr>
          <p:cNvPr id="42" name="Arrow: Right 41">
            <a:extLst>
              <a:ext uri="{FF2B5EF4-FFF2-40B4-BE49-F238E27FC236}">
                <a16:creationId xmlns:a16="http://schemas.microsoft.com/office/drawing/2014/main" id="{CBCFE9C9-15BB-DD83-C993-056D91720490}"/>
              </a:ext>
            </a:extLst>
          </p:cNvPr>
          <p:cNvSpPr/>
          <p:nvPr/>
        </p:nvSpPr>
        <p:spPr>
          <a:xfrm rot="18138606">
            <a:off x="1397745" y="4560943"/>
            <a:ext cx="1060551" cy="163462"/>
          </a:xfrm>
          <a:prstGeom prst="right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sz="140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51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1" grpId="0" animBg="1"/>
      <p:bldP spid="22" grpId="0" animBg="1"/>
      <p:bldP spid="2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FF913-03A3-7B04-7098-03973EA34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Conversations in the age of GenAI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28990A-1495-1984-A659-74ABB7C6038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722074" cy="2132731"/>
          </a:xfrm>
        </p:spPr>
        <p:txBody>
          <a:bodyPr/>
          <a:lstStyle/>
          <a:p>
            <a:r>
              <a:rPr lang="en-GB" sz="3200" dirty="0"/>
              <a:t>In an age where AI can generate text, code and images by </a:t>
            </a:r>
            <a:r>
              <a:rPr lang="en-GB" sz="3200" i="1" dirty="0"/>
              <a:t>simulating</a:t>
            </a:r>
            <a:r>
              <a:rPr lang="en-GB" sz="3200" dirty="0"/>
              <a:t> interaction with others, </a:t>
            </a:r>
            <a:br>
              <a:rPr lang="en-GB" sz="3200" dirty="0"/>
            </a:br>
            <a:r>
              <a:rPr lang="en-GB" sz="3200" i="1" dirty="0">
                <a:solidFill>
                  <a:srgbClr val="6CAF69"/>
                </a:solidFill>
              </a:rPr>
              <a:t>real interaction with other humans becomes more valuable</a:t>
            </a:r>
            <a:r>
              <a:rPr lang="en-GB" sz="3200" dirty="0">
                <a:solidFill>
                  <a:srgbClr val="6CAF69"/>
                </a:solidFill>
              </a:rPr>
              <a:t>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1BA865D-7F04-FB29-10AF-4AB6D6DF4E9E}"/>
              </a:ext>
            </a:extLst>
          </p:cNvPr>
          <p:cNvGrpSpPr>
            <a:grpSpLocks noChangeAspect="1"/>
          </p:cNvGrpSpPr>
          <p:nvPr/>
        </p:nvGrpSpPr>
        <p:grpSpPr>
          <a:xfrm>
            <a:off x="5594271" y="4004212"/>
            <a:ext cx="862012" cy="1998425"/>
            <a:chOff x="621102" y="2631056"/>
            <a:chExt cx="379563" cy="879951"/>
          </a:xfrm>
          <a:solidFill>
            <a:srgbClr val="6CAF69"/>
          </a:solidFill>
        </p:grpSpPr>
        <p:sp>
          <p:nvSpPr>
            <p:cNvPr id="5" name="Smiley Face 4">
              <a:extLst>
                <a:ext uri="{FF2B5EF4-FFF2-40B4-BE49-F238E27FC236}">
                  <a16:creationId xmlns:a16="http://schemas.microsoft.com/office/drawing/2014/main" id="{4F7C82D4-B82F-6D54-D3AE-A8718DBEA4F1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5DEA1099-FD63-0B6C-A94A-5A24C2635F8D}"/>
                </a:ext>
              </a:extLst>
            </p:cNvPr>
            <p:cNvCxnSpPr>
              <a:stCxn id="5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924D2F7A-1D83-80D7-A8CF-D88628B75215}"/>
                </a:ext>
              </a:extLst>
            </p:cNvPr>
            <p:cNvCxnSpPr>
              <a:stCxn id="5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9138462-7BAF-75EF-B727-80853FD78C67}"/>
                </a:ext>
              </a:extLst>
            </p:cNvPr>
            <p:cNvCxnSpPr>
              <a:stCxn id="5" idx="4"/>
            </p:cNvCxnSpPr>
            <p:nvPr/>
          </p:nvCxnSpPr>
          <p:spPr>
            <a:xfrm flipH="1">
              <a:off x="671856" y="2993365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947FF07E-32D8-0107-9ABA-A2CDFA520B50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051B52D-8C7A-8333-65B0-EA459C39E845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57AA9F4-2BE5-EC94-95C1-484E8D243344}"/>
              </a:ext>
            </a:extLst>
          </p:cNvPr>
          <p:cNvGrpSpPr>
            <a:grpSpLocks noChangeAspect="1"/>
          </p:cNvGrpSpPr>
          <p:nvPr/>
        </p:nvGrpSpPr>
        <p:grpSpPr>
          <a:xfrm>
            <a:off x="8328231" y="2889798"/>
            <a:ext cx="862012" cy="1998425"/>
            <a:chOff x="621102" y="2631056"/>
            <a:chExt cx="379563" cy="879951"/>
          </a:xfrm>
          <a:solidFill>
            <a:srgbClr val="6CAF69"/>
          </a:solidFill>
        </p:grpSpPr>
        <p:sp>
          <p:nvSpPr>
            <p:cNvPr id="12" name="Smiley Face 11">
              <a:extLst>
                <a:ext uri="{FF2B5EF4-FFF2-40B4-BE49-F238E27FC236}">
                  <a16:creationId xmlns:a16="http://schemas.microsoft.com/office/drawing/2014/main" id="{CB25BDFE-B610-C24D-2D2C-FB3B6B0547F3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009EE0"/>
            </a:solidFill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B181E2B-B581-1611-5EC6-F7754E92B7DE}"/>
                </a:ext>
              </a:extLst>
            </p:cNvPr>
            <p:cNvCxnSpPr>
              <a:stCxn id="12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0791823-9CAB-6BBC-17FE-3F43BEBB1820}"/>
                </a:ext>
              </a:extLst>
            </p:cNvPr>
            <p:cNvCxnSpPr>
              <a:stCxn id="12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5461E301-2529-1125-F7F4-23E58AB36618}"/>
                </a:ext>
              </a:extLst>
            </p:cNvPr>
            <p:cNvCxnSpPr>
              <a:stCxn id="12" idx="4"/>
            </p:cNvCxnSpPr>
            <p:nvPr/>
          </p:nvCxnSpPr>
          <p:spPr>
            <a:xfrm flipH="1">
              <a:off x="671856" y="2993365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458CFC1-4096-DA7C-96D6-F7397D4BF95B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133B3AD-8C39-454B-5E7E-1A8669348BAE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AA83C79-AA69-4B3A-FAF4-3DC909907B84}"/>
              </a:ext>
            </a:extLst>
          </p:cNvPr>
          <p:cNvGrpSpPr/>
          <p:nvPr/>
        </p:nvGrpSpPr>
        <p:grpSpPr>
          <a:xfrm>
            <a:off x="2653878" y="2870694"/>
            <a:ext cx="1099659" cy="1451191"/>
            <a:chOff x="2653878" y="3541254"/>
            <a:chExt cx="1099659" cy="1451191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EE35037-7A08-D398-9CF8-9FD487684ADB}"/>
                </a:ext>
              </a:extLst>
            </p:cNvPr>
            <p:cNvSpPr/>
            <p:nvPr/>
          </p:nvSpPr>
          <p:spPr>
            <a:xfrm>
              <a:off x="2862286" y="3541254"/>
              <a:ext cx="891251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82B0B9F-A190-F357-5D68-AF70F26AA92A}"/>
                </a:ext>
              </a:extLst>
            </p:cNvPr>
            <p:cNvSpPr/>
            <p:nvPr/>
          </p:nvSpPr>
          <p:spPr>
            <a:xfrm>
              <a:off x="3014686" y="3693654"/>
              <a:ext cx="700205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EB3A2117-37C1-1DF9-708E-13CC4632C3F5}"/>
                </a:ext>
              </a:extLst>
            </p:cNvPr>
            <p:cNvSpPr/>
            <p:nvPr/>
          </p:nvSpPr>
          <p:spPr>
            <a:xfrm>
              <a:off x="2748532" y="3731863"/>
              <a:ext cx="891251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6582B281-5C11-52CB-F83D-7E41C2AFEA14}"/>
                </a:ext>
              </a:extLst>
            </p:cNvPr>
            <p:cNvSpPr/>
            <p:nvPr/>
          </p:nvSpPr>
          <p:spPr>
            <a:xfrm>
              <a:off x="2653878" y="3560358"/>
              <a:ext cx="891251" cy="798653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68D3B019-FD03-9D2D-963E-E5110376F8A7}"/>
                </a:ext>
              </a:extLst>
            </p:cNvPr>
            <p:cNvSpPr/>
            <p:nvPr/>
          </p:nvSpPr>
          <p:spPr>
            <a:xfrm>
              <a:off x="2709886" y="3655445"/>
              <a:ext cx="891251" cy="592387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B2321808-45B5-E4A4-F01A-6BB8D617EB10}"/>
                </a:ext>
              </a:extLst>
            </p:cNvPr>
            <p:cNvSpPr/>
            <p:nvPr/>
          </p:nvSpPr>
          <p:spPr>
            <a:xfrm>
              <a:off x="2862286" y="3731863"/>
              <a:ext cx="567161" cy="575250"/>
            </a:xfrm>
            <a:prstGeom prst="ellipse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A3333F9-0B48-6474-E764-7F57A220125D}"/>
                </a:ext>
              </a:extLst>
            </p:cNvPr>
            <p:cNvSpPr txBox="1"/>
            <p:nvPr/>
          </p:nvSpPr>
          <p:spPr>
            <a:xfrm>
              <a:off x="2748532" y="4623113"/>
              <a:ext cx="10050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LLM</a:t>
              </a:r>
              <a:endParaRPr lang="LID4096" dirty="0"/>
            </a:p>
          </p:txBody>
        </p:sp>
      </p:grpSp>
      <p:sp>
        <p:nvSpPr>
          <p:cNvPr id="28" name="Arrow: Bent 27">
            <a:extLst>
              <a:ext uri="{FF2B5EF4-FFF2-40B4-BE49-F238E27FC236}">
                <a16:creationId xmlns:a16="http://schemas.microsoft.com/office/drawing/2014/main" id="{3BA54835-CAD4-2C30-DA18-3FDC70094619}"/>
              </a:ext>
            </a:extLst>
          </p:cNvPr>
          <p:cNvSpPr/>
          <p:nvPr/>
        </p:nvSpPr>
        <p:spPr>
          <a:xfrm flipH="1">
            <a:off x="4009943" y="2985744"/>
            <a:ext cx="2093976" cy="875071"/>
          </a:xfrm>
          <a:prstGeom prst="ben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27" name="Arrow: Bent 26">
            <a:extLst>
              <a:ext uri="{FF2B5EF4-FFF2-40B4-BE49-F238E27FC236}">
                <a16:creationId xmlns:a16="http://schemas.microsoft.com/office/drawing/2014/main" id="{B67CA16B-8974-A9AE-D865-33184B32DE19}"/>
              </a:ext>
            </a:extLst>
          </p:cNvPr>
          <p:cNvSpPr/>
          <p:nvPr/>
        </p:nvSpPr>
        <p:spPr>
          <a:xfrm>
            <a:off x="5988966" y="2984885"/>
            <a:ext cx="2097170" cy="875071"/>
          </a:xfrm>
          <a:prstGeom prst="bentArrow">
            <a:avLst/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18" name="Speech Bubble: Rectangle 17">
            <a:extLst>
              <a:ext uri="{FF2B5EF4-FFF2-40B4-BE49-F238E27FC236}">
                <a16:creationId xmlns:a16="http://schemas.microsoft.com/office/drawing/2014/main" id="{23FA60B0-CA53-F2B7-26CE-51629043F4AD}"/>
              </a:ext>
            </a:extLst>
          </p:cNvPr>
          <p:cNvSpPr/>
          <p:nvPr/>
        </p:nvSpPr>
        <p:spPr>
          <a:xfrm>
            <a:off x="891302" y="4452691"/>
            <a:ext cx="4387230" cy="1291456"/>
          </a:xfrm>
          <a:prstGeom prst="wedgeRectCallout">
            <a:avLst>
              <a:gd name="adj1" fmla="val 55343"/>
              <a:gd name="adj2" fmla="val -41346"/>
            </a:avLst>
          </a:prstGeom>
          <a:ln w="57150">
            <a:solidFill>
              <a:srgbClr val="6CAF6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/>
              <a:t>Hey Robert, I could have asked ChatGPT, but I want to know </a:t>
            </a:r>
            <a:r>
              <a:rPr lang="en-GB" sz="2400" i="1" dirty="0"/>
              <a:t>your</a:t>
            </a:r>
            <a:r>
              <a:rPr lang="en-GB" sz="2400" dirty="0"/>
              <a:t> opinion…</a:t>
            </a:r>
            <a:endParaRPr lang="LID4096" sz="2400" dirty="0"/>
          </a:p>
        </p:txBody>
      </p:sp>
    </p:spTree>
    <p:extLst>
      <p:ext uri="{BB962C8B-B14F-4D97-AF65-F5344CB8AC3E}">
        <p14:creationId xmlns:p14="http://schemas.microsoft.com/office/powerpoint/2010/main" val="3470579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D93A6-53CA-02DA-DD5A-13F45DE8D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Teaching strategies in the age of AI….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A02D28-3A16-5EEE-1ED3-339E7A7DFE5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3239233" cy="4550036"/>
          </a:xfrm>
        </p:spPr>
        <p:txBody>
          <a:bodyPr/>
          <a:lstStyle/>
          <a:p>
            <a:r>
              <a:rPr lang="en-GB" dirty="0"/>
              <a:t>… require new forms of exams</a:t>
            </a:r>
          </a:p>
          <a:p>
            <a:endParaRPr lang="en-GB" dirty="0"/>
          </a:p>
          <a:p>
            <a:r>
              <a:rPr lang="en-GB" b="1" dirty="0"/>
              <a:t>Pure online-tests are compromised.</a:t>
            </a:r>
            <a:endParaRPr lang="LID4096" b="1" dirty="0"/>
          </a:p>
        </p:txBody>
      </p:sp>
      <p:pic>
        <p:nvPicPr>
          <p:cNvPr id="4" name="Picture 3" descr="A screenshot of a quiz&#10;&#10;AI-generated content may be incorrect.">
            <a:extLst>
              <a:ext uri="{FF2B5EF4-FFF2-40B4-BE49-F238E27FC236}">
                <a16:creationId xmlns:a16="http://schemas.microsoft.com/office/drawing/2014/main" id="{35C7577F-7ABE-6C10-0A79-C00514C260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026" y="1062988"/>
            <a:ext cx="7415308" cy="4887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8265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2117F0-4318-0936-E782-F6422008E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1712D-8A2D-EB70-4027-A61AF8871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Teaching strategies in the age of AI….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35C5CE-C23F-9C86-74C8-EBAA34EE329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3041113" cy="4550036"/>
          </a:xfrm>
        </p:spPr>
        <p:txBody>
          <a:bodyPr/>
          <a:lstStyle/>
          <a:p>
            <a:r>
              <a:rPr lang="en-GB" dirty="0"/>
              <a:t>… require new forms of exams</a:t>
            </a:r>
          </a:p>
          <a:p>
            <a:endParaRPr lang="en-GB" dirty="0"/>
          </a:p>
          <a:p>
            <a:r>
              <a:rPr lang="en-GB" dirty="0"/>
              <a:t>Pure online-tests are compromised.</a:t>
            </a:r>
          </a:p>
          <a:p>
            <a:endParaRPr lang="en-GB" dirty="0"/>
          </a:p>
          <a:p>
            <a:r>
              <a:rPr lang="en-GB" b="1" dirty="0"/>
              <a:t>Graded reports are compromised.</a:t>
            </a:r>
            <a:endParaRPr lang="LID4096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AB3C41-6543-4CF6-1503-01B4D3CE37AF}"/>
              </a:ext>
            </a:extLst>
          </p:cNvPr>
          <p:cNvSpPr txBox="1"/>
          <p:nvPr/>
        </p:nvSpPr>
        <p:spPr>
          <a:xfrm>
            <a:off x="3733800" y="6246238"/>
            <a:ext cx="78333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https://scispace.com/ai-detector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FF99619-BFC8-F47E-6671-C9F4D66EE6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717" y="1184014"/>
            <a:ext cx="5927773" cy="478640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C2148A3-D21F-243F-D63D-DE36C2E13A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3723" y="2641078"/>
            <a:ext cx="6115904" cy="209579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FCDE90F-E336-A32A-DCF9-C5265182EC83}"/>
              </a:ext>
            </a:extLst>
          </p:cNvPr>
          <p:cNvSpPr/>
          <p:nvPr/>
        </p:nvSpPr>
        <p:spPr>
          <a:xfrm>
            <a:off x="4577813" y="5528311"/>
            <a:ext cx="5388677" cy="205740"/>
          </a:xfrm>
          <a:prstGeom prst="rect">
            <a:avLst/>
          </a:prstGeom>
          <a:solidFill>
            <a:srgbClr val="FFC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C19797-BB76-0064-EC04-A16F6332423A}"/>
              </a:ext>
            </a:extLst>
          </p:cNvPr>
          <p:cNvSpPr/>
          <p:nvPr/>
        </p:nvSpPr>
        <p:spPr>
          <a:xfrm>
            <a:off x="4038717" y="5764675"/>
            <a:ext cx="2158883" cy="205740"/>
          </a:xfrm>
          <a:prstGeom prst="rect">
            <a:avLst/>
          </a:prstGeom>
          <a:solidFill>
            <a:srgbClr val="FFC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482414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FBA75A-6174-E429-0DE7-E16DEBCAD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AA7B3-0746-F159-E8DE-293A4F736C8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LID4096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B77A03-BC41-53F8-40C9-CA44D3AA71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6957" y="1123949"/>
            <a:ext cx="8676640" cy="481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4560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51AE5D-F9B1-F1E8-08BD-D83A4C7F05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91A9A9-BC85-04D8-3310-93CD17957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Good scientific practice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64FDA6-80E1-F1C5-735B-24D0F06F935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“</a:t>
            </a:r>
            <a:r>
              <a:rPr lang="en-GB" dirty="0">
                <a:highlight>
                  <a:srgbClr val="D5E8D4"/>
                </a:highlight>
              </a:rPr>
              <a:t>In view of its considerable opportunities and </a:t>
            </a:r>
            <a:br>
              <a:rPr lang="en-GB" dirty="0">
                <a:highlight>
                  <a:srgbClr val="D5E8D4"/>
                </a:highlight>
              </a:rPr>
            </a:br>
            <a:r>
              <a:rPr lang="en-GB" dirty="0">
                <a:highlight>
                  <a:srgbClr val="D5E8D4"/>
                </a:highlight>
              </a:rPr>
              <a:t>development potential, the use of generative </a:t>
            </a:r>
            <a:br>
              <a:rPr lang="en-GB" dirty="0">
                <a:highlight>
                  <a:srgbClr val="D5E8D4"/>
                </a:highlight>
              </a:rPr>
            </a:br>
            <a:r>
              <a:rPr lang="en-GB" dirty="0">
                <a:highlight>
                  <a:srgbClr val="D5E8D4"/>
                </a:highlight>
              </a:rPr>
              <a:t>models in the context of research work should </a:t>
            </a:r>
            <a:br>
              <a:rPr lang="en-GB" dirty="0">
                <a:highlight>
                  <a:srgbClr val="D5E8D4"/>
                </a:highlight>
              </a:rPr>
            </a:br>
            <a:r>
              <a:rPr lang="en-GB" dirty="0">
                <a:highlight>
                  <a:srgbClr val="D5E8D4"/>
                </a:highlight>
              </a:rPr>
              <a:t>by no means be ruled out. </a:t>
            </a:r>
            <a:r>
              <a:rPr lang="en-GB" dirty="0"/>
              <a:t>However, certain </a:t>
            </a:r>
            <a:br>
              <a:rPr lang="en-GB" dirty="0"/>
            </a:br>
            <a:r>
              <a:rPr lang="en-GB" dirty="0"/>
              <a:t>binding framework conditions will be required in order to </a:t>
            </a:r>
            <a:r>
              <a:rPr lang="en-GB" dirty="0">
                <a:highlight>
                  <a:srgbClr val="FFF3CC"/>
                </a:highlight>
              </a:rPr>
              <a:t>ensure good research practice</a:t>
            </a:r>
            <a:r>
              <a:rPr lang="en-GB" dirty="0"/>
              <a:t> and the quality of research results:</a:t>
            </a:r>
          </a:p>
          <a:p>
            <a:r>
              <a:rPr lang="en-GB" dirty="0"/>
              <a:t>[…]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dirty="0"/>
              <a:t>It is in keeping with the professional ethics of researchers that they themselves should commit to compliance with the basic principles of research integrity. </a:t>
            </a:r>
            <a:r>
              <a:rPr lang="en-GB" dirty="0">
                <a:highlight>
                  <a:srgbClr val="FFF3CC"/>
                </a:highlight>
              </a:rPr>
              <a:t>The use of generative models cannot relieve researchers of this content-related and formal responsibility.”</a:t>
            </a:r>
            <a:endParaRPr lang="LID4096" dirty="0">
              <a:highlight>
                <a:srgbClr val="FFF3CC"/>
              </a:highligh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E3843F-7D18-AEE7-A5BE-832D64138CBD}"/>
              </a:ext>
            </a:extLst>
          </p:cNvPr>
          <p:cNvSpPr txBox="1"/>
          <p:nvPr/>
        </p:nvSpPr>
        <p:spPr>
          <a:xfrm>
            <a:off x="3325893" y="6054186"/>
            <a:ext cx="487322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Deutsche </a:t>
            </a:r>
            <a:r>
              <a:rPr lang="en-US" sz="1600" b="0" i="0" dirty="0" err="1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Forschungsgemeinschaft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. (2025). </a:t>
            </a:r>
            <a:r>
              <a:rPr lang="en-US" sz="1600" dirty="0">
                <a:solidFill>
                  <a:srgbClr val="000000"/>
                </a:solidFill>
                <a:latin typeface="Helvetica" panose="020B0604020202020204" pitchFamily="34" charset="0"/>
                <a:hlinkClick r:id="rId2"/>
              </a:rPr>
              <a:t>https://www.dfg.de/resource/blob/289676/230921-statement-executive-committee-ki-ai.pdf</a:t>
            </a:r>
            <a:r>
              <a:rPr lang="en-US" sz="1600" dirty="0">
                <a:solidFill>
                  <a:srgbClr val="000000"/>
                </a:solidFill>
                <a:latin typeface="Helvetica" panose="020B0604020202020204" pitchFamily="34" charset="0"/>
              </a:rPr>
              <a:t> </a:t>
            </a:r>
            <a:endParaRPr lang="LID4096" sz="16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E58409-6AD5-A528-33CD-09B113F5F2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7096" y="162907"/>
            <a:ext cx="4222824" cy="2346614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77170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F79EE-1AF7-C9F5-6801-319E067C6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Good scientific practice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93F5B5-E77C-06C6-3166-373DE77CC9E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dirty="0"/>
              <a:t>When making their results publicly available, </a:t>
            </a:r>
            <a:br>
              <a:rPr lang="en-GB" dirty="0"/>
            </a:br>
            <a:r>
              <a:rPr lang="en-GB" dirty="0"/>
              <a:t>researchers should, </a:t>
            </a:r>
            <a:r>
              <a:rPr lang="en-GB" dirty="0">
                <a:highlight>
                  <a:srgbClr val="D5E8D4"/>
                </a:highlight>
              </a:rPr>
              <a:t>in the spirit of research </a:t>
            </a:r>
            <a:br>
              <a:rPr lang="en-GB" dirty="0">
                <a:highlight>
                  <a:srgbClr val="D5E8D4"/>
                </a:highlight>
              </a:rPr>
            </a:br>
            <a:r>
              <a:rPr lang="en-GB" dirty="0">
                <a:highlight>
                  <a:srgbClr val="D5E8D4"/>
                </a:highlight>
              </a:rPr>
              <a:t>integrity, disclose whether or not they have </a:t>
            </a:r>
            <a:br>
              <a:rPr lang="en-GB" dirty="0">
                <a:highlight>
                  <a:srgbClr val="D5E8D4"/>
                </a:highlight>
              </a:rPr>
            </a:br>
            <a:r>
              <a:rPr lang="en-GB" dirty="0">
                <a:highlight>
                  <a:srgbClr val="D5E8D4"/>
                </a:highlight>
              </a:rPr>
              <a:t>used generative models</a:t>
            </a:r>
            <a:r>
              <a:rPr lang="en-GB" dirty="0"/>
              <a:t>, and if so, which </a:t>
            </a:r>
            <a:br>
              <a:rPr lang="en-GB" dirty="0"/>
            </a:br>
            <a:r>
              <a:rPr lang="en-GB" dirty="0"/>
              <a:t>ones, for what purpose and to what extent.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dirty="0"/>
              <a:t>Only the natural persons responsible can appear as authors in research publications. </a:t>
            </a:r>
            <a:r>
              <a:rPr lang="en-GB" dirty="0">
                <a:highlight>
                  <a:srgbClr val="FFF3CC"/>
                </a:highlight>
              </a:rPr>
              <a:t>They must ensure that the use of generative models does not infringe anyone else’s intellectual property </a:t>
            </a:r>
            <a:r>
              <a:rPr lang="en-GB" dirty="0"/>
              <a:t>and </a:t>
            </a:r>
            <a:r>
              <a:rPr lang="en-GB" dirty="0">
                <a:highlight>
                  <a:srgbClr val="FF7C80"/>
                </a:highlight>
              </a:rPr>
              <a:t>does not result in scientific misconduct</a:t>
            </a:r>
            <a:r>
              <a:rPr lang="en-GB" dirty="0"/>
              <a:t>, for example in the form of plagiarism.</a:t>
            </a:r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BFB9B7-A752-F72D-1400-DCF14C29D03B}"/>
              </a:ext>
            </a:extLst>
          </p:cNvPr>
          <p:cNvSpPr txBox="1"/>
          <p:nvPr/>
        </p:nvSpPr>
        <p:spPr>
          <a:xfrm>
            <a:off x="3325893" y="6054186"/>
            <a:ext cx="487322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Deutsche </a:t>
            </a:r>
            <a:r>
              <a:rPr lang="en-US" sz="1600" b="0" i="0" dirty="0" err="1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Forschungsgemeinschaft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. (2025). </a:t>
            </a:r>
            <a:r>
              <a:rPr lang="en-US" sz="1600" dirty="0">
                <a:solidFill>
                  <a:srgbClr val="000000"/>
                </a:solidFill>
                <a:latin typeface="Helvetica" panose="020B0604020202020204" pitchFamily="34" charset="0"/>
                <a:hlinkClick r:id="rId2"/>
              </a:rPr>
              <a:t>https://www.dfg.de/resource/blob/289676/230921-statement-executive-committee-ki-ai.pdf</a:t>
            </a:r>
            <a:r>
              <a:rPr lang="en-US" sz="1600" dirty="0">
                <a:solidFill>
                  <a:srgbClr val="000000"/>
                </a:solidFill>
                <a:latin typeface="Helvetica" panose="020B0604020202020204" pitchFamily="34" charset="0"/>
              </a:rPr>
              <a:t> </a:t>
            </a:r>
            <a:endParaRPr lang="LID4096" sz="16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ED1C590-FC6E-D54D-E5BC-A2C144CCBD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7096" y="162907"/>
            <a:ext cx="4222824" cy="2346614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66752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06956-F2AF-F9AD-54BC-E7EBFE3EB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59315"/>
            <a:ext cx="10267951" cy="812280"/>
          </a:xfrm>
        </p:spPr>
        <p:txBody>
          <a:bodyPr/>
          <a:lstStyle/>
          <a:p>
            <a:r>
              <a:rPr lang="de-DE" dirty="0"/>
              <a:t>Overview</a:t>
            </a:r>
            <a:endParaRPr lang="en-US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E31D81D-2B2E-E69A-1852-4C08496F902D}"/>
              </a:ext>
            </a:extLst>
          </p:cNvPr>
          <p:cNvSpPr/>
          <p:nvPr/>
        </p:nvSpPr>
        <p:spPr>
          <a:xfrm>
            <a:off x="1506523" y="863653"/>
            <a:ext cx="5236827" cy="3835845"/>
          </a:xfrm>
          <a:prstGeom prst="ellipse">
            <a:avLst/>
          </a:prstGeom>
          <a:solidFill>
            <a:srgbClr val="6CAF69">
              <a:alpha val="40000"/>
            </a:srgbClr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r>
              <a:rPr lang="de-DE" sz="4000" dirty="0"/>
              <a:t>Teaching</a:t>
            </a:r>
          </a:p>
          <a:p>
            <a:endParaRPr lang="de-DE" sz="4000" dirty="0"/>
          </a:p>
          <a:p>
            <a:endParaRPr lang="en-US" sz="20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F0331FC-E685-6518-05AD-6E539148AF12}"/>
              </a:ext>
            </a:extLst>
          </p:cNvPr>
          <p:cNvSpPr/>
          <p:nvPr/>
        </p:nvSpPr>
        <p:spPr>
          <a:xfrm>
            <a:off x="5347710" y="353955"/>
            <a:ext cx="5236827" cy="3835845"/>
          </a:xfrm>
          <a:prstGeom prst="ellipse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r"/>
            <a:r>
              <a:rPr lang="de-DE" sz="4000" dirty="0"/>
              <a:t>Research</a:t>
            </a:r>
          </a:p>
          <a:p>
            <a:pPr algn="r"/>
            <a:endParaRPr lang="de-DE" sz="4000" dirty="0"/>
          </a:p>
          <a:p>
            <a:pPr algn="r"/>
            <a:endParaRPr lang="de-DE" sz="4000" dirty="0"/>
          </a:p>
          <a:p>
            <a:pPr algn="r"/>
            <a:endParaRPr lang="en-US" sz="20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5E5EE24-3F97-315F-655A-E60BF7A20D22}"/>
              </a:ext>
            </a:extLst>
          </p:cNvPr>
          <p:cNvSpPr/>
          <p:nvPr/>
        </p:nvSpPr>
        <p:spPr>
          <a:xfrm>
            <a:off x="4124936" y="2459493"/>
            <a:ext cx="5236827" cy="3835845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de-DE" sz="4000" dirty="0"/>
          </a:p>
          <a:p>
            <a:pPr algn="ctr"/>
            <a:endParaRPr lang="de-DE" sz="4000" dirty="0"/>
          </a:p>
          <a:p>
            <a:pPr algn="ctr"/>
            <a:r>
              <a:rPr lang="de-DE" sz="4000" dirty="0"/>
              <a:t>Generative </a:t>
            </a:r>
            <a:r>
              <a:rPr lang="de-DE" sz="4000" dirty="0" err="1"/>
              <a:t>Artificial</a:t>
            </a:r>
            <a:r>
              <a:rPr lang="de-DE" sz="4000" dirty="0"/>
              <a:t> </a:t>
            </a:r>
            <a:r>
              <a:rPr lang="de-DE" sz="4000" dirty="0" err="1"/>
              <a:t>Intelligence</a:t>
            </a:r>
            <a:endParaRPr lang="de-DE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9A46DA-9CFF-9213-5742-46E6044619D3}"/>
              </a:ext>
            </a:extLst>
          </p:cNvPr>
          <p:cNvSpPr txBox="1"/>
          <p:nvPr/>
        </p:nvSpPr>
        <p:spPr>
          <a:xfrm>
            <a:off x="7881281" y="2918492"/>
            <a:ext cx="1178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>
                <a:solidFill>
                  <a:schemeClr val="bg1"/>
                </a:solidFill>
              </a:rPr>
              <a:t>1</a:t>
            </a:r>
            <a:endParaRPr lang="LID4096" sz="72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D34A03-01D8-9800-3C03-0963F21B3205}"/>
              </a:ext>
            </a:extLst>
          </p:cNvPr>
          <p:cNvSpPr txBox="1"/>
          <p:nvPr/>
        </p:nvSpPr>
        <p:spPr>
          <a:xfrm>
            <a:off x="5822498" y="2459493"/>
            <a:ext cx="1178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>
                <a:solidFill>
                  <a:schemeClr val="bg1"/>
                </a:solidFill>
              </a:rPr>
              <a:t>2</a:t>
            </a:r>
            <a:endParaRPr lang="LID4096" sz="7200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3DAEDB-7887-0AA0-F5F7-0C6C50D6E422}"/>
              </a:ext>
            </a:extLst>
          </p:cNvPr>
          <p:cNvSpPr txBox="1"/>
          <p:nvPr/>
        </p:nvSpPr>
        <p:spPr>
          <a:xfrm>
            <a:off x="4758430" y="3161214"/>
            <a:ext cx="1178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>
                <a:solidFill>
                  <a:schemeClr val="bg1"/>
                </a:solidFill>
              </a:rPr>
              <a:t>3</a:t>
            </a:r>
            <a:endParaRPr lang="LID4096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50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FD775-AE33-39E9-F9AA-A3285900D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A06F3-9147-9158-0775-639F1E421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Good scientific practice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765518-564A-F197-7BDA-E96B78D0B76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dirty="0"/>
              <a:t>In decision-making processes, the use of </a:t>
            </a:r>
            <a:br>
              <a:rPr lang="en-GB" dirty="0"/>
            </a:br>
            <a:r>
              <a:rPr lang="en-GB" dirty="0"/>
              <a:t>generative models in/</a:t>
            </a:r>
            <a:r>
              <a:rPr lang="en-GB" dirty="0">
                <a:highlight>
                  <a:srgbClr val="D5E8D4"/>
                </a:highlight>
              </a:rPr>
              <a:t>for proposals </a:t>
            </a:r>
            <a:r>
              <a:rPr lang="en-GB" dirty="0"/>
              <a:t>submitted </a:t>
            </a:r>
            <a:br>
              <a:rPr lang="en-GB" dirty="0"/>
            </a:br>
            <a:r>
              <a:rPr lang="en-GB" dirty="0"/>
              <a:t>to the DFG is currently </a:t>
            </a:r>
            <a:r>
              <a:rPr lang="en-GB" dirty="0">
                <a:highlight>
                  <a:srgbClr val="D5E8D4"/>
                </a:highlight>
              </a:rPr>
              <a:t>assessed to be neither </a:t>
            </a:r>
            <a:br>
              <a:rPr lang="en-GB" dirty="0">
                <a:highlight>
                  <a:srgbClr val="D5E8D4"/>
                </a:highlight>
              </a:rPr>
            </a:br>
            <a:r>
              <a:rPr lang="en-GB" dirty="0">
                <a:highlight>
                  <a:srgbClr val="D5E8D4"/>
                </a:highlight>
              </a:rPr>
              <a:t>positive nor negative.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dirty="0"/>
              <a:t>The </a:t>
            </a:r>
            <a:r>
              <a:rPr lang="en-GB" dirty="0">
                <a:highlight>
                  <a:srgbClr val="FF7C80"/>
                </a:highlight>
              </a:rPr>
              <a:t>use of generative models in the preparation of reviews is inadmissible due to the confidentiality of the assessment process</a:t>
            </a:r>
            <a:r>
              <a:rPr lang="en-GB" dirty="0"/>
              <a:t>. Documents provided for review are confidential and in particular may not be used as input for generative models.</a:t>
            </a:r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22861C-35CA-770F-7FCF-71E6579FE84F}"/>
              </a:ext>
            </a:extLst>
          </p:cNvPr>
          <p:cNvSpPr txBox="1"/>
          <p:nvPr/>
        </p:nvSpPr>
        <p:spPr>
          <a:xfrm>
            <a:off x="3325893" y="6054186"/>
            <a:ext cx="487322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Deutsche </a:t>
            </a:r>
            <a:r>
              <a:rPr lang="en-US" sz="1600" b="0" i="0" dirty="0" err="1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Forschungsgemeinschaft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. (2025). </a:t>
            </a:r>
            <a:r>
              <a:rPr lang="en-US" sz="1600" dirty="0">
                <a:solidFill>
                  <a:srgbClr val="000000"/>
                </a:solidFill>
                <a:latin typeface="Helvetica" panose="020B0604020202020204" pitchFamily="34" charset="0"/>
                <a:hlinkClick r:id="rId2"/>
              </a:rPr>
              <a:t>https://www.dfg.de/resource/blob/289676/230921-statement-executive-committee-ki-ai.pdf</a:t>
            </a:r>
            <a:r>
              <a:rPr lang="en-US" sz="1600" dirty="0">
                <a:solidFill>
                  <a:srgbClr val="000000"/>
                </a:solidFill>
                <a:latin typeface="Helvetica" panose="020B0604020202020204" pitchFamily="34" charset="0"/>
              </a:rPr>
              <a:t> </a:t>
            </a:r>
            <a:endParaRPr lang="LID4096" sz="16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9E86815-508F-3508-60B8-F127CD5BA2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7096" y="162907"/>
            <a:ext cx="4222824" cy="2346614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6BC6CE-75E1-747B-1A76-337DC82770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7096" y="3996481"/>
            <a:ext cx="3243580" cy="1813818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97B1CEC-033C-557B-68B6-DE03250D4F9F}"/>
              </a:ext>
            </a:extLst>
          </p:cNvPr>
          <p:cNvCxnSpPr/>
          <p:nvPr/>
        </p:nvCxnSpPr>
        <p:spPr>
          <a:xfrm>
            <a:off x="7837096" y="3996481"/>
            <a:ext cx="3243580" cy="1813818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FBA0C50-CC85-96F8-C854-3D662749DC50}"/>
              </a:ext>
            </a:extLst>
          </p:cNvPr>
          <p:cNvCxnSpPr>
            <a:cxnSpLocks/>
          </p:cNvCxnSpPr>
          <p:nvPr/>
        </p:nvCxnSpPr>
        <p:spPr>
          <a:xfrm flipV="1">
            <a:off x="7837096" y="3996481"/>
            <a:ext cx="3243580" cy="1813818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1D5AEA61-C45E-92BE-45FC-81722613D926}"/>
              </a:ext>
            </a:extLst>
          </p:cNvPr>
          <p:cNvSpPr/>
          <p:nvPr/>
        </p:nvSpPr>
        <p:spPr>
          <a:xfrm>
            <a:off x="4107180" y="4511040"/>
            <a:ext cx="3390900" cy="1299259"/>
          </a:xfrm>
          <a:prstGeom prst="wedgeRectCallout">
            <a:avLst>
              <a:gd name="adj1" fmla="val 55678"/>
              <a:gd name="adj2" fmla="val 22056"/>
            </a:avLst>
          </a:prstGeom>
          <a:ln w="57150">
            <a:solidFill>
              <a:srgbClr val="C0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Tools like Google’s </a:t>
            </a:r>
            <a:r>
              <a:rPr lang="en-GB" dirty="0" err="1"/>
              <a:t>NotebookLM</a:t>
            </a:r>
            <a:r>
              <a:rPr lang="en-GB" dirty="0"/>
              <a:t> are only allowed with published materials under permissive licenses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0612187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EB8FF1-F6B6-BF41-654F-7EFDF9CFC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 more…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C111DD-A0D7-4E7D-FE5D-F27F6DF26A9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99397C-23DB-5352-CA53-8A083DACFEBD}"/>
              </a:ext>
            </a:extLst>
          </p:cNvPr>
          <p:cNvSpPr txBox="1"/>
          <p:nvPr/>
        </p:nvSpPr>
        <p:spPr>
          <a:xfrm>
            <a:off x="9459457" y="1540203"/>
            <a:ext cx="546508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dirty="0">
                <a:hlinkClick r:id="rId2"/>
              </a:rPr>
              <a:t>https://scads.ai/event/meetup/</a:t>
            </a:r>
            <a:r>
              <a:rPr lang="en-GB" sz="1100" dirty="0"/>
              <a:t> </a:t>
            </a:r>
          </a:p>
          <a:p>
            <a:endParaRPr lang="LID4096" sz="11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892156-BABC-40F5-1264-A2AB10400E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" y="1580075"/>
            <a:ext cx="4251432" cy="27023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B0DA99-95A2-FE6C-C0F0-0B6BA2B77E9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0539"/>
          <a:stretch/>
        </p:blipFill>
        <p:spPr>
          <a:xfrm>
            <a:off x="1535888" y="2855802"/>
            <a:ext cx="5978977" cy="30198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6816C6C-ECBE-221F-5EC4-B9E06D1097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0022" y="1604842"/>
            <a:ext cx="3634867" cy="2982398"/>
          </a:xfrm>
          <a:prstGeom prst="rect">
            <a:avLst/>
          </a:prstGeom>
        </p:spPr>
      </p:pic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2E048DA1-2F39-9001-4BEB-C7132766C949}"/>
              </a:ext>
            </a:extLst>
          </p:cNvPr>
          <p:cNvSpPr/>
          <p:nvPr/>
        </p:nvSpPr>
        <p:spPr>
          <a:xfrm>
            <a:off x="3469509" y="3579874"/>
            <a:ext cx="2111735" cy="1025406"/>
          </a:xfrm>
          <a:prstGeom prst="wedgeRectCallou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800" dirty="0"/>
              <a:t>Today!</a:t>
            </a:r>
          </a:p>
          <a:p>
            <a:pPr algn="ctr"/>
            <a:r>
              <a:rPr lang="en-GB" sz="1600" dirty="0"/>
              <a:t>17:15 UB-MED, 102</a:t>
            </a:r>
            <a:endParaRPr lang="LID4096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1EFC07-1F32-4C7B-7F59-7DB14D500F8B}"/>
              </a:ext>
            </a:extLst>
          </p:cNvPr>
          <p:cNvSpPr txBox="1"/>
          <p:nvPr/>
        </p:nvSpPr>
        <p:spPr>
          <a:xfrm>
            <a:off x="0" y="4293742"/>
            <a:ext cx="153588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100" dirty="0">
                <a:hlinkClick r:id="rId6"/>
              </a:rPr>
              <a:t>https://kb.el.uni-leipzig.de/books/ki-in-der-hochschullehre</a:t>
            </a:r>
            <a:r>
              <a:rPr lang="en-GB" sz="1100" dirty="0"/>
              <a:t> 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41F3E57-48C5-4C3E-CCE8-B8BB26A4776C}"/>
              </a:ext>
            </a:extLst>
          </p:cNvPr>
          <p:cNvSpPr txBox="1"/>
          <p:nvPr/>
        </p:nvSpPr>
        <p:spPr>
          <a:xfrm>
            <a:off x="1447800" y="5831712"/>
            <a:ext cx="78333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dirty="0">
                <a:hlinkClick r:id="rId7"/>
              </a:rPr>
              <a:t>https://www.ub.uni-leipzig.de/service/workshops-und-online-tutorials/schulungen/ki-stammtisch</a:t>
            </a:r>
            <a:r>
              <a:rPr lang="en-GB" sz="1100" dirty="0"/>
              <a:t>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CD313B5-F9B4-4008-A127-47D1F07D261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84214" y="2659756"/>
            <a:ext cx="3493486" cy="314570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5DF0B85-2B74-0F2F-C715-A57D9E15AF38}"/>
              </a:ext>
            </a:extLst>
          </p:cNvPr>
          <p:cNvSpPr txBox="1"/>
          <p:nvPr/>
        </p:nvSpPr>
        <p:spPr>
          <a:xfrm>
            <a:off x="8584214" y="5818480"/>
            <a:ext cx="78333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1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hlinkClick r:id="rId9"/>
              </a:rPr>
              <a:t>https://fortbildung.uni-leipzig.de/fortbildung.html?id=2734</a:t>
            </a:r>
            <a:endParaRPr lang="LID4096" sz="1100" dirty="0"/>
          </a:p>
        </p:txBody>
      </p:sp>
    </p:spTree>
    <p:extLst>
      <p:ext uri="{BB962C8B-B14F-4D97-AF65-F5344CB8AC3E}">
        <p14:creationId xmlns:p14="http://schemas.microsoft.com/office/powerpoint/2010/main" val="298677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A2A25-84D9-863A-B8E9-CDC264399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Take-home Messages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8B5E73-1360-9CDC-B2EC-8A6F4DD5478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300" dirty="0"/>
              <a:t>Generative AI influences research and teaching increasingly</a:t>
            </a:r>
          </a:p>
          <a:p>
            <a:pPr marL="738900" lvl="1" indent="-342900"/>
            <a:r>
              <a:rPr lang="en-GB" sz="2300" dirty="0"/>
              <a:t>Scientific literature research</a:t>
            </a:r>
          </a:p>
          <a:p>
            <a:pPr marL="738900" lvl="1" indent="-342900"/>
            <a:r>
              <a:rPr lang="en-GB" sz="2300" dirty="0"/>
              <a:t>Teaching material production (text, code, images, …)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300" dirty="0"/>
              <a:t>The </a:t>
            </a:r>
            <a:r>
              <a:rPr lang="en-GB" sz="2300" dirty="0">
                <a:solidFill>
                  <a:srgbClr val="FFC000"/>
                </a:solidFill>
              </a:rPr>
              <a:t>human authors are responsible </a:t>
            </a:r>
            <a:r>
              <a:rPr lang="en-GB" sz="2300" dirty="0"/>
              <a:t>for contents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300" dirty="0">
                <a:solidFill>
                  <a:srgbClr val="C00000"/>
                </a:solidFill>
              </a:rPr>
              <a:t>Uploading private / secret documents to LLM </a:t>
            </a:r>
            <a:r>
              <a:rPr lang="en-GB" sz="2300" dirty="0"/>
              <a:t>services providers is </a:t>
            </a:r>
            <a:r>
              <a:rPr lang="en-GB" sz="2300" dirty="0">
                <a:solidFill>
                  <a:srgbClr val="C00000"/>
                </a:solidFill>
              </a:rPr>
              <a:t>prohibited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300" dirty="0"/>
              <a:t>Important: </a:t>
            </a:r>
            <a:r>
              <a:rPr lang="en-GB" sz="2300" dirty="0">
                <a:solidFill>
                  <a:srgbClr val="FFC000"/>
                </a:solidFill>
              </a:rPr>
              <a:t>Critical review </a:t>
            </a:r>
            <a:r>
              <a:rPr lang="en-GB" sz="2300" dirty="0"/>
              <a:t>of </a:t>
            </a:r>
          </a:p>
          <a:p>
            <a:pPr marL="738900" lvl="1" indent="-342900"/>
            <a:r>
              <a:rPr lang="en-GB" sz="2300" dirty="0"/>
              <a:t>Literature proposed by AI</a:t>
            </a:r>
          </a:p>
          <a:p>
            <a:pPr marL="738900" lvl="1" indent="-342900"/>
            <a:r>
              <a:rPr lang="en-GB" sz="2300" dirty="0"/>
              <a:t>AI-generated content</a:t>
            </a:r>
          </a:p>
          <a:p>
            <a:pPr marL="738900" lvl="1" indent="-342900"/>
            <a:r>
              <a:rPr lang="en-GB" sz="2300" dirty="0"/>
              <a:t>AI-related content (“AI Snake Oil”)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300" dirty="0"/>
          </a:p>
        </p:txBody>
      </p:sp>
    </p:spTree>
    <p:extLst>
      <p:ext uri="{BB962C8B-B14F-4D97-AF65-F5344CB8AC3E}">
        <p14:creationId xmlns:p14="http://schemas.microsoft.com/office/powerpoint/2010/main" val="292195496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143E9FD8-3FA2-0DD3-016D-FB38B803A87E}"/>
              </a:ext>
            </a:extLst>
          </p:cNvPr>
          <p:cNvSpPr txBox="1">
            <a:spLocks/>
          </p:cNvSpPr>
          <p:nvPr/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/>
              <a:t>Thank</a:t>
            </a:r>
            <a:r>
              <a:rPr lang="en-US" dirty="0"/>
              <a:t> you for </a:t>
            </a:r>
            <a:r>
              <a:rPr lang="en-US" dirty="0" err="1"/>
              <a:t>your</a:t>
            </a:r>
            <a:r>
              <a:rPr lang="en-US" dirty="0"/>
              <a:t> attention!</a:t>
            </a:r>
          </a:p>
        </p:txBody>
      </p:sp>
      <p:sp>
        <p:nvSpPr>
          <p:cNvPr id="3" name="PlaceHolder 1">
            <a:extLst>
              <a:ext uri="{FF2B5EF4-FFF2-40B4-BE49-F238E27FC236}">
                <a16:creationId xmlns:a16="http://schemas.microsoft.com/office/drawing/2014/main" id="{4FA97690-6721-C840-BECA-F0AC368F78D8}"/>
              </a:ext>
            </a:extLst>
          </p:cNvPr>
          <p:cNvSpPr txBox="1">
            <a:spLocks/>
          </p:cNvSpPr>
          <p:nvPr/>
        </p:nvSpPr>
        <p:spPr>
          <a:xfrm>
            <a:off x="609480" y="1878720"/>
            <a:ext cx="3238200" cy="4350240"/>
          </a:xfrm>
          <a:prstGeom prst="rect">
            <a:avLst/>
          </a:prstGeom>
          <a:noFill/>
          <a:ln w="0">
            <a:noFill/>
          </a:ln>
        </p:spPr>
        <p:txBody>
          <a:bodyPr vert="horz" lIns="90000" tIns="45000" rIns="90000" bIns="45000" rtlCol="0" anchor="t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0" algn="l"/>
              </a:tabLst>
            </a:pPr>
            <a:r>
              <a:rPr lang="en-US" sz="2000" b="1" spc="-1" dirty="0" err="1">
                <a:solidFill>
                  <a:srgbClr val="00305E"/>
                </a:solidFill>
                <a:latin typeface="Open Sans"/>
              </a:rPr>
              <a:t>Contact</a:t>
            </a:r>
            <a:endParaRPr lang="en-US" sz="1600" b="1" spc="-1" dirty="0">
              <a:solidFill>
                <a:srgbClr val="00305E"/>
              </a:solidFill>
              <a:latin typeface="Open Sans"/>
            </a:endParaRPr>
          </a:p>
          <a:p>
            <a:pPr>
              <a:tabLst>
                <a:tab pos="0" algn="l"/>
              </a:tabLst>
            </a:pPr>
            <a:endParaRPr lang="en-US" sz="1600" spc="-1" dirty="0">
              <a:solidFill>
                <a:srgbClr val="00305E"/>
              </a:solidFill>
              <a:latin typeface="Open Sans"/>
            </a:endParaRPr>
          </a:p>
          <a:p>
            <a:pPr>
              <a:tabLst>
                <a:tab pos="0" algn="l"/>
              </a:tabLst>
            </a:pPr>
            <a:r>
              <a:rPr lang="en-US" sz="1600" spc="-1" dirty="0">
                <a:solidFill>
                  <a:srgbClr val="00305E"/>
                </a:solidFill>
                <a:latin typeface="Open Sans"/>
              </a:rPr>
              <a:t>Dr. Robert Haase</a:t>
            </a:r>
            <a:br>
              <a:rPr lang="en-US" sz="1600" dirty="0"/>
            </a:br>
            <a:r>
              <a:rPr lang="en-US" sz="1600" spc="-1" dirty="0">
                <a:solidFill>
                  <a:srgbClr val="00305E"/>
                </a:solidFill>
                <a:latin typeface="Open Sans"/>
              </a:rPr>
              <a:t>Training Coordinator</a:t>
            </a:r>
            <a:br>
              <a:rPr lang="en-US" sz="1600" dirty="0"/>
            </a:br>
            <a:br>
              <a:rPr lang="en-US" sz="1600" dirty="0"/>
            </a:br>
            <a:r>
              <a:rPr lang="en-US" sz="1600" spc="-1" dirty="0">
                <a:solidFill>
                  <a:srgbClr val="00305E"/>
                </a:solidFill>
                <a:latin typeface="Open Sans"/>
              </a:rPr>
              <a:t>ScaDS.AI Dresden/Leipzig</a:t>
            </a:r>
            <a:br>
              <a:rPr lang="en-US" sz="1600" dirty="0"/>
            </a:br>
            <a:r>
              <a:rPr lang="en-US" sz="1600" spc="-1" dirty="0">
                <a:solidFill>
                  <a:srgbClr val="00305E"/>
                </a:solidFill>
                <a:latin typeface="Open Sans"/>
              </a:rPr>
              <a:t>Universität Leipzig</a:t>
            </a:r>
            <a:br>
              <a:rPr lang="en-US" sz="1600" dirty="0"/>
            </a:br>
            <a:r>
              <a:rPr lang="en-US" sz="1600" spc="-1" dirty="0" err="1">
                <a:solidFill>
                  <a:srgbClr val="00305E"/>
                </a:solidFill>
                <a:latin typeface="Open Sans"/>
              </a:rPr>
              <a:t>Humboldtstraße</a:t>
            </a:r>
            <a:r>
              <a:rPr lang="en-US" sz="1600" spc="-1" dirty="0">
                <a:solidFill>
                  <a:srgbClr val="00305E"/>
                </a:solidFill>
                <a:latin typeface="Open Sans"/>
              </a:rPr>
              <a:t> 25</a:t>
            </a:r>
            <a:br>
              <a:rPr lang="en-US" sz="1600" dirty="0"/>
            </a:br>
            <a:r>
              <a:rPr lang="en-US" sz="1600" spc="-1" dirty="0">
                <a:solidFill>
                  <a:srgbClr val="00305E"/>
                </a:solidFill>
                <a:latin typeface="Open Sans"/>
                <a:ea typeface="DejaVu Sans"/>
              </a:rPr>
              <a:t>04105 Leipzig</a:t>
            </a:r>
            <a:endParaRPr lang="en-US" sz="1600" spc="-1" dirty="0">
              <a:solidFill>
                <a:schemeClr val="dk1"/>
              </a:solidFill>
              <a:latin typeface="Calibri"/>
            </a:endParaRPr>
          </a:p>
          <a:p>
            <a:pPr>
              <a:tabLst>
                <a:tab pos="0" algn="l"/>
              </a:tabLst>
            </a:pPr>
            <a:endParaRPr lang="en-US" sz="1600" spc="-1" dirty="0">
              <a:solidFill>
                <a:schemeClr val="dk1"/>
              </a:solidFill>
              <a:latin typeface="Calibri"/>
            </a:endParaRPr>
          </a:p>
          <a:p>
            <a:pPr>
              <a:tabLst>
                <a:tab pos="0" algn="l"/>
              </a:tabLst>
            </a:pPr>
            <a:r>
              <a:rPr lang="en-US" sz="1600" u="sng" spc="-1" dirty="0">
                <a:solidFill>
                  <a:srgbClr val="00305E"/>
                </a:solidFill>
                <a:latin typeface="Open Sans"/>
                <a:ea typeface="DejaVu Sans"/>
              </a:rPr>
              <a:t>robert.haase@uni-leipzig.de</a:t>
            </a:r>
            <a:endParaRPr lang="en-US" sz="1600" spc="-1" dirty="0">
              <a:solidFill>
                <a:schemeClr val="dk1"/>
              </a:solidFill>
              <a:latin typeface="Calibri"/>
            </a:endParaRPr>
          </a:p>
          <a:p>
            <a:pPr>
              <a:spcBef>
                <a:spcPts val="1001"/>
              </a:spcBef>
              <a:tabLst>
                <a:tab pos="0" algn="l"/>
              </a:tabLst>
            </a:pPr>
            <a:endParaRPr lang="en-US" sz="1600" spc="-1" dirty="0">
              <a:solidFill>
                <a:schemeClr val="dk1"/>
              </a:solidFill>
              <a:latin typeface="Calibri"/>
            </a:endParaRPr>
          </a:p>
          <a:p>
            <a:pPr>
              <a:spcBef>
                <a:spcPts val="1001"/>
              </a:spcBef>
              <a:tabLst>
                <a:tab pos="0" algn="l"/>
              </a:tabLst>
            </a:pPr>
            <a:endParaRPr lang="en-US" sz="1600" spc="-1" dirty="0">
              <a:solidFill>
                <a:schemeClr val="dk1"/>
              </a:solidFill>
              <a:latin typeface="Calibri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endParaRPr lang="en-US" sz="1600" spc="-1" dirty="0">
              <a:solidFill>
                <a:schemeClr val="dk1"/>
              </a:solidFill>
              <a:latin typeface="Calibri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DD43F22-F0B6-E9A0-7B16-C952D3717A81}"/>
              </a:ext>
            </a:extLst>
          </p:cNvPr>
          <p:cNvGrpSpPr>
            <a:grpSpLocks noChangeAspect="1"/>
          </p:cNvGrpSpPr>
          <p:nvPr/>
        </p:nvGrpSpPr>
        <p:grpSpPr>
          <a:xfrm>
            <a:off x="7386395" y="1718922"/>
            <a:ext cx="4410200" cy="3348377"/>
            <a:chOff x="7541906" y="1094083"/>
            <a:chExt cx="3560480" cy="2703240"/>
          </a:xfrm>
        </p:grpSpPr>
        <p:pic>
          <p:nvPicPr>
            <p:cNvPr id="4" name="Grafik 2">
              <a:extLst>
                <a:ext uri="{FF2B5EF4-FFF2-40B4-BE49-F238E27FC236}">
                  <a16:creationId xmlns:a16="http://schemas.microsoft.com/office/drawing/2014/main" id="{73EC3F55-66A8-0BB8-2F5D-F4D3F7D8BF20}"/>
                </a:ext>
              </a:extLst>
            </p:cNvPr>
            <p:cNvPicPr/>
            <p:nvPr/>
          </p:nvPicPr>
          <p:blipFill>
            <a:blip r:embed="rId2"/>
            <a:stretch/>
          </p:blipFill>
          <p:spPr>
            <a:xfrm>
              <a:off x="7541906" y="1094083"/>
              <a:ext cx="2541960" cy="18003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" name="Grafik 3">
              <a:extLst>
                <a:ext uri="{FF2B5EF4-FFF2-40B4-BE49-F238E27FC236}">
                  <a16:creationId xmlns:a16="http://schemas.microsoft.com/office/drawing/2014/main" id="{10EA2CD1-0992-7959-24E6-25C3EB742BEA}"/>
                </a:ext>
              </a:extLst>
            </p:cNvPr>
            <p:cNvPicPr/>
            <p:nvPr/>
          </p:nvPicPr>
          <p:blipFill>
            <a:blip r:embed="rId3"/>
            <a:stretch/>
          </p:blipFill>
          <p:spPr>
            <a:xfrm>
              <a:off x="8371066" y="2995243"/>
              <a:ext cx="2731320" cy="701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" name="Grafik 4">
              <a:extLst>
                <a:ext uri="{FF2B5EF4-FFF2-40B4-BE49-F238E27FC236}">
                  <a16:creationId xmlns:a16="http://schemas.microsoft.com/office/drawing/2014/main" id="{A367F9D4-EBBD-9C77-FE3A-9D49AA69693F}"/>
                </a:ext>
              </a:extLst>
            </p:cNvPr>
            <p:cNvPicPr/>
            <p:nvPr/>
          </p:nvPicPr>
          <p:blipFill>
            <a:blip r:embed="rId4"/>
            <a:stretch/>
          </p:blipFill>
          <p:spPr>
            <a:xfrm>
              <a:off x="7766986" y="2894443"/>
              <a:ext cx="600840" cy="90288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" name="Picture 9" descr="A black text on a white background&#10;&#10;AI-generated content may be incorrect.">
              <a:extLst>
                <a:ext uri="{FF2B5EF4-FFF2-40B4-BE49-F238E27FC236}">
                  <a16:creationId xmlns:a16="http://schemas.microsoft.com/office/drawing/2014/main" id="{E6B9EBB7-5F59-3ABD-898D-FAD7DDADAB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6986" y="1637006"/>
              <a:ext cx="2461612" cy="961259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9E87894E-A5DF-163C-50AA-B5CEA1A44B91}"/>
              </a:ext>
            </a:extLst>
          </p:cNvPr>
          <p:cNvSpPr txBox="1"/>
          <p:nvPr/>
        </p:nvSpPr>
        <p:spPr>
          <a:xfrm>
            <a:off x="3508536" y="6209009"/>
            <a:ext cx="44958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These slides can be reused under the terms of the </a:t>
            </a:r>
            <a:r>
              <a:rPr lang="en-US" sz="14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  <a:hlinkClick r:id="rId6"/>
              </a:rPr>
              <a:t>CC-BY 4.0 </a:t>
            </a:r>
            <a:r>
              <a:rPr lang="en-US" sz="1400" dirty="0">
                <a:solidFill>
                  <a:srgbClr val="064569"/>
                </a:solidFill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l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icense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64569"/>
                </a:solidFill>
                <a:effectLst/>
                <a:uLnTx/>
                <a:uFillTx/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 unless mentioned otherwise.</a:t>
            </a:r>
            <a:endParaRPr lang="en-US" sz="14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E40623-988B-6162-200F-2CE6C5CCC7AF}"/>
              </a:ext>
            </a:extLst>
          </p:cNvPr>
          <p:cNvSpPr txBox="1"/>
          <p:nvPr/>
        </p:nvSpPr>
        <p:spPr>
          <a:xfrm>
            <a:off x="3847680" y="4952170"/>
            <a:ext cx="78333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200" dirty="0">
                <a:solidFill>
                  <a:srgbClr val="064569"/>
                </a:solidFill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  <a:hlinkClick r:id="rId7"/>
              </a:rPr>
              <a:t>http://doi.org/10.5281/zenodo.17422917</a:t>
            </a:r>
            <a:r>
              <a:rPr lang="en-GB" sz="1200" dirty="0">
                <a:solidFill>
                  <a:srgbClr val="064569"/>
                </a:solidFill>
                <a:latin typeface="Open Sans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endParaRPr lang="LID4096" sz="1200" dirty="0">
              <a:solidFill>
                <a:srgbClr val="064569"/>
              </a:solidFill>
              <a:latin typeface="Open Sans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E8261F5-C4D3-2793-086B-B8FEBC483B0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61456" y="1780432"/>
            <a:ext cx="3156592" cy="3148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965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311A6-2557-6054-F786-F4E17E514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Chat-APPs und Large Language Models</a:t>
            </a:r>
            <a:endParaRPr lang="LID4096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0619946D-0390-0C6E-D1FD-424993F31A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361477"/>
          </a:xfrm>
        </p:spPr>
        <p:txBody>
          <a:bodyPr/>
          <a:lstStyle/>
          <a:p>
            <a:r>
              <a:rPr lang="en-GB" dirty="0"/>
              <a:t>Commercial LLM service providers</a:t>
            </a:r>
            <a:endParaRPr lang="LID4096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583FD5-488F-4D42-8E6C-2F52B0B61A9F}"/>
              </a:ext>
            </a:extLst>
          </p:cNvPr>
          <p:cNvSpPr txBox="1"/>
          <p:nvPr/>
        </p:nvSpPr>
        <p:spPr>
          <a:xfrm>
            <a:off x="8564880" y="5253259"/>
            <a:ext cx="38405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https://gemini.google.com/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EE5D81-0016-F3FD-F037-A712F8AFF895}"/>
              </a:ext>
            </a:extLst>
          </p:cNvPr>
          <p:cNvSpPr txBox="1"/>
          <p:nvPr/>
        </p:nvSpPr>
        <p:spPr>
          <a:xfrm>
            <a:off x="249965" y="5253259"/>
            <a:ext cx="38570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hlinkClick r:id="rId3"/>
              </a:rPr>
              <a:t>https://chatgpt.com/</a:t>
            </a:r>
            <a:r>
              <a:rPr lang="en-US" sz="1800" dirty="0"/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17D9248-2C3E-B2D7-B7B1-7532B269D375}"/>
              </a:ext>
            </a:extLst>
          </p:cNvPr>
          <p:cNvSpPr txBox="1"/>
          <p:nvPr/>
        </p:nvSpPr>
        <p:spPr>
          <a:xfrm>
            <a:off x="4213695" y="5253259"/>
            <a:ext cx="38712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hlinkClick r:id="rId4"/>
              </a:rPr>
              <a:t>https://claude.ai/</a:t>
            </a:r>
            <a:endParaRPr lang="en-US" sz="18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05B1804-87DB-6F68-0626-C3D0BD3B7C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1639" y="2010360"/>
            <a:ext cx="3840518" cy="325480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96CC134-3BCE-8EFF-2690-0846D1FDDE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8829" y="2010360"/>
            <a:ext cx="3840517" cy="325480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FFC3C0D-B0D2-501A-0B24-E301BD9D35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6018" y="2010360"/>
            <a:ext cx="3840518" cy="325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728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4400C-3E31-0B8D-9CB1-8902CC293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Chat-APPs und Large Language Models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968624-95D4-99CC-368F-80A8D9A047A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9244" y="1184015"/>
            <a:ext cx="12002755" cy="4550036"/>
          </a:xfrm>
        </p:spPr>
        <p:txBody>
          <a:bodyPr/>
          <a:lstStyle/>
          <a:p>
            <a:r>
              <a:rPr lang="en-US" dirty="0"/>
              <a:t>Data protection / privacy compliant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academic LLM providers </a:t>
            </a:r>
            <a:r>
              <a:rPr lang="en-US" dirty="0"/>
              <a:t>and </a:t>
            </a:r>
            <a:r>
              <a:rPr lang="en-US" dirty="0">
                <a:solidFill>
                  <a:srgbClr val="6CAF69"/>
                </a:solidFill>
              </a:rPr>
              <a:t>local models</a:t>
            </a:r>
            <a:endParaRPr lang="LID4096" dirty="0">
              <a:solidFill>
                <a:srgbClr val="6CAF69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BA3694-A618-E16B-1433-0C642DE39E9C}"/>
              </a:ext>
            </a:extLst>
          </p:cNvPr>
          <p:cNvSpPr txBox="1"/>
          <p:nvPr/>
        </p:nvSpPr>
        <p:spPr>
          <a:xfrm>
            <a:off x="4110704" y="5382302"/>
            <a:ext cx="408468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>
                <a:hlinkClick r:id="rId2"/>
              </a:rPr>
              <a:t>https://helmholtz-blablador.fz-juelich.de/</a:t>
            </a:r>
            <a:r>
              <a:rPr lang="en-US" sz="1600"/>
              <a:t>  </a:t>
            </a:r>
            <a:endParaRPr lang="en-US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2FADCFE-B51F-E17A-9DB9-54496CF21D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523" y="2125889"/>
            <a:ext cx="3857988" cy="326960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F70E9A0-7DCE-1250-05CE-5F566D37C4C8}"/>
              </a:ext>
            </a:extLst>
          </p:cNvPr>
          <p:cNvSpPr txBox="1"/>
          <p:nvPr/>
        </p:nvSpPr>
        <p:spPr>
          <a:xfrm>
            <a:off x="170523" y="5395497"/>
            <a:ext cx="385798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LID4096" sz="1600" dirty="0">
                <a:hlinkClick r:id="rId4"/>
              </a:rPr>
              <a:t>https://chat-ai.academiccloud.de</a:t>
            </a:r>
            <a:r>
              <a:rPr lang="en-GB" sz="1600" dirty="0"/>
              <a:t> </a:t>
            </a:r>
            <a:endParaRPr lang="LID4096" sz="16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564506B-31CE-0574-889B-DBDD604091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9396" y="2125889"/>
            <a:ext cx="3857988" cy="32696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BB50D28-818A-07CE-1C3A-5FC0F9EBAF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4096" y="2125889"/>
            <a:ext cx="3858660" cy="326960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872903C-360C-1FA5-73C4-E5FA97398821}"/>
              </a:ext>
            </a:extLst>
          </p:cNvPr>
          <p:cNvSpPr txBox="1"/>
          <p:nvPr/>
        </p:nvSpPr>
        <p:spPr>
          <a:xfrm>
            <a:off x="8973599" y="5351524"/>
            <a:ext cx="28286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solidFill>
                  <a:srgbClr val="00B050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https://ollama.com/</a:t>
            </a:r>
            <a:r>
              <a:rPr lang="en-GB" dirty="0">
                <a:solidFill>
                  <a:srgbClr val="00B050"/>
                </a:solidFill>
              </a:rPr>
              <a:t> </a:t>
            </a:r>
            <a:endParaRPr lang="LID4096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476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C44E27-2AAD-B1EB-1C6B-EFD7DF37A8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9E9CFE-1EF1-85DA-6FEF-39229AC56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Chat-APPs und Large Language Models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197BB-A53F-0BDC-3925-9ED979A9B1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73360"/>
          </a:xfrm>
        </p:spPr>
        <p:txBody>
          <a:bodyPr/>
          <a:lstStyle/>
          <a:p>
            <a:r>
              <a:rPr lang="en-GB" dirty="0"/>
              <a:t>Specialized systems for academic research, e.g. </a:t>
            </a:r>
            <a:r>
              <a:rPr lang="en-GB" dirty="0">
                <a:solidFill>
                  <a:srgbClr val="6CAF69"/>
                </a:solidFill>
              </a:rPr>
              <a:t>summarizing</a:t>
            </a:r>
            <a:r>
              <a:rPr lang="en-GB" dirty="0"/>
              <a:t> publications</a:t>
            </a:r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1E404C-7C01-BC79-2FCF-9B0D4488FE9E}"/>
              </a:ext>
            </a:extLst>
          </p:cNvPr>
          <p:cNvSpPr txBox="1"/>
          <p:nvPr/>
        </p:nvSpPr>
        <p:spPr>
          <a:xfrm>
            <a:off x="3161165" y="6163099"/>
            <a:ext cx="7834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Source: Generated from </a:t>
            </a:r>
            <a:r>
              <a:rPr lang="en-US" dirty="0"/>
              <a:t>Mader N et al (2025), </a:t>
            </a:r>
            <a:br>
              <a:rPr lang="en-US" dirty="0"/>
            </a:br>
            <a:r>
              <a:rPr lang="en-US" dirty="0"/>
              <a:t>licensed </a:t>
            </a:r>
            <a:r>
              <a:rPr lang="en-US" dirty="0">
                <a:hlinkClick r:id="rId2"/>
              </a:rPr>
              <a:t>CC-BY 4.0</a:t>
            </a:r>
            <a:r>
              <a:rPr lang="en-GB" dirty="0"/>
              <a:t> </a:t>
            </a:r>
            <a:r>
              <a:rPr lang="LID4096" dirty="0">
                <a:hlinkClick r:id="rId3"/>
              </a:rPr>
              <a:t>https://osf.io/mp6rb_v1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3AB92CF-408C-B99F-3E8F-00939C02A0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5149" y="1575880"/>
            <a:ext cx="7976604" cy="43960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32DC6A9-B3B3-29AD-ACCD-0AF8092CFB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282" y="2695149"/>
            <a:ext cx="2849800" cy="199930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2383324-2FE0-844A-719E-A8B6F17E7B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367" y="2599835"/>
            <a:ext cx="2849800" cy="199930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C3D72B7-47BE-1EFF-4CA6-B388BE5F87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452" y="2496410"/>
            <a:ext cx="2849800" cy="199930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9820A353-4ED4-F518-D4D5-4D7D042BE31A}"/>
              </a:ext>
            </a:extLst>
          </p:cNvPr>
          <p:cNvSpPr/>
          <p:nvPr/>
        </p:nvSpPr>
        <p:spPr>
          <a:xfrm>
            <a:off x="3625250" y="2938079"/>
            <a:ext cx="625814" cy="661407"/>
          </a:xfrm>
          <a:prstGeom prst="right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8628005-753C-4C74-3562-D045C9EE2336}"/>
              </a:ext>
            </a:extLst>
          </p:cNvPr>
          <p:cNvSpPr/>
          <p:nvPr/>
        </p:nvSpPr>
        <p:spPr>
          <a:xfrm>
            <a:off x="10045429" y="3112944"/>
            <a:ext cx="940341" cy="499353"/>
          </a:xfrm>
          <a:prstGeom prst="rect">
            <a:avLst/>
          </a:prstGeom>
          <a:noFill/>
          <a:ln w="57150">
            <a:solidFill>
              <a:srgbClr val="6CAF6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16943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7343A3-1530-6782-55B0-165D6BC9B1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69D79-56A4-F76B-B530-0942F2964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Chat-APPs und Large Language Models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27A18-DD7E-EFCB-20BF-D98236D141E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73360"/>
          </a:xfrm>
        </p:spPr>
        <p:txBody>
          <a:bodyPr/>
          <a:lstStyle/>
          <a:p>
            <a:r>
              <a:rPr lang="en-GB" dirty="0"/>
              <a:t>Specialized systems for academic research, e.g. </a:t>
            </a:r>
            <a:r>
              <a:rPr lang="en-GB" dirty="0">
                <a:solidFill>
                  <a:srgbClr val="6CAF69"/>
                </a:solidFill>
              </a:rPr>
              <a:t>summarizing</a:t>
            </a:r>
            <a:r>
              <a:rPr lang="en-GB" dirty="0"/>
              <a:t> publications</a:t>
            </a:r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DEBFA4-542F-603C-4400-80301F52EDF0}"/>
              </a:ext>
            </a:extLst>
          </p:cNvPr>
          <p:cNvSpPr txBox="1"/>
          <p:nvPr/>
        </p:nvSpPr>
        <p:spPr>
          <a:xfrm>
            <a:off x="3161165" y="6163099"/>
            <a:ext cx="7834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Source: Generated from </a:t>
            </a:r>
            <a:r>
              <a:rPr lang="en-US" dirty="0"/>
              <a:t>Mader N et al (2025), </a:t>
            </a:r>
            <a:br>
              <a:rPr lang="en-US" dirty="0"/>
            </a:br>
            <a:r>
              <a:rPr lang="en-US" dirty="0"/>
              <a:t>licensed </a:t>
            </a:r>
            <a:r>
              <a:rPr lang="en-US" dirty="0">
                <a:hlinkClick r:id="rId2"/>
              </a:rPr>
              <a:t>CC-BY 4.0</a:t>
            </a:r>
            <a:r>
              <a:rPr lang="en-GB" dirty="0"/>
              <a:t> </a:t>
            </a:r>
            <a:r>
              <a:rPr lang="LID4096" dirty="0">
                <a:hlinkClick r:id="rId3"/>
              </a:rPr>
              <a:t>https://osf.io/mp6rb_v1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2DC691-0007-D05B-A460-CB15A63122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5149" y="1575880"/>
            <a:ext cx="7976604" cy="43960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0643964-9ED8-909F-B0A2-EE9D5A6B3E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282" y="2695149"/>
            <a:ext cx="2849800" cy="199930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D61AFF0-624B-81FD-2A37-368EBC57DF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367" y="2599835"/>
            <a:ext cx="2849800" cy="199930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DB77D49-9D57-4134-A1F5-D5F377EE9B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452" y="2496410"/>
            <a:ext cx="2849800" cy="199930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EA406CD8-CD68-CE97-F9D9-52528110076B}"/>
              </a:ext>
            </a:extLst>
          </p:cNvPr>
          <p:cNvSpPr/>
          <p:nvPr/>
        </p:nvSpPr>
        <p:spPr>
          <a:xfrm>
            <a:off x="3625250" y="2938079"/>
            <a:ext cx="625814" cy="661407"/>
          </a:xfrm>
          <a:prstGeom prst="right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127087C-6AAC-7E0A-9DAA-9CF6F00AA461}"/>
              </a:ext>
            </a:extLst>
          </p:cNvPr>
          <p:cNvSpPr/>
          <p:nvPr/>
        </p:nvSpPr>
        <p:spPr>
          <a:xfrm>
            <a:off x="10045429" y="3112944"/>
            <a:ext cx="940341" cy="499353"/>
          </a:xfrm>
          <a:prstGeom prst="rect">
            <a:avLst/>
          </a:prstGeom>
          <a:noFill/>
          <a:ln w="57150">
            <a:solidFill>
              <a:srgbClr val="6CAF6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4F698CE-0981-5676-E0C9-DE2B9BE8BB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6636" y="2126427"/>
            <a:ext cx="5504259" cy="3576483"/>
          </a:xfrm>
          <a:prstGeom prst="rect">
            <a:avLst/>
          </a:prstGeom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55956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7A5BD-07BB-D5BF-7969-3CB4BF6A2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1718D-4B1E-FD26-2FB7-7AC053EA5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Chat-APPs und Large Language Models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0009A-9184-55C6-4808-7019AB356A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73360"/>
          </a:xfrm>
        </p:spPr>
        <p:txBody>
          <a:bodyPr/>
          <a:lstStyle/>
          <a:p>
            <a:r>
              <a:rPr lang="en-GB" dirty="0"/>
              <a:t>Specialized systems for academic research, e.g. </a:t>
            </a:r>
            <a:r>
              <a:rPr lang="en-GB" dirty="0">
                <a:solidFill>
                  <a:srgbClr val="6CAF69"/>
                </a:solidFill>
              </a:rPr>
              <a:t>summarizing</a:t>
            </a:r>
            <a:r>
              <a:rPr lang="en-GB" dirty="0"/>
              <a:t> publications</a:t>
            </a:r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9A295C-57AD-C780-0988-9739AFC0C60C}"/>
              </a:ext>
            </a:extLst>
          </p:cNvPr>
          <p:cNvSpPr txBox="1"/>
          <p:nvPr/>
        </p:nvSpPr>
        <p:spPr>
          <a:xfrm>
            <a:off x="3161165" y="6163099"/>
            <a:ext cx="7834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Source: Generated from </a:t>
            </a:r>
            <a:r>
              <a:rPr lang="en-US" dirty="0"/>
              <a:t>Mader N et al (2025), </a:t>
            </a:r>
            <a:br>
              <a:rPr lang="en-US" dirty="0"/>
            </a:br>
            <a:r>
              <a:rPr lang="en-US" dirty="0"/>
              <a:t>licensed </a:t>
            </a:r>
            <a:r>
              <a:rPr lang="en-US" dirty="0">
                <a:hlinkClick r:id="rId4"/>
              </a:rPr>
              <a:t>CC-BY 4.0</a:t>
            </a:r>
            <a:r>
              <a:rPr lang="en-GB" dirty="0"/>
              <a:t> </a:t>
            </a:r>
            <a:r>
              <a:rPr lang="LID4096" dirty="0">
                <a:hlinkClick r:id="rId5"/>
              </a:rPr>
              <a:t>https://osf.io/mp6rb_v1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F572EF9-2AD5-FA32-C459-74F2F09B62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5149" y="1575880"/>
            <a:ext cx="7976604" cy="43960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72601FD-AF9F-C0E6-BAEB-E2CEDF541E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6282" y="2695149"/>
            <a:ext cx="2849800" cy="199930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51F1655-3FD3-B990-16E1-DBAF350215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0367" y="2599835"/>
            <a:ext cx="2849800" cy="199930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3126992-94B3-FA48-5367-47E0A6BF3C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4452" y="2496410"/>
            <a:ext cx="2849800" cy="199930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28365B12-AE18-24B8-CC7F-30148B4A04D9}"/>
              </a:ext>
            </a:extLst>
          </p:cNvPr>
          <p:cNvSpPr/>
          <p:nvPr/>
        </p:nvSpPr>
        <p:spPr>
          <a:xfrm>
            <a:off x="3625250" y="2938079"/>
            <a:ext cx="625814" cy="661407"/>
          </a:xfrm>
          <a:prstGeom prst="right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B6172E4-EAD5-A707-2FDB-3847AA407C52}"/>
              </a:ext>
            </a:extLst>
          </p:cNvPr>
          <p:cNvSpPr/>
          <p:nvPr/>
        </p:nvSpPr>
        <p:spPr>
          <a:xfrm>
            <a:off x="11016702" y="2613591"/>
            <a:ext cx="940341" cy="499353"/>
          </a:xfrm>
          <a:prstGeom prst="rect">
            <a:avLst/>
          </a:prstGeom>
          <a:noFill/>
          <a:ln w="57150">
            <a:solidFill>
              <a:srgbClr val="6CAF6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4" name="Emotional_Rollercoaster">
            <a:hlinkClick r:id="" action="ppaction://media"/>
            <a:extLst>
              <a:ext uri="{FF2B5EF4-FFF2-40B4-BE49-F238E27FC236}">
                <a16:creationId xmlns:a16="http://schemas.microsoft.com/office/drawing/2014/main" id="{EDBC30A1-2500-2CD8-0892-048FBB2B58E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06147" y="2249240"/>
            <a:ext cx="6412363" cy="360695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071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221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TUD_2018">
  <a:themeElements>
    <a:clrScheme name="TUD_Farben">
      <a:dk1>
        <a:srgbClr val="00305E"/>
      </a:dk1>
      <a:lt1>
        <a:srgbClr val="FFFFFF"/>
      </a:lt1>
      <a:dk2>
        <a:srgbClr val="00305E"/>
      </a:dk2>
      <a:lt2>
        <a:srgbClr val="727879"/>
      </a:lt2>
      <a:accent1>
        <a:srgbClr val="009EE0"/>
      </a:accent1>
      <a:accent2>
        <a:srgbClr val="006AB3"/>
      </a:accent2>
      <a:accent3>
        <a:srgbClr val="6AB023"/>
      </a:accent3>
      <a:accent4>
        <a:srgbClr val="007D40"/>
      </a:accent4>
      <a:accent5>
        <a:srgbClr val="93107E"/>
      </a:accent5>
      <a:accent6>
        <a:srgbClr val="54378A"/>
      </a:accent6>
      <a:hlink>
        <a:srgbClr val="009EE0"/>
      </a:hlink>
      <a:folHlink>
        <a:srgbClr val="006AB3"/>
      </a:folHlink>
    </a:clrScheme>
    <a:fontScheme name="TUD_Open San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5" id="{F5DABC0C-316B-434E-B9F8-D3370FD95A3E}" vid="{19CB8540-6DD6-924D-B8D0-2D0F9399859F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086261e-0429-4196-aa9d-895edc846c16">ZIHTEAMSITE-196109956-1493</_dlc_DocId>
    <_dlc_DocIdUrl xmlns="a086261e-0429-4196-aa9d-895edc846c16">
      <Url>https://sharepoint.tu-dresden.de/sites/zih/projekte/scads/_layouts/15/DocIdRedir.aspx?ID=ZIHTEAMSITE-196109956-1493</Url>
      <Description>ZIHTEAMSITE-196109956-1493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BEE476C9DF2F248B265B4A3C7AC3448" ma:contentTypeVersion="11" ma:contentTypeDescription="Ein neues Dokument erstellen." ma:contentTypeScope="" ma:versionID="0793756170811d0eb752a3111ee68051">
  <xsd:schema xmlns:xsd="http://www.w3.org/2001/XMLSchema" xmlns:xs="http://www.w3.org/2001/XMLSchema" xmlns:p="http://schemas.microsoft.com/office/2006/metadata/properties" xmlns:ns2="a086261e-0429-4196-aa9d-895edc846c16" targetNamespace="http://schemas.microsoft.com/office/2006/metadata/properties" ma:root="true" ma:fieldsID="dda6790b4f1926a9a2f1b57ce85fcf7a" ns2:_="">
    <xsd:import namespace="a086261e-0429-4196-aa9d-895edc846c1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86261e-0429-4196-aa9d-895edc846c1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ert der Dokument-ID" ma:description="Der Wert der diesem Element zugewiesenen Dokument-ID.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Beständige ID" ma:description="ID beim Hinzufügen beibehalten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6DC3C5C-13A8-4AE9-9F1D-E2AC52CBD043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518F8D1C-8693-43B4-9141-AEF95057B684}">
  <ds:schemaRefs>
    <ds:schemaRef ds:uri="http://purl.org/dc/dcmitype/"/>
    <ds:schemaRef ds:uri="a086261e-0429-4196-aa9d-895edc846c16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F7354A6-EABF-4029-B3F4-181CA108D2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86261e-0429-4196-aa9d-895edc846c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41C5575-D805-4D41-AA18-4E77B970908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11389</TotalTime>
  <Words>2117</Words>
  <Application>Microsoft Office PowerPoint</Application>
  <PresentationFormat>Widescreen</PresentationFormat>
  <Paragraphs>296</Paragraphs>
  <Slides>43</Slides>
  <Notes>4</Notes>
  <HiddenSlides>3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1" baseType="lpstr">
      <vt:lpstr>Arial</vt:lpstr>
      <vt:lpstr>Calibri</vt:lpstr>
      <vt:lpstr>Courier New</vt:lpstr>
      <vt:lpstr>Helvetica</vt:lpstr>
      <vt:lpstr>Open Sans</vt:lpstr>
      <vt:lpstr>Open Sans ExtraBold</vt:lpstr>
      <vt:lpstr>Wingdings</vt:lpstr>
      <vt:lpstr>TUD_2018</vt:lpstr>
      <vt:lpstr>PowerPoint Presentation</vt:lpstr>
      <vt:lpstr>ScaDS.AI</vt:lpstr>
      <vt:lpstr>Artificial Intelligence (AI)</vt:lpstr>
      <vt:lpstr>Overview</vt:lpstr>
      <vt:lpstr>Chat-APPs und Large Language Models</vt:lpstr>
      <vt:lpstr>Chat-APPs und Large Language Models</vt:lpstr>
      <vt:lpstr>Chat-APPs und Large Language Models</vt:lpstr>
      <vt:lpstr>Chat-APPs und Large Language Models</vt:lpstr>
      <vt:lpstr>Chat-APPs und Large Language Models</vt:lpstr>
      <vt:lpstr>AI-assisted [literature] research</vt:lpstr>
      <vt:lpstr>AI-assisted [literature] research</vt:lpstr>
      <vt:lpstr>AI-assisted [literature] research</vt:lpstr>
      <vt:lpstr>AI-assisted [literature] research</vt:lpstr>
      <vt:lpstr>AI-assisted [literature] research</vt:lpstr>
      <vt:lpstr>Critical review</vt:lpstr>
      <vt:lpstr>Critical review</vt:lpstr>
      <vt:lpstr>Critical review</vt:lpstr>
      <vt:lpstr>Good scientific practice</vt:lpstr>
      <vt:lpstr>Can LLMs solve programming tasks?</vt:lpstr>
      <vt:lpstr>AI-generated Code</vt:lpstr>
      <vt:lpstr>Large-Language Models for Data Analysis</vt:lpstr>
      <vt:lpstr>Large-Language Models for Data Analysis</vt:lpstr>
      <vt:lpstr>Collaborative Learning with AI Assistants</vt:lpstr>
      <vt:lpstr>Collaborative Learning with AI Assistants</vt:lpstr>
      <vt:lpstr>Generating teaching materials</vt:lpstr>
      <vt:lpstr>Generating teaching materials</vt:lpstr>
      <vt:lpstr>Translating teaching materials</vt:lpstr>
      <vt:lpstr>Short excursion: LLM Embeddings</vt:lpstr>
      <vt:lpstr>Training material embeddings</vt:lpstr>
      <vt:lpstr>Training material embeddings</vt:lpstr>
      <vt:lpstr>Training material embeddings</vt:lpstr>
      <vt:lpstr>Personal ad-hoc training</vt:lpstr>
      <vt:lpstr>Collaborative Learning with AI Assistants</vt:lpstr>
      <vt:lpstr>Conversations in the age of GenAI</vt:lpstr>
      <vt:lpstr>Teaching strategies in the age of AI….</vt:lpstr>
      <vt:lpstr>Teaching strategies in the age of AI….</vt:lpstr>
      <vt:lpstr>PowerPoint Presentation</vt:lpstr>
      <vt:lpstr>Good scientific practice</vt:lpstr>
      <vt:lpstr>Good scientific practice</vt:lpstr>
      <vt:lpstr>Good scientific practice</vt:lpstr>
      <vt:lpstr>Learn more…</vt:lpstr>
      <vt:lpstr>Take-home Messages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Thomas Burghardt</dc:creator>
  <cp:lastModifiedBy>Robert Haase</cp:lastModifiedBy>
  <cp:revision>285</cp:revision>
  <dcterms:modified xsi:type="dcterms:W3CDTF">2025-10-23T09:09:32Z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0x0101003BEE476C9DF2F248B265B4A3C7AC3448</vt:lpwstr>
  </property>
  <property fmtid="{D5CDD505-2E9C-101B-9397-08002B2CF9AE}" pid="3" name="_dlc_DocIdItemGuid">
    <vt:lpwstr>72f4eced-47dd-49c0-bdfa-f3d2425fc663</vt:lpwstr>
  </property>
</Properties>
</file>