
<file path=[Content_Types].xml><?xml version="1.0" encoding="utf-8"?>
<Types xmlns="http://schemas.openxmlformats.org/package/2006/content-types">
  <Default Extension="emf" ContentType="image/x-emf"/>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83" r:id="rId2"/>
    <p:sldId id="284" r:id="rId3"/>
    <p:sldId id="285" r:id="rId4"/>
    <p:sldId id="316" r:id="rId5"/>
    <p:sldId id="317" r:id="rId6"/>
    <p:sldId id="321" r:id="rId7"/>
    <p:sldId id="319" r:id="rId8"/>
    <p:sldId id="322" r:id="rId9"/>
    <p:sldId id="307" r:id="rId10"/>
    <p:sldId id="308" r:id="rId11"/>
    <p:sldId id="300" r:id="rId12"/>
    <p:sldId id="291" r:id="rId13"/>
    <p:sldId id="301" r:id="rId14"/>
    <p:sldId id="318" r:id="rId15"/>
    <p:sldId id="256" r:id="rId16"/>
    <p:sldId id="257" r:id="rId17"/>
    <p:sldId id="258" r:id="rId18"/>
    <p:sldId id="259" r:id="rId19"/>
    <p:sldId id="260" r:id="rId20"/>
    <p:sldId id="324" r:id="rId21"/>
    <p:sldId id="262" r:id="rId22"/>
    <p:sldId id="263" r:id="rId23"/>
    <p:sldId id="264" r:id="rId24"/>
    <p:sldId id="267" r:id="rId25"/>
    <p:sldId id="268" r:id="rId26"/>
    <p:sldId id="269" r:id="rId27"/>
    <p:sldId id="273" r:id="rId28"/>
    <p:sldId id="281" r:id="rId29"/>
  </p:sldIdLst>
  <p:sldSz cx="16256000" cy="9144000"/>
  <p:notesSz cx="16256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D3D4"/>
    <a:srgbClr val="D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7" autoAdjust="0"/>
    <p:restoredTop sz="91579"/>
  </p:normalViewPr>
  <p:slideViewPr>
    <p:cSldViewPr>
      <p:cViewPr varScale="1">
        <p:scale>
          <a:sx n="101" d="100"/>
          <a:sy n="101" d="100"/>
        </p:scale>
        <p:origin x="232" y="1664"/>
      </p:cViewPr>
      <p:guideLst>
        <p:guide orient="horz" pos="2880"/>
        <p:guide pos="2160"/>
      </p:guideLst>
    </p:cSldViewPr>
  </p:slideViewPr>
  <p:outlineViewPr>
    <p:cViewPr>
      <p:scale>
        <a:sx n="33" d="100"/>
        <a:sy n="33" d="100"/>
      </p:scale>
      <p:origin x="0" y="-1902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9207500" y="0"/>
            <a:ext cx="7045325" cy="458788"/>
          </a:xfrm>
          <a:prstGeom prst="rect">
            <a:avLst/>
          </a:prstGeom>
        </p:spPr>
        <p:txBody>
          <a:bodyPr vert="horz" lIns="91440" tIns="45720" rIns="91440" bIns="45720" rtlCol="0"/>
          <a:lstStyle>
            <a:lvl1pPr algn="r">
              <a:defRPr sz="1200"/>
            </a:lvl1pPr>
          </a:lstStyle>
          <a:p>
            <a:fld id="{97F71E57-EE95-6742-82CE-6FAC0820F88E}" type="datetimeFigureOut">
              <a:rPr lang="en-US" smtClean="0"/>
              <a:t>10/19/25</a:t>
            </a:fld>
            <a:endParaRPr lang="en-US"/>
          </a:p>
        </p:txBody>
      </p:sp>
      <p:sp>
        <p:nvSpPr>
          <p:cNvPr id="4" name="Slide Image Placeholder 3"/>
          <p:cNvSpPr>
            <a:spLocks noGrp="1" noRot="1" noChangeAspect="1"/>
          </p:cNvSpPr>
          <p:nvPr>
            <p:ph type="sldImg" idx="2"/>
          </p:nvPr>
        </p:nvSpPr>
        <p:spPr>
          <a:xfrm>
            <a:off x="5384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625600" y="4400550"/>
            <a:ext cx="130048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7043738"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9207500" y="8685213"/>
            <a:ext cx="7045325" cy="458787"/>
          </a:xfrm>
          <a:prstGeom prst="rect">
            <a:avLst/>
          </a:prstGeom>
        </p:spPr>
        <p:txBody>
          <a:bodyPr vert="horz" lIns="91440" tIns="45720" rIns="91440" bIns="45720" rtlCol="0" anchor="b"/>
          <a:lstStyle>
            <a:lvl1pPr algn="r">
              <a:defRPr sz="1200"/>
            </a:lvl1pPr>
          </a:lstStyle>
          <a:p>
            <a:fld id="{1FF4233C-813E-E246-96FA-D7DFFB3A9A8C}" type="slidenum">
              <a:rPr lang="en-US" smtClean="0"/>
              <a:t>‹#›</a:t>
            </a:fld>
            <a:endParaRPr lang="en-US"/>
          </a:p>
        </p:txBody>
      </p:sp>
    </p:spTree>
    <p:extLst>
      <p:ext uri="{BB962C8B-B14F-4D97-AF65-F5344CB8AC3E}">
        <p14:creationId xmlns:p14="http://schemas.microsoft.com/office/powerpoint/2010/main" val="942271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4B6DB-5F5F-EF54-4C53-E019323F88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DB9760-D03C-1A8B-7813-EA9BB58AD8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65BF60-2499-16E6-6A7E-C327D3471D3C}"/>
              </a:ext>
            </a:extLst>
          </p:cNvPr>
          <p:cNvSpPr>
            <a:spLocks noGrp="1"/>
          </p:cNvSpPr>
          <p:nvPr>
            <p:ph type="body" idx="1"/>
          </p:nvPr>
        </p:nvSpPr>
        <p:spPr/>
        <p:txBody>
          <a:bodyPr/>
          <a:lstStyle/>
          <a:p>
            <a:r>
              <a:rPr lang="en-US" b="0" i="0" u="none" strike="noStrike" dirty="0">
                <a:solidFill>
                  <a:srgbClr val="222222"/>
                </a:solidFill>
                <a:effectLst/>
                <a:latin typeface="Harding"/>
              </a:rPr>
              <a:t>Primary AI/ML model types with application to biology</a:t>
            </a:r>
          </a:p>
          <a:p>
            <a:r>
              <a:rPr lang="en-US" b="0" i="0" u="none" strike="noStrike" dirty="0">
                <a:solidFill>
                  <a:srgbClr val="222222"/>
                </a:solidFill>
                <a:effectLst/>
                <a:latin typeface="Harding"/>
              </a:rPr>
              <a:t>Foundational to generative is a question of choice of objective function; predictive is for evaluation of output of generative model, design is optimization (can be NEW)</a:t>
            </a:r>
            <a:endParaRPr lang="en-US" dirty="0"/>
          </a:p>
        </p:txBody>
      </p:sp>
      <p:sp>
        <p:nvSpPr>
          <p:cNvPr id="4" name="Slide Number Placeholder 3">
            <a:extLst>
              <a:ext uri="{FF2B5EF4-FFF2-40B4-BE49-F238E27FC236}">
                <a16:creationId xmlns:a16="http://schemas.microsoft.com/office/drawing/2014/main" id="{4AC48D94-16E9-ADEA-BE89-510D8D5A5B62}"/>
              </a:ext>
            </a:extLst>
          </p:cNvPr>
          <p:cNvSpPr>
            <a:spLocks noGrp="1"/>
          </p:cNvSpPr>
          <p:nvPr>
            <p:ph type="sldNum" sz="quarter" idx="5"/>
          </p:nvPr>
        </p:nvSpPr>
        <p:spPr/>
        <p:txBody>
          <a:bodyPr/>
          <a:lstStyle/>
          <a:p>
            <a:fld id="{1FF4233C-813E-E246-96FA-D7DFFB3A9A8C}" type="slidenum">
              <a:rPr lang="en-US" smtClean="0"/>
              <a:t>7</a:t>
            </a:fld>
            <a:endParaRPr lang="en-US"/>
          </a:p>
        </p:txBody>
      </p:sp>
    </p:spTree>
    <p:extLst>
      <p:ext uri="{BB962C8B-B14F-4D97-AF65-F5344CB8AC3E}">
        <p14:creationId xmlns:p14="http://schemas.microsoft.com/office/powerpoint/2010/main" val="17881854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5"/>
        <p:cNvGrpSpPr/>
        <p:nvPr/>
      </p:nvGrpSpPr>
      <p:grpSpPr>
        <a:xfrm>
          <a:off x="0" y="0"/>
          <a:ext cx="0" cy="0"/>
          <a:chOff x="0" y="0"/>
          <a:chExt cx="0" cy="0"/>
        </a:xfrm>
      </p:grpSpPr>
      <p:sp>
        <p:nvSpPr>
          <p:cNvPr id="1566" name="Google Shape;1566;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67" name="Google Shape;156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28556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1"/>
        <p:cNvGrpSpPr/>
        <p:nvPr/>
      </p:nvGrpSpPr>
      <p:grpSpPr>
        <a:xfrm>
          <a:off x="0" y="0"/>
          <a:ext cx="0" cy="0"/>
          <a:chOff x="0" y="0"/>
          <a:chExt cx="0" cy="0"/>
        </a:xfrm>
      </p:grpSpPr>
      <p:sp>
        <p:nvSpPr>
          <p:cNvPr id="1592" name="Google Shape;159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3" name="Google Shape;159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sz="1200" b="1"/>
              <a:t>Advanced computing resources</a:t>
            </a:r>
            <a:endParaRPr/>
          </a:p>
          <a:p>
            <a:pPr marL="171450" lvl="0" indent="-171450" algn="l" rtl="0">
              <a:spcBef>
                <a:spcPts val="0"/>
              </a:spcBef>
              <a:spcAft>
                <a:spcPts val="0"/>
              </a:spcAft>
              <a:buClr>
                <a:schemeClr val="dk1"/>
              </a:buClr>
              <a:buSzPts val="1200"/>
              <a:buFont typeface="Arial"/>
              <a:buChar char="•"/>
            </a:pPr>
            <a:r>
              <a:rPr lang="en-US" sz="1200"/>
              <a:t>Leadership-Class Computing Facility (LCCF) advancing to FDR and construction.</a:t>
            </a:r>
            <a:endParaRPr/>
          </a:p>
          <a:p>
            <a:pPr marL="171450" lvl="0" indent="-171450" algn="l" rtl="0">
              <a:spcBef>
                <a:spcPts val="0"/>
              </a:spcBef>
              <a:spcAft>
                <a:spcPts val="0"/>
              </a:spcAft>
              <a:buClr>
                <a:srgbClr val="3C3D3E"/>
              </a:buClr>
              <a:buSzPts val="1200"/>
              <a:buFont typeface="Arial"/>
              <a:buChar char="•"/>
            </a:pPr>
            <a:r>
              <a:rPr lang="en-US" sz="1200">
                <a:solidFill>
                  <a:srgbClr val="3C3D3E"/>
                </a:solidFill>
              </a:rPr>
              <a:t>ACCESS: Follow-on to XSEDE, started operations for the fabric of services.</a:t>
            </a:r>
            <a:endParaRPr sz="1200"/>
          </a:p>
          <a:p>
            <a:pPr marL="171450" lvl="0" indent="-171450" algn="l" rtl="0">
              <a:spcBef>
                <a:spcPts val="0"/>
              </a:spcBef>
              <a:spcAft>
                <a:spcPts val="0"/>
              </a:spcAft>
              <a:buClr>
                <a:schemeClr val="dk1"/>
              </a:buClr>
              <a:buSzPts val="1200"/>
              <a:buFont typeface="Arial"/>
              <a:buChar char="•"/>
            </a:pPr>
            <a:r>
              <a:rPr lang="en-US" sz="1200"/>
              <a:t>PaTh credits: High-throughput computing credits for NSF awards..</a:t>
            </a:r>
            <a:endParaRPr/>
          </a:p>
          <a:p>
            <a:pPr marL="0" lvl="0" indent="0" algn="l" rtl="0">
              <a:spcBef>
                <a:spcPts val="600"/>
              </a:spcBef>
              <a:spcAft>
                <a:spcPts val="0"/>
              </a:spcAft>
              <a:buClr>
                <a:schemeClr val="dk1"/>
              </a:buClr>
              <a:buSzPts val="1200"/>
              <a:buFont typeface="Calibri"/>
              <a:buNone/>
            </a:pPr>
            <a:endParaRPr sz="1200"/>
          </a:p>
          <a:p>
            <a:pPr marL="0" lvl="0" indent="0" algn="l" rtl="0">
              <a:spcBef>
                <a:spcPts val="0"/>
              </a:spcBef>
              <a:spcAft>
                <a:spcPts val="0"/>
              </a:spcAft>
              <a:buClr>
                <a:srgbClr val="3C3D3E"/>
              </a:buClr>
              <a:buSzPts val="1200"/>
              <a:buFont typeface="Calibri"/>
              <a:buNone/>
            </a:pPr>
            <a:r>
              <a:rPr lang="en-US" sz="1200" b="1">
                <a:solidFill>
                  <a:srgbClr val="3C3D3E"/>
                </a:solidFill>
              </a:rPr>
              <a:t>CI Centers of Excellence (CI CoEs)</a:t>
            </a:r>
            <a:endParaRPr/>
          </a:p>
          <a:p>
            <a:pPr marL="171450" marR="0" lvl="0" indent="-171450" algn="l" rtl="0">
              <a:lnSpc>
                <a:spcPct val="100000"/>
              </a:lnSpc>
              <a:spcBef>
                <a:spcPts val="0"/>
              </a:spcBef>
              <a:spcAft>
                <a:spcPts val="0"/>
              </a:spcAft>
              <a:buClr>
                <a:schemeClr val="dk1"/>
              </a:buClr>
              <a:buSzPts val="1200"/>
              <a:buFont typeface="Arial"/>
              <a:buChar char="•"/>
            </a:pPr>
            <a:r>
              <a:rPr lang="en-US" sz="1200"/>
              <a:t>SGX3. Community services for creating and operating Science Gateways (follow-on to SGCI).</a:t>
            </a:r>
            <a:endParaRPr/>
          </a:p>
          <a:p>
            <a:pPr marL="171450" lvl="0" indent="-171450" algn="l" rtl="0">
              <a:spcBef>
                <a:spcPts val="0"/>
              </a:spcBef>
              <a:spcAft>
                <a:spcPts val="0"/>
              </a:spcAft>
              <a:buClr>
                <a:schemeClr val="dk1"/>
              </a:buClr>
              <a:buSzPts val="1200"/>
              <a:buFont typeface="Arial"/>
              <a:buChar char="•"/>
            </a:pPr>
            <a:r>
              <a:rPr lang="en-US" sz="1200"/>
              <a:t>MS-CC Pilot. Minority Serving – CI Consortium, to accelerate CI research capacity at HBCUs and TCUs.</a:t>
            </a:r>
            <a:endParaRPr/>
          </a:p>
          <a:p>
            <a:pPr marL="171450" lvl="0" indent="-171450" algn="l" rtl="0">
              <a:spcBef>
                <a:spcPts val="0"/>
              </a:spcBef>
              <a:spcAft>
                <a:spcPts val="0"/>
              </a:spcAft>
              <a:buClr>
                <a:schemeClr val="dk1"/>
              </a:buClr>
              <a:buSzPts val="1200"/>
              <a:buFont typeface="Arial"/>
              <a:buChar char="•"/>
            </a:pPr>
            <a:r>
              <a:rPr lang="en-US" sz="1200"/>
              <a:t>RCD Nexus Pilot: Research Computing and Data Resource and Career Center.</a:t>
            </a:r>
            <a:endParaRPr/>
          </a:p>
          <a:p>
            <a:pPr marL="0" lvl="0" indent="0" algn="l" rtl="0">
              <a:spcBef>
                <a:spcPts val="0"/>
              </a:spcBef>
              <a:spcAft>
                <a:spcPts val="0"/>
              </a:spcAft>
              <a:buNone/>
            </a:pPr>
            <a:endParaRPr/>
          </a:p>
        </p:txBody>
      </p:sp>
      <p:sp>
        <p:nvSpPr>
          <p:cNvPr id="1594" name="Google Shape;1594;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17</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436083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5"/>
        <p:cNvGrpSpPr/>
        <p:nvPr/>
      </p:nvGrpSpPr>
      <p:grpSpPr>
        <a:xfrm>
          <a:off x="0" y="0"/>
          <a:ext cx="0" cy="0"/>
          <a:chOff x="0" y="0"/>
          <a:chExt cx="0" cy="0"/>
        </a:xfrm>
      </p:grpSpPr>
      <p:sp>
        <p:nvSpPr>
          <p:cNvPr id="1626" name="Google Shape;162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7" name="Google Shape;162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highlight>
                  <a:srgbClr val="FFFF00"/>
                </a:highlight>
                <a:latin typeface="Calibri"/>
                <a:ea typeface="Calibri"/>
                <a:cs typeface="Calibri"/>
                <a:sym typeface="Calibri"/>
              </a:rPr>
              <a:t>The demand for access to computing, data, models and user training is </a:t>
            </a:r>
            <a:r>
              <a:rPr lang="en-US" b="1">
                <a:highlight>
                  <a:srgbClr val="FFFF00"/>
                </a:highlight>
                <a:latin typeface="Calibri"/>
                <a:ea typeface="Calibri"/>
                <a:cs typeface="Calibri"/>
                <a:sym typeface="Calibri"/>
              </a:rPr>
              <a:t>high and growing </a:t>
            </a:r>
            <a:r>
              <a:rPr lang="en-US">
                <a:highlight>
                  <a:srgbClr val="FFFF00"/>
                </a:highlight>
                <a:latin typeface="Calibri"/>
                <a:ea typeface="Calibri"/>
                <a:cs typeface="Calibri"/>
                <a:sym typeface="Calibri"/>
              </a:rPr>
              <a:t>– NSF alone made 17,000 awards to AI related projects in the past 3 years</a:t>
            </a:r>
            <a:endParaRPr/>
          </a:p>
        </p:txBody>
      </p:sp>
      <p:sp>
        <p:nvSpPr>
          <p:cNvPr id="1628" name="Google Shape;162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18</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5824757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7"/>
        <p:cNvGrpSpPr/>
        <p:nvPr/>
      </p:nvGrpSpPr>
      <p:grpSpPr>
        <a:xfrm>
          <a:off x="0" y="0"/>
          <a:ext cx="0" cy="0"/>
          <a:chOff x="0" y="0"/>
          <a:chExt cx="0" cy="0"/>
        </a:xfrm>
      </p:grpSpPr>
      <p:sp>
        <p:nvSpPr>
          <p:cNvPr id="1658" name="Google Shape;1658;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59" name="Google Shape;1659;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83607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0"/>
        <p:cNvGrpSpPr/>
        <p:nvPr/>
      </p:nvGrpSpPr>
      <p:grpSpPr>
        <a:xfrm>
          <a:off x="0" y="0"/>
          <a:ext cx="0" cy="0"/>
          <a:chOff x="0" y="0"/>
          <a:chExt cx="0" cy="0"/>
        </a:xfrm>
      </p:grpSpPr>
      <p:sp>
        <p:nvSpPr>
          <p:cNvPr id="1671" name="Google Shape;167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2" name="Google Shape;167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Each dot represents a  PI </a:t>
            </a:r>
            <a:endParaRPr/>
          </a:p>
          <a:p>
            <a:pPr marL="0" lvl="0" indent="0" algn="l" rtl="0">
              <a:spcBef>
                <a:spcPts val="0"/>
              </a:spcBef>
              <a:spcAft>
                <a:spcPts val="0"/>
              </a:spcAft>
              <a:buNone/>
            </a:pPr>
            <a:r>
              <a:rPr lang="en-US"/>
              <a:t>Mini NAIRR for researchers from each agency</a:t>
            </a:r>
            <a:endParaRPr/>
          </a:p>
        </p:txBody>
      </p:sp>
      <p:sp>
        <p:nvSpPr>
          <p:cNvPr id="1673" name="Google Shape;167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a:p>
        </p:txBody>
      </p:sp>
    </p:spTree>
    <p:extLst>
      <p:ext uri="{BB962C8B-B14F-4D97-AF65-F5344CB8AC3E}">
        <p14:creationId xmlns:p14="http://schemas.microsoft.com/office/powerpoint/2010/main" val="41999053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7"/>
        <p:cNvGrpSpPr/>
        <p:nvPr/>
      </p:nvGrpSpPr>
      <p:grpSpPr>
        <a:xfrm>
          <a:off x="0" y="0"/>
          <a:ext cx="0" cy="0"/>
          <a:chOff x="0" y="0"/>
          <a:chExt cx="0" cy="0"/>
        </a:xfrm>
      </p:grpSpPr>
      <p:sp>
        <p:nvSpPr>
          <p:cNvPr id="1688" name="Google Shape;168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9" name="Google Shape;168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None/>
            </a:pPr>
            <a:r>
              <a:rPr lang="en-US" b="0" i="0">
                <a:solidFill>
                  <a:srgbClr val="323130"/>
                </a:solidFill>
                <a:latin typeface="Quattrocento Sans"/>
                <a:ea typeface="Quattrocento Sans"/>
                <a:cs typeface="Quattrocento Sans"/>
                <a:sym typeface="Quattrocento Sans"/>
              </a:rPr>
              <a:t>All these are available through NAIRR Pilot portal:  Nairpilot org. </a:t>
            </a:r>
            <a:endParaRPr/>
          </a:p>
          <a:p>
            <a:pPr marL="0" lvl="0" indent="0" algn="l" rtl="0">
              <a:lnSpc>
                <a:spcPct val="125000"/>
              </a:lnSpc>
              <a:spcBef>
                <a:spcPts val="0"/>
              </a:spcBef>
              <a:spcAft>
                <a:spcPts val="0"/>
              </a:spcAft>
              <a:buNone/>
            </a:pPr>
            <a:r>
              <a:rPr lang="en-US" b="0" i="0">
                <a:solidFill>
                  <a:srgbClr val="323130"/>
                </a:solidFill>
                <a:latin typeface="Quattrocento Sans"/>
                <a:ea typeface="Quattrocento Sans"/>
                <a:cs typeface="Quattrocento Sans"/>
                <a:sym typeface="Quattrocento Sans"/>
              </a:rPr>
              <a:t>Researchers and educators can apply for resources at this portal. </a:t>
            </a:r>
            <a:endParaRPr/>
          </a:p>
          <a:p>
            <a:pPr marL="0" lvl="0" indent="0" algn="l" rtl="0">
              <a:lnSpc>
                <a:spcPct val="125000"/>
              </a:lnSpc>
              <a:spcBef>
                <a:spcPts val="0"/>
              </a:spcBef>
              <a:spcAft>
                <a:spcPts val="0"/>
              </a:spcAft>
              <a:buNone/>
            </a:pPr>
            <a:r>
              <a:rPr lang="en-US" b="0" i="0">
                <a:solidFill>
                  <a:srgbClr val="323130"/>
                </a:solidFill>
                <a:latin typeface="Quattrocento Sans"/>
                <a:ea typeface="Quattrocento Sans"/>
                <a:cs typeface="Quattrocento Sans"/>
                <a:sym typeface="Quattrocento Sans"/>
              </a:rPr>
              <a:t>There are classroom and educator resources, researcher resources and data models, and more resources.</a:t>
            </a:r>
            <a:endParaRPr/>
          </a:p>
          <a:p>
            <a:pPr marL="0" lvl="0" indent="0" algn="l" rtl="0">
              <a:spcBef>
                <a:spcPts val="0"/>
              </a:spcBef>
              <a:spcAft>
                <a:spcPts val="0"/>
              </a:spcAft>
              <a:buNone/>
            </a:pPr>
            <a:endParaRPr/>
          </a:p>
        </p:txBody>
      </p:sp>
      <p:sp>
        <p:nvSpPr>
          <p:cNvPr id="1690" name="Google Shape;1690;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60608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7"/>
        <p:cNvGrpSpPr/>
        <p:nvPr/>
      </p:nvGrpSpPr>
      <p:grpSpPr>
        <a:xfrm>
          <a:off x="0" y="0"/>
          <a:ext cx="0" cy="0"/>
          <a:chOff x="0" y="0"/>
          <a:chExt cx="0" cy="0"/>
        </a:xfrm>
      </p:grpSpPr>
      <p:sp>
        <p:nvSpPr>
          <p:cNvPr id="1698" name="Google Shape;1698;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99" name="Google Shape;169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060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7"/>
        <p:cNvGrpSpPr/>
        <p:nvPr/>
      </p:nvGrpSpPr>
      <p:grpSpPr>
        <a:xfrm>
          <a:off x="0" y="0"/>
          <a:ext cx="0" cy="0"/>
          <a:chOff x="0" y="0"/>
          <a:chExt cx="0" cy="0"/>
        </a:xfrm>
      </p:grpSpPr>
      <p:sp>
        <p:nvSpPr>
          <p:cNvPr id="1718" name="Google Shape;1718;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9" name="Google Shape;171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03948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5"/>
        <p:cNvGrpSpPr/>
        <p:nvPr/>
      </p:nvGrpSpPr>
      <p:grpSpPr>
        <a:xfrm>
          <a:off x="0" y="0"/>
          <a:ext cx="0" cy="0"/>
          <a:chOff x="0" y="0"/>
          <a:chExt cx="0" cy="0"/>
        </a:xfrm>
      </p:grpSpPr>
      <p:sp>
        <p:nvSpPr>
          <p:cNvPr id="1796" name="Google Shape;179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7" name="Google Shape;179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1B1B1B"/>
              </a:buClr>
              <a:buSzPts val="1200"/>
              <a:buFont typeface="Open Sans"/>
              <a:buNone/>
            </a:pPr>
            <a:r>
              <a:rPr lang="en-US">
                <a:solidFill>
                  <a:srgbClr val="1B1B1B"/>
                </a:solidFill>
                <a:highlight>
                  <a:srgbClr val="FFFFFF"/>
                </a:highlight>
                <a:latin typeface="Open Sans"/>
                <a:ea typeface="Open Sans"/>
                <a:cs typeface="Open Sans"/>
                <a:sym typeface="Open Sans"/>
              </a:rPr>
              <a:t>Coordinated:  CC* sets a </a:t>
            </a:r>
            <a:r>
              <a:rPr lang="en-US" b="1">
                <a:solidFill>
                  <a:srgbClr val="1B1B1B"/>
                </a:solidFill>
                <a:highlight>
                  <a:srgbClr val="FFFFFF"/>
                </a:highlight>
                <a:latin typeface="Open Sans"/>
                <a:ea typeface="Open Sans"/>
                <a:cs typeface="Open Sans"/>
                <a:sym typeface="Open Sans"/>
              </a:rPr>
              <a:t>vision for a </a:t>
            </a:r>
            <a:r>
              <a:rPr lang="en-US" b="1" u="none">
                <a:solidFill>
                  <a:srgbClr val="1B1B1B"/>
                </a:solidFill>
                <a:highlight>
                  <a:srgbClr val="FFFFFF"/>
                </a:highlight>
                <a:latin typeface="Open Sans"/>
                <a:ea typeface="Open Sans"/>
                <a:cs typeface="Open Sans"/>
                <a:sym typeface="Open Sans"/>
              </a:rPr>
              <a:t>national computing and cyberinfrastructure fabric </a:t>
            </a:r>
            <a:r>
              <a:rPr lang="en-US">
                <a:solidFill>
                  <a:srgbClr val="1B1B1B"/>
                </a:solidFill>
                <a:highlight>
                  <a:srgbClr val="FFFFFF"/>
                </a:highlight>
                <a:latin typeface="Open Sans"/>
                <a:ea typeface="Open Sans"/>
                <a:cs typeface="Open Sans"/>
                <a:sym typeface="Open Sans"/>
              </a:rPr>
              <a:t>in which science users can easily access appropriate and state-of-the-art cyberinfrastructure resources, including high speed production and research networks from the campus and common access methods to computing and data resources </a:t>
            </a:r>
            <a:r>
              <a:rPr lang="en-US" i="1">
                <a:solidFill>
                  <a:srgbClr val="1B1B1B"/>
                </a:solidFill>
                <a:highlight>
                  <a:srgbClr val="FFFFFF"/>
                </a:highlight>
                <a:latin typeface="Open Sans"/>
                <a:ea typeface="Open Sans"/>
                <a:cs typeface="Open Sans"/>
                <a:sym typeface="Open Sans"/>
              </a:rPr>
              <a:t>from anywhere</a:t>
            </a:r>
            <a:r>
              <a:rPr lang="en-US">
                <a:solidFill>
                  <a:srgbClr val="1B1B1B"/>
                </a:solidFill>
                <a:highlight>
                  <a:srgbClr val="FFFFFF"/>
                </a:highlight>
                <a:latin typeface="Open Sans"/>
                <a:ea typeface="Open Sans"/>
                <a:cs typeface="Open Sans"/>
                <a:sym typeface="Open Sans"/>
              </a:rPr>
              <a:t>.  Nationally supported software platforms provide the “glue”, such as OSG, OSPool, OSDF, OSN, …</a:t>
            </a:r>
            <a:endParaRPr/>
          </a:p>
          <a:p>
            <a:pPr marL="0" marR="0" lvl="0" indent="0" algn="l" rtl="0">
              <a:lnSpc>
                <a:spcPct val="100000"/>
              </a:lnSpc>
              <a:spcBef>
                <a:spcPts val="0"/>
              </a:spcBef>
              <a:spcAft>
                <a:spcPts val="0"/>
              </a:spcAft>
              <a:buClr>
                <a:schemeClr val="dk1"/>
              </a:buClr>
              <a:buSzPts val="1200"/>
              <a:buFont typeface="Calibri"/>
              <a:buNone/>
            </a:pPr>
            <a:endParaRPr>
              <a:solidFill>
                <a:srgbClr val="1B1B1B"/>
              </a:solidFill>
              <a:highlight>
                <a:srgbClr val="FFFFFF"/>
              </a:highlight>
              <a:latin typeface="Open Sans"/>
              <a:ea typeface="Open Sans"/>
              <a:cs typeface="Open Sans"/>
              <a:sym typeface="Open Sans"/>
            </a:endParaRPr>
          </a:p>
          <a:p>
            <a:pPr marL="0" marR="0" lvl="0" indent="0" algn="l" rtl="0">
              <a:lnSpc>
                <a:spcPct val="100000"/>
              </a:lnSpc>
              <a:spcBef>
                <a:spcPts val="0"/>
              </a:spcBef>
              <a:spcAft>
                <a:spcPts val="0"/>
              </a:spcAft>
              <a:buClr>
                <a:srgbClr val="1B1B1B"/>
              </a:buClr>
              <a:buSzPts val="1200"/>
              <a:buFont typeface="Open Sans"/>
              <a:buNone/>
            </a:pPr>
            <a:r>
              <a:rPr lang="en-US">
                <a:solidFill>
                  <a:srgbClr val="1B1B1B"/>
                </a:solidFill>
                <a:highlight>
                  <a:srgbClr val="FFFFFF"/>
                </a:highlight>
                <a:latin typeface="Open Sans"/>
                <a:ea typeface="Open Sans"/>
                <a:cs typeface="Open Sans"/>
                <a:sym typeface="Open Sans"/>
              </a:rPr>
              <a:t>Coordination with RENs, coordination for a national computing fabric, coordination for a national Open Science Data Federation</a:t>
            </a:r>
            <a:endParaRPr/>
          </a:p>
          <a:p>
            <a:pPr marL="0" marR="0" lvl="0" indent="0" algn="l" rtl="0">
              <a:lnSpc>
                <a:spcPct val="100000"/>
              </a:lnSpc>
              <a:spcBef>
                <a:spcPts val="0"/>
              </a:spcBef>
              <a:spcAft>
                <a:spcPts val="0"/>
              </a:spcAft>
              <a:buClr>
                <a:schemeClr val="dk1"/>
              </a:buClr>
              <a:buSzPts val="1200"/>
              <a:buFont typeface="Calibri"/>
              <a:buNone/>
            </a:pPr>
            <a:endParaRPr>
              <a:solidFill>
                <a:srgbClr val="1B1B1B"/>
              </a:solidFill>
              <a:highlight>
                <a:srgbClr val="FFFFFF"/>
              </a:highlight>
              <a:latin typeface="Open Sans"/>
              <a:ea typeface="Open Sans"/>
              <a:cs typeface="Open Sans"/>
              <a:sym typeface="Open Sans"/>
            </a:endParaRPr>
          </a:p>
          <a:p>
            <a:pPr marL="0" marR="0" lvl="0" indent="0" algn="l" rtl="0">
              <a:lnSpc>
                <a:spcPct val="100000"/>
              </a:lnSpc>
              <a:spcBef>
                <a:spcPts val="0"/>
              </a:spcBef>
              <a:spcAft>
                <a:spcPts val="0"/>
              </a:spcAft>
              <a:buClr>
                <a:srgbClr val="1B1B1B"/>
              </a:buClr>
              <a:buSzPts val="1200"/>
              <a:buFont typeface="Open Sans"/>
              <a:buNone/>
            </a:pPr>
            <a:r>
              <a:rPr lang="en-US">
                <a:solidFill>
                  <a:srgbClr val="1B1B1B"/>
                </a:solidFill>
                <a:highlight>
                  <a:srgbClr val="FFFFFF"/>
                </a:highlight>
                <a:latin typeface="Open Sans"/>
                <a:ea typeface="Open Sans"/>
                <a:cs typeface="Open Sans"/>
                <a:sym typeface="Open Sans"/>
              </a:rPr>
              <a:t>Network, compute, and storage coordinated together.</a:t>
            </a:r>
            <a:endParaRPr/>
          </a:p>
          <a:p>
            <a:pPr marL="0" lvl="0" indent="0" algn="l" rtl="0">
              <a:spcBef>
                <a:spcPts val="0"/>
              </a:spcBef>
              <a:spcAft>
                <a:spcPts val="0"/>
              </a:spcAft>
              <a:buNone/>
            </a:pPr>
            <a:endParaRPr/>
          </a:p>
        </p:txBody>
      </p:sp>
      <p:sp>
        <p:nvSpPr>
          <p:cNvPr id="1798" name="Google Shape;1798;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24</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5552753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8"/>
        <p:cNvGrpSpPr/>
        <p:nvPr/>
      </p:nvGrpSpPr>
      <p:grpSpPr>
        <a:xfrm>
          <a:off x="0" y="0"/>
          <a:ext cx="0" cy="0"/>
          <a:chOff x="0" y="0"/>
          <a:chExt cx="0" cy="0"/>
        </a:xfrm>
      </p:grpSpPr>
      <p:sp>
        <p:nvSpPr>
          <p:cNvPr id="1809" name="Google Shape;180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0" name="Google Shape;1810;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67838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D043E-DE8E-F925-47E8-3AA120F5FA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232B3A-B630-8131-3FD0-57986E35B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A8537B-1799-038D-EF29-EB1A0AE94095}"/>
              </a:ext>
            </a:extLst>
          </p:cNvPr>
          <p:cNvSpPr>
            <a:spLocks noGrp="1"/>
          </p:cNvSpPr>
          <p:nvPr>
            <p:ph type="body" idx="1"/>
          </p:nvPr>
        </p:nvSpPr>
        <p:spPr/>
        <p:txBody>
          <a:bodyPr/>
          <a:lstStyle/>
          <a:p>
            <a:r>
              <a:rPr lang="en-US" b="0" i="0" u="none" strike="noStrike" dirty="0">
                <a:solidFill>
                  <a:srgbClr val="222222"/>
                </a:solidFill>
                <a:effectLst/>
                <a:latin typeface="Harding"/>
              </a:rPr>
              <a:t>Primary AI/ML model types with application to biology</a:t>
            </a:r>
            <a:endParaRPr lang="en-US" dirty="0"/>
          </a:p>
        </p:txBody>
      </p:sp>
      <p:sp>
        <p:nvSpPr>
          <p:cNvPr id="4" name="Slide Number Placeholder 3">
            <a:extLst>
              <a:ext uri="{FF2B5EF4-FFF2-40B4-BE49-F238E27FC236}">
                <a16:creationId xmlns:a16="http://schemas.microsoft.com/office/drawing/2014/main" id="{FE2EE343-E368-17F2-EA58-394697AA88AA}"/>
              </a:ext>
            </a:extLst>
          </p:cNvPr>
          <p:cNvSpPr>
            <a:spLocks noGrp="1"/>
          </p:cNvSpPr>
          <p:nvPr>
            <p:ph type="sldNum" sz="quarter" idx="5"/>
          </p:nvPr>
        </p:nvSpPr>
        <p:spPr/>
        <p:txBody>
          <a:bodyPr/>
          <a:lstStyle/>
          <a:p>
            <a:fld id="{1FF4233C-813E-E246-96FA-D7DFFB3A9A8C}" type="slidenum">
              <a:rPr lang="en-US" smtClean="0"/>
              <a:t>8</a:t>
            </a:fld>
            <a:endParaRPr lang="en-US"/>
          </a:p>
        </p:txBody>
      </p:sp>
    </p:spTree>
    <p:extLst>
      <p:ext uri="{BB962C8B-B14F-4D97-AF65-F5344CB8AC3E}">
        <p14:creationId xmlns:p14="http://schemas.microsoft.com/office/powerpoint/2010/main" val="66757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8"/>
        <p:cNvGrpSpPr/>
        <p:nvPr/>
      </p:nvGrpSpPr>
      <p:grpSpPr>
        <a:xfrm>
          <a:off x="0" y="0"/>
          <a:ext cx="0" cy="0"/>
          <a:chOff x="0" y="0"/>
          <a:chExt cx="0" cy="0"/>
        </a:xfrm>
      </p:grpSpPr>
      <p:sp>
        <p:nvSpPr>
          <p:cNvPr id="1829" name="Google Shape;182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30" name="Google Shape;183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287604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5"/>
        <p:cNvGrpSpPr/>
        <p:nvPr/>
      </p:nvGrpSpPr>
      <p:grpSpPr>
        <a:xfrm>
          <a:off x="0" y="0"/>
          <a:ext cx="0" cy="0"/>
          <a:chOff x="0" y="0"/>
          <a:chExt cx="0" cy="0"/>
        </a:xfrm>
      </p:grpSpPr>
      <p:sp>
        <p:nvSpPr>
          <p:cNvPr id="1876" name="Google Shape;187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7" name="Google Shape;187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a:t>NSF Research Infrastructure Investments Enable Bold Science</a:t>
            </a:r>
            <a:endParaRPr/>
          </a:p>
          <a:p>
            <a:pPr marL="0" lvl="0" indent="0" algn="l" rtl="0">
              <a:spcBef>
                <a:spcPts val="0"/>
              </a:spcBef>
              <a:spcAft>
                <a:spcPts val="0"/>
              </a:spcAft>
              <a:buNone/>
            </a:pPr>
            <a:endParaRPr sz="1200"/>
          </a:p>
          <a:p>
            <a:pPr marL="0" marR="0" lvl="0" indent="0" algn="l" rtl="0">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While we would like to say this was strategic and by design, the reality is that community had to work hard to bring these pieces together to get from the facility to the science impact. The question is, how can we make it so that this is more seamless moving forward given that we know what it takes?</a:t>
            </a:r>
            <a:endParaRPr/>
          </a:p>
          <a:p>
            <a:pPr marL="0" lvl="0" indent="0" algn="l" rtl="0">
              <a:spcBef>
                <a:spcPts val="0"/>
              </a:spcBef>
              <a:spcAft>
                <a:spcPts val="0"/>
              </a:spcAft>
              <a:buNone/>
            </a:pPr>
            <a:endParaRPr/>
          </a:p>
        </p:txBody>
      </p:sp>
      <p:sp>
        <p:nvSpPr>
          <p:cNvPr id="1878" name="Google Shape;1878;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27</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6025794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2"/>
        <p:cNvGrpSpPr/>
        <p:nvPr/>
      </p:nvGrpSpPr>
      <p:grpSpPr>
        <a:xfrm>
          <a:off x="0" y="0"/>
          <a:ext cx="0" cy="0"/>
          <a:chOff x="0" y="0"/>
          <a:chExt cx="0" cy="0"/>
        </a:xfrm>
      </p:grpSpPr>
      <p:sp>
        <p:nvSpPr>
          <p:cNvPr id="1993" name="Google Shape;1993;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94" name="Google Shape;1994;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48663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222222"/>
                </a:solidFill>
                <a:effectLst/>
                <a:latin typeface="Harding"/>
              </a:rPr>
              <a:t>The Occam’s razor is a philosophical tool that advocates the principle of parsimony when deciding which one of two arguments is to be preferred. It was already in use by ancient Greeks, more famously by Aristotle, then adopted in Europe in the late Middle Ages through Arabic scholars and was widely used by the Scholastics. The principle is identified with William of Occam, a theologian who was tasked with looking into the theological implications of a Catholic Church possessing material wealth. (For the record, he concluded that the Church should remain poor following the teaching of Frances of Assisi; the Pope was not impressed and William took refuge under the King of Bavaria.) </a:t>
            </a:r>
            <a:endParaRPr lang="en-US" dirty="0"/>
          </a:p>
        </p:txBody>
      </p:sp>
      <p:sp>
        <p:nvSpPr>
          <p:cNvPr id="4" name="Slide Number Placeholder 3"/>
          <p:cNvSpPr>
            <a:spLocks noGrp="1"/>
          </p:cNvSpPr>
          <p:nvPr>
            <p:ph type="sldNum" sz="quarter" idx="5"/>
          </p:nvPr>
        </p:nvSpPr>
        <p:spPr/>
        <p:txBody>
          <a:bodyPr/>
          <a:lstStyle/>
          <a:p>
            <a:fld id="{1FF4233C-813E-E246-96FA-D7DFFB3A9A8C}" type="slidenum">
              <a:rPr lang="en-US" smtClean="0"/>
              <a:t>9</a:t>
            </a:fld>
            <a:endParaRPr lang="en-US"/>
          </a:p>
        </p:txBody>
      </p:sp>
    </p:spTree>
    <p:extLst>
      <p:ext uri="{BB962C8B-B14F-4D97-AF65-F5344CB8AC3E}">
        <p14:creationId xmlns:p14="http://schemas.microsoft.com/office/powerpoint/2010/main" val="32194719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39810-3350-869F-EF47-B9924A96B3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948752-F646-9A7B-9C51-E74004711C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EF72C8-76EF-C651-E580-21A5CD795F4E}"/>
              </a:ext>
            </a:extLst>
          </p:cNvPr>
          <p:cNvSpPr>
            <a:spLocks noGrp="1"/>
          </p:cNvSpPr>
          <p:nvPr>
            <p:ph type="body" idx="1"/>
          </p:nvPr>
        </p:nvSpPr>
        <p:spPr/>
        <p:txBody>
          <a:bodyPr/>
          <a:lstStyle/>
          <a:p>
            <a:r>
              <a:rPr lang="en-US" b="0" i="0" u="none" strike="noStrike" dirty="0">
                <a:solidFill>
                  <a:srgbClr val="222222"/>
                </a:solidFill>
                <a:effectLst/>
                <a:latin typeface="Harding"/>
              </a:rPr>
              <a:t>The Occam’s razor is a philosophical tool that advocates the principle of parsimony when deciding which one of two arguments is to be preferred. It was already in use by ancient Greeks, more famously by Aristotle, then adopted in Europe in the late Middle Ages through Arabic scholars and was widely used by the Scholastics. The principle is identified with William of Occam, a theologian who was tasked with looking into the theological implications of a Catholic Church possessing material wealth. (For the record, he concluded that the Church should remain poor following the teaching of Frances of Assisi; the Pope was not impressed and William took refuge under the King of Bavaria.) </a:t>
            </a:r>
            <a:endParaRPr lang="en-US" dirty="0"/>
          </a:p>
        </p:txBody>
      </p:sp>
      <p:sp>
        <p:nvSpPr>
          <p:cNvPr id="4" name="Slide Number Placeholder 3">
            <a:extLst>
              <a:ext uri="{FF2B5EF4-FFF2-40B4-BE49-F238E27FC236}">
                <a16:creationId xmlns:a16="http://schemas.microsoft.com/office/drawing/2014/main" id="{6756D976-6070-2FB7-10D5-10E6E76FB979}"/>
              </a:ext>
            </a:extLst>
          </p:cNvPr>
          <p:cNvSpPr>
            <a:spLocks noGrp="1"/>
          </p:cNvSpPr>
          <p:nvPr>
            <p:ph type="sldNum" sz="quarter" idx="5"/>
          </p:nvPr>
        </p:nvSpPr>
        <p:spPr/>
        <p:txBody>
          <a:bodyPr/>
          <a:lstStyle/>
          <a:p>
            <a:fld id="{1FF4233C-813E-E246-96FA-D7DFFB3A9A8C}" type="slidenum">
              <a:rPr lang="en-US" smtClean="0"/>
              <a:t>10</a:t>
            </a:fld>
            <a:endParaRPr lang="en-US"/>
          </a:p>
        </p:txBody>
      </p:sp>
    </p:spTree>
    <p:extLst>
      <p:ext uri="{BB962C8B-B14F-4D97-AF65-F5344CB8AC3E}">
        <p14:creationId xmlns:p14="http://schemas.microsoft.com/office/powerpoint/2010/main" val="2066262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complexity is controlled so that performance on the training data, that is, the empirical risk, is representative of performance on independent test data, ⌃ speciﬁcally so that the function class is simple enough that sample averages L(</a:t>
            </a:r>
            <a:r>
              <a:rPr lang="el-GR" dirty="0"/>
              <a:t>θ) </a:t>
            </a:r>
            <a:r>
              <a:rPr lang="en-US" dirty="0"/>
              <a:t>converge to expectations L(</a:t>
            </a:r>
            <a:r>
              <a:rPr lang="el-GR" dirty="0"/>
              <a:t>θ) := </a:t>
            </a:r>
            <a:r>
              <a:rPr lang="en-US" dirty="0"/>
              <a:t>E`(f(x; </a:t>
            </a:r>
            <a:r>
              <a:rPr lang="el-GR" dirty="0"/>
              <a:t>θ), </a:t>
            </a:r>
            <a:r>
              <a:rPr lang="en-US" dirty="0"/>
              <a:t>y) uniformly across the function class.</a:t>
            </a:r>
          </a:p>
        </p:txBody>
      </p:sp>
      <p:sp>
        <p:nvSpPr>
          <p:cNvPr id="4" name="Slide Number Placeholder 3"/>
          <p:cNvSpPr>
            <a:spLocks noGrp="1"/>
          </p:cNvSpPr>
          <p:nvPr>
            <p:ph type="sldNum" sz="quarter" idx="5"/>
          </p:nvPr>
        </p:nvSpPr>
        <p:spPr/>
        <p:txBody>
          <a:bodyPr/>
          <a:lstStyle/>
          <a:p>
            <a:fld id="{1FF4233C-813E-E246-96FA-D7DFFB3A9A8C}" type="slidenum">
              <a:rPr lang="en-US" smtClean="0"/>
              <a:t>11</a:t>
            </a:fld>
            <a:endParaRPr lang="en-US"/>
          </a:p>
        </p:txBody>
      </p:sp>
    </p:spTree>
    <p:extLst>
      <p:ext uri="{BB962C8B-B14F-4D97-AF65-F5344CB8AC3E}">
        <p14:creationId xmlns:p14="http://schemas.microsoft.com/office/powerpoint/2010/main" val="3967906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DL methods find optimal estimated parameter values via gradient descent</a:t>
            </a:r>
          </a:p>
          <a:p>
            <a:r>
              <a:rPr lang="en-US" dirty="0"/>
              <a:t>We will focus on the second bullet point</a:t>
            </a:r>
          </a:p>
        </p:txBody>
      </p:sp>
      <p:sp>
        <p:nvSpPr>
          <p:cNvPr id="4" name="Slide Number Placeholder 3"/>
          <p:cNvSpPr>
            <a:spLocks noGrp="1"/>
          </p:cNvSpPr>
          <p:nvPr>
            <p:ph type="sldNum" sz="quarter" idx="5"/>
          </p:nvPr>
        </p:nvSpPr>
        <p:spPr/>
        <p:txBody>
          <a:bodyPr/>
          <a:lstStyle/>
          <a:p>
            <a:fld id="{1FF4233C-813E-E246-96FA-D7DFFB3A9A8C}" type="slidenum">
              <a:rPr lang="en-US" smtClean="0"/>
              <a:t>12</a:t>
            </a:fld>
            <a:endParaRPr lang="en-US"/>
          </a:p>
        </p:txBody>
      </p:sp>
    </p:spTree>
    <p:extLst>
      <p:ext uri="{BB962C8B-B14F-4D97-AF65-F5344CB8AC3E}">
        <p14:creationId xmlns:p14="http://schemas.microsoft.com/office/powerpoint/2010/main" val="1322032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easier to interpolate in high dimensions than low dimensions, so we do keep dimensions above k. However, we can get </a:t>
            </a:r>
            <a:r>
              <a:rPr lang="en-US" dirty="0" err="1"/>
              <a:t>nonidentifiability</a:t>
            </a:r>
            <a:r>
              <a:rPr lang="en-US" dirty="0"/>
              <a:t> of the model. Ugh. </a:t>
            </a:r>
          </a:p>
        </p:txBody>
      </p:sp>
      <p:sp>
        <p:nvSpPr>
          <p:cNvPr id="4" name="Slide Number Placeholder 3"/>
          <p:cNvSpPr>
            <a:spLocks noGrp="1"/>
          </p:cNvSpPr>
          <p:nvPr>
            <p:ph type="sldNum" sz="quarter" idx="5"/>
          </p:nvPr>
        </p:nvSpPr>
        <p:spPr/>
        <p:txBody>
          <a:bodyPr/>
          <a:lstStyle/>
          <a:p>
            <a:fld id="{1FF4233C-813E-E246-96FA-D7DFFB3A9A8C}" type="slidenum">
              <a:rPr lang="en-US" smtClean="0"/>
              <a:t>13</a:t>
            </a:fld>
            <a:endParaRPr lang="en-US"/>
          </a:p>
        </p:txBody>
      </p:sp>
    </p:spTree>
    <p:extLst>
      <p:ext uri="{BB962C8B-B14F-4D97-AF65-F5344CB8AC3E}">
        <p14:creationId xmlns:p14="http://schemas.microsoft.com/office/powerpoint/2010/main" val="2396560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AI: don’t forget LLMs</a:t>
            </a:r>
          </a:p>
          <a:p>
            <a:r>
              <a:rPr lang="en-US" dirty="0"/>
              <a:t>ML: supervised, unsupervised, good in high dimensions (n&lt;p)</a:t>
            </a:r>
          </a:p>
        </p:txBody>
      </p:sp>
      <p:sp>
        <p:nvSpPr>
          <p:cNvPr id="4" name="Slide Number Placeholder 3"/>
          <p:cNvSpPr>
            <a:spLocks noGrp="1"/>
          </p:cNvSpPr>
          <p:nvPr>
            <p:ph type="sldNum" sz="quarter" idx="5"/>
          </p:nvPr>
        </p:nvSpPr>
        <p:spPr/>
        <p:txBody>
          <a:bodyPr/>
          <a:lstStyle/>
          <a:p>
            <a:fld id="{1FF4233C-813E-E246-96FA-D7DFFB3A9A8C}" type="slidenum">
              <a:rPr lang="en-US" smtClean="0"/>
              <a:t>14</a:t>
            </a:fld>
            <a:endParaRPr lang="en-US"/>
          </a:p>
        </p:txBody>
      </p:sp>
    </p:spTree>
    <p:extLst>
      <p:ext uri="{BB962C8B-B14F-4D97-AF65-F5344CB8AC3E}">
        <p14:creationId xmlns:p14="http://schemas.microsoft.com/office/powerpoint/2010/main" val="3769162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7"/>
        <p:cNvGrpSpPr/>
        <p:nvPr/>
      </p:nvGrpSpPr>
      <p:grpSpPr>
        <a:xfrm>
          <a:off x="0" y="0"/>
          <a:ext cx="0" cy="0"/>
          <a:chOff x="0" y="0"/>
          <a:chExt cx="0" cy="0"/>
        </a:xfrm>
      </p:grpSpPr>
      <p:sp>
        <p:nvSpPr>
          <p:cNvPr id="1558" name="Google Shape;1558;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9" name="Google Shape;1559;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48737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934BDA5-8BDB-034A-812E-28DFDC4AAC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203" y="0"/>
            <a:ext cx="16243300" cy="7620000"/>
          </a:xfrm>
          <a:prstGeom prst="rect">
            <a:avLst/>
          </a:prstGeom>
        </p:spPr>
      </p:pic>
      <p:sp>
        <p:nvSpPr>
          <p:cNvPr id="3" name="Holder 3"/>
          <p:cNvSpPr>
            <a:spLocks noGrp="1"/>
          </p:cNvSpPr>
          <p:nvPr>
            <p:ph type="subTitle" idx="4"/>
          </p:nvPr>
        </p:nvSpPr>
        <p:spPr>
          <a:xfrm>
            <a:off x="1927192" y="8077200"/>
            <a:ext cx="7959883" cy="677108"/>
          </a:xfrm>
          <a:prstGeom prst="rect">
            <a:avLst/>
          </a:prstGeom>
        </p:spPr>
        <p:txBody>
          <a:bodyPr wrap="square" lIns="0" tIns="0" rIns="0" bIns="0">
            <a:spAutoFit/>
          </a:bodyPr>
          <a:lstStyle>
            <a:lvl1pPr>
              <a:defRPr sz="4400"/>
            </a:lvl1pPr>
          </a:lstStyle>
          <a:p>
            <a:r>
              <a:rPr lang="en-US"/>
              <a:t>Click to edit Master subtitle style</a:t>
            </a:r>
            <a:endParaRPr dirty="0"/>
          </a:p>
        </p:txBody>
      </p:sp>
      <p:sp>
        <p:nvSpPr>
          <p:cNvPr id="9" name="object 7">
            <a:extLst>
              <a:ext uri="{FF2B5EF4-FFF2-40B4-BE49-F238E27FC236}">
                <a16:creationId xmlns:a16="http://schemas.microsoft.com/office/drawing/2014/main" id="{A64921BF-FF99-BC44-9F2F-FC64D631838A}"/>
              </a:ext>
            </a:extLst>
          </p:cNvPr>
          <p:cNvSpPr/>
          <p:nvPr userDrawn="1"/>
        </p:nvSpPr>
        <p:spPr>
          <a:xfrm>
            <a:off x="10718800" y="1638300"/>
            <a:ext cx="0" cy="4572000"/>
          </a:xfrm>
          <a:custGeom>
            <a:avLst/>
            <a:gdLst/>
            <a:ahLst/>
            <a:cxnLst/>
            <a:rect l="l" t="t" r="r" b="b"/>
            <a:pathLst>
              <a:path h="4572000">
                <a:moveTo>
                  <a:pt x="0" y="0"/>
                </a:moveTo>
                <a:lnTo>
                  <a:pt x="0" y="4572000"/>
                </a:lnTo>
              </a:path>
            </a:pathLst>
          </a:custGeom>
          <a:ln w="25400">
            <a:solidFill>
              <a:srgbClr val="FFFFFF"/>
            </a:solidFill>
          </a:ln>
        </p:spPr>
        <p:txBody>
          <a:bodyPr wrap="square" lIns="0" tIns="0" rIns="0" bIns="0" rtlCol="0"/>
          <a:lstStyle/>
          <a:p>
            <a:endParaRPr/>
          </a:p>
        </p:txBody>
      </p:sp>
      <p:sp>
        <p:nvSpPr>
          <p:cNvPr id="11" name="object 9">
            <a:extLst>
              <a:ext uri="{FF2B5EF4-FFF2-40B4-BE49-F238E27FC236}">
                <a16:creationId xmlns:a16="http://schemas.microsoft.com/office/drawing/2014/main" id="{71CF9C78-E331-774C-9C66-930EC4B7B3D2}"/>
              </a:ext>
            </a:extLst>
          </p:cNvPr>
          <p:cNvSpPr/>
          <p:nvPr userDrawn="1"/>
        </p:nvSpPr>
        <p:spPr>
          <a:xfrm>
            <a:off x="0" y="8343900"/>
            <a:ext cx="1525270" cy="203200"/>
          </a:xfrm>
          <a:custGeom>
            <a:avLst/>
            <a:gdLst/>
            <a:ahLst/>
            <a:cxnLst/>
            <a:rect l="l" t="t" r="r" b="b"/>
            <a:pathLst>
              <a:path w="1525270" h="203200">
                <a:moveTo>
                  <a:pt x="0" y="203200"/>
                </a:moveTo>
                <a:lnTo>
                  <a:pt x="1525015" y="203200"/>
                </a:lnTo>
                <a:lnTo>
                  <a:pt x="1525015" y="0"/>
                </a:lnTo>
                <a:lnTo>
                  <a:pt x="0" y="0"/>
                </a:lnTo>
                <a:lnTo>
                  <a:pt x="0" y="203200"/>
                </a:lnTo>
                <a:close/>
              </a:path>
            </a:pathLst>
          </a:custGeom>
          <a:solidFill>
            <a:srgbClr val="D1D3D4"/>
          </a:solidFill>
        </p:spPr>
        <p:txBody>
          <a:bodyPr wrap="square" lIns="0" tIns="0" rIns="0" bIns="0" rtlCol="0"/>
          <a:lstStyle/>
          <a:p>
            <a:endParaRPr/>
          </a:p>
        </p:txBody>
      </p:sp>
      <p:pic>
        <p:nvPicPr>
          <p:cNvPr id="13" name="Picture 12">
            <a:extLst>
              <a:ext uri="{FF2B5EF4-FFF2-40B4-BE49-F238E27FC236}">
                <a16:creationId xmlns:a16="http://schemas.microsoft.com/office/drawing/2014/main" id="{F048ED6E-F499-E742-91E1-099FE0C2FF40}"/>
              </a:ext>
            </a:extLst>
          </p:cNvPr>
          <p:cNvPicPr>
            <a:picLocks noChangeAspect="1"/>
          </p:cNvPicPr>
          <p:nvPr userDrawn="1"/>
        </p:nvPicPr>
        <p:blipFill>
          <a:blip r:embed="rId3"/>
          <a:stretch>
            <a:fillRect/>
          </a:stretch>
        </p:blipFill>
        <p:spPr>
          <a:xfrm>
            <a:off x="11455400" y="2160541"/>
            <a:ext cx="3911600" cy="3416300"/>
          </a:xfrm>
          <a:prstGeom prst="rect">
            <a:avLst/>
          </a:prstGeom>
        </p:spPr>
      </p:pic>
      <p:sp>
        <p:nvSpPr>
          <p:cNvPr id="2" name="Holder 2"/>
          <p:cNvSpPr>
            <a:spLocks noGrp="1"/>
          </p:cNvSpPr>
          <p:nvPr>
            <p:ph type="ctrTitle"/>
          </p:nvPr>
        </p:nvSpPr>
        <p:spPr>
          <a:xfrm>
            <a:off x="1060575" y="1560367"/>
            <a:ext cx="8890000" cy="2308324"/>
          </a:xfrm>
          <a:prstGeom prst="rect">
            <a:avLst/>
          </a:prstGeom>
        </p:spPr>
        <p:txBody>
          <a:bodyPr wrap="square" lIns="0" tIns="0" rIns="0" bIns="0">
            <a:spAutoFit/>
          </a:bodyPr>
          <a:lstStyle>
            <a:lvl1pPr>
              <a:lnSpc>
                <a:spcPct val="100000"/>
              </a:lnSpc>
              <a:defRPr sz="15000" b="1" i="1">
                <a:solidFill>
                  <a:schemeClr val="bg1"/>
                </a:solidFill>
                <a:latin typeface="+mj-lt"/>
              </a:defRPr>
            </a:lvl1pPr>
          </a:lstStyle>
          <a:p>
            <a:r>
              <a:rPr lang="en-US"/>
              <a:t>Click to edit Master title style</a:t>
            </a:r>
            <a:endParaRPr lang="en-US" dirty="0"/>
          </a:p>
        </p:txBody>
      </p:sp>
      <p:pic>
        <p:nvPicPr>
          <p:cNvPr id="16" name="Picture 15">
            <a:extLst>
              <a:ext uri="{FF2B5EF4-FFF2-40B4-BE49-F238E27FC236}">
                <a16:creationId xmlns:a16="http://schemas.microsoft.com/office/drawing/2014/main" id="{B4935654-4BF2-3749-B5BE-A2DF39E12C9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176000" y="8247879"/>
            <a:ext cx="4724400" cy="3937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801"/>
        <p:cNvGrpSpPr/>
        <p:nvPr/>
      </p:nvGrpSpPr>
      <p:grpSpPr>
        <a:xfrm>
          <a:off x="0" y="0"/>
          <a:ext cx="0" cy="0"/>
          <a:chOff x="0" y="0"/>
          <a:chExt cx="0" cy="0"/>
        </a:xfrm>
      </p:grpSpPr>
      <p:sp>
        <p:nvSpPr>
          <p:cNvPr id="802" name="Google Shape;802;p32"/>
          <p:cNvSpPr txBox="1">
            <a:spLocks noGrp="1"/>
          </p:cNvSpPr>
          <p:nvPr>
            <p:ph type="title"/>
          </p:nvPr>
        </p:nvSpPr>
        <p:spPr>
          <a:xfrm>
            <a:off x="609602" y="609600"/>
            <a:ext cx="15036799" cy="170688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00569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3" name="Google Shape;803;p32"/>
          <p:cNvSpPr txBox="1">
            <a:spLocks noGrp="1"/>
          </p:cNvSpPr>
          <p:nvPr>
            <p:ph type="ftr" idx="11"/>
          </p:nvPr>
        </p:nvSpPr>
        <p:spPr>
          <a:xfrm>
            <a:off x="609600" y="7307608"/>
            <a:ext cx="5486400" cy="4868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4" name="Google Shape;804;p32"/>
          <p:cNvSpPr txBox="1">
            <a:spLocks noGrp="1"/>
          </p:cNvSpPr>
          <p:nvPr>
            <p:ph type="sldNum" idx="12"/>
          </p:nvPr>
        </p:nvSpPr>
        <p:spPr>
          <a:xfrm>
            <a:off x="11988800" y="8475134"/>
            <a:ext cx="3657600"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05" name="Google Shape;805;p32"/>
          <p:cNvSpPr txBox="1"/>
          <p:nvPr/>
        </p:nvSpPr>
        <p:spPr>
          <a:xfrm>
            <a:off x="0" y="0"/>
            <a:ext cx="16256000" cy="492388"/>
          </a:xfrm>
          <a:prstGeom prst="rect">
            <a:avLst/>
          </a:prstGeom>
          <a:noFill/>
          <a:ln>
            <a:noFill/>
          </a:ln>
        </p:spPr>
        <p:txBody>
          <a:bodyPr spcFirstLastPara="1" wrap="square" lIns="121900" tIns="60933" rIns="121900" bIns="60933" anchor="t" anchorCtr="0">
            <a:spAutoFit/>
          </a:bodyPr>
          <a:lstStyle/>
          <a:p>
            <a:pPr marL="0" marR="0" lvl="0" indent="0" algn="l" rtl="0">
              <a:spcBef>
                <a:spcPts val="0"/>
              </a:spcBef>
              <a:spcAft>
                <a:spcPts val="0"/>
              </a:spcAft>
              <a:buNone/>
            </a:pPr>
            <a:endParaRPr sz="2400">
              <a:solidFill>
                <a:schemeClr val="dk1"/>
              </a:solidFill>
              <a:latin typeface="Open Sans"/>
              <a:ea typeface="Open Sans"/>
              <a:cs typeface="Open Sans"/>
              <a:sym typeface="Open Sans"/>
            </a:endParaRPr>
          </a:p>
        </p:txBody>
      </p:sp>
    </p:spTree>
    <p:extLst>
      <p:ext uri="{BB962C8B-B14F-4D97-AF65-F5344CB8AC3E}">
        <p14:creationId xmlns:p14="http://schemas.microsoft.com/office/powerpoint/2010/main" val="397202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ullets@@TITUS">
  <p:cSld name="Title and Bullets@@TITUS">
    <p:spTree>
      <p:nvGrpSpPr>
        <p:cNvPr id="1" name="Shape 918"/>
        <p:cNvGrpSpPr/>
        <p:nvPr/>
      </p:nvGrpSpPr>
      <p:grpSpPr>
        <a:xfrm>
          <a:off x="0" y="0"/>
          <a:ext cx="0" cy="0"/>
          <a:chOff x="0" y="0"/>
          <a:chExt cx="0" cy="0"/>
        </a:xfrm>
      </p:grpSpPr>
      <p:sp>
        <p:nvSpPr>
          <p:cNvPr id="919" name="Google Shape;919;p34"/>
          <p:cNvSpPr txBox="1">
            <a:spLocks noGrp="1"/>
          </p:cNvSpPr>
          <p:nvPr>
            <p:ph type="title"/>
          </p:nvPr>
        </p:nvSpPr>
        <p:spPr>
          <a:xfrm>
            <a:off x="594634" y="137210"/>
            <a:ext cx="13966533" cy="100579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sz="4800" b="0" i="0">
                <a:solidFill>
                  <a:srgbClr val="005699"/>
                </a:solidFill>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0" name="Google Shape;920;p34"/>
          <p:cNvSpPr txBox="1">
            <a:spLocks noGrp="1"/>
          </p:cNvSpPr>
          <p:nvPr>
            <p:ph type="sldNum" idx="12"/>
          </p:nvPr>
        </p:nvSpPr>
        <p:spPr>
          <a:xfrm>
            <a:off x="12702420" y="8473724"/>
            <a:ext cx="3214915" cy="486833"/>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Clr>
                <a:srgbClr val="888888"/>
              </a:buClr>
              <a:buSzPts val="1100"/>
              <a:buFont typeface="Helvetica Neue Light"/>
              <a:buNone/>
              <a:defRPr/>
            </a:lvl1pPr>
            <a:lvl2pPr marL="0" marR="0" lvl="1" indent="0" algn="r">
              <a:spcBef>
                <a:spcPts val="0"/>
              </a:spcBef>
              <a:buClr>
                <a:srgbClr val="888888"/>
              </a:buClr>
              <a:buSzPts val="1100"/>
              <a:buFont typeface="Helvetica Neue Light"/>
              <a:buNone/>
              <a:defRPr/>
            </a:lvl2pPr>
            <a:lvl3pPr marL="0" marR="0" lvl="2" indent="0" algn="r">
              <a:spcBef>
                <a:spcPts val="0"/>
              </a:spcBef>
              <a:buClr>
                <a:srgbClr val="888888"/>
              </a:buClr>
              <a:buSzPts val="1100"/>
              <a:buFont typeface="Helvetica Neue Light"/>
              <a:buNone/>
              <a:defRPr/>
            </a:lvl3pPr>
            <a:lvl4pPr marL="0" marR="0" lvl="3" indent="0" algn="r">
              <a:spcBef>
                <a:spcPts val="0"/>
              </a:spcBef>
              <a:buClr>
                <a:srgbClr val="888888"/>
              </a:buClr>
              <a:buSzPts val="1100"/>
              <a:buFont typeface="Helvetica Neue Light"/>
              <a:buNone/>
              <a:defRPr/>
            </a:lvl4pPr>
            <a:lvl5pPr marL="0" marR="0" lvl="4" indent="0" algn="r">
              <a:spcBef>
                <a:spcPts val="0"/>
              </a:spcBef>
              <a:buClr>
                <a:srgbClr val="888888"/>
              </a:buClr>
              <a:buSzPts val="1100"/>
              <a:buFont typeface="Helvetica Neue Light"/>
              <a:buNone/>
              <a:defRPr/>
            </a:lvl5pPr>
            <a:lvl6pPr marL="0" marR="0" lvl="5" indent="0" algn="r">
              <a:spcBef>
                <a:spcPts val="0"/>
              </a:spcBef>
              <a:buClr>
                <a:srgbClr val="888888"/>
              </a:buClr>
              <a:buSzPts val="1100"/>
              <a:buFont typeface="Helvetica Neue Light"/>
              <a:buNone/>
              <a:defRPr/>
            </a:lvl6pPr>
            <a:lvl7pPr marL="0" marR="0" lvl="6" indent="0" algn="r">
              <a:spcBef>
                <a:spcPts val="0"/>
              </a:spcBef>
              <a:buClr>
                <a:srgbClr val="888888"/>
              </a:buClr>
              <a:buSzPts val="1100"/>
              <a:buFont typeface="Helvetica Neue Light"/>
              <a:buNone/>
              <a:defRPr/>
            </a:lvl7pPr>
            <a:lvl8pPr marL="0" marR="0" lvl="7" indent="0" algn="r">
              <a:spcBef>
                <a:spcPts val="0"/>
              </a:spcBef>
              <a:buClr>
                <a:srgbClr val="888888"/>
              </a:buClr>
              <a:buSzPts val="1100"/>
              <a:buFont typeface="Helvetica Neue Light"/>
              <a:buNone/>
              <a:defRPr/>
            </a:lvl8pPr>
            <a:lvl9pPr marL="0" marR="0" lvl="8" indent="0" algn="r">
              <a:spcBef>
                <a:spcPts val="0"/>
              </a:spcBef>
              <a:buClr>
                <a:srgbClr val="888888"/>
              </a:buClr>
              <a:buSzPts val="1100"/>
              <a:buFont typeface="Helvetica Neue Light"/>
              <a:buNone/>
              <a:defRPr/>
            </a:lvl9pPr>
          </a:lstStyle>
          <a:p>
            <a:fld id="{00000000-1234-1234-1234-123412341234}" type="slidenum">
              <a:rPr lang="en-US" smtClean="0"/>
              <a:pPr/>
              <a:t>‹#›</a:t>
            </a:fld>
            <a:endParaRPr lang="en-US"/>
          </a:p>
        </p:txBody>
      </p:sp>
      <p:sp>
        <p:nvSpPr>
          <p:cNvPr id="921" name="Google Shape;921;p34"/>
          <p:cNvSpPr txBox="1">
            <a:spLocks noGrp="1"/>
          </p:cNvSpPr>
          <p:nvPr>
            <p:ph type="body" idx="1"/>
          </p:nvPr>
        </p:nvSpPr>
        <p:spPr>
          <a:xfrm>
            <a:off x="804334" y="1862667"/>
            <a:ext cx="14266333" cy="6041320"/>
          </a:xfrm>
          <a:prstGeom prst="rect">
            <a:avLst/>
          </a:prstGeom>
          <a:noFill/>
          <a:ln>
            <a:noFill/>
          </a:ln>
        </p:spPr>
        <p:txBody>
          <a:bodyPr spcFirstLastPara="1" wrap="square" lIns="91425" tIns="45700" rIns="91425" bIns="45700" anchor="t" anchorCtr="0">
            <a:normAutofit/>
          </a:bodyPr>
          <a:lstStyle>
            <a:lvl1pPr marL="609585" lvl="0" indent="-541853" algn="l">
              <a:lnSpc>
                <a:spcPct val="90000"/>
              </a:lnSpc>
              <a:spcBef>
                <a:spcPts val="1333"/>
              </a:spcBef>
              <a:spcAft>
                <a:spcPts val="0"/>
              </a:spcAft>
              <a:buSzPts val="2800"/>
              <a:buChar char="•"/>
              <a:defRPr>
                <a:solidFill>
                  <a:schemeClr val="dk1"/>
                </a:solidFill>
                <a:latin typeface="Open Sans Light"/>
                <a:ea typeface="Open Sans Light"/>
                <a:cs typeface="Open Sans Light"/>
                <a:sym typeface="Open Sans Light"/>
              </a:defRPr>
            </a:lvl1pPr>
            <a:lvl2pPr marL="1219170" lvl="1" indent="-507987" algn="l">
              <a:lnSpc>
                <a:spcPct val="90000"/>
              </a:lnSpc>
              <a:spcBef>
                <a:spcPts val="667"/>
              </a:spcBef>
              <a:spcAft>
                <a:spcPts val="0"/>
              </a:spcAft>
              <a:buSzPts val="2400"/>
              <a:buFont typeface="Arial"/>
              <a:buChar char="•"/>
              <a:defRPr>
                <a:solidFill>
                  <a:schemeClr val="dk1"/>
                </a:solidFill>
                <a:latin typeface="Open Sans Light"/>
                <a:ea typeface="Open Sans Light"/>
                <a:cs typeface="Open Sans Light"/>
                <a:sym typeface="Open Sans Light"/>
              </a:defRPr>
            </a:lvl2pPr>
            <a:lvl3pPr marL="1828754" lvl="2" indent="-474121" algn="l">
              <a:lnSpc>
                <a:spcPct val="90000"/>
              </a:lnSpc>
              <a:spcBef>
                <a:spcPts val="667"/>
              </a:spcBef>
              <a:spcAft>
                <a:spcPts val="0"/>
              </a:spcAft>
              <a:buSzPts val="2000"/>
              <a:buFont typeface="Arial"/>
              <a:buChar char="•"/>
              <a:defRPr>
                <a:solidFill>
                  <a:schemeClr val="dk1"/>
                </a:solidFill>
                <a:latin typeface="Open Sans Light"/>
                <a:ea typeface="Open Sans Light"/>
                <a:cs typeface="Open Sans Light"/>
                <a:sym typeface="Open Sans Light"/>
              </a:defRPr>
            </a:lvl3pPr>
            <a:lvl4pPr marL="2438339" lvl="3" indent="-457189" algn="l">
              <a:lnSpc>
                <a:spcPct val="90000"/>
              </a:lnSpc>
              <a:spcBef>
                <a:spcPts val="667"/>
              </a:spcBef>
              <a:spcAft>
                <a:spcPts val="0"/>
              </a:spcAft>
              <a:buSzPts val="1800"/>
              <a:buFont typeface="Arial"/>
              <a:buChar char="•"/>
              <a:defRPr>
                <a:solidFill>
                  <a:schemeClr val="dk1"/>
                </a:solidFill>
                <a:latin typeface="Open Sans Light"/>
                <a:ea typeface="Open Sans Light"/>
                <a:cs typeface="Open Sans Light"/>
                <a:sym typeface="Open Sans Light"/>
              </a:defRPr>
            </a:lvl4pPr>
            <a:lvl5pPr marL="3047924" lvl="4" indent="-457189" algn="l">
              <a:lnSpc>
                <a:spcPct val="90000"/>
              </a:lnSpc>
              <a:spcBef>
                <a:spcPts val="667"/>
              </a:spcBef>
              <a:spcAft>
                <a:spcPts val="0"/>
              </a:spcAft>
              <a:buSzPts val="1800"/>
              <a:buFont typeface="Arial"/>
              <a:buChar char="•"/>
              <a:defRPr>
                <a:solidFill>
                  <a:schemeClr val="dk1"/>
                </a:solidFill>
                <a:latin typeface="Open Sans Light"/>
                <a:ea typeface="Open Sans Light"/>
                <a:cs typeface="Open Sans Light"/>
                <a:sym typeface="Open Sans Light"/>
              </a:defRPr>
            </a:lvl5pPr>
            <a:lvl6pPr marL="3657509" lvl="5" indent="-457189" algn="l">
              <a:lnSpc>
                <a:spcPct val="90000"/>
              </a:lnSpc>
              <a:spcBef>
                <a:spcPts val="667"/>
              </a:spcBef>
              <a:spcAft>
                <a:spcPts val="0"/>
              </a:spcAft>
              <a:buSzPts val="1800"/>
              <a:buChar char="•"/>
              <a:defRPr/>
            </a:lvl6pPr>
            <a:lvl7pPr marL="4267093" lvl="6" indent="-457189" algn="l">
              <a:lnSpc>
                <a:spcPct val="90000"/>
              </a:lnSpc>
              <a:spcBef>
                <a:spcPts val="667"/>
              </a:spcBef>
              <a:spcAft>
                <a:spcPts val="0"/>
              </a:spcAft>
              <a:buSzPts val="1800"/>
              <a:buChar char="•"/>
              <a:defRPr/>
            </a:lvl7pPr>
            <a:lvl8pPr marL="4876678" lvl="7" indent="-457189" algn="l">
              <a:lnSpc>
                <a:spcPct val="90000"/>
              </a:lnSpc>
              <a:spcBef>
                <a:spcPts val="667"/>
              </a:spcBef>
              <a:spcAft>
                <a:spcPts val="0"/>
              </a:spcAft>
              <a:buSzPts val="1800"/>
              <a:buChar char="•"/>
              <a:defRPr/>
            </a:lvl8pPr>
            <a:lvl9pPr marL="5486263" lvl="8" indent="-457189" algn="l">
              <a:lnSpc>
                <a:spcPct val="90000"/>
              </a:lnSpc>
              <a:spcBef>
                <a:spcPts val="667"/>
              </a:spcBef>
              <a:spcAft>
                <a:spcPts val="0"/>
              </a:spcAft>
              <a:buSzPts val="1800"/>
              <a:buChar char="•"/>
              <a:defRPr/>
            </a:lvl9pPr>
          </a:lstStyle>
          <a:p>
            <a:endParaRPr/>
          </a:p>
        </p:txBody>
      </p:sp>
      <p:cxnSp>
        <p:nvCxnSpPr>
          <p:cNvPr id="922" name="Google Shape;922;p34"/>
          <p:cNvCxnSpPr/>
          <p:nvPr/>
        </p:nvCxnSpPr>
        <p:spPr>
          <a:xfrm>
            <a:off x="594634" y="1147877"/>
            <a:ext cx="14975773" cy="0"/>
          </a:xfrm>
          <a:prstGeom prst="straightConnector1">
            <a:avLst/>
          </a:prstGeom>
          <a:noFill/>
          <a:ln w="9525" cap="flat" cmpd="sng">
            <a:solidFill>
              <a:schemeClr val="accent6"/>
            </a:solidFill>
            <a:prstDash val="solid"/>
            <a:round/>
            <a:headEnd type="none" w="sm" len="sm"/>
            <a:tailEnd type="none" w="sm" len="sm"/>
          </a:ln>
        </p:spPr>
      </p:cxnSp>
      <p:sp>
        <p:nvSpPr>
          <p:cNvPr id="923" name="Google Shape;923;p34"/>
          <p:cNvSpPr txBox="1"/>
          <p:nvPr/>
        </p:nvSpPr>
        <p:spPr>
          <a:xfrm>
            <a:off x="1856301" y="-145144"/>
            <a:ext cx="0" cy="0"/>
          </a:xfrm>
          <a:prstGeom prst="rect">
            <a:avLst/>
          </a:prstGeom>
          <a:noFill/>
          <a:ln>
            <a:noFill/>
          </a:ln>
        </p:spPr>
        <p:txBody>
          <a:bodyPr spcFirstLastPara="1" wrap="square" lIns="121900" tIns="60933" rIns="121900" bIns="60933" anchor="t" anchorCtr="0">
            <a:noAutofit/>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p:txBody>
      </p:sp>
      <p:pic>
        <p:nvPicPr>
          <p:cNvPr id="924" name="Google Shape;924;p34" descr="Network Technology Background"/>
          <p:cNvPicPr preferRelativeResize="0"/>
          <p:nvPr/>
        </p:nvPicPr>
        <p:blipFill rotWithShape="1">
          <a:blip r:embed="rId2">
            <a:alphaModFix/>
          </a:blip>
          <a:srcRect/>
          <a:stretch/>
        </p:blipFill>
        <p:spPr>
          <a:xfrm>
            <a:off x="-12314" y="8358998"/>
            <a:ext cx="16366836" cy="808751"/>
          </a:xfrm>
          <a:prstGeom prst="rect">
            <a:avLst/>
          </a:prstGeom>
          <a:noFill/>
          <a:ln>
            <a:noFill/>
          </a:ln>
        </p:spPr>
      </p:pic>
    </p:spTree>
    <p:extLst>
      <p:ext uri="{BB962C8B-B14F-4D97-AF65-F5344CB8AC3E}">
        <p14:creationId xmlns:p14="http://schemas.microsoft.com/office/powerpoint/2010/main" val="2614653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and Bullets@@TITUS">
  <p:cSld name="1_Title and Bullets@@TITUS">
    <p:spTree>
      <p:nvGrpSpPr>
        <p:cNvPr id="1" name="Shape 952"/>
        <p:cNvGrpSpPr/>
        <p:nvPr/>
      </p:nvGrpSpPr>
      <p:grpSpPr>
        <a:xfrm>
          <a:off x="0" y="0"/>
          <a:ext cx="0" cy="0"/>
          <a:chOff x="0" y="0"/>
          <a:chExt cx="0" cy="0"/>
        </a:xfrm>
      </p:grpSpPr>
      <p:sp>
        <p:nvSpPr>
          <p:cNvPr id="953" name="Google Shape;953;p37"/>
          <p:cNvSpPr txBox="1">
            <a:spLocks noGrp="1"/>
          </p:cNvSpPr>
          <p:nvPr>
            <p:ph type="title"/>
          </p:nvPr>
        </p:nvSpPr>
        <p:spPr>
          <a:xfrm>
            <a:off x="594634" y="137210"/>
            <a:ext cx="13966533" cy="100579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5699"/>
              </a:buClr>
              <a:buSzPts val="3600"/>
              <a:buFont typeface="Open Sans Light"/>
              <a:buNone/>
              <a:defRPr sz="4800" b="0" i="0">
                <a:solidFill>
                  <a:srgbClr val="005699"/>
                </a:solidFill>
                <a:latin typeface="Open Sans Light"/>
                <a:ea typeface="Open Sans Light"/>
                <a:cs typeface="Open Sans Light"/>
                <a:sym typeface="Open Sans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54" name="Google Shape;954;p37"/>
          <p:cNvSpPr txBox="1">
            <a:spLocks noGrp="1"/>
          </p:cNvSpPr>
          <p:nvPr>
            <p:ph type="sldNum" idx="12"/>
          </p:nvPr>
        </p:nvSpPr>
        <p:spPr>
          <a:xfrm>
            <a:off x="12702420" y="8473724"/>
            <a:ext cx="3214915"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955" name="Google Shape;955;p37"/>
          <p:cNvCxnSpPr/>
          <p:nvPr/>
        </p:nvCxnSpPr>
        <p:spPr>
          <a:xfrm>
            <a:off x="594634" y="1147877"/>
            <a:ext cx="14975773" cy="0"/>
          </a:xfrm>
          <a:prstGeom prst="straightConnector1">
            <a:avLst/>
          </a:prstGeom>
          <a:noFill/>
          <a:ln w="9525" cap="flat" cmpd="sng">
            <a:solidFill>
              <a:schemeClr val="accent6"/>
            </a:solidFill>
            <a:prstDash val="solid"/>
            <a:miter lim="800000"/>
            <a:headEnd type="none" w="sm" len="sm"/>
            <a:tailEnd type="none" w="sm" len="sm"/>
          </a:ln>
        </p:spPr>
      </p:cxnSp>
      <p:sp>
        <p:nvSpPr>
          <p:cNvPr id="956" name="Google Shape;956;p37"/>
          <p:cNvSpPr txBox="1"/>
          <p:nvPr/>
        </p:nvSpPr>
        <p:spPr>
          <a:xfrm>
            <a:off x="1856301" y="-145144"/>
            <a:ext cx="0" cy="0"/>
          </a:xfrm>
          <a:prstGeom prst="rect">
            <a:avLst/>
          </a:prstGeom>
          <a:noFill/>
          <a:ln>
            <a:noFill/>
          </a:ln>
        </p:spPr>
        <p:txBody>
          <a:bodyPr spcFirstLastPara="1" wrap="square" lIns="121900" tIns="60933" rIns="121900" bIns="60933" anchor="t" anchorCtr="0">
            <a:noAutofit/>
          </a:bodyPr>
          <a:lstStyle/>
          <a:p>
            <a:pPr marL="0" marR="0" lvl="0" indent="0" algn="l" rtl="0">
              <a:spcBef>
                <a:spcPts val="0"/>
              </a:spcBef>
              <a:spcAft>
                <a:spcPts val="0"/>
              </a:spcAft>
              <a:buNone/>
            </a:pPr>
            <a:endParaRPr sz="2000">
              <a:solidFill>
                <a:schemeClr val="dk1"/>
              </a:solidFill>
              <a:latin typeface="Calibri"/>
              <a:ea typeface="Calibri"/>
              <a:cs typeface="Calibri"/>
              <a:sym typeface="Calibri"/>
            </a:endParaRPr>
          </a:p>
        </p:txBody>
      </p:sp>
      <p:pic>
        <p:nvPicPr>
          <p:cNvPr id="957" name="Google Shape;957;p37" descr="Network Technology Background"/>
          <p:cNvPicPr preferRelativeResize="0"/>
          <p:nvPr/>
        </p:nvPicPr>
        <p:blipFill rotWithShape="1">
          <a:blip r:embed="rId2">
            <a:alphaModFix/>
          </a:blip>
          <a:srcRect/>
          <a:stretch/>
        </p:blipFill>
        <p:spPr>
          <a:xfrm>
            <a:off x="-12314" y="8358998"/>
            <a:ext cx="16366836" cy="808751"/>
          </a:xfrm>
          <a:prstGeom prst="rect">
            <a:avLst/>
          </a:prstGeom>
          <a:noFill/>
          <a:ln>
            <a:noFill/>
          </a:ln>
        </p:spPr>
      </p:pic>
    </p:spTree>
    <p:extLst>
      <p:ext uri="{BB962C8B-B14F-4D97-AF65-F5344CB8AC3E}">
        <p14:creationId xmlns:p14="http://schemas.microsoft.com/office/powerpoint/2010/main" val="15179706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Title and Bullets@@TITUS">
  <p:cSld name="2_Title and Bullets@@TITUS">
    <p:spTree>
      <p:nvGrpSpPr>
        <p:cNvPr id="1" name="Shape 958"/>
        <p:cNvGrpSpPr/>
        <p:nvPr/>
      </p:nvGrpSpPr>
      <p:grpSpPr>
        <a:xfrm>
          <a:off x="0" y="0"/>
          <a:ext cx="0" cy="0"/>
          <a:chOff x="0" y="0"/>
          <a:chExt cx="0" cy="0"/>
        </a:xfrm>
      </p:grpSpPr>
      <p:sp>
        <p:nvSpPr>
          <p:cNvPr id="959" name="Google Shape;959;p38"/>
          <p:cNvSpPr txBox="1">
            <a:spLocks noGrp="1"/>
          </p:cNvSpPr>
          <p:nvPr>
            <p:ph type="title"/>
          </p:nvPr>
        </p:nvSpPr>
        <p:spPr>
          <a:xfrm>
            <a:off x="594634" y="137210"/>
            <a:ext cx="13966533" cy="100579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5699"/>
              </a:buClr>
              <a:buSzPts val="3600"/>
              <a:buFont typeface="Open Sans Light"/>
              <a:buNone/>
              <a:defRPr sz="4800" b="0" i="0">
                <a:solidFill>
                  <a:srgbClr val="005699"/>
                </a:solidFill>
                <a:latin typeface="Open Sans Light"/>
                <a:ea typeface="Open Sans Light"/>
                <a:cs typeface="Open Sans Light"/>
                <a:sym typeface="Open Sans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60" name="Google Shape;960;p38"/>
          <p:cNvSpPr txBox="1">
            <a:spLocks noGrp="1"/>
          </p:cNvSpPr>
          <p:nvPr>
            <p:ph type="sldNum" idx="12"/>
          </p:nvPr>
        </p:nvSpPr>
        <p:spPr>
          <a:xfrm>
            <a:off x="12702420" y="8473724"/>
            <a:ext cx="3214915"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961" name="Google Shape;961;p38"/>
          <p:cNvSpPr txBox="1">
            <a:spLocks noGrp="1"/>
          </p:cNvSpPr>
          <p:nvPr>
            <p:ph type="body" idx="1"/>
          </p:nvPr>
        </p:nvSpPr>
        <p:spPr>
          <a:xfrm>
            <a:off x="804334" y="1862667"/>
            <a:ext cx="14266333" cy="6041320"/>
          </a:xfrm>
          <a:prstGeom prst="rect">
            <a:avLst/>
          </a:prstGeom>
          <a:noFill/>
          <a:ln>
            <a:noFill/>
          </a:ln>
        </p:spPr>
        <p:txBody>
          <a:bodyPr spcFirstLastPara="1" wrap="square" lIns="91425" tIns="45700" rIns="91425" bIns="45700" anchor="t" anchorCtr="0">
            <a:normAutofit/>
          </a:bodyPr>
          <a:lstStyle>
            <a:lvl1pPr marL="609585" lvl="0" indent="-541853" algn="l">
              <a:lnSpc>
                <a:spcPct val="90000"/>
              </a:lnSpc>
              <a:spcBef>
                <a:spcPts val="1333"/>
              </a:spcBef>
              <a:spcAft>
                <a:spcPts val="0"/>
              </a:spcAft>
              <a:buClr>
                <a:schemeClr val="dk1"/>
              </a:buClr>
              <a:buSzPts val="2800"/>
              <a:buChar char="•"/>
              <a:defRPr>
                <a:solidFill>
                  <a:schemeClr val="dk1"/>
                </a:solidFill>
                <a:latin typeface="Open Sans Light"/>
                <a:ea typeface="Open Sans Light"/>
                <a:cs typeface="Open Sans Light"/>
                <a:sym typeface="Open Sans Light"/>
              </a:defRPr>
            </a:lvl1pPr>
            <a:lvl2pPr marL="1219170" lvl="1" indent="-507987" algn="l">
              <a:lnSpc>
                <a:spcPct val="90000"/>
              </a:lnSpc>
              <a:spcBef>
                <a:spcPts val="667"/>
              </a:spcBef>
              <a:spcAft>
                <a:spcPts val="0"/>
              </a:spcAft>
              <a:buClr>
                <a:schemeClr val="dk1"/>
              </a:buClr>
              <a:buSzPts val="2400"/>
              <a:buFont typeface="Arial"/>
              <a:buChar char="•"/>
              <a:defRPr>
                <a:solidFill>
                  <a:schemeClr val="dk1"/>
                </a:solidFill>
                <a:latin typeface="Open Sans Light"/>
                <a:ea typeface="Open Sans Light"/>
                <a:cs typeface="Open Sans Light"/>
                <a:sym typeface="Open Sans Light"/>
              </a:defRPr>
            </a:lvl2pPr>
            <a:lvl3pPr marL="1828754" lvl="2" indent="-474121" algn="l">
              <a:lnSpc>
                <a:spcPct val="90000"/>
              </a:lnSpc>
              <a:spcBef>
                <a:spcPts val="667"/>
              </a:spcBef>
              <a:spcAft>
                <a:spcPts val="0"/>
              </a:spcAft>
              <a:buClr>
                <a:schemeClr val="dk1"/>
              </a:buClr>
              <a:buSzPts val="2000"/>
              <a:buFont typeface="Arial"/>
              <a:buChar char="•"/>
              <a:defRPr>
                <a:solidFill>
                  <a:schemeClr val="dk1"/>
                </a:solidFill>
                <a:latin typeface="Open Sans Light"/>
                <a:ea typeface="Open Sans Light"/>
                <a:cs typeface="Open Sans Light"/>
                <a:sym typeface="Open Sans Light"/>
              </a:defRPr>
            </a:lvl3pPr>
            <a:lvl4pPr marL="2438339" lvl="3" indent="-457189" algn="l">
              <a:lnSpc>
                <a:spcPct val="90000"/>
              </a:lnSpc>
              <a:spcBef>
                <a:spcPts val="667"/>
              </a:spcBef>
              <a:spcAft>
                <a:spcPts val="0"/>
              </a:spcAft>
              <a:buClr>
                <a:schemeClr val="dk1"/>
              </a:buClr>
              <a:buSzPts val="1800"/>
              <a:buFont typeface="Arial"/>
              <a:buChar char="•"/>
              <a:defRPr>
                <a:solidFill>
                  <a:schemeClr val="dk1"/>
                </a:solidFill>
                <a:latin typeface="Open Sans Light"/>
                <a:ea typeface="Open Sans Light"/>
                <a:cs typeface="Open Sans Light"/>
                <a:sym typeface="Open Sans Light"/>
              </a:defRPr>
            </a:lvl4pPr>
            <a:lvl5pPr marL="3047924" lvl="4" indent="-457189" algn="l">
              <a:lnSpc>
                <a:spcPct val="90000"/>
              </a:lnSpc>
              <a:spcBef>
                <a:spcPts val="667"/>
              </a:spcBef>
              <a:spcAft>
                <a:spcPts val="0"/>
              </a:spcAft>
              <a:buClr>
                <a:schemeClr val="dk1"/>
              </a:buClr>
              <a:buSzPts val="1800"/>
              <a:buFont typeface="Arial"/>
              <a:buChar char="•"/>
              <a:defRPr>
                <a:solidFill>
                  <a:schemeClr val="dk1"/>
                </a:solidFill>
                <a:latin typeface="Open Sans Light"/>
                <a:ea typeface="Open Sans Light"/>
                <a:cs typeface="Open Sans Light"/>
                <a:sym typeface="Open Sans Light"/>
              </a:defRPr>
            </a:lvl5pPr>
            <a:lvl6pPr marL="3657509" lvl="5" indent="-457189" algn="l">
              <a:lnSpc>
                <a:spcPct val="90000"/>
              </a:lnSpc>
              <a:spcBef>
                <a:spcPts val="667"/>
              </a:spcBef>
              <a:spcAft>
                <a:spcPts val="0"/>
              </a:spcAft>
              <a:buClr>
                <a:schemeClr val="dk1"/>
              </a:buClr>
              <a:buSzPts val="1800"/>
              <a:buChar char="•"/>
              <a:defRPr/>
            </a:lvl6pPr>
            <a:lvl7pPr marL="4267093" lvl="6" indent="-457189" algn="l">
              <a:lnSpc>
                <a:spcPct val="90000"/>
              </a:lnSpc>
              <a:spcBef>
                <a:spcPts val="667"/>
              </a:spcBef>
              <a:spcAft>
                <a:spcPts val="0"/>
              </a:spcAft>
              <a:buClr>
                <a:schemeClr val="dk1"/>
              </a:buClr>
              <a:buSzPts val="1800"/>
              <a:buChar char="•"/>
              <a:defRPr/>
            </a:lvl7pPr>
            <a:lvl8pPr marL="4876678" lvl="7" indent="-457189" algn="l">
              <a:lnSpc>
                <a:spcPct val="90000"/>
              </a:lnSpc>
              <a:spcBef>
                <a:spcPts val="667"/>
              </a:spcBef>
              <a:spcAft>
                <a:spcPts val="0"/>
              </a:spcAft>
              <a:buClr>
                <a:schemeClr val="dk1"/>
              </a:buClr>
              <a:buSzPts val="1800"/>
              <a:buChar char="•"/>
              <a:defRPr/>
            </a:lvl8pPr>
            <a:lvl9pPr marL="5486263" lvl="8" indent="-457189" algn="l">
              <a:lnSpc>
                <a:spcPct val="90000"/>
              </a:lnSpc>
              <a:spcBef>
                <a:spcPts val="667"/>
              </a:spcBef>
              <a:spcAft>
                <a:spcPts val="0"/>
              </a:spcAft>
              <a:buClr>
                <a:schemeClr val="dk1"/>
              </a:buClr>
              <a:buSzPts val="1800"/>
              <a:buChar char="•"/>
              <a:defRPr/>
            </a:lvl9pPr>
          </a:lstStyle>
          <a:p>
            <a:endParaRPr/>
          </a:p>
        </p:txBody>
      </p:sp>
      <p:cxnSp>
        <p:nvCxnSpPr>
          <p:cNvPr id="962" name="Google Shape;962;p38"/>
          <p:cNvCxnSpPr/>
          <p:nvPr/>
        </p:nvCxnSpPr>
        <p:spPr>
          <a:xfrm>
            <a:off x="594634" y="1147877"/>
            <a:ext cx="14975773" cy="0"/>
          </a:xfrm>
          <a:prstGeom prst="straightConnector1">
            <a:avLst/>
          </a:prstGeom>
          <a:noFill/>
          <a:ln w="9525" cap="flat" cmpd="sng">
            <a:solidFill>
              <a:schemeClr val="accent6"/>
            </a:solidFill>
            <a:prstDash val="solid"/>
            <a:miter lim="800000"/>
            <a:headEnd type="none" w="sm" len="sm"/>
            <a:tailEnd type="none" w="sm" len="sm"/>
          </a:ln>
        </p:spPr>
      </p:cxnSp>
      <p:sp>
        <p:nvSpPr>
          <p:cNvPr id="963" name="Google Shape;963;p38"/>
          <p:cNvSpPr txBox="1"/>
          <p:nvPr/>
        </p:nvSpPr>
        <p:spPr>
          <a:xfrm>
            <a:off x="1856301" y="-145144"/>
            <a:ext cx="0" cy="0"/>
          </a:xfrm>
          <a:prstGeom prst="rect">
            <a:avLst/>
          </a:prstGeom>
          <a:noFill/>
          <a:ln>
            <a:noFill/>
          </a:ln>
        </p:spPr>
        <p:txBody>
          <a:bodyPr spcFirstLastPara="1" wrap="square" lIns="121900" tIns="60933" rIns="121900" bIns="60933" anchor="t" anchorCtr="0">
            <a:noAutofit/>
          </a:bodyPr>
          <a:lstStyle/>
          <a:p>
            <a:pPr marL="0" marR="0" lvl="0" indent="0" algn="l" rtl="0">
              <a:spcBef>
                <a:spcPts val="0"/>
              </a:spcBef>
              <a:spcAft>
                <a:spcPts val="0"/>
              </a:spcAft>
              <a:buNone/>
            </a:pPr>
            <a:endParaRPr sz="20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164004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Title Only">
  <p:cSld name="1_Title Only">
    <p:spTree>
      <p:nvGrpSpPr>
        <p:cNvPr id="1" name="Shape 806"/>
        <p:cNvGrpSpPr/>
        <p:nvPr/>
      </p:nvGrpSpPr>
      <p:grpSpPr>
        <a:xfrm>
          <a:off x="0" y="0"/>
          <a:ext cx="0" cy="0"/>
          <a:chOff x="0" y="0"/>
          <a:chExt cx="0" cy="0"/>
        </a:xfrm>
      </p:grpSpPr>
      <p:sp>
        <p:nvSpPr>
          <p:cNvPr id="807" name="Google Shape;807;p39"/>
          <p:cNvSpPr txBox="1">
            <a:spLocks noGrp="1"/>
          </p:cNvSpPr>
          <p:nvPr>
            <p:ph type="title"/>
          </p:nvPr>
        </p:nvSpPr>
        <p:spPr>
          <a:xfrm>
            <a:off x="609602" y="609600"/>
            <a:ext cx="15036799" cy="170688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00569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8" name="Google Shape;808;p39"/>
          <p:cNvSpPr txBox="1">
            <a:spLocks noGrp="1"/>
          </p:cNvSpPr>
          <p:nvPr>
            <p:ph type="ftr" idx="11"/>
          </p:nvPr>
        </p:nvSpPr>
        <p:spPr>
          <a:xfrm>
            <a:off x="609600" y="7307608"/>
            <a:ext cx="5486400" cy="4868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9" name="Google Shape;809;p39"/>
          <p:cNvSpPr txBox="1">
            <a:spLocks noGrp="1"/>
          </p:cNvSpPr>
          <p:nvPr>
            <p:ph type="sldNum" idx="12"/>
          </p:nvPr>
        </p:nvSpPr>
        <p:spPr>
          <a:xfrm>
            <a:off x="11988800" y="8475134"/>
            <a:ext cx="3657600"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55976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 Grit">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0B41ADE-3D9B-9A45-9BF8-A358CB07A0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006600" cy="9144000"/>
          </a:xfrm>
          <a:prstGeom prst="rect">
            <a:avLst/>
          </a:prstGeom>
        </p:spPr>
      </p:pic>
      <p:sp>
        <p:nvSpPr>
          <p:cNvPr id="2" name="Holder 2"/>
          <p:cNvSpPr>
            <a:spLocks noGrp="1"/>
          </p:cNvSpPr>
          <p:nvPr>
            <p:ph type="title"/>
          </p:nvPr>
        </p:nvSpPr>
        <p:spPr>
          <a:xfrm>
            <a:off x="2184400" y="609600"/>
            <a:ext cx="11963400" cy="485139"/>
          </a:xfrm>
          <a:prstGeom prst="rect">
            <a:avLst/>
          </a:prstGeom>
        </p:spPr>
        <p:txBody>
          <a:bodyPr lIns="0" tIns="0" rIns="0" bIns="0"/>
          <a:lstStyle>
            <a:lvl1pPr algn="r">
              <a:defRPr sz="3200" b="0" i="0">
                <a:solidFill>
                  <a:schemeClr val="tx1"/>
                </a:solidFill>
                <a:latin typeface="+mn-lt"/>
                <a:cs typeface="Times New Roman"/>
              </a:defRPr>
            </a:lvl1pPr>
          </a:lstStyle>
          <a:p>
            <a:r>
              <a:rPr lang="en-US"/>
              <a:t>Click to edit Master title style</a:t>
            </a:r>
            <a:endParaRPr dirty="0"/>
          </a:p>
        </p:txBody>
      </p:sp>
      <p:sp>
        <p:nvSpPr>
          <p:cNvPr id="3" name="Holder 3"/>
          <p:cNvSpPr>
            <a:spLocks noGrp="1"/>
          </p:cNvSpPr>
          <p:nvPr>
            <p:ph type="body" idx="1"/>
          </p:nvPr>
        </p:nvSpPr>
        <p:spPr>
          <a:xfrm>
            <a:off x="3556000" y="1371599"/>
            <a:ext cx="11836400" cy="6244543"/>
          </a:xfrm>
          <a:prstGeom prst="rect">
            <a:avLst/>
          </a:prstGeom>
        </p:spPr>
        <p:txBody>
          <a:bodyPr lIns="0" tIns="0" rIns="0" bIns="0" anchor="ctr"/>
          <a:lstStyle>
            <a:lvl1pPr>
              <a:defRPr sz="4800" b="1" i="0">
                <a:solidFill>
                  <a:srgbClr val="D00000"/>
                </a:solidFill>
              </a:defRPr>
            </a:lvl1pPr>
          </a:lstStyle>
          <a:p>
            <a:pPr lvl="0"/>
            <a:r>
              <a:rPr lang="en-US"/>
              <a:t>Edit Master text styles</a:t>
            </a:r>
          </a:p>
        </p:txBody>
      </p:sp>
      <p:pic>
        <p:nvPicPr>
          <p:cNvPr id="28" name="Picture 27">
            <a:extLst>
              <a:ext uri="{FF2B5EF4-FFF2-40B4-BE49-F238E27FC236}">
                <a16:creationId xmlns:a16="http://schemas.microsoft.com/office/drawing/2014/main" id="{27BE951C-3295-CA4F-B6F5-BB04961B11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9461" y="4019113"/>
            <a:ext cx="1271539" cy="1110769"/>
          </a:xfrm>
          <a:prstGeom prst="rect">
            <a:avLst/>
          </a:prstGeom>
        </p:spPr>
      </p:pic>
      <p:sp>
        <p:nvSpPr>
          <p:cNvPr id="8" name="object 5">
            <a:extLst>
              <a:ext uri="{FF2B5EF4-FFF2-40B4-BE49-F238E27FC236}">
                <a16:creationId xmlns:a16="http://schemas.microsoft.com/office/drawing/2014/main" id="{AD4D9A2A-33C0-6245-ADC5-02C6D5B1D4FA}"/>
              </a:ext>
            </a:extLst>
          </p:cNvPr>
          <p:cNvSpPr/>
          <p:nvPr userDrawn="1"/>
        </p:nvSpPr>
        <p:spPr>
          <a:xfrm>
            <a:off x="14528800" y="750568"/>
            <a:ext cx="1727200" cy="240031"/>
          </a:xfrm>
          <a:custGeom>
            <a:avLst/>
            <a:gdLst/>
            <a:ahLst/>
            <a:cxnLst/>
            <a:rect l="l" t="t" r="r" b="b"/>
            <a:pathLst>
              <a:path w="6096000" h="203200">
                <a:moveTo>
                  <a:pt x="0" y="203200"/>
                </a:moveTo>
                <a:lnTo>
                  <a:pt x="6096000" y="203200"/>
                </a:lnTo>
                <a:lnTo>
                  <a:pt x="6096000" y="0"/>
                </a:lnTo>
                <a:lnTo>
                  <a:pt x="0" y="0"/>
                </a:lnTo>
                <a:lnTo>
                  <a:pt x="0" y="203200"/>
                </a:lnTo>
                <a:close/>
              </a:path>
            </a:pathLst>
          </a:custGeom>
          <a:solidFill>
            <a:srgbClr val="D00000"/>
          </a:solidFill>
        </p:spPr>
        <p:txBody>
          <a:bodyPr wrap="square" lIns="0" tIns="0" rIns="0" bIns="0" rtlCol="0"/>
          <a:lstStyle/>
          <a:p>
            <a:endParaRPr/>
          </a:p>
        </p:txBody>
      </p:sp>
    </p:spTree>
    <p:extLst>
      <p:ext uri="{BB962C8B-B14F-4D97-AF65-F5344CB8AC3E}">
        <p14:creationId xmlns:p14="http://schemas.microsoft.com/office/powerpoint/2010/main" val="685636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le and Content - Glory">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ED1EF5-66F1-244A-B20F-F8BF4CA9520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535" y="0"/>
            <a:ext cx="15430500" cy="9144000"/>
          </a:xfrm>
          <a:prstGeom prst="rect">
            <a:avLst/>
          </a:prstGeom>
        </p:spPr>
      </p:pic>
      <p:sp>
        <p:nvSpPr>
          <p:cNvPr id="2" name="Holder 2"/>
          <p:cNvSpPr>
            <a:spLocks noGrp="1"/>
          </p:cNvSpPr>
          <p:nvPr>
            <p:ph type="title"/>
          </p:nvPr>
        </p:nvSpPr>
        <p:spPr>
          <a:xfrm>
            <a:off x="3098800" y="609600"/>
            <a:ext cx="11049000" cy="485139"/>
          </a:xfrm>
          <a:prstGeom prst="rect">
            <a:avLst/>
          </a:prstGeom>
        </p:spPr>
        <p:txBody>
          <a:bodyPr lIns="0" tIns="0" rIns="0" bIns="0"/>
          <a:lstStyle>
            <a:lvl1pPr algn="r">
              <a:defRPr sz="3200" b="0" i="0">
                <a:solidFill>
                  <a:schemeClr val="tx1"/>
                </a:solidFill>
                <a:latin typeface="+mn-lt"/>
                <a:cs typeface="Times New Roman"/>
              </a:defRPr>
            </a:lvl1pPr>
          </a:lstStyle>
          <a:p>
            <a:r>
              <a:rPr lang="en-US"/>
              <a:t>Click to edit Master title style</a:t>
            </a:r>
            <a:endParaRPr dirty="0"/>
          </a:p>
        </p:txBody>
      </p:sp>
      <p:sp>
        <p:nvSpPr>
          <p:cNvPr id="3" name="Holder 3"/>
          <p:cNvSpPr>
            <a:spLocks noGrp="1"/>
          </p:cNvSpPr>
          <p:nvPr>
            <p:ph type="body" idx="1"/>
          </p:nvPr>
        </p:nvSpPr>
        <p:spPr>
          <a:xfrm>
            <a:off x="3556000" y="1371601"/>
            <a:ext cx="11836400" cy="6244542"/>
          </a:xfrm>
          <a:prstGeom prst="rect">
            <a:avLst/>
          </a:prstGeom>
        </p:spPr>
        <p:txBody>
          <a:bodyPr lIns="0" tIns="0" rIns="0" bIns="0" anchor="ctr"/>
          <a:lstStyle>
            <a:lvl1pPr>
              <a:defRPr sz="4800" b="1" i="0">
                <a:solidFill>
                  <a:srgbClr val="D00000"/>
                </a:solidFill>
              </a:defRPr>
            </a:lvl1pPr>
          </a:lstStyle>
          <a:p>
            <a:pPr lvl="0"/>
            <a:r>
              <a:rPr lang="en-US"/>
              <a:t>Edit Master text styles</a:t>
            </a:r>
          </a:p>
        </p:txBody>
      </p:sp>
      <p:pic>
        <p:nvPicPr>
          <p:cNvPr id="28" name="Picture 27">
            <a:extLst>
              <a:ext uri="{FF2B5EF4-FFF2-40B4-BE49-F238E27FC236}">
                <a16:creationId xmlns:a16="http://schemas.microsoft.com/office/drawing/2014/main" id="{27BE951C-3295-CA4F-B6F5-BB04961B11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9461" y="4019113"/>
            <a:ext cx="1271539" cy="1110770"/>
          </a:xfrm>
          <a:prstGeom prst="rect">
            <a:avLst/>
          </a:prstGeom>
        </p:spPr>
      </p:pic>
      <p:sp>
        <p:nvSpPr>
          <p:cNvPr id="10" name="object 5">
            <a:extLst>
              <a:ext uri="{FF2B5EF4-FFF2-40B4-BE49-F238E27FC236}">
                <a16:creationId xmlns:a16="http://schemas.microsoft.com/office/drawing/2014/main" id="{46EC2DA8-1199-9745-A1F2-769683C88F3F}"/>
              </a:ext>
            </a:extLst>
          </p:cNvPr>
          <p:cNvSpPr/>
          <p:nvPr userDrawn="1"/>
        </p:nvSpPr>
        <p:spPr>
          <a:xfrm>
            <a:off x="14528800" y="750568"/>
            <a:ext cx="1727200" cy="240031"/>
          </a:xfrm>
          <a:custGeom>
            <a:avLst/>
            <a:gdLst/>
            <a:ahLst/>
            <a:cxnLst/>
            <a:rect l="l" t="t" r="r" b="b"/>
            <a:pathLst>
              <a:path w="6096000" h="203200">
                <a:moveTo>
                  <a:pt x="0" y="203200"/>
                </a:moveTo>
                <a:lnTo>
                  <a:pt x="6096000" y="203200"/>
                </a:lnTo>
                <a:lnTo>
                  <a:pt x="6096000" y="0"/>
                </a:lnTo>
                <a:lnTo>
                  <a:pt x="0" y="0"/>
                </a:lnTo>
                <a:lnTo>
                  <a:pt x="0" y="203200"/>
                </a:lnTo>
                <a:close/>
              </a:path>
            </a:pathLst>
          </a:custGeom>
          <a:solidFill>
            <a:srgbClr val="D1D3D4"/>
          </a:solidFill>
        </p:spPr>
        <p:txBody>
          <a:bodyPr wrap="square" lIns="0" tIns="0" rIns="0" bIns="0" rtlCol="0"/>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 Red Grit">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AD28A3B-03DC-3E41-A085-9E86B6F9BF3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06587" y="0"/>
            <a:ext cx="14249400" cy="9144000"/>
          </a:xfrm>
          <a:prstGeom prst="rect">
            <a:avLst/>
          </a:prstGeom>
        </p:spPr>
      </p:pic>
      <p:pic>
        <p:nvPicPr>
          <p:cNvPr id="23" name="Picture 22">
            <a:extLst>
              <a:ext uri="{FF2B5EF4-FFF2-40B4-BE49-F238E27FC236}">
                <a16:creationId xmlns:a16="http://schemas.microsoft.com/office/drawing/2014/main" id="{7B382F4C-D42D-3E40-B287-E0BE1FA0239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9461" y="4019113"/>
            <a:ext cx="1271539" cy="1110769"/>
          </a:xfrm>
          <a:prstGeom prst="rect">
            <a:avLst/>
          </a:prstGeom>
        </p:spPr>
      </p:pic>
      <p:sp>
        <p:nvSpPr>
          <p:cNvPr id="24" name="Holder 2">
            <a:extLst>
              <a:ext uri="{FF2B5EF4-FFF2-40B4-BE49-F238E27FC236}">
                <a16:creationId xmlns:a16="http://schemas.microsoft.com/office/drawing/2014/main" id="{1D413CF6-ED99-9F42-BCF6-9786CB9735BB}"/>
              </a:ext>
            </a:extLst>
          </p:cNvPr>
          <p:cNvSpPr>
            <a:spLocks noGrp="1"/>
          </p:cNvSpPr>
          <p:nvPr>
            <p:ph type="title"/>
          </p:nvPr>
        </p:nvSpPr>
        <p:spPr>
          <a:xfrm>
            <a:off x="7975600" y="568961"/>
            <a:ext cx="6172200" cy="485139"/>
          </a:xfrm>
          <a:prstGeom prst="rect">
            <a:avLst/>
          </a:prstGeom>
        </p:spPr>
        <p:txBody>
          <a:bodyPr lIns="0" tIns="0" rIns="0" bIns="0"/>
          <a:lstStyle>
            <a:lvl1pPr algn="r">
              <a:defRPr sz="3200" b="0" i="0">
                <a:solidFill>
                  <a:schemeClr val="bg1"/>
                </a:solidFill>
                <a:latin typeface="+mn-lt"/>
                <a:cs typeface="Times New Roman"/>
              </a:defRPr>
            </a:lvl1pPr>
          </a:lstStyle>
          <a:p>
            <a:r>
              <a:rPr lang="en-US"/>
              <a:t>Click to edit Master title style</a:t>
            </a:r>
            <a:endParaRPr dirty="0"/>
          </a:p>
        </p:txBody>
      </p:sp>
      <p:sp>
        <p:nvSpPr>
          <p:cNvPr id="25" name="Holder 3">
            <a:extLst>
              <a:ext uri="{FF2B5EF4-FFF2-40B4-BE49-F238E27FC236}">
                <a16:creationId xmlns:a16="http://schemas.microsoft.com/office/drawing/2014/main" id="{D8F191FF-9478-5941-B04B-88C08C936642}"/>
              </a:ext>
            </a:extLst>
          </p:cNvPr>
          <p:cNvSpPr>
            <a:spLocks noGrp="1"/>
          </p:cNvSpPr>
          <p:nvPr>
            <p:ph type="body" idx="1"/>
          </p:nvPr>
        </p:nvSpPr>
        <p:spPr>
          <a:xfrm>
            <a:off x="3556000" y="1804669"/>
            <a:ext cx="11836400" cy="6577332"/>
          </a:xfrm>
          <a:prstGeom prst="rect">
            <a:avLst/>
          </a:prstGeom>
        </p:spPr>
        <p:txBody>
          <a:bodyPr lIns="0" tIns="0" rIns="0" bIns="0" anchor="ctr"/>
          <a:lstStyle>
            <a:lvl1pPr>
              <a:defRPr sz="4800" b="1" i="0">
                <a:solidFill>
                  <a:schemeClr val="bg1"/>
                </a:solidFill>
              </a:defRPr>
            </a:lvl1pPr>
          </a:lstStyle>
          <a:p>
            <a:pPr lvl="0"/>
            <a:r>
              <a:rPr lang="en-US"/>
              <a:t>Edit Master text styles</a:t>
            </a:r>
          </a:p>
        </p:txBody>
      </p:sp>
      <p:sp>
        <p:nvSpPr>
          <p:cNvPr id="10" name="object 5">
            <a:extLst>
              <a:ext uri="{FF2B5EF4-FFF2-40B4-BE49-F238E27FC236}">
                <a16:creationId xmlns:a16="http://schemas.microsoft.com/office/drawing/2014/main" id="{3D4B7669-FE11-C34B-AA73-1780BFEFD19E}"/>
              </a:ext>
            </a:extLst>
          </p:cNvPr>
          <p:cNvSpPr/>
          <p:nvPr userDrawn="1"/>
        </p:nvSpPr>
        <p:spPr>
          <a:xfrm>
            <a:off x="14528800" y="750568"/>
            <a:ext cx="1727200" cy="240031"/>
          </a:xfrm>
          <a:custGeom>
            <a:avLst/>
            <a:gdLst/>
            <a:ahLst/>
            <a:cxnLst/>
            <a:rect l="l" t="t" r="r" b="b"/>
            <a:pathLst>
              <a:path w="6096000" h="203200">
                <a:moveTo>
                  <a:pt x="0" y="203200"/>
                </a:moveTo>
                <a:lnTo>
                  <a:pt x="6096000" y="203200"/>
                </a:lnTo>
                <a:lnTo>
                  <a:pt x="6096000" y="0"/>
                </a:lnTo>
                <a:lnTo>
                  <a:pt x="0" y="0"/>
                </a:lnTo>
                <a:lnTo>
                  <a:pt x="0" y="203200"/>
                </a:lnTo>
                <a:close/>
              </a:path>
            </a:pathLst>
          </a:custGeom>
          <a:solidFill>
            <a:srgbClr val="D1D3D4"/>
          </a:solidFill>
        </p:spPr>
        <p:txBody>
          <a:bodyPr wrap="square" lIns="0" tIns="0" rIns="0" bIns="0" rtlCol="0"/>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and Content - White Glory">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AD28A3B-03DC-3E41-A085-9E86B6F9BF3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06587" y="0"/>
            <a:ext cx="14249400" cy="9144000"/>
          </a:xfrm>
          <a:prstGeom prst="rect">
            <a:avLst/>
          </a:prstGeom>
        </p:spPr>
      </p:pic>
      <p:pic>
        <p:nvPicPr>
          <p:cNvPr id="23" name="Picture 22">
            <a:extLst>
              <a:ext uri="{FF2B5EF4-FFF2-40B4-BE49-F238E27FC236}">
                <a16:creationId xmlns:a16="http://schemas.microsoft.com/office/drawing/2014/main" id="{7B382F4C-D42D-3E40-B287-E0BE1FA0239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9461" y="4019113"/>
            <a:ext cx="1271539" cy="1110769"/>
          </a:xfrm>
          <a:prstGeom prst="rect">
            <a:avLst/>
          </a:prstGeom>
        </p:spPr>
      </p:pic>
      <p:sp>
        <p:nvSpPr>
          <p:cNvPr id="24" name="Holder 2">
            <a:extLst>
              <a:ext uri="{FF2B5EF4-FFF2-40B4-BE49-F238E27FC236}">
                <a16:creationId xmlns:a16="http://schemas.microsoft.com/office/drawing/2014/main" id="{1D413CF6-ED99-9F42-BCF6-9786CB9735BB}"/>
              </a:ext>
            </a:extLst>
          </p:cNvPr>
          <p:cNvSpPr>
            <a:spLocks noGrp="1"/>
          </p:cNvSpPr>
          <p:nvPr>
            <p:ph type="title"/>
          </p:nvPr>
        </p:nvSpPr>
        <p:spPr>
          <a:xfrm>
            <a:off x="7975600" y="568961"/>
            <a:ext cx="6172200" cy="485139"/>
          </a:xfrm>
          <a:prstGeom prst="rect">
            <a:avLst/>
          </a:prstGeom>
        </p:spPr>
        <p:txBody>
          <a:bodyPr lIns="0" tIns="0" rIns="0" bIns="0"/>
          <a:lstStyle>
            <a:lvl1pPr algn="r">
              <a:defRPr sz="3200" b="0" i="0">
                <a:solidFill>
                  <a:srgbClr val="D00000"/>
                </a:solidFill>
                <a:latin typeface="+mn-lt"/>
                <a:cs typeface="Times New Roman"/>
              </a:defRPr>
            </a:lvl1pPr>
          </a:lstStyle>
          <a:p>
            <a:r>
              <a:rPr lang="en-US"/>
              <a:t>Click to edit Master title style</a:t>
            </a:r>
            <a:endParaRPr dirty="0"/>
          </a:p>
        </p:txBody>
      </p:sp>
      <p:sp>
        <p:nvSpPr>
          <p:cNvPr id="25" name="Holder 3">
            <a:extLst>
              <a:ext uri="{FF2B5EF4-FFF2-40B4-BE49-F238E27FC236}">
                <a16:creationId xmlns:a16="http://schemas.microsoft.com/office/drawing/2014/main" id="{D8F191FF-9478-5941-B04B-88C08C936642}"/>
              </a:ext>
            </a:extLst>
          </p:cNvPr>
          <p:cNvSpPr>
            <a:spLocks noGrp="1"/>
          </p:cNvSpPr>
          <p:nvPr>
            <p:ph type="body" idx="1"/>
          </p:nvPr>
        </p:nvSpPr>
        <p:spPr>
          <a:xfrm>
            <a:off x="3556000" y="1741167"/>
            <a:ext cx="11836400" cy="6640833"/>
          </a:xfrm>
          <a:prstGeom prst="rect">
            <a:avLst/>
          </a:prstGeom>
        </p:spPr>
        <p:txBody>
          <a:bodyPr lIns="0" tIns="0" rIns="0" bIns="0" anchor="ctr"/>
          <a:lstStyle>
            <a:lvl1pPr>
              <a:defRPr sz="4800" b="1" i="0">
                <a:solidFill>
                  <a:schemeClr val="tx1"/>
                </a:solidFill>
              </a:defRPr>
            </a:lvl1pPr>
          </a:lstStyle>
          <a:p>
            <a:pPr lvl="0"/>
            <a:r>
              <a:rPr lang="en-US"/>
              <a:t>Edit Master text styles</a:t>
            </a:r>
          </a:p>
        </p:txBody>
      </p:sp>
      <p:sp>
        <p:nvSpPr>
          <p:cNvPr id="7" name="object 5">
            <a:extLst>
              <a:ext uri="{FF2B5EF4-FFF2-40B4-BE49-F238E27FC236}">
                <a16:creationId xmlns:a16="http://schemas.microsoft.com/office/drawing/2014/main" id="{AE2C473B-FBD4-744C-8721-BD11A8CAE3DC}"/>
              </a:ext>
            </a:extLst>
          </p:cNvPr>
          <p:cNvSpPr/>
          <p:nvPr userDrawn="1"/>
        </p:nvSpPr>
        <p:spPr>
          <a:xfrm>
            <a:off x="14528800" y="750568"/>
            <a:ext cx="1727200" cy="240031"/>
          </a:xfrm>
          <a:custGeom>
            <a:avLst/>
            <a:gdLst/>
            <a:ahLst/>
            <a:cxnLst/>
            <a:rect l="l" t="t" r="r" b="b"/>
            <a:pathLst>
              <a:path w="6096000" h="203200">
                <a:moveTo>
                  <a:pt x="0" y="203200"/>
                </a:moveTo>
                <a:lnTo>
                  <a:pt x="6096000" y="203200"/>
                </a:lnTo>
                <a:lnTo>
                  <a:pt x="6096000" y="0"/>
                </a:lnTo>
                <a:lnTo>
                  <a:pt x="0" y="0"/>
                </a:lnTo>
                <a:lnTo>
                  <a:pt x="0" y="203200"/>
                </a:lnTo>
                <a:close/>
              </a:path>
            </a:pathLst>
          </a:custGeom>
          <a:solidFill>
            <a:srgbClr val="D00000"/>
          </a:solidFill>
        </p:spPr>
        <p:txBody>
          <a:bodyPr wrap="square" lIns="0" tIns="0" rIns="0" bIns="0" rtlCol="0"/>
          <a:lstStyle/>
          <a:p>
            <a:endParaRPr/>
          </a:p>
        </p:txBody>
      </p:sp>
    </p:spTree>
    <p:extLst>
      <p:ext uri="{BB962C8B-B14F-4D97-AF65-F5344CB8AC3E}">
        <p14:creationId xmlns:p14="http://schemas.microsoft.com/office/powerpoint/2010/main" val="2183650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6D2750-218D-7944-9273-FB9708C65AEF}"/>
              </a:ext>
            </a:extLst>
          </p:cNvPr>
          <p:cNvSpPr>
            <a:spLocks noGrp="1"/>
          </p:cNvSpPr>
          <p:nvPr>
            <p:ph type="pic" sz="quarter" idx="10"/>
          </p:nvPr>
        </p:nvSpPr>
        <p:spPr>
          <a:xfrm>
            <a:off x="0" y="0"/>
            <a:ext cx="16256000" cy="9144000"/>
          </a:xfrm>
          <a:prstGeom prst="rect">
            <a:avLst/>
          </a:prstGeom>
        </p:spPr>
        <p:txBody>
          <a:bodyPr/>
          <a:lstStyle/>
          <a:p>
            <a:r>
              <a:rPr lang="en-US"/>
              <a:t>Click icon to add picture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3348D41-B992-1349-8476-28FF2B68E3D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1200" y="3581400"/>
            <a:ext cx="2123090" cy="1854652"/>
          </a:xfrm>
          <a:prstGeom prst="rect">
            <a:avLst/>
          </a:prstGeom>
        </p:spPr>
      </p:pic>
    </p:spTree>
    <p:extLst>
      <p:ext uri="{BB962C8B-B14F-4D97-AF65-F5344CB8AC3E}">
        <p14:creationId xmlns:p14="http://schemas.microsoft.com/office/powerpoint/2010/main" val="25821358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2_Section Header">
  <p:cSld name="2_Section Header">
    <p:spTree>
      <p:nvGrpSpPr>
        <p:cNvPr id="1" name="Shape 14"/>
        <p:cNvGrpSpPr/>
        <p:nvPr/>
      </p:nvGrpSpPr>
      <p:grpSpPr>
        <a:xfrm>
          <a:off x="0" y="0"/>
          <a:ext cx="0" cy="0"/>
          <a:chOff x="0" y="0"/>
          <a:chExt cx="0" cy="0"/>
        </a:xfrm>
      </p:grpSpPr>
      <p:pic>
        <p:nvPicPr>
          <p:cNvPr id="15" name="Google Shape;15;p28" descr="Network Technology Background"/>
          <p:cNvPicPr preferRelativeResize="0"/>
          <p:nvPr/>
        </p:nvPicPr>
        <p:blipFill rotWithShape="1">
          <a:blip r:embed="rId2">
            <a:alphaModFix/>
          </a:blip>
          <a:srcRect/>
          <a:stretch/>
        </p:blipFill>
        <p:spPr>
          <a:xfrm>
            <a:off x="2" y="0"/>
            <a:ext cx="16255999" cy="9144000"/>
          </a:xfrm>
          <a:prstGeom prst="rect">
            <a:avLst/>
          </a:prstGeom>
          <a:noFill/>
          <a:ln>
            <a:noFill/>
          </a:ln>
        </p:spPr>
      </p:pic>
      <p:sp>
        <p:nvSpPr>
          <p:cNvPr id="16" name="Google Shape;16;p28"/>
          <p:cNvSpPr/>
          <p:nvPr/>
        </p:nvSpPr>
        <p:spPr>
          <a:xfrm>
            <a:off x="12315" y="5820699"/>
            <a:ext cx="16256000" cy="3323296"/>
          </a:xfrm>
          <a:prstGeom prst="rect">
            <a:avLst/>
          </a:prstGeom>
          <a:solidFill>
            <a:schemeClr val="dk1">
              <a:alpha val="40000"/>
            </a:schemeClr>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2400" b="0" i="0" u="none" strike="noStrike" cap="none">
              <a:solidFill>
                <a:schemeClr val="lt1"/>
              </a:solidFill>
              <a:latin typeface="Open Sans"/>
              <a:ea typeface="Open Sans"/>
              <a:cs typeface="Open Sans"/>
              <a:sym typeface="Open Sans"/>
            </a:endParaRPr>
          </a:p>
        </p:txBody>
      </p:sp>
      <p:sp>
        <p:nvSpPr>
          <p:cNvPr id="17" name="Google Shape;17;p28"/>
          <p:cNvSpPr txBox="1"/>
          <p:nvPr/>
        </p:nvSpPr>
        <p:spPr>
          <a:xfrm>
            <a:off x="0" y="0"/>
            <a:ext cx="16256000" cy="0"/>
          </a:xfrm>
          <a:prstGeom prst="rect">
            <a:avLst/>
          </a:prstGeom>
          <a:noFill/>
          <a:ln>
            <a:noFill/>
          </a:ln>
        </p:spPr>
        <p:txBody>
          <a:bodyPr spcFirstLastPara="1" wrap="square" lIns="121900" tIns="60933" rIns="121900" bIns="60933" anchor="t" anchorCtr="0">
            <a:noAutofit/>
          </a:bodyPr>
          <a:lstStyle/>
          <a:p>
            <a:pPr marL="0" marR="0" lvl="0" indent="0" algn="l" rtl="0">
              <a:spcBef>
                <a:spcPts val="0"/>
              </a:spcBef>
              <a:spcAft>
                <a:spcPts val="0"/>
              </a:spcAft>
              <a:buNone/>
            </a:pPr>
            <a:endParaRPr sz="2400">
              <a:solidFill>
                <a:schemeClr val="dk1"/>
              </a:solidFill>
              <a:latin typeface="Open Sans"/>
              <a:ea typeface="Open Sans"/>
              <a:cs typeface="Open Sans"/>
              <a:sym typeface="Open Sans"/>
            </a:endParaRPr>
          </a:p>
        </p:txBody>
      </p:sp>
      <p:sp>
        <p:nvSpPr>
          <p:cNvPr id="18" name="Google Shape;18;p28"/>
          <p:cNvSpPr txBox="1"/>
          <p:nvPr/>
        </p:nvSpPr>
        <p:spPr>
          <a:xfrm>
            <a:off x="0" y="0"/>
            <a:ext cx="16256000" cy="0"/>
          </a:xfrm>
          <a:prstGeom prst="rect">
            <a:avLst/>
          </a:prstGeom>
          <a:noFill/>
          <a:ln>
            <a:noFill/>
          </a:ln>
        </p:spPr>
        <p:txBody>
          <a:bodyPr spcFirstLastPara="1" wrap="square" lIns="121900" tIns="60933" rIns="121900" bIns="60933" anchor="t" anchorCtr="0">
            <a:noAutofit/>
          </a:bodyPr>
          <a:lstStyle/>
          <a:p>
            <a:pPr marL="0" marR="0" lvl="0" indent="0" algn="l" rtl="0">
              <a:spcBef>
                <a:spcPts val="0"/>
              </a:spcBef>
              <a:spcAft>
                <a:spcPts val="0"/>
              </a:spcAft>
              <a:buNone/>
            </a:pPr>
            <a:endParaRPr sz="2400">
              <a:solidFill>
                <a:schemeClr val="dk1"/>
              </a:solidFill>
              <a:latin typeface="Open Sans"/>
              <a:ea typeface="Open Sans"/>
              <a:cs typeface="Open Sans"/>
              <a:sym typeface="Open Sans"/>
            </a:endParaRPr>
          </a:p>
        </p:txBody>
      </p:sp>
      <p:sp>
        <p:nvSpPr>
          <p:cNvPr id="19" name="Google Shape;19;p28"/>
          <p:cNvSpPr txBox="1">
            <a:spLocks noGrp="1"/>
          </p:cNvSpPr>
          <p:nvPr>
            <p:ph type="body" idx="1"/>
          </p:nvPr>
        </p:nvSpPr>
        <p:spPr>
          <a:xfrm>
            <a:off x="822028" y="6903227"/>
            <a:ext cx="13130784" cy="1158240"/>
          </a:xfrm>
          <a:prstGeom prst="rect">
            <a:avLst/>
          </a:prstGeom>
          <a:noFill/>
          <a:ln>
            <a:noFill/>
          </a:ln>
        </p:spPr>
        <p:txBody>
          <a:bodyPr spcFirstLastPara="1" wrap="square" lIns="0" tIns="45700" rIns="0" bIns="45700" anchor="b" anchorCtr="0">
            <a:noAutofit/>
          </a:bodyPr>
          <a:lstStyle>
            <a:lvl1pPr marL="609585" lvl="0" indent="-304792" algn="l">
              <a:lnSpc>
                <a:spcPct val="90000"/>
              </a:lnSpc>
              <a:spcBef>
                <a:spcPts val="1333"/>
              </a:spcBef>
              <a:spcAft>
                <a:spcPts val="0"/>
              </a:spcAft>
              <a:buClr>
                <a:srgbClr val="BFBFBF"/>
              </a:buClr>
              <a:buSzPts val="2800"/>
              <a:buFont typeface="Open Sans Light"/>
              <a:buNone/>
              <a:defRPr sz="3733" b="0" i="0">
                <a:solidFill>
                  <a:srgbClr val="BFBFBF"/>
                </a:solidFill>
                <a:latin typeface="Open Sans Light"/>
                <a:ea typeface="Open Sans Light"/>
                <a:cs typeface="Open Sans Light"/>
                <a:sym typeface="Open Sans Light"/>
              </a:defRPr>
            </a:lvl1pPr>
            <a:lvl2pPr marL="1219170" lvl="1" indent="-304792" algn="l">
              <a:lnSpc>
                <a:spcPct val="90000"/>
              </a:lnSpc>
              <a:spcBef>
                <a:spcPts val="667"/>
              </a:spcBef>
              <a:spcAft>
                <a:spcPts val="0"/>
              </a:spcAft>
              <a:buClr>
                <a:schemeClr val="lt1"/>
              </a:buClr>
              <a:buSzPts val="2400"/>
              <a:buFont typeface="Open Sans"/>
              <a:buNone/>
              <a:defRPr/>
            </a:lvl2pPr>
            <a:lvl3pPr marL="1828754" lvl="2" indent="-304792" algn="l">
              <a:lnSpc>
                <a:spcPct val="90000"/>
              </a:lnSpc>
              <a:spcBef>
                <a:spcPts val="667"/>
              </a:spcBef>
              <a:spcAft>
                <a:spcPts val="0"/>
              </a:spcAft>
              <a:buClr>
                <a:schemeClr val="lt1"/>
              </a:buClr>
              <a:buSzPts val="2000"/>
              <a:buFont typeface="Open Sans"/>
              <a:buNone/>
              <a:defRPr/>
            </a:lvl3pPr>
            <a:lvl4pPr marL="2438339" lvl="3" indent="-304792" algn="l">
              <a:lnSpc>
                <a:spcPct val="90000"/>
              </a:lnSpc>
              <a:spcBef>
                <a:spcPts val="667"/>
              </a:spcBef>
              <a:spcAft>
                <a:spcPts val="0"/>
              </a:spcAft>
              <a:buClr>
                <a:schemeClr val="lt1"/>
              </a:buClr>
              <a:buSzPts val="1800"/>
              <a:buFont typeface="Open Sans"/>
              <a:buNone/>
              <a:defRPr/>
            </a:lvl4pPr>
            <a:lvl5pPr marL="3047924" lvl="4" indent="-304792" algn="l">
              <a:lnSpc>
                <a:spcPct val="90000"/>
              </a:lnSpc>
              <a:spcBef>
                <a:spcPts val="667"/>
              </a:spcBef>
              <a:spcAft>
                <a:spcPts val="0"/>
              </a:spcAft>
              <a:buClr>
                <a:schemeClr val="lt1"/>
              </a:buClr>
              <a:buSzPts val="1800"/>
              <a:buFont typeface="Open Sans"/>
              <a:buNone/>
              <a:defRPr/>
            </a:lvl5pPr>
            <a:lvl6pPr marL="3657509" lvl="5" indent="-457189" algn="l">
              <a:lnSpc>
                <a:spcPct val="90000"/>
              </a:lnSpc>
              <a:spcBef>
                <a:spcPts val="667"/>
              </a:spcBef>
              <a:spcAft>
                <a:spcPts val="0"/>
              </a:spcAft>
              <a:buClr>
                <a:schemeClr val="dk1"/>
              </a:buClr>
              <a:buSzPts val="1800"/>
              <a:buChar char="•"/>
              <a:defRPr/>
            </a:lvl6pPr>
            <a:lvl7pPr marL="4267093" lvl="6" indent="-457189" algn="l">
              <a:lnSpc>
                <a:spcPct val="90000"/>
              </a:lnSpc>
              <a:spcBef>
                <a:spcPts val="667"/>
              </a:spcBef>
              <a:spcAft>
                <a:spcPts val="0"/>
              </a:spcAft>
              <a:buClr>
                <a:schemeClr val="dk1"/>
              </a:buClr>
              <a:buSzPts val="1800"/>
              <a:buChar char="•"/>
              <a:defRPr/>
            </a:lvl7pPr>
            <a:lvl8pPr marL="4876678" lvl="7" indent="-457189" algn="l">
              <a:lnSpc>
                <a:spcPct val="90000"/>
              </a:lnSpc>
              <a:spcBef>
                <a:spcPts val="667"/>
              </a:spcBef>
              <a:spcAft>
                <a:spcPts val="0"/>
              </a:spcAft>
              <a:buClr>
                <a:schemeClr val="dk1"/>
              </a:buClr>
              <a:buSzPts val="1800"/>
              <a:buChar char="•"/>
              <a:defRPr/>
            </a:lvl8pPr>
            <a:lvl9pPr marL="5486263" lvl="8" indent="-457189" algn="l">
              <a:lnSpc>
                <a:spcPct val="90000"/>
              </a:lnSpc>
              <a:spcBef>
                <a:spcPts val="667"/>
              </a:spcBef>
              <a:spcAft>
                <a:spcPts val="0"/>
              </a:spcAft>
              <a:buClr>
                <a:schemeClr val="dk1"/>
              </a:buClr>
              <a:buSzPts val="1800"/>
              <a:buChar char="•"/>
              <a:defRPr/>
            </a:lvl9pPr>
          </a:lstStyle>
          <a:p>
            <a:endParaRPr/>
          </a:p>
        </p:txBody>
      </p:sp>
      <p:sp>
        <p:nvSpPr>
          <p:cNvPr id="20" name="Google Shape;20;p28"/>
          <p:cNvSpPr txBox="1">
            <a:spLocks noGrp="1"/>
          </p:cNvSpPr>
          <p:nvPr>
            <p:ph type="sldNum" idx="12"/>
          </p:nvPr>
        </p:nvSpPr>
        <p:spPr>
          <a:xfrm>
            <a:off x="12702420" y="8473724"/>
            <a:ext cx="3214915" cy="486833"/>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1" name="Google Shape;21;p28"/>
          <p:cNvSpPr txBox="1">
            <a:spLocks noGrp="1"/>
          </p:cNvSpPr>
          <p:nvPr>
            <p:ph type="ctrTitle"/>
          </p:nvPr>
        </p:nvSpPr>
        <p:spPr>
          <a:xfrm>
            <a:off x="822028" y="1496484"/>
            <a:ext cx="5364480" cy="4272179"/>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accent2"/>
              </a:buClr>
              <a:buSzPts val="4400"/>
              <a:buFont typeface="Open Sans"/>
              <a:buNone/>
              <a:defRPr>
                <a:solidFill>
                  <a:schemeClr val="accent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350716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666"/>
        <p:cNvGrpSpPr/>
        <p:nvPr/>
      </p:nvGrpSpPr>
      <p:grpSpPr>
        <a:xfrm>
          <a:off x="0" y="0"/>
          <a:ext cx="0" cy="0"/>
          <a:chOff x="0" y="0"/>
          <a:chExt cx="0" cy="0"/>
        </a:xfrm>
      </p:grpSpPr>
      <p:sp>
        <p:nvSpPr>
          <p:cNvPr id="667" name="Google Shape;667;p30"/>
          <p:cNvSpPr/>
          <p:nvPr/>
        </p:nvSpPr>
        <p:spPr>
          <a:xfrm rot="10800000">
            <a:off x="-218831" y="-2"/>
            <a:ext cx="16474827" cy="8351663"/>
          </a:xfrm>
          <a:prstGeom prst="rect">
            <a:avLst/>
          </a:prstGeom>
          <a:solidFill>
            <a:schemeClr val="lt1"/>
          </a:solidFill>
          <a:ln>
            <a:noFill/>
          </a:ln>
        </p:spPr>
        <p:txBody>
          <a:bodyPr spcFirstLastPara="1" wrap="square" lIns="121900" tIns="60933" rIns="121900" bIns="60933"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668" name="Google Shape;668;p30"/>
          <p:cNvSpPr txBox="1">
            <a:spLocks noGrp="1"/>
          </p:cNvSpPr>
          <p:nvPr>
            <p:ph type="title"/>
          </p:nvPr>
        </p:nvSpPr>
        <p:spPr>
          <a:xfrm>
            <a:off x="1119718" y="486834"/>
            <a:ext cx="11273367" cy="176741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6"/>
              </a:buClr>
              <a:buSzPts val="4400"/>
              <a:buFont typeface="Play"/>
              <a:buNone/>
              <a:defRPr>
                <a:solidFill>
                  <a:schemeClr val="accent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9" name="Google Shape;669;p30"/>
          <p:cNvSpPr txBox="1">
            <a:spLocks noGrp="1"/>
          </p:cNvSpPr>
          <p:nvPr>
            <p:ph type="body" idx="1"/>
          </p:nvPr>
        </p:nvSpPr>
        <p:spPr>
          <a:xfrm>
            <a:off x="1119718" y="2241551"/>
            <a:ext cx="5486401" cy="1098549"/>
          </a:xfrm>
          <a:prstGeom prst="rect">
            <a:avLst/>
          </a:prstGeom>
          <a:noFill/>
          <a:ln>
            <a:noFill/>
          </a:ln>
        </p:spPr>
        <p:txBody>
          <a:bodyPr spcFirstLastPara="1" wrap="square" lIns="91425" tIns="45700" rIns="91425" bIns="45700" anchor="b" anchorCtr="0">
            <a:normAutofit/>
          </a:bodyPr>
          <a:lstStyle>
            <a:lvl1pPr marL="609585" lvl="0" indent="-304792" algn="l">
              <a:lnSpc>
                <a:spcPct val="90000"/>
              </a:lnSpc>
              <a:spcBef>
                <a:spcPts val="1333"/>
              </a:spcBef>
              <a:spcAft>
                <a:spcPts val="0"/>
              </a:spcAft>
              <a:buClr>
                <a:srgbClr val="0C3512"/>
              </a:buClr>
              <a:buSzPts val="2400"/>
              <a:buNone/>
              <a:defRPr sz="3200" b="1">
                <a:solidFill>
                  <a:srgbClr val="0C3512"/>
                </a:solidFill>
              </a:defRPr>
            </a:lvl1pPr>
            <a:lvl2pPr marL="1219170" lvl="1" indent="-304792" algn="l">
              <a:lnSpc>
                <a:spcPct val="90000"/>
              </a:lnSpc>
              <a:spcBef>
                <a:spcPts val="667"/>
              </a:spcBef>
              <a:spcAft>
                <a:spcPts val="0"/>
              </a:spcAft>
              <a:buClr>
                <a:schemeClr val="dk1"/>
              </a:buClr>
              <a:buSzPts val="2000"/>
              <a:buNone/>
              <a:defRPr sz="2667" b="1"/>
            </a:lvl2pPr>
            <a:lvl3pPr marL="1828754" lvl="2" indent="-304792" algn="l">
              <a:lnSpc>
                <a:spcPct val="90000"/>
              </a:lnSpc>
              <a:spcBef>
                <a:spcPts val="667"/>
              </a:spcBef>
              <a:spcAft>
                <a:spcPts val="0"/>
              </a:spcAft>
              <a:buClr>
                <a:schemeClr val="dk1"/>
              </a:buClr>
              <a:buSzPts val="1800"/>
              <a:buNone/>
              <a:defRPr sz="2400" b="1"/>
            </a:lvl3pPr>
            <a:lvl4pPr marL="2438339" lvl="3" indent="-304792" algn="l">
              <a:lnSpc>
                <a:spcPct val="90000"/>
              </a:lnSpc>
              <a:spcBef>
                <a:spcPts val="667"/>
              </a:spcBef>
              <a:spcAft>
                <a:spcPts val="0"/>
              </a:spcAft>
              <a:buClr>
                <a:schemeClr val="dk1"/>
              </a:buClr>
              <a:buSzPts val="1600"/>
              <a:buNone/>
              <a:defRPr sz="2133" b="1"/>
            </a:lvl4pPr>
            <a:lvl5pPr marL="3047924" lvl="4" indent="-304792" algn="l">
              <a:lnSpc>
                <a:spcPct val="90000"/>
              </a:lnSpc>
              <a:spcBef>
                <a:spcPts val="667"/>
              </a:spcBef>
              <a:spcAft>
                <a:spcPts val="0"/>
              </a:spcAft>
              <a:buClr>
                <a:schemeClr val="dk1"/>
              </a:buClr>
              <a:buSzPts val="1600"/>
              <a:buNone/>
              <a:defRPr sz="2133" b="1"/>
            </a:lvl5pPr>
            <a:lvl6pPr marL="3657509" lvl="5" indent="-304792" algn="l">
              <a:lnSpc>
                <a:spcPct val="90000"/>
              </a:lnSpc>
              <a:spcBef>
                <a:spcPts val="667"/>
              </a:spcBef>
              <a:spcAft>
                <a:spcPts val="0"/>
              </a:spcAft>
              <a:buClr>
                <a:schemeClr val="dk1"/>
              </a:buClr>
              <a:buSzPts val="1600"/>
              <a:buNone/>
              <a:defRPr sz="2133" b="1"/>
            </a:lvl6pPr>
            <a:lvl7pPr marL="4267093" lvl="6" indent="-304792" algn="l">
              <a:lnSpc>
                <a:spcPct val="90000"/>
              </a:lnSpc>
              <a:spcBef>
                <a:spcPts val="667"/>
              </a:spcBef>
              <a:spcAft>
                <a:spcPts val="0"/>
              </a:spcAft>
              <a:buClr>
                <a:schemeClr val="dk1"/>
              </a:buClr>
              <a:buSzPts val="1600"/>
              <a:buNone/>
              <a:defRPr sz="2133" b="1"/>
            </a:lvl7pPr>
            <a:lvl8pPr marL="4876678" lvl="7" indent="-304792" algn="l">
              <a:lnSpc>
                <a:spcPct val="90000"/>
              </a:lnSpc>
              <a:spcBef>
                <a:spcPts val="667"/>
              </a:spcBef>
              <a:spcAft>
                <a:spcPts val="0"/>
              </a:spcAft>
              <a:buClr>
                <a:schemeClr val="dk1"/>
              </a:buClr>
              <a:buSzPts val="1600"/>
              <a:buNone/>
              <a:defRPr sz="2133" b="1"/>
            </a:lvl8pPr>
            <a:lvl9pPr marL="5486263" lvl="8" indent="-304792" algn="l">
              <a:lnSpc>
                <a:spcPct val="90000"/>
              </a:lnSpc>
              <a:spcBef>
                <a:spcPts val="667"/>
              </a:spcBef>
              <a:spcAft>
                <a:spcPts val="0"/>
              </a:spcAft>
              <a:buClr>
                <a:schemeClr val="dk1"/>
              </a:buClr>
              <a:buSzPts val="1600"/>
              <a:buNone/>
              <a:defRPr sz="2133" b="1"/>
            </a:lvl9pPr>
          </a:lstStyle>
          <a:p>
            <a:endParaRPr/>
          </a:p>
        </p:txBody>
      </p:sp>
      <p:sp>
        <p:nvSpPr>
          <p:cNvPr id="670" name="Google Shape;670;p30"/>
          <p:cNvSpPr txBox="1">
            <a:spLocks noGrp="1"/>
          </p:cNvSpPr>
          <p:nvPr>
            <p:ph type="body" idx="2"/>
          </p:nvPr>
        </p:nvSpPr>
        <p:spPr>
          <a:xfrm>
            <a:off x="1119718" y="3340100"/>
            <a:ext cx="5486401" cy="4912784"/>
          </a:xfrm>
          <a:prstGeom prst="rect">
            <a:avLst/>
          </a:prstGeom>
          <a:noFill/>
          <a:ln>
            <a:noFill/>
          </a:ln>
        </p:spPr>
        <p:txBody>
          <a:bodyPr spcFirstLastPara="1" wrap="square" lIns="91425" tIns="45700" rIns="91425" bIns="45700" anchor="t" anchorCtr="0">
            <a:normAutofit/>
          </a:bodyPr>
          <a:lstStyle>
            <a:lvl1pPr marL="609585" lvl="0" indent="-541853" algn="l">
              <a:lnSpc>
                <a:spcPct val="90000"/>
              </a:lnSpc>
              <a:spcBef>
                <a:spcPts val="1333"/>
              </a:spcBef>
              <a:spcAft>
                <a:spcPts val="0"/>
              </a:spcAft>
              <a:buClr>
                <a:schemeClr val="accent6"/>
              </a:buClr>
              <a:buSzPts val="2800"/>
              <a:buChar char="•"/>
              <a:defRPr>
                <a:solidFill>
                  <a:schemeClr val="accent6"/>
                </a:solidFill>
              </a:defRPr>
            </a:lvl1pPr>
            <a:lvl2pPr marL="1219170" lvl="1" indent="-507987" algn="l">
              <a:lnSpc>
                <a:spcPct val="90000"/>
              </a:lnSpc>
              <a:spcBef>
                <a:spcPts val="667"/>
              </a:spcBef>
              <a:spcAft>
                <a:spcPts val="0"/>
              </a:spcAft>
              <a:buClr>
                <a:schemeClr val="accent6"/>
              </a:buClr>
              <a:buSzPts val="2400"/>
              <a:buChar char="•"/>
              <a:defRPr>
                <a:solidFill>
                  <a:schemeClr val="accent6"/>
                </a:solidFill>
              </a:defRPr>
            </a:lvl2pPr>
            <a:lvl3pPr marL="1828754" lvl="2" indent="-474121" algn="l">
              <a:lnSpc>
                <a:spcPct val="90000"/>
              </a:lnSpc>
              <a:spcBef>
                <a:spcPts val="667"/>
              </a:spcBef>
              <a:spcAft>
                <a:spcPts val="0"/>
              </a:spcAft>
              <a:buClr>
                <a:schemeClr val="accent6"/>
              </a:buClr>
              <a:buSzPts val="2000"/>
              <a:buChar char="•"/>
              <a:defRPr>
                <a:solidFill>
                  <a:schemeClr val="accent6"/>
                </a:solidFill>
              </a:defRPr>
            </a:lvl3pPr>
            <a:lvl4pPr marL="2438339" lvl="3" indent="-457189" algn="l">
              <a:lnSpc>
                <a:spcPct val="90000"/>
              </a:lnSpc>
              <a:spcBef>
                <a:spcPts val="667"/>
              </a:spcBef>
              <a:spcAft>
                <a:spcPts val="0"/>
              </a:spcAft>
              <a:buClr>
                <a:schemeClr val="accent6"/>
              </a:buClr>
              <a:buSzPts val="1800"/>
              <a:buChar char="•"/>
              <a:defRPr>
                <a:solidFill>
                  <a:schemeClr val="accent6"/>
                </a:solidFill>
              </a:defRPr>
            </a:lvl4pPr>
            <a:lvl5pPr marL="3047924" lvl="4" indent="-457189" algn="l">
              <a:lnSpc>
                <a:spcPct val="90000"/>
              </a:lnSpc>
              <a:spcBef>
                <a:spcPts val="667"/>
              </a:spcBef>
              <a:spcAft>
                <a:spcPts val="0"/>
              </a:spcAft>
              <a:buClr>
                <a:schemeClr val="accent6"/>
              </a:buClr>
              <a:buSzPts val="1800"/>
              <a:buChar char="•"/>
              <a:defRPr>
                <a:solidFill>
                  <a:schemeClr val="accent6"/>
                </a:solidFill>
              </a:defRPr>
            </a:lvl5pPr>
            <a:lvl6pPr marL="3657509" lvl="5" indent="-457189" algn="l">
              <a:lnSpc>
                <a:spcPct val="90000"/>
              </a:lnSpc>
              <a:spcBef>
                <a:spcPts val="667"/>
              </a:spcBef>
              <a:spcAft>
                <a:spcPts val="0"/>
              </a:spcAft>
              <a:buClr>
                <a:schemeClr val="dk1"/>
              </a:buClr>
              <a:buSzPts val="1800"/>
              <a:buChar char="•"/>
              <a:defRPr/>
            </a:lvl6pPr>
            <a:lvl7pPr marL="4267093" lvl="6" indent="-457189" algn="l">
              <a:lnSpc>
                <a:spcPct val="90000"/>
              </a:lnSpc>
              <a:spcBef>
                <a:spcPts val="667"/>
              </a:spcBef>
              <a:spcAft>
                <a:spcPts val="0"/>
              </a:spcAft>
              <a:buClr>
                <a:schemeClr val="dk1"/>
              </a:buClr>
              <a:buSzPts val="1800"/>
              <a:buChar char="•"/>
              <a:defRPr/>
            </a:lvl7pPr>
            <a:lvl8pPr marL="4876678" lvl="7" indent="-457189" algn="l">
              <a:lnSpc>
                <a:spcPct val="90000"/>
              </a:lnSpc>
              <a:spcBef>
                <a:spcPts val="667"/>
              </a:spcBef>
              <a:spcAft>
                <a:spcPts val="0"/>
              </a:spcAft>
              <a:buClr>
                <a:schemeClr val="dk1"/>
              </a:buClr>
              <a:buSzPts val="1800"/>
              <a:buChar char="•"/>
              <a:defRPr/>
            </a:lvl8pPr>
            <a:lvl9pPr marL="5486263" lvl="8" indent="-457189" algn="l">
              <a:lnSpc>
                <a:spcPct val="90000"/>
              </a:lnSpc>
              <a:spcBef>
                <a:spcPts val="667"/>
              </a:spcBef>
              <a:spcAft>
                <a:spcPts val="0"/>
              </a:spcAft>
              <a:buClr>
                <a:schemeClr val="dk1"/>
              </a:buClr>
              <a:buSzPts val="1800"/>
              <a:buChar char="•"/>
              <a:defRPr/>
            </a:lvl9pPr>
          </a:lstStyle>
          <a:p>
            <a:endParaRPr/>
          </a:p>
        </p:txBody>
      </p:sp>
      <p:sp>
        <p:nvSpPr>
          <p:cNvPr id="671" name="Google Shape;671;p30"/>
          <p:cNvSpPr txBox="1">
            <a:spLocks noGrp="1"/>
          </p:cNvSpPr>
          <p:nvPr>
            <p:ph type="dt" idx="10"/>
          </p:nvPr>
        </p:nvSpPr>
        <p:spPr>
          <a:xfrm>
            <a:off x="1589553" y="8475134"/>
            <a:ext cx="3657600" cy="4868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2" name="Google Shape;672;p30"/>
          <p:cNvSpPr txBox="1">
            <a:spLocks noGrp="1"/>
          </p:cNvSpPr>
          <p:nvPr>
            <p:ph type="ftr" idx="11"/>
          </p:nvPr>
        </p:nvSpPr>
        <p:spPr>
          <a:xfrm>
            <a:off x="5384800" y="8475134"/>
            <a:ext cx="5486400" cy="4868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3" name="Google Shape;673;p30"/>
          <p:cNvSpPr txBox="1">
            <a:spLocks noGrp="1"/>
          </p:cNvSpPr>
          <p:nvPr>
            <p:ph type="sldNum" idx="12"/>
          </p:nvPr>
        </p:nvSpPr>
        <p:spPr>
          <a:xfrm>
            <a:off x="12248445" y="8475134"/>
            <a:ext cx="3657600" cy="4868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600">
                <a:solidFill>
                  <a:schemeClr val="lt1"/>
                </a:solidFill>
                <a:latin typeface="Arial"/>
                <a:ea typeface="Arial"/>
                <a:cs typeface="Arial"/>
                <a:sym typeface="Arial"/>
              </a:defRPr>
            </a:lvl1pPr>
            <a:lvl2pPr marL="0" lvl="1" indent="0" algn="r">
              <a:spcBef>
                <a:spcPts val="0"/>
              </a:spcBef>
              <a:buNone/>
              <a:defRPr sz="1600">
                <a:solidFill>
                  <a:schemeClr val="lt1"/>
                </a:solidFill>
                <a:latin typeface="Arial"/>
                <a:ea typeface="Arial"/>
                <a:cs typeface="Arial"/>
                <a:sym typeface="Arial"/>
              </a:defRPr>
            </a:lvl2pPr>
            <a:lvl3pPr marL="0" lvl="2" indent="0" algn="r">
              <a:spcBef>
                <a:spcPts val="0"/>
              </a:spcBef>
              <a:buNone/>
              <a:defRPr sz="1600">
                <a:solidFill>
                  <a:schemeClr val="lt1"/>
                </a:solidFill>
                <a:latin typeface="Arial"/>
                <a:ea typeface="Arial"/>
                <a:cs typeface="Arial"/>
                <a:sym typeface="Arial"/>
              </a:defRPr>
            </a:lvl3pPr>
            <a:lvl4pPr marL="0" lvl="3" indent="0" algn="r">
              <a:spcBef>
                <a:spcPts val="0"/>
              </a:spcBef>
              <a:buNone/>
              <a:defRPr sz="1600">
                <a:solidFill>
                  <a:schemeClr val="lt1"/>
                </a:solidFill>
                <a:latin typeface="Arial"/>
                <a:ea typeface="Arial"/>
                <a:cs typeface="Arial"/>
                <a:sym typeface="Arial"/>
              </a:defRPr>
            </a:lvl4pPr>
            <a:lvl5pPr marL="0" lvl="4" indent="0" algn="r">
              <a:spcBef>
                <a:spcPts val="0"/>
              </a:spcBef>
              <a:buNone/>
              <a:defRPr sz="1600">
                <a:solidFill>
                  <a:schemeClr val="lt1"/>
                </a:solidFill>
                <a:latin typeface="Arial"/>
                <a:ea typeface="Arial"/>
                <a:cs typeface="Arial"/>
                <a:sym typeface="Arial"/>
              </a:defRPr>
            </a:lvl5pPr>
            <a:lvl6pPr marL="0" lvl="5" indent="0" algn="r">
              <a:spcBef>
                <a:spcPts val="0"/>
              </a:spcBef>
              <a:buNone/>
              <a:defRPr sz="1600">
                <a:solidFill>
                  <a:schemeClr val="lt1"/>
                </a:solidFill>
                <a:latin typeface="Arial"/>
                <a:ea typeface="Arial"/>
                <a:cs typeface="Arial"/>
                <a:sym typeface="Arial"/>
              </a:defRPr>
            </a:lvl6pPr>
            <a:lvl7pPr marL="0" lvl="6" indent="0" algn="r">
              <a:spcBef>
                <a:spcPts val="0"/>
              </a:spcBef>
              <a:buNone/>
              <a:defRPr sz="1600">
                <a:solidFill>
                  <a:schemeClr val="lt1"/>
                </a:solidFill>
                <a:latin typeface="Arial"/>
                <a:ea typeface="Arial"/>
                <a:cs typeface="Arial"/>
                <a:sym typeface="Arial"/>
              </a:defRPr>
            </a:lvl7pPr>
            <a:lvl8pPr marL="0" lvl="7" indent="0" algn="r">
              <a:spcBef>
                <a:spcPts val="0"/>
              </a:spcBef>
              <a:buNone/>
              <a:defRPr sz="1600">
                <a:solidFill>
                  <a:schemeClr val="lt1"/>
                </a:solidFill>
                <a:latin typeface="Arial"/>
                <a:ea typeface="Arial"/>
                <a:cs typeface="Arial"/>
                <a:sym typeface="Arial"/>
              </a:defRPr>
            </a:lvl8pPr>
            <a:lvl9pPr marL="0" lvl="8" indent="0" algn="r">
              <a:spcBef>
                <a:spcPts val="0"/>
              </a:spcBef>
              <a:buNone/>
              <a:defRPr sz="1600">
                <a:solidFill>
                  <a:schemeClr val="lt1"/>
                </a:solidFill>
                <a:latin typeface="Arial"/>
                <a:ea typeface="Arial"/>
                <a:cs typeface="Arial"/>
                <a:sym typeface="Arial"/>
              </a:defRPr>
            </a:lvl9pPr>
          </a:lstStyle>
          <a:p>
            <a:fld id="{00000000-1234-1234-1234-123412341234}" type="slidenum">
              <a:rPr lang="en-US" smtClean="0"/>
              <a:pPr/>
              <a:t>‹#›</a:t>
            </a:fld>
            <a:endParaRPr lang="en-US"/>
          </a:p>
        </p:txBody>
      </p:sp>
      <p:sp>
        <p:nvSpPr>
          <p:cNvPr id="674" name="Google Shape;674;p30"/>
          <p:cNvSpPr txBox="1">
            <a:spLocks noGrp="1"/>
          </p:cNvSpPr>
          <p:nvPr>
            <p:ph type="body" idx="3"/>
          </p:nvPr>
        </p:nvSpPr>
        <p:spPr>
          <a:xfrm>
            <a:off x="6906684" y="2241551"/>
            <a:ext cx="5486401" cy="1098549"/>
          </a:xfrm>
          <a:prstGeom prst="rect">
            <a:avLst/>
          </a:prstGeom>
          <a:noFill/>
          <a:ln>
            <a:noFill/>
          </a:ln>
        </p:spPr>
        <p:txBody>
          <a:bodyPr spcFirstLastPara="1" wrap="square" lIns="91425" tIns="45700" rIns="91425" bIns="45700" anchor="b" anchorCtr="0">
            <a:normAutofit/>
          </a:bodyPr>
          <a:lstStyle>
            <a:lvl1pPr marL="609585" lvl="0" indent="-304792" algn="l">
              <a:lnSpc>
                <a:spcPct val="90000"/>
              </a:lnSpc>
              <a:spcBef>
                <a:spcPts val="1333"/>
              </a:spcBef>
              <a:spcAft>
                <a:spcPts val="0"/>
              </a:spcAft>
              <a:buClr>
                <a:srgbClr val="0C3512"/>
              </a:buClr>
              <a:buSzPts val="2400"/>
              <a:buNone/>
              <a:defRPr sz="3200" b="1">
                <a:solidFill>
                  <a:srgbClr val="0C3512"/>
                </a:solidFill>
              </a:defRPr>
            </a:lvl1pPr>
            <a:lvl2pPr marL="1219170" lvl="1" indent="-304792" algn="l">
              <a:lnSpc>
                <a:spcPct val="90000"/>
              </a:lnSpc>
              <a:spcBef>
                <a:spcPts val="667"/>
              </a:spcBef>
              <a:spcAft>
                <a:spcPts val="0"/>
              </a:spcAft>
              <a:buClr>
                <a:schemeClr val="dk1"/>
              </a:buClr>
              <a:buSzPts val="2000"/>
              <a:buNone/>
              <a:defRPr sz="2667" b="1"/>
            </a:lvl2pPr>
            <a:lvl3pPr marL="1828754" lvl="2" indent="-304792" algn="l">
              <a:lnSpc>
                <a:spcPct val="90000"/>
              </a:lnSpc>
              <a:spcBef>
                <a:spcPts val="667"/>
              </a:spcBef>
              <a:spcAft>
                <a:spcPts val="0"/>
              </a:spcAft>
              <a:buClr>
                <a:schemeClr val="dk1"/>
              </a:buClr>
              <a:buSzPts val="1800"/>
              <a:buNone/>
              <a:defRPr sz="2400" b="1"/>
            </a:lvl3pPr>
            <a:lvl4pPr marL="2438339" lvl="3" indent="-304792" algn="l">
              <a:lnSpc>
                <a:spcPct val="90000"/>
              </a:lnSpc>
              <a:spcBef>
                <a:spcPts val="667"/>
              </a:spcBef>
              <a:spcAft>
                <a:spcPts val="0"/>
              </a:spcAft>
              <a:buClr>
                <a:schemeClr val="dk1"/>
              </a:buClr>
              <a:buSzPts val="1600"/>
              <a:buNone/>
              <a:defRPr sz="2133" b="1"/>
            </a:lvl4pPr>
            <a:lvl5pPr marL="3047924" lvl="4" indent="-304792" algn="l">
              <a:lnSpc>
                <a:spcPct val="90000"/>
              </a:lnSpc>
              <a:spcBef>
                <a:spcPts val="667"/>
              </a:spcBef>
              <a:spcAft>
                <a:spcPts val="0"/>
              </a:spcAft>
              <a:buClr>
                <a:schemeClr val="dk1"/>
              </a:buClr>
              <a:buSzPts val="1600"/>
              <a:buNone/>
              <a:defRPr sz="2133" b="1"/>
            </a:lvl5pPr>
            <a:lvl6pPr marL="3657509" lvl="5" indent="-304792" algn="l">
              <a:lnSpc>
                <a:spcPct val="90000"/>
              </a:lnSpc>
              <a:spcBef>
                <a:spcPts val="667"/>
              </a:spcBef>
              <a:spcAft>
                <a:spcPts val="0"/>
              </a:spcAft>
              <a:buClr>
                <a:schemeClr val="dk1"/>
              </a:buClr>
              <a:buSzPts val="1600"/>
              <a:buNone/>
              <a:defRPr sz="2133" b="1"/>
            </a:lvl6pPr>
            <a:lvl7pPr marL="4267093" lvl="6" indent="-304792" algn="l">
              <a:lnSpc>
                <a:spcPct val="90000"/>
              </a:lnSpc>
              <a:spcBef>
                <a:spcPts val="667"/>
              </a:spcBef>
              <a:spcAft>
                <a:spcPts val="0"/>
              </a:spcAft>
              <a:buClr>
                <a:schemeClr val="dk1"/>
              </a:buClr>
              <a:buSzPts val="1600"/>
              <a:buNone/>
              <a:defRPr sz="2133" b="1"/>
            </a:lvl7pPr>
            <a:lvl8pPr marL="4876678" lvl="7" indent="-304792" algn="l">
              <a:lnSpc>
                <a:spcPct val="90000"/>
              </a:lnSpc>
              <a:spcBef>
                <a:spcPts val="667"/>
              </a:spcBef>
              <a:spcAft>
                <a:spcPts val="0"/>
              </a:spcAft>
              <a:buClr>
                <a:schemeClr val="dk1"/>
              </a:buClr>
              <a:buSzPts val="1600"/>
              <a:buNone/>
              <a:defRPr sz="2133" b="1"/>
            </a:lvl8pPr>
            <a:lvl9pPr marL="5486263" lvl="8" indent="-304792" algn="l">
              <a:lnSpc>
                <a:spcPct val="90000"/>
              </a:lnSpc>
              <a:spcBef>
                <a:spcPts val="667"/>
              </a:spcBef>
              <a:spcAft>
                <a:spcPts val="0"/>
              </a:spcAft>
              <a:buClr>
                <a:schemeClr val="dk1"/>
              </a:buClr>
              <a:buSzPts val="1600"/>
              <a:buNone/>
              <a:defRPr sz="2133" b="1"/>
            </a:lvl9pPr>
          </a:lstStyle>
          <a:p>
            <a:endParaRPr/>
          </a:p>
        </p:txBody>
      </p:sp>
      <p:sp>
        <p:nvSpPr>
          <p:cNvPr id="675" name="Google Shape;675;p30"/>
          <p:cNvSpPr txBox="1">
            <a:spLocks noGrp="1"/>
          </p:cNvSpPr>
          <p:nvPr>
            <p:ph type="body" idx="4"/>
          </p:nvPr>
        </p:nvSpPr>
        <p:spPr>
          <a:xfrm>
            <a:off x="6906684" y="3340100"/>
            <a:ext cx="5486401" cy="4912784"/>
          </a:xfrm>
          <a:prstGeom prst="rect">
            <a:avLst/>
          </a:prstGeom>
          <a:noFill/>
          <a:ln>
            <a:noFill/>
          </a:ln>
        </p:spPr>
        <p:txBody>
          <a:bodyPr spcFirstLastPara="1" wrap="square" lIns="91425" tIns="45700" rIns="91425" bIns="45700" anchor="t" anchorCtr="0">
            <a:normAutofit/>
          </a:bodyPr>
          <a:lstStyle>
            <a:lvl1pPr marL="609585" lvl="0" indent="-541853" algn="l">
              <a:lnSpc>
                <a:spcPct val="90000"/>
              </a:lnSpc>
              <a:spcBef>
                <a:spcPts val="1333"/>
              </a:spcBef>
              <a:spcAft>
                <a:spcPts val="0"/>
              </a:spcAft>
              <a:buClr>
                <a:schemeClr val="accent6"/>
              </a:buClr>
              <a:buSzPts val="2800"/>
              <a:buChar char="•"/>
              <a:defRPr>
                <a:solidFill>
                  <a:schemeClr val="accent6"/>
                </a:solidFill>
              </a:defRPr>
            </a:lvl1pPr>
            <a:lvl2pPr marL="1219170" lvl="1" indent="-507987" algn="l">
              <a:lnSpc>
                <a:spcPct val="90000"/>
              </a:lnSpc>
              <a:spcBef>
                <a:spcPts val="667"/>
              </a:spcBef>
              <a:spcAft>
                <a:spcPts val="0"/>
              </a:spcAft>
              <a:buClr>
                <a:schemeClr val="accent6"/>
              </a:buClr>
              <a:buSzPts val="2400"/>
              <a:buChar char="•"/>
              <a:defRPr>
                <a:solidFill>
                  <a:schemeClr val="accent6"/>
                </a:solidFill>
              </a:defRPr>
            </a:lvl2pPr>
            <a:lvl3pPr marL="1828754" lvl="2" indent="-474121" algn="l">
              <a:lnSpc>
                <a:spcPct val="90000"/>
              </a:lnSpc>
              <a:spcBef>
                <a:spcPts val="667"/>
              </a:spcBef>
              <a:spcAft>
                <a:spcPts val="0"/>
              </a:spcAft>
              <a:buClr>
                <a:schemeClr val="accent6"/>
              </a:buClr>
              <a:buSzPts val="2000"/>
              <a:buChar char="•"/>
              <a:defRPr>
                <a:solidFill>
                  <a:schemeClr val="accent6"/>
                </a:solidFill>
              </a:defRPr>
            </a:lvl3pPr>
            <a:lvl4pPr marL="2438339" lvl="3" indent="-457189" algn="l">
              <a:lnSpc>
                <a:spcPct val="90000"/>
              </a:lnSpc>
              <a:spcBef>
                <a:spcPts val="667"/>
              </a:spcBef>
              <a:spcAft>
                <a:spcPts val="0"/>
              </a:spcAft>
              <a:buClr>
                <a:schemeClr val="accent6"/>
              </a:buClr>
              <a:buSzPts val="1800"/>
              <a:buChar char="•"/>
              <a:defRPr>
                <a:solidFill>
                  <a:schemeClr val="accent6"/>
                </a:solidFill>
              </a:defRPr>
            </a:lvl4pPr>
            <a:lvl5pPr marL="3047924" lvl="4" indent="-457189" algn="l">
              <a:lnSpc>
                <a:spcPct val="90000"/>
              </a:lnSpc>
              <a:spcBef>
                <a:spcPts val="667"/>
              </a:spcBef>
              <a:spcAft>
                <a:spcPts val="0"/>
              </a:spcAft>
              <a:buClr>
                <a:schemeClr val="accent6"/>
              </a:buClr>
              <a:buSzPts val="1800"/>
              <a:buChar char="•"/>
              <a:defRPr>
                <a:solidFill>
                  <a:schemeClr val="accent6"/>
                </a:solidFill>
              </a:defRPr>
            </a:lvl5pPr>
            <a:lvl6pPr marL="3657509" lvl="5" indent="-457189" algn="l">
              <a:lnSpc>
                <a:spcPct val="90000"/>
              </a:lnSpc>
              <a:spcBef>
                <a:spcPts val="667"/>
              </a:spcBef>
              <a:spcAft>
                <a:spcPts val="0"/>
              </a:spcAft>
              <a:buClr>
                <a:schemeClr val="dk1"/>
              </a:buClr>
              <a:buSzPts val="1800"/>
              <a:buChar char="•"/>
              <a:defRPr/>
            </a:lvl6pPr>
            <a:lvl7pPr marL="4267093" lvl="6" indent="-457189" algn="l">
              <a:lnSpc>
                <a:spcPct val="90000"/>
              </a:lnSpc>
              <a:spcBef>
                <a:spcPts val="667"/>
              </a:spcBef>
              <a:spcAft>
                <a:spcPts val="0"/>
              </a:spcAft>
              <a:buClr>
                <a:schemeClr val="dk1"/>
              </a:buClr>
              <a:buSzPts val="1800"/>
              <a:buChar char="•"/>
              <a:defRPr/>
            </a:lvl7pPr>
            <a:lvl8pPr marL="4876678" lvl="7" indent="-457189" algn="l">
              <a:lnSpc>
                <a:spcPct val="90000"/>
              </a:lnSpc>
              <a:spcBef>
                <a:spcPts val="667"/>
              </a:spcBef>
              <a:spcAft>
                <a:spcPts val="0"/>
              </a:spcAft>
              <a:buClr>
                <a:schemeClr val="dk1"/>
              </a:buClr>
              <a:buSzPts val="1800"/>
              <a:buChar char="•"/>
              <a:defRPr/>
            </a:lvl8pPr>
            <a:lvl9pPr marL="5486263" lvl="8" indent="-457189" algn="l">
              <a:lnSpc>
                <a:spcPct val="90000"/>
              </a:lnSpc>
              <a:spcBef>
                <a:spcPts val="667"/>
              </a:spcBef>
              <a:spcAft>
                <a:spcPts val="0"/>
              </a:spcAft>
              <a:buClr>
                <a:schemeClr val="dk1"/>
              </a:buClr>
              <a:buSzPts val="1800"/>
              <a:buChar char="•"/>
              <a:defRPr/>
            </a:lvl9pPr>
          </a:lstStyle>
          <a:p>
            <a:endParaRPr/>
          </a:p>
        </p:txBody>
      </p:sp>
      <p:pic>
        <p:nvPicPr>
          <p:cNvPr id="676" name="Google Shape;676;p30"/>
          <p:cNvPicPr preferRelativeResize="0"/>
          <p:nvPr/>
        </p:nvPicPr>
        <p:blipFill rotWithShape="1">
          <a:blip r:embed="rId2">
            <a:alphaModFix/>
          </a:blip>
          <a:srcRect/>
          <a:stretch/>
        </p:blipFill>
        <p:spPr>
          <a:xfrm>
            <a:off x="224912" y="7977039"/>
            <a:ext cx="991008" cy="996188"/>
          </a:xfrm>
          <a:prstGeom prst="rect">
            <a:avLst/>
          </a:prstGeom>
          <a:noFill/>
          <a:ln>
            <a:noFill/>
          </a:ln>
        </p:spPr>
      </p:pic>
      <p:cxnSp>
        <p:nvCxnSpPr>
          <p:cNvPr id="677" name="Google Shape;677;p30"/>
          <p:cNvCxnSpPr/>
          <p:nvPr/>
        </p:nvCxnSpPr>
        <p:spPr>
          <a:xfrm>
            <a:off x="1502228" y="8351667"/>
            <a:ext cx="14753768" cy="0"/>
          </a:xfrm>
          <a:prstGeom prst="straightConnector1">
            <a:avLst/>
          </a:prstGeom>
          <a:noFill/>
          <a:ln w="25400" cap="flat" cmpd="sng">
            <a:solidFill>
              <a:schemeClr val="accent1"/>
            </a:solidFill>
            <a:prstDash val="solid"/>
            <a:miter lim="800000"/>
            <a:headEnd type="none" w="sm" len="sm"/>
            <a:tailEnd type="none" w="sm" len="sm"/>
          </a:ln>
        </p:spPr>
      </p:cxnSp>
      <p:sp>
        <p:nvSpPr>
          <p:cNvPr id="678" name="Google Shape;678;p30"/>
          <p:cNvSpPr txBox="1"/>
          <p:nvPr/>
        </p:nvSpPr>
        <p:spPr>
          <a:xfrm>
            <a:off x="0" y="0"/>
            <a:ext cx="16256000" cy="492388"/>
          </a:xfrm>
          <a:prstGeom prst="rect">
            <a:avLst/>
          </a:prstGeom>
          <a:noFill/>
          <a:ln>
            <a:noFill/>
          </a:ln>
        </p:spPr>
        <p:txBody>
          <a:bodyPr spcFirstLastPara="1" wrap="square" lIns="121900" tIns="60933" rIns="121900" bIns="60933" anchor="t" anchorCtr="0">
            <a:spAutoFit/>
          </a:bodyPr>
          <a:lstStyle/>
          <a:p>
            <a:pPr marL="0" marR="0" lvl="0" indent="0" algn="l" rtl="0">
              <a:spcBef>
                <a:spcPts val="0"/>
              </a:spcBef>
              <a:spcAft>
                <a:spcPts val="0"/>
              </a:spcAft>
              <a:buNone/>
            </a:pPr>
            <a:endParaRPr sz="2400">
              <a:solidFill>
                <a:schemeClr val="dk1"/>
              </a:solidFill>
              <a:latin typeface="Arial"/>
              <a:ea typeface="Arial"/>
              <a:cs typeface="Arial"/>
              <a:sym typeface="Arial"/>
            </a:endParaRPr>
          </a:p>
        </p:txBody>
      </p:sp>
    </p:spTree>
    <p:extLst>
      <p:ext uri="{BB962C8B-B14F-4D97-AF65-F5344CB8AC3E}">
        <p14:creationId xmlns:p14="http://schemas.microsoft.com/office/powerpoint/2010/main" val="36922632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6" r:id="rId2"/>
    <p:sldLayoutId id="2147483662" r:id="rId3"/>
    <p:sldLayoutId id="2147483664" r:id="rId4"/>
    <p:sldLayoutId id="2147483667" r:id="rId5"/>
    <p:sldLayoutId id="2147483665" r:id="rId6"/>
    <p:sldLayoutId id="2147483668" r:id="rId7"/>
    <p:sldLayoutId id="2147483670" r:id="rId8"/>
    <p:sldLayoutId id="2147483671" r:id="rId9"/>
    <p:sldLayoutId id="2147483672" r:id="rId10"/>
    <p:sldLayoutId id="2147483673" r:id="rId11"/>
    <p:sldLayoutId id="2147483674" r:id="rId12"/>
    <p:sldLayoutId id="2147483675" r:id="rId13"/>
    <p:sldLayoutId id="2147483676" r:id="rId14"/>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hyperlink" Target="https://qblocks.medium.com/how-much-did-it-cost-to-build-the-fastest-supercomputer-in-the-world-8e9e30a56f60"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hyperlink" Target="https://qblocks.medium.com/how-much-did-it-cost-to-build-the-fastest-supercomputer-in-the-world-8e9e30a56f60"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hyperlink" Target="https://nips.cc/media/neurips-2022/Slides/52890.pdf" TargetMode="External"/><Relationship Id="rId4" Type="http://schemas.openxmlformats.org/officeDocument/2006/relationships/hyperlink" Target="https://deepfoundations.ai/"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8" Type="http://schemas.openxmlformats.org/officeDocument/2006/relationships/image" Target="../media/image28.jpg"/><Relationship Id="rId13"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png"/><Relationship Id="rId17" Type="http://schemas.openxmlformats.org/officeDocument/2006/relationships/image" Target="../media/image37.jpg"/><Relationship Id="rId2" Type="http://schemas.openxmlformats.org/officeDocument/2006/relationships/notesSlide" Target="../notesSlides/notesSlide10.xml"/><Relationship Id="rId16" Type="http://schemas.openxmlformats.org/officeDocument/2006/relationships/image" Target="../media/image36.png"/><Relationship Id="rId1" Type="http://schemas.openxmlformats.org/officeDocument/2006/relationships/slideLayout" Target="../slideLayouts/slideLayout9.xml"/><Relationship Id="rId6" Type="http://schemas.openxmlformats.org/officeDocument/2006/relationships/image" Target="../media/image26.png"/><Relationship Id="rId11" Type="http://schemas.openxmlformats.org/officeDocument/2006/relationships/image" Target="../media/image31.jpg"/><Relationship Id="rId5" Type="http://schemas.openxmlformats.org/officeDocument/2006/relationships/image" Target="../media/image25.jpg"/><Relationship Id="rId15" Type="http://schemas.openxmlformats.org/officeDocument/2006/relationships/image" Target="../media/image35.jpg"/><Relationship Id="rId10" Type="http://schemas.openxmlformats.org/officeDocument/2006/relationships/image" Target="../media/image30.jpg"/><Relationship Id="rId4" Type="http://schemas.openxmlformats.org/officeDocument/2006/relationships/image" Target="../media/image24.jpg"/><Relationship Id="rId9" Type="http://schemas.openxmlformats.org/officeDocument/2006/relationships/image" Target="../media/image29.jpg"/><Relationship Id="rId14" Type="http://schemas.openxmlformats.org/officeDocument/2006/relationships/image" Target="../media/image34.png"/></Relationships>
</file>

<file path=ppt/slides/_rels/slide17.xml.rels><?xml version="1.0" encoding="UTF-8" standalone="yes"?>
<Relationships xmlns="http://schemas.openxmlformats.org/package/2006/relationships"><Relationship Id="rId8" Type="http://schemas.openxmlformats.org/officeDocument/2006/relationships/hyperlink" Target="https://lccf.tacc.utexas.edu/" TargetMode="External"/><Relationship Id="rId13" Type="http://schemas.openxmlformats.org/officeDocument/2006/relationships/image" Target="../media/image40.png"/><Relationship Id="rId18" Type="http://schemas.openxmlformats.org/officeDocument/2006/relationships/hyperlink" Target="https://portal.osg-htc.org/documentation/support_and_training/training/materials/" TargetMode="External"/><Relationship Id="rId3" Type="http://schemas.openxmlformats.org/officeDocument/2006/relationships/hyperlink" Target="https://access-ci.org/" TargetMode="External"/><Relationship Id="rId21" Type="http://schemas.openxmlformats.org/officeDocument/2006/relationships/hyperlink" Target="http://www.carcc.org/" TargetMode="External"/><Relationship Id="rId7" Type="http://schemas.openxmlformats.org/officeDocument/2006/relationships/hyperlink" Target="https://sciencegateways.org/" TargetMode="External"/><Relationship Id="rId12" Type="http://schemas.openxmlformats.org/officeDocument/2006/relationships/image" Target="../media/image39.png"/><Relationship Id="rId17" Type="http://schemas.openxmlformats.org/officeDocument/2006/relationships/hyperlink" Target="https://support.access-ci.org/events" TargetMode="External"/><Relationship Id="rId2" Type="http://schemas.openxmlformats.org/officeDocument/2006/relationships/notesSlide" Target="../notesSlides/notesSlide11.xml"/><Relationship Id="rId16" Type="http://schemas.openxmlformats.org/officeDocument/2006/relationships/image" Target="../media/image42.png"/><Relationship Id="rId20" Type="http://schemas.openxmlformats.org/officeDocument/2006/relationships/hyperlink" Target="https://www.nrp.ai/training/" TargetMode="External"/><Relationship Id="rId1" Type="http://schemas.openxmlformats.org/officeDocument/2006/relationships/slideLayout" Target="../slideLayouts/slideLayout10.xml"/><Relationship Id="rId6" Type="http://schemas.openxmlformats.org/officeDocument/2006/relationships/hyperlink" Target="https://carcc.org/" TargetMode="External"/><Relationship Id="rId11" Type="http://schemas.openxmlformats.org/officeDocument/2006/relationships/image" Target="../media/image38.png"/><Relationship Id="rId24" Type="http://schemas.openxmlformats.org/officeDocument/2006/relationships/image" Target="../media/image45.png"/><Relationship Id="rId5" Type="http://schemas.openxmlformats.org/officeDocument/2006/relationships/hyperlink" Target="https://nairrpilot.org/" TargetMode="External"/><Relationship Id="rId15" Type="http://schemas.openxmlformats.org/officeDocument/2006/relationships/hyperlink" Target="http://www.ms-cc.org/" TargetMode="External"/><Relationship Id="rId23" Type="http://schemas.openxmlformats.org/officeDocument/2006/relationships/image" Target="../media/image44.png"/><Relationship Id="rId10" Type="http://schemas.openxmlformats.org/officeDocument/2006/relationships/hyperlink" Target="https://www.trustedci.org/" TargetMode="External"/><Relationship Id="rId19" Type="http://schemas.openxmlformats.org/officeDocument/2006/relationships/hyperlink" Target="https://nairrpilot.org/pilotevents" TargetMode="External"/><Relationship Id="rId4" Type="http://schemas.openxmlformats.org/officeDocument/2006/relationships/hyperlink" Target="https://path-cc.io/" TargetMode="External"/><Relationship Id="rId9" Type="http://schemas.openxmlformats.org/officeDocument/2006/relationships/hyperlink" Target="https://www.ms-cc.org/" TargetMode="External"/><Relationship Id="rId14" Type="http://schemas.openxmlformats.org/officeDocument/2006/relationships/image" Target="../media/image41.jpg"/><Relationship Id="rId22" Type="http://schemas.openxmlformats.org/officeDocument/2006/relationships/image" Target="../media/image43.png"/></Relationships>
</file>

<file path=ppt/slides/_rels/slide18.xml.rels><?xml version="1.0" encoding="UTF-8" standalone="yes"?>
<Relationships xmlns="http://schemas.openxmlformats.org/package/2006/relationships"><Relationship Id="rId8" Type="http://schemas.openxmlformats.org/officeDocument/2006/relationships/hyperlink" Target="https://nairrpilot.org/" TargetMode="External"/><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openxmlformats.org/officeDocument/2006/relationships/hyperlink" Target="https://giphy.com/explore/minion-movie-despicable-me" TargetMode="External"/><Relationship Id="rId2" Type="http://schemas.openxmlformats.org/officeDocument/2006/relationships/image" Target="../media/image13.gif"/><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61.png"/></Relationships>
</file>

<file path=ppt/slides/_rels/slide22.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jp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jpg"/><Relationship Id="rId4" Type="http://schemas.openxmlformats.org/officeDocument/2006/relationships/image" Target="../media/image63.jpg"/><Relationship Id="rId9" Type="http://schemas.openxmlformats.org/officeDocument/2006/relationships/image" Target="../media/image68.jpg"/></Relationships>
</file>

<file path=ppt/slides/_rels/slide23.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81.png"/><Relationship Id="rId18" Type="http://schemas.openxmlformats.org/officeDocument/2006/relationships/image" Target="../media/image86.png"/><Relationship Id="rId26" Type="http://schemas.openxmlformats.org/officeDocument/2006/relationships/image" Target="../media/image92.png"/><Relationship Id="rId3" Type="http://schemas.openxmlformats.org/officeDocument/2006/relationships/image" Target="../media/image71.png"/><Relationship Id="rId21" Type="http://schemas.openxmlformats.org/officeDocument/2006/relationships/image" Target="../media/image88.jpg"/><Relationship Id="rId7" Type="http://schemas.openxmlformats.org/officeDocument/2006/relationships/image" Target="../media/image75.png"/><Relationship Id="rId12" Type="http://schemas.openxmlformats.org/officeDocument/2006/relationships/image" Target="../media/image80.png"/><Relationship Id="rId17" Type="http://schemas.openxmlformats.org/officeDocument/2006/relationships/image" Target="../media/image85.png"/><Relationship Id="rId25" Type="http://schemas.openxmlformats.org/officeDocument/2006/relationships/image" Target="../media/image91.jpg"/><Relationship Id="rId2" Type="http://schemas.openxmlformats.org/officeDocument/2006/relationships/notesSlide" Target="../notesSlides/notesSlide17.xml"/><Relationship Id="rId16" Type="http://schemas.openxmlformats.org/officeDocument/2006/relationships/image" Target="../media/image84.png"/><Relationship Id="rId20" Type="http://schemas.openxmlformats.org/officeDocument/2006/relationships/image" Target="../media/image87.png"/><Relationship Id="rId29" Type="http://schemas.openxmlformats.org/officeDocument/2006/relationships/image" Target="../media/image94.png"/><Relationship Id="rId1" Type="http://schemas.openxmlformats.org/officeDocument/2006/relationships/slideLayout" Target="../slideLayouts/slideLayout13.xml"/><Relationship Id="rId6" Type="http://schemas.openxmlformats.org/officeDocument/2006/relationships/image" Target="../media/image74.png"/><Relationship Id="rId11" Type="http://schemas.openxmlformats.org/officeDocument/2006/relationships/image" Target="../media/image79.png"/><Relationship Id="rId24" Type="http://schemas.openxmlformats.org/officeDocument/2006/relationships/image" Target="../media/image90.jpg"/><Relationship Id="rId5" Type="http://schemas.openxmlformats.org/officeDocument/2006/relationships/image" Target="../media/image73.png"/><Relationship Id="rId15" Type="http://schemas.openxmlformats.org/officeDocument/2006/relationships/image" Target="../media/image83.png"/><Relationship Id="rId23" Type="http://schemas.openxmlformats.org/officeDocument/2006/relationships/image" Target="../media/image25.jpg"/><Relationship Id="rId28" Type="http://schemas.openxmlformats.org/officeDocument/2006/relationships/image" Target="../media/image60.png"/><Relationship Id="rId10" Type="http://schemas.openxmlformats.org/officeDocument/2006/relationships/image" Target="../media/image78.png"/><Relationship Id="rId19" Type="http://schemas.openxmlformats.org/officeDocument/2006/relationships/image" Target="../media/image24.jpg"/><Relationship Id="rId31" Type="http://schemas.openxmlformats.org/officeDocument/2006/relationships/image" Target="../media/image96.jpg"/><Relationship Id="rId4" Type="http://schemas.openxmlformats.org/officeDocument/2006/relationships/image" Target="../media/image72.png"/><Relationship Id="rId9" Type="http://schemas.openxmlformats.org/officeDocument/2006/relationships/image" Target="../media/image77.png"/><Relationship Id="rId14" Type="http://schemas.openxmlformats.org/officeDocument/2006/relationships/image" Target="../media/image82.png"/><Relationship Id="rId22" Type="http://schemas.openxmlformats.org/officeDocument/2006/relationships/image" Target="../media/image89.jpg"/><Relationship Id="rId27" Type="http://schemas.openxmlformats.org/officeDocument/2006/relationships/image" Target="../media/image93.png"/><Relationship Id="rId30" Type="http://schemas.openxmlformats.org/officeDocument/2006/relationships/image" Target="../media/image95.png"/></Relationships>
</file>

<file path=ppt/slides/_rels/slide24.xml.rels><?xml version="1.0" encoding="UTF-8" standalone="yes"?>
<Relationships xmlns="http://schemas.openxmlformats.org/package/2006/relationships"><Relationship Id="rId8" Type="http://schemas.openxmlformats.org/officeDocument/2006/relationships/image" Target="../media/image101.jpg"/><Relationship Id="rId3" Type="http://schemas.openxmlformats.org/officeDocument/2006/relationships/image" Target="../media/image97.png"/><Relationship Id="rId7" Type="http://schemas.openxmlformats.org/officeDocument/2006/relationships/image" Target="../media/image100.png"/><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99.png"/><Relationship Id="rId5" Type="http://schemas.openxmlformats.org/officeDocument/2006/relationships/hyperlink" Target="https://path-cc.io/" TargetMode="External"/><Relationship Id="rId4" Type="http://schemas.openxmlformats.org/officeDocument/2006/relationships/image" Target="../media/image98.png"/></Relationships>
</file>

<file path=ppt/slides/_rels/slide25.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102.png"/><Relationship Id="rId7" Type="http://schemas.openxmlformats.org/officeDocument/2006/relationships/image" Target="../media/image105.gi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04.jpg"/><Relationship Id="rId11" Type="http://schemas.openxmlformats.org/officeDocument/2006/relationships/hyperlink" Target="https://nrp.ai/training/" TargetMode="External"/><Relationship Id="rId5" Type="http://schemas.openxmlformats.org/officeDocument/2006/relationships/image" Target="../media/image103.png"/><Relationship Id="rId10" Type="http://schemas.openxmlformats.org/officeDocument/2006/relationships/image" Target="../media/image108.png"/><Relationship Id="rId4" Type="http://schemas.openxmlformats.org/officeDocument/2006/relationships/hyperlink" Target="https://nrp.ai/" TargetMode="External"/><Relationship Id="rId9" Type="http://schemas.openxmlformats.org/officeDocument/2006/relationships/image" Target="../media/image107.png"/></Relationships>
</file>

<file path=ppt/slides/_rels/slide2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jpg"/></Relationships>
</file>

<file path=ppt/slides/_rels/slide27.xml.rels><?xml version="1.0" encoding="UTF-8" standalone="yes"?>
<Relationships xmlns="http://schemas.openxmlformats.org/package/2006/relationships"><Relationship Id="rId8" Type="http://schemas.openxmlformats.org/officeDocument/2006/relationships/image" Target="../media/image118.png"/><Relationship Id="rId13" Type="http://schemas.openxmlformats.org/officeDocument/2006/relationships/image" Target="../media/image123.png"/><Relationship Id="rId3" Type="http://schemas.openxmlformats.org/officeDocument/2006/relationships/image" Target="../media/image113.jpg"/><Relationship Id="rId7" Type="http://schemas.openxmlformats.org/officeDocument/2006/relationships/image" Target="../media/image117.jpg"/><Relationship Id="rId12" Type="http://schemas.openxmlformats.org/officeDocument/2006/relationships/image" Target="../media/image122.png"/><Relationship Id="rId17" Type="http://schemas.openxmlformats.org/officeDocument/2006/relationships/image" Target="../media/image112.png"/><Relationship Id="rId2" Type="http://schemas.openxmlformats.org/officeDocument/2006/relationships/notesSlide" Target="../notesSlides/notesSlide21.xml"/><Relationship Id="rId16" Type="http://schemas.openxmlformats.org/officeDocument/2006/relationships/image" Target="../media/image126.png"/><Relationship Id="rId1" Type="http://schemas.openxmlformats.org/officeDocument/2006/relationships/slideLayout" Target="../slideLayouts/slideLayout10.xml"/><Relationship Id="rId6" Type="http://schemas.openxmlformats.org/officeDocument/2006/relationships/image" Target="../media/image116.png"/><Relationship Id="rId11" Type="http://schemas.openxmlformats.org/officeDocument/2006/relationships/image" Target="../media/image121.gif"/><Relationship Id="rId5" Type="http://schemas.openxmlformats.org/officeDocument/2006/relationships/image" Target="../media/image115.jpg"/><Relationship Id="rId15" Type="http://schemas.openxmlformats.org/officeDocument/2006/relationships/image" Target="../media/image125.jpg"/><Relationship Id="rId10" Type="http://schemas.openxmlformats.org/officeDocument/2006/relationships/image" Target="../media/image120.png"/><Relationship Id="rId4" Type="http://schemas.openxmlformats.org/officeDocument/2006/relationships/image" Target="../media/image114.png"/><Relationship Id="rId9" Type="http://schemas.openxmlformats.org/officeDocument/2006/relationships/image" Target="../media/image119.png"/><Relationship Id="rId14" Type="http://schemas.openxmlformats.org/officeDocument/2006/relationships/image" Target="../media/image124.png"/></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7.emf"/></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03957F-4BC5-2B17-48AD-740EF7C331FB}"/>
              </a:ext>
            </a:extLst>
          </p:cNvPr>
          <p:cNvSpPr>
            <a:spLocks noGrp="1"/>
          </p:cNvSpPr>
          <p:nvPr>
            <p:ph type="subTitle" idx="4"/>
          </p:nvPr>
        </p:nvSpPr>
        <p:spPr/>
        <p:txBody>
          <a:bodyPr/>
          <a:lstStyle/>
          <a:p>
            <a:r>
              <a:rPr lang="en-US" dirty="0"/>
              <a:t>AI for Research</a:t>
            </a:r>
          </a:p>
        </p:txBody>
      </p:sp>
      <p:sp>
        <p:nvSpPr>
          <p:cNvPr id="3" name="Title 2">
            <a:extLst>
              <a:ext uri="{FF2B5EF4-FFF2-40B4-BE49-F238E27FC236}">
                <a16:creationId xmlns:a16="http://schemas.microsoft.com/office/drawing/2014/main" id="{BB33ADCC-1A24-9508-C633-5B0683460521}"/>
              </a:ext>
            </a:extLst>
          </p:cNvPr>
          <p:cNvSpPr>
            <a:spLocks noGrp="1"/>
          </p:cNvSpPr>
          <p:nvPr>
            <p:ph type="ctrTitle"/>
          </p:nvPr>
        </p:nvSpPr>
        <p:spPr>
          <a:xfrm>
            <a:off x="127000" y="2057400"/>
            <a:ext cx="10287000" cy="984885"/>
          </a:xfrm>
        </p:spPr>
        <p:txBody>
          <a:bodyPr/>
          <a:lstStyle/>
          <a:p>
            <a:pPr algn="ctr"/>
            <a:r>
              <a:rPr lang="en-US" sz="3200" b="1" i="0" dirty="0">
                <a:effectLst/>
              </a:rPr>
              <a:t>AI for Research: </a:t>
            </a:r>
            <a:br>
              <a:rPr lang="en-US" sz="3200" b="1" i="0" dirty="0">
                <a:effectLst/>
              </a:rPr>
            </a:br>
            <a:r>
              <a:rPr lang="en-US" sz="3200" b="1" i="0" dirty="0">
                <a:effectLst/>
              </a:rPr>
              <a:t>Harnessing Scientific Cyberinfrastructure in North America</a:t>
            </a:r>
          </a:p>
        </p:txBody>
      </p:sp>
      <p:sp>
        <p:nvSpPr>
          <p:cNvPr id="4" name="Title 2">
            <a:extLst>
              <a:ext uri="{FF2B5EF4-FFF2-40B4-BE49-F238E27FC236}">
                <a16:creationId xmlns:a16="http://schemas.microsoft.com/office/drawing/2014/main" id="{2D30A772-9039-67F6-A185-D3AD9078E641}"/>
              </a:ext>
            </a:extLst>
          </p:cNvPr>
          <p:cNvSpPr txBox="1">
            <a:spLocks/>
          </p:cNvSpPr>
          <p:nvPr/>
        </p:nvSpPr>
        <p:spPr>
          <a:xfrm>
            <a:off x="997075" y="4014546"/>
            <a:ext cx="8890000" cy="1723549"/>
          </a:xfrm>
          <a:prstGeom prst="rect">
            <a:avLst/>
          </a:prstGeom>
        </p:spPr>
        <p:txBody>
          <a:bodyPr wrap="square" lIns="0" tIns="0" rIns="0" bIns="0">
            <a:spAutoFit/>
          </a:bodyPr>
          <a:lstStyle>
            <a:lvl1pPr eaLnBrk="1" hangingPunct="1">
              <a:lnSpc>
                <a:spcPct val="100000"/>
              </a:lnSpc>
              <a:defRPr sz="15000" b="1" i="1">
                <a:solidFill>
                  <a:schemeClr val="bg1"/>
                </a:solidFill>
                <a:latin typeface="+mj-lt"/>
                <a:ea typeface="+mj-ea"/>
                <a:cs typeface="+mj-cs"/>
              </a:defRPr>
            </a:lvl1pPr>
          </a:lstStyle>
          <a:p>
            <a:pPr algn="ctr"/>
            <a:r>
              <a:rPr lang="en-US" sz="2800" i="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Jennifer Clarke</a:t>
            </a:r>
          </a:p>
          <a:p>
            <a:pPr algn="ctr"/>
            <a:r>
              <a:rPr lang="en-US" sz="2800" i="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Department of Statistics</a:t>
            </a:r>
          </a:p>
          <a:p>
            <a:pPr algn="ctr"/>
            <a:r>
              <a:rPr lang="en-US" sz="2800" i="0" kern="0" dirty="0">
                <a:solidFill>
                  <a:srgbClr val="000000"/>
                </a:solidFill>
                <a:latin typeface="Calibri" panose="020F0502020204030204" pitchFamily="34" charset="0"/>
                <a:cs typeface="Times New Roman" panose="02020603050405020304" pitchFamily="18" charset="0"/>
              </a:rPr>
              <a:t>Department of Food Science and Technology</a:t>
            </a:r>
          </a:p>
          <a:p>
            <a:pPr algn="ctr"/>
            <a:r>
              <a:rPr lang="en-US" sz="2800" i="0" kern="0" dirty="0">
                <a:solidFill>
                  <a:srgbClr val="000000"/>
                </a:solidFill>
                <a:latin typeface="Calibri" panose="020F0502020204030204" pitchFamily="34" charset="0"/>
                <a:cs typeface="Times New Roman" panose="02020603050405020304" pitchFamily="18" charset="0"/>
              </a:rPr>
              <a:t>University of Nebraska-Lincoln</a:t>
            </a:r>
            <a:endParaRPr lang="en-US" sz="2800" i="0" kern="0" dirty="0"/>
          </a:p>
        </p:txBody>
      </p:sp>
      <p:sp>
        <p:nvSpPr>
          <p:cNvPr id="5" name="Title 2">
            <a:extLst>
              <a:ext uri="{FF2B5EF4-FFF2-40B4-BE49-F238E27FC236}">
                <a16:creationId xmlns:a16="http://schemas.microsoft.com/office/drawing/2014/main" id="{04B5A923-92FC-36FD-B3D9-19FE18F1C295}"/>
              </a:ext>
            </a:extLst>
          </p:cNvPr>
          <p:cNvSpPr txBox="1">
            <a:spLocks/>
          </p:cNvSpPr>
          <p:nvPr/>
        </p:nvSpPr>
        <p:spPr>
          <a:xfrm>
            <a:off x="1060575" y="6353649"/>
            <a:ext cx="8890000" cy="492443"/>
          </a:xfrm>
          <a:prstGeom prst="rect">
            <a:avLst/>
          </a:prstGeom>
        </p:spPr>
        <p:txBody>
          <a:bodyPr wrap="square" lIns="0" tIns="0" rIns="0" bIns="0">
            <a:spAutoFit/>
          </a:bodyPr>
          <a:lstStyle>
            <a:lvl1pPr eaLnBrk="1" hangingPunct="1">
              <a:lnSpc>
                <a:spcPct val="100000"/>
              </a:lnSpc>
              <a:defRPr sz="15000" b="1" i="1">
                <a:solidFill>
                  <a:schemeClr val="bg1"/>
                </a:solidFill>
                <a:latin typeface="+mj-lt"/>
                <a:ea typeface="+mj-ea"/>
                <a:cs typeface="+mj-cs"/>
              </a:defRPr>
            </a:lvl1pPr>
          </a:lstStyle>
          <a:p>
            <a:pPr algn="ctr"/>
            <a:r>
              <a:rPr lang="en-US" sz="3200" i="0" kern="0" dirty="0">
                <a:latin typeface="Calibri" panose="020F0502020204030204" pitchFamily="34" charset="0"/>
                <a:ea typeface="Calibri" panose="020F0502020204030204" pitchFamily="34" charset="0"/>
                <a:cs typeface="Times New Roman" panose="02020603050405020304" pitchFamily="18" charset="0"/>
              </a:rPr>
              <a:t>EGI webinar 2025</a:t>
            </a:r>
          </a:p>
        </p:txBody>
      </p:sp>
    </p:spTree>
    <p:extLst>
      <p:ext uri="{BB962C8B-B14F-4D97-AF65-F5344CB8AC3E}">
        <p14:creationId xmlns:p14="http://schemas.microsoft.com/office/powerpoint/2010/main" val="1928142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047DE3-90D2-D1BC-C10D-05A12D63C9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C4D5B0-A57E-92AE-2B31-B6970426F272}"/>
              </a:ext>
            </a:extLst>
          </p:cNvPr>
          <p:cNvSpPr>
            <a:spLocks noGrp="1"/>
          </p:cNvSpPr>
          <p:nvPr>
            <p:ph type="title"/>
          </p:nvPr>
        </p:nvSpPr>
        <p:spPr/>
        <p:txBody>
          <a:bodyPr/>
          <a:lstStyle/>
          <a:p>
            <a:r>
              <a:rPr lang="en-US" dirty="0"/>
              <a:t>Occam vs. Hickam</a:t>
            </a:r>
          </a:p>
        </p:txBody>
      </p:sp>
      <p:sp>
        <p:nvSpPr>
          <p:cNvPr id="3" name="Text Placeholder 2">
            <a:extLst>
              <a:ext uri="{FF2B5EF4-FFF2-40B4-BE49-F238E27FC236}">
                <a16:creationId xmlns:a16="http://schemas.microsoft.com/office/drawing/2014/main" id="{7207B559-8EDC-8DA8-26E4-12F636792F3B}"/>
              </a:ext>
            </a:extLst>
          </p:cNvPr>
          <p:cNvSpPr>
            <a:spLocks noGrp="1"/>
          </p:cNvSpPr>
          <p:nvPr>
            <p:ph type="body" idx="1"/>
          </p:nvPr>
        </p:nvSpPr>
        <p:spPr>
          <a:xfrm>
            <a:off x="2717800" y="829310"/>
            <a:ext cx="11836400" cy="2573020"/>
          </a:xfrm>
        </p:spPr>
        <p:txBody>
          <a:bodyPr lIns="0"/>
          <a:lstStyle/>
          <a:p>
            <a:r>
              <a:rPr lang="en-US" dirty="0"/>
              <a:t>Hickam’s Dictum</a:t>
            </a:r>
          </a:p>
          <a:p>
            <a:endParaRPr lang="en-US" sz="3200" dirty="0"/>
          </a:p>
          <a:p>
            <a:pPr marL="342900" indent="-342900">
              <a:buFont typeface="Symbol" pitchFamily="2" charset="2"/>
              <a:buChar char=""/>
            </a:pPr>
            <a:r>
              <a:rPr lang="en-US" sz="3200" b="0" i="0" u="none" strike="noStrike" dirty="0">
                <a:effectLst/>
              </a:rPr>
              <a:t>John Hickam, 1914-1970, housestaff member in medicine at Grady Memorial Hospital in Atlanta</a:t>
            </a:r>
          </a:p>
        </p:txBody>
      </p:sp>
      <p:pic>
        <p:nvPicPr>
          <p:cNvPr id="4" name="Picture 3">
            <a:extLst>
              <a:ext uri="{FF2B5EF4-FFF2-40B4-BE49-F238E27FC236}">
                <a16:creationId xmlns:a16="http://schemas.microsoft.com/office/drawing/2014/main" id="{23EED1C2-16E7-4AAB-8F81-2F8BDF597299}"/>
              </a:ext>
            </a:extLst>
          </p:cNvPr>
          <p:cNvPicPr>
            <a:picLocks noChangeAspect="1"/>
          </p:cNvPicPr>
          <p:nvPr/>
        </p:nvPicPr>
        <p:blipFill>
          <a:blip r:embed="rId3"/>
          <a:stretch>
            <a:fillRect/>
          </a:stretch>
        </p:blipFill>
        <p:spPr>
          <a:xfrm>
            <a:off x="7493000" y="4229100"/>
            <a:ext cx="1270000" cy="685800"/>
          </a:xfrm>
          <a:prstGeom prst="rect">
            <a:avLst/>
          </a:prstGeom>
        </p:spPr>
      </p:pic>
      <p:sp>
        <p:nvSpPr>
          <p:cNvPr id="8" name="Text Placeholder 2">
            <a:extLst>
              <a:ext uri="{FF2B5EF4-FFF2-40B4-BE49-F238E27FC236}">
                <a16:creationId xmlns:a16="http://schemas.microsoft.com/office/drawing/2014/main" id="{C13FECED-5872-0F3E-F10A-2973B69A3295}"/>
              </a:ext>
            </a:extLst>
          </p:cNvPr>
          <p:cNvSpPr txBox="1">
            <a:spLocks/>
          </p:cNvSpPr>
          <p:nvPr/>
        </p:nvSpPr>
        <p:spPr>
          <a:xfrm>
            <a:off x="2707640" y="3962400"/>
            <a:ext cx="8864600" cy="4133850"/>
          </a:xfrm>
          <a:prstGeom prst="rect">
            <a:avLst/>
          </a:prstGeom>
        </p:spPr>
        <p:txBody>
          <a:bodyPr lIns="0" tIns="0" rIns="0" bIns="0" anchor="ctr"/>
          <a:lstStyle>
            <a:lvl1pPr marL="0" eaLnBrk="1" hangingPunct="1">
              <a:defRPr sz="4800" b="1" i="0">
                <a:solidFill>
                  <a:schemeClr val="bg1"/>
                </a:solidFill>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endParaRPr lang="en-US" sz="3200" kern="0" dirty="0"/>
          </a:p>
          <a:p>
            <a:pPr marL="342900" indent="-342900">
              <a:buFont typeface="Symbol" pitchFamily="2" charset="2"/>
              <a:buChar char=""/>
            </a:pPr>
            <a:r>
              <a:rPr lang="en-US" sz="3200" b="0" dirty="0"/>
              <a:t>In medicine Occam’s razor encourages physicians to seek a single diagnosis when a </a:t>
            </a:r>
            <a:r>
              <a:rPr lang="en-US" sz="3200" b="0" i="0" u="none" strike="noStrike" dirty="0">
                <a:effectLst/>
              </a:rPr>
              <a:t>patient has multiple symptoms</a:t>
            </a:r>
          </a:p>
          <a:p>
            <a:endParaRPr lang="en-US" sz="3200" b="0" i="0" u="none" strike="noStrike" dirty="0">
              <a:effectLst/>
            </a:endParaRPr>
          </a:p>
          <a:p>
            <a:pPr algn="ctr"/>
            <a:r>
              <a:rPr lang="en-US" sz="3200" b="0" i="1" u="none" strike="noStrike" dirty="0">
                <a:effectLst/>
              </a:rPr>
              <a:t>a patient can have as many diagnoses as he darn well pleases</a:t>
            </a:r>
          </a:p>
          <a:p>
            <a:pPr algn="ctr"/>
            <a:endParaRPr lang="en-US" sz="3200" b="0" i="1" u="none" strike="noStrike" dirty="0">
              <a:effectLst/>
            </a:endParaRPr>
          </a:p>
          <a:p>
            <a:pPr marL="342900" indent="-342900">
              <a:buFont typeface="Symbol" pitchFamily="2" charset="2"/>
              <a:buChar char=""/>
            </a:pPr>
            <a:r>
              <a:rPr lang="en-US" sz="3200" b="0" u="none" strike="noStrike" dirty="0">
                <a:effectLst/>
              </a:rPr>
              <a:t>it is often statistically more likely that a patient has several common diseases vs. a single rarer disease which explains the myriad of their symptoms</a:t>
            </a:r>
            <a:endParaRPr lang="en-US" sz="3200" b="0" kern="0" dirty="0"/>
          </a:p>
          <a:p>
            <a:endParaRPr lang="en-US" sz="3200" b="0" kern="0" dirty="0"/>
          </a:p>
        </p:txBody>
      </p:sp>
      <p:pic>
        <p:nvPicPr>
          <p:cNvPr id="7" name="Picture 6" descr="A person in a white coat and tie&#10;&#10;Description automatically generated">
            <a:extLst>
              <a:ext uri="{FF2B5EF4-FFF2-40B4-BE49-F238E27FC236}">
                <a16:creationId xmlns:a16="http://schemas.microsoft.com/office/drawing/2014/main" id="{BD952191-EEC4-DD39-DC6B-BFEB0863C5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14200" y="3992880"/>
            <a:ext cx="3942282" cy="3093720"/>
          </a:xfrm>
          <a:prstGeom prst="rect">
            <a:avLst/>
          </a:prstGeom>
        </p:spPr>
      </p:pic>
    </p:spTree>
    <p:extLst>
      <p:ext uri="{BB962C8B-B14F-4D97-AF65-F5344CB8AC3E}">
        <p14:creationId xmlns:p14="http://schemas.microsoft.com/office/powerpoint/2010/main" val="9695694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81993-30BA-3E37-48CA-B59C14FE62E4}"/>
              </a:ext>
            </a:extLst>
          </p:cNvPr>
          <p:cNvSpPr>
            <a:spLocks noGrp="1"/>
          </p:cNvSpPr>
          <p:nvPr>
            <p:ph type="title"/>
          </p:nvPr>
        </p:nvSpPr>
        <p:spPr/>
        <p:txBody>
          <a:bodyPr/>
          <a:lstStyle/>
          <a:p>
            <a:r>
              <a:rPr lang="en-US" dirty="0"/>
              <a:t>Occam vs. Hickam</a:t>
            </a:r>
          </a:p>
        </p:txBody>
      </p:sp>
      <p:sp>
        <p:nvSpPr>
          <p:cNvPr id="3" name="Text Placeholder 2">
            <a:extLst>
              <a:ext uri="{FF2B5EF4-FFF2-40B4-BE49-F238E27FC236}">
                <a16:creationId xmlns:a16="http://schemas.microsoft.com/office/drawing/2014/main" id="{968E57A2-37B9-78B3-48A0-BFABA4B2B7A3}"/>
              </a:ext>
            </a:extLst>
          </p:cNvPr>
          <p:cNvSpPr>
            <a:spLocks noGrp="1"/>
          </p:cNvSpPr>
          <p:nvPr>
            <p:ph type="body" idx="1"/>
          </p:nvPr>
        </p:nvSpPr>
        <p:spPr>
          <a:xfrm>
            <a:off x="2489200" y="1105934"/>
            <a:ext cx="13487400" cy="6932131"/>
          </a:xfrm>
        </p:spPr>
        <p:txBody>
          <a:bodyPr lIns="0"/>
          <a:lstStyle/>
          <a:p>
            <a:r>
              <a:rPr lang="en-US" dirty="0"/>
              <a:t>Statistical Predictive Modeling</a:t>
            </a:r>
          </a:p>
          <a:p>
            <a:endParaRPr lang="en-US" dirty="0"/>
          </a:p>
          <a:p>
            <a:r>
              <a:rPr lang="en-US" sz="2800" dirty="0">
                <a:effectLst/>
                <a:ea typeface="Times New Roman" panose="02020603050405020304" pitchFamily="18" charset="0"/>
              </a:rPr>
              <a:t>Tradeoff among Goals:</a:t>
            </a:r>
          </a:p>
          <a:p>
            <a:endParaRPr lang="en-US" sz="2800" dirty="0">
              <a:effectLst/>
              <a:ea typeface="Times New Roman" panose="02020603050405020304" pitchFamily="18" charset="0"/>
            </a:endParaRPr>
          </a:p>
          <a:p>
            <a:pPr marL="342900" indent="-342900">
              <a:buFont typeface="Symbol" pitchFamily="2" charset="2"/>
              <a:buChar char=""/>
            </a:pPr>
            <a:r>
              <a:rPr lang="en-US" sz="2800" dirty="0">
                <a:effectLst/>
                <a:ea typeface="Times New Roman" panose="02020603050405020304" pitchFamily="18" charset="0"/>
              </a:rPr>
              <a:t>Goal 1: they require expressivity, to allow the richness of real data to be eﬀectively modelled (encourages complexity)</a:t>
            </a:r>
          </a:p>
          <a:p>
            <a:pPr marL="342900" indent="-342900">
              <a:buFont typeface="Symbol" pitchFamily="2" charset="2"/>
              <a:buChar char=""/>
            </a:pPr>
            <a:endParaRPr lang="en-US" sz="2800" dirty="0">
              <a:effectLst/>
              <a:ea typeface="Times New Roman" panose="02020603050405020304" pitchFamily="18" charset="0"/>
            </a:endParaRPr>
          </a:p>
          <a:p>
            <a:pPr marL="342900" indent="-342900">
              <a:buFont typeface="Symbol" pitchFamily="2" charset="2"/>
              <a:buChar char=""/>
            </a:pPr>
            <a:r>
              <a:rPr lang="en-US" sz="2800" dirty="0">
                <a:ea typeface="Times New Roman" panose="02020603050405020304" pitchFamily="18" charset="0"/>
              </a:rPr>
              <a:t>Goal 2: </a:t>
            </a:r>
            <a:r>
              <a:rPr lang="en-US" sz="2800" dirty="0">
                <a:effectLst/>
                <a:ea typeface="Times New Roman" panose="02020603050405020304" pitchFamily="18" charset="0"/>
              </a:rPr>
              <a:t>they must control statistical complexity, to make the best use of limited training data (encourages regularization); and</a:t>
            </a:r>
          </a:p>
          <a:p>
            <a:endParaRPr lang="en-US" sz="2800" dirty="0">
              <a:effectLst/>
              <a:ea typeface="Times New Roman" panose="02020603050405020304" pitchFamily="18" charset="0"/>
            </a:endParaRPr>
          </a:p>
          <a:p>
            <a:pPr marL="342900" indent="-342900">
              <a:buFont typeface="Symbol" pitchFamily="2" charset="2"/>
              <a:buChar char=""/>
            </a:pPr>
            <a:r>
              <a:rPr lang="en-US" sz="2800" dirty="0">
                <a:ea typeface="Times New Roman" panose="02020603050405020304" pitchFamily="18" charset="0"/>
              </a:rPr>
              <a:t>Goal 3: </a:t>
            </a:r>
            <a:r>
              <a:rPr lang="en-US" sz="2800" dirty="0">
                <a:effectLst/>
                <a:ea typeface="Times New Roman" panose="02020603050405020304" pitchFamily="18" charset="0"/>
              </a:rPr>
              <a:t>they must be computationally eﬃcient (convex optimization and linearity)</a:t>
            </a:r>
          </a:p>
          <a:p>
            <a:pPr marL="342900" indent="-342900">
              <a:buFont typeface="Symbol" pitchFamily="2" charset="2"/>
              <a:buChar char=""/>
            </a:pPr>
            <a:endParaRPr lang="en-US" sz="2800" dirty="0">
              <a:ea typeface="Times New Roman" panose="02020603050405020304" pitchFamily="18" charset="0"/>
            </a:endParaRPr>
          </a:p>
          <a:p>
            <a:r>
              <a:rPr lang="en-US" sz="2800" b="0" dirty="0">
                <a:ea typeface="Times New Roman" panose="02020603050405020304" pitchFamily="18" charset="0"/>
              </a:rPr>
              <a:t>i.e., keep the function class simple enough so that sample averages of the empirical risk converge to expectations uniformly across the function class (uniform convergence)</a:t>
            </a:r>
            <a:endParaRPr lang="en-US" sz="2800" dirty="0">
              <a:solidFill>
                <a:srgbClr val="0000FF"/>
              </a:solidFill>
              <a:ea typeface="Times New Roman" panose="02020603050405020304" pitchFamily="18" charset="0"/>
              <a:hlinkClick r:id="rId3">
                <a:extLst>
                  <a:ext uri="{A12FA001-AC4F-418D-AE19-62706E023703}">
                    <ahyp:hlinkClr xmlns:ahyp="http://schemas.microsoft.com/office/drawing/2018/hyperlinkcolor" val="tx"/>
                  </a:ext>
                </a:extLst>
              </a:hlinkClick>
            </a:endParaRPr>
          </a:p>
        </p:txBody>
      </p:sp>
      <p:pic>
        <p:nvPicPr>
          <p:cNvPr id="4" name="Picture 3">
            <a:extLst>
              <a:ext uri="{FF2B5EF4-FFF2-40B4-BE49-F238E27FC236}">
                <a16:creationId xmlns:a16="http://schemas.microsoft.com/office/drawing/2014/main" id="{FF2F2C7F-A668-AC6A-C9FC-0794D9D96C97}"/>
              </a:ext>
            </a:extLst>
          </p:cNvPr>
          <p:cNvPicPr>
            <a:picLocks noChangeAspect="1"/>
          </p:cNvPicPr>
          <p:nvPr/>
        </p:nvPicPr>
        <p:blipFill>
          <a:blip r:embed="rId4"/>
          <a:stretch>
            <a:fillRect/>
          </a:stretch>
        </p:blipFill>
        <p:spPr>
          <a:xfrm>
            <a:off x="7493000" y="4229100"/>
            <a:ext cx="1270000" cy="685800"/>
          </a:xfrm>
          <a:prstGeom prst="rect">
            <a:avLst/>
          </a:prstGeom>
        </p:spPr>
      </p:pic>
      <p:sp>
        <p:nvSpPr>
          <p:cNvPr id="6" name="TextBox 5">
            <a:extLst>
              <a:ext uri="{FF2B5EF4-FFF2-40B4-BE49-F238E27FC236}">
                <a16:creationId xmlns:a16="http://schemas.microsoft.com/office/drawing/2014/main" id="{8DBE6CA3-0647-E3C4-4BC4-73FABD522A4C}"/>
              </a:ext>
            </a:extLst>
          </p:cNvPr>
          <p:cNvSpPr txBox="1"/>
          <p:nvPr/>
        </p:nvSpPr>
        <p:spPr>
          <a:xfrm>
            <a:off x="2489200" y="8390373"/>
            <a:ext cx="8130540" cy="369332"/>
          </a:xfrm>
          <a:prstGeom prst="rect">
            <a:avLst/>
          </a:prstGeom>
          <a:noFill/>
        </p:spPr>
        <p:txBody>
          <a:bodyPr wrap="square">
            <a:spAutoFit/>
          </a:bodyPr>
          <a:lstStyle/>
          <a:p>
            <a:r>
              <a:rPr lang="en-US" dirty="0"/>
              <a:t>arXiv:2103.09177v1</a:t>
            </a:r>
          </a:p>
        </p:txBody>
      </p:sp>
    </p:spTree>
    <p:extLst>
      <p:ext uri="{BB962C8B-B14F-4D97-AF65-F5344CB8AC3E}">
        <p14:creationId xmlns:p14="http://schemas.microsoft.com/office/powerpoint/2010/main" val="35403890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81993-30BA-3E37-48CA-B59C14FE62E4}"/>
              </a:ext>
            </a:extLst>
          </p:cNvPr>
          <p:cNvSpPr>
            <a:spLocks noGrp="1"/>
          </p:cNvSpPr>
          <p:nvPr>
            <p:ph type="title"/>
          </p:nvPr>
        </p:nvSpPr>
        <p:spPr/>
        <p:txBody>
          <a:bodyPr/>
          <a:lstStyle/>
          <a:p>
            <a:r>
              <a:rPr lang="en-US" dirty="0"/>
              <a:t>Hickam?</a:t>
            </a:r>
          </a:p>
        </p:txBody>
      </p:sp>
      <p:sp>
        <p:nvSpPr>
          <p:cNvPr id="3" name="Text Placeholder 2">
            <a:extLst>
              <a:ext uri="{FF2B5EF4-FFF2-40B4-BE49-F238E27FC236}">
                <a16:creationId xmlns:a16="http://schemas.microsoft.com/office/drawing/2014/main" id="{968E57A2-37B9-78B3-48A0-BFABA4B2B7A3}"/>
              </a:ext>
            </a:extLst>
          </p:cNvPr>
          <p:cNvSpPr>
            <a:spLocks noGrp="1"/>
          </p:cNvSpPr>
          <p:nvPr>
            <p:ph type="body" idx="1"/>
          </p:nvPr>
        </p:nvSpPr>
        <p:spPr>
          <a:xfrm>
            <a:off x="2489200" y="1019687"/>
            <a:ext cx="13487400" cy="6932131"/>
          </a:xfrm>
        </p:spPr>
        <p:txBody>
          <a:bodyPr lIns="0"/>
          <a:lstStyle/>
          <a:p>
            <a:r>
              <a:rPr lang="en-US" dirty="0"/>
              <a:t>DL and Overfitting/Generalizability</a:t>
            </a:r>
          </a:p>
          <a:p>
            <a:endParaRPr lang="en-US" dirty="0"/>
          </a:p>
          <a:p>
            <a:pPr marL="342900" indent="-342900">
              <a:buFont typeface="Symbol" pitchFamily="2" charset="2"/>
              <a:buChar char=""/>
            </a:pPr>
            <a:r>
              <a:rPr lang="en-US" sz="2800" dirty="0">
                <a:effectLst/>
                <a:ea typeface="Times New Roman" panose="02020603050405020304" pitchFamily="18" charset="0"/>
              </a:rPr>
              <a:t>The remarkable practical success of deep learning has revealed some surprises from a theoretical perspective:</a:t>
            </a:r>
          </a:p>
          <a:p>
            <a:endParaRPr lang="en-US" sz="2800" dirty="0">
              <a:effectLst/>
              <a:ea typeface="Times New Roman" panose="02020603050405020304" pitchFamily="18" charset="0"/>
            </a:endParaRPr>
          </a:p>
          <a:p>
            <a:pPr marL="800100" lvl="1" indent="-342900">
              <a:buFont typeface="Symbol" pitchFamily="2" charset="2"/>
              <a:buChar char=""/>
            </a:pPr>
            <a:endParaRPr lang="en-US" sz="100" dirty="0">
              <a:effectLst/>
              <a:ea typeface="Times New Roman" panose="02020603050405020304" pitchFamily="18" charset="0"/>
            </a:endParaRPr>
          </a:p>
          <a:p>
            <a:pPr marL="800100" lvl="1" indent="-342900">
              <a:buFont typeface="Symbol" pitchFamily="2" charset="2"/>
              <a:buChar char=""/>
            </a:pPr>
            <a:endParaRPr lang="en-US" sz="100" dirty="0">
              <a:effectLst/>
              <a:ea typeface="Times New Roman" panose="02020603050405020304" pitchFamily="18" charset="0"/>
            </a:endParaRPr>
          </a:p>
          <a:p>
            <a:pPr marL="800100" lvl="1" indent="-342900">
              <a:buFont typeface="Symbol" pitchFamily="2" charset="2"/>
              <a:buChar char=""/>
            </a:pPr>
            <a:endParaRPr lang="en-US" sz="100" dirty="0">
              <a:effectLst/>
              <a:ea typeface="Times New Roman" panose="02020603050405020304" pitchFamily="18" charset="0"/>
            </a:endParaRPr>
          </a:p>
          <a:p>
            <a:pPr marL="457200" indent="-457200">
              <a:buFont typeface="Courier New" panose="02070309020205020404" pitchFamily="49" charset="0"/>
              <a:buChar char="o"/>
            </a:pPr>
            <a:r>
              <a:rPr lang="en-US" sz="2800" dirty="0">
                <a:ea typeface="Times New Roman" panose="02020603050405020304" pitchFamily="18" charset="0"/>
              </a:rPr>
              <a:t>S</a:t>
            </a:r>
            <a:r>
              <a:rPr lang="en-US" sz="2800" dirty="0">
                <a:effectLst/>
                <a:ea typeface="Times New Roman" panose="02020603050405020304" pitchFamily="18" charset="0"/>
              </a:rPr>
              <a:t>imple gradient methods easily ﬁnd near-optimal solutions to non-convex optimization problems</a:t>
            </a:r>
          </a:p>
          <a:p>
            <a:pPr marL="457200" indent="-457200">
              <a:buFont typeface="Courier New" panose="02070309020205020404" pitchFamily="49" charset="0"/>
              <a:buChar char="o"/>
            </a:pPr>
            <a:r>
              <a:rPr lang="en-US" sz="2800" dirty="0">
                <a:ea typeface="Times New Roman" panose="02020603050405020304" pitchFamily="18" charset="0"/>
              </a:rPr>
              <a:t>D</a:t>
            </a:r>
            <a:r>
              <a:rPr lang="en-US" sz="2800" dirty="0">
                <a:effectLst/>
                <a:ea typeface="Times New Roman" panose="02020603050405020304" pitchFamily="18" charset="0"/>
              </a:rPr>
              <a:t>espite giving a near-perfect ﬁt to training data without any explicit eﬀort to control model complexity, these methods exhibit excellent predictive accuracy</a:t>
            </a:r>
          </a:p>
          <a:p>
            <a:endParaRPr lang="en-US" sz="2800" dirty="0">
              <a:ea typeface="Times New Roman" panose="02020603050405020304" pitchFamily="18" charset="0"/>
              <a:hlinkClick r:id="rId3"/>
            </a:endParaRPr>
          </a:p>
        </p:txBody>
      </p:sp>
      <p:pic>
        <p:nvPicPr>
          <p:cNvPr id="4" name="Picture 3">
            <a:extLst>
              <a:ext uri="{FF2B5EF4-FFF2-40B4-BE49-F238E27FC236}">
                <a16:creationId xmlns:a16="http://schemas.microsoft.com/office/drawing/2014/main" id="{FF2F2C7F-A668-AC6A-C9FC-0794D9D96C97}"/>
              </a:ext>
            </a:extLst>
          </p:cNvPr>
          <p:cNvPicPr>
            <a:picLocks noChangeAspect="1"/>
          </p:cNvPicPr>
          <p:nvPr/>
        </p:nvPicPr>
        <p:blipFill>
          <a:blip r:embed="rId4"/>
          <a:stretch>
            <a:fillRect/>
          </a:stretch>
        </p:blipFill>
        <p:spPr>
          <a:xfrm>
            <a:off x="7493000" y="4229100"/>
            <a:ext cx="1270000" cy="685800"/>
          </a:xfrm>
          <a:prstGeom prst="rect">
            <a:avLst/>
          </a:prstGeom>
        </p:spPr>
      </p:pic>
    </p:spTree>
    <p:extLst>
      <p:ext uri="{BB962C8B-B14F-4D97-AF65-F5344CB8AC3E}">
        <p14:creationId xmlns:p14="http://schemas.microsoft.com/office/powerpoint/2010/main" val="107779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81993-30BA-3E37-48CA-B59C14FE62E4}"/>
              </a:ext>
            </a:extLst>
          </p:cNvPr>
          <p:cNvSpPr>
            <a:spLocks noGrp="1"/>
          </p:cNvSpPr>
          <p:nvPr>
            <p:ph type="title"/>
          </p:nvPr>
        </p:nvSpPr>
        <p:spPr/>
        <p:txBody>
          <a:bodyPr/>
          <a:lstStyle/>
          <a:p>
            <a:r>
              <a:rPr lang="en-US" dirty="0"/>
              <a:t>Hypothesis: Occam and Hickam </a:t>
            </a:r>
          </a:p>
        </p:txBody>
      </p:sp>
      <p:sp>
        <p:nvSpPr>
          <p:cNvPr id="3" name="Text Placeholder 2">
            <a:extLst>
              <a:ext uri="{FF2B5EF4-FFF2-40B4-BE49-F238E27FC236}">
                <a16:creationId xmlns:a16="http://schemas.microsoft.com/office/drawing/2014/main" id="{968E57A2-37B9-78B3-48A0-BFABA4B2B7A3}"/>
              </a:ext>
            </a:extLst>
          </p:cNvPr>
          <p:cNvSpPr>
            <a:spLocks noGrp="1"/>
          </p:cNvSpPr>
          <p:nvPr>
            <p:ph type="body" idx="1"/>
          </p:nvPr>
        </p:nvSpPr>
        <p:spPr>
          <a:xfrm>
            <a:off x="2463800" y="2667000"/>
            <a:ext cx="13487400" cy="5571730"/>
          </a:xfrm>
        </p:spPr>
        <p:txBody>
          <a:bodyPr lIns="0"/>
          <a:lstStyle/>
          <a:p>
            <a:r>
              <a:rPr lang="en-US" sz="4400" dirty="0"/>
              <a:t>Hypothesis: Tractability via overparameterization</a:t>
            </a:r>
          </a:p>
          <a:p>
            <a:endParaRPr lang="en-US" sz="2000" dirty="0">
              <a:effectLst/>
              <a:ea typeface="Times New Roman" panose="02020603050405020304" pitchFamily="18" charset="0"/>
            </a:endParaRPr>
          </a:p>
          <a:p>
            <a:pPr marL="342900" indent="-342900">
              <a:buFont typeface="Arial" panose="020B0604020202020204" pitchFamily="34" charset="0"/>
              <a:buChar char="•"/>
            </a:pPr>
            <a:endParaRPr lang="en-US" sz="2000" dirty="0">
              <a:effectLst/>
              <a:ea typeface="Times New Roman" panose="02020603050405020304" pitchFamily="18" charset="0"/>
            </a:endParaRPr>
          </a:p>
          <a:p>
            <a:pPr marL="342900" indent="-342900">
              <a:buFont typeface="Arial" panose="020B0604020202020204" pitchFamily="34" charset="0"/>
              <a:buChar char="•"/>
            </a:pPr>
            <a:endParaRPr lang="en-US" sz="2000" dirty="0">
              <a:effectLst/>
              <a:ea typeface="Times New Roman" panose="02020603050405020304" pitchFamily="18" charset="0"/>
            </a:endParaRPr>
          </a:p>
          <a:p>
            <a:pPr marL="342900" indent="-342900">
              <a:buFont typeface="Arial" panose="020B0604020202020204" pitchFamily="34" charset="0"/>
              <a:buChar char="•"/>
            </a:pPr>
            <a:endParaRPr lang="en-US" sz="2000" dirty="0">
              <a:ea typeface="Times New Roman" panose="02020603050405020304" pitchFamily="18" charset="0"/>
            </a:endParaRPr>
          </a:p>
          <a:p>
            <a:pPr marL="342900" indent="-342900">
              <a:buFont typeface="Arial" panose="020B0604020202020204" pitchFamily="34" charset="0"/>
              <a:buChar char="•"/>
            </a:pPr>
            <a:endParaRPr lang="en-US" sz="2000" dirty="0">
              <a:effectLst/>
              <a:ea typeface="Times New Roman" panose="02020603050405020304" pitchFamily="18" charset="0"/>
            </a:endParaRPr>
          </a:p>
          <a:p>
            <a:pPr marL="342900" indent="-342900">
              <a:buFont typeface="Arial" panose="020B0604020202020204" pitchFamily="34" charset="0"/>
              <a:buChar char="•"/>
            </a:pPr>
            <a:endParaRPr lang="en-US" sz="2000" dirty="0">
              <a:ea typeface="Times New Roman" panose="02020603050405020304" pitchFamily="18" charset="0"/>
            </a:endParaRPr>
          </a:p>
          <a:p>
            <a:pPr marL="342900" indent="-342900">
              <a:buFont typeface="Arial" panose="020B0604020202020204" pitchFamily="34" charset="0"/>
              <a:buChar char="•"/>
            </a:pPr>
            <a:endParaRPr lang="en-US" sz="2000" dirty="0">
              <a:ea typeface="Times New Roman" panose="02020603050405020304" pitchFamily="18" charset="0"/>
            </a:endParaRPr>
          </a:p>
          <a:p>
            <a:pPr marL="342900" indent="-342900">
              <a:buFont typeface="Arial" panose="020B0604020202020204" pitchFamily="34" charset="0"/>
              <a:buChar char="•"/>
            </a:pPr>
            <a:endParaRPr lang="en-US" sz="2000" dirty="0">
              <a:ea typeface="Times New Roman" panose="02020603050405020304" pitchFamily="18" charset="0"/>
            </a:endParaRPr>
          </a:p>
          <a:p>
            <a:pPr marL="342900" indent="-342900">
              <a:buFont typeface="Arial" panose="020B0604020202020204" pitchFamily="34" charset="0"/>
              <a:buChar char="•"/>
            </a:pPr>
            <a:endParaRPr lang="en-US" sz="2000" dirty="0">
              <a:ea typeface="Times New Roman" panose="02020603050405020304" pitchFamily="18" charset="0"/>
            </a:endParaRPr>
          </a:p>
          <a:p>
            <a:pPr marL="342900" indent="-342900">
              <a:buFont typeface="Arial" panose="020B0604020202020204" pitchFamily="34" charset="0"/>
              <a:buChar char="•"/>
            </a:pPr>
            <a:endParaRPr lang="en-US" sz="2000" dirty="0">
              <a:ea typeface="Times New Roman" panose="02020603050405020304" pitchFamily="18" charset="0"/>
            </a:endParaRPr>
          </a:p>
          <a:p>
            <a:endParaRPr lang="en-US" sz="2000" dirty="0">
              <a:ea typeface="Times New Roman" panose="02020603050405020304" pitchFamily="18" charset="0"/>
            </a:endParaRPr>
          </a:p>
          <a:p>
            <a:pPr marL="342900" indent="-342900">
              <a:buFont typeface="Arial" panose="020B0604020202020204" pitchFamily="34" charset="0"/>
              <a:buChar char="•"/>
            </a:pPr>
            <a:endParaRPr lang="en-US" sz="2000" dirty="0">
              <a:ea typeface="Times New Roman" panose="02020603050405020304" pitchFamily="18" charset="0"/>
            </a:endParaRPr>
          </a:p>
          <a:p>
            <a:pPr marL="342900" indent="-342900">
              <a:buFont typeface="Arial" panose="020B0604020202020204" pitchFamily="34" charset="0"/>
              <a:buChar char="•"/>
            </a:pPr>
            <a:endParaRPr lang="en-US" sz="2000" dirty="0">
              <a:ea typeface="Times New Roman" panose="02020603050405020304" pitchFamily="18" charset="0"/>
            </a:endParaRPr>
          </a:p>
          <a:p>
            <a:endParaRPr lang="en-US" sz="2000" dirty="0">
              <a:effectLst/>
              <a:ea typeface="Times New Roman" panose="02020603050405020304" pitchFamily="18" charset="0"/>
            </a:endParaRPr>
          </a:p>
          <a:p>
            <a:endParaRPr lang="en-US" sz="2000" dirty="0">
              <a:ea typeface="Times New Roman" panose="02020603050405020304" pitchFamily="18" charset="0"/>
            </a:endParaRPr>
          </a:p>
          <a:p>
            <a:endParaRPr lang="en-US" sz="2000" dirty="0">
              <a:effectLst/>
              <a:ea typeface="Times New Roman" panose="02020603050405020304" pitchFamily="18" charset="0"/>
            </a:endParaRPr>
          </a:p>
          <a:p>
            <a:endParaRPr lang="en-US" sz="2000" dirty="0">
              <a:effectLst/>
              <a:ea typeface="Times New Roman" panose="02020603050405020304" pitchFamily="18" charset="0"/>
            </a:endParaRPr>
          </a:p>
          <a:p>
            <a:pPr marL="342900" indent="-342900">
              <a:buFont typeface="Arial" panose="020B0604020202020204" pitchFamily="34" charset="0"/>
              <a:buChar char="•"/>
            </a:pPr>
            <a:r>
              <a:rPr lang="en-US" sz="2800" dirty="0">
                <a:effectLst/>
                <a:ea typeface="Times New Roman" panose="02020603050405020304" pitchFamily="18" charset="0"/>
              </a:rPr>
              <a:t>the bias and variance terms are similar to those that arise in ridge regression, with the regularization coeﬃcient determined by the self-induced regularization.</a:t>
            </a:r>
          </a:p>
          <a:p>
            <a:pPr marL="342900" indent="-342900">
              <a:buFont typeface="Arial" panose="020B0604020202020204" pitchFamily="34" charset="0"/>
              <a:buChar char="•"/>
            </a:pPr>
            <a:r>
              <a:rPr lang="en-US" sz="2800" dirty="0">
                <a:ea typeface="Times New Roman" panose="02020603050405020304" pitchFamily="18" charset="0"/>
              </a:rPr>
              <a:t>NOTE: </a:t>
            </a:r>
            <a:r>
              <a:rPr lang="en-US" sz="2800" u="sng" dirty="0">
                <a:ea typeface="Times New Roman" panose="02020603050405020304" pitchFamily="18" charset="0"/>
              </a:rPr>
              <a:t>NOT IDENTIFIABLE</a:t>
            </a:r>
            <a:endParaRPr lang="en-US" sz="2800" u="sng" dirty="0">
              <a:effectLst/>
              <a:ea typeface="Times New Roman" panose="02020603050405020304" pitchFamily="18" charset="0"/>
            </a:endParaRPr>
          </a:p>
          <a:p>
            <a:pPr marL="800100" lvl="1" indent="-342900">
              <a:buFont typeface="Symbol" pitchFamily="2" charset="2"/>
              <a:buChar char=""/>
            </a:pPr>
            <a:endParaRPr lang="en-US" sz="100" dirty="0">
              <a:effectLst/>
              <a:ea typeface="Times New Roman" panose="02020603050405020304" pitchFamily="18" charset="0"/>
            </a:endParaRPr>
          </a:p>
          <a:p>
            <a:pPr marL="800100" lvl="1" indent="-342900">
              <a:buFont typeface="Symbol" pitchFamily="2" charset="2"/>
              <a:buChar char=""/>
            </a:pPr>
            <a:endParaRPr lang="en-US" sz="100" dirty="0">
              <a:effectLst/>
              <a:ea typeface="Times New Roman" panose="02020603050405020304" pitchFamily="18" charset="0"/>
            </a:endParaRPr>
          </a:p>
          <a:p>
            <a:endParaRPr lang="en-US" sz="2000" dirty="0">
              <a:ea typeface="Times New Roman" panose="02020603050405020304" pitchFamily="18" charset="0"/>
            </a:endParaRPr>
          </a:p>
          <a:p>
            <a:pPr marL="342900" indent="-342900">
              <a:buFont typeface="Symbol" pitchFamily="2" charset="2"/>
              <a:buChar char=""/>
            </a:pPr>
            <a:endParaRPr lang="en-US" sz="2000" dirty="0">
              <a:effectLst/>
              <a:ea typeface="Times New Roman" panose="02020603050405020304" pitchFamily="18" charset="0"/>
            </a:endParaRPr>
          </a:p>
          <a:p>
            <a:pPr marL="342900" indent="-342900">
              <a:buFont typeface="Symbol" pitchFamily="2" charset="2"/>
              <a:buChar char=""/>
            </a:pPr>
            <a:endParaRPr lang="en-US" sz="2000" dirty="0">
              <a:ea typeface="Times New Roman" panose="02020603050405020304" pitchFamily="18" charset="0"/>
            </a:endParaRPr>
          </a:p>
          <a:p>
            <a:pPr marL="342900" indent="-342900">
              <a:buFont typeface="Symbol" pitchFamily="2" charset="2"/>
              <a:buChar char=""/>
            </a:pPr>
            <a:endParaRPr lang="en-US" sz="2000" dirty="0">
              <a:effectLst/>
              <a:ea typeface="Times New Roman" panose="02020603050405020304" pitchFamily="18" charset="0"/>
            </a:endParaRPr>
          </a:p>
          <a:p>
            <a:pPr marL="342900" indent="-342900">
              <a:buFont typeface="Symbol" pitchFamily="2" charset="2"/>
              <a:buChar char=""/>
            </a:pPr>
            <a:endParaRPr lang="en-US" sz="2000" dirty="0">
              <a:effectLst/>
              <a:ea typeface="Times New Roman" panose="02020603050405020304" pitchFamily="18" charset="0"/>
            </a:endParaRPr>
          </a:p>
        </p:txBody>
      </p:sp>
      <p:pic>
        <p:nvPicPr>
          <p:cNvPr id="4" name="Picture 3">
            <a:extLst>
              <a:ext uri="{FF2B5EF4-FFF2-40B4-BE49-F238E27FC236}">
                <a16:creationId xmlns:a16="http://schemas.microsoft.com/office/drawing/2014/main" id="{FF2F2C7F-A668-AC6A-C9FC-0794D9D96C97}"/>
              </a:ext>
            </a:extLst>
          </p:cNvPr>
          <p:cNvPicPr>
            <a:picLocks noChangeAspect="1"/>
          </p:cNvPicPr>
          <p:nvPr/>
        </p:nvPicPr>
        <p:blipFill>
          <a:blip r:embed="rId3"/>
          <a:stretch>
            <a:fillRect/>
          </a:stretch>
        </p:blipFill>
        <p:spPr>
          <a:xfrm>
            <a:off x="7493000" y="4229100"/>
            <a:ext cx="1270000" cy="685800"/>
          </a:xfrm>
          <a:prstGeom prst="rect">
            <a:avLst/>
          </a:prstGeom>
        </p:spPr>
      </p:pic>
      <p:sp>
        <p:nvSpPr>
          <p:cNvPr id="7" name="TextBox 6">
            <a:extLst>
              <a:ext uri="{FF2B5EF4-FFF2-40B4-BE49-F238E27FC236}">
                <a16:creationId xmlns:a16="http://schemas.microsoft.com/office/drawing/2014/main" id="{FC46AB7C-6104-54AC-E57A-F3627EDBF383}"/>
              </a:ext>
            </a:extLst>
          </p:cNvPr>
          <p:cNvSpPr txBox="1"/>
          <p:nvPr/>
        </p:nvSpPr>
        <p:spPr>
          <a:xfrm>
            <a:off x="2463800" y="8506934"/>
            <a:ext cx="12344400" cy="369332"/>
          </a:xfrm>
          <a:prstGeom prst="rect">
            <a:avLst/>
          </a:prstGeom>
          <a:noFill/>
        </p:spPr>
        <p:txBody>
          <a:bodyPr wrap="square">
            <a:spAutoFit/>
          </a:bodyPr>
          <a:lstStyle/>
          <a:p>
            <a:r>
              <a:rPr lang="en-US" dirty="0"/>
              <a:t>arXiv:2103.09177v1 and </a:t>
            </a:r>
            <a:r>
              <a:rPr lang="en-US" dirty="0">
                <a:hlinkClick r:id="rId4"/>
              </a:rPr>
              <a:t>https://deepfoundations.ai/</a:t>
            </a:r>
            <a:r>
              <a:rPr lang="en-US" dirty="0"/>
              <a:t>  and </a:t>
            </a:r>
            <a:r>
              <a:rPr lang="en-US" dirty="0">
                <a:hlinkClick r:id="rId5"/>
              </a:rPr>
              <a:t>https://nips.cc/media/neurips-2022/Slides/52890.pdf</a:t>
            </a:r>
            <a:r>
              <a:rPr lang="en-US" dirty="0"/>
              <a:t> </a:t>
            </a:r>
          </a:p>
        </p:txBody>
      </p:sp>
      <p:pic>
        <p:nvPicPr>
          <p:cNvPr id="9" name="Picture 8">
            <a:extLst>
              <a:ext uri="{FF2B5EF4-FFF2-40B4-BE49-F238E27FC236}">
                <a16:creationId xmlns:a16="http://schemas.microsoft.com/office/drawing/2014/main" id="{2F30B963-27D1-DC45-1E21-DC1CED6301B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89400" y="2133600"/>
            <a:ext cx="9851390" cy="4535605"/>
          </a:xfrm>
          <a:prstGeom prst="rect">
            <a:avLst/>
          </a:prstGeom>
        </p:spPr>
      </p:pic>
    </p:spTree>
    <p:extLst>
      <p:ext uri="{BB962C8B-B14F-4D97-AF65-F5344CB8AC3E}">
        <p14:creationId xmlns:p14="http://schemas.microsoft.com/office/powerpoint/2010/main" val="31573692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14D3F-F8B1-F4C7-26AA-D58107CC21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8CA1D6-C670-E9D9-F5CF-6FC508CC26BB}"/>
              </a:ext>
            </a:extLst>
          </p:cNvPr>
          <p:cNvSpPr>
            <a:spLocks noGrp="1"/>
          </p:cNvSpPr>
          <p:nvPr>
            <p:ph type="title"/>
          </p:nvPr>
        </p:nvSpPr>
        <p:spPr/>
        <p:txBody>
          <a:bodyPr/>
          <a:lstStyle/>
          <a:p>
            <a:r>
              <a:rPr lang="en-US" dirty="0"/>
              <a:t>AI  in Research</a:t>
            </a:r>
          </a:p>
        </p:txBody>
      </p:sp>
      <p:pic>
        <p:nvPicPr>
          <p:cNvPr id="4" name="Picture 3">
            <a:extLst>
              <a:ext uri="{FF2B5EF4-FFF2-40B4-BE49-F238E27FC236}">
                <a16:creationId xmlns:a16="http://schemas.microsoft.com/office/drawing/2014/main" id="{D35775F3-29DE-6696-5DB7-2228A86E11C0}"/>
              </a:ext>
            </a:extLst>
          </p:cNvPr>
          <p:cNvPicPr>
            <a:picLocks noChangeAspect="1"/>
          </p:cNvPicPr>
          <p:nvPr/>
        </p:nvPicPr>
        <p:blipFill>
          <a:blip r:embed="rId3"/>
          <a:stretch>
            <a:fillRect/>
          </a:stretch>
        </p:blipFill>
        <p:spPr>
          <a:xfrm>
            <a:off x="7493000" y="4229100"/>
            <a:ext cx="1270000" cy="685800"/>
          </a:xfrm>
          <a:prstGeom prst="rect">
            <a:avLst/>
          </a:prstGeom>
        </p:spPr>
      </p:pic>
      <p:pic>
        <p:nvPicPr>
          <p:cNvPr id="5" name="Picture 4" descr="A diagram of a machine learning&#10;&#10;Description automatically generated">
            <a:extLst>
              <a:ext uri="{FF2B5EF4-FFF2-40B4-BE49-F238E27FC236}">
                <a16:creationId xmlns:a16="http://schemas.microsoft.com/office/drawing/2014/main" id="{B6231EC2-361D-37CE-CC57-F9F578C3E5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3000" y="1066800"/>
            <a:ext cx="13411200" cy="7540434"/>
          </a:xfrm>
          <a:prstGeom prst="rect">
            <a:avLst/>
          </a:prstGeom>
        </p:spPr>
      </p:pic>
    </p:spTree>
    <p:extLst>
      <p:ext uri="{BB962C8B-B14F-4D97-AF65-F5344CB8AC3E}">
        <p14:creationId xmlns:p14="http://schemas.microsoft.com/office/powerpoint/2010/main" val="656306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60"/>
        <p:cNvGrpSpPr/>
        <p:nvPr/>
      </p:nvGrpSpPr>
      <p:grpSpPr>
        <a:xfrm>
          <a:off x="0" y="0"/>
          <a:ext cx="0" cy="0"/>
          <a:chOff x="0" y="0"/>
          <a:chExt cx="0" cy="0"/>
        </a:xfrm>
      </p:grpSpPr>
      <p:sp>
        <p:nvSpPr>
          <p:cNvPr id="1561" name="Google Shape;1561;p1"/>
          <p:cNvSpPr txBox="1">
            <a:spLocks noGrp="1"/>
          </p:cNvSpPr>
          <p:nvPr>
            <p:ph type="sldNum" idx="12"/>
          </p:nvPr>
        </p:nvSpPr>
        <p:spPr>
          <a:xfrm>
            <a:off x="12702420" y="8473724"/>
            <a:ext cx="3214915" cy="486833"/>
          </a:xfrm>
          <a:prstGeom prst="rect">
            <a:avLst/>
          </a:prstGeom>
          <a:noFill/>
          <a:ln>
            <a:noFill/>
          </a:ln>
        </p:spPr>
        <p:txBody>
          <a:bodyPr spcFirstLastPara="1" wrap="square" lIns="121900" tIns="60933" rIns="121900" bIns="60933" anchor="t" anchorCtr="0">
            <a:noAutofit/>
          </a:bodyPr>
          <a:lstStyle/>
          <a:p>
            <a:fld id="{00000000-1234-1234-1234-123412341234}" type="slidenum">
              <a:rPr lang="en-US"/>
              <a:pPr/>
              <a:t>15</a:t>
            </a:fld>
            <a:endParaRPr/>
          </a:p>
        </p:txBody>
      </p:sp>
      <p:sp>
        <p:nvSpPr>
          <p:cNvPr id="1562" name="Google Shape;1562;p1"/>
          <p:cNvSpPr txBox="1">
            <a:spLocks noGrp="1"/>
          </p:cNvSpPr>
          <p:nvPr>
            <p:ph type="ctrTitle"/>
          </p:nvPr>
        </p:nvSpPr>
        <p:spPr>
          <a:xfrm>
            <a:off x="604257" y="2221283"/>
            <a:ext cx="11445887" cy="2908357"/>
          </a:xfrm>
          <a:prstGeom prst="rect">
            <a:avLst/>
          </a:prstGeom>
          <a:noFill/>
          <a:ln>
            <a:noFill/>
          </a:ln>
        </p:spPr>
        <p:txBody>
          <a:bodyPr spcFirstLastPara="1" wrap="square" lIns="121900" tIns="60933" rIns="121900" bIns="60933" anchor="b" anchorCtr="0">
            <a:normAutofit fontScale="90000"/>
          </a:bodyPr>
          <a:lstStyle/>
          <a:p>
            <a:pPr rtl="0">
              <a:buClr>
                <a:schemeClr val="accent1"/>
              </a:buClr>
              <a:buSzPct val="100000"/>
            </a:pPr>
            <a:r>
              <a:rPr lang="en-US" sz="9600">
                <a:solidFill>
                  <a:schemeClr val="accent1"/>
                </a:solidFill>
                <a:latin typeface="Calibri"/>
                <a:ea typeface="Calibri"/>
                <a:cs typeface="Calibri"/>
                <a:sym typeface="Calibri"/>
              </a:rPr>
              <a:t>Resources and Funding for Researchers and Educators</a:t>
            </a:r>
            <a:endParaRPr/>
          </a:p>
        </p:txBody>
      </p:sp>
      <p:sp>
        <p:nvSpPr>
          <p:cNvPr id="1563" name="Google Shape;1563;p1"/>
          <p:cNvSpPr txBox="1">
            <a:spLocks noGrp="1"/>
          </p:cNvSpPr>
          <p:nvPr>
            <p:ph type="body" idx="1"/>
          </p:nvPr>
        </p:nvSpPr>
        <p:spPr>
          <a:xfrm>
            <a:off x="1636562" y="5139752"/>
            <a:ext cx="10123596" cy="2266888"/>
          </a:xfrm>
          <a:prstGeom prst="rect">
            <a:avLst/>
          </a:prstGeom>
          <a:noFill/>
          <a:ln>
            <a:noFill/>
          </a:ln>
        </p:spPr>
        <p:txBody>
          <a:bodyPr spcFirstLastPara="1" wrap="square" lIns="0" tIns="60933" rIns="0" bIns="60933" anchor="b" anchorCtr="0">
            <a:noAutofit/>
          </a:bodyPr>
          <a:lstStyle/>
          <a:p>
            <a:pPr marL="0" indent="0" rtl="0">
              <a:spcBef>
                <a:spcPts val="0"/>
              </a:spcBef>
            </a:pPr>
            <a:r>
              <a:rPr lang="en-US">
                <a:latin typeface="Calibri"/>
                <a:ea typeface="Calibri"/>
                <a:cs typeface="Calibri"/>
                <a:sym typeface="Calibri"/>
              </a:rPr>
              <a:t>Amy Apon, awapon@nsf.gov</a:t>
            </a:r>
            <a:endParaRPr/>
          </a:p>
          <a:p>
            <a:pPr marL="0" indent="0" rtl="0"/>
            <a:r>
              <a:rPr lang="en-US">
                <a:latin typeface="Calibri"/>
                <a:ea typeface="Calibri"/>
                <a:cs typeface="Calibri"/>
                <a:sym typeface="Calibri"/>
              </a:rPr>
              <a:t>Office of Advanced Cyberinfrastructure </a:t>
            </a:r>
            <a:endParaRPr/>
          </a:p>
          <a:p>
            <a:pPr marL="0" indent="0" rtl="0"/>
            <a:r>
              <a:rPr lang="en-US">
                <a:latin typeface="Calibri"/>
                <a:ea typeface="Calibri"/>
                <a:cs typeface="Calibri"/>
                <a:sym typeface="Calibri"/>
              </a:rPr>
              <a:t>National Science Foundation</a:t>
            </a:r>
            <a:endParaRPr/>
          </a:p>
        </p:txBody>
      </p:sp>
      <p:pic>
        <p:nvPicPr>
          <p:cNvPr id="1564" name="Google Shape;1564;p1"/>
          <p:cNvPicPr preferRelativeResize="0"/>
          <p:nvPr/>
        </p:nvPicPr>
        <p:blipFill rotWithShape="1">
          <a:blip r:embed="rId3">
            <a:alphaModFix/>
          </a:blip>
          <a:srcRect/>
          <a:stretch/>
        </p:blipFill>
        <p:spPr>
          <a:xfrm>
            <a:off x="12834771" y="365111"/>
            <a:ext cx="2894912" cy="2908357"/>
          </a:xfrm>
          <a:prstGeom prst="rect">
            <a:avLst/>
          </a:prstGeom>
          <a:noFill/>
          <a:ln>
            <a:noFill/>
          </a:ln>
        </p:spPr>
      </p:pic>
    </p:spTree>
    <p:extLst>
      <p:ext uri="{BB962C8B-B14F-4D97-AF65-F5344CB8AC3E}">
        <p14:creationId xmlns:p14="http://schemas.microsoft.com/office/powerpoint/2010/main" val="33309898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68"/>
        <p:cNvGrpSpPr/>
        <p:nvPr/>
      </p:nvGrpSpPr>
      <p:grpSpPr>
        <a:xfrm>
          <a:off x="0" y="0"/>
          <a:ext cx="0" cy="0"/>
          <a:chOff x="0" y="0"/>
          <a:chExt cx="0" cy="0"/>
        </a:xfrm>
      </p:grpSpPr>
      <p:sp>
        <p:nvSpPr>
          <p:cNvPr id="1569" name="Google Shape;1569;p2"/>
          <p:cNvSpPr txBox="1">
            <a:spLocks noGrp="1"/>
          </p:cNvSpPr>
          <p:nvPr>
            <p:ph type="title"/>
          </p:nvPr>
        </p:nvSpPr>
        <p:spPr>
          <a:xfrm>
            <a:off x="395616" y="315517"/>
            <a:ext cx="14943097" cy="1266996"/>
          </a:xfrm>
          <a:prstGeom prst="rect">
            <a:avLst/>
          </a:prstGeom>
          <a:noFill/>
          <a:ln>
            <a:noFill/>
          </a:ln>
        </p:spPr>
        <p:txBody>
          <a:bodyPr spcFirstLastPara="1" wrap="square" lIns="121900" tIns="60933" rIns="121900" bIns="60933" anchor="ctr" anchorCtr="0">
            <a:noAutofit/>
          </a:bodyPr>
          <a:lstStyle/>
          <a:p>
            <a:pPr algn="ctr" rtl="0">
              <a:buClr>
                <a:srgbClr val="005699"/>
              </a:buClr>
              <a:buSzPts val="2800"/>
            </a:pPr>
            <a:r>
              <a:rPr lang="en-US" sz="3733" b="1">
                <a:solidFill>
                  <a:srgbClr val="005699"/>
                </a:solidFill>
                <a:latin typeface="Open Sans"/>
                <a:ea typeface="Open Sans"/>
                <a:cs typeface="Open Sans"/>
                <a:sym typeface="Open Sans"/>
              </a:rPr>
              <a:t>OAC supports computing, data, networking and cybersecurity infrastructure and expertise for broad Science and Engineering communities</a:t>
            </a:r>
            <a:endParaRPr/>
          </a:p>
        </p:txBody>
      </p:sp>
      <p:sp>
        <p:nvSpPr>
          <p:cNvPr id="1570" name="Google Shape;1570;p2"/>
          <p:cNvSpPr txBox="1">
            <a:spLocks noGrp="1"/>
          </p:cNvSpPr>
          <p:nvPr>
            <p:ph type="sldNum" idx="12"/>
          </p:nvPr>
        </p:nvSpPr>
        <p:spPr>
          <a:xfrm>
            <a:off x="12248445" y="8475134"/>
            <a:ext cx="3657600" cy="486833"/>
          </a:xfrm>
          <a:prstGeom prst="rect">
            <a:avLst/>
          </a:prstGeom>
          <a:noFill/>
          <a:ln>
            <a:noFill/>
          </a:ln>
        </p:spPr>
        <p:txBody>
          <a:bodyPr spcFirstLastPara="1" wrap="square" lIns="121900" tIns="60933" rIns="121900" bIns="60933" anchor="ctr" anchorCtr="0">
            <a:noAutofit/>
          </a:bodyPr>
          <a:lstStyle/>
          <a:p>
            <a:pPr>
              <a:buClr>
                <a:srgbClr val="FFFFFF"/>
              </a:buClr>
              <a:buSzPts val="1200"/>
            </a:pPr>
            <a:fld id="{00000000-1234-1234-1234-123412341234}" type="slidenum">
              <a:rPr lang="en-US">
                <a:solidFill>
                  <a:srgbClr val="FFFFFF"/>
                </a:solidFill>
              </a:rPr>
              <a:pPr>
                <a:buClr>
                  <a:srgbClr val="FFFFFF"/>
                </a:buClr>
                <a:buSzPts val="1200"/>
              </a:pPr>
              <a:t>16</a:t>
            </a:fld>
            <a:endParaRPr>
              <a:solidFill>
                <a:srgbClr val="FFFFFF"/>
              </a:solidFill>
            </a:endParaRPr>
          </a:p>
        </p:txBody>
      </p:sp>
      <p:pic>
        <p:nvPicPr>
          <p:cNvPr id="1571" name="Google Shape;1571;p2" descr="A row of lockers in a room&#10;&#10;Description automatically generated"/>
          <p:cNvPicPr preferRelativeResize="0"/>
          <p:nvPr/>
        </p:nvPicPr>
        <p:blipFill rotWithShape="1">
          <a:blip r:embed="rId3">
            <a:alphaModFix/>
          </a:blip>
          <a:srcRect/>
          <a:stretch/>
        </p:blipFill>
        <p:spPr>
          <a:xfrm>
            <a:off x="3106267" y="1834925"/>
            <a:ext cx="2427567" cy="1075103"/>
          </a:xfrm>
          <a:prstGeom prst="rect">
            <a:avLst/>
          </a:prstGeom>
          <a:noFill/>
          <a:ln>
            <a:noFill/>
          </a:ln>
        </p:spPr>
      </p:pic>
      <p:pic>
        <p:nvPicPr>
          <p:cNvPr id="1572" name="Google Shape;1572;p2" descr="A long hallway with rows of metal baskets&#10;&#10;Description automatically generated"/>
          <p:cNvPicPr preferRelativeResize="0"/>
          <p:nvPr/>
        </p:nvPicPr>
        <p:blipFill rotWithShape="1">
          <a:blip r:embed="rId4">
            <a:alphaModFix/>
          </a:blip>
          <a:srcRect/>
          <a:stretch/>
        </p:blipFill>
        <p:spPr>
          <a:xfrm>
            <a:off x="1500310" y="3012538"/>
            <a:ext cx="1599404" cy="1075103"/>
          </a:xfrm>
          <a:prstGeom prst="rect">
            <a:avLst/>
          </a:prstGeom>
          <a:noFill/>
          <a:ln>
            <a:noFill/>
          </a:ln>
        </p:spPr>
      </p:pic>
      <p:pic>
        <p:nvPicPr>
          <p:cNvPr id="1573" name="Google Shape;1573;p2" descr="A row of lockers with a bridge and a city&#10;&#10;Description automatically generated"/>
          <p:cNvPicPr preferRelativeResize="0"/>
          <p:nvPr/>
        </p:nvPicPr>
        <p:blipFill rotWithShape="1">
          <a:blip r:embed="rId5">
            <a:alphaModFix/>
          </a:blip>
          <a:srcRect/>
          <a:stretch/>
        </p:blipFill>
        <p:spPr>
          <a:xfrm>
            <a:off x="1511599" y="1819029"/>
            <a:ext cx="1576539" cy="1040652"/>
          </a:xfrm>
          <a:prstGeom prst="rect">
            <a:avLst/>
          </a:prstGeom>
          <a:noFill/>
          <a:ln>
            <a:noFill/>
          </a:ln>
        </p:spPr>
      </p:pic>
      <p:pic>
        <p:nvPicPr>
          <p:cNvPr id="1574" name="Google Shape;1574;p2"/>
          <p:cNvPicPr preferRelativeResize="0"/>
          <p:nvPr/>
        </p:nvPicPr>
        <p:blipFill rotWithShape="1">
          <a:blip r:embed="rId6">
            <a:alphaModFix/>
          </a:blip>
          <a:srcRect/>
          <a:stretch/>
        </p:blipFill>
        <p:spPr>
          <a:xfrm>
            <a:off x="3574407" y="3529311"/>
            <a:ext cx="1925560" cy="569619"/>
          </a:xfrm>
          <a:prstGeom prst="rect">
            <a:avLst/>
          </a:prstGeom>
          <a:noFill/>
          <a:ln>
            <a:noFill/>
          </a:ln>
        </p:spPr>
      </p:pic>
      <p:pic>
        <p:nvPicPr>
          <p:cNvPr id="1575" name="Google Shape;1575;p2"/>
          <p:cNvPicPr preferRelativeResize="0"/>
          <p:nvPr/>
        </p:nvPicPr>
        <p:blipFill rotWithShape="1">
          <a:blip r:embed="rId7">
            <a:alphaModFix/>
          </a:blip>
          <a:srcRect b="-2802"/>
          <a:stretch/>
        </p:blipFill>
        <p:spPr>
          <a:xfrm>
            <a:off x="3441892" y="3024488"/>
            <a:ext cx="954297" cy="617840"/>
          </a:xfrm>
          <a:prstGeom prst="rect">
            <a:avLst/>
          </a:prstGeom>
          <a:noFill/>
          <a:ln>
            <a:noFill/>
          </a:ln>
        </p:spPr>
      </p:pic>
      <p:sp>
        <p:nvSpPr>
          <p:cNvPr id="1576" name="Google Shape;1576;p2"/>
          <p:cNvSpPr txBox="1"/>
          <p:nvPr/>
        </p:nvSpPr>
        <p:spPr>
          <a:xfrm>
            <a:off x="340082" y="7503013"/>
            <a:ext cx="4950041" cy="861720"/>
          </a:xfrm>
          <a:prstGeom prst="rect">
            <a:avLst/>
          </a:prstGeom>
          <a:noFill/>
          <a:ln>
            <a:noFill/>
          </a:ln>
        </p:spPr>
        <p:txBody>
          <a:bodyPr spcFirstLastPara="1" wrap="square" lIns="121900" tIns="60933" rIns="121900" bIns="60933" anchor="t" anchorCtr="0">
            <a:spAutoFit/>
          </a:bodyPr>
          <a:lstStyle/>
          <a:p>
            <a:pPr algn="ctr">
              <a:buClr>
                <a:srgbClr val="000000"/>
              </a:buClr>
              <a:buSzPts val="1800"/>
            </a:pPr>
            <a:r>
              <a:rPr lang="en-US" sz="2400" b="1">
                <a:solidFill>
                  <a:srgbClr val="000000"/>
                </a:solidFill>
                <a:latin typeface="Arial"/>
                <a:ea typeface="Arial"/>
                <a:cs typeface="Arial"/>
                <a:sym typeface="Arial"/>
              </a:rPr>
              <a:t>Community building, training and user support</a:t>
            </a:r>
            <a:endParaRPr sz="2400"/>
          </a:p>
        </p:txBody>
      </p:sp>
      <p:pic>
        <p:nvPicPr>
          <p:cNvPr id="1577" name="Google Shape;1577;p2" descr="A large group of people in a room&#10;&#10;AI-generated content may be incorrect."/>
          <p:cNvPicPr preferRelativeResize="0"/>
          <p:nvPr/>
        </p:nvPicPr>
        <p:blipFill rotWithShape="1">
          <a:blip r:embed="rId8">
            <a:alphaModFix/>
          </a:blip>
          <a:srcRect/>
          <a:stretch/>
        </p:blipFill>
        <p:spPr>
          <a:xfrm>
            <a:off x="1717158" y="5586407"/>
            <a:ext cx="3985151" cy="1950475"/>
          </a:xfrm>
          <a:prstGeom prst="rect">
            <a:avLst/>
          </a:prstGeom>
          <a:noFill/>
          <a:ln>
            <a:noFill/>
          </a:ln>
        </p:spPr>
      </p:pic>
      <p:pic>
        <p:nvPicPr>
          <p:cNvPr id="1578" name="Google Shape;1578;p2"/>
          <p:cNvPicPr preferRelativeResize="0"/>
          <p:nvPr/>
        </p:nvPicPr>
        <p:blipFill rotWithShape="1">
          <a:blip r:embed="rId9">
            <a:alphaModFix/>
          </a:blip>
          <a:srcRect/>
          <a:stretch/>
        </p:blipFill>
        <p:spPr>
          <a:xfrm>
            <a:off x="592804" y="5091517"/>
            <a:ext cx="2647107" cy="1435651"/>
          </a:xfrm>
          <a:prstGeom prst="rect">
            <a:avLst/>
          </a:prstGeom>
          <a:solidFill>
            <a:schemeClr val="lt1"/>
          </a:solidFill>
          <a:ln>
            <a:noFill/>
          </a:ln>
        </p:spPr>
      </p:pic>
      <p:sp>
        <p:nvSpPr>
          <p:cNvPr id="1579" name="Google Shape;1579;p2"/>
          <p:cNvSpPr txBox="1"/>
          <p:nvPr/>
        </p:nvSpPr>
        <p:spPr>
          <a:xfrm>
            <a:off x="10281921" y="4301632"/>
            <a:ext cx="5776091" cy="1231052"/>
          </a:xfrm>
          <a:prstGeom prst="rect">
            <a:avLst/>
          </a:prstGeom>
          <a:noFill/>
          <a:ln>
            <a:noFill/>
          </a:ln>
        </p:spPr>
        <p:txBody>
          <a:bodyPr spcFirstLastPara="1" wrap="square" lIns="121900" tIns="60933" rIns="121900" bIns="60933" anchor="t" anchorCtr="0">
            <a:spAutoFit/>
          </a:bodyPr>
          <a:lstStyle/>
          <a:p>
            <a:pPr algn="ctr">
              <a:buClr>
                <a:srgbClr val="000000"/>
              </a:buClr>
              <a:buSzPts val="1800"/>
            </a:pPr>
            <a:r>
              <a:rPr lang="en-US" sz="2400" b="1">
                <a:solidFill>
                  <a:srgbClr val="000000"/>
                </a:solidFill>
                <a:latin typeface="Arial"/>
                <a:ea typeface="Arial"/>
                <a:cs typeface="Arial"/>
                <a:sym typeface="Arial"/>
              </a:rPr>
              <a:t>Cybersecurity, networking and data lifecycle Support for NSF’s Major Facilities</a:t>
            </a:r>
            <a:endParaRPr sz="2400"/>
          </a:p>
        </p:txBody>
      </p:sp>
      <p:pic>
        <p:nvPicPr>
          <p:cNvPr id="1580" name="Google Shape;1580;p2"/>
          <p:cNvPicPr preferRelativeResize="0"/>
          <p:nvPr/>
        </p:nvPicPr>
        <p:blipFill rotWithShape="1">
          <a:blip r:embed="rId10">
            <a:alphaModFix/>
          </a:blip>
          <a:srcRect/>
          <a:stretch/>
        </p:blipFill>
        <p:spPr>
          <a:xfrm>
            <a:off x="11498864" y="3067083"/>
            <a:ext cx="2651747" cy="1234549"/>
          </a:xfrm>
          <a:prstGeom prst="rect">
            <a:avLst/>
          </a:prstGeom>
          <a:noFill/>
          <a:ln>
            <a:noFill/>
          </a:ln>
        </p:spPr>
      </p:pic>
      <p:sp>
        <p:nvSpPr>
          <p:cNvPr id="1581" name="Google Shape;1581;p2"/>
          <p:cNvSpPr txBox="1"/>
          <p:nvPr/>
        </p:nvSpPr>
        <p:spPr>
          <a:xfrm>
            <a:off x="640863" y="4144400"/>
            <a:ext cx="5072736" cy="861720"/>
          </a:xfrm>
          <a:prstGeom prst="rect">
            <a:avLst/>
          </a:prstGeom>
          <a:noFill/>
          <a:ln>
            <a:noFill/>
          </a:ln>
        </p:spPr>
        <p:txBody>
          <a:bodyPr spcFirstLastPara="1" wrap="square" lIns="121900" tIns="60933" rIns="121900" bIns="60933" anchor="t" anchorCtr="0">
            <a:spAutoFit/>
          </a:bodyPr>
          <a:lstStyle/>
          <a:p>
            <a:pPr algn="ctr">
              <a:buClr>
                <a:srgbClr val="000000"/>
              </a:buClr>
              <a:buSzPts val="1800"/>
            </a:pPr>
            <a:r>
              <a:rPr lang="en-US" sz="2400" b="1">
                <a:solidFill>
                  <a:srgbClr val="000000"/>
                </a:solidFill>
                <a:latin typeface="Arial"/>
                <a:ea typeface="Arial"/>
                <a:cs typeface="Arial"/>
                <a:sym typeface="Arial"/>
              </a:rPr>
              <a:t>Computing, data infrastructure, regional networking </a:t>
            </a:r>
            <a:endParaRPr sz="2400"/>
          </a:p>
        </p:txBody>
      </p:sp>
      <p:pic>
        <p:nvPicPr>
          <p:cNvPr id="1582" name="Google Shape;1582;p2"/>
          <p:cNvPicPr preferRelativeResize="0"/>
          <p:nvPr/>
        </p:nvPicPr>
        <p:blipFill rotWithShape="1">
          <a:blip r:embed="rId11">
            <a:alphaModFix/>
          </a:blip>
          <a:srcRect l="-1974"/>
          <a:stretch/>
        </p:blipFill>
        <p:spPr>
          <a:xfrm>
            <a:off x="13234579" y="2031083"/>
            <a:ext cx="2155475" cy="1079548"/>
          </a:xfrm>
          <a:prstGeom prst="rect">
            <a:avLst/>
          </a:prstGeom>
          <a:noFill/>
          <a:ln>
            <a:noFill/>
          </a:ln>
        </p:spPr>
      </p:pic>
      <p:sp>
        <p:nvSpPr>
          <p:cNvPr id="1583" name="Google Shape;1583;p2"/>
          <p:cNvSpPr txBox="1"/>
          <p:nvPr/>
        </p:nvSpPr>
        <p:spPr>
          <a:xfrm>
            <a:off x="10385642" y="7557052"/>
            <a:ext cx="5389119" cy="861720"/>
          </a:xfrm>
          <a:prstGeom prst="rect">
            <a:avLst/>
          </a:prstGeom>
          <a:noFill/>
          <a:ln>
            <a:noFill/>
          </a:ln>
        </p:spPr>
        <p:txBody>
          <a:bodyPr spcFirstLastPara="1" wrap="square" lIns="121900" tIns="60933" rIns="121900" bIns="60933" anchor="t" anchorCtr="0">
            <a:spAutoFit/>
          </a:bodyPr>
          <a:lstStyle/>
          <a:p>
            <a:pPr algn="ctr">
              <a:buClr>
                <a:srgbClr val="000000"/>
              </a:buClr>
              <a:buSzPts val="1800"/>
            </a:pPr>
            <a:r>
              <a:rPr lang="en-US" sz="2400" b="1">
                <a:solidFill>
                  <a:srgbClr val="000000"/>
                </a:solidFill>
                <a:latin typeface="Arial"/>
                <a:ea typeface="Arial"/>
                <a:cs typeface="Arial"/>
                <a:sym typeface="Arial"/>
              </a:rPr>
              <a:t>Software Frameworks and Gateways</a:t>
            </a:r>
            <a:endParaRPr sz="2400"/>
          </a:p>
        </p:txBody>
      </p:sp>
      <p:pic>
        <p:nvPicPr>
          <p:cNvPr id="1584" name="Google Shape;1584;p2"/>
          <p:cNvPicPr preferRelativeResize="0"/>
          <p:nvPr/>
        </p:nvPicPr>
        <p:blipFill rotWithShape="1">
          <a:blip r:embed="rId12">
            <a:alphaModFix/>
          </a:blip>
          <a:srcRect/>
          <a:stretch/>
        </p:blipFill>
        <p:spPr>
          <a:xfrm>
            <a:off x="14055519" y="3120575"/>
            <a:ext cx="1317219" cy="1169767"/>
          </a:xfrm>
          <a:prstGeom prst="rect">
            <a:avLst/>
          </a:prstGeom>
          <a:noFill/>
          <a:ln>
            <a:noFill/>
          </a:ln>
        </p:spPr>
      </p:pic>
      <p:pic>
        <p:nvPicPr>
          <p:cNvPr id="1585" name="Google Shape;1585;p2"/>
          <p:cNvPicPr preferRelativeResize="0"/>
          <p:nvPr/>
        </p:nvPicPr>
        <p:blipFill rotWithShape="1">
          <a:blip r:embed="rId13">
            <a:alphaModFix/>
          </a:blip>
          <a:srcRect/>
          <a:stretch/>
        </p:blipFill>
        <p:spPr>
          <a:xfrm>
            <a:off x="10998039" y="5912540"/>
            <a:ext cx="2166976" cy="1644513"/>
          </a:xfrm>
          <a:prstGeom prst="rect">
            <a:avLst/>
          </a:prstGeom>
          <a:noFill/>
          <a:ln>
            <a:noFill/>
          </a:ln>
        </p:spPr>
      </p:pic>
      <p:pic>
        <p:nvPicPr>
          <p:cNvPr id="1586" name="Google Shape;1586;p2" descr="Text, logo&#10;&#10;AI-generated content may be incorrect."/>
          <p:cNvPicPr preferRelativeResize="0"/>
          <p:nvPr/>
        </p:nvPicPr>
        <p:blipFill rotWithShape="1">
          <a:blip r:embed="rId14">
            <a:alphaModFix/>
          </a:blip>
          <a:srcRect/>
          <a:stretch/>
        </p:blipFill>
        <p:spPr>
          <a:xfrm>
            <a:off x="13162288" y="6507185"/>
            <a:ext cx="2184400" cy="1049867"/>
          </a:xfrm>
          <a:prstGeom prst="rect">
            <a:avLst/>
          </a:prstGeom>
          <a:noFill/>
          <a:ln>
            <a:noFill/>
          </a:ln>
        </p:spPr>
      </p:pic>
      <p:sp>
        <p:nvSpPr>
          <p:cNvPr id="1587" name="Google Shape;1587;p2"/>
          <p:cNvSpPr/>
          <p:nvPr/>
        </p:nvSpPr>
        <p:spPr>
          <a:xfrm>
            <a:off x="6394302" y="2863324"/>
            <a:ext cx="3865119" cy="3774488"/>
          </a:xfrm>
          <a:prstGeom prst="ellipse">
            <a:avLst/>
          </a:prstGeom>
          <a:solidFill>
            <a:schemeClr val="accent6"/>
          </a:solidFill>
          <a:ln w="19050" cap="flat" cmpd="sng">
            <a:solidFill>
              <a:srgbClr val="082836"/>
            </a:solidFill>
            <a:prstDash val="solid"/>
            <a:miter lim="800000"/>
            <a:headEnd type="none" w="sm" len="sm"/>
            <a:tailEnd type="none" w="sm" len="sm"/>
          </a:ln>
        </p:spPr>
        <p:txBody>
          <a:bodyPr spcFirstLastPara="1" wrap="square" lIns="121900" tIns="60933" rIns="121900" bIns="60933" anchor="ctr" anchorCtr="0">
            <a:noAutofit/>
          </a:bodyPr>
          <a:lstStyle/>
          <a:p>
            <a:pPr algn="ctr">
              <a:buClr>
                <a:srgbClr val="FFFFFF"/>
              </a:buClr>
              <a:buSzPts val="2400"/>
            </a:pPr>
            <a:r>
              <a:rPr lang="en-US" sz="3200">
                <a:solidFill>
                  <a:srgbClr val="FFFFFF"/>
                </a:solidFill>
                <a:latin typeface="Arial"/>
                <a:ea typeface="Arial"/>
                <a:cs typeface="Arial"/>
                <a:sym typeface="Arial"/>
              </a:rPr>
              <a:t>&gt;25,000 researchers and students supported by OAC resources</a:t>
            </a:r>
            <a:endParaRPr sz="2400"/>
          </a:p>
        </p:txBody>
      </p:sp>
      <p:pic>
        <p:nvPicPr>
          <p:cNvPr id="1588" name="Google Shape;1588;p2"/>
          <p:cNvPicPr preferRelativeResize="0"/>
          <p:nvPr/>
        </p:nvPicPr>
        <p:blipFill rotWithShape="1">
          <a:blip r:embed="rId15">
            <a:alphaModFix/>
          </a:blip>
          <a:srcRect/>
          <a:stretch/>
        </p:blipFill>
        <p:spPr>
          <a:xfrm>
            <a:off x="10399189" y="3123461"/>
            <a:ext cx="1156119" cy="1183249"/>
          </a:xfrm>
          <a:prstGeom prst="rect">
            <a:avLst/>
          </a:prstGeom>
          <a:noFill/>
          <a:ln>
            <a:noFill/>
          </a:ln>
        </p:spPr>
      </p:pic>
      <p:pic>
        <p:nvPicPr>
          <p:cNvPr id="1589" name="Google Shape;1589;p2" descr="A picture containing sky, outdoor, nature&#10;&#10;AI-generated content may be incorrect."/>
          <p:cNvPicPr preferRelativeResize="0"/>
          <p:nvPr/>
        </p:nvPicPr>
        <p:blipFill rotWithShape="1">
          <a:blip r:embed="rId16">
            <a:alphaModFix/>
          </a:blip>
          <a:srcRect/>
          <a:stretch/>
        </p:blipFill>
        <p:spPr>
          <a:xfrm>
            <a:off x="12518133" y="1974253"/>
            <a:ext cx="2820579" cy="1096892"/>
          </a:xfrm>
          <a:prstGeom prst="rect">
            <a:avLst/>
          </a:prstGeom>
          <a:noFill/>
          <a:ln>
            <a:noFill/>
          </a:ln>
        </p:spPr>
      </p:pic>
      <p:pic>
        <p:nvPicPr>
          <p:cNvPr id="1590" name="Google Shape;1590;p2" descr="A picture containing sky, outdoor, nature&#10;&#10;AI-generated content may be incorrect."/>
          <p:cNvPicPr preferRelativeResize="0"/>
          <p:nvPr/>
        </p:nvPicPr>
        <p:blipFill rotWithShape="1">
          <a:blip r:embed="rId17">
            <a:alphaModFix/>
          </a:blip>
          <a:srcRect/>
          <a:stretch/>
        </p:blipFill>
        <p:spPr>
          <a:xfrm>
            <a:off x="10422270" y="2013097"/>
            <a:ext cx="2829705" cy="1100441"/>
          </a:xfrm>
          <a:prstGeom prst="rect">
            <a:avLst/>
          </a:prstGeom>
          <a:noFill/>
          <a:ln>
            <a:noFill/>
          </a:ln>
        </p:spPr>
      </p:pic>
    </p:spTree>
    <p:extLst>
      <p:ext uri="{BB962C8B-B14F-4D97-AF65-F5344CB8AC3E}">
        <p14:creationId xmlns:p14="http://schemas.microsoft.com/office/powerpoint/2010/main" val="3750534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95"/>
        <p:cNvGrpSpPr/>
        <p:nvPr/>
      </p:nvGrpSpPr>
      <p:grpSpPr>
        <a:xfrm>
          <a:off x="0" y="0"/>
          <a:ext cx="0" cy="0"/>
          <a:chOff x="0" y="0"/>
          <a:chExt cx="0" cy="0"/>
        </a:xfrm>
      </p:grpSpPr>
      <p:graphicFrame>
        <p:nvGraphicFramePr>
          <p:cNvPr id="1596" name="Google Shape;1596;p3"/>
          <p:cNvGraphicFramePr/>
          <p:nvPr/>
        </p:nvGraphicFramePr>
        <p:xfrm>
          <a:off x="8231735" y="5009269"/>
          <a:ext cx="8005733" cy="2950567"/>
        </p:xfrm>
        <a:graphic>
          <a:graphicData uri="http://schemas.openxmlformats.org/drawingml/2006/table">
            <a:tbl>
              <a:tblPr>
                <a:noFill/>
              </a:tblPr>
              <a:tblGrid>
                <a:gridCol w="1344533">
                  <a:extLst>
                    <a:ext uri="{9D8B030D-6E8A-4147-A177-3AD203B41FA5}">
                      <a16:colId xmlns:a16="http://schemas.microsoft.com/office/drawing/2014/main" val="20000"/>
                    </a:ext>
                  </a:extLst>
                </a:gridCol>
                <a:gridCol w="6661200">
                  <a:extLst>
                    <a:ext uri="{9D8B030D-6E8A-4147-A177-3AD203B41FA5}">
                      <a16:colId xmlns:a16="http://schemas.microsoft.com/office/drawing/2014/main" val="20001"/>
                    </a:ext>
                  </a:extLst>
                </a:gridCol>
              </a:tblGrid>
              <a:tr h="2950567">
                <a:tc>
                  <a:txBody>
                    <a:bodyPr/>
                    <a:lstStyle/>
                    <a:p>
                      <a:pPr marL="0" marR="0" lvl="0" indent="0" algn="l" rtl="0">
                        <a:lnSpc>
                          <a:spcPct val="150000"/>
                        </a:lnSpc>
                        <a:spcBef>
                          <a:spcPts val="0"/>
                        </a:spcBef>
                        <a:spcAft>
                          <a:spcPts val="0"/>
                        </a:spcAft>
                        <a:buNone/>
                      </a:pPr>
                      <a:r>
                        <a:rPr lang="en-US" sz="2400" b="1" u="none" strike="noStrike" cap="none">
                          <a:latin typeface="Open Sans ExtraBold"/>
                          <a:ea typeface="Open Sans ExtraBold"/>
                          <a:cs typeface="Open Sans ExtraBold"/>
                          <a:sym typeface="Open Sans ExtraBold"/>
                        </a:rPr>
                        <a:t>Portals</a:t>
                      </a:r>
                      <a:endParaRPr sz="2400" b="1" u="none" strike="noStrike" cap="none"/>
                    </a:p>
                  </a:txBody>
                  <a:tcPr marL="60967" marR="60967" marT="60967" marB="60967">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173038" marR="0" lvl="0" indent="-173038" algn="l" rtl="0">
                        <a:lnSpc>
                          <a:spcPct val="150000"/>
                        </a:lnSpc>
                        <a:spcBef>
                          <a:spcPts val="0"/>
                        </a:spcBef>
                        <a:spcAft>
                          <a:spcPts val="0"/>
                        </a:spcAft>
                        <a:buClr>
                          <a:schemeClr val="dk1"/>
                        </a:buClr>
                        <a:buSzPts val="1600"/>
                        <a:buFont typeface="Arial"/>
                        <a:buChar char="•"/>
                      </a:pPr>
                      <a:r>
                        <a:rPr lang="en-US" sz="2100" b="1" u="none" strike="noStrike" cap="none">
                          <a:solidFill>
                            <a:schemeClr val="dk1"/>
                          </a:solidFill>
                          <a:latin typeface="Open Sans"/>
                          <a:ea typeface="Open Sans"/>
                          <a:cs typeface="Open Sans"/>
                          <a:sym typeface="Open Sans"/>
                        </a:rPr>
                        <a:t>ACCESS: </a:t>
                      </a:r>
                      <a:r>
                        <a:rPr lang="en-US" sz="2100" b="1" u="sng" strike="noStrike" cap="none">
                          <a:solidFill>
                            <a:schemeClr val="dk1"/>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https://access-ci.org/</a:t>
                      </a:r>
                      <a:r>
                        <a:rPr lang="en-US" sz="2100" b="1" u="none" strike="noStrike" cap="none">
                          <a:solidFill>
                            <a:schemeClr val="dk1"/>
                          </a:solidFill>
                          <a:latin typeface="Open Sans"/>
                          <a:ea typeface="Open Sans"/>
                          <a:cs typeface="Open Sans"/>
                          <a:sym typeface="Open Sans"/>
                        </a:rPr>
                        <a:t>  </a:t>
                      </a:r>
                      <a:endParaRPr sz="2400"/>
                    </a:p>
                    <a:p>
                      <a:pPr marL="173038" marR="0" lvl="0" indent="-173038" algn="l" rtl="0">
                        <a:spcBef>
                          <a:spcPts val="0"/>
                        </a:spcBef>
                        <a:spcAft>
                          <a:spcPts val="0"/>
                        </a:spcAft>
                        <a:buClr>
                          <a:schemeClr val="dk1"/>
                        </a:buClr>
                        <a:buSzPts val="1600"/>
                        <a:buFont typeface="Arial"/>
                        <a:buChar char="•"/>
                      </a:pPr>
                      <a:r>
                        <a:rPr lang="en-US" sz="2100" b="1" u="none" strike="noStrike" cap="none"/>
                        <a:t>PATh: </a:t>
                      </a:r>
                      <a:r>
                        <a:rPr lang="en-US" sz="2100" b="1" u="sng" strike="noStrike" cap="none">
                          <a:solidFill>
                            <a:schemeClr val="hlink"/>
                          </a:solidFill>
                          <a:hlinkClick r:id="rId4"/>
                        </a:rPr>
                        <a:t>https://path-cc.io/</a:t>
                      </a:r>
                      <a:r>
                        <a:rPr lang="en-US" sz="2100" b="1" u="none" strike="noStrike" cap="none"/>
                        <a:t>  </a:t>
                      </a:r>
                      <a:endParaRPr sz="2400"/>
                    </a:p>
                    <a:p>
                      <a:pPr marL="173038" marR="0" lvl="0" indent="-173038" algn="l" rtl="0">
                        <a:lnSpc>
                          <a:spcPct val="100000"/>
                        </a:lnSpc>
                        <a:spcBef>
                          <a:spcPts val="0"/>
                        </a:spcBef>
                        <a:spcAft>
                          <a:spcPts val="0"/>
                        </a:spcAft>
                        <a:buClr>
                          <a:schemeClr val="dk1"/>
                        </a:buClr>
                        <a:buSzPts val="1600"/>
                        <a:buFont typeface="Arial"/>
                        <a:buChar char="•"/>
                      </a:pPr>
                      <a:r>
                        <a:rPr lang="en-US" sz="2100" b="1" u="none" strike="noStrike" cap="none"/>
                        <a:t>NAIRR Pilot:  </a:t>
                      </a:r>
                      <a:r>
                        <a:rPr lang="en-US" sz="2100" b="1" u="sng" strike="noStrike" cap="none">
                          <a:solidFill>
                            <a:schemeClr val="hlink"/>
                          </a:solidFill>
                          <a:hlinkClick r:id="rId5"/>
                        </a:rPr>
                        <a:t>https://nairrpilot.org</a:t>
                      </a:r>
                      <a:r>
                        <a:rPr lang="en-US" sz="2100" b="1" u="none" strike="noStrike" cap="none"/>
                        <a:t> </a:t>
                      </a:r>
                      <a:endParaRPr sz="2400"/>
                    </a:p>
                    <a:p>
                      <a:pPr marL="173038" marR="0" lvl="0" indent="-173038" algn="l" rtl="0">
                        <a:lnSpc>
                          <a:spcPct val="100000"/>
                        </a:lnSpc>
                        <a:spcBef>
                          <a:spcPts val="0"/>
                        </a:spcBef>
                        <a:spcAft>
                          <a:spcPts val="0"/>
                        </a:spcAft>
                        <a:buClr>
                          <a:schemeClr val="dk1"/>
                        </a:buClr>
                        <a:buSzPts val="1600"/>
                        <a:buFont typeface="Arial"/>
                        <a:buChar char="•"/>
                      </a:pPr>
                      <a:r>
                        <a:rPr lang="en-US" sz="2100" b="1" u="none" strike="noStrike" cap="none"/>
                        <a:t>CaRCC:  </a:t>
                      </a:r>
                      <a:r>
                        <a:rPr lang="en-US" sz="2100" b="1" u="sng" strike="noStrike" cap="none">
                          <a:solidFill>
                            <a:schemeClr val="hlink"/>
                          </a:solidFill>
                          <a:hlinkClick r:id="rId6"/>
                        </a:rPr>
                        <a:t>https://carcc.org/</a:t>
                      </a:r>
                      <a:r>
                        <a:rPr lang="en-US" sz="2100" b="1" u="none" strike="noStrike" cap="none"/>
                        <a:t>   </a:t>
                      </a:r>
                      <a:endParaRPr sz="2400"/>
                    </a:p>
                    <a:p>
                      <a:pPr marL="173038" marR="0" lvl="0" indent="-173038" algn="l" rtl="0">
                        <a:spcBef>
                          <a:spcPts val="0"/>
                        </a:spcBef>
                        <a:spcAft>
                          <a:spcPts val="0"/>
                        </a:spcAft>
                        <a:buClr>
                          <a:schemeClr val="dk1"/>
                        </a:buClr>
                        <a:buSzPts val="1600"/>
                        <a:buFont typeface="Arial"/>
                        <a:buChar char="•"/>
                      </a:pPr>
                      <a:r>
                        <a:rPr lang="en-US" sz="2100" b="0" u="none" strike="noStrike" cap="none"/>
                        <a:t>SGX3: </a:t>
                      </a:r>
                      <a:r>
                        <a:rPr lang="en-US" sz="2100" b="0" u="sng" strike="noStrike" cap="none">
                          <a:solidFill>
                            <a:schemeClr val="hlink"/>
                          </a:solidFill>
                          <a:hlinkClick r:id="rId7"/>
                        </a:rPr>
                        <a:t>https://sciencegateways.org/</a:t>
                      </a:r>
                      <a:r>
                        <a:rPr lang="en-US" sz="2100" b="0" u="none" strike="noStrike" cap="none"/>
                        <a:t> </a:t>
                      </a:r>
                      <a:endParaRPr sz="2400"/>
                    </a:p>
                    <a:p>
                      <a:pPr marL="173038" marR="0" lvl="0" indent="-173038" algn="l" rtl="0">
                        <a:lnSpc>
                          <a:spcPct val="100000"/>
                        </a:lnSpc>
                        <a:spcBef>
                          <a:spcPts val="0"/>
                        </a:spcBef>
                        <a:spcAft>
                          <a:spcPts val="0"/>
                        </a:spcAft>
                        <a:buClr>
                          <a:schemeClr val="dk1"/>
                        </a:buClr>
                        <a:buSzPts val="1600"/>
                        <a:buFont typeface="Arial"/>
                        <a:buChar char="•"/>
                      </a:pPr>
                      <a:r>
                        <a:rPr lang="en-US" sz="2100" b="0" u="none" strike="noStrike" cap="none"/>
                        <a:t>LCCF: </a:t>
                      </a:r>
                      <a:r>
                        <a:rPr lang="en-US" sz="2100" b="0" u="sng" strike="noStrike" cap="none">
                          <a:solidFill>
                            <a:schemeClr val="hlink"/>
                          </a:solidFill>
                          <a:hlinkClick r:id="rId8"/>
                        </a:rPr>
                        <a:t>https://lccf.tacc.utexas.edu/</a:t>
                      </a:r>
                      <a:endParaRPr sz="2100" b="0" u="none" strike="noStrike" cap="none"/>
                    </a:p>
                    <a:p>
                      <a:pPr marL="173038" marR="0" lvl="0" indent="-173038" algn="l" rtl="0">
                        <a:spcBef>
                          <a:spcPts val="0"/>
                        </a:spcBef>
                        <a:spcAft>
                          <a:spcPts val="0"/>
                        </a:spcAft>
                        <a:buClr>
                          <a:schemeClr val="dk1"/>
                        </a:buClr>
                        <a:buSzPts val="1600"/>
                        <a:buFont typeface="Arial"/>
                        <a:buChar char="•"/>
                      </a:pPr>
                      <a:r>
                        <a:rPr lang="en-US" sz="2100" b="0" u="none" strike="noStrike" cap="none"/>
                        <a:t>MSCC: </a:t>
                      </a:r>
                      <a:r>
                        <a:rPr lang="en-US" sz="2100" b="0" u="sng" strike="noStrike" cap="none">
                          <a:solidFill>
                            <a:schemeClr val="hlink"/>
                          </a:solidFill>
                          <a:hlinkClick r:id="rId9"/>
                        </a:rPr>
                        <a:t>https://www.ms-cc.org/</a:t>
                      </a:r>
                      <a:r>
                        <a:rPr lang="en-US" sz="2100" b="0" u="none" strike="noStrike" cap="none"/>
                        <a:t> </a:t>
                      </a:r>
                      <a:endParaRPr sz="2400"/>
                    </a:p>
                    <a:p>
                      <a:pPr marL="173038" marR="0" lvl="0" indent="-173038" algn="l" rtl="0">
                        <a:spcBef>
                          <a:spcPts val="0"/>
                        </a:spcBef>
                        <a:spcAft>
                          <a:spcPts val="0"/>
                        </a:spcAft>
                        <a:buClr>
                          <a:schemeClr val="dk1"/>
                        </a:buClr>
                        <a:buSzPts val="1600"/>
                        <a:buFont typeface="Arial"/>
                        <a:buChar char="•"/>
                      </a:pPr>
                      <a:r>
                        <a:rPr lang="en-US" sz="2100" u="none" strike="noStrike" cap="none"/>
                        <a:t>Trusted CI: </a:t>
                      </a:r>
                      <a:r>
                        <a:rPr lang="en-US" sz="2100" u="sng" strike="noStrike" cap="none">
                          <a:solidFill>
                            <a:schemeClr val="hlink"/>
                          </a:solidFill>
                          <a:hlinkClick r:id="rId10"/>
                        </a:rPr>
                        <a:t>https://www.trustedci.org/</a:t>
                      </a:r>
                      <a:r>
                        <a:rPr lang="en-US" sz="2100" u="none" strike="noStrike" cap="none"/>
                        <a:t> </a:t>
                      </a:r>
                      <a:endParaRPr sz="2400"/>
                    </a:p>
                  </a:txBody>
                  <a:tcPr marL="60967" marR="60967" marT="60967" marB="60967">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1597" name="Google Shape;1597;p3"/>
          <p:cNvSpPr txBox="1">
            <a:spLocks noGrp="1"/>
          </p:cNvSpPr>
          <p:nvPr>
            <p:ph type="title"/>
          </p:nvPr>
        </p:nvSpPr>
        <p:spPr>
          <a:xfrm>
            <a:off x="584200" y="107798"/>
            <a:ext cx="14938805" cy="1007047"/>
          </a:xfrm>
          <a:prstGeom prst="rect">
            <a:avLst/>
          </a:prstGeom>
          <a:noFill/>
          <a:ln>
            <a:noFill/>
          </a:ln>
        </p:spPr>
        <p:txBody>
          <a:bodyPr spcFirstLastPara="1" wrap="square" lIns="121900" tIns="60933" rIns="121900" bIns="60933" anchor="t" anchorCtr="0">
            <a:noAutofit/>
          </a:bodyPr>
          <a:lstStyle/>
          <a:p>
            <a:pPr algn="ctr" rtl="0">
              <a:buClr>
                <a:schemeClr val="accent1"/>
              </a:buClr>
              <a:buSzPts val="3600"/>
            </a:pPr>
            <a:r>
              <a:rPr lang="en-US" b="1">
                <a:solidFill>
                  <a:schemeClr val="accent1"/>
                </a:solidFill>
                <a:latin typeface="Calibri"/>
                <a:ea typeface="Calibri"/>
                <a:cs typeface="Calibri"/>
                <a:sym typeface="Calibri"/>
              </a:rPr>
              <a:t>OAC provides </a:t>
            </a:r>
            <a:r>
              <a:rPr lang="en-US" sz="4800" b="1">
                <a:solidFill>
                  <a:schemeClr val="accent1"/>
                </a:solidFill>
                <a:latin typeface="Calibri"/>
                <a:ea typeface="Calibri"/>
                <a:cs typeface="Calibri"/>
                <a:sym typeface="Calibri"/>
              </a:rPr>
              <a:t>many resources and services!</a:t>
            </a:r>
            <a:br>
              <a:rPr lang="en-US" sz="4800" b="1">
                <a:solidFill>
                  <a:schemeClr val="accent1"/>
                </a:solidFill>
                <a:latin typeface="Calibri"/>
                <a:ea typeface="Calibri"/>
                <a:cs typeface="Calibri"/>
                <a:sym typeface="Calibri"/>
              </a:rPr>
            </a:br>
            <a:r>
              <a:rPr lang="en-US" sz="3733" i="1">
                <a:solidFill>
                  <a:schemeClr val="accent1"/>
                </a:solidFill>
                <a:latin typeface="Calibri"/>
                <a:ea typeface="Calibri"/>
                <a:cs typeface="Calibri"/>
                <a:sym typeface="Calibri"/>
              </a:rPr>
              <a:t>Examples</a:t>
            </a:r>
            <a:r>
              <a:rPr lang="en-US" sz="3733">
                <a:solidFill>
                  <a:schemeClr val="accent1"/>
                </a:solidFill>
                <a:latin typeface="Calibri"/>
                <a:ea typeface="Calibri"/>
                <a:cs typeface="Calibri"/>
                <a:sym typeface="Calibri"/>
              </a:rPr>
              <a:t> include:</a:t>
            </a:r>
            <a:endParaRPr sz="4800">
              <a:solidFill>
                <a:schemeClr val="accent1"/>
              </a:solidFill>
              <a:latin typeface="Calibri"/>
              <a:ea typeface="Calibri"/>
              <a:cs typeface="Calibri"/>
              <a:sym typeface="Calibri"/>
            </a:endParaRPr>
          </a:p>
        </p:txBody>
      </p:sp>
      <p:grpSp>
        <p:nvGrpSpPr>
          <p:cNvPr id="1598" name="Google Shape;1598;p3"/>
          <p:cNvGrpSpPr/>
          <p:nvPr/>
        </p:nvGrpSpPr>
        <p:grpSpPr>
          <a:xfrm>
            <a:off x="96398" y="2057123"/>
            <a:ext cx="7900497" cy="2773644"/>
            <a:chOff x="-173966" y="1542842"/>
            <a:chExt cx="6171637" cy="2080233"/>
          </a:xfrm>
        </p:grpSpPr>
        <p:grpSp>
          <p:nvGrpSpPr>
            <p:cNvPr id="1599" name="Google Shape;1599;p3"/>
            <p:cNvGrpSpPr/>
            <p:nvPr/>
          </p:nvGrpSpPr>
          <p:grpSpPr>
            <a:xfrm>
              <a:off x="-173966" y="2826082"/>
              <a:ext cx="2679306" cy="796993"/>
              <a:chOff x="-1929372" y="5068764"/>
              <a:chExt cx="2679306" cy="796993"/>
            </a:xfrm>
          </p:grpSpPr>
          <p:grpSp>
            <p:nvGrpSpPr>
              <p:cNvPr id="1600" name="Google Shape;1600;p3"/>
              <p:cNvGrpSpPr/>
              <p:nvPr/>
            </p:nvGrpSpPr>
            <p:grpSpPr>
              <a:xfrm>
                <a:off x="-1409840" y="5068764"/>
                <a:ext cx="1451462" cy="495804"/>
                <a:chOff x="3968404" y="5887307"/>
                <a:chExt cx="3086299" cy="870760"/>
              </a:xfrm>
            </p:grpSpPr>
            <p:pic>
              <p:nvPicPr>
                <p:cNvPr id="1601" name="Google Shape;1601;p3"/>
                <p:cNvPicPr preferRelativeResize="0"/>
                <p:nvPr/>
              </p:nvPicPr>
              <p:blipFill rotWithShape="1">
                <a:blip r:embed="rId11">
                  <a:alphaModFix/>
                </a:blip>
                <a:srcRect/>
                <a:stretch/>
              </p:blipFill>
              <p:spPr>
                <a:xfrm>
                  <a:off x="3988854" y="6002152"/>
                  <a:ext cx="3065849" cy="594462"/>
                </a:xfrm>
                <a:prstGeom prst="rect">
                  <a:avLst/>
                </a:prstGeom>
                <a:noFill/>
                <a:ln>
                  <a:noFill/>
                </a:ln>
              </p:spPr>
            </p:pic>
            <p:sp>
              <p:nvSpPr>
                <p:cNvPr id="1602" name="Google Shape;1602;p3"/>
                <p:cNvSpPr/>
                <p:nvPr/>
              </p:nvSpPr>
              <p:spPr>
                <a:xfrm>
                  <a:off x="3968404" y="5887307"/>
                  <a:ext cx="3065864" cy="870760"/>
                </a:xfrm>
                <a:prstGeom prst="frame">
                  <a:avLst>
                    <a:gd name="adj1" fmla="val 1131"/>
                  </a:avLst>
                </a:prstGeom>
                <a:solidFill>
                  <a:srgbClr val="FF0000"/>
                </a:solidFill>
                <a:ln w="19050" cap="flat" cmpd="sng">
                  <a:solidFill>
                    <a:srgbClr val="FF0000"/>
                  </a:solidFill>
                  <a:prstDash val="solid"/>
                  <a:miter lim="800000"/>
                  <a:headEnd type="none" w="sm" len="sm"/>
                  <a:tailEnd type="none" w="sm" len="sm"/>
                </a:ln>
              </p:spPr>
              <p:txBody>
                <a:bodyPr spcFirstLastPara="1" wrap="square" lIns="121900" tIns="60933" rIns="121900" bIns="60933" anchor="ctr" anchorCtr="0">
                  <a:noAutofit/>
                </a:bodyPr>
                <a:lstStyle/>
                <a:p>
                  <a:pPr algn="ctr">
                    <a:buClr>
                      <a:schemeClr val="lt1"/>
                    </a:buClr>
                    <a:buSzPts val="1600"/>
                  </a:pPr>
                  <a:endParaRPr sz="2133">
                    <a:solidFill>
                      <a:srgbClr val="FFFFFF"/>
                    </a:solidFill>
                    <a:latin typeface="Calibri"/>
                    <a:ea typeface="Calibri"/>
                    <a:cs typeface="Calibri"/>
                    <a:sym typeface="Calibri"/>
                  </a:endParaRPr>
                </a:p>
              </p:txBody>
            </p:sp>
          </p:grpSp>
          <p:sp>
            <p:nvSpPr>
              <p:cNvPr id="1603" name="Google Shape;1603;p3"/>
              <p:cNvSpPr txBox="1"/>
              <p:nvPr/>
            </p:nvSpPr>
            <p:spPr>
              <a:xfrm>
                <a:off x="-1929372" y="5527292"/>
                <a:ext cx="2679306" cy="338465"/>
              </a:xfrm>
              <a:prstGeom prst="rect">
                <a:avLst/>
              </a:prstGeom>
              <a:noFill/>
              <a:ln>
                <a:noFill/>
              </a:ln>
            </p:spPr>
            <p:txBody>
              <a:bodyPr spcFirstLastPara="1" wrap="square" lIns="121900" tIns="60933" rIns="121900" bIns="60933" anchor="t" anchorCtr="0">
                <a:spAutoFit/>
              </a:bodyPr>
              <a:lstStyle/>
              <a:p>
                <a:pPr algn="ctr">
                  <a:buClr>
                    <a:srgbClr val="000000"/>
                  </a:buClr>
                  <a:buSzPts val="1600"/>
                </a:pPr>
                <a:r>
                  <a:rPr lang="en-US" sz="2133" i="1">
                    <a:solidFill>
                      <a:srgbClr val="000000"/>
                    </a:solidFill>
                    <a:latin typeface="Calibri"/>
                    <a:ea typeface="Calibri"/>
                    <a:cs typeface="Calibri"/>
                    <a:sym typeface="Calibri"/>
                  </a:rPr>
                  <a:t>Science Gateways</a:t>
                </a:r>
                <a:endParaRPr sz="2400"/>
              </a:p>
            </p:txBody>
          </p:sp>
        </p:grpSp>
        <p:grpSp>
          <p:nvGrpSpPr>
            <p:cNvPr id="1604" name="Google Shape;1604;p3"/>
            <p:cNvGrpSpPr/>
            <p:nvPr/>
          </p:nvGrpSpPr>
          <p:grpSpPr>
            <a:xfrm>
              <a:off x="421106" y="1542842"/>
              <a:ext cx="2858149" cy="1062805"/>
              <a:chOff x="711095" y="2747841"/>
              <a:chExt cx="2858149" cy="1062805"/>
            </a:xfrm>
          </p:grpSpPr>
          <p:pic>
            <p:nvPicPr>
              <p:cNvPr id="1605" name="Google Shape;1605;p3"/>
              <p:cNvPicPr preferRelativeResize="0"/>
              <p:nvPr/>
            </p:nvPicPr>
            <p:blipFill rotWithShape="1">
              <a:blip r:embed="rId12">
                <a:alphaModFix/>
              </a:blip>
              <a:srcRect/>
              <a:stretch/>
            </p:blipFill>
            <p:spPr>
              <a:xfrm>
                <a:off x="730677" y="2747841"/>
                <a:ext cx="2501180" cy="671499"/>
              </a:xfrm>
              <a:prstGeom prst="rect">
                <a:avLst/>
              </a:prstGeom>
              <a:noFill/>
              <a:ln>
                <a:noFill/>
              </a:ln>
            </p:spPr>
          </p:pic>
          <p:sp>
            <p:nvSpPr>
              <p:cNvPr id="1606" name="Google Shape;1606;p3"/>
              <p:cNvSpPr txBox="1"/>
              <p:nvPr/>
            </p:nvSpPr>
            <p:spPr>
              <a:xfrm>
                <a:off x="711095" y="3472181"/>
                <a:ext cx="2858149" cy="338465"/>
              </a:xfrm>
              <a:prstGeom prst="rect">
                <a:avLst/>
              </a:prstGeom>
              <a:noFill/>
              <a:ln>
                <a:noFill/>
              </a:ln>
            </p:spPr>
            <p:txBody>
              <a:bodyPr spcFirstLastPara="1" wrap="square" lIns="121900" tIns="60933" rIns="121900" bIns="60933" anchor="t" anchorCtr="0">
                <a:spAutoFit/>
              </a:bodyPr>
              <a:lstStyle/>
              <a:p>
                <a:pPr algn="ctr">
                  <a:buClr>
                    <a:schemeClr val="dk1"/>
                  </a:buClr>
                  <a:buSzPts val="1600"/>
                </a:pPr>
                <a:endParaRPr sz="2133" i="1">
                  <a:solidFill>
                    <a:srgbClr val="000000"/>
                  </a:solidFill>
                  <a:latin typeface="Calibri"/>
                  <a:ea typeface="Calibri"/>
                  <a:cs typeface="Calibri"/>
                  <a:sym typeface="Calibri"/>
                </a:endParaRPr>
              </a:p>
            </p:txBody>
          </p:sp>
        </p:grpSp>
        <p:grpSp>
          <p:nvGrpSpPr>
            <p:cNvPr id="1607" name="Google Shape;1607;p3"/>
            <p:cNvGrpSpPr/>
            <p:nvPr/>
          </p:nvGrpSpPr>
          <p:grpSpPr>
            <a:xfrm>
              <a:off x="3139521" y="1554043"/>
              <a:ext cx="2858150" cy="986222"/>
              <a:chOff x="560766" y="4030104"/>
              <a:chExt cx="2858150" cy="986222"/>
            </a:xfrm>
          </p:grpSpPr>
          <p:pic>
            <p:nvPicPr>
              <p:cNvPr id="1608" name="Google Shape;1608;p3"/>
              <p:cNvPicPr preferRelativeResize="0"/>
              <p:nvPr/>
            </p:nvPicPr>
            <p:blipFill rotWithShape="1">
              <a:blip r:embed="rId13">
                <a:alphaModFix/>
              </a:blip>
              <a:srcRect/>
              <a:stretch/>
            </p:blipFill>
            <p:spPr>
              <a:xfrm>
                <a:off x="1034637" y="4030104"/>
                <a:ext cx="2188110" cy="397475"/>
              </a:xfrm>
              <a:prstGeom prst="rect">
                <a:avLst/>
              </a:prstGeom>
              <a:noFill/>
              <a:ln>
                <a:noFill/>
              </a:ln>
            </p:spPr>
          </p:pic>
          <p:sp>
            <p:nvSpPr>
              <p:cNvPr id="1609" name="Google Shape;1609;p3"/>
              <p:cNvSpPr txBox="1"/>
              <p:nvPr/>
            </p:nvSpPr>
            <p:spPr>
              <a:xfrm>
                <a:off x="560766" y="4431688"/>
                <a:ext cx="2858150" cy="584638"/>
              </a:xfrm>
              <a:prstGeom prst="rect">
                <a:avLst/>
              </a:prstGeom>
              <a:noFill/>
              <a:ln>
                <a:noFill/>
              </a:ln>
            </p:spPr>
            <p:txBody>
              <a:bodyPr spcFirstLastPara="1" wrap="square" lIns="121900" tIns="60933" rIns="121900" bIns="60933" anchor="t" anchorCtr="0">
                <a:spAutoFit/>
              </a:bodyPr>
              <a:lstStyle/>
              <a:p>
                <a:pPr algn="ctr">
                  <a:buClr>
                    <a:srgbClr val="000000"/>
                  </a:buClr>
                  <a:buSzPts val="1600"/>
                </a:pPr>
                <a:r>
                  <a:rPr lang="en-US" sz="2133" i="1">
                    <a:solidFill>
                      <a:srgbClr val="000000"/>
                    </a:solidFill>
                    <a:latin typeface="Calibri"/>
                    <a:ea typeface="Calibri"/>
                    <a:cs typeface="Calibri"/>
                    <a:sym typeface="Calibri"/>
                  </a:rPr>
                  <a:t>Throughput Computing, Data, and Support</a:t>
                </a:r>
                <a:endParaRPr sz="2400"/>
              </a:p>
            </p:txBody>
          </p:sp>
        </p:grpSp>
      </p:grpSp>
      <p:grpSp>
        <p:nvGrpSpPr>
          <p:cNvPr id="1610" name="Google Shape;1610;p3"/>
          <p:cNvGrpSpPr/>
          <p:nvPr/>
        </p:nvGrpSpPr>
        <p:grpSpPr>
          <a:xfrm>
            <a:off x="584200" y="5113559"/>
            <a:ext cx="7009885" cy="2748143"/>
            <a:chOff x="395602" y="4104404"/>
            <a:chExt cx="5257414" cy="2061107"/>
          </a:xfrm>
        </p:grpSpPr>
        <p:grpSp>
          <p:nvGrpSpPr>
            <p:cNvPr id="1611" name="Google Shape;1611;p3"/>
            <p:cNvGrpSpPr/>
            <p:nvPr/>
          </p:nvGrpSpPr>
          <p:grpSpPr>
            <a:xfrm>
              <a:off x="395602" y="4703133"/>
              <a:ext cx="2829594" cy="1462378"/>
              <a:chOff x="1134572" y="5307567"/>
              <a:chExt cx="2829594" cy="1462378"/>
            </a:xfrm>
          </p:grpSpPr>
          <p:pic>
            <p:nvPicPr>
              <p:cNvPr id="1612" name="Google Shape;1612;p3" descr="The Minority Serving - Cyberinfrastructure Consortium in partnership with Internet2 (PRNewsfoto/Internet2)"/>
              <p:cNvPicPr preferRelativeResize="0"/>
              <p:nvPr/>
            </p:nvPicPr>
            <p:blipFill rotWithShape="1">
              <a:blip r:embed="rId14">
                <a:alphaModFix/>
              </a:blip>
              <a:srcRect/>
              <a:stretch/>
            </p:blipFill>
            <p:spPr>
              <a:xfrm>
                <a:off x="2206909" y="5307567"/>
                <a:ext cx="875358" cy="869522"/>
              </a:xfrm>
              <a:prstGeom prst="rect">
                <a:avLst/>
              </a:prstGeom>
              <a:noFill/>
              <a:ln>
                <a:noFill/>
              </a:ln>
            </p:spPr>
          </p:pic>
          <p:sp>
            <p:nvSpPr>
              <p:cNvPr id="1613" name="Google Shape;1613;p3"/>
              <p:cNvSpPr txBox="1"/>
              <p:nvPr/>
            </p:nvSpPr>
            <p:spPr>
              <a:xfrm>
                <a:off x="1134572" y="6185307"/>
                <a:ext cx="2829594" cy="584638"/>
              </a:xfrm>
              <a:prstGeom prst="rect">
                <a:avLst/>
              </a:prstGeom>
              <a:noFill/>
              <a:ln>
                <a:noFill/>
              </a:ln>
            </p:spPr>
            <p:txBody>
              <a:bodyPr spcFirstLastPara="1" wrap="square" lIns="121900" tIns="60933" rIns="121900" bIns="60933" anchor="t" anchorCtr="0">
                <a:spAutoFit/>
              </a:bodyPr>
              <a:lstStyle/>
              <a:p>
                <a:pPr algn="ctr">
                  <a:buClr>
                    <a:srgbClr val="000000"/>
                  </a:buClr>
                  <a:buSzPts val="1600"/>
                </a:pPr>
                <a:r>
                  <a:rPr lang="en-US" sz="2133" i="1">
                    <a:solidFill>
                      <a:srgbClr val="000000"/>
                    </a:solidFill>
                    <a:latin typeface="Calibri"/>
                    <a:ea typeface="Calibri"/>
                    <a:cs typeface="Calibri"/>
                    <a:sym typeface="Calibri"/>
                  </a:rPr>
                  <a:t>Minority Serving CI Consortium</a:t>
                </a:r>
                <a:endParaRPr sz="2400"/>
              </a:p>
              <a:p>
                <a:pPr algn="ctr">
                  <a:buClr>
                    <a:srgbClr val="000000"/>
                  </a:buClr>
                  <a:buSzPts val="1600"/>
                </a:pPr>
                <a:r>
                  <a:rPr lang="en-US" sz="2133" i="1" u="sng">
                    <a:solidFill>
                      <a:srgbClr val="000000"/>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www.ms-cc.org</a:t>
                </a:r>
                <a:r>
                  <a:rPr lang="en-US" sz="2133" i="1">
                    <a:solidFill>
                      <a:srgbClr val="000000"/>
                    </a:solidFill>
                    <a:latin typeface="Calibri"/>
                    <a:ea typeface="Calibri"/>
                    <a:cs typeface="Calibri"/>
                    <a:sym typeface="Calibri"/>
                  </a:rPr>
                  <a:t> </a:t>
                </a:r>
                <a:endParaRPr sz="2400"/>
              </a:p>
            </p:txBody>
          </p:sp>
        </p:grpSp>
        <p:sp>
          <p:nvSpPr>
            <p:cNvPr id="1614" name="Google Shape;1614;p3"/>
            <p:cNvSpPr txBox="1"/>
            <p:nvPr/>
          </p:nvSpPr>
          <p:spPr>
            <a:xfrm>
              <a:off x="606442" y="4104404"/>
              <a:ext cx="5046574" cy="369291"/>
            </a:xfrm>
            <a:prstGeom prst="rect">
              <a:avLst/>
            </a:prstGeom>
            <a:noFill/>
            <a:ln>
              <a:noFill/>
            </a:ln>
          </p:spPr>
          <p:txBody>
            <a:bodyPr spcFirstLastPara="1" wrap="square" lIns="121900" tIns="60933" rIns="121900" bIns="60933" anchor="t" anchorCtr="0">
              <a:spAutoFit/>
            </a:bodyPr>
            <a:lstStyle/>
            <a:p>
              <a:pPr>
                <a:buClr>
                  <a:srgbClr val="000000"/>
                </a:buClr>
                <a:buSzPts val="1800"/>
              </a:pPr>
              <a:r>
                <a:rPr lang="en-US" sz="2400" b="1">
                  <a:solidFill>
                    <a:srgbClr val="000000"/>
                  </a:solidFill>
                  <a:latin typeface="Open Sans ExtraBold"/>
                  <a:ea typeface="Open Sans ExtraBold"/>
                  <a:cs typeface="Open Sans ExtraBold"/>
                  <a:sym typeface="Open Sans ExtraBold"/>
                </a:rPr>
                <a:t>Community and Workforce Development</a:t>
              </a:r>
              <a:endParaRPr sz="2400" b="1">
                <a:solidFill>
                  <a:srgbClr val="000000"/>
                </a:solidFill>
                <a:latin typeface="Open Sans ExtraBold"/>
                <a:ea typeface="Open Sans ExtraBold"/>
                <a:cs typeface="Open Sans ExtraBold"/>
                <a:sym typeface="Open Sans ExtraBold"/>
              </a:endParaRPr>
            </a:p>
          </p:txBody>
        </p:sp>
      </p:grpSp>
      <p:sp>
        <p:nvSpPr>
          <p:cNvPr id="1615" name="Google Shape;1615;p3"/>
          <p:cNvSpPr txBox="1"/>
          <p:nvPr/>
        </p:nvSpPr>
        <p:spPr>
          <a:xfrm>
            <a:off x="8905581" y="1380141"/>
            <a:ext cx="6502332" cy="1231052"/>
          </a:xfrm>
          <a:prstGeom prst="rect">
            <a:avLst/>
          </a:prstGeom>
          <a:noFill/>
          <a:ln>
            <a:noFill/>
          </a:ln>
        </p:spPr>
        <p:txBody>
          <a:bodyPr spcFirstLastPara="1" wrap="square" lIns="121900" tIns="60933" rIns="121900" bIns="60933" anchor="t" anchorCtr="0">
            <a:spAutoFit/>
          </a:bodyPr>
          <a:lstStyle/>
          <a:p>
            <a:pPr>
              <a:buClr>
                <a:srgbClr val="000000"/>
              </a:buClr>
              <a:buSzPts val="1800"/>
            </a:pPr>
            <a:r>
              <a:rPr lang="en-US" sz="2400" b="1">
                <a:solidFill>
                  <a:srgbClr val="000000"/>
                </a:solidFill>
                <a:latin typeface="Open Sans ExtraBold"/>
                <a:ea typeface="Open Sans ExtraBold"/>
                <a:cs typeface="Open Sans ExtraBold"/>
                <a:sym typeface="Open Sans ExtraBold"/>
              </a:rPr>
              <a:t>Training, Workshops, and More</a:t>
            </a:r>
            <a:endParaRPr sz="2400"/>
          </a:p>
          <a:p>
            <a:pPr>
              <a:buClr>
                <a:schemeClr val="dk1"/>
              </a:buClr>
              <a:buSzPts val="1800"/>
            </a:pPr>
            <a:endParaRPr sz="2400" b="1">
              <a:solidFill>
                <a:srgbClr val="000000"/>
              </a:solidFill>
              <a:latin typeface="Open Sans ExtraBold"/>
              <a:ea typeface="Open Sans ExtraBold"/>
              <a:cs typeface="Open Sans ExtraBold"/>
              <a:sym typeface="Open Sans ExtraBold"/>
            </a:endParaRPr>
          </a:p>
          <a:p>
            <a:pPr>
              <a:buClr>
                <a:schemeClr val="dk1"/>
              </a:buClr>
              <a:buSzPts val="1800"/>
            </a:pPr>
            <a:endParaRPr sz="2400" b="1">
              <a:solidFill>
                <a:srgbClr val="000000"/>
              </a:solidFill>
              <a:latin typeface="Open Sans ExtraBold"/>
              <a:ea typeface="Open Sans ExtraBold"/>
              <a:cs typeface="Open Sans ExtraBold"/>
              <a:sym typeface="Open Sans ExtraBold"/>
            </a:endParaRPr>
          </a:p>
        </p:txBody>
      </p:sp>
      <p:cxnSp>
        <p:nvCxnSpPr>
          <p:cNvPr id="1616" name="Google Shape;1616;p3"/>
          <p:cNvCxnSpPr/>
          <p:nvPr/>
        </p:nvCxnSpPr>
        <p:spPr>
          <a:xfrm>
            <a:off x="0" y="4854301"/>
            <a:ext cx="16256000" cy="0"/>
          </a:xfrm>
          <a:prstGeom prst="straightConnector1">
            <a:avLst/>
          </a:prstGeom>
          <a:noFill/>
          <a:ln w="9525" cap="flat" cmpd="sng">
            <a:solidFill>
              <a:schemeClr val="accent1"/>
            </a:solidFill>
            <a:prstDash val="solid"/>
            <a:miter lim="800000"/>
            <a:headEnd type="none" w="sm" len="sm"/>
            <a:tailEnd type="none" w="sm" len="sm"/>
          </a:ln>
        </p:spPr>
      </p:cxnSp>
      <p:cxnSp>
        <p:nvCxnSpPr>
          <p:cNvPr id="1617" name="Google Shape;1617;p3"/>
          <p:cNvCxnSpPr/>
          <p:nvPr/>
        </p:nvCxnSpPr>
        <p:spPr>
          <a:xfrm>
            <a:off x="8209280" y="1422552"/>
            <a:ext cx="0" cy="6877832"/>
          </a:xfrm>
          <a:prstGeom prst="straightConnector1">
            <a:avLst/>
          </a:prstGeom>
          <a:noFill/>
          <a:ln w="9525" cap="flat" cmpd="sng">
            <a:solidFill>
              <a:schemeClr val="accent1"/>
            </a:solidFill>
            <a:prstDash val="solid"/>
            <a:miter lim="800000"/>
            <a:headEnd type="none" w="sm" len="sm"/>
            <a:tailEnd type="none" w="sm" len="sm"/>
          </a:ln>
        </p:spPr>
      </p:cxnSp>
      <p:pic>
        <p:nvPicPr>
          <p:cNvPr id="1618" name="Google Shape;1618;p3"/>
          <p:cNvPicPr preferRelativeResize="0"/>
          <p:nvPr/>
        </p:nvPicPr>
        <p:blipFill rotWithShape="1">
          <a:blip r:embed="rId16">
            <a:alphaModFix/>
          </a:blip>
          <a:srcRect/>
          <a:stretch/>
        </p:blipFill>
        <p:spPr>
          <a:xfrm>
            <a:off x="4809428" y="5663909"/>
            <a:ext cx="2265517" cy="883168"/>
          </a:xfrm>
          <a:prstGeom prst="rect">
            <a:avLst/>
          </a:prstGeom>
          <a:noFill/>
          <a:ln>
            <a:noFill/>
          </a:ln>
        </p:spPr>
      </p:pic>
      <p:sp>
        <p:nvSpPr>
          <p:cNvPr id="1619" name="Google Shape;1619;p3"/>
          <p:cNvSpPr txBox="1"/>
          <p:nvPr/>
        </p:nvSpPr>
        <p:spPr>
          <a:xfrm>
            <a:off x="614301" y="1360710"/>
            <a:ext cx="7335769" cy="492388"/>
          </a:xfrm>
          <a:prstGeom prst="rect">
            <a:avLst/>
          </a:prstGeom>
          <a:noFill/>
          <a:ln>
            <a:noFill/>
          </a:ln>
        </p:spPr>
        <p:txBody>
          <a:bodyPr spcFirstLastPara="1" wrap="square" lIns="121900" tIns="60933" rIns="121900" bIns="60933" anchor="t" anchorCtr="0">
            <a:spAutoFit/>
          </a:bodyPr>
          <a:lstStyle/>
          <a:p>
            <a:pPr>
              <a:buClr>
                <a:srgbClr val="000000"/>
              </a:buClr>
              <a:buSzPts val="1800"/>
            </a:pPr>
            <a:r>
              <a:rPr lang="en-US" sz="2400" b="1">
                <a:solidFill>
                  <a:srgbClr val="000000"/>
                </a:solidFill>
                <a:latin typeface="Open Sans ExtraBold"/>
                <a:ea typeface="Open Sans ExtraBold"/>
                <a:cs typeface="Open Sans ExtraBold"/>
                <a:sym typeface="Open Sans ExtraBold"/>
              </a:rPr>
              <a:t>National Computing, Data, and  AI Resources</a:t>
            </a:r>
            <a:endParaRPr sz="2400"/>
          </a:p>
        </p:txBody>
      </p:sp>
      <p:sp>
        <p:nvSpPr>
          <p:cNvPr id="1620" name="Google Shape;1620;p3"/>
          <p:cNvSpPr txBox="1"/>
          <p:nvPr/>
        </p:nvSpPr>
        <p:spPr>
          <a:xfrm>
            <a:off x="8948299" y="2028156"/>
            <a:ext cx="6996315" cy="2092441"/>
          </a:xfrm>
          <a:prstGeom prst="rect">
            <a:avLst/>
          </a:prstGeom>
          <a:noFill/>
          <a:ln>
            <a:noFill/>
          </a:ln>
        </p:spPr>
        <p:txBody>
          <a:bodyPr spcFirstLastPara="1" wrap="square" lIns="121900" tIns="60933" rIns="121900" bIns="60933" anchor="t" anchorCtr="0">
            <a:spAutoFit/>
          </a:bodyPr>
          <a:lstStyle/>
          <a:p>
            <a:pPr marL="228594" indent="-228594">
              <a:buClr>
                <a:schemeClr val="dk1"/>
              </a:buClr>
              <a:buSzPts val="1600"/>
              <a:buFont typeface="Arial"/>
              <a:buChar char="•"/>
            </a:pPr>
            <a:r>
              <a:rPr lang="en-US" sz="2133" u="sng">
                <a:solidFill>
                  <a:schemeClr val="dk1"/>
                </a:solidFill>
                <a:latin typeface="Open Sans"/>
                <a:ea typeface="Open Sans"/>
                <a:cs typeface="Open Sans"/>
                <a:sym typeface="Open Sans"/>
                <a:hlinkClick r:id="rId17">
                  <a:extLst>
                    <a:ext uri="{A12FA001-AC4F-418D-AE19-62706E023703}">
                      <ahyp:hlinkClr xmlns:ahyp="http://schemas.microsoft.com/office/drawing/2018/hyperlinkcolor" val="tx"/>
                    </a:ext>
                  </a:extLst>
                </a:hlinkClick>
              </a:rPr>
              <a:t>https://support.access-ci.org/events</a:t>
            </a:r>
            <a:endParaRPr sz="2133">
              <a:solidFill>
                <a:schemeClr val="dk1"/>
              </a:solidFill>
              <a:latin typeface="Open Sans"/>
              <a:ea typeface="Open Sans"/>
              <a:cs typeface="Open Sans"/>
              <a:sym typeface="Open Sans"/>
            </a:endParaRPr>
          </a:p>
          <a:p>
            <a:pPr marL="228594" indent="-228594">
              <a:buClr>
                <a:schemeClr val="dk1"/>
              </a:buClr>
              <a:buSzPts val="1600"/>
              <a:buFont typeface="Arial"/>
              <a:buChar char="•"/>
            </a:pPr>
            <a:r>
              <a:rPr lang="en-US" sz="2133" u="sng">
                <a:solidFill>
                  <a:schemeClr val="dk1"/>
                </a:solidFill>
                <a:latin typeface="Open Sans"/>
                <a:ea typeface="Open Sans"/>
                <a:cs typeface="Open Sans"/>
                <a:sym typeface="Open Sans"/>
                <a:hlinkClick r:id="rId18">
                  <a:extLst>
                    <a:ext uri="{A12FA001-AC4F-418D-AE19-62706E023703}">
                      <ahyp:hlinkClr xmlns:ahyp="http://schemas.microsoft.com/office/drawing/2018/hyperlinkcolor" val="tx"/>
                    </a:ext>
                  </a:extLst>
                </a:hlinkClick>
              </a:rPr>
              <a:t>https://portal.osg-htc.org/documentation/support_and_training/training/materials/</a:t>
            </a:r>
            <a:endParaRPr sz="2133">
              <a:solidFill>
                <a:schemeClr val="dk1"/>
              </a:solidFill>
              <a:latin typeface="Open Sans"/>
              <a:ea typeface="Open Sans"/>
              <a:cs typeface="Open Sans"/>
              <a:sym typeface="Open Sans"/>
            </a:endParaRPr>
          </a:p>
          <a:p>
            <a:pPr marL="228594" indent="-228594">
              <a:buClr>
                <a:schemeClr val="dk1"/>
              </a:buClr>
              <a:buSzPts val="1600"/>
              <a:buFont typeface="Arial"/>
              <a:buChar char="•"/>
            </a:pPr>
            <a:r>
              <a:rPr lang="en-US" sz="2133" u="sng">
                <a:solidFill>
                  <a:schemeClr val="dk1"/>
                </a:solidFill>
                <a:latin typeface="Open Sans"/>
                <a:ea typeface="Open Sans"/>
                <a:cs typeface="Open Sans"/>
                <a:sym typeface="Open Sans"/>
                <a:hlinkClick r:id="rId19">
                  <a:extLst>
                    <a:ext uri="{A12FA001-AC4F-418D-AE19-62706E023703}">
                      <ahyp:hlinkClr xmlns:ahyp="http://schemas.microsoft.com/office/drawing/2018/hyperlinkcolor" val="tx"/>
                    </a:ext>
                  </a:extLst>
                </a:hlinkClick>
              </a:rPr>
              <a:t>https://nairrpilot.org/pilotevents</a:t>
            </a:r>
            <a:endParaRPr sz="2133">
              <a:solidFill>
                <a:schemeClr val="dk1"/>
              </a:solidFill>
              <a:latin typeface="Open Sans"/>
              <a:ea typeface="Open Sans"/>
              <a:cs typeface="Open Sans"/>
              <a:sym typeface="Open Sans"/>
            </a:endParaRPr>
          </a:p>
          <a:p>
            <a:pPr marL="228594" indent="-228594">
              <a:buClr>
                <a:schemeClr val="dk1"/>
              </a:buClr>
              <a:buSzPts val="1600"/>
              <a:buFont typeface="Arial"/>
              <a:buChar char="•"/>
            </a:pPr>
            <a:r>
              <a:rPr lang="en-US" sz="2133" u="sng">
                <a:solidFill>
                  <a:schemeClr val="dk1"/>
                </a:solidFill>
                <a:latin typeface="Open Sans"/>
                <a:ea typeface="Open Sans"/>
                <a:cs typeface="Open Sans"/>
                <a:sym typeface="Open Sans"/>
                <a:hlinkClick r:id="rId20">
                  <a:extLst>
                    <a:ext uri="{A12FA001-AC4F-418D-AE19-62706E023703}">
                      <ahyp:hlinkClr xmlns:ahyp="http://schemas.microsoft.com/office/drawing/2018/hyperlinkcolor" val="tx"/>
                    </a:ext>
                  </a:extLst>
                </a:hlinkClick>
              </a:rPr>
              <a:t>https://www.nrp.ai/training/</a:t>
            </a:r>
            <a:r>
              <a:rPr lang="en-US" sz="2133">
                <a:solidFill>
                  <a:schemeClr val="dk1"/>
                </a:solidFill>
                <a:latin typeface="Open Sans"/>
                <a:ea typeface="Open Sans"/>
                <a:cs typeface="Open Sans"/>
                <a:sym typeface="Open Sans"/>
              </a:rPr>
              <a:t> </a:t>
            </a:r>
            <a:endParaRPr sz="2400"/>
          </a:p>
        </p:txBody>
      </p:sp>
      <p:sp>
        <p:nvSpPr>
          <p:cNvPr id="1621" name="Google Shape;1621;p3"/>
          <p:cNvSpPr txBox="1"/>
          <p:nvPr/>
        </p:nvSpPr>
        <p:spPr>
          <a:xfrm>
            <a:off x="4177277" y="6438472"/>
            <a:ext cx="3772792" cy="1107749"/>
          </a:xfrm>
          <a:prstGeom prst="rect">
            <a:avLst/>
          </a:prstGeom>
          <a:noFill/>
          <a:ln>
            <a:noFill/>
          </a:ln>
        </p:spPr>
        <p:txBody>
          <a:bodyPr spcFirstLastPara="1" wrap="square" lIns="121900" tIns="60933" rIns="121900" bIns="60933" anchor="t" anchorCtr="0">
            <a:spAutoFit/>
          </a:bodyPr>
          <a:lstStyle/>
          <a:p>
            <a:pPr algn="ctr">
              <a:buClr>
                <a:srgbClr val="000000"/>
              </a:buClr>
              <a:buSzPts val="1600"/>
            </a:pPr>
            <a:r>
              <a:rPr lang="en-US" sz="2133" i="1">
                <a:solidFill>
                  <a:srgbClr val="000000"/>
                </a:solidFill>
                <a:latin typeface="Calibri"/>
                <a:ea typeface="Calibri"/>
                <a:cs typeface="Calibri"/>
                <a:sym typeface="Calibri"/>
              </a:rPr>
              <a:t>Campus Research Computing Consortium</a:t>
            </a:r>
            <a:endParaRPr sz="2400"/>
          </a:p>
          <a:p>
            <a:pPr algn="ctr">
              <a:buClr>
                <a:srgbClr val="000000"/>
              </a:buClr>
              <a:buSzPts val="1600"/>
            </a:pPr>
            <a:r>
              <a:rPr lang="en-US" sz="2133" i="1" u="sng">
                <a:solidFill>
                  <a:srgbClr val="000000"/>
                </a:solidFill>
                <a:latin typeface="Calibri"/>
                <a:ea typeface="Calibri"/>
                <a:cs typeface="Calibri"/>
                <a:sym typeface="Calibri"/>
                <a:hlinkClick r:id="rId21">
                  <a:extLst>
                    <a:ext uri="{A12FA001-AC4F-418D-AE19-62706E023703}">
                      <ahyp:hlinkClr xmlns:ahyp="http://schemas.microsoft.com/office/drawing/2018/hyperlinkcolor" val="tx"/>
                    </a:ext>
                  </a:extLst>
                </a:hlinkClick>
              </a:rPr>
              <a:t>www.carcc.org</a:t>
            </a:r>
            <a:r>
              <a:rPr lang="en-US" sz="2133" i="1">
                <a:solidFill>
                  <a:srgbClr val="000000"/>
                </a:solidFill>
                <a:latin typeface="Calibri"/>
                <a:ea typeface="Calibri"/>
                <a:cs typeface="Calibri"/>
                <a:sym typeface="Calibri"/>
              </a:rPr>
              <a:t>  </a:t>
            </a:r>
            <a:endParaRPr sz="2400"/>
          </a:p>
        </p:txBody>
      </p:sp>
      <p:pic>
        <p:nvPicPr>
          <p:cNvPr id="1622" name="Google Shape;1622;p3"/>
          <p:cNvPicPr preferRelativeResize="0"/>
          <p:nvPr/>
        </p:nvPicPr>
        <p:blipFill rotWithShape="1">
          <a:blip r:embed="rId22">
            <a:alphaModFix/>
          </a:blip>
          <a:srcRect/>
          <a:stretch/>
        </p:blipFill>
        <p:spPr>
          <a:xfrm>
            <a:off x="4012747" y="4020296"/>
            <a:ext cx="3844064" cy="618099"/>
          </a:xfrm>
          <a:prstGeom prst="rect">
            <a:avLst/>
          </a:prstGeom>
          <a:noFill/>
          <a:ln>
            <a:noFill/>
          </a:ln>
        </p:spPr>
      </p:pic>
      <p:pic>
        <p:nvPicPr>
          <p:cNvPr id="1623" name="Google Shape;1623;p3"/>
          <p:cNvPicPr preferRelativeResize="0"/>
          <p:nvPr/>
        </p:nvPicPr>
        <p:blipFill rotWithShape="1">
          <a:blip r:embed="rId23">
            <a:alphaModFix/>
          </a:blip>
          <a:srcRect/>
          <a:stretch/>
        </p:blipFill>
        <p:spPr>
          <a:xfrm>
            <a:off x="2725155" y="3140142"/>
            <a:ext cx="2121131" cy="628793"/>
          </a:xfrm>
          <a:prstGeom prst="rect">
            <a:avLst/>
          </a:prstGeom>
          <a:noFill/>
          <a:ln>
            <a:noFill/>
          </a:ln>
        </p:spPr>
      </p:pic>
      <p:pic>
        <p:nvPicPr>
          <p:cNvPr id="1624" name="Google Shape;1624;p3" descr="Trusted CI: The NSF Cybersecurity Center of Excellence">
            <a:hlinkClick r:id="rId10"/>
          </p:cNvPr>
          <p:cNvPicPr preferRelativeResize="0"/>
          <p:nvPr/>
        </p:nvPicPr>
        <p:blipFill rotWithShape="1">
          <a:blip r:embed="rId24">
            <a:alphaModFix/>
          </a:blip>
          <a:srcRect/>
          <a:stretch/>
        </p:blipFill>
        <p:spPr>
          <a:xfrm>
            <a:off x="4098058" y="7733912"/>
            <a:ext cx="3194293" cy="912536"/>
          </a:xfrm>
          <a:prstGeom prst="rect">
            <a:avLst/>
          </a:prstGeom>
          <a:noFill/>
          <a:ln>
            <a:noFill/>
          </a:ln>
        </p:spPr>
      </p:pic>
    </p:spTree>
    <p:extLst>
      <p:ext uri="{BB962C8B-B14F-4D97-AF65-F5344CB8AC3E}">
        <p14:creationId xmlns:p14="http://schemas.microsoft.com/office/powerpoint/2010/main" val="8582623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29"/>
        <p:cNvGrpSpPr/>
        <p:nvPr/>
      </p:nvGrpSpPr>
      <p:grpSpPr>
        <a:xfrm>
          <a:off x="0" y="0"/>
          <a:ext cx="0" cy="0"/>
          <a:chOff x="0" y="0"/>
          <a:chExt cx="0" cy="0"/>
        </a:xfrm>
      </p:grpSpPr>
      <p:sp>
        <p:nvSpPr>
          <p:cNvPr id="1630" name="Google Shape;1630;p4"/>
          <p:cNvSpPr txBox="1">
            <a:spLocks noGrp="1"/>
          </p:cNvSpPr>
          <p:nvPr>
            <p:ph type="title"/>
          </p:nvPr>
        </p:nvSpPr>
        <p:spPr>
          <a:xfrm>
            <a:off x="788865" y="133118"/>
            <a:ext cx="15396201" cy="1005791"/>
          </a:xfrm>
          <a:prstGeom prst="rect">
            <a:avLst/>
          </a:prstGeom>
          <a:noFill/>
          <a:ln>
            <a:noFill/>
          </a:ln>
        </p:spPr>
        <p:txBody>
          <a:bodyPr spcFirstLastPara="1" wrap="square" lIns="121900" tIns="60933" rIns="121900" bIns="60933" anchor="ctr" anchorCtr="0">
            <a:noAutofit/>
          </a:bodyPr>
          <a:lstStyle/>
          <a:p>
            <a:pPr algn="ctr" rtl="0"/>
            <a:r>
              <a:rPr lang="en-US" sz="3733" b="1">
                <a:latin typeface="Open Sans"/>
                <a:ea typeface="Open Sans"/>
                <a:cs typeface="Open Sans"/>
                <a:sym typeface="Open Sans"/>
              </a:rPr>
              <a:t>National AI Research Resource (NAIRR) Pilot</a:t>
            </a:r>
            <a:br>
              <a:rPr lang="en-US" sz="3733" b="1">
                <a:latin typeface="Open Sans"/>
                <a:ea typeface="Open Sans"/>
                <a:cs typeface="Open Sans"/>
                <a:sym typeface="Open Sans"/>
              </a:rPr>
            </a:br>
            <a:r>
              <a:rPr lang="en-US" sz="2400">
                <a:latin typeface="Open Sans"/>
                <a:ea typeface="Open Sans"/>
                <a:cs typeface="Open Sans"/>
                <a:sym typeface="Open Sans"/>
              </a:rPr>
              <a:t>Infrastructure to drive US AI innovation, discovery, and competitiveness. We are in </a:t>
            </a:r>
            <a:r>
              <a:rPr lang="en-US" sz="2400" b="1">
                <a:latin typeface="Open Sans"/>
                <a:ea typeface="Open Sans"/>
                <a:cs typeface="Open Sans"/>
                <a:sym typeface="Open Sans"/>
              </a:rPr>
              <a:t>NAIRR Pilot Year 2</a:t>
            </a:r>
            <a:r>
              <a:rPr lang="en-US" sz="2400">
                <a:latin typeface="Open Sans"/>
                <a:ea typeface="Open Sans"/>
                <a:cs typeface="Open Sans"/>
                <a:sym typeface="Open Sans"/>
              </a:rPr>
              <a:t>.</a:t>
            </a:r>
            <a:endParaRPr sz="3200">
              <a:latin typeface="Open Sans"/>
              <a:ea typeface="Open Sans"/>
              <a:cs typeface="Open Sans"/>
              <a:sym typeface="Open Sans"/>
            </a:endParaRPr>
          </a:p>
        </p:txBody>
      </p:sp>
      <p:sp>
        <p:nvSpPr>
          <p:cNvPr id="1631" name="Google Shape;1631;p4"/>
          <p:cNvSpPr txBox="1">
            <a:spLocks noGrp="1"/>
          </p:cNvSpPr>
          <p:nvPr>
            <p:ph type="sldNum" idx="12"/>
          </p:nvPr>
        </p:nvSpPr>
        <p:spPr>
          <a:xfrm>
            <a:off x="12702420" y="8473724"/>
            <a:ext cx="3214915" cy="486833"/>
          </a:xfrm>
          <a:prstGeom prst="rect">
            <a:avLst/>
          </a:prstGeom>
          <a:noFill/>
          <a:ln>
            <a:noFill/>
          </a:ln>
        </p:spPr>
        <p:txBody>
          <a:bodyPr spcFirstLastPara="1" wrap="square" lIns="121900" tIns="60933" rIns="121900" bIns="60933" anchor="ctr" anchorCtr="0">
            <a:noAutofit/>
          </a:bodyPr>
          <a:lstStyle/>
          <a:p>
            <a:pPr>
              <a:buSzPts val="1200"/>
            </a:pPr>
            <a:fld id="{00000000-1234-1234-1234-123412341234}" type="slidenum">
              <a:rPr lang="en-US" sz="1600">
                <a:solidFill>
                  <a:srgbClr val="888888"/>
                </a:solidFill>
                <a:latin typeface="Calibri"/>
                <a:ea typeface="Calibri"/>
                <a:cs typeface="Calibri"/>
                <a:sym typeface="Calibri"/>
              </a:rPr>
              <a:pPr>
                <a:buSzPts val="1200"/>
              </a:pPr>
              <a:t>18</a:t>
            </a:fld>
            <a:endParaRPr sz="1600">
              <a:solidFill>
                <a:srgbClr val="888888"/>
              </a:solidFill>
              <a:latin typeface="Calibri"/>
              <a:ea typeface="Calibri"/>
              <a:cs typeface="Calibri"/>
              <a:sym typeface="Calibri"/>
            </a:endParaRPr>
          </a:p>
        </p:txBody>
      </p:sp>
      <p:sp>
        <p:nvSpPr>
          <p:cNvPr id="1632" name="Google Shape;1632;p4"/>
          <p:cNvSpPr txBox="1"/>
          <p:nvPr/>
        </p:nvSpPr>
        <p:spPr>
          <a:xfrm>
            <a:off x="9044763" y="1616071"/>
            <a:ext cx="6700259" cy="615499"/>
          </a:xfrm>
          <a:prstGeom prst="rect">
            <a:avLst/>
          </a:prstGeom>
          <a:noFill/>
          <a:ln>
            <a:noFill/>
          </a:ln>
        </p:spPr>
        <p:txBody>
          <a:bodyPr spcFirstLastPara="1" wrap="square" lIns="121900" tIns="60933" rIns="121900" bIns="60933" anchor="t" anchorCtr="0">
            <a:spAutoFit/>
          </a:bodyPr>
          <a:lstStyle/>
          <a:p>
            <a:pPr algn="ctr">
              <a:buClr>
                <a:srgbClr val="000000"/>
              </a:buClr>
              <a:buSzPts val="2400"/>
            </a:pPr>
            <a:r>
              <a:rPr lang="en-US" sz="3200" b="1">
                <a:solidFill>
                  <a:srgbClr val="000000"/>
                </a:solidFill>
                <a:latin typeface="Calibri"/>
                <a:ea typeface="Calibri"/>
                <a:cs typeface="Calibri"/>
                <a:sym typeface="Calibri"/>
              </a:rPr>
              <a:t>Envisioned NAIRR Architecture</a:t>
            </a:r>
            <a:endParaRPr sz="2400">
              <a:solidFill>
                <a:srgbClr val="000000"/>
              </a:solidFill>
              <a:latin typeface="Calibri"/>
              <a:ea typeface="Calibri"/>
              <a:cs typeface="Calibri"/>
              <a:sym typeface="Calibri"/>
            </a:endParaRPr>
          </a:p>
        </p:txBody>
      </p:sp>
      <p:sp>
        <p:nvSpPr>
          <p:cNvPr id="1633" name="Google Shape;1633;p4"/>
          <p:cNvSpPr txBox="1"/>
          <p:nvPr/>
        </p:nvSpPr>
        <p:spPr>
          <a:xfrm>
            <a:off x="338666" y="1548537"/>
            <a:ext cx="8322629" cy="7141003"/>
          </a:xfrm>
          <a:prstGeom prst="rect">
            <a:avLst/>
          </a:prstGeom>
          <a:noFill/>
          <a:ln>
            <a:noFill/>
          </a:ln>
        </p:spPr>
        <p:txBody>
          <a:bodyPr spcFirstLastPara="1" wrap="square" lIns="121900" tIns="60933" rIns="121900" bIns="60933" anchor="t" anchorCtr="0">
            <a:spAutoFit/>
          </a:bodyPr>
          <a:lstStyle/>
          <a:p>
            <a:r>
              <a:rPr lang="en-US" sz="3200" b="1">
                <a:solidFill>
                  <a:srgbClr val="000000"/>
                </a:solidFill>
                <a:latin typeface="Calibri"/>
                <a:ea typeface="Calibri"/>
                <a:cs typeface="Calibri"/>
                <a:sym typeface="Calibri"/>
              </a:rPr>
              <a:t>The challenge: </a:t>
            </a:r>
            <a:r>
              <a:rPr lang="en-US" sz="2667">
                <a:solidFill>
                  <a:srgbClr val="000000"/>
                </a:solidFill>
                <a:latin typeface="Calibri"/>
                <a:ea typeface="Calibri"/>
                <a:cs typeface="Calibri"/>
                <a:sym typeface="Calibri"/>
              </a:rPr>
              <a:t>To accelerate US global AI leadership and unlock the enormous AI opportunity across society we need 1) a skilled AI workforce and 2) to continue driving fundamental innovations.  </a:t>
            </a:r>
            <a:endParaRPr sz="2400"/>
          </a:p>
          <a:p>
            <a:pPr marL="457189" indent="-457189">
              <a:spcBef>
                <a:spcPts val="800"/>
              </a:spcBef>
              <a:buClr>
                <a:srgbClr val="000000"/>
              </a:buClr>
              <a:buSzPts val="2000"/>
              <a:buFont typeface="Arial"/>
              <a:buChar char="•"/>
            </a:pPr>
            <a:r>
              <a:rPr lang="en-US" sz="2667">
                <a:solidFill>
                  <a:srgbClr val="000000"/>
                </a:solidFill>
                <a:latin typeface="Calibri"/>
                <a:ea typeface="Calibri"/>
                <a:cs typeface="Calibri"/>
                <a:sym typeface="Calibri"/>
              </a:rPr>
              <a:t>Access to computing, data, models, software and expertise is a key enabling factor.</a:t>
            </a:r>
            <a:endParaRPr sz="2400"/>
          </a:p>
          <a:p>
            <a:pPr marL="457189" indent="-457189">
              <a:spcBef>
                <a:spcPts val="800"/>
              </a:spcBef>
              <a:buClr>
                <a:srgbClr val="000000"/>
              </a:buClr>
              <a:buSzPts val="2000"/>
              <a:buFont typeface="Arial"/>
              <a:buChar char="•"/>
            </a:pPr>
            <a:r>
              <a:rPr lang="en-US" sz="2667">
                <a:solidFill>
                  <a:srgbClr val="000000"/>
                </a:solidFill>
                <a:latin typeface="Arial"/>
                <a:ea typeface="Arial"/>
                <a:cs typeface="Arial"/>
                <a:sym typeface="Arial"/>
              </a:rPr>
              <a:t>Industry investments alone will not be sufficient</a:t>
            </a:r>
            <a:endParaRPr sz="2667">
              <a:solidFill>
                <a:srgbClr val="000000"/>
              </a:solidFill>
              <a:latin typeface="Calibri"/>
              <a:ea typeface="Calibri"/>
              <a:cs typeface="Calibri"/>
              <a:sym typeface="Calibri"/>
            </a:endParaRPr>
          </a:p>
          <a:p>
            <a:pPr>
              <a:spcBef>
                <a:spcPts val="2400"/>
              </a:spcBef>
            </a:pPr>
            <a:r>
              <a:rPr lang="en-US" sz="3200" b="1">
                <a:solidFill>
                  <a:srgbClr val="000000"/>
                </a:solidFill>
                <a:latin typeface="Calibri"/>
                <a:ea typeface="Calibri"/>
                <a:cs typeface="Calibri"/>
                <a:sym typeface="Calibri"/>
              </a:rPr>
              <a:t>The opportunity: </a:t>
            </a:r>
            <a:r>
              <a:rPr lang="en-US" sz="2667">
                <a:solidFill>
                  <a:srgbClr val="000000"/>
                </a:solidFill>
                <a:latin typeface="Calibri"/>
                <a:ea typeface="Calibri"/>
                <a:cs typeface="Calibri"/>
                <a:sym typeface="Calibri"/>
              </a:rPr>
              <a:t>Build a competitive AI ecosystem by enabling researchers and educators across the country to:</a:t>
            </a:r>
            <a:endParaRPr sz="2400"/>
          </a:p>
          <a:p>
            <a:pPr marL="457189" indent="-457189">
              <a:spcBef>
                <a:spcPts val="2400"/>
              </a:spcBef>
              <a:buClr>
                <a:srgbClr val="000000"/>
              </a:buClr>
              <a:buSzPts val="2000"/>
              <a:buFont typeface="Arial"/>
              <a:buChar char="•"/>
            </a:pPr>
            <a:r>
              <a:rPr lang="en-US" sz="2667">
                <a:solidFill>
                  <a:srgbClr val="000000"/>
                </a:solidFill>
                <a:latin typeface="Calibri"/>
                <a:ea typeface="Calibri"/>
                <a:cs typeface="Calibri"/>
                <a:sym typeface="Calibri"/>
              </a:rPr>
              <a:t>Drive national and regional AI innovation across sectors to spark new solutions, products, businesses and jobs</a:t>
            </a:r>
            <a:endParaRPr sz="2400"/>
          </a:p>
          <a:p>
            <a:pPr marL="457189" indent="-457189">
              <a:spcBef>
                <a:spcPts val="2400"/>
              </a:spcBef>
              <a:buClr>
                <a:srgbClr val="000000"/>
              </a:buClr>
              <a:buSzPts val="2000"/>
              <a:buFont typeface="Arial"/>
              <a:buChar char="•"/>
            </a:pPr>
            <a:r>
              <a:rPr lang="en-US" sz="2667">
                <a:solidFill>
                  <a:srgbClr val="000000"/>
                </a:solidFill>
                <a:latin typeface="Calibri"/>
                <a:ea typeface="Calibri"/>
                <a:cs typeface="Calibri"/>
                <a:sym typeface="Calibri"/>
              </a:rPr>
              <a:t>Train the AI workforce of the future</a:t>
            </a:r>
            <a:endParaRPr sz="2400"/>
          </a:p>
          <a:p>
            <a:pPr marL="457189" indent="-253994">
              <a:spcBef>
                <a:spcPts val="2400"/>
              </a:spcBef>
              <a:buClr>
                <a:schemeClr val="dk1"/>
              </a:buClr>
              <a:buSzPts val="2400"/>
            </a:pPr>
            <a:endParaRPr sz="3200">
              <a:solidFill>
                <a:srgbClr val="000000"/>
              </a:solidFill>
              <a:latin typeface="Calibri"/>
              <a:ea typeface="Calibri"/>
              <a:cs typeface="Calibri"/>
              <a:sym typeface="Calibri"/>
            </a:endParaRPr>
          </a:p>
        </p:txBody>
      </p:sp>
      <p:grpSp>
        <p:nvGrpSpPr>
          <p:cNvPr id="1634" name="Google Shape;1634;p4"/>
          <p:cNvGrpSpPr/>
          <p:nvPr/>
        </p:nvGrpSpPr>
        <p:grpSpPr>
          <a:xfrm>
            <a:off x="9044763" y="2389981"/>
            <a:ext cx="6566003" cy="4957313"/>
            <a:chOff x="6205839" y="1788121"/>
            <a:chExt cx="5577782" cy="4277589"/>
          </a:xfrm>
        </p:grpSpPr>
        <p:sp>
          <p:nvSpPr>
            <p:cNvPr id="1635" name="Google Shape;1635;p4"/>
            <p:cNvSpPr/>
            <p:nvPr/>
          </p:nvSpPr>
          <p:spPr>
            <a:xfrm>
              <a:off x="7232498" y="2299914"/>
              <a:ext cx="3577742" cy="3221514"/>
            </a:xfrm>
            <a:prstGeom prst="roundRect">
              <a:avLst>
                <a:gd name="adj" fmla="val 16667"/>
              </a:avLst>
            </a:prstGeom>
            <a:noFill/>
            <a:ln w="76200" cap="flat" cmpd="sng">
              <a:solidFill>
                <a:srgbClr val="F2F2F2"/>
              </a:solidFill>
              <a:prstDash val="solid"/>
              <a:round/>
              <a:headEnd type="none" w="sm" len="sm"/>
              <a:tailEnd type="none" w="sm" len="sm"/>
            </a:ln>
          </p:spPr>
          <p:txBody>
            <a:bodyPr spcFirstLastPara="1" wrap="square" lIns="121900" tIns="60933" rIns="121900" bIns="60933" anchor="ctr" anchorCtr="0">
              <a:noAutofit/>
            </a:bodyPr>
            <a:lstStyle/>
            <a:p>
              <a:pPr algn="ctr">
                <a:buClr>
                  <a:schemeClr val="lt1"/>
                </a:buClr>
                <a:buSzPts val="1600"/>
              </a:pPr>
              <a:endParaRPr sz="2133">
                <a:solidFill>
                  <a:srgbClr val="FFFFFF"/>
                </a:solidFill>
                <a:latin typeface="Calibri"/>
                <a:ea typeface="Calibri"/>
                <a:cs typeface="Calibri"/>
                <a:sym typeface="Calibri"/>
              </a:endParaRPr>
            </a:p>
          </p:txBody>
        </p:sp>
        <p:grpSp>
          <p:nvGrpSpPr>
            <p:cNvPr id="1636" name="Google Shape;1636;p4"/>
            <p:cNvGrpSpPr/>
            <p:nvPr/>
          </p:nvGrpSpPr>
          <p:grpSpPr>
            <a:xfrm>
              <a:off x="6672263" y="1840035"/>
              <a:ext cx="1140279" cy="1140279"/>
              <a:chOff x="6672263" y="1840035"/>
              <a:chExt cx="1140279" cy="1140279"/>
            </a:xfrm>
          </p:grpSpPr>
          <p:sp>
            <p:nvSpPr>
              <p:cNvPr id="1637" name="Google Shape;1637;p4"/>
              <p:cNvSpPr/>
              <p:nvPr/>
            </p:nvSpPr>
            <p:spPr>
              <a:xfrm>
                <a:off x="6726865" y="1907204"/>
                <a:ext cx="1027813" cy="1003692"/>
              </a:xfrm>
              <a:prstGeom prst="rect">
                <a:avLst/>
              </a:prstGeom>
              <a:solidFill>
                <a:schemeClr val="lt1"/>
              </a:solidFill>
              <a:ln>
                <a:noFill/>
              </a:ln>
            </p:spPr>
            <p:txBody>
              <a:bodyPr spcFirstLastPara="1" wrap="square" lIns="121900" tIns="60933" rIns="121900" bIns="60933" anchor="ctr" anchorCtr="0">
                <a:noAutofit/>
              </a:bodyPr>
              <a:lstStyle/>
              <a:p>
                <a:pPr algn="ctr">
                  <a:buClr>
                    <a:schemeClr val="lt1"/>
                  </a:buClr>
                  <a:buSzPts val="1600"/>
                </a:pPr>
                <a:endParaRPr sz="2133">
                  <a:solidFill>
                    <a:srgbClr val="FFFFFF"/>
                  </a:solidFill>
                  <a:latin typeface="Calibri"/>
                  <a:ea typeface="Calibri"/>
                  <a:cs typeface="Calibri"/>
                  <a:sym typeface="Calibri"/>
                </a:endParaRPr>
              </a:p>
            </p:txBody>
          </p:sp>
          <p:pic>
            <p:nvPicPr>
              <p:cNvPr id="1638" name="Google Shape;1638;p4"/>
              <p:cNvPicPr preferRelativeResize="0"/>
              <p:nvPr/>
            </p:nvPicPr>
            <p:blipFill rotWithShape="1">
              <a:blip r:embed="rId3">
                <a:alphaModFix/>
              </a:blip>
              <a:srcRect/>
              <a:stretch/>
            </p:blipFill>
            <p:spPr>
              <a:xfrm>
                <a:off x="6672263" y="1840035"/>
                <a:ext cx="1140279" cy="1140279"/>
              </a:xfrm>
              <a:prstGeom prst="rect">
                <a:avLst/>
              </a:prstGeom>
              <a:noFill/>
              <a:ln>
                <a:noFill/>
              </a:ln>
            </p:spPr>
          </p:pic>
        </p:grpSp>
        <p:sp>
          <p:nvSpPr>
            <p:cNvPr id="1639" name="Google Shape;1639;p4"/>
            <p:cNvSpPr/>
            <p:nvPr/>
          </p:nvSpPr>
          <p:spPr>
            <a:xfrm>
              <a:off x="6205839" y="2927305"/>
              <a:ext cx="2114474" cy="743565"/>
            </a:xfrm>
            <a:prstGeom prst="rect">
              <a:avLst/>
            </a:prstGeom>
            <a:noFill/>
            <a:ln>
              <a:noFill/>
            </a:ln>
          </p:spPr>
          <p:txBody>
            <a:bodyPr spcFirstLastPara="1" wrap="square" lIns="121900" tIns="60933" rIns="121900" bIns="60933" anchor="t" anchorCtr="0">
              <a:spAutoFit/>
            </a:bodyPr>
            <a:lstStyle/>
            <a:p>
              <a:pPr algn="ctr">
                <a:buClr>
                  <a:srgbClr val="000000"/>
                </a:buClr>
                <a:buSzPts val="1800"/>
              </a:pPr>
              <a:r>
                <a:rPr lang="en-US" sz="2400" b="1">
                  <a:solidFill>
                    <a:srgbClr val="000000"/>
                  </a:solidFill>
                  <a:latin typeface="Calibri"/>
                  <a:ea typeface="Calibri"/>
                  <a:cs typeface="Calibri"/>
                  <a:sym typeface="Calibri"/>
                </a:rPr>
                <a:t>Computing and software</a:t>
              </a:r>
              <a:endParaRPr sz="2400"/>
            </a:p>
          </p:txBody>
        </p:sp>
        <p:grpSp>
          <p:nvGrpSpPr>
            <p:cNvPr id="1640" name="Google Shape;1640;p4"/>
            <p:cNvGrpSpPr/>
            <p:nvPr/>
          </p:nvGrpSpPr>
          <p:grpSpPr>
            <a:xfrm>
              <a:off x="10168383" y="1788121"/>
              <a:ext cx="1213437" cy="1213437"/>
              <a:chOff x="10168383" y="1788121"/>
              <a:chExt cx="1213437" cy="1213437"/>
            </a:xfrm>
          </p:grpSpPr>
          <p:sp>
            <p:nvSpPr>
              <p:cNvPr id="1641" name="Google Shape;1641;p4"/>
              <p:cNvSpPr/>
              <p:nvPr/>
            </p:nvSpPr>
            <p:spPr>
              <a:xfrm>
                <a:off x="10261194" y="1885494"/>
                <a:ext cx="1069973" cy="1025402"/>
              </a:xfrm>
              <a:prstGeom prst="rect">
                <a:avLst/>
              </a:prstGeom>
              <a:solidFill>
                <a:schemeClr val="lt1"/>
              </a:solidFill>
              <a:ln>
                <a:noFill/>
              </a:ln>
            </p:spPr>
            <p:txBody>
              <a:bodyPr spcFirstLastPara="1" wrap="square" lIns="121900" tIns="60933" rIns="121900" bIns="60933" anchor="ctr" anchorCtr="0">
                <a:noAutofit/>
              </a:bodyPr>
              <a:lstStyle/>
              <a:p>
                <a:pPr algn="ctr">
                  <a:buClr>
                    <a:schemeClr val="lt1"/>
                  </a:buClr>
                  <a:buSzPts val="1600"/>
                </a:pPr>
                <a:endParaRPr sz="2133">
                  <a:solidFill>
                    <a:srgbClr val="FFFFFF"/>
                  </a:solidFill>
                  <a:latin typeface="Calibri"/>
                  <a:ea typeface="Calibri"/>
                  <a:cs typeface="Calibri"/>
                  <a:sym typeface="Calibri"/>
                </a:endParaRPr>
              </a:p>
            </p:txBody>
          </p:sp>
          <p:pic>
            <p:nvPicPr>
              <p:cNvPr id="1642" name="Google Shape;1642;p4"/>
              <p:cNvPicPr preferRelativeResize="0"/>
              <p:nvPr/>
            </p:nvPicPr>
            <p:blipFill rotWithShape="1">
              <a:blip r:embed="rId4">
                <a:alphaModFix/>
              </a:blip>
              <a:srcRect/>
              <a:stretch/>
            </p:blipFill>
            <p:spPr>
              <a:xfrm>
                <a:off x="10168383" y="1788121"/>
                <a:ext cx="1213437" cy="1213437"/>
              </a:xfrm>
              <a:prstGeom prst="rect">
                <a:avLst/>
              </a:prstGeom>
              <a:noFill/>
              <a:ln>
                <a:noFill/>
              </a:ln>
            </p:spPr>
          </p:pic>
        </p:grpSp>
        <p:sp>
          <p:nvSpPr>
            <p:cNvPr id="1643" name="Google Shape;1643;p4"/>
            <p:cNvSpPr/>
            <p:nvPr/>
          </p:nvSpPr>
          <p:spPr>
            <a:xfrm>
              <a:off x="9859194" y="4989627"/>
              <a:ext cx="1924427" cy="743565"/>
            </a:xfrm>
            <a:prstGeom prst="rect">
              <a:avLst/>
            </a:prstGeom>
            <a:noFill/>
            <a:ln>
              <a:noFill/>
            </a:ln>
          </p:spPr>
          <p:txBody>
            <a:bodyPr spcFirstLastPara="1" wrap="square" lIns="121900" tIns="60933" rIns="121900" bIns="60933" anchor="t" anchorCtr="0">
              <a:spAutoFit/>
            </a:bodyPr>
            <a:lstStyle/>
            <a:p>
              <a:pPr algn="ctr">
                <a:buClr>
                  <a:srgbClr val="000000"/>
                </a:buClr>
                <a:buSzPts val="1800"/>
              </a:pPr>
              <a:r>
                <a:rPr lang="en-US" sz="2400" b="1">
                  <a:solidFill>
                    <a:srgbClr val="000000"/>
                  </a:solidFill>
                  <a:latin typeface="Calibri"/>
                  <a:ea typeface="Calibri"/>
                  <a:cs typeface="Calibri"/>
                  <a:sym typeface="Calibri"/>
                </a:rPr>
                <a:t>User support and expertise</a:t>
              </a:r>
              <a:endParaRPr sz="2400">
                <a:solidFill>
                  <a:srgbClr val="000000"/>
                </a:solidFill>
                <a:latin typeface="Calibri"/>
                <a:ea typeface="Calibri"/>
                <a:cs typeface="Calibri"/>
                <a:sym typeface="Calibri"/>
              </a:endParaRPr>
            </a:p>
          </p:txBody>
        </p:sp>
        <p:sp>
          <p:nvSpPr>
            <p:cNvPr id="1644" name="Google Shape;1644;p4"/>
            <p:cNvSpPr/>
            <p:nvPr/>
          </p:nvSpPr>
          <p:spPr>
            <a:xfrm>
              <a:off x="9911046" y="2942659"/>
              <a:ext cx="1737062" cy="743565"/>
            </a:xfrm>
            <a:prstGeom prst="rect">
              <a:avLst/>
            </a:prstGeom>
            <a:noFill/>
            <a:ln>
              <a:noFill/>
            </a:ln>
          </p:spPr>
          <p:txBody>
            <a:bodyPr spcFirstLastPara="1" wrap="square" lIns="121900" tIns="60933" rIns="121900" bIns="60933" anchor="t" anchorCtr="0">
              <a:spAutoFit/>
            </a:bodyPr>
            <a:lstStyle/>
            <a:p>
              <a:pPr algn="ctr">
                <a:buClr>
                  <a:srgbClr val="000000"/>
                </a:buClr>
                <a:buSzPts val="1800"/>
              </a:pPr>
              <a:r>
                <a:rPr lang="en-US" sz="2400" b="1">
                  <a:solidFill>
                    <a:srgbClr val="000000"/>
                  </a:solidFill>
                  <a:latin typeface="Calibri"/>
                  <a:ea typeface="Calibri"/>
                  <a:cs typeface="Calibri"/>
                  <a:sym typeface="Calibri"/>
                </a:rPr>
                <a:t>Datasets and Models</a:t>
              </a:r>
              <a:endParaRPr sz="2400"/>
            </a:p>
          </p:txBody>
        </p:sp>
        <p:sp>
          <p:nvSpPr>
            <p:cNvPr id="1645" name="Google Shape;1645;p4"/>
            <p:cNvSpPr/>
            <p:nvPr/>
          </p:nvSpPr>
          <p:spPr>
            <a:xfrm>
              <a:off x="6230973" y="5003454"/>
              <a:ext cx="2060777" cy="1062256"/>
            </a:xfrm>
            <a:prstGeom prst="rect">
              <a:avLst/>
            </a:prstGeom>
            <a:noFill/>
            <a:ln>
              <a:noFill/>
            </a:ln>
          </p:spPr>
          <p:txBody>
            <a:bodyPr spcFirstLastPara="1" wrap="square" lIns="121900" tIns="60933" rIns="121900" bIns="60933" anchor="t" anchorCtr="0">
              <a:spAutoFit/>
            </a:bodyPr>
            <a:lstStyle/>
            <a:p>
              <a:pPr algn="ctr">
                <a:buClr>
                  <a:srgbClr val="000000"/>
                </a:buClr>
                <a:buSzPts val="1800"/>
              </a:pPr>
              <a:r>
                <a:rPr lang="en-US" sz="2400" b="1">
                  <a:solidFill>
                    <a:srgbClr val="000000"/>
                  </a:solidFill>
                  <a:latin typeface="Calibri"/>
                  <a:ea typeface="Calibri"/>
                  <a:cs typeface="Calibri"/>
                  <a:sym typeface="Calibri"/>
                </a:rPr>
                <a:t>Educational materials and training tools</a:t>
              </a:r>
              <a:endParaRPr sz="2400"/>
            </a:p>
          </p:txBody>
        </p:sp>
        <p:grpSp>
          <p:nvGrpSpPr>
            <p:cNvPr id="1646" name="Google Shape;1646;p4"/>
            <p:cNvGrpSpPr/>
            <p:nvPr/>
          </p:nvGrpSpPr>
          <p:grpSpPr>
            <a:xfrm>
              <a:off x="7883793" y="2676475"/>
              <a:ext cx="2290446" cy="2265462"/>
              <a:chOff x="7934593" y="2259915"/>
              <a:chExt cx="2290446" cy="2265462"/>
            </a:xfrm>
          </p:grpSpPr>
          <p:sp>
            <p:nvSpPr>
              <p:cNvPr id="1647" name="Google Shape;1647;p4"/>
              <p:cNvSpPr/>
              <p:nvPr/>
            </p:nvSpPr>
            <p:spPr>
              <a:xfrm rot="2700000">
                <a:off x="7947085" y="2247423"/>
                <a:ext cx="2265462" cy="2290446"/>
              </a:xfrm>
              <a:prstGeom prst="quadArrow">
                <a:avLst>
                  <a:gd name="adj1" fmla="val 23768"/>
                  <a:gd name="adj2" fmla="val 20067"/>
                  <a:gd name="adj3" fmla="val 18517"/>
                </a:avLst>
              </a:prstGeom>
              <a:solidFill>
                <a:srgbClr val="B3C6E7"/>
              </a:solidFill>
              <a:ln>
                <a:noFill/>
              </a:ln>
            </p:spPr>
            <p:txBody>
              <a:bodyPr spcFirstLastPara="1" wrap="square" lIns="121900" tIns="60933" rIns="121900" bIns="60933" anchor="ctr" anchorCtr="0">
                <a:noAutofit/>
              </a:bodyPr>
              <a:lstStyle/>
              <a:p>
                <a:pPr algn="ctr">
                  <a:buClr>
                    <a:schemeClr val="lt1"/>
                  </a:buClr>
                  <a:buSzPts val="1600"/>
                </a:pPr>
                <a:endParaRPr sz="2133">
                  <a:solidFill>
                    <a:srgbClr val="FFFFFF"/>
                  </a:solidFill>
                  <a:latin typeface="Calibri"/>
                  <a:ea typeface="Calibri"/>
                  <a:cs typeface="Calibri"/>
                  <a:sym typeface="Calibri"/>
                </a:endParaRPr>
              </a:p>
            </p:txBody>
          </p:sp>
          <p:sp>
            <p:nvSpPr>
              <p:cNvPr id="1648" name="Google Shape;1648;p4"/>
              <p:cNvSpPr/>
              <p:nvPr/>
            </p:nvSpPr>
            <p:spPr>
              <a:xfrm>
                <a:off x="8504330" y="2967799"/>
                <a:ext cx="1152605" cy="822667"/>
              </a:xfrm>
              <a:prstGeom prst="roundRect">
                <a:avLst>
                  <a:gd name="adj" fmla="val 16667"/>
                </a:avLst>
              </a:prstGeom>
              <a:solidFill>
                <a:srgbClr val="F2F2F2"/>
              </a:solidFill>
              <a:ln w="28575" cap="flat" cmpd="sng">
                <a:solidFill>
                  <a:srgbClr val="2F5496"/>
                </a:solidFill>
                <a:prstDash val="solid"/>
                <a:round/>
                <a:headEnd type="none" w="sm" len="sm"/>
                <a:tailEnd type="none" w="sm" len="sm"/>
              </a:ln>
            </p:spPr>
            <p:txBody>
              <a:bodyPr spcFirstLastPara="1" wrap="square" lIns="121900" tIns="60933" rIns="121900" bIns="60933" anchor="t" anchorCtr="0">
                <a:spAutoFit/>
              </a:bodyPr>
              <a:lstStyle/>
              <a:p>
                <a:pPr algn="ctr">
                  <a:buClr>
                    <a:srgbClr val="2F5496"/>
                  </a:buClr>
                  <a:buSzPts val="1800"/>
                </a:pPr>
                <a:r>
                  <a:rPr lang="en-US" sz="2400" b="1">
                    <a:solidFill>
                      <a:srgbClr val="2F5496"/>
                    </a:solidFill>
                    <a:latin typeface="Calibri"/>
                    <a:ea typeface="Calibri"/>
                    <a:cs typeface="Calibri"/>
                    <a:sym typeface="Calibri"/>
                  </a:rPr>
                  <a:t>Central Portal</a:t>
                </a:r>
                <a:endParaRPr sz="2133">
                  <a:solidFill>
                    <a:srgbClr val="2F5496"/>
                  </a:solidFill>
                  <a:latin typeface="Calibri"/>
                  <a:ea typeface="Calibri"/>
                  <a:cs typeface="Calibri"/>
                  <a:sym typeface="Calibri"/>
                </a:endParaRPr>
              </a:p>
            </p:txBody>
          </p:sp>
        </p:grpSp>
        <p:grpSp>
          <p:nvGrpSpPr>
            <p:cNvPr id="1649" name="Google Shape;1649;p4"/>
            <p:cNvGrpSpPr/>
            <p:nvPr/>
          </p:nvGrpSpPr>
          <p:grpSpPr>
            <a:xfrm>
              <a:off x="6617883" y="4005708"/>
              <a:ext cx="1245776" cy="1213437"/>
              <a:chOff x="6566766" y="3910671"/>
              <a:chExt cx="1245776" cy="1213437"/>
            </a:xfrm>
          </p:grpSpPr>
          <p:sp>
            <p:nvSpPr>
              <p:cNvPr id="1650" name="Google Shape;1650;p4"/>
              <p:cNvSpPr/>
              <p:nvPr/>
            </p:nvSpPr>
            <p:spPr>
              <a:xfrm>
                <a:off x="6580391" y="4105869"/>
                <a:ext cx="1232151" cy="796120"/>
              </a:xfrm>
              <a:prstGeom prst="rect">
                <a:avLst/>
              </a:prstGeom>
              <a:solidFill>
                <a:schemeClr val="lt1"/>
              </a:solidFill>
              <a:ln>
                <a:noFill/>
              </a:ln>
            </p:spPr>
            <p:txBody>
              <a:bodyPr spcFirstLastPara="1" wrap="square" lIns="121900" tIns="60933" rIns="121900" bIns="60933" anchor="ctr" anchorCtr="0">
                <a:noAutofit/>
              </a:bodyPr>
              <a:lstStyle/>
              <a:p>
                <a:pPr algn="ctr">
                  <a:buClr>
                    <a:schemeClr val="lt1"/>
                  </a:buClr>
                  <a:buSzPts val="1600"/>
                </a:pPr>
                <a:endParaRPr sz="2133">
                  <a:solidFill>
                    <a:srgbClr val="FFFFFF"/>
                  </a:solidFill>
                  <a:latin typeface="Calibri"/>
                  <a:ea typeface="Calibri"/>
                  <a:cs typeface="Calibri"/>
                  <a:sym typeface="Calibri"/>
                </a:endParaRPr>
              </a:p>
            </p:txBody>
          </p:sp>
          <p:pic>
            <p:nvPicPr>
              <p:cNvPr id="1651" name="Google Shape;1651;p4"/>
              <p:cNvPicPr preferRelativeResize="0"/>
              <p:nvPr/>
            </p:nvPicPr>
            <p:blipFill rotWithShape="1">
              <a:blip r:embed="rId5">
                <a:alphaModFix/>
              </a:blip>
              <a:srcRect/>
              <a:stretch/>
            </p:blipFill>
            <p:spPr>
              <a:xfrm>
                <a:off x="6566766" y="3910671"/>
                <a:ext cx="1213437" cy="1213437"/>
              </a:xfrm>
              <a:prstGeom prst="rect">
                <a:avLst/>
              </a:prstGeom>
              <a:noFill/>
              <a:ln>
                <a:noFill/>
              </a:ln>
            </p:spPr>
          </p:pic>
        </p:grpSp>
        <p:grpSp>
          <p:nvGrpSpPr>
            <p:cNvPr id="1652" name="Google Shape;1652;p4"/>
            <p:cNvGrpSpPr/>
            <p:nvPr/>
          </p:nvGrpSpPr>
          <p:grpSpPr>
            <a:xfrm>
              <a:off x="10205835" y="3988639"/>
              <a:ext cx="1232151" cy="1230506"/>
              <a:chOff x="10163307" y="3988639"/>
              <a:chExt cx="1232151" cy="1230506"/>
            </a:xfrm>
          </p:grpSpPr>
          <p:sp>
            <p:nvSpPr>
              <p:cNvPr id="1653" name="Google Shape;1653;p4"/>
              <p:cNvSpPr/>
              <p:nvPr/>
            </p:nvSpPr>
            <p:spPr>
              <a:xfrm>
                <a:off x="10163307" y="4214366"/>
                <a:ext cx="1232151" cy="796120"/>
              </a:xfrm>
              <a:prstGeom prst="rect">
                <a:avLst/>
              </a:prstGeom>
              <a:solidFill>
                <a:schemeClr val="lt1"/>
              </a:solidFill>
              <a:ln>
                <a:noFill/>
              </a:ln>
            </p:spPr>
            <p:txBody>
              <a:bodyPr spcFirstLastPara="1" wrap="square" lIns="121900" tIns="60933" rIns="121900" bIns="60933" anchor="ctr" anchorCtr="0">
                <a:noAutofit/>
              </a:bodyPr>
              <a:lstStyle/>
              <a:p>
                <a:pPr algn="ctr">
                  <a:buClr>
                    <a:schemeClr val="lt1"/>
                  </a:buClr>
                  <a:buSzPts val="1600"/>
                </a:pPr>
                <a:endParaRPr sz="2133">
                  <a:solidFill>
                    <a:srgbClr val="FFFFFF"/>
                  </a:solidFill>
                  <a:latin typeface="Calibri"/>
                  <a:ea typeface="Calibri"/>
                  <a:cs typeface="Calibri"/>
                  <a:sym typeface="Calibri"/>
                </a:endParaRPr>
              </a:p>
            </p:txBody>
          </p:sp>
          <p:pic>
            <p:nvPicPr>
              <p:cNvPr id="1654" name="Google Shape;1654;p4" descr="Meeting with solid fill"/>
              <p:cNvPicPr preferRelativeResize="0"/>
              <p:nvPr/>
            </p:nvPicPr>
            <p:blipFill rotWithShape="1">
              <a:blip r:embed="rId6">
                <a:alphaModFix/>
              </a:blip>
              <a:srcRect/>
              <a:stretch/>
            </p:blipFill>
            <p:spPr>
              <a:xfrm>
                <a:off x="10167554" y="3988639"/>
                <a:ext cx="1222651" cy="1230506"/>
              </a:xfrm>
              <a:prstGeom prst="rect">
                <a:avLst/>
              </a:prstGeom>
              <a:noFill/>
              <a:ln>
                <a:noFill/>
              </a:ln>
            </p:spPr>
          </p:pic>
        </p:grpSp>
      </p:grpSp>
      <p:pic>
        <p:nvPicPr>
          <p:cNvPr id="1655" name="Google Shape;1655;p4"/>
          <p:cNvPicPr preferRelativeResize="0"/>
          <p:nvPr/>
        </p:nvPicPr>
        <p:blipFill rotWithShape="1">
          <a:blip r:embed="rId7">
            <a:alphaModFix/>
          </a:blip>
          <a:srcRect/>
          <a:stretch/>
        </p:blipFill>
        <p:spPr>
          <a:xfrm>
            <a:off x="14439617" y="7695870"/>
            <a:ext cx="1516188" cy="329153"/>
          </a:xfrm>
          <a:prstGeom prst="rect">
            <a:avLst/>
          </a:prstGeom>
          <a:noFill/>
          <a:ln>
            <a:noFill/>
          </a:ln>
        </p:spPr>
      </p:pic>
      <p:sp>
        <p:nvSpPr>
          <p:cNvPr id="1656" name="Google Shape;1656;p4"/>
          <p:cNvSpPr txBox="1"/>
          <p:nvPr/>
        </p:nvSpPr>
        <p:spPr>
          <a:xfrm>
            <a:off x="14232220" y="7956056"/>
            <a:ext cx="1999755" cy="410379"/>
          </a:xfrm>
          <a:prstGeom prst="rect">
            <a:avLst/>
          </a:prstGeom>
          <a:noFill/>
          <a:ln>
            <a:noFill/>
          </a:ln>
        </p:spPr>
        <p:txBody>
          <a:bodyPr spcFirstLastPara="1" wrap="square" lIns="121900" tIns="60933" rIns="121900" bIns="60933" anchor="t" anchorCtr="0">
            <a:spAutoFit/>
          </a:bodyPr>
          <a:lstStyle/>
          <a:p>
            <a:pPr algn="ctr">
              <a:buClr>
                <a:srgbClr val="000000"/>
              </a:buClr>
              <a:buSzPts val="1400"/>
            </a:pPr>
            <a:r>
              <a:rPr lang="en-US" sz="1867" u="sng">
                <a:solidFill>
                  <a:srgbClr val="000000"/>
                </a:solidFill>
                <a:latin typeface="Open Sans"/>
                <a:ea typeface="Open Sans"/>
                <a:cs typeface="Open Sans"/>
                <a:sym typeface="Open Sans"/>
                <a:hlinkClick r:id="rId8">
                  <a:extLst>
                    <a:ext uri="{A12FA001-AC4F-418D-AE19-62706E023703}">
                      <ahyp:hlinkClr xmlns:ahyp="http://schemas.microsoft.com/office/drawing/2018/hyperlinkcolor" val="tx"/>
                    </a:ext>
                  </a:extLst>
                </a:hlinkClick>
              </a:rPr>
              <a:t>nairrpilot.org</a:t>
            </a:r>
            <a:endParaRPr sz="1867">
              <a:solidFill>
                <a:srgbClr val="000000"/>
              </a:solidFill>
              <a:latin typeface="Open Sans"/>
              <a:ea typeface="Open Sans"/>
              <a:cs typeface="Open Sans"/>
              <a:sym typeface="Open Sans"/>
            </a:endParaRPr>
          </a:p>
        </p:txBody>
      </p:sp>
    </p:spTree>
    <p:extLst>
      <p:ext uri="{BB962C8B-B14F-4D97-AF65-F5344CB8AC3E}">
        <p14:creationId xmlns:p14="http://schemas.microsoft.com/office/powerpoint/2010/main" val="4711043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60"/>
        <p:cNvGrpSpPr/>
        <p:nvPr/>
      </p:nvGrpSpPr>
      <p:grpSpPr>
        <a:xfrm>
          <a:off x="0" y="0"/>
          <a:ext cx="0" cy="0"/>
          <a:chOff x="0" y="0"/>
          <a:chExt cx="0" cy="0"/>
        </a:xfrm>
      </p:grpSpPr>
      <p:sp>
        <p:nvSpPr>
          <p:cNvPr id="1661" name="Google Shape;1661;p5"/>
          <p:cNvSpPr txBox="1">
            <a:spLocks noGrp="1"/>
          </p:cNvSpPr>
          <p:nvPr>
            <p:ph type="title"/>
          </p:nvPr>
        </p:nvSpPr>
        <p:spPr>
          <a:xfrm>
            <a:off x="594634" y="137210"/>
            <a:ext cx="13966533" cy="1005791"/>
          </a:xfrm>
          <a:prstGeom prst="rect">
            <a:avLst/>
          </a:prstGeom>
          <a:noFill/>
          <a:ln>
            <a:noFill/>
          </a:ln>
        </p:spPr>
        <p:txBody>
          <a:bodyPr spcFirstLastPara="1" wrap="square" lIns="121900" tIns="60933" rIns="121900" bIns="60933" anchor="ctr" anchorCtr="0">
            <a:normAutofit fontScale="90000"/>
          </a:bodyPr>
          <a:lstStyle/>
          <a:p>
            <a:pPr rtl="0">
              <a:buClr>
                <a:srgbClr val="005699"/>
              </a:buClr>
              <a:buSzPct val="100000"/>
            </a:pPr>
            <a:r>
              <a:rPr lang="en-US">
                <a:latin typeface="Open Sans"/>
                <a:ea typeface="Open Sans"/>
                <a:cs typeface="Open Sans"/>
                <a:sym typeface="Open Sans"/>
              </a:rPr>
              <a:t>Power of partnerships: Public-private partnerships can assure US leadership in AI</a:t>
            </a:r>
            <a:endParaRPr/>
          </a:p>
        </p:txBody>
      </p:sp>
      <p:sp>
        <p:nvSpPr>
          <p:cNvPr id="1662" name="Google Shape;1662;p5"/>
          <p:cNvSpPr txBox="1">
            <a:spLocks noGrp="1"/>
          </p:cNvSpPr>
          <p:nvPr>
            <p:ph type="sldNum" idx="12"/>
          </p:nvPr>
        </p:nvSpPr>
        <p:spPr>
          <a:xfrm>
            <a:off x="12702420" y="8473724"/>
            <a:ext cx="3214915" cy="486833"/>
          </a:xfrm>
          <a:prstGeom prst="rect">
            <a:avLst/>
          </a:prstGeom>
          <a:noFill/>
          <a:ln>
            <a:noFill/>
          </a:ln>
        </p:spPr>
        <p:txBody>
          <a:bodyPr spcFirstLastPara="1" wrap="square" lIns="121900" tIns="60933" rIns="121900" bIns="60933" anchor="ctr" anchorCtr="0">
            <a:noAutofit/>
          </a:bodyPr>
          <a:lstStyle/>
          <a:p>
            <a:fld id="{00000000-1234-1234-1234-123412341234}" type="slidenum">
              <a:rPr lang="en-US"/>
              <a:pPr/>
              <a:t>19</a:t>
            </a:fld>
            <a:endParaRPr/>
          </a:p>
        </p:txBody>
      </p:sp>
      <p:sp>
        <p:nvSpPr>
          <p:cNvPr id="1663" name="Google Shape;1663;p5"/>
          <p:cNvSpPr txBox="1">
            <a:spLocks noGrp="1"/>
          </p:cNvSpPr>
          <p:nvPr>
            <p:ph type="body" idx="1"/>
          </p:nvPr>
        </p:nvSpPr>
        <p:spPr>
          <a:xfrm>
            <a:off x="472746" y="1689420"/>
            <a:ext cx="9219124" cy="7323400"/>
          </a:xfrm>
          <a:prstGeom prst="rect">
            <a:avLst/>
          </a:prstGeom>
          <a:noFill/>
          <a:ln>
            <a:noFill/>
          </a:ln>
        </p:spPr>
        <p:txBody>
          <a:bodyPr spcFirstLastPara="1" wrap="square" lIns="121900" tIns="60933" rIns="121900" bIns="60933" anchor="t" anchorCtr="0">
            <a:normAutofit/>
          </a:bodyPr>
          <a:lstStyle/>
          <a:p>
            <a:pPr marL="304792" indent="-304792" rtl="0">
              <a:spcBef>
                <a:spcPts val="0"/>
              </a:spcBef>
              <a:buClr>
                <a:schemeClr val="dk1"/>
              </a:buClr>
              <a:buSzPts val="2400"/>
            </a:pPr>
            <a:r>
              <a:rPr lang="en-US" sz="3200">
                <a:latin typeface="Calibri"/>
                <a:ea typeface="Calibri"/>
                <a:cs typeface="Calibri"/>
                <a:sym typeface="Calibri"/>
              </a:rPr>
              <a:t>Research community powers the flywheel innovation seeding ideas decades before they come to market fruition.</a:t>
            </a:r>
            <a:endParaRPr/>
          </a:p>
          <a:p>
            <a:pPr marL="304792" indent="-304792" rtl="0">
              <a:buClr>
                <a:schemeClr val="dk1"/>
              </a:buClr>
              <a:buSzPts val="2400"/>
            </a:pPr>
            <a:r>
              <a:rPr lang="en-US" sz="3200">
                <a:latin typeface="Calibri"/>
                <a:ea typeface="Calibri"/>
                <a:cs typeface="Calibri"/>
                <a:sym typeface="Calibri"/>
              </a:rPr>
              <a:t>Maturing applications where industry does not have a market incentive to invest</a:t>
            </a:r>
            <a:endParaRPr/>
          </a:p>
          <a:p>
            <a:pPr marL="304792" indent="-304792" rtl="0">
              <a:buClr>
                <a:schemeClr val="dk1"/>
              </a:buClr>
              <a:buSzPts val="2400"/>
            </a:pPr>
            <a:r>
              <a:rPr lang="en-US" sz="3200">
                <a:latin typeface="Calibri"/>
                <a:ea typeface="Calibri"/>
                <a:cs typeface="Calibri"/>
                <a:sym typeface="Calibri"/>
              </a:rPr>
              <a:t>Training the next generation of talent industry needs</a:t>
            </a:r>
            <a:endParaRPr/>
          </a:p>
          <a:p>
            <a:pPr marL="304792" indent="-304792" rtl="0">
              <a:buClr>
                <a:schemeClr val="dk1"/>
              </a:buClr>
              <a:buSzPts val="2400"/>
            </a:pPr>
            <a:r>
              <a:rPr lang="en-US" sz="3200">
                <a:latin typeface="Calibri"/>
                <a:ea typeface="Calibri"/>
                <a:cs typeface="Calibri"/>
                <a:sym typeface="Calibri"/>
              </a:rPr>
              <a:t>On an operational level, industry often sees value in supporting the research community, but has neither the incentive or internal capacity to conduct reviews, manage allocations or on-board researchers </a:t>
            </a:r>
            <a:endParaRPr/>
          </a:p>
        </p:txBody>
      </p:sp>
      <p:sp>
        <p:nvSpPr>
          <p:cNvPr id="1664" name="Google Shape;1664;p5"/>
          <p:cNvSpPr txBox="1"/>
          <p:nvPr/>
        </p:nvSpPr>
        <p:spPr>
          <a:xfrm>
            <a:off x="10425405" y="1551340"/>
            <a:ext cx="4958708" cy="492388"/>
          </a:xfrm>
          <a:prstGeom prst="rect">
            <a:avLst/>
          </a:prstGeom>
          <a:noFill/>
          <a:ln>
            <a:noFill/>
          </a:ln>
        </p:spPr>
        <p:txBody>
          <a:bodyPr spcFirstLastPara="1" wrap="square" lIns="121900" tIns="60933" rIns="121900" bIns="60933" anchor="t" anchorCtr="0">
            <a:spAutoFit/>
          </a:bodyPr>
          <a:lstStyle/>
          <a:p>
            <a:r>
              <a:rPr lang="en-US" sz="2400" u="sng">
                <a:solidFill>
                  <a:schemeClr val="dk1"/>
                </a:solidFill>
                <a:latin typeface="Calibri"/>
                <a:ea typeface="Calibri"/>
                <a:cs typeface="Calibri"/>
                <a:sym typeface="Calibri"/>
              </a:rPr>
              <a:t>Example Partnership: NVIDIA and NSF</a:t>
            </a:r>
            <a:endParaRPr sz="2400"/>
          </a:p>
        </p:txBody>
      </p:sp>
      <p:pic>
        <p:nvPicPr>
          <p:cNvPr id="1665" name="Google Shape;1665;p5" descr="A picture containing text&#10;&#10;AI-generated content may be incorrect."/>
          <p:cNvPicPr preferRelativeResize="0"/>
          <p:nvPr/>
        </p:nvPicPr>
        <p:blipFill rotWithShape="1">
          <a:blip r:embed="rId3">
            <a:alphaModFix/>
          </a:blip>
          <a:srcRect/>
          <a:stretch/>
        </p:blipFill>
        <p:spPr>
          <a:xfrm>
            <a:off x="10199751" y="2529635"/>
            <a:ext cx="5445557" cy="2858917"/>
          </a:xfrm>
          <a:prstGeom prst="rect">
            <a:avLst/>
          </a:prstGeom>
          <a:noFill/>
          <a:ln>
            <a:noFill/>
          </a:ln>
        </p:spPr>
      </p:pic>
      <p:sp>
        <p:nvSpPr>
          <p:cNvPr id="1666" name="Google Shape;1666;p5"/>
          <p:cNvSpPr txBox="1"/>
          <p:nvPr/>
        </p:nvSpPr>
        <p:spPr>
          <a:xfrm>
            <a:off x="10199750" y="5378888"/>
            <a:ext cx="6168999" cy="1435980"/>
          </a:xfrm>
          <a:prstGeom prst="rect">
            <a:avLst/>
          </a:prstGeom>
          <a:noFill/>
          <a:ln>
            <a:noFill/>
          </a:ln>
        </p:spPr>
        <p:txBody>
          <a:bodyPr spcFirstLastPara="1" wrap="square" lIns="121900" tIns="60933" rIns="121900" bIns="60933" anchor="t" anchorCtr="0">
            <a:spAutoFit/>
          </a:bodyPr>
          <a:lstStyle/>
          <a:p>
            <a:r>
              <a:rPr lang="en-US" sz="2133">
                <a:solidFill>
                  <a:schemeClr val="dk1"/>
                </a:solidFill>
                <a:latin typeface="Calibri"/>
                <a:ea typeface="Calibri"/>
                <a:cs typeface="Calibri"/>
                <a:sym typeface="Calibri"/>
              </a:rPr>
              <a:t>NSF provided a small grant to UC San Diego to provide front end system configuration and user environment management for researchers to access NVIDIA’s DGX Cloud contributed infrastructure. </a:t>
            </a:r>
            <a:endParaRPr sz="2400"/>
          </a:p>
        </p:txBody>
      </p:sp>
      <p:pic>
        <p:nvPicPr>
          <p:cNvPr id="1667" name="Google Shape;1667;p5" descr="A picture containing text, clipart&#10;&#10;AI-generated content may be incorrect."/>
          <p:cNvPicPr preferRelativeResize="0"/>
          <p:nvPr/>
        </p:nvPicPr>
        <p:blipFill rotWithShape="1">
          <a:blip r:embed="rId4">
            <a:alphaModFix/>
          </a:blip>
          <a:srcRect/>
          <a:stretch/>
        </p:blipFill>
        <p:spPr>
          <a:xfrm>
            <a:off x="10537055" y="2143451"/>
            <a:ext cx="1763791" cy="326880"/>
          </a:xfrm>
          <a:prstGeom prst="rect">
            <a:avLst/>
          </a:prstGeom>
          <a:noFill/>
          <a:ln>
            <a:noFill/>
          </a:ln>
        </p:spPr>
      </p:pic>
      <p:pic>
        <p:nvPicPr>
          <p:cNvPr id="1668" name="Google Shape;1668;p5" descr="Scientist female with solid fill"/>
          <p:cNvPicPr preferRelativeResize="0"/>
          <p:nvPr/>
        </p:nvPicPr>
        <p:blipFill rotWithShape="1">
          <a:blip r:embed="rId5">
            <a:alphaModFix/>
          </a:blip>
          <a:srcRect/>
          <a:stretch/>
        </p:blipFill>
        <p:spPr>
          <a:xfrm>
            <a:off x="10199749" y="2470331"/>
            <a:ext cx="1219200" cy="1219200"/>
          </a:xfrm>
          <a:prstGeom prst="rect">
            <a:avLst/>
          </a:prstGeom>
          <a:noFill/>
          <a:ln>
            <a:noFill/>
          </a:ln>
        </p:spPr>
      </p:pic>
      <p:pic>
        <p:nvPicPr>
          <p:cNvPr id="1669" name="Google Shape;1669;p5" descr="Logo&#10;&#10;AI-generated content may be incorrect."/>
          <p:cNvPicPr preferRelativeResize="0"/>
          <p:nvPr/>
        </p:nvPicPr>
        <p:blipFill rotWithShape="1">
          <a:blip r:embed="rId6">
            <a:alphaModFix/>
          </a:blip>
          <a:srcRect/>
          <a:stretch/>
        </p:blipFill>
        <p:spPr>
          <a:xfrm>
            <a:off x="14388239" y="2529635"/>
            <a:ext cx="1270000" cy="711200"/>
          </a:xfrm>
          <a:prstGeom prst="rect">
            <a:avLst/>
          </a:prstGeom>
          <a:noFill/>
          <a:ln>
            <a:noFill/>
          </a:ln>
        </p:spPr>
      </p:pic>
    </p:spTree>
    <p:extLst>
      <p:ext uri="{BB962C8B-B14F-4D97-AF65-F5344CB8AC3E}">
        <p14:creationId xmlns:p14="http://schemas.microsoft.com/office/powerpoint/2010/main" val="3303857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81993-30BA-3E37-48CA-B59C14FE62E4}"/>
              </a:ext>
            </a:extLst>
          </p:cNvPr>
          <p:cNvSpPr>
            <a:spLocks noGrp="1"/>
          </p:cNvSpPr>
          <p:nvPr>
            <p:ph type="title"/>
          </p:nvPr>
        </p:nvSpPr>
        <p:spPr/>
        <p:txBody>
          <a:bodyPr/>
          <a:lstStyle/>
          <a:p>
            <a:r>
              <a:rPr lang="en-US" dirty="0"/>
              <a:t>AI for Research</a:t>
            </a:r>
          </a:p>
        </p:txBody>
      </p:sp>
      <p:pic>
        <p:nvPicPr>
          <p:cNvPr id="7" name="Picture 6">
            <a:extLst>
              <a:ext uri="{FF2B5EF4-FFF2-40B4-BE49-F238E27FC236}">
                <a16:creationId xmlns:a16="http://schemas.microsoft.com/office/drawing/2014/main" id="{5F20EDD7-AC46-866F-38C1-C8EC1705788C}"/>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a:stretch/>
        </p:blipFill>
        <p:spPr>
          <a:xfrm>
            <a:off x="3479800" y="1752600"/>
            <a:ext cx="11429999" cy="6172200"/>
          </a:xfrm>
          <a:prstGeom prst="rect">
            <a:avLst/>
          </a:prstGeom>
        </p:spPr>
      </p:pic>
      <p:sp>
        <p:nvSpPr>
          <p:cNvPr id="9" name="TextBox 8">
            <a:extLst>
              <a:ext uri="{FF2B5EF4-FFF2-40B4-BE49-F238E27FC236}">
                <a16:creationId xmlns:a16="http://schemas.microsoft.com/office/drawing/2014/main" id="{F8BC3969-726A-6937-0EDD-1DB54CC90870}"/>
              </a:ext>
            </a:extLst>
          </p:cNvPr>
          <p:cNvSpPr txBox="1"/>
          <p:nvPr/>
        </p:nvSpPr>
        <p:spPr>
          <a:xfrm>
            <a:off x="3464339" y="8253968"/>
            <a:ext cx="5821017" cy="369332"/>
          </a:xfrm>
          <a:prstGeom prst="rect">
            <a:avLst/>
          </a:prstGeom>
          <a:noFill/>
        </p:spPr>
        <p:txBody>
          <a:bodyPr wrap="none" rtlCol="0">
            <a:spAutoFit/>
          </a:bodyPr>
          <a:lstStyle/>
          <a:p>
            <a:r>
              <a:rPr lang="en-US" dirty="0"/>
              <a:t>https://media.giphy.com/media/1XL1heNzoMWSA/giphy.gif</a:t>
            </a:r>
          </a:p>
        </p:txBody>
      </p:sp>
    </p:spTree>
    <p:extLst>
      <p:ext uri="{BB962C8B-B14F-4D97-AF65-F5344CB8AC3E}">
        <p14:creationId xmlns:p14="http://schemas.microsoft.com/office/powerpoint/2010/main" val="235662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74"/>
        <p:cNvGrpSpPr/>
        <p:nvPr/>
      </p:nvGrpSpPr>
      <p:grpSpPr>
        <a:xfrm>
          <a:off x="0" y="0"/>
          <a:ext cx="0" cy="0"/>
          <a:chOff x="0" y="0"/>
          <a:chExt cx="0" cy="0"/>
        </a:xfrm>
      </p:grpSpPr>
      <p:sp>
        <p:nvSpPr>
          <p:cNvPr id="1675" name="Google Shape;1675;p6"/>
          <p:cNvSpPr txBox="1">
            <a:spLocks noGrp="1"/>
          </p:cNvSpPr>
          <p:nvPr>
            <p:ph type="title"/>
          </p:nvPr>
        </p:nvSpPr>
        <p:spPr>
          <a:xfrm>
            <a:off x="592215" y="174169"/>
            <a:ext cx="15090471" cy="1078875"/>
          </a:xfrm>
          <a:prstGeom prst="rect">
            <a:avLst/>
          </a:prstGeom>
          <a:solidFill>
            <a:schemeClr val="lt1"/>
          </a:solidFill>
          <a:ln>
            <a:noFill/>
          </a:ln>
        </p:spPr>
        <p:txBody>
          <a:bodyPr spcFirstLastPara="1" wrap="square" lIns="121900" tIns="60933" rIns="121900" bIns="60933" anchor="ctr" anchorCtr="0">
            <a:noAutofit/>
          </a:bodyPr>
          <a:lstStyle/>
          <a:p>
            <a:pPr rtl="0">
              <a:buClr>
                <a:srgbClr val="005699"/>
              </a:buClr>
              <a:buSzPts val="3000"/>
            </a:pPr>
            <a:r>
              <a:rPr lang="en-US" sz="4000">
                <a:latin typeface="Open Sans"/>
                <a:ea typeface="Open Sans"/>
                <a:cs typeface="Open Sans"/>
                <a:sym typeface="Open Sans"/>
              </a:rPr>
              <a:t>Researchers across the country are investigating fundamental AI and applied AI for science topics</a:t>
            </a:r>
            <a:endParaRPr/>
          </a:p>
        </p:txBody>
      </p:sp>
      <p:sp>
        <p:nvSpPr>
          <p:cNvPr id="1676" name="Google Shape;1676;p6"/>
          <p:cNvSpPr txBox="1">
            <a:spLocks noGrp="1"/>
          </p:cNvSpPr>
          <p:nvPr>
            <p:ph type="sldNum" idx="12"/>
          </p:nvPr>
        </p:nvSpPr>
        <p:spPr>
          <a:xfrm>
            <a:off x="12702420" y="8473724"/>
            <a:ext cx="3214915" cy="486833"/>
          </a:xfrm>
          <a:prstGeom prst="rect">
            <a:avLst/>
          </a:prstGeom>
          <a:noFill/>
          <a:ln>
            <a:noFill/>
          </a:ln>
        </p:spPr>
        <p:txBody>
          <a:bodyPr spcFirstLastPara="1" wrap="square" lIns="121900" tIns="60933" rIns="121900" bIns="60933" anchor="ctr" anchorCtr="0">
            <a:noAutofit/>
          </a:bodyPr>
          <a:lstStyle/>
          <a:p>
            <a:fld id="{00000000-1234-1234-1234-123412341234}" type="slidenum">
              <a:rPr lang="en-US"/>
              <a:pPr/>
              <a:t>20</a:t>
            </a:fld>
            <a:endParaRPr/>
          </a:p>
        </p:txBody>
      </p:sp>
      <p:sp>
        <p:nvSpPr>
          <p:cNvPr id="1677" name="Google Shape;1677;p6"/>
          <p:cNvSpPr txBox="1"/>
          <p:nvPr/>
        </p:nvSpPr>
        <p:spPr>
          <a:xfrm>
            <a:off x="1412145" y="1498051"/>
            <a:ext cx="7365607" cy="533489"/>
          </a:xfrm>
          <a:prstGeom prst="rect">
            <a:avLst/>
          </a:prstGeom>
          <a:noFill/>
          <a:ln>
            <a:noFill/>
          </a:ln>
        </p:spPr>
        <p:txBody>
          <a:bodyPr spcFirstLastPara="1" wrap="square" lIns="121900" tIns="60933" rIns="121900" bIns="60933" anchor="t" anchorCtr="0">
            <a:spAutoFit/>
          </a:bodyPr>
          <a:lstStyle/>
          <a:p>
            <a:r>
              <a:rPr lang="en-US" sz="2667" b="1" i="1">
                <a:solidFill>
                  <a:schemeClr val="dk1"/>
                </a:solidFill>
                <a:latin typeface="Calibri"/>
                <a:ea typeface="Calibri"/>
                <a:cs typeface="Calibri"/>
                <a:sym typeface="Calibri"/>
              </a:rPr>
              <a:t>500+ </a:t>
            </a:r>
            <a:r>
              <a:rPr lang="en-US" sz="2400" b="1" i="1">
                <a:solidFill>
                  <a:schemeClr val="dk1"/>
                </a:solidFill>
                <a:latin typeface="Calibri"/>
                <a:ea typeface="Calibri"/>
                <a:cs typeface="Calibri"/>
                <a:sym typeface="Calibri"/>
              </a:rPr>
              <a:t>Research projects supported across 49 states + DC</a:t>
            </a:r>
            <a:endParaRPr sz="1867" b="1" i="1">
              <a:solidFill>
                <a:schemeClr val="dk1"/>
              </a:solidFill>
              <a:latin typeface="Calibri"/>
              <a:ea typeface="Calibri"/>
              <a:cs typeface="Calibri"/>
              <a:sym typeface="Calibri"/>
            </a:endParaRPr>
          </a:p>
        </p:txBody>
      </p:sp>
      <p:pic>
        <p:nvPicPr>
          <p:cNvPr id="1678" name="Google Shape;1678;p6" descr="Map&#10;&#10;Description automatically generated"/>
          <p:cNvPicPr preferRelativeResize="0"/>
          <p:nvPr/>
        </p:nvPicPr>
        <p:blipFill rotWithShape="1">
          <a:blip r:embed="rId3">
            <a:alphaModFix/>
          </a:blip>
          <a:srcRect/>
          <a:stretch/>
        </p:blipFill>
        <p:spPr>
          <a:xfrm>
            <a:off x="8757038" y="5171930"/>
            <a:ext cx="1598303" cy="756743"/>
          </a:xfrm>
          <a:prstGeom prst="rect">
            <a:avLst/>
          </a:prstGeom>
          <a:noFill/>
          <a:ln>
            <a:noFill/>
          </a:ln>
        </p:spPr>
      </p:pic>
      <p:sp>
        <p:nvSpPr>
          <p:cNvPr id="1679" name="Google Shape;1679;p6"/>
          <p:cNvSpPr txBox="1"/>
          <p:nvPr/>
        </p:nvSpPr>
        <p:spPr>
          <a:xfrm>
            <a:off x="144581" y="7135394"/>
            <a:ext cx="10210759" cy="1231052"/>
          </a:xfrm>
          <a:prstGeom prst="rect">
            <a:avLst/>
          </a:prstGeom>
          <a:noFill/>
          <a:ln>
            <a:noFill/>
          </a:ln>
        </p:spPr>
        <p:txBody>
          <a:bodyPr spcFirstLastPara="1" wrap="square" lIns="121900" tIns="60933" rIns="121900" bIns="60933" anchor="t" anchorCtr="0">
            <a:spAutoFit/>
          </a:bodyPr>
          <a:lstStyle/>
          <a:p>
            <a:r>
              <a:rPr lang="en-US" sz="2400" i="1">
                <a:solidFill>
                  <a:schemeClr val="dk1"/>
                </a:solidFill>
                <a:latin typeface="Calibri"/>
                <a:ea typeface="Calibri"/>
                <a:cs typeface="Calibri"/>
                <a:sym typeface="Calibri"/>
              </a:rPr>
              <a:t>Researchers must be at a US based institution.  Researchers come with funding support from 11 different agencies including NSF, NIH, NOAA, DOE, DOD, DARPA, ONR, ARO, NASA, USDA and VA as well as foundation and non-profit funding.</a:t>
            </a:r>
            <a:endParaRPr sz="2400"/>
          </a:p>
        </p:txBody>
      </p:sp>
      <p:pic>
        <p:nvPicPr>
          <p:cNvPr id="1680" name="Google Shape;1680;p6" descr="Chart, scatter chart&#10;&#10;AI-generated content may be incorrect."/>
          <p:cNvPicPr preferRelativeResize="0"/>
          <p:nvPr/>
        </p:nvPicPr>
        <p:blipFill rotWithShape="1">
          <a:blip r:embed="rId4">
            <a:alphaModFix/>
          </a:blip>
          <a:srcRect/>
          <a:stretch/>
        </p:blipFill>
        <p:spPr>
          <a:xfrm>
            <a:off x="811165" y="6737964"/>
            <a:ext cx="7827473" cy="479513"/>
          </a:xfrm>
          <a:prstGeom prst="rect">
            <a:avLst/>
          </a:prstGeom>
          <a:noFill/>
          <a:ln>
            <a:noFill/>
          </a:ln>
        </p:spPr>
      </p:pic>
      <p:pic>
        <p:nvPicPr>
          <p:cNvPr id="1681" name="Google Shape;1681;p6" descr="Chart, scatter chart&#10;&#10;AI-generated content may be incorrect."/>
          <p:cNvPicPr preferRelativeResize="0"/>
          <p:nvPr/>
        </p:nvPicPr>
        <p:blipFill rotWithShape="1">
          <a:blip r:embed="rId5">
            <a:alphaModFix/>
          </a:blip>
          <a:srcRect/>
          <a:stretch/>
        </p:blipFill>
        <p:spPr>
          <a:xfrm>
            <a:off x="592215" y="2259064"/>
            <a:ext cx="8522208" cy="4521395"/>
          </a:xfrm>
          <a:prstGeom prst="rect">
            <a:avLst/>
          </a:prstGeom>
          <a:noFill/>
          <a:ln>
            <a:noFill/>
          </a:ln>
        </p:spPr>
      </p:pic>
      <p:sp>
        <p:nvSpPr>
          <p:cNvPr id="1682" name="Google Shape;1682;p6"/>
          <p:cNvSpPr txBox="1"/>
          <p:nvPr/>
        </p:nvSpPr>
        <p:spPr>
          <a:xfrm>
            <a:off x="10045857" y="1507914"/>
            <a:ext cx="5811249" cy="779711"/>
          </a:xfrm>
          <a:prstGeom prst="rect">
            <a:avLst/>
          </a:prstGeom>
          <a:noFill/>
          <a:ln>
            <a:noFill/>
          </a:ln>
        </p:spPr>
        <p:txBody>
          <a:bodyPr spcFirstLastPara="1" wrap="square" lIns="121900" tIns="60933" rIns="121900" bIns="60933" anchor="t" anchorCtr="0">
            <a:spAutoFit/>
          </a:bodyPr>
          <a:lstStyle/>
          <a:p>
            <a:pPr>
              <a:buClr>
                <a:srgbClr val="000000"/>
              </a:buClr>
              <a:buSzPts val="1800"/>
            </a:pPr>
            <a:r>
              <a:rPr lang="en-US" sz="2400" b="1" i="1">
                <a:solidFill>
                  <a:srgbClr val="000000"/>
                </a:solidFill>
                <a:latin typeface="Calibri"/>
                <a:ea typeface="Calibri"/>
                <a:cs typeface="Calibri"/>
                <a:sym typeface="Calibri"/>
              </a:rPr>
              <a:t>NAIRR Pilot Allocations by Science Category</a:t>
            </a:r>
            <a:endParaRPr sz="1867">
              <a:solidFill>
                <a:srgbClr val="000000"/>
              </a:solidFill>
              <a:latin typeface="Calibri"/>
              <a:ea typeface="Calibri"/>
              <a:cs typeface="Calibri"/>
              <a:sym typeface="Calibri"/>
            </a:endParaRPr>
          </a:p>
          <a:p>
            <a:pPr algn="ctr">
              <a:buClr>
                <a:srgbClr val="000000"/>
              </a:buClr>
              <a:buSzPts val="1400"/>
            </a:pPr>
            <a:r>
              <a:rPr lang="en-US" sz="1867">
                <a:solidFill>
                  <a:srgbClr val="000000"/>
                </a:solidFill>
                <a:latin typeface="Calibri"/>
                <a:ea typeface="Calibri"/>
                <a:cs typeface="Calibri"/>
                <a:sym typeface="Calibri"/>
              </a:rPr>
              <a:t>(A100 GPU hours equiv)</a:t>
            </a:r>
            <a:endParaRPr sz="2400">
              <a:solidFill>
                <a:srgbClr val="000000"/>
              </a:solidFill>
              <a:latin typeface="Calibri"/>
              <a:ea typeface="Calibri"/>
              <a:cs typeface="Calibri"/>
              <a:sym typeface="Calibri"/>
            </a:endParaRPr>
          </a:p>
        </p:txBody>
      </p:sp>
      <p:pic>
        <p:nvPicPr>
          <p:cNvPr id="1683" name="Google Shape;1683;p6" descr="A picture containing logo&#10;&#10;AI-generated content may be incorrect."/>
          <p:cNvPicPr preferRelativeResize="0"/>
          <p:nvPr/>
        </p:nvPicPr>
        <p:blipFill rotWithShape="1">
          <a:blip r:embed="rId6">
            <a:alphaModFix/>
          </a:blip>
          <a:srcRect/>
          <a:stretch/>
        </p:blipFill>
        <p:spPr>
          <a:xfrm>
            <a:off x="604657" y="5981767"/>
            <a:ext cx="954599" cy="768637"/>
          </a:xfrm>
          <a:prstGeom prst="rect">
            <a:avLst/>
          </a:prstGeom>
          <a:noFill/>
          <a:ln w="9525" cap="flat" cmpd="sng">
            <a:solidFill>
              <a:schemeClr val="dk1"/>
            </a:solidFill>
            <a:prstDash val="solid"/>
            <a:round/>
            <a:headEnd type="none" w="sm" len="sm"/>
            <a:tailEnd type="none" w="sm" len="sm"/>
          </a:ln>
        </p:spPr>
      </p:pic>
      <p:graphicFrame>
        <p:nvGraphicFramePr>
          <p:cNvPr id="1684" name="Google Shape;1684;p6"/>
          <p:cNvGraphicFramePr/>
          <p:nvPr/>
        </p:nvGraphicFramePr>
        <p:xfrm>
          <a:off x="11433049" y="6938705"/>
          <a:ext cx="3853900" cy="1098240"/>
        </p:xfrm>
        <a:graphic>
          <a:graphicData uri="http://schemas.openxmlformats.org/drawingml/2006/table">
            <a:tbl>
              <a:tblPr firstRow="1" bandRow="1">
                <a:noFill/>
              </a:tblPr>
              <a:tblGrid>
                <a:gridCol w="2146400">
                  <a:extLst>
                    <a:ext uri="{9D8B030D-6E8A-4147-A177-3AD203B41FA5}">
                      <a16:colId xmlns:a16="http://schemas.microsoft.com/office/drawing/2014/main" val="20000"/>
                    </a:ext>
                  </a:extLst>
                </a:gridCol>
                <a:gridCol w="1707500">
                  <a:extLst>
                    <a:ext uri="{9D8B030D-6E8A-4147-A177-3AD203B41FA5}">
                      <a16:colId xmlns:a16="http://schemas.microsoft.com/office/drawing/2014/main" val="20001"/>
                    </a:ext>
                  </a:extLst>
                </a:gridCol>
              </a:tblGrid>
              <a:tr h="365773">
                <a:tc>
                  <a:txBody>
                    <a:bodyPr/>
                    <a:lstStyle/>
                    <a:p>
                      <a:pPr marL="0" marR="0" lvl="0" indent="0" algn="l" rtl="0">
                        <a:spcBef>
                          <a:spcPts val="0"/>
                        </a:spcBef>
                        <a:spcAft>
                          <a:spcPts val="0"/>
                        </a:spcAft>
                        <a:buNone/>
                      </a:pPr>
                      <a:endParaRPr sz="1600"/>
                    </a:p>
                  </a:txBody>
                  <a:tcPr marL="121933" marR="121933" marT="60967" marB="60967"/>
                </a:tc>
                <a:tc>
                  <a:txBody>
                    <a:bodyPr/>
                    <a:lstStyle/>
                    <a:p>
                      <a:pPr marL="0" marR="0" lvl="0" indent="0" algn="l" rtl="0">
                        <a:spcBef>
                          <a:spcPts val="0"/>
                        </a:spcBef>
                        <a:spcAft>
                          <a:spcPts val="0"/>
                        </a:spcAft>
                        <a:buNone/>
                      </a:pPr>
                      <a:r>
                        <a:rPr lang="en-US" sz="1600"/>
                        <a:t>#of Projects</a:t>
                      </a:r>
                      <a:endParaRPr sz="2400"/>
                    </a:p>
                  </a:txBody>
                  <a:tcPr marL="121933" marR="121933" marT="60967" marB="60967"/>
                </a:tc>
                <a:extLst>
                  <a:ext uri="{0D108BD9-81ED-4DB2-BD59-A6C34878D82A}">
                    <a16:rowId xmlns:a16="http://schemas.microsoft.com/office/drawing/2014/main" val="10000"/>
                  </a:ext>
                </a:extLst>
              </a:tr>
              <a:tr h="366233">
                <a:tc>
                  <a:txBody>
                    <a:bodyPr/>
                    <a:lstStyle/>
                    <a:p>
                      <a:pPr marL="0" marR="0" lvl="0" indent="0" algn="l" rtl="0">
                        <a:spcBef>
                          <a:spcPts val="0"/>
                        </a:spcBef>
                        <a:spcAft>
                          <a:spcPts val="0"/>
                        </a:spcAft>
                        <a:buNone/>
                      </a:pPr>
                      <a:r>
                        <a:rPr lang="en-US" sz="1600"/>
                        <a:t>Agency Supported</a:t>
                      </a:r>
                      <a:endParaRPr sz="2400"/>
                    </a:p>
                  </a:txBody>
                  <a:tcPr marL="121933" marR="121933" marT="60967" marB="60967"/>
                </a:tc>
                <a:tc>
                  <a:txBody>
                    <a:bodyPr/>
                    <a:lstStyle/>
                    <a:p>
                      <a:pPr marL="0" marR="0" lvl="0" indent="0" algn="l" rtl="0">
                        <a:spcBef>
                          <a:spcPts val="0"/>
                        </a:spcBef>
                        <a:spcAft>
                          <a:spcPts val="0"/>
                        </a:spcAft>
                        <a:buNone/>
                      </a:pPr>
                      <a:r>
                        <a:rPr lang="en-US" sz="1600"/>
                        <a:t>266</a:t>
                      </a:r>
                      <a:endParaRPr sz="2400"/>
                    </a:p>
                  </a:txBody>
                  <a:tcPr marL="121933" marR="121933" marT="60967" marB="60967"/>
                </a:tc>
                <a:extLst>
                  <a:ext uri="{0D108BD9-81ED-4DB2-BD59-A6C34878D82A}">
                    <a16:rowId xmlns:a16="http://schemas.microsoft.com/office/drawing/2014/main" val="10001"/>
                  </a:ext>
                </a:extLst>
              </a:tr>
              <a:tr h="366233">
                <a:tc>
                  <a:txBody>
                    <a:bodyPr/>
                    <a:lstStyle/>
                    <a:p>
                      <a:pPr marL="0" marR="0" lvl="0" indent="0" algn="l" rtl="0">
                        <a:spcBef>
                          <a:spcPts val="0"/>
                        </a:spcBef>
                        <a:spcAft>
                          <a:spcPts val="0"/>
                        </a:spcAft>
                        <a:buNone/>
                      </a:pPr>
                      <a:r>
                        <a:rPr lang="en-US" sz="1600"/>
                        <a:t>Industry Supported</a:t>
                      </a:r>
                      <a:endParaRPr sz="2400"/>
                    </a:p>
                  </a:txBody>
                  <a:tcPr marL="121933" marR="121933" marT="60967" marB="60967"/>
                </a:tc>
                <a:tc>
                  <a:txBody>
                    <a:bodyPr/>
                    <a:lstStyle/>
                    <a:p>
                      <a:pPr marL="0" marR="0" lvl="0" indent="0" algn="l" rtl="0">
                        <a:spcBef>
                          <a:spcPts val="0"/>
                        </a:spcBef>
                        <a:spcAft>
                          <a:spcPts val="0"/>
                        </a:spcAft>
                        <a:buNone/>
                      </a:pPr>
                      <a:r>
                        <a:rPr lang="en-US" sz="1600"/>
                        <a:t>172</a:t>
                      </a:r>
                      <a:endParaRPr sz="2400"/>
                    </a:p>
                  </a:txBody>
                  <a:tcPr marL="121933" marR="121933" marT="60967" marB="60967"/>
                </a:tc>
                <a:extLst>
                  <a:ext uri="{0D108BD9-81ED-4DB2-BD59-A6C34878D82A}">
                    <a16:rowId xmlns:a16="http://schemas.microsoft.com/office/drawing/2014/main" val="10002"/>
                  </a:ext>
                </a:extLst>
              </a:tr>
            </a:tbl>
          </a:graphicData>
        </a:graphic>
      </p:graphicFrame>
      <p:sp>
        <p:nvSpPr>
          <p:cNvPr id="1685" name="Google Shape;1685;p6"/>
          <p:cNvSpPr txBox="1"/>
          <p:nvPr/>
        </p:nvSpPr>
        <p:spPr>
          <a:xfrm>
            <a:off x="11408697" y="8020777"/>
            <a:ext cx="4050769" cy="307722"/>
          </a:xfrm>
          <a:prstGeom prst="rect">
            <a:avLst/>
          </a:prstGeom>
          <a:solidFill>
            <a:schemeClr val="lt1"/>
          </a:solidFill>
          <a:ln>
            <a:noFill/>
          </a:ln>
        </p:spPr>
        <p:txBody>
          <a:bodyPr spcFirstLastPara="1" wrap="square" lIns="121900" tIns="60933" rIns="121900" bIns="60933" anchor="t" anchorCtr="0">
            <a:spAutoFit/>
          </a:bodyPr>
          <a:lstStyle/>
          <a:p>
            <a:r>
              <a:rPr lang="en-US" sz="1200">
                <a:solidFill>
                  <a:schemeClr val="dk1"/>
                </a:solidFill>
                <a:latin typeface="Calibri"/>
                <a:ea typeface="Calibri"/>
                <a:cs typeface="Calibri"/>
                <a:sym typeface="Calibri"/>
              </a:rPr>
              <a:t>Note: Some projects are granted access to multiple resources</a:t>
            </a:r>
            <a:endParaRPr sz="2400"/>
          </a:p>
        </p:txBody>
      </p:sp>
      <p:pic>
        <p:nvPicPr>
          <p:cNvPr id="1686" name="Google Shape;1686;p6" descr="Chart, pie chart&#10;&#10;AI-generated content may be incorrect."/>
          <p:cNvPicPr preferRelativeResize="0"/>
          <p:nvPr/>
        </p:nvPicPr>
        <p:blipFill rotWithShape="1">
          <a:blip r:embed="rId7">
            <a:alphaModFix/>
          </a:blip>
          <a:srcRect/>
          <a:stretch/>
        </p:blipFill>
        <p:spPr>
          <a:xfrm>
            <a:off x="10556494" y="2286913"/>
            <a:ext cx="4628177" cy="4572751"/>
          </a:xfrm>
          <a:prstGeom prst="rect">
            <a:avLst/>
          </a:prstGeom>
          <a:noFill/>
          <a:ln>
            <a:noFill/>
          </a:ln>
        </p:spPr>
      </p:pic>
    </p:spTree>
    <p:extLst>
      <p:ext uri="{BB962C8B-B14F-4D97-AF65-F5344CB8AC3E}">
        <p14:creationId xmlns:p14="http://schemas.microsoft.com/office/powerpoint/2010/main" val="40723176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F2F67"/>
        </a:solidFill>
        <a:effectLst/>
      </p:bgPr>
    </p:bg>
    <p:spTree>
      <p:nvGrpSpPr>
        <p:cNvPr id="1" name="Shape 1691"/>
        <p:cNvGrpSpPr/>
        <p:nvPr/>
      </p:nvGrpSpPr>
      <p:grpSpPr>
        <a:xfrm>
          <a:off x="0" y="0"/>
          <a:ext cx="0" cy="0"/>
          <a:chOff x="0" y="0"/>
          <a:chExt cx="0" cy="0"/>
        </a:xfrm>
      </p:grpSpPr>
      <p:sp>
        <p:nvSpPr>
          <p:cNvPr id="1692" name="Google Shape;1692;p7"/>
          <p:cNvSpPr txBox="1">
            <a:spLocks noGrp="1"/>
          </p:cNvSpPr>
          <p:nvPr>
            <p:ph type="title"/>
          </p:nvPr>
        </p:nvSpPr>
        <p:spPr>
          <a:xfrm>
            <a:off x="714821" y="3235075"/>
            <a:ext cx="3295952" cy="3718092"/>
          </a:xfrm>
          <a:prstGeom prst="rect">
            <a:avLst/>
          </a:prstGeom>
          <a:noFill/>
          <a:ln>
            <a:noFill/>
          </a:ln>
        </p:spPr>
        <p:txBody>
          <a:bodyPr spcFirstLastPara="1" wrap="square" lIns="121900" tIns="60933" rIns="121900" bIns="60933" anchor="ctr" anchorCtr="0">
            <a:noAutofit/>
          </a:bodyPr>
          <a:lstStyle/>
          <a:p>
            <a:pPr rtl="0">
              <a:buClr>
                <a:schemeClr val="lt1"/>
              </a:buClr>
              <a:buSzPts val="2800"/>
            </a:pPr>
            <a:r>
              <a:rPr lang="en-US" sz="3733">
                <a:solidFill>
                  <a:schemeClr val="lt1"/>
                </a:solidFill>
              </a:rPr>
              <a:t>Researchers and educators apply for resources</a:t>
            </a:r>
            <a:endParaRPr/>
          </a:p>
        </p:txBody>
      </p:sp>
      <p:sp>
        <p:nvSpPr>
          <p:cNvPr id="1693" name="Google Shape;1693;p7"/>
          <p:cNvSpPr txBox="1"/>
          <p:nvPr/>
        </p:nvSpPr>
        <p:spPr>
          <a:xfrm>
            <a:off x="363392" y="1932318"/>
            <a:ext cx="3753000" cy="1107941"/>
          </a:xfrm>
          <a:prstGeom prst="rect">
            <a:avLst/>
          </a:prstGeom>
          <a:noFill/>
          <a:ln>
            <a:noFill/>
          </a:ln>
        </p:spPr>
        <p:txBody>
          <a:bodyPr spcFirstLastPara="1" wrap="square" lIns="121900" tIns="60933" rIns="121900" bIns="60933" anchor="t" anchorCtr="0">
            <a:spAutoFit/>
          </a:bodyPr>
          <a:lstStyle/>
          <a:p>
            <a:pPr algn="ctr">
              <a:buClr>
                <a:srgbClr val="FFFFFF"/>
              </a:buClr>
              <a:buSzPts val="2400"/>
            </a:pPr>
            <a:r>
              <a:rPr lang="en-US" sz="3200">
                <a:solidFill>
                  <a:srgbClr val="FFFFFF"/>
                </a:solidFill>
                <a:latin typeface="Calibri"/>
                <a:ea typeface="Calibri"/>
                <a:cs typeface="Calibri"/>
                <a:sym typeface="Calibri"/>
              </a:rPr>
              <a:t>https://nairrpilot.org </a:t>
            </a:r>
            <a:endParaRPr sz="3200">
              <a:solidFill>
                <a:srgbClr val="FFFFFF"/>
              </a:solidFill>
              <a:latin typeface="Calibri"/>
              <a:ea typeface="Calibri"/>
              <a:cs typeface="Calibri"/>
              <a:sym typeface="Calibri"/>
            </a:endParaRPr>
          </a:p>
        </p:txBody>
      </p:sp>
      <p:pic>
        <p:nvPicPr>
          <p:cNvPr id="1694" name="Google Shape;1694;p7"/>
          <p:cNvPicPr preferRelativeResize="0"/>
          <p:nvPr/>
        </p:nvPicPr>
        <p:blipFill rotWithShape="1">
          <a:blip r:embed="rId3">
            <a:alphaModFix/>
          </a:blip>
          <a:srcRect/>
          <a:stretch/>
        </p:blipFill>
        <p:spPr>
          <a:xfrm>
            <a:off x="106113" y="104149"/>
            <a:ext cx="4267559" cy="1153859"/>
          </a:xfrm>
          <a:prstGeom prst="rect">
            <a:avLst/>
          </a:prstGeom>
          <a:noFill/>
          <a:ln>
            <a:noFill/>
          </a:ln>
        </p:spPr>
      </p:pic>
      <p:sp>
        <p:nvSpPr>
          <p:cNvPr id="1695" name="Google Shape;1695;p7"/>
          <p:cNvSpPr txBox="1"/>
          <p:nvPr/>
        </p:nvSpPr>
        <p:spPr>
          <a:xfrm>
            <a:off x="11658118" y="5917924"/>
            <a:ext cx="3401444" cy="492388"/>
          </a:xfrm>
          <a:prstGeom prst="rect">
            <a:avLst/>
          </a:prstGeom>
          <a:noFill/>
          <a:ln>
            <a:noFill/>
          </a:ln>
        </p:spPr>
        <p:txBody>
          <a:bodyPr spcFirstLastPara="1" wrap="square" lIns="121900" tIns="60933" rIns="121900" bIns="60933" anchor="t" anchorCtr="0">
            <a:spAutoFit/>
          </a:bodyPr>
          <a:lstStyle/>
          <a:p>
            <a:r>
              <a:rPr lang="en-US" sz="2400" b="1">
                <a:solidFill>
                  <a:srgbClr val="C00000"/>
                </a:solidFill>
                <a:latin typeface="Calibri"/>
                <a:ea typeface="Calibri"/>
                <a:cs typeface="Calibri"/>
                <a:sym typeface="Calibri"/>
              </a:rPr>
              <a:t>This is NAIRR Classroom!</a:t>
            </a:r>
            <a:endParaRPr sz="2400"/>
          </a:p>
        </p:txBody>
      </p:sp>
      <p:pic>
        <p:nvPicPr>
          <p:cNvPr id="1696" name="Google Shape;1696;p7"/>
          <p:cNvPicPr preferRelativeResize="0"/>
          <p:nvPr/>
        </p:nvPicPr>
        <p:blipFill rotWithShape="1">
          <a:blip r:embed="rId4">
            <a:alphaModFix/>
          </a:blip>
          <a:srcRect/>
          <a:stretch/>
        </p:blipFill>
        <p:spPr>
          <a:xfrm>
            <a:off x="4277778" y="1479483"/>
            <a:ext cx="11882329" cy="6463656"/>
          </a:xfrm>
          <a:prstGeom prst="rect">
            <a:avLst/>
          </a:prstGeom>
          <a:noFill/>
          <a:ln>
            <a:noFill/>
          </a:ln>
        </p:spPr>
      </p:pic>
    </p:spTree>
    <p:extLst>
      <p:ext uri="{BB962C8B-B14F-4D97-AF65-F5344CB8AC3E}">
        <p14:creationId xmlns:p14="http://schemas.microsoft.com/office/powerpoint/2010/main" val="25304197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00"/>
        <p:cNvGrpSpPr/>
        <p:nvPr/>
      </p:nvGrpSpPr>
      <p:grpSpPr>
        <a:xfrm>
          <a:off x="0" y="0"/>
          <a:ext cx="0" cy="0"/>
          <a:chOff x="0" y="0"/>
          <a:chExt cx="0" cy="0"/>
        </a:xfrm>
      </p:grpSpPr>
      <p:sp>
        <p:nvSpPr>
          <p:cNvPr id="1701" name="Google Shape;1701;p8"/>
          <p:cNvSpPr txBox="1">
            <a:spLocks noGrp="1"/>
          </p:cNvSpPr>
          <p:nvPr>
            <p:ph type="title"/>
          </p:nvPr>
        </p:nvSpPr>
        <p:spPr>
          <a:xfrm>
            <a:off x="594633" y="137210"/>
            <a:ext cx="14832936" cy="1005791"/>
          </a:xfrm>
          <a:prstGeom prst="rect">
            <a:avLst/>
          </a:prstGeom>
          <a:noFill/>
          <a:ln>
            <a:noFill/>
          </a:ln>
        </p:spPr>
        <p:txBody>
          <a:bodyPr spcFirstLastPara="1" wrap="square" lIns="121900" tIns="60933" rIns="121900" bIns="60933" anchor="ctr" anchorCtr="0">
            <a:normAutofit/>
          </a:bodyPr>
          <a:lstStyle/>
          <a:p>
            <a:pPr rtl="0">
              <a:buSzPts val="3200"/>
            </a:pPr>
            <a:r>
              <a:rPr lang="en-US" sz="4267">
                <a:latin typeface="Open Sans"/>
                <a:ea typeface="Open Sans"/>
                <a:cs typeface="Open Sans"/>
                <a:sym typeface="Open Sans"/>
              </a:rPr>
              <a:t>Many agency datasets are available through the pilot</a:t>
            </a:r>
            <a:endParaRPr/>
          </a:p>
        </p:txBody>
      </p:sp>
      <p:sp>
        <p:nvSpPr>
          <p:cNvPr id="1702" name="Google Shape;1702;p8"/>
          <p:cNvSpPr txBox="1">
            <a:spLocks noGrp="1"/>
          </p:cNvSpPr>
          <p:nvPr>
            <p:ph type="sldNum" idx="12"/>
          </p:nvPr>
        </p:nvSpPr>
        <p:spPr>
          <a:xfrm>
            <a:off x="12702420" y="8473724"/>
            <a:ext cx="3214915" cy="486833"/>
          </a:xfrm>
          <a:prstGeom prst="rect">
            <a:avLst/>
          </a:prstGeom>
          <a:noFill/>
          <a:ln>
            <a:noFill/>
          </a:ln>
        </p:spPr>
        <p:txBody>
          <a:bodyPr spcFirstLastPara="1" wrap="square" lIns="121900" tIns="60933" rIns="121900" bIns="60933" anchor="ctr" anchorCtr="0">
            <a:noAutofit/>
          </a:bodyPr>
          <a:lstStyle/>
          <a:p>
            <a:pPr>
              <a:buClr>
                <a:srgbClr val="888888"/>
              </a:buClr>
              <a:buSzPts val="1200"/>
            </a:pPr>
            <a:fld id="{00000000-1234-1234-1234-123412341234}" type="slidenum">
              <a:rPr lang="en-US" sz="1600">
                <a:solidFill>
                  <a:srgbClr val="888888"/>
                </a:solidFill>
                <a:latin typeface="Calibri"/>
                <a:ea typeface="Calibri"/>
                <a:cs typeface="Calibri"/>
                <a:sym typeface="Calibri"/>
              </a:rPr>
              <a:pPr>
                <a:buClr>
                  <a:srgbClr val="888888"/>
                </a:buClr>
                <a:buSzPts val="1200"/>
              </a:pPr>
              <a:t>22</a:t>
            </a:fld>
            <a:endParaRPr sz="1600">
              <a:solidFill>
                <a:srgbClr val="888888"/>
              </a:solidFill>
              <a:latin typeface="Calibri"/>
              <a:ea typeface="Calibri"/>
              <a:cs typeface="Calibri"/>
              <a:sym typeface="Calibri"/>
            </a:endParaRPr>
          </a:p>
        </p:txBody>
      </p:sp>
      <p:pic>
        <p:nvPicPr>
          <p:cNvPr id="1703" name="Google Shape;1703;p8" descr="A logo with hands in a circle&#10;&#10;Description automatically generated"/>
          <p:cNvPicPr preferRelativeResize="0"/>
          <p:nvPr/>
        </p:nvPicPr>
        <p:blipFill rotWithShape="1">
          <a:blip r:embed="rId3">
            <a:alphaModFix/>
          </a:blip>
          <a:srcRect/>
          <a:stretch/>
        </p:blipFill>
        <p:spPr>
          <a:xfrm>
            <a:off x="1297976" y="1967211"/>
            <a:ext cx="4646069" cy="2127116"/>
          </a:xfrm>
          <a:prstGeom prst="rect">
            <a:avLst/>
          </a:prstGeom>
          <a:noFill/>
          <a:ln>
            <a:noFill/>
          </a:ln>
        </p:spPr>
      </p:pic>
      <p:pic>
        <p:nvPicPr>
          <p:cNvPr id="1704" name="Google Shape;1704;p8" descr="A logo for a company&#10;&#10;Description automatically generated"/>
          <p:cNvPicPr preferRelativeResize="0"/>
          <p:nvPr/>
        </p:nvPicPr>
        <p:blipFill rotWithShape="1">
          <a:blip r:embed="rId4">
            <a:alphaModFix/>
          </a:blip>
          <a:srcRect/>
          <a:stretch/>
        </p:blipFill>
        <p:spPr>
          <a:xfrm>
            <a:off x="6545239" y="1683108"/>
            <a:ext cx="3997573" cy="1986216"/>
          </a:xfrm>
          <a:prstGeom prst="rect">
            <a:avLst/>
          </a:prstGeom>
          <a:noFill/>
          <a:ln>
            <a:noFill/>
          </a:ln>
        </p:spPr>
      </p:pic>
      <p:pic>
        <p:nvPicPr>
          <p:cNvPr id="1705" name="Google Shape;1705;p8" descr="A blue circle with white text and a bird in the middle&#10;&#10;Description automatically generated"/>
          <p:cNvPicPr preferRelativeResize="0"/>
          <p:nvPr/>
        </p:nvPicPr>
        <p:blipFill rotWithShape="1">
          <a:blip r:embed="rId5">
            <a:alphaModFix/>
          </a:blip>
          <a:srcRect/>
          <a:stretch/>
        </p:blipFill>
        <p:spPr>
          <a:xfrm>
            <a:off x="12274898" y="1692459"/>
            <a:ext cx="1896533" cy="1896533"/>
          </a:xfrm>
          <a:prstGeom prst="rect">
            <a:avLst/>
          </a:prstGeom>
          <a:noFill/>
          <a:ln>
            <a:noFill/>
          </a:ln>
        </p:spPr>
      </p:pic>
      <p:sp>
        <p:nvSpPr>
          <p:cNvPr id="1706" name="Google Shape;1706;p8"/>
          <p:cNvSpPr txBox="1"/>
          <p:nvPr/>
        </p:nvSpPr>
        <p:spPr>
          <a:xfrm>
            <a:off x="11644293" y="3716543"/>
            <a:ext cx="3295945" cy="492388"/>
          </a:xfrm>
          <a:prstGeom prst="rect">
            <a:avLst/>
          </a:prstGeom>
          <a:noFill/>
          <a:ln>
            <a:noFill/>
          </a:ln>
        </p:spPr>
        <p:txBody>
          <a:bodyPr spcFirstLastPara="1" wrap="square" lIns="121900" tIns="60933" rIns="121900" bIns="60933" anchor="t" anchorCtr="0">
            <a:spAutoFit/>
          </a:bodyPr>
          <a:lstStyle/>
          <a:p>
            <a:pPr>
              <a:buClr>
                <a:srgbClr val="000000"/>
              </a:buClr>
              <a:buSzPts val="1800"/>
            </a:pPr>
            <a:r>
              <a:rPr lang="en-US" sz="2400">
                <a:solidFill>
                  <a:srgbClr val="000000"/>
                </a:solidFill>
                <a:latin typeface="Calibri"/>
                <a:ea typeface="Calibri"/>
                <a:cs typeface="Calibri"/>
                <a:sym typeface="Calibri"/>
              </a:rPr>
              <a:t>Tropical Cyclone Dataset</a:t>
            </a:r>
            <a:endParaRPr sz="2400"/>
          </a:p>
        </p:txBody>
      </p:sp>
      <p:pic>
        <p:nvPicPr>
          <p:cNvPr id="1707" name="Google Shape;1707;p8" descr="A map with a blue border&#10;&#10;Description automatically generated"/>
          <p:cNvPicPr preferRelativeResize="0"/>
          <p:nvPr/>
        </p:nvPicPr>
        <p:blipFill rotWithShape="1">
          <a:blip r:embed="rId6">
            <a:alphaModFix/>
          </a:blip>
          <a:srcRect/>
          <a:stretch/>
        </p:blipFill>
        <p:spPr>
          <a:xfrm>
            <a:off x="8258153" y="4287079"/>
            <a:ext cx="3048000" cy="2032000"/>
          </a:xfrm>
          <a:prstGeom prst="rect">
            <a:avLst/>
          </a:prstGeom>
          <a:noFill/>
          <a:ln>
            <a:noFill/>
          </a:ln>
        </p:spPr>
      </p:pic>
      <p:sp>
        <p:nvSpPr>
          <p:cNvPr id="1708" name="Google Shape;1708;p8"/>
          <p:cNvSpPr txBox="1"/>
          <p:nvPr/>
        </p:nvSpPr>
        <p:spPr>
          <a:xfrm>
            <a:off x="8193805" y="6415860"/>
            <a:ext cx="3997575" cy="861720"/>
          </a:xfrm>
          <a:prstGeom prst="rect">
            <a:avLst/>
          </a:prstGeom>
          <a:noFill/>
          <a:ln>
            <a:noFill/>
          </a:ln>
        </p:spPr>
        <p:txBody>
          <a:bodyPr spcFirstLastPara="1" wrap="square" lIns="121900" tIns="60933" rIns="121900" bIns="60933" anchor="t" anchorCtr="0">
            <a:spAutoFit/>
          </a:bodyPr>
          <a:lstStyle/>
          <a:p>
            <a:pPr>
              <a:buClr>
                <a:srgbClr val="000000"/>
              </a:buClr>
              <a:buSzPts val="1800"/>
            </a:pPr>
            <a:r>
              <a:rPr lang="en-US" sz="2400">
                <a:solidFill>
                  <a:srgbClr val="000000"/>
                </a:solidFill>
                <a:latin typeface="Calibri"/>
                <a:ea typeface="Calibri"/>
                <a:cs typeface="Calibri"/>
                <a:sym typeface="Calibri"/>
              </a:rPr>
              <a:t>Lake Michigan Substrate Prediction Dataset</a:t>
            </a:r>
            <a:endParaRPr sz="2400"/>
          </a:p>
        </p:txBody>
      </p:sp>
      <p:pic>
        <p:nvPicPr>
          <p:cNvPr id="1709" name="Google Shape;1709;p8" descr="A magnifying glass in a circle&#10;&#10;Description automatically generated"/>
          <p:cNvPicPr preferRelativeResize="0"/>
          <p:nvPr/>
        </p:nvPicPr>
        <p:blipFill rotWithShape="1">
          <a:blip r:embed="rId7">
            <a:alphaModFix/>
          </a:blip>
          <a:srcRect/>
          <a:stretch/>
        </p:blipFill>
        <p:spPr>
          <a:xfrm>
            <a:off x="4931885" y="4812641"/>
            <a:ext cx="1583267" cy="1583267"/>
          </a:xfrm>
          <a:prstGeom prst="rect">
            <a:avLst/>
          </a:prstGeom>
          <a:noFill/>
          <a:ln>
            <a:noFill/>
          </a:ln>
        </p:spPr>
      </p:pic>
      <p:pic>
        <p:nvPicPr>
          <p:cNvPr id="1710" name="Google Shape;1710;p8" descr="A blue and white logo&#10;&#10;Description automatically generated"/>
          <p:cNvPicPr preferRelativeResize="0"/>
          <p:nvPr/>
        </p:nvPicPr>
        <p:blipFill rotWithShape="1">
          <a:blip r:embed="rId8">
            <a:alphaModFix/>
          </a:blip>
          <a:srcRect/>
          <a:stretch/>
        </p:blipFill>
        <p:spPr>
          <a:xfrm>
            <a:off x="4931885" y="6481744"/>
            <a:ext cx="1583265" cy="786653"/>
          </a:xfrm>
          <a:prstGeom prst="rect">
            <a:avLst/>
          </a:prstGeom>
          <a:noFill/>
          <a:ln>
            <a:noFill/>
          </a:ln>
        </p:spPr>
      </p:pic>
      <p:pic>
        <p:nvPicPr>
          <p:cNvPr id="1711" name="Google Shape;1711;p8" descr="A logo of a farm&#10;&#10;Description automatically generated"/>
          <p:cNvPicPr preferRelativeResize="0"/>
          <p:nvPr/>
        </p:nvPicPr>
        <p:blipFill rotWithShape="1">
          <a:blip r:embed="rId9">
            <a:alphaModFix/>
          </a:blip>
          <a:srcRect/>
          <a:stretch/>
        </p:blipFill>
        <p:spPr>
          <a:xfrm>
            <a:off x="13015858" y="5109235"/>
            <a:ext cx="1896533" cy="1896533"/>
          </a:xfrm>
          <a:prstGeom prst="rect">
            <a:avLst/>
          </a:prstGeom>
          <a:noFill/>
          <a:ln>
            <a:noFill/>
          </a:ln>
        </p:spPr>
      </p:pic>
      <p:sp>
        <p:nvSpPr>
          <p:cNvPr id="1712" name="Google Shape;1712;p8"/>
          <p:cNvSpPr txBox="1"/>
          <p:nvPr/>
        </p:nvSpPr>
        <p:spPr>
          <a:xfrm>
            <a:off x="12572020" y="7109520"/>
            <a:ext cx="3319969" cy="492388"/>
          </a:xfrm>
          <a:prstGeom prst="rect">
            <a:avLst/>
          </a:prstGeom>
          <a:noFill/>
          <a:ln>
            <a:noFill/>
          </a:ln>
        </p:spPr>
        <p:txBody>
          <a:bodyPr spcFirstLastPara="1" wrap="square" lIns="121900" tIns="60933" rIns="121900" bIns="60933" anchor="t" anchorCtr="0">
            <a:spAutoFit/>
          </a:bodyPr>
          <a:lstStyle/>
          <a:p>
            <a:pPr>
              <a:buClr>
                <a:srgbClr val="000000"/>
              </a:buClr>
              <a:buSzPts val="1800"/>
            </a:pPr>
            <a:r>
              <a:rPr lang="en-US" sz="2400">
                <a:solidFill>
                  <a:srgbClr val="000000"/>
                </a:solidFill>
                <a:latin typeface="Calibri"/>
                <a:ea typeface="Calibri"/>
                <a:cs typeface="Calibri"/>
                <a:sym typeface="Calibri"/>
              </a:rPr>
              <a:t>US Census of Agriculture</a:t>
            </a:r>
            <a:endParaRPr sz="2400"/>
          </a:p>
        </p:txBody>
      </p:sp>
      <p:sp>
        <p:nvSpPr>
          <p:cNvPr id="1713" name="Google Shape;1713;p8"/>
          <p:cNvSpPr txBox="1"/>
          <p:nvPr/>
        </p:nvSpPr>
        <p:spPr>
          <a:xfrm>
            <a:off x="4063532" y="7309960"/>
            <a:ext cx="3312873" cy="492388"/>
          </a:xfrm>
          <a:prstGeom prst="rect">
            <a:avLst/>
          </a:prstGeom>
          <a:noFill/>
          <a:ln>
            <a:noFill/>
          </a:ln>
        </p:spPr>
        <p:txBody>
          <a:bodyPr spcFirstLastPara="1" wrap="square" lIns="121900" tIns="60933" rIns="121900" bIns="60933" anchor="t" anchorCtr="0">
            <a:spAutoFit/>
          </a:bodyPr>
          <a:lstStyle/>
          <a:p>
            <a:pPr>
              <a:buClr>
                <a:srgbClr val="000000"/>
              </a:buClr>
              <a:buSzPts val="1800"/>
            </a:pPr>
            <a:r>
              <a:rPr lang="en-US" sz="2400">
                <a:solidFill>
                  <a:srgbClr val="000000"/>
                </a:solidFill>
                <a:latin typeface="Calibri"/>
                <a:ea typeface="Calibri"/>
                <a:cs typeface="Calibri"/>
                <a:sym typeface="Calibri"/>
              </a:rPr>
              <a:t>USPTO Research Dataset</a:t>
            </a:r>
            <a:endParaRPr sz="2400"/>
          </a:p>
        </p:txBody>
      </p:sp>
      <p:pic>
        <p:nvPicPr>
          <p:cNvPr id="1714" name="Google Shape;1714;p8"/>
          <p:cNvPicPr preferRelativeResize="0"/>
          <p:nvPr/>
        </p:nvPicPr>
        <p:blipFill rotWithShape="1">
          <a:blip r:embed="rId10">
            <a:alphaModFix/>
          </a:blip>
          <a:srcRect/>
          <a:stretch/>
        </p:blipFill>
        <p:spPr>
          <a:xfrm>
            <a:off x="8026838" y="4094327"/>
            <a:ext cx="861775" cy="861775"/>
          </a:xfrm>
          <a:prstGeom prst="rect">
            <a:avLst/>
          </a:prstGeom>
          <a:noFill/>
          <a:ln>
            <a:noFill/>
          </a:ln>
        </p:spPr>
      </p:pic>
      <p:pic>
        <p:nvPicPr>
          <p:cNvPr id="1715" name="Google Shape;1715;p8" descr="A logo with a red and white circle&#10;&#10;AI-generated content may be incorrect."/>
          <p:cNvPicPr preferRelativeResize="0"/>
          <p:nvPr/>
        </p:nvPicPr>
        <p:blipFill rotWithShape="1">
          <a:blip r:embed="rId11">
            <a:alphaModFix/>
          </a:blip>
          <a:srcRect/>
          <a:stretch/>
        </p:blipFill>
        <p:spPr>
          <a:xfrm>
            <a:off x="1106084" y="4572000"/>
            <a:ext cx="2082800" cy="1727200"/>
          </a:xfrm>
          <a:prstGeom prst="rect">
            <a:avLst/>
          </a:prstGeom>
          <a:noFill/>
          <a:ln>
            <a:noFill/>
          </a:ln>
        </p:spPr>
      </p:pic>
      <p:sp>
        <p:nvSpPr>
          <p:cNvPr id="1716" name="Google Shape;1716;p8"/>
          <p:cNvSpPr txBox="1"/>
          <p:nvPr/>
        </p:nvSpPr>
        <p:spPr>
          <a:xfrm>
            <a:off x="594634" y="6415860"/>
            <a:ext cx="2658596" cy="1231052"/>
          </a:xfrm>
          <a:prstGeom prst="rect">
            <a:avLst/>
          </a:prstGeom>
          <a:noFill/>
          <a:ln>
            <a:noFill/>
          </a:ln>
        </p:spPr>
        <p:txBody>
          <a:bodyPr spcFirstLastPara="1" wrap="square" lIns="121900" tIns="60933" rIns="121900" bIns="60933" anchor="t" anchorCtr="0">
            <a:spAutoFit/>
          </a:bodyPr>
          <a:lstStyle/>
          <a:p>
            <a:pPr algn="ctr">
              <a:buClr>
                <a:srgbClr val="000000"/>
              </a:buClr>
              <a:buSzPts val="1800"/>
            </a:pPr>
            <a:r>
              <a:rPr lang="en-US" sz="2400">
                <a:solidFill>
                  <a:srgbClr val="000000"/>
                </a:solidFill>
                <a:latin typeface="Calibri"/>
                <a:ea typeface="Calibri"/>
                <a:cs typeface="Calibri"/>
                <a:sym typeface="Calibri"/>
              </a:rPr>
              <a:t>Earth science datasets and models</a:t>
            </a:r>
            <a:endParaRPr sz="2400"/>
          </a:p>
        </p:txBody>
      </p:sp>
    </p:spTree>
    <p:extLst>
      <p:ext uri="{BB962C8B-B14F-4D97-AF65-F5344CB8AC3E}">
        <p14:creationId xmlns:p14="http://schemas.microsoft.com/office/powerpoint/2010/main" val="17262706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720"/>
        <p:cNvGrpSpPr/>
        <p:nvPr/>
      </p:nvGrpSpPr>
      <p:grpSpPr>
        <a:xfrm>
          <a:off x="0" y="0"/>
          <a:ext cx="0" cy="0"/>
          <a:chOff x="0" y="0"/>
          <a:chExt cx="0" cy="0"/>
        </a:xfrm>
      </p:grpSpPr>
      <p:sp>
        <p:nvSpPr>
          <p:cNvPr id="1721" name="Google Shape;1721;p9"/>
          <p:cNvSpPr txBox="1">
            <a:spLocks noGrp="1"/>
          </p:cNvSpPr>
          <p:nvPr>
            <p:ph type="title"/>
          </p:nvPr>
        </p:nvSpPr>
        <p:spPr>
          <a:xfrm>
            <a:off x="4285023" y="137210"/>
            <a:ext cx="11065293" cy="1005791"/>
          </a:xfrm>
          <a:prstGeom prst="rect">
            <a:avLst/>
          </a:prstGeom>
          <a:noFill/>
          <a:ln>
            <a:noFill/>
          </a:ln>
        </p:spPr>
        <p:txBody>
          <a:bodyPr spcFirstLastPara="1" wrap="square" lIns="121900" tIns="60933" rIns="121900" bIns="60933" anchor="ctr" anchorCtr="0">
            <a:normAutofit/>
          </a:bodyPr>
          <a:lstStyle/>
          <a:p>
            <a:pPr rtl="0"/>
            <a:r>
              <a:rPr lang="en-US">
                <a:latin typeface="Open Sans"/>
                <a:ea typeface="Open Sans"/>
                <a:cs typeface="Open Sans"/>
                <a:sym typeface="Open Sans"/>
              </a:rPr>
              <a:t>Resources now available for request</a:t>
            </a:r>
            <a:endParaRPr/>
          </a:p>
        </p:txBody>
      </p:sp>
      <p:sp>
        <p:nvSpPr>
          <p:cNvPr id="1722" name="Google Shape;1722;p9"/>
          <p:cNvSpPr txBox="1">
            <a:spLocks noGrp="1"/>
          </p:cNvSpPr>
          <p:nvPr>
            <p:ph type="sldNum" idx="12"/>
          </p:nvPr>
        </p:nvSpPr>
        <p:spPr>
          <a:xfrm>
            <a:off x="12702420" y="8473724"/>
            <a:ext cx="3214915" cy="486833"/>
          </a:xfrm>
          <a:prstGeom prst="rect">
            <a:avLst/>
          </a:prstGeom>
          <a:noFill/>
          <a:ln>
            <a:noFill/>
          </a:ln>
        </p:spPr>
        <p:txBody>
          <a:bodyPr spcFirstLastPara="1" wrap="square" lIns="121900" tIns="60933" rIns="121900" bIns="60933" anchor="ctr" anchorCtr="0">
            <a:noAutofit/>
          </a:bodyPr>
          <a:lstStyle/>
          <a:p>
            <a:pPr>
              <a:buClr>
                <a:srgbClr val="888888"/>
              </a:buClr>
              <a:buSzPts val="1200"/>
            </a:pPr>
            <a:fld id="{00000000-1234-1234-1234-123412341234}" type="slidenum">
              <a:rPr lang="en-US" sz="1600">
                <a:solidFill>
                  <a:srgbClr val="888888"/>
                </a:solidFill>
                <a:latin typeface="Calibri"/>
                <a:ea typeface="Calibri"/>
                <a:cs typeface="Calibri"/>
                <a:sym typeface="Calibri"/>
              </a:rPr>
              <a:pPr>
                <a:buClr>
                  <a:srgbClr val="888888"/>
                </a:buClr>
                <a:buSzPts val="1200"/>
              </a:pPr>
              <a:t>23</a:t>
            </a:fld>
            <a:endParaRPr sz="1600">
              <a:solidFill>
                <a:srgbClr val="888888"/>
              </a:solidFill>
              <a:latin typeface="Calibri"/>
              <a:ea typeface="Calibri"/>
              <a:cs typeface="Calibri"/>
              <a:sym typeface="Calibri"/>
            </a:endParaRPr>
          </a:p>
        </p:txBody>
      </p:sp>
      <p:pic>
        <p:nvPicPr>
          <p:cNvPr id="1723" name="Google Shape;1723;p9"/>
          <p:cNvPicPr preferRelativeResize="0"/>
          <p:nvPr/>
        </p:nvPicPr>
        <p:blipFill rotWithShape="1">
          <a:blip r:embed="rId3">
            <a:alphaModFix/>
          </a:blip>
          <a:srcRect/>
          <a:stretch/>
        </p:blipFill>
        <p:spPr>
          <a:xfrm>
            <a:off x="11536190" y="1481163"/>
            <a:ext cx="2030029" cy="1504611"/>
          </a:xfrm>
          <a:prstGeom prst="rect">
            <a:avLst/>
          </a:prstGeom>
          <a:noFill/>
          <a:ln>
            <a:noFill/>
          </a:ln>
        </p:spPr>
      </p:pic>
      <p:pic>
        <p:nvPicPr>
          <p:cNvPr id="1724" name="Google Shape;1724;p9"/>
          <p:cNvPicPr preferRelativeResize="0"/>
          <p:nvPr/>
        </p:nvPicPr>
        <p:blipFill rotWithShape="1">
          <a:blip r:embed="rId4">
            <a:alphaModFix/>
          </a:blip>
          <a:srcRect l="11423" t="19858" r="17045" b="19454"/>
          <a:stretch/>
        </p:blipFill>
        <p:spPr>
          <a:xfrm>
            <a:off x="13108670" y="2880969"/>
            <a:ext cx="2030029" cy="1291744"/>
          </a:xfrm>
          <a:prstGeom prst="rect">
            <a:avLst/>
          </a:prstGeom>
          <a:noFill/>
          <a:ln>
            <a:noFill/>
          </a:ln>
        </p:spPr>
      </p:pic>
      <p:pic>
        <p:nvPicPr>
          <p:cNvPr id="1725" name="Google Shape;1725;p9"/>
          <p:cNvPicPr preferRelativeResize="0"/>
          <p:nvPr/>
        </p:nvPicPr>
        <p:blipFill rotWithShape="1">
          <a:blip r:embed="rId5">
            <a:alphaModFix/>
          </a:blip>
          <a:srcRect/>
          <a:stretch/>
        </p:blipFill>
        <p:spPr>
          <a:xfrm>
            <a:off x="9928732" y="7636111"/>
            <a:ext cx="3214915" cy="526077"/>
          </a:xfrm>
          <a:prstGeom prst="rect">
            <a:avLst/>
          </a:prstGeom>
          <a:noFill/>
          <a:ln>
            <a:noFill/>
          </a:ln>
        </p:spPr>
      </p:pic>
      <p:pic>
        <p:nvPicPr>
          <p:cNvPr id="1726" name="Google Shape;1726;p9"/>
          <p:cNvPicPr preferRelativeResize="0"/>
          <p:nvPr/>
        </p:nvPicPr>
        <p:blipFill rotWithShape="1">
          <a:blip r:embed="rId6">
            <a:alphaModFix/>
          </a:blip>
          <a:srcRect/>
          <a:stretch/>
        </p:blipFill>
        <p:spPr>
          <a:xfrm>
            <a:off x="9814640" y="5454916"/>
            <a:ext cx="3303499" cy="878912"/>
          </a:xfrm>
          <a:prstGeom prst="rect">
            <a:avLst/>
          </a:prstGeom>
          <a:noFill/>
          <a:ln>
            <a:noFill/>
          </a:ln>
        </p:spPr>
      </p:pic>
      <p:pic>
        <p:nvPicPr>
          <p:cNvPr id="1727" name="Google Shape;1727;p9"/>
          <p:cNvPicPr preferRelativeResize="0"/>
          <p:nvPr/>
        </p:nvPicPr>
        <p:blipFill rotWithShape="1">
          <a:blip r:embed="rId7">
            <a:alphaModFix/>
          </a:blip>
          <a:srcRect l="17099" t="10678" r="17834" b="7132"/>
          <a:stretch/>
        </p:blipFill>
        <p:spPr>
          <a:xfrm>
            <a:off x="9445765" y="1399890"/>
            <a:ext cx="2111571" cy="1506525"/>
          </a:xfrm>
          <a:prstGeom prst="rect">
            <a:avLst/>
          </a:prstGeom>
          <a:noFill/>
          <a:ln>
            <a:noFill/>
          </a:ln>
        </p:spPr>
      </p:pic>
      <p:pic>
        <p:nvPicPr>
          <p:cNvPr id="1728" name="Google Shape;1728;p9"/>
          <p:cNvPicPr preferRelativeResize="0"/>
          <p:nvPr/>
        </p:nvPicPr>
        <p:blipFill rotWithShape="1">
          <a:blip r:embed="rId8">
            <a:alphaModFix/>
          </a:blip>
          <a:srcRect/>
          <a:stretch/>
        </p:blipFill>
        <p:spPr>
          <a:xfrm>
            <a:off x="13783698" y="1485907"/>
            <a:ext cx="2209732" cy="1154763"/>
          </a:xfrm>
          <a:prstGeom prst="rect">
            <a:avLst/>
          </a:prstGeom>
          <a:noFill/>
          <a:ln>
            <a:noFill/>
          </a:ln>
        </p:spPr>
      </p:pic>
      <p:pic>
        <p:nvPicPr>
          <p:cNvPr id="1729" name="Google Shape;1729;p9"/>
          <p:cNvPicPr preferRelativeResize="0"/>
          <p:nvPr/>
        </p:nvPicPr>
        <p:blipFill rotWithShape="1">
          <a:blip r:embed="rId9">
            <a:alphaModFix/>
          </a:blip>
          <a:srcRect l="10668" t="24955" r="12116" b="21372"/>
          <a:stretch/>
        </p:blipFill>
        <p:spPr>
          <a:xfrm>
            <a:off x="13281510" y="6640458"/>
            <a:ext cx="2778831" cy="1219201"/>
          </a:xfrm>
          <a:prstGeom prst="rect">
            <a:avLst/>
          </a:prstGeom>
          <a:noFill/>
          <a:ln>
            <a:noFill/>
          </a:ln>
        </p:spPr>
      </p:pic>
      <p:pic>
        <p:nvPicPr>
          <p:cNvPr id="1730" name="Google Shape;1730;p9"/>
          <p:cNvPicPr preferRelativeResize="0"/>
          <p:nvPr/>
        </p:nvPicPr>
        <p:blipFill rotWithShape="1">
          <a:blip r:embed="rId10">
            <a:alphaModFix/>
          </a:blip>
          <a:srcRect/>
          <a:stretch/>
        </p:blipFill>
        <p:spPr>
          <a:xfrm>
            <a:off x="13503848" y="7502175"/>
            <a:ext cx="2259773" cy="1250408"/>
          </a:xfrm>
          <a:prstGeom prst="rect">
            <a:avLst/>
          </a:prstGeom>
          <a:noFill/>
          <a:ln>
            <a:noFill/>
          </a:ln>
        </p:spPr>
      </p:pic>
      <p:pic>
        <p:nvPicPr>
          <p:cNvPr id="1731" name="Google Shape;1731;p9"/>
          <p:cNvPicPr preferRelativeResize="0"/>
          <p:nvPr/>
        </p:nvPicPr>
        <p:blipFill rotWithShape="1">
          <a:blip r:embed="rId11">
            <a:alphaModFix/>
          </a:blip>
          <a:srcRect/>
          <a:stretch/>
        </p:blipFill>
        <p:spPr>
          <a:xfrm>
            <a:off x="12341290" y="4218510"/>
            <a:ext cx="1052271" cy="1071231"/>
          </a:xfrm>
          <a:prstGeom prst="rect">
            <a:avLst/>
          </a:prstGeom>
          <a:noFill/>
          <a:ln>
            <a:noFill/>
          </a:ln>
        </p:spPr>
      </p:pic>
      <p:pic>
        <p:nvPicPr>
          <p:cNvPr id="1732" name="Google Shape;1732;p9"/>
          <p:cNvPicPr preferRelativeResize="0"/>
          <p:nvPr/>
        </p:nvPicPr>
        <p:blipFill rotWithShape="1">
          <a:blip r:embed="rId12">
            <a:alphaModFix/>
          </a:blip>
          <a:srcRect/>
          <a:stretch/>
        </p:blipFill>
        <p:spPr>
          <a:xfrm>
            <a:off x="14466502" y="5277720"/>
            <a:ext cx="1252093" cy="1252093"/>
          </a:xfrm>
          <a:prstGeom prst="rect">
            <a:avLst/>
          </a:prstGeom>
          <a:noFill/>
          <a:ln>
            <a:noFill/>
          </a:ln>
        </p:spPr>
      </p:pic>
      <p:pic>
        <p:nvPicPr>
          <p:cNvPr id="1733" name="Google Shape;1733;p9"/>
          <p:cNvPicPr preferRelativeResize="0"/>
          <p:nvPr/>
        </p:nvPicPr>
        <p:blipFill rotWithShape="1">
          <a:blip r:embed="rId13">
            <a:alphaModFix/>
          </a:blip>
          <a:srcRect/>
          <a:stretch/>
        </p:blipFill>
        <p:spPr>
          <a:xfrm>
            <a:off x="13704311" y="3961549"/>
            <a:ext cx="2481899" cy="1026992"/>
          </a:xfrm>
          <a:prstGeom prst="rect">
            <a:avLst/>
          </a:prstGeom>
          <a:noFill/>
          <a:ln>
            <a:noFill/>
          </a:ln>
        </p:spPr>
      </p:pic>
      <p:pic>
        <p:nvPicPr>
          <p:cNvPr id="1734" name="Google Shape;1734;p9" descr="A black and orange logo&#10;&#10;Description automatically generated"/>
          <p:cNvPicPr preferRelativeResize="0"/>
          <p:nvPr/>
        </p:nvPicPr>
        <p:blipFill rotWithShape="1">
          <a:blip r:embed="rId14">
            <a:alphaModFix/>
          </a:blip>
          <a:srcRect/>
          <a:stretch/>
        </p:blipFill>
        <p:spPr>
          <a:xfrm>
            <a:off x="10852081" y="6418751"/>
            <a:ext cx="2007247" cy="878912"/>
          </a:xfrm>
          <a:prstGeom prst="rect">
            <a:avLst/>
          </a:prstGeom>
          <a:noFill/>
          <a:ln>
            <a:noFill/>
          </a:ln>
        </p:spPr>
      </p:pic>
      <p:pic>
        <p:nvPicPr>
          <p:cNvPr id="1735" name="Google Shape;1735;p9" descr="A logo of a cloud&#10;&#10;Description automatically generated"/>
          <p:cNvPicPr preferRelativeResize="0"/>
          <p:nvPr/>
        </p:nvPicPr>
        <p:blipFill rotWithShape="1">
          <a:blip r:embed="rId15">
            <a:alphaModFix/>
          </a:blip>
          <a:srcRect l="19478" r="20631"/>
          <a:stretch/>
        </p:blipFill>
        <p:spPr>
          <a:xfrm>
            <a:off x="9990315" y="2822835"/>
            <a:ext cx="1896228" cy="1773024"/>
          </a:xfrm>
          <a:prstGeom prst="rect">
            <a:avLst/>
          </a:prstGeom>
          <a:noFill/>
          <a:ln>
            <a:noFill/>
          </a:ln>
        </p:spPr>
      </p:pic>
      <p:pic>
        <p:nvPicPr>
          <p:cNvPr id="1736" name="Google Shape;1736;p9" descr="NSF_Official_logo_High_Res_1200ppi"/>
          <p:cNvPicPr preferRelativeResize="0"/>
          <p:nvPr/>
        </p:nvPicPr>
        <p:blipFill rotWithShape="1">
          <a:blip r:embed="rId16">
            <a:alphaModFix/>
          </a:blip>
          <a:srcRect/>
          <a:stretch/>
        </p:blipFill>
        <p:spPr>
          <a:xfrm>
            <a:off x="59109" y="2532772"/>
            <a:ext cx="1728296" cy="1728296"/>
          </a:xfrm>
          <a:prstGeom prst="rect">
            <a:avLst/>
          </a:prstGeom>
          <a:noFill/>
          <a:ln>
            <a:noFill/>
          </a:ln>
        </p:spPr>
      </p:pic>
      <p:pic>
        <p:nvPicPr>
          <p:cNvPr id="1737" name="Google Shape;1737;p9"/>
          <p:cNvPicPr preferRelativeResize="0"/>
          <p:nvPr/>
        </p:nvPicPr>
        <p:blipFill rotWithShape="1">
          <a:blip r:embed="rId17">
            <a:alphaModFix/>
          </a:blip>
          <a:srcRect/>
          <a:stretch/>
        </p:blipFill>
        <p:spPr>
          <a:xfrm>
            <a:off x="76653" y="7318354"/>
            <a:ext cx="2812119" cy="913581"/>
          </a:xfrm>
          <a:prstGeom prst="rect">
            <a:avLst/>
          </a:prstGeom>
          <a:noFill/>
          <a:ln>
            <a:noFill/>
          </a:ln>
        </p:spPr>
      </p:pic>
      <p:pic>
        <p:nvPicPr>
          <p:cNvPr id="1738" name="Google Shape;1738;p9" descr="A row of lockers in a room&#10;&#10;Description automatically generated"/>
          <p:cNvPicPr preferRelativeResize="0"/>
          <p:nvPr/>
        </p:nvPicPr>
        <p:blipFill rotWithShape="1">
          <a:blip r:embed="rId18">
            <a:alphaModFix/>
          </a:blip>
          <a:srcRect/>
          <a:stretch/>
        </p:blipFill>
        <p:spPr>
          <a:xfrm>
            <a:off x="2303991" y="3334507"/>
            <a:ext cx="2265767" cy="1011607"/>
          </a:xfrm>
          <a:prstGeom prst="rect">
            <a:avLst/>
          </a:prstGeom>
          <a:noFill/>
          <a:ln>
            <a:noFill/>
          </a:ln>
        </p:spPr>
      </p:pic>
      <p:pic>
        <p:nvPicPr>
          <p:cNvPr id="1739" name="Google Shape;1739;p9" descr="A long hallway with rows of metal baskets&#10;&#10;Description automatically generated"/>
          <p:cNvPicPr preferRelativeResize="0"/>
          <p:nvPr/>
        </p:nvPicPr>
        <p:blipFill rotWithShape="1">
          <a:blip r:embed="rId19">
            <a:alphaModFix/>
          </a:blip>
          <a:srcRect/>
          <a:stretch/>
        </p:blipFill>
        <p:spPr>
          <a:xfrm>
            <a:off x="2401425" y="1557809"/>
            <a:ext cx="1686393" cy="1142795"/>
          </a:xfrm>
          <a:prstGeom prst="rect">
            <a:avLst/>
          </a:prstGeom>
          <a:noFill/>
          <a:ln>
            <a:noFill/>
          </a:ln>
        </p:spPr>
      </p:pic>
      <p:pic>
        <p:nvPicPr>
          <p:cNvPr id="1740" name="Google Shape;1740;p9"/>
          <p:cNvPicPr preferRelativeResize="0"/>
          <p:nvPr/>
        </p:nvPicPr>
        <p:blipFill rotWithShape="1">
          <a:blip r:embed="rId20">
            <a:alphaModFix/>
          </a:blip>
          <a:srcRect/>
          <a:stretch/>
        </p:blipFill>
        <p:spPr>
          <a:xfrm>
            <a:off x="7214185" y="3709347"/>
            <a:ext cx="2303004" cy="493101"/>
          </a:xfrm>
          <a:prstGeom prst="rect">
            <a:avLst/>
          </a:prstGeom>
          <a:noFill/>
          <a:ln>
            <a:noFill/>
          </a:ln>
        </p:spPr>
      </p:pic>
      <p:sp>
        <p:nvSpPr>
          <p:cNvPr id="1741" name="Google Shape;1741;p9"/>
          <p:cNvSpPr txBox="1"/>
          <p:nvPr/>
        </p:nvSpPr>
        <p:spPr>
          <a:xfrm>
            <a:off x="2241888" y="4300306"/>
            <a:ext cx="2389971" cy="410379"/>
          </a:xfrm>
          <a:prstGeom prst="rect">
            <a:avLst/>
          </a:prstGeom>
          <a:noFill/>
          <a:ln>
            <a:noFill/>
          </a:ln>
        </p:spPr>
        <p:txBody>
          <a:bodyPr spcFirstLastPara="1" wrap="square" lIns="121900" tIns="60933" rIns="121900" bIns="60933" anchor="t" anchorCtr="0">
            <a:spAutoFit/>
          </a:bodyPr>
          <a:lstStyle/>
          <a:p>
            <a:pPr>
              <a:buClr>
                <a:srgbClr val="000000"/>
              </a:buClr>
              <a:buSzPts val="1400"/>
            </a:pPr>
            <a:r>
              <a:rPr lang="en-US" sz="1867">
                <a:solidFill>
                  <a:srgbClr val="000000"/>
                </a:solidFill>
                <a:latin typeface="Open Sans Light"/>
                <a:ea typeface="Open Sans Light"/>
                <a:cs typeface="Open Sans Light"/>
                <a:sym typeface="Open Sans Light"/>
              </a:rPr>
              <a:t>Delta – U.  Of Illinois</a:t>
            </a:r>
            <a:endParaRPr sz="2400"/>
          </a:p>
        </p:txBody>
      </p:sp>
      <p:sp>
        <p:nvSpPr>
          <p:cNvPr id="1742" name="Google Shape;1742;p9"/>
          <p:cNvSpPr txBox="1"/>
          <p:nvPr/>
        </p:nvSpPr>
        <p:spPr>
          <a:xfrm>
            <a:off x="2021991" y="2684164"/>
            <a:ext cx="2481899" cy="410379"/>
          </a:xfrm>
          <a:prstGeom prst="rect">
            <a:avLst/>
          </a:prstGeom>
          <a:noFill/>
          <a:ln>
            <a:noFill/>
          </a:ln>
        </p:spPr>
        <p:txBody>
          <a:bodyPr spcFirstLastPara="1" wrap="square" lIns="121900" tIns="60933" rIns="121900" bIns="60933" anchor="t" anchorCtr="0">
            <a:spAutoFit/>
          </a:bodyPr>
          <a:lstStyle/>
          <a:p>
            <a:pPr>
              <a:buClr>
                <a:srgbClr val="000000"/>
              </a:buClr>
              <a:buSzPts val="1400"/>
            </a:pPr>
            <a:r>
              <a:rPr lang="en-US" sz="1867">
                <a:solidFill>
                  <a:srgbClr val="000000"/>
                </a:solidFill>
                <a:latin typeface="Open Sans Light"/>
                <a:ea typeface="Open Sans Light"/>
                <a:cs typeface="Open Sans Light"/>
                <a:sym typeface="Open Sans Light"/>
              </a:rPr>
              <a:t>Frontera – UT Austin</a:t>
            </a:r>
            <a:endParaRPr sz="2400"/>
          </a:p>
        </p:txBody>
      </p:sp>
      <p:sp>
        <p:nvSpPr>
          <p:cNvPr id="1743" name="Google Shape;1743;p9"/>
          <p:cNvSpPr txBox="1"/>
          <p:nvPr/>
        </p:nvSpPr>
        <p:spPr>
          <a:xfrm>
            <a:off x="2086349" y="6129186"/>
            <a:ext cx="3317575" cy="410379"/>
          </a:xfrm>
          <a:prstGeom prst="rect">
            <a:avLst/>
          </a:prstGeom>
          <a:noFill/>
          <a:ln>
            <a:noFill/>
          </a:ln>
        </p:spPr>
        <p:txBody>
          <a:bodyPr spcFirstLastPara="1" wrap="square" lIns="121900" tIns="60933" rIns="121900" bIns="60933" anchor="t" anchorCtr="0">
            <a:spAutoFit/>
          </a:bodyPr>
          <a:lstStyle/>
          <a:p>
            <a:pPr>
              <a:buClr>
                <a:srgbClr val="000000"/>
              </a:buClr>
              <a:buSzPts val="1400"/>
            </a:pPr>
            <a:r>
              <a:rPr lang="en-US" sz="1867">
                <a:solidFill>
                  <a:srgbClr val="000000"/>
                </a:solidFill>
                <a:latin typeface="Open Sans Light"/>
                <a:ea typeface="Open Sans Light"/>
                <a:cs typeface="Open Sans Light"/>
                <a:sym typeface="Open Sans Light"/>
              </a:rPr>
              <a:t>Jetstream 2 – Indiana U</a:t>
            </a:r>
            <a:endParaRPr sz="2400"/>
          </a:p>
        </p:txBody>
      </p:sp>
      <p:pic>
        <p:nvPicPr>
          <p:cNvPr id="1744" name="Google Shape;1744;p9" descr="A hallway with many rows of green and blue lights&#10;&#10;Description automatically generated"/>
          <p:cNvPicPr preferRelativeResize="0"/>
          <p:nvPr/>
        </p:nvPicPr>
        <p:blipFill rotWithShape="1">
          <a:blip r:embed="rId21">
            <a:alphaModFix/>
          </a:blip>
          <a:srcRect/>
          <a:stretch/>
        </p:blipFill>
        <p:spPr>
          <a:xfrm>
            <a:off x="6229436" y="1429140"/>
            <a:ext cx="1795088" cy="1194549"/>
          </a:xfrm>
          <a:prstGeom prst="rect">
            <a:avLst/>
          </a:prstGeom>
          <a:noFill/>
          <a:ln>
            <a:noFill/>
          </a:ln>
        </p:spPr>
      </p:pic>
      <p:pic>
        <p:nvPicPr>
          <p:cNvPr id="1745" name="Google Shape;1745;p9" descr="A row of blue and black computer servers&#10;&#10;Description automatically generated"/>
          <p:cNvPicPr preferRelativeResize="0"/>
          <p:nvPr/>
        </p:nvPicPr>
        <p:blipFill rotWithShape="1">
          <a:blip r:embed="rId22">
            <a:alphaModFix/>
          </a:blip>
          <a:srcRect/>
          <a:stretch/>
        </p:blipFill>
        <p:spPr>
          <a:xfrm>
            <a:off x="2560459" y="4981566"/>
            <a:ext cx="1724564" cy="1147620"/>
          </a:xfrm>
          <a:prstGeom prst="rect">
            <a:avLst/>
          </a:prstGeom>
          <a:noFill/>
          <a:ln>
            <a:noFill/>
          </a:ln>
        </p:spPr>
      </p:pic>
      <p:pic>
        <p:nvPicPr>
          <p:cNvPr id="1746" name="Google Shape;1746;p9" descr="A row of lockers with a bridge and a city&#10;&#10;Description automatically generated"/>
          <p:cNvPicPr preferRelativeResize="0"/>
          <p:nvPr/>
        </p:nvPicPr>
        <p:blipFill rotWithShape="1">
          <a:blip r:embed="rId23">
            <a:alphaModFix/>
          </a:blip>
          <a:srcRect/>
          <a:stretch/>
        </p:blipFill>
        <p:spPr>
          <a:xfrm>
            <a:off x="4946106" y="3258511"/>
            <a:ext cx="1873743" cy="1246891"/>
          </a:xfrm>
          <a:prstGeom prst="rect">
            <a:avLst/>
          </a:prstGeom>
          <a:noFill/>
          <a:ln>
            <a:noFill/>
          </a:ln>
        </p:spPr>
      </p:pic>
      <p:sp>
        <p:nvSpPr>
          <p:cNvPr id="1747" name="Google Shape;1747;p9"/>
          <p:cNvSpPr txBox="1"/>
          <p:nvPr/>
        </p:nvSpPr>
        <p:spPr>
          <a:xfrm>
            <a:off x="4730625" y="4492756"/>
            <a:ext cx="2229464" cy="697701"/>
          </a:xfrm>
          <a:prstGeom prst="rect">
            <a:avLst/>
          </a:prstGeom>
          <a:noFill/>
          <a:ln>
            <a:noFill/>
          </a:ln>
        </p:spPr>
        <p:txBody>
          <a:bodyPr spcFirstLastPara="1" wrap="square" lIns="121900" tIns="60933" rIns="121900" bIns="60933" anchor="t" anchorCtr="0">
            <a:spAutoFit/>
          </a:bodyPr>
          <a:lstStyle/>
          <a:p>
            <a:pPr>
              <a:buClr>
                <a:srgbClr val="000000"/>
              </a:buClr>
              <a:buSzPts val="1400"/>
            </a:pPr>
            <a:r>
              <a:rPr lang="en-US" sz="1867">
                <a:solidFill>
                  <a:srgbClr val="000000"/>
                </a:solidFill>
                <a:latin typeface="Open Sans Light"/>
                <a:ea typeface="Open Sans Light"/>
                <a:cs typeface="Open Sans Light"/>
                <a:sym typeface="Open Sans Light"/>
              </a:rPr>
              <a:t>Bridges 2 – U.  Pittsburgh/CMU</a:t>
            </a:r>
            <a:endParaRPr sz="2400"/>
          </a:p>
        </p:txBody>
      </p:sp>
      <p:pic>
        <p:nvPicPr>
          <p:cNvPr id="1748" name="Google Shape;1748;p9" descr="A row of lockers with images on them&#10;&#10;Description automatically generated"/>
          <p:cNvPicPr preferRelativeResize="0"/>
          <p:nvPr/>
        </p:nvPicPr>
        <p:blipFill rotWithShape="1">
          <a:blip r:embed="rId24">
            <a:alphaModFix/>
          </a:blip>
          <a:srcRect/>
          <a:stretch/>
        </p:blipFill>
        <p:spPr>
          <a:xfrm>
            <a:off x="4642448" y="1411282"/>
            <a:ext cx="1117816" cy="1203391"/>
          </a:xfrm>
          <a:prstGeom prst="rect">
            <a:avLst/>
          </a:prstGeom>
          <a:noFill/>
          <a:ln>
            <a:noFill/>
          </a:ln>
        </p:spPr>
      </p:pic>
      <p:sp>
        <p:nvSpPr>
          <p:cNvPr id="1749" name="Google Shape;1749;p9"/>
          <p:cNvSpPr txBox="1"/>
          <p:nvPr/>
        </p:nvSpPr>
        <p:spPr>
          <a:xfrm>
            <a:off x="4351486" y="2605634"/>
            <a:ext cx="1844949" cy="410379"/>
          </a:xfrm>
          <a:prstGeom prst="rect">
            <a:avLst/>
          </a:prstGeom>
          <a:noFill/>
          <a:ln>
            <a:noFill/>
          </a:ln>
        </p:spPr>
        <p:txBody>
          <a:bodyPr spcFirstLastPara="1" wrap="square" lIns="121900" tIns="60933" rIns="121900" bIns="60933" anchor="t" anchorCtr="0">
            <a:spAutoFit/>
          </a:bodyPr>
          <a:lstStyle/>
          <a:p>
            <a:pPr>
              <a:buClr>
                <a:srgbClr val="000000"/>
              </a:buClr>
              <a:buSzPts val="1400"/>
            </a:pPr>
            <a:r>
              <a:rPr lang="en-US" sz="1867">
                <a:solidFill>
                  <a:srgbClr val="000000"/>
                </a:solidFill>
                <a:latin typeface="Open Sans Light"/>
                <a:ea typeface="Open Sans Light"/>
                <a:cs typeface="Open Sans Light"/>
                <a:sym typeface="Open Sans Light"/>
              </a:rPr>
              <a:t>Anvil – Purdue</a:t>
            </a:r>
            <a:endParaRPr sz="2400"/>
          </a:p>
        </p:txBody>
      </p:sp>
      <p:pic>
        <p:nvPicPr>
          <p:cNvPr id="1750" name="Google Shape;1750;p9" descr="A row of black servers&#10;&#10;Description automatically generated with medium confidence"/>
          <p:cNvPicPr preferRelativeResize="0"/>
          <p:nvPr/>
        </p:nvPicPr>
        <p:blipFill rotWithShape="1">
          <a:blip r:embed="rId25">
            <a:alphaModFix/>
          </a:blip>
          <a:srcRect/>
          <a:stretch/>
        </p:blipFill>
        <p:spPr>
          <a:xfrm>
            <a:off x="5317650" y="5350387"/>
            <a:ext cx="1896535" cy="1069187"/>
          </a:xfrm>
          <a:prstGeom prst="rect">
            <a:avLst/>
          </a:prstGeom>
          <a:noFill/>
          <a:ln>
            <a:noFill/>
          </a:ln>
        </p:spPr>
      </p:pic>
      <p:sp>
        <p:nvSpPr>
          <p:cNvPr id="1751" name="Google Shape;1751;p9"/>
          <p:cNvSpPr txBox="1"/>
          <p:nvPr/>
        </p:nvSpPr>
        <p:spPr>
          <a:xfrm>
            <a:off x="4748409" y="6510233"/>
            <a:ext cx="3317576" cy="410379"/>
          </a:xfrm>
          <a:prstGeom prst="rect">
            <a:avLst/>
          </a:prstGeom>
          <a:noFill/>
          <a:ln>
            <a:noFill/>
          </a:ln>
        </p:spPr>
        <p:txBody>
          <a:bodyPr spcFirstLastPara="1" wrap="square" lIns="121900" tIns="60933" rIns="121900" bIns="60933" anchor="t" anchorCtr="0">
            <a:spAutoFit/>
          </a:bodyPr>
          <a:lstStyle/>
          <a:p>
            <a:pPr>
              <a:buClr>
                <a:srgbClr val="000000"/>
              </a:buClr>
              <a:buSzPts val="1400"/>
            </a:pPr>
            <a:r>
              <a:rPr lang="en-US" sz="1867">
                <a:solidFill>
                  <a:srgbClr val="000000"/>
                </a:solidFill>
                <a:latin typeface="Open Sans Light"/>
                <a:ea typeface="Open Sans Light"/>
                <a:cs typeface="Open Sans Light"/>
                <a:sym typeface="Open Sans Light"/>
              </a:rPr>
              <a:t>ACES - Texas A&amp;M University</a:t>
            </a:r>
            <a:endParaRPr sz="2400"/>
          </a:p>
        </p:txBody>
      </p:sp>
      <p:pic>
        <p:nvPicPr>
          <p:cNvPr id="1752" name="Google Shape;1752;p9" descr="A close-up of a computer&#10;&#10;Description automatically generated"/>
          <p:cNvPicPr preferRelativeResize="0"/>
          <p:nvPr/>
        </p:nvPicPr>
        <p:blipFill rotWithShape="1">
          <a:blip r:embed="rId26">
            <a:alphaModFix/>
          </a:blip>
          <a:srcRect/>
          <a:stretch/>
        </p:blipFill>
        <p:spPr>
          <a:xfrm>
            <a:off x="5221458" y="7247710"/>
            <a:ext cx="1992727" cy="1121769"/>
          </a:xfrm>
          <a:prstGeom prst="rect">
            <a:avLst/>
          </a:prstGeom>
          <a:noFill/>
          <a:ln>
            <a:noFill/>
          </a:ln>
        </p:spPr>
      </p:pic>
      <p:sp>
        <p:nvSpPr>
          <p:cNvPr id="1753" name="Google Shape;1753;p9"/>
          <p:cNvSpPr txBox="1"/>
          <p:nvPr/>
        </p:nvSpPr>
        <p:spPr>
          <a:xfrm>
            <a:off x="5348838" y="8383253"/>
            <a:ext cx="1761197" cy="697701"/>
          </a:xfrm>
          <a:prstGeom prst="rect">
            <a:avLst/>
          </a:prstGeom>
          <a:noFill/>
          <a:ln>
            <a:noFill/>
          </a:ln>
        </p:spPr>
        <p:txBody>
          <a:bodyPr spcFirstLastPara="1" wrap="square" lIns="121900" tIns="60933" rIns="121900" bIns="60933" anchor="t" anchorCtr="0">
            <a:spAutoFit/>
          </a:bodyPr>
          <a:lstStyle/>
          <a:p>
            <a:pPr algn="ctr">
              <a:buClr>
                <a:srgbClr val="000000"/>
              </a:buClr>
              <a:buSzPts val="1400"/>
            </a:pPr>
            <a:r>
              <a:rPr lang="en-US" sz="1867">
                <a:solidFill>
                  <a:srgbClr val="000000"/>
                </a:solidFill>
                <a:latin typeface="Open Sans Light"/>
                <a:ea typeface="Open Sans Light"/>
                <a:cs typeface="Open Sans Light"/>
                <a:sym typeface="Open Sans Light"/>
              </a:rPr>
              <a:t>AI Testbed – Argonne NL</a:t>
            </a:r>
            <a:endParaRPr sz="1867">
              <a:solidFill>
                <a:srgbClr val="000000"/>
              </a:solidFill>
              <a:latin typeface="Open Sans Light"/>
              <a:ea typeface="Open Sans Light"/>
              <a:cs typeface="Open Sans Light"/>
              <a:sym typeface="Open Sans Light"/>
            </a:endParaRPr>
          </a:p>
        </p:txBody>
      </p:sp>
      <p:sp>
        <p:nvSpPr>
          <p:cNvPr id="1754" name="Google Shape;1754;p9"/>
          <p:cNvSpPr txBox="1"/>
          <p:nvPr/>
        </p:nvSpPr>
        <p:spPr>
          <a:xfrm>
            <a:off x="5981252" y="2581202"/>
            <a:ext cx="2819653" cy="410379"/>
          </a:xfrm>
          <a:prstGeom prst="rect">
            <a:avLst/>
          </a:prstGeom>
          <a:noFill/>
          <a:ln>
            <a:noFill/>
          </a:ln>
        </p:spPr>
        <p:txBody>
          <a:bodyPr spcFirstLastPara="1" wrap="square" lIns="121900" tIns="60933" rIns="121900" bIns="60933" anchor="t" anchorCtr="0">
            <a:spAutoFit/>
          </a:bodyPr>
          <a:lstStyle/>
          <a:p>
            <a:pPr>
              <a:buClr>
                <a:srgbClr val="000000"/>
              </a:buClr>
              <a:buSzPts val="1400"/>
            </a:pPr>
            <a:r>
              <a:rPr lang="en-US" sz="1867">
                <a:solidFill>
                  <a:srgbClr val="000000"/>
                </a:solidFill>
                <a:latin typeface="Open Sans Light"/>
                <a:ea typeface="Open Sans Light"/>
                <a:cs typeface="Open Sans Light"/>
                <a:sym typeface="Open Sans Light"/>
              </a:rPr>
              <a:t>Expanse/Voyager UCSD</a:t>
            </a:r>
            <a:endParaRPr sz="2400"/>
          </a:p>
        </p:txBody>
      </p:sp>
      <p:sp>
        <p:nvSpPr>
          <p:cNvPr id="1755" name="Google Shape;1755;p9"/>
          <p:cNvSpPr txBox="1"/>
          <p:nvPr/>
        </p:nvSpPr>
        <p:spPr>
          <a:xfrm>
            <a:off x="6006963" y="4261069"/>
            <a:ext cx="1783829" cy="410379"/>
          </a:xfrm>
          <a:prstGeom prst="rect">
            <a:avLst/>
          </a:prstGeom>
          <a:noFill/>
          <a:ln>
            <a:noFill/>
          </a:ln>
        </p:spPr>
        <p:txBody>
          <a:bodyPr spcFirstLastPara="1" wrap="square" lIns="121900" tIns="60933" rIns="121900" bIns="60933" anchor="t" anchorCtr="0">
            <a:spAutoFit/>
          </a:bodyPr>
          <a:lstStyle/>
          <a:p>
            <a:pPr>
              <a:buClr>
                <a:srgbClr val="000000"/>
              </a:buClr>
              <a:buSzPts val="1400"/>
            </a:pPr>
            <a:r>
              <a:rPr lang="en-US" sz="1867">
                <a:solidFill>
                  <a:srgbClr val="000000"/>
                </a:solidFill>
                <a:latin typeface="Open Sans Light"/>
                <a:ea typeface="Open Sans Light"/>
                <a:cs typeface="Open Sans Light"/>
                <a:sym typeface="Open Sans Light"/>
              </a:rPr>
              <a:t>Neocortex</a:t>
            </a:r>
            <a:endParaRPr sz="1867">
              <a:solidFill>
                <a:srgbClr val="000000"/>
              </a:solidFill>
              <a:latin typeface="Calibri"/>
              <a:ea typeface="Calibri"/>
              <a:cs typeface="Calibri"/>
              <a:sym typeface="Calibri"/>
            </a:endParaRPr>
          </a:p>
        </p:txBody>
      </p:sp>
      <p:pic>
        <p:nvPicPr>
          <p:cNvPr id="1756" name="Google Shape;1756;p9"/>
          <p:cNvPicPr preferRelativeResize="0"/>
          <p:nvPr/>
        </p:nvPicPr>
        <p:blipFill rotWithShape="1">
          <a:blip r:embed="rId27">
            <a:alphaModFix amt="46000"/>
          </a:blip>
          <a:srcRect/>
          <a:stretch/>
        </p:blipFill>
        <p:spPr>
          <a:xfrm>
            <a:off x="3041182" y="7121720"/>
            <a:ext cx="1918337" cy="1067824"/>
          </a:xfrm>
          <a:prstGeom prst="rect">
            <a:avLst/>
          </a:prstGeom>
          <a:noFill/>
          <a:ln>
            <a:noFill/>
          </a:ln>
        </p:spPr>
      </p:pic>
      <p:sp>
        <p:nvSpPr>
          <p:cNvPr id="1757" name="Google Shape;1757;p9"/>
          <p:cNvSpPr txBox="1"/>
          <p:nvPr/>
        </p:nvSpPr>
        <p:spPr>
          <a:xfrm>
            <a:off x="2955777" y="8186785"/>
            <a:ext cx="2245580" cy="985023"/>
          </a:xfrm>
          <a:prstGeom prst="rect">
            <a:avLst/>
          </a:prstGeom>
          <a:noFill/>
          <a:ln>
            <a:noFill/>
          </a:ln>
        </p:spPr>
        <p:txBody>
          <a:bodyPr spcFirstLastPara="1" wrap="square" lIns="121900" tIns="60933" rIns="121900" bIns="60933" anchor="t" anchorCtr="0">
            <a:spAutoFit/>
          </a:bodyPr>
          <a:lstStyle/>
          <a:p>
            <a:pPr algn="ctr">
              <a:buClr>
                <a:schemeClr val="accent3"/>
              </a:buClr>
              <a:buSzPts val="1400"/>
            </a:pPr>
            <a:r>
              <a:rPr lang="en-US" sz="1867">
                <a:solidFill>
                  <a:schemeClr val="accent3"/>
                </a:solidFill>
                <a:latin typeface="Open Sans Light"/>
                <a:ea typeface="Open Sans Light"/>
                <a:cs typeface="Open Sans Light"/>
                <a:sym typeface="Open Sans Light"/>
              </a:rPr>
              <a:t>Summit – Oak Ridge National Lab </a:t>
            </a:r>
            <a:endParaRPr sz="2400"/>
          </a:p>
          <a:p>
            <a:pPr algn="ctr">
              <a:buClr>
                <a:schemeClr val="accent3"/>
              </a:buClr>
              <a:buSzPts val="1400"/>
            </a:pPr>
            <a:r>
              <a:rPr lang="en-US" sz="1867">
                <a:solidFill>
                  <a:schemeClr val="accent3"/>
                </a:solidFill>
                <a:latin typeface="Open Sans Light"/>
                <a:ea typeface="Open Sans Light"/>
                <a:cs typeface="Open Sans Light"/>
                <a:sym typeface="Open Sans Light"/>
              </a:rPr>
              <a:t>(retired Nov 2024)</a:t>
            </a:r>
            <a:endParaRPr sz="1867">
              <a:solidFill>
                <a:schemeClr val="accent3"/>
              </a:solidFill>
              <a:latin typeface="Open Sans Light"/>
              <a:ea typeface="Open Sans Light"/>
              <a:cs typeface="Open Sans Light"/>
              <a:sym typeface="Open Sans Light"/>
            </a:endParaRPr>
          </a:p>
        </p:txBody>
      </p:sp>
      <p:pic>
        <p:nvPicPr>
          <p:cNvPr id="1758" name="Google Shape;1758;p9"/>
          <p:cNvPicPr preferRelativeResize="0"/>
          <p:nvPr/>
        </p:nvPicPr>
        <p:blipFill rotWithShape="1">
          <a:blip r:embed="rId28">
            <a:alphaModFix/>
          </a:blip>
          <a:srcRect/>
          <a:stretch/>
        </p:blipFill>
        <p:spPr>
          <a:xfrm>
            <a:off x="536" y="-6350"/>
            <a:ext cx="4224016" cy="1197401"/>
          </a:xfrm>
          <a:prstGeom prst="rect">
            <a:avLst/>
          </a:prstGeom>
          <a:noFill/>
          <a:ln>
            <a:noFill/>
          </a:ln>
        </p:spPr>
      </p:pic>
      <p:pic>
        <p:nvPicPr>
          <p:cNvPr id="1759" name="Google Shape;1759;p9" descr="A picture containing logo&#10;&#10;AI-generated content may be incorrect."/>
          <p:cNvPicPr preferRelativeResize="0"/>
          <p:nvPr/>
        </p:nvPicPr>
        <p:blipFill rotWithShape="1">
          <a:blip r:embed="rId29">
            <a:alphaModFix/>
          </a:blip>
          <a:srcRect l="27753" t="27379" r="24541" b="27542"/>
          <a:stretch/>
        </p:blipFill>
        <p:spPr>
          <a:xfrm>
            <a:off x="9619694" y="4710675"/>
            <a:ext cx="1252093" cy="618304"/>
          </a:xfrm>
          <a:prstGeom prst="rect">
            <a:avLst/>
          </a:prstGeom>
          <a:noFill/>
          <a:ln>
            <a:noFill/>
          </a:ln>
        </p:spPr>
      </p:pic>
      <p:pic>
        <p:nvPicPr>
          <p:cNvPr id="1760" name="Google Shape;1760;p9" descr="Text&#10;&#10;AI-generated content may be incorrect."/>
          <p:cNvPicPr preferRelativeResize="0"/>
          <p:nvPr/>
        </p:nvPicPr>
        <p:blipFill rotWithShape="1">
          <a:blip r:embed="rId30">
            <a:alphaModFix/>
          </a:blip>
          <a:srcRect/>
          <a:stretch/>
        </p:blipFill>
        <p:spPr>
          <a:xfrm>
            <a:off x="7594413" y="7240465"/>
            <a:ext cx="1493017" cy="1317368"/>
          </a:xfrm>
          <a:prstGeom prst="rect">
            <a:avLst/>
          </a:prstGeom>
          <a:noFill/>
          <a:ln>
            <a:noFill/>
          </a:ln>
        </p:spPr>
      </p:pic>
      <p:sp>
        <p:nvSpPr>
          <p:cNvPr id="1761" name="Google Shape;1761;p9"/>
          <p:cNvSpPr txBox="1"/>
          <p:nvPr/>
        </p:nvSpPr>
        <p:spPr>
          <a:xfrm>
            <a:off x="7368399" y="8611337"/>
            <a:ext cx="1761197" cy="410379"/>
          </a:xfrm>
          <a:prstGeom prst="rect">
            <a:avLst/>
          </a:prstGeom>
          <a:noFill/>
          <a:ln>
            <a:noFill/>
          </a:ln>
        </p:spPr>
        <p:txBody>
          <a:bodyPr spcFirstLastPara="1" wrap="square" lIns="121900" tIns="60933" rIns="121900" bIns="60933" anchor="t" anchorCtr="0">
            <a:spAutoFit/>
          </a:bodyPr>
          <a:lstStyle/>
          <a:p>
            <a:pPr algn="ctr">
              <a:buClr>
                <a:srgbClr val="000000"/>
              </a:buClr>
              <a:buSzPts val="1400"/>
            </a:pPr>
            <a:r>
              <a:rPr lang="en-US" sz="1867">
                <a:solidFill>
                  <a:srgbClr val="000000"/>
                </a:solidFill>
                <a:latin typeface="Open Sans Light"/>
                <a:ea typeface="Open Sans Light"/>
                <a:cs typeface="Open Sans Light"/>
                <a:sym typeface="Open Sans Light"/>
              </a:rPr>
              <a:t>CloudLab</a:t>
            </a:r>
            <a:endParaRPr sz="1867">
              <a:solidFill>
                <a:srgbClr val="000000"/>
              </a:solidFill>
              <a:latin typeface="Open Sans Light"/>
              <a:ea typeface="Open Sans Light"/>
              <a:cs typeface="Open Sans Light"/>
              <a:sym typeface="Open Sans Light"/>
            </a:endParaRPr>
          </a:p>
        </p:txBody>
      </p:sp>
      <p:pic>
        <p:nvPicPr>
          <p:cNvPr id="1762" name="Google Shape;1762;p9" descr="Chart, surface chart&#10;&#10;AI-generated content may be incorrect."/>
          <p:cNvPicPr preferRelativeResize="0"/>
          <p:nvPr/>
        </p:nvPicPr>
        <p:blipFill rotWithShape="1">
          <a:blip r:embed="rId31">
            <a:alphaModFix/>
          </a:blip>
          <a:srcRect/>
          <a:stretch/>
        </p:blipFill>
        <p:spPr>
          <a:xfrm>
            <a:off x="7276416" y="4644511"/>
            <a:ext cx="1270337" cy="734549"/>
          </a:xfrm>
          <a:prstGeom prst="rect">
            <a:avLst/>
          </a:prstGeom>
          <a:noFill/>
          <a:ln>
            <a:noFill/>
          </a:ln>
        </p:spPr>
      </p:pic>
    </p:spTree>
    <p:extLst>
      <p:ext uri="{BB962C8B-B14F-4D97-AF65-F5344CB8AC3E}">
        <p14:creationId xmlns:p14="http://schemas.microsoft.com/office/powerpoint/2010/main" val="30469013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799"/>
        <p:cNvGrpSpPr/>
        <p:nvPr/>
      </p:nvGrpSpPr>
      <p:grpSpPr>
        <a:xfrm>
          <a:off x="0" y="0"/>
          <a:ext cx="0" cy="0"/>
          <a:chOff x="0" y="0"/>
          <a:chExt cx="0" cy="0"/>
        </a:xfrm>
      </p:grpSpPr>
      <p:pic>
        <p:nvPicPr>
          <p:cNvPr id="1800" name="Google Shape;1800;p12"/>
          <p:cNvPicPr preferRelativeResize="0"/>
          <p:nvPr/>
        </p:nvPicPr>
        <p:blipFill rotWithShape="1">
          <a:blip r:embed="rId3">
            <a:alphaModFix/>
          </a:blip>
          <a:srcRect/>
          <a:stretch/>
        </p:blipFill>
        <p:spPr>
          <a:xfrm>
            <a:off x="7420380" y="3597791"/>
            <a:ext cx="8727416" cy="5471709"/>
          </a:xfrm>
          <a:prstGeom prst="rect">
            <a:avLst/>
          </a:prstGeom>
          <a:noFill/>
          <a:ln w="60325" cap="flat" cmpd="sng">
            <a:solidFill>
              <a:schemeClr val="dk1"/>
            </a:solidFill>
            <a:prstDash val="solid"/>
            <a:round/>
            <a:headEnd type="none" w="sm" len="sm"/>
            <a:tailEnd type="none" w="sm" len="sm"/>
          </a:ln>
        </p:spPr>
      </p:pic>
      <p:pic>
        <p:nvPicPr>
          <p:cNvPr id="1801" name="Google Shape;1801;p12"/>
          <p:cNvPicPr preferRelativeResize="0"/>
          <p:nvPr/>
        </p:nvPicPr>
        <p:blipFill rotWithShape="1">
          <a:blip r:embed="rId4">
            <a:alphaModFix/>
          </a:blip>
          <a:srcRect/>
          <a:stretch/>
        </p:blipFill>
        <p:spPr>
          <a:xfrm>
            <a:off x="3156858" y="20075"/>
            <a:ext cx="13077372" cy="5507355"/>
          </a:xfrm>
          <a:prstGeom prst="rect">
            <a:avLst/>
          </a:prstGeom>
          <a:noFill/>
          <a:ln>
            <a:noFill/>
          </a:ln>
        </p:spPr>
      </p:pic>
      <p:sp>
        <p:nvSpPr>
          <p:cNvPr id="1802" name="Google Shape;1802;p12"/>
          <p:cNvSpPr txBox="1"/>
          <p:nvPr/>
        </p:nvSpPr>
        <p:spPr>
          <a:xfrm>
            <a:off x="186443" y="1432775"/>
            <a:ext cx="3211124" cy="1846990"/>
          </a:xfrm>
          <a:prstGeom prst="rect">
            <a:avLst/>
          </a:prstGeom>
          <a:solidFill>
            <a:schemeClr val="lt1"/>
          </a:solidFill>
          <a:ln w="9525" cap="flat" cmpd="sng">
            <a:solidFill>
              <a:srgbClr val="FF0000"/>
            </a:solidFill>
            <a:prstDash val="solid"/>
            <a:round/>
            <a:headEnd type="none" w="sm" len="sm"/>
            <a:tailEnd type="none" w="sm" len="sm"/>
          </a:ln>
        </p:spPr>
        <p:txBody>
          <a:bodyPr spcFirstLastPara="1" wrap="square" lIns="121900" tIns="60933" rIns="121900" bIns="60933" anchor="t" anchorCtr="0">
            <a:spAutoFit/>
          </a:bodyPr>
          <a:lstStyle/>
          <a:p>
            <a:pPr algn="ctr"/>
            <a:r>
              <a:rPr lang="en-US" sz="1867">
                <a:solidFill>
                  <a:schemeClr val="dk1"/>
                </a:solidFill>
                <a:latin typeface="Open Sans"/>
                <a:ea typeface="Open Sans"/>
                <a:cs typeface="Open Sans"/>
                <a:sym typeface="Open Sans"/>
              </a:rPr>
              <a:t>Campus computing and data resources shared onto the US national cyberinfrastructure via OSG</a:t>
            </a:r>
            <a:endParaRPr sz="2400"/>
          </a:p>
          <a:p>
            <a:pPr algn="ctr"/>
            <a:r>
              <a:rPr lang="en-US" sz="1867" u="sng">
                <a:solidFill>
                  <a:srgbClr val="27A0FF"/>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https://path-cc.io/</a:t>
            </a:r>
            <a:r>
              <a:rPr lang="en-US" sz="1867">
                <a:solidFill>
                  <a:srgbClr val="27A0FF"/>
                </a:solidFill>
                <a:latin typeface="Open Sans"/>
                <a:ea typeface="Open Sans"/>
                <a:cs typeface="Open Sans"/>
                <a:sym typeface="Open Sans"/>
              </a:rPr>
              <a:t> </a:t>
            </a:r>
            <a:endParaRPr sz="2667" b="1">
              <a:solidFill>
                <a:srgbClr val="27A0FF"/>
              </a:solidFill>
              <a:latin typeface="Calibri"/>
              <a:ea typeface="Calibri"/>
              <a:cs typeface="Calibri"/>
              <a:sym typeface="Calibri"/>
            </a:endParaRPr>
          </a:p>
        </p:txBody>
      </p:sp>
      <p:pic>
        <p:nvPicPr>
          <p:cNvPr id="1803" name="Google Shape;1803;p12"/>
          <p:cNvPicPr preferRelativeResize="0"/>
          <p:nvPr/>
        </p:nvPicPr>
        <p:blipFill rotWithShape="1">
          <a:blip r:embed="rId6">
            <a:alphaModFix/>
          </a:blip>
          <a:srcRect/>
          <a:stretch/>
        </p:blipFill>
        <p:spPr>
          <a:xfrm>
            <a:off x="186443" y="219485"/>
            <a:ext cx="5381859" cy="1072048"/>
          </a:xfrm>
          <a:prstGeom prst="rect">
            <a:avLst/>
          </a:prstGeom>
          <a:noFill/>
          <a:ln w="9525" cap="flat" cmpd="sng">
            <a:solidFill>
              <a:srgbClr val="FF0000"/>
            </a:solidFill>
            <a:prstDash val="solid"/>
            <a:round/>
            <a:headEnd type="none" w="sm" len="sm"/>
            <a:tailEnd type="none" w="sm" len="sm"/>
          </a:ln>
        </p:spPr>
      </p:pic>
      <p:sp>
        <p:nvSpPr>
          <p:cNvPr id="1804" name="Google Shape;1804;p12"/>
          <p:cNvSpPr txBox="1"/>
          <p:nvPr/>
        </p:nvSpPr>
        <p:spPr>
          <a:xfrm>
            <a:off x="7856248" y="4873869"/>
            <a:ext cx="8069544" cy="697701"/>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121900" tIns="60933" rIns="121900" bIns="60933" anchor="t" anchorCtr="0">
            <a:spAutoFit/>
          </a:bodyPr>
          <a:lstStyle/>
          <a:p>
            <a:pPr algn="ctr">
              <a:buClr>
                <a:srgbClr val="000000"/>
              </a:buClr>
              <a:buSzPts val="1400"/>
            </a:pPr>
            <a:r>
              <a:rPr lang="en-US" sz="1867">
                <a:solidFill>
                  <a:srgbClr val="000000"/>
                </a:solidFill>
                <a:latin typeface="Open Sans"/>
                <a:ea typeface="Open Sans"/>
                <a:cs typeface="Open Sans"/>
                <a:sym typeface="Open Sans"/>
              </a:rPr>
              <a:t>Active and Historical CC* awardee and subawardee institutions</a:t>
            </a:r>
            <a:endParaRPr sz="2400"/>
          </a:p>
          <a:p>
            <a:pPr algn="ctr">
              <a:buClr>
                <a:srgbClr val="000000"/>
              </a:buClr>
              <a:buSzPts val="1400"/>
            </a:pPr>
            <a:r>
              <a:rPr lang="en-US" sz="1867">
                <a:solidFill>
                  <a:srgbClr val="000000"/>
                </a:solidFill>
                <a:latin typeface="Open Sans"/>
                <a:ea typeface="Open Sans"/>
                <a:cs typeface="Open Sans"/>
                <a:sym typeface="Open Sans"/>
              </a:rPr>
              <a:t>Not shown: Hawaii, Guam, Puerto Rico, Virgin Islands; 416 (sub)awards</a:t>
            </a:r>
            <a:endParaRPr sz="2400"/>
          </a:p>
        </p:txBody>
      </p:sp>
      <p:pic>
        <p:nvPicPr>
          <p:cNvPr id="1805" name="Google Shape;1805;p12" descr="NSF Logo"/>
          <p:cNvPicPr preferRelativeResize="0"/>
          <p:nvPr/>
        </p:nvPicPr>
        <p:blipFill rotWithShape="1">
          <a:blip r:embed="rId7">
            <a:alphaModFix/>
          </a:blip>
          <a:srcRect/>
          <a:stretch/>
        </p:blipFill>
        <p:spPr>
          <a:xfrm>
            <a:off x="275044" y="3482154"/>
            <a:ext cx="1183499" cy="1188997"/>
          </a:xfrm>
          <a:prstGeom prst="rect">
            <a:avLst/>
          </a:prstGeom>
          <a:noFill/>
          <a:ln>
            <a:noFill/>
          </a:ln>
        </p:spPr>
      </p:pic>
      <p:pic>
        <p:nvPicPr>
          <p:cNvPr id="1806" name="Google Shape;1806;p12" descr="National Map"/>
          <p:cNvPicPr preferRelativeResize="0"/>
          <p:nvPr/>
        </p:nvPicPr>
        <p:blipFill rotWithShape="1">
          <a:blip r:embed="rId8">
            <a:alphaModFix/>
          </a:blip>
          <a:srcRect/>
          <a:stretch/>
        </p:blipFill>
        <p:spPr>
          <a:xfrm>
            <a:off x="1" y="4873869"/>
            <a:ext cx="7387723" cy="4270131"/>
          </a:xfrm>
          <a:prstGeom prst="rect">
            <a:avLst/>
          </a:prstGeom>
          <a:noFill/>
          <a:ln>
            <a:noFill/>
          </a:ln>
        </p:spPr>
      </p:pic>
      <p:sp>
        <p:nvSpPr>
          <p:cNvPr id="1807" name="Google Shape;1807;p12"/>
          <p:cNvSpPr txBox="1"/>
          <p:nvPr/>
        </p:nvSpPr>
        <p:spPr>
          <a:xfrm>
            <a:off x="6445615" y="7302161"/>
            <a:ext cx="1884219" cy="1600384"/>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121900" tIns="60933" rIns="121900" bIns="60933" anchor="t" anchorCtr="0">
            <a:spAutoFit/>
          </a:bodyPr>
          <a:lstStyle/>
          <a:p>
            <a:pPr algn="ctr">
              <a:buClr>
                <a:srgbClr val="000000"/>
              </a:buClr>
              <a:buSzPts val="1200"/>
            </a:pPr>
            <a:r>
              <a:rPr lang="en-US" sz="1600">
                <a:solidFill>
                  <a:srgbClr val="000000"/>
                </a:solidFill>
                <a:latin typeface="Open Sans"/>
                <a:ea typeface="Open Sans"/>
                <a:cs typeface="Open Sans"/>
                <a:sym typeface="Open Sans"/>
              </a:rPr>
              <a:t>CC* awardess share 20% of compute and storage, most often to OSPool and OSDF</a:t>
            </a:r>
            <a:endParaRPr sz="2400"/>
          </a:p>
        </p:txBody>
      </p:sp>
    </p:spTree>
    <p:extLst>
      <p:ext uri="{BB962C8B-B14F-4D97-AF65-F5344CB8AC3E}">
        <p14:creationId xmlns:p14="http://schemas.microsoft.com/office/powerpoint/2010/main" val="7163635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811"/>
        <p:cNvGrpSpPr/>
        <p:nvPr/>
      </p:nvGrpSpPr>
      <p:grpSpPr>
        <a:xfrm>
          <a:off x="0" y="0"/>
          <a:ext cx="0" cy="0"/>
          <a:chOff x="0" y="0"/>
          <a:chExt cx="0" cy="0"/>
        </a:xfrm>
      </p:grpSpPr>
      <p:sp>
        <p:nvSpPr>
          <p:cNvPr id="1812" name="Google Shape;1812;p13"/>
          <p:cNvSpPr txBox="1">
            <a:spLocks noGrp="1"/>
          </p:cNvSpPr>
          <p:nvPr>
            <p:ph type="title"/>
          </p:nvPr>
        </p:nvSpPr>
        <p:spPr>
          <a:xfrm>
            <a:off x="4337859" y="89377"/>
            <a:ext cx="8071947" cy="1196360"/>
          </a:xfrm>
          <a:prstGeom prst="rect">
            <a:avLst/>
          </a:prstGeom>
          <a:noFill/>
          <a:ln>
            <a:noFill/>
          </a:ln>
        </p:spPr>
        <p:txBody>
          <a:bodyPr spcFirstLastPara="1" wrap="square" lIns="121900" tIns="60933" rIns="121900" bIns="60933" anchor="ctr" anchorCtr="0">
            <a:noAutofit/>
          </a:bodyPr>
          <a:lstStyle/>
          <a:p>
            <a:pPr algn="ctr" rtl="0">
              <a:lnSpc>
                <a:spcPct val="90000"/>
              </a:lnSpc>
              <a:buSzPts val="1800"/>
            </a:pPr>
            <a:r>
              <a:rPr lang="en-US" sz="4267" b="1">
                <a:solidFill>
                  <a:schemeClr val="dk1"/>
                </a:solidFill>
                <a:latin typeface="Inter"/>
                <a:ea typeface="Inter"/>
                <a:cs typeface="Inter"/>
                <a:sym typeface="Inter"/>
              </a:rPr>
              <a:t>Distributed shared resources to accelerate research and education</a:t>
            </a:r>
            <a:endParaRPr sz="4267"/>
          </a:p>
        </p:txBody>
      </p:sp>
      <p:pic>
        <p:nvPicPr>
          <p:cNvPr id="1813" name="Google Shape;1813;p13"/>
          <p:cNvPicPr preferRelativeResize="0"/>
          <p:nvPr/>
        </p:nvPicPr>
        <p:blipFill rotWithShape="1">
          <a:blip r:embed="rId3">
            <a:alphaModFix/>
          </a:blip>
          <a:srcRect/>
          <a:stretch/>
        </p:blipFill>
        <p:spPr>
          <a:xfrm>
            <a:off x="119700" y="197772"/>
            <a:ext cx="4190067" cy="768179"/>
          </a:xfrm>
          <a:prstGeom prst="rect">
            <a:avLst/>
          </a:prstGeom>
          <a:noFill/>
          <a:ln>
            <a:noFill/>
          </a:ln>
        </p:spPr>
      </p:pic>
      <p:graphicFrame>
        <p:nvGraphicFramePr>
          <p:cNvPr id="1814" name="Google Shape;1814;p13"/>
          <p:cNvGraphicFramePr/>
          <p:nvPr/>
        </p:nvGraphicFramePr>
        <p:xfrm>
          <a:off x="296820" y="2647863"/>
          <a:ext cx="7241366" cy="3515066"/>
        </p:xfrm>
        <a:graphic>
          <a:graphicData uri="http://schemas.openxmlformats.org/drawingml/2006/table">
            <a:tbl>
              <a:tblPr>
                <a:noFill/>
              </a:tblPr>
              <a:tblGrid>
                <a:gridCol w="1897933">
                  <a:extLst>
                    <a:ext uri="{9D8B030D-6E8A-4147-A177-3AD203B41FA5}">
                      <a16:colId xmlns:a16="http://schemas.microsoft.com/office/drawing/2014/main" val="20000"/>
                    </a:ext>
                  </a:extLst>
                </a:gridCol>
                <a:gridCol w="5343433">
                  <a:extLst>
                    <a:ext uri="{9D8B030D-6E8A-4147-A177-3AD203B41FA5}">
                      <a16:colId xmlns:a16="http://schemas.microsoft.com/office/drawing/2014/main" val="20001"/>
                    </a:ext>
                  </a:extLst>
                </a:gridCol>
              </a:tblGrid>
              <a:tr h="1028800">
                <a:tc>
                  <a:txBody>
                    <a:bodyPr/>
                    <a:lstStyle/>
                    <a:p>
                      <a:pPr marL="0" marR="0" lvl="0" indent="0" algn="ctr" rtl="0">
                        <a:lnSpc>
                          <a:spcPct val="100000"/>
                        </a:lnSpc>
                        <a:spcBef>
                          <a:spcPts val="0"/>
                        </a:spcBef>
                        <a:spcAft>
                          <a:spcPts val="0"/>
                        </a:spcAft>
                        <a:buClr>
                          <a:srgbClr val="000000"/>
                        </a:buClr>
                        <a:buSzPts val="1400"/>
                        <a:buFont typeface="Arial"/>
                        <a:buNone/>
                      </a:pPr>
                      <a:r>
                        <a:rPr lang="en-US" sz="1900" b="1" i="0" u="none" strike="noStrike" cap="none">
                          <a:solidFill>
                            <a:schemeClr val="dk1"/>
                          </a:solidFill>
                          <a:latin typeface="Inter"/>
                          <a:ea typeface="Inter"/>
                          <a:cs typeface="Inter"/>
                          <a:sym typeface="Inter"/>
                        </a:rPr>
                        <a:t>Artificial Intelligence</a:t>
                      </a:r>
                      <a:endParaRPr sz="2400"/>
                    </a:p>
                  </a:txBody>
                  <a:tcPr marL="121933" marR="121933" marT="60967" marB="60967"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900" b="0" i="0" u="none" strike="noStrike" cap="none">
                          <a:solidFill>
                            <a:schemeClr val="dk1"/>
                          </a:solidFill>
                          <a:latin typeface="Inter"/>
                          <a:ea typeface="Inter"/>
                          <a:cs typeface="Inter"/>
                          <a:sym typeface="Inter"/>
                        </a:rPr>
                        <a:t>Conduct AI research, education, classes, and workshops empowered with GPUs, FPGAs, and specialized hardware for advanced AI projects.</a:t>
                      </a:r>
                      <a:endParaRPr sz="2400"/>
                    </a:p>
                  </a:txBody>
                  <a:tcPr marL="121933" marR="121933" marT="60967" marB="60967"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728733">
                <a:tc>
                  <a:txBody>
                    <a:bodyPr/>
                    <a:lstStyle/>
                    <a:p>
                      <a:pPr marL="0" marR="0" lvl="0" indent="0" algn="ctr" rtl="0">
                        <a:lnSpc>
                          <a:spcPct val="100000"/>
                        </a:lnSpc>
                        <a:spcBef>
                          <a:spcPts val="0"/>
                        </a:spcBef>
                        <a:spcAft>
                          <a:spcPts val="0"/>
                        </a:spcAft>
                        <a:buClr>
                          <a:srgbClr val="000000"/>
                        </a:buClr>
                        <a:buSzPts val="1400"/>
                        <a:buFont typeface="Arial"/>
                        <a:buNone/>
                      </a:pPr>
                      <a:r>
                        <a:rPr lang="en-US" sz="1900" b="1" i="0" u="none" strike="noStrike" cap="none">
                          <a:solidFill>
                            <a:schemeClr val="dk1"/>
                          </a:solidFill>
                          <a:latin typeface="Inter"/>
                          <a:ea typeface="Inter"/>
                          <a:cs typeface="Inter"/>
                          <a:sym typeface="Inter"/>
                        </a:rPr>
                        <a:t>Resources for the Classroom</a:t>
                      </a:r>
                      <a:endParaRPr sz="2400"/>
                    </a:p>
                  </a:txBody>
                  <a:tcPr marL="121933" marR="121933" marT="60967" marB="60967"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900" b="0" i="0" u="none" strike="noStrike" cap="none">
                          <a:solidFill>
                            <a:schemeClr val="dk1"/>
                          </a:solidFill>
                          <a:latin typeface="Inter"/>
                          <a:ea typeface="Inter"/>
                          <a:cs typeface="Inter"/>
                          <a:sym typeface="Inter"/>
                        </a:rPr>
                        <a:t>Access GPUs, CPUs, and storage via convenient interfaces like JupyterHub, Coder &amp; LLM service</a:t>
                      </a:r>
                      <a:endParaRPr sz="2400"/>
                    </a:p>
                  </a:txBody>
                  <a:tcPr marL="121933" marR="121933" marT="60967" marB="60967"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1028800">
                <a:tc>
                  <a:txBody>
                    <a:bodyPr/>
                    <a:lstStyle/>
                    <a:p>
                      <a:pPr marL="0" marR="0" lvl="0" indent="0" algn="ctr" rtl="0">
                        <a:lnSpc>
                          <a:spcPct val="100000"/>
                        </a:lnSpc>
                        <a:spcBef>
                          <a:spcPts val="0"/>
                        </a:spcBef>
                        <a:spcAft>
                          <a:spcPts val="0"/>
                        </a:spcAft>
                        <a:buClr>
                          <a:srgbClr val="000000"/>
                        </a:buClr>
                        <a:buSzPts val="1400"/>
                        <a:buFont typeface="Arial"/>
                        <a:buNone/>
                      </a:pPr>
                      <a:r>
                        <a:rPr lang="en-US" sz="1900" b="1" i="0" u="none" strike="noStrike" cap="none">
                          <a:solidFill>
                            <a:schemeClr val="dk1"/>
                          </a:solidFill>
                          <a:latin typeface="Inter"/>
                          <a:ea typeface="Inter"/>
                          <a:cs typeface="Inter"/>
                          <a:sym typeface="Inter"/>
                        </a:rPr>
                        <a:t>Advancing AI Infrastructure Ownership</a:t>
                      </a:r>
                      <a:endParaRPr sz="2400"/>
                    </a:p>
                  </a:txBody>
                  <a:tcPr marL="121933" marR="121933" marT="60967" marB="60967"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900" b="0" i="0" u="none" strike="noStrike" cap="none">
                          <a:solidFill>
                            <a:schemeClr val="dk1"/>
                          </a:solidFill>
                          <a:latin typeface="Inter"/>
                          <a:ea typeface="Inter"/>
                          <a:cs typeface="Inter"/>
                          <a:sym typeface="Inter"/>
                        </a:rPr>
                        <a:t>NRP aggregates system &amp; cybersecurity management, and research &amp; educational computing support for non-R1 institutions</a:t>
                      </a:r>
                      <a:endParaRPr sz="2400"/>
                    </a:p>
                  </a:txBody>
                  <a:tcPr marL="121933" marR="121933" marT="60967" marB="60967"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728733">
                <a:tc>
                  <a:txBody>
                    <a:bodyPr/>
                    <a:lstStyle/>
                    <a:p>
                      <a:pPr marL="0" marR="0" lvl="0" indent="0" algn="ctr" rtl="0">
                        <a:lnSpc>
                          <a:spcPct val="100000"/>
                        </a:lnSpc>
                        <a:spcBef>
                          <a:spcPts val="0"/>
                        </a:spcBef>
                        <a:spcAft>
                          <a:spcPts val="0"/>
                        </a:spcAft>
                        <a:buClr>
                          <a:srgbClr val="000000"/>
                        </a:buClr>
                        <a:buSzPts val="1400"/>
                        <a:buFont typeface="Arial"/>
                        <a:buNone/>
                      </a:pPr>
                      <a:r>
                        <a:rPr lang="en-US" sz="1900" b="1" i="0" u="none" strike="noStrike" cap="none">
                          <a:solidFill>
                            <a:schemeClr val="dk1"/>
                          </a:solidFill>
                          <a:latin typeface="Inter"/>
                          <a:ea typeface="Inter"/>
                          <a:cs typeface="Inter"/>
                          <a:sym typeface="Inter"/>
                        </a:rPr>
                        <a:t>Large Data Pools</a:t>
                      </a:r>
                      <a:endParaRPr sz="2400"/>
                    </a:p>
                  </a:txBody>
                  <a:tcPr marL="121933" marR="121933" marT="60967" marB="60967"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900" b="0" i="0" u="none" strike="noStrike" cap="none">
                          <a:solidFill>
                            <a:schemeClr val="dk1"/>
                          </a:solidFill>
                          <a:latin typeface="Inter"/>
                          <a:ea typeface="Inter"/>
                          <a:cs typeface="Inter"/>
                          <a:sym typeface="Inter"/>
                        </a:rPr>
                        <a:t>Share and access your data on NRP’s nodes across the world for experiments.</a:t>
                      </a:r>
                      <a:endParaRPr sz="2400"/>
                    </a:p>
                  </a:txBody>
                  <a:tcPr marL="121933" marR="121933" marT="60967" marB="60967"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1815" name="Google Shape;1815;p13"/>
          <p:cNvSpPr txBox="1"/>
          <p:nvPr/>
        </p:nvSpPr>
        <p:spPr>
          <a:xfrm>
            <a:off x="12799542" y="335990"/>
            <a:ext cx="2872828" cy="615499"/>
          </a:xfrm>
          <a:prstGeom prst="rect">
            <a:avLst/>
          </a:prstGeom>
          <a:noFill/>
          <a:ln>
            <a:noFill/>
          </a:ln>
        </p:spPr>
        <p:txBody>
          <a:bodyPr spcFirstLastPara="1" wrap="square" lIns="121900" tIns="60933" rIns="121900" bIns="60933" anchor="t" anchorCtr="0">
            <a:spAutoFit/>
          </a:bodyPr>
          <a:lstStyle/>
          <a:p>
            <a:pPr algn="ctr">
              <a:buClr>
                <a:srgbClr val="000000"/>
              </a:buClr>
              <a:buSzPts val="2400"/>
            </a:pPr>
            <a:r>
              <a:rPr lang="en-US" sz="3200" u="sng">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https://nrp.ai/</a:t>
            </a:r>
            <a:r>
              <a:rPr lang="en-US" sz="3200">
                <a:solidFill>
                  <a:srgbClr val="000000"/>
                </a:solidFill>
                <a:latin typeface="Arial"/>
                <a:ea typeface="Arial"/>
                <a:cs typeface="Arial"/>
                <a:sym typeface="Arial"/>
              </a:rPr>
              <a:t> </a:t>
            </a:r>
            <a:endParaRPr sz="2400"/>
          </a:p>
        </p:txBody>
      </p:sp>
      <p:sp>
        <p:nvSpPr>
          <p:cNvPr id="1816" name="Google Shape;1816;p13"/>
          <p:cNvSpPr txBox="1"/>
          <p:nvPr/>
        </p:nvSpPr>
        <p:spPr>
          <a:xfrm>
            <a:off x="8996584" y="1471439"/>
            <a:ext cx="6843320" cy="1272345"/>
          </a:xfrm>
          <a:prstGeom prst="rect">
            <a:avLst/>
          </a:prstGeom>
          <a:noFill/>
          <a:ln>
            <a:noFill/>
          </a:ln>
        </p:spPr>
        <p:txBody>
          <a:bodyPr spcFirstLastPara="1" wrap="square" lIns="121900" tIns="60933" rIns="121900" bIns="60933" anchor="t" anchorCtr="0">
            <a:spAutoFit/>
          </a:bodyPr>
          <a:lstStyle/>
          <a:p>
            <a:pPr algn="ctr">
              <a:buClr>
                <a:srgbClr val="000000"/>
              </a:buClr>
              <a:buSzPts val="1400"/>
            </a:pPr>
            <a:r>
              <a:rPr lang="en-US" sz="1867" b="1">
                <a:solidFill>
                  <a:srgbClr val="0070C0"/>
                </a:solidFill>
                <a:latin typeface="Arial"/>
                <a:ea typeface="Arial"/>
                <a:cs typeface="Arial"/>
                <a:sym typeface="Arial"/>
              </a:rPr>
              <a:t>Led by UC San Diego, the U Nebraska-Lincoln, and the Massachusetts Green High Performance Computing Center. Supported by NSF with resource contributions from over 50 institutions.</a:t>
            </a:r>
            <a:endParaRPr sz="2400"/>
          </a:p>
        </p:txBody>
      </p:sp>
      <p:pic>
        <p:nvPicPr>
          <p:cNvPr id="1817" name="Google Shape;1817;p13"/>
          <p:cNvPicPr preferRelativeResize="0"/>
          <p:nvPr/>
        </p:nvPicPr>
        <p:blipFill rotWithShape="1">
          <a:blip r:embed="rId5">
            <a:alphaModFix/>
          </a:blip>
          <a:srcRect/>
          <a:stretch/>
        </p:blipFill>
        <p:spPr>
          <a:xfrm>
            <a:off x="5255591" y="8221889"/>
            <a:ext cx="934156" cy="934156"/>
          </a:xfrm>
          <a:prstGeom prst="rect">
            <a:avLst/>
          </a:prstGeom>
          <a:noFill/>
          <a:ln>
            <a:noFill/>
          </a:ln>
        </p:spPr>
      </p:pic>
      <p:pic>
        <p:nvPicPr>
          <p:cNvPr id="1818" name="Google Shape;1818;p13" descr="N logo"/>
          <p:cNvPicPr preferRelativeResize="0"/>
          <p:nvPr/>
        </p:nvPicPr>
        <p:blipFill rotWithShape="1">
          <a:blip r:embed="rId6">
            <a:alphaModFix/>
          </a:blip>
          <a:srcRect/>
          <a:stretch/>
        </p:blipFill>
        <p:spPr>
          <a:xfrm>
            <a:off x="9064253" y="8196181"/>
            <a:ext cx="929631" cy="929631"/>
          </a:xfrm>
          <a:prstGeom prst="rect">
            <a:avLst/>
          </a:prstGeom>
          <a:noFill/>
          <a:ln>
            <a:noFill/>
          </a:ln>
        </p:spPr>
      </p:pic>
      <p:pic>
        <p:nvPicPr>
          <p:cNvPr id="1819" name="Google Shape;1819;p13" descr="CENIC connects California to the world. | CENIC"/>
          <p:cNvPicPr preferRelativeResize="0"/>
          <p:nvPr/>
        </p:nvPicPr>
        <p:blipFill rotWithShape="1">
          <a:blip r:embed="rId7">
            <a:alphaModFix/>
          </a:blip>
          <a:srcRect/>
          <a:stretch/>
        </p:blipFill>
        <p:spPr>
          <a:xfrm>
            <a:off x="6584085" y="8277968"/>
            <a:ext cx="821995" cy="821995"/>
          </a:xfrm>
          <a:prstGeom prst="rect">
            <a:avLst/>
          </a:prstGeom>
          <a:noFill/>
          <a:ln>
            <a:noFill/>
          </a:ln>
        </p:spPr>
      </p:pic>
      <p:pic>
        <p:nvPicPr>
          <p:cNvPr id="1820" name="Google Shape;1820;p13" descr="Massachusetts Green High Performance Computing Center"/>
          <p:cNvPicPr preferRelativeResize="0"/>
          <p:nvPr/>
        </p:nvPicPr>
        <p:blipFill rotWithShape="1">
          <a:blip r:embed="rId8">
            <a:alphaModFix/>
          </a:blip>
          <a:srcRect/>
          <a:stretch/>
        </p:blipFill>
        <p:spPr>
          <a:xfrm>
            <a:off x="7776428" y="8252120"/>
            <a:ext cx="862093" cy="873691"/>
          </a:xfrm>
          <a:prstGeom prst="rect">
            <a:avLst/>
          </a:prstGeom>
          <a:noFill/>
          <a:ln>
            <a:noFill/>
          </a:ln>
        </p:spPr>
      </p:pic>
      <p:pic>
        <p:nvPicPr>
          <p:cNvPr id="1821" name="Google Shape;1821;p13" descr="Internet2 Logo Usage Policy - Internet2"/>
          <p:cNvPicPr preferRelativeResize="0"/>
          <p:nvPr/>
        </p:nvPicPr>
        <p:blipFill rotWithShape="1">
          <a:blip r:embed="rId9">
            <a:alphaModFix/>
          </a:blip>
          <a:srcRect/>
          <a:stretch/>
        </p:blipFill>
        <p:spPr>
          <a:xfrm>
            <a:off x="10501965" y="8323308"/>
            <a:ext cx="958919" cy="731315"/>
          </a:xfrm>
          <a:prstGeom prst="rect">
            <a:avLst/>
          </a:prstGeom>
          <a:noFill/>
          <a:ln>
            <a:noFill/>
          </a:ln>
        </p:spPr>
      </p:pic>
      <p:pic>
        <p:nvPicPr>
          <p:cNvPr id="1822" name="Google Shape;1822;p13" descr="A map of the united states with blue points&#10;&#10;Description automatically generated"/>
          <p:cNvPicPr preferRelativeResize="0"/>
          <p:nvPr/>
        </p:nvPicPr>
        <p:blipFill rotWithShape="1">
          <a:blip r:embed="rId10">
            <a:alphaModFix/>
          </a:blip>
          <a:srcRect/>
          <a:stretch/>
        </p:blipFill>
        <p:spPr>
          <a:xfrm>
            <a:off x="9512555" y="2787093"/>
            <a:ext cx="6012200" cy="3496012"/>
          </a:xfrm>
          <a:prstGeom prst="rect">
            <a:avLst/>
          </a:prstGeom>
          <a:noFill/>
          <a:ln>
            <a:noFill/>
          </a:ln>
        </p:spPr>
      </p:pic>
      <p:sp>
        <p:nvSpPr>
          <p:cNvPr id="1823" name="Google Shape;1823;p13"/>
          <p:cNvSpPr txBox="1"/>
          <p:nvPr/>
        </p:nvSpPr>
        <p:spPr>
          <a:xfrm>
            <a:off x="9512555" y="6326615"/>
            <a:ext cx="6012200" cy="985023"/>
          </a:xfrm>
          <a:prstGeom prst="rect">
            <a:avLst/>
          </a:prstGeom>
          <a:noFill/>
          <a:ln>
            <a:noFill/>
          </a:ln>
        </p:spPr>
        <p:txBody>
          <a:bodyPr spcFirstLastPara="1" wrap="square" lIns="121900" tIns="60933" rIns="121900" bIns="60933" anchor="t" anchorCtr="0">
            <a:spAutoFit/>
          </a:bodyPr>
          <a:lstStyle/>
          <a:p>
            <a:pPr algn="ctr">
              <a:buClr>
                <a:srgbClr val="000000"/>
              </a:buClr>
              <a:buSzPts val="1400"/>
            </a:pPr>
            <a:r>
              <a:rPr lang="en-US" sz="1867" i="1">
                <a:solidFill>
                  <a:srgbClr val="000000"/>
                </a:solidFill>
                <a:latin typeface="Arial"/>
                <a:ea typeface="Arial"/>
                <a:cs typeface="Arial"/>
                <a:sym typeface="Arial"/>
              </a:rPr>
              <a:t>439 NRP nodes at 84 organizations, including 21 Points of Presence and 6 international sites, representing over 1,400 GPUs and 20PB of storage.</a:t>
            </a:r>
            <a:endParaRPr sz="2400"/>
          </a:p>
        </p:txBody>
      </p:sp>
      <p:sp>
        <p:nvSpPr>
          <p:cNvPr id="1824" name="Google Shape;1824;p13"/>
          <p:cNvSpPr txBox="1"/>
          <p:nvPr/>
        </p:nvSpPr>
        <p:spPr>
          <a:xfrm>
            <a:off x="206583" y="6358654"/>
            <a:ext cx="7569845" cy="1559668"/>
          </a:xfrm>
          <a:prstGeom prst="rect">
            <a:avLst/>
          </a:prstGeom>
          <a:noFill/>
          <a:ln>
            <a:noFill/>
          </a:ln>
        </p:spPr>
        <p:txBody>
          <a:bodyPr spcFirstLastPara="1" wrap="square" lIns="121900" tIns="60933" rIns="121900" bIns="60933" anchor="t" anchorCtr="0">
            <a:spAutoFit/>
          </a:bodyPr>
          <a:lstStyle/>
          <a:p>
            <a:pPr algn="ctr">
              <a:buClr>
                <a:srgbClr val="000000"/>
              </a:buClr>
              <a:buSzPts val="1400"/>
            </a:pPr>
            <a:r>
              <a:rPr lang="en-US" sz="1867" b="1">
                <a:solidFill>
                  <a:srgbClr val="0070C0"/>
                </a:solidFill>
                <a:latin typeface="Arial"/>
                <a:ea typeface="Arial"/>
                <a:cs typeface="Arial"/>
                <a:sym typeface="Arial"/>
              </a:rPr>
              <a:t>NRP users are students, educators, and researchers from 2-yr and 4-yr institutions, museums, libraries, and healthcare centers, </a:t>
            </a:r>
            <a:endParaRPr sz="2400"/>
          </a:p>
          <a:p>
            <a:pPr algn="ctr">
              <a:buClr>
                <a:srgbClr val="000000"/>
              </a:buClr>
              <a:buSzPts val="1400"/>
            </a:pPr>
            <a:endParaRPr sz="1867" b="1">
              <a:solidFill>
                <a:srgbClr val="0070C0"/>
              </a:solidFill>
              <a:latin typeface="Arial"/>
              <a:ea typeface="Arial"/>
              <a:cs typeface="Arial"/>
              <a:sym typeface="Arial"/>
            </a:endParaRPr>
          </a:p>
          <a:p>
            <a:pPr algn="ctr">
              <a:buClr>
                <a:srgbClr val="000000"/>
              </a:buClr>
              <a:buSzPts val="1400"/>
            </a:pPr>
            <a:r>
              <a:rPr lang="en-US" sz="1867" b="1">
                <a:solidFill>
                  <a:srgbClr val="0070C0"/>
                </a:solidFill>
                <a:latin typeface="Arial"/>
                <a:ea typeface="Arial"/>
                <a:cs typeface="Arial"/>
                <a:sym typeface="Arial"/>
              </a:rPr>
              <a:t>NRP offers to operate your AI equipment in your data center, thus reducing your TCO of your AI Infrastructure investment</a:t>
            </a:r>
            <a:endParaRPr sz="2400"/>
          </a:p>
        </p:txBody>
      </p:sp>
      <p:sp>
        <p:nvSpPr>
          <p:cNvPr id="1825" name="Google Shape;1825;p13"/>
          <p:cNvSpPr txBox="1"/>
          <p:nvPr/>
        </p:nvSpPr>
        <p:spPr>
          <a:xfrm>
            <a:off x="896883" y="1472416"/>
            <a:ext cx="5556005" cy="985023"/>
          </a:xfrm>
          <a:prstGeom prst="rect">
            <a:avLst/>
          </a:prstGeom>
          <a:noFill/>
          <a:ln>
            <a:noFill/>
          </a:ln>
        </p:spPr>
        <p:txBody>
          <a:bodyPr spcFirstLastPara="1" wrap="square" lIns="121900" tIns="60933" rIns="121900" bIns="60933" anchor="t" anchorCtr="0">
            <a:spAutoFit/>
          </a:bodyPr>
          <a:lstStyle/>
          <a:p>
            <a:pPr algn="ctr">
              <a:buClr>
                <a:srgbClr val="000000"/>
              </a:buClr>
              <a:buSzPts val="1400"/>
            </a:pPr>
            <a:r>
              <a:rPr lang="en-US" sz="1867" b="1">
                <a:solidFill>
                  <a:srgbClr val="0070C0"/>
                </a:solidFill>
                <a:latin typeface="Arial"/>
                <a:ea typeface="Arial"/>
                <a:cs typeface="Arial"/>
                <a:sym typeface="Arial"/>
              </a:rPr>
              <a:t>NRP provides access to cutting-edge technologies in AI, high-performance computing, data storage, and networking.</a:t>
            </a:r>
            <a:endParaRPr sz="2400"/>
          </a:p>
        </p:txBody>
      </p:sp>
      <p:sp>
        <p:nvSpPr>
          <p:cNvPr id="1826" name="Google Shape;1826;p13">
            <a:hlinkClick r:id="rId11"/>
          </p:cNvPr>
          <p:cNvSpPr txBox="1"/>
          <p:nvPr/>
        </p:nvSpPr>
        <p:spPr>
          <a:xfrm>
            <a:off x="9064252" y="7311501"/>
            <a:ext cx="6344045" cy="410379"/>
          </a:xfrm>
          <a:prstGeom prst="rect">
            <a:avLst/>
          </a:prstGeom>
          <a:noFill/>
          <a:ln>
            <a:noFill/>
          </a:ln>
        </p:spPr>
        <p:txBody>
          <a:bodyPr spcFirstLastPara="1" wrap="square" lIns="121900" tIns="60933" rIns="121900" bIns="60933" anchor="t" anchorCtr="0">
            <a:spAutoFit/>
          </a:bodyPr>
          <a:lstStyle/>
          <a:p>
            <a:pPr>
              <a:buClr>
                <a:srgbClr val="000000"/>
              </a:buClr>
              <a:buSzPts val="1400"/>
            </a:pPr>
            <a:r>
              <a:rPr lang="en-US" sz="1867" b="1">
                <a:solidFill>
                  <a:srgbClr val="0070C0"/>
                </a:solidFill>
                <a:latin typeface="Arial"/>
                <a:ea typeface="Arial"/>
                <a:cs typeface="Arial"/>
                <a:sym typeface="Arial"/>
              </a:rPr>
              <a:t>To learn more, check out our training series 9/2 – 9/30</a:t>
            </a:r>
            <a:endParaRPr sz="2400"/>
          </a:p>
        </p:txBody>
      </p:sp>
      <p:sp>
        <p:nvSpPr>
          <p:cNvPr id="1827" name="Google Shape;1827;p13"/>
          <p:cNvSpPr txBox="1"/>
          <p:nvPr/>
        </p:nvSpPr>
        <p:spPr>
          <a:xfrm>
            <a:off x="10965010" y="7670020"/>
            <a:ext cx="2695609" cy="410379"/>
          </a:xfrm>
          <a:prstGeom prst="rect">
            <a:avLst/>
          </a:prstGeom>
          <a:noFill/>
          <a:ln>
            <a:noFill/>
          </a:ln>
        </p:spPr>
        <p:txBody>
          <a:bodyPr spcFirstLastPara="1" wrap="square" lIns="121900" tIns="60933" rIns="121900" bIns="60933" anchor="t" anchorCtr="0">
            <a:spAutoFit/>
          </a:bodyPr>
          <a:lstStyle/>
          <a:p>
            <a:pPr>
              <a:buClr>
                <a:srgbClr val="000000"/>
              </a:buClr>
              <a:buSzPts val="1400"/>
            </a:pPr>
            <a:r>
              <a:rPr lang="en-US" sz="1867" b="1">
                <a:solidFill>
                  <a:srgbClr val="0070C0"/>
                </a:solidFill>
                <a:latin typeface="Arial"/>
                <a:ea typeface="Arial"/>
                <a:cs typeface="Arial"/>
                <a:sym typeface="Arial"/>
              </a:rPr>
              <a:t>https://nrp.ai/training/</a:t>
            </a:r>
            <a:endParaRPr sz="2400"/>
          </a:p>
        </p:txBody>
      </p:sp>
    </p:spTree>
    <p:extLst>
      <p:ext uri="{BB962C8B-B14F-4D97-AF65-F5344CB8AC3E}">
        <p14:creationId xmlns:p14="http://schemas.microsoft.com/office/powerpoint/2010/main" val="3456993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831"/>
        <p:cNvGrpSpPr/>
        <p:nvPr/>
      </p:nvGrpSpPr>
      <p:grpSpPr>
        <a:xfrm>
          <a:off x="0" y="0"/>
          <a:ext cx="0" cy="0"/>
          <a:chOff x="0" y="0"/>
          <a:chExt cx="0" cy="0"/>
        </a:xfrm>
      </p:grpSpPr>
      <p:sp>
        <p:nvSpPr>
          <p:cNvPr id="1832" name="Google Shape;1832;p14"/>
          <p:cNvSpPr txBox="1"/>
          <p:nvPr/>
        </p:nvSpPr>
        <p:spPr>
          <a:xfrm>
            <a:off x="5128181" y="560440"/>
            <a:ext cx="2999819" cy="697509"/>
          </a:xfrm>
          <a:prstGeom prst="rect">
            <a:avLst/>
          </a:prstGeom>
          <a:solidFill>
            <a:srgbClr val="7F7F7F"/>
          </a:solidFill>
          <a:ln>
            <a:noFill/>
          </a:ln>
        </p:spPr>
        <p:txBody>
          <a:bodyPr spcFirstLastPara="1" wrap="square" lIns="121900" tIns="60933" rIns="121900" bIns="60933" anchor="t" anchorCtr="0">
            <a:spAutoFit/>
          </a:bodyPr>
          <a:lstStyle/>
          <a:p>
            <a:pPr>
              <a:buClr>
                <a:srgbClr val="000000"/>
              </a:buClr>
              <a:buSzPts val="2800"/>
            </a:pPr>
            <a:r>
              <a:rPr lang="en-US" sz="3733" b="1">
                <a:solidFill>
                  <a:srgbClr val="DBD914"/>
                </a:solidFill>
                <a:latin typeface="Roboto"/>
                <a:ea typeface="Roboto"/>
                <a:cs typeface="Roboto"/>
                <a:sym typeface="Roboto"/>
              </a:rPr>
              <a:t>Classrooms</a:t>
            </a:r>
            <a:endParaRPr sz="2400"/>
          </a:p>
        </p:txBody>
      </p:sp>
      <p:pic>
        <p:nvPicPr>
          <p:cNvPr id="1833" name="Google Shape;1833;p14" descr="A white letter on a blue background&#10;&#10;AI-generated content may be incorrect."/>
          <p:cNvPicPr preferRelativeResize="0"/>
          <p:nvPr/>
        </p:nvPicPr>
        <p:blipFill rotWithShape="1">
          <a:blip r:embed="rId3">
            <a:alphaModFix/>
          </a:blip>
          <a:srcRect/>
          <a:stretch/>
        </p:blipFill>
        <p:spPr>
          <a:xfrm>
            <a:off x="267972" y="314223"/>
            <a:ext cx="4797363" cy="956412"/>
          </a:xfrm>
          <a:prstGeom prst="rect">
            <a:avLst/>
          </a:prstGeom>
          <a:noFill/>
          <a:ln>
            <a:noFill/>
          </a:ln>
        </p:spPr>
      </p:pic>
      <p:pic>
        <p:nvPicPr>
          <p:cNvPr id="1834" name="Google Shape;1834;p14"/>
          <p:cNvPicPr preferRelativeResize="0"/>
          <p:nvPr/>
        </p:nvPicPr>
        <p:blipFill rotWithShape="1">
          <a:blip r:embed="rId4">
            <a:alphaModFix/>
          </a:blip>
          <a:srcRect t="11853" r="11853"/>
          <a:stretch/>
        </p:blipFill>
        <p:spPr>
          <a:xfrm>
            <a:off x="12262400" y="0"/>
            <a:ext cx="3993600" cy="2640960"/>
          </a:xfrm>
          <a:prstGeom prst="rect">
            <a:avLst/>
          </a:prstGeom>
          <a:noFill/>
          <a:ln>
            <a:noFill/>
          </a:ln>
        </p:spPr>
      </p:pic>
      <p:sp>
        <p:nvSpPr>
          <p:cNvPr id="1835" name="Google Shape;1835;p14"/>
          <p:cNvSpPr txBox="1"/>
          <p:nvPr/>
        </p:nvSpPr>
        <p:spPr>
          <a:xfrm>
            <a:off x="12262400" y="2768421"/>
            <a:ext cx="3883843" cy="697701"/>
          </a:xfrm>
          <a:prstGeom prst="rect">
            <a:avLst/>
          </a:prstGeom>
          <a:noFill/>
          <a:ln>
            <a:noFill/>
          </a:ln>
        </p:spPr>
        <p:txBody>
          <a:bodyPr spcFirstLastPara="1" wrap="square" lIns="121900" tIns="60933" rIns="121900" bIns="60933" anchor="t" anchorCtr="0">
            <a:spAutoFit/>
          </a:bodyPr>
          <a:lstStyle/>
          <a:p>
            <a:pPr>
              <a:buClr>
                <a:srgbClr val="000000"/>
              </a:buClr>
              <a:buSzPts val="1400"/>
            </a:pPr>
            <a:r>
              <a:rPr lang="en-US" sz="1867">
                <a:solidFill>
                  <a:srgbClr val="0C3165"/>
                </a:solidFill>
                <a:latin typeface="Arial"/>
                <a:ea typeface="Arial"/>
                <a:cs typeface="Arial"/>
                <a:sym typeface="Arial"/>
              </a:rPr>
              <a:t>Classroom of </a:t>
            </a:r>
            <a:r>
              <a:rPr lang="en-US" sz="1867" b="1">
                <a:solidFill>
                  <a:srgbClr val="0C3165"/>
                </a:solidFill>
                <a:latin typeface="Arial"/>
                <a:ea typeface="Arial"/>
                <a:cs typeface="Arial"/>
                <a:sym typeface="Arial"/>
              </a:rPr>
              <a:t>Carl Boettiger </a:t>
            </a:r>
            <a:r>
              <a:rPr lang="en-US" sz="1867">
                <a:solidFill>
                  <a:srgbClr val="0C3165"/>
                </a:solidFill>
                <a:latin typeface="Arial"/>
                <a:ea typeface="Arial"/>
                <a:cs typeface="Arial"/>
                <a:sym typeface="Arial"/>
              </a:rPr>
              <a:t>University of California, Berkeley </a:t>
            </a:r>
            <a:endParaRPr sz="2400"/>
          </a:p>
        </p:txBody>
      </p:sp>
      <p:pic>
        <p:nvPicPr>
          <p:cNvPr id="1836" name="Google Shape;1836;p14"/>
          <p:cNvPicPr preferRelativeResize="0"/>
          <p:nvPr/>
        </p:nvPicPr>
        <p:blipFill rotWithShape="1">
          <a:blip r:embed="rId5">
            <a:alphaModFix/>
          </a:blip>
          <a:srcRect/>
          <a:stretch/>
        </p:blipFill>
        <p:spPr>
          <a:xfrm>
            <a:off x="13205" y="5045660"/>
            <a:ext cx="7151167" cy="4098341"/>
          </a:xfrm>
          <a:prstGeom prst="rect">
            <a:avLst/>
          </a:prstGeom>
          <a:noFill/>
          <a:ln w="9525" cap="flat" cmpd="sng">
            <a:solidFill>
              <a:srgbClr val="0C3165"/>
            </a:solidFill>
            <a:prstDash val="solid"/>
            <a:round/>
            <a:headEnd type="none" w="sm" len="sm"/>
            <a:tailEnd type="none" w="sm" len="sm"/>
          </a:ln>
        </p:spPr>
      </p:pic>
      <p:sp>
        <p:nvSpPr>
          <p:cNvPr id="1837" name="Google Shape;1837;p14"/>
          <p:cNvSpPr txBox="1"/>
          <p:nvPr/>
        </p:nvSpPr>
        <p:spPr>
          <a:xfrm>
            <a:off x="284344" y="3123997"/>
            <a:ext cx="8125904" cy="1477081"/>
          </a:xfrm>
          <a:prstGeom prst="rect">
            <a:avLst/>
          </a:prstGeom>
          <a:noFill/>
          <a:ln>
            <a:noFill/>
          </a:ln>
        </p:spPr>
        <p:txBody>
          <a:bodyPr spcFirstLastPara="1" wrap="square" lIns="121900" tIns="60933" rIns="121900" bIns="60933" anchor="t" anchorCtr="0">
            <a:spAutoFit/>
          </a:bodyPr>
          <a:lstStyle/>
          <a:p>
            <a:pPr marL="380990" indent="-380990">
              <a:buClr>
                <a:srgbClr val="000000"/>
              </a:buClr>
              <a:buSzPts val="2200"/>
              <a:buFont typeface="Noto Sans Symbols"/>
              <a:buChar char="❑"/>
            </a:pPr>
            <a:r>
              <a:rPr lang="en-US" sz="2933">
                <a:solidFill>
                  <a:srgbClr val="586E75"/>
                </a:solidFill>
                <a:latin typeface="Arial"/>
                <a:ea typeface="Arial"/>
                <a:cs typeface="Arial"/>
                <a:sym typeface="Arial"/>
              </a:rPr>
              <a:t>Students use Jupyter notebooks</a:t>
            </a:r>
            <a:endParaRPr sz="2933">
              <a:solidFill>
                <a:srgbClr val="586E75"/>
              </a:solidFill>
              <a:latin typeface="Arial"/>
              <a:ea typeface="Arial"/>
              <a:cs typeface="Arial"/>
              <a:sym typeface="Arial"/>
            </a:endParaRPr>
          </a:p>
          <a:p>
            <a:pPr marL="380990" indent="-380990">
              <a:buClr>
                <a:srgbClr val="000000"/>
              </a:buClr>
              <a:buSzPts val="2200"/>
              <a:buFont typeface="Noto Sans Symbols"/>
              <a:buChar char="❑"/>
            </a:pPr>
            <a:r>
              <a:rPr lang="en-US" sz="2933">
                <a:solidFill>
                  <a:srgbClr val="586E75"/>
                </a:solidFill>
                <a:latin typeface="Arial"/>
                <a:ea typeface="Arial"/>
                <a:cs typeface="Arial"/>
                <a:sym typeface="Arial"/>
              </a:rPr>
              <a:t>Wide variety of GPUs 🡪 suitable for classrooms</a:t>
            </a:r>
            <a:endParaRPr sz="2933">
              <a:solidFill>
                <a:srgbClr val="586E75"/>
              </a:solidFill>
              <a:latin typeface="Arial"/>
              <a:ea typeface="Arial"/>
              <a:cs typeface="Arial"/>
              <a:sym typeface="Arial"/>
            </a:endParaRPr>
          </a:p>
        </p:txBody>
      </p:sp>
      <p:sp>
        <p:nvSpPr>
          <p:cNvPr id="1838" name="Google Shape;1838;p14"/>
          <p:cNvSpPr txBox="1"/>
          <p:nvPr/>
        </p:nvSpPr>
        <p:spPr>
          <a:xfrm>
            <a:off x="248869" y="1636028"/>
            <a:ext cx="8231000" cy="1600384"/>
          </a:xfrm>
          <a:prstGeom prst="rect">
            <a:avLst/>
          </a:prstGeom>
          <a:noFill/>
          <a:ln>
            <a:noFill/>
          </a:ln>
        </p:spPr>
        <p:txBody>
          <a:bodyPr spcFirstLastPara="1" wrap="square" lIns="121900" tIns="60933" rIns="121900" bIns="60933" anchor="t" anchorCtr="0">
            <a:spAutoFit/>
          </a:bodyPr>
          <a:lstStyle/>
          <a:p>
            <a:pPr>
              <a:buClr>
                <a:srgbClr val="000000"/>
              </a:buClr>
              <a:buSzPts val="2400"/>
            </a:pPr>
            <a:r>
              <a:rPr lang="en-US" sz="3200" b="1">
                <a:solidFill>
                  <a:srgbClr val="586E75"/>
                </a:solidFill>
                <a:latin typeface="Arial"/>
                <a:ea typeface="Arial"/>
                <a:cs typeface="Arial"/>
                <a:sym typeface="Arial"/>
              </a:rPr>
              <a:t>NRP</a:t>
            </a:r>
            <a:r>
              <a:rPr lang="en-US" sz="3200">
                <a:solidFill>
                  <a:srgbClr val="586E75"/>
                </a:solidFill>
                <a:latin typeface="Arial"/>
                <a:ea typeface="Arial"/>
                <a:cs typeface="Arial"/>
                <a:sym typeface="Arial"/>
              </a:rPr>
              <a:t> is a platform for collaborative innovation</a:t>
            </a:r>
            <a:endParaRPr sz="2400"/>
          </a:p>
          <a:p>
            <a:pPr marL="380990" indent="-380990">
              <a:buClr>
                <a:srgbClr val="000000"/>
              </a:buClr>
              <a:buSzPts val="2400"/>
              <a:buFont typeface="Courier New"/>
              <a:buChar char="o"/>
            </a:pPr>
            <a:r>
              <a:rPr lang="en-US" sz="3200" b="1">
                <a:solidFill>
                  <a:srgbClr val="C55A11"/>
                </a:solidFill>
                <a:latin typeface="Arial"/>
                <a:ea typeface="Arial"/>
                <a:cs typeface="Arial"/>
                <a:sym typeface="Arial"/>
              </a:rPr>
              <a:t>Shared</a:t>
            </a:r>
            <a:r>
              <a:rPr lang="en-US" sz="3200">
                <a:solidFill>
                  <a:srgbClr val="586E75"/>
                </a:solidFill>
                <a:latin typeface="Arial"/>
                <a:ea typeface="Arial"/>
                <a:cs typeface="Arial"/>
                <a:sym typeface="Arial"/>
              </a:rPr>
              <a:t> hardware, software and models </a:t>
            </a:r>
            <a:endParaRPr sz="3200">
              <a:solidFill>
                <a:srgbClr val="000000"/>
              </a:solidFill>
              <a:latin typeface="Arial"/>
              <a:ea typeface="Arial"/>
              <a:cs typeface="Arial"/>
              <a:sym typeface="Arial"/>
            </a:endParaRPr>
          </a:p>
        </p:txBody>
      </p:sp>
      <p:sp>
        <p:nvSpPr>
          <p:cNvPr id="1839" name="Google Shape;1839;p14"/>
          <p:cNvSpPr txBox="1"/>
          <p:nvPr/>
        </p:nvSpPr>
        <p:spPr>
          <a:xfrm>
            <a:off x="12429987" y="3445743"/>
            <a:ext cx="3716256" cy="985023"/>
          </a:xfrm>
          <a:prstGeom prst="rect">
            <a:avLst/>
          </a:prstGeom>
          <a:noFill/>
          <a:ln>
            <a:noFill/>
          </a:ln>
        </p:spPr>
        <p:txBody>
          <a:bodyPr spcFirstLastPara="1" wrap="square" lIns="121900" tIns="60933" rIns="121900" bIns="60933" anchor="t" anchorCtr="0">
            <a:spAutoFit/>
          </a:bodyPr>
          <a:lstStyle/>
          <a:p>
            <a:pPr marL="380990" indent="-380990">
              <a:buClr>
                <a:srgbClr val="000000"/>
              </a:buClr>
              <a:buSzPts val="1400"/>
              <a:buFont typeface="Courier New"/>
              <a:buChar char="o"/>
            </a:pPr>
            <a:r>
              <a:rPr lang="en-US" sz="1867">
                <a:solidFill>
                  <a:srgbClr val="0C3165"/>
                </a:solidFill>
                <a:latin typeface="Arial"/>
                <a:ea typeface="Arial"/>
                <a:cs typeface="Arial"/>
                <a:sym typeface="Arial"/>
              </a:rPr>
              <a:t>122 students</a:t>
            </a:r>
            <a:endParaRPr sz="2400"/>
          </a:p>
          <a:p>
            <a:pPr marL="380990" indent="-380990">
              <a:buClr>
                <a:srgbClr val="000000"/>
              </a:buClr>
              <a:buSzPts val="1400"/>
              <a:buFont typeface="Courier New"/>
              <a:buChar char="o"/>
            </a:pPr>
            <a:r>
              <a:rPr lang="en-US" sz="1867">
                <a:solidFill>
                  <a:srgbClr val="0C3165"/>
                </a:solidFill>
                <a:latin typeface="Arial"/>
                <a:ea typeface="Arial"/>
                <a:cs typeface="Arial"/>
                <a:sym typeface="Arial"/>
              </a:rPr>
              <a:t>Active learning classroom (NAIRR240249)</a:t>
            </a:r>
            <a:endParaRPr sz="2400"/>
          </a:p>
        </p:txBody>
      </p:sp>
      <p:sp>
        <p:nvSpPr>
          <p:cNvPr id="1840" name="Google Shape;1840;p14"/>
          <p:cNvSpPr txBox="1"/>
          <p:nvPr/>
        </p:nvSpPr>
        <p:spPr>
          <a:xfrm>
            <a:off x="8088799" y="4563010"/>
            <a:ext cx="7459691" cy="2996087"/>
          </a:xfrm>
          <a:prstGeom prst="rect">
            <a:avLst/>
          </a:prstGeom>
          <a:noFill/>
          <a:ln>
            <a:noFill/>
          </a:ln>
        </p:spPr>
        <p:txBody>
          <a:bodyPr spcFirstLastPara="1" wrap="square" lIns="121900" tIns="60933" rIns="121900" bIns="60933" anchor="t" anchorCtr="0">
            <a:spAutoFit/>
          </a:bodyPr>
          <a:lstStyle/>
          <a:p>
            <a:pPr>
              <a:buClr>
                <a:srgbClr val="000000"/>
              </a:buClr>
              <a:buSzPts val="2000"/>
            </a:pPr>
            <a:r>
              <a:rPr lang="en-US" sz="2667" b="1">
                <a:solidFill>
                  <a:srgbClr val="0C3165"/>
                </a:solidFill>
                <a:latin typeface="Arial"/>
                <a:ea typeface="Arial"/>
                <a:cs typeface="Arial"/>
                <a:sym typeface="Arial"/>
              </a:rPr>
              <a:t>Preparing students for the AI-driven future</a:t>
            </a:r>
            <a:endParaRPr sz="2400"/>
          </a:p>
          <a:p>
            <a:pPr marL="380990" indent="-380990">
              <a:buClr>
                <a:srgbClr val="000000"/>
              </a:buClr>
              <a:buSzPts val="2000"/>
              <a:buFont typeface="Courier New"/>
              <a:buChar char="o"/>
            </a:pPr>
            <a:r>
              <a:rPr lang="en-US" sz="2667">
                <a:solidFill>
                  <a:srgbClr val="586E75"/>
                </a:solidFill>
                <a:latin typeface="Arial"/>
                <a:ea typeface="Arial"/>
                <a:cs typeface="Arial"/>
                <a:sym typeface="Arial"/>
              </a:rPr>
              <a:t>Hosting open LLM models locally </a:t>
            </a:r>
            <a:endParaRPr sz="2400"/>
          </a:p>
          <a:p>
            <a:pPr>
              <a:buClr>
                <a:srgbClr val="000000"/>
              </a:buClr>
              <a:buSzPts val="2000"/>
            </a:pPr>
            <a:r>
              <a:rPr lang="en-US" sz="2667">
                <a:solidFill>
                  <a:srgbClr val="586E75"/>
                </a:solidFill>
                <a:latin typeface="Arial"/>
                <a:ea typeface="Arial"/>
                <a:cs typeface="Arial"/>
                <a:sym typeface="Arial"/>
              </a:rPr>
              <a:t>      🡪 ensures data security and privacy</a:t>
            </a:r>
            <a:endParaRPr sz="1867">
              <a:solidFill>
                <a:srgbClr val="000000"/>
              </a:solidFill>
              <a:latin typeface="Arial"/>
              <a:ea typeface="Arial"/>
              <a:cs typeface="Arial"/>
              <a:sym typeface="Arial"/>
            </a:endParaRPr>
          </a:p>
          <a:p>
            <a:pPr marL="380990" indent="-380990">
              <a:buClr>
                <a:srgbClr val="000000"/>
              </a:buClr>
              <a:buSzPts val="2000"/>
              <a:buFont typeface="Courier New"/>
              <a:buChar char="o"/>
            </a:pPr>
            <a:r>
              <a:rPr lang="en-US" sz="2667">
                <a:solidFill>
                  <a:srgbClr val="586E75"/>
                </a:solidFill>
                <a:latin typeface="Arial"/>
                <a:ea typeface="Arial"/>
                <a:cs typeface="Arial"/>
                <a:sym typeface="Arial"/>
              </a:rPr>
              <a:t>Integrated AI with Jupyter notebook </a:t>
            </a:r>
            <a:endParaRPr sz="2400"/>
          </a:p>
          <a:p>
            <a:pPr>
              <a:buClr>
                <a:srgbClr val="000000"/>
              </a:buClr>
              <a:buSzPts val="2000"/>
            </a:pPr>
            <a:r>
              <a:rPr lang="en-US" sz="2667">
                <a:solidFill>
                  <a:srgbClr val="586E75"/>
                </a:solidFill>
                <a:latin typeface="Arial"/>
                <a:ea typeface="Arial"/>
                <a:cs typeface="Arial"/>
                <a:sym typeface="Arial"/>
              </a:rPr>
              <a:t>      🡪 code assistant</a:t>
            </a:r>
            <a:endParaRPr sz="2667">
              <a:solidFill>
                <a:srgbClr val="586E75"/>
              </a:solidFill>
              <a:latin typeface="Arial"/>
              <a:ea typeface="Arial"/>
              <a:cs typeface="Arial"/>
              <a:sym typeface="Arial"/>
            </a:endParaRPr>
          </a:p>
          <a:p>
            <a:pPr marL="380990" indent="-380990">
              <a:buClr>
                <a:srgbClr val="000000"/>
              </a:buClr>
              <a:buSzPts val="2000"/>
              <a:buFont typeface="Courier New"/>
              <a:buChar char="o"/>
            </a:pPr>
            <a:r>
              <a:rPr lang="en-US" sz="2667">
                <a:solidFill>
                  <a:srgbClr val="586E75"/>
                </a:solidFill>
                <a:latin typeface="Arial"/>
                <a:ea typeface="Arial"/>
                <a:cs typeface="Arial"/>
                <a:sym typeface="Arial"/>
              </a:rPr>
              <a:t>Enables students and researchers to easily build applications using LLMs</a:t>
            </a:r>
            <a:endParaRPr sz="2667">
              <a:solidFill>
                <a:srgbClr val="586E75"/>
              </a:solidFill>
              <a:latin typeface="Arial"/>
              <a:ea typeface="Arial"/>
              <a:cs typeface="Arial"/>
              <a:sym typeface="Arial"/>
            </a:endParaRPr>
          </a:p>
        </p:txBody>
      </p:sp>
      <p:sp>
        <p:nvSpPr>
          <p:cNvPr id="1841" name="Google Shape;1841;p14"/>
          <p:cNvSpPr txBox="1"/>
          <p:nvPr/>
        </p:nvSpPr>
        <p:spPr>
          <a:xfrm>
            <a:off x="197203" y="4548143"/>
            <a:ext cx="6821844" cy="943922"/>
          </a:xfrm>
          <a:prstGeom prst="rect">
            <a:avLst/>
          </a:prstGeom>
          <a:solidFill>
            <a:srgbClr val="F2F2F2"/>
          </a:solidFill>
          <a:ln>
            <a:noFill/>
          </a:ln>
        </p:spPr>
        <p:txBody>
          <a:bodyPr spcFirstLastPara="1" wrap="square" lIns="121900" tIns="60933" rIns="121900" bIns="60933" anchor="t" anchorCtr="0">
            <a:spAutoFit/>
          </a:bodyPr>
          <a:lstStyle/>
          <a:p>
            <a:pPr>
              <a:buClr>
                <a:srgbClr val="000000"/>
              </a:buClr>
              <a:buSzPts val="2000"/>
            </a:pPr>
            <a:r>
              <a:rPr lang="en-US" sz="2667" b="1">
                <a:solidFill>
                  <a:srgbClr val="0C3165"/>
                </a:solidFill>
                <a:latin typeface="Arial"/>
                <a:ea typeface="Arial"/>
                <a:cs typeface="Arial"/>
                <a:sym typeface="Arial"/>
              </a:rPr>
              <a:t>Coding with Large Language Models (LLM)</a:t>
            </a:r>
            <a:endParaRPr sz="2400"/>
          </a:p>
        </p:txBody>
      </p:sp>
      <p:sp>
        <p:nvSpPr>
          <p:cNvPr id="1842" name="Google Shape;1842;p14"/>
          <p:cNvSpPr txBox="1"/>
          <p:nvPr/>
        </p:nvSpPr>
        <p:spPr>
          <a:xfrm>
            <a:off x="8609662" y="1743961"/>
            <a:ext cx="2983745" cy="1600384"/>
          </a:xfrm>
          <a:prstGeom prst="rect">
            <a:avLst/>
          </a:prstGeom>
          <a:noFill/>
          <a:ln w="9525" cap="flat" cmpd="sng">
            <a:solidFill>
              <a:srgbClr val="0C3165"/>
            </a:solidFill>
            <a:prstDash val="solid"/>
            <a:round/>
            <a:headEnd type="none" w="sm" len="sm"/>
            <a:tailEnd type="none" w="sm" len="sm"/>
          </a:ln>
        </p:spPr>
        <p:txBody>
          <a:bodyPr spcFirstLastPara="1" wrap="square" lIns="121900" tIns="60933" rIns="121900" bIns="60933" anchor="t" anchorCtr="0">
            <a:spAutoFit/>
          </a:bodyPr>
          <a:lstStyle/>
          <a:p>
            <a:pPr algn="ctr">
              <a:buClr>
                <a:srgbClr val="000000"/>
              </a:buClr>
              <a:buSzPts val="2400"/>
            </a:pPr>
            <a:r>
              <a:rPr lang="en-US" sz="3200">
                <a:solidFill>
                  <a:srgbClr val="0C3165"/>
                </a:solidFill>
                <a:latin typeface="Arial"/>
                <a:ea typeface="Arial"/>
                <a:cs typeface="Arial"/>
                <a:sym typeface="Arial"/>
              </a:rPr>
              <a:t>Supporting</a:t>
            </a:r>
            <a:br>
              <a:rPr lang="en-US" sz="3200">
                <a:solidFill>
                  <a:srgbClr val="0C3165"/>
                </a:solidFill>
                <a:latin typeface="Arial"/>
                <a:ea typeface="Arial"/>
                <a:cs typeface="Arial"/>
                <a:sym typeface="Arial"/>
              </a:rPr>
            </a:br>
            <a:r>
              <a:rPr lang="en-US" sz="3200" b="1">
                <a:solidFill>
                  <a:srgbClr val="0C3165"/>
                </a:solidFill>
                <a:latin typeface="Roboto"/>
                <a:ea typeface="Roboto"/>
                <a:cs typeface="Roboto"/>
                <a:sym typeface="Roboto"/>
              </a:rPr>
              <a:t>15 NAIRR Pilot </a:t>
            </a:r>
            <a:r>
              <a:rPr lang="en-US" sz="3200" b="1">
                <a:solidFill>
                  <a:srgbClr val="9A9A15"/>
                </a:solidFill>
                <a:latin typeface="Roboto"/>
                <a:ea typeface="Roboto"/>
                <a:cs typeface="Roboto"/>
                <a:sym typeface="Roboto"/>
              </a:rPr>
              <a:t>Classrooms</a:t>
            </a:r>
            <a:endParaRPr sz="2400"/>
          </a:p>
        </p:txBody>
      </p:sp>
      <p:pic>
        <p:nvPicPr>
          <p:cNvPr id="1843" name="Google Shape;1843;p14" descr="A black and white sign with white text&#10;&#10;AI-generated content may be incorrect."/>
          <p:cNvPicPr preferRelativeResize="0"/>
          <p:nvPr/>
        </p:nvPicPr>
        <p:blipFill rotWithShape="1">
          <a:blip r:embed="rId6">
            <a:alphaModFix/>
          </a:blip>
          <a:srcRect/>
          <a:stretch/>
        </p:blipFill>
        <p:spPr>
          <a:xfrm>
            <a:off x="8543326" y="671764"/>
            <a:ext cx="3181121" cy="586301"/>
          </a:xfrm>
          <a:prstGeom prst="rect">
            <a:avLst/>
          </a:prstGeom>
          <a:noFill/>
          <a:ln>
            <a:noFill/>
          </a:ln>
        </p:spPr>
      </p:pic>
      <p:sp>
        <p:nvSpPr>
          <p:cNvPr id="1844" name="Google Shape;1844;p14"/>
          <p:cNvSpPr txBox="1"/>
          <p:nvPr/>
        </p:nvSpPr>
        <p:spPr>
          <a:xfrm>
            <a:off x="7544365" y="7483637"/>
            <a:ext cx="8278828" cy="779711"/>
          </a:xfrm>
          <a:prstGeom prst="rect">
            <a:avLst/>
          </a:prstGeom>
          <a:noFill/>
          <a:ln>
            <a:noFill/>
          </a:ln>
        </p:spPr>
        <p:txBody>
          <a:bodyPr spcFirstLastPara="1" wrap="square" lIns="121900" tIns="60933" rIns="121900" bIns="60933" anchor="t" anchorCtr="0">
            <a:spAutoFit/>
          </a:bodyPr>
          <a:lstStyle/>
          <a:p>
            <a:pPr>
              <a:buClr>
                <a:srgbClr val="000000"/>
              </a:buClr>
              <a:buSzPts val="1400"/>
            </a:pPr>
            <a:r>
              <a:rPr lang="en-US" sz="1867" b="1">
                <a:solidFill>
                  <a:srgbClr val="31333F"/>
                </a:solidFill>
                <a:latin typeface="Arial"/>
                <a:ea typeface="Arial"/>
                <a:cs typeface="Arial"/>
                <a:sym typeface="Arial"/>
              </a:rPr>
              <a:t>CA 30x30 Planning &amp; Assessment Prototype using NRP LLMs</a:t>
            </a:r>
            <a:endParaRPr sz="2400">
              <a:solidFill>
                <a:srgbClr val="586E75"/>
              </a:solidFill>
              <a:latin typeface="Arial"/>
              <a:ea typeface="Arial"/>
              <a:cs typeface="Arial"/>
              <a:sym typeface="Arial"/>
            </a:endParaRPr>
          </a:p>
          <a:p>
            <a:pPr>
              <a:buClr>
                <a:srgbClr val="000000"/>
              </a:buClr>
              <a:buSzPts val="1800"/>
            </a:pPr>
            <a:r>
              <a:rPr lang="en-US" sz="2400">
                <a:solidFill>
                  <a:srgbClr val="586E75"/>
                </a:solidFill>
                <a:latin typeface="Arial"/>
                <a:ea typeface="Arial"/>
                <a:cs typeface="Arial"/>
                <a:sym typeface="Arial"/>
              </a:rPr>
              <a:t>https://huggingface.co/spaces/boettiger-lab/ca-30x30</a:t>
            </a:r>
            <a:endParaRPr sz="2400">
              <a:solidFill>
                <a:srgbClr val="586E75"/>
              </a:solidFill>
              <a:latin typeface="Arial"/>
              <a:ea typeface="Arial"/>
              <a:cs typeface="Arial"/>
              <a:sym typeface="Arial"/>
            </a:endParaRPr>
          </a:p>
        </p:txBody>
      </p:sp>
    </p:spTree>
    <p:extLst>
      <p:ext uri="{BB962C8B-B14F-4D97-AF65-F5344CB8AC3E}">
        <p14:creationId xmlns:p14="http://schemas.microsoft.com/office/powerpoint/2010/main" val="25024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879"/>
        <p:cNvGrpSpPr/>
        <p:nvPr/>
      </p:nvGrpSpPr>
      <p:grpSpPr>
        <a:xfrm>
          <a:off x="0" y="0"/>
          <a:ext cx="0" cy="0"/>
          <a:chOff x="0" y="0"/>
          <a:chExt cx="0" cy="0"/>
        </a:xfrm>
      </p:grpSpPr>
      <p:sp>
        <p:nvSpPr>
          <p:cNvPr id="1880" name="Google Shape;1880;p18"/>
          <p:cNvSpPr txBox="1">
            <a:spLocks noGrp="1"/>
          </p:cNvSpPr>
          <p:nvPr>
            <p:ph type="title"/>
          </p:nvPr>
        </p:nvSpPr>
        <p:spPr>
          <a:xfrm>
            <a:off x="459383" y="41952"/>
            <a:ext cx="14020800" cy="1767417"/>
          </a:xfrm>
          <a:prstGeom prst="rect">
            <a:avLst/>
          </a:prstGeom>
          <a:noFill/>
          <a:ln>
            <a:noFill/>
          </a:ln>
        </p:spPr>
        <p:txBody>
          <a:bodyPr spcFirstLastPara="1" wrap="square" lIns="121900" tIns="60933" rIns="121900" bIns="60933" anchor="t" anchorCtr="0">
            <a:noAutofit/>
          </a:bodyPr>
          <a:lstStyle/>
          <a:p>
            <a:pPr rtl="0">
              <a:buSzPts val="2800"/>
            </a:pPr>
            <a:r>
              <a:rPr lang="en-US" sz="3733"/>
              <a:t>When it all works together… </a:t>
            </a:r>
            <a:br>
              <a:rPr lang="en-US" sz="4267" b="1"/>
            </a:br>
            <a:r>
              <a:rPr lang="en-US" sz="4267" b="1"/>
              <a:t>	</a:t>
            </a:r>
            <a:r>
              <a:rPr lang="en-US" sz="4800" b="1">
                <a:latin typeface="Open Sans"/>
                <a:ea typeface="Open Sans"/>
                <a:cs typeface="Open Sans"/>
                <a:sym typeface="Open Sans"/>
              </a:rPr>
              <a:t>Dynamic CI discovery pathways at scale</a:t>
            </a:r>
            <a:endParaRPr sz="4267" b="1">
              <a:latin typeface="Open Sans"/>
              <a:ea typeface="Open Sans"/>
              <a:cs typeface="Open Sans"/>
              <a:sym typeface="Open Sans"/>
            </a:endParaRPr>
          </a:p>
        </p:txBody>
      </p:sp>
      <p:sp>
        <p:nvSpPr>
          <p:cNvPr id="1881" name="Google Shape;1881;p18"/>
          <p:cNvSpPr txBox="1">
            <a:spLocks noGrp="1"/>
          </p:cNvSpPr>
          <p:nvPr>
            <p:ph type="sldNum" idx="12"/>
          </p:nvPr>
        </p:nvSpPr>
        <p:spPr>
          <a:xfrm>
            <a:off x="11988800" y="8475134"/>
            <a:ext cx="3657600" cy="486833"/>
          </a:xfrm>
          <a:prstGeom prst="rect">
            <a:avLst/>
          </a:prstGeom>
          <a:noFill/>
          <a:ln>
            <a:noFill/>
          </a:ln>
        </p:spPr>
        <p:txBody>
          <a:bodyPr spcFirstLastPara="1" wrap="square" lIns="121900" tIns="60933" rIns="121900" bIns="60933" anchor="ctr" anchorCtr="0">
            <a:noAutofit/>
          </a:bodyPr>
          <a:lstStyle/>
          <a:p>
            <a:pPr>
              <a:buClr>
                <a:srgbClr val="888888"/>
              </a:buClr>
              <a:buSzPts val="1200"/>
            </a:pPr>
            <a:fld id="{00000000-1234-1234-1234-123412341234}" type="slidenum">
              <a:rPr lang="en-US" sz="1600">
                <a:solidFill>
                  <a:srgbClr val="888888"/>
                </a:solidFill>
                <a:latin typeface="Calibri"/>
                <a:ea typeface="Calibri"/>
                <a:cs typeface="Calibri"/>
                <a:sym typeface="Calibri"/>
              </a:rPr>
              <a:pPr>
                <a:buClr>
                  <a:srgbClr val="888888"/>
                </a:buClr>
                <a:buSzPts val="1200"/>
              </a:pPr>
              <a:t>27</a:t>
            </a:fld>
            <a:endParaRPr sz="1600">
              <a:solidFill>
                <a:srgbClr val="888888"/>
              </a:solidFill>
              <a:latin typeface="Calibri"/>
              <a:ea typeface="Calibri"/>
              <a:cs typeface="Calibri"/>
              <a:sym typeface="Calibri"/>
            </a:endParaRPr>
          </a:p>
        </p:txBody>
      </p:sp>
      <p:sp>
        <p:nvSpPr>
          <p:cNvPr id="1882" name="Google Shape;1882;p18"/>
          <p:cNvSpPr/>
          <p:nvPr/>
        </p:nvSpPr>
        <p:spPr>
          <a:xfrm rot="10800000" flipH="1">
            <a:off x="1821648" y="4146735"/>
            <a:ext cx="10675944" cy="3396636"/>
          </a:xfrm>
          <a:prstGeom prst="bentArrow">
            <a:avLst>
              <a:gd name="adj1" fmla="val 15196"/>
              <a:gd name="adj2" fmla="val 13023"/>
              <a:gd name="adj3" fmla="val 17336"/>
              <a:gd name="adj4" fmla="val 43750"/>
            </a:avLst>
          </a:prstGeom>
          <a:solidFill>
            <a:srgbClr val="FF9999"/>
          </a:solidFill>
          <a:ln>
            <a:noFill/>
          </a:ln>
        </p:spPr>
        <p:txBody>
          <a:bodyPr spcFirstLastPara="1" wrap="square" lIns="121900" tIns="60933" rIns="121900" bIns="60933" anchor="ctr" anchorCtr="0">
            <a:noAutofit/>
          </a:bodyPr>
          <a:lstStyle/>
          <a:p>
            <a:pPr algn="ctr">
              <a:buClr>
                <a:schemeClr val="lt1"/>
              </a:buClr>
              <a:buSzPts val="1631"/>
            </a:pPr>
            <a:endParaRPr sz="2175">
              <a:solidFill>
                <a:srgbClr val="000000"/>
              </a:solidFill>
              <a:latin typeface="Calibri"/>
              <a:ea typeface="Calibri"/>
              <a:cs typeface="Calibri"/>
              <a:sym typeface="Calibri"/>
            </a:endParaRPr>
          </a:p>
        </p:txBody>
      </p:sp>
      <p:sp>
        <p:nvSpPr>
          <p:cNvPr id="1883" name="Google Shape;1883;p18"/>
          <p:cNvSpPr txBox="1"/>
          <p:nvPr/>
        </p:nvSpPr>
        <p:spPr>
          <a:xfrm>
            <a:off x="2587193" y="1516789"/>
            <a:ext cx="12268809" cy="627359"/>
          </a:xfrm>
          <a:prstGeom prst="rect">
            <a:avLst/>
          </a:prstGeom>
          <a:noFill/>
          <a:ln>
            <a:noFill/>
          </a:ln>
        </p:spPr>
        <p:txBody>
          <a:bodyPr spcFirstLastPara="1" wrap="square" lIns="162533" tIns="81267" rIns="162533" bIns="81267" anchor="ctr" anchorCtr="0">
            <a:noAutofit/>
          </a:bodyPr>
          <a:lstStyle/>
          <a:p>
            <a:pPr algn="ctr">
              <a:buClr>
                <a:srgbClr val="000000"/>
              </a:buClr>
              <a:buSzPts val="2000"/>
            </a:pPr>
            <a:r>
              <a:rPr lang="en-US" sz="2667" i="1">
                <a:solidFill>
                  <a:srgbClr val="000000"/>
                </a:solidFill>
                <a:latin typeface="Calibri"/>
                <a:ea typeface="Calibri"/>
                <a:cs typeface="Calibri"/>
                <a:sym typeface="Calibri"/>
              </a:rPr>
              <a:t>Gravitational wave detection enabled by NSF investments across the CI ecosystem</a:t>
            </a:r>
            <a:endParaRPr sz="2400"/>
          </a:p>
        </p:txBody>
      </p:sp>
      <p:pic>
        <p:nvPicPr>
          <p:cNvPr id="1884" name="Google Shape;1884;p18"/>
          <p:cNvPicPr preferRelativeResize="0"/>
          <p:nvPr/>
        </p:nvPicPr>
        <p:blipFill rotWithShape="1">
          <a:blip r:embed="rId3">
            <a:alphaModFix/>
          </a:blip>
          <a:srcRect/>
          <a:stretch/>
        </p:blipFill>
        <p:spPr>
          <a:xfrm>
            <a:off x="12619512" y="6166602"/>
            <a:ext cx="2793253" cy="1866521"/>
          </a:xfrm>
          <a:prstGeom prst="rect">
            <a:avLst/>
          </a:prstGeom>
          <a:noFill/>
          <a:ln>
            <a:noFill/>
          </a:ln>
        </p:spPr>
      </p:pic>
      <p:pic>
        <p:nvPicPr>
          <p:cNvPr id="1885" name="Google Shape;1885;p18" descr="https://pegasus.isi.edu/wordpress/wp-content/uploads/2016/02/advanced_ligo_pycbc-1.png"/>
          <p:cNvPicPr preferRelativeResize="0"/>
          <p:nvPr/>
        </p:nvPicPr>
        <p:blipFill rotWithShape="1">
          <a:blip r:embed="rId4">
            <a:alphaModFix/>
          </a:blip>
          <a:srcRect/>
          <a:stretch/>
        </p:blipFill>
        <p:spPr>
          <a:xfrm>
            <a:off x="876814" y="5725555"/>
            <a:ext cx="1300271" cy="1282364"/>
          </a:xfrm>
          <a:prstGeom prst="rect">
            <a:avLst/>
          </a:prstGeom>
          <a:noFill/>
          <a:ln w="9525" cap="flat" cmpd="sng">
            <a:solidFill>
              <a:srgbClr val="0B141B"/>
            </a:solidFill>
            <a:prstDash val="solid"/>
            <a:round/>
            <a:headEnd type="none" w="sm" len="sm"/>
            <a:tailEnd type="none" w="sm" len="sm"/>
          </a:ln>
        </p:spPr>
      </p:pic>
      <p:sp>
        <p:nvSpPr>
          <p:cNvPr id="1886" name="Google Shape;1886;p18"/>
          <p:cNvSpPr/>
          <p:nvPr/>
        </p:nvSpPr>
        <p:spPr>
          <a:xfrm>
            <a:off x="4560774" y="2362393"/>
            <a:ext cx="10482361" cy="3614653"/>
          </a:xfrm>
          <a:prstGeom prst="rect">
            <a:avLst/>
          </a:prstGeom>
          <a:noFill/>
          <a:ln>
            <a:noFill/>
          </a:ln>
        </p:spPr>
        <p:txBody>
          <a:bodyPr spcFirstLastPara="1" wrap="square" lIns="121900" tIns="60933" rIns="121900" bIns="60933" anchor="t" anchorCtr="0">
            <a:spAutoFit/>
          </a:bodyPr>
          <a:lstStyle/>
          <a:p>
            <a:pPr marL="257158" indent="-257158">
              <a:lnSpc>
                <a:spcPct val="107000"/>
              </a:lnSpc>
              <a:buClr>
                <a:srgbClr val="000000"/>
              </a:buClr>
              <a:buSzPts val="1800"/>
              <a:buFont typeface="Noto Sans Symbols"/>
              <a:buChar char="✔"/>
            </a:pPr>
            <a:r>
              <a:rPr lang="en-US" sz="2400" b="1">
                <a:solidFill>
                  <a:srgbClr val="000000"/>
                </a:solidFill>
                <a:latin typeface="Calibri"/>
                <a:ea typeface="Calibri"/>
                <a:cs typeface="Calibri"/>
                <a:sym typeface="Calibri"/>
              </a:rPr>
              <a:t>Researcher access to sustained Advanced Computing resources</a:t>
            </a:r>
            <a:endParaRPr sz="2400"/>
          </a:p>
          <a:p>
            <a:pPr marL="382166" lvl="1" indent="-125008">
              <a:lnSpc>
                <a:spcPct val="107000"/>
              </a:lnSpc>
              <a:buClr>
                <a:srgbClr val="000000"/>
              </a:buClr>
              <a:buSzPts val="1400"/>
              <a:buFont typeface="Arial"/>
              <a:buChar char="•"/>
            </a:pPr>
            <a:r>
              <a:rPr lang="en-US" sz="1867">
                <a:solidFill>
                  <a:srgbClr val="000000"/>
                </a:solidFill>
                <a:latin typeface="Calibri"/>
                <a:ea typeface="Calibri"/>
                <a:cs typeface="Calibri"/>
                <a:sym typeface="Calibri"/>
              </a:rPr>
              <a:t>New intensive simulations of relativity and magnetohydrodynamics. Massive, parallel event searches and validation (100,000 models). </a:t>
            </a:r>
            <a:endParaRPr sz="2400"/>
          </a:p>
          <a:p>
            <a:pPr marL="382166" lvl="1" indent="-125008">
              <a:lnSpc>
                <a:spcPct val="107000"/>
              </a:lnSpc>
              <a:buClr>
                <a:srgbClr val="000000"/>
              </a:buClr>
              <a:buSzPts val="1400"/>
              <a:buFont typeface="Arial"/>
              <a:buChar char="•"/>
            </a:pPr>
            <a:r>
              <a:rPr lang="en-US" sz="1867">
                <a:solidFill>
                  <a:srgbClr val="000000"/>
                </a:solidFill>
                <a:latin typeface="Calibri"/>
                <a:ea typeface="Calibri"/>
                <a:cs typeface="Calibri"/>
                <a:sym typeface="Calibri"/>
              </a:rPr>
              <a:t>Advanced computing resources and services sponsored by NSF, DOE, and commercial cloud services.</a:t>
            </a:r>
            <a:endParaRPr sz="2400"/>
          </a:p>
          <a:p>
            <a:pPr marL="257158" indent="-257158">
              <a:lnSpc>
                <a:spcPct val="107000"/>
              </a:lnSpc>
              <a:spcBef>
                <a:spcPts val="563"/>
              </a:spcBef>
              <a:buClr>
                <a:srgbClr val="000000"/>
              </a:buClr>
              <a:buSzPts val="1800"/>
              <a:buFont typeface="Noto Sans Symbols"/>
              <a:buChar char="✔"/>
            </a:pPr>
            <a:r>
              <a:rPr lang="en-US" sz="2400" b="1">
                <a:solidFill>
                  <a:srgbClr val="000000"/>
                </a:solidFill>
                <a:latin typeface="Calibri"/>
                <a:ea typeface="Calibri"/>
                <a:cs typeface="Calibri"/>
                <a:sym typeface="Calibri"/>
              </a:rPr>
              <a:t>Interoperable Networking, Data Transfer, &amp; Workflow Systems</a:t>
            </a:r>
            <a:endParaRPr sz="2400">
              <a:solidFill>
                <a:srgbClr val="000000"/>
              </a:solidFill>
              <a:latin typeface="Calibri"/>
              <a:ea typeface="Calibri"/>
              <a:cs typeface="Calibri"/>
              <a:sym typeface="Calibri"/>
            </a:endParaRPr>
          </a:p>
          <a:p>
            <a:pPr marL="382166" lvl="1" indent="-125008">
              <a:lnSpc>
                <a:spcPct val="107000"/>
              </a:lnSpc>
              <a:buClr>
                <a:srgbClr val="000000"/>
              </a:buClr>
              <a:buSzPts val="1400"/>
              <a:buFont typeface="Arial"/>
              <a:buChar char="•"/>
            </a:pPr>
            <a:r>
              <a:rPr lang="en-US" sz="1867">
                <a:solidFill>
                  <a:srgbClr val="000000"/>
                </a:solidFill>
                <a:latin typeface="Calibri"/>
                <a:ea typeface="Calibri"/>
                <a:cs typeface="Calibri"/>
                <a:sym typeface="Calibri"/>
              </a:rPr>
              <a:t>Pegasus, HTCondor software on PATh/OSG, Globus workflow and data transfer management</a:t>
            </a:r>
            <a:endParaRPr sz="2400"/>
          </a:p>
          <a:p>
            <a:pPr marL="382166" lvl="1" indent="-125008">
              <a:lnSpc>
                <a:spcPct val="107000"/>
              </a:lnSpc>
              <a:buClr>
                <a:srgbClr val="000000"/>
              </a:buClr>
              <a:buSzPts val="1400"/>
              <a:buFont typeface="Arial"/>
              <a:buChar char="•"/>
            </a:pPr>
            <a:r>
              <a:rPr lang="en-US" sz="1867">
                <a:solidFill>
                  <a:srgbClr val="000000"/>
                </a:solidFill>
                <a:latin typeface="Calibri"/>
                <a:ea typeface="Calibri"/>
                <a:cs typeface="Calibri"/>
                <a:sym typeface="Calibri"/>
              </a:rPr>
              <a:t>NSF CC* funded 100 Gbps upgrades enabled huge throughput gains.</a:t>
            </a:r>
            <a:endParaRPr sz="2400"/>
          </a:p>
          <a:p>
            <a:pPr marL="257158" indent="-257158">
              <a:lnSpc>
                <a:spcPct val="107000"/>
              </a:lnSpc>
              <a:spcBef>
                <a:spcPts val="563"/>
              </a:spcBef>
              <a:buClr>
                <a:srgbClr val="000000"/>
              </a:buClr>
              <a:buSzPts val="1800"/>
              <a:buFont typeface="Noto Sans Symbols"/>
              <a:buChar char="✔"/>
            </a:pPr>
            <a:r>
              <a:rPr lang="en-US" sz="2400" b="1">
                <a:solidFill>
                  <a:srgbClr val="000000"/>
                </a:solidFill>
                <a:latin typeface="Calibri"/>
                <a:ea typeface="Calibri"/>
                <a:cs typeface="Calibri"/>
                <a:sym typeface="Calibri"/>
              </a:rPr>
              <a:t>Software Infrastructure</a:t>
            </a:r>
            <a:endParaRPr sz="2400"/>
          </a:p>
          <a:p>
            <a:pPr marL="382166" lvl="1" indent="-125008">
              <a:lnSpc>
                <a:spcPct val="107000"/>
              </a:lnSpc>
              <a:buClr>
                <a:srgbClr val="000000"/>
              </a:buClr>
              <a:buSzPts val="1400"/>
              <a:buFont typeface="Arial"/>
              <a:buChar char="•"/>
            </a:pPr>
            <a:r>
              <a:rPr lang="en-US" sz="1867">
                <a:solidFill>
                  <a:srgbClr val="000000"/>
                </a:solidFill>
                <a:latin typeface="Calibri"/>
                <a:ea typeface="Calibri"/>
                <a:cs typeface="Calibri"/>
                <a:sym typeface="Calibri"/>
              </a:rPr>
              <a:t>Computational science advances embodied in Software Infrastructure, for simulations, visualizations, workflows and data flows</a:t>
            </a:r>
            <a:endParaRPr sz="2400"/>
          </a:p>
        </p:txBody>
      </p:sp>
      <p:pic>
        <p:nvPicPr>
          <p:cNvPr id="1887" name="Google Shape;1887;p18"/>
          <p:cNvPicPr preferRelativeResize="0"/>
          <p:nvPr/>
        </p:nvPicPr>
        <p:blipFill rotWithShape="1">
          <a:blip r:embed="rId5">
            <a:alphaModFix/>
          </a:blip>
          <a:srcRect/>
          <a:stretch/>
        </p:blipFill>
        <p:spPr>
          <a:xfrm>
            <a:off x="5496190" y="6160033"/>
            <a:ext cx="1428972" cy="864031"/>
          </a:xfrm>
          <a:prstGeom prst="rect">
            <a:avLst/>
          </a:prstGeom>
          <a:noFill/>
          <a:ln>
            <a:noFill/>
          </a:ln>
        </p:spPr>
      </p:pic>
      <p:pic>
        <p:nvPicPr>
          <p:cNvPr id="1888" name="Google Shape;1888;p18"/>
          <p:cNvPicPr preferRelativeResize="0"/>
          <p:nvPr/>
        </p:nvPicPr>
        <p:blipFill rotWithShape="1">
          <a:blip r:embed="rId6">
            <a:alphaModFix/>
          </a:blip>
          <a:srcRect/>
          <a:stretch/>
        </p:blipFill>
        <p:spPr>
          <a:xfrm>
            <a:off x="876813" y="7184218"/>
            <a:ext cx="2142251" cy="549228"/>
          </a:xfrm>
          <a:prstGeom prst="rect">
            <a:avLst/>
          </a:prstGeom>
          <a:noFill/>
          <a:ln w="9525" cap="flat" cmpd="sng">
            <a:solidFill>
              <a:srgbClr val="0B141B"/>
            </a:solidFill>
            <a:prstDash val="solid"/>
            <a:round/>
            <a:headEnd type="none" w="sm" len="sm"/>
            <a:tailEnd type="none" w="sm" len="sm"/>
          </a:ln>
        </p:spPr>
      </p:pic>
      <p:pic>
        <p:nvPicPr>
          <p:cNvPr id="1889" name="Google Shape;1889;p18"/>
          <p:cNvPicPr preferRelativeResize="0"/>
          <p:nvPr/>
        </p:nvPicPr>
        <p:blipFill rotWithShape="1">
          <a:blip r:embed="rId7">
            <a:alphaModFix/>
          </a:blip>
          <a:srcRect/>
          <a:stretch/>
        </p:blipFill>
        <p:spPr>
          <a:xfrm>
            <a:off x="579201" y="2795452"/>
            <a:ext cx="2979383" cy="1494147"/>
          </a:xfrm>
          <a:prstGeom prst="rect">
            <a:avLst/>
          </a:prstGeom>
          <a:noFill/>
          <a:ln w="57150" cap="flat" cmpd="sng">
            <a:solidFill>
              <a:srgbClr val="00B050"/>
            </a:solidFill>
            <a:prstDash val="solid"/>
            <a:round/>
            <a:headEnd type="none" w="sm" len="sm"/>
            <a:tailEnd type="none" w="sm" len="sm"/>
          </a:ln>
        </p:spPr>
      </p:pic>
      <p:pic>
        <p:nvPicPr>
          <p:cNvPr id="1890" name="Google Shape;1890;p18"/>
          <p:cNvPicPr preferRelativeResize="0"/>
          <p:nvPr/>
        </p:nvPicPr>
        <p:blipFill rotWithShape="1">
          <a:blip r:embed="rId8">
            <a:alphaModFix/>
          </a:blip>
          <a:srcRect/>
          <a:stretch/>
        </p:blipFill>
        <p:spPr>
          <a:xfrm>
            <a:off x="1252050" y="2466296"/>
            <a:ext cx="1767015" cy="475041"/>
          </a:xfrm>
          <a:prstGeom prst="rect">
            <a:avLst/>
          </a:prstGeom>
          <a:noFill/>
          <a:ln>
            <a:noFill/>
          </a:ln>
        </p:spPr>
      </p:pic>
      <p:pic>
        <p:nvPicPr>
          <p:cNvPr id="1891" name="Google Shape;1891;p18"/>
          <p:cNvPicPr preferRelativeResize="0"/>
          <p:nvPr/>
        </p:nvPicPr>
        <p:blipFill rotWithShape="1">
          <a:blip r:embed="rId9">
            <a:alphaModFix/>
          </a:blip>
          <a:srcRect/>
          <a:stretch/>
        </p:blipFill>
        <p:spPr>
          <a:xfrm>
            <a:off x="1212866" y="4479673"/>
            <a:ext cx="1374327" cy="459587"/>
          </a:xfrm>
          <a:prstGeom prst="rect">
            <a:avLst/>
          </a:prstGeom>
          <a:noFill/>
          <a:ln>
            <a:noFill/>
          </a:ln>
        </p:spPr>
      </p:pic>
      <p:pic>
        <p:nvPicPr>
          <p:cNvPr id="1892" name="Google Shape;1892;p18"/>
          <p:cNvPicPr preferRelativeResize="0"/>
          <p:nvPr/>
        </p:nvPicPr>
        <p:blipFill rotWithShape="1">
          <a:blip r:embed="rId10">
            <a:alphaModFix/>
          </a:blip>
          <a:srcRect/>
          <a:stretch/>
        </p:blipFill>
        <p:spPr>
          <a:xfrm>
            <a:off x="1900030" y="5072959"/>
            <a:ext cx="2192319" cy="510419"/>
          </a:xfrm>
          <a:prstGeom prst="rect">
            <a:avLst/>
          </a:prstGeom>
          <a:noFill/>
          <a:ln w="9525" cap="flat" cmpd="sng">
            <a:solidFill>
              <a:srgbClr val="0B141B"/>
            </a:solidFill>
            <a:prstDash val="solid"/>
            <a:round/>
            <a:headEnd type="none" w="sm" len="sm"/>
            <a:tailEnd type="none" w="sm" len="sm"/>
          </a:ln>
        </p:spPr>
      </p:pic>
      <p:pic>
        <p:nvPicPr>
          <p:cNvPr id="1893" name="Google Shape;1893;p18" descr="Image result for internet 2 logo"/>
          <p:cNvPicPr preferRelativeResize="0"/>
          <p:nvPr/>
        </p:nvPicPr>
        <p:blipFill rotWithShape="1">
          <a:blip r:embed="rId11">
            <a:alphaModFix/>
          </a:blip>
          <a:srcRect/>
          <a:stretch/>
        </p:blipFill>
        <p:spPr>
          <a:xfrm>
            <a:off x="11367080" y="7534555"/>
            <a:ext cx="923081" cy="901652"/>
          </a:xfrm>
          <a:prstGeom prst="rect">
            <a:avLst/>
          </a:prstGeom>
          <a:noFill/>
          <a:ln>
            <a:noFill/>
          </a:ln>
        </p:spPr>
      </p:pic>
      <p:sp>
        <p:nvSpPr>
          <p:cNvPr id="1894" name="Google Shape;1894;p18" descr="  "/>
          <p:cNvSpPr txBox="1"/>
          <p:nvPr/>
        </p:nvSpPr>
        <p:spPr>
          <a:xfrm>
            <a:off x="0" y="8717280"/>
            <a:ext cx="323165" cy="471741"/>
          </a:xfrm>
          <a:prstGeom prst="rect">
            <a:avLst/>
          </a:prstGeom>
          <a:noFill/>
          <a:ln>
            <a:noFill/>
          </a:ln>
        </p:spPr>
        <p:txBody>
          <a:bodyPr spcFirstLastPara="1" wrap="square" lIns="121900" tIns="60933" rIns="121900" bIns="60933" anchor="t" anchorCtr="0">
            <a:spAutoFit/>
          </a:bodyPr>
          <a:lstStyle/>
          <a:p>
            <a:pPr>
              <a:buClr>
                <a:srgbClr val="000000"/>
              </a:buClr>
              <a:buSzPts val="850"/>
            </a:pPr>
            <a:r>
              <a:rPr lang="en-US" sz="1133">
                <a:solidFill>
                  <a:srgbClr val="000000"/>
                </a:solidFill>
                <a:latin typeface="Helvetica Neue"/>
                <a:ea typeface="Helvetica Neue"/>
                <a:cs typeface="Helvetica Neue"/>
                <a:sym typeface="Helvetica Neue"/>
              </a:rPr>
              <a:t>  </a:t>
            </a:r>
            <a:endParaRPr sz="2400"/>
          </a:p>
        </p:txBody>
      </p:sp>
      <p:pic>
        <p:nvPicPr>
          <p:cNvPr id="1895" name="Google Shape;1895;p18"/>
          <p:cNvPicPr preferRelativeResize="0"/>
          <p:nvPr/>
        </p:nvPicPr>
        <p:blipFill rotWithShape="1">
          <a:blip r:embed="rId12">
            <a:alphaModFix/>
          </a:blip>
          <a:srcRect/>
          <a:stretch/>
        </p:blipFill>
        <p:spPr>
          <a:xfrm>
            <a:off x="2403109" y="6133246"/>
            <a:ext cx="2955955" cy="793593"/>
          </a:xfrm>
          <a:prstGeom prst="rect">
            <a:avLst/>
          </a:prstGeom>
          <a:noFill/>
          <a:ln>
            <a:noFill/>
          </a:ln>
        </p:spPr>
      </p:pic>
      <p:pic>
        <p:nvPicPr>
          <p:cNvPr id="1896" name="Google Shape;1896;p18"/>
          <p:cNvPicPr preferRelativeResize="0"/>
          <p:nvPr/>
        </p:nvPicPr>
        <p:blipFill rotWithShape="1">
          <a:blip r:embed="rId13">
            <a:alphaModFix/>
          </a:blip>
          <a:srcRect/>
          <a:stretch/>
        </p:blipFill>
        <p:spPr>
          <a:xfrm>
            <a:off x="7015370" y="6262952"/>
            <a:ext cx="2786964" cy="506525"/>
          </a:xfrm>
          <a:prstGeom prst="rect">
            <a:avLst/>
          </a:prstGeom>
          <a:noFill/>
          <a:ln>
            <a:noFill/>
          </a:ln>
        </p:spPr>
      </p:pic>
      <p:pic>
        <p:nvPicPr>
          <p:cNvPr id="1897" name="Google Shape;1897;p18"/>
          <p:cNvPicPr preferRelativeResize="0"/>
          <p:nvPr/>
        </p:nvPicPr>
        <p:blipFill rotWithShape="1">
          <a:blip r:embed="rId14">
            <a:alphaModFix/>
          </a:blip>
          <a:srcRect/>
          <a:stretch/>
        </p:blipFill>
        <p:spPr>
          <a:xfrm>
            <a:off x="7965965" y="7397604"/>
            <a:ext cx="3389111" cy="760625"/>
          </a:xfrm>
          <a:prstGeom prst="rect">
            <a:avLst/>
          </a:prstGeom>
          <a:noFill/>
          <a:ln>
            <a:noFill/>
          </a:ln>
        </p:spPr>
      </p:pic>
      <p:pic>
        <p:nvPicPr>
          <p:cNvPr id="1898" name="Google Shape;1898;p18"/>
          <p:cNvPicPr preferRelativeResize="0"/>
          <p:nvPr/>
        </p:nvPicPr>
        <p:blipFill rotWithShape="1">
          <a:blip r:embed="rId15">
            <a:alphaModFix/>
          </a:blip>
          <a:srcRect/>
          <a:stretch/>
        </p:blipFill>
        <p:spPr>
          <a:xfrm>
            <a:off x="5550940" y="7238501"/>
            <a:ext cx="2232245" cy="1104961"/>
          </a:xfrm>
          <a:prstGeom prst="rect">
            <a:avLst/>
          </a:prstGeom>
          <a:noFill/>
          <a:ln>
            <a:noFill/>
          </a:ln>
        </p:spPr>
      </p:pic>
      <p:pic>
        <p:nvPicPr>
          <p:cNvPr id="1899" name="Google Shape;1899;p18" descr="Logo"/>
          <p:cNvPicPr preferRelativeResize="0"/>
          <p:nvPr/>
        </p:nvPicPr>
        <p:blipFill rotWithShape="1">
          <a:blip r:embed="rId16">
            <a:alphaModFix/>
          </a:blip>
          <a:srcRect/>
          <a:stretch/>
        </p:blipFill>
        <p:spPr>
          <a:xfrm>
            <a:off x="3019065" y="7600024"/>
            <a:ext cx="2361196" cy="696321"/>
          </a:xfrm>
          <a:prstGeom prst="rect">
            <a:avLst/>
          </a:prstGeom>
          <a:noFill/>
          <a:ln>
            <a:noFill/>
          </a:ln>
        </p:spPr>
      </p:pic>
      <p:pic>
        <p:nvPicPr>
          <p:cNvPr id="1900" name="Google Shape;1900;p18" descr="A black and white sign with white text&#10;&#10;AI-generated content may be incorrect."/>
          <p:cNvPicPr preferRelativeResize="0"/>
          <p:nvPr/>
        </p:nvPicPr>
        <p:blipFill rotWithShape="1">
          <a:blip r:embed="rId17">
            <a:alphaModFix/>
          </a:blip>
          <a:srcRect/>
          <a:stretch/>
        </p:blipFill>
        <p:spPr>
          <a:xfrm>
            <a:off x="9906050" y="6262265"/>
            <a:ext cx="2576209" cy="474812"/>
          </a:xfrm>
          <a:prstGeom prst="rect">
            <a:avLst/>
          </a:prstGeom>
          <a:noFill/>
          <a:ln>
            <a:noFill/>
          </a:ln>
        </p:spPr>
      </p:pic>
    </p:spTree>
    <p:extLst>
      <p:ext uri="{BB962C8B-B14F-4D97-AF65-F5344CB8AC3E}">
        <p14:creationId xmlns:p14="http://schemas.microsoft.com/office/powerpoint/2010/main" val="3546073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995"/>
        <p:cNvGrpSpPr/>
        <p:nvPr/>
      </p:nvGrpSpPr>
      <p:grpSpPr>
        <a:xfrm>
          <a:off x="0" y="0"/>
          <a:ext cx="0" cy="0"/>
          <a:chOff x="0" y="0"/>
          <a:chExt cx="0" cy="0"/>
        </a:xfrm>
      </p:grpSpPr>
      <p:sp>
        <p:nvSpPr>
          <p:cNvPr id="1996" name="Google Shape;1996;p26"/>
          <p:cNvSpPr txBox="1">
            <a:spLocks noGrp="1"/>
          </p:cNvSpPr>
          <p:nvPr>
            <p:ph type="body" idx="1"/>
          </p:nvPr>
        </p:nvSpPr>
        <p:spPr>
          <a:xfrm>
            <a:off x="1328675" y="3684949"/>
            <a:ext cx="10123596" cy="2185585"/>
          </a:xfrm>
          <a:prstGeom prst="rect">
            <a:avLst/>
          </a:prstGeom>
          <a:noFill/>
          <a:ln>
            <a:noFill/>
          </a:ln>
        </p:spPr>
        <p:txBody>
          <a:bodyPr spcFirstLastPara="1" wrap="square" lIns="0" tIns="60933" rIns="0" bIns="60933" anchor="b" anchorCtr="0">
            <a:noAutofit/>
          </a:bodyPr>
          <a:lstStyle/>
          <a:p>
            <a:pPr marL="0" indent="0" rtl="0">
              <a:spcBef>
                <a:spcPts val="0"/>
              </a:spcBef>
              <a:buClr>
                <a:schemeClr val="lt1"/>
              </a:buClr>
              <a:buSzPts val="2400"/>
            </a:pPr>
            <a:r>
              <a:rPr lang="en-US" sz="3200">
                <a:solidFill>
                  <a:schemeClr val="lt1"/>
                </a:solidFill>
                <a:latin typeface="Calibri"/>
                <a:ea typeface="Calibri"/>
                <a:cs typeface="Calibri"/>
                <a:sym typeface="Calibri"/>
              </a:rPr>
              <a:t>Amy Apon, awapon@nsf.gov</a:t>
            </a:r>
            <a:endParaRPr/>
          </a:p>
          <a:p>
            <a:pPr marL="0" indent="0" rtl="0">
              <a:buClr>
                <a:schemeClr val="lt1"/>
              </a:buClr>
              <a:buSzPts val="2400"/>
            </a:pPr>
            <a:r>
              <a:rPr lang="en-US" sz="3200">
                <a:solidFill>
                  <a:schemeClr val="lt1"/>
                </a:solidFill>
                <a:latin typeface="Calibri"/>
                <a:ea typeface="Calibri"/>
                <a:cs typeface="Calibri"/>
                <a:sym typeface="Calibri"/>
              </a:rPr>
              <a:t>Office of Advanced Cyberinfrastructure </a:t>
            </a:r>
            <a:endParaRPr/>
          </a:p>
          <a:p>
            <a:pPr marL="0" indent="0" rtl="0">
              <a:buClr>
                <a:schemeClr val="lt1"/>
              </a:buClr>
              <a:buSzPts val="2400"/>
            </a:pPr>
            <a:r>
              <a:rPr lang="en-US" sz="3200">
                <a:solidFill>
                  <a:schemeClr val="lt1"/>
                </a:solidFill>
                <a:latin typeface="Calibri"/>
                <a:ea typeface="Calibri"/>
                <a:cs typeface="Calibri"/>
                <a:sym typeface="Calibri"/>
              </a:rPr>
              <a:t>National Science Foundation</a:t>
            </a:r>
            <a:endParaRPr/>
          </a:p>
        </p:txBody>
      </p:sp>
      <p:sp>
        <p:nvSpPr>
          <p:cNvPr id="1997" name="Google Shape;1997;p26"/>
          <p:cNvSpPr txBox="1">
            <a:spLocks noGrp="1"/>
          </p:cNvSpPr>
          <p:nvPr>
            <p:ph type="sldNum" idx="12"/>
          </p:nvPr>
        </p:nvSpPr>
        <p:spPr>
          <a:xfrm>
            <a:off x="12702420" y="8473724"/>
            <a:ext cx="3214915" cy="486833"/>
          </a:xfrm>
          <a:prstGeom prst="rect">
            <a:avLst/>
          </a:prstGeom>
          <a:noFill/>
          <a:ln>
            <a:noFill/>
          </a:ln>
        </p:spPr>
        <p:txBody>
          <a:bodyPr spcFirstLastPara="1" wrap="square" lIns="121900" tIns="60933" rIns="121900" bIns="60933" anchor="ctr" anchorCtr="0">
            <a:noAutofit/>
          </a:bodyPr>
          <a:lstStyle/>
          <a:p>
            <a:fld id="{00000000-1234-1234-1234-123412341234}" type="slidenum">
              <a:rPr lang="en-US"/>
              <a:pPr/>
              <a:t>28</a:t>
            </a:fld>
            <a:endParaRPr/>
          </a:p>
        </p:txBody>
      </p:sp>
      <p:sp>
        <p:nvSpPr>
          <p:cNvPr id="1998" name="Google Shape;1998;p26"/>
          <p:cNvSpPr txBox="1">
            <a:spLocks noGrp="1"/>
          </p:cNvSpPr>
          <p:nvPr>
            <p:ph type="ctrTitle"/>
          </p:nvPr>
        </p:nvSpPr>
        <p:spPr>
          <a:xfrm>
            <a:off x="965319" y="1385689"/>
            <a:ext cx="9155164" cy="1887780"/>
          </a:xfrm>
          <a:prstGeom prst="rect">
            <a:avLst/>
          </a:prstGeom>
          <a:noFill/>
          <a:ln>
            <a:noFill/>
          </a:ln>
        </p:spPr>
        <p:txBody>
          <a:bodyPr spcFirstLastPara="1" wrap="square" lIns="121900" tIns="60933" rIns="121900" bIns="60933" anchor="b" anchorCtr="0">
            <a:normAutofit/>
          </a:bodyPr>
          <a:lstStyle/>
          <a:p>
            <a:pPr rtl="0">
              <a:buClr>
                <a:schemeClr val="lt1"/>
              </a:buClr>
            </a:pPr>
            <a:r>
              <a:rPr lang="en-US">
                <a:solidFill>
                  <a:schemeClr val="lt1"/>
                </a:solidFill>
                <a:latin typeface="Calibri"/>
                <a:ea typeface="Calibri"/>
                <a:cs typeface="Calibri"/>
                <a:sym typeface="Calibri"/>
              </a:rPr>
              <a:t>Questions and Discussion</a:t>
            </a:r>
            <a:endParaRPr/>
          </a:p>
        </p:txBody>
      </p:sp>
      <p:pic>
        <p:nvPicPr>
          <p:cNvPr id="1999" name="Google Shape;1999;p26"/>
          <p:cNvPicPr preferRelativeResize="0"/>
          <p:nvPr/>
        </p:nvPicPr>
        <p:blipFill rotWithShape="1">
          <a:blip r:embed="rId3">
            <a:alphaModFix/>
          </a:blip>
          <a:srcRect/>
          <a:stretch/>
        </p:blipFill>
        <p:spPr>
          <a:xfrm>
            <a:off x="12834771" y="365111"/>
            <a:ext cx="2894912" cy="2908357"/>
          </a:xfrm>
          <a:prstGeom prst="rect">
            <a:avLst/>
          </a:prstGeom>
          <a:noFill/>
          <a:ln>
            <a:noFill/>
          </a:ln>
        </p:spPr>
      </p:pic>
    </p:spTree>
    <p:extLst>
      <p:ext uri="{BB962C8B-B14F-4D97-AF65-F5344CB8AC3E}">
        <p14:creationId xmlns:p14="http://schemas.microsoft.com/office/powerpoint/2010/main" val="13631246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81993-30BA-3E37-48CA-B59C14FE62E4}"/>
              </a:ext>
            </a:extLst>
          </p:cNvPr>
          <p:cNvSpPr>
            <a:spLocks noGrp="1"/>
          </p:cNvSpPr>
          <p:nvPr>
            <p:ph type="title"/>
          </p:nvPr>
        </p:nvSpPr>
        <p:spPr/>
        <p:txBody>
          <a:bodyPr/>
          <a:lstStyle/>
          <a:p>
            <a:r>
              <a:rPr lang="en-US" dirty="0"/>
              <a:t>AI for Research</a:t>
            </a:r>
          </a:p>
        </p:txBody>
      </p:sp>
      <p:sp>
        <p:nvSpPr>
          <p:cNvPr id="3" name="Text Placeholder 2">
            <a:extLst>
              <a:ext uri="{FF2B5EF4-FFF2-40B4-BE49-F238E27FC236}">
                <a16:creationId xmlns:a16="http://schemas.microsoft.com/office/drawing/2014/main" id="{968E57A2-37B9-78B3-48A0-BFABA4B2B7A3}"/>
              </a:ext>
            </a:extLst>
          </p:cNvPr>
          <p:cNvSpPr>
            <a:spLocks noGrp="1"/>
          </p:cNvSpPr>
          <p:nvPr>
            <p:ph type="body" idx="1"/>
          </p:nvPr>
        </p:nvSpPr>
        <p:spPr>
          <a:xfrm>
            <a:off x="3556000" y="1143000"/>
            <a:ext cx="11836400" cy="6577332"/>
          </a:xfrm>
        </p:spPr>
        <p:txBody>
          <a:bodyPr lIns="0"/>
          <a:lstStyle/>
          <a:p>
            <a:r>
              <a:rPr lang="en-US" dirty="0"/>
              <a:t>Outline</a:t>
            </a:r>
          </a:p>
          <a:p>
            <a:pPr marL="0" marR="0" algn="l">
              <a:spcBef>
                <a:spcPts val="0"/>
              </a:spcBef>
              <a:spcAft>
                <a:spcPts val="0"/>
              </a:spcAft>
            </a:pPr>
            <a:endParaRPr lang="en-US" sz="1800" b="0" i="0" u="none" strike="noStrike" dirty="0">
              <a:solidFill>
                <a:srgbClr val="000000"/>
              </a:solidFill>
              <a:effectLst/>
              <a:latin typeface="Calibri" panose="020F0502020204030204" pitchFamily="34" charset="0"/>
            </a:endParaRPr>
          </a:p>
          <a:p>
            <a:pPr marL="0" marR="0" algn="l">
              <a:spcBef>
                <a:spcPts val="0"/>
              </a:spcBef>
              <a:spcAft>
                <a:spcPts val="0"/>
              </a:spcAft>
            </a:pPr>
            <a:r>
              <a:rPr lang="en-US" sz="1800" b="0" i="0" u="none" strike="noStrike" dirty="0">
                <a:solidFill>
                  <a:srgbClr val="000000"/>
                </a:solidFill>
                <a:effectLst/>
                <a:latin typeface="Aptos" panose="020B0004020202020204" pitchFamily="34" charset="0"/>
              </a:rPr>
              <a:t> </a:t>
            </a:r>
            <a:endParaRPr lang="en-US" sz="1800" b="0" i="0" u="none" strike="noStrike" dirty="0">
              <a:solidFill>
                <a:srgbClr val="000000"/>
              </a:solidFill>
              <a:effectLst/>
              <a:latin typeface="Calibri" panose="020F0502020204030204" pitchFamily="34" charset="0"/>
            </a:endParaRPr>
          </a:p>
          <a:p>
            <a:pPr marL="342900" indent="-342900">
              <a:buFont typeface="Symbol" pitchFamily="2" charset="2"/>
              <a:buChar char=""/>
            </a:pPr>
            <a:r>
              <a:rPr lang="en-US" sz="3200" dirty="0">
                <a:effectLst/>
                <a:ea typeface="Times New Roman" panose="02020603050405020304" pitchFamily="18" charset="0"/>
              </a:rPr>
              <a:t>What is AI/ML</a:t>
            </a:r>
          </a:p>
          <a:p>
            <a:pPr marL="342900" indent="-342900">
              <a:buFont typeface="Symbol" pitchFamily="2" charset="2"/>
              <a:buChar char=""/>
            </a:pPr>
            <a:r>
              <a:rPr lang="en-US" sz="3200" dirty="0">
                <a:ea typeface="Times New Roman" panose="02020603050405020304" pitchFamily="18" charset="0"/>
              </a:rPr>
              <a:t>Why AI/ML:</a:t>
            </a:r>
            <a:r>
              <a:rPr lang="en-US" sz="3200" dirty="0">
                <a:effectLst/>
                <a:ea typeface="Times New Roman" panose="02020603050405020304" pitchFamily="18" charset="0"/>
              </a:rPr>
              <a:t> Occam and </a:t>
            </a:r>
            <a:r>
              <a:rPr lang="en-US" sz="3200" dirty="0">
                <a:ea typeface="Times New Roman" panose="02020603050405020304" pitchFamily="18" charset="0"/>
              </a:rPr>
              <a:t>Hi</a:t>
            </a:r>
            <a:r>
              <a:rPr lang="en-US" sz="3200" dirty="0">
                <a:effectLst/>
                <a:ea typeface="Times New Roman" panose="02020603050405020304" pitchFamily="18" charset="0"/>
              </a:rPr>
              <a:t>ckam</a:t>
            </a:r>
          </a:p>
          <a:p>
            <a:pPr marL="342900" indent="-342900">
              <a:buFont typeface="Symbol" pitchFamily="2" charset="2"/>
              <a:buChar char=""/>
            </a:pPr>
            <a:r>
              <a:rPr lang="en-US" sz="3200" dirty="0">
                <a:solidFill>
                  <a:schemeClr val="bg1">
                    <a:lumMod val="85000"/>
                  </a:schemeClr>
                </a:solidFill>
                <a:ea typeface="Times New Roman" panose="02020603050405020304" pitchFamily="18" charset="0"/>
              </a:rPr>
              <a:t>Relevant discoveries in AI/ML</a:t>
            </a:r>
          </a:p>
          <a:p>
            <a:pPr marL="342900" indent="-342900">
              <a:buFont typeface="Symbol" pitchFamily="2" charset="2"/>
              <a:buChar char=""/>
            </a:pPr>
            <a:r>
              <a:rPr lang="en-US" sz="3200" dirty="0">
                <a:solidFill>
                  <a:schemeClr val="bg1">
                    <a:lumMod val="85000"/>
                  </a:schemeClr>
                </a:solidFill>
                <a:ea typeface="Times New Roman" panose="02020603050405020304" pitchFamily="18" charset="0"/>
              </a:rPr>
              <a:t>Infrastructure is the new sexy</a:t>
            </a:r>
          </a:p>
          <a:p>
            <a:pPr marL="342900" indent="-342900">
              <a:buFont typeface="Symbol" pitchFamily="2" charset="2"/>
              <a:buChar char=""/>
            </a:pPr>
            <a:r>
              <a:rPr lang="en-US" sz="3200" dirty="0">
                <a:ea typeface="Times New Roman" panose="02020603050405020304" pitchFamily="18" charset="0"/>
              </a:rPr>
              <a:t>Slides from NSF Office of Advanced Cyberinfrastructure </a:t>
            </a:r>
          </a:p>
          <a:p>
            <a:pPr lvl="1"/>
            <a:endParaRPr lang="en-CA" sz="200" dirty="0">
              <a:ea typeface="Times New Roman" panose="02020603050405020304" pitchFamily="18" charset="0"/>
            </a:endParaRPr>
          </a:p>
          <a:p>
            <a:endParaRPr lang="en-CA" sz="3200" dirty="0">
              <a:effectLst/>
              <a:ea typeface="Times New Roman" panose="02020603050405020304" pitchFamily="18" charset="0"/>
            </a:endParaRPr>
          </a:p>
          <a:p>
            <a:pPr lvl="0"/>
            <a:endParaRPr lang="en-US" dirty="0"/>
          </a:p>
        </p:txBody>
      </p:sp>
      <p:pic>
        <p:nvPicPr>
          <p:cNvPr id="4" name="Picture 3">
            <a:extLst>
              <a:ext uri="{FF2B5EF4-FFF2-40B4-BE49-F238E27FC236}">
                <a16:creationId xmlns:a16="http://schemas.microsoft.com/office/drawing/2014/main" id="{FF2F2C7F-A668-AC6A-C9FC-0794D9D96C97}"/>
              </a:ext>
            </a:extLst>
          </p:cNvPr>
          <p:cNvPicPr>
            <a:picLocks noChangeAspect="1"/>
          </p:cNvPicPr>
          <p:nvPr/>
        </p:nvPicPr>
        <p:blipFill>
          <a:blip r:embed="rId2"/>
          <a:stretch>
            <a:fillRect/>
          </a:stretch>
        </p:blipFill>
        <p:spPr>
          <a:xfrm>
            <a:off x="7493000" y="4229100"/>
            <a:ext cx="1270000" cy="685800"/>
          </a:xfrm>
          <a:prstGeom prst="rect">
            <a:avLst/>
          </a:prstGeom>
        </p:spPr>
      </p:pic>
    </p:spTree>
    <p:extLst>
      <p:ext uri="{BB962C8B-B14F-4D97-AF65-F5344CB8AC3E}">
        <p14:creationId xmlns:p14="http://schemas.microsoft.com/office/powerpoint/2010/main" val="2889724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FC0CF-E7E5-8CE6-2408-0E1F059BA5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0153CC-7774-1DC8-DBD7-7F61D50013F4}"/>
              </a:ext>
            </a:extLst>
          </p:cNvPr>
          <p:cNvSpPr>
            <a:spLocks noGrp="1"/>
          </p:cNvSpPr>
          <p:nvPr>
            <p:ph type="title"/>
          </p:nvPr>
        </p:nvSpPr>
        <p:spPr/>
        <p:txBody>
          <a:bodyPr/>
          <a:lstStyle/>
          <a:p>
            <a:r>
              <a:rPr lang="en-US" dirty="0"/>
              <a:t>AI in Research</a:t>
            </a:r>
          </a:p>
        </p:txBody>
      </p:sp>
      <p:pic>
        <p:nvPicPr>
          <p:cNvPr id="4" name="Picture 3">
            <a:extLst>
              <a:ext uri="{FF2B5EF4-FFF2-40B4-BE49-F238E27FC236}">
                <a16:creationId xmlns:a16="http://schemas.microsoft.com/office/drawing/2014/main" id="{D2167D42-29A4-970E-683B-42C20D547758}"/>
              </a:ext>
            </a:extLst>
          </p:cNvPr>
          <p:cNvPicPr>
            <a:picLocks noChangeAspect="1"/>
          </p:cNvPicPr>
          <p:nvPr/>
        </p:nvPicPr>
        <p:blipFill>
          <a:blip r:embed="rId2"/>
          <a:stretch>
            <a:fillRect/>
          </a:stretch>
        </p:blipFill>
        <p:spPr>
          <a:xfrm>
            <a:off x="7493000" y="4229100"/>
            <a:ext cx="1270000" cy="685800"/>
          </a:xfrm>
          <a:prstGeom prst="rect">
            <a:avLst/>
          </a:prstGeom>
        </p:spPr>
      </p:pic>
      <p:pic>
        <p:nvPicPr>
          <p:cNvPr id="8" name="Picture 7" descr="A diagram of a company&#10;&#10;Description automatically generated">
            <a:extLst>
              <a:ext uri="{FF2B5EF4-FFF2-40B4-BE49-F238E27FC236}">
                <a16:creationId xmlns:a16="http://schemas.microsoft.com/office/drawing/2014/main" id="{CF14EE00-CE97-0857-F268-1FB6A70A2B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1834" y="1144874"/>
            <a:ext cx="11138431" cy="7770526"/>
          </a:xfrm>
          <a:prstGeom prst="rect">
            <a:avLst/>
          </a:prstGeom>
        </p:spPr>
      </p:pic>
      <p:sp>
        <p:nvSpPr>
          <p:cNvPr id="9" name="5-Point Star 8">
            <a:extLst>
              <a:ext uri="{FF2B5EF4-FFF2-40B4-BE49-F238E27FC236}">
                <a16:creationId xmlns:a16="http://schemas.microsoft.com/office/drawing/2014/main" id="{86758A26-04EC-AD53-53E6-4C966FAAC789}"/>
              </a:ext>
            </a:extLst>
          </p:cNvPr>
          <p:cNvSpPr/>
          <p:nvPr/>
        </p:nvSpPr>
        <p:spPr>
          <a:xfrm>
            <a:off x="8368890" y="4038600"/>
            <a:ext cx="521110" cy="480726"/>
          </a:xfrm>
          <a:prstGeom prst="star5">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2055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9A177-DDA0-4461-C3D8-2610A5E589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092CB7-B873-310D-E176-AF0988A60211}"/>
              </a:ext>
            </a:extLst>
          </p:cNvPr>
          <p:cNvSpPr>
            <a:spLocks noGrp="1"/>
          </p:cNvSpPr>
          <p:nvPr>
            <p:ph type="title"/>
          </p:nvPr>
        </p:nvSpPr>
        <p:spPr/>
        <p:txBody>
          <a:bodyPr/>
          <a:lstStyle/>
          <a:p>
            <a:r>
              <a:rPr lang="en-US" dirty="0"/>
              <a:t>AI in Research</a:t>
            </a:r>
          </a:p>
        </p:txBody>
      </p:sp>
      <p:pic>
        <p:nvPicPr>
          <p:cNvPr id="4" name="Picture 3">
            <a:extLst>
              <a:ext uri="{FF2B5EF4-FFF2-40B4-BE49-F238E27FC236}">
                <a16:creationId xmlns:a16="http://schemas.microsoft.com/office/drawing/2014/main" id="{0691A830-A7D2-FA90-2864-7BBA55FFB7CC}"/>
              </a:ext>
            </a:extLst>
          </p:cNvPr>
          <p:cNvPicPr>
            <a:picLocks noChangeAspect="1"/>
          </p:cNvPicPr>
          <p:nvPr/>
        </p:nvPicPr>
        <p:blipFill>
          <a:blip r:embed="rId2"/>
          <a:stretch>
            <a:fillRect/>
          </a:stretch>
        </p:blipFill>
        <p:spPr>
          <a:xfrm>
            <a:off x="7493000" y="4229100"/>
            <a:ext cx="1270000" cy="685800"/>
          </a:xfrm>
          <a:prstGeom prst="rect">
            <a:avLst/>
          </a:prstGeom>
        </p:spPr>
      </p:pic>
      <p:pic>
        <p:nvPicPr>
          <p:cNvPr id="8" name="Picture 7" descr="A diagram of a company&#10;&#10;Description automatically generated">
            <a:extLst>
              <a:ext uri="{FF2B5EF4-FFF2-40B4-BE49-F238E27FC236}">
                <a16:creationId xmlns:a16="http://schemas.microsoft.com/office/drawing/2014/main" id="{2CD9E412-2BA2-2A73-2C34-6054AA84D7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1834" y="1144874"/>
            <a:ext cx="11138431" cy="7770526"/>
          </a:xfrm>
          <a:prstGeom prst="rect">
            <a:avLst/>
          </a:prstGeom>
        </p:spPr>
      </p:pic>
      <p:sp>
        <p:nvSpPr>
          <p:cNvPr id="9" name="5-Point Star 8">
            <a:extLst>
              <a:ext uri="{FF2B5EF4-FFF2-40B4-BE49-F238E27FC236}">
                <a16:creationId xmlns:a16="http://schemas.microsoft.com/office/drawing/2014/main" id="{C42EDA43-13DE-5FCA-7A30-836ABA04A125}"/>
              </a:ext>
            </a:extLst>
          </p:cNvPr>
          <p:cNvSpPr/>
          <p:nvPr/>
        </p:nvSpPr>
        <p:spPr>
          <a:xfrm>
            <a:off x="8368890" y="4038600"/>
            <a:ext cx="521110" cy="480726"/>
          </a:xfrm>
          <a:prstGeom prst="star5">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a:extLst>
              <a:ext uri="{FF2B5EF4-FFF2-40B4-BE49-F238E27FC236}">
                <a16:creationId xmlns:a16="http://schemas.microsoft.com/office/drawing/2014/main" id="{FC1132D5-D34B-B330-8B7A-71F8328EF159}"/>
              </a:ext>
            </a:extLst>
          </p:cNvPr>
          <p:cNvSpPr/>
          <p:nvPr/>
        </p:nvSpPr>
        <p:spPr>
          <a:xfrm>
            <a:off x="10934981" y="3741614"/>
            <a:ext cx="521110" cy="480726"/>
          </a:xfrm>
          <a:prstGeom prst="star5">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4234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B6C027-6257-C878-51FA-E970CAF4A0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37AF61-6F64-EC1C-DE5F-5CBE06D91944}"/>
              </a:ext>
            </a:extLst>
          </p:cNvPr>
          <p:cNvSpPr>
            <a:spLocks noGrp="1"/>
          </p:cNvSpPr>
          <p:nvPr>
            <p:ph type="title"/>
          </p:nvPr>
        </p:nvSpPr>
        <p:spPr/>
        <p:txBody>
          <a:bodyPr/>
          <a:lstStyle/>
          <a:p>
            <a:r>
              <a:rPr lang="en-US" dirty="0"/>
              <a:t>AI in Research</a:t>
            </a:r>
          </a:p>
        </p:txBody>
      </p:sp>
      <p:pic>
        <p:nvPicPr>
          <p:cNvPr id="4" name="Picture 3">
            <a:extLst>
              <a:ext uri="{FF2B5EF4-FFF2-40B4-BE49-F238E27FC236}">
                <a16:creationId xmlns:a16="http://schemas.microsoft.com/office/drawing/2014/main" id="{592168B9-951B-44F0-1581-F395E0FB40A8}"/>
              </a:ext>
            </a:extLst>
          </p:cNvPr>
          <p:cNvPicPr>
            <a:picLocks noChangeAspect="1"/>
          </p:cNvPicPr>
          <p:nvPr/>
        </p:nvPicPr>
        <p:blipFill>
          <a:blip r:embed="rId2"/>
          <a:stretch>
            <a:fillRect/>
          </a:stretch>
        </p:blipFill>
        <p:spPr>
          <a:xfrm>
            <a:off x="7493000" y="4229100"/>
            <a:ext cx="1270000" cy="685800"/>
          </a:xfrm>
          <a:prstGeom prst="rect">
            <a:avLst/>
          </a:prstGeom>
        </p:spPr>
      </p:pic>
      <p:pic>
        <p:nvPicPr>
          <p:cNvPr id="5" name="Picture 4" descr="A graph of a graph with different colored dots&#10;&#10;Description automatically generated with medium confidence">
            <a:extLst>
              <a:ext uri="{FF2B5EF4-FFF2-40B4-BE49-F238E27FC236}">
                <a16:creationId xmlns:a16="http://schemas.microsoft.com/office/drawing/2014/main" id="{7C662D62-A96C-258C-09C4-1A9BD92EEC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7800" y="1295400"/>
            <a:ext cx="12947650" cy="7456525"/>
          </a:xfrm>
          <a:prstGeom prst="rect">
            <a:avLst/>
          </a:prstGeom>
        </p:spPr>
      </p:pic>
    </p:spTree>
    <p:extLst>
      <p:ext uri="{BB962C8B-B14F-4D97-AF65-F5344CB8AC3E}">
        <p14:creationId xmlns:p14="http://schemas.microsoft.com/office/powerpoint/2010/main" val="5668769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D74B1-8FC3-78AF-80F4-C3DAB17D50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33FDAB-4E88-22D3-3455-B835A825B974}"/>
              </a:ext>
            </a:extLst>
          </p:cNvPr>
          <p:cNvSpPr>
            <a:spLocks noGrp="1"/>
          </p:cNvSpPr>
          <p:nvPr>
            <p:ph type="title"/>
          </p:nvPr>
        </p:nvSpPr>
        <p:spPr/>
        <p:txBody>
          <a:bodyPr/>
          <a:lstStyle/>
          <a:p>
            <a:r>
              <a:rPr lang="en-US" dirty="0"/>
              <a:t>What is AI/ML?</a:t>
            </a:r>
          </a:p>
        </p:txBody>
      </p:sp>
      <p:sp>
        <p:nvSpPr>
          <p:cNvPr id="3" name="Text Placeholder 2">
            <a:extLst>
              <a:ext uri="{FF2B5EF4-FFF2-40B4-BE49-F238E27FC236}">
                <a16:creationId xmlns:a16="http://schemas.microsoft.com/office/drawing/2014/main" id="{E741487A-384E-4A77-9E9F-F91077A33799}"/>
              </a:ext>
            </a:extLst>
          </p:cNvPr>
          <p:cNvSpPr>
            <a:spLocks noGrp="1"/>
          </p:cNvSpPr>
          <p:nvPr>
            <p:ph type="body" idx="1"/>
          </p:nvPr>
        </p:nvSpPr>
        <p:spPr>
          <a:xfrm>
            <a:off x="2641600" y="2667000"/>
            <a:ext cx="12496800" cy="2573020"/>
          </a:xfrm>
        </p:spPr>
        <p:txBody>
          <a:bodyPr lIns="0"/>
          <a:lstStyle/>
          <a:p>
            <a:r>
              <a:rPr lang="en-US" dirty="0"/>
              <a:t>Model Buckets</a:t>
            </a:r>
          </a:p>
          <a:p>
            <a:endParaRPr lang="en-US" sz="3200" dirty="0"/>
          </a:p>
          <a:p>
            <a:pPr marL="342900" indent="-342900">
              <a:buFont typeface="Symbol" pitchFamily="2" charset="2"/>
              <a:buChar char=""/>
            </a:pPr>
            <a:r>
              <a:rPr lang="en-US" sz="3600" b="0" dirty="0"/>
              <a:t>F</a:t>
            </a:r>
            <a:r>
              <a:rPr lang="en-US" sz="3600" b="0" i="0" u="none" strike="noStrike" dirty="0">
                <a:effectLst/>
              </a:rPr>
              <a:t>oundation models that </a:t>
            </a:r>
            <a:r>
              <a:rPr lang="en-US" sz="3600" i="0" u="none" strike="noStrike" dirty="0">
                <a:effectLst/>
              </a:rPr>
              <a:t>learn</a:t>
            </a:r>
            <a:r>
              <a:rPr lang="en-US" sz="3600" b="0" i="0" u="none" strike="noStrike" dirty="0">
                <a:effectLst/>
              </a:rPr>
              <a:t> data distributions</a:t>
            </a:r>
          </a:p>
          <a:p>
            <a:pPr marL="800100" lvl="1" indent="-342900">
              <a:buFont typeface="Symbol" pitchFamily="2" charset="2"/>
              <a:buChar char=""/>
            </a:pPr>
            <a:r>
              <a:rPr lang="en-US" sz="3200" dirty="0"/>
              <a:t>GPT, BERT, </a:t>
            </a:r>
            <a:r>
              <a:rPr lang="en-US" sz="3200" dirty="0" err="1"/>
              <a:t>ResNet</a:t>
            </a:r>
            <a:r>
              <a:rPr lang="en-US" sz="3200" dirty="0"/>
              <a:t>, CLIP, </a:t>
            </a:r>
            <a:r>
              <a:rPr lang="en-US" sz="3200" dirty="0" err="1"/>
              <a:t>AgroNT</a:t>
            </a:r>
            <a:endParaRPr lang="en-US" sz="3200" b="0" i="0" u="none" strike="noStrike" dirty="0">
              <a:effectLst/>
            </a:endParaRPr>
          </a:p>
          <a:p>
            <a:pPr marL="342900" indent="-342900">
              <a:buFont typeface="Symbol" pitchFamily="2" charset="2"/>
              <a:buChar char=""/>
            </a:pPr>
            <a:r>
              <a:rPr lang="en-US" sz="3600" b="0" dirty="0"/>
              <a:t>G</a:t>
            </a:r>
            <a:r>
              <a:rPr lang="en-US" sz="3600" b="0" i="0" u="none" strike="noStrike" dirty="0">
                <a:effectLst/>
              </a:rPr>
              <a:t>enerative models that </a:t>
            </a:r>
            <a:r>
              <a:rPr lang="en-US" sz="3600" i="0" u="none" strike="noStrike" dirty="0">
                <a:effectLst/>
              </a:rPr>
              <a:t>sample from </a:t>
            </a:r>
            <a:r>
              <a:rPr lang="en-US" sz="3600" b="0" i="0" u="none" strike="noStrike" dirty="0">
                <a:effectLst/>
              </a:rPr>
              <a:t>these distributions,</a:t>
            </a:r>
          </a:p>
          <a:p>
            <a:pPr marL="800100" lvl="1" indent="-342900">
              <a:buFont typeface="Symbol" pitchFamily="2" charset="2"/>
              <a:buChar char=""/>
            </a:pPr>
            <a:r>
              <a:rPr lang="en-US" sz="3200" b="0" i="0" u="none" strike="noStrike" dirty="0">
                <a:effectLst/>
              </a:rPr>
              <a:t>Autoregressive, diffusion, MCMC</a:t>
            </a:r>
          </a:p>
          <a:p>
            <a:pPr marL="800100" lvl="1" indent="-342900">
              <a:buFont typeface="Symbol" pitchFamily="2" charset="2"/>
              <a:buChar char=""/>
            </a:pPr>
            <a:endParaRPr lang="en-US" sz="600" b="0" i="0" u="none" strike="noStrike" dirty="0">
              <a:effectLst/>
            </a:endParaRPr>
          </a:p>
          <a:p>
            <a:pPr marL="342900" indent="-342900">
              <a:buFont typeface="Symbol" pitchFamily="2" charset="2"/>
              <a:buChar char=""/>
            </a:pPr>
            <a:r>
              <a:rPr lang="en-US" sz="3600" b="0" dirty="0"/>
              <a:t>P</a:t>
            </a:r>
            <a:r>
              <a:rPr lang="en-US" sz="3600" b="0" i="0" u="none" strike="noStrike" dirty="0">
                <a:effectLst/>
              </a:rPr>
              <a:t>redictive models that </a:t>
            </a:r>
            <a:r>
              <a:rPr lang="en-US" sz="3600" i="0" u="none" strike="noStrike" dirty="0">
                <a:effectLst/>
              </a:rPr>
              <a:t>map</a:t>
            </a:r>
            <a:r>
              <a:rPr lang="en-US" sz="3600" b="0" i="0" u="none" strike="noStrike" dirty="0">
                <a:effectLst/>
              </a:rPr>
              <a:t> between biological modalities, and</a:t>
            </a:r>
          </a:p>
          <a:p>
            <a:pPr marL="800100" lvl="1" indent="-342900">
              <a:buFont typeface="Symbol" pitchFamily="2" charset="2"/>
              <a:buChar char=""/>
            </a:pPr>
            <a:r>
              <a:rPr lang="en-US" sz="3200" dirty="0"/>
              <a:t>AlphaFold3, random forests, SVMs</a:t>
            </a:r>
            <a:endParaRPr lang="en-US" sz="3200" b="0" i="0" u="none" strike="noStrike" dirty="0">
              <a:effectLst/>
            </a:endParaRPr>
          </a:p>
          <a:p>
            <a:pPr marL="342900" indent="-342900">
              <a:buFont typeface="Symbol" pitchFamily="2" charset="2"/>
              <a:buChar char=""/>
            </a:pPr>
            <a:r>
              <a:rPr lang="en-US" sz="3600" b="0" dirty="0"/>
              <a:t>D</a:t>
            </a:r>
            <a:r>
              <a:rPr lang="en-US" sz="3600" b="0" i="0" u="none" strike="noStrike" dirty="0">
                <a:effectLst/>
              </a:rPr>
              <a:t>esign models that </a:t>
            </a:r>
            <a:r>
              <a:rPr lang="en-US" sz="3600" i="0" u="none" strike="noStrike" dirty="0">
                <a:effectLst/>
              </a:rPr>
              <a:t>produce</a:t>
            </a:r>
            <a:r>
              <a:rPr lang="en-US" sz="3600" b="0" i="0" u="none" strike="noStrike" dirty="0">
                <a:effectLst/>
              </a:rPr>
              <a:t> desirable biological outputs</a:t>
            </a:r>
          </a:p>
          <a:p>
            <a:pPr marL="800100" lvl="1" indent="-342900">
              <a:buFont typeface="Symbol" pitchFamily="2" charset="2"/>
              <a:buChar char=""/>
            </a:pPr>
            <a:r>
              <a:rPr lang="en-US" sz="3200" b="0" i="0" u="none" strike="noStrike" dirty="0">
                <a:effectLst/>
              </a:rPr>
              <a:t>Bayesian optimization, gaussian processes</a:t>
            </a:r>
          </a:p>
        </p:txBody>
      </p:sp>
      <p:pic>
        <p:nvPicPr>
          <p:cNvPr id="4" name="Picture 3">
            <a:extLst>
              <a:ext uri="{FF2B5EF4-FFF2-40B4-BE49-F238E27FC236}">
                <a16:creationId xmlns:a16="http://schemas.microsoft.com/office/drawing/2014/main" id="{652318E0-EBC2-CB8C-AA12-BFE3521A2123}"/>
              </a:ext>
            </a:extLst>
          </p:cNvPr>
          <p:cNvPicPr>
            <a:picLocks noChangeAspect="1"/>
          </p:cNvPicPr>
          <p:nvPr/>
        </p:nvPicPr>
        <p:blipFill>
          <a:blip r:embed="rId3"/>
          <a:stretch>
            <a:fillRect/>
          </a:stretch>
        </p:blipFill>
        <p:spPr>
          <a:xfrm>
            <a:off x="7493000" y="4229100"/>
            <a:ext cx="1270000" cy="685800"/>
          </a:xfrm>
          <a:prstGeom prst="rect">
            <a:avLst/>
          </a:prstGeom>
        </p:spPr>
      </p:pic>
      <p:sp>
        <p:nvSpPr>
          <p:cNvPr id="5" name="TextBox 4">
            <a:extLst>
              <a:ext uri="{FF2B5EF4-FFF2-40B4-BE49-F238E27FC236}">
                <a16:creationId xmlns:a16="http://schemas.microsoft.com/office/drawing/2014/main" id="{54DCB0D5-5770-C9C5-5BF1-5CDE04FC3933}"/>
              </a:ext>
            </a:extLst>
          </p:cNvPr>
          <p:cNvSpPr txBox="1"/>
          <p:nvPr/>
        </p:nvSpPr>
        <p:spPr>
          <a:xfrm>
            <a:off x="2641600" y="7696200"/>
            <a:ext cx="9111020" cy="369332"/>
          </a:xfrm>
          <a:prstGeom prst="rect">
            <a:avLst/>
          </a:prstGeom>
          <a:noFill/>
        </p:spPr>
        <p:txBody>
          <a:bodyPr wrap="none" rtlCol="0">
            <a:spAutoFit/>
          </a:bodyPr>
          <a:lstStyle/>
          <a:p>
            <a:r>
              <a:rPr lang="en-US" dirty="0">
                <a:solidFill>
                  <a:schemeClr val="bg1"/>
                </a:solidFill>
              </a:rPr>
              <a:t>https://</a:t>
            </a:r>
            <a:r>
              <a:rPr lang="en-US" dirty="0" err="1">
                <a:solidFill>
                  <a:schemeClr val="bg1"/>
                </a:solidFill>
              </a:rPr>
              <a:t>www.quantamagazine.org</a:t>
            </a:r>
            <a:r>
              <a:rPr lang="en-US" dirty="0">
                <a:solidFill>
                  <a:schemeClr val="bg1"/>
                </a:solidFill>
              </a:rPr>
              <a:t>/what-the-most-essential-terms-in-ai-really-mean-20250430/</a:t>
            </a:r>
          </a:p>
        </p:txBody>
      </p:sp>
    </p:spTree>
    <p:extLst>
      <p:ext uri="{BB962C8B-B14F-4D97-AF65-F5344CB8AC3E}">
        <p14:creationId xmlns:p14="http://schemas.microsoft.com/office/powerpoint/2010/main" val="4791928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55F67-B59B-70E7-E7F0-9C5B5A4E15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11585D-D109-B6C1-3699-B8F4D5944945}"/>
              </a:ext>
            </a:extLst>
          </p:cNvPr>
          <p:cNvSpPr>
            <a:spLocks noGrp="1"/>
          </p:cNvSpPr>
          <p:nvPr>
            <p:ph type="title"/>
          </p:nvPr>
        </p:nvSpPr>
        <p:spPr/>
        <p:txBody>
          <a:bodyPr/>
          <a:lstStyle/>
          <a:p>
            <a:r>
              <a:rPr lang="en-US" dirty="0"/>
              <a:t>What is AI/ML?</a:t>
            </a:r>
          </a:p>
        </p:txBody>
      </p:sp>
      <p:pic>
        <p:nvPicPr>
          <p:cNvPr id="4" name="Picture 3">
            <a:extLst>
              <a:ext uri="{FF2B5EF4-FFF2-40B4-BE49-F238E27FC236}">
                <a16:creationId xmlns:a16="http://schemas.microsoft.com/office/drawing/2014/main" id="{FE904ED2-6077-0F17-3B5E-5DE5C44AC005}"/>
              </a:ext>
            </a:extLst>
          </p:cNvPr>
          <p:cNvPicPr>
            <a:picLocks noChangeAspect="1"/>
          </p:cNvPicPr>
          <p:nvPr/>
        </p:nvPicPr>
        <p:blipFill>
          <a:blip r:embed="rId3"/>
          <a:stretch>
            <a:fillRect/>
          </a:stretch>
        </p:blipFill>
        <p:spPr>
          <a:xfrm>
            <a:off x="7493000" y="4229100"/>
            <a:ext cx="1270000" cy="685800"/>
          </a:xfrm>
          <a:prstGeom prst="rect">
            <a:avLst/>
          </a:prstGeom>
        </p:spPr>
      </p:pic>
      <p:pic>
        <p:nvPicPr>
          <p:cNvPr id="10" name="Picture 9">
            <a:extLst>
              <a:ext uri="{FF2B5EF4-FFF2-40B4-BE49-F238E27FC236}">
                <a16:creationId xmlns:a16="http://schemas.microsoft.com/office/drawing/2014/main" id="{06B62822-CA4F-A90A-70CA-DCDF81A0E2EA}"/>
              </a:ext>
            </a:extLst>
          </p:cNvPr>
          <p:cNvPicPr>
            <a:picLocks noChangeAspect="1"/>
          </p:cNvPicPr>
          <p:nvPr/>
        </p:nvPicPr>
        <p:blipFill>
          <a:blip r:embed="rId4"/>
          <a:stretch>
            <a:fillRect/>
          </a:stretch>
        </p:blipFill>
        <p:spPr>
          <a:xfrm rot="5400000">
            <a:off x="5879338" y="-2637664"/>
            <a:ext cx="6659880" cy="14506956"/>
          </a:xfrm>
          <a:prstGeom prst="rect">
            <a:avLst/>
          </a:prstGeom>
        </p:spPr>
      </p:pic>
    </p:spTree>
    <p:extLst>
      <p:ext uri="{BB962C8B-B14F-4D97-AF65-F5344CB8AC3E}">
        <p14:creationId xmlns:p14="http://schemas.microsoft.com/office/powerpoint/2010/main" val="1187565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E6FD0-143F-22AB-48A4-D41B977D4D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0C49E1-620B-D0F6-143C-146DF500F4C0}"/>
              </a:ext>
            </a:extLst>
          </p:cNvPr>
          <p:cNvSpPr>
            <a:spLocks noGrp="1"/>
          </p:cNvSpPr>
          <p:nvPr>
            <p:ph type="title"/>
          </p:nvPr>
        </p:nvSpPr>
        <p:spPr/>
        <p:txBody>
          <a:bodyPr/>
          <a:lstStyle/>
          <a:p>
            <a:r>
              <a:rPr lang="en-US" dirty="0"/>
              <a:t>Occam vs. Hickam</a:t>
            </a:r>
          </a:p>
        </p:txBody>
      </p:sp>
      <p:sp>
        <p:nvSpPr>
          <p:cNvPr id="3" name="Text Placeholder 2">
            <a:extLst>
              <a:ext uri="{FF2B5EF4-FFF2-40B4-BE49-F238E27FC236}">
                <a16:creationId xmlns:a16="http://schemas.microsoft.com/office/drawing/2014/main" id="{B511CB2C-026F-C84B-D622-FF43391EBE6D}"/>
              </a:ext>
            </a:extLst>
          </p:cNvPr>
          <p:cNvSpPr>
            <a:spLocks noGrp="1"/>
          </p:cNvSpPr>
          <p:nvPr>
            <p:ph type="body" idx="1"/>
          </p:nvPr>
        </p:nvSpPr>
        <p:spPr>
          <a:xfrm>
            <a:off x="2717800" y="1084580"/>
            <a:ext cx="11836400" cy="2573020"/>
          </a:xfrm>
        </p:spPr>
        <p:txBody>
          <a:bodyPr lIns="0"/>
          <a:lstStyle/>
          <a:p>
            <a:r>
              <a:rPr lang="en-US" dirty="0"/>
              <a:t>Occam’s Razor</a:t>
            </a:r>
          </a:p>
          <a:p>
            <a:endParaRPr lang="en-US" sz="3200" dirty="0"/>
          </a:p>
          <a:p>
            <a:pPr marL="342900" indent="-342900">
              <a:buFont typeface="Symbol" pitchFamily="2" charset="2"/>
              <a:buChar char=""/>
            </a:pPr>
            <a:r>
              <a:rPr lang="en-US" sz="3200" b="0" i="0" u="none" strike="noStrike" dirty="0">
                <a:effectLst/>
              </a:rPr>
              <a:t>William of Occam (or Ockham), 1285-1347, English Franciscan friar  tasked with looking into the theological implications of a Catholic Church possessing material wealth</a:t>
            </a:r>
          </a:p>
        </p:txBody>
      </p:sp>
      <p:pic>
        <p:nvPicPr>
          <p:cNvPr id="4" name="Picture 3">
            <a:extLst>
              <a:ext uri="{FF2B5EF4-FFF2-40B4-BE49-F238E27FC236}">
                <a16:creationId xmlns:a16="http://schemas.microsoft.com/office/drawing/2014/main" id="{09FC1AAC-CB4F-91CC-F9A0-F30986B56948}"/>
              </a:ext>
            </a:extLst>
          </p:cNvPr>
          <p:cNvPicPr>
            <a:picLocks noChangeAspect="1"/>
          </p:cNvPicPr>
          <p:nvPr/>
        </p:nvPicPr>
        <p:blipFill>
          <a:blip r:embed="rId3"/>
          <a:stretch>
            <a:fillRect/>
          </a:stretch>
        </p:blipFill>
        <p:spPr>
          <a:xfrm>
            <a:off x="7493000" y="4229100"/>
            <a:ext cx="1270000" cy="685800"/>
          </a:xfrm>
          <a:prstGeom prst="rect">
            <a:avLst/>
          </a:prstGeom>
        </p:spPr>
      </p:pic>
      <p:pic>
        <p:nvPicPr>
          <p:cNvPr id="6" name="Picture 5" descr="A close up of a person's face&#10;&#10;Description automatically generated">
            <a:extLst>
              <a:ext uri="{FF2B5EF4-FFF2-40B4-BE49-F238E27FC236}">
                <a16:creationId xmlns:a16="http://schemas.microsoft.com/office/drawing/2014/main" id="{2292047A-5AF9-96D1-DEB3-71CBFF5830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61800" y="3962400"/>
            <a:ext cx="3898900" cy="3784600"/>
          </a:xfrm>
          <a:prstGeom prst="rect">
            <a:avLst/>
          </a:prstGeom>
        </p:spPr>
      </p:pic>
      <p:sp>
        <p:nvSpPr>
          <p:cNvPr id="8" name="Text Placeholder 2">
            <a:extLst>
              <a:ext uri="{FF2B5EF4-FFF2-40B4-BE49-F238E27FC236}">
                <a16:creationId xmlns:a16="http://schemas.microsoft.com/office/drawing/2014/main" id="{1A1FF60B-E3AC-6147-A2DE-910CABDA5A63}"/>
              </a:ext>
            </a:extLst>
          </p:cNvPr>
          <p:cNvSpPr txBox="1">
            <a:spLocks/>
          </p:cNvSpPr>
          <p:nvPr/>
        </p:nvSpPr>
        <p:spPr>
          <a:xfrm>
            <a:off x="2717800" y="4441189"/>
            <a:ext cx="8864600" cy="4133850"/>
          </a:xfrm>
          <a:prstGeom prst="rect">
            <a:avLst/>
          </a:prstGeom>
        </p:spPr>
        <p:txBody>
          <a:bodyPr lIns="0" tIns="0" rIns="0" bIns="0" anchor="ctr"/>
          <a:lstStyle>
            <a:lvl1pPr marL="0" eaLnBrk="1" hangingPunct="1">
              <a:defRPr sz="4800" b="1" i="0">
                <a:solidFill>
                  <a:schemeClr val="bg1"/>
                </a:solidFill>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endParaRPr lang="en-US" sz="3200" kern="0" dirty="0"/>
          </a:p>
          <a:p>
            <a:pPr marL="342900" indent="-342900">
              <a:buFont typeface="Symbol" pitchFamily="2" charset="2"/>
              <a:buChar char=""/>
            </a:pPr>
            <a:r>
              <a:rPr lang="en-US" sz="3200" b="0" i="0" u="none" strike="noStrike" dirty="0">
                <a:effectLst/>
              </a:rPr>
              <a:t>Occam’s razor is a philosophical tool that advocates the principle of parsimony when deciding which one of two arguments is to be preferred</a:t>
            </a:r>
          </a:p>
          <a:p>
            <a:endParaRPr lang="en-US" sz="3200" b="0" i="0" u="none" strike="noStrike" dirty="0">
              <a:effectLst/>
            </a:endParaRPr>
          </a:p>
          <a:p>
            <a:pPr algn="ctr"/>
            <a:r>
              <a:rPr lang="en-US" sz="3200" b="0" i="1" u="none" strike="noStrike" dirty="0">
                <a:effectLst/>
              </a:rPr>
              <a:t>no plurality should be assumed unless it can be proven by experience</a:t>
            </a:r>
          </a:p>
          <a:p>
            <a:endParaRPr lang="en-US" sz="3200" b="0" i="1" u="none" strike="noStrike" dirty="0">
              <a:effectLst/>
            </a:endParaRPr>
          </a:p>
          <a:p>
            <a:pPr marL="342900" indent="-342900">
              <a:buFont typeface="Symbol" pitchFamily="2" charset="2"/>
              <a:buChar char=""/>
            </a:pPr>
            <a:r>
              <a:rPr lang="en-US" sz="3200" b="0" u="none" strike="noStrike" dirty="0">
                <a:effectLst/>
              </a:rPr>
              <a:t>there should be a reason (some experimental evidence) to introduce a more complicated theory or model</a:t>
            </a:r>
          </a:p>
          <a:p>
            <a:pPr marL="342900" indent="-342900">
              <a:buFont typeface="Symbol" pitchFamily="2" charset="2"/>
              <a:buChar char=""/>
            </a:pPr>
            <a:endParaRPr lang="en-US" sz="3200" b="0" kern="0" dirty="0"/>
          </a:p>
          <a:p>
            <a:endParaRPr lang="en-US" sz="3200" b="0" kern="0" dirty="0"/>
          </a:p>
        </p:txBody>
      </p:sp>
    </p:spTree>
    <p:extLst>
      <p:ext uri="{BB962C8B-B14F-4D97-AF65-F5344CB8AC3E}">
        <p14:creationId xmlns:p14="http://schemas.microsoft.com/office/powerpoint/2010/main" val="21168848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ritGlory-PPT-template" id="{25FF1998-5BA4-3346-9F04-C45D263CFD75}" vid="{CA984101-C6EB-4A46-A17E-53FE57953C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GritGlory-PPT-template-2</Template>
  <TotalTime>14075</TotalTime>
  <Words>2646</Words>
  <Application>Microsoft Macintosh PowerPoint</Application>
  <PresentationFormat>Custom</PresentationFormat>
  <Paragraphs>307</Paragraphs>
  <Slides>28</Slides>
  <Notes>22</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28</vt:i4>
      </vt:variant>
    </vt:vector>
  </HeadingPairs>
  <TitlesOfParts>
    <vt:vector size="46" baseType="lpstr">
      <vt:lpstr>Aptos</vt:lpstr>
      <vt:lpstr>Arial</vt:lpstr>
      <vt:lpstr>Calibri</vt:lpstr>
      <vt:lpstr>Courier New</vt:lpstr>
      <vt:lpstr>Harding</vt:lpstr>
      <vt:lpstr>Helvetica Neue</vt:lpstr>
      <vt:lpstr>Helvetica Neue Light</vt:lpstr>
      <vt:lpstr>Inter</vt:lpstr>
      <vt:lpstr>Noto Sans Symbols</vt:lpstr>
      <vt:lpstr>Open Sans</vt:lpstr>
      <vt:lpstr>Open Sans ExtraBold</vt:lpstr>
      <vt:lpstr>Open Sans Light</vt:lpstr>
      <vt:lpstr>Play</vt:lpstr>
      <vt:lpstr>Quattrocento Sans</vt:lpstr>
      <vt:lpstr>Roboto</vt:lpstr>
      <vt:lpstr>Symbol</vt:lpstr>
      <vt:lpstr>Times New Roman</vt:lpstr>
      <vt:lpstr>Office Theme</vt:lpstr>
      <vt:lpstr>AI for Research:  Harnessing Scientific Cyberinfrastructure in North America</vt:lpstr>
      <vt:lpstr>AI for Research</vt:lpstr>
      <vt:lpstr>AI for Research</vt:lpstr>
      <vt:lpstr>AI in Research</vt:lpstr>
      <vt:lpstr>AI in Research</vt:lpstr>
      <vt:lpstr>AI in Research</vt:lpstr>
      <vt:lpstr>What is AI/ML?</vt:lpstr>
      <vt:lpstr>What is AI/ML?</vt:lpstr>
      <vt:lpstr>Occam vs. Hickam</vt:lpstr>
      <vt:lpstr>Occam vs. Hickam</vt:lpstr>
      <vt:lpstr>Occam vs. Hickam</vt:lpstr>
      <vt:lpstr>Hickam?</vt:lpstr>
      <vt:lpstr>Hypothesis: Occam and Hickam </vt:lpstr>
      <vt:lpstr>AI  in Research</vt:lpstr>
      <vt:lpstr>Resources and Funding for Researchers and Educators</vt:lpstr>
      <vt:lpstr>OAC supports computing, data, networking and cybersecurity infrastructure and expertise for broad Science and Engineering communities</vt:lpstr>
      <vt:lpstr>OAC provides many resources and services! Examples include:</vt:lpstr>
      <vt:lpstr>National AI Research Resource (NAIRR) Pilot Infrastructure to drive US AI innovation, discovery, and competitiveness. We are in NAIRR Pilot Year 2.</vt:lpstr>
      <vt:lpstr>Power of partnerships: Public-private partnerships can assure US leadership in AI</vt:lpstr>
      <vt:lpstr>Researchers across the country are investigating fundamental AI and applied AI for science topics</vt:lpstr>
      <vt:lpstr>Researchers and educators apply for resources</vt:lpstr>
      <vt:lpstr>Many agency datasets are available through the pilot</vt:lpstr>
      <vt:lpstr>Resources now available for request</vt:lpstr>
      <vt:lpstr>PowerPoint Presentation</vt:lpstr>
      <vt:lpstr>Distributed shared resources to accelerate research and education</vt:lpstr>
      <vt:lpstr>PowerPoint Presentation</vt:lpstr>
      <vt:lpstr>When it all works together…   Dynamic CI discovery pathways at scale</vt:lpstr>
      <vt:lpstr>Questions and Discussion</vt:lpstr>
    </vt:vector>
  </TitlesOfParts>
  <Company>University of Nebraska-Lincoln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 Fiddelke</dc:creator>
  <cp:lastModifiedBy>Jennifer Clarke</cp:lastModifiedBy>
  <cp:revision>131</cp:revision>
  <dcterms:created xsi:type="dcterms:W3CDTF">2018-09-25T20:37:23Z</dcterms:created>
  <dcterms:modified xsi:type="dcterms:W3CDTF">2025-10-20T15:15:01Z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2018-08-28T00:00:00Z</vt:filetime>
  </property>
  <property fmtid="{D5CDD505-2E9C-101B-9397-08002B2CF9AE}" pid="3" name="Creator">
    <vt:lpwstr>Adobe InDesign CC 13.0 (Macintosh)</vt:lpwstr>
  </property>
  <property fmtid="{D5CDD505-2E9C-101B-9397-08002B2CF9AE}" pid="4" name="LastSaved">
    <vt:filetime>2018-08-28T00:00:00Z</vt:filetime>
  </property>
</Properties>
</file>