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46"/>
  </p:notesMasterIdLst>
  <p:sldIdLst>
    <p:sldId id="256" r:id="rId2"/>
    <p:sldId id="299" r:id="rId3"/>
    <p:sldId id="257" r:id="rId4"/>
    <p:sldId id="258" r:id="rId5"/>
    <p:sldId id="290" r:id="rId6"/>
    <p:sldId id="263" r:id="rId7"/>
    <p:sldId id="259" r:id="rId8"/>
    <p:sldId id="264" r:id="rId9"/>
    <p:sldId id="291" r:id="rId10"/>
    <p:sldId id="265" r:id="rId11"/>
    <p:sldId id="260" r:id="rId12"/>
    <p:sldId id="266" r:id="rId13"/>
    <p:sldId id="267" r:id="rId14"/>
    <p:sldId id="268" r:id="rId15"/>
    <p:sldId id="269" r:id="rId16"/>
    <p:sldId id="270" r:id="rId17"/>
    <p:sldId id="261" r:id="rId18"/>
    <p:sldId id="271" r:id="rId19"/>
    <p:sldId id="292" r:id="rId20"/>
    <p:sldId id="272" r:id="rId21"/>
    <p:sldId id="293" r:id="rId22"/>
    <p:sldId id="275" r:id="rId23"/>
    <p:sldId id="274" r:id="rId24"/>
    <p:sldId id="273" r:id="rId25"/>
    <p:sldId id="294" r:id="rId26"/>
    <p:sldId id="276" r:id="rId27"/>
    <p:sldId id="295" r:id="rId28"/>
    <p:sldId id="277" r:id="rId29"/>
    <p:sldId id="278" r:id="rId30"/>
    <p:sldId id="279" r:id="rId31"/>
    <p:sldId id="262" r:id="rId32"/>
    <p:sldId id="280" r:id="rId33"/>
    <p:sldId id="296" r:id="rId34"/>
    <p:sldId id="281" r:id="rId35"/>
    <p:sldId id="282" r:id="rId36"/>
    <p:sldId id="283" r:id="rId37"/>
    <p:sldId id="297" r:id="rId38"/>
    <p:sldId id="284" r:id="rId39"/>
    <p:sldId id="298" r:id="rId40"/>
    <p:sldId id="285" r:id="rId41"/>
    <p:sldId id="287" r:id="rId42"/>
    <p:sldId id="286" r:id="rId43"/>
    <p:sldId id="288" r:id="rId44"/>
    <p:sldId id="289" r:id="rId45"/>
  </p:sldIdLst>
  <p:sldSz cx="18288000" cy="10287000"/>
  <p:notesSz cx="6858000" cy="9144000"/>
  <p:embeddedFontLst>
    <p:embeddedFont>
      <p:font typeface="Open Sans" panose="020B0606030504020204" pitchFamily="34" charset="0"/>
      <p:regular r:id="rId47"/>
      <p:bold r:id="rId48"/>
      <p:italic r:id="rId49"/>
      <p:boldItalic r:id="rId50"/>
    </p:embeddedFont>
    <p:embeddedFont>
      <p:font typeface="Open Sans Light" panose="020B0306030504020204" pitchFamily="34" charset="0"/>
      <p:regular r:id="rId51"/>
      <p:italic r:id="rId52"/>
    </p:embeddedFont>
    <p:embeddedFont>
      <p:font typeface="Trade Gothic LT Std" panose="00000500000000000000" charset="0"/>
      <p:regular r:id="rId53"/>
      <p:bold r:id="rId54"/>
      <p:italic r:id="rId55"/>
      <p:boldItalic r:id="rId56"/>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5005"/>
    <a:srgbClr val="F0AAE2"/>
    <a:srgbClr val="D1E53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42" d="100"/>
          <a:sy n="42" d="100"/>
        </p:scale>
        <p:origin x="780" y="6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font" Target="fonts/font1.fntdata"/><Relationship Id="rId50" Type="http://schemas.openxmlformats.org/officeDocument/2006/relationships/font" Target="fonts/font4.fntdata"/><Relationship Id="rId55" Type="http://schemas.openxmlformats.org/officeDocument/2006/relationships/font" Target="fonts/font9.fntdata"/><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font" Target="fonts/font7.fntdata"/><Relationship Id="rId58" Type="http://schemas.openxmlformats.org/officeDocument/2006/relationships/viewProps" Target="viewProp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font" Target="fonts/font2.fntdata"/><Relationship Id="rId56" Type="http://schemas.openxmlformats.org/officeDocument/2006/relationships/font" Target="fonts/font10.fntdata"/><Relationship Id="rId8" Type="http://schemas.openxmlformats.org/officeDocument/2006/relationships/slide" Target="slides/slide7.xml"/><Relationship Id="rId51" Type="http://schemas.openxmlformats.org/officeDocument/2006/relationships/font" Target="fonts/font5.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59"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font" Target="fonts/font8.fnt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3.fntdata"/><Relationship Id="rId57"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font" Target="fonts/font6.fntdata"/><Relationship Id="rId6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16B2290-09A2-4F7C-9229-9F4FDBCB907E}" type="datetimeFigureOut">
              <a:rPr lang="de-DE" smtClean="0"/>
              <a:t>21.10.2025</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A519C1B-D6E8-410E-9321-F87C82C60BEC}" type="slidenum">
              <a:rPr lang="de-DE" smtClean="0"/>
              <a:t>‹#›</a:t>
            </a:fld>
            <a:endParaRPr lang="de-DE"/>
          </a:p>
        </p:txBody>
      </p:sp>
    </p:spTree>
    <p:extLst>
      <p:ext uri="{BB962C8B-B14F-4D97-AF65-F5344CB8AC3E}">
        <p14:creationId xmlns:p14="http://schemas.microsoft.com/office/powerpoint/2010/main" val="42977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CA519C1B-D6E8-410E-9321-F87C82C60BEC}" type="slidenum">
              <a:rPr lang="de-DE" smtClean="0"/>
              <a:t>2</a:t>
            </a:fld>
            <a:endParaRPr lang="de-DE"/>
          </a:p>
        </p:txBody>
      </p:sp>
    </p:spTree>
    <p:extLst>
      <p:ext uri="{BB962C8B-B14F-4D97-AF65-F5344CB8AC3E}">
        <p14:creationId xmlns:p14="http://schemas.microsoft.com/office/powerpoint/2010/main" val="40254766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10/21/2025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10/21/2025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10/21/2025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10/21/2025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10/21/2025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10/21/2025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10/21/2025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10/21/2025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10/21/2025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10/21/2025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10/21/2025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10/21/2025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4.sv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9.png"/></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9.png"/></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7" Type="http://schemas.openxmlformats.org/officeDocument/2006/relationships/hyperlink" Target="https://doi.org/10.7479/4z3g-fy66"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9.png"/></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9.png"/></Relationships>
</file>

<file path=ppt/slides/_rels/slide2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9.png"/></Relationships>
</file>

<file path=ppt/slides/_rels/slide2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9.png"/></Relationships>
</file>

<file path=ppt/slides/_rels/slide2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9.png"/></Relationships>
</file>

<file path=ppt/slides/_rels/slide2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9.png"/></Relationships>
</file>

<file path=ppt/slides/_rels/slide3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9.png"/></Relationships>
</file>

<file path=ppt/slides/_rels/slide3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9.png"/></Relationships>
</file>

<file path=ppt/slides/_rels/slide3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9.png"/></Relationships>
</file>

<file path=ppt/slides/_rels/slide3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9.png"/></Relationships>
</file>

<file path=ppt/slides/_rels/slide3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9.png"/></Relationships>
</file>

<file path=ppt/slides/_rels/slide40.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9.png"/></Relationships>
</file>

<file path=ppt/slides/_rels/slide4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9.png"/></Relationships>
</file>

<file path=ppt/slides/_rels/slide4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A7B729"/>
        </a:solidFill>
        <a:effectLst/>
      </p:bgPr>
    </p:bg>
    <p:spTree>
      <p:nvGrpSpPr>
        <p:cNvPr id="1" name=""/>
        <p:cNvGrpSpPr/>
        <p:nvPr/>
      </p:nvGrpSpPr>
      <p:grpSpPr>
        <a:xfrm>
          <a:off x="0" y="0"/>
          <a:ext cx="0" cy="0"/>
          <a:chOff x="0" y="0"/>
          <a:chExt cx="0" cy="0"/>
        </a:xfrm>
      </p:grpSpPr>
      <p:sp>
        <p:nvSpPr>
          <p:cNvPr id="2" name="Freeform 2"/>
          <p:cNvSpPr/>
          <p:nvPr/>
        </p:nvSpPr>
        <p:spPr>
          <a:xfrm>
            <a:off x="0" y="0"/>
            <a:ext cx="7200900" cy="7200900"/>
          </a:xfrm>
          <a:custGeom>
            <a:avLst/>
            <a:gdLst/>
            <a:ahLst/>
            <a:cxnLst/>
            <a:rect l="l" t="t" r="r" b="b"/>
            <a:pathLst>
              <a:path w="7200900" h="7200900">
                <a:moveTo>
                  <a:pt x="0" y="0"/>
                </a:moveTo>
                <a:lnTo>
                  <a:pt x="7200900" y="0"/>
                </a:lnTo>
                <a:lnTo>
                  <a:pt x="7200900" y="7200900"/>
                </a:lnTo>
                <a:lnTo>
                  <a:pt x="0" y="720090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3" name="Freeform 3"/>
          <p:cNvSpPr/>
          <p:nvPr/>
        </p:nvSpPr>
        <p:spPr>
          <a:xfrm>
            <a:off x="8416896" y="223803"/>
            <a:ext cx="9875001" cy="9875001"/>
          </a:xfrm>
          <a:custGeom>
            <a:avLst/>
            <a:gdLst/>
            <a:ahLst/>
            <a:cxnLst/>
            <a:rect l="l" t="t" r="r" b="b"/>
            <a:pathLst>
              <a:path w="9875001" h="9875001">
                <a:moveTo>
                  <a:pt x="0" y="0"/>
                </a:moveTo>
                <a:lnTo>
                  <a:pt x="9875001" y="0"/>
                </a:lnTo>
                <a:lnTo>
                  <a:pt x="9875001" y="9875001"/>
                </a:lnTo>
                <a:lnTo>
                  <a:pt x="0" y="9875001"/>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4" name="TextBox 4"/>
          <p:cNvSpPr txBox="1"/>
          <p:nvPr/>
        </p:nvSpPr>
        <p:spPr>
          <a:xfrm>
            <a:off x="1967497" y="3724275"/>
            <a:ext cx="14353006" cy="1245870"/>
          </a:xfrm>
          <a:prstGeom prst="rect">
            <a:avLst/>
          </a:prstGeom>
        </p:spPr>
        <p:txBody>
          <a:bodyPr lIns="0" tIns="0" rIns="0" bIns="0" rtlCol="0" anchor="t">
            <a:spAutoFit/>
          </a:bodyPr>
          <a:lstStyle/>
          <a:p>
            <a:pPr algn="l">
              <a:lnSpc>
                <a:spcPts val="9540"/>
              </a:lnSpc>
            </a:pPr>
            <a:r>
              <a:rPr lang="en-US" sz="9000" spc="693">
                <a:solidFill>
                  <a:srgbClr val="000000"/>
                </a:solidFill>
                <a:latin typeface="Open Sans"/>
                <a:ea typeface="Open Sans"/>
                <a:cs typeface="Open Sans"/>
                <a:sym typeface="Open Sans"/>
              </a:rPr>
              <a:t>ESCAPE THE ORDINARY</a:t>
            </a:r>
          </a:p>
        </p:txBody>
      </p:sp>
      <p:sp>
        <p:nvSpPr>
          <p:cNvPr id="5" name="TextBox 5"/>
          <p:cNvSpPr txBox="1"/>
          <p:nvPr/>
        </p:nvSpPr>
        <p:spPr>
          <a:xfrm>
            <a:off x="6787351" y="5153025"/>
            <a:ext cx="3584973" cy="895350"/>
          </a:xfrm>
          <a:prstGeom prst="rect">
            <a:avLst/>
          </a:prstGeom>
        </p:spPr>
        <p:txBody>
          <a:bodyPr lIns="0" tIns="0" rIns="0" bIns="0" rtlCol="0" anchor="t">
            <a:spAutoFit/>
          </a:bodyPr>
          <a:lstStyle/>
          <a:p>
            <a:pPr algn="l">
              <a:lnSpc>
                <a:spcPts val="7199"/>
              </a:lnSpc>
            </a:pPr>
            <a:r>
              <a:rPr lang="en-US" sz="5999">
                <a:solidFill>
                  <a:srgbClr val="000000"/>
                </a:solidFill>
                <a:latin typeface="Open Sans Light"/>
                <a:ea typeface="Open Sans Light"/>
                <a:cs typeface="Open Sans Light"/>
                <a:sym typeface="Open Sans Light"/>
              </a:rPr>
              <a:t>Rätselbox</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6219785C-CBB9-D2EB-8F1C-71BE5E7001B1}"/>
              </a:ext>
            </a:extLst>
          </p:cNvPr>
          <p:cNvSpPr/>
          <p:nvPr/>
        </p:nvSpPr>
        <p:spPr>
          <a:xfrm>
            <a:off x="0" y="3590"/>
            <a:ext cx="18284419" cy="2110841"/>
          </a:xfrm>
          <a:prstGeom prst="rec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2"/>
          <p:cNvSpPr txBox="1"/>
          <p:nvPr/>
        </p:nvSpPr>
        <p:spPr>
          <a:xfrm>
            <a:off x="580525" y="821899"/>
            <a:ext cx="14120213" cy="829201"/>
          </a:xfrm>
          <a:prstGeom prst="rect">
            <a:avLst/>
          </a:prstGeom>
        </p:spPr>
        <p:txBody>
          <a:bodyPr wrap="square" lIns="0" tIns="0" rIns="0" bIns="0" rtlCol="0" anchor="t">
            <a:spAutoFit/>
          </a:bodyPr>
          <a:lstStyle/>
          <a:p>
            <a:pPr>
              <a:lnSpc>
                <a:spcPct val="115000"/>
              </a:lnSpc>
              <a:spcAft>
                <a:spcPts val="1000"/>
              </a:spcAft>
            </a:pPr>
            <a:r>
              <a:rPr lang="de-DE" sz="5000" spc="250" dirty="0">
                <a:solidFill>
                  <a:srgbClr val="000000"/>
                </a:solidFill>
                <a:latin typeface="Open Sans"/>
                <a:ea typeface="Open Sans"/>
                <a:cs typeface="Open Sans"/>
              </a:rPr>
              <a:t>FARBCODES</a:t>
            </a:r>
          </a:p>
        </p:txBody>
      </p:sp>
      <p:sp>
        <p:nvSpPr>
          <p:cNvPr id="3" name="TextBox 3"/>
          <p:cNvSpPr txBox="1"/>
          <p:nvPr/>
        </p:nvSpPr>
        <p:spPr>
          <a:xfrm>
            <a:off x="717505" y="6104151"/>
            <a:ext cx="6731648" cy="3182474"/>
          </a:xfrm>
          <a:prstGeom prst="rect">
            <a:avLst/>
          </a:prstGeom>
        </p:spPr>
        <p:txBody>
          <a:bodyPr wrap="square" lIns="0" tIns="0" rIns="0" bIns="0" rtlCol="0" anchor="t">
            <a:spAutoFit/>
          </a:bodyPr>
          <a:lstStyle/>
          <a:p>
            <a:pPr>
              <a:lnSpc>
                <a:spcPct val="150000"/>
              </a:lnSpc>
            </a:pPr>
            <a:r>
              <a:rPr lang="en-US" sz="2000" b="1"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Beispiele</a:t>
            </a:r>
            <a:r>
              <a:rPr lang="en-US" sz="2000"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 </a:t>
            </a:r>
          </a:p>
          <a:p>
            <a:pPr marL="342900" lvl="0" indent="-342900">
              <a:lnSpc>
                <a:spcPct val="150000"/>
              </a:lnSpc>
              <a:buFont typeface="+mj-lt"/>
              <a:buAutoNum type="arabicPeriod"/>
            </a:pPr>
            <a:r>
              <a:rPr lang="de-DE" sz="2000" dirty="0">
                <a:effectLst/>
                <a:latin typeface="Open Sans" panose="020B0606030504020204" pitchFamily="34" charset="0"/>
                <a:ea typeface="Open Sans" panose="020B0606030504020204" pitchFamily="34" charset="0"/>
                <a:cs typeface="Open Sans" panose="020B0606030504020204" pitchFamily="34" charset="0"/>
              </a:rPr>
              <a:t>Ein bearbeitetes Bild zeigt Zahlen, die in den Falten eines Vorhangs verborgen sind.</a:t>
            </a:r>
          </a:p>
          <a:p>
            <a:pPr marL="342900" lvl="0" indent="-342900">
              <a:lnSpc>
                <a:spcPct val="150000"/>
              </a:lnSpc>
              <a:buFont typeface="+mj-lt"/>
              <a:buAutoNum type="arabicPeriod"/>
            </a:pPr>
            <a:r>
              <a:rPr lang="de-DE" sz="2000" dirty="0">
                <a:effectLst/>
                <a:latin typeface="Open Sans" panose="020B0606030504020204" pitchFamily="34" charset="0"/>
                <a:ea typeface="Open Sans" panose="020B0606030504020204" pitchFamily="34" charset="0"/>
                <a:cs typeface="Open Sans" panose="020B0606030504020204" pitchFamily="34" charset="0"/>
              </a:rPr>
              <a:t>Mehrere farbige Objekte (z. B. Bausteine) müssen in eine Reihenfolge gebracht werden.</a:t>
            </a:r>
          </a:p>
          <a:p>
            <a:pPr marL="342900" lvl="0" indent="-342900">
              <a:lnSpc>
                <a:spcPct val="150000"/>
              </a:lnSpc>
              <a:spcAft>
                <a:spcPts val="1000"/>
              </a:spcAft>
              <a:buFont typeface="+mj-lt"/>
              <a:buAutoNum type="arabicPeriod"/>
            </a:pPr>
            <a:r>
              <a:rPr lang="de-DE" sz="2000" dirty="0">
                <a:effectLst/>
                <a:latin typeface="Open Sans" panose="020B0606030504020204" pitchFamily="34" charset="0"/>
                <a:ea typeface="Open Sans" panose="020B0606030504020204" pitchFamily="34" charset="0"/>
                <a:cs typeface="Open Sans" panose="020B0606030504020204" pitchFamily="34" charset="0"/>
              </a:rPr>
              <a:t>Ein einfacher Hinweis wie „Zähle die roten und grünen Objekte“ ergibt eine zweistellige Zahl.</a:t>
            </a:r>
          </a:p>
        </p:txBody>
      </p:sp>
      <p:sp>
        <p:nvSpPr>
          <p:cNvPr id="4" name="TextBox 4"/>
          <p:cNvSpPr txBox="1"/>
          <p:nvPr/>
        </p:nvSpPr>
        <p:spPr>
          <a:xfrm>
            <a:off x="16275543" y="280879"/>
            <a:ext cx="1967514" cy="502920"/>
          </a:xfrm>
          <a:prstGeom prst="rect">
            <a:avLst/>
          </a:prstGeom>
        </p:spPr>
        <p:txBody>
          <a:bodyPr lIns="0" tIns="0" rIns="0" bIns="0" rtlCol="0" anchor="t">
            <a:spAutoFit/>
          </a:bodyPr>
          <a:lstStyle/>
          <a:p>
            <a:pPr algn="l">
              <a:lnSpc>
                <a:spcPts val="3960"/>
              </a:lnSpc>
            </a:pPr>
            <a:r>
              <a:rPr lang="en-US" sz="3600" spc="179">
                <a:solidFill>
                  <a:srgbClr val="000000"/>
                </a:solidFill>
                <a:latin typeface="Open Sans"/>
                <a:ea typeface="Open Sans"/>
                <a:cs typeface="Open Sans"/>
                <a:sym typeface="Open Sans"/>
              </a:rPr>
              <a:t>LEICHT</a:t>
            </a:r>
          </a:p>
        </p:txBody>
      </p:sp>
      <p:sp>
        <p:nvSpPr>
          <p:cNvPr id="5" name="TextBox 5"/>
          <p:cNvSpPr txBox="1"/>
          <p:nvPr/>
        </p:nvSpPr>
        <p:spPr>
          <a:xfrm>
            <a:off x="8538238" y="2589148"/>
            <a:ext cx="9032255" cy="1335815"/>
          </a:xfrm>
          <a:custGeom>
            <a:avLst/>
            <a:gdLst>
              <a:gd name="connsiteX0" fmla="*/ 0 w 9032255"/>
              <a:gd name="connsiteY0" fmla="*/ 0 h 1335815"/>
              <a:gd name="connsiteX1" fmla="*/ 9032255 w 9032255"/>
              <a:gd name="connsiteY1" fmla="*/ 0 h 1335815"/>
              <a:gd name="connsiteX2" fmla="*/ 9032255 w 9032255"/>
              <a:gd name="connsiteY2" fmla="*/ 1335815 h 1335815"/>
              <a:gd name="connsiteX3" fmla="*/ 0 w 9032255"/>
              <a:gd name="connsiteY3" fmla="*/ 1335815 h 1335815"/>
              <a:gd name="connsiteX4" fmla="*/ 0 w 9032255"/>
              <a:gd name="connsiteY4" fmla="*/ 0 h 13358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32255" h="1335815" extrusionOk="0">
                <a:moveTo>
                  <a:pt x="0" y="0"/>
                </a:moveTo>
                <a:cubicBezTo>
                  <a:pt x="1232115" y="118645"/>
                  <a:pt x="5707988" y="116012"/>
                  <a:pt x="9032255" y="0"/>
                </a:cubicBezTo>
                <a:cubicBezTo>
                  <a:pt x="9046708" y="181032"/>
                  <a:pt x="9126246" y="912721"/>
                  <a:pt x="9032255" y="1335815"/>
                </a:cubicBezTo>
                <a:cubicBezTo>
                  <a:pt x="5044536" y="1470415"/>
                  <a:pt x="2071624" y="1178619"/>
                  <a:pt x="0" y="1335815"/>
                </a:cubicBezTo>
                <a:cubicBezTo>
                  <a:pt x="-10065" y="721555"/>
                  <a:pt x="80162" y="234772"/>
                  <a:pt x="0" y="0"/>
                </a:cubicBezTo>
                <a:close/>
              </a:path>
            </a:pathLst>
          </a:custGeom>
          <a:noFill/>
          <a:ln w="53975">
            <a:solidFill>
              <a:srgbClr val="FFC000"/>
            </a:solidFill>
            <a:extLst>
              <a:ext uri="{C807C97D-BFC1-408E-A445-0C87EB9F89A2}">
                <ask:lineSketchStyleProps xmlns:ask="http://schemas.microsoft.com/office/drawing/2018/sketchyshapes" sd="1219033472">
                  <a:prstGeom prst="rect">
                    <a:avLst/>
                  </a:prstGeom>
                  <ask:type>
                    <ask:lineSketchCurved/>
                  </ask:type>
                </ask:lineSketchStyleProps>
              </a:ext>
            </a:extLst>
          </a:ln>
        </p:spPr>
        <p:txBody>
          <a:bodyPr wrap="square" lIns="0" tIns="0" rIns="0" bIns="0" rtlCol="0" anchor="t">
            <a:spAutoFit/>
          </a:bodyPr>
          <a:lstStyle/>
          <a:p>
            <a:pPr algn="just">
              <a:lnSpc>
                <a:spcPct val="150000"/>
              </a:lnSpc>
              <a:spcBef>
                <a:spcPct val="0"/>
              </a:spcBef>
            </a:pPr>
            <a:r>
              <a:rPr lang="en-US" sz="2000" b="1"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Beschreibung</a:t>
            </a:r>
            <a:r>
              <a:rPr lang="en-US" sz="2000"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a:t>
            </a:r>
            <a:r>
              <a:rPr lang="en-US" sz="20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 </a:t>
            </a:r>
            <a:r>
              <a:rPr lang="de-DE" sz="2000" dirty="0">
                <a:effectLst/>
                <a:latin typeface="Open Sans" panose="020B0606030504020204" pitchFamily="34" charset="0"/>
                <a:ea typeface="Open Sans" panose="020B0606030504020204" pitchFamily="34" charset="0"/>
                <a:cs typeface="Open Sans" panose="020B0606030504020204" pitchFamily="34" charset="0"/>
              </a:rPr>
              <a:t>Spieler müssen einfache Muster oder Objekte in Bildern erkennen und daraus eine Lösung ableiten. Es kann visuell bleiben, ohne zusätzliche weitere Berechnungswege oder logische Ableitungen.</a:t>
            </a:r>
          </a:p>
        </p:txBody>
      </p:sp>
      <p:sp>
        <p:nvSpPr>
          <p:cNvPr id="6" name="Freeform 6"/>
          <p:cNvSpPr/>
          <p:nvPr/>
        </p:nvSpPr>
        <p:spPr>
          <a:xfrm>
            <a:off x="580525" y="2360934"/>
            <a:ext cx="6856721" cy="3194016"/>
          </a:xfrm>
          <a:custGeom>
            <a:avLst/>
            <a:gdLst/>
            <a:ahLst/>
            <a:cxnLst/>
            <a:rect l="l" t="t" r="r" b="b"/>
            <a:pathLst>
              <a:path w="6856721" h="4636857">
                <a:moveTo>
                  <a:pt x="0" y="0"/>
                </a:moveTo>
                <a:lnTo>
                  <a:pt x="6856720" y="0"/>
                </a:lnTo>
                <a:lnTo>
                  <a:pt x="6856720" y="4636858"/>
                </a:lnTo>
                <a:lnTo>
                  <a:pt x="0" y="463685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7" name="TextBox 7"/>
          <p:cNvSpPr txBox="1"/>
          <p:nvPr/>
        </p:nvSpPr>
        <p:spPr>
          <a:xfrm>
            <a:off x="902132" y="2616527"/>
            <a:ext cx="6059839" cy="2489336"/>
          </a:xfrm>
          <a:prstGeom prst="rect">
            <a:avLst/>
          </a:prstGeom>
        </p:spPr>
        <p:txBody>
          <a:bodyPr wrap="square" lIns="0" tIns="0" rIns="0" bIns="0" rtlCol="0" anchor="t">
            <a:spAutoFit/>
          </a:bodyPr>
          <a:lstStyle/>
          <a:p>
            <a:pPr marL="647700" lvl="1" indent="-323850" algn="l">
              <a:lnSpc>
                <a:spcPts val="4500"/>
              </a:lnSpc>
              <a:buFont typeface="Arial"/>
              <a:buChar char="•"/>
            </a:pPr>
            <a:r>
              <a:rPr lang="en-US" sz="2000" b="1"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Bearbeitungszeit</a:t>
            </a:r>
            <a:r>
              <a:rPr lang="en-US" sz="2000"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a:t>
            </a:r>
            <a:r>
              <a:rPr lang="en-US" sz="20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 5-10 </a:t>
            </a:r>
            <a:r>
              <a:rPr lang="en-US" sz="2000"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Minuten</a:t>
            </a:r>
            <a:endParaRPr lang="en-US" sz="20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endParaRPr>
          </a:p>
          <a:p>
            <a:pPr marL="800100" lvl="1" indent="-342900">
              <a:lnSpc>
                <a:spcPct val="115000"/>
              </a:lnSpc>
              <a:spcAft>
                <a:spcPts val="1000"/>
              </a:spcAft>
              <a:buFont typeface="Symbol" panose="05050102010706020507" pitchFamily="18" charset="2"/>
              <a:buChar char=""/>
            </a:pPr>
            <a:r>
              <a:rPr lang="en-US" sz="2000" b="1"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Objekte</a:t>
            </a:r>
            <a:r>
              <a:rPr lang="en-US" sz="2000"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a:t>
            </a:r>
            <a:r>
              <a:rPr lang="en-US" sz="20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 </a:t>
            </a:r>
            <a:r>
              <a:rPr lang="de-DE" sz="2000" dirty="0">
                <a:effectLst/>
                <a:latin typeface="Open Sans" panose="020B0606030504020204" pitchFamily="34" charset="0"/>
                <a:ea typeface="Open Sans" panose="020B0606030504020204" pitchFamily="34" charset="0"/>
                <a:cs typeface="Open Sans" panose="020B0606030504020204" pitchFamily="34" charset="0"/>
              </a:rPr>
              <a:t>Farbige Objekte oder Bilder/Poster mit Farben/Zahlen</a:t>
            </a:r>
          </a:p>
          <a:p>
            <a:pPr marL="666750" lvl="1" indent="-342900" algn="l">
              <a:lnSpc>
                <a:spcPts val="4500"/>
              </a:lnSpc>
              <a:buFont typeface="Arial" panose="020B0604020202020204" pitchFamily="34" charset="0"/>
              <a:buChar char="•"/>
            </a:pPr>
            <a:r>
              <a:rPr lang="en-US" sz="2000"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Zi</a:t>
            </a:r>
            <a:r>
              <a:rPr lang="de-DE" sz="2000" b="1" dirty="0" err="1">
                <a:solidFill>
                  <a:srgbClr val="000000"/>
                </a:solidFill>
                <a:latin typeface="Open Sans" panose="020B0606030504020204" pitchFamily="34" charset="0"/>
                <a:ea typeface="Open Sans" panose="020B0606030504020204" pitchFamily="34" charset="0"/>
                <a:cs typeface="Open Sans" panose="020B0606030504020204" pitchFamily="34" charset="0"/>
              </a:rPr>
              <a:t>elgruppe</a:t>
            </a:r>
            <a:r>
              <a:rPr lang="de-DE" sz="2000" dirty="0">
                <a:solidFill>
                  <a:srgbClr val="000000"/>
                </a:solidFill>
                <a:latin typeface="Open Sans" panose="020B0606030504020204" pitchFamily="34" charset="0"/>
                <a:ea typeface="Open Sans" panose="020B0606030504020204" pitchFamily="34" charset="0"/>
                <a:cs typeface="Open Sans" panose="020B0606030504020204" pitchFamily="34" charset="0"/>
              </a:rPr>
              <a:t>: Kinder, Anfänger, Familien</a:t>
            </a:r>
          </a:p>
          <a:p>
            <a:pPr marL="666750" lvl="1" indent="-342900" algn="l">
              <a:lnSpc>
                <a:spcPts val="4500"/>
              </a:lnSpc>
              <a:buFont typeface="Arial" panose="020B0604020202020204" pitchFamily="34" charset="0"/>
              <a:buChar char="•"/>
            </a:pPr>
            <a:r>
              <a:rPr lang="de-DE" sz="2000" b="1" dirty="0">
                <a:solidFill>
                  <a:srgbClr val="000000"/>
                </a:solidFill>
                <a:latin typeface="Open Sans" panose="020B0606030504020204" pitchFamily="34" charset="0"/>
                <a:ea typeface="Open Sans" panose="020B0606030504020204" pitchFamily="34" charset="0"/>
                <a:cs typeface="Open Sans" panose="020B0606030504020204" pitchFamily="34" charset="0"/>
              </a:rPr>
              <a:t>Rätseltyp: </a:t>
            </a:r>
            <a:r>
              <a:rPr lang="de-DE" sz="2000" dirty="0">
                <a:solidFill>
                  <a:srgbClr val="000000"/>
                </a:solidFill>
                <a:latin typeface="Open Sans" panose="020B0606030504020204" pitchFamily="34" charset="0"/>
                <a:ea typeface="Open Sans" panose="020B0606030504020204" pitchFamily="34" charset="0"/>
                <a:cs typeface="Open Sans" panose="020B0606030504020204" pitchFamily="34" charset="0"/>
              </a:rPr>
              <a:t>Bildrätsel</a:t>
            </a:r>
          </a:p>
        </p:txBody>
      </p:sp>
      <p:grpSp>
        <p:nvGrpSpPr>
          <p:cNvPr id="10" name="Gruppieren 9">
            <a:extLst>
              <a:ext uri="{FF2B5EF4-FFF2-40B4-BE49-F238E27FC236}">
                <a16:creationId xmlns:a16="http://schemas.microsoft.com/office/drawing/2014/main" id="{28CF22E4-A1E9-41DE-9A85-163C3C0F902B}"/>
              </a:ext>
            </a:extLst>
          </p:cNvPr>
          <p:cNvGrpSpPr/>
          <p:nvPr/>
        </p:nvGrpSpPr>
        <p:grpSpPr>
          <a:xfrm>
            <a:off x="16275543" y="951909"/>
            <a:ext cx="1609413" cy="985938"/>
            <a:chOff x="6901543" y="5152159"/>
            <a:chExt cx="4484916" cy="2747493"/>
          </a:xfrm>
        </p:grpSpPr>
        <p:pic>
          <p:nvPicPr>
            <p:cNvPr id="12" name="Picture 5">
              <a:extLst>
                <a:ext uri="{FF2B5EF4-FFF2-40B4-BE49-F238E27FC236}">
                  <a16:creationId xmlns:a16="http://schemas.microsoft.com/office/drawing/2014/main" id="{C88F931E-F72B-4890-B3A5-5A8F4751307F}"/>
                </a:ext>
              </a:extLst>
            </p:cNvPr>
            <p:cNvPicPr>
              <a:picLocks noChangeAspect="1"/>
            </p:cNvPicPr>
            <p:nvPr/>
          </p:nvPicPr>
          <p:blipFill>
            <a:blip r:embed="rId4"/>
            <a:stretch>
              <a:fillRect/>
            </a:stretch>
          </p:blipFill>
          <p:spPr>
            <a:xfrm>
              <a:off x="7767204" y="5152159"/>
              <a:ext cx="2743200" cy="2747493"/>
            </a:xfrm>
            <a:prstGeom prst="rect">
              <a:avLst/>
            </a:prstGeom>
          </p:spPr>
        </p:pic>
        <p:pic>
          <p:nvPicPr>
            <p:cNvPr id="13" name="Picture 1">
              <a:extLst>
                <a:ext uri="{FF2B5EF4-FFF2-40B4-BE49-F238E27FC236}">
                  <a16:creationId xmlns:a16="http://schemas.microsoft.com/office/drawing/2014/main" id="{A9E15455-BFAA-498C-9631-DF51EEB52D90}"/>
                </a:ext>
              </a:extLst>
            </p:cNvPr>
            <p:cNvPicPr>
              <a:picLocks noChangeAspect="1"/>
            </p:cNvPicPr>
            <p:nvPr/>
          </p:nvPicPr>
          <p:blipFill>
            <a:blip r:embed="rId5"/>
            <a:stretch>
              <a:fillRect/>
            </a:stretch>
          </p:blipFill>
          <p:spPr>
            <a:xfrm>
              <a:off x="10510157" y="7549242"/>
              <a:ext cx="876302" cy="332016"/>
            </a:xfrm>
            <a:prstGeom prst="rect">
              <a:avLst/>
            </a:prstGeom>
          </p:spPr>
        </p:pic>
        <p:pic>
          <p:nvPicPr>
            <p:cNvPr id="14" name="Picture 6">
              <a:extLst>
                <a:ext uri="{FF2B5EF4-FFF2-40B4-BE49-F238E27FC236}">
                  <a16:creationId xmlns:a16="http://schemas.microsoft.com/office/drawing/2014/main" id="{3247A446-DED6-4DB5-A5FE-6B31BBAEA74D}"/>
                </a:ext>
              </a:extLst>
            </p:cNvPr>
            <p:cNvPicPr>
              <a:picLocks noChangeAspect="1"/>
            </p:cNvPicPr>
            <p:nvPr/>
          </p:nvPicPr>
          <p:blipFill>
            <a:blip r:embed="rId5"/>
            <a:stretch>
              <a:fillRect/>
            </a:stretch>
          </p:blipFill>
          <p:spPr>
            <a:xfrm>
              <a:off x="6901543" y="5589813"/>
              <a:ext cx="876302" cy="332016"/>
            </a:xfrm>
            <a:prstGeom prst="rect">
              <a:avLst/>
            </a:prstGeom>
          </p:spPr>
        </p:pic>
      </p:grpSp>
      <p:sp>
        <p:nvSpPr>
          <p:cNvPr id="15" name="TextBox 3">
            <a:extLst>
              <a:ext uri="{FF2B5EF4-FFF2-40B4-BE49-F238E27FC236}">
                <a16:creationId xmlns:a16="http://schemas.microsoft.com/office/drawing/2014/main" id="{64A7E49C-2E16-4CA9-A0DD-E94268A0809A}"/>
              </a:ext>
            </a:extLst>
          </p:cNvPr>
          <p:cNvSpPr txBox="1"/>
          <p:nvPr/>
        </p:nvSpPr>
        <p:spPr>
          <a:xfrm>
            <a:off x="8538237" y="4292355"/>
            <a:ext cx="9032256" cy="3194016"/>
          </a:xfrm>
          <a:prstGeom prst="rect">
            <a:avLst/>
          </a:prstGeom>
        </p:spPr>
        <p:txBody>
          <a:bodyPr wrap="square" lIns="0" tIns="0" rIns="0" bIns="0" rtlCol="0" anchor="t">
            <a:spAutoFit/>
          </a:bodyPr>
          <a:lstStyle/>
          <a:p>
            <a:pPr>
              <a:lnSpc>
                <a:spcPct val="115000"/>
              </a:lnSpc>
              <a:spcAft>
                <a:spcPts val="1000"/>
              </a:spcAft>
            </a:pPr>
            <a:r>
              <a:rPr lang="de-DE" sz="2000" b="1" dirty="0">
                <a:effectLst/>
                <a:latin typeface="Open Sans" panose="020B0606030504020204" pitchFamily="34" charset="0"/>
                <a:ea typeface="Open Sans" panose="020B0606030504020204" pitchFamily="34" charset="0"/>
                <a:cs typeface="Open Sans" panose="020B0606030504020204" pitchFamily="34" charset="0"/>
              </a:rPr>
              <a:t>Variationen &amp; Schwierigkeit erhöhen/reduzieren:</a:t>
            </a:r>
            <a:endParaRPr lang="de-DE" sz="2000" dirty="0">
              <a:effectLst/>
              <a:latin typeface="Open Sans" panose="020B0606030504020204" pitchFamily="34" charset="0"/>
              <a:ea typeface="Open Sans" panose="020B0606030504020204" pitchFamily="34" charset="0"/>
              <a:cs typeface="Open Sans" panose="020B0606030504020204" pitchFamily="34" charset="0"/>
            </a:endParaRPr>
          </a:p>
          <a:p>
            <a:pPr marL="342900" indent="-342900">
              <a:lnSpc>
                <a:spcPct val="115000"/>
              </a:lnSpc>
              <a:spcAft>
                <a:spcPts val="1000"/>
              </a:spcAft>
              <a:buFont typeface="Arial" panose="020B0604020202020204" pitchFamily="34" charset="0"/>
              <a:buChar char="•"/>
            </a:pPr>
            <a:r>
              <a:rPr lang="de-DE" sz="2000" b="1" dirty="0">
                <a:effectLst/>
                <a:latin typeface="Open Sans" panose="020B0606030504020204" pitchFamily="34" charset="0"/>
                <a:ea typeface="Open Sans" panose="020B0606030504020204" pitchFamily="34" charset="0"/>
                <a:cs typeface="Open Sans" panose="020B0606030504020204" pitchFamily="34" charset="0"/>
              </a:rPr>
              <a:t>Leichter:</a:t>
            </a:r>
            <a:r>
              <a:rPr lang="de-DE" sz="2000" dirty="0">
                <a:effectLst/>
                <a:latin typeface="Open Sans" panose="020B0606030504020204" pitchFamily="34" charset="0"/>
                <a:ea typeface="Open Sans" panose="020B0606030504020204" pitchFamily="34" charset="0"/>
                <a:cs typeface="Open Sans" panose="020B0606030504020204" pitchFamily="34" charset="0"/>
              </a:rPr>
              <a:t> Die Farbhinweise eindeutiger platzieren oder die Anzahl der zu zählenden Objekte reduzieren.</a:t>
            </a:r>
          </a:p>
          <a:p>
            <a:pPr marL="342900" indent="-342900">
              <a:lnSpc>
                <a:spcPct val="115000"/>
              </a:lnSpc>
              <a:spcAft>
                <a:spcPts val="1000"/>
              </a:spcAft>
              <a:buFont typeface="Arial" panose="020B0604020202020204" pitchFamily="34" charset="0"/>
              <a:buChar char="•"/>
            </a:pPr>
            <a:r>
              <a:rPr lang="de-DE" sz="2000" b="1" dirty="0">
                <a:effectLst/>
                <a:latin typeface="Open Sans" panose="020B0606030504020204" pitchFamily="34" charset="0"/>
                <a:ea typeface="Open Sans" panose="020B0606030504020204" pitchFamily="34" charset="0"/>
                <a:cs typeface="Open Sans" panose="020B0606030504020204" pitchFamily="34" charset="0"/>
              </a:rPr>
              <a:t>Schwieriger: </a:t>
            </a:r>
            <a:r>
              <a:rPr lang="de-DE" sz="2000" dirty="0">
                <a:effectLst/>
                <a:latin typeface="Open Sans" panose="020B0606030504020204" pitchFamily="34" charset="0"/>
                <a:ea typeface="Open Sans" panose="020B0606030504020204" pitchFamily="34" charset="0"/>
                <a:cs typeface="Open Sans" panose="020B0606030504020204" pitchFamily="34" charset="0"/>
              </a:rPr>
              <a:t>Farben miteinander kombinieren oder eine zusätzliche Rechenaufgabe einbauen (z. B. „Multipliziere die Anzahl der roten und grünen Objekte“).</a:t>
            </a:r>
          </a:p>
          <a:p>
            <a:pPr marL="342900" indent="-342900">
              <a:lnSpc>
                <a:spcPct val="115000"/>
              </a:lnSpc>
              <a:spcAft>
                <a:spcPts val="1000"/>
              </a:spcAft>
              <a:buFont typeface="Arial" panose="020B0604020202020204" pitchFamily="34" charset="0"/>
              <a:buChar char="•"/>
            </a:pPr>
            <a:r>
              <a:rPr lang="de-DE" sz="2000" b="1" dirty="0">
                <a:effectLst/>
                <a:latin typeface="Open Sans" panose="020B0606030504020204" pitchFamily="34" charset="0"/>
                <a:ea typeface="Open Sans" panose="020B0606030504020204" pitchFamily="34" charset="0"/>
                <a:cs typeface="Open Sans" panose="020B0606030504020204" pitchFamily="34" charset="0"/>
              </a:rPr>
              <a:t>Alternative Variante:</a:t>
            </a:r>
            <a:r>
              <a:rPr lang="de-DE" sz="2000" dirty="0">
                <a:effectLst/>
                <a:latin typeface="Open Sans" panose="020B0606030504020204" pitchFamily="34" charset="0"/>
                <a:ea typeface="Open Sans" panose="020B0606030504020204" pitchFamily="34" charset="0"/>
                <a:cs typeface="Open Sans" panose="020B0606030504020204" pitchFamily="34" charset="0"/>
              </a:rPr>
              <a:t> Farbfolien oder Farbfilter verwenden, um die Lösung sichtbar zu machen.</a:t>
            </a:r>
          </a:p>
        </p:txBody>
      </p:sp>
      <p:sp>
        <p:nvSpPr>
          <p:cNvPr id="16" name="TextBox 3">
            <a:extLst>
              <a:ext uri="{FF2B5EF4-FFF2-40B4-BE49-F238E27FC236}">
                <a16:creationId xmlns:a16="http://schemas.microsoft.com/office/drawing/2014/main" id="{B2FFD33F-8524-4A7F-A657-8353D7CF87E6}"/>
              </a:ext>
            </a:extLst>
          </p:cNvPr>
          <p:cNvSpPr txBox="1"/>
          <p:nvPr/>
        </p:nvSpPr>
        <p:spPr>
          <a:xfrm>
            <a:off x="8538237" y="7817464"/>
            <a:ext cx="9032256" cy="2003947"/>
          </a:xfrm>
          <a:prstGeom prst="rect">
            <a:avLst/>
          </a:prstGeom>
        </p:spPr>
        <p:txBody>
          <a:bodyPr wrap="square" lIns="0" tIns="0" rIns="0" bIns="0" rtlCol="0" anchor="t">
            <a:spAutoFit/>
          </a:bodyPr>
          <a:lstStyle/>
          <a:p>
            <a:pPr>
              <a:lnSpc>
                <a:spcPct val="115000"/>
              </a:lnSpc>
              <a:spcAft>
                <a:spcPts val="1000"/>
              </a:spcAft>
            </a:pPr>
            <a:r>
              <a:rPr lang="de-DE" sz="2000" b="1" dirty="0">
                <a:effectLst/>
                <a:latin typeface="Open Sans" panose="020B0606030504020204" pitchFamily="34" charset="0"/>
                <a:ea typeface="Open Sans" panose="020B0606030504020204" pitchFamily="34" charset="0"/>
                <a:cs typeface="Open Sans" panose="020B0606030504020204" pitchFamily="34" charset="0"/>
              </a:rPr>
              <a:t>Notfall-Tipps für Spielleiter:</a:t>
            </a:r>
            <a:endParaRPr lang="de-DE" sz="2000" dirty="0">
              <a:effectLst/>
              <a:latin typeface="Open Sans" panose="020B0606030504020204" pitchFamily="34" charset="0"/>
              <a:ea typeface="Open Sans" panose="020B0606030504020204" pitchFamily="34" charset="0"/>
              <a:cs typeface="Open Sans" panose="020B0606030504020204" pitchFamily="34" charset="0"/>
            </a:endParaRPr>
          </a:p>
          <a:p>
            <a:pPr marL="342900" indent="-342900">
              <a:lnSpc>
                <a:spcPct val="115000"/>
              </a:lnSpc>
              <a:spcAft>
                <a:spcPts val="1000"/>
              </a:spcAft>
              <a:buFont typeface="Arial" panose="020B0604020202020204" pitchFamily="34" charset="0"/>
              <a:buChar char="•"/>
            </a:pPr>
            <a:r>
              <a:rPr lang="de-DE" sz="2000" dirty="0">
                <a:effectLst/>
                <a:latin typeface="Open Sans" panose="020B0606030504020204" pitchFamily="34" charset="0"/>
                <a:ea typeface="Open Sans" panose="020B0606030504020204" pitchFamily="34" charset="0"/>
                <a:cs typeface="Open Sans" panose="020B0606030504020204" pitchFamily="34" charset="0"/>
              </a:rPr>
              <a:t>Falls das Team nicht weiterkommt, kann eine Frage wie „Welche Farben kommen euch hier besonders häufig vor?“ zur richtigen Spur führen.</a:t>
            </a:r>
          </a:p>
          <a:p>
            <a:pPr marL="342900" indent="-342900">
              <a:lnSpc>
                <a:spcPct val="115000"/>
              </a:lnSpc>
              <a:spcAft>
                <a:spcPts val="1000"/>
              </a:spcAft>
              <a:buFont typeface="Arial" panose="020B0604020202020204" pitchFamily="34" charset="0"/>
              <a:buChar char="•"/>
            </a:pPr>
            <a:r>
              <a:rPr lang="de-DE" sz="2000" dirty="0">
                <a:effectLst/>
                <a:latin typeface="Open Sans" panose="020B0606030504020204" pitchFamily="34" charset="0"/>
                <a:ea typeface="Open Sans" panose="020B0606030504020204" pitchFamily="34" charset="0"/>
                <a:cs typeface="Open Sans" panose="020B0606030504020204" pitchFamily="34" charset="0"/>
              </a:rPr>
              <a:t>Falls die Spieler sich verzählen, kann man sie dazu bringen, die Objekte noch einmal systematisch durchzugehen.</a:t>
            </a:r>
          </a:p>
        </p:txBody>
      </p:sp>
    </p:spTree>
    <p:extLst>
      <p:ext uri="{BB962C8B-B14F-4D97-AF65-F5344CB8AC3E}">
        <p14:creationId xmlns:p14="http://schemas.microsoft.com/office/powerpoint/2010/main" val="40002852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FC000"/>
        </a:solidFill>
        <a:effectLst/>
      </p:bgPr>
    </p:bg>
    <p:spTree>
      <p:nvGrpSpPr>
        <p:cNvPr id="1" name=""/>
        <p:cNvGrpSpPr/>
        <p:nvPr/>
      </p:nvGrpSpPr>
      <p:grpSpPr>
        <a:xfrm>
          <a:off x="0" y="0"/>
          <a:ext cx="0" cy="0"/>
          <a:chOff x="0" y="0"/>
          <a:chExt cx="0" cy="0"/>
        </a:xfrm>
      </p:grpSpPr>
      <p:sp>
        <p:nvSpPr>
          <p:cNvPr id="2" name="TextBox 2"/>
          <p:cNvSpPr txBox="1"/>
          <p:nvPr/>
        </p:nvSpPr>
        <p:spPr>
          <a:xfrm>
            <a:off x="6972117" y="3669827"/>
            <a:ext cx="4315631" cy="1060451"/>
          </a:xfrm>
          <a:prstGeom prst="rect">
            <a:avLst/>
          </a:prstGeom>
        </p:spPr>
        <p:txBody>
          <a:bodyPr lIns="0" tIns="0" rIns="0" bIns="0" rtlCol="0" anchor="t">
            <a:spAutoFit/>
          </a:bodyPr>
          <a:lstStyle/>
          <a:p>
            <a:pPr algn="l">
              <a:lnSpc>
                <a:spcPts val="8000"/>
              </a:lnSpc>
            </a:pPr>
            <a:r>
              <a:rPr lang="en-US" sz="8000" dirty="0">
                <a:solidFill>
                  <a:srgbClr val="000000"/>
                </a:solidFill>
                <a:latin typeface="Open Sans"/>
                <a:ea typeface="Open Sans"/>
                <a:cs typeface="Open Sans"/>
                <a:sym typeface="Open Sans"/>
              </a:rPr>
              <a:t>PUZZLES</a:t>
            </a:r>
          </a:p>
        </p:txBody>
      </p:sp>
      <p:sp>
        <p:nvSpPr>
          <p:cNvPr id="3" name="TextBox 3"/>
          <p:cNvSpPr txBox="1"/>
          <p:nvPr/>
        </p:nvSpPr>
        <p:spPr>
          <a:xfrm>
            <a:off x="16275543" y="280879"/>
            <a:ext cx="1967514" cy="502920"/>
          </a:xfrm>
          <a:prstGeom prst="rect">
            <a:avLst/>
          </a:prstGeom>
        </p:spPr>
        <p:txBody>
          <a:bodyPr lIns="0" tIns="0" rIns="0" bIns="0" rtlCol="0" anchor="t">
            <a:spAutoFit/>
          </a:bodyPr>
          <a:lstStyle/>
          <a:p>
            <a:pPr algn="l">
              <a:lnSpc>
                <a:spcPts val="3960"/>
              </a:lnSpc>
            </a:pPr>
            <a:r>
              <a:rPr lang="en-US" sz="3600" spc="179">
                <a:solidFill>
                  <a:srgbClr val="000000"/>
                </a:solidFill>
                <a:latin typeface="Open Sans"/>
                <a:ea typeface="Open Sans"/>
                <a:cs typeface="Open Sans"/>
                <a:sym typeface="Open Sans"/>
              </a:rPr>
              <a:t>LEICHT</a:t>
            </a:r>
          </a:p>
        </p:txBody>
      </p:sp>
      <p:grpSp>
        <p:nvGrpSpPr>
          <p:cNvPr id="4" name="Gruppieren 3">
            <a:extLst>
              <a:ext uri="{FF2B5EF4-FFF2-40B4-BE49-F238E27FC236}">
                <a16:creationId xmlns:a16="http://schemas.microsoft.com/office/drawing/2014/main" id="{6920ABEA-43C1-4741-871F-9254A1B97B77}"/>
              </a:ext>
            </a:extLst>
          </p:cNvPr>
          <p:cNvGrpSpPr/>
          <p:nvPr/>
        </p:nvGrpSpPr>
        <p:grpSpPr>
          <a:xfrm>
            <a:off x="7140694" y="5143500"/>
            <a:ext cx="3592955" cy="2201071"/>
            <a:chOff x="6901543" y="5152159"/>
            <a:chExt cx="4484916" cy="2747493"/>
          </a:xfrm>
        </p:grpSpPr>
        <p:pic>
          <p:nvPicPr>
            <p:cNvPr id="5" name="Picture 5">
              <a:extLst>
                <a:ext uri="{FF2B5EF4-FFF2-40B4-BE49-F238E27FC236}">
                  <a16:creationId xmlns:a16="http://schemas.microsoft.com/office/drawing/2014/main" id="{015B67FC-DE42-43EB-AE88-5BE61AFE450A}"/>
                </a:ext>
              </a:extLst>
            </p:cNvPr>
            <p:cNvPicPr>
              <a:picLocks noChangeAspect="1"/>
            </p:cNvPicPr>
            <p:nvPr/>
          </p:nvPicPr>
          <p:blipFill>
            <a:blip r:embed="rId2"/>
            <a:stretch>
              <a:fillRect/>
            </a:stretch>
          </p:blipFill>
          <p:spPr>
            <a:xfrm>
              <a:off x="7767204" y="5152159"/>
              <a:ext cx="2743200" cy="2747493"/>
            </a:xfrm>
            <a:prstGeom prst="rect">
              <a:avLst/>
            </a:prstGeom>
          </p:spPr>
        </p:pic>
        <p:pic>
          <p:nvPicPr>
            <p:cNvPr id="6" name="Picture 1">
              <a:extLst>
                <a:ext uri="{FF2B5EF4-FFF2-40B4-BE49-F238E27FC236}">
                  <a16:creationId xmlns:a16="http://schemas.microsoft.com/office/drawing/2014/main" id="{ACDCCF4B-9ECF-4B8A-AB20-EFCB28B7D4BA}"/>
                </a:ext>
              </a:extLst>
            </p:cNvPr>
            <p:cNvPicPr>
              <a:picLocks noChangeAspect="1"/>
            </p:cNvPicPr>
            <p:nvPr/>
          </p:nvPicPr>
          <p:blipFill>
            <a:blip r:embed="rId3"/>
            <a:stretch>
              <a:fillRect/>
            </a:stretch>
          </p:blipFill>
          <p:spPr>
            <a:xfrm>
              <a:off x="10510157" y="7549242"/>
              <a:ext cx="876302" cy="332016"/>
            </a:xfrm>
            <a:prstGeom prst="rect">
              <a:avLst/>
            </a:prstGeom>
          </p:spPr>
        </p:pic>
        <p:pic>
          <p:nvPicPr>
            <p:cNvPr id="7" name="Picture 6">
              <a:extLst>
                <a:ext uri="{FF2B5EF4-FFF2-40B4-BE49-F238E27FC236}">
                  <a16:creationId xmlns:a16="http://schemas.microsoft.com/office/drawing/2014/main" id="{4917CD26-EECE-4794-828E-E21C3AED1044}"/>
                </a:ext>
              </a:extLst>
            </p:cNvPr>
            <p:cNvPicPr>
              <a:picLocks noChangeAspect="1"/>
            </p:cNvPicPr>
            <p:nvPr/>
          </p:nvPicPr>
          <p:blipFill>
            <a:blip r:embed="rId3"/>
            <a:stretch>
              <a:fillRect/>
            </a:stretch>
          </p:blipFill>
          <p:spPr>
            <a:xfrm>
              <a:off x="6901543" y="5589813"/>
              <a:ext cx="876302" cy="332016"/>
            </a:xfrm>
            <a:prstGeom prst="rect">
              <a:avLst/>
            </a:prstGeom>
          </p:spPr>
        </p:pic>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6219785C-CBB9-D2EB-8F1C-71BE5E7001B1}"/>
              </a:ext>
            </a:extLst>
          </p:cNvPr>
          <p:cNvSpPr/>
          <p:nvPr/>
        </p:nvSpPr>
        <p:spPr>
          <a:xfrm>
            <a:off x="0" y="3590"/>
            <a:ext cx="18284419" cy="2110841"/>
          </a:xfrm>
          <a:prstGeom prst="rec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2"/>
          <p:cNvSpPr txBox="1"/>
          <p:nvPr/>
        </p:nvSpPr>
        <p:spPr>
          <a:xfrm>
            <a:off x="580525" y="821899"/>
            <a:ext cx="14120213" cy="829201"/>
          </a:xfrm>
          <a:prstGeom prst="rect">
            <a:avLst/>
          </a:prstGeom>
        </p:spPr>
        <p:txBody>
          <a:bodyPr wrap="square" lIns="0" tIns="0" rIns="0" bIns="0" rtlCol="0" anchor="t">
            <a:spAutoFit/>
          </a:bodyPr>
          <a:lstStyle/>
          <a:p>
            <a:pPr>
              <a:lnSpc>
                <a:spcPct val="115000"/>
              </a:lnSpc>
              <a:spcAft>
                <a:spcPts val="1000"/>
              </a:spcAft>
            </a:pPr>
            <a:r>
              <a:rPr lang="de-DE" sz="5000" spc="250" dirty="0">
                <a:solidFill>
                  <a:srgbClr val="000000"/>
                </a:solidFill>
                <a:latin typeface="Open Sans"/>
                <a:ea typeface="Open Sans"/>
                <a:cs typeface="Open Sans"/>
              </a:rPr>
              <a:t>FARB- / ZAHLENPUZZLE</a:t>
            </a:r>
          </a:p>
        </p:txBody>
      </p:sp>
      <p:sp>
        <p:nvSpPr>
          <p:cNvPr id="3" name="TextBox 3"/>
          <p:cNvSpPr txBox="1"/>
          <p:nvPr/>
        </p:nvSpPr>
        <p:spPr>
          <a:xfrm>
            <a:off x="705598" y="5584151"/>
            <a:ext cx="6731648" cy="3978846"/>
          </a:xfrm>
          <a:prstGeom prst="rect">
            <a:avLst/>
          </a:prstGeom>
        </p:spPr>
        <p:txBody>
          <a:bodyPr wrap="square" lIns="0" tIns="0" rIns="0" bIns="0" rtlCol="0" anchor="t">
            <a:spAutoFit/>
          </a:bodyPr>
          <a:lstStyle/>
          <a:p>
            <a:pPr>
              <a:lnSpc>
                <a:spcPct val="150000"/>
              </a:lnSpc>
            </a:pPr>
            <a:r>
              <a:rPr lang="en-US" sz="2000" b="1"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Beispiele</a:t>
            </a:r>
            <a:r>
              <a:rPr lang="en-US" sz="2000"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 </a:t>
            </a:r>
          </a:p>
          <a:p>
            <a:pPr marL="342900" lvl="0" indent="-342900">
              <a:lnSpc>
                <a:spcPct val="115000"/>
              </a:lnSpc>
              <a:buFont typeface="+mj-lt"/>
              <a:buAutoNum type="arabicPeriod"/>
            </a:pPr>
            <a:r>
              <a:rPr lang="de-DE" sz="2000" dirty="0">
                <a:effectLst/>
                <a:latin typeface="Open Sans" panose="020B0606030504020204" pitchFamily="34" charset="0"/>
                <a:ea typeface="Open Sans" panose="020B0606030504020204" pitchFamily="34" charset="0"/>
                <a:cs typeface="Open Sans" panose="020B0606030504020204" pitchFamily="34" charset="0"/>
              </a:rPr>
              <a:t>Ein Puzzle ergibt ein Bild, das den Code für ein Schloss darstellt.</a:t>
            </a:r>
          </a:p>
          <a:p>
            <a:pPr marL="342900" lvl="0" indent="-342900">
              <a:lnSpc>
                <a:spcPct val="115000"/>
              </a:lnSpc>
              <a:buFont typeface="+mj-lt"/>
              <a:buAutoNum type="arabicPeriod"/>
            </a:pPr>
            <a:r>
              <a:rPr lang="de-DE" sz="2000" dirty="0">
                <a:effectLst/>
                <a:latin typeface="Open Sans" panose="020B0606030504020204" pitchFamily="34" charset="0"/>
                <a:ea typeface="Open Sans" panose="020B0606030504020204" pitchFamily="34" charset="0"/>
                <a:cs typeface="Open Sans" panose="020B0606030504020204" pitchFamily="34" charset="0"/>
              </a:rPr>
              <a:t>Ein zerschnittenes Bild ergibt eine Karte oder eine Zahl, wenn zusammengesetzt.</a:t>
            </a:r>
          </a:p>
          <a:p>
            <a:pPr marL="342900" lvl="0" indent="-342900">
              <a:lnSpc>
                <a:spcPct val="115000"/>
              </a:lnSpc>
              <a:buFont typeface="+mj-lt"/>
              <a:buAutoNum type="arabicPeriod"/>
            </a:pPr>
            <a:r>
              <a:rPr lang="de-DE" sz="2000" dirty="0">
                <a:effectLst/>
                <a:latin typeface="Open Sans" panose="020B0606030504020204" pitchFamily="34" charset="0"/>
                <a:ea typeface="Open Sans" panose="020B0606030504020204" pitchFamily="34" charset="0"/>
                <a:cs typeface="Open Sans" panose="020B0606030504020204" pitchFamily="34" charset="0"/>
              </a:rPr>
              <a:t>Ein einfaches Schiebe-Puzzle zeigt den Code für ein Schloss.</a:t>
            </a:r>
          </a:p>
          <a:p>
            <a:pPr marL="342900" lvl="0" indent="-342900">
              <a:lnSpc>
                <a:spcPct val="115000"/>
              </a:lnSpc>
              <a:buFont typeface="+mj-lt"/>
              <a:buAutoNum type="arabicPeriod"/>
            </a:pPr>
            <a:r>
              <a:rPr lang="de-DE" sz="2000" dirty="0">
                <a:effectLst/>
                <a:latin typeface="Open Sans" panose="020B0606030504020204" pitchFamily="34" charset="0"/>
                <a:ea typeface="Open Sans" panose="020B0606030504020204" pitchFamily="34" charset="0"/>
                <a:cs typeface="Open Sans" panose="020B0606030504020204" pitchFamily="34" charset="0"/>
              </a:rPr>
              <a:t>Ein Würfelpuzzle, bei dem alle Seiten die gleiche Farbe oder ein Muster ergeben müssen.</a:t>
            </a:r>
          </a:p>
          <a:p>
            <a:pPr marL="342900" lvl="0" indent="-342900">
              <a:lnSpc>
                <a:spcPct val="115000"/>
              </a:lnSpc>
              <a:spcAft>
                <a:spcPts val="1000"/>
              </a:spcAft>
              <a:buFont typeface="+mj-lt"/>
              <a:buAutoNum type="arabicPeriod"/>
            </a:pPr>
            <a:r>
              <a:rPr lang="de-DE" sz="2000" dirty="0">
                <a:effectLst/>
                <a:latin typeface="Open Sans" panose="020B0606030504020204" pitchFamily="34" charset="0"/>
                <a:ea typeface="Open Sans" panose="020B0606030504020204" pitchFamily="34" charset="0"/>
                <a:cs typeface="Open Sans" panose="020B0606030504020204" pitchFamily="34" charset="0"/>
              </a:rPr>
              <a:t>Ein Puzzle, dessen Rückseite bei richtiger Lösung eine Botschaft zeigt.</a:t>
            </a:r>
          </a:p>
        </p:txBody>
      </p:sp>
      <p:sp>
        <p:nvSpPr>
          <p:cNvPr id="4" name="TextBox 4"/>
          <p:cNvSpPr txBox="1"/>
          <p:nvPr/>
        </p:nvSpPr>
        <p:spPr>
          <a:xfrm>
            <a:off x="16275543" y="280879"/>
            <a:ext cx="1967514" cy="502920"/>
          </a:xfrm>
          <a:prstGeom prst="rect">
            <a:avLst/>
          </a:prstGeom>
        </p:spPr>
        <p:txBody>
          <a:bodyPr lIns="0" tIns="0" rIns="0" bIns="0" rtlCol="0" anchor="t">
            <a:spAutoFit/>
          </a:bodyPr>
          <a:lstStyle/>
          <a:p>
            <a:pPr algn="l">
              <a:lnSpc>
                <a:spcPts val="3960"/>
              </a:lnSpc>
            </a:pPr>
            <a:r>
              <a:rPr lang="en-US" sz="3600" spc="179">
                <a:solidFill>
                  <a:srgbClr val="000000"/>
                </a:solidFill>
                <a:latin typeface="Open Sans"/>
                <a:ea typeface="Open Sans"/>
                <a:cs typeface="Open Sans"/>
                <a:sym typeface="Open Sans"/>
              </a:rPr>
              <a:t>LEICHT</a:t>
            </a:r>
          </a:p>
        </p:txBody>
      </p:sp>
      <p:sp>
        <p:nvSpPr>
          <p:cNvPr id="5" name="TextBox 5"/>
          <p:cNvSpPr txBox="1"/>
          <p:nvPr/>
        </p:nvSpPr>
        <p:spPr>
          <a:xfrm>
            <a:off x="8538238" y="2589148"/>
            <a:ext cx="9032255" cy="874150"/>
          </a:xfrm>
          <a:custGeom>
            <a:avLst/>
            <a:gdLst>
              <a:gd name="connsiteX0" fmla="*/ 0 w 9032255"/>
              <a:gd name="connsiteY0" fmla="*/ 0 h 874150"/>
              <a:gd name="connsiteX1" fmla="*/ 9032255 w 9032255"/>
              <a:gd name="connsiteY1" fmla="*/ 0 h 874150"/>
              <a:gd name="connsiteX2" fmla="*/ 9032255 w 9032255"/>
              <a:gd name="connsiteY2" fmla="*/ 874150 h 874150"/>
              <a:gd name="connsiteX3" fmla="*/ 0 w 9032255"/>
              <a:gd name="connsiteY3" fmla="*/ 874150 h 874150"/>
              <a:gd name="connsiteX4" fmla="*/ 0 w 9032255"/>
              <a:gd name="connsiteY4" fmla="*/ 0 h 874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32255" h="874150" extrusionOk="0">
                <a:moveTo>
                  <a:pt x="0" y="0"/>
                </a:moveTo>
                <a:cubicBezTo>
                  <a:pt x="1232115" y="118645"/>
                  <a:pt x="5707988" y="116012"/>
                  <a:pt x="9032255" y="0"/>
                </a:cubicBezTo>
                <a:cubicBezTo>
                  <a:pt x="9069664" y="96475"/>
                  <a:pt x="9087623" y="503824"/>
                  <a:pt x="9032255" y="874150"/>
                </a:cubicBezTo>
                <a:cubicBezTo>
                  <a:pt x="5044536" y="1008750"/>
                  <a:pt x="2071624" y="716954"/>
                  <a:pt x="0" y="874150"/>
                </a:cubicBezTo>
                <a:cubicBezTo>
                  <a:pt x="68891" y="462139"/>
                  <a:pt x="-40531" y="296075"/>
                  <a:pt x="0" y="0"/>
                </a:cubicBezTo>
                <a:close/>
              </a:path>
            </a:pathLst>
          </a:custGeom>
          <a:noFill/>
          <a:ln w="53975">
            <a:solidFill>
              <a:srgbClr val="FFC000"/>
            </a:solidFill>
            <a:extLst>
              <a:ext uri="{C807C97D-BFC1-408E-A445-0C87EB9F89A2}">
                <ask:lineSketchStyleProps xmlns:ask="http://schemas.microsoft.com/office/drawing/2018/sketchyshapes" sd="1219033472">
                  <a:prstGeom prst="rect">
                    <a:avLst/>
                  </a:prstGeom>
                  <ask:type>
                    <ask:lineSketchCurved/>
                  </ask:type>
                </ask:lineSketchStyleProps>
              </a:ext>
            </a:extLst>
          </a:ln>
        </p:spPr>
        <p:txBody>
          <a:bodyPr wrap="square" lIns="0" tIns="0" rIns="0" bIns="0" rtlCol="0" anchor="t">
            <a:spAutoFit/>
          </a:bodyPr>
          <a:lstStyle/>
          <a:p>
            <a:pPr algn="just">
              <a:lnSpc>
                <a:spcPct val="150000"/>
              </a:lnSpc>
              <a:spcBef>
                <a:spcPct val="0"/>
              </a:spcBef>
            </a:pPr>
            <a:r>
              <a:rPr lang="en-US" sz="2000" b="1"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Beschreibung</a:t>
            </a:r>
            <a:r>
              <a:rPr lang="en-US" sz="2000"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a:t>
            </a:r>
            <a:r>
              <a:rPr lang="en-US" sz="20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 </a:t>
            </a:r>
            <a:r>
              <a:rPr lang="de-DE" sz="2000" dirty="0">
                <a:effectLst/>
                <a:latin typeface="Open Sans" panose="020B0606030504020204" pitchFamily="34" charset="0"/>
                <a:ea typeface="Open Sans" panose="020B0606030504020204" pitchFamily="34" charset="0"/>
                <a:cs typeface="Open Sans" panose="020B0606030504020204" pitchFamily="34" charset="0"/>
              </a:rPr>
              <a:t>Spieler setzen einfache Puzzleteile zusammen, die sie vorab im Raum gefunden oder durch Lösen anderer Rätsel erhalten haben.</a:t>
            </a:r>
          </a:p>
        </p:txBody>
      </p:sp>
      <p:sp>
        <p:nvSpPr>
          <p:cNvPr id="6" name="Freeform 6"/>
          <p:cNvSpPr/>
          <p:nvPr/>
        </p:nvSpPr>
        <p:spPr>
          <a:xfrm>
            <a:off x="580525" y="2360933"/>
            <a:ext cx="6856721" cy="2886316"/>
          </a:xfrm>
          <a:custGeom>
            <a:avLst/>
            <a:gdLst/>
            <a:ahLst/>
            <a:cxnLst/>
            <a:rect l="l" t="t" r="r" b="b"/>
            <a:pathLst>
              <a:path w="6856721" h="4636857">
                <a:moveTo>
                  <a:pt x="0" y="0"/>
                </a:moveTo>
                <a:lnTo>
                  <a:pt x="6856720" y="0"/>
                </a:lnTo>
                <a:lnTo>
                  <a:pt x="6856720" y="4636858"/>
                </a:lnTo>
                <a:lnTo>
                  <a:pt x="0" y="463685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7" name="TextBox 7"/>
          <p:cNvSpPr txBox="1"/>
          <p:nvPr/>
        </p:nvSpPr>
        <p:spPr>
          <a:xfrm>
            <a:off x="902132" y="2616527"/>
            <a:ext cx="6059839" cy="2227085"/>
          </a:xfrm>
          <a:prstGeom prst="rect">
            <a:avLst/>
          </a:prstGeom>
        </p:spPr>
        <p:txBody>
          <a:bodyPr wrap="square" lIns="0" tIns="0" rIns="0" bIns="0" rtlCol="0" anchor="t">
            <a:spAutoFit/>
          </a:bodyPr>
          <a:lstStyle/>
          <a:p>
            <a:pPr marL="647700" lvl="1" indent="-323850" algn="l">
              <a:lnSpc>
                <a:spcPts val="4500"/>
              </a:lnSpc>
              <a:buFont typeface="Arial"/>
              <a:buChar char="•"/>
            </a:pPr>
            <a:r>
              <a:rPr lang="en-US" sz="2000" b="1"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Bearbeitungszeit</a:t>
            </a:r>
            <a:r>
              <a:rPr lang="en-US" sz="2000"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a:t>
            </a:r>
            <a:r>
              <a:rPr lang="en-US" sz="20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 5-10 </a:t>
            </a:r>
            <a:r>
              <a:rPr lang="en-US" sz="2000"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Minuten</a:t>
            </a:r>
            <a:endParaRPr lang="en-US" sz="20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endParaRPr>
          </a:p>
          <a:p>
            <a:pPr marL="800100" lvl="1" indent="-342900">
              <a:lnSpc>
                <a:spcPct val="115000"/>
              </a:lnSpc>
              <a:spcAft>
                <a:spcPts val="1000"/>
              </a:spcAft>
              <a:buFont typeface="Symbol" panose="05050102010706020507" pitchFamily="18" charset="2"/>
              <a:buChar char=""/>
            </a:pPr>
            <a:r>
              <a:rPr lang="en-US" sz="2000" b="1"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Objekte</a:t>
            </a:r>
            <a:r>
              <a:rPr lang="en-US" sz="2000"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a:t>
            </a:r>
            <a:r>
              <a:rPr lang="en-US" sz="20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 </a:t>
            </a:r>
            <a:r>
              <a:rPr lang="de-DE" sz="2000" dirty="0">
                <a:effectLst/>
                <a:latin typeface="Open Sans" panose="020B0606030504020204" pitchFamily="34" charset="0"/>
                <a:ea typeface="Open Sans" panose="020B0606030504020204" pitchFamily="34" charset="0"/>
                <a:cs typeface="Open Sans" panose="020B0606030504020204" pitchFamily="34" charset="0"/>
              </a:rPr>
              <a:t>Farbige Objekte oder Bilder/Poster mit Farben/Zahlen </a:t>
            </a:r>
          </a:p>
          <a:p>
            <a:pPr marL="800100" lvl="1" indent="-342900">
              <a:lnSpc>
                <a:spcPct val="115000"/>
              </a:lnSpc>
              <a:spcAft>
                <a:spcPts val="1000"/>
              </a:spcAft>
              <a:buFont typeface="Symbol" panose="05050102010706020507" pitchFamily="18" charset="2"/>
              <a:buChar char=""/>
            </a:pPr>
            <a:r>
              <a:rPr lang="en-US" sz="2000"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Zi</a:t>
            </a:r>
            <a:r>
              <a:rPr lang="de-DE" sz="2000" b="1" dirty="0" err="1">
                <a:solidFill>
                  <a:srgbClr val="000000"/>
                </a:solidFill>
                <a:latin typeface="Open Sans" panose="020B0606030504020204" pitchFamily="34" charset="0"/>
                <a:ea typeface="Open Sans" panose="020B0606030504020204" pitchFamily="34" charset="0"/>
                <a:cs typeface="Open Sans" panose="020B0606030504020204" pitchFamily="34" charset="0"/>
              </a:rPr>
              <a:t>elgruppe</a:t>
            </a:r>
            <a:r>
              <a:rPr lang="de-DE" sz="2000" dirty="0">
                <a:solidFill>
                  <a:srgbClr val="000000"/>
                </a:solidFill>
                <a:latin typeface="Open Sans" panose="020B0606030504020204" pitchFamily="34" charset="0"/>
                <a:ea typeface="Open Sans" panose="020B0606030504020204" pitchFamily="34" charset="0"/>
                <a:cs typeface="Open Sans" panose="020B0606030504020204" pitchFamily="34" charset="0"/>
              </a:rPr>
              <a:t>: Kinder, Anfänger, Familien</a:t>
            </a:r>
          </a:p>
          <a:p>
            <a:pPr marL="800100" lvl="1" indent="-342900">
              <a:lnSpc>
                <a:spcPct val="115000"/>
              </a:lnSpc>
              <a:spcAft>
                <a:spcPts val="1000"/>
              </a:spcAft>
              <a:buFont typeface="Symbol" panose="05050102010706020507" pitchFamily="18" charset="2"/>
              <a:buChar char=""/>
            </a:pPr>
            <a:r>
              <a:rPr lang="de-DE" sz="2000" b="1" dirty="0">
                <a:solidFill>
                  <a:srgbClr val="000000"/>
                </a:solidFill>
                <a:latin typeface="Open Sans" panose="020B0606030504020204" pitchFamily="34" charset="0"/>
                <a:ea typeface="Open Sans" panose="020B0606030504020204" pitchFamily="34" charset="0"/>
                <a:cs typeface="Open Sans" panose="020B0606030504020204" pitchFamily="34" charset="0"/>
              </a:rPr>
              <a:t>Rätseltyp: </a:t>
            </a:r>
            <a:r>
              <a:rPr lang="de-DE" sz="2000" dirty="0">
                <a:solidFill>
                  <a:srgbClr val="000000"/>
                </a:solidFill>
                <a:latin typeface="Open Sans" panose="020B0606030504020204" pitchFamily="34" charset="0"/>
                <a:ea typeface="Open Sans" panose="020B0606030504020204" pitchFamily="34" charset="0"/>
                <a:cs typeface="Open Sans" panose="020B0606030504020204" pitchFamily="34" charset="0"/>
              </a:rPr>
              <a:t>Bildrätsel</a:t>
            </a:r>
          </a:p>
        </p:txBody>
      </p:sp>
      <p:grpSp>
        <p:nvGrpSpPr>
          <p:cNvPr id="10" name="Gruppieren 9">
            <a:extLst>
              <a:ext uri="{FF2B5EF4-FFF2-40B4-BE49-F238E27FC236}">
                <a16:creationId xmlns:a16="http://schemas.microsoft.com/office/drawing/2014/main" id="{28CF22E4-A1E9-41DE-9A85-163C3C0F902B}"/>
              </a:ext>
            </a:extLst>
          </p:cNvPr>
          <p:cNvGrpSpPr/>
          <p:nvPr/>
        </p:nvGrpSpPr>
        <p:grpSpPr>
          <a:xfrm>
            <a:off x="16275543" y="951909"/>
            <a:ext cx="1609413" cy="985938"/>
            <a:chOff x="6901543" y="5152159"/>
            <a:chExt cx="4484916" cy="2747493"/>
          </a:xfrm>
        </p:grpSpPr>
        <p:pic>
          <p:nvPicPr>
            <p:cNvPr id="12" name="Picture 5">
              <a:extLst>
                <a:ext uri="{FF2B5EF4-FFF2-40B4-BE49-F238E27FC236}">
                  <a16:creationId xmlns:a16="http://schemas.microsoft.com/office/drawing/2014/main" id="{C88F931E-F72B-4890-B3A5-5A8F4751307F}"/>
                </a:ext>
              </a:extLst>
            </p:cNvPr>
            <p:cNvPicPr>
              <a:picLocks noChangeAspect="1"/>
            </p:cNvPicPr>
            <p:nvPr/>
          </p:nvPicPr>
          <p:blipFill>
            <a:blip r:embed="rId4"/>
            <a:stretch>
              <a:fillRect/>
            </a:stretch>
          </p:blipFill>
          <p:spPr>
            <a:xfrm>
              <a:off x="7767204" y="5152159"/>
              <a:ext cx="2743200" cy="2747493"/>
            </a:xfrm>
            <a:prstGeom prst="rect">
              <a:avLst/>
            </a:prstGeom>
          </p:spPr>
        </p:pic>
        <p:pic>
          <p:nvPicPr>
            <p:cNvPr id="13" name="Picture 1">
              <a:extLst>
                <a:ext uri="{FF2B5EF4-FFF2-40B4-BE49-F238E27FC236}">
                  <a16:creationId xmlns:a16="http://schemas.microsoft.com/office/drawing/2014/main" id="{A9E15455-BFAA-498C-9631-DF51EEB52D90}"/>
                </a:ext>
              </a:extLst>
            </p:cNvPr>
            <p:cNvPicPr>
              <a:picLocks noChangeAspect="1"/>
            </p:cNvPicPr>
            <p:nvPr/>
          </p:nvPicPr>
          <p:blipFill>
            <a:blip r:embed="rId5"/>
            <a:stretch>
              <a:fillRect/>
            </a:stretch>
          </p:blipFill>
          <p:spPr>
            <a:xfrm>
              <a:off x="10510157" y="7549242"/>
              <a:ext cx="876302" cy="332016"/>
            </a:xfrm>
            <a:prstGeom prst="rect">
              <a:avLst/>
            </a:prstGeom>
          </p:spPr>
        </p:pic>
        <p:pic>
          <p:nvPicPr>
            <p:cNvPr id="14" name="Picture 6">
              <a:extLst>
                <a:ext uri="{FF2B5EF4-FFF2-40B4-BE49-F238E27FC236}">
                  <a16:creationId xmlns:a16="http://schemas.microsoft.com/office/drawing/2014/main" id="{3247A446-DED6-4DB5-A5FE-6B31BBAEA74D}"/>
                </a:ext>
              </a:extLst>
            </p:cNvPr>
            <p:cNvPicPr>
              <a:picLocks noChangeAspect="1"/>
            </p:cNvPicPr>
            <p:nvPr/>
          </p:nvPicPr>
          <p:blipFill>
            <a:blip r:embed="rId5"/>
            <a:stretch>
              <a:fillRect/>
            </a:stretch>
          </p:blipFill>
          <p:spPr>
            <a:xfrm>
              <a:off x="6901543" y="5589813"/>
              <a:ext cx="876302" cy="332016"/>
            </a:xfrm>
            <a:prstGeom prst="rect">
              <a:avLst/>
            </a:prstGeom>
          </p:spPr>
        </p:pic>
      </p:grpSp>
      <p:sp>
        <p:nvSpPr>
          <p:cNvPr id="15" name="TextBox 3">
            <a:extLst>
              <a:ext uri="{FF2B5EF4-FFF2-40B4-BE49-F238E27FC236}">
                <a16:creationId xmlns:a16="http://schemas.microsoft.com/office/drawing/2014/main" id="{64A7E49C-2E16-4CA9-A0DD-E94268A0809A}"/>
              </a:ext>
            </a:extLst>
          </p:cNvPr>
          <p:cNvSpPr txBox="1"/>
          <p:nvPr/>
        </p:nvSpPr>
        <p:spPr>
          <a:xfrm>
            <a:off x="8538237" y="4292355"/>
            <a:ext cx="9032256" cy="2583592"/>
          </a:xfrm>
          <a:prstGeom prst="rect">
            <a:avLst/>
          </a:prstGeom>
        </p:spPr>
        <p:txBody>
          <a:bodyPr wrap="square" lIns="0" tIns="0" rIns="0" bIns="0" rtlCol="0" anchor="t">
            <a:spAutoFit/>
          </a:bodyPr>
          <a:lstStyle/>
          <a:p>
            <a:pPr>
              <a:lnSpc>
                <a:spcPct val="115000"/>
              </a:lnSpc>
              <a:spcAft>
                <a:spcPts val="1000"/>
              </a:spcAft>
            </a:pPr>
            <a:r>
              <a:rPr lang="de-DE" sz="2000" b="1" dirty="0">
                <a:effectLst/>
                <a:latin typeface="Open Sans" panose="020B0606030504020204" pitchFamily="34" charset="0"/>
                <a:ea typeface="Open Sans" panose="020B0606030504020204" pitchFamily="34" charset="0"/>
                <a:cs typeface="Open Sans" panose="020B0606030504020204" pitchFamily="34" charset="0"/>
              </a:rPr>
              <a:t>Variationen &amp; Schwierigkeit erhöhen/reduzieren:</a:t>
            </a:r>
            <a:endParaRPr lang="de-DE" sz="2000" dirty="0">
              <a:effectLst/>
              <a:latin typeface="Open Sans" panose="020B0606030504020204" pitchFamily="34" charset="0"/>
              <a:ea typeface="Open Sans" panose="020B0606030504020204" pitchFamily="34" charset="0"/>
              <a:cs typeface="Open Sans" panose="020B0606030504020204" pitchFamily="34" charset="0"/>
            </a:endParaRPr>
          </a:p>
          <a:p>
            <a:pPr marL="342900" lvl="0" indent="-342900">
              <a:lnSpc>
                <a:spcPct val="115000"/>
              </a:lnSpc>
              <a:buFont typeface="Symbol" panose="05050102010706020507" pitchFamily="18" charset="2"/>
              <a:buChar char=""/>
            </a:pPr>
            <a:r>
              <a:rPr lang="de-DE" sz="2000" b="1" dirty="0">
                <a:effectLst/>
                <a:latin typeface="Open Sans" panose="020B0606030504020204" pitchFamily="34" charset="0"/>
                <a:ea typeface="Open Sans" panose="020B0606030504020204" pitchFamily="34" charset="0"/>
                <a:cs typeface="Open Sans" panose="020B0606030504020204" pitchFamily="34" charset="0"/>
              </a:rPr>
              <a:t>Leichter</a:t>
            </a:r>
            <a:r>
              <a:rPr lang="de-DE" sz="2000" dirty="0">
                <a:effectLst/>
                <a:latin typeface="Open Sans" panose="020B0606030504020204" pitchFamily="34" charset="0"/>
                <a:ea typeface="Open Sans" panose="020B0606030504020204" pitchFamily="34" charset="0"/>
                <a:cs typeface="Open Sans" panose="020B0606030504020204" pitchFamily="34" charset="0"/>
              </a:rPr>
              <a:t>: Weniger Puzzleteile verwenden oder bereits Teile aneinanderlegen.</a:t>
            </a:r>
          </a:p>
          <a:p>
            <a:pPr marL="342900" lvl="0" indent="-342900">
              <a:lnSpc>
                <a:spcPct val="115000"/>
              </a:lnSpc>
              <a:buFont typeface="Symbol" panose="05050102010706020507" pitchFamily="18" charset="2"/>
              <a:buChar char=""/>
            </a:pPr>
            <a:r>
              <a:rPr lang="de-DE" sz="2000" b="1" dirty="0">
                <a:effectLst/>
                <a:latin typeface="Open Sans" panose="020B0606030504020204" pitchFamily="34" charset="0"/>
                <a:ea typeface="Open Sans" panose="020B0606030504020204" pitchFamily="34" charset="0"/>
                <a:cs typeface="Open Sans" panose="020B0606030504020204" pitchFamily="34" charset="0"/>
              </a:rPr>
              <a:t>Schwieriger</a:t>
            </a:r>
            <a:r>
              <a:rPr lang="de-DE" sz="2000" dirty="0">
                <a:effectLst/>
                <a:latin typeface="Open Sans" panose="020B0606030504020204" pitchFamily="34" charset="0"/>
                <a:ea typeface="Open Sans" panose="020B0606030504020204" pitchFamily="34" charset="0"/>
                <a:cs typeface="Open Sans" panose="020B0606030504020204" pitchFamily="34" charset="0"/>
              </a:rPr>
              <a:t>: Zusätzliche Puzzleteile hinzufügen, die nicht zum eigentlichen Bild gehören (Ablenkung).</a:t>
            </a:r>
          </a:p>
          <a:p>
            <a:pPr marL="342900" lvl="0" indent="-342900">
              <a:lnSpc>
                <a:spcPct val="115000"/>
              </a:lnSpc>
              <a:spcAft>
                <a:spcPts val="1000"/>
              </a:spcAft>
              <a:buFont typeface="Symbol" panose="05050102010706020507" pitchFamily="18" charset="2"/>
              <a:buChar char=""/>
            </a:pPr>
            <a:r>
              <a:rPr lang="de-DE" sz="2000" b="1" dirty="0">
                <a:effectLst/>
                <a:latin typeface="Open Sans" panose="020B0606030504020204" pitchFamily="34" charset="0"/>
                <a:ea typeface="Open Sans" panose="020B0606030504020204" pitchFamily="34" charset="0"/>
                <a:cs typeface="Open Sans" panose="020B0606030504020204" pitchFamily="34" charset="0"/>
              </a:rPr>
              <a:t>Alternative Variante</a:t>
            </a:r>
            <a:r>
              <a:rPr lang="de-DE" sz="2000" dirty="0">
                <a:effectLst/>
                <a:latin typeface="Open Sans" panose="020B0606030504020204" pitchFamily="34" charset="0"/>
                <a:ea typeface="Open Sans" panose="020B0606030504020204" pitchFamily="34" charset="0"/>
                <a:cs typeface="Open Sans" panose="020B0606030504020204" pitchFamily="34" charset="0"/>
              </a:rPr>
              <a:t>: Ein transparenter Überzug auf dem Puzzle, der erst mit einer UV-Lampe sichtbar wird.</a:t>
            </a:r>
          </a:p>
        </p:txBody>
      </p:sp>
      <p:sp>
        <p:nvSpPr>
          <p:cNvPr id="16" name="TextBox 3">
            <a:extLst>
              <a:ext uri="{FF2B5EF4-FFF2-40B4-BE49-F238E27FC236}">
                <a16:creationId xmlns:a16="http://schemas.microsoft.com/office/drawing/2014/main" id="{B2FFD33F-8524-4A7F-A657-8353D7CF87E6}"/>
              </a:ext>
            </a:extLst>
          </p:cNvPr>
          <p:cNvSpPr txBox="1"/>
          <p:nvPr/>
        </p:nvSpPr>
        <p:spPr>
          <a:xfrm>
            <a:off x="8538237" y="7817464"/>
            <a:ext cx="9032256" cy="1521763"/>
          </a:xfrm>
          <a:prstGeom prst="rect">
            <a:avLst/>
          </a:prstGeom>
        </p:spPr>
        <p:txBody>
          <a:bodyPr wrap="square" lIns="0" tIns="0" rIns="0" bIns="0" rtlCol="0" anchor="t">
            <a:spAutoFit/>
          </a:bodyPr>
          <a:lstStyle/>
          <a:p>
            <a:pPr>
              <a:lnSpc>
                <a:spcPct val="115000"/>
              </a:lnSpc>
              <a:spcAft>
                <a:spcPts val="1000"/>
              </a:spcAft>
            </a:pPr>
            <a:r>
              <a:rPr lang="de-DE" sz="2000" b="1" dirty="0">
                <a:effectLst/>
                <a:latin typeface="Open Sans" panose="020B0606030504020204" pitchFamily="34" charset="0"/>
                <a:ea typeface="Open Sans" panose="020B0606030504020204" pitchFamily="34" charset="0"/>
                <a:cs typeface="Open Sans" panose="020B0606030504020204" pitchFamily="34" charset="0"/>
              </a:rPr>
              <a:t>Notfall-Tipps für Spielleiter:</a:t>
            </a:r>
            <a:endParaRPr lang="de-DE" sz="2000" dirty="0">
              <a:effectLst/>
              <a:latin typeface="Open Sans" panose="020B0606030504020204" pitchFamily="34" charset="0"/>
              <a:ea typeface="Open Sans" panose="020B0606030504020204" pitchFamily="34" charset="0"/>
              <a:cs typeface="Open Sans" panose="020B0606030504020204" pitchFamily="34" charset="0"/>
            </a:endParaRPr>
          </a:p>
          <a:p>
            <a:pPr marL="342900" lvl="0" indent="-342900">
              <a:lnSpc>
                <a:spcPct val="115000"/>
              </a:lnSpc>
              <a:buFont typeface="Symbol" panose="05050102010706020507" pitchFamily="18" charset="2"/>
              <a:buChar char=""/>
            </a:pPr>
            <a:r>
              <a:rPr lang="de-DE" sz="2000" dirty="0">
                <a:effectLst/>
                <a:latin typeface="Open Sans" panose="020B0606030504020204" pitchFamily="34" charset="0"/>
                <a:ea typeface="Open Sans" panose="020B0606030504020204" pitchFamily="34" charset="0"/>
                <a:cs typeface="Open Sans" panose="020B0606030504020204" pitchFamily="34" charset="0"/>
              </a:rPr>
              <a:t>Falls das Team das Puzzle nicht richtig zusammensetzen kann, einen "Starter-Tipp" geben (z. B. die Ecken platzieren).</a:t>
            </a:r>
          </a:p>
          <a:p>
            <a:pPr marL="342900" lvl="0" indent="-342900">
              <a:lnSpc>
                <a:spcPct val="115000"/>
              </a:lnSpc>
              <a:spcAft>
                <a:spcPts val="1000"/>
              </a:spcAft>
              <a:buFont typeface="Symbol" panose="05050102010706020507" pitchFamily="18" charset="2"/>
              <a:buChar char=""/>
            </a:pPr>
            <a:r>
              <a:rPr lang="de-DE" sz="2000" dirty="0">
                <a:effectLst/>
                <a:latin typeface="Open Sans" panose="020B0606030504020204" pitchFamily="34" charset="0"/>
                <a:ea typeface="Open Sans" panose="020B0606030504020204" pitchFamily="34" charset="0"/>
                <a:cs typeface="Open Sans" panose="020B0606030504020204" pitchFamily="34" charset="0"/>
              </a:rPr>
              <a:t>Falls die Spieler feststecken, ein Stück des Endbildes als Hinweis zeigen.</a:t>
            </a:r>
          </a:p>
        </p:txBody>
      </p:sp>
    </p:spTree>
    <p:extLst>
      <p:ext uri="{BB962C8B-B14F-4D97-AF65-F5344CB8AC3E}">
        <p14:creationId xmlns:p14="http://schemas.microsoft.com/office/powerpoint/2010/main" val="17710807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C000"/>
        </a:solidFill>
        <a:effectLst/>
      </p:bgPr>
    </p:bg>
    <p:spTree>
      <p:nvGrpSpPr>
        <p:cNvPr id="1" name=""/>
        <p:cNvGrpSpPr/>
        <p:nvPr/>
      </p:nvGrpSpPr>
      <p:grpSpPr>
        <a:xfrm>
          <a:off x="0" y="0"/>
          <a:ext cx="0" cy="0"/>
          <a:chOff x="0" y="0"/>
          <a:chExt cx="0" cy="0"/>
        </a:xfrm>
      </p:grpSpPr>
      <p:sp>
        <p:nvSpPr>
          <p:cNvPr id="2" name="TextBox 2"/>
          <p:cNvSpPr txBox="1"/>
          <p:nvPr/>
        </p:nvSpPr>
        <p:spPr>
          <a:xfrm>
            <a:off x="5614491" y="3695956"/>
            <a:ext cx="7444539" cy="1034322"/>
          </a:xfrm>
          <a:prstGeom prst="rect">
            <a:avLst/>
          </a:prstGeom>
        </p:spPr>
        <p:txBody>
          <a:bodyPr wrap="square" lIns="0" tIns="0" rIns="0" bIns="0" rtlCol="0" anchor="t">
            <a:spAutoFit/>
          </a:bodyPr>
          <a:lstStyle/>
          <a:p>
            <a:pPr algn="l">
              <a:lnSpc>
                <a:spcPts val="8000"/>
              </a:lnSpc>
            </a:pPr>
            <a:r>
              <a:rPr lang="en-US" sz="8000" dirty="0">
                <a:solidFill>
                  <a:srgbClr val="000000"/>
                </a:solidFill>
                <a:latin typeface="Open Sans"/>
                <a:ea typeface="Open Sans"/>
                <a:cs typeface="Open Sans"/>
                <a:sym typeface="Open Sans"/>
              </a:rPr>
              <a:t>ZAHLENRÄTSEL</a:t>
            </a:r>
          </a:p>
        </p:txBody>
      </p:sp>
      <p:sp>
        <p:nvSpPr>
          <p:cNvPr id="3" name="TextBox 3"/>
          <p:cNvSpPr txBox="1"/>
          <p:nvPr/>
        </p:nvSpPr>
        <p:spPr>
          <a:xfrm>
            <a:off x="16275543" y="280879"/>
            <a:ext cx="1967514" cy="502920"/>
          </a:xfrm>
          <a:prstGeom prst="rect">
            <a:avLst/>
          </a:prstGeom>
        </p:spPr>
        <p:txBody>
          <a:bodyPr lIns="0" tIns="0" rIns="0" bIns="0" rtlCol="0" anchor="t">
            <a:spAutoFit/>
          </a:bodyPr>
          <a:lstStyle/>
          <a:p>
            <a:pPr algn="l">
              <a:lnSpc>
                <a:spcPts val="3960"/>
              </a:lnSpc>
            </a:pPr>
            <a:r>
              <a:rPr lang="en-US" sz="3600" spc="179">
                <a:solidFill>
                  <a:srgbClr val="000000"/>
                </a:solidFill>
                <a:latin typeface="Open Sans"/>
                <a:ea typeface="Open Sans"/>
                <a:cs typeface="Open Sans"/>
                <a:sym typeface="Open Sans"/>
              </a:rPr>
              <a:t>LEICHT</a:t>
            </a:r>
          </a:p>
        </p:txBody>
      </p:sp>
      <p:grpSp>
        <p:nvGrpSpPr>
          <p:cNvPr id="4" name="Gruppieren 3">
            <a:extLst>
              <a:ext uri="{FF2B5EF4-FFF2-40B4-BE49-F238E27FC236}">
                <a16:creationId xmlns:a16="http://schemas.microsoft.com/office/drawing/2014/main" id="{7784FDF0-DF90-4529-A49F-B319EBB38442}"/>
              </a:ext>
            </a:extLst>
          </p:cNvPr>
          <p:cNvGrpSpPr/>
          <p:nvPr/>
        </p:nvGrpSpPr>
        <p:grpSpPr>
          <a:xfrm>
            <a:off x="7347522" y="5143500"/>
            <a:ext cx="3592955" cy="2201071"/>
            <a:chOff x="6901543" y="5152159"/>
            <a:chExt cx="4484916" cy="2747493"/>
          </a:xfrm>
        </p:grpSpPr>
        <p:pic>
          <p:nvPicPr>
            <p:cNvPr id="5" name="Picture 5">
              <a:extLst>
                <a:ext uri="{FF2B5EF4-FFF2-40B4-BE49-F238E27FC236}">
                  <a16:creationId xmlns:a16="http://schemas.microsoft.com/office/drawing/2014/main" id="{D321FB69-627A-4BA9-93CF-90FFC73E1FBE}"/>
                </a:ext>
              </a:extLst>
            </p:cNvPr>
            <p:cNvPicPr>
              <a:picLocks noChangeAspect="1"/>
            </p:cNvPicPr>
            <p:nvPr/>
          </p:nvPicPr>
          <p:blipFill>
            <a:blip r:embed="rId2"/>
            <a:stretch>
              <a:fillRect/>
            </a:stretch>
          </p:blipFill>
          <p:spPr>
            <a:xfrm>
              <a:off x="7767204" y="5152159"/>
              <a:ext cx="2743200" cy="2747493"/>
            </a:xfrm>
            <a:prstGeom prst="rect">
              <a:avLst/>
            </a:prstGeom>
          </p:spPr>
        </p:pic>
        <p:pic>
          <p:nvPicPr>
            <p:cNvPr id="6" name="Picture 1">
              <a:extLst>
                <a:ext uri="{FF2B5EF4-FFF2-40B4-BE49-F238E27FC236}">
                  <a16:creationId xmlns:a16="http://schemas.microsoft.com/office/drawing/2014/main" id="{2E767235-DFF4-4F3B-A723-12D47AEE785A}"/>
                </a:ext>
              </a:extLst>
            </p:cNvPr>
            <p:cNvPicPr>
              <a:picLocks noChangeAspect="1"/>
            </p:cNvPicPr>
            <p:nvPr/>
          </p:nvPicPr>
          <p:blipFill>
            <a:blip r:embed="rId3"/>
            <a:stretch>
              <a:fillRect/>
            </a:stretch>
          </p:blipFill>
          <p:spPr>
            <a:xfrm>
              <a:off x="10510157" y="7549242"/>
              <a:ext cx="876302" cy="332016"/>
            </a:xfrm>
            <a:prstGeom prst="rect">
              <a:avLst/>
            </a:prstGeom>
          </p:spPr>
        </p:pic>
        <p:pic>
          <p:nvPicPr>
            <p:cNvPr id="7" name="Picture 6">
              <a:extLst>
                <a:ext uri="{FF2B5EF4-FFF2-40B4-BE49-F238E27FC236}">
                  <a16:creationId xmlns:a16="http://schemas.microsoft.com/office/drawing/2014/main" id="{2E771CD9-CCD8-4939-9408-7EA185467567}"/>
                </a:ext>
              </a:extLst>
            </p:cNvPr>
            <p:cNvPicPr>
              <a:picLocks noChangeAspect="1"/>
            </p:cNvPicPr>
            <p:nvPr/>
          </p:nvPicPr>
          <p:blipFill>
            <a:blip r:embed="rId3"/>
            <a:stretch>
              <a:fillRect/>
            </a:stretch>
          </p:blipFill>
          <p:spPr>
            <a:xfrm>
              <a:off x="6901543" y="5589813"/>
              <a:ext cx="876302" cy="332016"/>
            </a:xfrm>
            <a:prstGeom prst="rect">
              <a:avLst/>
            </a:prstGeom>
          </p:spPr>
        </p:pic>
      </p:grpSp>
    </p:spTree>
    <p:extLst>
      <p:ext uri="{BB962C8B-B14F-4D97-AF65-F5344CB8AC3E}">
        <p14:creationId xmlns:p14="http://schemas.microsoft.com/office/powerpoint/2010/main" val="4321449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6219785C-CBB9-D2EB-8F1C-71BE5E7001B1}"/>
              </a:ext>
            </a:extLst>
          </p:cNvPr>
          <p:cNvSpPr/>
          <p:nvPr/>
        </p:nvSpPr>
        <p:spPr>
          <a:xfrm>
            <a:off x="0" y="3590"/>
            <a:ext cx="18284419" cy="2110841"/>
          </a:xfrm>
          <a:prstGeom prst="rec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2"/>
          <p:cNvSpPr txBox="1"/>
          <p:nvPr/>
        </p:nvSpPr>
        <p:spPr>
          <a:xfrm>
            <a:off x="580525" y="821899"/>
            <a:ext cx="14120213" cy="829201"/>
          </a:xfrm>
          <a:prstGeom prst="rect">
            <a:avLst/>
          </a:prstGeom>
        </p:spPr>
        <p:txBody>
          <a:bodyPr wrap="square" lIns="0" tIns="0" rIns="0" bIns="0" rtlCol="0" anchor="t">
            <a:spAutoFit/>
          </a:bodyPr>
          <a:lstStyle/>
          <a:p>
            <a:pPr>
              <a:lnSpc>
                <a:spcPct val="115000"/>
              </a:lnSpc>
              <a:spcAft>
                <a:spcPts val="1000"/>
              </a:spcAft>
            </a:pPr>
            <a:r>
              <a:rPr lang="de-DE" sz="5000" spc="250" dirty="0">
                <a:solidFill>
                  <a:srgbClr val="000000"/>
                </a:solidFill>
                <a:latin typeface="Open Sans"/>
                <a:ea typeface="Open Sans"/>
                <a:cs typeface="Open Sans"/>
              </a:rPr>
              <a:t>SUDOKU</a:t>
            </a:r>
          </a:p>
        </p:txBody>
      </p:sp>
      <p:sp>
        <p:nvSpPr>
          <p:cNvPr id="3" name="TextBox 3"/>
          <p:cNvSpPr txBox="1"/>
          <p:nvPr/>
        </p:nvSpPr>
        <p:spPr>
          <a:xfrm>
            <a:off x="717507" y="5181727"/>
            <a:ext cx="6731648" cy="4686732"/>
          </a:xfrm>
          <a:prstGeom prst="rect">
            <a:avLst/>
          </a:prstGeom>
        </p:spPr>
        <p:txBody>
          <a:bodyPr wrap="square" lIns="0" tIns="0" rIns="0" bIns="0" rtlCol="0" anchor="t">
            <a:spAutoFit/>
          </a:bodyPr>
          <a:lstStyle/>
          <a:p>
            <a:pPr>
              <a:lnSpc>
                <a:spcPct val="150000"/>
              </a:lnSpc>
            </a:pPr>
            <a:r>
              <a:rPr lang="en-US" sz="2000" b="1"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Beispiele</a:t>
            </a:r>
            <a:r>
              <a:rPr lang="en-US" sz="2000"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 </a:t>
            </a:r>
          </a:p>
          <a:p>
            <a:pPr marL="342900" lvl="0" indent="-342900">
              <a:lnSpc>
                <a:spcPct val="115000"/>
              </a:lnSpc>
              <a:buFont typeface="+mj-lt"/>
              <a:buAutoNum type="arabicPeriod"/>
            </a:pPr>
            <a:r>
              <a:rPr lang="de-DE" sz="2000" dirty="0">
                <a:effectLst/>
                <a:latin typeface="Open Sans" panose="020B0606030504020204" pitchFamily="34" charset="0"/>
                <a:ea typeface="Open Sans" panose="020B0606030504020204" pitchFamily="34" charset="0"/>
                <a:cs typeface="Open Sans" panose="020B0606030504020204" pitchFamily="34" charset="0"/>
              </a:rPr>
              <a:t>Ein Buch ist mit einem Schloss gesichert. Das Sudoku enthält Hinweise auf die richtige Kombination, um das Buch zu öffnen.</a:t>
            </a:r>
          </a:p>
          <a:p>
            <a:pPr marL="342900" lvl="0" indent="-342900">
              <a:lnSpc>
                <a:spcPct val="115000"/>
              </a:lnSpc>
              <a:buFont typeface="+mj-lt"/>
              <a:buAutoNum type="arabicPeriod"/>
            </a:pPr>
            <a:r>
              <a:rPr lang="de-DE" sz="2000" dirty="0">
                <a:effectLst/>
                <a:latin typeface="Open Sans" panose="020B0606030504020204" pitchFamily="34" charset="0"/>
                <a:ea typeface="Open Sans" panose="020B0606030504020204" pitchFamily="34" charset="0"/>
                <a:cs typeface="Open Sans" panose="020B0606030504020204" pitchFamily="34" charset="0"/>
              </a:rPr>
              <a:t>In einem Safe sind Notizen versteckt. Nur wer das Sudoku löst, kann den vierstelligen Code entschlüsseln und das Manuskript retten.</a:t>
            </a:r>
          </a:p>
          <a:p>
            <a:pPr marL="342900" lvl="0" indent="-342900">
              <a:lnSpc>
                <a:spcPct val="115000"/>
              </a:lnSpc>
              <a:buFont typeface="+mj-lt"/>
              <a:buAutoNum type="arabicPeriod"/>
            </a:pPr>
            <a:r>
              <a:rPr lang="de-DE" sz="2000" dirty="0">
                <a:effectLst/>
                <a:latin typeface="Open Sans" panose="020B0606030504020204" pitchFamily="34" charset="0"/>
                <a:ea typeface="Open Sans" panose="020B0606030504020204" pitchFamily="34" charset="0"/>
                <a:cs typeface="Open Sans" panose="020B0606030504020204" pitchFamily="34" charset="0"/>
              </a:rPr>
              <a:t>In der Bibliothek wurde eine Truhe mit alten Dokumenten gefunden. Um sie zu öffnen, müssen die Spieler das Sudoku knacken.</a:t>
            </a:r>
          </a:p>
          <a:p>
            <a:pPr marL="342900" lvl="0" indent="-342900">
              <a:lnSpc>
                <a:spcPct val="115000"/>
              </a:lnSpc>
              <a:spcAft>
                <a:spcPts val="1000"/>
              </a:spcAft>
              <a:buFont typeface="+mj-lt"/>
              <a:buAutoNum type="arabicPeriod"/>
            </a:pPr>
            <a:r>
              <a:rPr lang="de-DE" sz="2000" dirty="0">
                <a:effectLst/>
                <a:latin typeface="Open Sans" panose="020B0606030504020204" pitchFamily="34" charset="0"/>
                <a:ea typeface="Open Sans" panose="020B0606030504020204" pitchFamily="34" charset="0"/>
                <a:cs typeface="Open Sans" panose="020B0606030504020204" pitchFamily="34" charset="0"/>
              </a:rPr>
              <a:t>Ein altes Logbuch enthält ein Sudoku mit markierten Feldern. Die Zahlen ergeben den Code für eine Schatztruhe, die versteckt im Raum steht.</a:t>
            </a:r>
          </a:p>
        </p:txBody>
      </p:sp>
      <p:sp>
        <p:nvSpPr>
          <p:cNvPr id="4" name="TextBox 4"/>
          <p:cNvSpPr txBox="1"/>
          <p:nvPr/>
        </p:nvSpPr>
        <p:spPr>
          <a:xfrm>
            <a:off x="16275543" y="280879"/>
            <a:ext cx="1967514" cy="502920"/>
          </a:xfrm>
          <a:prstGeom prst="rect">
            <a:avLst/>
          </a:prstGeom>
        </p:spPr>
        <p:txBody>
          <a:bodyPr lIns="0" tIns="0" rIns="0" bIns="0" rtlCol="0" anchor="t">
            <a:spAutoFit/>
          </a:bodyPr>
          <a:lstStyle/>
          <a:p>
            <a:pPr algn="l">
              <a:lnSpc>
                <a:spcPts val="3960"/>
              </a:lnSpc>
            </a:pPr>
            <a:r>
              <a:rPr lang="en-US" sz="3600" spc="179">
                <a:solidFill>
                  <a:srgbClr val="000000"/>
                </a:solidFill>
                <a:latin typeface="Open Sans"/>
                <a:ea typeface="Open Sans"/>
                <a:cs typeface="Open Sans"/>
                <a:sym typeface="Open Sans"/>
              </a:rPr>
              <a:t>LEICHT</a:t>
            </a:r>
          </a:p>
        </p:txBody>
      </p:sp>
      <p:sp>
        <p:nvSpPr>
          <p:cNvPr id="5" name="TextBox 5"/>
          <p:cNvSpPr txBox="1"/>
          <p:nvPr/>
        </p:nvSpPr>
        <p:spPr>
          <a:xfrm>
            <a:off x="8538238" y="2589148"/>
            <a:ext cx="9032255" cy="1335815"/>
          </a:xfrm>
          <a:custGeom>
            <a:avLst/>
            <a:gdLst>
              <a:gd name="connsiteX0" fmla="*/ 0 w 9032255"/>
              <a:gd name="connsiteY0" fmla="*/ 0 h 1335815"/>
              <a:gd name="connsiteX1" fmla="*/ 9032255 w 9032255"/>
              <a:gd name="connsiteY1" fmla="*/ 0 h 1335815"/>
              <a:gd name="connsiteX2" fmla="*/ 9032255 w 9032255"/>
              <a:gd name="connsiteY2" fmla="*/ 1335815 h 1335815"/>
              <a:gd name="connsiteX3" fmla="*/ 0 w 9032255"/>
              <a:gd name="connsiteY3" fmla="*/ 1335815 h 1335815"/>
              <a:gd name="connsiteX4" fmla="*/ 0 w 9032255"/>
              <a:gd name="connsiteY4" fmla="*/ 0 h 13358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32255" h="1335815" extrusionOk="0">
                <a:moveTo>
                  <a:pt x="0" y="0"/>
                </a:moveTo>
                <a:cubicBezTo>
                  <a:pt x="1232115" y="118645"/>
                  <a:pt x="5707988" y="116012"/>
                  <a:pt x="9032255" y="0"/>
                </a:cubicBezTo>
                <a:cubicBezTo>
                  <a:pt x="9046708" y="181032"/>
                  <a:pt x="9126246" y="912721"/>
                  <a:pt x="9032255" y="1335815"/>
                </a:cubicBezTo>
                <a:cubicBezTo>
                  <a:pt x="5044536" y="1470415"/>
                  <a:pt x="2071624" y="1178619"/>
                  <a:pt x="0" y="1335815"/>
                </a:cubicBezTo>
                <a:cubicBezTo>
                  <a:pt x="-10065" y="721555"/>
                  <a:pt x="80162" y="234772"/>
                  <a:pt x="0" y="0"/>
                </a:cubicBezTo>
                <a:close/>
              </a:path>
            </a:pathLst>
          </a:custGeom>
          <a:noFill/>
          <a:ln w="53975">
            <a:solidFill>
              <a:srgbClr val="FFC000"/>
            </a:solidFill>
            <a:extLst>
              <a:ext uri="{C807C97D-BFC1-408E-A445-0C87EB9F89A2}">
                <ask:lineSketchStyleProps xmlns:ask="http://schemas.microsoft.com/office/drawing/2018/sketchyshapes" sd="1219033472">
                  <a:prstGeom prst="rect">
                    <a:avLst/>
                  </a:prstGeom>
                  <ask:type>
                    <ask:lineSketchCurved/>
                  </ask:type>
                </ask:lineSketchStyleProps>
              </a:ext>
            </a:extLst>
          </a:ln>
        </p:spPr>
        <p:txBody>
          <a:bodyPr wrap="square" lIns="0" tIns="0" rIns="0" bIns="0" rtlCol="0" anchor="t">
            <a:spAutoFit/>
          </a:bodyPr>
          <a:lstStyle/>
          <a:p>
            <a:pPr algn="just">
              <a:lnSpc>
                <a:spcPct val="150000"/>
              </a:lnSpc>
              <a:spcBef>
                <a:spcPct val="0"/>
              </a:spcBef>
            </a:pPr>
            <a:r>
              <a:rPr lang="en-US" sz="2000" b="1"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Beschreibung</a:t>
            </a:r>
            <a:r>
              <a:rPr lang="en-US" sz="2000"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a:t>
            </a:r>
            <a:r>
              <a:rPr lang="en-US" sz="20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 </a:t>
            </a:r>
            <a:r>
              <a:rPr lang="de-DE" sz="2000" dirty="0">
                <a:effectLst/>
                <a:latin typeface="Open Sans" panose="020B0606030504020204" pitchFamily="34" charset="0"/>
                <a:ea typeface="Open Sans" panose="020B0606030504020204" pitchFamily="34" charset="0"/>
                <a:cs typeface="Open Sans" panose="020B0606030504020204" pitchFamily="34" charset="0"/>
              </a:rPr>
              <a:t>Ein Sudoku mit markierten, auszufüllenden Feldern, das nur die Grundzahlen benötigt. Die darin eingetragenen Zahlen sind die Lösung für ein Zahlenschloss o.ä.</a:t>
            </a:r>
          </a:p>
        </p:txBody>
      </p:sp>
      <p:sp>
        <p:nvSpPr>
          <p:cNvPr id="6" name="Freeform 6"/>
          <p:cNvSpPr/>
          <p:nvPr/>
        </p:nvSpPr>
        <p:spPr>
          <a:xfrm>
            <a:off x="580525" y="2360933"/>
            <a:ext cx="6856721" cy="2744341"/>
          </a:xfrm>
          <a:custGeom>
            <a:avLst/>
            <a:gdLst/>
            <a:ahLst/>
            <a:cxnLst/>
            <a:rect l="l" t="t" r="r" b="b"/>
            <a:pathLst>
              <a:path w="6856721" h="4636857">
                <a:moveTo>
                  <a:pt x="0" y="0"/>
                </a:moveTo>
                <a:lnTo>
                  <a:pt x="6856720" y="0"/>
                </a:lnTo>
                <a:lnTo>
                  <a:pt x="6856720" y="4636858"/>
                </a:lnTo>
                <a:lnTo>
                  <a:pt x="0" y="463685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7" name="TextBox 7"/>
          <p:cNvSpPr txBox="1"/>
          <p:nvPr/>
        </p:nvSpPr>
        <p:spPr>
          <a:xfrm>
            <a:off x="902132" y="2616527"/>
            <a:ext cx="6059839" cy="2227085"/>
          </a:xfrm>
          <a:prstGeom prst="rect">
            <a:avLst/>
          </a:prstGeom>
        </p:spPr>
        <p:txBody>
          <a:bodyPr wrap="square" lIns="0" tIns="0" rIns="0" bIns="0" rtlCol="0" anchor="t">
            <a:spAutoFit/>
          </a:bodyPr>
          <a:lstStyle/>
          <a:p>
            <a:pPr marL="666750" lvl="1" indent="-342900" algn="l">
              <a:lnSpc>
                <a:spcPts val="4500"/>
              </a:lnSpc>
              <a:buFont typeface="Arial" panose="020B0604020202020204" pitchFamily="34" charset="0"/>
              <a:buChar char="•"/>
            </a:pPr>
            <a:r>
              <a:rPr lang="en-US" sz="2000" b="1"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Bearbeitungszeit</a:t>
            </a:r>
            <a:r>
              <a:rPr lang="en-US" sz="2000"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a:t>
            </a:r>
            <a:r>
              <a:rPr lang="en-US" sz="20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 5-10 </a:t>
            </a:r>
            <a:r>
              <a:rPr lang="en-US" sz="2000"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Minuten</a:t>
            </a:r>
            <a:endParaRPr lang="en-US" sz="20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endParaRPr>
          </a:p>
          <a:p>
            <a:pPr marL="800100" lvl="1" indent="-342900">
              <a:lnSpc>
                <a:spcPct val="115000"/>
              </a:lnSpc>
              <a:spcAft>
                <a:spcPts val="1000"/>
              </a:spcAft>
              <a:buFont typeface="Arial" panose="020B0604020202020204" pitchFamily="34" charset="0"/>
              <a:buChar char="•"/>
            </a:pPr>
            <a:r>
              <a:rPr lang="en-US" sz="2000" b="1"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Objekte</a:t>
            </a:r>
            <a:r>
              <a:rPr lang="en-US" sz="2000"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a:t>
            </a:r>
            <a:r>
              <a:rPr lang="en-US" sz="20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 </a:t>
            </a:r>
            <a:r>
              <a:rPr lang="de-DE" sz="2000" dirty="0">
                <a:effectLst/>
                <a:latin typeface="Open Sans" panose="020B0606030504020204" pitchFamily="34" charset="0"/>
                <a:ea typeface="Open Sans" panose="020B0606030504020204" pitchFamily="34" charset="0"/>
                <a:cs typeface="Open Sans" panose="020B0606030504020204" pitchFamily="34" charset="0"/>
              </a:rPr>
              <a:t>einfaches Sudoku, Zahlenschloss (optional)</a:t>
            </a:r>
          </a:p>
          <a:p>
            <a:pPr marL="800100" lvl="1" indent="-342900">
              <a:lnSpc>
                <a:spcPct val="115000"/>
              </a:lnSpc>
              <a:spcAft>
                <a:spcPts val="1000"/>
              </a:spcAft>
              <a:buFont typeface="Arial" panose="020B0604020202020204" pitchFamily="34" charset="0"/>
              <a:buChar char="•"/>
            </a:pPr>
            <a:r>
              <a:rPr lang="en-US" sz="2000"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Zi</a:t>
            </a:r>
            <a:r>
              <a:rPr lang="de-DE" sz="2000" b="1" dirty="0" err="1">
                <a:solidFill>
                  <a:srgbClr val="000000"/>
                </a:solidFill>
                <a:latin typeface="Open Sans" panose="020B0606030504020204" pitchFamily="34" charset="0"/>
                <a:ea typeface="Open Sans" panose="020B0606030504020204" pitchFamily="34" charset="0"/>
                <a:cs typeface="Open Sans" panose="020B0606030504020204" pitchFamily="34" charset="0"/>
              </a:rPr>
              <a:t>elgruppe</a:t>
            </a:r>
            <a:r>
              <a:rPr lang="de-DE" sz="2000" dirty="0">
                <a:solidFill>
                  <a:srgbClr val="000000"/>
                </a:solidFill>
                <a:latin typeface="Open Sans" panose="020B0606030504020204" pitchFamily="34" charset="0"/>
                <a:ea typeface="Open Sans" panose="020B0606030504020204" pitchFamily="34" charset="0"/>
                <a:cs typeface="Open Sans" panose="020B0606030504020204" pitchFamily="34" charset="0"/>
              </a:rPr>
              <a:t>: Kinder, Anfänger, Familien</a:t>
            </a:r>
          </a:p>
          <a:p>
            <a:pPr marL="800100" lvl="1" indent="-342900">
              <a:lnSpc>
                <a:spcPct val="115000"/>
              </a:lnSpc>
              <a:spcAft>
                <a:spcPts val="1000"/>
              </a:spcAft>
              <a:buFont typeface="Arial" panose="020B0604020202020204" pitchFamily="34" charset="0"/>
              <a:buChar char="•"/>
            </a:pPr>
            <a:r>
              <a:rPr lang="de-DE" sz="2000" b="1" dirty="0">
                <a:solidFill>
                  <a:srgbClr val="000000"/>
                </a:solidFill>
                <a:latin typeface="Open Sans" panose="020B0606030504020204" pitchFamily="34" charset="0"/>
                <a:ea typeface="Open Sans" panose="020B0606030504020204" pitchFamily="34" charset="0"/>
                <a:cs typeface="Open Sans" panose="020B0606030504020204" pitchFamily="34" charset="0"/>
              </a:rPr>
              <a:t>Rätseltyp: </a:t>
            </a:r>
            <a:r>
              <a:rPr lang="de-DE" sz="2000" dirty="0">
                <a:solidFill>
                  <a:srgbClr val="000000"/>
                </a:solidFill>
                <a:latin typeface="Open Sans" panose="020B0606030504020204" pitchFamily="34" charset="0"/>
                <a:ea typeface="Open Sans" panose="020B0606030504020204" pitchFamily="34" charset="0"/>
                <a:cs typeface="Open Sans" panose="020B0606030504020204" pitchFamily="34" charset="0"/>
              </a:rPr>
              <a:t>Zahlenrätsel</a:t>
            </a:r>
          </a:p>
        </p:txBody>
      </p:sp>
      <p:grpSp>
        <p:nvGrpSpPr>
          <p:cNvPr id="10" name="Gruppieren 9">
            <a:extLst>
              <a:ext uri="{FF2B5EF4-FFF2-40B4-BE49-F238E27FC236}">
                <a16:creationId xmlns:a16="http://schemas.microsoft.com/office/drawing/2014/main" id="{28CF22E4-A1E9-41DE-9A85-163C3C0F902B}"/>
              </a:ext>
            </a:extLst>
          </p:cNvPr>
          <p:cNvGrpSpPr/>
          <p:nvPr/>
        </p:nvGrpSpPr>
        <p:grpSpPr>
          <a:xfrm>
            <a:off x="16275543" y="951909"/>
            <a:ext cx="1609413" cy="985938"/>
            <a:chOff x="6901543" y="5152159"/>
            <a:chExt cx="4484916" cy="2747493"/>
          </a:xfrm>
        </p:grpSpPr>
        <p:pic>
          <p:nvPicPr>
            <p:cNvPr id="12" name="Picture 5">
              <a:extLst>
                <a:ext uri="{FF2B5EF4-FFF2-40B4-BE49-F238E27FC236}">
                  <a16:creationId xmlns:a16="http://schemas.microsoft.com/office/drawing/2014/main" id="{C88F931E-F72B-4890-B3A5-5A8F4751307F}"/>
                </a:ext>
              </a:extLst>
            </p:cNvPr>
            <p:cNvPicPr>
              <a:picLocks noChangeAspect="1"/>
            </p:cNvPicPr>
            <p:nvPr/>
          </p:nvPicPr>
          <p:blipFill>
            <a:blip r:embed="rId4"/>
            <a:stretch>
              <a:fillRect/>
            </a:stretch>
          </p:blipFill>
          <p:spPr>
            <a:xfrm>
              <a:off x="7767204" y="5152159"/>
              <a:ext cx="2743200" cy="2747493"/>
            </a:xfrm>
            <a:prstGeom prst="rect">
              <a:avLst/>
            </a:prstGeom>
          </p:spPr>
        </p:pic>
        <p:pic>
          <p:nvPicPr>
            <p:cNvPr id="13" name="Picture 1">
              <a:extLst>
                <a:ext uri="{FF2B5EF4-FFF2-40B4-BE49-F238E27FC236}">
                  <a16:creationId xmlns:a16="http://schemas.microsoft.com/office/drawing/2014/main" id="{A9E15455-BFAA-498C-9631-DF51EEB52D90}"/>
                </a:ext>
              </a:extLst>
            </p:cNvPr>
            <p:cNvPicPr>
              <a:picLocks noChangeAspect="1"/>
            </p:cNvPicPr>
            <p:nvPr/>
          </p:nvPicPr>
          <p:blipFill>
            <a:blip r:embed="rId5"/>
            <a:stretch>
              <a:fillRect/>
            </a:stretch>
          </p:blipFill>
          <p:spPr>
            <a:xfrm>
              <a:off x="10510157" y="7549242"/>
              <a:ext cx="876302" cy="332016"/>
            </a:xfrm>
            <a:prstGeom prst="rect">
              <a:avLst/>
            </a:prstGeom>
          </p:spPr>
        </p:pic>
        <p:pic>
          <p:nvPicPr>
            <p:cNvPr id="14" name="Picture 6">
              <a:extLst>
                <a:ext uri="{FF2B5EF4-FFF2-40B4-BE49-F238E27FC236}">
                  <a16:creationId xmlns:a16="http://schemas.microsoft.com/office/drawing/2014/main" id="{3247A446-DED6-4DB5-A5FE-6B31BBAEA74D}"/>
                </a:ext>
              </a:extLst>
            </p:cNvPr>
            <p:cNvPicPr>
              <a:picLocks noChangeAspect="1"/>
            </p:cNvPicPr>
            <p:nvPr/>
          </p:nvPicPr>
          <p:blipFill>
            <a:blip r:embed="rId5"/>
            <a:stretch>
              <a:fillRect/>
            </a:stretch>
          </p:blipFill>
          <p:spPr>
            <a:xfrm>
              <a:off x="6901543" y="5589813"/>
              <a:ext cx="876302" cy="332016"/>
            </a:xfrm>
            <a:prstGeom prst="rect">
              <a:avLst/>
            </a:prstGeom>
          </p:spPr>
        </p:pic>
      </p:grpSp>
      <p:sp>
        <p:nvSpPr>
          <p:cNvPr id="15" name="TextBox 3">
            <a:extLst>
              <a:ext uri="{FF2B5EF4-FFF2-40B4-BE49-F238E27FC236}">
                <a16:creationId xmlns:a16="http://schemas.microsoft.com/office/drawing/2014/main" id="{64A7E49C-2E16-4CA9-A0DD-E94268A0809A}"/>
              </a:ext>
            </a:extLst>
          </p:cNvPr>
          <p:cNvSpPr txBox="1"/>
          <p:nvPr/>
        </p:nvSpPr>
        <p:spPr>
          <a:xfrm>
            <a:off x="8538237" y="4292355"/>
            <a:ext cx="9032256" cy="2744341"/>
          </a:xfrm>
          <a:prstGeom prst="rect">
            <a:avLst/>
          </a:prstGeom>
        </p:spPr>
        <p:txBody>
          <a:bodyPr wrap="square" lIns="0" tIns="0" rIns="0" bIns="0" rtlCol="0" anchor="t">
            <a:spAutoFit/>
          </a:bodyPr>
          <a:lstStyle/>
          <a:p>
            <a:pPr>
              <a:spcAft>
                <a:spcPts val="1000"/>
              </a:spcAft>
            </a:pPr>
            <a:r>
              <a:rPr lang="de-DE" sz="2000" b="1" dirty="0">
                <a:effectLst/>
                <a:latin typeface="Open Sans" panose="020B0606030504020204" pitchFamily="34" charset="0"/>
                <a:ea typeface="Open Sans" panose="020B0606030504020204" pitchFamily="34" charset="0"/>
                <a:cs typeface="Open Sans" panose="020B0606030504020204" pitchFamily="34" charset="0"/>
              </a:rPr>
              <a:t>Variationen &amp; Schwierigkeit erhöhen/reduzieren:</a:t>
            </a:r>
            <a:endParaRPr lang="de-DE" sz="2000" dirty="0">
              <a:effectLst/>
              <a:latin typeface="Open Sans" panose="020B0606030504020204" pitchFamily="34" charset="0"/>
              <a:ea typeface="Open Sans" panose="020B0606030504020204" pitchFamily="34" charset="0"/>
              <a:cs typeface="Open Sans" panose="020B0606030504020204" pitchFamily="34" charset="0"/>
            </a:endParaRPr>
          </a:p>
          <a:p>
            <a:pPr marL="342900" lvl="0" indent="-342900">
              <a:spcBef>
                <a:spcPts val="1200"/>
              </a:spcBef>
              <a:spcAft>
                <a:spcPts val="1200"/>
              </a:spcAft>
              <a:buFont typeface="Symbol" panose="05050102010706020507" pitchFamily="18" charset="2"/>
              <a:buChar char=""/>
            </a:pPr>
            <a:r>
              <a:rPr lang="de-DE" sz="2000" b="1" dirty="0">
                <a:latin typeface="Open Sans" panose="020B0606030504020204" pitchFamily="34" charset="0"/>
                <a:ea typeface="Open Sans" panose="020B0606030504020204" pitchFamily="34" charset="0"/>
                <a:cs typeface="Open Sans" panose="020B0606030504020204" pitchFamily="34" charset="0"/>
              </a:rPr>
              <a:t>Leichter: </a:t>
            </a:r>
            <a:r>
              <a:rPr lang="de-DE" sz="2000" dirty="0">
                <a:latin typeface="Open Sans" panose="020B0606030504020204" pitchFamily="34" charset="0"/>
                <a:ea typeface="Open Sans" panose="020B0606030504020204" pitchFamily="34" charset="0"/>
                <a:cs typeface="Open Sans" panose="020B0606030504020204" pitchFamily="34" charset="0"/>
              </a:rPr>
              <a:t>Weniger leere Felder oder bereits mehr vorgegebene Zahlen.</a:t>
            </a:r>
          </a:p>
          <a:p>
            <a:pPr marL="342900" lvl="0" indent="-342900">
              <a:spcBef>
                <a:spcPts val="1200"/>
              </a:spcBef>
              <a:spcAft>
                <a:spcPts val="1200"/>
              </a:spcAft>
              <a:buFont typeface="Symbol" panose="05050102010706020507" pitchFamily="18" charset="2"/>
              <a:buChar char=""/>
            </a:pPr>
            <a:r>
              <a:rPr lang="de-DE" sz="2000" b="1" dirty="0">
                <a:latin typeface="Open Sans" panose="020B0606030504020204" pitchFamily="34" charset="0"/>
                <a:ea typeface="Open Sans" panose="020B0606030504020204" pitchFamily="34" charset="0"/>
                <a:cs typeface="Open Sans" panose="020B0606030504020204" pitchFamily="34" charset="0"/>
              </a:rPr>
              <a:t>Schwieriger: </a:t>
            </a:r>
            <a:r>
              <a:rPr lang="de-DE" sz="2000" dirty="0">
                <a:latin typeface="Open Sans" panose="020B0606030504020204" pitchFamily="34" charset="0"/>
                <a:ea typeface="Open Sans" panose="020B0606030504020204" pitchFamily="34" charset="0"/>
                <a:cs typeface="Open Sans" panose="020B0606030504020204" pitchFamily="34" charset="0"/>
              </a:rPr>
              <a:t>Ein größeres Sudoku (z. B. 6x6 statt 4x4) oder zusätzliche Störfaktoren (z. B. ablenkende Zahlen).</a:t>
            </a:r>
          </a:p>
          <a:p>
            <a:pPr marL="342900" lvl="0" indent="-342900">
              <a:spcBef>
                <a:spcPts val="1200"/>
              </a:spcBef>
              <a:spcAft>
                <a:spcPts val="1200"/>
              </a:spcAft>
              <a:buFont typeface="Symbol" panose="05050102010706020507" pitchFamily="18" charset="2"/>
              <a:buChar char=""/>
            </a:pPr>
            <a:r>
              <a:rPr lang="de-DE" sz="2000" b="1" dirty="0">
                <a:latin typeface="Open Sans" panose="020B0606030504020204" pitchFamily="34" charset="0"/>
                <a:ea typeface="Open Sans" panose="020B0606030504020204" pitchFamily="34" charset="0"/>
                <a:cs typeface="Open Sans" panose="020B0606030504020204" pitchFamily="34" charset="0"/>
              </a:rPr>
              <a:t>Alternative Variante: </a:t>
            </a:r>
            <a:r>
              <a:rPr lang="de-DE" sz="2000" dirty="0">
                <a:latin typeface="Open Sans" panose="020B0606030504020204" pitchFamily="34" charset="0"/>
                <a:ea typeface="Open Sans" panose="020B0606030504020204" pitchFamily="34" charset="0"/>
                <a:cs typeface="Open Sans" panose="020B0606030504020204" pitchFamily="34" charset="0"/>
              </a:rPr>
              <a:t>Zahlen im Sudoku ergeben Wörter, wenn man sie mit einem Buchstaben-Code koppelt (z. B. 1=A, 2=B).</a:t>
            </a:r>
          </a:p>
        </p:txBody>
      </p:sp>
      <p:sp>
        <p:nvSpPr>
          <p:cNvPr id="16" name="TextBox 3">
            <a:extLst>
              <a:ext uri="{FF2B5EF4-FFF2-40B4-BE49-F238E27FC236}">
                <a16:creationId xmlns:a16="http://schemas.microsoft.com/office/drawing/2014/main" id="{B2FFD33F-8524-4A7F-A657-8353D7CF87E6}"/>
              </a:ext>
            </a:extLst>
          </p:cNvPr>
          <p:cNvSpPr txBox="1"/>
          <p:nvPr/>
        </p:nvSpPr>
        <p:spPr>
          <a:xfrm>
            <a:off x="8538237" y="7479839"/>
            <a:ext cx="9032256" cy="2482731"/>
          </a:xfrm>
          <a:prstGeom prst="rect">
            <a:avLst/>
          </a:prstGeom>
        </p:spPr>
        <p:txBody>
          <a:bodyPr wrap="square" lIns="0" tIns="0" rIns="0" bIns="0" rtlCol="0" anchor="t">
            <a:spAutoFit/>
          </a:bodyPr>
          <a:lstStyle/>
          <a:p>
            <a:pPr>
              <a:lnSpc>
                <a:spcPct val="115000"/>
              </a:lnSpc>
              <a:spcAft>
                <a:spcPts val="1000"/>
              </a:spcAft>
            </a:pPr>
            <a:r>
              <a:rPr lang="de-DE" sz="2000" b="1" kern="900" dirty="0">
                <a:effectLst/>
                <a:latin typeface="Open Sans" panose="020B0606030504020204" pitchFamily="34" charset="0"/>
                <a:ea typeface="Open Sans" panose="020B0606030504020204" pitchFamily="34" charset="0"/>
                <a:cs typeface="Open Sans" panose="020B0606030504020204" pitchFamily="34" charset="0"/>
              </a:rPr>
              <a:t>Notfall-Tipps für Spielleiter:</a:t>
            </a:r>
            <a:endParaRPr lang="de-DE" sz="2000" kern="900" dirty="0">
              <a:effectLst/>
              <a:latin typeface="Open Sans" panose="020B0606030504020204" pitchFamily="34" charset="0"/>
              <a:ea typeface="Open Sans" panose="020B0606030504020204" pitchFamily="34" charset="0"/>
              <a:cs typeface="Open Sans" panose="020B0606030504020204" pitchFamily="34" charset="0"/>
            </a:endParaRPr>
          </a:p>
          <a:p>
            <a:pPr marL="342900" lvl="0" indent="-342900">
              <a:spcBef>
                <a:spcPts val="1200"/>
              </a:spcBef>
              <a:spcAft>
                <a:spcPts val="1200"/>
              </a:spcAft>
              <a:buFont typeface="Symbol" panose="05050102010706020507" pitchFamily="18" charset="2"/>
              <a:buChar char=""/>
            </a:pPr>
            <a:r>
              <a:rPr lang="de-DE" sz="2000" kern="500" dirty="0">
                <a:effectLst/>
                <a:latin typeface="Open Sans" panose="020B0606030504020204" pitchFamily="34" charset="0"/>
                <a:ea typeface="Open Sans" panose="020B0606030504020204" pitchFamily="34" charset="0"/>
                <a:cs typeface="Open Sans" panose="020B0606030504020204" pitchFamily="34" charset="0"/>
              </a:rPr>
              <a:t>Falls das Team nicht weiterkommt, kann ein Hinweis auf die Logikregeln von Sudoku gegeben werden (z. B. „Jede Zahl darf nur einmal pro Zeile erscheinen“).</a:t>
            </a:r>
          </a:p>
          <a:p>
            <a:pPr marL="342900" lvl="0" indent="-342900">
              <a:spcBef>
                <a:spcPts val="1200"/>
              </a:spcBef>
              <a:spcAft>
                <a:spcPts val="1200"/>
              </a:spcAft>
              <a:buFont typeface="Symbol" panose="05050102010706020507" pitchFamily="18" charset="2"/>
              <a:buChar char=""/>
            </a:pPr>
            <a:r>
              <a:rPr lang="de-DE" sz="2000" kern="500" dirty="0">
                <a:effectLst/>
                <a:latin typeface="Open Sans" panose="020B0606030504020204" pitchFamily="34" charset="0"/>
                <a:ea typeface="Open Sans" panose="020B0606030504020204" pitchFamily="34" charset="0"/>
                <a:cs typeface="Open Sans" panose="020B0606030504020204" pitchFamily="34" charset="0"/>
              </a:rPr>
              <a:t>Man kann ein Beispiel-Feld mit der richtigen Lösung markieren, um den Einstieg zu erleichtern.</a:t>
            </a:r>
          </a:p>
        </p:txBody>
      </p:sp>
    </p:spTree>
    <p:extLst>
      <p:ext uri="{BB962C8B-B14F-4D97-AF65-F5344CB8AC3E}">
        <p14:creationId xmlns:p14="http://schemas.microsoft.com/office/powerpoint/2010/main" val="22903203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FC000"/>
        </a:solidFill>
        <a:effectLst/>
      </p:bgPr>
    </p:bg>
    <p:spTree>
      <p:nvGrpSpPr>
        <p:cNvPr id="1" name=""/>
        <p:cNvGrpSpPr/>
        <p:nvPr/>
      </p:nvGrpSpPr>
      <p:grpSpPr>
        <a:xfrm>
          <a:off x="0" y="0"/>
          <a:ext cx="0" cy="0"/>
          <a:chOff x="0" y="0"/>
          <a:chExt cx="0" cy="0"/>
        </a:xfrm>
      </p:grpSpPr>
      <p:sp>
        <p:nvSpPr>
          <p:cNvPr id="2" name="TextBox 2"/>
          <p:cNvSpPr txBox="1"/>
          <p:nvPr/>
        </p:nvSpPr>
        <p:spPr>
          <a:xfrm>
            <a:off x="5977405" y="3532403"/>
            <a:ext cx="6417596" cy="1034322"/>
          </a:xfrm>
          <a:prstGeom prst="rect">
            <a:avLst/>
          </a:prstGeom>
        </p:spPr>
        <p:txBody>
          <a:bodyPr wrap="square" lIns="0" tIns="0" rIns="0" bIns="0" rtlCol="0" anchor="t">
            <a:spAutoFit/>
          </a:bodyPr>
          <a:lstStyle/>
          <a:p>
            <a:pPr algn="l">
              <a:lnSpc>
                <a:spcPts val="8000"/>
              </a:lnSpc>
            </a:pPr>
            <a:r>
              <a:rPr lang="en-US" sz="8000" dirty="0">
                <a:solidFill>
                  <a:srgbClr val="000000"/>
                </a:solidFill>
                <a:latin typeface="Open Sans"/>
                <a:ea typeface="Open Sans"/>
                <a:cs typeface="Open Sans"/>
                <a:sym typeface="Open Sans"/>
              </a:rPr>
              <a:t>LOGIKRÄTSEL</a:t>
            </a:r>
          </a:p>
        </p:txBody>
      </p:sp>
      <p:sp>
        <p:nvSpPr>
          <p:cNvPr id="3" name="TextBox 3"/>
          <p:cNvSpPr txBox="1"/>
          <p:nvPr/>
        </p:nvSpPr>
        <p:spPr>
          <a:xfrm>
            <a:off x="16275543" y="280879"/>
            <a:ext cx="1967514" cy="502920"/>
          </a:xfrm>
          <a:prstGeom prst="rect">
            <a:avLst/>
          </a:prstGeom>
        </p:spPr>
        <p:txBody>
          <a:bodyPr lIns="0" tIns="0" rIns="0" bIns="0" rtlCol="0" anchor="t">
            <a:spAutoFit/>
          </a:bodyPr>
          <a:lstStyle/>
          <a:p>
            <a:pPr algn="l">
              <a:lnSpc>
                <a:spcPts val="3960"/>
              </a:lnSpc>
            </a:pPr>
            <a:r>
              <a:rPr lang="en-US" sz="3600" spc="179">
                <a:solidFill>
                  <a:srgbClr val="000000"/>
                </a:solidFill>
                <a:latin typeface="Open Sans"/>
                <a:ea typeface="Open Sans"/>
                <a:cs typeface="Open Sans"/>
                <a:sym typeface="Open Sans"/>
              </a:rPr>
              <a:t>LEICHT</a:t>
            </a:r>
          </a:p>
        </p:txBody>
      </p:sp>
      <p:grpSp>
        <p:nvGrpSpPr>
          <p:cNvPr id="4" name="Gruppieren 3">
            <a:extLst>
              <a:ext uri="{FF2B5EF4-FFF2-40B4-BE49-F238E27FC236}">
                <a16:creationId xmlns:a16="http://schemas.microsoft.com/office/drawing/2014/main" id="{0092EEDF-DC13-4E1B-8F61-C7749B8401B2}"/>
              </a:ext>
            </a:extLst>
          </p:cNvPr>
          <p:cNvGrpSpPr/>
          <p:nvPr/>
        </p:nvGrpSpPr>
        <p:grpSpPr>
          <a:xfrm>
            <a:off x="7196964" y="4979947"/>
            <a:ext cx="3592955" cy="2201071"/>
            <a:chOff x="6901543" y="5152159"/>
            <a:chExt cx="4484916" cy="2747493"/>
          </a:xfrm>
        </p:grpSpPr>
        <p:pic>
          <p:nvPicPr>
            <p:cNvPr id="5" name="Picture 5">
              <a:extLst>
                <a:ext uri="{FF2B5EF4-FFF2-40B4-BE49-F238E27FC236}">
                  <a16:creationId xmlns:a16="http://schemas.microsoft.com/office/drawing/2014/main" id="{93D37BC8-1D99-48A3-BE61-E274F998D128}"/>
                </a:ext>
              </a:extLst>
            </p:cNvPr>
            <p:cNvPicPr>
              <a:picLocks noChangeAspect="1"/>
            </p:cNvPicPr>
            <p:nvPr/>
          </p:nvPicPr>
          <p:blipFill>
            <a:blip r:embed="rId2"/>
            <a:stretch>
              <a:fillRect/>
            </a:stretch>
          </p:blipFill>
          <p:spPr>
            <a:xfrm>
              <a:off x="7767204" y="5152159"/>
              <a:ext cx="2743200" cy="2747493"/>
            </a:xfrm>
            <a:prstGeom prst="rect">
              <a:avLst/>
            </a:prstGeom>
          </p:spPr>
        </p:pic>
        <p:pic>
          <p:nvPicPr>
            <p:cNvPr id="6" name="Picture 1">
              <a:extLst>
                <a:ext uri="{FF2B5EF4-FFF2-40B4-BE49-F238E27FC236}">
                  <a16:creationId xmlns:a16="http://schemas.microsoft.com/office/drawing/2014/main" id="{1C363D1E-F5B1-4BEF-9A81-8E48229AE95B}"/>
                </a:ext>
              </a:extLst>
            </p:cNvPr>
            <p:cNvPicPr>
              <a:picLocks noChangeAspect="1"/>
            </p:cNvPicPr>
            <p:nvPr/>
          </p:nvPicPr>
          <p:blipFill>
            <a:blip r:embed="rId3"/>
            <a:stretch>
              <a:fillRect/>
            </a:stretch>
          </p:blipFill>
          <p:spPr>
            <a:xfrm>
              <a:off x="10510157" y="7549242"/>
              <a:ext cx="876302" cy="332016"/>
            </a:xfrm>
            <a:prstGeom prst="rect">
              <a:avLst/>
            </a:prstGeom>
          </p:spPr>
        </p:pic>
        <p:pic>
          <p:nvPicPr>
            <p:cNvPr id="7" name="Picture 6">
              <a:extLst>
                <a:ext uri="{FF2B5EF4-FFF2-40B4-BE49-F238E27FC236}">
                  <a16:creationId xmlns:a16="http://schemas.microsoft.com/office/drawing/2014/main" id="{CB61432F-B5D0-45F1-A235-F612D61B1677}"/>
                </a:ext>
              </a:extLst>
            </p:cNvPr>
            <p:cNvPicPr>
              <a:picLocks noChangeAspect="1"/>
            </p:cNvPicPr>
            <p:nvPr/>
          </p:nvPicPr>
          <p:blipFill>
            <a:blip r:embed="rId3"/>
            <a:stretch>
              <a:fillRect/>
            </a:stretch>
          </p:blipFill>
          <p:spPr>
            <a:xfrm>
              <a:off x="6901543" y="5589813"/>
              <a:ext cx="876302" cy="332016"/>
            </a:xfrm>
            <a:prstGeom prst="rect">
              <a:avLst/>
            </a:prstGeom>
          </p:spPr>
        </p:pic>
      </p:grpSp>
    </p:spTree>
    <p:extLst>
      <p:ext uri="{BB962C8B-B14F-4D97-AF65-F5344CB8AC3E}">
        <p14:creationId xmlns:p14="http://schemas.microsoft.com/office/powerpoint/2010/main" val="40839064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6219785C-CBB9-D2EB-8F1C-71BE5E7001B1}"/>
              </a:ext>
            </a:extLst>
          </p:cNvPr>
          <p:cNvSpPr/>
          <p:nvPr/>
        </p:nvSpPr>
        <p:spPr>
          <a:xfrm>
            <a:off x="0" y="3590"/>
            <a:ext cx="18284419" cy="2110841"/>
          </a:xfrm>
          <a:prstGeom prst="rec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2"/>
          <p:cNvSpPr txBox="1"/>
          <p:nvPr/>
        </p:nvSpPr>
        <p:spPr>
          <a:xfrm>
            <a:off x="580525" y="821899"/>
            <a:ext cx="14120213" cy="829201"/>
          </a:xfrm>
          <a:prstGeom prst="rect">
            <a:avLst/>
          </a:prstGeom>
        </p:spPr>
        <p:txBody>
          <a:bodyPr wrap="square" lIns="0" tIns="0" rIns="0" bIns="0" rtlCol="0" anchor="t">
            <a:spAutoFit/>
          </a:bodyPr>
          <a:lstStyle/>
          <a:p>
            <a:pPr>
              <a:lnSpc>
                <a:spcPct val="115000"/>
              </a:lnSpc>
              <a:spcAft>
                <a:spcPts val="1000"/>
              </a:spcAft>
            </a:pPr>
            <a:r>
              <a:rPr lang="de-DE" sz="5000" spc="250" dirty="0">
                <a:solidFill>
                  <a:srgbClr val="000000"/>
                </a:solidFill>
                <a:latin typeface="Open Sans"/>
                <a:ea typeface="Open Sans"/>
                <a:cs typeface="Open Sans"/>
              </a:rPr>
              <a:t>LOGIK-MUSTER</a:t>
            </a:r>
          </a:p>
        </p:txBody>
      </p:sp>
      <p:sp>
        <p:nvSpPr>
          <p:cNvPr id="3" name="TextBox 3"/>
          <p:cNvSpPr txBox="1"/>
          <p:nvPr/>
        </p:nvSpPr>
        <p:spPr>
          <a:xfrm>
            <a:off x="717507" y="5024542"/>
            <a:ext cx="6731648" cy="3978846"/>
          </a:xfrm>
          <a:prstGeom prst="rect">
            <a:avLst/>
          </a:prstGeom>
        </p:spPr>
        <p:txBody>
          <a:bodyPr wrap="square" lIns="0" tIns="0" rIns="0" bIns="0" rtlCol="0" anchor="t">
            <a:spAutoFit/>
          </a:bodyPr>
          <a:lstStyle/>
          <a:p>
            <a:pPr>
              <a:lnSpc>
                <a:spcPct val="150000"/>
              </a:lnSpc>
            </a:pPr>
            <a:r>
              <a:rPr lang="en-US" sz="2000" b="1"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Beispiele</a:t>
            </a:r>
            <a:r>
              <a:rPr lang="en-US" sz="2000"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 </a:t>
            </a:r>
          </a:p>
          <a:p>
            <a:pPr marL="342900" lvl="0" indent="-342900">
              <a:lnSpc>
                <a:spcPct val="115000"/>
              </a:lnSpc>
              <a:buFont typeface="+mj-lt"/>
              <a:buAutoNum type="arabicPeriod"/>
            </a:pPr>
            <a:r>
              <a:rPr lang="de-DE" sz="2000" dirty="0">
                <a:effectLst/>
                <a:latin typeface="Open Sans" panose="020B0606030504020204" pitchFamily="34" charset="0"/>
                <a:ea typeface="Open Sans" panose="020B0606030504020204" pitchFamily="34" charset="0"/>
                <a:cs typeface="Open Sans" panose="020B0606030504020204" pitchFamily="34" charset="0"/>
              </a:rPr>
              <a:t>Ein einfaches logisches Muster erkennen (z. B. '1, 3, 5, ? - Antwort: 7').</a:t>
            </a:r>
          </a:p>
          <a:p>
            <a:pPr marL="342900" lvl="0" indent="-342900">
              <a:lnSpc>
                <a:spcPct val="115000"/>
              </a:lnSpc>
              <a:buFont typeface="+mj-lt"/>
              <a:buAutoNum type="arabicPeriod"/>
            </a:pPr>
            <a:r>
              <a:rPr lang="de-DE" sz="2000" dirty="0">
                <a:effectLst/>
                <a:latin typeface="Open Sans" panose="020B0606030504020204" pitchFamily="34" charset="0"/>
                <a:ea typeface="Open Sans" panose="020B0606030504020204" pitchFamily="34" charset="0"/>
                <a:cs typeface="Open Sans" panose="020B0606030504020204" pitchFamily="34" charset="0"/>
              </a:rPr>
              <a:t>Ein geometrisches sich wiederholendes Muster erkennen. Die ergänzte geometrische Form führt zu einem Versteck oder gibt einen Hinweis auf einen Umschlag (mit der entsprechenden geometrischen Form)</a:t>
            </a:r>
          </a:p>
          <a:p>
            <a:pPr marL="342900" lvl="0" indent="-342900">
              <a:lnSpc>
                <a:spcPct val="115000"/>
              </a:lnSpc>
              <a:buFont typeface="+mj-lt"/>
              <a:buAutoNum type="arabicPeriod"/>
            </a:pPr>
            <a:r>
              <a:rPr lang="de-DE" sz="2000" dirty="0">
                <a:effectLst/>
                <a:latin typeface="Open Sans" panose="020B0606030504020204" pitchFamily="34" charset="0"/>
                <a:ea typeface="Open Sans" panose="020B0606030504020204" pitchFamily="34" charset="0"/>
                <a:cs typeface="Open Sans" panose="020B0606030504020204" pitchFamily="34" charset="0"/>
              </a:rPr>
              <a:t>Ausschlussverfahren (Bspw. Wer sitz wo?)</a:t>
            </a:r>
          </a:p>
          <a:p>
            <a:pPr marL="342900" lvl="0" indent="-342900">
              <a:lnSpc>
                <a:spcPct val="115000"/>
              </a:lnSpc>
              <a:spcAft>
                <a:spcPts val="1000"/>
              </a:spcAft>
              <a:buFont typeface="+mj-lt"/>
              <a:buAutoNum type="arabicPeriod"/>
            </a:pPr>
            <a:r>
              <a:rPr lang="de-DE" sz="2000" dirty="0">
                <a:effectLst/>
                <a:latin typeface="Open Sans" panose="020B0606030504020204" pitchFamily="34" charset="0"/>
                <a:ea typeface="Open Sans" panose="020B0606030504020204" pitchFamily="34" charset="0"/>
                <a:cs typeface="Open Sans" panose="020B0606030504020204" pitchFamily="34" charset="0"/>
              </a:rPr>
              <a:t>"Wenn Schlüssel A für Tür B passt, dann öffnet Schlüssel C..."</a:t>
            </a:r>
          </a:p>
        </p:txBody>
      </p:sp>
      <p:sp>
        <p:nvSpPr>
          <p:cNvPr id="4" name="TextBox 4"/>
          <p:cNvSpPr txBox="1"/>
          <p:nvPr/>
        </p:nvSpPr>
        <p:spPr>
          <a:xfrm>
            <a:off x="16275543" y="280879"/>
            <a:ext cx="1967514" cy="502920"/>
          </a:xfrm>
          <a:prstGeom prst="rect">
            <a:avLst/>
          </a:prstGeom>
        </p:spPr>
        <p:txBody>
          <a:bodyPr lIns="0" tIns="0" rIns="0" bIns="0" rtlCol="0" anchor="t">
            <a:spAutoFit/>
          </a:bodyPr>
          <a:lstStyle/>
          <a:p>
            <a:pPr algn="l">
              <a:lnSpc>
                <a:spcPts val="3960"/>
              </a:lnSpc>
            </a:pPr>
            <a:r>
              <a:rPr lang="en-US" sz="3600" spc="179">
                <a:solidFill>
                  <a:srgbClr val="000000"/>
                </a:solidFill>
                <a:latin typeface="Open Sans"/>
                <a:ea typeface="Open Sans"/>
                <a:cs typeface="Open Sans"/>
                <a:sym typeface="Open Sans"/>
              </a:rPr>
              <a:t>LEICHT</a:t>
            </a:r>
          </a:p>
        </p:txBody>
      </p:sp>
      <p:sp>
        <p:nvSpPr>
          <p:cNvPr id="5" name="TextBox 5"/>
          <p:cNvSpPr txBox="1"/>
          <p:nvPr/>
        </p:nvSpPr>
        <p:spPr>
          <a:xfrm>
            <a:off x="8538238" y="2589148"/>
            <a:ext cx="9032255" cy="1335815"/>
          </a:xfrm>
          <a:custGeom>
            <a:avLst/>
            <a:gdLst>
              <a:gd name="connsiteX0" fmla="*/ 0 w 9032255"/>
              <a:gd name="connsiteY0" fmla="*/ 0 h 1335815"/>
              <a:gd name="connsiteX1" fmla="*/ 9032255 w 9032255"/>
              <a:gd name="connsiteY1" fmla="*/ 0 h 1335815"/>
              <a:gd name="connsiteX2" fmla="*/ 9032255 w 9032255"/>
              <a:gd name="connsiteY2" fmla="*/ 1335815 h 1335815"/>
              <a:gd name="connsiteX3" fmla="*/ 0 w 9032255"/>
              <a:gd name="connsiteY3" fmla="*/ 1335815 h 1335815"/>
              <a:gd name="connsiteX4" fmla="*/ 0 w 9032255"/>
              <a:gd name="connsiteY4" fmla="*/ 0 h 13358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32255" h="1335815" extrusionOk="0">
                <a:moveTo>
                  <a:pt x="0" y="0"/>
                </a:moveTo>
                <a:cubicBezTo>
                  <a:pt x="1232115" y="118645"/>
                  <a:pt x="5707988" y="116012"/>
                  <a:pt x="9032255" y="0"/>
                </a:cubicBezTo>
                <a:cubicBezTo>
                  <a:pt x="9046708" y="181032"/>
                  <a:pt x="9126246" y="912721"/>
                  <a:pt x="9032255" y="1335815"/>
                </a:cubicBezTo>
                <a:cubicBezTo>
                  <a:pt x="5044536" y="1470415"/>
                  <a:pt x="2071624" y="1178619"/>
                  <a:pt x="0" y="1335815"/>
                </a:cubicBezTo>
                <a:cubicBezTo>
                  <a:pt x="-10065" y="721555"/>
                  <a:pt x="80162" y="234772"/>
                  <a:pt x="0" y="0"/>
                </a:cubicBezTo>
                <a:close/>
              </a:path>
            </a:pathLst>
          </a:custGeom>
          <a:noFill/>
          <a:ln w="53975">
            <a:solidFill>
              <a:srgbClr val="FFC000"/>
            </a:solidFill>
            <a:extLst>
              <a:ext uri="{C807C97D-BFC1-408E-A445-0C87EB9F89A2}">
                <ask:lineSketchStyleProps xmlns:ask="http://schemas.microsoft.com/office/drawing/2018/sketchyshapes" sd="1219033472">
                  <a:prstGeom prst="rect">
                    <a:avLst/>
                  </a:prstGeom>
                  <ask:type>
                    <ask:lineSketchCurved/>
                  </ask:type>
                </ask:lineSketchStyleProps>
              </a:ext>
            </a:extLst>
          </a:ln>
        </p:spPr>
        <p:txBody>
          <a:bodyPr wrap="square" lIns="0" tIns="0" rIns="0" bIns="0" rtlCol="0" anchor="t">
            <a:spAutoFit/>
          </a:bodyPr>
          <a:lstStyle/>
          <a:p>
            <a:pPr algn="just">
              <a:lnSpc>
                <a:spcPct val="150000"/>
              </a:lnSpc>
              <a:spcBef>
                <a:spcPct val="0"/>
              </a:spcBef>
            </a:pPr>
            <a:r>
              <a:rPr lang="en-US" sz="2000" b="1"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Beschreibung</a:t>
            </a:r>
            <a:r>
              <a:rPr lang="en-US" sz="2000"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a:t>
            </a:r>
            <a:r>
              <a:rPr lang="en-US" sz="20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 </a:t>
            </a:r>
            <a:r>
              <a:rPr lang="de-DE" sz="2000" dirty="0">
                <a:effectLst/>
                <a:latin typeface="Open Sans" panose="020B0606030504020204" pitchFamily="34" charset="0"/>
                <a:ea typeface="Open Sans" panose="020B0606030504020204" pitchFamily="34" charset="0"/>
                <a:cs typeface="Open Sans" panose="020B0606030504020204" pitchFamily="34" charset="0"/>
              </a:rPr>
              <a:t>Eine oder mehrere Zahlenreihen sollen durch die fehlende Zahl logisch ergänzt werden. Es können auch geometrische Formen oder Muster genutzt werden.</a:t>
            </a:r>
          </a:p>
        </p:txBody>
      </p:sp>
      <p:sp>
        <p:nvSpPr>
          <p:cNvPr id="6" name="Freeform 6"/>
          <p:cNvSpPr/>
          <p:nvPr/>
        </p:nvSpPr>
        <p:spPr>
          <a:xfrm>
            <a:off x="580525" y="2360933"/>
            <a:ext cx="6856721" cy="2408015"/>
          </a:xfrm>
          <a:custGeom>
            <a:avLst/>
            <a:gdLst/>
            <a:ahLst/>
            <a:cxnLst/>
            <a:rect l="l" t="t" r="r" b="b"/>
            <a:pathLst>
              <a:path w="6856721" h="4636857">
                <a:moveTo>
                  <a:pt x="0" y="0"/>
                </a:moveTo>
                <a:lnTo>
                  <a:pt x="6856720" y="0"/>
                </a:lnTo>
                <a:lnTo>
                  <a:pt x="6856720" y="4636858"/>
                </a:lnTo>
                <a:lnTo>
                  <a:pt x="0" y="463685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7" name="TextBox 7"/>
          <p:cNvSpPr txBox="1"/>
          <p:nvPr/>
        </p:nvSpPr>
        <p:spPr>
          <a:xfrm>
            <a:off x="902132" y="2616527"/>
            <a:ext cx="6059839" cy="2355325"/>
          </a:xfrm>
          <a:prstGeom prst="rect">
            <a:avLst/>
          </a:prstGeom>
        </p:spPr>
        <p:txBody>
          <a:bodyPr wrap="square" lIns="0" tIns="0" rIns="0" bIns="0" rtlCol="0" anchor="t">
            <a:spAutoFit/>
          </a:bodyPr>
          <a:lstStyle/>
          <a:p>
            <a:pPr marL="666750" lvl="1" indent="-342900" algn="l">
              <a:lnSpc>
                <a:spcPts val="4500"/>
              </a:lnSpc>
              <a:buFont typeface="Arial" panose="020B0604020202020204" pitchFamily="34" charset="0"/>
              <a:buChar char="•"/>
            </a:pPr>
            <a:r>
              <a:rPr lang="en-US" sz="2000" b="1"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Bearbeitungszeit</a:t>
            </a:r>
            <a:r>
              <a:rPr lang="en-US" sz="2000"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a:t>
            </a:r>
            <a:r>
              <a:rPr lang="en-US" sz="20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 5-10 </a:t>
            </a:r>
            <a:r>
              <a:rPr lang="en-US" sz="2000"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Minuten</a:t>
            </a:r>
            <a:endParaRPr lang="en-US" sz="20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endParaRPr>
          </a:p>
          <a:p>
            <a:pPr marL="800100" lvl="1" indent="-342900">
              <a:lnSpc>
                <a:spcPct val="115000"/>
              </a:lnSpc>
              <a:spcAft>
                <a:spcPts val="1000"/>
              </a:spcAft>
              <a:buFont typeface="Arial" panose="020B0604020202020204" pitchFamily="34" charset="0"/>
              <a:buChar char="•"/>
            </a:pPr>
            <a:r>
              <a:rPr lang="en-US" sz="2000" b="1"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Objekte</a:t>
            </a:r>
            <a:r>
              <a:rPr lang="en-US" sz="2000"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a:t>
            </a:r>
            <a:r>
              <a:rPr lang="en-US" sz="20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 </a:t>
            </a:r>
            <a:r>
              <a:rPr lang="de-DE" sz="2000" dirty="0">
                <a:effectLst/>
                <a:latin typeface="Open Sans" panose="020B0606030504020204" pitchFamily="34" charset="0"/>
                <a:ea typeface="Open Sans" panose="020B0606030504020204" pitchFamily="34" charset="0"/>
                <a:cs typeface="Open Sans" panose="020B0606030504020204" pitchFamily="34" charset="0"/>
              </a:rPr>
              <a:t>einfaches Zahlenreihe</a:t>
            </a:r>
          </a:p>
          <a:p>
            <a:pPr marL="800100" lvl="1" indent="-342900">
              <a:lnSpc>
                <a:spcPct val="115000"/>
              </a:lnSpc>
              <a:spcAft>
                <a:spcPts val="1000"/>
              </a:spcAft>
              <a:buFont typeface="Arial" panose="020B0604020202020204" pitchFamily="34" charset="0"/>
              <a:buChar char="•"/>
            </a:pPr>
            <a:r>
              <a:rPr lang="en-US" sz="2000"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Zi</a:t>
            </a:r>
            <a:r>
              <a:rPr lang="de-DE" sz="2000" b="1" dirty="0" err="1">
                <a:solidFill>
                  <a:srgbClr val="000000"/>
                </a:solidFill>
                <a:latin typeface="Open Sans" panose="020B0606030504020204" pitchFamily="34" charset="0"/>
                <a:ea typeface="Open Sans" panose="020B0606030504020204" pitchFamily="34" charset="0"/>
                <a:cs typeface="Open Sans" panose="020B0606030504020204" pitchFamily="34" charset="0"/>
              </a:rPr>
              <a:t>elgruppe</a:t>
            </a:r>
            <a:r>
              <a:rPr lang="de-DE" sz="2000" dirty="0">
                <a:solidFill>
                  <a:srgbClr val="000000"/>
                </a:solidFill>
                <a:latin typeface="Open Sans" panose="020B0606030504020204" pitchFamily="34" charset="0"/>
                <a:ea typeface="Open Sans" panose="020B0606030504020204" pitchFamily="34" charset="0"/>
                <a:cs typeface="Open Sans" panose="020B0606030504020204" pitchFamily="34" charset="0"/>
              </a:rPr>
              <a:t>: Kinder, Anfänger, Familien</a:t>
            </a:r>
          </a:p>
          <a:p>
            <a:pPr marL="800100" lvl="1" indent="-342900">
              <a:lnSpc>
                <a:spcPct val="115000"/>
              </a:lnSpc>
              <a:spcAft>
                <a:spcPts val="1000"/>
              </a:spcAft>
              <a:buFont typeface="Arial" panose="020B0604020202020204" pitchFamily="34" charset="0"/>
              <a:buChar char="•"/>
            </a:pPr>
            <a:r>
              <a:rPr lang="de-DE" sz="2000" b="1" dirty="0">
                <a:solidFill>
                  <a:srgbClr val="000000"/>
                </a:solidFill>
                <a:latin typeface="Open Sans" panose="020B0606030504020204" pitchFamily="34" charset="0"/>
                <a:ea typeface="Open Sans" panose="020B0606030504020204" pitchFamily="34" charset="0"/>
                <a:cs typeface="Open Sans" panose="020B0606030504020204" pitchFamily="34" charset="0"/>
              </a:rPr>
              <a:t>Rätseltyp:</a:t>
            </a:r>
            <a:r>
              <a:rPr lang="de-DE" sz="2000" dirty="0">
                <a:solidFill>
                  <a:srgbClr val="000000"/>
                </a:solidFill>
                <a:latin typeface="Open Sans" panose="020B0606030504020204" pitchFamily="34" charset="0"/>
                <a:ea typeface="Open Sans" panose="020B0606030504020204" pitchFamily="34" charset="0"/>
                <a:cs typeface="Open Sans" panose="020B0606030504020204" pitchFamily="34" charset="0"/>
              </a:rPr>
              <a:t> Logikrätsel</a:t>
            </a:r>
          </a:p>
          <a:p>
            <a:pPr marL="800100" lvl="1" indent="-342900">
              <a:lnSpc>
                <a:spcPct val="115000"/>
              </a:lnSpc>
              <a:spcAft>
                <a:spcPts val="1000"/>
              </a:spcAft>
              <a:buFont typeface="Arial" panose="020B0604020202020204" pitchFamily="34" charset="0"/>
              <a:buChar char="•"/>
            </a:pPr>
            <a:endParaRPr lang="de-DE" sz="2000" dirty="0">
              <a:solidFill>
                <a:srgbClr val="000000"/>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10" name="Gruppieren 9">
            <a:extLst>
              <a:ext uri="{FF2B5EF4-FFF2-40B4-BE49-F238E27FC236}">
                <a16:creationId xmlns:a16="http://schemas.microsoft.com/office/drawing/2014/main" id="{28CF22E4-A1E9-41DE-9A85-163C3C0F902B}"/>
              </a:ext>
            </a:extLst>
          </p:cNvPr>
          <p:cNvGrpSpPr/>
          <p:nvPr/>
        </p:nvGrpSpPr>
        <p:grpSpPr>
          <a:xfrm>
            <a:off x="16275543" y="951909"/>
            <a:ext cx="1609413" cy="985938"/>
            <a:chOff x="6901543" y="5152159"/>
            <a:chExt cx="4484916" cy="2747493"/>
          </a:xfrm>
        </p:grpSpPr>
        <p:pic>
          <p:nvPicPr>
            <p:cNvPr id="12" name="Picture 5">
              <a:extLst>
                <a:ext uri="{FF2B5EF4-FFF2-40B4-BE49-F238E27FC236}">
                  <a16:creationId xmlns:a16="http://schemas.microsoft.com/office/drawing/2014/main" id="{C88F931E-F72B-4890-B3A5-5A8F4751307F}"/>
                </a:ext>
              </a:extLst>
            </p:cNvPr>
            <p:cNvPicPr>
              <a:picLocks noChangeAspect="1"/>
            </p:cNvPicPr>
            <p:nvPr/>
          </p:nvPicPr>
          <p:blipFill>
            <a:blip r:embed="rId4"/>
            <a:stretch>
              <a:fillRect/>
            </a:stretch>
          </p:blipFill>
          <p:spPr>
            <a:xfrm>
              <a:off x="7767204" y="5152159"/>
              <a:ext cx="2743200" cy="2747493"/>
            </a:xfrm>
            <a:prstGeom prst="rect">
              <a:avLst/>
            </a:prstGeom>
          </p:spPr>
        </p:pic>
        <p:pic>
          <p:nvPicPr>
            <p:cNvPr id="13" name="Picture 1">
              <a:extLst>
                <a:ext uri="{FF2B5EF4-FFF2-40B4-BE49-F238E27FC236}">
                  <a16:creationId xmlns:a16="http://schemas.microsoft.com/office/drawing/2014/main" id="{A9E15455-BFAA-498C-9631-DF51EEB52D90}"/>
                </a:ext>
              </a:extLst>
            </p:cNvPr>
            <p:cNvPicPr>
              <a:picLocks noChangeAspect="1"/>
            </p:cNvPicPr>
            <p:nvPr/>
          </p:nvPicPr>
          <p:blipFill>
            <a:blip r:embed="rId5"/>
            <a:stretch>
              <a:fillRect/>
            </a:stretch>
          </p:blipFill>
          <p:spPr>
            <a:xfrm>
              <a:off x="10510157" y="7549242"/>
              <a:ext cx="876302" cy="332016"/>
            </a:xfrm>
            <a:prstGeom prst="rect">
              <a:avLst/>
            </a:prstGeom>
          </p:spPr>
        </p:pic>
        <p:pic>
          <p:nvPicPr>
            <p:cNvPr id="14" name="Picture 6">
              <a:extLst>
                <a:ext uri="{FF2B5EF4-FFF2-40B4-BE49-F238E27FC236}">
                  <a16:creationId xmlns:a16="http://schemas.microsoft.com/office/drawing/2014/main" id="{3247A446-DED6-4DB5-A5FE-6B31BBAEA74D}"/>
                </a:ext>
              </a:extLst>
            </p:cNvPr>
            <p:cNvPicPr>
              <a:picLocks noChangeAspect="1"/>
            </p:cNvPicPr>
            <p:nvPr/>
          </p:nvPicPr>
          <p:blipFill>
            <a:blip r:embed="rId5"/>
            <a:stretch>
              <a:fillRect/>
            </a:stretch>
          </p:blipFill>
          <p:spPr>
            <a:xfrm>
              <a:off x="6901543" y="5589813"/>
              <a:ext cx="876302" cy="332016"/>
            </a:xfrm>
            <a:prstGeom prst="rect">
              <a:avLst/>
            </a:prstGeom>
          </p:spPr>
        </p:pic>
      </p:grpSp>
      <p:sp>
        <p:nvSpPr>
          <p:cNvPr id="15" name="TextBox 3">
            <a:extLst>
              <a:ext uri="{FF2B5EF4-FFF2-40B4-BE49-F238E27FC236}">
                <a16:creationId xmlns:a16="http://schemas.microsoft.com/office/drawing/2014/main" id="{64A7E49C-2E16-4CA9-A0DD-E94268A0809A}"/>
              </a:ext>
            </a:extLst>
          </p:cNvPr>
          <p:cNvSpPr txBox="1"/>
          <p:nvPr/>
        </p:nvSpPr>
        <p:spPr>
          <a:xfrm>
            <a:off x="8538237" y="4250475"/>
            <a:ext cx="9032256" cy="3098284"/>
          </a:xfrm>
          <a:prstGeom prst="rect">
            <a:avLst/>
          </a:prstGeom>
        </p:spPr>
        <p:txBody>
          <a:bodyPr wrap="square" lIns="0" tIns="0" rIns="0" bIns="0" rtlCol="0" anchor="t">
            <a:spAutoFit/>
          </a:bodyPr>
          <a:lstStyle/>
          <a:p>
            <a:pPr>
              <a:lnSpc>
                <a:spcPct val="115000"/>
              </a:lnSpc>
              <a:spcAft>
                <a:spcPts val="1000"/>
              </a:spcAft>
            </a:pPr>
            <a:r>
              <a:rPr lang="de-DE" sz="2000" b="1" dirty="0">
                <a:effectLst/>
                <a:latin typeface="Open Sans" panose="020B0606030504020204" pitchFamily="34" charset="0"/>
                <a:ea typeface="Open Sans" panose="020B0606030504020204" pitchFamily="34" charset="0"/>
                <a:cs typeface="Open Sans" panose="020B0606030504020204" pitchFamily="34" charset="0"/>
              </a:rPr>
              <a:t>Variationen &amp; Schwierigkeit erhöhen/reduzieren:</a:t>
            </a:r>
            <a:endParaRPr lang="de-DE" sz="2000" dirty="0">
              <a:effectLst/>
              <a:latin typeface="Open Sans" panose="020B0606030504020204" pitchFamily="34" charset="0"/>
              <a:ea typeface="Open Sans" panose="020B0606030504020204" pitchFamily="34" charset="0"/>
              <a:cs typeface="Open Sans" panose="020B0606030504020204" pitchFamily="34" charset="0"/>
            </a:endParaRPr>
          </a:p>
          <a:p>
            <a:pPr marL="342900" lvl="0" indent="-342900">
              <a:spcBef>
                <a:spcPts val="1200"/>
              </a:spcBef>
              <a:spcAft>
                <a:spcPts val="1200"/>
              </a:spcAft>
              <a:buFont typeface="Symbol" panose="05050102010706020507" pitchFamily="18" charset="2"/>
              <a:buChar char=""/>
            </a:pPr>
            <a:r>
              <a:rPr lang="de-DE" sz="2000" b="1" dirty="0">
                <a:effectLst/>
                <a:latin typeface="Open Sans" panose="020B0606030504020204" pitchFamily="34" charset="0"/>
                <a:ea typeface="Open Sans" panose="020B0606030504020204" pitchFamily="34" charset="0"/>
                <a:cs typeface="Open Sans" panose="020B0606030504020204" pitchFamily="34" charset="0"/>
              </a:rPr>
              <a:t>Leichter:</a:t>
            </a:r>
            <a:r>
              <a:rPr lang="de-DE" sz="2000" dirty="0">
                <a:effectLst/>
                <a:latin typeface="Open Sans" panose="020B0606030504020204" pitchFamily="34" charset="0"/>
                <a:ea typeface="Open Sans" panose="020B0606030504020204" pitchFamily="34" charset="0"/>
                <a:cs typeface="Open Sans" panose="020B0606030504020204" pitchFamily="34" charset="0"/>
              </a:rPr>
              <a:t> Ein Beispielmuster vorgeben oder Auswahlmöglichkeiten für die nächste Zahl/Form bieten.</a:t>
            </a:r>
          </a:p>
          <a:p>
            <a:pPr marL="342900" lvl="0" indent="-342900">
              <a:spcBef>
                <a:spcPts val="1200"/>
              </a:spcBef>
              <a:spcAft>
                <a:spcPts val="1200"/>
              </a:spcAft>
              <a:buFont typeface="Symbol" panose="05050102010706020507" pitchFamily="18" charset="2"/>
              <a:buChar char=""/>
            </a:pPr>
            <a:r>
              <a:rPr lang="de-DE" sz="2000" b="1" dirty="0">
                <a:effectLst/>
                <a:latin typeface="Open Sans" panose="020B0606030504020204" pitchFamily="34" charset="0"/>
                <a:ea typeface="Open Sans" panose="020B0606030504020204" pitchFamily="34" charset="0"/>
                <a:cs typeface="Open Sans" panose="020B0606030504020204" pitchFamily="34" charset="0"/>
              </a:rPr>
              <a:t>Schwieriger:</a:t>
            </a:r>
            <a:r>
              <a:rPr lang="de-DE" sz="2000" dirty="0">
                <a:effectLst/>
                <a:latin typeface="Open Sans" panose="020B0606030504020204" pitchFamily="34" charset="0"/>
                <a:ea typeface="Open Sans" panose="020B0606030504020204" pitchFamily="34" charset="0"/>
                <a:cs typeface="Open Sans" panose="020B0606030504020204" pitchFamily="34" charset="0"/>
              </a:rPr>
              <a:t> Muster komplexer machen (z. B. Kombination aus Zahlen- und Formenfolge).</a:t>
            </a:r>
          </a:p>
          <a:p>
            <a:pPr marL="342900" lvl="0" indent="-342900">
              <a:spcBef>
                <a:spcPts val="1200"/>
              </a:spcBef>
              <a:spcAft>
                <a:spcPts val="1200"/>
              </a:spcAft>
              <a:buFont typeface="Symbol" panose="05050102010706020507" pitchFamily="18" charset="2"/>
              <a:buChar char=""/>
            </a:pPr>
            <a:r>
              <a:rPr lang="de-DE" sz="2000" b="1" dirty="0">
                <a:effectLst/>
                <a:latin typeface="Open Sans" panose="020B0606030504020204" pitchFamily="34" charset="0"/>
                <a:ea typeface="Open Sans" panose="020B0606030504020204" pitchFamily="34" charset="0"/>
                <a:cs typeface="Open Sans" panose="020B0606030504020204" pitchFamily="34" charset="0"/>
              </a:rPr>
              <a:t>Alternative Variante:</a:t>
            </a:r>
            <a:r>
              <a:rPr lang="de-DE" sz="2000" dirty="0">
                <a:effectLst/>
                <a:latin typeface="Open Sans" panose="020B0606030504020204" pitchFamily="34" charset="0"/>
                <a:ea typeface="Open Sans" panose="020B0606030504020204" pitchFamily="34" charset="0"/>
                <a:cs typeface="Open Sans" panose="020B0606030504020204" pitchFamily="34" charset="0"/>
              </a:rPr>
              <a:t> Kombination mit anderen Hinweisen im Raum, um die Lösung abzuleiten.</a:t>
            </a:r>
          </a:p>
        </p:txBody>
      </p:sp>
      <p:sp>
        <p:nvSpPr>
          <p:cNvPr id="16" name="TextBox 3">
            <a:extLst>
              <a:ext uri="{FF2B5EF4-FFF2-40B4-BE49-F238E27FC236}">
                <a16:creationId xmlns:a16="http://schemas.microsoft.com/office/drawing/2014/main" id="{B2FFD33F-8524-4A7F-A657-8353D7CF87E6}"/>
              </a:ext>
            </a:extLst>
          </p:cNvPr>
          <p:cNvSpPr txBox="1"/>
          <p:nvPr/>
        </p:nvSpPr>
        <p:spPr>
          <a:xfrm>
            <a:off x="8538237" y="7668750"/>
            <a:ext cx="9032256" cy="2128788"/>
          </a:xfrm>
          <a:prstGeom prst="rect">
            <a:avLst/>
          </a:prstGeom>
        </p:spPr>
        <p:txBody>
          <a:bodyPr wrap="square" lIns="0" tIns="0" rIns="0" bIns="0" rtlCol="0" anchor="t">
            <a:spAutoFit/>
          </a:bodyPr>
          <a:lstStyle/>
          <a:p>
            <a:pPr>
              <a:spcAft>
                <a:spcPts val="1000"/>
              </a:spcAft>
            </a:pPr>
            <a:r>
              <a:rPr lang="de-DE" sz="2000" b="1" kern="900" dirty="0">
                <a:effectLst/>
                <a:latin typeface="Open Sans" panose="020B0606030504020204" pitchFamily="34" charset="0"/>
                <a:ea typeface="Open Sans" panose="020B0606030504020204" pitchFamily="34" charset="0"/>
                <a:cs typeface="Open Sans" panose="020B0606030504020204" pitchFamily="34" charset="0"/>
              </a:rPr>
              <a:t>Notfall-Tipps für Spielleiter:</a:t>
            </a:r>
            <a:endParaRPr lang="de-DE" sz="2000" kern="900" dirty="0">
              <a:effectLst/>
              <a:latin typeface="Open Sans" panose="020B0606030504020204" pitchFamily="34" charset="0"/>
              <a:ea typeface="Open Sans" panose="020B0606030504020204" pitchFamily="34" charset="0"/>
              <a:cs typeface="Open Sans" panose="020B0606030504020204" pitchFamily="34" charset="0"/>
            </a:endParaRPr>
          </a:p>
          <a:p>
            <a:pPr marL="342900" lvl="0" indent="-342900">
              <a:spcBef>
                <a:spcPts val="1200"/>
              </a:spcBef>
              <a:spcAft>
                <a:spcPts val="1200"/>
              </a:spcAft>
              <a:buFont typeface="Symbol" panose="05050102010706020507" pitchFamily="18" charset="2"/>
              <a:buChar char=""/>
            </a:pPr>
            <a:r>
              <a:rPr lang="de-DE" sz="2000" dirty="0">
                <a:effectLst/>
                <a:latin typeface="Open Sans" panose="020B0606030504020204" pitchFamily="34" charset="0"/>
                <a:ea typeface="Open Sans" panose="020B0606030504020204" pitchFamily="34" charset="0"/>
                <a:cs typeface="Open Sans" panose="020B0606030504020204" pitchFamily="34" charset="0"/>
              </a:rPr>
              <a:t>Einen Hinweis auf die Art der Logik geben (z. B. „Es geht um ungerade Zahlen“ oder „Das Muster wiederholt sich immer nach drei Elementen“).</a:t>
            </a:r>
          </a:p>
          <a:p>
            <a:pPr marL="342900" lvl="0" indent="-342900">
              <a:spcBef>
                <a:spcPts val="1200"/>
              </a:spcBef>
              <a:spcAft>
                <a:spcPts val="1200"/>
              </a:spcAft>
              <a:buFont typeface="Symbol" panose="05050102010706020507" pitchFamily="18" charset="2"/>
              <a:buChar char=""/>
            </a:pPr>
            <a:r>
              <a:rPr lang="de-DE" sz="2000" dirty="0">
                <a:effectLst/>
                <a:latin typeface="Open Sans" panose="020B0606030504020204" pitchFamily="34" charset="0"/>
                <a:ea typeface="Open Sans" panose="020B0606030504020204" pitchFamily="34" charset="0"/>
                <a:cs typeface="Open Sans" panose="020B0606030504020204" pitchFamily="34" charset="0"/>
              </a:rPr>
              <a:t>Falls Spieler sich verrennen, durch gezieltes Fragen zur richtigen Spur führen (z. B. „Was fällt dir an den Abständen zwischen den Zahlen auf?“).</a:t>
            </a:r>
          </a:p>
        </p:txBody>
      </p:sp>
    </p:spTree>
    <p:extLst>
      <p:ext uri="{BB962C8B-B14F-4D97-AF65-F5344CB8AC3E}">
        <p14:creationId xmlns:p14="http://schemas.microsoft.com/office/powerpoint/2010/main" val="36174187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0AAE2">
            <a:alpha val="56000"/>
          </a:srgbClr>
        </a:solidFill>
        <a:effectLst/>
      </p:bgPr>
    </p:bg>
    <p:spTree>
      <p:nvGrpSpPr>
        <p:cNvPr id="1" name=""/>
        <p:cNvGrpSpPr/>
        <p:nvPr/>
      </p:nvGrpSpPr>
      <p:grpSpPr>
        <a:xfrm>
          <a:off x="0" y="0"/>
          <a:ext cx="0" cy="0"/>
          <a:chOff x="0" y="0"/>
          <a:chExt cx="0" cy="0"/>
        </a:xfrm>
      </p:grpSpPr>
      <p:sp>
        <p:nvSpPr>
          <p:cNvPr id="2" name="TextBox 2"/>
          <p:cNvSpPr txBox="1"/>
          <p:nvPr/>
        </p:nvSpPr>
        <p:spPr>
          <a:xfrm>
            <a:off x="6127670" y="3669827"/>
            <a:ext cx="6418182" cy="1060451"/>
          </a:xfrm>
          <a:prstGeom prst="rect">
            <a:avLst/>
          </a:prstGeom>
        </p:spPr>
        <p:txBody>
          <a:bodyPr wrap="square" lIns="0" tIns="0" rIns="0" bIns="0" rtlCol="0" anchor="t">
            <a:spAutoFit/>
          </a:bodyPr>
          <a:lstStyle/>
          <a:p>
            <a:pPr algn="l">
              <a:lnSpc>
                <a:spcPts val="8000"/>
              </a:lnSpc>
            </a:pPr>
            <a:r>
              <a:rPr lang="en-US" sz="8000" dirty="0">
                <a:solidFill>
                  <a:srgbClr val="000000"/>
                </a:solidFill>
                <a:latin typeface="Open Sans"/>
                <a:ea typeface="Open Sans"/>
                <a:cs typeface="Open Sans"/>
                <a:sym typeface="Open Sans"/>
              </a:rPr>
              <a:t>LOGIKRÄTSEL</a:t>
            </a:r>
          </a:p>
        </p:txBody>
      </p:sp>
      <p:sp>
        <p:nvSpPr>
          <p:cNvPr id="3" name="TextBox 3"/>
          <p:cNvSpPr txBox="1"/>
          <p:nvPr/>
        </p:nvSpPr>
        <p:spPr>
          <a:xfrm>
            <a:off x="16411635" y="280879"/>
            <a:ext cx="1831422" cy="502920"/>
          </a:xfrm>
          <a:prstGeom prst="rect">
            <a:avLst/>
          </a:prstGeom>
        </p:spPr>
        <p:txBody>
          <a:bodyPr lIns="0" tIns="0" rIns="0" bIns="0" rtlCol="0" anchor="t">
            <a:spAutoFit/>
          </a:bodyPr>
          <a:lstStyle/>
          <a:p>
            <a:pPr algn="l">
              <a:lnSpc>
                <a:spcPts val="3960"/>
              </a:lnSpc>
            </a:pPr>
            <a:r>
              <a:rPr lang="en-US" sz="3600" spc="179">
                <a:solidFill>
                  <a:srgbClr val="000000"/>
                </a:solidFill>
                <a:latin typeface="Open Sans"/>
                <a:ea typeface="Open Sans"/>
                <a:cs typeface="Open Sans"/>
                <a:sym typeface="Open Sans"/>
              </a:rPr>
              <a:t>MITTEL</a:t>
            </a:r>
          </a:p>
        </p:txBody>
      </p:sp>
      <p:grpSp>
        <p:nvGrpSpPr>
          <p:cNvPr id="4" name="Gruppieren 3">
            <a:extLst>
              <a:ext uri="{FF2B5EF4-FFF2-40B4-BE49-F238E27FC236}">
                <a16:creationId xmlns:a16="http://schemas.microsoft.com/office/drawing/2014/main" id="{A2D2FA46-E7D9-427F-9119-AA331A9A4D25}"/>
              </a:ext>
            </a:extLst>
          </p:cNvPr>
          <p:cNvGrpSpPr/>
          <p:nvPr/>
        </p:nvGrpSpPr>
        <p:grpSpPr>
          <a:xfrm>
            <a:off x="7347522" y="5143500"/>
            <a:ext cx="3592955" cy="2201071"/>
            <a:chOff x="6901543" y="5152159"/>
            <a:chExt cx="4484916" cy="2747493"/>
          </a:xfrm>
        </p:grpSpPr>
        <p:pic>
          <p:nvPicPr>
            <p:cNvPr id="5" name="Picture 5">
              <a:extLst>
                <a:ext uri="{FF2B5EF4-FFF2-40B4-BE49-F238E27FC236}">
                  <a16:creationId xmlns:a16="http://schemas.microsoft.com/office/drawing/2014/main" id="{EC715BCF-76F3-41F9-99C4-4E78BADC6542}"/>
                </a:ext>
              </a:extLst>
            </p:cNvPr>
            <p:cNvPicPr>
              <a:picLocks noChangeAspect="1"/>
            </p:cNvPicPr>
            <p:nvPr/>
          </p:nvPicPr>
          <p:blipFill>
            <a:blip r:embed="rId2"/>
            <a:stretch>
              <a:fillRect/>
            </a:stretch>
          </p:blipFill>
          <p:spPr>
            <a:xfrm>
              <a:off x="7767204" y="5152159"/>
              <a:ext cx="2743200" cy="2747493"/>
            </a:xfrm>
            <a:prstGeom prst="rect">
              <a:avLst/>
            </a:prstGeom>
          </p:spPr>
        </p:pic>
        <p:pic>
          <p:nvPicPr>
            <p:cNvPr id="6" name="Picture 1">
              <a:extLst>
                <a:ext uri="{FF2B5EF4-FFF2-40B4-BE49-F238E27FC236}">
                  <a16:creationId xmlns:a16="http://schemas.microsoft.com/office/drawing/2014/main" id="{A2296687-2B52-4565-BD24-1532DC9F9F99}"/>
                </a:ext>
              </a:extLst>
            </p:cNvPr>
            <p:cNvPicPr>
              <a:picLocks noChangeAspect="1"/>
            </p:cNvPicPr>
            <p:nvPr/>
          </p:nvPicPr>
          <p:blipFill>
            <a:blip r:embed="rId3"/>
            <a:stretch>
              <a:fillRect/>
            </a:stretch>
          </p:blipFill>
          <p:spPr>
            <a:xfrm>
              <a:off x="10510157" y="7549242"/>
              <a:ext cx="876302" cy="332016"/>
            </a:xfrm>
            <a:prstGeom prst="rect">
              <a:avLst/>
            </a:prstGeom>
          </p:spPr>
        </p:pic>
        <p:pic>
          <p:nvPicPr>
            <p:cNvPr id="7" name="Picture 6">
              <a:extLst>
                <a:ext uri="{FF2B5EF4-FFF2-40B4-BE49-F238E27FC236}">
                  <a16:creationId xmlns:a16="http://schemas.microsoft.com/office/drawing/2014/main" id="{6A939745-A11F-42F9-9533-024668C472B6}"/>
                </a:ext>
              </a:extLst>
            </p:cNvPr>
            <p:cNvPicPr>
              <a:picLocks noChangeAspect="1"/>
            </p:cNvPicPr>
            <p:nvPr/>
          </p:nvPicPr>
          <p:blipFill>
            <a:blip r:embed="rId3"/>
            <a:stretch>
              <a:fillRect/>
            </a:stretch>
          </p:blipFill>
          <p:spPr>
            <a:xfrm>
              <a:off x="6901543" y="5589813"/>
              <a:ext cx="876302" cy="332016"/>
            </a:xfrm>
            <a:prstGeom prst="rect">
              <a:avLst/>
            </a:prstGeom>
          </p:spPr>
        </p:pic>
      </p:gr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6219785C-CBB9-D2EB-8F1C-71BE5E7001B1}"/>
              </a:ext>
            </a:extLst>
          </p:cNvPr>
          <p:cNvSpPr/>
          <p:nvPr/>
        </p:nvSpPr>
        <p:spPr>
          <a:xfrm>
            <a:off x="0" y="3590"/>
            <a:ext cx="18284419" cy="2110841"/>
          </a:xfrm>
          <a:prstGeom prst="rect">
            <a:avLst/>
          </a:prstGeom>
          <a:solidFill>
            <a:srgbClr val="F0AAE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2"/>
          <p:cNvSpPr txBox="1"/>
          <p:nvPr/>
        </p:nvSpPr>
        <p:spPr>
          <a:xfrm>
            <a:off x="580525" y="821899"/>
            <a:ext cx="14120213" cy="829201"/>
          </a:xfrm>
          <a:prstGeom prst="rect">
            <a:avLst/>
          </a:prstGeom>
        </p:spPr>
        <p:txBody>
          <a:bodyPr wrap="square" lIns="0" tIns="0" rIns="0" bIns="0" rtlCol="0" anchor="t">
            <a:spAutoFit/>
          </a:bodyPr>
          <a:lstStyle/>
          <a:p>
            <a:pPr>
              <a:lnSpc>
                <a:spcPct val="115000"/>
              </a:lnSpc>
              <a:spcAft>
                <a:spcPts val="1000"/>
              </a:spcAft>
            </a:pPr>
            <a:r>
              <a:rPr lang="de-DE" sz="5000" spc="250" dirty="0">
                <a:solidFill>
                  <a:srgbClr val="000000"/>
                </a:solidFill>
                <a:latin typeface="Open Sans"/>
                <a:ea typeface="Open Sans"/>
                <a:cs typeface="Open Sans"/>
              </a:rPr>
              <a:t>BUCHSTABENRÄTSEL</a:t>
            </a:r>
          </a:p>
        </p:txBody>
      </p:sp>
      <p:sp>
        <p:nvSpPr>
          <p:cNvPr id="3" name="TextBox 3"/>
          <p:cNvSpPr txBox="1"/>
          <p:nvPr/>
        </p:nvSpPr>
        <p:spPr>
          <a:xfrm>
            <a:off x="717507" y="5399094"/>
            <a:ext cx="6731648" cy="3624903"/>
          </a:xfrm>
          <a:prstGeom prst="rect">
            <a:avLst/>
          </a:prstGeom>
        </p:spPr>
        <p:txBody>
          <a:bodyPr wrap="square" lIns="0" tIns="0" rIns="0" bIns="0" rtlCol="0" anchor="t">
            <a:spAutoFit/>
          </a:bodyPr>
          <a:lstStyle/>
          <a:p>
            <a:pPr>
              <a:lnSpc>
                <a:spcPct val="150000"/>
              </a:lnSpc>
            </a:pPr>
            <a:r>
              <a:rPr lang="en-US" sz="2000" b="1"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Beispiele</a:t>
            </a:r>
            <a:r>
              <a:rPr lang="en-US" sz="2000"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 </a:t>
            </a:r>
          </a:p>
          <a:p>
            <a:pPr marL="342900" lvl="0" indent="-342900">
              <a:lnSpc>
                <a:spcPct val="115000"/>
              </a:lnSpc>
              <a:buFont typeface="+mj-lt"/>
              <a:buAutoNum type="arabicPeriod"/>
            </a:pPr>
            <a:r>
              <a:rPr lang="de-DE" sz="2000" dirty="0">
                <a:effectLst/>
                <a:latin typeface="Open Sans" panose="020B0606030504020204" pitchFamily="34" charset="0"/>
                <a:ea typeface="Open Sans" panose="020B0606030504020204" pitchFamily="34" charset="0"/>
                <a:cs typeface="Open Sans" panose="020B0606030504020204" pitchFamily="34" charset="0"/>
              </a:rPr>
              <a:t>Unterstreiche Buchstaben in einem Text, die zusammengesetzt „Schlüssel“ ergeben.</a:t>
            </a:r>
          </a:p>
          <a:p>
            <a:pPr marL="342900" lvl="0" indent="-342900">
              <a:lnSpc>
                <a:spcPct val="115000"/>
              </a:lnSpc>
              <a:buFont typeface="+mj-lt"/>
              <a:buAutoNum type="arabicPeriod"/>
            </a:pPr>
            <a:r>
              <a:rPr lang="de-DE" sz="2000" dirty="0">
                <a:effectLst/>
                <a:latin typeface="Open Sans" panose="020B0606030504020204" pitchFamily="34" charset="0"/>
                <a:ea typeface="Open Sans" panose="020B0606030504020204" pitchFamily="34" charset="0"/>
                <a:cs typeface="Open Sans" panose="020B0606030504020204" pitchFamily="34" charset="0"/>
              </a:rPr>
              <a:t>Schreibe das Alphabet an die Wand und verknüpfe Buchstaben mit Zahlen.</a:t>
            </a:r>
          </a:p>
          <a:p>
            <a:pPr marL="342900" lvl="0" indent="-342900">
              <a:lnSpc>
                <a:spcPct val="115000"/>
              </a:lnSpc>
              <a:buFont typeface="+mj-lt"/>
              <a:buAutoNum type="arabicPeriod"/>
            </a:pPr>
            <a:r>
              <a:rPr lang="de-DE" sz="2000" dirty="0">
                <a:effectLst/>
                <a:latin typeface="Open Sans" panose="020B0606030504020204" pitchFamily="34" charset="0"/>
                <a:ea typeface="Open Sans" panose="020B0606030504020204" pitchFamily="34" charset="0"/>
                <a:cs typeface="Open Sans" panose="020B0606030504020204" pitchFamily="34" charset="0"/>
              </a:rPr>
              <a:t>Lasse Spieler Buchstaben in einer Wortsuche finden.</a:t>
            </a:r>
          </a:p>
          <a:p>
            <a:pPr marL="342900" lvl="0" indent="-342900">
              <a:lnSpc>
                <a:spcPct val="115000"/>
              </a:lnSpc>
              <a:buFont typeface="+mj-lt"/>
              <a:buAutoNum type="arabicPeriod"/>
            </a:pPr>
            <a:r>
              <a:rPr lang="de-DE" sz="2000" dirty="0">
                <a:effectLst/>
                <a:latin typeface="Open Sans" panose="020B0606030504020204" pitchFamily="34" charset="0"/>
                <a:ea typeface="Open Sans" panose="020B0606030504020204" pitchFamily="34" charset="0"/>
                <a:cs typeface="Open Sans" panose="020B0606030504020204" pitchFamily="34" charset="0"/>
              </a:rPr>
              <a:t>Ein Kreuzworträtsel mit speziellen markierten Feldern ergibt den Code.</a:t>
            </a:r>
          </a:p>
          <a:p>
            <a:pPr marL="342900" lvl="0" indent="-342900">
              <a:lnSpc>
                <a:spcPct val="115000"/>
              </a:lnSpc>
              <a:spcAft>
                <a:spcPts val="1000"/>
              </a:spcAft>
              <a:buFont typeface="+mj-lt"/>
              <a:buAutoNum type="arabicPeriod"/>
            </a:pPr>
            <a:r>
              <a:rPr lang="de-DE" sz="2000" dirty="0">
                <a:effectLst/>
                <a:latin typeface="Open Sans" panose="020B0606030504020204" pitchFamily="34" charset="0"/>
                <a:ea typeface="Open Sans" panose="020B0606030504020204" pitchFamily="34" charset="0"/>
                <a:cs typeface="Open Sans" panose="020B0606030504020204" pitchFamily="34" charset="0"/>
              </a:rPr>
              <a:t>Arbeite mit einem oder mehreren Büchern: ergibt einen Code: "Seite 3, Wort 5, Buchstabe 1."</a:t>
            </a:r>
          </a:p>
        </p:txBody>
      </p:sp>
      <p:sp>
        <p:nvSpPr>
          <p:cNvPr id="4" name="TextBox 4"/>
          <p:cNvSpPr txBox="1"/>
          <p:nvPr/>
        </p:nvSpPr>
        <p:spPr>
          <a:xfrm>
            <a:off x="16275543" y="280879"/>
            <a:ext cx="1967514" cy="512961"/>
          </a:xfrm>
          <a:prstGeom prst="rect">
            <a:avLst/>
          </a:prstGeom>
        </p:spPr>
        <p:txBody>
          <a:bodyPr lIns="0" tIns="0" rIns="0" bIns="0" rtlCol="0" anchor="t">
            <a:spAutoFit/>
          </a:bodyPr>
          <a:lstStyle/>
          <a:p>
            <a:pPr algn="l">
              <a:lnSpc>
                <a:spcPts val="3960"/>
              </a:lnSpc>
            </a:pPr>
            <a:r>
              <a:rPr lang="en-US" sz="3600" spc="179" dirty="0">
                <a:solidFill>
                  <a:srgbClr val="000000"/>
                </a:solidFill>
                <a:latin typeface="Open Sans"/>
                <a:ea typeface="Open Sans"/>
                <a:cs typeface="Open Sans"/>
                <a:sym typeface="Open Sans"/>
              </a:rPr>
              <a:t>MITTEL</a:t>
            </a:r>
          </a:p>
        </p:txBody>
      </p:sp>
      <p:sp>
        <p:nvSpPr>
          <p:cNvPr id="5" name="TextBox 5"/>
          <p:cNvSpPr txBox="1"/>
          <p:nvPr/>
        </p:nvSpPr>
        <p:spPr>
          <a:xfrm>
            <a:off x="8538238" y="2589148"/>
            <a:ext cx="9032255" cy="874150"/>
          </a:xfrm>
          <a:custGeom>
            <a:avLst/>
            <a:gdLst>
              <a:gd name="connsiteX0" fmla="*/ 0 w 9032255"/>
              <a:gd name="connsiteY0" fmla="*/ 0 h 874150"/>
              <a:gd name="connsiteX1" fmla="*/ 9032255 w 9032255"/>
              <a:gd name="connsiteY1" fmla="*/ 0 h 874150"/>
              <a:gd name="connsiteX2" fmla="*/ 9032255 w 9032255"/>
              <a:gd name="connsiteY2" fmla="*/ 874150 h 874150"/>
              <a:gd name="connsiteX3" fmla="*/ 0 w 9032255"/>
              <a:gd name="connsiteY3" fmla="*/ 874150 h 874150"/>
              <a:gd name="connsiteX4" fmla="*/ 0 w 9032255"/>
              <a:gd name="connsiteY4" fmla="*/ 0 h 874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32255" h="874150" extrusionOk="0">
                <a:moveTo>
                  <a:pt x="0" y="0"/>
                </a:moveTo>
                <a:cubicBezTo>
                  <a:pt x="1232115" y="118645"/>
                  <a:pt x="5707988" y="116012"/>
                  <a:pt x="9032255" y="0"/>
                </a:cubicBezTo>
                <a:cubicBezTo>
                  <a:pt x="9069664" y="96475"/>
                  <a:pt x="9087623" y="503824"/>
                  <a:pt x="9032255" y="874150"/>
                </a:cubicBezTo>
                <a:cubicBezTo>
                  <a:pt x="5044536" y="1008750"/>
                  <a:pt x="2071624" y="716954"/>
                  <a:pt x="0" y="874150"/>
                </a:cubicBezTo>
                <a:cubicBezTo>
                  <a:pt x="68891" y="462139"/>
                  <a:pt x="-40531" y="296075"/>
                  <a:pt x="0" y="0"/>
                </a:cubicBezTo>
                <a:close/>
              </a:path>
            </a:pathLst>
          </a:custGeom>
          <a:noFill/>
          <a:ln w="53975">
            <a:solidFill>
              <a:srgbClr val="F0AAE2"/>
            </a:solidFill>
            <a:extLst>
              <a:ext uri="{C807C97D-BFC1-408E-A445-0C87EB9F89A2}">
                <ask:lineSketchStyleProps xmlns:ask="http://schemas.microsoft.com/office/drawing/2018/sketchyshapes" sd="1219033472">
                  <a:prstGeom prst="rect">
                    <a:avLst/>
                  </a:prstGeom>
                  <ask:type>
                    <ask:lineSketchCurved/>
                  </ask:type>
                </ask:lineSketchStyleProps>
              </a:ext>
            </a:extLst>
          </a:ln>
        </p:spPr>
        <p:txBody>
          <a:bodyPr wrap="square" lIns="0" tIns="0" rIns="0" bIns="0" rtlCol="0" anchor="t">
            <a:spAutoFit/>
          </a:bodyPr>
          <a:lstStyle/>
          <a:p>
            <a:pPr algn="just">
              <a:lnSpc>
                <a:spcPct val="150000"/>
              </a:lnSpc>
              <a:spcBef>
                <a:spcPct val="0"/>
              </a:spcBef>
            </a:pPr>
            <a:r>
              <a:rPr lang="en-US" sz="2000" b="1"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Beschreibung</a:t>
            </a:r>
            <a:r>
              <a:rPr lang="en-US" sz="2000"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a:t>
            </a:r>
            <a:r>
              <a:rPr lang="en-US" sz="20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 </a:t>
            </a:r>
            <a:r>
              <a:rPr lang="de-DE" sz="2000" dirty="0">
                <a:effectLst/>
                <a:latin typeface="Open Sans" panose="020B0606030504020204" pitchFamily="34" charset="0"/>
                <a:ea typeface="Open Sans" panose="020B0606030504020204" pitchFamily="34" charset="0"/>
                <a:cs typeface="Open Sans" panose="020B0606030504020204" pitchFamily="34" charset="0"/>
              </a:rPr>
              <a:t>Spieler müssen Buchstaben finden, die in einer bestimmten Reihenfolge zu einem Wort zusammengesetzt werden.</a:t>
            </a:r>
          </a:p>
        </p:txBody>
      </p:sp>
      <p:sp>
        <p:nvSpPr>
          <p:cNvPr id="6" name="Freeform 6"/>
          <p:cNvSpPr/>
          <p:nvPr/>
        </p:nvSpPr>
        <p:spPr>
          <a:xfrm>
            <a:off x="580525" y="2360933"/>
            <a:ext cx="6856721" cy="2782567"/>
          </a:xfrm>
          <a:custGeom>
            <a:avLst/>
            <a:gdLst/>
            <a:ahLst/>
            <a:cxnLst/>
            <a:rect l="l" t="t" r="r" b="b"/>
            <a:pathLst>
              <a:path w="6856721" h="4636857">
                <a:moveTo>
                  <a:pt x="0" y="0"/>
                </a:moveTo>
                <a:lnTo>
                  <a:pt x="6856720" y="0"/>
                </a:lnTo>
                <a:lnTo>
                  <a:pt x="6856720" y="4636858"/>
                </a:lnTo>
                <a:lnTo>
                  <a:pt x="0" y="463685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7" name="TextBox 7"/>
          <p:cNvSpPr txBox="1"/>
          <p:nvPr/>
        </p:nvSpPr>
        <p:spPr>
          <a:xfrm>
            <a:off x="902132" y="2616527"/>
            <a:ext cx="6059839" cy="2709268"/>
          </a:xfrm>
          <a:prstGeom prst="rect">
            <a:avLst/>
          </a:prstGeom>
        </p:spPr>
        <p:txBody>
          <a:bodyPr wrap="square" lIns="0" tIns="0" rIns="0" bIns="0" rtlCol="0" anchor="t">
            <a:spAutoFit/>
          </a:bodyPr>
          <a:lstStyle/>
          <a:p>
            <a:pPr marL="666750" lvl="1" indent="-342900" algn="l">
              <a:lnSpc>
                <a:spcPts val="4500"/>
              </a:lnSpc>
              <a:buFont typeface="Arial" panose="020B0604020202020204" pitchFamily="34" charset="0"/>
              <a:buChar char="•"/>
            </a:pPr>
            <a:r>
              <a:rPr lang="en-US" sz="2000" b="1"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Bearbeitungszeit</a:t>
            </a:r>
            <a:r>
              <a:rPr lang="en-US" sz="2000"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a:t>
            </a:r>
            <a:r>
              <a:rPr lang="en-US" sz="20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 5-10 </a:t>
            </a:r>
            <a:r>
              <a:rPr lang="en-US" sz="2000"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Minuten</a:t>
            </a:r>
            <a:endParaRPr lang="en-US" sz="20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endParaRPr>
          </a:p>
          <a:p>
            <a:pPr marL="800100" lvl="1" indent="-342900">
              <a:lnSpc>
                <a:spcPct val="115000"/>
              </a:lnSpc>
              <a:spcAft>
                <a:spcPts val="1000"/>
              </a:spcAft>
              <a:buFont typeface="Arial" panose="020B0604020202020204" pitchFamily="34" charset="0"/>
              <a:buChar char="•"/>
            </a:pPr>
            <a:r>
              <a:rPr lang="en-US" sz="2000" b="1"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Objekte</a:t>
            </a:r>
            <a:r>
              <a:rPr lang="en-US" sz="2000"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a:t>
            </a:r>
            <a:r>
              <a:rPr lang="en-US" sz="20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 </a:t>
            </a:r>
            <a:r>
              <a:rPr lang="de-DE" sz="2000" dirty="0">
                <a:effectLst/>
                <a:latin typeface="Open Sans" panose="020B0606030504020204" pitchFamily="34" charset="0"/>
                <a:ea typeface="Open Sans" panose="020B0606030504020204" pitchFamily="34" charset="0"/>
                <a:cs typeface="Open Sans" panose="020B0606030504020204" pitchFamily="34" charset="0"/>
              </a:rPr>
              <a:t>Bücher, Plakate oder ein Rätselblatt</a:t>
            </a:r>
          </a:p>
          <a:p>
            <a:pPr marL="800100" lvl="1" indent="-342900">
              <a:lnSpc>
                <a:spcPct val="115000"/>
              </a:lnSpc>
              <a:spcAft>
                <a:spcPts val="1000"/>
              </a:spcAft>
              <a:buFont typeface="Arial" panose="020B0604020202020204" pitchFamily="34" charset="0"/>
              <a:buChar char="•"/>
            </a:pPr>
            <a:r>
              <a:rPr lang="en-US" sz="2000"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Zi</a:t>
            </a:r>
            <a:r>
              <a:rPr lang="de-DE" sz="2000" b="1" dirty="0" err="1">
                <a:solidFill>
                  <a:srgbClr val="000000"/>
                </a:solidFill>
                <a:latin typeface="Open Sans" panose="020B0606030504020204" pitchFamily="34" charset="0"/>
                <a:ea typeface="Open Sans" panose="020B0606030504020204" pitchFamily="34" charset="0"/>
                <a:cs typeface="Open Sans" panose="020B0606030504020204" pitchFamily="34" charset="0"/>
              </a:rPr>
              <a:t>elgruppe</a:t>
            </a:r>
            <a:r>
              <a:rPr lang="de-DE" sz="2000" dirty="0">
                <a:solidFill>
                  <a:srgbClr val="000000"/>
                </a:solidFill>
                <a:latin typeface="Open Sans" panose="020B0606030504020204" pitchFamily="34" charset="0"/>
                <a:ea typeface="Open Sans" panose="020B0606030504020204" pitchFamily="34" charset="0"/>
                <a:cs typeface="Open Sans" panose="020B0606030504020204" pitchFamily="34" charset="0"/>
              </a:rPr>
              <a:t>: Kinder, Anfänger, Familien</a:t>
            </a:r>
          </a:p>
          <a:p>
            <a:pPr marL="800100" lvl="1" indent="-342900">
              <a:lnSpc>
                <a:spcPct val="115000"/>
              </a:lnSpc>
              <a:spcAft>
                <a:spcPts val="1000"/>
              </a:spcAft>
              <a:buFont typeface="Arial" panose="020B0604020202020204" pitchFamily="34" charset="0"/>
              <a:buChar char="•"/>
            </a:pPr>
            <a:r>
              <a:rPr lang="de-DE" sz="2000" b="1" dirty="0">
                <a:solidFill>
                  <a:srgbClr val="000000"/>
                </a:solidFill>
                <a:latin typeface="Open Sans" panose="020B0606030504020204" pitchFamily="34" charset="0"/>
                <a:ea typeface="Open Sans" panose="020B0606030504020204" pitchFamily="34" charset="0"/>
                <a:cs typeface="Open Sans" panose="020B0606030504020204" pitchFamily="34" charset="0"/>
              </a:rPr>
              <a:t>Rätseltyp:</a:t>
            </a:r>
            <a:r>
              <a:rPr lang="de-DE" sz="2000" dirty="0">
                <a:solidFill>
                  <a:srgbClr val="000000"/>
                </a:solidFill>
                <a:latin typeface="Open Sans" panose="020B0606030504020204" pitchFamily="34" charset="0"/>
                <a:ea typeface="Open Sans" panose="020B0606030504020204" pitchFamily="34" charset="0"/>
                <a:cs typeface="Open Sans" panose="020B0606030504020204" pitchFamily="34" charset="0"/>
              </a:rPr>
              <a:t> Logikrätsel</a:t>
            </a:r>
          </a:p>
          <a:p>
            <a:pPr marL="800100" lvl="1" indent="-342900">
              <a:lnSpc>
                <a:spcPct val="115000"/>
              </a:lnSpc>
              <a:spcAft>
                <a:spcPts val="1000"/>
              </a:spcAft>
              <a:buFont typeface="Arial" panose="020B0604020202020204" pitchFamily="34" charset="0"/>
              <a:buChar char="•"/>
            </a:pPr>
            <a:endParaRPr lang="de-DE" sz="2000" dirty="0">
              <a:solidFill>
                <a:srgbClr val="000000"/>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10" name="Gruppieren 9">
            <a:extLst>
              <a:ext uri="{FF2B5EF4-FFF2-40B4-BE49-F238E27FC236}">
                <a16:creationId xmlns:a16="http://schemas.microsoft.com/office/drawing/2014/main" id="{28CF22E4-A1E9-41DE-9A85-163C3C0F902B}"/>
              </a:ext>
            </a:extLst>
          </p:cNvPr>
          <p:cNvGrpSpPr/>
          <p:nvPr/>
        </p:nvGrpSpPr>
        <p:grpSpPr>
          <a:xfrm>
            <a:off x="16275543" y="951909"/>
            <a:ext cx="1609413" cy="985938"/>
            <a:chOff x="6901543" y="5152159"/>
            <a:chExt cx="4484916" cy="2747493"/>
          </a:xfrm>
        </p:grpSpPr>
        <p:pic>
          <p:nvPicPr>
            <p:cNvPr id="12" name="Picture 5">
              <a:extLst>
                <a:ext uri="{FF2B5EF4-FFF2-40B4-BE49-F238E27FC236}">
                  <a16:creationId xmlns:a16="http://schemas.microsoft.com/office/drawing/2014/main" id="{C88F931E-F72B-4890-B3A5-5A8F4751307F}"/>
                </a:ext>
              </a:extLst>
            </p:cNvPr>
            <p:cNvPicPr>
              <a:picLocks noChangeAspect="1"/>
            </p:cNvPicPr>
            <p:nvPr/>
          </p:nvPicPr>
          <p:blipFill>
            <a:blip r:embed="rId4"/>
            <a:stretch>
              <a:fillRect/>
            </a:stretch>
          </p:blipFill>
          <p:spPr>
            <a:xfrm>
              <a:off x="7767204" y="5152159"/>
              <a:ext cx="2743200" cy="2747493"/>
            </a:xfrm>
            <a:prstGeom prst="rect">
              <a:avLst/>
            </a:prstGeom>
          </p:spPr>
        </p:pic>
        <p:pic>
          <p:nvPicPr>
            <p:cNvPr id="13" name="Picture 1">
              <a:extLst>
                <a:ext uri="{FF2B5EF4-FFF2-40B4-BE49-F238E27FC236}">
                  <a16:creationId xmlns:a16="http://schemas.microsoft.com/office/drawing/2014/main" id="{A9E15455-BFAA-498C-9631-DF51EEB52D90}"/>
                </a:ext>
              </a:extLst>
            </p:cNvPr>
            <p:cNvPicPr>
              <a:picLocks noChangeAspect="1"/>
            </p:cNvPicPr>
            <p:nvPr/>
          </p:nvPicPr>
          <p:blipFill>
            <a:blip r:embed="rId5"/>
            <a:stretch>
              <a:fillRect/>
            </a:stretch>
          </p:blipFill>
          <p:spPr>
            <a:xfrm>
              <a:off x="10510157" y="7549242"/>
              <a:ext cx="876302" cy="332016"/>
            </a:xfrm>
            <a:prstGeom prst="rect">
              <a:avLst/>
            </a:prstGeom>
          </p:spPr>
        </p:pic>
        <p:pic>
          <p:nvPicPr>
            <p:cNvPr id="14" name="Picture 6">
              <a:extLst>
                <a:ext uri="{FF2B5EF4-FFF2-40B4-BE49-F238E27FC236}">
                  <a16:creationId xmlns:a16="http://schemas.microsoft.com/office/drawing/2014/main" id="{3247A446-DED6-4DB5-A5FE-6B31BBAEA74D}"/>
                </a:ext>
              </a:extLst>
            </p:cNvPr>
            <p:cNvPicPr>
              <a:picLocks noChangeAspect="1"/>
            </p:cNvPicPr>
            <p:nvPr/>
          </p:nvPicPr>
          <p:blipFill>
            <a:blip r:embed="rId5"/>
            <a:stretch>
              <a:fillRect/>
            </a:stretch>
          </p:blipFill>
          <p:spPr>
            <a:xfrm>
              <a:off x="6901543" y="5589813"/>
              <a:ext cx="876302" cy="332016"/>
            </a:xfrm>
            <a:prstGeom prst="rect">
              <a:avLst/>
            </a:prstGeom>
          </p:spPr>
        </p:pic>
      </p:grpSp>
      <p:sp>
        <p:nvSpPr>
          <p:cNvPr id="15" name="TextBox 3">
            <a:extLst>
              <a:ext uri="{FF2B5EF4-FFF2-40B4-BE49-F238E27FC236}">
                <a16:creationId xmlns:a16="http://schemas.microsoft.com/office/drawing/2014/main" id="{64A7E49C-2E16-4CA9-A0DD-E94268A0809A}"/>
              </a:ext>
            </a:extLst>
          </p:cNvPr>
          <p:cNvSpPr txBox="1"/>
          <p:nvPr/>
        </p:nvSpPr>
        <p:spPr>
          <a:xfrm>
            <a:off x="8538237" y="4250475"/>
            <a:ext cx="9032256" cy="3052118"/>
          </a:xfrm>
          <a:prstGeom prst="rect">
            <a:avLst/>
          </a:prstGeom>
        </p:spPr>
        <p:txBody>
          <a:bodyPr wrap="square" lIns="0" tIns="0" rIns="0" bIns="0" rtlCol="0" anchor="t">
            <a:spAutoFit/>
          </a:bodyPr>
          <a:lstStyle/>
          <a:p>
            <a:pPr>
              <a:spcAft>
                <a:spcPts val="1000"/>
              </a:spcAft>
            </a:pPr>
            <a:r>
              <a:rPr lang="de-DE" sz="2000" b="1" dirty="0">
                <a:effectLst/>
                <a:latin typeface="Open Sans" panose="020B0606030504020204" pitchFamily="34" charset="0"/>
                <a:ea typeface="Open Sans" panose="020B0606030504020204" pitchFamily="34" charset="0"/>
                <a:cs typeface="Open Sans" panose="020B0606030504020204" pitchFamily="34" charset="0"/>
              </a:rPr>
              <a:t>Variationen &amp; Schwierigkeit erhöhen/reduzieren:</a:t>
            </a:r>
            <a:endParaRPr lang="de-DE" sz="2000" dirty="0">
              <a:effectLst/>
              <a:latin typeface="Open Sans" panose="020B0606030504020204" pitchFamily="34" charset="0"/>
              <a:ea typeface="Open Sans" panose="020B0606030504020204" pitchFamily="34" charset="0"/>
              <a:cs typeface="Open Sans" panose="020B0606030504020204" pitchFamily="34" charset="0"/>
            </a:endParaRPr>
          </a:p>
          <a:p>
            <a:pPr marL="342900" lvl="0" indent="-342900">
              <a:spcBef>
                <a:spcPts val="1200"/>
              </a:spcBef>
              <a:spcAft>
                <a:spcPts val="1200"/>
              </a:spcAft>
              <a:buFont typeface="Symbol" panose="05050102010706020507" pitchFamily="18" charset="2"/>
              <a:buChar char=""/>
            </a:pPr>
            <a:r>
              <a:rPr lang="de-DE" sz="2000" b="1" dirty="0">
                <a:effectLst/>
                <a:latin typeface="Open Sans" panose="020B0606030504020204" pitchFamily="34" charset="0"/>
                <a:ea typeface="Open Sans" panose="020B0606030504020204" pitchFamily="34" charset="0"/>
                <a:cs typeface="Open Sans" panose="020B0606030504020204" pitchFamily="34" charset="0"/>
              </a:rPr>
              <a:t>Leichter:</a:t>
            </a:r>
            <a:r>
              <a:rPr lang="de-DE" sz="2000" dirty="0">
                <a:effectLst/>
                <a:latin typeface="Open Sans" panose="020B0606030504020204" pitchFamily="34" charset="0"/>
                <a:ea typeface="Open Sans" panose="020B0606030504020204" pitchFamily="34" charset="0"/>
                <a:cs typeface="Open Sans" panose="020B0606030504020204" pitchFamily="34" charset="0"/>
              </a:rPr>
              <a:t> Kürzere Wörter verwenden oder Buchstaben farblich hervorheben.</a:t>
            </a:r>
          </a:p>
          <a:p>
            <a:pPr marL="342900" lvl="0" indent="-342900">
              <a:spcBef>
                <a:spcPts val="1200"/>
              </a:spcBef>
              <a:spcAft>
                <a:spcPts val="1200"/>
              </a:spcAft>
              <a:buFont typeface="Symbol" panose="05050102010706020507" pitchFamily="18" charset="2"/>
              <a:buChar char=""/>
            </a:pPr>
            <a:r>
              <a:rPr lang="de-DE" sz="2000" b="1" dirty="0">
                <a:effectLst/>
                <a:latin typeface="Open Sans" panose="020B0606030504020204" pitchFamily="34" charset="0"/>
                <a:ea typeface="Open Sans" panose="020B0606030504020204" pitchFamily="34" charset="0"/>
                <a:cs typeface="Open Sans" panose="020B0606030504020204" pitchFamily="34" charset="0"/>
              </a:rPr>
              <a:t>Schwieriger:</a:t>
            </a:r>
            <a:r>
              <a:rPr lang="de-DE" sz="2000" dirty="0">
                <a:effectLst/>
                <a:latin typeface="Open Sans" panose="020B0606030504020204" pitchFamily="34" charset="0"/>
                <a:ea typeface="Open Sans" panose="020B0606030504020204" pitchFamily="34" charset="0"/>
                <a:cs typeface="Open Sans" panose="020B0606030504020204" pitchFamily="34" charset="0"/>
              </a:rPr>
              <a:t> Längere Begriffe oder mehrere Schritte zum Entschlüsseln der Buchstaben.</a:t>
            </a:r>
          </a:p>
          <a:p>
            <a:pPr marL="342900" lvl="0" indent="-342900">
              <a:spcBef>
                <a:spcPts val="1200"/>
              </a:spcBef>
              <a:spcAft>
                <a:spcPts val="1200"/>
              </a:spcAft>
              <a:buFont typeface="Symbol" panose="05050102010706020507" pitchFamily="18" charset="2"/>
              <a:buChar char=""/>
            </a:pPr>
            <a:r>
              <a:rPr lang="de-DE" sz="2000" b="1" dirty="0">
                <a:effectLst/>
                <a:latin typeface="Open Sans" panose="020B0606030504020204" pitchFamily="34" charset="0"/>
                <a:ea typeface="Open Sans" panose="020B0606030504020204" pitchFamily="34" charset="0"/>
                <a:cs typeface="Open Sans" panose="020B0606030504020204" pitchFamily="34" charset="0"/>
              </a:rPr>
              <a:t>Alternative Variante:</a:t>
            </a:r>
            <a:r>
              <a:rPr lang="de-DE" sz="2000" dirty="0">
                <a:effectLst/>
                <a:latin typeface="Open Sans" panose="020B0606030504020204" pitchFamily="34" charset="0"/>
                <a:ea typeface="Open Sans" panose="020B0606030504020204" pitchFamily="34" charset="0"/>
                <a:cs typeface="Open Sans" panose="020B0606030504020204" pitchFamily="34" charset="0"/>
              </a:rPr>
              <a:t> Die Reihenfolge der Buchstaben ergibt sich aus einer separaten Logikaufgabe.</a:t>
            </a:r>
          </a:p>
        </p:txBody>
      </p:sp>
      <p:sp>
        <p:nvSpPr>
          <p:cNvPr id="16" name="TextBox 3">
            <a:extLst>
              <a:ext uri="{FF2B5EF4-FFF2-40B4-BE49-F238E27FC236}">
                <a16:creationId xmlns:a16="http://schemas.microsoft.com/office/drawing/2014/main" id="{B2FFD33F-8524-4A7F-A657-8353D7CF87E6}"/>
              </a:ext>
            </a:extLst>
          </p:cNvPr>
          <p:cNvSpPr txBox="1"/>
          <p:nvPr/>
        </p:nvSpPr>
        <p:spPr>
          <a:xfrm>
            <a:off x="8538237" y="7668750"/>
            <a:ext cx="9032256" cy="2291205"/>
          </a:xfrm>
          <a:prstGeom prst="rect">
            <a:avLst/>
          </a:prstGeom>
        </p:spPr>
        <p:txBody>
          <a:bodyPr wrap="square" lIns="0" tIns="0" rIns="0" bIns="0" rtlCol="0" anchor="t">
            <a:spAutoFit/>
          </a:bodyPr>
          <a:lstStyle/>
          <a:p>
            <a:pPr>
              <a:spcAft>
                <a:spcPts val="1000"/>
              </a:spcAft>
            </a:pPr>
            <a:r>
              <a:rPr lang="de-DE" sz="2000" b="1" kern="900" dirty="0">
                <a:effectLst/>
                <a:latin typeface="Open Sans" panose="020B0606030504020204" pitchFamily="34" charset="0"/>
                <a:ea typeface="Open Sans" panose="020B0606030504020204" pitchFamily="34" charset="0"/>
                <a:cs typeface="Open Sans" panose="020B0606030504020204" pitchFamily="34" charset="0"/>
              </a:rPr>
              <a:t>Notfall-Tipps für Spielleiter:</a:t>
            </a:r>
            <a:endParaRPr lang="de-DE" sz="2000" kern="900" dirty="0">
              <a:effectLst/>
              <a:latin typeface="Open Sans" panose="020B0606030504020204" pitchFamily="34" charset="0"/>
              <a:ea typeface="Open Sans" panose="020B0606030504020204" pitchFamily="34" charset="0"/>
              <a:cs typeface="Open Sans" panose="020B0606030504020204" pitchFamily="34" charset="0"/>
            </a:endParaRPr>
          </a:p>
          <a:p>
            <a:pPr marL="342900" lvl="0" indent="-342900">
              <a:lnSpc>
                <a:spcPct val="115000"/>
              </a:lnSpc>
              <a:spcBef>
                <a:spcPts val="1200"/>
              </a:spcBef>
              <a:spcAft>
                <a:spcPts val="1200"/>
              </a:spcAft>
              <a:buFont typeface="Symbol" panose="05050102010706020507" pitchFamily="18" charset="2"/>
              <a:buChar char=""/>
            </a:pPr>
            <a:r>
              <a:rPr lang="de-DE" sz="2000" dirty="0">
                <a:effectLst/>
                <a:latin typeface="Open Sans" panose="020B0606030504020204" pitchFamily="34" charset="0"/>
                <a:ea typeface="Open Sans" panose="020B0606030504020204" pitchFamily="34" charset="0"/>
                <a:cs typeface="Open Sans" panose="020B0606030504020204" pitchFamily="34" charset="0"/>
              </a:rPr>
              <a:t>Wenn das Team den Zusammenhang nicht erkennt, einen Hinweis auf die Quelle der Buchstaben geben (z. B. „Die Seitenzahlen sind wichtig“).</a:t>
            </a:r>
          </a:p>
          <a:p>
            <a:pPr marL="342900" lvl="0" indent="-342900">
              <a:lnSpc>
                <a:spcPct val="115000"/>
              </a:lnSpc>
              <a:spcBef>
                <a:spcPts val="1200"/>
              </a:spcBef>
              <a:spcAft>
                <a:spcPts val="1200"/>
              </a:spcAft>
              <a:buFont typeface="Symbol" panose="05050102010706020507" pitchFamily="18" charset="2"/>
              <a:buChar char=""/>
            </a:pPr>
            <a:r>
              <a:rPr lang="de-DE" sz="2000" dirty="0">
                <a:effectLst/>
                <a:latin typeface="Open Sans" panose="020B0606030504020204" pitchFamily="34" charset="0"/>
                <a:ea typeface="Open Sans" panose="020B0606030504020204" pitchFamily="34" charset="0"/>
                <a:cs typeface="Open Sans" panose="020B0606030504020204" pitchFamily="34" charset="0"/>
              </a:rPr>
              <a:t>Falls die Reihenfolge der Buchstaben unklar bleibt, kann ein Anfangsbuchstabe als Einstiegshilfe angeboten werden.</a:t>
            </a:r>
          </a:p>
        </p:txBody>
      </p:sp>
    </p:spTree>
    <p:extLst>
      <p:ext uri="{BB962C8B-B14F-4D97-AF65-F5344CB8AC3E}">
        <p14:creationId xmlns:p14="http://schemas.microsoft.com/office/powerpoint/2010/main" val="10239677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0AAE2">
            <a:alpha val="56000"/>
          </a:srgbClr>
        </a:solidFill>
        <a:effectLst/>
      </p:bgPr>
    </p:bg>
    <p:spTree>
      <p:nvGrpSpPr>
        <p:cNvPr id="1" name=""/>
        <p:cNvGrpSpPr/>
        <p:nvPr/>
      </p:nvGrpSpPr>
      <p:grpSpPr>
        <a:xfrm>
          <a:off x="0" y="0"/>
          <a:ext cx="0" cy="0"/>
          <a:chOff x="0" y="0"/>
          <a:chExt cx="0" cy="0"/>
        </a:xfrm>
      </p:grpSpPr>
      <p:sp>
        <p:nvSpPr>
          <p:cNvPr id="2" name="TextBox 2"/>
          <p:cNvSpPr txBox="1"/>
          <p:nvPr/>
        </p:nvSpPr>
        <p:spPr>
          <a:xfrm>
            <a:off x="6127670" y="3669827"/>
            <a:ext cx="6418182" cy="1060451"/>
          </a:xfrm>
          <a:prstGeom prst="rect">
            <a:avLst/>
          </a:prstGeom>
        </p:spPr>
        <p:txBody>
          <a:bodyPr wrap="square" lIns="0" tIns="0" rIns="0" bIns="0" rtlCol="0" anchor="t">
            <a:spAutoFit/>
          </a:bodyPr>
          <a:lstStyle/>
          <a:p>
            <a:pPr algn="l">
              <a:lnSpc>
                <a:spcPts val="8000"/>
              </a:lnSpc>
            </a:pPr>
            <a:r>
              <a:rPr lang="en-US" sz="8000" dirty="0">
                <a:solidFill>
                  <a:srgbClr val="000000"/>
                </a:solidFill>
                <a:latin typeface="Open Sans"/>
                <a:ea typeface="Open Sans"/>
                <a:cs typeface="Open Sans"/>
                <a:sym typeface="Open Sans"/>
              </a:rPr>
              <a:t>LOGIKRÄTSEL</a:t>
            </a:r>
          </a:p>
        </p:txBody>
      </p:sp>
      <p:sp>
        <p:nvSpPr>
          <p:cNvPr id="3" name="TextBox 3"/>
          <p:cNvSpPr txBox="1"/>
          <p:nvPr/>
        </p:nvSpPr>
        <p:spPr>
          <a:xfrm>
            <a:off x="16411635" y="280879"/>
            <a:ext cx="1831422" cy="502920"/>
          </a:xfrm>
          <a:prstGeom prst="rect">
            <a:avLst/>
          </a:prstGeom>
        </p:spPr>
        <p:txBody>
          <a:bodyPr lIns="0" tIns="0" rIns="0" bIns="0" rtlCol="0" anchor="t">
            <a:spAutoFit/>
          </a:bodyPr>
          <a:lstStyle/>
          <a:p>
            <a:pPr algn="l">
              <a:lnSpc>
                <a:spcPts val="3960"/>
              </a:lnSpc>
            </a:pPr>
            <a:r>
              <a:rPr lang="en-US" sz="3600" spc="179">
                <a:solidFill>
                  <a:srgbClr val="000000"/>
                </a:solidFill>
                <a:latin typeface="Open Sans"/>
                <a:ea typeface="Open Sans"/>
                <a:cs typeface="Open Sans"/>
                <a:sym typeface="Open Sans"/>
              </a:rPr>
              <a:t>MITTEL</a:t>
            </a:r>
          </a:p>
        </p:txBody>
      </p:sp>
      <p:grpSp>
        <p:nvGrpSpPr>
          <p:cNvPr id="4" name="Gruppieren 3">
            <a:extLst>
              <a:ext uri="{FF2B5EF4-FFF2-40B4-BE49-F238E27FC236}">
                <a16:creationId xmlns:a16="http://schemas.microsoft.com/office/drawing/2014/main" id="{A2D2FA46-E7D9-427F-9119-AA331A9A4D25}"/>
              </a:ext>
            </a:extLst>
          </p:cNvPr>
          <p:cNvGrpSpPr/>
          <p:nvPr/>
        </p:nvGrpSpPr>
        <p:grpSpPr>
          <a:xfrm>
            <a:off x="7347522" y="5143500"/>
            <a:ext cx="3592955" cy="2201071"/>
            <a:chOff x="6901543" y="5152159"/>
            <a:chExt cx="4484916" cy="2747493"/>
          </a:xfrm>
        </p:grpSpPr>
        <p:pic>
          <p:nvPicPr>
            <p:cNvPr id="5" name="Picture 5">
              <a:extLst>
                <a:ext uri="{FF2B5EF4-FFF2-40B4-BE49-F238E27FC236}">
                  <a16:creationId xmlns:a16="http://schemas.microsoft.com/office/drawing/2014/main" id="{EC715BCF-76F3-41F9-99C4-4E78BADC6542}"/>
                </a:ext>
              </a:extLst>
            </p:cNvPr>
            <p:cNvPicPr>
              <a:picLocks noChangeAspect="1"/>
            </p:cNvPicPr>
            <p:nvPr/>
          </p:nvPicPr>
          <p:blipFill>
            <a:blip r:embed="rId2"/>
            <a:stretch>
              <a:fillRect/>
            </a:stretch>
          </p:blipFill>
          <p:spPr>
            <a:xfrm>
              <a:off x="7767204" y="5152159"/>
              <a:ext cx="2743200" cy="2747493"/>
            </a:xfrm>
            <a:prstGeom prst="rect">
              <a:avLst/>
            </a:prstGeom>
          </p:spPr>
        </p:pic>
        <p:pic>
          <p:nvPicPr>
            <p:cNvPr id="6" name="Picture 1">
              <a:extLst>
                <a:ext uri="{FF2B5EF4-FFF2-40B4-BE49-F238E27FC236}">
                  <a16:creationId xmlns:a16="http://schemas.microsoft.com/office/drawing/2014/main" id="{A2296687-2B52-4565-BD24-1532DC9F9F99}"/>
                </a:ext>
              </a:extLst>
            </p:cNvPr>
            <p:cNvPicPr>
              <a:picLocks noChangeAspect="1"/>
            </p:cNvPicPr>
            <p:nvPr/>
          </p:nvPicPr>
          <p:blipFill>
            <a:blip r:embed="rId3"/>
            <a:stretch>
              <a:fillRect/>
            </a:stretch>
          </p:blipFill>
          <p:spPr>
            <a:xfrm>
              <a:off x="10510157" y="7549242"/>
              <a:ext cx="876302" cy="332016"/>
            </a:xfrm>
            <a:prstGeom prst="rect">
              <a:avLst/>
            </a:prstGeom>
          </p:spPr>
        </p:pic>
        <p:pic>
          <p:nvPicPr>
            <p:cNvPr id="7" name="Picture 6">
              <a:extLst>
                <a:ext uri="{FF2B5EF4-FFF2-40B4-BE49-F238E27FC236}">
                  <a16:creationId xmlns:a16="http://schemas.microsoft.com/office/drawing/2014/main" id="{6A939745-A11F-42F9-9533-024668C472B6}"/>
                </a:ext>
              </a:extLst>
            </p:cNvPr>
            <p:cNvPicPr>
              <a:picLocks noChangeAspect="1"/>
            </p:cNvPicPr>
            <p:nvPr/>
          </p:nvPicPr>
          <p:blipFill>
            <a:blip r:embed="rId3"/>
            <a:stretch>
              <a:fillRect/>
            </a:stretch>
          </p:blipFill>
          <p:spPr>
            <a:xfrm>
              <a:off x="6901543" y="5589813"/>
              <a:ext cx="876302" cy="332016"/>
            </a:xfrm>
            <a:prstGeom prst="rect">
              <a:avLst/>
            </a:prstGeom>
          </p:spPr>
        </p:pic>
      </p:grpSp>
    </p:spTree>
    <p:extLst>
      <p:ext uri="{BB962C8B-B14F-4D97-AF65-F5344CB8AC3E}">
        <p14:creationId xmlns:p14="http://schemas.microsoft.com/office/powerpoint/2010/main" val="30600188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a:extLst>
              <a:ext uri="{FF2B5EF4-FFF2-40B4-BE49-F238E27FC236}">
                <a16:creationId xmlns:a16="http://schemas.microsoft.com/office/drawing/2014/main" id="{04E1DEFE-5B5F-4AB0-9E00-E68FDF5A6A88}"/>
              </a:ext>
            </a:extLst>
          </p:cNvPr>
          <p:cNvPicPr/>
          <p:nvPr/>
        </p:nvPicPr>
        <p:blipFill rotWithShape="1">
          <a:blip r:embed="rId3">
            <a:extLst>
              <a:ext uri="{28A0092B-C50C-407E-A947-70E740481C1C}">
                <a14:useLocalDpi xmlns:a14="http://schemas.microsoft.com/office/drawing/2010/main" val="0"/>
              </a:ext>
            </a:extLst>
          </a:blip>
          <a:srcRect t="15917" b="65609"/>
          <a:stretch/>
        </p:blipFill>
        <p:spPr bwMode="auto">
          <a:xfrm>
            <a:off x="0" y="-152400"/>
            <a:ext cx="18288000" cy="2438400"/>
          </a:xfrm>
          <a:prstGeom prst="rect">
            <a:avLst/>
          </a:prstGeom>
          <a:ln>
            <a:noFill/>
          </a:ln>
          <a:extLst>
            <a:ext uri="{53640926-AAD7-44D8-BBD7-CCE9431645EC}">
              <a14:shadowObscured xmlns:a14="http://schemas.microsoft.com/office/drawing/2010/main"/>
            </a:ext>
          </a:extLst>
        </p:spPr>
      </p:pic>
      <p:pic>
        <p:nvPicPr>
          <p:cNvPr id="2055" name="Grafik 23">
            <a:extLst>
              <a:ext uri="{FF2B5EF4-FFF2-40B4-BE49-F238E27FC236}">
                <a16:creationId xmlns:a16="http://schemas.microsoft.com/office/drawing/2014/main" id="{12B8133B-EDFC-4550-9DE2-6FE51DD0418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655515" y="8416485"/>
            <a:ext cx="767557" cy="767557"/>
          </a:xfrm>
          <a:prstGeom prst="rect">
            <a:avLst/>
          </a:prstGeom>
          <a:noFill/>
          <a:extLst>
            <a:ext uri="{909E8E84-426E-40DD-AFC4-6F175D3DCCD1}">
              <a14:hiddenFill xmlns:a14="http://schemas.microsoft.com/office/drawing/2010/main">
                <a:solidFill>
                  <a:srgbClr val="FFFFFF"/>
                </a:solidFill>
              </a14:hiddenFill>
            </a:ext>
          </a:extLst>
        </p:spPr>
      </p:pic>
      <p:pic>
        <p:nvPicPr>
          <p:cNvPr id="2056" name="Grafik 24">
            <a:extLst>
              <a:ext uri="{FF2B5EF4-FFF2-40B4-BE49-F238E27FC236}">
                <a16:creationId xmlns:a16="http://schemas.microsoft.com/office/drawing/2014/main" id="{E8EC3B91-D169-43FC-AEC7-A1D808AFFDE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445045" y="8416485"/>
            <a:ext cx="767559" cy="767559"/>
          </a:xfrm>
          <a:prstGeom prst="rect">
            <a:avLst/>
          </a:prstGeom>
          <a:noFill/>
          <a:extLst>
            <a:ext uri="{909E8E84-426E-40DD-AFC4-6F175D3DCCD1}">
              <a14:hiddenFill xmlns:a14="http://schemas.microsoft.com/office/drawing/2010/main">
                <a:solidFill>
                  <a:srgbClr val="FFFFFF"/>
                </a:solidFill>
              </a14:hiddenFill>
            </a:ext>
          </a:extLst>
        </p:spPr>
      </p:pic>
      <p:sp>
        <p:nvSpPr>
          <p:cNvPr id="7" name="Textfeld 2">
            <a:extLst>
              <a:ext uri="{FF2B5EF4-FFF2-40B4-BE49-F238E27FC236}">
                <a16:creationId xmlns:a16="http://schemas.microsoft.com/office/drawing/2014/main" id="{762946CD-8503-4C04-AEF1-3A44F8D6E806}"/>
              </a:ext>
            </a:extLst>
          </p:cNvPr>
          <p:cNvSpPr txBox="1">
            <a:spLocks noChangeArrowheads="1"/>
          </p:cNvSpPr>
          <p:nvPr/>
        </p:nvSpPr>
        <p:spPr bwMode="auto">
          <a:xfrm>
            <a:off x="13374209" y="8477807"/>
            <a:ext cx="4142705" cy="706235"/>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de-DE" b="0" i="0" u="none" strike="noStrike" cap="none" normalizeH="0" baseline="0" dirty="0">
                <a:ln>
                  <a:noFill/>
                </a:ln>
                <a:solidFill>
                  <a:schemeClr val="tx1"/>
                </a:solidFill>
                <a:effectLst/>
                <a:latin typeface="Trade Gothic LT Std" panose="00000500000000000000" pitchFamily="50" charset="0"/>
                <a:ea typeface="Calibri" panose="020F0502020204030204" pitchFamily="34" charset="0"/>
                <a:cs typeface="Times New Roman" panose="02020603050405020304" pitchFamily="18" charset="0"/>
              </a:rPr>
              <a:t>This work is licensed under a CC BY 4.0 International Licence</a:t>
            </a:r>
            <a:endParaRPr kumimoji="0" lang="en-GB" altLang="de-DE" b="0" i="0" u="none" strike="noStrike" cap="none" normalizeH="0" baseline="0" dirty="0">
              <a:ln>
                <a:noFill/>
              </a:ln>
              <a:solidFill>
                <a:schemeClr val="tx1"/>
              </a:solidFill>
              <a:effectLst/>
              <a:latin typeface="Arial" panose="020B0604020202020204" pitchFamily="34" charset="0"/>
            </a:endParaRPr>
          </a:p>
        </p:txBody>
      </p:sp>
      <p:sp>
        <p:nvSpPr>
          <p:cNvPr id="8" name="Rectangle 10">
            <a:extLst>
              <a:ext uri="{FF2B5EF4-FFF2-40B4-BE49-F238E27FC236}">
                <a16:creationId xmlns:a16="http://schemas.microsoft.com/office/drawing/2014/main" id="{83DDA593-A7FF-408D-B5D4-4E87E51B51E0}"/>
              </a:ext>
            </a:extLst>
          </p:cNvPr>
          <p:cNvSpPr>
            <a:spLocks noChangeArrowheads="1"/>
          </p:cNvSpPr>
          <p:nvPr/>
        </p:nvSpPr>
        <p:spPr bwMode="auto">
          <a:xfrm>
            <a:off x="1232614" y="4492386"/>
            <a:ext cx="6785832" cy="30162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50000"/>
              </a:lnSpc>
              <a:spcBef>
                <a:spcPct val="0"/>
              </a:spcBef>
              <a:spcAft>
                <a:spcPct val="0"/>
              </a:spcAft>
              <a:buClrTx/>
              <a:buSzTx/>
              <a:buFontTx/>
              <a:buNone/>
              <a:tabLst/>
            </a:pPr>
            <a:r>
              <a:rPr kumimoji="0" lang="de-DE" altLang="de-DE" sz="2000" b="1" i="0" u="none" strike="noStrike" cap="none" normalizeH="0" baseline="0" dirty="0">
                <a:ln>
                  <a:noFill/>
                </a:ln>
                <a:solidFill>
                  <a:schemeClr val="tx1"/>
                </a:solidFill>
                <a:effectLst/>
                <a:latin typeface="Trade Gothic LT Std" panose="00000500000000000000" pitchFamily="50" charset="0"/>
                <a:ea typeface="Times New Roman" panose="02020603050405020304" pitchFamily="18" charset="0"/>
              </a:rPr>
              <a:t>IMPRESSUM</a:t>
            </a:r>
            <a:endParaRPr kumimoji="0" lang="de-DE" altLang="de-DE" sz="2000" b="0" i="0" u="none" strike="noStrike" cap="none" normalizeH="0" baseline="0" dirty="0">
              <a:ln>
                <a:noFill/>
              </a:ln>
              <a:solidFill>
                <a:schemeClr val="tx1"/>
              </a:solidFill>
              <a:effectLst/>
            </a:endParaRPr>
          </a:p>
          <a:p>
            <a:pPr marL="0" marR="0" lvl="0" indent="0" algn="l" defTabSz="914400" rtl="0" eaLnBrk="0" fontAlgn="base" latinLnBrk="0" hangingPunct="0">
              <a:lnSpc>
                <a:spcPct val="150000"/>
              </a:lnSpc>
              <a:spcBef>
                <a:spcPct val="0"/>
              </a:spcBef>
              <a:spcAft>
                <a:spcPct val="0"/>
              </a:spcAft>
              <a:buClrTx/>
              <a:buSzTx/>
              <a:buFontTx/>
              <a:buNone/>
              <a:tabLst/>
            </a:pPr>
            <a:r>
              <a:rPr kumimoji="0" lang="de-DE" altLang="de-DE" sz="2000" b="0" i="0" u="none" strike="noStrike" cap="none" normalizeH="0" baseline="0" dirty="0">
                <a:ln>
                  <a:noFill/>
                </a:ln>
                <a:solidFill>
                  <a:schemeClr val="tx1"/>
                </a:solidFill>
                <a:effectLst/>
                <a:latin typeface="Trade Gothic LT Std" panose="00000500000000000000" pitchFamily="50" charset="0"/>
                <a:ea typeface="Times New Roman" panose="02020603050405020304" pitchFamily="18" charset="0"/>
              </a:rPr>
              <a:t>Museum für Naturkunde Berlin</a:t>
            </a:r>
            <a:endParaRPr kumimoji="0" lang="de-DE" altLang="de-DE" sz="2000" b="0" i="0" u="none" strike="noStrike" cap="none" normalizeH="0" baseline="0" dirty="0">
              <a:ln>
                <a:noFill/>
              </a:ln>
              <a:solidFill>
                <a:schemeClr val="tx1"/>
              </a:solidFill>
              <a:effectLst/>
            </a:endParaRPr>
          </a:p>
          <a:p>
            <a:pPr marL="0" marR="0" lvl="0" indent="0" algn="l" defTabSz="914400" rtl="0" eaLnBrk="0" fontAlgn="base" latinLnBrk="0" hangingPunct="0">
              <a:lnSpc>
                <a:spcPct val="150000"/>
              </a:lnSpc>
              <a:spcBef>
                <a:spcPct val="0"/>
              </a:spcBef>
              <a:spcAft>
                <a:spcPct val="0"/>
              </a:spcAft>
              <a:buClrTx/>
              <a:buSzTx/>
              <a:buFontTx/>
              <a:buNone/>
              <a:tabLst/>
            </a:pPr>
            <a:r>
              <a:rPr kumimoji="0" lang="de-DE" altLang="de-DE" sz="2000" b="0" i="0" u="none" strike="noStrike" cap="none" normalizeH="0" baseline="0" dirty="0">
                <a:ln>
                  <a:noFill/>
                </a:ln>
                <a:solidFill>
                  <a:schemeClr val="tx1"/>
                </a:solidFill>
                <a:effectLst/>
                <a:latin typeface="Trade Gothic LT Std" panose="00000500000000000000" pitchFamily="50" charset="0"/>
                <a:ea typeface="Times New Roman" panose="02020603050405020304" pitchFamily="18" charset="0"/>
              </a:rPr>
              <a:t>Leibniz-Institut für Evolutions- und Biodiversitätsforschung</a:t>
            </a:r>
            <a:endParaRPr kumimoji="0" lang="de-DE" altLang="de-DE" sz="2000" b="0" i="0" u="none" strike="noStrike" cap="none" normalizeH="0" baseline="0" dirty="0">
              <a:ln>
                <a:noFill/>
              </a:ln>
              <a:solidFill>
                <a:schemeClr val="tx1"/>
              </a:solidFill>
              <a:effectLst/>
            </a:endParaRPr>
          </a:p>
          <a:p>
            <a:pPr marL="0" marR="0" lvl="0" indent="0" algn="l" defTabSz="914400" rtl="0" eaLnBrk="0" fontAlgn="base" latinLnBrk="0" hangingPunct="0">
              <a:lnSpc>
                <a:spcPct val="150000"/>
              </a:lnSpc>
              <a:spcBef>
                <a:spcPct val="0"/>
              </a:spcBef>
              <a:spcAft>
                <a:spcPct val="0"/>
              </a:spcAft>
              <a:buClrTx/>
              <a:buSzTx/>
              <a:buFontTx/>
              <a:buNone/>
              <a:tabLst/>
            </a:pPr>
            <a:r>
              <a:rPr kumimoji="0" lang="de-DE" altLang="de-DE" sz="2000" b="0" i="0" u="none" strike="noStrike" cap="none" normalizeH="0" baseline="0" dirty="0">
                <a:ln>
                  <a:noFill/>
                </a:ln>
                <a:solidFill>
                  <a:schemeClr val="tx1"/>
                </a:solidFill>
                <a:effectLst/>
                <a:latin typeface="Trade Gothic LT Std" panose="00000500000000000000" pitchFamily="50" charset="0"/>
                <a:ea typeface="Times New Roman" panose="02020603050405020304" pitchFamily="18" charset="0"/>
              </a:rPr>
              <a:t>Invalidenstraße 43, 10115 Berlin	</a:t>
            </a:r>
          </a:p>
          <a:p>
            <a:pPr eaLnBrk="0" fontAlgn="base" hangingPunct="0">
              <a:lnSpc>
                <a:spcPct val="150000"/>
              </a:lnSpc>
              <a:spcBef>
                <a:spcPct val="0"/>
              </a:spcBef>
              <a:spcAft>
                <a:spcPct val="0"/>
              </a:spcAft>
            </a:pPr>
            <a:r>
              <a:rPr kumimoji="0" lang="de-DE" altLang="de-DE" sz="2000" b="0" i="0" u="none" strike="noStrike" cap="none" normalizeH="0" baseline="0" dirty="0">
                <a:ln>
                  <a:noFill/>
                </a:ln>
                <a:solidFill>
                  <a:schemeClr val="tx1"/>
                </a:solidFill>
                <a:effectLst/>
                <a:latin typeface="Trade Gothic LT Std" panose="00000500000000000000" pitchFamily="50" charset="0"/>
                <a:ea typeface="Times New Roman" panose="02020603050405020304" pitchFamily="18" charset="0"/>
              </a:rPr>
              <a:t>www.museumfuernaturkunde.berlin</a:t>
            </a:r>
            <a:endParaRPr kumimoji="0" lang="de-DE" altLang="de-DE" sz="2000" b="0" i="0" u="none" strike="noStrike" cap="none" normalizeH="0" baseline="0" dirty="0">
              <a:ln>
                <a:noFill/>
              </a:ln>
              <a:solidFill>
                <a:schemeClr val="tx1"/>
              </a:solidFill>
              <a:effectLst/>
              <a:latin typeface="Trade Gothic LT Std" panose="00000500000000000000" pitchFamily="50"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2000" b="0" i="0" u="none" strike="noStrike" cap="none" normalizeH="0" baseline="0" dirty="0">
                <a:ln>
                  <a:noFill/>
                </a:ln>
                <a:solidFill>
                  <a:schemeClr val="tx1"/>
                </a:solidFill>
                <a:effectLst/>
                <a:latin typeface="Trade Gothic LT Std" panose="00000500000000000000" pitchFamily="50" charset="0"/>
                <a:ea typeface="Times New Roman" panose="02020603050405020304" pitchFamily="18" charset="0"/>
              </a:rPr>
              <a:t>			      </a:t>
            </a:r>
            <a:endParaRPr kumimoji="0" lang="de-DE" altLang="de-DE" sz="2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de-DE" altLang="de-DE" sz="2000" b="0" i="0" u="none" strike="noStrike" cap="none" normalizeH="0" baseline="0" dirty="0">
              <a:ln>
                <a:noFill/>
              </a:ln>
              <a:solidFill>
                <a:schemeClr val="tx1"/>
              </a:solidFill>
              <a:effectLst/>
              <a:latin typeface="Arial" panose="020B0604020202020204" pitchFamily="34" charset="0"/>
            </a:endParaRPr>
          </a:p>
        </p:txBody>
      </p:sp>
      <p:sp>
        <p:nvSpPr>
          <p:cNvPr id="9" name="Rectangle 12">
            <a:extLst>
              <a:ext uri="{FF2B5EF4-FFF2-40B4-BE49-F238E27FC236}">
                <a16:creationId xmlns:a16="http://schemas.microsoft.com/office/drawing/2014/main" id="{9D2BA470-1E44-4000-8E31-171612BA9A07}"/>
              </a:ext>
            </a:extLst>
          </p:cNvPr>
          <p:cNvSpPr>
            <a:spLocks noChangeArrowheads="1"/>
          </p:cNvSpPr>
          <p:nvPr/>
        </p:nvSpPr>
        <p:spPr bwMode="auto">
          <a:xfrm>
            <a:off x="1210641" y="6996224"/>
            <a:ext cx="6647974" cy="14202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50000"/>
              </a:lnSpc>
              <a:spcBef>
                <a:spcPct val="0"/>
              </a:spcBef>
              <a:spcAft>
                <a:spcPct val="0"/>
              </a:spcAft>
              <a:buClrTx/>
              <a:buSzTx/>
              <a:buFontTx/>
              <a:buNone/>
              <a:tabLst/>
            </a:pPr>
            <a:endParaRPr kumimoji="0" lang="de-DE" altLang="de-DE" sz="2000" b="0" i="0" u="none" strike="noStrike" cap="none" normalizeH="0" baseline="0" dirty="0">
              <a:ln>
                <a:noFill/>
              </a:ln>
              <a:solidFill>
                <a:schemeClr val="tx1"/>
              </a:solidFill>
              <a:effectLst/>
              <a:latin typeface="Trade Gothic LT Std" panose="00000500000000000000" pitchFamily="50" charset="0"/>
              <a:ea typeface="Times New Roman" panose="02020603050405020304" pitchFamily="18" charset="0"/>
            </a:endParaRPr>
          </a:p>
          <a:p>
            <a:pPr marL="0" marR="0" lvl="0" indent="0" algn="l" defTabSz="914400" rtl="0" eaLnBrk="0" fontAlgn="base" latinLnBrk="0" hangingPunct="0">
              <a:lnSpc>
                <a:spcPct val="150000"/>
              </a:lnSpc>
              <a:spcBef>
                <a:spcPct val="0"/>
              </a:spcBef>
              <a:spcAft>
                <a:spcPct val="0"/>
              </a:spcAft>
              <a:buClrTx/>
              <a:buSzTx/>
              <a:buFontTx/>
              <a:buNone/>
              <a:tabLst/>
            </a:pPr>
            <a:r>
              <a:rPr kumimoji="0" lang="de-DE" altLang="de-DE" sz="2000" b="0" i="0" u="none" strike="noStrike" cap="none" normalizeH="0" baseline="0" dirty="0">
                <a:ln>
                  <a:noFill/>
                </a:ln>
                <a:solidFill>
                  <a:schemeClr val="tx1"/>
                </a:solidFill>
                <a:effectLst/>
                <a:latin typeface="Trade Gothic LT Std" panose="00000500000000000000" pitchFamily="50" charset="0"/>
                <a:ea typeface="Times New Roman" panose="02020603050405020304" pitchFamily="18" charset="0"/>
              </a:rPr>
              <a:t>Autorinnen: Stefanie </a:t>
            </a:r>
            <a:r>
              <a:rPr kumimoji="0" lang="de-DE" altLang="de-DE" sz="2000" b="0" i="0" u="none" strike="noStrike" cap="none" normalizeH="0" baseline="0" dirty="0" err="1">
                <a:ln>
                  <a:noFill/>
                </a:ln>
                <a:solidFill>
                  <a:schemeClr val="tx1"/>
                </a:solidFill>
                <a:effectLst/>
                <a:latin typeface="Trade Gothic LT Std" panose="00000500000000000000" pitchFamily="50" charset="0"/>
                <a:ea typeface="Times New Roman" panose="02020603050405020304" pitchFamily="18" charset="0"/>
              </a:rPr>
              <a:t>Paß</a:t>
            </a:r>
            <a:r>
              <a:rPr kumimoji="0" lang="de-DE" altLang="de-DE" sz="2000" b="0" i="0" u="none" strike="noStrike" cap="none" normalizeH="0" baseline="0" dirty="0">
                <a:ln>
                  <a:noFill/>
                </a:ln>
                <a:solidFill>
                  <a:schemeClr val="tx1"/>
                </a:solidFill>
                <a:effectLst/>
                <a:latin typeface="Trade Gothic LT Std" panose="00000500000000000000" pitchFamily="50" charset="0"/>
                <a:ea typeface="Times New Roman" panose="02020603050405020304" pitchFamily="18" charset="0"/>
              </a:rPr>
              <a:t> &amp; Clara Schindler		</a:t>
            </a:r>
            <a:endParaRPr kumimoji="0" lang="de-DE" altLang="de-DE" sz="2000" b="0" i="0" u="none" strike="noStrike" cap="none" normalizeH="0" baseline="0" dirty="0">
              <a:ln>
                <a:noFill/>
              </a:ln>
              <a:solidFill>
                <a:schemeClr val="tx1"/>
              </a:solidFill>
              <a:effectLst/>
              <a:latin typeface="Trade Gothic LT Std" panose="00000500000000000000" pitchFamily="50" charset="0"/>
            </a:endParaRPr>
          </a:p>
          <a:p>
            <a:pPr marL="0" marR="0" lvl="0" indent="0" algn="l" defTabSz="914400" rtl="0" eaLnBrk="0" fontAlgn="base" latinLnBrk="0" hangingPunct="0">
              <a:lnSpc>
                <a:spcPct val="150000"/>
              </a:lnSpc>
              <a:spcBef>
                <a:spcPct val="0"/>
              </a:spcBef>
              <a:spcAft>
                <a:spcPct val="0"/>
              </a:spcAft>
              <a:buClrTx/>
              <a:buSzTx/>
              <a:buFontTx/>
              <a:buNone/>
              <a:tabLst/>
            </a:pPr>
            <a:r>
              <a:rPr kumimoji="0" lang="de-DE" altLang="de-DE" sz="2000" b="0" i="0" u="none" strike="noStrike" cap="none" normalizeH="0" baseline="0" dirty="0">
                <a:ln>
                  <a:noFill/>
                </a:ln>
                <a:solidFill>
                  <a:schemeClr val="tx1"/>
                </a:solidFill>
                <a:effectLst/>
                <a:latin typeface="Trade Gothic LT Std" panose="00000500000000000000" pitchFamily="50" charset="0"/>
                <a:ea typeface="Times New Roman" panose="02020603050405020304" pitchFamily="18" charset="0"/>
              </a:rPr>
              <a:t>Übersetzung: </a:t>
            </a:r>
            <a:r>
              <a:rPr kumimoji="0" lang="de-DE" altLang="de-DE" sz="2000" b="0" i="0" u="none" strike="noStrike" cap="none" normalizeH="0" baseline="0" dirty="0" err="1">
                <a:ln>
                  <a:noFill/>
                </a:ln>
                <a:solidFill>
                  <a:schemeClr val="tx1"/>
                </a:solidFill>
                <a:effectLst/>
                <a:latin typeface="Trade Gothic LT Std" panose="00000500000000000000" pitchFamily="50" charset="0"/>
                <a:ea typeface="Times New Roman" panose="02020603050405020304" pitchFamily="18" charset="0"/>
              </a:rPr>
              <a:t>Rhian</a:t>
            </a:r>
            <a:r>
              <a:rPr kumimoji="0" lang="de-DE" altLang="de-DE" sz="2000" b="0" i="0" u="none" strike="noStrike" cap="none" normalizeH="0" baseline="0" dirty="0">
                <a:ln>
                  <a:noFill/>
                </a:ln>
                <a:solidFill>
                  <a:schemeClr val="tx1"/>
                </a:solidFill>
                <a:effectLst/>
                <a:latin typeface="Trade Gothic LT Std" panose="00000500000000000000" pitchFamily="50" charset="0"/>
                <a:ea typeface="Times New Roman" panose="02020603050405020304" pitchFamily="18" charset="0"/>
              </a:rPr>
              <a:t> </a:t>
            </a:r>
            <a:r>
              <a:rPr kumimoji="0" lang="de-DE" altLang="de-DE" sz="2000" b="0" i="0" u="none" strike="noStrike" cap="none" normalizeH="0" baseline="0" dirty="0" err="1">
                <a:ln>
                  <a:noFill/>
                </a:ln>
                <a:solidFill>
                  <a:schemeClr val="tx1"/>
                </a:solidFill>
                <a:effectLst/>
                <a:latin typeface="Trade Gothic LT Std" panose="00000500000000000000" pitchFamily="50" charset="0"/>
                <a:ea typeface="Times New Roman" panose="02020603050405020304" pitchFamily="18" charset="0"/>
              </a:rPr>
              <a:t>Greatbanks</a:t>
            </a:r>
            <a:r>
              <a:rPr kumimoji="0" lang="de-DE" altLang="de-DE" sz="2000" b="0" i="0" u="none" strike="noStrike" cap="none" normalizeH="0" baseline="0" dirty="0">
                <a:ln>
                  <a:noFill/>
                </a:ln>
                <a:solidFill>
                  <a:schemeClr val="tx1"/>
                </a:solidFill>
                <a:effectLst/>
                <a:latin typeface="Trade Gothic LT Std" panose="00000500000000000000" pitchFamily="50" charset="0"/>
                <a:ea typeface="Times New Roman" panose="02020603050405020304" pitchFamily="18" charset="0"/>
              </a:rPr>
              <a:t>				</a:t>
            </a:r>
            <a:endParaRPr kumimoji="0" lang="de-DE" altLang="de-DE" sz="2000" b="0" i="0" u="none" strike="noStrike" cap="none" normalizeH="0" baseline="0" dirty="0">
              <a:ln>
                <a:noFill/>
              </a:ln>
              <a:solidFill>
                <a:schemeClr val="tx1"/>
              </a:solidFill>
              <a:effectLst/>
              <a:latin typeface="Arial" panose="020B0604020202020204" pitchFamily="34" charset="0"/>
            </a:endParaRPr>
          </a:p>
        </p:txBody>
      </p:sp>
      <p:pic>
        <p:nvPicPr>
          <p:cNvPr id="14" name="Grafik 13">
            <a:extLst>
              <a:ext uri="{FF2B5EF4-FFF2-40B4-BE49-F238E27FC236}">
                <a16:creationId xmlns:a16="http://schemas.microsoft.com/office/drawing/2014/main" id="{BD625002-670F-4E28-9A26-3729E5D8B6C7}"/>
              </a:ext>
            </a:extLst>
          </p:cNvPr>
          <p:cNvPicPr/>
          <p:nvPr/>
        </p:nvPicPr>
        <p:blipFill>
          <a:blip r:embed="rId6">
            <a:extLst>
              <a:ext uri="{28A0092B-C50C-407E-A947-70E740481C1C}">
                <a14:useLocalDpi xmlns:a14="http://schemas.microsoft.com/office/drawing/2010/main" val="0"/>
              </a:ext>
            </a:extLst>
          </a:blip>
          <a:stretch>
            <a:fillRect/>
          </a:stretch>
        </p:blipFill>
        <p:spPr>
          <a:xfrm>
            <a:off x="11292841" y="3451005"/>
            <a:ext cx="5328340" cy="3800475"/>
          </a:xfrm>
          <a:prstGeom prst="rect">
            <a:avLst/>
          </a:prstGeom>
        </p:spPr>
      </p:pic>
      <p:sp>
        <p:nvSpPr>
          <p:cNvPr id="12" name="Textfeld 11">
            <a:extLst>
              <a:ext uri="{FF2B5EF4-FFF2-40B4-BE49-F238E27FC236}">
                <a16:creationId xmlns:a16="http://schemas.microsoft.com/office/drawing/2014/main" id="{F5584255-EAED-476D-A556-947328D91B93}"/>
              </a:ext>
            </a:extLst>
          </p:cNvPr>
          <p:cNvSpPr txBox="1"/>
          <p:nvPr/>
        </p:nvSpPr>
        <p:spPr>
          <a:xfrm>
            <a:off x="1210641" y="8830924"/>
            <a:ext cx="9144000" cy="400110"/>
          </a:xfrm>
          <a:prstGeom prst="rect">
            <a:avLst/>
          </a:prstGeom>
          <a:noFill/>
        </p:spPr>
        <p:txBody>
          <a:bodyPr wrap="square">
            <a:spAutoFit/>
          </a:bodyPr>
          <a:lstStyle/>
          <a:p>
            <a:r>
              <a:rPr lang="de-DE" sz="2000" dirty="0">
                <a:latin typeface="Trade Gothic LT Std" panose="00000500000000000000" pitchFamily="50" charset="0"/>
              </a:rPr>
              <a:t>DOI: </a:t>
            </a:r>
            <a:r>
              <a:rPr lang="de-DE" sz="2000" dirty="0">
                <a:latin typeface="Trade Gothic LT Std" panose="00000500000000000000" pitchFamily="50" charset="0"/>
                <a:hlinkClick r:id="rId7"/>
              </a:rPr>
              <a:t>10.7479/4z3g-fy66</a:t>
            </a:r>
            <a:endParaRPr lang="de-DE" sz="2000" dirty="0">
              <a:latin typeface="Trade Gothic LT Std" panose="00000500000000000000" pitchFamily="50" charset="0"/>
            </a:endParaRPr>
          </a:p>
        </p:txBody>
      </p:sp>
    </p:spTree>
    <p:extLst>
      <p:ext uri="{BB962C8B-B14F-4D97-AF65-F5344CB8AC3E}">
        <p14:creationId xmlns:p14="http://schemas.microsoft.com/office/powerpoint/2010/main" val="214013537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6219785C-CBB9-D2EB-8F1C-71BE5E7001B1}"/>
              </a:ext>
            </a:extLst>
          </p:cNvPr>
          <p:cNvSpPr/>
          <p:nvPr/>
        </p:nvSpPr>
        <p:spPr>
          <a:xfrm>
            <a:off x="0" y="3590"/>
            <a:ext cx="18284419" cy="2110841"/>
          </a:xfrm>
          <a:prstGeom prst="rect">
            <a:avLst/>
          </a:prstGeom>
          <a:solidFill>
            <a:srgbClr val="F0AAE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2"/>
          <p:cNvSpPr txBox="1"/>
          <p:nvPr/>
        </p:nvSpPr>
        <p:spPr>
          <a:xfrm>
            <a:off x="580525" y="821899"/>
            <a:ext cx="14120213" cy="829201"/>
          </a:xfrm>
          <a:prstGeom prst="rect">
            <a:avLst/>
          </a:prstGeom>
        </p:spPr>
        <p:txBody>
          <a:bodyPr wrap="square" lIns="0" tIns="0" rIns="0" bIns="0" rtlCol="0" anchor="t">
            <a:spAutoFit/>
          </a:bodyPr>
          <a:lstStyle/>
          <a:p>
            <a:pPr>
              <a:lnSpc>
                <a:spcPct val="115000"/>
              </a:lnSpc>
              <a:spcAft>
                <a:spcPts val="1000"/>
              </a:spcAft>
            </a:pPr>
            <a:r>
              <a:rPr lang="de-DE" sz="5000" spc="250" dirty="0">
                <a:solidFill>
                  <a:srgbClr val="000000"/>
                </a:solidFill>
                <a:latin typeface="Open Sans"/>
                <a:ea typeface="Open Sans"/>
                <a:cs typeface="Open Sans"/>
              </a:rPr>
              <a:t>LABYRINTHRÄTSEL</a:t>
            </a:r>
          </a:p>
        </p:txBody>
      </p:sp>
      <p:sp>
        <p:nvSpPr>
          <p:cNvPr id="3" name="TextBox 3"/>
          <p:cNvSpPr txBox="1"/>
          <p:nvPr/>
        </p:nvSpPr>
        <p:spPr>
          <a:xfrm>
            <a:off x="717507" y="5325384"/>
            <a:ext cx="6731648" cy="4686732"/>
          </a:xfrm>
          <a:prstGeom prst="rect">
            <a:avLst/>
          </a:prstGeom>
        </p:spPr>
        <p:txBody>
          <a:bodyPr wrap="square" lIns="0" tIns="0" rIns="0" bIns="0" rtlCol="0" anchor="t">
            <a:spAutoFit/>
          </a:bodyPr>
          <a:lstStyle/>
          <a:p>
            <a:pPr>
              <a:lnSpc>
                <a:spcPct val="150000"/>
              </a:lnSpc>
            </a:pPr>
            <a:r>
              <a:rPr lang="en-US" sz="2000" b="1"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Beispiele</a:t>
            </a:r>
            <a:r>
              <a:rPr lang="en-US" sz="2000"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 </a:t>
            </a:r>
          </a:p>
          <a:p>
            <a:pPr marL="342900" lvl="0" indent="-342900">
              <a:lnSpc>
                <a:spcPct val="115000"/>
              </a:lnSpc>
              <a:buFont typeface="+mj-lt"/>
              <a:buAutoNum type="arabicPeriod"/>
            </a:pPr>
            <a:r>
              <a:rPr lang="de-DE" sz="2000" dirty="0">
                <a:effectLst/>
                <a:latin typeface="Open Sans" panose="020B0606030504020204" pitchFamily="34" charset="0"/>
                <a:ea typeface="Open Sans" panose="020B0606030504020204" pitchFamily="34" charset="0"/>
                <a:cs typeface="Open Sans" panose="020B0606030504020204" pitchFamily="34" charset="0"/>
              </a:rPr>
              <a:t>In der Bibliothek wurde ein Buch versteckt. Die Spieler müssen das Labyrinth durchqueren und die gesammelten Buchstaben/Zahlen ergeben den Standort im Regal.</a:t>
            </a:r>
          </a:p>
          <a:p>
            <a:pPr marL="342900" lvl="0" indent="-342900">
              <a:lnSpc>
                <a:spcPct val="115000"/>
              </a:lnSpc>
              <a:buFont typeface="+mj-lt"/>
              <a:buAutoNum type="arabicPeriod"/>
            </a:pPr>
            <a:r>
              <a:rPr lang="de-DE" sz="2000" dirty="0">
                <a:effectLst/>
                <a:latin typeface="Open Sans" panose="020B0606030504020204" pitchFamily="34" charset="0"/>
                <a:ea typeface="Open Sans" panose="020B0606030504020204" pitchFamily="34" charset="0"/>
                <a:cs typeface="Open Sans" panose="020B0606030504020204" pitchFamily="34" charset="0"/>
              </a:rPr>
              <a:t>Ein Buch wurde in der Bibliothek versteckt. Die Spieler müssen das Labyrinth durchqueren und die gesammelten Buchstaben/Zahlen ergeben am Ende die Signatur des Buches (z. B. "943.21 MÜL").</a:t>
            </a:r>
          </a:p>
          <a:p>
            <a:pPr marL="342900" lvl="0" indent="-342900">
              <a:lnSpc>
                <a:spcPct val="115000"/>
              </a:lnSpc>
              <a:spcAft>
                <a:spcPts val="1000"/>
              </a:spcAft>
              <a:buFont typeface="+mj-lt"/>
              <a:buAutoNum type="arabicPeriod"/>
            </a:pPr>
            <a:r>
              <a:rPr lang="de-DE" sz="2000" dirty="0">
                <a:effectLst/>
                <a:latin typeface="Open Sans" panose="020B0606030504020204" pitchFamily="34" charset="0"/>
                <a:ea typeface="Open Sans" panose="020B0606030504020204" pitchFamily="34" charset="0"/>
                <a:cs typeface="Open Sans" panose="020B0606030504020204" pitchFamily="34" charset="0"/>
              </a:rPr>
              <a:t>Ein altes Manuskript ist digital gesichert. Das Labyrinth enthält Zahlen, die in der richtigen Reihenfolge das Passwort für den Computer oder ein Schloss ergeben.</a:t>
            </a:r>
          </a:p>
        </p:txBody>
      </p:sp>
      <p:sp>
        <p:nvSpPr>
          <p:cNvPr id="4" name="TextBox 4"/>
          <p:cNvSpPr txBox="1"/>
          <p:nvPr/>
        </p:nvSpPr>
        <p:spPr>
          <a:xfrm>
            <a:off x="16275543" y="280879"/>
            <a:ext cx="1967514" cy="512961"/>
          </a:xfrm>
          <a:prstGeom prst="rect">
            <a:avLst/>
          </a:prstGeom>
        </p:spPr>
        <p:txBody>
          <a:bodyPr lIns="0" tIns="0" rIns="0" bIns="0" rtlCol="0" anchor="t">
            <a:spAutoFit/>
          </a:bodyPr>
          <a:lstStyle/>
          <a:p>
            <a:pPr algn="l">
              <a:lnSpc>
                <a:spcPts val="3960"/>
              </a:lnSpc>
            </a:pPr>
            <a:r>
              <a:rPr lang="en-US" sz="3600" spc="179" dirty="0">
                <a:solidFill>
                  <a:srgbClr val="000000"/>
                </a:solidFill>
                <a:latin typeface="Open Sans"/>
                <a:ea typeface="Open Sans"/>
                <a:cs typeface="Open Sans"/>
                <a:sym typeface="Open Sans"/>
              </a:rPr>
              <a:t>MITTEL</a:t>
            </a:r>
          </a:p>
        </p:txBody>
      </p:sp>
      <p:sp>
        <p:nvSpPr>
          <p:cNvPr id="5" name="TextBox 5"/>
          <p:cNvSpPr txBox="1"/>
          <p:nvPr/>
        </p:nvSpPr>
        <p:spPr>
          <a:xfrm>
            <a:off x="8538238" y="2589148"/>
            <a:ext cx="9032255" cy="1335815"/>
          </a:xfrm>
          <a:custGeom>
            <a:avLst/>
            <a:gdLst>
              <a:gd name="connsiteX0" fmla="*/ 0 w 9032255"/>
              <a:gd name="connsiteY0" fmla="*/ 0 h 1335815"/>
              <a:gd name="connsiteX1" fmla="*/ 9032255 w 9032255"/>
              <a:gd name="connsiteY1" fmla="*/ 0 h 1335815"/>
              <a:gd name="connsiteX2" fmla="*/ 9032255 w 9032255"/>
              <a:gd name="connsiteY2" fmla="*/ 1335815 h 1335815"/>
              <a:gd name="connsiteX3" fmla="*/ 0 w 9032255"/>
              <a:gd name="connsiteY3" fmla="*/ 1335815 h 1335815"/>
              <a:gd name="connsiteX4" fmla="*/ 0 w 9032255"/>
              <a:gd name="connsiteY4" fmla="*/ 0 h 13358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32255" h="1335815" extrusionOk="0">
                <a:moveTo>
                  <a:pt x="0" y="0"/>
                </a:moveTo>
                <a:cubicBezTo>
                  <a:pt x="1232115" y="118645"/>
                  <a:pt x="5707988" y="116012"/>
                  <a:pt x="9032255" y="0"/>
                </a:cubicBezTo>
                <a:cubicBezTo>
                  <a:pt x="9046708" y="181032"/>
                  <a:pt x="9126246" y="912721"/>
                  <a:pt x="9032255" y="1335815"/>
                </a:cubicBezTo>
                <a:cubicBezTo>
                  <a:pt x="5044536" y="1470415"/>
                  <a:pt x="2071624" y="1178619"/>
                  <a:pt x="0" y="1335815"/>
                </a:cubicBezTo>
                <a:cubicBezTo>
                  <a:pt x="-10065" y="721555"/>
                  <a:pt x="80162" y="234772"/>
                  <a:pt x="0" y="0"/>
                </a:cubicBezTo>
                <a:close/>
              </a:path>
            </a:pathLst>
          </a:custGeom>
          <a:noFill/>
          <a:ln w="53975">
            <a:solidFill>
              <a:srgbClr val="F0AAE2"/>
            </a:solidFill>
            <a:extLst>
              <a:ext uri="{C807C97D-BFC1-408E-A445-0C87EB9F89A2}">
                <ask:lineSketchStyleProps xmlns:ask="http://schemas.microsoft.com/office/drawing/2018/sketchyshapes" sd="1219033472">
                  <a:prstGeom prst="rect">
                    <a:avLst/>
                  </a:prstGeom>
                  <ask:type>
                    <ask:lineSketchCurved/>
                  </ask:type>
                </ask:lineSketchStyleProps>
              </a:ext>
            </a:extLst>
          </a:ln>
        </p:spPr>
        <p:txBody>
          <a:bodyPr wrap="square" lIns="0" tIns="0" rIns="0" bIns="0" rtlCol="0" anchor="t">
            <a:spAutoFit/>
          </a:bodyPr>
          <a:lstStyle/>
          <a:p>
            <a:pPr algn="just">
              <a:lnSpc>
                <a:spcPct val="150000"/>
              </a:lnSpc>
              <a:spcBef>
                <a:spcPct val="0"/>
              </a:spcBef>
            </a:pPr>
            <a:r>
              <a:rPr lang="en-US" sz="2000" b="1"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Beschreibung</a:t>
            </a:r>
            <a:r>
              <a:rPr lang="en-US" sz="2000"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a:t>
            </a:r>
            <a:r>
              <a:rPr lang="en-US" sz="20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 </a:t>
            </a:r>
            <a:r>
              <a:rPr lang="de-DE" sz="2000" dirty="0">
                <a:effectLst/>
                <a:latin typeface="Open Sans" panose="020B0606030504020204" pitchFamily="34" charset="0"/>
                <a:ea typeface="Open Sans" panose="020B0606030504020204" pitchFamily="34" charset="0"/>
                <a:cs typeface="Open Sans" panose="020B0606030504020204" pitchFamily="34" charset="0"/>
              </a:rPr>
              <a:t>Die Spieler müssen ein Labyrinth lösen und die dabei eingesammelten Buchstaben oder Zahlen ergeben einen neuen Hinweis zu einem Regal, Schrank, Text o.ä.</a:t>
            </a:r>
          </a:p>
        </p:txBody>
      </p:sp>
      <p:sp>
        <p:nvSpPr>
          <p:cNvPr id="6" name="Freeform 6"/>
          <p:cNvSpPr/>
          <p:nvPr/>
        </p:nvSpPr>
        <p:spPr>
          <a:xfrm>
            <a:off x="580525" y="2360933"/>
            <a:ext cx="6856721" cy="2782567"/>
          </a:xfrm>
          <a:custGeom>
            <a:avLst/>
            <a:gdLst/>
            <a:ahLst/>
            <a:cxnLst/>
            <a:rect l="l" t="t" r="r" b="b"/>
            <a:pathLst>
              <a:path w="6856721" h="4636857">
                <a:moveTo>
                  <a:pt x="0" y="0"/>
                </a:moveTo>
                <a:lnTo>
                  <a:pt x="6856720" y="0"/>
                </a:lnTo>
                <a:lnTo>
                  <a:pt x="6856720" y="4636858"/>
                </a:lnTo>
                <a:lnTo>
                  <a:pt x="0" y="463685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7" name="TextBox 7"/>
          <p:cNvSpPr txBox="1"/>
          <p:nvPr/>
        </p:nvSpPr>
        <p:spPr>
          <a:xfrm>
            <a:off x="902132" y="2616527"/>
            <a:ext cx="6059839" cy="2709268"/>
          </a:xfrm>
          <a:prstGeom prst="rect">
            <a:avLst/>
          </a:prstGeom>
        </p:spPr>
        <p:txBody>
          <a:bodyPr wrap="square" lIns="0" tIns="0" rIns="0" bIns="0" rtlCol="0" anchor="t">
            <a:spAutoFit/>
          </a:bodyPr>
          <a:lstStyle/>
          <a:p>
            <a:pPr marL="666750" lvl="1" indent="-342900" algn="l">
              <a:lnSpc>
                <a:spcPts val="4500"/>
              </a:lnSpc>
              <a:buFont typeface="Arial" panose="020B0604020202020204" pitchFamily="34" charset="0"/>
              <a:buChar char="•"/>
            </a:pPr>
            <a:r>
              <a:rPr lang="en-US" sz="2000" b="1"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Bearbeitungszeit</a:t>
            </a:r>
            <a:r>
              <a:rPr lang="en-US" sz="2000"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a:t>
            </a:r>
            <a:r>
              <a:rPr lang="en-US" sz="20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 5-10 </a:t>
            </a:r>
            <a:r>
              <a:rPr lang="en-US" sz="2000"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Minuten</a:t>
            </a:r>
            <a:endParaRPr lang="en-US" sz="20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endParaRPr>
          </a:p>
          <a:p>
            <a:pPr marL="800100" lvl="1" indent="-342900">
              <a:lnSpc>
                <a:spcPct val="115000"/>
              </a:lnSpc>
              <a:spcAft>
                <a:spcPts val="1000"/>
              </a:spcAft>
              <a:buFont typeface="Arial" panose="020B0604020202020204" pitchFamily="34" charset="0"/>
              <a:buChar char="•"/>
            </a:pPr>
            <a:r>
              <a:rPr lang="en-US" sz="2000" b="1"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Objekte</a:t>
            </a:r>
            <a:r>
              <a:rPr lang="en-US" sz="2000"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a:t>
            </a:r>
            <a:r>
              <a:rPr lang="en-US" sz="20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 </a:t>
            </a:r>
            <a:r>
              <a:rPr lang="de-DE" sz="2000" dirty="0">
                <a:effectLst/>
                <a:latin typeface="Open Sans" panose="020B0606030504020204" pitchFamily="34" charset="0"/>
                <a:ea typeface="Open Sans" panose="020B0606030504020204" pitchFamily="34" charset="0"/>
                <a:cs typeface="Open Sans" panose="020B0606030504020204" pitchFamily="34" charset="0"/>
              </a:rPr>
              <a:t>Labyrinth mit Buchstaben oder Zahlen</a:t>
            </a:r>
          </a:p>
          <a:p>
            <a:pPr marL="800100" lvl="1" indent="-342900">
              <a:lnSpc>
                <a:spcPct val="115000"/>
              </a:lnSpc>
              <a:spcAft>
                <a:spcPts val="1000"/>
              </a:spcAft>
              <a:buFont typeface="Arial" panose="020B0604020202020204" pitchFamily="34" charset="0"/>
              <a:buChar char="•"/>
            </a:pPr>
            <a:r>
              <a:rPr lang="en-US" sz="2000"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Zi</a:t>
            </a:r>
            <a:r>
              <a:rPr lang="de-DE" sz="2000" b="1" dirty="0" err="1">
                <a:solidFill>
                  <a:srgbClr val="000000"/>
                </a:solidFill>
                <a:latin typeface="Open Sans" panose="020B0606030504020204" pitchFamily="34" charset="0"/>
                <a:ea typeface="Open Sans" panose="020B0606030504020204" pitchFamily="34" charset="0"/>
                <a:cs typeface="Open Sans" panose="020B0606030504020204" pitchFamily="34" charset="0"/>
              </a:rPr>
              <a:t>elgruppe</a:t>
            </a:r>
            <a:r>
              <a:rPr lang="de-DE" sz="2000" dirty="0">
                <a:solidFill>
                  <a:srgbClr val="000000"/>
                </a:solidFill>
                <a:latin typeface="Open Sans" panose="020B0606030504020204" pitchFamily="34" charset="0"/>
                <a:ea typeface="Open Sans" panose="020B0606030504020204" pitchFamily="34" charset="0"/>
                <a:cs typeface="Open Sans" panose="020B0606030504020204" pitchFamily="34" charset="0"/>
              </a:rPr>
              <a:t>: Kinder, Anfänger, Familien</a:t>
            </a:r>
          </a:p>
          <a:p>
            <a:pPr marL="800100" lvl="1" indent="-342900">
              <a:lnSpc>
                <a:spcPct val="115000"/>
              </a:lnSpc>
              <a:spcAft>
                <a:spcPts val="1000"/>
              </a:spcAft>
              <a:buFont typeface="Arial" panose="020B0604020202020204" pitchFamily="34" charset="0"/>
              <a:buChar char="•"/>
            </a:pPr>
            <a:r>
              <a:rPr lang="de-DE" sz="2000" b="1" dirty="0">
                <a:solidFill>
                  <a:srgbClr val="000000"/>
                </a:solidFill>
                <a:latin typeface="Open Sans" panose="020B0606030504020204" pitchFamily="34" charset="0"/>
                <a:ea typeface="Open Sans" panose="020B0606030504020204" pitchFamily="34" charset="0"/>
                <a:cs typeface="Open Sans" panose="020B0606030504020204" pitchFamily="34" charset="0"/>
              </a:rPr>
              <a:t>Rätseltyp:</a:t>
            </a:r>
            <a:r>
              <a:rPr lang="de-DE" sz="2000" dirty="0">
                <a:solidFill>
                  <a:srgbClr val="000000"/>
                </a:solidFill>
                <a:latin typeface="Open Sans" panose="020B0606030504020204" pitchFamily="34" charset="0"/>
                <a:ea typeface="Open Sans" panose="020B0606030504020204" pitchFamily="34" charset="0"/>
                <a:cs typeface="Open Sans" panose="020B0606030504020204" pitchFamily="34" charset="0"/>
              </a:rPr>
              <a:t> Logikrätsel</a:t>
            </a:r>
          </a:p>
          <a:p>
            <a:pPr marL="800100" lvl="1" indent="-342900">
              <a:lnSpc>
                <a:spcPct val="115000"/>
              </a:lnSpc>
              <a:spcAft>
                <a:spcPts val="1000"/>
              </a:spcAft>
              <a:buFont typeface="Arial" panose="020B0604020202020204" pitchFamily="34" charset="0"/>
              <a:buChar char="•"/>
            </a:pPr>
            <a:endParaRPr lang="de-DE" sz="2000" dirty="0">
              <a:solidFill>
                <a:srgbClr val="000000"/>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10" name="Gruppieren 9">
            <a:extLst>
              <a:ext uri="{FF2B5EF4-FFF2-40B4-BE49-F238E27FC236}">
                <a16:creationId xmlns:a16="http://schemas.microsoft.com/office/drawing/2014/main" id="{28CF22E4-A1E9-41DE-9A85-163C3C0F902B}"/>
              </a:ext>
            </a:extLst>
          </p:cNvPr>
          <p:cNvGrpSpPr/>
          <p:nvPr/>
        </p:nvGrpSpPr>
        <p:grpSpPr>
          <a:xfrm>
            <a:off x="16275543" y="951909"/>
            <a:ext cx="1609413" cy="985938"/>
            <a:chOff x="6901543" y="5152159"/>
            <a:chExt cx="4484916" cy="2747493"/>
          </a:xfrm>
        </p:grpSpPr>
        <p:pic>
          <p:nvPicPr>
            <p:cNvPr id="12" name="Picture 5">
              <a:extLst>
                <a:ext uri="{FF2B5EF4-FFF2-40B4-BE49-F238E27FC236}">
                  <a16:creationId xmlns:a16="http://schemas.microsoft.com/office/drawing/2014/main" id="{C88F931E-F72B-4890-B3A5-5A8F4751307F}"/>
                </a:ext>
              </a:extLst>
            </p:cNvPr>
            <p:cNvPicPr>
              <a:picLocks noChangeAspect="1"/>
            </p:cNvPicPr>
            <p:nvPr/>
          </p:nvPicPr>
          <p:blipFill>
            <a:blip r:embed="rId4"/>
            <a:stretch>
              <a:fillRect/>
            </a:stretch>
          </p:blipFill>
          <p:spPr>
            <a:xfrm>
              <a:off x="7767204" y="5152159"/>
              <a:ext cx="2743200" cy="2747493"/>
            </a:xfrm>
            <a:prstGeom prst="rect">
              <a:avLst/>
            </a:prstGeom>
          </p:spPr>
        </p:pic>
        <p:pic>
          <p:nvPicPr>
            <p:cNvPr id="13" name="Picture 1">
              <a:extLst>
                <a:ext uri="{FF2B5EF4-FFF2-40B4-BE49-F238E27FC236}">
                  <a16:creationId xmlns:a16="http://schemas.microsoft.com/office/drawing/2014/main" id="{A9E15455-BFAA-498C-9631-DF51EEB52D90}"/>
                </a:ext>
              </a:extLst>
            </p:cNvPr>
            <p:cNvPicPr>
              <a:picLocks noChangeAspect="1"/>
            </p:cNvPicPr>
            <p:nvPr/>
          </p:nvPicPr>
          <p:blipFill>
            <a:blip r:embed="rId5"/>
            <a:stretch>
              <a:fillRect/>
            </a:stretch>
          </p:blipFill>
          <p:spPr>
            <a:xfrm>
              <a:off x="10510157" y="7549242"/>
              <a:ext cx="876302" cy="332016"/>
            </a:xfrm>
            <a:prstGeom prst="rect">
              <a:avLst/>
            </a:prstGeom>
          </p:spPr>
        </p:pic>
        <p:pic>
          <p:nvPicPr>
            <p:cNvPr id="14" name="Picture 6">
              <a:extLst>
                <a:ext uri="{FF2B5EF4-FFF2-40B4-BE49-F238E27FC236}">
                  <a16:creationId xmlns:a16="http://schemas.microsoft.com/office/drawing/2014/main" id="{3247A446-DED6-4DB5-A5FE-6B31BBAEA74D}"/>
                </a:ext>
              </a:extLst>
            </p:cNvPr>
            <p:cNvPicPr>
              <a:picLocks noChangeAspect="1"/>
            </p:cNvPicPr>
            <p:nvPr/>
          </p:nvPicPr>
          <p:blipFill>
            <a:blip r:embed="rId5"/>
            <a:stretch>
              <a:fillRect/>
            </a:stretch>
          </p:blipFill>
          <p:spPr>
            <a:xfrm>
              <a:off x="6901543" y="5589813"/>
              <a:ext cx="876302" cy="332016"/>
            </a:xfrm>
            <a:prstGeom prst="rect">
              <a:avLst/>
            </a:prstGeom>
          </p:spPr>
        </p:pic>
      </p:grpSp>
      <p:sp>
        <p:nvSpPr>
          <p:cNvPr id="15" name="TextBox 3">
            <a:extLst>
              <a:ext uri="{FF2B5EF4-FFF2-40B4-BE49-F238E27FC236}">
                <a16:creationId xmlns:a16="http://schemas.microsoft.com/office/drawing/2014/main" id="{64A7E49C-2E16-4CA9-A0DD-E94268A0809A}"/>
              </a:ext>
            </a:extLst>
          </p:cNvPr>
          <p:cNvSpPr txBox="1"/>
          <p:nvPr/>
        </p:nvSpPr>
        <p:spPr>
          <a:xfrm>
            <a:off x="8538237" y="4270797"/>
            <a:ext cx="9032256" cy="3052118"/>
          </a:xfrm>
          <a:prstGeom prst="rect">
            <a:avLst/>
          </a:prstGeom>
        </p:spPr>
        <p:txBody>
          <a:bodyPr wrap="square" lIns="0" tIns="0" rIns="0" bIns="0" rtlCol="0" anchor="t">
            <a:spAutoFit/>
          </a:bodyPr>
          <a:lstStyle/>
          <a:p>
            <a:pPr>
              <a:spcAft>
                <a:spcPts val="1000"/>
              </a:spcAft>
            </a:pPr>
            <a:r>
              <a:rPr lang="de-DE" sz="2000" b="1" dirty="0">
                <a:effectLst/>
                <a:latin typeface="Open Sans" panose="020B0606030504020204" pitchFamily="34" charset="0"/>
                <a:ea typeface="Open Sans" panose="020B0606030504020204" pitchFamily="34" charset="0"/>
                <a:cs typeface="Open Sans" panose="020B0606030504020204" pitchFamily="34" charset="0"/>
              </a:rPr>
              <a:t>Variationen &amp; Schwierigkeit erhöhen/reduzieren:</a:t>
            </a:r>
            <a:endParaRPr lang="de-DE" sz="2000" dirty="0">
              <a:effectLst/>
              <a:latin typeface="Open Sans" panose="020B0606030504020204" pitchFamily="34" charset="0"/>
              <a:ea typeface="Open Sans" panose="020B0606030504020204" pitchFamily="34" charset="0"/>
              <a:cs typeface="Open Sans" panose="020B0606030504020204" pitchFamily="34" charset="0"/>
            </a:endParaRPr>
          </a:p>
          <a:p>
            <a:pPr marL="342900" lvl="0" indent="-342900">
              <a:spcBef>
                <a:spcPts val="1200"/>
              </a:spcBef>
              <a:spcAft>
                <a:spcPts val="1200"/>
              </a:spcAft>
              <a:buFont typeface="Symbol" panose="05050102010706020507" pitchFamily="18" charset="2"/>
              <a:buChar char=""/>
            </a:pPr>
            <a:r>
              <a:rPr lang="de-DE" sz="2000" b="1" dirty="0">
                <a:effectLst/>
                <a:latin typeface="Open Sans" panose="020B0606030504020204" pitchFamily="34" charset="0"/>
                <a:ea typeface="Open Sans" panose="020B0606030504020204" pitchFamily="34" charset="0"/>
                <a:cs typeface="Open Sans" panose="020B0606030504020204" pitchFamily="34" charset="0"/>
              </a:rPr>
              <a:t>Leichter:</a:t>
            </a:r>
            <a:r>
              <a:rPr lang="de-DE" sz="2000" dirty="0">
                <a:effectLst/>
                <a:latin typeface="Open Sans" panose="020B0606030504020204" pitchFamily="34" charset="0"/>
                <a:ea typeface="Open Sans" panose="020B0606030504020204" pitchFamily="34" charset="0"/>
                <a:cs typeface="Open Sans" panose="020B0606030504020204" pitchFamily="34" charset="0"/>
              </a:rPr>
              <a:t> Kürzere Wege durch das Labyrinth oder weniger Verzweigungen.</a:t>
            </a:r>
          </a:p>
          <a:p>
            <a:pPr marL="342900" lvl="0" indent="-342900">
              <a:spcBef>
                <a:spcPts val="1200"/>
              </a:spcBef>
              <a:spcAft>
                <a:spcPts val="1200"/>
              </a:spcAft>
              <a:buFont typeface="Symbol" panose="05050102010706020507" pitchFamily="18" charset="2"/>
              <a:buChar char=""/>
            </a:pPr>
            <a:r>
              <a:rPr lang="de-DE" sz="2000" b="1" dirty="0">
                <a:effectLst/>
                <a:latin typeface="Open Sans" panose="020B0606030504020204" pitchFamily="34" charset="0"/>
                <a:ea typeface="Open Sans" panose="020B0606030504020204" pitchFamily="34" charset="0"/>
                <a:cs typeface="Open Sans" panose="020B0606030504020204" pitchFamily="34" charset="0"/>
              </a:rPr>
              <a:t>Schwieriger:</a:t>
            </a:r>
            <a:r>
              <a:rPr lang="de-DE" sz="2000" dirty="0">
                <a:effectLst/>
                <a:latin typeface="Open Sans" panose="020B0606030504020204" pitchFamily="34" charset="0"/>
                <a:ea typeface="Open Sans" panose="020B0606030504020204" pitchFamily="34" charset="0"/>
                <a:cs typeface="Open Sans" panose="020B0606030504020204" pitchFamily="34" charset="0"/>
              </a:rPr>
              <a:t> Labyrinth mit mehreren Lösungen, bei denen nur eine zur richtigen Antwort führt.</a:t>
            </a:r>
          </a:p>
          <a:p>
            <a:pPr marL="342900" lvl="0" indent="-342900">
              <a:spcBef>
                <a:spcPts val="1200"/>
              </a:spcBef>
              <a:spcAft>
                <a:spcPts val="1200"/>
              </a:spcAft>
              <a:buFont typeface="Symbol" panose="05050102010706020507" pitchFamily="18" charset="2"/>
              <a:buChar char=""/>
            </a:pPr>
            <a:r>
              <a:rPr lang="de-DE" sz="2000" b="1" dirty="0">
                <a:effectLst/>
                <a:latin typeface="Open Sans" panose="020B0606030504020204" pitchFamily="34" charset="0"/>
                <a:ea typeface="Open Sans" panose="020B0606030504020204" pitchFamily="34" charset="0"/>
                <a:cs typeface="Open Sans" panose="020B0606030504020204" pitchFamily="34" charset="0"/>
              </a:rPr>
              <a:t>Alternative Variante:</a:t>
            </a:r>
            <a:r>
              <a:rPr lang="de-DE" sz="2000" dirty="0">
                <a:effectLst/>
                <a:latin typeface="Open Sans" panose="020B0606030504020204" pitchFamily="34" charset="0"/>
                <a:ea typeface="Open Sans" panose="020B0606030504020204" pitchFamily="34" charset="0"/>
                <a:cs typeface="Open Sans" panose="020B0606030504020204" pitchFamily="34" charset="0"/>
              </a:rPr>
              <a:t> Spieler müssen ein zweites Labyrinth spiegeln oder drehen, um es korrekt zu lösen.</a:t>
            </a:r>
          </a:p>
        </p:txBody>
      </p:sp>
      <p:sp>
        <p:nvSpPr>
          <p:cNvPr id="16" name="TextBox 3">
            <a:extLst>
              <a:ext uri="{FF2B5EF4-FFF2-40B4-BE49-F238E27FC236}">
                <a16:creationId xmlns:a16="http://schemas.microsoft.com/office/drawing/2014/main" id="{B2FFD33F-8524-4A7F-A657-8353D7CF87E6}"/>
              </a:ext>
            </a:extLst>
          </p:cNvPr>
          <p:cNvSpPr txBox="1"/>
          <p:nvPr/>
        </p:nvSpPr>
        <p:spPr>
          <a:xfrm>
            <a:off x="8538237" y="7668750"/>
            <a:ext cx="9032256" cy="2436564"/>
          </a:xfrm>
          <a:prstGeom prst="rect">
            <a:avLst/>
          </a:prstGeom>
        </p:spPr>
        <p:txBody>
          <a:bodyPr wrap="square" lIns="0" tIns="0" rIns="0" bIns="0" rtlCol="0" anchor="t">
            <a:spAutoFit/>
          </a:bodyPr>
          <a:lstStyle/>
          <a:p>
            <a:pPr>
              <a:spcAft>
                <a:spcPts val="1000"/>
              </a:spcAft>
            </a:pPr>
            <a:r>
              <a:rPr lang="de-DE" sz="2000" b="1" kern="900" dirty="0">
                <a:effectLst/>
                <a:latin typeface="Open Sans" panose="020B0606030504020204" pitchFamily="34" charset="0"/>
                <a:ea typeface="Open Sans" panose="020B0606030504020204" pitchFamily="34" charset="0"/>
                <a:cs typeface="Open Sans" panose="020B0606030504020204" pitchFamily="34" charset="0"/>
              </a:rPr>
              <a:t>Notfall-Tipps für Spielleiter:</a:t>
            </a:r>
            <a:endParaRPr lang="de-DE" sz="2000" kern="900" dirty="0">
              <a:effectLst/>
              <a:latin typeface="Open Sans" panose="020B0606030504020204" pitchFamily="34" charset="0"/>
              <a:ea typeface="Open Sans" panose="020B0606030504020204" pitchFamily="34" charset="0"/>
              <a:cs typeface="Open Sans" panose="020B0606030504020204" pitchFamily="34" charset="0"/>
            </a:endParaRPr>
          </a:p>
          <a:p>
            <a:pPr marL="342900" lvl="0" indent="-342900">
              <a:spcBef>
                <a:spcPts val="1200"/>
              </a:spcBef>
              <a:spcAft>
                <a:spcPts val="1200"/>
              </a:spcAft>
              <a:buFont typeface="Symbol" panose="05050102010706020507" pitchFamily="18" charset="2"/>
              <a:buChar char=""/>
            </a:pPr>
            <a:r>
              <a:rPr lang="de-DE" sz="2000" dirty="0">
                <a:effectLst/>
                <a:latin typeface="Open Sans" panose="020B0606030504020204" pitchFamily="34" charset="0"/>
                <a:ea typeface="Open Sans" panose="020B0606030504020204" pitchFamily="34" charset="0"/>
                <a:cs typeface="Open Sans" panose="020B0606030504020204" pitchFamily="34" charset="0"/>
              </a:rPr>
              <a:t>Falls das Team sich verirrt, kann ein Hinweis zur Start- oder Zielrichtung helfen.</a:t>
            </a:r>
          </a:p>
          <a:p>
            <a:pPr marL="342900" lvl="0" indent="-342900">
              <a:spcBef>
                <a:spcPts val="1200"/>
              </a:spcBef>
              <a:spcAft>
                <a:spcPts val="1200"/>
              </a:spcAft>
              <a:buFont typeface="Symbol" panose="05050102010706020507" pitchFamily="18" charset="2"/>
              <a:buChar char=""/>
            </a:pPr>
            <a:r>
              <a:rPr lang="de-DE" sz="2000" dirty="0">
                <a:effectLst/>
                <a:latin typeface="Open Sans" panose="020B0606030504020204" pitchFamily="34" charset="0"/>
                <a:ea typeface="Open Sans" panose="020B0606030504020204" pitchFamily="34" charset="0"/>
                <a:cs typeface="Open Sans" panose="020B0606030504020204" pitchFamily="34" charset="0"/>
              </a:rPr>
              <a:t>Wenn die gesammelten Zeichen nicht sinnvoll erscheinen, kann ein Tipp auf die Lesereihenfolge (z. B. im Uhrzeigersinn, von oben nach unten) gegeben werden.</a:t>
            </a:r>
          </a:p>
        </p:txBody>
      </p:sp>
    </p:spTree>
    <p:extLst>
      <p:ext uri="{BB962C8B-B14F-4D97-AF65-F5344CB8AC3E}">
        <p14:creationId xmlns:p14="http://schemas.microsoft.com/office/powerpoint/2010/main" val="18761444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0AAE2">
            <a:alpha val="56000"/>
          </a:srgbClr>
        </a:solidFill>
        <a:effectLst/>
      </p:bgPr>
    </p:bg>
    <p:spTree>
      <p:nvGrpSpPr>
        <p:cNvPr id="1" name=""/>
        <p:cNvGrpSpPr/>
        <p:nvPr/>
      </p:nvGrpSpPr>
      <p:grpSpPr>
        <a:xfrm>
          <a:off x="0" y="0"/>
          <a:ext cx="0" cy="0"/>
          <a:chOff x="0" y="0"/>
          <a:chExt cx="0" cy="0"/>
        </a:xfrm>
      </p:grpSpPr>
      <p:sp>
        <p:nvSpPr>
          <p:cNvPr id="2" name="TextBox 2"/>
          <p:cNvSpPr txBox="1"/>
          <p:nvPr/>
        </p:nvSpPr>
        <p:spPr>
          <a:xfrm>
            <a:off x="6127670" y="3669827"/>
            <a:ext cx="6418182" cy="1060451"/>
          </a:xfrm>
          <a:prstGeom prst="rect">
            <a:avLst/>
          </a:prstGeom>
        </p:spPr>
        <p:txBody>
          <a:bodyPr wrap="square" lIns="0" tIns="0" rIns="0" bIns="0" rtlCol="0" anchor="t">
            <a:spAutoFit/>
          </a:bodyPr>
          <a:lstStyle/>
          <a:p>
            <a:pPr algn="l">
              <a:lnSpc>
                <a:spcPts val="8000"/>
              </a:lnSpc>
            </a:pPr>
            <a:r>
              <a:rPr lang="en-US" sz="8000" dirty="0">
                <a:solidFill>
                  <a:srgbClr val="000000"/>
                </a:solidFill>
                <a:latin typeface="Open Sans"/>
                <a:ea typeface="Open Sans"/>
                <a:cs typeface="Open Sans"/>
                <a:sym typeface="Open Sans"/>
              </a:rPr>
              <a:t>LOGIKRÄTSEL</a:t>
            </a:r>
          </a:p>
        </p:txBody>
      </p:sp>
      <p:sp>
        <p:nvSpPr>
          <p:cNvPr id="3" name="TextBox 3"/>
          <p:cNvSpPr txBox="1"/>
          <p:nvPr/>
        </p:nvSpPr>
        <p:spPr>
          <a:xfrm>
            <a:off x="16411635" y="280879"/>
            <a:ext cx="1831422" cy="502920"/>
          </a:xfrm>
          <a:prstGeom prst="rect">
            <a:avLst/>
          </a:prstGeom>
        </p:spPr>
        <p:txBody>
          <a:bodyPr lIns="0" tIns="0" rIns="0" bIns="0" rtlCol="0" anchor="t">
            <a:spAutoFit/>
          </a:bodyPr>
          <a:lstStyle/>
          <a:p>
            <a:pPr algn="l">
              <a:lnSpc>
                <a:spcPts val="3960"/>
              </a:lnSpc>
            </a:pPr>
            <a:r>
              <a:rPr lang="en-US" sz="3600" spc="179">
                <a:solidFill>
                  <a:srgbClr val="000000"/>
                </a:solidFill>
                <a:latin typeface="Open Sans"/>
                <a:ea typeface="Open Sans"/>
                <a:cs typeface="Open Sans"/>
                <a:sym typeface="Open Sans"/>
              </a:rPr>
              <a:t>MITTEL</a:t>
            </a:r>
          </a:p>
        </p:txBody>
      </p:sp>
      <p:grpSp>
        <p:nvGrpSpPr>
          <p:cNvPr id="4" name="Gruppieren 3">
            <a:extLst>
              <a:ext uri="{FF2B5EF4-FFF2-40B4-BE49-F238E27FC236}">
                <a16:creationId xmlns:a16="http://schemas.microsoft.com/office/drawing/2014/main" id="{A2D2FA46-E7D9-427F-9119-AA331A9A4D25}"/>
              </a:ext>
            </a:extLst>
          </p:cNvPr>
          <p:cNvGrpSpPr/>
          <p:nvPr/>
        </p:nvGrpSpPr>
        <p:grpSpPr>
          <a:xfrm>
            <a:off x="7347522" y="5143500"/>
            <a:ext cx="3592955" cy="2201071"/>
            <a:chOff x="6901543" y="5152159"/>
            <a:chExt cx="4484916" cy="2747493"/>
          </a:xfrm>
        </p:grpSpPr>
        <p:pic>
          <p:nvPicPr>
            <p:cNvPr id="5" name="Picture 5">
              <a:extLst>
                <a:ext uri="{FF2B5EF4-FFF2-40B4-BE49-F238E27FC236}">
                  <a16:creationId xmlns:a16="http://schemas.microsoft.com/office/drawing/2014/main" id="{EC715BCF-76F3-41F9-99C4-4E78BADC6542}"/>
                </a:ext>
              </a:extLst>
            </p:cNvPr>
            <p:cNvPicPr>
              <a:picLocks noChangeAspect="1"/>
            </p:cNvPicPr>
            <p:nvPr/>
          </p:nvPicPr>
          <p:blipFill>
            <a:blip r:embed="rId2"/>
            <a:stretch>
              <a:fillRect/>
            </a:stretch>
          </p:blipFill>
          <p:spPr>
            <a:xfrm>
              <a:off x="7767204" y="5152159"/>
              <a:ext cx="2743200" cy="2747493"/>
            </a:xfrm>
            <a:prstGeom prst="rect">
              <a:avLst/>
            </a:prstGeom>
          </p:spPr>
        </p:pic>
        <p:pic>
          <p:nvPicPr>
            <p:cNvPr id="6" name="Picture 1">
              <a:extLst>
                <a:ext uri="{FF2B5EF4-FFF2-40B4-BE49-F238E27FC236}">
                  <a16:creationId xmlns:a16="http://schemas.microsoft.com/office/drawing/2014/main" id="{A2296687-2B52-4565-BD24-1532DC9F9F99}"/>
                </a:ext>
              </a:extLst>
            </p:cNvPr>
            <p:cNvPicPr>
              <a:picLocks noChangeAspect="1"/>
            </p:cNvPicPr>
            <p:nvPr/>
          </p:nvPicPr>
          <p:blipFill>
            <a:blip r:embed="rId3"/>
            <a:stretch>
              <a:fillRect/>
            </a:stretch>
          </p:blipFill>
          <p:spPr>
            <a:xfrm>
              <a:off x="10510157" y="7549242"/>
              <a:ext cx="876302" cy="332016"/>
            </a:xfrm>
            <a:prstGeom prst="rect">
              <a:avLst/>
            </a:prstGeom>
          </p:spPr>
        </p:pic>
        <p:pic>
          <p:nvPicPr>
            <p:cNvPr id="7" name="Picture 6">
              <a:extLst>
                <a:ext uri="{FF2B5EF4-FFF2-40B4-BE49-F238E27FC236}">
                  <a16:creationId xmlns:a16="http://schemas.microsoft.com/office/drawing/2014/main" id="{6A939745-A11F-42F9-9533-024668C472B6}"/>
                </a:ext>
              </a:extLst>
            </p:cNvPr>
            <p:cNvPicPr>
              <a:picLocks noChangeAspect="1"/>
            </p:cNvPicPr>
            <p:nvPr/>
          </p:nvPicPr>
          <p:blipFill>
            <a:blip r:embed="rId3"/>
            <a:stretch>
              <a:fillRect/>
            </a:stretch>
          </p:blipFill>
          <p:spPr>
            <a:xfrm>
              <a:off x="6901543" y="5589813"/>
              <a:ext cx="876302" cy="332016"/>
            </a:xfrm>
            <a:prstGeom prst="rect">
              <a:avLst/>
            </a:prstGeom>
          </p:spPr>
        </p:pic>
      </p:grpSp>
    </p:spTree>
    <p:extLst>
      <p:ext uri="{BB962C8B-B14F-4D97-AF65-F5344CB8AC3E}">
        <p14:creationId xmlns:p14="http://schemas.microsoft.com/office/powerpoint/2010/main" val="3388598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6219785C-CBB9-D2EB-8F1C-71BE5E7001B1}"/>
              </a:ext>
            </a:extLst>
          </p:cNvPr>
          <p:cNvSpPr/>
          <p:nvPr/>
        </p:nvSpPr>
        <p:spPr>
          <a:xfrm>
            <a:off x="0" y="3590"/>
            <a:ext cx="18284419" cy="2110841"/>
          </a:xfrm>
          <a:prstGeom prst="rect">
            <a:avLst/>
          </a:prstGeom>
          <a:solidFill>
            <a:srgbClr val="F0AAE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2"/>
          <p:cNvSpPr txBox="1"/>
          <p:nvPr/>
        </p:nvSpPr>
        <p:spPr>
          <a:xfrm>
            <a:off x="580525" y="821899"/>
            <a:ext cx="14120213" cy="829201"/>
          </a:xfrm>
          <a:prstGeom prst="rect">
            <a:avLst/>
          </a:prstGeom>
        </p:spPr>
        <p:txBody>
          <a:bodyPr wrap="square" lIns="0" tIns="0" rIns="0" bIns="0" rtlCol="0" anchor="t">
            <a:spAutoFit/>
          </a:bodyPr>
          <a:lstStyle/>
          <a:p>
            <a:pPr>
              <a:lnSpc>
                <a:spcPct val="115000"/>
              </a:lnSpc>
              <a:spcAft>
                <a:spcPts val="1000"/>
              </a:spcAft>
            </a:pPr>
            <a:r>
              <a:rPr lang="de-DE" sz="5000" spc="250" dirty="0">
                <a:solidFill>
                  <a:srgbClr val="000000"/>
                </a:solidFill>
                <a:latin typeface="Open Sans"/>
                <a:ea typeface="Open Sans"/>
                <a:cs typeface="Open Sans"/>
              </a:rPr>
              <a:t>SYMBOL-MUSTER ENTSCHLÜSSELN</a:t>
            </a:r>
          </a:p>
        </p:txBody>
      </p:sp>
      <p:sp>
        <p:nvSpPr>
          <p:cNvPr id="3" name="TextBox 3"/>
          <p:cNvSpPr txBox="1"/>
          <p:nvPr/>
        </p:nvSpPr>
        <p:spPr>
          <a:xfrm>
            <a:off x="717507" y="5581389"/>
            <a:ext cx="6731648" cy="3270960"/>
          </a:xfrm>
          <a:prstGeom prst="rect">
            <a:avLst/>
          </a:prstGeom>
        </p:spPr>
        <p:txBody>
          <a:bodyPr wrap="square" lIns="0" tIns="0" rIns="0" bIns="0" rtlCol="0" anchor="t">
            <a:spAutoFit/>
          </a:bodyPr>
          <a:lstStyle/>
          <a:p>
            <a:pPr>
              <a:lnSpc>
                <a:spcPct val="150000"/>
              </a:lnSpc>
            </a:pPr>
            <a:r>
              <a:rPr lang="en-US" sz="2000" b="1"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Beispiele</a:t>
            </a:r>
            <a:r>
              <a:rPr lang="en-US" sz="2000"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 </a:t>
            </a:r>
          </a:p>
          <a:p>
            <a:pPr marL="342900" lvl="0" indent="-342900">
              <a:lnSpc>
                <a:spcPct val="115000"/>
              </a:lnSpc>
              <a:buFont typeface="+mj-lt"/>
              <a:buAutoNum type="arabicPeriod"/>
            </a:pPr>
            <a:r>
              <a:rPr lang="de-DE" sz="2000" dirty="0">
                <a:effectLst/>
                <a:latin typeface="Open Sans" panose="020B0606030504020204" pitchFamily="34" charset="0"/>
                <a:ea typeface="Open Sans" panose="020B0606030504020204" pitchFamily="34" charset="0"/>
                <a:cs typeface="Open Sans" panose="020B0606030504020204" pitchFamily="34" charset="0"/>
              </a:rPr>
              <a:t>Eine Reihe von Symbolen folgt einer mathematischen oder logischen Regel (z. B. jedes zweite Symbol ist gespiegelt).</a:t>
            </a:r>
          </a:p>
          <a:p>
            <a:pPr marL="342900" lvl="0" indent="-342900">
              <a:lnSpc>
                <a:spcPct val="115000"/>
              </a:lnSpc>
              <a:buFont typeface="+mj-lt"/>
              <a:buAutoNum type="arabicPeriod"/>
            </a:pPr>
            <a:r>
              <a:rPr lang="de-DE" sz="2000" dirty="0">
                <a:effectLst/>
                <a:latin typeface="Open Sans" panose="020B0606030504020204" pitchFamily="34" charset="0"/>
                <a:ea typeface="Open Sans" panose="020B0606030504020204" pitchFamily="34" charset="0"/>
                <a:cs typeface="Open Sans" panose="020B0606030504020204" pitchFamily="34" charset="0"/>
              </a:rPr>
              <a:t>Bestimmte Symbole haben Zahlenwerte, die addiert oder kombiniert werden müssen, um eine Lösung zu erhalten.</a:t>
            </a:r>
          </a:p>
          <a:p>
            <a:pPr marL="342900" lvl="0" indent="-342900">
              <a:lnSpc>
                <a:spcPct val="115000"/>
              </a:lnSpc>
              <a:spcAft>
                <a:spcPts val="1000"/>
              </a:spcAft>
              <a:buFont typeface="+mj-lt"/>
              <a:buAutoNum type="arabicPeriod"/>
            </a:pPr>
            <a:r>
              <a:rPr lang="de-DE" sz="2000" dirty="0">
                <a:effectLst/>
                <a:latin typeface="Open Sans" panose="020B0606030504020204" pitchFamily="34" charset="0"/>
                <a:ea typeface="Open Sans" panose="020B0606030504020204" pitchFamily="34" charset="0"/>
                <a:cs typeface="Open Sans" panose="020B0606030504020204" pitchFamily="34" charset="0"/>
              </a:rPr>
              <a:t>Ein fehlendes Symbol muss durch logische Ableitung ergänzt werden, um ein Schloss zu öffnen.</a:t>
            </a:r>
          </a:p>
        </p:txBody>
      </p:sp>
      <p:sp>
        <p:nvSpPr>
          <p:cNvPr id="4" name="TextBox 4"/>
          <p:cNvSpPr txBox="1"/>
          <p:nvPr/>
        </p:nvSpPr>
        <p:spPr>
          <a:xfrm>
            <a:off x="16275543" y="280879"/>
            <a:ext cx="1967514" cy="512961"/>
          </a:xfrm>
          <a:prstGeom prst="rect">
            <a:avLst/>
          </a:prstGeom>
        </p:spPr>
        <p:txBody>
          <a:bodyPr lIns="0" tIns="0" rIns="0" bIns="0" rtlCol="0" anchor="t">
            <a:spAutoFit/>
          </a:bodyPr>
          <a:lstStyle/>
          <a:p>
            <a:pPr algn="l">
              <a:lnSpc>
                <a:spcPts val="3960"/>
              </a:lnSpc>
            </a:pPr>
            <a:r>
              <a:rPr lang="en-US" sz="3600" spc="179" dirty="0">
                <a:solidFill>
                  <a:srgbClr val="000000"/>
                </a:solidFill>
                <a:latin typeface="Open Sans"/>
                <a:ea typeface="Open Sans"/>
                <a:cs typeface="Open Sans"/>
                <a:sym typeface="Open Sans"/>
              </a:rPr>
              <a:t>MITTEL</a:t>
            </a:r>
          </a:p>
        </p:txBody>
      </p:sp>
      <p:sp>
        <p:nvSpPr>
          <p:cNvPr id="5" name="TextBox 5"/>
          <p:cNvSpPr txBox="1"/>
          <p:nvPr/>
        </p:nvSpPr>
        <p:spPr>
          <a:xfrm>
            <a:off x="8538238" y="2589148"/>
            <a:ext cx="9032255" cy="1797480"/>
          </a:xfrm>
          <a:custGeom>
            <a:avLst/>
            <a:gdLst>
              <a:gd name="connsiteX0" fmla="*/ 0 w 9032255"/>
              <a:gd name="connsiteY0" fmla="*/ 0 h 1797480"/>
              <a:gd name="connsiteX1" fmla="*/ 9032255 w 9032255"/>
              <a:gd name="connsiteY1" fmla="*/ 0 h 1797480"/>
              <a:gd name="connsiteX2" fmla="*/ 9032255 w 9032255"/>
              <a:gd name="connsiteY2" fmla="*/ 1797480 h 1797480"/>
              <a:gd name="connsiteX3" fmla="*/ 0 w 9032255"/>
              <a:gd name="connsiteY3" fmla="*/ 1797480 h 1797480"/>
              <a:gd name="connsiteX4" fmla="*/ 0 w 9032255"/>
              <a:gd name="connsiteY4" fmla="*/ 0 h 17974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32255" h="1797480" extrusionOk="0">
                <a:moveTo>
                  <a:pt x="0" y="0"/>
                </a:moveTo>
                <a:cubicBezTo>
                  <a:pt x="1232115" y="118645"/>
                  <a:pt x="5707988" y="116012"/>
                  <a:pt x="9032255" y="0"/>
                </a:cubicBezTo>
                <a:cubicBezTo>
                  <a:pt x="9154965" y="308218"/>
                  <a:pt x="8899198" y="1524440"/>
                  <a:pt x="9032255" y="1797480"/>
                </a:cubicBezTo>
                <a:cubicBezTo>
                  <a:pt x="5044536" y="1932080"/>
                  <a:pt x="2071624" y="1640284"/>
                  <a:pt x="0" y="1797480"/>
                </a:cubicBezTo>
                <a:cubicBezTo>
                  <a:pt x="-148991" y="1044759"/>
                  <a:pt x="103308" y="487741"/>
                  <a:pt x="0" y="0"/>
                </a:cubicBezTo>
                <a:close/>
              </a:path>
            </a:pathLst>
          </a:custGeom>
          <a:noFill/>
          <a:ln w="53975">
            <a:solidFill>
              <a:srgbClr val="F0AAE2"/>
            </a:solidFill>
            <a:extLst>
              <a:ext uri="{C807C97D-BFC1-408E-A445-0C87EB9F89A2}">
                <ask:lineSketchStyleProps xmlns:ask="http://schemas.microsoft.com/office/drawing/2018/sketchyshapes" sd="1219033472">
                  <a:prstGeom prst="rect">
                    <a:avLst/>
                  </a:prstGeom>
                  <ask:type>
                    <ask:lineSketchCurved/>
                  </ask:type>
                </ask:lineSketchStyleProps>
              </a:ext>
            </a:extLst>
          </a:ln>
        </p:spPr>
        <p:txBody>
          <a:bodyPr wrap="square" lIns="0" tIns="0" rIns="0" bIns="0" rtlCol="0" anchor="t">
            <a:spAutoFit/>
          </a:bodyPr>
          <a:lstStyle/>
          <a:p>
            <a:pPr algn="just">
              <a:lnSpc>
                <a:spcPct val="150000"/>
              </a:lnSpc>
              <a:spcBef>
                <a:spcPct val="0"/>
              </a:spcBef>
            </a:pPr>
            <a:r>
              <a:rPr lang="en-US" sz="2000" b="1"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Beschreibung</a:t>
            </a:r>
            <a:r>
              <a:rPr lang="en-US" sz="2000"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a:t>
            </a:r>
            <a:r>
              <a:rPr lang="en-US" sz="20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 </a:t>
            </a:r>
            <a:r>
              <a:rPr lang="de-DE" sz="2000" dirty="0">
                <a:effectLst/>
                <a:latin typeface="Open Sans" panose="020B0606030504020204" pitchFamily="34" charset="0"/>
                <a:ea typeface="Open Sans" panose="020B0606030504020204" pitchFamily="34" charset="0"/>
                <a:cs typeface="Open Sans" panose="020B0606030504020204" pitchFamily="34" charset="0"/>
              </a:rPr>
              <a:t>Die Spieler erhalten eine Reihe von Symbolen, die in einer bestimmten Reihenfolge angeordnet sind. Anhand einer verborgenen Logik müssen sie herausfinden, welches Symbol als nächstes folgt oder welche Symbole einem bestimmten Code entsprechen.</a:t>
            </a:r>
          </a:p>
        </p:txBody>
      </p:sp>
      <p:sp>
        <p:nvSpPr>
          <p:cNvPr id="6" name="Freeform 6"/>
          <p:cNvSpPr/>
          <p:nvPr/>
        </p:nvSpPr>
        <p:spPr>
          <a:xfrm>
            <a:off x="580525" y="2360933"/>
            <a:ext cx="6856721" cy="2782567"/>
          </a:xfrm>
          <a:custGeom>
            <a:avLst/>
            <a:gdLst/>
            <a:ahLst/>
            <a:cxnLst/>
            <a:rect l="l" t="t" r="r" b="b"/>
            <a:pathLst>
              <a:path w="6856721" h="4636857">
                <a:moveTo>
                  <a:pt x="0" y="0"/>
                </a:moveTo>
                <a:lnTo>
                  <a:pt x="6856720" y="0"/>
                </a:lnTo>
                <a:lnTo>
                  <a:pt x="6856720" y="4636858"/>
                </a:lnTo>
                <a:lnTo>
                  <a:pt x="0" y="463685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7" name="TextBox 7"/>
          <p:cNvSpPr txBox="1"/>
          <p:nvPr/>
        </p:nvSpPr>
        <p:spPr>
          <a:xfrm>
            <a:off x="902132" y="2616527"/>
            <a:ext cx="6059839" cy="2709268"/>
          </a:xfrm>
          <a:prstGeom prst="rect">
            <a:avLst/>
          </a:prstGeom>
        </p:spPr>
        <p:txBody>
          <a:bodyPr wrap="square" lIns="0" tIns="0" rIns="0" bIns="0" rtlCol="0" anchor="t">
            <a:spAutoFit/>
          </a:bodyPr>
          <a:lstStyle/>
          <a:p>
            <a:pPr marL="666750" lvl="1" indent="-342900" algn="l">
              <a:lnSpc>
                <a:spcPts val="4500"/>
              </a:lnSpc>
              <a:buFont typeface="Arial" panose="020B0604020202020204" pitchFamily="34" charset="0"/>
              <a:buChar char="•"/>
            </a:pPr>
            <a:r>
              <a:rPr lang="en-US" sz="2000" b="1"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Bearbeitungszeit</a:t>
            </a:r>
            <a:r>
              <a:rPr lang="en-US" sz="2000"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a:t>
            </a:r>
            <a:r>
              <a:rPr lang="en-US" sz="20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 10-15 </a:t>
            </a:r>
            <a:r>
              <a:rPr lang="en-US" sz="2000"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Minuten</a:t>
            </a:r>
            <a:endParaRPr lang="en-US" sz="20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endParaRPr>
          </a:p>
          <a:p>
            <a:pPr marL="800100" lvl="1" indent="-342900">
              <a:lnSpc>
                <a:spcPct val="115000"/>
              </a:lnSpc>
              <a:spcAft>
                <a:spcPts val="1000"/>
              </a:spcAft>
              <a:buFont typeface="Arial" panose="020B0604020202020204" pitchFamily="34" charset="0"/>
              <a:buChar char="•"/>
            </a:pPr>
            <a:r>
              <a:rPr lang="en-US" sz="2000" b="1"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Objekte</a:t>
            </a:r>
            <a:r>
              <a:rPr lang="en-US" sz="2000"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a:t>
            </a:r>
            <a:r>
              <a:rPr lang="en-US" sz="20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 </a:t>
            </a:r>
            <a:r>
              <a:rPr lang="de-DE" sz="2000" dirty="0">
                <a:effectLst/>
                <a:latin typeface="Open Sans" panose="020B0606030504020204" pitchFamily="34" charset="0"/>
                <a:ea typeface="Open Sans" panose="020B0606030504020204" pitchFamily="34" charset="0"/>
                <a:cs typeface="Open Sans" panose="020B0606030504020204" pitchFamily="34" charset="0"/>
              </a:rPr>
              <a:t>Symboltafeln, eine Logikregel zur Entschlüsselung </a:t>
            </a:r>
          </a:p>
          <a:p>
            <a:pPr marL="800100" lvl="1" indent="-342900">
              <a:lnSpc>
                <a:spcPct val="115000"/>
              </a:lnSpc>
              <a:spcAft>
                <a:spcPts val="1000"/>
              </a:spcAft>
              <a:buFont typeface="Arial" panose="020B0604020202020204" pitchFamily="34" charset="0"/>
              <a:buChar char="•"/>
            </a:pPr>
            <a:r>
              <a:rPr lang="en-US" sz="2000"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Zi</a:t>
            </a:r>
            <a:r>
              <a:rPr lang="de-DE" sz="2000" b="1" dirty="0" err="1">
                <a:solidFill>
                  <a:srgbClr val="000000"/>
                </a:solidFill>
                <a:latin typeface="Open Sans" panose="020B0606030504020204" pitchFamily="34" charset="0"/>
                <a:ea typeface="Open Sans" panose="020B0606030504020204" pitchFamily="34" charset="0"/>
                <a:cs typeface="Open Sans" panose="020B0606030504020204" pitchFamily="34" charset="0"/>
              </a:rPr>
              <a:t>elgruppe</a:t>
            </a:r>
            <a:r>
              <a:rPr lang="de-DE" sz="2000" dirty="0">
                <a:solidFill>
                  <a:srgbClr val="000000"/>
                </a:solidFill>
                <a:latin typeface="Open Sans" panose="020B0606030504020204" pitchFamily="34" charset="0"/>
                <a:ea typeface="Open Sans" panose="020B0606030504020204" pitchFamily="34" charset="0"/>
                <a:cs typeface="Open Sans" panose="020B0606030504020204" pitchFamily="34" charset="0"/>
              </a:rPr>
              <a:t>: Jugendliche, Erwachsene</a:t>
            </a:r>
          </a:p>
          <a:p>
            <a:pPr marL="800100" lvl="1" indent="-342900">
              <a:lnSpc>
                <a:spcPct val="115000"/>
              </a:lnSpc>
              <a:spcAft>
                <a:spcPts val="1000"/>
              </a:spcAft>
              <a:buFont typeface="Arial" panose="020B0604020202020204" pitchFamily="34" charset="0"/>
              <a:buChar char="•"/>
            </a:pPr>
            <a:r>
              <a:rPr lang="de-DE" sz="2000" b="1" dirty="0">
                <a:solidFill>
                  <a:srgbClr val="000000"/>
                </a:solidFill>
                <a:latin typeface="Open Sans" panose="020B0606030504020204" pitchFamily="34" charset="0"/>
                <a:ea typeface="Open Sans" panose="020B0606030504020204" pitchFamily="34" charset="0"/>
                <a:cs typeface="Open Sans" panose="020B0606030504020204" pitchFamily="34" charset="0"/>
              </a:rPr>
              <a:t>Rätseltyp: </a:t>
            </a:r>
            <a:r>
              <a:rPr lang="de-DE" sz="2000" dirty="0">
                <a:solidFill>
                  <a:srgbClr val="000000"/>
                </a:solidFill>
                <a:latin typeface="Open Sans" panose="020B0606030504020204" pitchFamily="34" charset="0"/>
                <a:ea typeface="Open Sans" panose="020B0606030504020204" pitchFamily="34" charset="0"/>
                <a:cs typeface="Open Sans" panose="020B0606030504020204" pitchFamily="34" charset="0"/>
              </a:rPr>
              <a:t>Logikrätsel</a:t>
            </a:r>
          </a:p>
          <a:p>
            <a:pPr marL="800100" lvl="1" indent="-342900">
              <a:lnSpc>
                <a:spcPct val="115000"/>
              </a:lnSpc>
              <a:spcAft>
                <a:spcPts val="1000"/>
              </a:spcAft>
              <a:buFont typeface="Arial" panose="020B0604020202020204" pitchFamily="34" charset="0"/>
              <a:buChar char="•"/>
            </a:pPr>
            <a:endParaRPr lang="de-DE" sz="2000" dirty="0">
              <a:solidFill>
                <a:srgbClr val="000000"/>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10" name="Gruppieren 9">
            <a:extLst>
              <a:ext uri="{FF2B5EF4-FFF2-40B4-BE49-F238E27FC236}">
                <a16:creationId xmlns:a16="http://schemas.microsoft.com/office/drawing/2014/main" id="{28CF22E4-A1E9-41DE-9A85-163C3C0F902B}"/>
              </a:ext>
            </a:extLst>
          </p:cNvPr>
          <p:cNvGrpSpPr/>
          <p:nvPr/>
        </p:nvGrpSpPr>
        <p:grpSpPr>
          <a:xfrm>
            <a:off x="16275543" y="951909"/>
            <a:ext cx="1609413" cy="985938"/>
            <a:chOff x="6901543" y="5152159"/>
            <a:chExt cx="4484916" cy="2747493"/>
          </a:xfrm>
        </p:grpSpPr>
        <p:pic>
          <p:nvPicPr>
            <p:cNvPr id="12" name="Picture 5">
              <a:extLst>
                <a:ext uri="{FF2B5EF4-FFF2-40B4-BE49-F238E27FC236}">
                  <a16:creationId xmlns:a16="http://schemas.microsoft.com/office/drawing/2014/main" id="{C88F931E-F72B-4890-B3A5-5A8F4751307F}"/>
                </a:ext>
              </a:extLst>
            </p:cNvPr>
            <p:cNvPicPr>
              <a:picLocks noChangeAspect="1"/>
            </p:cNvPicPr>
            <p:nvPr/>
          </p:nvPicPr>
          <p:blipFill>
            <a:blip r:embed="rId4"/>
            <a:stretch>
              <a:fillRect/>
            </a:stretch>
          </p:blipFill>
          <p:spPr>
            <a:xfrm>
              <a:off x="7767204" y="5152159"/>
              <a:ext cx="2743200" cy="2747493"/>
            </a:xfrm>
            <a:prstGeom prst="rect">
              <a:avLst/>
            </a:prstGeom>
          </p:spPr>
        </p:pic>
        <p:pic>
          <p:nvPicPr>
            <p:cNvPr id="13" name="Picture 1">
              <a:extLst>
                <a:ext uri="{FF2B5EF4-FFF2-40B4-BE49-F238E27FC236}">
                  <a16:creationId xmlns:a16="http://schemas.microsoft.com/office/drawing/2014/main" id="{A9E15455-BFAA-498C-9631-DF51EEB52D90}"/>
                </a:ext>
              </a:extLst>
            </p:cNvPr>
            <p:cNvPicPr>
              <a:picLocks noChangeAspect="1"/>
            </p:cNvPicPr>
            <p:nvPr/>
          </p:nvPicPr>
          <p:blipFill>
            <a:blip r:embed="rId5"/>
            <a:stretch>
              <a:fillRect/>
            </a:stretch>
          </p:blipFill>
          <p:spPr>
            <a:xfrm>
              <a:off x="10510157" y="7549242"/>
              <a:ext cx="876302" cy="332016"/>
            </a:xfrm>
            <a:prstGeom prst="rect">
              <a:avLst/>
            </a:prstGeom>
          </p:spPr>
        </p:pic>
        <p:pic>
          <p:nvPicPr>
            <p:cNvPr id="14" name="Picture 6">
              <a:extLst>
                <a:ext uri="{FF2B5EF4-FFF2-40B4-BE49-F238E27FC236}">
                  <a16:creationId xmlns:a16="http://schemas.microsoft.com/office/drawing/2014/main" id="{3247A446-DED6-4DB5-A5FE-6B31BBAEA74D}"/>
                </a:ext>
              </a:extLst>
            </p:cNvPr>
            <p:cNvPicPr>
              <a:picLocks noChangeAspect="1"/>
            </p:cNvPicPr>
            <p:nvPr/>
          </p:nvPicPr>
          <p:blipFill>
            <a:blip r:embed="rId5"/>
            <a:stretch>
              <a:fillRect/>
            </a:stretch>
          </p:blipFill>
          <p:spPr>
            <a:xfrm>
              <a:off x="6901543" y="5589813"/>
              <a:ext cx="876302" cy="332016"/>
            </a:xfrm>
            <a:prstGeom prst="rect">
              <a:avLst/>
            </a:prstGeom>
          </p:spPr>
        </p:pic>
      </p:grpSp>
      <p:sp>
        <p:nvSpPr>
          <p:cNvPr id="15" name="TextBox 3">
            <a:extLst>
              <a:ext uri="{FF2B5EF4-FFF2-40B4-BE49-F238E27FC236}">
                <a16:creationId xmlns:a16="http://schemas.microsoft.com/office/drawing/2014/main" id="{64A7E49C-2E16-4CA9-A0DD-E94268A0809A}"/>
              </a:ext>
            </a:extLst>
          </p:cNvPr>
          <p:cNvSpPr txBox="1"/>
          <p:nvPr/>
        </p:nvSpPr>
        <p:spPr>
          <a:xfrm>
            <a:off x="8538237" y="4593937"/>
            <a:ext cx="9032256" cy="2898229"/>
          </a:xfrm>
          <a:prstGeom prst="rect">
            <a:avLst/>
          </a:prstGeom>
        </p:spPr>
        <p:txBody>
          <a:bodyPr wrap="square" lIns="0" tIns="0" rIns="0" bIns="0" rtlCol="0" anchor="t">
            <a:spAutoFit/>
          </a:bodyPr>
          <a:lstStyle/>
          <a:p>
            <a:pPr>
              <a:spcAft>
                <a:spcPts val="1000"/>
              </a:spcAft>
            </a:pPr>
            <a:r>
              <a:rPr lang="de-DE" sz="2000" b="1" dirty="0">
                <a:effectLst/>
                <a:latin typeface="Open Sans" panose="020B0606030504020204" pitchFamily="34" charset="0"/>
                <a:ea typeface="Open Sans" panose="020B0606030504020204" pitchFamily="34" charset="0"/>
                <a:cs typeface="Open Sans" panose="020B0606030504020204" pitchFamily="34" charset="0"/>
              </a:rPr>
              <a:t>Variationen &amp; Schwierigkeit erhöhen/reduzieren:</a:t>
            </a:r>
            <a:endParaRPr lang="de-DE" sz="2000" dirty="0">
              <a:effectLst/>
              <a:latin typeface="Open Sans" panose="020B0606030504020204" pitchFamily="34" charset="0"/>
              <a:ea typeface="Open Sans" panose="020B0606030504020204" pitchFamily="34" charset="0"/>
              <a:cs typeface="Open Sans" panose="020B0606030504020204" pitchFamily="34" charset="0"/>
            </a:endParaRPr>
          </a:p>
          <a:p>
            <a:pPr marL="342900" lvl="0" indent="-342900">
              <a:buFont typeface="Symbol" panose="05050102010706020507" pitchFamily="18" charset="2"/>
              <a:buChar char=""/>
            </a:pPr>
            <a:r>
              <a:rPr lang="de-DE" sz="2000" b="1" dirty="0">
                <a:effectLst/>
                <a:latin typeface="Open Sans" panose="020B0606030504020204" pitchFamily="34" charset="0"/>
                <a:ea typeface="Open Sans" panose="020B0606030504020204" pitchFamily="34" charset="0"/>
                <a:cs typeface="Open Sans" panose="020B0606030504020204" pitchFamily="34" charset="0"/>
              </a:rPr>
              <a:t>Leichter:</a:t>
            </a:r>
            <a:r>
              <a:rPr lang="de-DE" sz="2000" dirty="0">
                <a:effectLst/>
                <a:latin typeface="Open Sans" panose="020B0606030504020204" pitchFamily="34" charset="0"/>
                <a:ea typeface="Open Sans" panose="020B0606030504020204" pitchFamily="34" charset="0"/>
                <a:cs typeface="Open Sans" panose="020B0606030504020204" pitchFamily="34" charset="0"/>
              </a:rPr>
              <a:t> Die Regel deutlicher machen (z. B. eine kleine Tabelle mit Beispielen zur Hilfestellung geben).</a:t>
            </a:r>
          </a:p>
          <a:p>
            <a:pPr marL="342900" lvl="0" indent="-342900">
              <a:buFont typeface="Symbol" panose="05050102010706020507" pitchFamily="18" charset="2"/>
              <a:buChar char=""/>
            </a:pPr>
            <a:endParaRPr lang="de-DE" sz="2000" dirty="0">
              <a:effectLst/>
              <a:latin typeface="Open Sans" panose="020B0606030504020204" pitchFamily="34" charset="0"/>
              <a:ea typeface="Open Sans" panose="020B0606030504020204" pitchFamily="34" charset="0"/>
              <a:cs typeface="Open Sans" panose="020B0606030504020204" pitchFamily="34" charset="0"/>
            </a:endParaRPr>
          </a:p>
          <a:p>
            <a:pPr marL="342900" lvl="0" indent="-342900">
              <a:buFont typeface="Symbol" panose="05050102010706020507" pitchFamily="18" charset="2"/>
              <a:buChar char=""/>
            </a:pPr>
            <a:r>
              <a:rPr lang="de-DE" sz="2000" b="1" dirty="0">
                <a:effectLst/>
                <a:latin typeface="Open Sans" panose="020B0606030504020204" pitchFamily="34" charset="0"/>
                <a:ea typeface="Open Sans" panose="020B0606030504020204" pitchFamily="34" charset="0"/>
                <a:cs typeface="Open Sans" panose="020B0606030504020204" pitchFamily="34" charset="0"/>
              </a:rPr>
              <a:t>Schwieriger:</a:t>
            </a:r>
            <a:r>
              <a:rPr lang="de-DE" sz="2000" dirty="0">
                <a:effectLst/>
                <a:latin typeface="Open Sans" panose="020B0606030504020204" pitchFamily="34" charset="0"/>
                <a:ea typeface="Open Sans" panose="020B0606030504020204" pitchFamily="34" charset="0"/>
                <a:cs typeface="Open Sans" panose="020B0606030504020204" pitchFamily="34" charset="0"/>
              </a:rPr>
              <a:t> Mehr Symbole einbauen oder alternative Falschspuren legen.</a:t>
            </a:r>
          </a:p>
          <a:p>
            <a:pPr marL="342900" lvl="0" indent="-342900">
              <a:buFont typeface="Symbol" panose="05050102010706020507" pitchFamily="18" charset="2"/>
              <a:buChar char=""/>
            </a:pPr>
            <a:endParaRPr lang="de-DE" sz="2000" dirty="0">
              <a:effectLst/>
              <a:latin typeface="Open Sans" panose="020B0606030504020204" pitchFamily="34" charset="0"/>
              <a:ea typeface="Open Sans" panose="020B0606030504020204" pitchFamily="34" charset="0"/>
              <a:cs typeface="Open Sans" panose="020B0606030504020204" pitchFamily="34" charset="0"/>
            </a:endParaRPr>
          </a:p>
          <a:p>
            <a:pPr marL="342900" lvl="0" indent="-342900">
              <a:spcAft>
                <a:spcPts val="1000"/>
              </a:spcAft>
              <a:buFont typeface="Symbol" panose="05050102010706020507" pitchFamily="18" charset="2"/>
              <a:buChar char=""/>
            </a:pPr>
            <a:r>
              <a:rPr lang="de-DE" sz="2000" b="1" dirty="0">
                <a:effectLst/>
                <a:latin typeface="Open Sans" panose="020B0606030504020204" pitchFamily="34" charset="0"/>
                <a:ea typeface="Open Sans" panose="020B0606030504020204" pitchFamily="34" charset="0"/>
                <a:cs typeface="Open Sans" panose="020B0606030504020204" pitchFamily="34" charset="0"/>
              </a:rPr>
              <a:t>Alternative Variante:</a:t>
            </a:r>
            <a:r>
              <a:rPr lang="de-DE" sz="2000" dirty="0">
                <a:effectLst/>
                <a:latin typeface="Open Sans" panose="020B0606030504020204" pitchFamily="34" charset="0"/>
                <a:ea typeface="Open Sans" panose="020B0606030504020204" pitchFamily="34" charset="0"/>
                <a:cs typeface="Open Sans" panose="020B0606030504020204" pitchFamily="34" charset="0"/>
              </a:rPr>
              <a:t> Symbole als Buchstabenersetzung nutzen (A = ★, B = ♥ usw.), um ein Wort zu formen.</a:t>
            </a:r>
          </a:p>
        </p:txBody>
      </p:sp>
      <p:sp>
        <p:nvSpPr>
          <p:cNvPr id="16" name="TextBox 3">
            <a:extLst>
              <a:ext uri="{FF2B5EF4-FFF2-40B4-BE49-F238E27FC236}">
                <a16:creationId xmlns:a16="http://schemas.microsoft.com/office/drawing/2014/main" id="{B2FFD33F-8524-4A7F-A657-8353D7CF87E6}"/>
              </a:ext>
            </a:extLst>
          </p:cNvPr>
          <p:cNvSpPr txBox="1"/>
          <p:nvPr/>
        </p:nvSpPr>
        <p:spPr>
          <a:xfrm>
            <a:off x="8538237" y="7746125"/>
            <a:ext cx="9032256" cy="2183483"/>
          </a:xfrm>
          <a:prstGeom prst="rect">
            <a:avLst/>
          </a:prstGeom>
        </p:spPr>
        <p:txBody>
          <a:bodyPr wrap="square" lIns="0" tIns="0" rIns="0" bIns="0" rtlCol="0" anchor="t">
            <a:spAutoFit/>
          </a:bodyPr>
          <a:lstStyle/>
          <a:p>
            <a:pPr>
              <a:spcAft>
                <a:spcPts val="1000"/>
              </a:spcAft>
            </a:pPr>
            <a:r>
              <a:rPr lang="de-DE" sz="2000" b="1" kern="900" dirty="0">
                <a:effectLst/>
                <a:latin typeface="Open Sans" panose="020B0606030504020204" pitchFamily="34" charset="0"/>
                <a:ea typeface="Open Sans" panose="020B0606030504020204" pitchFamily="34" charset="0"/>
                <a:cs typeface="Open Sans" panose="020B0606030504020204" pitchFamily="34" charset="0"/>
              </a:rPr>
              <a:t>Notfall-Tipps für Spielleiter:</a:t>
            </a:r>
            <a:endParaRPr lang="de-DE" sz="2000" kern="900" dirty="0">
              <a:effectLst/>
              <a:latin typeface="Open Sans" panose="020B0606030504020204" pitchFamily="34" charset="0"/>
              <a:ea typeface="Open Sans" panose="020B0606030504020204" pitchFamily="34" charset="0"/>
              <a:cs typeface="Open Sans" panose="020B0606030504020204" pitchFamily="34" charset="0"/>
            </a:endParaRPr>
          </a:p>
          <a:p>
            <a:pPr marL="342900" lvl="0" indent="-342900">
              <a:lnSpc>
                <a:spcPct val="115000"/>
              </a:lnSpc>
              <a:buFont typeface="Symbol" panose="05050102010706020507" pitchFamily="18" charset="2"/>
              <a:buChar char=""/>
            </a:pPr>
            <a:r>
              <a:rPr lang="de-DE" sz="2000" dirty="0">
                <a:effectLst/>
                <a:latin typeface="Open Sans" panose="020B0606030504020204" pitchFamily="34" charset="0"/>
                <a:ea typeface="Open Sans" panose="020B0606030504020204" pitchFamily="34" charset="0"/>
                <a:cs typeface="Open Sans" panose="020B0606030504020204" pitchFamily="34" charset="0"/>
              </a:rPr>
              <a:t>Falls das Team nicht weiterkommt, kann ein Beispiel mit einer einfacheren Sequenz gegeben werden.</a:t>
            </a:r>
          </a:p>
          <a:p>
            <a:pPr marL="342900" lvl="0" indent="-342900">
              <a:lnSpc>
                <a:spcPct val="115000"/>
              </a:lnSpc>
              <a:buFont typeface="Symbol" panose="05050102010706020507" pitchFamily="18" charset="2"/>
              <a:buChar char=""/>
            </a:pPr>
            <a:endParaRPr lang="de-DE" sz="2000" dirty="0">
              <a:effectLst/>
              <a:latin typeface="Open Sans" panose="020B0606030504020204" pitchFamily="34" charset="0"/>
              <a:ea typeface="Open Sans" panose="020B0606030504020204" pitchFamily="34" charset="0"/>
              <a:cs typeface="Open Sans" panose="020B0606030504020204" pitchFamily="34" charset="0"/>
            </a:endParaRPr>
          </a:p>
          <a:p>
            <a:pPr marL="342900" lvl="0" indent="-342900">
              <a:lnSpc>
                <a:spcPct val="115000"/>
              </a:lnSpc>
              <a:spcAft>
                <a:spcPts val="1000"/>
              </a:spcAft>
              <a:buFont typeface="Symbol" panose="05050102010706020507" pitchFamily="18" charset="2"/>
              <a:buChar char=""/>
            </a:pPr>
            <a:r>
              <a:rPr lang="de-DE" sz="2000" dirty="0">
                <a:effectLst/>
                <a:latin typeface="Open Sans" panose="020B0606030504020204" pitchFamily="34" charset="0"/>
                <a:ea typeface="Open Sans" panose="020B0606030504020204" pitchFamily="34" charset="0"/>
                <a:cs typeface="Open Sans" panose="020B0606030504020204" pitchFamily="34" charset="0"/>
              </a:rPr>
              <a:t>Falls Spieler feststecken, darauf hinweisen, sich nur auf bestimmte Symbole zu konzentrieren.</a:t>
            </a:r>
          </a:p>
        </p:txBody>
      </p:sp>
    </p:spTree>
    <p:extLst>
      <p:ext uri="{BB962C8B-B14F-4D97-AF65-F5344CB8AC3E}">
        <p14:creationId xmlns:p14="http://schemas.microsoft.com/office/powerpoint/2010/main" val="129496213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0AAE2">
            <a:alpha val="56000"/>
          </a:srgbClr>
        </a:solidFill>
        <a:effectLst/>
      </p:bgPr>
    </p:bg>
    <p:spTree>
      <p:nvGrpSpPr>
        <p:cNvPr id="1" name=""/>
        <p:cNvGrpSpPr/>
        <p:nvPr/>
      </p:nvGrpSpPr>
      <p:grpSpPr>
        <a:xfrm>
          <a:off x="0" y="0"/>
          <a:ext cx="0" cy="0"/>
          <a:chOff x="0" y="0"/>
          <a:chExt cx="0" cy="0"/>
        </a:xfrm>
      </p:grpSpPr>
      <p:sp>
        <p:nvSpPr>
          <p:cNvPr id="2" name="TextBox 2"/>
          <p:cNvSpPr txBox="1"/>
          <p:nvPr/>
        </p:nvSpPr>
        <p:spPr>
          <a:xfrm>
            <a:off x="3453151" y="3669827"/>
            <a:ext cx="11767219" cy="1060451"/>
          </a:xfrm>
          <a:prstGeom prst="rect">
            <a:avLst/>
          </a:prstGeom>
        </p:spPr>
        <p:txBody>
          <a:bodyPr lIns="0" tIns="0" rIns="0" bIns="0" rtlCol="0" anchor="t">
            <a:spAutoFit/>
          </a:bodyPr>
          <a:lstStyle/>
          <a:p>
            <a:pPr algn="l">
              <a:lnSpc>
                <a:spcPts val="8000"/>
              </a:lnSpc>
            </a:pPr>
            <a:r>
              <a:rPr lang="en-US" sz="8000" dirty="0">
                <a:solidFill>
                  <a:srgbClr val="000000"/>
                </a:solidFill>
                <a:latin typeface="Open Sans"/>
                <a:ea typeface="Open Sans"/>
                <a:cs typeface="Open Sans"/>
                <a:sym typeface="Open Sans"/>
              </a:rPr>
              <a:t>SUCH- UND FINDRÄTSEL</a:t>
            </a:r>
          </a:p>
        </p:txBody>
      </p:sp>
      <p:sp>
        <p:nvSpPr>
          <p:cNvPr id="3" name="TextBox 3"/>
          <p:cNvSpPr txBox="1"/>
          <p:nvPr/>
        </p:nvSpPr>
        <p:spPr>
          <a:xfrm>
            <a:off x="16411635" y="280879"/>
            <a:ext cx="1831422" cy="502920"/>
          </a:xfrm>
          <a:prstGeom prst="rect">
            <a:avLst/>
          </a:prstGeom>
        </p:spPr>
        <p:txBody>
          <a:bodyPr lIns="0" tIns="0" rIns="0" bIns="0" rtlCol="0" anchor="t">
            <a:spAutoFit/>
          </a:bodyPr>
          <a:lstStyle/>
          <a:p>
            <a:pPr algn="l">
              <a:lnSpc>
                <a:spcPts val="3960"/>
              </a:lnSpc>
            </a:pPr>
            <a:r>
              <a:rPr lang="en-US" sz="3600" spc="179">
                <a:solidFill>
                  <a:srgbClr val="000000"/>
                </a:solidFill>
                <a:latin typeface="Open Sans"/>
                <a:ea typeface="Open Sans"/>
                <a:cs typeface="Open Sans"/>
                <a:sym typeface="Open Sans"/>
              </a:rPr>
              <a:t>MITTEL</a:t>
            </a:r>
          </a:p>
        </p:txBody>
      </p:sp>
      <p:grpSp>
        <p:nvGrpSpPr>
          <p:cNvPr id="4" name="Gruppieren 3">
            <a:extLst>
              <a:ext uri="{FF2B5EF4-FFF2-40B4-BE49-F238E27FC236}">
                <a16:creationId xmlns:a16="http://schemas.microsoft.com/office/drawing/2014/main" id="{837A86BD-F322-4CF7-88BD-83E92A864E5A}"/>
              </a:ext>
            </a:extLst>
          </p:cNvPr>
          <p:cNvGrpSpPr/>
          <p:nvPr/>
        </p:nvGrpSpPr>
        <p:grpSpPr>
          <a:xfrm>
            <a:off x="7347522" y="5143500"/>
            <a:ext cx="3592955" cy="2201071"/>
            <a:chOff x="6901543" y="5152159"/>
            <a:chExt cx="4484916" cy="2747493"/>
          </a:xfrm>
        </p:grpSpPr>
        <p:pic>
          <p:nvPicPr>
            <p:cNvPr id="5" name="Picture 5">
              <a:extLst>
                <a:ext uri="{FF2B5EF4-FFF2-40B4-BE49-F238E27FC236}">
                  <a16:creationId xmlns:a16="http://schemas.microsoft.com/office/drawing/2014/main" id="{B398161D-4B3B-409E-8B85-590D3D0BD6A3}"/>
                </a:ext>
              </a:extLst>
            </p:cNvPr>
            <p:cNvPicPr>
              <a:picLocks noChangeAspect="1"/>
            </p:cNvPicPr>
            <p:nvPr/>
          </p:nvPicPr>
          <p:blipFill>
            <a:blip r:embed="rId2"/>
            <a:stretch>
              <a:fillRect/>
            </a:stretch>
          </p:blipFill>
          <p:spPr>
            <a:xfrm>
              <a:off x="7767204" y="5152159"/>
              <a:ext cx="2743200" cy="2747493"/>
            </a:xfrm>
            <a:prstGeom prst="rect">
              <a:avLst/>
            </a:prstGeom>
          </p:spPr>
        </p:pic>
        <p:pic>
          <p:nvPicPr>
            <p:cNvPr id="6" name="Picture 1">
              <a:extLst>
                <a:ext uri="{FF2B5EF4-FFF2-40B4-BE49-F238E27FC236}">
                  <a16:creationId xmlns:a16="http://schemas.microsoft.com/office/drawing/2014/main" id="{139719FA-67C6-4F65-8670-53345D614FC4}"/>
                </a:ext>
              </a:extLst>
            </p:cNvPr>
            <p:cNvPicPr>
              <a:picLocks noChangeAspect="1"/>
            </p:cNvPicPr>
            <p:nvPr/>
          </p:nvPicPr>
          <p:blipFill>
            <a:blip r:embed="rId3"/>
            <a:stretch>
              <a:fillRect/>
            </a:stretch>
          </p:blipFill>
          <p:spPr>
            <a:xfrm>
              <a:off x="10510157" y="7549242"/>
              <a:ext cx="876302" cy="332016"/>
            </a:xfrm>
            <a:prstGeom prst="rect">
              <a:avLst/>
            </a:prstGeom>
          </p:spPr>
        </p:pic>
        <p:pic>
          <p:nvPicPr>
            <p:cNvPr id="7" name="Picture 6">
              <a:extLst>
                <a:ext uri="{FF2B5EF4-FFF2-40B4-BE49-F238E27FC236}">
                  <a16:creationId xmlns:a16="http://schemas.microsoft.com/office/drawing/2014/main" id="{39CCC3A4-DB1B-41AD-B642-1E4EEBB9C401}"/>
                </a:ext>
              </a:extLst>
            </p:cNvPr>
            <p:cNvPicPr>
              <a:picLocks noChangeAspect="1"/>
            </p:cNvPicPr>
            <p:nvPr/>
          </p:nvPicPr>
          <p:blipFill>
            <a:blip r:embed="rId3"/>
            <a:stretch>
              <a:fillRect/>
            </a:stretch>
          </p:blipFill>
          <p:spPr>
            <a:xfrm>
              <a:off x="6901543" y="5589813"/>
              <a:ext cx="876302" cy="332016"/>
            </a:xfrm>
            <a:prstGeom prst="rect">
              <a:avLst/>
            </a:prstGeom>
          </p:spPr>
        </p:pic>
      </p:grpSp>
    </p:spTree>
    <p:extLst>
      <p:ext uri="{BB962C8B-B14F-4D97-AF65-F5344CB8AC3E}">
        <p14:creationId xmlns:p14="http://schemas.microsoft.com/office/powerpoint/2010/main" val="200628412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6219785C-CBB9-D2EB-8F1C-71BE5E7001B1}"/>
              </a:ext>
            </a:extLst>
          </p:cNvPr>
          <p:cNvSpPr/>
          <p:nvPr/>
        </p:nvSpPr>
        <p:spPr>
          <a:xfrm>
            <a:off x="0" y="3590"/>
            <a:ext cx="18284419" cy="2110841"/>
          </a:xfrm>
          <a:prstGeom prst="rect">
            <a:avLst/>
          </a:prstGeom>
          <a:solidFill>
            <a:srgbClr val="F0AAE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2"/>
          <p:cNvSpPr txBox="1"/>
          <p:nvPr/>
        </p:nvSpPr>
        <p:spPr>
          <a:xfrm>
            <a:off x="580525" y="821899"/>
            <a:ext cx="14120213" cy="829201"/>
          </a:xfrm>
          <a:prstGeom prst="rect">
            <a:avLst/>
          </a:prstGeom>
        </p:spPr>
        <p:txBody>
          <a:bodyPr wrap="square" lIns="0" tIns="0" rIns="0" bIns="0" rtlCol="0" anchor="t">
            <a:spAutoFit/>
          </a:bodyPr>
          <a:lstStyle/>
          <a:p>
            <a:pPr>
              <a:lnSpc>
                <a:spcPct val="115000"/>
              </a:lnSpc>
              <a:spcAft>
                <a:spcPts val="1000"/>
              </a:spcAft>
            </a:pPr>
            <a:r>
              <a:rPr lang="de-DE" sz="5000" spc="250" dirty="0">
                <a:solidFill>
                  <a:srgbClr val="000000"/>
                </a:solidFill>
                <a:latin typeface="Open Sans"/>
                <a:ea typeface="Open Sans"/>
                <a:cs typeface="Open Sans"/>
              </a:rPr>
              <a:t>UV-LICHT-RÄTSEL</a:t>
            </a:r>
          </a:p>
        </p:txBody>
      </p:sp>
      <p:sp>
        <p:nvSpPr>
          <p:cNvPr id="3" name="TextBox 3"/>
          <p:cNvSpPr txBox="1"/>
          <p:nvPr/>
        </p:nvSpPr>
        <p:spPr>
          <a:xfrm>
            <a:off x="717507" y="5309177"/>
            <a:ext cx="6731648" cy="1855188"/>
          </a:xfrm>
          <a:prstGeom prst="rect">
            <a:avLst/>
          </a:prstGeom>
        </p:spPr>
        <p:txBody>
          <a:bodyPr wrap="square" lIns="0" tIns="0" rIns="0" bIns="0" rtlCol="0" anchor="t">
            <a:spAutoFit/>
          </a:bodyPr>
          <a:lstStyle/>
          <a:p>
            <a:pPr>
              <a:lnSpc>
                <a:spcPct val="150000"/>
              </a:lnSpc>
            </a:pPr>
            <a:r>
              <a:rPr lang="en-US" sz="2000" b="1"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Beispiele</a:t>
            </a:r>
            <a:r>
              <a:rPr lang="en-US" sz="2000"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 </a:t>
            </a:r>
          </a:p>
          <a:p>
            <a:pPr marL="342900" lvl="0" indent="-342900">
              <a:lnSpc>
                <a:spcPct val="115000"/>
              </a:lnSpc>
              <a:buFont typeface="+mj-lt"/>
              <a:buAutoNum type="arabicPeriod"/>
            </a:pPr>
            <a:r>
              <a:rPr lang="de-DE" sz="2000" dirty="0">
                <a:effectLst/>
                <a:latin typeface="Open Sans" panose="020B0606030504020204" pitchFamily="34" charset="0"/>
                <a:ea typeface="Open Sans" panose="020B0606030504020204" pitchFamily="34" charset="0"/>
                <a:cs typeface="Open Sans" panose="020B0606030504020204" pitchFamily="34" charset="0"/>
              </a:rPr>
              <a:t>Schreibe „Schlüssel unter dem Tisch“ mit UV-Stift.</a:t>
            </a:r>
          </a:p>
          <a:p>
            <a:pPr marL="342900" lvl="0" indent="-342900">
              <a:lnSpc>
                <a:spcPct val="115000"/>
              </a:lnSpc>
              <a:buFont typeface="+mj-lt"/>
              <a:buAutoNum type="arabicPeriod"/>
            </a:pPr>
            <a:r>
              <a:rPr lang="de-DE" sz="2000" dirty="0">
                <a:effectLst/>
                <a:latin typeface="Open Sans" panose="020B0606030504020204" pitchFamily="34" charset="0"/>
                <a:ea typeface="Open Sans" panose="020B0606030504020204" pitchFamily="34" charset="0"/>
                <a:cs typeface="Open Sans" panose="020B0606030504020204" pitchFamily="34" charset="0"/>
              </a:rPr>
              <a:t>Markiere Stellen auf einer Karte oder einem Wandposter, die Hinweise zum nächsten Ziel geben.</a:t>
            </a:r>
          </a:p>
          <a:p>
            <a:pPr marL="342900" lvl="0" indent="-342900">
              <a:lnSpc>
                <a:spcPct val="115000"/>
              </a:lnSpc>
              <a:spcAft>
                <a:spcPts val="1000"/>
              </a:spcAft>
              <a:buFont typeface="+mj-lt"/>
              <a:buAutoNum type="arabicPeriod"/>
            </a:pPr>
            <a:r>
              <a:rPr lang="de-DE" sz="2000" dirty="0">
                <a:effectLst/>
                <a:latin typeface="Open Sans" panose="020B0606030504020204" pitchFamily="34" charset="0"/>
                <a:ea typeface="Open Sans" panose="020B0606030504020204" pitchFamily="34" charset="0"/>
                <a:cs typeface="Open Sans" panose="020B0606030504020204" pitchFamily="34" charset="0"/>
              </a:rPr>
              <a:t>Nutze unsichtbare Pfeile, um einen Weg zu leiten.</a:t>
            </a:r>
          </a:p>
        </p:txBody>
      </p:sp>
      <p:sp>
        <p:nvSpPr>
          <p:cNvPr id="4" name="TextBox 4"/>
          <p:cNvSpPr txBox="1"/>
          <p:nvPr/>
        </p:nvSpPr>
        <p:spPr>
          <a:xfrm>
            <a:off x="16275543" y="280879"/>
            <a:ext cx="1967514" cy="512961"/>
          </a:xfrm>
          <a:prstGeom prst="rect">
            <a:avLst/>
          </a:prstGeom>
        </p:spPr>
        <p:txBody>
          <a:bodyPr lIns="0" tIns="0" rIns="0" bIns="0" rtlCol="0" anchor="t">
            <a:spAutoFit/>
          </a:bodyPr>
          <a:lstStyle/>
          <a:p>
            <a:pPr algn="l">
              <a:lnSpc>
                <a:spcPts val="3960"/>
              </a:lnSpc>
            </a:pPr>
            <a:r>
              <a:rPr lang="en-US" sz="3600" spc="179" dirty="0">
                <a:solidFill>
                  <a:srgbClr val="000000"/>
                </a:solidFill>
                <a:latin typeface="Open Sans"/>
                <a:ea typeface="Open Sans"/>
                <a:cs typeface="Open Sans"/>
                <a:sym typeface="Open Sans"/>
              </a:rPr>
              <a:t>MITTEL</a:t>
            </a:r>
          </a:p>
        </p:txBody>
      </p:sp>
      <p:sp>
        <p:nvSpPr>
          <p:cNvPr id="5" name="TextBox 5"/>
          <p:cNvSpPr txBox="1"/>
          <p:nvPr/>
        </p:nvSpPr>
        <p:spPr>
          <a:xfrm>
            <a:off x="8538238" y="2589148"/>
            <a:ext cx="9032255" cy="874150"/>
          </a:xfrm>
          <a:custGeom>
            <a:avLst/>
            <a:gdLst>
              <a:gd name="connsiteX0" fmla="*/ 0 w 9032255"/>
              <a:gd name="connsiteY0" fmla="*/ 0 h 874150"/>
              <a:gd name="connsiteX1" fmla="*/ 9032255 w 9032255"/>
              <a:gd name="connsiteY1" fmla="*/ 0 h 874150"/>
              <a:gd name="connsiteX2" fmla="*/ 9032255 w 9032255"/>
              <a:gd name="connsiteY2" fmla="*/ 874150 h 874150"/>
              <a:gd name="connsiteX3" fmla="*/ 0 w 9032255"/>
              <a:gd name="connsiteY3" fmla="*/ 874150 h 874150"/>
              <a:gd name="connsiteX4" fmla="*/ 0 w 9032255"/>
              <a:gd name="connsiteY4" fmla="*/ 0 h 874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32255" h="874150" extrusionOk="0">
                <a:moveTo>
                  <a:pt x="0" y="0"/>
                </a:moveTo>
                <a:cubicBezTo>
                  <a:pt x="1232115" y="118645"/>
                  <a:pt x="5707988" y="116012"/>
                  <a:pt x="9032255" y="0"/>
                </a:cubicBezTo>
                <a:cubicBezTo>
                  <a:pt x="9069664" y="96475"/>
                  <a:pt x="9087623" y="503824"/>
                  <a:pt x="9032255" y="874150"/>
                </a:cubicBezTo>
                <a:cubicBezTo>
                  <a:pt x="5044536" y="1008750"/>
                  <a:pt x="2071624" y="716954"/>
                  <a:pt x="0" y="874150"/>
                </a:cubicBezTo>
                <a:cubicBezTo>
                  <a:pt x="68891" y="462139"/>
                  <a:pt x="-40531" y="296075"/>
                  <a:pt x="0" y="0"/>
                </a:cubicBezTo>
                <a:close/>
              </a:path>
            </a:pathLst>
          </a:custGeom>
          <a:noFill/>
          <a:ln w="53975">
            <a:solidFill>
              <a:srgbClr val="F0AAE2"/>
            </a:solidFill>
            <a:extLst>
              <a:ext uri="{C807C97D-BFC1-408E-A445-0C87EB9F89A2}">
                <ask:lineSketchStyleProps xmlns:ask="http://schemas.microsoft.com/office/drawing/2018/sketchyshapes" sd="1219033472">
                  <a:prstGeom prst="rect">
                    <a:avLst/>
                  </a:prstGeom>
                  <ask:type>
                    <ask:lineSketchCurved/>
                  </ask:type>
                </ask:lineSketchStyleProps>
              </a:ext>
            </a:extLst>
          </a:ln>
        </p:spPr>
        <p:txBody>
          <a:bodyPr wrap="square" lIns="0" tIns="0" rIns="0" bIns="0" rtlCol="0" anchor="t">
            <a:spAutoFit/>
          </a:bodyPr>
          <a:lstStyle/>
          <a:p>
            <a:pPr algn="just">
              <a:lnSpc>
                <a:spcPct val="150000"/>
              </a:lnSpc>
              <a:spcBef>
                <a:spcPct val="0"/>
              </a:spcBef>
            </a:pPr>
            <a:r>
              <a:rPr lang="en-US" sz="2000" b="1"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Beschreibung</a:t>
            </a:r>
            <a:r>
              <a:rPr lang="en-US" sz="2000"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a:t>
            </a:r>
            <a:r>
              <a:rPr lang="en-US" sz="20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 </a:t>
            </a:r>
            <a:r>
              <a:rPr lang="de-DE" sz="2000" dirty="0">
                <a:effectLst/>
                <a:latin typeface="Open Sans" panose="020B0606030504020204" pitchFamily="34" charset="0"/>
                <a:ea typeface="Open Sans" panose="020B0606030504020204" pitchFamily="34" charset="0"/>
                <a:cs typeface="Open Sans" panose="020B0606030504020204" pitchFamily="34" charset="0"/>
              </a:rPr>
              <a:t>Spieler finden mit einer UV-Lampe Hinweise oder Zahlen, die im Raum verborgen sind.</a:t>
            </a:r>
          </a:p>
        </p:txBody>
      </p:sp>
      <p:sp>
        <p:nvSpPr>
          <p:cNvPr id="6" name="Freeform 6"/>
          <p:cNvSpPr/>
          <p:nvPr/>
        </p:nvSpPr>
        <p:spPr>
          <a:xfrm>
            <a:off x="580525" y="2360933"/>
            <a:ext cx="6856721" cy="2782567"/>
          </a:xfrm>
          <a:custGeom>
            <a:avLst/>
            <a:gdLst/>
            <a:ahLst/>
            <a:cxnLst/>
            <a:rect l="l" t="t" r="r" b="b"/>
            <a:pathLst>
              <a:path w="6856721" h="4636857">
                <a:moveTo>
                  <a:pt x="0" y="0"/>
                </a:moveTo>
                <a:lnTo>
                  <a:pt x="6856720" y="0"/>
                </a:lnTo>
                <a:lnTo>
                  <a:pt x="6856720" y="4636858"/>
                </a:lnTo>
                <a:lnTo>
                  <a:pt x="0" y="463685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7" name="TextBox 7"/>
          <p:cNvSpPr txBox="1"/>
          <p:nvPr/>
        </p:nvSpPr>
        <p:spPr>
          <a:xfrm>
            <a:off x="1181686" y="2616527"/>
            <a:ext cx="5780285" cy="2227085"/>
          </a:xfrm>
          <a:prstGeom prst="rect">
            <a:avLst/>
          </a:prstGeom>
        </p:spPr>
        <p:txBody>
          <a:bodyPr wrap="square" lIns="0" tIns="0" rIns="0" bIns="0" rtlCol="0" anchor="t">
            <a:spAutoFit/>
          </a:bodyPr>
          <a:lstStyle/>
          <a:p>
            <a:pPr marL="666750" lvl="1" indent="-342900" algn="l">
              <a:lnSpc>
                <a:spcPts val="4500"/>
              </a:lnSpc>
              <a:buFont typeface="Arial" panose="020B0604020202020204" pitchFamily="34" charset="0"/>
              <a:buChar char="•"/>
            </a:pPr>
            <a:r>
              <a:rPr lang="en-US" sz="2000" b="1"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Bearbeitungszeit</a:t>
            </a:r>
            <a:r>
              <a:rPr lang="en-US" sz="2000"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a:t>
            </a:r>
            <a:r>
              <a:rPr lang="en-US" sz="20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 10-15 </a:t>
            </a:r>
            <a:r>
              <a:rPr lang="en-US" sz="2000"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Minuten</a:t>
            </a:r>
            <a:endParaRPr lang="en-US" sz="20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endParaRPr>
          </a:p>
          <a:p>
            <a:pPr marL="800100" lvl="1" indent="-342900">
              <a:lnSpc>
                <a:spcPct val="115000"/>
              </a:lnSpc>
              <a:spcAft>
                <a:spcPts val="1000"/>
              </a:spcAft>
              <a:buFont typeface="Arial" panose="020B0604020202020204" pitchFamily="34" charset="0"/>
              <a:buChar char="•"/>
            </a:pPr>
            <a:r>
              <a:rPr lang="en-US" sz="2000" b="1"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Objekte</a:t>
            </a:r>
            <a:r>
              <a:rPr lang="en-US" sz="2000"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a:t>
            </a:r>
            <a:r>
              <a:rPr lang="en-US" sz="20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 </a:t>
            </a:r>
            <a:r>
              <a:rPr lang="de-DE" sz="2000" dirty="0">
                <a:effectLst/>
                <a:latin typeface="Open Sans" panose="020B0606030504020204" pitchFamily="34" charset="0"/>
                <a:ea typeface="Open Sans" panose="020B0606030504020204" pitchFamily="34" charset="0"/>
                <a:cs typeface="Open Sans" panose="020B0606030504020204" pitchFamily="34" charset="0"/>
              </a:rPr>
              <a:t>UV-Lampe, UV-Markierungen auf Objekten oder Wänden</a:t>
            </a:r>
          </a:p>
          <a:p>
            <a:pPr marL="800100" lvl="1" indent="-342900">
              <a:lnSpc>
                <a:spcPct val="115000"/>
              </a:lnSpc>
              <a:spcAft>
                <a:spcPts val="1000"/>
              </a:spcAft>
              <a:buFont typeface="Arial" panose="020B0604020202020204" pitchFamily="34" charset="0"/>
              <a:buChar char="•"/>
            </a:pPr>
            <a:r>
              <a:rPr lang="en-US" sz="2000"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Zi</a:t>
            </a:r>
            <a:r>
              <a:rPr lang="de-DE" sz="2000" b="1" dirty="0" err="1">
                <a:solidFill>
                  <a:srgbClr val="000000"/>
                </a:solidFill>
                <a:latin typeface="Open Sans" panose="020B0606030504020204" pitchFamily="34" charset="0"/>
                <a:ea typeface="Open Sans" panose="020B0606030504020204" pitchFamily="34" charset="0"/>
                <a:cs typeface="Open Sans" panose="020B0606030504020204" pitchFamily="34" charset="0"/>
              </a:rPr>
              <a:t>elgruppe</a:t>
            </a:r>
            <a:r>
              <a:rPr lang="de-DE" sz="2000" dirty="0">
                <a:solidFill>
                  <a:srgbClr val="000000"/>
                </a:solidFill>
                <a:latin typeface="Open Sans" panose="020B0606030504020204" pitchFamily="34" charset="0"/>
                <a:ea typeface="Open Sans" panose="020B0606030504020204" pitchFamily="34" charset="0"/>
                <a:cs typeface="Open Sans" panose="020B0606030504020204" pitchFamily="34" charset="0"/>
              </a:rPr>
              <a:t>: Jugendliche, Erwachsene</a:t>
            </a:r>
          </a:p>
          <a:p>
            <a:pPr marL="800100" lvl="1" indent="-342900">
              <a:lnSpc>
                <a:spcPct val="115000"/>
              </a:lnSpc>
              <a:spcAft>
                <a:spcPts val="1000"/>
              </a:spcAft>
              <a:buFont typeface="Arial" panose="020B0604020202020204" pitchFamily="34" charset="0"/>
              <a:buChar char="•"/>
            </a:pPr>
            <a:r>
              <a:rPr lang="de-DE" sz="2000" b="1" dirty="0">
                <a:solidFill>
                  <a:srgbClr val="000000"/>
                </a:solidFill>
                <a:latin typeface="Open Sans" panose="020B0606030504020204" pitchFamily="34" charset="0"/>
                <a:ea typeface="Open Sans" panose="020B0606030504020204" pitchFamily="34" charset="0"/>
                <a:cs typeface="Open Sans" panose="020B0606030504020204" pitchFamily="34" charset="0"/>
              </a:rPr>
              <a:t>Rätseltyp: </a:t>
            </a:r>
            <a:r>
              <a:rPr lang="de-DE" sz="2000" dirty="0">
                <a:solidFill>
                  <a:srgbClr val="000000"/>
                </a:solidFill>
                <a:latin typeface="Open Sans" panose="020B0606030504020204" pitchFamily="34" charset="0"/>
                <a:ea typeface="Open Sans" panose="020B0606030504020204" pitchFamily="34" charset="0"/>
                <a:cs typeface="Open Sans" panose="020B0606030504020204" pitchFamily="34" charset="0"/>
              </a:rPr>
              <a:t>Such- und </a:t>
            </a:r>
            <a:r>
              <a:rPr lang="de-DE" sz="2000" dirty="0" err="1">
                <a:solidFill>
                  <a:srgbClr val="000000"/>
                </a:solidFill>
                <a:latin typeface="Open Sans" panose="020B0606030504020204" pitchFamily="34" charset="0"/>
                <a:ea typeface="Open Sans" panose="020B0606030504020204" pitchFamily="34" charset="0"/>
                <a:cs typeface="Open Sans" panose="020B0606030504020204" pitchFamily="34" charset="0"/>
              </a:rPr>
              <a:t>Findrätsel</a:t>
            </a:r>
            <a:endParaRPr lang="de-DE" sz="2000" dirty="0">
              <a:solidFill>
                <a:srgbClr val="000000"/>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10" name="Gruppieren 9">
            <a:extLst>
              <a:ext uri="{FF2B5EF4-FFF2-40B4-BE49-F238E27FC236}">
                <a16:creationId xmlns:a16="http://schemas.microsoft.com/office/drawing/2014/main" id="{28CF22E4-A1E9-41DE-9A85-163C3C0F902B}"/>
              </a:ext>
            </a:extLst>
          </p:cNvPr>
          <p:cNvGrpSpPr/>
          <p:nvPr/>
        </p:nvGrpSpPr>
        <p:grpSpPr>
          <a:xfrm>
            <a:off x="16275543" y="951909"/>
            <a:ext cx="1609413" cy="985938"/>
            <a:chOff x="6901543" y="5152159"/>
            <a:chExt cx="4484916" cy="2747493"/>
          </a:xfrm>
        </p:grpSpPr>
        <p:pic>
          <p:nvPicPr>
            <p:cNvPr id="12" name="Picture 5">
              <a:extLst>
                <a:ext uri="{FF2B5EF4-FFF2-40B4-BE49-F238E27FC236}">
                  <a16:creationId xmlns:a16="http://schemas.microsoft.com/office/drawing/2014/main" id="{C88F931E-F72B-4890-B3A5-5A8F4751307F}"/>
                </a:ext>
              </a:extLst>
            </p:cNvPr>
            <p:cNvPicPr>
              <a:picLocks noChangeAspect="1"/>
            </p:cNvPicPr>
            <p:nvPr/>
          </p:nvPicPr>
          <p:blipFill>
            <a:blip r:embed="rId4"/>
            <a:stretch>
              <a:fillRect/>
            </a:stretch>
          </p:blipFill>
          <p:spPr>
            <a:xfrm>
              <a:off x="7767204" y="5152159"/>
              <a:ext cx="2743200" cy="2747493"/>
            </a:xfrm>
            <a:prstGeom prst="rect">
              <a:avLst/>
            </a:prstGeom>
          </p:spPr>
        </p:pic>
        <p:pic>
          <p:nvPicPr>
            <p:cNvPr id="13" name="Picture 1">
              <a:extLst>
                <a:ext uri="{FF2B5EF4-FFF2-40B4-BE49-F238E27FC236}">
                  <a16:creationId xmlns:a16="http://schemas.microsoft.com/office/drawing/2014/main" id="{A9E15455-BFAA-498C-9631-DF51EEB52D90}"/>
                </a:ext>
              </a:extLst>
            </p:cNvPr>
            <p:cNvPicPr>
              <a:picLocks noChangeAspect="1"/>
            </p:cNvPicPr>
            <p:nvPr/>
          </p:nvPicPr>
          <p:blipFill>
            <a:blip r:embed="rId5"/>
            <a:stretch>
              <a:fillRect/>
            </a:stretch>
          </p:blipFill>
          <p:spPr>
            <a:xfrm>
              <a:off x="10510157" y="7549242"/>
              <a:ext cx="876302" cy="332016"/>
            </a:xfrm>
            <a:prstGeom prst="rect">
              <a:avLst/>
            </a:prstGeom>
          </p:spPr>
        </p:pic>
        <p:pic>
          <p:nvPicPr>
            <p:cNvPr id="14" name="Picture 6">
              <a:extLst>
                <a:ext uri="{FF2B5EF4-FFF2-40B4-BE49-F238E27FC236}">
                  <a16:creationId xmlns:a16="http://schemas.microsoft.com/office/drawing/2014/main" id="{3247A446-DED6-4DB5-A5FE-6B31BBAEA74D}"/>
                </a:ext>
              </a:extLst>
            </p:cNvPr>
            <p:cNvPicPr>
              <a:picLocks noChangeAspect="1"/>
            </p:cNvPicPr>
            <p:nvPr/>
          </p:nvPicPr>
          <p:blipFill>
            <a:blip r:embed="rId5"/>
            <a:stretch>
              <a:fillRect/>
            </a:stretch>
          </p:blipFill>
          <p:spPr>
            <a:xfrm>
              <a:off x="6901543" y="5589813"/>
              <a:ext cx="876302" cy="332016"/>
            </a:xfrm>
            <a:prstGeom prst="rect">
              <a:avLst/>
            </a:prstGeom>
          </p:spPr>
        </p:pic>
      </p:grpSp>
      <p:sp>
        <p:nvSpPr>
          <p:cNvPr id="15" name="TextBox 3">
            <a:extLst>
              <a:ext uri="{FF2B5EF4-FFF2-40B4-BE49-F238E27FC236}">
                <a16:creationId xmlns:a16="http://schemas.microsoft.com/office/drawing/2014/main" id="{64A7E49C-2E16-4CA9-A0DD-E94268A0809A}"/>
              </a:ext>
            </a:extLst>
          </p:cNvPr>
          <p:cNvSpPr txBox="1"/>
          <p:nvPr/>
        </p:nvSpPr>
        <p:spPr>
          <a:xfrm>
            <a:off x="8538237" y="3857498"/>
            <a:ext cx="9032256" cy="3306867"/>
          </a:xfrm>
          <a:prstGeom prst="rect">
            <a:avLst/>
          </a:prstGeom>
        </p:spPr>
        <p:txBody>
          <a:bodyPr wrap="square" lIns="0" tIns="0" rIns="0" bIns="0" rtlCol="0" anchor="t">
            <a:spAutoFit/>
          </a:bodyPr>
          <a:lstStyle/>
          <a:p>
            <a:pPr>
              <a:spcAft>
                <a:spcPts val="1000"/>
              </a:spcAft>
            </a:pPr>
            <a:r>
              <a:rPr lang="de-DE" sz="2000" b="1" dirty="0">
                <a:effectLst/>
                <a:latin typeface="Open Sans" panose="020B0606030504020204" pitchFamily="34" charset="0"/>
                <a:ea typeface="Open Sans" panose="020B0606030504020204" pitchFamily="34" charset="0"/>
                <a:cs typeface="Open Sans" panose="020B0606030504020204" pitchFamily="34" charset="0"/>
              </a:rPr>
              <a:t>Variationen &amp; Schwierigkeit erhöhen/reduzieren:</a:t>
            </a:r>
            <a:endParaRPr lang="de-DE" sz="2000" dirty="0">
              <a:effectLst/>
              <a:latin typeface="Open Sans" panose="020B0606030504020204" pitchFamily="34" charset="0"/>
              <a:ea typeface="Open Sans" panose="020B0606030504020204" pitchFamily="34" charset="0"/>
              <a:cs typeface="Open Sans" panose="020B0606030504020204" pitchFamily="34" charset="0"/>
            </a:endParaRPr>
          </a:p>
          <a:p>
            <a:pPr marL="342900" lvl="0" indent="-342900">
              <a:lnSpc>
                <a:spcPct val="115000"/>
              </a:lnSpc>
              <a:spcBef>
                <a:spcPts val="1200"/>
              </a:spcBef>
              <a:spcAft>
                <a:spcPts val="1200"/>
              </a:spcAft>
              <a:buFont typeface="Symbol" panose="05050102010706020507" pitchFamily="18" charset="2"/>
              <a:buChar char=""/>
            </a:pPr>
            <a:r>
              <a:rPr lang="de-DE" sz="2000" b="1" dirty="0">
                <a:effectLst/>
                <a:latin typeface="Open Sans" panose="020B0606030504020204" pitchFamily="34" charset="0"/>
                <a:ea typeface="Open Sans" panose="020B0606030504020204" pitchFamily="34" charset="0"/>
                <a:cs typeface="Open Sans" panose="020B0606030504020204" pitchFamily="34" charset="0"/>
              </a:rPr>
              <a:t>Leichter:</a:t>
            </a:r>
            <a:r>
              <a:rPr lang="de-DE" sz="2000" dirty="0">
                <a:effectLst/>
                <a:latin typeface="Open Sans" panose="020B0606030504020204" pitchFamily="34" charset="0"/>
                <a:ea typeface="Open Sans" panose="020B0606030504020204" pitchFamily="34" charset="0"/>
                <a:cs typeface="Open Sans" panose="020B0606030504020204" pitchFamily="34" charset="0"/>
              </a:rPr>
              <a:t> Hinweise auf offensichtlich sichtbaren Flächen platzieren und gezielt auf die UV-Lampe hinweisen.</a:t>
            </a:r>
          </a:p>
          <a:p>
            <a:pPr marL="342900" lvl="0" indent="-342900">
              <a:lnSpc>
                <a:spcPct val="115000"/>
              </a:lnSpc>
              <a:spcBef>
                <a:spcPts val="1200"/>
              </a:spcBef>
              <a:spcAft>
                <a:spcPts val="1200"/>
              </a:spcAft>
              <a:buFont typeface="Symbol" panose="05050102010706020507" pitchFamily="18" charset="2"/>
              <a:buChar char=""/>
            </a:pPr>
            <a:r>
              <a:rPr lang="de-DE" sz="2000" b="1" dirty="0">
                <a:effectLst/>
                <a:latin typeface="Open Sans" panose="020B0606030504020204" pitchFamily="34" charset="0"/>
                <a:ea typeface="Open Sans" panose="020B0606030504020204" pitchFamily="34" charset="0"/>
                <a:cs typeface="Open Sans" panose="020B0606030504020204" pitchFamily="34" charset="0"/>
              </a:rPr>
              <a:t>Schwieriger:</a:t>
            </a:r>
            <a:r>
              <a:rPr lang="de-DE" sz="2000" dirty="0">
                <a:effectLst/>
                <a:latin typeface="Open Sans" panose="020B0606030504020204" pitchFamily="34" charset="0"/>
                <a:ea typeface="Open Sans" panose="020B0606030504020204" pitchFamily="34" charset="0"/>
                <a:cs typeface="Open Sans" panose="020B0606030504020204" pitchFamily="34" charset="0"/>
              </a:rPr>
              <a:t> UV-Markierungen kombinieren (z. B. mehrere Hinweise ergeben erst zusammengesetzt eine Lösung).</a:t>
            </a:r>
          </a:p>
          <a:p>
            <a:pPr marL="342900" lvl="0" indent="-342900">
              <a:lnSpc>
                <a:spcPct val="115000"/>
              </a:lnSpc>
              <a:spcBef>
                <a:spcPts val="1200"/>
              </a:spcBef>
              <a:spcAft>
                <a:spcPts val="1200"/>
              </a:spcAft>
              <a:buFont typeface="Symbol" panose="05050102010706020507" pitchFamily="18" charset="2"/>
              <a:buChar char=""/>
            </a:pPr>
            <a:r>
              <a:rPr lang="de-DE" sz="2000" b="1" dirty="0">
                <a:effectLst/>
                <a:latin typeface="Open Sans" panose="020B0606030504020204" pitchFamily="34" charset="0"/>
                <a:ea typeface="Open Sans" panose="020B0606030504020204" pitchFamily="34" charset="0"/>
                <a:cs typeface="Open Sans" panose="020B0606030504020204" pitchFamily="34" charset="0"/>
              </a:rPr>
              <a:t>Alternative Variante:</a:t>
            </a:r>
            <a:r>
              <a:rPr lang="de-DE" sz="2000" dirty="0">
                <a:effectLst/>
                <a:latin typeface="Open Sans" panose="020B0606030504020204" pitchFamily="34" charset="0"/>
                <a:ea typeface="Open Sans" panose="020B0606030504020204" pitchFamily="34" charset="0"/>
                <a:cs typeface="Open Sans" panose="020B0606030504020204" pitchFamily="34" charset="0"/>
              </a:rPr>
              <a:t> Kombiniere UV-Hinweise mit weiteren Rätseln (z. B. ein QR-Code ist nur bei UV-Licht sichtbar).</a:t>
            </a:r>
          </a:p>
        </p:txBody>
      </p:sp>
      <p:sp>
        <p:nvSpPr>
          <p:cNvPr id="16" name="TextBox 3">
            <a:extLst>
              <a:ext uri="{FF2B5EF4-FFF2-40B4-BE49-F238E27FC236}">
                <a16:creationId xmlns:a16="http://schemas.microsoft.com/office/drawing/2014/main" id="{B2FFD33F-8524-4A7F-A657-8353D7CF87E6}"/>
              </a:ext>
            </a:extLst>
          </p:cNvPr>
          <p:cNvSpPr txBox="1"/>
          <p:nvPr/>
        </p:nvSpPr>
        <p:spPr>
          <a:xfrm>
            <a:off x="8538237" y="7558565"/>
            <a:ext cx="9032256" cy="2291205"/>
          </a:xfrm>
          <a:prstGeom prst="rect">
            <a:avLst/>
          </a:prstGeom>
        </p:spPr>
        <p:txBody>
          <a:bodyPr wrap="square" lIns="0" tIns="0" rIns="0" bIns="0" rtlCol="0" anchor="t">
            <a:spAutoFit/>
          </a:bodyPr>
          <a:lstStyle/>
          <a:p>
            <a:pPr>
              <a:spcAft>
                <a:spcPts val="1000"/>
              </a:spcAft>
            </a:pPr>
            <a:r>
              <a:rPr lang="de-DE" sz="2000" b="1" kern="900" dirty="0">
                <a:effectLst/>
                <a:latin typeface="Open Sans" panose="020B0606030504020204" pitchFamily="34" charset="0"/>
                <a:ea typeface="Open Sans" panose="020B0606030504020204" pitchFamily="34" charset="0"/>
                <a:cs typeface="Open Sans" panose="020B0606030504020204" pitchFamily="34" charset="0"/>
              </a:rPr>
              <a:t>Notfall-Tipps für Spielleiter:</a:t>
            </a:r>
            <a:endParaRPr lang="de-DE" sz="2000" kern="900" dirty="0">
              <a:effectLst/>
              <a:latin typeface="Open Sans" panose="020B0606030504020204" pitchFamily="34" charset="0"/>
              <a:ea typeface="Open Sans" panose="020B0606030504020204" pitchFamily="34" charset="0"/>
              <a:cs typeface="Open Sans" panose="020B0606030504020204" pitchFamily="34" charset="0"/>
            </a:endParaRPr>
          </a:p>
          <a:p>
            <a:pPr marL="342900" lvl="0" indent="-342900">
              <a:lnSpc>
                <a:spcPct val="115000"/>
              </a:lnSpc>
              <a:spcBef>
                <a:spcPts val="1200"/>
              </a:spcBef>
              <a:spcAft>
                <a:spcPts val="1200"/>
              </a:spcAft>
              <a:buFont typeface="Symbol" panose="05050102010706020507" pitchFamily="18" charset="2"/>
              <a:buChar char=""/>
            </a:pPr>
            <a:r>
              <a:rPr lang="de-DE" sz="2000" dirty="0">
                <a:effectLst/>
                <a:latin typeface="Open Sans" panose="020B0606030504020204" pitchFamily="34" charset="0"/>
                <a:ea typeface="Open Sans" panose="020B0606030504020204" pitchFamily="34" charset="0"/>
                <a:cs typeface="Open Sans" panose="020B0606030504020204" pitchFamily="34" charset="0"/>
              </a:rPr>
              <a:t>Falls Spieler nicht an die UV-Lampe denken, durch einen Gegenstand oder Text auf „Licht“ oder „unsichtbar“ hinweisen.</a:t>
            </a:r>
          </a:p>
          <a:p>
            <a:pPr marL="342900" lvl="0" indent="-342900">
              <a:lnSpc>
                <a:spcPct val="115000"/>
              </a:lnSpc>
              <a:spcBef>
                <a:spcPts val="1200"/>
              </a:spcBef>
              <a:spcAft>
                <a:spcPts val="1200"/>
              </a:spcAft>
              <a:buFont typeface="Symbol" panose="05050102010706020507" pitchFamily="18" charset="2"/>
              <a:buChar char=""/>
            </a:pPr>
            <a:r>
              <a:rPr lang="de-DE" sz="2000" dirty="0">
                <a:effectLst/>
                <a:latin typeface="Open Sans" panose="020B0606030504020204" pitchFamily="34" charset="0"/>
                <a:ea typeface="Open Sans" panose="020B0606030504020204" pitchFamily="34" charset="0"/>
                <a:cs typeface="Open Sans" panose="020B0606030504020204" pitchFamily="34" charset="0"/>
              </a:rPr>
              <a:t>Wenn UV-Markierungen übersehen werden, kann man einen Hinweis wie </a:t>
            </a:r>
            <a:r>
              <a:rPr lang="de-DE" sz="2000" i="1" dirty="0">
                <a:effectLst/>
                <a:latin typeface="Open Sans" panose="020B0606030504020204" pitchFamily="34" charset="0"/>
                <a:ea typeface="Open Sans" panose="020B0606030504020204" pitchFamily="34" charset="0"/>
                <a:cs typeface="Open Sans" panose="020B0606030504020204" pitchFamily="34" charset="0"/>
              </a:rPr>
              <a:t>„Nicht alles ist mit bloßem Auge sichtbar…“</a:t>
            </a:r>
            <a:r>
              <a:rPr lang="de-DE" sz="2000" dirty="0">
                <a:effectLst/>
                <a:latin typeface="Open Sans" panose="020B0606030504020204" pitchFamily="34" charset="0"/>
                <a:ea typeface="Open Sans" panose="020B0606030504020204" pitchFamily="34" charset="0"/>
                <a:cs typeface="Open Sans" panose="020B0606030504020204" pitchFamily="34" charset="0"/>
              </a:rPr>
              <a:t> geben.</a:t>
            </a:r>
          </a:p>
        </p:txBody>
      </p:sp>
    </p:spTree>
    <p:extLst>
      <p:ext uri="{BB962C8B-B14F-4D97-AF65-F5344CB8AC3E}">
        <p14:creationId xmlns:p14="http://schemas.microsoft.com/office/powerpoint/2010/main" val="129728225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F0AAE2">
            <a:alpha val="56000"/>
          </a:srgbClr>
        </a:solidFill>
        <a:effectLst/>
      </p:bgPr>
    </p:bg>
    <p:spTree>
      <p:nvGrpSpPr>
        <p:cNvPr id="1" name=""/>
        <p:cNvGrpSpPr/>
        <p:nvPr/>
      </p:nvGrpSpPr>
      <p:grpSpPr>
        <a:xfrm>
          <a:off x="0" y="0"/>
          <a:ext cx="0" cy="0"/>
          <a:chOff x="0" y="0"/>
          <a:chExt cx="0" cy="0"/>
        </a:xfrm>
      </p:grpSpPr>
      <p:sp>
        <p:nvSpPr>
          <p:cNvPr id="2" name="TextBox 2"/>
          <p:cNvSpPr txBox="1"/>
          <p:nvPr/>
        </p:nvSpPr>
        <p:spPr>
          <a:xfrm>
            <a:off x="3453151" y="3669827"/>
            <a:ext cx="11767219" cy="1060451"/>
          </a:xfrm>
          <a:prstGeom prst="rect">
            <a:avLst/>
          </a:prstGeom>
        </p:spPr>
        <p:txBody>
          <a:bodyPr lIns="0" tIns="0" rIns="0" bIns="0" rtlCol="0" anchor="t">
            <a:spAutoFit/>
          </a:bodyPr>
          <a:lstStyle/>
          <a:p>
            <a:pPr algn="l">
              <a:lnSpc>
                <a:spcPts val="8000"/>
              </a:lnSpc>
            </a:pPr>
            <a:r>
              <a:rPr lang="en-US" sz="8000" dirty="0">
                <a:solidFill>
                  <a:srgbClr val="000000"/>
                </a:solidFill>
                <a:latin typeface="Open Sans"/>
                <a:ea typeface="Open Sans"/>
                <a:cs typeface="Open Sans"/>
                <a:sym typeface="Open Sans"/>
              </a:rPr>
              <a:t>SUCH- UND FINDRÄTSEL</a:t>
            </a:r>
          </a:p>
        </p:txBody>
      </p:sp>
      <p:sp>
        <p:nvSpPr>
          <p:cNvPr id="3" name="TextBox 3"/>
          <p:cNvSpPr txBox="1"/>
          <p:nvPr/>
        </p:nvSpPr>
        <p:spPr>
          <a:xfrm>
            <a:off x="16411635" y="280879"/>
            <a:ext cx="1831422" cy="502920"/>
          </a:xfrm>
          <a:prstGeom prst="rect">
            <a:avLst/>
          </a:prstGeom>
        </p:spPr>
        <p:txBody>
          <a:bodyPr lIns="0" tIns="0" rIns="0" bIns="0" rtlCol="0" anchor="t">
            <a:spAutoFit/>
          </a:bodyPr>
          <a:lstStyle/>
          <a:p>
            <a:pPr algn="l">
              <a:lnSpc>
                <a:spcPts val="3960"/>
              </a:lnSpc>
            </a:pPr>
            <a:r>
              <a:rPr lang="en-US" sz="3600" spc="179">
                <a:solidFill>
                  <a:srgbClr val="000000"/>
                </a:solidFill>
                <a:latin typeface="Open Sans"/>
                <a:ea typeface="Open Sans"/>
                <a:cs typeface="Open Sans"/>
                <a:sym typeface="Open Sans"/>
              </a:rPr>
              <a:t>MITTEL</a:t>
            </a:r>
          </a:p>
        </p:txBody>
      </p:sp>
      <p:grpSp>
        <p:nvGrpSpPr>
          <p:cNvPr id="4" name="Gruppieren 3">
            <a:extLst>
              <a:ext uri="{FF2B5EF4-FFF2-40B4-BE49-F238E27FC236}">
                <a16:creationId xmlns:a16="http://schemas.microsoft.com/office/drawing/2014/main" id="{837A86BD-F322-4CF7-88BD-83E92A864E5A}"/>
              </a:ext>
            </a:extLst>
          </p:cNvPr>
          <p:cNvGrpSpPr/>
          <p:nvPr/>
        </p:nvGrpSpPr>
        <p:grpSpPr>
          <a:xfrm>
            <a:off x="7347522" y="5143500"/>
            <a:ext cx="3592955" cy="2201071"/>
            <a:chOff x="6901543" y="5152159"/>
            <a:chExt cx="4484916" cy="2747493"/>
          </a:xfrm>
        </p:grpSpPr>
        <p:pic>
          <p:nvPicPr>
            <p:cNvPr id="5" name="Picture 5">
              <a:extLst>
                <a:ext uri="{FF2B5EF4-FFF2-40B4-BE49-F238E27FC236}">
                  <a16:creationId xmlns:a16="http://schemas.microsoft.com/office/drawing/2014/main" id="{B398161D-4B3B-409E-8B85-590D3D0BD6A3}"/>
                </a:ext>
              </a:extLst>
            </p:cNvPr>
            <p:cNvPicPr>
              <a:picLocks noChangeAspect="1"/>
            </p:cNvPicPr>
            <p:nvPr/>
          </p:nvPicPr>
          <p:blipFill>
            <a:blip r:embed="rId2"/>
            <a:stretch>
              <a:fillRect/>
            </a:stretch>
          </p:blipFill>
          <p:spPr>
            <a:xfrm>
              <a:off x="7767204" y="5152159"/>
              <a:ext cx="2743200" cy="2747493"/>
            </a:xfrm>
            <a:prstGeom prst="rect">
              <a:avLst/>
            </a:prstGeom>
          </p:spPr>
        </p:pic>
        <p:pic>
          <p:nvPicPr>
            <p:cNvPr id="6" name="Picture 1">
              <a:extLst>
                <a:ext uri="{FF2B5EF4-FFF2-40B4-BE49-F238E27FC236}">
                  <a16:creationId xmlns:a16="http://schemas.microsoft.com/office/drawing/2014/main" id="{139719FA-67C6-4F65-8670-53345D614FC4}"/>
                </a:ext>
              </a:extLst>
            </p:cNvPr>
            <p:cNvPicPr>
              <a:picLocks noChangeAspect="1"/>
            </p:cNvPicPr>
            <p:nvPr/>
          </p:nvPicPr>
          <p:blipFill>
            <a:blip r:embed="rId3"/>
            <a:stretch>
              <a:fillRect/>
            </a:stretch>
          </p:blipFill>
          <p:spPr>
            <a:xfrm>
              <a:off x="10510157" y="7549242"/>
              <a:ext cx="876302" cy="332016"/>
            </a:xfrm>
            <a:prstGeom prst="rect">
              <a:avLst/>
            </a:prstGeom>
          </p:spPr>
        </p:pic>
        <p:pic>
          <p:nvPicPr>
            <p:cNvPr id="7" name="Picture 6">
              <a:extLst>
                <a:ext uri="{FF2B5EF4-FFF2-40B4-BE49-F238E27FC236}">
                  <a16:creationId xmlns:a16="http://schemas.microsoft.com/office/drawing/2014/main" id="{39CCC3A4-DB1B-41AD-B642-1E4EEBB9C401}"/>
                </a:ext>
              </a:extLst>
            </p:cNvPr>
            <p:cNvPicPr>
              <a:picLocks noChangeAspect="1"/>
            </p:cNvPicPr>
            <p:nvPr/>
          </p:nvPicPr>
          <p:blipFill>
            <a:blip r:embed="rId3"/>
            <a:stretch>
              <a:fillRect/>
            </a:stretch>
          </p:blipFill>
          <p:spPr>
            <a:xfrm>
              <a:off x="6901543" y="5589813"/>
              <a:ext cx="876302" cy="332016"/>
            </a:xfrm>
            <a:prstGeom prst="rect">
              <a:avLst/>
            </a:prstGeom>
          </p:spPr>
        </p:pic>
      </p:grpSp>
    </p:spTree>
    <p:extLst>
      <p:ext uri="{BB962C8B-B14F-4D97-AF65-F5344CB8AC3E}">
        <p14:creationId xmlns:p14="http://schemas.microsoft.com/office/powerpoint/2010/main" val="200913752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6219785C-CBB9-D2EB-8F1C-71BE5E7001B1}"/>
              </a:ext>
            </a:extLst>
          </p:cNvPr>
          <p:cNvSpPr/>
          <p:nvPr/>
        </p:nvSpPr>
        <p:spPr>
          <a:xfrm>
            <a:off x="0" y="3590"/>
            <a:ext cx="18284419" cy="2110841"/>
          </a:xfrm>
          <a:prstGeom prst="rect">
            <a:avLst/>
          </a:prstGeom>
          <a:solidFill>
            <a:srgbClr val="F0AAE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2"/>
          <p:cNvSpPr txBox="1"/>
          <p:nvPr/>
        </p:nvSpPr>
        <p:spPr>
          <a:xfrm>
            <a:off x="580525" y="821899"/>
            <a:ext cx="14120213" cy="829201"/>
          </a:xfrm>
          <a:prstGeom prst="rect">
            <a:avLst/>
          </a:prstGeom>
        </p:spPr>
        <p:txBody>
          <a:bodyPr wrap="square" lIns="0" tIns="0" rIns="0" bIns="0" rtlCol="0" anchor="t">
            <a:spAutoFit/>
          </a:bodyPr>
          <a:lstStyle/>
          <a:p>
            <a:pPr>
              <a:lnSpc>
                <a:spcPct val="115000"/>
              </a:lnSpc>
              <a:spcAft>
                <a:spcPts val="1000"/>
              </a:spcAft>
            </a:pPr>
            <a:r>
              <a:rPr lang="de-DE" sz="5000" spc="250" dirty="0">
                <a:solidFill>
                  <a:srgbClr val="000000"/>
                </a:solidFill>
                <a:latin typeface="Open Sans"/>
                <a:ea typeface="Open Sans"/>
                <a:cs typeface="Open Sans"/>
              </a:rPr>
              <a:t>WISSENSQUIZ</a:t>
            </a:r>
          </a:p>
        </p:txBody>
      </p:sp>
      <p:sp>
        <p:nvSpPr>
          <p:cNvPr id="3" name="TextBox 3"/>
          <p:cNvSpPr txBox="1"/>
          <p:nvPr/>
        </p:nvSpPr>
        <p:spPr>
          <a:xfrm>
            <a:off x="717507" y="4971852"/>
            <a:ext cx="6731648" cy="5040675"/>
          </a:xfrm>
          <a:prstGeom prst="rect">
            <a:avLst/>
          </a:prstGeom>
        </p:spPr>
        <p:txBody>
          <a:bodyPr wrap="square" lIns="0" tIns="0" rIns="0" bIns="0" rtlCol="0" anchor="t">
            <a:spAutoFit/>
          </a:bodyPr>
          <a:lstStyle/>
          <a:p>
            <a:pPr>
              <a:lnSpc>
                <a:spcPct val="150000"/>
              </a:lnSpc>
            </a:pPr>
            <a:r>
              <a:rPr lang="en-US" sz="2000" b="1"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Beispiele</a:t>
            </a:r>
            <a:r>
              <a:rPr lang="en-US" sz="2000"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 </a:t>
            </a:r>
          </a:p>
          <a:p>
            <a:pPr marL="342900" lvl="0" indent="-342900">
              <a:buFont typeface="+mj-lt"/>
              <a:buAutoNum type="arabicPeriod"/>
            </a:pPr>
            <a:r>
              <a:rPr lang="de-DE" sz="2000" dirty="0">
                <a:effectLst/>
                <a:latin typeface="Open Sans" panose="020B0606030504020204" pitchFamily="34" charset="0"/>
                <a:ea typeface="Open Sans" panose="020B0606030504020204" pitchFamily="34" charset="0"/>
                <a:cs typeface="Open Sans" panose="020B0606030504020204" pitchFamily="34" charset="0"/>
              </a:rPr>
              <a:t>Quiz mit Fachfragen zum </a:t>
            </a:r>
            <a:r>
              <a:rPr lang="de-DE" sz="2000" dirty="0" err="1">
                <a:effectLst/>
                <a:latin typeface="Open Sans" panose="020B0606030504020204" pitchFamily="34" charset="0"/>
                <a:ea typeface="Open Sans" panose="020B0606030504020204" pitchFamily="34" charset="0"/>
                <a:cs typeface="Open Sans" panose="020B0606030504020204" pitchFamily="34" charset="0"/>
              </a:rPr>
              <a:t>EscapeRoom</a:t>
            </a:r>
            <a:r>
              <a:rPr lang="de-DE" sz="2000" dirty="0">
                <a:effectLst/>
                <a:latin typeface="Open Sans" panose="020B0606030504020204" pitchFamily="34" charset="0"/>
                <a:ea typeface="Open Sans" panose="020B0606030504020204" pitchFamily="34" charset="0"/>
                <a:cs typeface="Open Sans" panose="020B0606030504020204" pitchFamily="34" charset="0"/>
              </a:rPr>
              <a:t>-Thema (Open Access, Bibliotheksordnung o.ä.); die richtigen Antworten ergeben ein Lösungswort, das sie zu einem versteckten Schlüssel oder Hinweis führt.</a:t>
            </a:r>
          </a:p>
          <a:p>
            <a:pPr marL="342900" lvl="0" indent="-342900">
              <a:lnSpc>
                <a:spcPct val="115000"/>
              </a:lnSpc>
              <a:buFont typeface="+mj-lt"/>
              <a:buAutoNum type="arabicPeriod"/>
            </a:pPr>
            <a:r>
              <a:rPr lang="de-DE" sz="2000" dirty="0">
                <a:effectLst/>
                <a:latin typeface="Open Sans" panose="020B0606030504020204" pitchFamily="34" charset="0"/>
                <a:ea typeface="Open Sans" panose="020B0606030504020204" pitchFamily="34" charset="0"/>
                <a:cs typeface="Open Sans" panose="020B0606030504020204" pitchFamily="34" charset="0"/>
              </a:rPr>
              <a:t>Zu jeder Quizfrage gibt es Antwortmöglichkeiten mit zugeordneten Zahlen. Die korrekten Antworten ergeben eine Zahlenkombination für ein Zahlenschloss an einem Schrank mit weiteren Hinweisen.</a:t>
            </a:r>
          </a:p>
          <a:p>
            <a:pPr marL="342900" lvl="0" indent="-342900">
              <a:lnSpc>
                <a:spcPct val="115000"/>
              </a:lnSpc>
              <a:spcAft>
                <a:spcPts val="1000"/>
              </a:spcAft>
              <a:buFont typeface="+mj-lt"/>
              <a:buAutoNum type="arabicPeriod"/>
            </a:pPr>
            <a:r>
              <a:rPr lang="de-DE" sz="2000" dirty="0">
                <a:effectLst/>
                <a:latin typeface="Open Sans" panose="020B0606030504020204" pitchFamily="34" charset="0"/>
                <a:ea typeface="Open Sans" panose="020B0606030504020204" pitchFamily="34" charset="0"/>
                <a:cs typeface="Open Sans" panose="020B0606030504020204" pitchFamily="34" charset="0"/>
              </a:rPr>
              <a:t>Zu jeder Quizfrage gibt es Antwortmöglichkeiten mit zugeordneten Symbolen. Die Symbole, weisen auf eine bestimmte Stelle im Raum hin, wo eine versteckte Schriftrolle mit der nächsten Aufgabe liegt.</a:t>
            </a:r>
          </a:p>
        </p:txBody>
      </p:sp>
      <p:sp>
        <p:nvSpPr>
          <p:cNvPr id="4" name="TextBox 4"/>
          <p:cNvSpPr txBox="1"/>
          <p:nvPr/>
        </p:nvSpPr>
        <p:spPr>
          <a:xfrm>
            <a:off x="16275543" y="280879"/>
            <a:ext cx="1967514" cy="512961"/>
          </a:xfrm>
          <a:prstGeom prst="rect">
            <a:avLst/>
          </a:prstGeom>
        </p:spPr>
        <p:txBody>
          <a:bodyPr lIns="0" tIns="0" rIns="0" bIns="0" rtlCol="0" anchor="t">
            <a:spAutoFit/>
          </a:bodyPr>
          <a:lstStyle/>
          <a:p>
            <a:pPr algn="l">
              <a:lnSpc>
                <a:spcPts val="3960"/>
              </a:lnSpc>
            </a:pPr>
            <a:r>
              <a:rPr lang="en-US" sz="3600" spc="179" dirty="0">
                <a:solidFill>
                  <a:srgbClr val="000000"/>
                </a:solidFill>
                <a:latin typeface="Open Sans"/>
                <a:ea typeface="Open Sans"/>
                <a:cs typeface="Open Sans"/>
                <a:sym typeface="Open Sans"/>
              </a:rPr>
              <a:t>MITTEL</a:t>
            </a:r>
          </a:p>
        </p:txBody>
      </p:sp>
      <p:sp>
        <p:nvSpPr>
          <p:cNvPr id="5" name="TextBox 5"/>
          <p:cNvSpPr txBox="1"/>
          <p:nvPr/>
        </p:nvSpPr>
        <p:spPr>
          <a:xfrm>
            <a:off x="8538238" y="2589148"/>
            <a:ext cx="9032255" cy="1797480"/>
          </a:xfrm>
          <a:custGeom>
            <a:avLst/>
            <a:gdLst>
              <a:gd name="connsiteX0" fmla="*/ 0 w 9032255"/>
              <a:gd name="connsiteY0" fmla="*/ 0 h 1797480"/>
              <a:gd name="connsiteX1" fmla="*/ 9032255 w 9032255"/>
              <a:gd name="connsiteY1" fmla="*/ 0 h 1797480"/>
              <a:gd name="connsiteX2" fmla="*/ 9032255 w 9032255"/>
              <a:gd name="connsiteY2" fmla="*/ 1797480 h 1797480"/>
              <a:gd name="connsiteX3" fmla="*/ 0 w 9032255"/>
              <a:gd name="connsiteY3" fmla="*/ 1797480 h 1797480"/>
              <a:gd name="connsiteX4" fmla="*/ 0 w 9032255"/>
              <a:gd name="connsiteY4" fmla="*/ 0 h 17974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32255" h="1797480" extrusionOk="0">
                <a:moveTo>
                  <a:pt x="0" y="0"/>
                </a:moveTo>
                <a:cubicBezTo>
                  <a:pt x="1232115" y="118645"/>
                  <a:pt x="5707988" y="116012"/>
                  <a:pt x="9032255" y="0"/>
                </a:cubicBezTo>
                <a:cubicBezTo>
                  <a:pt x="9154965" y="308218"/>
                  <a:pt x="8899198" y="1524440"/>
                  <a:pt x="9032255" y="1797480"/>
                </a:cubicBezTo>
                <a:cubicBezTo>
                  <a:pt x="5044536" y="1932080"/>
                  <a:pt x="2071624" y="1640284"/>
                  <a:pt x="0" y="1797480"/>
                </a:cubicBezTo>
                <a:cubicBezTo>
                  <a:pt x="-148991" y="1044759"/>
                  <a:pt x="103308" y="487741"/>
                  <a:pt x="0" y="0"/>
                </a:cubicBezTo>
                <a:close/>
              </a:path>
            </a:pathLst>
          </a:custGeom>
          <a:noFill/>
          <a:ln w="53975">
            <a:solidFill>
              <a:srgbClr val="F0AAE2"/>
            </a:solidFill>
            <a:extLst>
              <a:ext uri="{C807C97D-BFC1-408E-A445-0C87EB9F89A2}">
                <ask:lineSketchStyleProps xmlns:ask="http://schemas.microsoft.com/office/drawing/2018/sketchyshapes" sd="1219033472">
                  <a:prstGeom prst="rect">
                    <a:avLst/>
                  </a:prstGeom>
                  <ask:type>
                    <ask:lineSketchCurved/>
                  </ask:type>
                </ask:lineSketchStyleProps>
              </a:ext>
            </a:extLst>
          </a:ln>
        </p:spPr>
        <p:txBody>
          <a:bodyPr wrap="square" lIns="0" tIns="0" rIns="0" bIns="0" rtlCol="0" anchor="t">
            <a:spAutoFit/>
          </a:bodyPr>
          <a:lstStyle/>
          <a:p>
            <a:pPr algn="just">
              <a:lnSpc>
                <a:spcPct val="150000"/>
              </a:lnSpc>
              <a:spcBef>
                <a:spcPct val="0"/>
              </a:spcBef>
            </a:pPr>
            <a:r>
              <a:rPr lang="en-US" sz="2000" b="1"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Beschreibung</a:t>
            </a:r>
            <a:r>
              <a:rPr lang="en-US" sz="2000"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a:t>
            </a:r>
            <a:r>
              <a:rPr lang="en-US" sz="20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 </a:t>
            </a:r>
            <a:r>
              <a:rPr lang="de-DE" sz="2000" dirty="0">
                <a:effectLst/>
                <a:latin typeface="Open Sans" panose="020B0606030504020204" pitchFamily="34" charset="0"/>
                <a:ea typeface="Open Sans" panose="020B0606030504020204" pitchFamily="34" charset="0"/>
                <a:cs typeface="Open Sans" panose="020B0606030504020204" pitchFamily="34" charset="0"/>
              </a:rPr>
              <a:t>Spieler haben ein Quiz mit Antwortmöglichkeiten vorliegen. Zu jeder Antwortmöglichkeit ist ein Buchstabe/eine Zahl zugeordnet. Durch richtiges Lösen ergibt sich ein Codewort oder Passwort. Im Raum sind Hinweise, Texte o.ä. mit Informationen zum Lösen des </a:t>
            </a:r>
            <a:r>
              <a:rPr lang="de-DE" sz="2000" dirty="0" err="1">
                <a:effectLst/>
                <a:latin typeface="Open Sans" panose="020B0606030504020204" pitchFamily="34" charset="0"/>
                <a:ea typeface="Open Sans" panose="020B0606030504020204" pitchFamily="34" charset="0"/>
                <a:cs typeface="Open Sans" panose="020B0606030504020204" pitchFamily="34" charset="0"/>
              </a:rPr>
              <a:t>Quizzes</a:t>
            </a:r>
            <a:r>
              <a:rPr lang="de-DE" sz="2000" dirty="0">
                <a:effectLst/>
                <a:latin typeface="Open Sans" panose="020B0606030504020204" pitchFamily="34" charset="0"/>
                <a:ea typeface="Open Sans" panose="020B0606030504020204" pitchFamily="34" charset="0"/>
                <a:cs typeface="Open Sans" panose="020B0606030504020204" pitchFamily="34" charset="0"/>
              </a:rPr>
              <a:t> versteckt.</a:t>
            </a:r>
          </a:p>
        </p:txBody>
      </p:sp>
      <p:sp>
        <p:nvSpPr>
          <p:cNvPr id="6" name="Freeform 6"/>
          <p:cNvSpPr/>
          <p:nvPr/>
        </p:nvSpPr>
        <p:spPr>
          <a:xfrm>
            <a:off x="580525" y="2360933"/>
            <a:ext cx="6856721" cy="2478353"/>
          </a:xfrm>
          <a:custGeom>
            <a:avLst/>
            <a:gdLst/>
            <a:ahLst/>
            <a:cxnLst/>
            <a:rect l="l" t="t" r="r" b="b"/>
            <a:pathLst>
              <a:path w="6856721" h="4636857">
                <a:moveTo>
                  <a:pt x="0" y="0"/>
                </a:moveTo>
                <a:lnTo>
                  <a:pt x="6856720" y="0"/>
                </a:lnTo>
                <a:lnTo>
                  <a:pt x="6856720" y="4636858"/>
                </a:lnTo>
                <a:lnTo>
                  <a:pt x="0" y="463685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7" name="TextBox 7"/>
          <p:cNvSpPr txBox="1"/>
          <p:nvPr/>
        </p:nvSpPr>
        <p:spPr>
          <a:xfrm>
            <a:off x="902132" y="2616527"/>
            <a:ext cx="6059839" cy="2355325"/>
          </a:xfrm>
          <a:prstGeom prst="rect">
            <a:avLst/>
          </a:prstGeom>
        </p:spPr>
        <p:txBody>
          <a:bodyPr wrap="square" lIns="0" tIns="0" rIns="0" bIns="0" rtlCol="0" anchor="t">
            <a:spAutoFit/>
          </a:bodyPr>
          <a:lstStyle/>
          <a:p>
            <a:pPr marL="666750" lvl="1" indent="-342900" algn="l">
              <a:lnSpc>
                <a:spcPts val="4500"/>
              </a:lnSpc>
              <a:buFont typeface="Arial" panose="020B0604020202020204" pitchFamily="34" charset="0"/>
              <a:buChar char="•"/>
            </a:pPr>
            <a:r>
              <a:rPr lang="en-US" sz="2000" b="1"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Bearbeitungszeit</a:t>
            </a:r>
            <a:r>
              <a:rPr lang="en-US" sz="2000"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a:t>
            </a:r>
            <a:r>
              <a:rPr lang="en-US" sz="20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 20 </a:t>
            </a:r>
            <a:r>
              <a:rPr lang="en-US" sz="2000"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Minuten</a:t>
            </a:r>
            <a:endParaRPr lang="en-US" sz="20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endParaRPr>
          </a:p>
          <a:p>
            <a:pPr marL="800100" lvl="1" indent="-342900">
              <a:lnSpc>
                <a:spcPct val="115000"/>
              </a:lnSpc>
              <a:spcAft>
                <a:spcPts val="1000"/>
              </a:spcAft>
              <a:buFont typeface="Arial" panose="020B0604020202020204" pitchFamily="34" charset="0"/>
              <a:buChar char="•"/>
            </a:pPr>
            <a:r>
              <a:rPr lang="en-US" sz="2000" b="1"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Objekte</a:t>
            </a:r>
            <a:r>
              <a:rPr lang="en-US" sz="2000"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a:t>
            </a:r>
            <a:r>
              <a:rPr lang="en-US" sz="20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 </a:t>
            </a:r>
            <a:r>
              <a:rPr lang="de-DE" sz="2000" dirty="0">
                <a:effectLst/>
                <a:latin typeface="Open Sans" panose="020B0606030504020204" pitchFamily="34" charset="0"/>
                <a:ea typeface="Open Sans" panose="020B0606030504020204" pitchFamily="34" charset="0"/>
                <a:cs typeface="Open Sans" panose="020B0606030504020204" pitchFamily="34" charset="0"/>
              </a:rPr>
              <a:t>Quiz mit Antwortmöglichkeiten</a:t>
            </a:r>
          </a:p>
          <a:p>
            <a:pPr marL="800100" lvl="1" indent="-342900">
              <a:lnSpc>
                <a:spcPct val="115000"/>
              </a:lnSpc>
              <a:spcAft>
                <a:spcPts val="1000"/>
              </a:spcAft>
              <a:buFont typeface="Arial" panose="020B0604020202020204" pitchFamily="34" charset="0"/>
              <a:buChar char="•"/>
            </a:pPr>
            <a:r>
              <a:rPr lang="en-US" sz="2000"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Zi</a:t>
            </a:r>
            <a:r>
              <a:rPr lang="de-DE" sz="2000" b="1" dirty="0" err="1">
                <a:solidFill>
                  <a:srgbClr val="000000"/>
                </a:solidFill>
                <a:latin typeface="Open Sans" panose="020B0606030504020204" pitchFamily="34" charset="0"/>
                <a:ea typeface="Open Sans" panose="020B0606030504020204" pitchFamily="34" charset="0"/>
                <a:cs typeface="Open Sans" panose="020B0606030504020204" pitchFamily="34" charset="0"/>
              </a:rPr>
              <a:t>elgruppe</a:t>
            </a:r>
            <a:r>
              <a:rPr lang="de-DE" sz="2000" dirty="0">
                <a:solidFill>
                  <a:srgbClr val="000000"/>
                </a:solidFill>
                <a:latin typeface="Open Sans" panose="020B0606030504020204" pitchFamily="34" charset="0"/>
                <a:ea typeface="Open Sans" panose="020B0606030504020204" pitchFamily="34" charset="0"/>
                <a:cs typeface="Open Sans" panose="020B0606030504020204" pitchFamily="34" charset="0"/>
              </a:rPr>
              <a:t>: Jugendliche, Erwachsene</a:t>
            </a:r>
          </a:p>
          <a:p>
            <a:pPr marL="800100" lvl="1" indent="-342900">
              <a:lnSpc>
                <a:spcPct val="115000"/>
              </a:lnSpc>
              <a:spcAft>
                <a:spcPts val="1000"/>
              </a:spcAft>
              <a:buFont typeface="Arial" panose="020B0604020202020204" pitchFamily="34" charset="0"/>
              <a:buChar char="•"/>
            </a:pPr>
            <a:r>
              <a:rPr lang="de-DE" sz="2000" b="1" dirty="0">
                <a:solidFill>
                  <a:srgbClr val="000000"/>
                </a:solidFill>
                <a:latin typeface="Open Sans" panose="020B0606030504020204" pitchFamily="34" charset="0"/>
                <a:ea typeface="Open Sans" panose="020B0606030504020204" pitchFamily="34" charset="0"/>
                <a:cs typeface="Open Sans" panose="020B0606030504020204" pitchFamily="34" charset="0"/>
              </a:rPr>
              <a:t>Rätseltyp: </a:t>
            </a:r>
            <a:r>
              <a:rPr lang="de-DE" sz="2000" dirty="0">
                <a:solidFill>
                  <a:srgbClr val="000000"/>
                </a:solidFill>
                <a:latin typeface="Open Sans" panose="020B0606030504020204" pitchFamily="34" charset="0"/>
                <a:ea typeface="Open Sans" panose="020B0606030504020204" pitchFamily="34" charset="0"/>
                <a:cs typeface="Open Sans" panose="020B0606030504020204" pitchFamily="34" charset="0"/>
              </a:rPr>
              <a:t>Such- und </a:t>
            </a:r>
            <a:r>
              <a:rPr lang="de-DE" sz="2000" dirty="0" err="1">
                <a:solidFill>
                  <a:srgbClr val="000000"/>
                </a:solidFill>
                <a:latin typeface="Open Sans" panose="020B0606030504020204" pitchFamily="34" charset="0"/>
                <a:ea typeface="Open Sans" panose="020B0606030504020204" pitchFamily="34" charset="0"/>
                <a:cs typeface="Open Sans" panose="020B0606030504020204" pitchFamily="34" charset="0"/>
              </a:rPr>
              <a:t>Findrätsel</a:t>
            </a:r>
            <a:endParaRPr lang="de-DE" sz="2000" dirty="0">
              <a:solidFill>
                <a:srgbClr val="000000"/>
              </a:solidFill>
              <a:latin typeface="Open Sans" panose="020B0606030504020204" pitchFamily="34" charset="0"/>
              <a:ea typeface="Open Sans" panose="020B0606030504020204" pitchFamily="34" charset="0"/>
              <a:cs typeface="Open Sans" panose="020B0606030504020204" pitchFamily="34" charset="0"/>
            </a:endParaRPr>
          </a:p>
          <a:p>
            <a:pPr marL="800100" lvl="1" indent="-342900">
              <a:lnSpc>
                <a:spcPct val="115000"/>
              </a:lnSpc>
              <a:spcAft>
                <a:spcPts val="1000"/>
              </a:spcAft>
              <a:buFont typeface="Arial" panose="020B0604020202020204" pitchFamily="34" charset="0"/>
              <a:buChar char="•"/>
            </a:pPr>
            <a:endParaRPr lang="de-DE" sz="2000" dirty="0">
              <a:solidFill>
                <a:srgbClr val="000000"/>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10" name="Gruppieren 9">
            <a:extLst>
              <a:ext uri="{FF2B5EF4-FFF2-40B4-BE49-F238E27FC236}">
                <a16:creationId xmlns:a16="http://schemas.microsoft.com/office/drawing/2014/main" id="{28CF22E4-A1E9-41DE-9A85-163C3C0F902B}"/>
              </a:ext>
            </a:extLst>
          </p:cNvPr>
          <p:cNvGrpSpPr/>
          <p:nvPr/>
        </p:nvGrpSpPr>
        <p:grpSpPr>
          <a:xfrm>
            <a:off x="16275543" y="951909"/>
            <a:ext cx="1609413" cy="985938"/>
            <a:chOff x="6901543" y="5152159"/>
            <a:chExt cx="4484916" cy="2747493"/>
          </a:xfrm>
        </p:grpSpPr>
        <p:pic>
          <p:nvPicPr>
            <p:cNvPr id="12" name="Picture 5">
              <a:extLst>
                <a:ext uri="{FF2B5EF4-FFF2-40B4-BE49-F238E27FC236}">
                  <a16:creationId xmlns:a16="http://schemas.microsoft.com/office/drawing/2014/main" id="{C88F931E-F72B-4890-B3A5-5A8F4751307F}"/>
                </a:ext>
              </a:extLst>
            </p:cNvPr>
            <p:cNvPicPr>
              <a:picLocks noChangeAspect="1"/>
            </p:cNvPicPr>
            <p:nvPr/>
          </p:nvPicPr>
          <p:blipFill>
            <a:blip r:embed="rId4"/>
            <a:stretch>
              <a:fillRect/>
            </a:stretch>
          </p:blipFill>
          <p:spPr>
            <a:xfrm>
              <a:off x="7767204" y="5152159"/>
              <a:ext cx="2743200" cy="2747493"/>
            </a:xfrm>
            <a:prstGeom prst="rect">
              <a:avLst/>
            </a:prstGeom>
          </p:spPr>
        </p:pic>
        <p:pic>
          <p:nvPicPr>
            <p:cNvPr id="13" name="Picture 1">
              <a:extLst>
                <a:ext uri="{FF2B5EF4-FFF2-40B4-BE49-F238E27FC236}">
                  <a16:creationId xmlns:a16="http://schemas.microsoft.com/office/drawing/2014/main" id="{A9E15455-BFAA-498C-9631-DF51EEB52D90}"/>
                </a:ext>
              </a:extLst>
            </p:cNvPr>
            <p:cNvPicPr>
              <a:picLocks noChangeAspect="1"/>
            </p:cNvPicPr>
            <p:nvPr/>
          </p:nvPicPr>
          <p:blipFill>
            <a:blip r:embed="rId5"/>
            <a:stretch>
              <a:fillRect/>
            </a:stretch>
          </p:blipFill>
          <p:spPr>
            <a:xfrm>
              <a:off x="10510157" y="7549242"/>
              <a:ext cx="876302" cy="332016"/>
            </a:xfrm>
            <a:prstGeom prst="rect">
              <a:avLst/>
            </a:prstGeom>
          </p:spPr>
        </p:pic>
        <p:pic>
          <p:nvPicPr>
            <p:cNvPr id="14" name="Picture 6">
              <a:extLst>
                <a:ext uri="{FF2B5EF4-FFF2-40B4-BE49-F238E27FC236}">
                  <a16:creationId xmlns:a16="http://schemas.microsoft.com/office/drawing/2014/main" id="{3247A446-DED6-4DB5-A5FE-6B31BBAEA74D}"/>
                </a:ext>
              </a:extLst>
            </p:cNvPr>
            <p:cNvPicPr>
              <a:picLocks noChangeAspect="1"/>
            </p:cNvPicPr>
            <p:nvPr/>
          </p:nvPicPr>
          <p:blipFill>
            <a:blip r:embed="rId5"/>
            <a:stretch>
              <a:fillRect/>
            </a:stretch>
          </p:blipFill>
          <p:spPr>
            <a:xfrm>
              <a:off x="6901543" y="5589813"/>
              <a:ext cx="876302" cy="332016"/>
            </a:xfrm>
            <a:prstGeom prst="rect">
              <a:avLst/>
            </a:prstGeom>
          </p:spPr>
        </p:pic>
      </p:grpSp>
      <p:sp>
        <p:nvSpPr>
          <p:cNvPr id="15" name="TextBox 3">
            <a:extLst>
              <a:ext uri="{FF2B5EF4-FFF2-40B4-BE49-F238E27FC236}">
                <a16:creationId xmlns:a16="http://schemas.microsoft.com/office/drawing/2014/main" id="{64A7E49C-2E16-4CA9-A0DD-E94268A0809A}"/>
              </a:ext>
            </a:extLst>
          </p:cNvPr>
          <p:cNvSpPr txBox="1"/>
          <p:nvPr/>
        </p:nvSpPr>
        <p:spPr>
          <a:xfrm>
            <a:off x="8538237" y="4593937"/>
            <a:ext cx="9032256" cy="3052118"/>
          </a:xfrm>
          <a:prstGeom prst="rect">
            <a:avLst/>
          </a:prstGeom>
        </p:spPr>
        <p:txBody>
          <a:bodyPr wrap="square" lIns="0" tIns="0" rIns="0" bIns="0" rtlCol="0" anchor="t">
            <a:spAutoFit/>
          </a:bodyPr>
          <a:lstStyle/>
          <a:p>
            <a:pPr>
              <a:spcAft>
                <a:spcPts val="1000"/>
              </a:spcAft>
            </a:pPr>
            <a:r>
              <a:rPr lang="de-DE" sz="2000" b="1" dirty="0">
                <a:effectLst/>
                <a:latin typeface="Open Sans" panose="020B0606030504020204" pitchFamily="34" charset="0"/>
                <a:ea typeface="Open Sans" panose="020B0606030504020204" pitchFamily="34" charset="0"/>
                <a:cs typeface="Open Sans" panose="020B0606030504020204" pitchFamily="34" charset="0"/>
              </a:rPr>
              <a:t>Variationen &amp; Schwierigkeit erhöhen/reduzieren:</a:t>
            </a:r>
            <a:endParaRPr lang="de-DE" sz="2000" dirty="0">
              <a:effectLst/>
              <a:latin typeface="Open Sans" panose="020B0606030504020204" pitchFamily="34" charset="0"/>
              <a:ea typeface="Open Sans" panose="020B0606030504020204" pitchFamily="34" charset="0"/>
              <a:cs typeface="Open Sans" panose="020B0606030504020204" pitchFamily="34" charset="0"/>
            </a:endParaRPr>
          </a:p>
          <a:p>
            <a:pPr marL="342900" lvl="0" indent="-342900">
              <a:spcBef>
                <a:spcPts val="1200"/>
              </a:spcBef>
              <a:spcAft>
                <a:spcPts val="1200"/>
              </a:spcAft>
              <a:buFont typeface="Symbol" panose="05050102010706020507" pitchFamily="18" charset="2"/>
              <a:buChar char=""/>
            </a:pPr>
            <a:r>
              <a:rPr lang="de-DE" sz="2000" b="1" dirty="0">
                <a:effectLst/>
                <a:latin typeface="Open Sans" panose="020B0606030504020204" pitchFamily="34" charset="0"/>
                <a:ea typeface="Open Sans" panose="020B0606030504020204" pitchFamily="34" charset="0"/>
                <a:cs typeface="Open Sans" panose="020B0606030504020204" pitchFamily="34" charset="0"/>
              </a:rPr>
              <a:t>Leichter:</a:t>
            </a:r>
            <a:r>
              <a:rPr lang="de-DE" sz="2000" dirty="0">
                <a:effectLst/>
                <a:latin typeface="Open Sans" panose="020B0606030504020204" pitchFamily="34" charset="0"/>
                <a:ea typeface="Open Sans" panose="020B0606030504020204" pitchFamily="34" charset="0"/>
                <a:cs typeface="Open Sans" panose="020B0606030504020204" pitchFamily="34" charset="0"/>
              </a:rPr>
              <a:t> Offensichtliche Hinweise im Raum platzieren, die direkt auf die Antwort schließen lassen.</a:t>
            </a:r>
          </a:p>
          <a:p>
            <a:pPr marL="342900" lvl="0" indent="-342900">
              <a:spcBef>
                <a:spcPts val="1200"/>
              </a:spcBef>
              <a:spcAft>
                <a:spcPts val="1200"/>
              </a:spcAft>
              <a:buFont typeface="Symbol" panose="05050102010706020507" pitchFamily="18" charset="2"/>
              <a:buChar char=""/>
            </a:pPr>
            <a:r>
              <a:rPr lang="de-DE" sz="2000" b="1" dirty="0">
                <a:effectLst/>
                <a:latin typeface="Open Sans" panose="020B0606030504020204" pitchFamily="34" charset="0"/>
                <a:ea typeface="Open Sans" panose="020B0606030504020204" pitchFamily="34" charset="0"/>
                <a:cs typeface="Open Sans" panose="020B0606030504020204" pitchFamily="34" charset="0"/>
              </a:rPr>
              <a:t>Schwieriger:</a:t>
            </a:r>
            <a:r>
              <a:rPr lang="de-DE" sz="2000" dirty="0">
                <a:effectLst/>
                <a:latin typeface="Open Sans" panose="020B0606030504020204" pitchFamily="34" charset="0"/>
                <a:ea typeface="Open Sans" panose="020B0606030504020204" pitchFamily="34" charset="0"/>
                <a:cs typeface="Open Sans" panose="020B0606030504020204" pitchFamily="34" charset="0"/>
              </a:rPr>
              <a:t> Informationen zum Lösen der Fragen stärker verstecken oder mehrere Quellen zur Lösung erforderlich machen.</a:t>
            </a:r>
          </a:p>
          <a:p>
            <a:pPr marL="342900" lvl="0" indent="-342900">
              <a:spcBef>
                <a:spcPts val="1200"/>
              </a:spcBef>
              <a:spcAft>
                <a:spcPts val="1200"/>
              </a:spcAft>
              <a:buFont typeface="Symbol" panose="05050102010706020507" pitchFamily="18" charset="2"/>
              <a:buChar char=""/>
            </a:pPr>
            <a:r>
              <a:rPr lang="de-DE" sz="2000" b="1" dirty="0">
                <a:effectLst/>
                <a:latin typeface="Open Sans" panose="020B0606030504020204" pitchFamily="34" charset="0"/>
                <a:ea typeface="Open Sans" panose="020B0606030504020204" pitchFamily="34" charset="0"/>
                <a:cs typeface="Open Sans" panose="020B0606030504020204" pitchFamily="34" charset="0"/>
              </a:rPr>
              <a:t>Alternative Variante:</a:t>
            </a:r>
            <a:r>
              <a:rPr lang="de-DE" sz="2000" dirty="0">
                <a:effectLst/>
                <a:latin typeface="Open Sans" panose="020B0606030504020204" pitchFamily="34" charset="0"/>
                <a:ea typeface="Open Sans" panose="020B0606030504020204" pitchFamily="34" charset="0"/>
                <a:cs typeface="Open Sans" panose="020B0606030504020204" pitchFamily="34" charset="0"/>
              </a:rPr>
              <a:t> Antworten ergeben nicht ein Wort, sondern eine Reihenfolge, die auf ein Objekt verweist.</a:t>
            </a:r>
          </a:p>
        </p:txBody>
      </p:sp>
      <p:sp>
        <p:nvSpPr>
          <p:cNvPr id="16" name="TextBox 3">
            <a:extLst>
              <a:ext uri="{FF2B5EF4-FFF2-40B4-BE49-F238E27FC236}">
                <a16:creationId xmlns:a16="http://schemas.microsoft.com/office/drawing/2014/main" id="{B2FFD33F-8524-4A7F-A657-8353D7CF87E6}"/>
              </a:ext>
            </a:extLst>
          </p:cNvPr>
          <p:cNvSpPr txBox="1"/>
          <p:nvPr/>
        </p:nvSpPr>
        <p:spPr>
          <a:xfrm>
            <a:off x="8538237" y="7800225"/>
            <a:ext cx="9032256" cy="2128788"/>
          </a:xfrm>
          <a:prstGeom prst="rect">
            <a:avLst/>
          </a:prstGeom>
        </p:spPr>
        <p:txBody>
          <a:bodyPr wrap="square" lIns="0" tIns="0" rIns="0" bIns="0" rtlCol="0" anchor="t">
            <a:spAutoFit/>
          </a:bodyPr>
          <a:lstStyle/>
          <a:p>
            <a:pPr>
              <a:spcAft>
                <a:spcPts val="1000"/>
              </a:spcAft>
            </a:pPr>
            <a:r>
              <a:rPr lang="de-DE" sz="2000" b="1" kern="900" dirty="0">
                <a:effectLst/>
                <a:latin typeface="Open Sans" panose="020B0606030504020204" pitchFamily="34" charset="0"/>
                <a:ea typeface="Open Sans" panose="020B0606030504020204" pitchFamily="34" charset="0"/>
                <a:cs typeface="Open Sans" panose="020B0606030504020204" pitchFamily="34" charset="0"/>
              </a:rPr>
              <a:t>Notfall-Tipps für Spielleiter:</a:t>
            </a:r>
            <a:endParaRPr lang="de-DE" sz="2000" kern="900" dirty="0">
              <a:effectLst/>
              <a:latin typeface="Open Sans" panose="020B0606030504020204" pitchFamily="34" charset="0"/>
              <a:ea typeface="Open Sans" panose="020B0606030504020204" pitchFamily="34" charset="0"/>
              <a:cs typeface="Open Sans" panose="020B0606030504020204" pitchFamily="34" charset="0"/>
            </a:endParaRPr>
          </a:p>
          <a:p>
            <a:pPr marL="342900" lvl="0" indent="-342900">
              <a:spcBef>
                <a:spcPts val="1200"/>
              </a:spcBef>
              <a:spcAft>
                <a:spcPts val="1200"/>
              </a:spcAft>
              <a:buFont typeface="Symbol" panose="05050102010706020507" pitchFamily="18" charset="2"/>
              <a:buChar char=""/>
            </a:pPr>
            <a:r>
              <a:rPr lang="de-DE" sz="2000" dirty="0">
                <a:effectLst/>
                <a:latin typeface="Open Sans" panose="020B0606030504020204" pitchFamily="34" charset="0"/>
                <a:ea typeface="Open Sans" panose="020B0606030504020204" pitchFamily="34" charset="0"/>
                <a:cs typeface="Open Sans" panose="020B0606030504020204" pitchFamily="34" charset="0"/>
              </a:rPr>
              <a:t>Bei zu viel Unsicherheit: Einen Hinweis geben, in welchem Raumabschnitt oder Dokument die Lösung zu finden ist.</a:t>
            </a:r>
          </a:p>
          <a:p>
            <a:pPr marL="342900" lvl="0" indent="-342900">
              <a:spcBef>
                <a:spcPts val="1200"/>
              </a:spcBef>
              <a:spcAft>
                <a:spcPts val="1200"/>
              </a:spcAft>
              <a:buFont typeface="Symbol" panose="05050102010706020507" pitchFamily="18" charset="2"/>
              <a:buChar char=""/>
            </a:pPr>
            <a:r>
              <a:rPr lang="de-DE" sz="2000" dirty="0">
                <a:effectLst/>
                <a:latin typeface="Open Sans" panose="020B0606030504020204" pitchFamily="34" charset="0"/>
                <a:ea typeface="Open Sans" panose="020B0606030504020204" pitchFamily="34" charset="0"/>
                <a:cs typeface="Open Sans" panose="020B0606030504020204" pitchFamily="34" charset="0"/>
              </a:rPr>
              <a:t>Falls das Quiz als zu komplex empfunden wird, kann eine Frage ersatzweise durch einen alternativen Hinweis ersetzt werden.</a:t>
            </a:r>
          </a:p>
        </p:txBody>
      </p:sp>
    </p:spTree>
    <p:extLst>
      <p:ext uri="{BB962C8B-B14F-4D97-AF65-F5344CB8AC3E}">
        <p14:creationId xmlns:p14="http://schemas.microsoft.com/office/powerpoint/2010/main" val="289290899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F0AAE2">
            <a:alpha val="56000"/>
          </a:srgbClr>
        </a:solidFill>
        <a:effectLst/>
      </p:bgPr>
    </p:bg>
    <p:spTree>
      <p:nvGrpSpPr>
        <p:cNvPr id="1" name=""/>
        <p:cNvGrpSpPr/>
        <p:nvPr/>
      </p:nvGrpSpPr>
      <p:grpSpPr>
        <a:xfrm>
          <a:off x="0" y="0"/>
          <a:ext cx="0" cy="0"/>
          <a:chOff x="0" y="0"/>
          <a:chExt cx="0" cy="0"/>
        </a:xfrm>
      </p:grpSpPr>
      <p:sp>
        <p:nvSpPr>
          <p:cNvPr id="2" name="TextBox 2"/>
          <p:cNvSpPr txBox="1"/>
          <p:nvPr/>
        </p:nvSpPr>
        <p:spPr>
          <a:xfrm>
            <a:off x="3453151" y="3669827"/>
            <a:ext cx="11767219" cy="1060451"/>
          </a:xfrm>
          <a:prstGeom prst="rect">
            <a:avLst/>
          </a:prstGeom>
        </p:spPr>
        <p:txBody>
          <a:bodyPr lIns="0" tIns="0" rIns="0" bIns="0" rtlCol="0" anchor="t">
            <a:spAutoFit/>
          </a:bodyPr>
          <a:lstStyle/>
          <a:p>
            <a:pPr algn="l">
              <a:lnSpc>
                <a:spcPts val="8000"/>
              </a:lnSpc>
            </a:pPr>
            <a:r>
              <a:rPr lang="en-US" sz="8000" dirty="0">
                <a:solidFill>
                  <a:srgbClr val="000000"/>
                </a:solidFill>
                <a:latin typeface="Open Sans"/>
                <a:ea typeface="Open Sans"/>
                <a:cs typeface="Open Sans"/>
                <a:sym typeface="Open Sans"/>
              </a:rPr>
              <a:t>SUCH- UND FINDRÄTSEL</a:t>
            </a:r>
          </a:p>
        </p:txBody>
      </p:sp>
      <p:sp>
        <p:nvSpPr>
          <p:cNvPr id="3" name="TextBox 3"/>
          <p:cNvSpPr txBox="1"/>
          <p:nvPr/>
        </p:nvSpPr>
        <p:spPr>
          <a:xfrm>
            <a:off x="16411635" y="280879"/>
            <a:ext cx="1831422" cy="502920"/>
          </a:xfrm>
          <a:prstGeom prst="rect">
            <a:avLst/>
          </a:prstGeom>
        </p:spPr>
        <p:txBody>
          <a:bodyPr lIns="0" tIns="0" rIns="0" bIns="0" rtlCol="0" anchor="t">
            <a:spAutoFit/>
          </a:bodyPr>
          <a:lstStyle/>
          <a:p>
            <a:pPr algn="l">
              <a:lnSpc>
                <a:spcPts val="3960"/>
              </a:lnSpc>
            </a:pPr>
            <a:r>
              <a:rPr lang="en-US" sz="3600" spc="179">
                <a:solidFill>
                  <a:srgbClr val="000000"/>
                </a:solidFill>
                <a:latin typeface="Open Sans"/>
                <a:ea typeface="Open Sans"/>
                <a:cs typeface="Open Sans"/>
                <a:sym typeface="Open Sans"/>
              </a:rPr>
              <a:t>MITTEL</a:t>
            </a:r>
          </a:p>
        </p:txBody>
      </p:sp>
      <p:grpSp>
        <p:nvGrpSpPr>
          <p:cNvPr id="4" name="Gruppieren 3">
            <a:extLst>
              <a:ext uri="{FF2B5EF4-FFF2-40B4-BE49-F238E27FC236}">
                <a16:creationId xmlns:a16="http://schemas.microsoft.com/office/drawing/2014/main" id="{837A86BD-F322-4CF7-88BD-83E92A864E5A}"/>
              </a:ext>
            </a:extLst>
          </p:cNvPr>
          <p:cNvGrpSpPr/>
          <p:nvPr/>
        </p:nvGrpSpPr>
        <p:grpSpPr>
          <a:xfrm>
            <a:off x="7347522" y="5143500"/>
            <a:ext cx="3592955" cy="2201071"/>
            <a:chOff x="6901543" y="5152159"/>
            <a:chExt cx="4484916" cy="2747493"/>
          </a:xfrm>
        </p:grpSpPr>
        <p:pic>
          <p:nvPicPr>
            <p:cNvPr id="5" name="Picture 5">
              <a:extLst>
                <a:ext uri="{FF2B5EF4-FFF2-40B4-BE49-F238E27FC236}">
                  <a16:creationId xmlns:a16="http://schemas.microsoft.com/office/drawing/2014/main" id="{B398161D-4B3B-409E-8B85-590D3D0BD6A3}"/>
                </a:ext>
              </a:extLst>
            </p:cNvPr>
            <p:cNvPicPr>
              <a:picLocks noChangeAspect="1"/>
            </p:cNvPicPr>
            <p:nvPr/>
          </p:nvPicPr>
          <p:blipFill>
            <a:blip r:embed="rId2"/>
            <a:stretch>
              <a:fillRect/>
            </a:stretch>
          </p:blipFill>
          <p:spPr>
            <a:xfrm>
              <a:off x="7767204" y="5152159"/>
              <a:ext cx="2743200" cy="2747493"/>
            </a:xfrm>
            <a:prstGeom prst="rect">
              <a:avLst/>
            </a:prstGeom>
          </p:spPr>
        </p:pic>
        <p:pic>
          <p:nvPicPr>
            <p:cNvPr id="6" name="Picture 1">
              <a:extLst>
                <a:ext uri="{FF2B5EF4-FFF2-40B4-BE49-F238E27FC236}">
                  <a16:creationId xmlns:a16="http://schemas.microsoft.com/office/drawing/2014/main" id="{139719FA-67C6-4F65-8670-53345D614FC4}"/>
                </a:ext>
              </a:extLst>
            </p:cNvPr>
            <p:cNvPicPr>
              <a:picLocks noChangeAspect="1"/>
            </p:cNvPicPr>
            <p:nvPr/>
          </p:nvPicPr>
          <p:blipFill>
            <a:blip r:embed="rId3"/>
            <a:stretch>
              <a:fillRect/>
            </a:stretch>
          </p:blipFill>
          <p:spPr>
            <a:xfrm>
              <a:off x="10510157" y="7549242"/>
              <a:ext cx="876302" cy="332016"/>
            </a:xfrm>
            <a:prstGeom prst="rect">
              <a:avLst/>
            </a:prstGeom>
          </p:spPr>
        </p:pic>
        <p:pic>
          <p:nvPicPr>
            <p:cNvPr id="7" name="Picture 6">
              <a:extLst>
                <a:ext uri="{FF2B5EF4-FFF2-40B4-BE49-F238E27FC236}">
                  <a16:creationId xmlns:a16="http://schemas.microsoft.com/office/drawing/2014/main" id="{39CCC3A4-DB1B-41AD-B642-1E4EEBB9C401}"/>
                </a:ext>
              </a:extLst>
            </p:cNvPr>
            <p:cNvPicPr>
              <a:picLocks noChangeAspect="1"/>
            </p:cNvPicPr>
            <p:nvPr/>
          </p:nvPicPr>
          <p:blipFill>
            <a:blip r:embed="rId3"/>
            <a:stretch>
              <a:fillRect/>
            </a:stretch>
          </p:blipFill>
          <p:spPr>
            <a:xfrm>
              <a:off x="6901543" y="5589813"/>
              <a:ext cx="876302" cy="332016"/>
            </a:xfrm>
            <a:prstGeom prst="rect">
              <a:avLst/>
            </a:prstGeom>
          </p:spPr>
        </p:pic>
      </p:grpSp>
    </p:spTree>
    <p:extLst>
      <p:ext uri="{BB962C8B-B14F-4D97-AF65-F5344CB8AC3E}">
        <p14:creationId xmlns:p14="http://schemas.microsoft.com/office/powerpoint/2010/main" val="339803864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6219785C-CBB9-D2EB-8F1C-71BE5E7001B1}"/>
              </a:ext>
            </a:extLst>
          </p:cNvPr>
          <p:cNvSpPr/>
          <p:nvPr/>
        </p:nvSpPr>
        <p:spPr>
          <a:xfrm>
            <a:off x="0" y="3590"/>
            <a:ext cx="18284419" cy="2110841"/>
          </a:xfrm>
          <a:prstGeom prst="rect">
            <a:avLst/>
          </a:prstGeom>
          <a:solidFill>
            <a:srgbClr val="F0AAE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2"/>
          <p:cNvSpPr txBox="1"/>
          <p:nvPr/>
        </p:nvSpPr>
        <p:spPr>
          <a:xfrm>
            <a:off x="580525" y="821899"/>
            <a:ext cx="14120213" cy="829201"/>
          </a:xfrm>
          <a:prstGeom prst="rect">
            <a:avLst/>
          </a:prstGeom>
        </p:spPr>
        <p:txBody>
          <a:bodyPr wrap="square" lIns="0" tIns="0" rIns="0" bIns="0" rtlCol="0" anchor="t">
            <a:spAutoFit/>
          </a:bodyPr>
          <a:lstStyle/>
          <a:p>
            <a:pPr>
              <a:lnSpc>
                <a:spcPct val="115000"/>
              </a:lnSpc>
              <a:spcAft>
                <a:spcPts val="1000"/>
              </a:spcAft>
            </a:pPr>
            <a:r>
              <a:rPr lang="de-DE" sz="5000" spc="250" dirty="0">
                <a:solidFill>
                  <a:srgbClr val="000000"/>
                </a:solidFill>
                <a:latin typeface="Open Sans"/>
                <a:ea typeface="Open Sans"/>
                <a:cs typeface="Open Sans"/>
              </a:rPr>
              <a:t>FOLIEN-RÄTSEL</a:t>
            </a:r>
          </a:p>
        </p:txBody>
      </p:sp>
      <p:sp>
        <p:nvSpPr>
          <p:cNvPr id="3" name="TextBox 3"/>
          <p:cNvSpPr txBox="1"/>
          <p:nvPr/>
        </p:nvSpPr>
        <p:spPr>
          <a:xfrm>
            <a:off x="717507" y="5133306"/>
            <a:ext cx="6731648" cy="4939942"/>
          </a:xfrm>
          <a:prstGeom prst="rect">
            <a:avLst/>
          </a:prstGeom>
        </p:spPr>
        <p:txBody>
          <a:bodyPr wrap="square" lIns="0" tIns="0" rIns="0" bIns="0" rtlCol="0" anchor="t">
            <a:spAutoFit/>
          </a:bodyPr>
          <a:lstStyle/>
          <a:p>
            <a:pPr>
              <a:lnSpc>
                <a:spcPct val="150000"/>
              </a:lnSpc>
            </a:pPr>
            <a:r>
              <a:rPr lang="en-US" sz="2000" b="1"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Beispiele</a:t>
            </a:r>
            <a:r>
              <a:rPr lang="en-US" sz="2000"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 </a:t>
            </a:r>
          </a:p>
          <a:p>
            <a:pPr marL="342900" lvl="0" indent="-342900">
              <a:lnSpc>
                <a:spcPct val="115000"/>
              </a:lnSpc>
              <a:spcBef>
                <a:spcPts val="1000"/>
              </a:spcBef>
              <a:buFont typeface="+mj-lt"/>
              <a:buAutoNum type="arabicPeriod"/>
            </a:pPr>
            <a:r>
              <a:rPr lang="de-DE" sz="1900" b="0" dirty="0">
                <a:effectLst/>
                <a:latin typeface="Open Sans" panose="020B0606030504020204" pitchFamily="34" charset="0"/>
                <a:ea typeface="Open Sans" panose="020B0606030504020204" pitchFamily="34" charset="0"/>
                <a:cs typeface="Open Sans" panose="020B0606030504020204" pitchFamily="34" charset="0"/>
              </a:rPr>
              <a:t>Die Spieler entdecken eine Notiz mit scheinbar wirrem Text, in dem einige Buchstaben farbig markiert sind. Mit einer roten oder blauen Farbfolie wird die versteckte Botschaft sichtbar, die sie zum nächsten Hinweis führt.</a:t>
            </a:r>
            <a:endParaRPr lang="de-DE" sz="1900" b="1" dirty="0">
              <a:effectLst/>
              <a:latin typeface="Open Sans" panose="020B0606030504020204" pitchFamily="34" charset="0"/>
              <a:ea typeface="Open Sans" panose="020B0606030504020204" pitchFamily="34" charset="0"/>
              <a:cs typeface="Open Sans" panose="020B0606030504020204" pitchFamily="34" charset="0"/>
            </a:endParaRPr>
          </a:p>
          <a:p>
            <a:pPr marL="342900" lvl="0" indent="-342900">
              <a:lnSpc>
                <a:spcPct val="115000"/>
              </a:lnSpc>
              <a:buFont typeface="+mj-lt"/>
              <a:buAutoNum type="arabicPeriod"/>
            </a:pPr>
            <a:r>
              <a:rPr lang="de-DE" sz="1900" dirty="0">
                <a:effectLst/>
                <a:latin typeface="Open Sans" panose="020B0606030504020204" pitchFamily="34" charset="0"/>
                <a:ea typeface="Open Sans" panose="020B0606030504020204" pitchFamily="34" charset="0"/>
                <a:cs typeface="Open Sans" panose="020B0606030504020204" pitchFamily="34" charset="0"/>
              </a:rPr>
              <a:t>In einem Buch sind einige Buchstaben unterschiedlich eingefärbt. Nur mit der passenden Farbfolie können die Spieler die Buchstaben erkennen, die zusammen eine Buchsignatur oder ein Lösungswort ergeben.</a:t>
            </a:r>
          </a:p>
          <a:p>
            <a:pPr marL="342900" lvl="0" indent="-342900">
              <a:lnSpc>
                <a:spcPct val="115000"/>
              </a:lnSpc>
              <a:buFont typeface="+mj-lt"/>
              <a:buAutoNum type="arabicPeriod"/>
            </a:pPr>
            <a:r>
              <a:rPr lang="de-DE" sz="1900" dirty="0">
                <a:effectLst/>
                <a:latin typeface="Open Sans" panose="020B0606030504020204" pitchFamily="34" charset="0"/>
                <a:ea typeface="Open Sans" panose="020B0606030504020204" pitchFamily="34" charset="0"/>
                <a:cs typeface="Open Sans" panose="020B0606030504020204" pitchFamily="34" charset="0"/>
              </a:rPr>
              <a:t>Eine mysteriöse Karte enthält bunte Markierungen, die keinen Sinn ergeben. Erst durch das Überlegen einer Farbfolie werden Wegpunkte oder Koordinaten sichtbar, die zu einem versteckten Schlüssel oder Umschlag führen.</a:t>
            </a:r>
          </a:p>
        </p:txBody>
      </p:sp>
      <p:sp>
        <p:nvSpPr>
          <p:cNvPr id="4" name="TextBox 4"/>
          <p:cNvSpPr txBox="1"/>
          <p:nvPr/>
        </p:nvSpPr>
        <p:spPr>
          <a:xfrm>
            <a:off x="16275543" y="280879"/>
            <a:ext cx="1967514" cy="512961"/>
          </a:xfrm>
          <a:prstGeom prst="rect">
            <a:avLst/>
          </a:prstGeom>
        </p:spPr>
        <p:txBody>
          <a:bodyPr lIns="0" tIns="0" rIns="0" bIns="0" rtlCol="0" anchor="t">
            <a:spAutoFit/>
          </a:bodyPr>
          <a:lstStyle/>
          <a:p>
            <a:pPr algn="l">
              <a:lnSpc>
                <a:spcPts val="3960"/>
              </a:lnSpc>
            </a:pPr>
            <a:r>
              <a:rPr lang="en-US" sz="3600" spc="179" dirty="0">
                <a:solidFill>
                  <a:srgbClr val="000000"/>
                </a:solidFill>
                <a:latin typeface="Open Sans"/>
                <a:ea typeface="Open Sans"/>
                <a:cs typeface="Open Sans"/>
                <a:sym typeface="Open Sans"/>
              </a:rPr>
              <a:t>MITTEL</a:t>
            </a:r>
          </a:p>
        </p:txBody>
      </p:sp>
      <p:sp>
        <p:nvSpPr>
          <p:cNvPr id="5" name="TextBox 5"/>
          <p:cNvSpPr txBox="1"/>
          <p:nvPr/>
        </p:nvSpPr>
        <p:spPr>
          <a:xfrm>
            <a:off x="8538238" y="2589148"/>
            <a:ext cx="9032255" cy="1335815"/>
          </a:xfrm>
          <a:custGeom>
            <a:avLst/>
            <a:gdLst>
              <a:gd name="connsiteX0" fmla="*/ 0 w 9032255"/>
              <a:gd name="connsiteY0" fmla="*/ 0 h 1335815"/>
              <a:gd name="connsiteX1" fmla="*/ 9032255 w 9032255"/>
              <a:gd name="connsiteY1" fmla="*/ 0 h 1335815"/>
              <a:gd name="connsiteX2" fmla="*/ 9032255 w 9032255"/>
              <a:gd name="connsiteY2" fmla="*/ 1335815 h 1335815"/>
              <a:gd name="connsiteX3" fmla="*/ 0 w 9032255"/>
              <a:gd name="connsiteY3" fmla="*/ 1335815 h 1335815"/>
              <a:gd name="connsiteX4" fmla="*/ 0 w 9032255"/>
              <a:gd name="connsiteY4" fmla="*/ 0 h 13358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32255" h="1335815" extrusionOk="0">
                <a:moveTo>
                  <a:pt x="0" y="0"/>
                </a:moveTo>
                <a:cubicBezTo>
                  <a:pt x="1232115" y="118645"/>
                  <a:pt x="5707988" y="116012"/>
                  <a:pt x="9032255" y="0"/>
                </a:cubicBezTo>
                <a:cubicBezTo>
                  <a:pt x="9046708" y="181032"/>
                  <a:pt x="9126246" y="912721"/>
                  <a:pt x="9032255" y="1335815"/>
                </a:cubicBezTo>
                <a:cubicBezTo>
                  <a:pt x="5044536" y="1470415"/>
                  <a:pt x="2071624" y="1178619"/>
                  <a:pt x="0" y="1335815"/>
                </a:cubicBezTo>
                <a:cubicBezTo>
                  <a:pt x="-10065" y="721555"/>
                  <a:pt x="80162" y="234772"/>
                  <a:pt x="0" y="0"/>
                </a:cubicBezTo>
                <a:close/>
              </a:path>
            </a:pathLst>
          </a:custGeom>
          <a:noFill/>
          <a:ln w="53975">
            <a:solidFill>
              <a:srgbClr val="F0AAE2"/>
            </a:solidFill>
            <a:extLst>
              <a:ext uri="{C807C97D-BFC1-408E-A445-0C87EB9F89A2}">
                <ask:lineSketchStyleProps xmlns:ask="http://schemas.microsoft.com/office/drawing/2018/sketchyshapes" sd="1219033472">
                  <a:prstGeom prst="rect">
                    <a:avLst/>
                  </a:prstGeom>
                  <ask:type>
                    <ask:lineSketchCurved/>
                  </ask:type>
                </ask:lineSketchStyleProps>
              </a:ext>
            </a:extLst>
          </a:ln>
        </p:spPr>
        <p:txBody>
          <a:bodyPr wrap="square" lIns="0" tIns="0" rIns="0" bIns="0" rtlCol="0" anchor="t">
            <a:spAutoFit/>
          </a:bodyPr>
          <a:lstStyle/>
          <a:p>
            <a:pPr algn="just">
              <a:lnSpc>
                <a:spcPct val="150000"/>
              </a:lnSpc>
              <a:spcBef>
                <a:spcPct val="0"/>
              </a:spcBef>
            </a:pPr>
            <a:r>
              <a:rPr lang="en-US" sz="2000" b="1"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Beschreibung</a:t>
            </a:r>
            <a:r>
              <a:rPr lang="en-US" sz="2000"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a:t>
            </a:r>
            <a:r>
              <a:rPr lang="en-US" sz="20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 </a:t>
            </a:r>
            <a:r>
              <a:rPr lang="de-DE" sz="2000" dirty="0">
                <a:effectLst/>
                <a:latin typeface="Open Sans" panose="020B0606030504020204" pitchFamily="34" charset="0"/>
                <a:ea typeface="Open Sans" panose="020B0606030504020204" pitchFamily="34" charset="0"/>
                <a:cs typeface="Open Sans" panose="020B0606030504020204" pitchFamily="34" charset="0"/>
              </a:rPr>
              <a:t>Spieler finden einen verschlüsselten Text mit farbigen Buchstaben. Durch das Nutzen einer Farbfolie werden die verstecken Buchstaben bzw. Textteile lesbar.</a:t>
            </a:r>
          </a:p>
        </p:txBody>
      </p:sp>
      <p:sp>
        <p:nvSpPr>
          <p:cNvPr id="6" name="Freeform 6"/>
          <p:cNvSpPr/>
          <p:nvPr/>
        </p:nvSpPr>
        <p:spPr>
          <a:xfrm>
            <a:off x="580525" y="2360933"/>
            <a:ext cx="6856721" cy="2782567"/>
          </a:xfrm>
          <a:custGeom>
            <a:avLst/>
            <a:gdLst/>
            <a:ahLst/>
            <a:cxnLst/>
            <a:rect l="l" t="t" r="r" b="b"/>
            <a:pathLst>
              <a:path w="6856721" h="4636857">
                <a:moveTo>
                  <a:pt x="0" y="0"/>
                </a:moveTo>
                <a:lnTo>
                  <a:pt x="6856720" y="0"/>
                </a:lnTo>
                <a:lnTo>
                  <a:pt x="6856720" y="4636858"/>
                </a:lnTo>
                <a:lnTo>
                  <a:pt x="0" y="463685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7" name="TextBox 7"/>
          <p:cNvSpPr txBox="1"/>
          <p:nvPr/>
        </p:nvSpPr>
        <p:spPr>
          <a:xfrm>
            <a:off x="902132" y="2616527"/>
            <a:ext cx="6059839" cy="2227085"/>
          </a:xfrm>
          <a:prstGeom prst="rect">
            <a:avLst/>
          </a:prstGeom>
        </p:spPr>
        <p:txBody>
          <a:bodyPr wrap="square" lIns="0" tIns="0" rIns="0" bIns="0" rtlCol="0" anchor="t">
            <a:spAutoFit/>
          </a:bodyPr>
          <a:lstStyle/>
          <a:p>
            <a:pPr marL="666750" lvl="1" indent="-342900" algn="l">
              <a:lnSpc>
                <a:spcPts val="4500"/>
              </a:lnSpc>
              <a:buFont typeface="Arial" panose="020B0604020202020204" pitchFamily="34" charset="0"/>
              <a:buChar char="•"/>
            </a:pPr>
            <a:r>
              <a:rPr lang="en-US" sz="2000" b="1"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Bearbeitungszeit</a:t>
            </a:r>
            <a:r>
              <a:rPr lang="en-US" sz="2000"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a:t>
            </a:r>
            <a:r>
              <a:rPr lang="en-US" sz="20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 10-15 </a:t>
            </a:r>
            <a:r>
              <a:rPr lang="en-US" sz="2000"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Minuten</a:t>
            </a:r>
            <a:endParaRPr lang="en-US" sz="20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endParaRPr>
          </a:p>
          <a:p>
            <a:pPr marL="800100" lvl="1" indent="-342900">
              <a:lnSpc>
                <a:spcPct val="115000"/>
              </a:lnSpc>
              <a:spcAft>
                <a:spcPts val="1000"/>
              </a:spcAft>
              <a:buFont typeface="Arial" panose="020B0604020202020204" pitchFamily="34" charset="0"/>
              <a:buChar char="•"/>
            </a:pPr>
            <a:r>
              <a:rPr lang="en-US" sz="2000" b="1"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Objekte</a:t>
            </a:r>
            <a:r>
              <a:rPr lang="en-US" sz="2000"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a:t>
            </a:r>
            <a:r>
              <a:rPr lang="en-US" sz="20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 </a:t>
            </a:r>
            <a:r>
              <a:rPr lang="de-DE" sz="2000" dirty="0">
                <a:effectLst/>
                <a:latin typeface="Open Sans" panose="020B0606030504020204" pitchFamily="34" charset="0"/>
                <a:ea typeface="Open Sans" panose="020B0606030504020204" pitchFamily="34" charset="0"/>
                <a:cs typeface="Open Sans" panose="020B0606030504020204" pitchFamily="34" charset="0"/>
              </a:rPr>
              <a:t>Versteckte Hinweise in Texten, codiert durch Farben</a:t>
            </a:r>
          </a:p>
          <a:p>
            <a:pPr marL="800100" lvl="1" indent="-342900">
              <a:lnSpc>
                <a:spcPct val="115000"/>
              </a:lnSpc>
              <a:spcAft>
                <a:spcPts val="1000"/>
              </a:spcAft>
              <a:buFont typeface="Arial" panose="020B0604020202020204" pitchFamily="34" charset="0"/>
              <a:buChar char="•"/>
            </a:pPr>
            <a:r>
              <a:rPr lang="en-US" sz="2000"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Zi</a:t>
            </a:r>
            <a:r>
              <a:rPr lang="de-DE" sz="2000" b="1" dirty="0" err="1">
                <a:solidFill>
                  <a:srgbClr val="000000"/>
                </a:solidFill>
                <a:latin typeface="Open Sans" panose="020B0606030504020204" pitchFamily="34" charset="0"/>
                <a:ea typeface="Open Sans" panose="020B0606030504020204" pitchFamily="34" charset="0"/>
                <a:cs typeface="Open Sans" panose="020B0606030504020204" pitchFamily="34" charset="0"/>
              </a:rPr>
              <a:t>elgruppe</a:t>
            </a:r>
            <a:r>
              <a:rPr lang="de-DE" sz="2000" dirty="0">
                <a:solidFill>
                  <a:srgbClr val="000000"/>
                </a:solidFill>
                <a:latin typeface="Open Sans" panose="020B0606030504020204" pitchFamily="34" charset="0"/>
                <a:ea typeface="Open Sans" panose="020B0606030504020204" pitchFamily="34" charset="0"/>
                <a:cs typeface="Open Sans" panose="020B0606030504020204" pitchFamily="34" charset="0"/>
              </a:rPr>
              <a:t>: Jugendliche, Erwachsene</a:t>
            </a:r>
          </a:p>
          <a:p>
            <a:pPr marL="800100" lvl="1" indent="-342900">
              <a:lnSpc>
                <a:spcPct val="115000"/>
              </a:lnSpc>
              <a:spcAft>
                <a:spcPts val="1000"/>
              </a:spcAft>
              <a:buFont typeface="Arial" panose="020B0604020202020204" pitchFamily="34" charset="0"/>
              <a:buChar char="•"/>
            </a:pPr>
            <a:r>
              <a:rPr lang="de-DE" sz="2000" b="1" dirty="0">
                <a:solidFill>
                  <a:srgbClr val="000000"/>
                </a:solidFill>
                <a:latin typeface="Open Sans" panose="020B0606030504020204" pitchFamily="34" charset="0"/>
                <a:ea typeface="Open Sans" panose="020B0606030504020204" pitchFamily="34" charset="0"/>
                <a:cs typeface="Open Sans" panose="020B0606030504020204" pitchFamily="34" charset="0"/>
              </a:rPr>
              <a:t>Rätseltyp: </a:t>
            </a:r>
            <a:r>
              <a:rPr lang="de-DE" sz="2000" dirty="0">
                <a:solidFill>
                  <a:srgbClr val="000000"/>
                </a:solidFill>
                <a:latin typeface="Open Sans" panose="020B0606030504020204" pitchFamily="34" charset="0"/>
                <a:ea typeface="Open Sans" panose="020B0606030504020204" pitchFamily="34" charset="0"/>
                <a:cs typeface="Open Sans" panose="020B0606030504020204" pitchFamily="34" charset="0"/>
              </a:rPr>
              <a:t>Such- und </a:t>
            </a:r>
            <a:r>
              <a:rPr lang="de-DE" sz="2000" dirty="0" err="1">
                <a:solidFill>
                  <a:srgbClr val="000000"/>
                </a:solidFill>
                <a:latin typeface="Open Sans" panose="020B0606030504020204" pitchFamily="34" charset="0"/>
                <a:ea typeface="Open Sans" panose="020B0606030504020204" pitchFamily="34" charset="0"/>
                <a:cs typeface="Open Sans" panose="020B0606030504020204" pitchFamily="34" charset="0"/>
              </a:rPr>
              <a:t>Findrätsel</a:t>
            </a:r>
            <a:endParaRPr lang="de-DE" sz="2000" dirty="0">
              <a:solidFill>
                <a:srgbClr val="000000"/>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10" name="Gruppieren 9">
            <a:extLst>
              <a:ext uri="{FF2B5EF4-FFF2-40B4-BE49-F238E27FC236}">
                <a16:creationId xmlns:a16="http://schemas.microsoft.com/office/drawing/2014/main" id="{28CF22E4-A1E9-41DE-9A85-163C3C0F902B}"/>
              </a:ext>
            </a:extLst>
          </p:cNvPr>
          <p:cNvGrpSpPr/>
          <p:nvPr/>
        </p:nvGrpSpPr>
        <p:grpSpPr>
          <a:xfrm>
            <a:off x="16275543" y="951909"/>
            <a:ext cx="1609413" cy="985938"/>
            <a:chOff x="6901543" y="5152159"/>
            <a:chExt cx="4484916" cy="2747493"/>
          </a:xfrm>
        </p:grpSpPr>
        <p:pic>
          <p:nvPicPr>
            <p:cNvPr id="12" name="Picture 5">
              <a:extLst>
                <a:ext uri="{FF2B5EF4-FFF2-40B4-BE49-F238E27FC236}">
                  <a16:creationId xmlns:a16="http://schemas.microsoft.com/office/drawing/2014/main" id="{C88F931E-F72B-4890-B3A5-5A8F4751307F}"/>
                </a:ext>
              </a:extLst>
            </p:cNvPr>
            <p:cNvPicPr>
              <a:picLocks noChangeAspect="1"/>
            </p:cNvPicPr>
            <p:nvPr/>
          </p:nvPicPr>
          <p:blipFill>
            <a:blip r:embed="rId4"/>
            <a:stretch>
              <a:fillRect/>
            </a:stretch>
          </p:blipFill>
          <p:spPr>
            <a:xfrm>
              <a:off x="7767204" y="5152159"/>
              <a:ext cx="2743200" cy="2747493"/>
            </a:xfrm>
            <a:prstGeom prst="rect">
              <a:avLst/>
            </a:prstGeom>
          </p:spPr>
        </p:pic>
        <p:pic>
          <p:nvPicPr>
            <p:cNvPr id="13" name="Picture 1">
              <a:extLst>
                <a:ext uri="{FF2B5EF4-FFF2-40B4-BE49-F238E27FC236}">
                  <a16:creationId xmlns:a16="http://schemas.microsoft.com/office/drawing/2014/main" id="{A9E15455-BFAA-498C-9631-DF51EEB52D90}"/>
                </a:ext>
              </a:extLst>
            </p:cNvPr>
            <p:cNvPicPr>
              <a:picLocks noChangeAspect="1"/>
            </p:cNvPicPr>
            <p:nvPr/>
          </p:nvPicPr>
          <p:blipFill>
            <a:blip r:embed="rId5"/>
            <a:stretch>
              <a:fillRect/>
            </a:stretch>
          </p:blipFill>
          <p:spPr>
            <a:xfrm>
              <a:off x="10510157" y="7549242"/>
              <a:ext cx="876302" cy="332016"/>
            </a:xfrm>
            <a:prstGeom prst="rect">
              <a:avLst/>
            </a:prstGeom>
          </p:spPr>
        </p:pic>
        <p:pic>
          <p:nvPicPr>
            <p:cNvPr id="14" name="Picture 6">
              <a:extLst>
                <a:ext uri="{FF2B5EF4-FFF2-40B4-BE49-F238E27FC236}">
                  <a16:creationId xmlns:a16="http://schemas.microsoft.com/office/drawing/2014/main" id="{3247A446-DED6-4DB5-A5FE-6B31BBAEA74D}"/>
                </a:ext>
              </a:extLst>
            </p:cNvPr>
            <p:cNvPicPr>
              <a:picLocks noChangeAspect="1"/>
            </p:cNvPicPr>
            <p:nvPr/>
          </p:nvPicPr>
          <p:blipFill>
            <a:blip r:embed="rId5"/>
            <a:stretch>
              <a:fillRect/>
            </a:stretch>
          </p:blipFill>
          <p:spPr>
            <a:xfrm>
              <a:off x="6901543" y="5589813"/>
              <a:ext cx="876302" cy="332016"/>
            </a:xfrm>
            <a:prstGeom prst="rect">
              <a:avLst/>
            </a:prstGeom>
          </p:spPr>
        </p:pic>
      </p:grpSp>
      <p:sp>
        <p:nvSpPr>
          <p:cNvPr id="15" name="TextBox 3">
            <a:extLst>
              <a:ext uri="{FF2B5EF4-FFF2-40B4-BE49-F238E27FC236}">
                <a16:creationId xmlns:a16="http://schemas.microsoft.com/office/drawing/2014/main" id="{64A7E49C-2E16-4CA9-A0DD-E94268A0809A}"/>
              </a:ext>
            </a:extLst>
          </p:cNvPr>
          <p:cNvSpPr txBox="1"/>
          <p:nvPr/>
        </p:nvSpPr>
        <p:spPr>
          <a:xfrm>
            <a:off x="8538237" y="4336535"/>
            <a:ext cx="9032256" cy="3052118"/>
          </a:xfrm>
          <a:prstGeom prst="rect">
            <a:avLst/>
          </a:prstGeom>
        </p:spPr>
        <p:txBody>
          <a:bodyPr wrap="square" lIns="0" tIns="0" rIns="0" bIns="0" rtlCol="0" anchor="t">
            <a:spAutoFit/>
          </a:bodyPr>
          <a:lstStyle/>
          <a:p>
            <a:pPr>
              <a:spcAft>
                <a:spcPts val="1000"/>
              </a:spcAft>
            </a:pPr>
            <a:r>
              <a:rPr lang="de-DE" sz="2000" b="1" dirty="0">
                <a:effectLst/>
                <a:latin typeface="Open Sans" panose="020B0606030504020204" pitchFamily="34" charset="0"/>
                <a:ea typeface="Open Sans" panose="020B0606030504020204" pitchFamily="34" charset="0"/>
                <a:cs typeface="Open Sans" panose="020B0606030504020204" pitchFamily="34" charset="0"/>
              </a:rPr>
              <a:t>Variationen &amp; Schwierigkeit erhöhen/reduzieren:</a:t>
            </a:r>
            <a:endParaRPr lang="de-DE" sz="2000" dirty="0">
              <a:effectLst/>
              <a:latin typeface="Open Sans" panose="020B0606030504020204" pitchFamily="34" charset="0"/>
              <a:ea typeface="Open Sans" panose="020B0606030504020204" pitchFamily="34" charset="0"/>
              <a:cs typeface="Open Sans" panose="020B0606030504020204" pitchFamily="34" charset="0"/>
            </a:endParaRPr>
          </a:p>
          <a:p>
            <a:pPr marL="342900" lvl="0" indent="-342900">
              <a:spcBef>
                <a:spcPts val="1200"/>
              </a:spcBef>
              <a:spcAft>
                <a:spcPts val="1200"/>
              </a:spcAft>
              <a:buFont typeface="Symbol" panose="05050102010706020507" pitchFamily="18" charset="2"/>
              <a:buChar char=""/>
            </a:pPr>
            <a:r>
              <a:rPr lang="de-DE" sz="2000" b="1" dirty="0">
                <a:effectLst/>
                <a:latin typeface="Open Sans" panose="020B0606030504020204" pitchFamily="34" charset="0"/>
                <a:ea typeface="Open Sans" panose="020B0606030504020204" pitchFamily="34" charset="0"/>
                <a:cs typeface="Open Sans" panose="020B0606030504020204" pitchFamily="34" charset="0"/>
              </a:rPr>
              <a:t>Leichter:</a:t>
            </a:r>
            <a:r>
              <a:rPr lang="de-DE" sz="2000" dirty="0">
                <a:effectLst/>
                <a:latin typeface="Open Sans" panose="020B0606030504020204" pitchFamily="34" charset="0"/>
                <a:ea typeface="Open Sans" panose="020B0606030504020204" pitchFamily="34" charset="0"/>
                <a:cs typeface="Open Sans" panose="020B0606030504020204" pitchFamily="34" charset="0"/>
              </a:rPr>
              <a:t> Die Farbunterschiede klarer gestalten und nur eine Folie verwenden.</a:t>
            </a:r>
          </a:p>
          <a:p>
            <a:pPr marL="342900" lvl="0" indent="-342900">
              <a:spcBef>
                <a:spcPts val="1200"/>
              </a:spcBef>
              <a:spcAft>
                <a:spcPts val="1200"/>
              </a:spcAft>
              <a:buFont typeface="Symbol" panose="05050102010706020507" pitchFamily="18" charset="2"/>
              <a:buChar char=""/>
            </a:pPr>
            <a:r>
              <a:rPr lang="de-DE" sz="2000" b="1" dirty="0">
                <a:effectLst/>
                <a:latin typeface="Open Sans" panose="020B0606030504020204" pitchFamily="34" charset="0"/>
                <a:ea typeface="Open Sans" panose="020B0606030504020204" pitchFamily="34" charset="0"/>
                <a:cs typeface="Open Sans" panose="020B0606030504020204" pitchFamily="34" charset="0"/>
              </a:rPr>
              <a:t>Schwieriger:</a:t>
            </a:r>
            <a:r>
              <a:rPr lang="de-DE" sz="2000" dirty="0">
                <a:effectLst/>
                <a:latin typeface="Open Sans" panose="020B0606030504020204" pitchFamily="34" charset="0"/>
                <a:ea typeface="Open Sans" panose="020B0606030504020204" pitchFamily="34" charset="0"/>
                <a:cs typeface="Open Sans" panose="020B0606030504020204" pitchFamily="34" charset="0"/>
              </a:rPr>
              <a:t> Mehrere Farbfolien kombinieren, um den vollständigen Text sichtbar zu machen.</a:t>
            </a:r>
          </a:p>
          <a:p>
            <a:pPr marL="342900" lvl="0" indent="-342900">
              <a:spcBef>
                <a:spcPts val="1200"/>
              </a:spcBef>
              <a:spcAft>
                <a:spcPts val="1200"/>
              </a:spcAft>
              <a:buFont typeface="Symbol" panose="05050102010706020507" pitchFamily="18" charset="2"/>
              <a:buChar char=""/>
            </a:pPr>
            <a:r>
              <a:rPr lang="de-DE" sz="2000" b="1" dirty="0">
                <a:effectLst/>
                <a:latin typeface="Open Sans" panose="020B0606030504020204" pitchFamily="34" charset="0"/>
                <a:ea typeface="Open Sans" panose="020B0606030504020204" pitchFamily="34" charset="0"/>
                <a:cs typeface="Open Sans" panose="020B0606030504020204" pitchFamily="34" charset="0"/>
              </a:rPr>
              <a:t>Alternative Variante:</a:t>
            </a:r>
            <a:r>
              <a:rPr lang="de-DE" sz="2000" dirty="0">
                <a:effectLst/>
                <a:latin typeface="Open Sans" panose="020B0606030504020204" pitchFamily="34" charset="0"/>
                <a:ea typeface="Open Sans" panose="020B0606030504020204" pitchFamily="34" charset="0"/>
                <a:cs typeface="Open Sans" panose="020B0606030504020204" pitchFamily="34" charset="0"/>
              </a:rPr>
              <a:t> Den Hinweis durch Kombination von Farbfolie und UV-Markierung sichtbar machen.</a:t>
            </a:r>
          </a:p>
        </p:txBody>
      </p:sp>
      <p:sp>
        <p:nvSpPr>
          <p:cNvPr id="16" name="TextBox 3">
            <a:extLst>
              <a:ext uri="{FF2B5EF4-FFF2-40B4-BE49-F238E27FC236}">
                <a16:creationId xmlns:a16="http://schemas.microsoft.com/office/drawing/2014/main" id="{B2FFD33F-8524-4A7F-A657-8353D7CF87E6}"/>
              </a:ext>
            </a:extLst>
          </p:cNvPr>
          <p:cNvSpPr txBox="1"/>
          <p:nvPr/>
        </p:nvSpPr>
        <p:spPr>
          <a:xfrm>
            <a:off x="8538237" y="7603277"/>
            <a:ext cx="9032256" cy="2291205"/>
          </a:xfrm>
          <a:prstGeom prst="rect">
            <a:avLst/>
          </a:prstGeom>
        </p:spPr>
        <p:txBody>
          <a:bodyPr wrap="square" lIns="0" tIns="0" rIns="0" bIns="0" rtlCol="0" anchor="t">
            <a:spAutoFit/>
          </a:bodyPr>
          <a:lstStyle/>
          <a:p>
            <a:pPr>
              <a:spcAft>
                <a:spcPts val="1000"/>
              </a:spcAft>
            </a:pPr>
            <a:r>
              <a:rPr lang="de-DE" sz="2000" b="1" kern="900" dirty="0">
                <a:effectLst/>
                <a:latin typeface="Open Sans" panose="020B0606030504020204" pitchFamily="34" charset="0"/>
                <a:ea typeface="Open Sans" panose="020B0606030504020204" pitchFamily="34" charset="0"/>
                <a:cs typeface="Open Sans" panose="020B0606030504020204" pitchFamily="34" charset="0"/>
              </a:rPr>
              <a:t>Notfall-Tipps für Spielleiter:</a:t>
            </a:r>
            <a:endParaRPr lang="de-DE" sz="2000" kern="900" dirty="0">
              <a:effectLst/>
              <a:latin typeface="Open Sans" panose="020B0606030504020204" pitchFamily="34" charset="0"/>
              <a:ea typeface="Open Sans" panose="020B0606030504020204" pitchFamily="34" charset="0"/>
              <a:cs typeface="Open Sans" panose="020B0606030504020204" pitchFamily="34" charset="0"/>
            </a:endParaRPr>
          </a:p>
          <a:p>
            <a:pPr marL="342900" lvl="0" indent="-342900">
              <a:lnSpc>
                <a:spcPct val="115000"/>
              </a:lnSpc>
              <a:spcBef>
                <a:spcPts val="1200"/>
              </a:spcBef>
              <a:spcAft>
                <a:spcPts val="1200"/>
              </a:spcAft>
              <a:buFont typeface="Symbol" panose="05050102010706020507" pitchFamily="18" charset="2"/>
              <a:buChar char=""/>
            </a:pPr>
            <a:r>
              <a:rPr lang="de-DE" sz="2000" dirty="0">
                <a:effectLst/>
                <a:latin typeface="Open Sans" panose="020B0606030504020204" pitchFamily="34" charset="0"/>
                <a:ea typeface="Open Sans" panose="020B0606030504020204" pitchFamily="34" charset="0"/>
                <a:cs typeface="Open Sans" panose="020B0606030504020204" pitchFamily="34" charset="0"/>
              </a:rPr>
              <a:t>Falls das Team die Bedeutung der Farbfolie nicht erkennt, einen Hinweis wie </a:t>
            </a:r>
            <a:r>
              <a:rPr lang="de-DE" sz="2000" i="1" dirty="0">
                <a:effectLst/>
                <a:latin typeface="Open Sans" panose="020B0606030504020204" pitchFamily="34" charset="0"/>
                <a:ea typeface="Open Sans" panose="020B0606030504020204" pitchFamily="34" charset="0"/>
                <a:cs typeface="Open Sans" panose="020B0606030504020204" pitchFamily="34" charset="0"/>
              </a:rPr>
              <a:t>„Manchmal sieht man durch eine andere Brille mehr…“</a:t>
            </a:r>
            <a:r>
              <a:rPr lang="de-DE" sz="2000" dirty="0">
                <a:effectLst/>
                <a:latin typeface="Open Sans" panose="020B0606030504020204" pitchFamily="34" charset="0"/>
                <a:ea typeface="Open Sans" panose="020B0606030504020204" pitchFamily="34" charset="0"/>
                <a:cs typeface="Open Sans" panose="020B0606030504020204" pitchFamily="34" charset="0"/>
              </a:rPr>
              <a:t> geben.</a:t>
            </a:r>
          </a:p>
          <a:p>
            <a:pPr marL="342900" lvl="0" indent="-342900">
              <a:lnSpc>
                <a:spcPct val="115000"/>
              </a:lnSpc>
              <a:spcBef>
                <a:spcPts val="1200"/>
              </a:spcBef>
              <a:spcAft>
                <a:spcPts val="1200"/>
              </a:spcAft>
              <a:buFont typeface="Symbol" panose="05050102010706020507" pitchFamily="18" charset="2"/>
              <a:buChar char=""/>
            </a:pPr>
            <a:r>
              <a:rPr lang="de-DE" sz="2000" dirty="0">
                <a:effectLst/>
                <a:latin typeface="Open Sans" panose="020B0606030504020204" pitchFamily="34" charset="0"/>
                <a:ea typeface="Open Sans" panose="020B0606030504020204" pitchFamily="34" charset="0"/>
                <a:cs typeface="Open Sans" panose="020B0606030504020204" pitchFamily="34" charset="0"/>
              </a:rPr>
              <a:t>Wenn der Text zu verwirrend ist, kann ein kleiner Bereich mit klarer Lösung als Beispiel hervorgehoben werden.</a:t>
            </a:r>
          </a:p>
        </p:txBody>
      </p:sp>
    </p:spTree>
    <p:extLst>
      <p:ext uri="{BB962C8B-B14F-4D97-AF65-F5344CB8AC3E}">
        <p14:creationId xmlns:p14="http://schemas.microsoft.com/office/powerpoint/2010/main" val="299033777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F0AAE2">
            <a:alpha val="56000"/>
          </a:srgbClr>
        </a:solidFill>
        <a:effectLst/>
      </p:bgPr>
    </p:bg>
    <p:spTree>
      <p:nvGrpSpPr>
        <p:cNvPr id="1" name=""/>
        <p:cNvGrpSpPr/>
        <p:nvPr/>
      </p:nvGrpSpPr>
      <p:grpSpPr>
        <a:xfrm>
          <a:off x="0" y="0"/>
          <a:ext cx="0" cy="0"/>
          <a:chOff x="0" y="0"/>
          <a:chExt cx="0" cy="0"/>
        </a:xfrm>
      </p:grpSpPr>
      <p:sp>
        <p:nvSpPr>
          <p:cNvPr id="2" name="TextBox 2"/>
          <p:cNvSpPr txBox="1"/>
          <p:nvPr/>
        </p:nvSpPr>
        <p:spPr>
          <a:xfrm>
            <a:off x="7173695" y="3716053"/>
            <a:ext cx="3715528" cy="1060451"/>
          </a:xfrm>
          <a:prstGeom prst="rect">
            <a:avLst/>
          </a:prstGeom>
        </p:spPr>
        <p:txBody>
          <a:bodyPr wrap="square" lIns="0" tIns="0" rIns="0" bIns="0" rtlCol="0" anchor="t">
            <a:spAutoFit/>
          </a:bodyPr>
          <a:lstStyle/>
          <a:p>
            <a:pPr algn="l">
              <a:lnSpc>
                <a:spcPts val="8000"/>
              </a:lnSpc>
            </a:pPr>
            <a:r>
              <a:rPr lang="en-US" sz="8000" dirty="0">
                <a:solidFill>
                  <a:srgbClr val="000000"/>
                </a:solidFill>
                <a:latin typeface="Open Sans"/>
                <a:ea typeface="Open Sans"/>
                <a:cs typeface="Open Sans"/>
                <a:sym typeface="Open Sans"/>
              </a:rPr>
              <a:t>PUZZLE</a:t>
            </a:r>
          </a:p>
        </p:txBody>
      </p:sp>
      <p:sp>
        <p:nvSpPr>
          <p:cNvPr id="3" name="TextBox 3"/>
          <p:cNvSpPr txBox="1"/>
          <p:nvPr/>
        </p:nvSpPr>
        <p:spPr>
          <a:xfrm>
            <a:off x="16411635" y="280879"/>
            <a:ext cx="1831422" cy="502920"/>
          </a:xfrm>
          <a:prstGeom prst="rect">
            <a:avLst/>
          </a:prstGeom>
        </p:spPr>
        <p:txBody>
          <a:bodyPr lIns="0" tIns="0" rIns="0" bIns="0" rtlCol="0" anchor="t">
            <a:spAutoFit/>
          </a:bodyPr>
          <a:lstStyle/>
          <a:p>
            <a:pPr algn="l">
              <a:lnSpc>
                <a:spcPts val="3960"/>
              </a:lnSpc>
            </a:pPr>
            <a:r>
              <a:rPr lang="en-US" sz="3600" spc="179">
                <a:solidFill>
                  <a:srgbClr val="000000"/>
                </a:solidFill>
                <a:latin typeface="Open Sans"/>
                <a:ea typeface="Open Sans"/>
                <a:cs typeface="Open Sans"/>
                <a:sym typeface="Open Sans"/>
              </a:rPr>
              <a:t>MITTEL</a:t>
            </a:r>
          </a:p>
        </p:txBody>
      </p:sp>
      <p:grpSp>
        <p:nvGrpSpPr>
          <p:cNvPr id="4" name="Gruppieren 3">
            <a:extLst>
              <a:ext uri="{FF2B5EF4-FFF2-40B4-BE49-F238E27FC236}">
                <a16:creationId xmlns:a16="http://schemas.microsoft.com/office/drawing/2014/main" id="{D787BC42-DE5A-4D0D-957B-D1C1F402E6C6}"/>
              </a:ext>
            </a:extLst>
          </p:cNvPr>
          <p:cNvGrpSpPr/>
          <p:nvPr/>
        </p:nvGrpSpPr>
        <p:grpSpPr>
          <a:xfrm>
            <a:off x="7173695" y="4909608"/>
            <a:ext cx="3592955" cy="2201071"/>
            <a:chOff x="6901543" y="5152159"/>
            <a:chExt cx="4484916" cy="2747493"/>
          </a:xfrm>
        </p:grpSpPr>
        <p:pic>
          <p:nvPicPr>
            <p:cNvPr id="5" name="Picture 5">
              <a:extLst>
                <a:ext uri="{FF2B5EF4-FFF2-40B4-BE49-F238E27FC236}">
                  <a16:creationId xmlns:a16="http://schemas.microsoft.com/office/drawing/2014/main" id="{D24E7D7E-6C25-4E9C-93FA-AC4FF0D70CB1}"/>
                </a:ext>
              </a:extLst>
            </p:cNvPr>
            <p:cNvPicPr>
              <a:picLocks noChangeAspect="1"/>
            </p:cNvPicPr>
            <p:nvPr/>
          </p:nvPicPr>
          <p:blipFill>
            <a:blip r:embed="rId2"/>
            <a:stretch>
              <a:fillRect/>
            </a:stretch>
          </p:blipFill>
          <p:spPr>
            <a:xfrm>
              <a:off x="7767204" y="5152159"/>
              <a:ext cx="2743200" cy="2747493"/>
            </a:xfrm>
            <a:prstGeom prst="rect">
              <a:avLst/>
            </a:prstGeom>
          </p:spPr>
        </p:pic>
        <p:pic>
          <p:nvPicPr>
            <p:cNvPr id="6" name="Picture 1">
              <a:extLst>
                <a:ext uri="{FF2B5EF4-FFF2-40B4-BE49-F238E27FC236}">
                  <a16:creationId xmlns:a16="http://schemas.microsoft.com/office/drawing/2014/main" id="{ACF9E711-2CB7-4259-934C-65A26BC9C3D5}"/>
                </a:ext>
              </a:extLst>
            </p:cNvPr>
            <p:cNvPicPr>
              <a:picLocks noChangeAspect="1"/>
            </p:cNvPicPr>
            <p:nvPr/>
          </p:nvPicPr>
          <p:blipFill>
            <a:blip r:embed="rId3"/>
            <a:stretch>
              <a:fillRect/>
            </a:stretch>
          </p:blipFill>
          <p:spPr>
            <a:xfrm>
              <a:off x="10510157" y="7549242"/>
              <a:ext cx="876302" cy="332016"/>
            </a:xfrm>
            <a:prstGeom prst="rect">
              <a:avLst/>
            </a:prstGeom>
          </p:spPr>
        </p:pic>
        <p:pic>
          <p:nvPicPr>
            <p:cNvPr id="7" name="Picture 6">
              <a:extLst>
                <a:ext uri="{FF2B5EF4-FFF2-40B4-BE49-F238E27FC236}">
                  <a16:creationId xmlns:a16="http://schemas.microsoft.com/office/drawing/2014/main" id="{6EF08793-BA44-4092-8C20-FF6CA787EDD0}"/>
                </a:ext>
              </a:extLst>
            </p:cNvPr>
            <p:cNvPicPr>
              <a:picLocks noChangeAspect="1"/>
            </p:cNvPicPr>
            <p:nvPr/>
          </p:nvPicPr>
          <p:blipFill>
            <a:blip r:embed="rId3"/>
            <a:stretch>
              <a:fillRect/>
            </a:stretch>
          </p:blipFill>
          <p:spPr>
            <a:xfrm>
              <a:off x="6901543" y="5589813"/>
              <a:ext cx="876302" cy="332016"/>
            </a:xfrm>
            <a:prstGeom prst="rect">
              <a:avLst/>
            </a:prstGeom>
          </p:spPr>
        </p:pic>
      </p:grpSp>
    </p:spTree>
    <p:extLst>
      <p:ext uri="{BB962C8B-B14F-4D97-AF65-F5344CB8AC3E}">
        <p14:creationId xmlns:p14="http://schemas.microsoft.com/office/powerpoint/2010/main" val="39181655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C000"/>
        </a:solidFill>
        <a:effectLst/>
      </p:bgPr>
    </p:bg>
    <p:spTree>
      <p:nvGrpSpPr>
        <p:cNvPr id="1" name=""/>
        <p:cNvGrpSpPr/>
        <p:nvPr/>
      </p:nvGrpSpPr>
      <p:grpSpPr>
        <a:xfrm>
          <a:off x="0" y="0"/>
          <a:ext cx="0" cy="0"/>
          <a:chOff x="0" y="0"/>
          <a:chExt cx="0" cy="0"/>
        </a:xfrm>
      </p:grpSpPr>
      <p:sp>
        <p:nvSpPr>
          <p:cNvPr id="3" name="TextBox 3"/>
          <p:cNvSpPr txBox="1"/>
          <p:nvPr/>
        </p:nvSpPr>
        <p:spPr>
          <a:xfrm>
            <a:off x="3202013" y="3669828"/>
            <a:ext cx="11883975" cy="1060451"/>
          </a:xfrm>
          <a:prstGeom prst="rect">
            <a:avLst/>
          </a:prstGeom>
        </p:spPr>
        <p:txBody>
          <a:bodyPr lIns="0" tIns="0" rIns="0" bIns="0" rtlCol="0" anchor="t">
            <a:spAutoFit/>
          </a:bodyPr>
          <a:lstStyle/>
          <a:p>
            <a:pPr algn="l">
              <a:lnSpc>
                <a:spcPts val="8000"/>
              </a:lnSpc>
            </a:pPr>
            <a:r>
              <a:rPr lang="en-US" sz="8000">
                <a:solidFill>
                  <a:srgbClr val="000000"/>
                </a:solidFill>
                <a:latin typeface="Open Sans"/>
                <a:ea typeface="Open Sans"/>
                <a:cs typeface="Open Sans"/>
                <a:sym typeface="Open Sans"/>
              </a:rPr>
              <a:t>SUCH- UND FINDRÄTSEL</a:t>
            </a:r>
          </a:p>
        </p:txBody>
      </p:sp>
      <p:sp>
        <p:nvSpPr>
          <p:cNvPr id="4" name="TextBox 4"/>
          <p:cNvSpPr txBox="1"/>
          <p:nvPr/>
        </p:nvSpPr>
        <p:spPr>
          <a:xfrm>
            <a:off x="16275543" y="280879"/>
            <a:ext cx="1967514" cy="502920"/>
          </a:xfrm>
          <a:prstGeom prst="rect">
            <a:avLst/>
          </a:prstGeom>
        </p:spPr>
        <p:txBody>
          <a:bodyPr lIns="0" tIns="0" rIns="0" bIns="0" rtlCol="0" anchor="t">
            <a:spAutoFit/>
          </a:bodyPr>
          <a:lstStyle/>
          <a:p>
            <a:pPr algn="l">
              <a:lnSpc>
                <a:spcPts val="3960"/>
              </a:lnSpc>
            </a:pPr>
            <a:r>
              <a:rPr lang="en-US" sz="3600" spc="179">
                <a:solidFill>
                  <a:srgbClr val="000000"/>
                </a:solidFill>
                <a:latin typeface="Open Sans"/>
                <a:ea typeface="Open Sans"/>
                <a:cs typeface="Open Sans"/>
                <a:sym typeface="Open Sans"/>
              </a:rPr>
              <a:t>LEICHT</a:t>
            </a:r>
          </a:p>
        </p:txBody>
      </p:sp>
      <p:grpSp>
        <p:nvGrpSpPr>
          <p:cNvPr id="5" name="Gruppieren 4">
            <a:extLst>
              <a:ext uri="{FF2B5EF4-FFF2-40B4-BE49-F238E27FC236}">
                <a16:creationId xmlns:a16="http://schemas.microsoft.com/office/drawing/2014/main" id="{7726EDCD-499C-4F78-A98A-CDA5CB7948D4}"/>
              </a:ext>
            </a:extLst>
          </p:cNvPr>
          <p:cNvGrpSpPr/>
          <p:nvPr/>
        </p:nvGrpSpPr>
        <p:grpSpPr>
          <a:xfrm>
            <a:off x="7154761" y="5556722"/>
            <a:ext cx="3592955" cy="2201071"/>
            <a:chOff x="6901543" y="5152159"/>
            <a:chExt cx="4484916" cy="2747493"/>
          </a:xfrm>
        </p:grpSpPr>
        <p:pic>
          <p:nvPicPr>
            <p:cNvPr id="6" name="Picture 5">
              <a:extLst>
                <a:ext uri="{FF2B5EF4-FFF2-40B4-BE49-F238E27FC236}">
                  <a16:creationId xmlns:a16="http://schemas.microsoft.com/office/drawing/2014/main" id="{BF104011-D28D-C79A-A6F8-2BE3F67E2780}"/>
                </a:ext>
              </a:extLst>
            </p:cNvPr>
            <p:cNvPicPr>
              <a:picLocks noChangeAspect="1"/>
            </p:cNvPicPr>
            <p:nvPr/>
          </p:nvPicPr>
          <p:blipFill>
            <a:blip r:embed="rId2"/>
            <a:stretch>
              <a:fillRect/>
            </a:stretch>
          </p:blipFill>
          <p:spPr>
            <a:xfrm>
              <a:off x="7767204" y="5152159"/>
              <a:ext cx="2743200" cy="2747493"/>
            </a:xfrm>
            <a:prstGeom prst="rect">
              <a:avLst/>
            </a:prstGeom>
          </p:spPr>
        </p:pic>
        <p:pic>
          <p:nvPicPr>
            <p:cNvPr id="2" name="Picture 1">
              <a:extLst>
                <a:ext uri="{FF2B5EF4-FFF2-40B4-BE49-F238E27FC236}">
                  <a16:creationId xmlns:a16="http://schemas.microsoft.com/office/drawing/2014/main" id="{C1C3D550-348C-17AA-05C4-356AF1895421}"/>
                </a:ext>
              </a:extLst>
            </p:cNvPr>
            <p:cNvPicPr>
              <a:picLocks noChangeAspect="1"/>
            </p:cNvPicPr>
            <p:nvPr/>
          </p:nvPicPr>
          <p:blipFill>
            <a:blip r:embed="rId3"/>
            <a:stretch>
              <a:fillRect/>
            </a:stretch>
          </p:blipFill>
          <p:spPr>
            <a:xfrm>
              <a:off x="10510157" y="7549242"/>
              <a:ext cx="876302" cy="332016"/>
            </a:xfrm>
            <a:prstGeom prst="rect">
              <a:avLst/>
            </a:prstGeom>
          </p:spPr>
        </p:pic>
        <p:pic>
          <p:nvPicPr>
            <p:cNvPr id="7" name="Picture 6">
              <a:extLst>
                <a:ext uri="{FF2B5EF4-FFF2-40B4-BE49-F238E27FC236}">
                  <a16:creationId xmlns:a16="http://schemas.microsoft.com/office/drawing/2014/main" id="{3BFF7106-7C43-2173-E7AA-A7B2995CDAAD}"/>
                </a:ext>
              </a:extLst>
            </p:cNvPr>
            <p:cNvPicPr>
              <a:picLocks noChangeAspect="1"/>
            </p:cNvPicPr>
            <p:nvPr/>
          </p:nvPicPr>
          <p:blipFill>
            <a:blip r:embed="rId3"/>
            <a:stretch>
              <a:fillRect/>
            </a:stretch>
          </p:blipFill>
          <p:spPr>
            <a:xfrm>
              <a:off x="6901543" y="5589813"/>
              <a:ext cx="876302" cy="332016"/>
            </a:xfrm>
            <a:prstGeom prst="rect">
              <a:avLst/>
            </a:prstGeom>
          </p:spPr>
        </p:pic>
      </p:gr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6219785C-CBB9-D2EB-8F1C-71BE5E7001B1}"/>
              </a:ext>
            </a:extLst>
          </p:cNvPr>
          <p:cNvSpPr/>
          <p:nvPr/>
        </p:nvSpPr>
        <p:spPr>
          <a:xfrm>
            <a:off x="0" y="3590"/>
            <a:ext cx="18284419" cy="2110841"/>
          </a:xfrm>
          <a:prstGeom prst="rect">
            <a:avLst/>
          </a:prstGeom>
          <a:solidFill>
            <a:srgbClr val="F0AAE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2"/>
          <p:cNvSpPr txBox="1"/>
          <p:nvPr/>
        </p:nvSpPr>
        <p:spPr>
          <a:xfrm>
            <a:off x="580525" y="821899"/>
            <a:ext cx="14120213" cy="829201"/>
          </a:xfrm>
          <a:prstGeom prst="rect">
            <a:avLst/>
          </a:prstGeom>
        </p:spPr>
        <p:txBody>
          <a:bodyPr wrap="square" lIns="0" tIns="0" rIns="0" bIns="0" rtlCol="0" anchor="t">
            <a:spAutoFit/>
          </a:bodyPr>
          <a:lstStyle/>
          <a:p>
            <a:pPr>
              <a:lnSpc>
                <a:spcPct val="115000"/>
              </a:lnSpc>
              <a:spcAft>
                <a:spcPts val="1000"/>
              </a:spcAft>
            </a:pPr>
            <a:r>
              <a:rPr lang="de-DE" sz="5000" spc="250" dirty="0">
                <a:solidFill>
                  <a:srgbClr val="000000"/>
                </a:solidFill>
                <a:latin typeface="Open Sans"/>
                <a:ea typeface="Open Sans"/>
                <a:cs typeface="Open Sans"/>
              </a:rPr>
              <a:t>DAS ZERSCHNITTENE MANUSKRIPT</a:t>
            </a:r>
          </a:p>
        </p:txBody>
      </p:sp>
      <p:sp>
        <p:nvSpPr>
          <p:cNvPr id="3" name="TextBox 3"/>
          <p:cNvSpPr txBox="1"/>
          <p:nvPr/>
        </p:nvSpPr>
        <p:spPr>
          <a:xfrm>
            <a:off x="902132" y="5458888"/>
            <a:ext cx="6731648" cy="2990049"/>
          </a:xfrm>
          <a:prstGeom prst="rect">
            <a:avLst/>
          </a:prstGeom>
        </p:spPr>
        <p:txBody>
          <a:bodyPr wrap="square" lIns="0" tIns="0" rIns="0" bIns="0" rtlCol="0" anchor="t">
            <a:spAutoFit/>
          </a:bodyPr>
          <a:lstStyle/>
          <a:p>
            <a:pPr>
              <a:lnSpc>
                <a:spcPct val="150000"/>
              </a:lnSpc>
            </a:pPr>
            <a:r>
              <a:rPr lang="en-US" sz="2000" b="1"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Beispiele</a:t>
            </a:r>
            <a:r>
              <a:rPr lang="en-US" sz="2000"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 </a:t>
            </a:r>
          </a:p>
          <a:p>
            <a:pPr marL="342900" lvl="0" indent="-342900">
              <a:lnSpc>
                <a:spcPct val="115000"/>
              </a:lnSpc>
              <a:buFont typeface="+mj-lt"/>
              <a:buAutoNum type="arabicPeriod"/>
            </a:pPr>
            <a:r>
              <a:rPr lang="de-DE" dirty="0">
                <a:effectLst/>
                <a:latin typeface="Open Sans" panose="020B0606030504020204" pitchFamily="34" charset="0"/>
                <a:ea typeface="Open Sans" panose="020B0606030504020204" pitchFamily="34" charset="0"/>
                <a:cs typeface="Open Sans" panose="020B0606030504020204" pitchFamily="34" charset="0"/>
              </a:rPr>
              <a:t>Ein zerrissenes Dokument muss zusammengefügt werden, um ein verstecktes Datum oder einen Code zu finden.</a:t>
            </a:r>
          </a:p>
          <a:p>
            <a:pPr marL="342900" lvl="0" indent="-342900">
              <a:lnSpc>
                <a:spcPct val="115000"/>
              </a:lnSpc>
              <a:buFont typeface="+mj-lt"/>
              <a:buAutoNum type="arabicPeriod"/>
            </a:pPr>
            <a:endParaRPr lang="de-DE" dirty="0">
              <a:effectLst/>
              <a:latin typeface="Open Sans" panose="020B0606030504020204" pitchFamily="34" charset="0"/>
              <a:ea typeface="Open Sans" panose="020B0606030504020204" pitchFamily="34" charset="0"/>
              <a:cs typeface="Open Sans" panose="020B0606030504020204" pitchFamily="34" charset="0"/>
            </a:endParaRPr>
          </a:p>
          <a:p>
            <a:pPr marL="342900" lvl="0" indent="-342900">
              <a:lnSpc>
                <a:spcPct val="115000"/>
              </a:lnSpc>
              <a:buFont typeface="+mj-lt"/>
              <a:buAutoNum type="arabicPeriod"/>
            </a:pPr>
            <a:r>
              <a:rPr lang="de-DE" dirty="0">
                <a:effectLst/>
                <a:latin typeface="Open Sans" panose="020B0606030504020204" pitchFamily="34" charset="0"/>
                <a:ea typeface="Open Sans" panose="020B0606030504020204" pitchFamily="34" charset="0"/>
                <a:cs typeface="Open Sans" panose="020B0606030504020204" pitchFamily="34" charset="0"/>
              </a:rPr>
              <a:t>Eine zerschnittene Karte zeigt den Weg zu einem versteckten Objekt, wenn sie richtig angeordnet wird.</a:t>
            </a:r>
          </a:p>
          <a:p>
            <a:pPr marL="342900" lvl="0" indent="-342900">
              <a:lnSpc>
                <a:spcPct val="115000"/>
              </a:lnSpc>
              <a:buFont typeface="+mj-lt"/>
              <a:buAutoNum type="arabicPeriod"/>
            </a:pPr>
            <a:endParaRPr lang="de-DE" dirty="0">
              <a:effectLst/>
              <a:latin typeface="Open Sans" panose="020B0606030504020204" pitchFamily="34" charset="0"/>
              <a:ea typeface="Open Sans" panose="020B0606030504020204" pitchFamily="34" charset="0"/>
              <a:cs typeface="Open Sans" panose="020B0606030504020204" pitchFamily="34" charset="0"/>
            </a:endParaRPr>
          </a:p>
          <a:p>
            <a:pPr marL="342900" lvl="0" indent="-342900">
              <a:lnSpc>
                <a:spcPct val="115000"/>
              </a:lnSpc>
              <a:spcAft>
                <a:spcPts val="1000"/>
              </a:spcAft>
              <a:buFont typeface="+mj-lt"/>
              <a:buAutoNum type="arabicPeriod"/>
            </a:pPr>
            <a:r>
              <a:rPr lang="de-DE" dirty="0">
                <a:effectLst/>
                <a:latin typeface="Open Sans" panose="020B0606030504020204" pitchFamily="34" charset="0"/>
                <a:ea typeface="Open Sans" panose="020B0606030504020204" pitchFamily="34" charset="0"/>
                <a:cs typeface="Open Sans" panose="020B0606030504020204" pitchFamily="34" charset="0"/>
              </a:rPr>
              <a:t>Ein zusammengesetzter Text enthält farblich markierte Buchstaben, die ein weiteres Lösungswort ergeben.</a:t>
            </a:r>
          </a:p>
        </p:txBody>
      </p:sp>
      <p:sp>
        <p:nvSpPr>
          <p:cNvPr id="4" name="TextBox 4"/>
          <p:cNvSpPr txBox="1"/>
          <p:nvPr/>
        </p:nvSpPr>
        <p:spPr>
          <a:xfrm>
            <a:off x="16275543" y="280879"/>
            <a:ext cx="1967514" cy="512961"/>
          </a:xfrm>
          <a:prstGeom prst="rect">
            <a:avLst/>
          </a:prstGeom>
        </p:spPr>
        <p:txBody>
          <a:bodyPr lIns="0" tIns="0" rIns="0" bIns="0" rtlCol="0" anchor="t">
            <a:spAutoFit/>
          </a:bodyPr>
          <a:lstStyle/>
          <a:p>
            <a:pPr algn="l">
              <a:lnSpc>
                <a:spcPts val="3960"/>
              </a:lnSpc>
            </a:pPr>
            <a:r>
              <a:rPr lang="en-US" sz="3600" spc="179" dirty="0">
                <a:solidFill>
                  <a:srgbClr val="000000"/>
                </a:solidFill>
                <a:latin typeface="Open Sans"/>
                <a:ea typeface="Open Sans"/>
                <a:cs typeface="Open Sans"/>
                <a:sym typeface="Open Sans"/>
              </a:rPr>
              <a:t>MITTEL</a:t>
            </a:r>
          </a:p>
        </p:txBody>
      </p:sp>
      <p:sp>
        <p:nvSpPr>
          <p:cNvPr id="5" name="TextBox 5"/>
          <p:cNvSpPr txBox="1"/>
          <p:nvPr/>
        </p:nvSpPr>
        <p:spPr>
          <a:xfrm>
            <a:off x="8615629" y="2359404"/>
            <a:ext cx="9032255" cy="1663917"/>
          </a:xfrm>
          <a:custGeom>
            <a:avLst/>
            <a:gdLst>
              <a:gd name="connsiteX0" fmla="*/ 0 w 9032255"/>
              <a:gd name="connsiteY0" fmla="*/ 0 h 1663917"/>
              <a:gd name="connsiteX1" fmla="*/ 9032255 w 9032255"/>
              <a:gd name="connsiteY1" fmla="*/ 0 h 1663917"/>
              <a:gd name="connsiteX2" fmla="*/ 9032255 w 9032255"/>
              <a:gd name="connsiteY2" fmla="*/ 1663917 h 1663917"/>
              <a:gd name="connsiteX3" fmla="*/ 0 w 9032255"/>
              <a:gd name="connsiteY3" fmla="*/ 1663917 h 1663917"/>
              <a:gd name="connsiteX4" fmla="*/ 0 w 9032255"/>
              <a:gd name="connsiteY4" fmla="*/ 0 h 16639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32255" h="1663917" extrusionOk="0">
                <a:moveTo>
                  <a:pt x="0" y="0"/>
                </a:moveTo>
                <a:cubicBezTo>
                  <a:pt x="1232115" y="118645"/>
                  <a:pt x="5707988" y="116012"/>
                  <a:pt x="9032255" y="0"/>
                </a:cubicBezTo>
                <a:cubicBezTo>
                  <a:pt x="8952248" y="775292"/>
                  <a:pt x="8915051" y="979951"/>
                  <a:pt x="9032255" y="1663917"/>
                </a:cubicBezTo>
                <a:cubicBezTo>
                  <a:pt x="5044536" y="1798517"/>
                  <a:pt x="2071624" y="1506721"/>
                  <a:pt x="0" y="1663917"/>
                </a:cubicBezTo>
                <a:cubicBezTo>
                  <a:pt x="57383" y="1444269"/>
                  <a:pt x="-84487" y="585148"/>
                  <a:pt x="0" y="0"/>
                </a:cubicBezTo>
                <a:close/>
              </a:path>
            </a:pathLst>
          </a:custGeom>
          <a:noFill/>
          <a:ln w="53975">
            <a:solidFill>
              <a:srgbClr val="F0AAE2"/>
            </a:solidFill>
            <a:extLst>
              <a:ext uri="{C807C97D-BFC1-408E-A445-0C87EB9F89A2}">
                <ask:lineSketchStyleProps xmlns:ask="http://schemas.microsoft.com/office/drawing/2018/sketchyshapes" sd="1219033472">
                  <a:prstGeom prst="rect">
                    <a:avLst/>
                  </a:prstGeom>
                  <ask:type>
                    <ask:lineSketchCurved/>
                  </ask:type>
                </ask:lineSketchStyleProps>
              </a:ext>
            </a:extLst>
          </a:ln>
        </p:spPr>
        <p:txBody>
          <a:bodyPr wrap="square" lIns="0" tIns="0" rIns="0" bIns="0" rtlCol="0" anchor="t">
            <a:spAutoFit/>
          </a:bodyPr>
          <a:lstStyle/>
          <a:p>
            <a:pPr algn="just">
              <a:lnSpc>
                <a:spcPct val="150000"/>
              </a:lnSpc>
              <a:spcBef>
                <a:spcPct val="0"/>
              </a:spcBef>
            </a:pPr>
            <a:r>
              <a:rPr lang="en-US" sz="2000" b="1"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Beschreibung</a:t>
            </a:r>
            <a:r>
              <a:rPr lang="en-US" sz="2000"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a:t>
            </a:r>
            <a:r>
              <a:rPr lang="en-US" sz="20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 </a:t>
            </a:r>
            <a:r>
              <a:rPr lang="de-DE" dirty="0">
                <a:effectLst/>
                <a:latin typeface="Open Sans" panose="020B0606030504020204" pitchFamily="34" charset="0"/>
                <a:ea typeface="Open Sans" panose="020B0606030504020204" pitchFamily="34" charset="0"/>
                <a:cs typeface="Open Sans" panose="020B0606030504020204" pitchFamily="34" charset="0"/>
              </a:rPr>
              <a:t>Die Spieler finden zerschnittene oder durcheinandergebrachte Teile eines Manuskripts, einer alten Notiz oder einer Karte. Sie müssen die Teile richtig zusammensetzen, um eine versteckte Botschaft oder einen Hinweis zu entschlüsseln.</a:t>
            </a:r>
            <a:endParaRPr lang="de-DE" sz="2000" dirty="0">
              <a:effectLst/>
              <a:latin typeface="Open Sans" panose="020B0606030504020204" pitchFamily="34" charset="0"/>
              <a:ea typeface="Open Sans" panose="020B0606030504020204" pitchFamily="34" charset="0"/>
              <a:cs typeface="Open Sans" panose="020B0606030504020204" pitchFamily="34" charset="0"/>
            </a:endParaRPr>
          </a:p>
        </p:txBody>
      </p:sp>
      <p:sp>
        <p:nvSpPr>
          <p:cNvPr id="6" name="Freeform 6"/>
          <p:cNvSpPr/>
          <p:nvPr/>
        </p:nvSpPr>
        <p:spPr>
          <a:xfrm>
            <a:off x="580525" y="2360933"/>
            <a:ext cx="6856721" cy="2867452"/>
          </a:xfrm>
          <a:custGeom>
            <a:avLst/>
            <a:gdLst/>
            <a:ahLst/>
            <a:cxnLst/>
            <a:rect l="l" t="t" r="r" b="b"/>
            <a:pathLst>
              <a:path w="6856721" h="4636857">
                <a:moveTo>
                  <a:pt x="0" y="0"/>
                </a:moveTo>
                <a:lnTo>
                  <a:pt x="6856720" y="0"/>
                </a:lnTo>
                <a:lnTo>
                  <a:pt x="6856720" y="4636858"/>
                </a:lnTo>
                <a:lnTo>
                  <a:pt x="0" y="463685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7" name="TextBox 7"/>
          <p:cNvSpPr txBox="1"/>
          <p:nvPr/>
        </p:nvSpPr>
        <p:spPr>
          <a:xfrm>
            <a:off x="902132" y="2616527"/>
            <a:ext cx="6059839" cy="2227085"/>
          </a:xfrm>
          <a:prstGeom prst="rect">
            <a:avLst/>
          </a:prstGeom>
        </p:spPr>
        <p:txBody>
          <a:bodyPr wrap="square" lIns="0" tIns="0" rIns="0" bIns="0" rtlCol="0" anchor="t">
            <a:spAutoFit/>
          </a:bodyPr>
          <a:lstStyle/>
          <a:p>
            <a:pPr marL="666750" lvl="1" indent="-342900" algn="l">
              <a:lnSpc>
                <a:spcPts val="4500"/>
              </a:lnSpc>
              <a:buFont typeface="Arial" panose="020B0604020202020204" pitchFamily="34" charset="0"/>
              <a:buChar char="•"/>
            </a:pPr>
            <a:r>
              <a:rPr lang="en-US" sz="2000" b="1"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Bearbeitungszeit</a:t>
            </a:r>
            <a:r>
              <a:rPr lang="en-US" sz="2000"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a:t>
            </a:r>
            <a:r>
              <a:rPr lang="en-US" sz="20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 15 </a:t>
            </a:r>
            <a:r>
              <a:rPr lang="en-US" sz="2000"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Minuten</a:t>
            </a:r>
            <a:endParaRPr lang="en-US" sz="20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endParaRPr>
          </a:p>
          <a:p>
            <a:pPr marL="800100" lvl="1" indent="-342900">
              <a:lnSpc>
                <a:spcPct val="115000"/>
              </a:lnSpc>
              <a:spcAft>
                <a:spcPts val="1000"/>
              </a:spcAft>
              <a:buFont typeface="Arial" panose="020B0604020202020204" pitchFamily="34" charset="0"/>
              <a:buChar char="•"/>
            </a:pPr>
            <a:r>
              <a:rPr lang="en-US" sz="2000" b="1"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Objekte</a:t>
            </a:r>
            <a:r>
              <a:rPr lang="en-US" sz="2000"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a:t>
            </a:r>
            <a:r>
              <a:rPr lang="en-US" sz="20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 </a:t>
            </a:r>
            <a:r>
              <a:rPr lang="de-DE" sz="2000" dirty="0">
                <a:effectLst/>
                <a:latin typeface="Open Sans" panose="020B0606030504020204" pitchFamily="34" charset="0"/>
                <a:ea typeface="Open Sans" panose="020B0606030504020204" pitchFamily="34" charset="0"/>
                <a:cs typeface="Open Sans" panose="020B0606030504020204" pitchFamily="34" charset="0"/>
              </a:rPr>
              <a:t>Zerschnittene Textstücke oder Bilder</a:t>
            </a:r>
          </a:p>
          <a:p>
            <a:pPr marL="800100" lvl="1" indent="-342900">
              <a:lnSpc>
                <a:spcPct val="115000"/>
              </a:lnSpc>
              <a:spcAft>
                <a:spcPts val="1000"/>
              </a:spcAft>
              <a:buFont typeface="Arial" panose="020B0604020202020204" pitchFamily="34" charset="0"/>
              <a:buChar char="•"/>
            </a:pPr>
            <a:r>
              <a:rPr lang="en-US" sz="2000"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Zi</a:t>
            </a:r>
            <a:r>
              <a:rPr lang="de-DE" sz="2000" b="1" dirty="0" err="1">
                <a:solidFill>
                  <a:srgbClr val="000000"/>
                </a:solidFill>
                <a:latin typeface="Open Sans" panose="020B0606030504020204" pitchFamily="34" charset="0"/>
                <a:ea typeface="Open Sans" panose="020B0606030504020204" pitchFamily="34" charset="0"/>
                <a:cs typeface="Open Sans" panose="020B0606030504020204" pitchFamily="34" charset="0"/>
              </a:rPr>
              <a:t>elgruppe</a:t>
            </a:r>
            <a:r>
              <a:rPr lang="de-DE" sz="2000" dirty="0">
                <a:solidFill>
                  <a:srgbClr val="000000"/>
                </a:solidFill>
                <a:latin typeface="Open Sans" panose="020B0606030504020204" pitchFamily="34" charset="0"/>
                <a:ea typeface="Open Sans" panose="020B0606030504020204" pitchFamily="34" charset="0"/>
                <a:cs typeface="Open Sans" panose="020B0606030504020204" pitchFamily="34" charset="0"/>
              </a:rPr>
              <a:t>: Jugendliche, Erwachsene</a:t>
            </a:r>
          </a:p>
          <a:p>
            <a:pPr marL="800100" lvl="1" indent="-342900">
              <a:lnSpc>
                <a:spcPct val="115000"/>
              </a:lnSpc>
              <a:spcAft>
                <a:spcPts val="1000"/>
              </a:spcAft>
              <a:buFont typeface="Arial" panose="020B0604020202020204" pitchFamily="34" charset="0"/>
              <a:buChar char="•"/>
            </a:pPr>
            <a:r>
              <a:rPr lang="de-DE" sz="2000" b="1" dirty="0">
                <a:solidFill>
                  <a:srgbClr val="000000"/>
                </a:solidFill>
                <a:latin typeface="Open Sans" panose="020B0606030504020204" pitchFamily="34" charset="0"/>
                <a:ea typeface="Open Sans" panose="020B0606030504020204" pitchFamily="34" charset="0"/>
                <a:cs typeface="Open Sans" panose="020B0606030504020204" pitchFamily="34" charset="0"/>
              </a:rPr>
              <a:t>Rätseltyp: </a:t>
            </a:r>
            <a:r>
              <a:rPr lang="de-DE" sz="2000" dirty="0">
                <a:solidFill>
                  <a:srgbClr val="000000"/>
                </a:solidFill>
                <a:latin typeface="Open Sans" panose="020B0606030504020204" pitchFamily="34" charset="0"/>
                <a:ea typeface="Open Sans" panose="020B0606030504020204" pitchFamily="34" charset="0"/>
                <a:cs typeface="Open Sans" panose="020B0606030504020204" pitchFamily="34" charset="0"/>
              </a:rPr>
              <a:t>Puzzle</a:t>
            </a:r>
          </a:p>
        </p:txBody>
      </p:sp>
      <p:grpSp>
        <p:nvGrpSpPr>
          <p:cNvPr id="10" name="Gruppieren 9">
            <a:extLst>
              <a:ext uri="{FF2B5EF4-FFF2-40B4-BE49-F238E27FC236}">
                <a16:creationId xmlns:a16="http://schemas.microsoft.com/office/drawing/2014/main" id="{28CF22E4-A1E9-41DE-9A85-163C3C0F902B}"/>
              </a:ext>
            </a:extLst>
          </p:cNvPr>
          <p:cNvGrpSpPr/>
          <p:nvPr/>
        </p:nvGrpSpPr>
        <p:grpSpPr>
          <a:xfrm>
            <a:off x="16275543" y="951909"/>
            <a:ext cx="1609413" cy="985938"/>
            <a:chOff x="6901543" y="5152159"/>
            <a:chExt cx="4484916" cy="2747493"/>
          </a:xfrm>
        </p:grpSpPr>
        <p:pic>
          <p:nvPicPr>
            <p:cNvPr id="12" name="Picture 5">
              <a:extLst>
                <a:ext uri="{FF2B5EF4-FFF2-40B4-BE49-F238E27FC236}">
                  <a16:creationId xmlns:a16="http://schemas.microsoft.com/office/drawing/2014/main" id="{C88F931E-F72B-4890-B3A5-5A8F4751307F}"/>
                </a:ext>
              </a:extLst>
            </p:cNvPr>
            <p:cNvPicPr>
              <a:picLocks noChangeAspect="1"/>
            </p:cNvPicPr>
            <p:nvPr/>
          </p:nvPicPr>
          <p:blipFill>
            <a:blip r:embed="rId4"/>
            <a:stretch>
              <a:fillRect/>
            </a:stretch>
          </p:blipFill>
          <p:spPr>
            <a:xfrm>
              <a:off x="7767204" y="5152159"/>
              <a:ext cx="2743200" cy="2747493"/>
            </a:xfrm>
            <a:prstGeom prst="rect">
              <a:avLst/>
            </a:prstGeom>
          </p:spPr>
        </p:pic>
        <p:pic>
          <p:nvPicPr>
            <p:cNvPr id="13" name="Picture 1">
              <a:extLst>
                <a:ext uri="{FF2B5EF4-FFF2-40B4-BE49-F238E27FC236}">
                  <a16:creationId xmlns:a16="http://schemas.microsoft.com/office/drawing/2014/main" id="{A9E15455-BFAA-498C-9631-DF51EEB52D90}"/>
                </a:ext>
              </a:extLst>
            </p:cNvPr>
            <p:cNvPicPr>
              <a:picLocks noChangeAspect="1"/>
            </p:cNvPicPr>
            <p:nvPr/>
          </p:nvPicPr>
          <p:blipFill>
            <a:blip r:embed="rId5"/>
            <a:stretch>
              <a:fillRect/>
            </a:stretch>
          </p:blipFill>
          <p:spPr>
            <a:xfrm>
              <a:off x="10510157" y="7549242"/>
              <a:ext cx="876302" cy="332016"/>
            </a:xfrm>
            <a:prstGeom prst="rect">
              <a:avLst/>
            </a:prstGeom>
          </p:spPr>
        </p:pic>
        <p:pic>
          <p:nvPicPr>
            <p:cNvPr id="14" name="Picture 6">
              <a:extLst>
                <a:ext uri="{FF2B5EF4-FFF2-40B4-BE49-F238E27FC236}">
                  <a16:creationId xmlns:a16="http://schemas.microsoft.com/office/drawing/2014/main" id="{3247A446-DED6-4DB5-A5FE-6B31BBAEA74D}"/>
                </a:ext>
              </a:extLst>
            </p:cNvPr>
            <p:cNvPicPr>
              <a:picLocks noChangeAspect="1"/>
            </p:cNvPicPr>
            <p:nvPr/>
          </p:nvPicPr>
          <p:blipFill>
            <a:blip r:embed="rId5"/>
            <a:stretch>
              <a:fillRect/>
            </a:stretch>
          </p:blipFill>
          <p:spPr>
            <a:xfrm>
              <a:off x="6901543" y="5589813"/>
              <a:ext cx="876302" cy="332016"/>
            </a:xfrm>
            <a:prstGeom prst="rect">
              <a:avLst/>
            </a:prstGeom>
          </p:spPr>
        </p:pic>
      </p:grpSp>
      <p:sp>
        <p:nvSpPr>
          <p:cNvPr id="15" name="TextBox 3">
            <a:extLst>
              <a:ext uri="{FF2B5EF4-FFF2-40B4-BE49-F238E27FC236}">
                <a16:creationId xmlns:a16="http://schemas.microsoft.com/office/drawing/2014/main" id="{64A7E49C-2E16-4CA9-A0DD-E94268A0809A}"/>
              </a:ext>
            </a:extLst>
          </p:cNvPr>
          <p:cNvSpPr txBox="1"/>
          <p:nvPr/>
        </p:nvSpPr>
        <p:spPr>
          <a:xfrm>
            <a:off x="8664555" y="4305411"/>
            <a:ext cx="9032256" cy="2867452"/>
          </a:xfrm>
          <a:prstGeom prst="rect">
            <a:avLst/>
          </a:prstGeom>
        </p:spPr>
        <p:txBody>
          <a:bodyPr wrap="square" lIns="0" tIns="0" rIns="0" bIns="0" rtlCol="0" anchor="t">
            <a:spAutoFit/>
          </a:bodyPr>
          <a:lstStyle/>
          <a:p>
            <a:pPr>
              <a:spcAft>
                <a:spcPts val="1000"/>
              </a:spcAft>
            </a:pPr>
            <a:r>
              <a:rPr lang="de-DE" sz="2000" b="1" dirty="0">
                <a:effectLst/>
                <a:latin typeface="Open Sans" panose="020B0606030504020204" pitchFamily="34" charset="0"/>
                <a:ea typeface="Open Sans" panose="020B0606030504020204" pitchFamily="34" charset="0"/>
                <a:cs typeface="Open Sans" panose="020B0606030504020204" pitchFamily="34" charset="0"/>
              </a:rPr>
              <a:t>Variationen &amp; Schwierigkeit erhöhen/reduzieren:</a:t>
            </a:r>
            <a:endParaRPr lang="de-DE" sz="2000" dirty="0">
              <a:effectLst/>
              <a:latin typeface="Open Sans" panose="020B0606030504020204" pitchFamily="34" charset="0"/>
              <a:ea typeface="Open Sans" panose="020B0606030504020204" pitchFamily="34" charset="0"/>
              <a:cs typeface="Open Sans" panose="020B0606030504020204" pitchFamily="34" charset="0"/>
            </a:endParaRPr>
          </a:p>
          <a:p>
            <a:pPr marL="342900" lvl="0" indent="-342900">
              <a:spcBef>
                <a:spcPts val="1200"/>
              </a:spcBef>
              <a:spcAft>
                <a:spcPts val="1200"/>
              </a:spcAft>
              <a:buFont typeface="Symbol" panose="05050102010706020507" pitchFamily="18" charset="2"/>
              <a:buChar char=""/>
            </a:pPr>
            <a:r>
              <a:rPr lang="de-DE" b="1" dirty="0">
                <a:effectLst/>
                <a:latin typeface="Open Sans" panose="020B0606030504020204" pitchFamily="34" charset="0"/>
                <a:ea typeface="Open Sans" panose="020B0606030504020204" pitchFamily="34" charset="0"/>
                <a:cs typeface="Open Sans" panose="020B0606030504020204" pitchFamily="34" charset="0"/>
              </a:rPr>
              <a:t>Leichter:</a:t>
            </a:r>
            <a:r>
              <a:rPr lang="de-DE" dirty="0">
                <a:effectLst/>
                <a:latin typeface="Open Sans" panose="020B0606030504020204" pitchFamily="34" charset="0"/>
                <a:ea typeface="Open Sans" panose="020B0606030504020204" pitchFamily="34" charset="0"/>
                <a:cs typeface="Open Sans" panose="020B0606030504020204" pitchFamily="34" charset="0"/>
              </a:rPr>
              <a:t> Weniger Schnitte oder nummerierte Rückseiten der Puzzleteile zur Orientierung.</a:t>
            </a:r>
          </a:p>
          <a:p>
            <a:pPr marL="342900" lvl="0" indent="-342900">
              <a:spcBef>
                <a:spcPts val="1200"/>
              </a:spcBef>
              <a:spcAft>
                <a:spcPts val="1200"/>
              </a:spcAft>
              <a:buFont typeface="Symbol" panose="05050102010706020507" pitchFamily="18" charset="2"/>
              <a:buChar char=""/>
            </a:pPr>
            <a:r>
              <a:rPr lang="de-DE" b="1" dirty="0">
                <a:effectLst/>
                <a:latin typeface="Open Sans" panose="020B0606030504020204" pitchFamily="34" charset="0"/>
                <a:ea typeface="Open Sans" panose="020B0606030504020204" pitchFamily="34" charset="0"/>
                <a:cs typeface="Open Sans" panose="020B0606030504020204" pitchFamily="34" charset="0"/>
              </a:rPr>
              <a:t>Schwieriger:</a:t>
            </a:r>
            <a:r>
              <a:rPr lang="de-DE" dirty="0">
                <a:effectLst/>
                <a:latin typeface="Open Sans" panose="020B0606030504020204" pitchFamily="34" charset="0"/>
                <a:ea typeface="Open Sans" panose="020B0606030504020204" pitchFamily="34" charset="0"/>
                <a:cs typeface="Open Sans" panose="020B0606030504020204" pitchFamily="34" charset="0"/>
              </a:rPr>
              <a:t> Mehr Teile, unregelmäßige Formen oder mehrere Manuskriptteile, die verwechselt werden können.</a:t>
            </a:r>
          </a:p>
          <a:p>
            <a:pPr marL="342900" lvl="0" indent="-342900">
              <a:spcBef>
                <a:spcPts val="1200"/>
              </a:spcBef>
              <a:spcAft>
                <a:spcPts val="1200"/>
              </a:spcAft>
              <a:buFont typeface="Symbol" panose="05050102010706020507" pitchFamily="18" charset="2"/>
              <a:buChar char=""/>
            </a:pPr>
            <a:r>
              <a:rPr lang="de-DE" b="1" dirty="0">
                <a:effectLst/>
                <a:latin typeface="Open Sans" panose="020B0606030504020204" pitchFamily="34" charset="0"/>
                <a:ea typeface="Open Sans" panose="020B0606030504020204" pitchFamily="34" charset="0"/>
                <a:cs typeface="Open Sans" panose="020B0606030504020204" pitchFamily="34" charset="0"/>
              </a:rPr>
              <a:t>Alternative Variante:</a:t>
            </a:r>
            <a:r>
              <a:rPr lang="de-DE" dirty="0">
                <a:effectLst/>
                <a:latin typeface="Open Sans" panose="020B0606030504020204" pitchFamily="34" charset="0"/>
                <a:ea typeface="Open Sans" panose="020B0606030504020204" pitchFamily="34" charset="0"/>
                <a:cs typeface="Open Sans" panose="020B0606030504020204" pitchFamily="34" charset="0"/>
              </a:rPr>
              <a:t> Die zusammengesetzten Teile ergeben nicht nur Text, sondern zeigen im Hintergrund eine Illustration mit zusätzlichem Hinweis.</a:t>
            </a:r>
          </a:p>
        </p:txBody>
      </p:sp>
      <p:sp>
        <p:nvSpPr>
          <p:cNvPr id="16" name="TextBox 3">
            <a:extLst>
              <a:ext uri="{FF2B5EF4-FFF2-40B4-BE49-F238E27FC236}">
                <a16:creationId xmlns:a16="http://schemas.microsoft.com/office/drawing/2014/main" id="{B2FFD33F-8524-4A7F-A657-8353D7CF87E6}"/>
              </a:ext>
            </a:extLst>
          </p:cNvPr>
          <p:cNvSpPr txBox="1"/>
          <p:nvPr/>
        </p:nvSpPr>
        <p:spPr>
          <a:xfrm>
            <a:off x="8615628" y="7411826"/>
            <a:ext cx="9032256" cy="2788969"/>
          </a:xfrm>
          <a:prstGeom prst="rect">
            <a:avLst/>
          </a:prstGeom>
        </p:spPr>
        <p:txBody>
          <a:bodyPr wrap="square" lIns="0" tIns="0" rIns="0" bIns="0" rtlCol="0" anchor="t">
            <a:spAutoFit/>
          </a:bodyPr>
          <a:lstStyle/>
          <a:p>
            <a:pPr>
              <a:spcAft>
                <a:spcPts val="1000"/>
              </a:spcAft>
            </a:pPr>
            <a:r>
              <a:rPr lang="de-DE" sz="2000" b="1" kern="900" dirty="0">
                <a:effectLst/>
                <a:latin typeface="Open Sans" panose="020B0606030504020204" pitchFamily="34" charset="0"/>
                <a:ea typeface="Open Sans" panose="020B0606030504020204" pitchFamily="34" charset="0"/>
                <a:cs typeface="Open Sans" panose="020B0606030504020204" pitchFamily="34" charset="0"/>
              </a:rPr>
              <a:t>Notfall-Tipps für Spielleiter:</a:t>
            </a:r>
            <a:endParaRPr lang="de-DE" sz="2000" kern="900" dirty="0">
              <a:effectLst/>
              <a:latin typeface="Open Sans" panose="020B0606030504020204" pitchFamily="34" charset="0"/>
              <a:ea typeface="Open Sans" panose="020B0606030504020204" pitchFamily="34" charset="0"/>
              <a:cs typeface="Open Sans" panose="020B0606030504020204" pitchFamily="34" charset="0"/>
            </a:endParaRPr>
          </a:p>
          <a:p>
            <a:pPr marL="342900" lvl="0" indent="-342900">
              <a:lnSpc>
                <a:spcPct val="115000"/>
              </a:lnSpc>
              <a:spcBef>
                <a:spcPts val="1200"/>
              </a:spcBef>
              <a:spcAft>
                <a:spcPts val="1200"/>
              </a:spcAft>
              <a:buFont typeface="Symbol" panose="05050102010706020507" pitchFamily="18" charset="2"/>
              <a:buChar char=""/>
            </a:pPr>
            <a:r>
              <a:rPr lang="de-DE" dirty="0">
                <a:effectLst/>
                <a:latin typeface="Open Sans" panose="020B0606030504020204" pitchFamily="34" charset="0"/>
                <a:ea typeface="Open Sans" panose="020B0606030504020204" pitchFamily="34" charset="0"/>
                <a:cs typeface="Open Sans" panose="020B0606030504020204" pitchFamily="34" charset="0"/>
              </a:rPr>
              <a:t>Falls das Team Schwierigkeiten beim Zusammensetzen hat, kann ein Hinweis auf die Form oder Reihenfolge der Teile helfen (z. B. „Beginnt mit dem Abschnitt oben links“).</a:t>
            </a:r>
          </a:p>
          <a:p>
            <a:pPr marL="342900" lvl="0" indent="-342900">
              <a:lnSpc>
                <a:spcPct val="115000"/>
              </a:lnSpc>
              <a:spcBef>
                <a:spcPts val="1200"/>
              </a:spcBef>
              <a:spcAft>
                <a:spcPts val="1200"/>
              </a:spcAft>
              <a:buFont typeface="Symbol" panose="05050102010706020507" pitchFamily="18" charset="2"/>
              <a:buChar char=""/>
            </a:pPr>
            <a:r>
              <a:rPr lang="de-DE" dirty="0">
                <a:effectLst/>
                <a:latin typeface="Open Sans" panose="020B0606030504020204" pitchFamily="34" charset="0"/>
                <a:ea typeface="Open Sans" panose="020B0606030504020204" pitchFamily="34" charset="0"/>
                <a:cs typeface="Open Sans" panose="020B0606030504020204" pitchFamily="34" charset="0"/>
              </a:rPr>
              <a:t>Bei Verwirrung über die Bedeutung des zusammengesetzten Textes: einen Hinweis auf ein bestimmtes markiertes Wort oder eine Farbe geben, die wichtig ist.</a:t>
            </a:r>
          </a:p>
        </p:txBody>
      </p:sp>
    </p:spTree>
    <p:extLst>
      <p:ext uri="{BB962C8B-B14F-4D97-AF65-F5344CB8AC3E}">
        <p14:creationId xmlns:p14="http://schemas.microsoft.com/office/powerpoint/2010/main" val="167213290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FF5005">
            <a:alpha val="95000"/>
          </a:srgbClr>
        </a:solidFill>
        <a:effectLst/>
      </p:bgPr>
    </p:bg>
    <p:spTree>
      <p:nvGrpSpPr>
        <p:cNvPr id="1" name=""/>
        <p:cNvGrpSpPr/>
        <p:nvPr/>
      </p:nvGrpSpPr>
      <p:grpSpPr>
        <a:xfrm>
          <a:off x="0" y="0"/>
          <a:ext cx="0" cy="0"/>
          <a:chOff x="0" y="0"/>
          <a:chExt cx="0" cy="0"/>
        </a:xfrm>
      </p:grpSpPr>
      <p:sp>
        <p:nvSpPr>
          <p:cNvPr id="2" name="TextBox 2"/>
          <p:cNvSpPr txBox="1"/>
          <p:nvPr/>
        </p:nvSpPr>
        <p:spPr>
          <a:xfrm>
            <a:off x="16139450" y="280879"/>
            <a:ext cx="2103607" cy="502920"/>
          </a:xfrm>
          <a:prstGeom prst="rect">
            <a:avLst/>
          </a:prstGeom>
        </p:spPr>
        <p:txBody>
          <a:bodyPr lIns="0" tIns="0" rIns="0" bIns="0" rtlCol="0" anchor="t">
            <a:spAutoFit/>
          </a:bodyPr>
          <a:lstStyle/>
          <a:p>
            <a:pPr algn="l">
              <a:lnSpc>
                <a:spcPts val="3960"/>
              </a:lnSpc>
            </a:pPr>
            <a:r>
              <a:rPr lang="en-US" sz="3600" spc="179">
                <a:solidFill>
                  <a:srgbClr val="000000"/>
                </a:solidFill>
                <a:latin typeface="Open Sans"/>
                <a:ea typeface="Open Sans"/>
                <a:cs typeface="Open Sans"/>
                <a:sym typeface="Open Sans"/>
              </a:rPr>
              <a:t>SCHWER</a:t>
            </a:r>
          </a:p>
        </p:txBody>
      </p:sp>
      <p:sp>
        <p:nvSpPr>
          <p:cNvPr id="3" name="TextBox 3"/>
          <p:cNvSpPr txBox="1"/>
          <p:nvPr/>
        </p:nvSpPr>
        <p:spPr>
          <a:xfrm>
            <a:off x="3260390" y="4083049"/>
            <a:ext cx="11767219" cy="1060451"/>
          </a:xfrm>
          <a:prstGeom prst="rect">
            <a:avLst/>
          </a:prstGeom>
        </p:spPr>
        <p:txBody>
          <a:bodyPr lIns="0" tIns="0" rIns="0" bIns="0" rtlCol="0" anchor="t">
            <a:spAutoFit/>
          </a:bodyPr>
          <a:lstStyle/>
          <a:p>
            <a:pPr algn="l">
              <a:lnSpc>
                <a:spcPts val="8000"/>
              </a:lnSpc>
            </a:pPr>
            <a:r>
              <a:rPr lang="en-US" sz="8000">
                <a:solidFill>
                  <a:srgbClr val="000000"/>
                </a:solidFill>
                <a:latin typeface="Open Sans"/>
                <a:ea typeface="Open Sans"/>
                <a:cs typeface="Open Sans"/>
                <a:sym typeface="Open Sans"/>
              </a:rPr>
              <a:t>SUCH- UND FINDRÄTSEL</a:t>
            </a:r>
          </a:p>
        </p:txBody>
      </p:sp>
      <p:grpSp>
        <p:nvGrpSpPr>
          <p:cNvPr id="4" name="Gruppieren 3">
            <a:extLst>
              <a:ext uri="{FF2B5EF4-FFF2-40B4-BE49-F238E27FC236}">
                <a16:creationId xmlns:a16="http://schemas.microsoft.com/office/drawing/2014/main" id="{38C8BA49-8B40-4469-A154-CEB4B0647A67}"/>
              </a:ext>
            </a:extLst>
          </p:cNvPr>
          <p:cNvGrpSpPr/>
          <p:nvPr/>
        </p:nvGrpSpPr>
        <p:grpSpPr>
          <a:xfrm>
            <a:off x="7154761" y="5556722"/>
            <a:ext cx="3592955" cy="2201071"/>
            <a:chOff x="6901543" y="5152159"/>
            <a:chExt cx="4484916" cy="2747493"/>
          </a:xfrm>
        </p:grpSpPr>
        <p:pic>
          <p:nvPicPr>
            <p:cNvPr id="5" name="Picture 5">
              <a:extLst>
                <a:ext uri="{FF2B5EF4-FFF2-40B4-BE49-F238E27FC236}">
                  <a16:creationId xmlns:a16="http://schemas.microsoft.com/office/drawing/2014/main" id="{39510A79-127C-4932-B542-3173E4EE023B}"/>
                </a:ext>
              </a:extLst>
            </p:cNvPr>
            <p:cNvPicPr>
              <a:picLocks noChangeAspect="1"/>
            </p:cNvPicPr>
            <p:nvPr/>
          </p:nvPicPr>
          <p:blipFill>
            <a:blip r:embed="rId2"/>
            <a:stretch>
              <a:fillRect/>
            </a:stretch>
          </p:blipFill>
          <p:spPr>
            <a:xfrm>
              <a:off x="7767204" y="5152159"/>
              <a:ext cx="2743200" cy="2747493"/>
            </a:xfrm>
            <a:prstGeom prst="rect">
              <a:avLst/>
            </a:prstGeom>
          </p:spPr>
        </p:pic>
        <p:pic>
          <p:nvPicPr>
            <p:cNvPr id="6" name="Picture 1">
              <a:extLst>
                <a:ext uri="{FF2B5EF4-FFF2-40B4-BE49-F238E27FC236}">
                  <a16:creationId xmlns:a16="http://schemas.microsoft.com/office/drawing/2014/main" id="{429C7C35-9309-4439-9B56-F954099B2C57}"/>
                </a:ext>
              </a:extLst>
            </p:cNvPr>
            <p:cNvPicPr>
              <a:picLocks noChangeAspect="1"/>
            </p:cNvPicPr>
            <p:nvPr/>
          </p:nvPicPr>
          <p:blipFill>
            <a:blip r:embed="rId3"/>
            <a:stretch>
              <a:fillRect/>
            </a:stretch>
          </p:blipFill>
          <p:spPr>
            <a:xfrm>
              <a:off x="10510157" y="7549242"/>
              <a:ext cx="876302" cy="332016"/>
            </a:xfrm>
            <a:prstGeom prst="rect">
              <a:avLst/>
            </a:prstGeom>
          </p:spPr>
        </p:pic>
        <p:pic>
          <p:nvPicPr>
            <p:cNvPr id="7" name="Picture 6">
              <a:extLst>
                <a:ext uri="{FF2B5EF4-FFF2-40B4-BE49-F238E27FC236}">
                  <a16:creationId xmlns:a16="http://schemas.microsoft.com/office/drawing/2014/main" id="{4E668AC0-B85B-4B6E-8974-3CA435CEC9EB}"/>
                </a:ext>
              </a:extLst>
            </p:cNvPr>
            <p:cNvPicPr>
              <a:picLocks noChangeAspect="1"/>
            </p:cNvPicPr>
            <p:nvPr/>
          </p:nvPicPr>
          <p:blipFill>
            <a:blip r:embed="rId3"/>
            <a:stretch>
              <a:fillRect/>
            </a:stretch>
          </p:blipFill>
          <p:spPr>
            <a:xfrm>
              <a:off x="6901543" y="5589813"/>
              <a:ext cx="876302" cy="332016"/>
            </a:xfrm>
            <a:prstGeom prst="rect">
              <a:avLst/>
            </a:prstGeom>
          </p:spPr>
        </p:pic>
      </p:gr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6219785C-CBB9-D2EB-8F1C-71BE5E7001B1}"/>
              </a:ext>
            </a:extLst>
          </p:cNvPr>
          <p:cNvSpPr/>
          <p:nvPr/>
        </p:nvSpPr>
        <p:spPr>
          <a:xfrm>
            <a:off x="0" y="3590"/>
            <a:ext cx="18284419" cy="2110841"/>
          </a:xfrm>
          <a:prstGeom prst="rect">
            <a:avLst/>
          </a:prstGeom>
          <a:solidFill>
            <a:srgbClr val="FF500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2"/>
          <p:cNvSpPr txBox="1"/>
          <p:nvPr/>
        </p:nvSpPr>
        <p:spPr>
          <a:xfrm>
            <a:off x="580525" y="821899"/>
            <a:ext cx="14120213" cy="829201"/>
          </a:xfrm>
          <a:prstGeom prst="rect">
            <a:avLst/>
          </a:prstGeom>
        </p:spPr>
        <p:txBody>
          <a:bodyPr wrap="square" lIns="0" tIns="0" rIns="0" bIns="0" rtlCol="0" anchor="t">
            <a:spAutoFit/>
          </a:bodyPr>
          <a:lstStyle/>
          <a:p>
            <a:pPr>
              <a:lnSpc>
                <a:spcPct val="115000"/>
              </a:lnSpc>
              <a:spcAft>
                <a:spcPts val="1000"/>
              </a:spcAft>
            </a:pPr>
            <a:r>
              <a:rPr lang="de-DE" sz="5000" spc="250" dirty="0">
                <a:solidFill>
                  <a:srgbClr val="000000"/>
                </a:solidFill>
                <a:latin typeface="Open Sans"/>
                <a:ea typeface="Open Sans"/>
                <a:cs typeface="Open Sans"/>
              </a:rPr>
              <a:t>KRYPTOGRAFIE</a:t>
            </a:r>
          </a:p>
        </p:txBody>
      </p:sp>
      <p:sp>
        <p:nvSpPr>
          <p:cNvPr id="3" name="TextBox 3"/>
          <p:cNvSpPr txBox="1"/>
          <p:nvPr/>
        </p:nvSpPr>
        <p:spPr>
          <a:xfrm>
            <a:off x="902132" y="5565572"/>
            <a:ext cx="6731648" cy="3899529"/>
          </a:xfrm>
          <a:prstGeom prst="rect">
            <a:avLst/>
          </a:prstGeom>
        </p:spPr>
        <p:txBody>
          <a:bodyPr wrap="square" lIns="0" tIns="0" rIns="0" bIns="0" rtlCol="0" anchor="t">
            <a:spAutoFit/>
          </a:bodyPr>
          <a:lstStyle/>
          <a:p>
            <a:pPr>
              <a:lnSpc>
                <a:spcPct val="150000"/>
              </a:lnSpc>
            </a:pPr>
            <a:r>
              <a:rPr lang="en-US" b="1"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Beispiele</a:t>
            </a:r>
            <a:r>
              <a:rPr lang="en-US"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 </a:t>
            </a:r>
          </a:p>
          <a:p>
            <a:pPr marL="742950" lvl="1" indent="-285750">
              <a:lnSpc>
                <a:spcPct val="115000"/>
              </a:lnSpc>
              <a:buFont typeface="+mj-lt"/>
              <a:buAutoNum type="arabicPeriod"/>
            </a:pPr>
            <a:r>
              <a:rPr lang="de-DE" dirty="0">
                <a:effectLst/>
                <a:latin typeface="Open Sans" panose="020B0606030504020204" pitchFamily="34" charset="0"/>
                <a:ea typeface="Open Sans" panose="020B0606030504020204" pitchFamily="34" charset="0"/>
                <a:cs typeface="Open Sans" panose="020B0606030504020204" pitchFamily="34" charset="0"/>
              </a:rPr>
              <a:t>Ein verschlüsselter Text muss in Morsecode muss übersetzt werden.</a:t>
            </a:r>
          </a:p>
          <a:p>
            <a:pPr marL="742950" lvl="1" indent="-285750">
              <a:lnSpc>
                <a:spcPct val="115000"/>
              </a:lnSpc>
              <a:buFont typeface="+mj-lt"/>
              <a:buAutoNum type="arabicPeriod"/>
            </a:pPr>
            <a:endParaRPr lang="de-DE" dirty="0">
              <a:effectLst/>
              <a:latin typeface="Open Sans" panose="020B0606030504020204" pitchFamily="34" charset="0"/>
              <a:ea typeface="Open Sans" panose="020B0606030504020204" pitchFamily="34" charset="0"/>
              <a:cs typeface="Open Sans" panose="020B0606030504020204" pitchFamily="34" charset="0"/>
            </a:endParaRPr>
          </a:p>
          <a:p>
            <a:pPr marL="742950" lvl="1" indent="-285750">
              <a:lnSpc>
                <a:spcPct val="115000"/>
              </a:lnSpc>
              <a:buFont typeface="+mj-lt"/>
              <a:buAutoNum type="arabicPeriod"/>
            </a:pPr>
            <a:r>
              <a:rPr lang="de-DE" dirty="0">
                <a:effectLst/>
                <a:latin typeface="Open Sans" panose="020B0606030504020204" pitchFamily="34" charset="0"/>
                <a:ea typeface="Open Sans" panose="020B0606030504020204" pitchFamily="34" charset="0"/>
                <a:cs typeface="Open Sans" panose="020B0606030504020204" pitchFamily="34" charset="0"/>
              </a:rPr>
              <a:t>Eine Nachricht in einem Caesar-Chiffre, bei der der Schlüssel aus einem anderen Rätsel stammt.</a:t>
            </a:r>
          </a:p>
          <a:p>
            <a:pPr marL="742950" lvl="1" indent="-285750">
              <a:lnSpc>
                <a:spcPct val="115000"/>
              </a:lnSpc>
              <a:buFont typeface="+mj-lt"/>
              <a:buAutoNum type="arabicPeriod"/>
            </a:pPr>
            <a:endParaRPr lang="de-DE" dirty="0">
              <a:effectLst/>
              <a:latin typeface="Open Sans" panose="020B0606030504020204" pitchFamily="34" charset="0"/>
              <a:ea typeface="Open Sans" panose="020B0606030504020204" pitchFamily="34" charset="0"/>
              <a:cs typeface="Open Sans" panose="020B0606030504020204" pitchFamily="34" charset="0"/>
            </a:endParaRPr>
          </a:p>
          <a:p>
            <a:pPr marL="742950" lvl="1" indent="-285750">
              <a:lnSpc>
                <a:spcPct val="115000"/>
              </a:lnSpc>
              <a:buFont typeface="+mj-lt"/>
              <a:buAutoNum type="arabicPeriod"/>
            </a:pPr>
            <a:r>
              <a:rPr lang="de-DE" dirty="0">
                <a:effectLst/>
                <a:latin typeface="Open Sans" panose="020B0606030504020204" pitchFamily="34" charset="0"/>
                <a:ea typeface="Open Sans" panose="020B0606030504020204" pitchFamily="34" charset="0"/>
                <a:cs typeface="Open Sans" panose="020B0606030504020204" pitchFamily="34" charset="0"/>
              </a:rPr>
              <a:t>Eine </a:t>
            </a:r>
            <a:r>
              <a:rPr lang="de-DE" dirty="0" err="1">
                <a:effectLst/>
                <a:latin typeface="Open Sans" panose="020B0606030504020204" pitchFamily="34" charset="0"/>
                <a:ea typeface="Open Sans" panose="020B0606030504020204" pitchFamily="34" charset="0"/>
                <a:cs typeface="Open Sans" panose="020B0606030504020204" pitchFamily="34" charset="0"/>
              </a:rPr>
              <a:t>Vigenère</a:t>
            </a:r>
            <a:r>
              <a:rPr lang="de-DE" dirty="0">
                <a:effectLst/>
                <a:latin typeface="Open Sans" panose="020B0606030504020204" pitchFamily="34" charset="0"/>
                <a:ea typeface="Open Sans" panose="020B0606030504020204" pitchFamily="34" charset="0"/>
                <a:cs typeface="Open Sans" panose="020B0606030504020204" pitchFamily="34" charset="0"/>
              </a:rPr>
              <a:t>-Verschlüsselung, deren Schlüsselwort im Raum versteckt ist.</a:t>
            </a:r>
          </a:p>
          <a:p>
            <a:pPr marL="742950" lvl="1" indent="-285750">
              <a:lnSpc>
                <a:spcPct val="115000"/>
              </a:lnSpc>
              <a:buFont typeface="+mj-lt"/>
              <a:buAutoNum type="arabicPeriod"/>
            </a:pPr>
            <a:endParaRPr lang="de-DE" dirty="0">
              <a:effectLst/>
              <a:latin typeface="Open Sans" panose="020B0606030504020204" pitchFamily="34" charset="0"/>
              <a:ea typeface="Open Sans" panose="020B0606030504020204" pitchFamily="34" charset="0"/>
              <a:cs typeface="Open Sans" panose="020B0606030504020204" pitchFamily="34" charset="0"/>
            </a:endParaRPr>
          </a:p>
          <a:p>
            <a:pPr marL="742950" lvl="1" indent="-285750">
              <a:lnSpc>
                <a:spcPct val="115000"/>
              </a:lnSpc>
              <a:spcAft>
                <a:spcPts val="1000"/>
              </a:spcAft>
              <a:buFont typeface="+mj-lt"/>
              <a:buAutoNum type="arabicPeriod"/>
            </a:pPr>
            <a:r>
              <a:rPr lang="de-DE" dirty="0">
                <a:effectLst/>
                <a:latin typeface="Open Sans" panose="020B0606030504020204" pitchFamily="34" charset="0"/>
                <a:ea typeface="Open Sans" panose="020B0606030504020204" pitchFamily="34" charset="0"/>
                <a:cs typeface="Open Sans" panose="020B0606030504020204" pitchFamily="34" charset="0"/>
              </a:rPr>
              <a:t>Ein Text ist nur durch eine </a:t>
            </a:r>
            <a:r>
              <a:rPr lang="de-DE" dirty="0" err="1">
                <a:effectLst/>
                <a:latin typeface="Open Sans" panose="020B0606030504020204" pitchFamily="34" charset="0"/>
                <a:ea typeface="Open Sans" panose="020B0606030504020204" pitchFamily="34" charset="0"/>
                <a:cs typeface="Open Sans" panose="020B0606030504020204" pitchFamily="34" charset="0"/>
              </a:rPr>
              <a:t>Decodierscheibe</a:t>
            </a:r>
            <a:r>
              <a:rPr lang="de-DE" dirty="0">
                <a:effectLst/>
                <a:latin typeface="Open Sans" panose="020B0606030504020204" pitchFamily="34" charset="0"/>
                <a:ea typeface="Open Sans" panose="020B0606030504020204" pitchFamily="34" charset="0"/>
                <a:cs typeface="Open Sans" panose="020B0606030504020204" pitchFamily="34" charset="0"/>
              </a:rPr>
              <a:t> zu lesen, die erst gefunden werden muss.</a:t>
            </a:r>
          </a:p>
        </p:txBody>
      </p:sp>
      <p:sp>
        <p:nvSpPr>
          <p:cNvPr id="4" name="TextBox 4"/>
          <p:cNvSpPr txBox="1"/>
          <p:nvPr/>
        </p:nvSpPr>
        <p:spPr>
          <a:xfrm>
            <a:off x="15643274" y="280879"/>
            <a:ext cx="2599783" cy="512961"/>
          </a:xfrm>
          <a:prstGeom prst="rect">
            <a:avLst/>
          </a:prstGeom>
        </p:spPr>
        <p:txBody>
          <a:bodyPr wrap="square" lIns="0" tIns="0" rIns="0" bIns="0" rtlCol="0" anchor="t">
            <a:spAutoFit/>
          </a:bodyPr>
          <a:lstStyle/>
          <a:p>
            <a:pPr algn="l">
              <a:lnSpc>
                <a:spcPts val="3960"/>
              </a:lnSpc>
            </a:pPr>
            <a:r>
              <a:rPr lang="en-US" sz="3600" spc="179" dirty="0">
                <a:solidFill>
                  <a:srgbClr val="000000"/>
                </a:solidFill>
                <a:latin typeface="Open Sans"/>
                <a:ea typeface="Open Sans"/>
                <a:cs typeface="Open Sans"/>
                <a:sym typeface="Open Sans"/>
              </a:rPr>
              <a:t>SCHWER</a:t>
            </a:r>
          </a:p>
        </p:txBody>
      </p:sp>
      <p:sp>
        <p:nvSpPr>
          <p:cNvPr id="5" name="TextBox 5"/>
          <p:cNvSpPr txBox="1"/>
          <p:nvPr/>
        </p:nvSpPr>
        <p:spPr>
          <a:xfrm>
            <a:off x="8615629" y="2414404"/>
            <a:ext cx="9032255" cy="2033249"/>
          </a:xfrm>
          <a:custGeom>
            <a:avLst/>
            <a:gdLst>
              <a:gd name="connsiteX0" fmla="*/ 0 w 9032255"/>
              <a:gd name="connsiteY0" fmla="*/ 0 h 2033249"/>
              <a:gd name="connsiteX1" fmla="*/ 9032255 w 9032255"/>
              <a:gd name="connsiteY1" fmla="*/ 0 h 2033249"/>
              <a:gd name="connsiteX2" fmla="*/ 9032255 w 9032255"/>
              <a:gd name="connsiteY2" fmla="*/ 2033249 h 2033249"/>
              <a:gd name="connsiteX3" fmla="*/ 0 w 9032255"/>
              <a:gd name="connsiteY3" fmla="*/ 2033249 h 2033249"/>
              <a:gd name="connsiteX4" fmla="*/ 0 w 9032255"/>
              <a:gd name="connsiteY4" fmla="*/ 0 h 20332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32255" h="2033249" extrusionOk="0">
                <a:moveTo>
                  <a:pt x="0" y="0"/>
                </a:moveTo>
                <a:cubicBezTo>
                  <a:pt x="1232115" y="118645"/>
                  <a:pt x="5707988" y="116012"/>
                  <a:pt x="9032255" y="0"/>
                </a:cubicBezTo>
                <a:cubicBezTo>
                  <a:pt x="8899373" y="264165"/>
                  <a:pt x="9117206" y="1542307"/>
                  <a:pt x="9032255" y="2033249"/>
                </a:cubicBezTo>
                <a:cubicBezTo>
                  <a:pt x="5044536" y="2167849"/>
                  <a:pt x="2071624" y="1876053"/>
                  <a:pt x="0" y="2033249"/>
                </a:cubicBezTo>
                <a:cubicBezTo>
                  <a:pt x="-20187" y="1622482"/>
                  <a:pt x="-152480" y="251542"/>
                  <a:pt x="0" y="0"/>
                </a:cubicBezTo>
                <a:close/>
              </a:path>
            </a:pathLst>
          </a:custGeom>
          <a:noFill/>
          <a:ln w="53975">
            <a:solidFill>
              <a:srgbClr val="FF5005"/>
            </a:solidFill>
            <a:extLst>
              <a:ext uri="{C807C97D-BFC1-408E-A445-0C87EB9F89A2}">
                <ask:lineSketchStyleProps xmlns:ask="http://schemas.microsoft.com/office/drawing/2018/sketchyshapes" sd="1219033472">
                  <a:prstGeom prst="rect">
                    <a:avLst/>
                  </a:prstGeom>
                  <ask:type>
                    <ask:lineSketchCurved/>
                  </ask:type>
                </ask:lineSketchStyleProps>
              </a:ext>
            </a:extLst>
          </a:ln>
        </p:spPr>
        <p:txBody>
          <a:bodyPr wrap="square" lIns="0" tIns="0" rIns="0" bIns="0" rtlCol="0" anchor="t">
            <a:spAutoFit/>
          </a:bodyPr>
          <a:lstStyle/>
          <a:p>
            <a:pPr algn="just">
              <a:lnSpc>
                <a:spcPct val="150000"/>
              </a:lnSpc>
              <a:spcBef>
                <a:spcPct val="0"/>
              </a:spcBef>
            </a:pPr>
            <a:r>
              <a:rPr lang="en-US" b="1"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Beschreibung</a:t>
            </a:r>
            <a:r>
              <a:rPr lang="en-US"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a:t>
            </a:r>
            <a:r>
              <a:rPr lang="en-US"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 </a:t>
            </a:r>
            <a:r>
              <a:rPr lang="de-DE" dirty="0">
                <a:effectLst/>
                <a:latin typeface="Open Sans" panose="020B0606030504020204" pitchFamily="34" charset="0"/>
                <a:ea typeface="Open Sans" panose="020B0606030504020204" pitchFamily="34" charset="0"/>
                <a:cs typeface="Open Sans" panose="020B0606030504020204" pitchFamily="34" charset="0"/>
              </a:rPr>
              <a:t>Die Spieler stehen vor einem verschlüsselten Text, dessen Bedeutung sie nur durch das richtige Entschlüsselungsverfahren erkennen können. Dabei müssen sie verschiedene klassische Kryptografie-Methoden anwenden. </a:t>
            </a:r>
          </a:p>
          <a:p>
            <a:pPr algn="just">
              <a:lnSpc>
                <a:spcPct val="150000"/>
              </a:lnSpc>
              <a:spcBef>
                <a:spcPct val="0"/>
              </a:spcBef>
            </a:pPr>
            <a:r>
              <a:rPr lang="de-DE" dirty="0">
                <a:effectLst/>
                <a:latin typeface="Open Sans" panose="020B0606030504020204" pitchFamily="34" charset="0"/>
                <a:ea typeface="Open Sans" panose="020B0606030504020204" pitchFamily="34" charset="0"/>
                <a:cs typeface="Open Sans" panose="020B0606030504020204" pitchFamily="34" charset="0"/>
              </a:rPr>
              <a:t>Die benötigten Schlüssel oder Hilfsmittel (wie z. B. eine </a:t>
            </a:r>
            <a:r>
              <a:rPr lang="de-DE" dirty="0" err="1">
                <a:effectLst/>
                <a:latin typeface="Open Sans" panose="020B0606030504020204" pitchFamily="34" charset="0"/>
                <a:ea typeface="Open Sans" panose="020B0606030504020204" pitchFamily="34" charset="0"/>
                <a:cs typeface="Open Sans" panose="020B0606030504020204" pitchFamily="34" charset="0"/>
              </a:rPr>
              <a:t>Decodierscheibe</a:t>
            </a:r>
            <a:r>
              <a:rPr lang="de-DE" dirty="0">
                <a:effectLst/>
                <a:latin typeface="Open Sans" panose="020B0606030504020204" pitchFamily="34" charset="0"/>
                <a:ea typeface="Open Sans" panose="020B0606030504020204" pitchFamily="34" charset="0"/>
                <a:cs typeface="Open Sans" panose="020B0606030504020204" pitchFamily="34" charset="0"/>
              </a:rPr>
              <a:t>) sind im Raum versteckt oder ergeben sich erst durch andere zuvor gelöste Rätsel.</a:t>
            </a:r>
          </a:p>
        </p:txBody>
      </p:sp>
      <p:sp>
        <p:nvSpPr>
          <p:cNvPr id="6" name="Freeform 6"/>
          <p:cNvSpPr/>
          <p:nvPr/>
        </p:nvSpPr>
        <p:spPr>
          <a:xfrm>
            <a:off x="580525" y="2360933"/>
            <a:ext cx="6856721" cy="2782567"/>
          </a:xfrm>
          <a:custGeom>
            <a:avLst/>
            <a:gdLst/>
            <a:ahLst/>
            <a:cxnLst/>
            <a:rect l="l" t="t" r="r" b="b"/>
            <a:pathLst>
              <a:path w="6856721" h="4636857">
                <a:moveTo>
                  <a:pt x="0" y="0"/>
                </a:moveTo>
                <a:lnTo>
                  <a:pt x="6856720" y="0"/>
                </a:lnTo>
                <a:lnTo>
                  <a:pt x="6856720" y="4636858"/>
                </a:lnTo>
                <a:lnTo>
                  <a:pt x="0" y="463685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7" name="TextBox 7"/>
          <p:cNvSpPr txBox="1"/>
          <p:nvPr/>
        </p:nvSpPr>
        <p:spPr>
          <a:xfrm>
            <a:off x="902132" y="2616527"/>
            <a:ext cx="6059839" cy="2227085"/>
          </a:xfrm>
          <a:prstGeom prst="rect">
            <a:avLst/>
          </a:prstGeom>
        </p:spPr>
        <p:txBody>
          <a:bodyPr wrap="square" lIns="0" tIns="0" rIns="0" bIns="0" rtlCol="0" anchor="t">
            <a:spAutoFit/>
          </a:bodyPr>
          <a:lstStyle/>
          <a:p>
            <a:pPr marL="666750" lvl="1" indent="-342900" algn="l">
              <a:lnSpc>
                <a:spcPts val="4500"/>
              </a:lnSpc>
              <a:buFont typeface="Arial" panose="020B0604020202020204" pitchFamily="34" charset="0"/>
              <a:buChar char="•"/>
            </a:pPr>
            <a:r>
              <a:rPr lang="en-US" sz="2000" b="1" dirty="0" err="1">
                <a:solidFill>
                  <a:srgbClr val="000000"/>
                </a:solidFill>
                <a:latin typeface="Open Sans"/>
                <a:ea typeface="Open Sans"/>
                <a:cs typeface="Open Sans"/>
                <a:sym typeface="Open Sans Bold"/>
              </a:rPr>
              <a:t>Bearbeitungszeit</a:t>
            </a:r>
            <a:r>
              <a:rPr lang="en-US" sz="2000" b="1" dirty="0">
                <a:solidFill>
                  <a:srgbClr val="000000"/>
                </a:solidFill>
                <a:latin typeface="Open Sans"/>
                <a:ea typeface="Open Sans"/>
                <a:cs typeface="Open Sans"/>
                <a:sym typeface="Open Sans Bold"/>
              </a:rPr>
              <a:t>:</a:t>
            </a:r>
            <a:r>
              <a:rPr lang="en-US" sz="2000" dirty="0">
                <a:solidFill>
                  <a:srgbClr val="000000"/>
                </a:solidFill>
                <a:latin typeface="Open Sans"/>
                <a:ea typeface="Open Sans"/>
                <a:cs typeface="Open Sans"/>
                <a:sym typeface="Open Sans"/>
              </a:rPr>
              <a:t> 15+ Minuten</a:t>
            </a:r>
          </a:p>
          <a:p>
            <a:pPr marL="800100" lvl="1" indent="-342900">
              <a:lnSpc>
                <a:spcPct val="115000"/>
              </a:lnSpc>
              <a:spcAft>
                <a:spcPts val="1000"/>
              </a:spcAft>
              <a:buFont typeface="Arial" panose="020B0604020202020204" pitchFamily="34" charset="0"/>
              <a:buChar char="•"/>
            </a:pPr>
            <a:r>
              <a:rPr lang="en-US" sz="2000" b="1"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Objekte</a:t>
            </a:r>
            <a:r>
              <a:rPr lang="en-US" sz="2000"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a:t>
            </a:r>
            <a:r>
              <a:rPr lang="en-US" sz="20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 </a:t>
            </a:r>
            <a:r>
              <a:rPr lang="de-DE" sz="2000" dirty="0">
                <a:effectLst/>
                <a:latin typeface="Open Sans" panose="020B0606030504020204" pitchFamily="34" charset="0"/>
                <a:ea typeface="Open Sans" panose="020B0606030504020204" pitchFamily="34" charset="0"/>
                <a:cs typeface="Open Sans" panose="020B0606030504020204" pitchFamily="34" charset="0"/>
              </a:rPr>
              <a:t>Verschlüsselter Text; ggf. </a:t>
            </a:r>
            <a:r>
              <a:rPr lang="de-DE" sz="2000" dirty="0" err="1">
                <a:effectLst/>
                <a:latin typeface="Open Sans" panose="020B0606030504020204" pitchFamily="34" charset="0"/>
                <a:ea typeface="Open Sans" panose="020B0606030504020204" pitchFamily="34" charset="0"/>
                <a:cs typeface="Open Sans" panose="020B0606030504020204" pitchFamily="34" charset="0"/>
              </a:rPr>
              <a:t>Decodierscheibe</a:t>
            </a:r>
            <a:endParaRPr lang="de-DE" sz="2000" dirty="0">
              <a:effectLst/>
              <a:latin typeface="Open Sans" panose="020B0606030504020204" pitchFamily="34" charset="0"/>
              <a:ea typeface="Open Sans" panose="020B0606030504020204" pitchFamily="34" charset="0"/>
              <a:cs typeface="Open Sans" panose="020B0606030504020204" pitchFamily="34" charset="0"/>
            </a:endParaRPr>
          </a:p>
          <a:p>
            <a:pPr marL="800100" lvl="1" indent="-342900">
              <a:lnSpc>
                <a:spcPct val="115000"/>
              </a:lnSpc>
              <a:spcAft>
                <a:spcPts val="1000"/>
              </a:spcAft>
              <a:buFont typeface="Arial" panose="020B0604020202020204" pitchFamily="34" charset="0"/>
              <a:buChar char="•"/>
            </a:pPr>
            <a:r>
              <a:rPr lang="en-US" sz="2000" b="1" dirty="0">
                <a:solidFill>
                  <a:srgbClr val="000000"/>
                </a:solidFill>
                <a:latin typeface="Open Sans"/>
                <a:ea typeface="Open Sans"/>
                <a:cs typeface="Open Sans"/>
                <a:sym typeface="Open Sans"/>
              </a:rPr>
              <a:t>Zi</a:t>
            </a:r>
            <a:r>
              <a:rPr lang="de-DE" sz="2000" b="1" err="1">
                <a:solidFill>
                  <a:srgbClr val="000000"/>
                </a:solidFill>
                <a:latin typeface="Open Sans"/>
                <a:ea typeface="Open Sans"/>
                <a:cs typeface="Open Sans"/>
              </a:rPr>
              <a:t>elgruppe</a:t>
            </a:r>
            <a:r>
              <a:rPr lang="de-DE" sz="2000" b="1" dirty="0">
                <a:solidFill>
                  <a:srgbClr val="000000"/>
                </a:solidFill>
                <a:latin typeface="Open Sans"/>
                <a:ea typeface="Open Sans"/>
                <a:cs typeface="Open Sans"/>
              </a:rPr>
              <a:t>:</a:t>
            </a:r>
            <a:r>
              <a:rPr lang="de-DE" sz="2000" dirty="0">
                <a:solidFill>
                  <a:srgbClr val="000000"/>
                </a:solidFill>
                <a:latin typeface="Open Sans"/>
                <a:ea typeface="Open Sans"/>
                <a:cs typeface="Open Sans"/>
              </a:rPr>
              <a:t> Jugendliche, Erwachsene</a:t>
            </a:r>
          </a:p>
          <a:p>
            <a:pPr marL="800100" lvl="1" indent="-342900">
              <a:lnSpc>
                <a:spcPct val="115000"/>
              </a:lnSpc>
              <a:spcAft>
                <a:spcPts val="1000"/>
              </a:spcAft>
              <a:buFont typeface="Arial" panose="020B0604020202020204" pitchFamily="34" charset="0"/>
              <a:buChar char="•"/>
            </a:pPr>
            <a:r>
              <a:rPr lang="de-DE" sz="2000" b="1" dirty="0">
                <a:solidFill>
                  <a:srgbClr val="000000"/>
                </a:solidFill>
                <a:latin typeface="Open Sans"/>
                <a:ea typeface="Open Sans"/>
                <a:cs typeface="Open Sans"/>
              </a:rPr>
              <a:t>Rätselart:</a:t>
            </a:r>
            <a:r>
              <a:rPr lang="de-DE" sz="2000" dirty="0">
                <a:solidFill>
                  <a:srgbClr val="000000"/>
                </a:solidFill>
                <a:latin typeface="Open Sans"/>
                <a:ea typeface="Open Sans"/>
                <a:cs typeface="Open Sans"/>
              </a:rPr>
              <a:t> Such- und </a:t>
            </a:r>
            <a:r>
              <a:rPr lang="de-DE" sz="2000" dirty="0" err="1">
                <a:solidFill>
                  <a:srgbClr val="000000"/>
                </a:solidFill>
                <a:latin typeface="Open Sans"/>
                <a:ea typeface="Open Sans"/>
                <a:cs typeface="Open Sans"/>
              </a:rPr>
              <a:t>Findrätsel</a:t>
            </a:r>
            <a:endParaRPr lang="de-DE" sz="2000" dirty="0">
              <a:solidFill>
                <a:srgbClr val="000000"/>
              </a:solidFill>
              <a:latin typeface="Open Sans"/>
              <a:ea typeface="Open Sans"/>
              <a:cs typeface="Open Sans"/>
            </a:endParaRPr>
          </a:p>
        </p:txBody>
      </p:sp>
      <p:grpSp>
        <p:nvGrpSpPr>
          <p:cNvPr id="10" name="Gruppieren 9">
            <a:extLst>
              <a:ext uri="{FF2B5EF4-FFF2-40B4-BE49-F238E27FC236}">
                <a16:creationId xmlns:a16="http://schemas.microsoft.com/office/drawing/2014/main" id="{28CF22E4-A1E9-41DE-9A85-163C3C0F902B}"/>
              </a:ext>
            </a:extLst>
          </p:cNvPr>
          <p:cNvGrpSpPr/>
          <p:nvPr/>
        </p:nvGrpSpPr>
        <p:grpSpPr>
          <a:xfrm>
            <a:off x="16038471" y="903392"/>
            <a:ext cx="1609413" cy="985938"/>
            <a:chOff x="6901543" y="5152159"/>
            <a:chExt cx="4484916" cy="2747493"/>
          </a:xfrm>
        </p:grpSpPr>
        <p:pic>
          <p:nvPicPr>
            <p:cNvPr id="12" name="Picture 5">
              <a:extLst>
                <a:ext uri="{FF2B5EF4-FFF2-40B4-BE49-F238E27FC236}">
                  <a16:creationId xmlns:a16="http://schemas.microsoft.com/office/drawing/2014/main" id="{C88F931E-F72B-4890-B3A5-5A8F4751307F}"/>
                </a:ext>
              </a:extLst>
            </p:cNvPr>
            <p:cNvPicPr>
              <a:picLocks noChangeAspect="1"/>
            </p:cNvPicPr>
            <p:nvPr/>
          </p:nvPicPr>
          <p:blipFill>
            <a:blip r:embed="rId4"/>
            <a:stretch>
              <a:fillRect/>
            </a:stretch>
          </p:blipFill>
          <p:spPr>
            <a:xfrm>
              <a:off x="7767204" y="5152159"/>
              <a:ext cx="2743200" cy="2747493"/>
            </a:xfrm>
            <a:prstGeom prst="rect">
              <a:avLst/>
            </a:prstGeom>
          </p:spPr>
        </p:pic>
        <p:pic>
          <p:nvPicPr>
            <p:cNvPr id="13" name="Picture 1">
              <a:extLst>
                <a:ext uri="{FF2B5EF4-FFF2-40B4-BE49-F238E27FC236}">
                  <a16:creationId xmlns:a16="http://schemas.microsoft.com/office/drawing/2014/main" id="{A9E15455-BFAA-498C-9631-DF51EEB52D90}"/>
                </a:ext>
              </a:extLst>
            </p:cNvPr>
            <p:cNvPicPr>
              <a:picLocks noChangeAspect="1"/>
            </p:cNvPicPr>
            <p:nvPr/>
          </p:nvPicPr>
          <p:blipFill>
            <a:blip r:embed="rId5"/>
            <a:stretch>
              <a:fillRect/>
            </a:stretch>
          </p:blipFill>
          <p:spPr>
            <a:xfrm>
              <a:off x="10510157" y="7549242"/>
              <a:ext cx="876302" cy="332016"/>
            </a:xfrm>
            <a:prstGeom prst="rect">
              <a:avLst/>
            </a:prstGeom>
          </p:spPr>
        </p:pic>
        <p:pic>
          <p:nvPicPr>
            <p:cNvPr id="14" name="Picture 6">
              <a:extLst>
                <a:ext uri="{FF2B5EF4-FFF2-40B4-BE49-F238E27FC236}">
                  <a16:creationId xmlns:a16="http://schemas.microsoft.com/office/drawing/2014/main" id="{3247A446-DED6-4DB5-A5FE-6B31BBAEA74D}"/>
                </a:ext>
              </a:extLst>
            </p:cNvPr>
            <p:cNvPicPr>
              <a:picLocks noChangeAspect="1"/>
            </p:cNvPicPr>
            <p:nvPr/>
          </p:nvPicPr>
          <p:blipFill>
            <a:blip r:embed="rId5"/>
            <a:stretch>
              <a:fillRect/>
            </a:stretch>
          </p:blipFill>
          <p:spPr>
            <a:xfrm>
              <a:off x="6901543" y="5589813"/>
              <a:ext cx="876302" cy="332016"/>
            </a:xfrm>
            <a:prstGeom prst="rect">
              <a:avLst/>
            </a:prstGeom>
          </p:spPr>
        </p:pic>
      </p:grpSp>
      <p:sp>
        <p:nvSpPr>
          <p:cNvPr id="15" name="TextBox 3">
            <a:extLst>
              <a:ext uri="{FF2B5EF4-FFF2-40B4-BE49-F238E27FC236}">
                <a16:creationId xmlns:a16="http://schemas.microsoft.com/office/drawing/2014/main" id="{64A7E49C-2E16-4CA9-A0DD-E94268A0809A}"/>
              </a:ext>
            </a:extLst>
          </p:cNvPr>
          <p:cNvSpPr txBox="1"/>
          <p:nvPr/>
        </p:nvSpPr>
        <p:spPr>
          <a:xfrm>
            <a:off x="8615628" y="4751498"/>
            <a:ext cx="9032256" cy="2944396"/>
          </a:xfrm>
          <a:prstGeom prst="rect">
            <a:avLst/>
          </a:prstGeom>
        </p:spPr>
        <p:txBody>
          <a:bodyPr wrap="square" lIns="0" tIns="0" rIns="0" bIns="0" rtlCol="0" anchor="t">
            <a:spAutoFit/>
          </a:bodyPr>
          <a:lstStyle/>
          <a:p>
            <a:pPr>
              <a:spcAft>
                <a:spcPts val="1000"/>
              </a:spcAft>
            </a:pPr>
            <a:r>
              <a:rPr lang="de-DE" b="1" dirty="0">
                <a:effectLst/>
                <a:latin typeface="Open Sans" panose="020B0606030504020204" pitchFamily="34" charset="0"/>
                <a:ea typeface="Open Sans" panose="020B0606030504020204" pitchFamily="34" charset="0"/>
                <a:cs typeface="Open Sans" panose="020B0606030504020204" pitchFamily="34" charset="0"/>
              </a:rPr>
              <a:t>Variationen &amp; Schwierigkeit erhöhen/reduzieren:</a:t>
            </a:r>
            <a:endParaRPr lang="de-DE" dirty="0">
              <a:effectLst/>
              <a:latin typeface="Open Sans" panose="020B0606030504020204" pitchFamily="34" charset="0"/>
              <a:ea typeface="Open Sans" panose="020B0606030504020204" pitchFamily="34" charset="0"/>
              <a:cs typeface="Open Sans" panose="020B0606030504020204" pitchFamily="34" charset="0"/>
            </a:endParaRPr>
          </a:p>
          <a:p>
            <a:pPr marL="342900" lvl="0" indent="-342900">
              <a:spcBef>
                <a:spcPts val="1200"/>
              </a:spcBef>
              <a:spcAft>
                <a:spcPts val="1200"/>
              </a:spcAft>
              <a:buFont typeface="Symbol" panose="05050102010706020507" pitchFamily="18" charset="2"/>
              <a:buChar char=""/>
            </a:pPr>
            <a:r>
              <a:rPr lang="de-DE" b="1" dirty="0">
                <a:effectLst/>
                <a:latin typeface="Open Sans" panose="020B0606030504020204" pitchFamily="34" charset="0"/>
                <a:ea typeface="Open Sans" panose="020B0606030504020204" pitchFamily="34" charset="0"/>
                <a:cs typeface="Open Sans" panose="020B0606030504020204" pitchFamily="34" charset="0"/>
              </a:rPr>
              <a:t>Leichter:</a:t>
            </a:r>
            <a:r>
              <a:rPr lang="de-DE" dirty="0">
                <a:effectLst/>
                <a:latin typeface="Open Sans" panose="020B0606030504020204" pitchFamily="34" charset="0"/>
                <a:ea typeface="Open Sans" panose="020B0606030504020204" pitchFamily="34" charset="0"/>
                <a:cs typeface="Open Sans" panose="020B0606030504020204" pitchFamily="34" charset="0"/>
              </a:rPr>
              <a:t> Einfachere Verschlüsselungsmethoden verwenden (z. B. Buchstaben ersetzen mit A=1, B=2).</a:t>
            </a:r>
          </a:p>
          <a:p>
            <a:pPr marL="342900" lvl="0" indent="-342900">
              <a:spcBef>
                <a:spcPts val="1200"/>
              </a:spcBef>
              <a:spcAft>
                <a:spcPts val="1200"/>
              </a:spcAft>
              <a:buFont typeface="Symbol" panose="05050102010706020507" pitchFamily="18" charset="2"/>
              <a:buChar char=""/>
            </a:pPr>
            <a:r>
              <a:rPr lang="de-DE" b="1" dirty="0">
                <a:effectLst/>
                <a:latin typeface="Open Sans" panose="020B0606030504020204" pitchFamily="34" charset="0"/>
                <a:ea typeface="Open Sans" panose="020B0606030504020204" pitchFamily="34" charset="0"/>
                <a:cs typeface="Open Sans" panose="020B0606030504020204" pitchFamily="34" charset="0"/>
              </a:rPr>
              <a:t>Schwieriger:</a:t>
            </a:r>
            <a:r>
              <a:rPr lang="de-DE" dirty="0">
                <a:effectLst/>
                <a:latin typeface="Open Sans" panose="020B0606030504020204" pitchFamily="34" charset="0"/>
                <a:ea typeface="Open Sans" panose="020B0606030504020204" pitchFamily="34" charset="0"/>
                <a:cs typeface="Open Sans" panose="020B0606030504020204" pitchFamily="34" charset="0"/>
              </a:rPr>
              <a:t> Kombination mehrerer Verschlüsselungstechniken oder Nutzung eines unbekannten Schlüssels.</a:t>
            </a:r>
          </a:p>
          <a:p>
            <a:pPr marL="342900" lvl="0" indent="-342900">
              <a:spcBef>
                <a:spcPts val="1200"/>
              </a:spcBef>
              <a:spcAft>
                <a:spcPts val="1200"/>
              </a:spcAft>
              <a:buFont typeface="Symbol" panose="05050102010706020507" pitchFamily="18" charset="2"/>
              <a:buChar char=""/>
            </a:pPr>
            <a:r>
              <a:rPr lang="de-DE" b="1" dirty="0">
                <a:effectLst/>
                <a:latin typeface="Open Sans" panose="020B0606030504020204" pitchFamily="34" charset="0"/>
                <a:ea typeface="Open Sans" panose="020B0606030504020204" pitchFamily="34" charset="0"/>
                <a:cs typeface="Open Sans" panose="020B0606030504020204" pitchFamily="34" charset="0"/>
              </a:rPr>
              <a:t>Alternative Variante:</a:t>
            </a:r>
            <a:r>
              <a:rPr lang="de-DE" dirty="0">
                <a:effectLst/>
                <a:latin typeface="Open Sans" panose="020B0606030504020204" pitchFamily="34" charset="0"/>
                <a:ea typeface="Open Sans" panose="020B0606030504020204" pitchFamily="34" charset="0"/>
                <a:cs typeface="Open Sans" panose="020B0606030504020204" pitchFamily="34" charset="0"/>
              </a:rPr>
              <a:t> Der Code führt nicht direkt zur Lösung, sondern muss in Kombination mit einem physischen Objekt entschlüsselt werden.</a:t>
            </a:r>
          </a:p>
        </p:txBody>
      </p:sp>
      <p:sp>
        <p:nvSpPr>
          <p:cNvPr id="16" name="TextBox 3">
            <a:extLst>
              <a:ext uri="{FF2B5EF4-FFF2-40B4-BE49-F238E27FC236}">
                <a16:creationId xmlns:a16="http://schemas.microsoft.com/office/drawing/2014/main" id="{B2FFD33F-8524-4A7F-A657-8353D7CF87E6}"/>
              </a:ext>
            </a:extLst>
          </p:cNvPr>
          <p:cNvSpPr txBox="1"/>
          <p:nvPr/>
        </p:nvSpPr>
        <p:spPr>
          <a:xfrm>
            <a:off x="8615628" y="7825081"/>
            <a:ext cx="9032256" cy="2121093"/>
          </a:xfrm>
          <a:prstGeom prst="rect">
            <a:avLst/>
          </a:prstGeom>
        </p:spPr>
        <p:txBody>
          <a:bodyPr wrap="square" lIns="0" tIns="0" rIns="0" bIns="0" rtlCol="0" anchor="t">
            <a:spAutoFit/>
          </a:bodyPr>
          <a:lstStyle/>
          <a:p>
            <a:pPr>
              <a:spcAft>
                <a:spcPts val="1000"/>
              </a:spcAft>
            </a:pPr>
            <a:r>
              <a:rPr lang="de-DE" b="1" kern="900" dirty="0">
                <a:effectLst/>
                <a:latin typeface="Open Sans" panose="020B0606030504020204" pitchFamily="34" charset="0"/>
                <a:ea typeface="Open Sans" panose="020B0606030504020204" pitchFamily="34" charset="0"/>
                <a:cs typeface="Open Sans" panose="020B0606030504020204" pitchFamily="34" charset="0"/>
              </a:rPr>
              <a:t>Notfall-Tipps für Spielleiter:</a:t>
            </a:r>
            <a:endParaRPr lang="de-DE" kern="900" dirty="0">
              <a:effectLst/>
              <a:latin typeface="Open Sans" panose="020B0606030504020204" pitchFamily="34" charset="0"/>
              <a:ea typeface="Open Sans" panose="020B0606030504020204" pitchFamily="34" charset="0"/>
              <a:cs typeface="Open Sans" panose="020B0606030504020204" pitchFamily="34" charset="0"/>
            </a:endParaRPr>
          </a:p>
          <a:p>
            <a:pPr marL="342900" lvl="0" indent="-342900">
              <a:lnSpc>
                <a:spcPct val="115000"/>
              </a:lnSpc>
              <a:spcBef>
                <a:spcPts val="1200"/>
              </a:spcBef>
              <a:spcAft>
                <a:spcPts val="1200"/>
              </a:spcAft>
              <a:buFont typeface="Symbol" panose="05050102010706020507" pitchFamily="18" charset="2"/>
              <a:buChar char=""/>
            </a:pPr>
            <a:r>
              <a:rPr lang="de-DE" dirty="0">
                <a:effectLst/>
                <a:latin typeface="Open Sans" panose="020B0606030504020204" pitchFamily="34" charset="0"/>
                <a:ea typeface="Open Sans" panose="020B0606030504020204" pitchFamily="34" charset="0"/>
                <a:cs typeface="Open Sans" panose="020B0606030504020204" pitchFamily="34" charset="0"/>
              </a:rPr>
              <a:t>Falls die Spieler nicht weiterkommen, kann ein Hinweis auf die Art der Verschlüsselung helfen (z. B. „Diese Technik wurde im alten Rom verwendet…“).</a:t>
            </a:r>
          </a:p>
          <a:p>
            <a:pPr marL="342900" lvl="0" indent="-342900">
              <a:lnSpc>
                <a:spcPct val="115000"/>
              </a:lnSpc>
              <a:spcBef>
                <a:spcPts val="1200"/>
              </a:spcBef>
              <a:spcAft>
                <a:spcPts val="1200"/>
              </a:spcAft>
              <a:buFont typeface="Symbol" panose="05050102010706020507" pitchFamily="18" charset="2"/>
              <a:buChar char=""/>
            </a:pPr>
            <a:r>
              <a:rPr lang="de-DE" dirty="0">
                <a:effectLst/>
                <a:latin typeface="Open Sans" panose="020B0606030504020204" pitchFamily="34" charset="0"/>
                <a:ea typeface="Open Sans" panose="020B0606030504020204" pitchFamily="34" charset="0"/>
                <a:cs typeface="Open Sans" panose="020B0606030504020204" pitchFamily="34" charset="0"/>
              </a:rPr>
              <a:t>Eine Teilentschlüsselung oder das Zeigen eines bereits entschlüsselten Wortteils kann die Lösung anstoßen.</a:t>
            </a:r>
          </a:p>
        </p:txBody>
      </p:sp>
    </p:spTree>
    <p:extLst>
      <p:ext uri="{BB962C8B-B14F-4D97-AF65-F5344CB8AC3E}">
        <p14:creationId xmlns:p14="http://schemas.microsoft.com/office/powerpoint/2010/main" val="310822186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FF5005">
            <a:alpha val="95000"/>
          </a:srgbClr>
        </a:solidFill>
        <a:effectLst/>
      </p:bgPr>
    </p:bg>
    <p:spTree>
      <p:nvGrpSpPr>
        <p:cNvPr id="1" name=""/>
        <p:cNvGrpSpPr/>
        <p:nvPr/>
      </p:nvGrpSpPr>
      <p:grpSpPr>
        <a:xfrm>
          <a:off x="0" y="0"/>
          <a:ext cx="0" cy="0"/>
          <a:chOff x="0" y="0"/>
          <a:chExt cx="0" cy="0"/>
        </a:xfrm>
      </p:grpSpPr>
      <p:sp>
        <p:nvSpPr>
          <p:cNvPr id="2" name="TextBox 2"/>
          <p:cNvSpPr txBox="1"/>
          <p:nvPr/>
        </p:nvSpPr>
        <p:spPr>
          <a:xfrm>
            <a:off x="16139450" y="280879"/>
            <a:ext cx="2103607" cy="502920"/>
          </a:xfrm>
          <a:prstGeom prst="rect">
            <a:avLst/>
          </a:prstGeom>
        </p:spPr>
        <p:txBody>
          <a:bodyPr lIns="0" tIns="0" rIns="0" bIns="0" rtlCol="0" anchor="t">
            <a:spAutoFit/>
          </a:bodyPr>
          <a:lstStyle/>
          <a:p>
            <a:pPr algn="l">
              <a:lnSpc>
                <a:spcPts val="3960"/>
              </a:lnSpc>
            </a:pPr>
            <a:r>
              <a:rPr lang="en-US" sz="3600" spc="179">
                <a:solidFill>
                  <a:srgbClr val="000000"/>
                </a:solidFill>
                <a:latin typeface="Open Sans"/>
                <a:ea typeface="Open Sans"/>
                <a:cs typeface="Open Sans"/>
                <a:sym typeface="Open Sans"/>
              </a:rPr>
              <a:t>SCHWER</a:t>
            </a:r>
          </a:p>
        </p:txBody>
      </p:sp>
      <p:sp>
        <p:nvSpPr>
          <p:cNvPr id="3" name="TextBox 3"/>
          <p:cNvSpPr txBox="1"/>
          <p:nvPr/>
        </p:nvSpPr>
        <p:spPr>
          <a:xfrm>
            <a:off x="3260390" y="4083049"/>
            <a:ext cx="11767219" cy="1060451"/>
          </a:xfrm>
          <a:prstGeom prst="rect">
            <a:avLst/>
          </a:prstGeom>
        </p:spPr>
        <p:txBody>
          <a:bodyPr lIns="0" tIns="0" rIns="0" bIns="0" rtlCol="0" anchor="t">
            <a:spAutoFit/>
          </a:bodyPr>
          <a:lstStyle/>
          <a:p>
            <a:pPr algn="l">
              <a:lnSpc>
                <a:spcPts val="8000"/>
              </a:lnSpc>
            </a:pPr>
            <a:r>
              <a:rPr lang="en-US" sz="8000">
                <a:solidFill>
                  <a:srgbClr val="000000"/>
                </a:solidFill>
                <a:latin typeface="Open Sans"/>
                <a:ea typeface="Open Sans"/>
                <a:cs typeface="Open Sans"/>
                <a:sym typeface="Open Sans"/>
              </a:rPr>
              <a:t>SUCH- UND FINDRÄTSEL</a:t>
            </a:r>
          </a:p>
        </p:txBody>
      </p:sp>
      <p:grpSp>
        <p:nvGrpSpPr>
          <p:cNvPr id="4" name="Gruppieren 3">
            <a:extLst>
              <a:ext uri="{FF2B5EF4-FFF2-40B4-BE49-F238E27FC236}">
                <a16:creationId xmlns:a16="http://schemas.microsoft.com/office/drawing/2014/main" id="{38C8BA49-8B40-4469-A154-CEB4B0647A67}"/>
              </a:ext>
            </a:extLst>
          </p:cNvPr>
          <p:cNvGrpSpPr/>
          <p:nvPr/>
        </p:nvGrpSpPr>
        <p:grpSpPr>
          <a:xfrm>
            <a:off x="7154761" y="5556722"/>
            <a:ext cx="3592955" cy="2201071"/>
            <a:chOff x="6901543" y="5152159"/>
            <a:chExt cx="4484916" cy="2747493"/>
          </a:xfrm>
        </p:grpSpPr>
        <p:pic>
          <p:nvPicPr>
            <p:cNvPr id="5" name="Picture 5">
              <a:extLst>
                <a:ext uri="{FF2B5EF4-FFF2-40B4-BE49-F238E27FC236}">
                  <a16:creationId xmlns:a16="http://schemas.microsoft.com/office/drawing/2014/main" id="{39510A79-127C-4932-B542-3173E4EE023B}"/>
                </a:ext>
              </a:extLst>
            </p:cNvPr>
            <p:cNvPicPr>
              <a:picLocks noChangeAspect="1"/>
            </p:cNvPicPr>
            <p:nvPr/>
          </p:nvPicPr>
          <p:blipFill>
            <a:blip r:embed="rId2"/>
            <a:stretch>
              <a:fillRect/>
            </a:stretch>
          </p:blipFill>
          <p:spPr>
            <a:xfrm>
              <a:off x="7767204" y="5152159"/>
              <a:ext cx="2743200" cy="2747493"/>
            </a:xfrm>
            <a:prstGeom prst="rect">
              <a:avLst/>
            </a:prstGeom>
          </p:spPr>
        </p:pic>
        <p:pic>
          <p:nvPicPr>
            <p:cNvPr id="6" name="Picture 1">
              <a:extLst>
                <a:ext uri="{FF2B5EF4-FFF2-40B4-BE49-F238E27FC236}">
                  <a16:creationId xmlns:a16="http://schemas.microsoft.com/office/drawing/2014/main" id="{429C7C35-9309-4439-9B56-F954099B2C57}"/>
                </a:ext>
              </a:extLst>
            </p:cNvPr>
            <p:cNvPicPr>
              <a:picLocks noChangeAspect="1"/>
            </p:cNvPicPr>
            <p:nvPr/>
          </p:nvPicPr>
          <p:blipFill>
            <a:blip r:embed="rId3"/>
            <a:stretch>
              <a:fillRect/>
            </a:stretch>
          </p:blipFill>
          <p:spPr>
            <a:xfrm>
              <a:off x="10510157" y="7549242"/>
              <a:ext cx="876302" cy="332016"/>
            </a:xfrm>
            <a:prstGeom prst="rect">
              <a:avLst/>
            </a:prstGeom>
          </p:spPr>
        </p:pic>
        <p:pic>
          <p:nvPicPr>
            <p:cNvPr id="7" name="Picture 6">
              <a:extLst>
                <a:ext uri="{FF2B5EF4-FFF2-40B4-BE49-F238E27FC236}">
                  <a16:creationId xmlns:a16="http://schemas.microsoft.com/office/drawing/2014/main" id="{4E668AC0-B85B-4B6E-8974-3CA435CEC9EB}"/>
                </a:ext>
              </a:extLst>
            </p:cNvPr>
            <p:cNvPicPr>
              <a:picLocks noChangeAspect="1"/>
            </p:cNvPicPr>
            <p:nvPr/>
          </p:nvPicPr>
          <p:blipFill>
            <a:blip r:embed="rId3"/>
            <a:stretch>
              <a:fillRect/>
            </a:stretch>
          </p:blipFill>
          <p:spPr>
            <a:xfrm>
              <a:off x="6901543" y="5589813"/>
              <a:ext cx="876302" cy="332016"/>
            </a:xfrm>
            <a:prstGeom prst="rect">
              <a:avLst/>
            </a:prstGeom>
          </p:spPr>
        </p:pic>
      </p:grpSp>
    </p:spTree>
    <p:extLst>
      <p:ext uri="{BB962C8B-B14F-4D97-AF65-F5344CB8AC3E}">
        <p14:creationId xmlns:p14="http://schemas.microsoft.com/office/powerpoint/2010/main" val="353602046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6219785C-CBB9-D2EB-8F1C-71BE5E7001B1}"/>
              </a:ext>
            </a:extLst>
          </p:cNvPr>
          <p:cNvSpPr/>
          <p:nvPr/>
        </p:nvSpPr>
        <p:spPr>
          <a:xfrm>
            <a:off x="0" y="3590"/>
            <a:ext cx="18284419" cy="2110841"/>
          </a:xfrm>
          <a:prstGeom prst="rect">
            <a:avLst/>
          </a:prstGeom>
          <a:solidFill>
            <a:srgbClr val="FF500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2"/>
          <p:cNvSpPr txBox="1"/>
          <p:nvPr/>
        </p:nvSpPr>
        <p:spPr>
          <a:xfrm>
            <a:off x="580525" y="821899"/>
            <a:ext cx="14120213" cy="829201"/>
          </a:xfrm>
          <a:prstGeom prst="rect">
            <a:avLst/>
          </a:prstGeom>
        </p:spPr>
        <p:txBody>
          <a:bodyPr wrap="square" lIns="0" tIns="0" rIns="0" bIns="0" rtlCol="0" anchor="t">
            <a:spAutoFit/>
          </a:bodyPr>
          <a:lstStyle/>
          <a:p>
            <a:pPr>
              <a:lnSpc>
                <a:spcPct val="115000"/>
              </a:lnSpc>
              <a:spcAft>
                <a:spcPts val="1000"/>
              </a:spcAft>
            </a:pPr>
            <a:r>
              <a:rPr lang="de-DE" sz="5000" spc="250" dirty="0">
                <a:solidFill>
                  <a:srgbClr val="000000"/>
                </a:solidFill>
                <a:latin typeface="Open Sans"/>
                <a:ea typeface="Open Sans"/>
                <a:cs typeface="Open Sans"/>
              </a:rPr>
              <a:t>KOMBINATIONSRÄTSEL</a:t>
            </a:r>
          </a:p>
        </p:txBody>
      </p:sp>
      <p:sp>
        <p:nvSpPr>
          <p:cNvPr id="3" name="TextBox 3"/>
          <p:cNvSpPr txBox="1"/>
          <p:nvPr/>
        </p:nvSpPr>
        <p:spPr>
          <a:xfrm>
            <a:off x="705598" y="5399094"/>
            <a:ext cx="6731648" cy="3899529"/>
          </a:xfrm>
          <a:prstGeom prst="rect">
            <a:avLst/>
          </a:prstGeom>
        </p:spPr>
        <p:txBody>
          <a:bodyPr wrap="square" lIns="0" tIns="0" rIns="0" bIns="0" rtlCol="0" anchor="t">
            <a:spAutoFit/>
          </a:bodyPr>
          <a:lstStyle/>
          <a:p>
            <a:pPr>
              <a:lnSpc>
                <a:spcPct val="150000"/>
              </a:lnSpc>
            </a:pPr>
            <a:r>
              <a:rPr lang="en-US" b="1"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Beispiele</a:t>
            </a:r>
            <a:r>
              <a:rPr lang="en-US"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 </a:t>
            </a:r>
          </a:p>
          <a:p>
            <a:pPr marL="742950" lvl="1" indent="-285750">
              <a:lnSpc>
                <a:spcPct val="115000"/>
              </a:lnSpc>
              <a:buFont typeface="+mj-lt"/>
              <a:buAutoNum type="arabicPeriod"/>
            </a:pPr>
            <a:r>
              <a:rPr lang="de-DE" sz="1800" dirty="0">
                <a:effectLst/>
                <a:latin typeface="Open Sans" panose="020B0606030504020204" pitchFamily="34" charset="0"/>
                <a:ea typeface="Open Sans" panose="020B0606030504020204" pitchFamily="34" charset="0"/>
                <a:cs typeface="Open Sans" panose="020B0606030504020204" pitchFamily="34" charset="0"/>
              </a:rPr>
              <a:t>Ein Tagebuch gibt Hinweise, welche Bücher aus einem Regal gezogen werden müssen, um eine Tür zu öffnen.</a:t>
            </a:r>
          </a:p>
          <a:p>
            <a:pPr marL="742950" lvl="1" indent="-285750">
              <a:lnSpc>
                <a:spcPct val="115000"/>
              </a:lnSpc>
              <a:buFont typeface="+mj-lt"/>
              <a:buAutoNum type="arabicPeriod"/>
            </a:pPr>
            <a:r>
              <a:rPr lang="de-DE" sz="1800" dirty="0">
                <a:effectLst/>
                <a:latin typeface="Open Sans" panose="020B0606030504020204" pitchFamily="34" charset="0"/>
                <a:ea typeface="Open Sans" panose="020B0606030504020204" pitchFamily="34" charset="0"/>
                <a:cs typeface="Open Sans" panose="020B0606030504020204" pitchFamily="34" charset="0"/>
              </a:rPr>
              <a:t>Ein Tagebuch enthält verschlüsselte Hinweise, die mit Objekten im Raum übereinstimmen.</a:t>
            </a:r>
          </a:p>
          <a:p>
            <a:pPr marL="742950" lvl="1" indent="-285750">
              <a:lnSpc>
                <a:spcPct val="115000"/>
              </a:lnSpc>
              <a:buFont typeface="+mj-lt"/>
              <a:buAutoNum type="arabicPeriod"/>
            </a:pPr>
            <a:r>
              <a:rPr lang="de-DE" sz="1800" dirty="0">
                <a:effectLst/>
                <a:latin typeface="Open Sans" panose="020B0606030504020204" pitchFamily="34" charset="0"/>
                <a:ea typeface="Open Sans" panose="020B0606030504020204" pitchFamily="34" charset="0"/>
                <a:cs typeface="Open Sans" panose="020B0606030504020204" pitchFamily="34" charset="0"/>
              </a:rPr>
              <a:t>Drei unterschiedliche Rätsel ergeben zusammen eine Zahl oder ein Wort.</a:t>
            </a:r>
          </a:p>
          <a:p>
            <a:pPr marL="742950" lvl="1" indent="-285750">
              <a:lnSpc>
                <a:spcPct val="115000"/>
              </a:lnSpc>
              <a:buFont typeface="+mj-lt"/>
              <a:buAutoNum type="arabicPeriod"/>
            </a:pPr>
            <a:r>
              <a:rPr lang="de-DE" sz="1800" dirty="0">
                <a:effectLst/>
                <a:latin typeface="Open Sans" panose="020B0606030504020204" pitchFamily="34" charset="0"/>
                <a:ea typeface="Open Sans" panose="020B0606030504020204" pitchFamily="34" charset="0"/>
                <a:cs typeface="Open Sans" panose="020B0606030504020204" pitchFamily="34" charset="0"/>
              </a:rPr>
              <a:t>Eine Schatzkarte im Raum zeigt, wie man Möbel verschieben muss, um eine Kiste zu finden. (bspw. Rollcontainer mit </a:t>
            </a:r>
            <a:r>
              <a:rPr lang="de-DE" sz="1800" dirty="0" err="1">
                <a:effectLst/>
                <a:latin typeface="Open Sans" panose="020B0606030504020204" pitchFamily="34" charset="0"/>
                <a:ea typeface="Open Sans" panose="020B0606030504020204" pitchFamily="34" charset="0"/>
                <a:cs typeface="Open Sans" panose="020B0606030504020204" pitchFamily="34" charset="0"/>
              </a:rPr>
              <a:t>Bildtteilen</a:t>
            </a:r>
            <a:r>
              <a:rPr lang="de-DE" sz="1800" dirty="0">
                <a:effectLst/>
                <a:latin typeface="Open Sans" panose="020B0606030504020204" pitchFamily="34" charset="0"/>
                <a:ea typeface="Open Sans" panose="020B0606030504020204" pitchFamily="34" charset="0"/>
                <a:cs typeface="Open Sans" panose="020B0606030504020204" pitchFamily="34" charset="0"/>
              </a:rPr>
              <a:t> (puzzeln).</a:t>
            </a:r>
          </a:p>
          <a:p>
            <a:pPr marL="742950" lvl="1" indent="-285750">
              <a:lnSpc>
                <a:spcPct val="115000"/>
              </a:lnSpc>
              <a:spcAft>
                <a:spcPts val="1000"/>
              </a:spcAft>
              <a:buFont typeface="+mj-lt"/>
              <a:buAutoNum type="arabicPeriod"/>
            </a:pPr>
            <a:r>
              <a:rPr lang="de-DE" sz="1800" dirty="0">
                <a:effectLst/>
                <a:latin typeface="Open Sans" panose="020B0606030504020204" pitchFamily="34" charset="0"/>
                <a:ea typeface="Open Sans" panose="020B0606030504020204" pitchFamily="34" charset="0"/>
                <a:cs typeface="Open Sans" panose="020B0606030504020204" pitchFamily="34" charset="0"/>
              </a:rPr>
              <a:t>Ein Hinweis deutet auf einen QR-Code, der erst sichtbar wird, wenn ein Spiegel richtig positioniert wird.</a:t>
            </a:r>
          </a:p>
        </p:txBody>
      </p:sp>
      <p:sp>
        <p:nvSpPr>
          <p:cNvPr id="4" name="TextBox 4"/>
          <p:cNvSpPr txBox="1"/>
          <p:nvPr/>
        </p:nvSpPr>
        <p:spPr>
          <a:xfrm>
            <a:off x="15643274" y="280879"/>
            <a:ext cx="2599783" cy="512961"/>
          </a:xfrm>
          <a:prstGeom prst="rect">
            <a:avLst/>
          </a:prstGeom>
        </p:spPr>
        <p:txBody>
          <a:bodyPr wrap="square" lIns="0" tIns="0" rIns="0" bIns="0" rtlCol="0" anchor="t">
            <a:spAutoFit/>
          </a:bodyPr>
          <a:lstStyle/>
          <a:p>
            <a:pPr algn="l">
              <a:lnSpc>
                <a:spcPts val="3960"/>
              </a:lnSpc>
            </a:pPr>
            <a:r>
              <a:rPr lang="en-US" sz="3600" spc="179" dirty="0">
                <a:solidFill>
                  <a:srgbClr val="000000"/>
                </a:solidFill>
                <a:latin typeface="Open Sans"/>
                <a:ea typeface="Open Sans"/>
                <a:cs typeface="Open Sans"/>
                <a:sym typeface="Open Sans"/>
              </a:rPr>
              <a:t>SCHWER</a:t>
            </a:r>
          </a:p>
        </p:txBody>
      </p:sp>
      <p:sp>
        <p:nvSpPr>
          <p:cNvPr id="5" name="TextBox 5"/>
          <p:cNvSpPr txBox="1"/>
          <p:nvPr/>
        </p:nvSpPr>
        <p:spPr>
          <a:xfrm>
            <a:off x="8615629" y="2191979"/>
            <a:ext cx="9032255" cy="2448747"/>
          </a:xfrm>
          <a:custGeom>
            <a:avLst/>
            <a:gdLst>
              <a:gd name="connsiteX0" fmla="*/ 0 w 9032255"/>
              <a:gd name="connsiteY0" fmla="*/ 0 h 2448747"/>
              <a:gd name="connsiteX1" fmla="*/ 9032255 w 9032255"/>
              <a:gd name="connsiteY1" fmla="*/ 0 h 2448747"/>
              <a:gd name="connsiteX2" fmla="*/ 9032255 w 9032255"/>
              <a:gd name="connsiteY2" fmla="*/ 2448747 h 2448747"/>
              <a:gd name="connsiteX3" fmla="*/ 0 w 9032255"/>
              <a:gd name="connsiteY3" fmla="*/ 2448747 h 2448747"/>
              <a:gd name="connsiteX4" fmla="*/ 0 w 9032255"/>
              <a:gd name="connsiteY4" fmla="*/ 0 h 24487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32255" h="2448747" extrusionOk="0">
                <a:moveTo>
                  <a:pt x="0" y="0"/>
                </a:moveTo>
                <a:cubicBezTo>
                  <a:pt x="1232115" y="118645"/>
                  <a:pt x="5707988" y="116012"/>
                  <a:pt x="9032255" y="0"/>
                </a:cubicBezTo>
                <a:cubicBezTo>
                  <a:pt x="8899373" y="919926"/>
                  <a:pt x="9117206" y="2062070"/>
                  <a:pt x="9032255" y="2448747"/>
                </a:cubicBezTo>
                <a:cubicBezTo>
                  <a:pt x="5044536" y="2583347"/>
                  <a:pt x="2071624" y="2291551"/>
                  <a:pt x="0" y="2448747"/>
                </a:cubicBezTo>
                <a:cubicBezTo>
                  <a:pt x="-20187" y="1488078"/>
                  <a:pt x="-152480" y="932502"/>
                  <a:pt x="0" y="0"/>
                </a:cubicBezTo>
                <a:close/>
              </a:path>
            </a:pathLst>
          </a:custGeom>
          <a:noFill/>
          <a:ln w="53975">
            <a:solidFill>
              <a:srgbClr val="FF5005"/>
            </a:solidFill>
            <a:extLst>
              <a:ext uri="{C807C97D-BFC1-408E-A445-0C87EB9F89A2}">
                <ask:lineSketchStyleProps xmlns:ask="http://schemas.microsoft.com/office/drawing/2018/sketchyshapes" sd="1219033472">
                  <a:prstGeom prst="rect">
                    <a:avLst/>
                  </a:prstGeom>
                  <ask:type>
                    <ask:lineSketchCurved/>
                  </ask:type>
                </ask:lineSketchStyleProps>
              </a:ext>
            </a:extLst>
          </a:ln>
        </p:spPr>
        <p:txBody>
          <a:bodyPr wrap="square" lIns="0" tIns="0" rIns="0" bIns="0" rtlCol="0" anchor="t">
            <a:spAutoFit/>
          </a:bodyPr>
          <a:lstStyle/>
          <a:p>
            <a:pPr algn="just">
              <a:lnSpc>
                <a:spcPct val="150000"/>
              </a:lnSpc>
              <a:spcBef>
                <a:spcPct val="0"/>
              </a:spcBef>
            </a:pPr>
            <a:r>
              <a:rPr lang="en-US" b="1"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Beschreibung</a:t>
            </a:r>
            <a:r>
              <a:rPr lang="en-US"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a:t>
            </a:r>
            <a:r>
              <a:rPr lang="en-US"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 </a:t>
            </a:r>
            <a:r>
              <a:rPr lang="de-DE" sz="1800" dirty="0">
                <a:effectLst/>
                <a:latin typeface="Open Sans" panose="020B0606030504020204" pitchFamily="34" charset="0"/>
                <a:ea typeface="Open Sans" panose="020B0606030504020204" pitchFamily="34" charset="0"/>
                <a:cs typeface="Open Sans" panose="020B0606030504020204" pitchFamily="34" charset="0"/>
              </a:rPr>
              <a:t>die Spieler müssen verschiedene Hinweise, Objekte und Informationen im Raum miteinander in Beziehung setzen. Einzelne Elemente ergeben erst in der Kombination mit anderen </a:t>
            </a:r>
            <a:r>
              <a:rPr lang="de-DE" sz="1800" dirty="0" err="1">
                <a:effectLst/>
                <a:latin typeface="Open Sans" panose="020B0606030504020204" pitchFamily="34" charset="0"/>
                <a:ea typeface="Open Sans" panose="020B0606030504020204" pitchFamily="34" charset="0"/>
                <a:cs typeface="Open Sans" panose="020B0606030504020204" pitchFamily="34" charset="0"/>
              </a:rPr>
              <a:t>Sinn:Dieses</a:t>
            </a:r>
            <a:r>
              <a:rPr lang="de-DE" sz="1800" dirty="0">
                <a:effectLst/>
                <a:latin typeface="Open Sans" panose="020B0606030504020204" pitchFamily="34" charset="0"/>
                <a:ea typeface="Open Sans" panose="020B0606030504020204" pitchFamily="34" charset="0"/>
                <a:cs typeface="Open Sans" panose="020B0606030504020204" pitchFamily="34" charset="0"/>
              </a:rPr>
              <a:t> Rätsel eignet sich besonders gut, um bereits gelöste Teilrätsel in einem größeren Zusammenhang aufzulösen oder um mehrere Hinweise aus dem Raum zu einem finalen Lösungsweg zu verweben.</a:t>
            </a:r>
            <a:endParaRPr lang="de-DE" dirty="0">
              <a:effectLst/>
              <a:latin typeface="Open Sans" panose="020B0606030504020204" pitchFamily="34" charset="0"/>
              <a:ea typeface="Open Sans" panose="020B0606030504020204" pitchFamily="34" charset="0"/>
              <a:cs typeface="Open Sans" panose="020B0606030504020204" pitchFamily="34" charset="0"/>
            </a:endParaRPr>
          </a:p>
        </p:txBody>
      </p:sp>
      <p:sp>
        <p:nvSpPr>
          <p:cNvPr id="6" name="Freeform 6"/>
          <p:cNvSpPr/>
          <p:nvPr/>
        </p:nvSpPr>
        <p:spPr>
          <a:xfrm>
            <a:off x="580525" y="2360933"/>
            <a:ext cx="6856721" cy="2782567"/>
          </a:xfrm>
          <a:custGeom>
            <a:avLst/>
            <a:gdLst/>
            <a:ahLst/>
            <a:cxnLst/>
            <a:rect l="l" t="t" r="r" b="b"/>
            <a:pathLst>
              <a:path w="6856721" h="4636857">
                <a:moveTo>
                  <a:pt x="0" y="0"/>
                </a:moveTo>
                <a:lnTo>
                  <a:pt x="6856720" y="0"/>
                </a:lnTo>
                <a:lnTo>
                  <a:pt x="6856720" y="4636858"/>
                </a:lnTo>
                <a:lnTo>
                  <a:pt x="0" y="463685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7" name="TextBox 7"/>
          <p:cNvSpPr txBox="1"/>
          <p:nvPr/>
        </p:nvSpPr>
        <p:spPr>
          <a:xfrm>
            <a:off x="902132" y="2616527"/>
            <a:ext cx="6059839" cy="2227085"/>
          </a:xfrm>
          <a:prstGeom prst="rect">
            <a:avLst/>
          </a:prstGeom>
        </p:spPr>
        <p:txBody>
          <a:bodyPr wrap="square" lIns="0" tIns="0" rIns="0" bIns="0" rtlCol="0" anchor="t">
            <a:spAutoFit/>
          </a:bodyPr>
          <a:lstStyle/>
          <a:p>
            <a:pPr marL="666750" lvl="1" indent="-342900">
              <a:lnSpc>
                <a:spcPts val="4500"/>
              </a:lnSpc>
              <a:buFont typeface="Arial" panose="020B0604020202020204" pitchFamily="34" charset="0"/>
              <a:buChar char="•"/>
            </a:pPr>
            <a:r>
              <a:rPr lang="en-US" sz="2000" b="1"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Bearbeitungszeit</a:t>
            </a:r>
            <a:r>
              <a:rPr lang="en-US" sz="2000"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a:t>
            </a:r>
            <a:r>
              <a:rPr lang="en-US" sz="20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 15+ </a:t>
            </a:r>
            <a:r>
              <a:rPr lang="en-US" sz="2000"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Minuten</a:t>
            </a:r>
            <a:endParaRPr lang="en-US" sz="20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endParaRPr>
          </a:p>
          <a:p>
            <a:pPr marL="800100" lvl="1" indent="-342900">
              <a:lnSpc>
                <a:spcPct val="115000"/>
              </a:lnSpc>
              <a:spcAft>
                <a:spcPts val="1000"/>
              </a:spcAft>
              <a:buFont typeface="Symbol" panose="05050102010706020507" pitchFamily="18" charset="2"/>
              <a:buChar char=""/>
            </a:pPr>
            <a:r>
              <a:rPr lang="en-US" sz="2000" b="1"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Objekte</a:t>
            </a:r>
            <a:r>
              <a:rPr lang="en-US" sz="2000"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a:t>
            </a:r>
            <a:r>
              <a:rPr lang="en-US" sz="20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 </a:t>
            </a:r>
            <a:r>
              <a:rPr lang="de-DE" sz="2000" dirty="0">
                <a:effectLst/>
                <a:latin typeface="Open Sans" panose="020B0606030504020204" pitchFamily="34" charset="0"/>
                <a:ea typeface="Open Sans" panose="020B0606030504020204" pitchFamily="34" charset="0"/>
                <a:cs typeface="Open Sans" panose="020B0606030504020204" pitchFamily="34" charset="0"/>
              </a:rPr>
              <a:t>abhängig von der Wahl der Teilrätsel und Objekte</a:t>
            </a:r>
          </a:p>
          <a:p>
            <a:pPr marL="800100" lvl="1" indent="-342900">
              <a:lnSpc>
                <a:spcPct val="115000"/>
              </a:lnSpc>
              <a:spcAft>
                <a:spcPts val="1000"/>
              </a:spcAft>
              <a:buFont typeface="Arial" panose="020B0604020202020204" pitchFamily="34" charset="0"/>
              <a:buChar char="•"/>
            </a:pPr>
            <a:r>
              <a:rPr lang="en-US" sz="2000"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Zi</a:t>
            </a:r>
            <a:r>
              <a:rPr lang="de-DE" sz="2000" b="1" dirty="0" err="1">
                <a:solidFill>
                  <a:srgbClr val="000000"/>
                </a:solidFill>
                <a:latin typeface="Open Sans" panose="020B0606030504020204" pitchFamily="34" charset="0"/>
                <a:ea typeface="Open Sans" panose="020B0606030504020204" pitchFamily="34" charset="0"/>
                <a:cs typeface="Open Sans" panose="020B0606030504020204" pitchFamily="34" charset="0"/>
              </a:rPr>
              <a:t>elgruppe</a:t>
            </a:r>
            <a:r>
              <a:rPr lang="de-DE" sz="2000" dirty="0">
                <a:solidFill>
                  <a:srgbClr val="000000"/>
                </a:solidFill>
                <a:latin typeface="Open Sans" panose="020B0606030504020204" pitchFamily="34" charset="0"/>
                <a:ea typeface="Open Sans" panose="020B0606030504020204" pitchFamily="34" charset="0"/>
                <a:cs typeface="Open Sans" panose="020B0606030504020204" pitchFamily="34" charset="0"/>
              </a:rPr>
              <a:t>: Jugendliche, Erwachsene</a:t>
            </a:r>
          </a:p>
          <a:p>
            <a:pPr marL="800100" lvl="1" indent="-342900">
              <a:lnSpc>
                <a:spcPct val="115000"/>
              </a:lnSpc>
              <a:spcAft>
                <a:spcPts val="1000"/>
              </a:spcAft>
              <a:buFont typeface="Arial" panose="020B0604020202020204" pitchFamily="34" charset="0"/>
              <a:buChar char="•"/>
            </a:pPr>
            <a:r>
              <a:rPr lang="de-DE" sz="2000" b="1" dirty="0">
                <a:solidFill>
                  <a:srgbClr val="000000"/>
                </a:solidFill>
                <a:latin typeface="Open Sans" panose="020B0606030504020204" pitchFamily="34" charset="0"/>
                <a:ea typeface="Open Sans" panose="020B0606030504020204" pitchFamily="34" charset="0"/>
                <a:cs typeface="Open Sans" panose="020B0606030504020204" pitchFamily="34" charset="0"/>
              </a:rPr>
              <a:t>Rätselart: </a:t>
            </a:r>
            <a:r>
              <a:rPr lang="de-DE" sz="2000" dirty="0" err="1">
                <a:solidFill>
                  <a:srgbClr val="000000"/>
                </a:solidFill>
                <a:latin typeface="Open Sans" panose="020B0606030504020204" pitchFamily="34" charset="0"/>
                <a:ea typeface="Open Sans" panose="020B0606030504020204" pitchFamily="34" charset="0"/>
                <a:cs typeface="Open Sans" panose="020B0606030504020204" pitchFamily="34" charset="0"/>
              </a:rPr>
              <a:t>Such-und</a:t>
            </a:r>
            <a:r>
              <a:rPr lang="de-DE" sz="2000" dirty="0">
                <a:solidFill>
                  <a:srgbClr val="000000"/>
                </a:solidFill>
                <a:latin typeface="Open Sans" panose="020B0606030504020204" pitchFamily="34" charset="0"/>
                <a:ea typeface="Open Sans" panose="020B0606030504020204" pitchFamily="34" charset="0"/>
                <a:cs typeface="Open Sans" panose="020B0606030504020204" pitchFamily="34" charset="0"/>
              </a:rPr>
              <a:t> </a:t>
            </a:r>
            <a:r>
              <a:rPr lang="de-DE" sz="2000" dirty="0" err="1">
                <a:solidFill>
                  <a:srgbClr val="000000"/>
                </a:solidFill>
                <a:latin typeface="Open Sans" panose="020B0606030504020204" pitchFamily="34" charset="0"/>
                <a:ea typeface="Open Sans" panose="020B0606030504020204" pitchFamily="34" charset="0"/>
                <a:cs typeface="Open Sans" panose="020B0606030504020204" pitchFamily="34" charset="0"/>
              </a:rPr>
              <a:t>Findrätsel</a:t>
            </a:r>
            <a:endParaRPr lang="de-DE" sz="2000" dirty="0">
              <a:solidFill>
                <a:srgbClr val="000000"/>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10" name="Gruppieren 9">
            <a:extLst>
              <a:ext uri="{FF2B5EF4-FFF2-40B4-BE49-F238E27FC236}">
                <a16:creationId xmlns:a16="http://schemas.microsoft.com/office/drawing/2014/main" id="{28CF22E4-A1E9-41DE-9A85-163C3C0F902B}"/>
              </a:ext>
            </a:extLst>
          </p:cNvPr>
          <p:cNvGrpSpPr/>
          <p:nvPr/>
        </p:nvGrpSpPr>
        <p:grpSpPr>
          <a:xfrm>
            <a:off x="16038471" y="903392"/>
            <a:ext cx="1609413" cy="985938"/>
            <a:chOff x="6901543" y="5152159"/>
            <a:chExt cx="4484916" cy="2747493"/>
          </a:xfrm>
        </p:grpSpPr>
        <p:pic>
          <p:nvPicPr>
            <p:cNvPr id="12" name="Picture 5">
              <a:extLst>
                <a:ext uri="{FF2B5EF4-FFF2-40B4-BE49-F238E27FC236}">
                  <a16:creationId xmlns:a16="http://schemas.microsoft.com/office/drawing/2014/main" id="{C88F931E-F72B-4890-B3A5-5A8F4751307F}"/>
                </a:ext>
              </a:extLst>
            </p:cNvPr>
            <p:cNvPicPr>
              <a:picLocks noChangeAspect="1"/>
            </p:cNvPicPr>
            <p:nvPr/>
          </p:nvPicPr>
          <p:blipFill>
            <a:blip r:embed="rId4"/>
            <a:stretch>
              <a:fillRect/>
            </a:stretch>
          </p:blipFill>
          <p:spPr>
            <a:xfrm>
              <a:off x="7767204" y="5152159"/>
              <a:ext cx="2743200" cy="2747493"/>
            </a:xfrm>
            <a:prstGeom prst="rect">
              <a:avLst/>
            </a:prstGeom>
          </p:spPr>
        </p:pic>
        <p:pic>
          <p:nvPicPr>
            <p:cNvPr id="13" name="Picture 1">
              <a:extLst>
                <a:ext uri="{FF2B5EF4-FFF2-40B4-BE49-F238E27FC236}">
                  <a16:creationId xmlns:a16="http://schemas.microsoft.com/office/drawing/2014/main" id="{A9E15455-BFAA-498C-9631-DF51EEB52D90}"/>
                </a:ext>
              </a:extLst>
            </p:cNvPr>
            <p:cNvPicPr>
              <a:picLocks noChangeAspect="1"/>
            </p:cNvPicPr>
            <p:nvPr/>
          </p:nvPicPr>
          <p:blipFill>
            <a:blip r:embed="rId5"/>
            <a:stretch>
              <a:fillRect/>
            </a:stretch>
          </p:blipFill>
          <p:spPr>
            <a:xfrm>
              <a:off x="10510157" y="7549242"/>
              <a:ext cx="876302" cy="332016"/>
            </a:xfrm>
            <a:prstGeom prst="rect">
              <a:avLst/>
            </a:prstGeom>
          </p:spPr>
        </p:pic>
        <p:pic>
          <p:nvPicPr>
            <p:cNvPr id="14" name="Picture 6">
              <a:extLst>
                <a:ext uri="{FF2B5EF4-FFF2-40B4-BE49-F238E27FC236}">
                  <a16:creationId xmlns:a16="http://schemas.microsoft.com/office/drawing/2014/main" id="{3247A446-DED6-4DB5-A5FE-6B31BBAEA74D}"/>
                </a:ext>
              </a:extLst>
            </p:cNvPr>
            <p:cNvPicPr>
              <a:picLocks noChangeAspect="1"/>
            </p:cNvPicPr>
            <p:nvPr/>
          </p:nvPicPr>
          <p:blipFill>
            <a:blip r:embed="rId5"/>
            <a:stretch>
              <a:fillRect/>
            </a:stretch>
          </p:blipFill>
          <p:spPr>
            <a:xfrm>
              <a:off x="6901543" y="5589813"/>
              <a:ext cx="876302" cy="332016"/>
            </a:xfrm>
            <a:prstGeom prst="rect">
              <a:avLst/>
            </a:prstGeom>
          </p:spPr>
        </p:pic>
      </p:grpSp>
      <p:sp>
        <p:nvSpPr>
          <p:cNvPr id="15" name="TextBox 3">
            <a:extLst>
              <a:ext uri="{FF2B5EF4-FFF2-40B4-BE49-F238E27FC236}">
                <a16:creationId xmlns:a16="http://schemas.microsoft.com/office/drawing/2014/main" id="{64A7E49C-2E16-4CA9-A0DD-E94268A0809A}"/>
              </a:ext>
            </a:extLst>
          </p:cNvPr>
          <p:cNvSpPr txBox="1"/>
          <p:nvPr/>
        </p:nvSpPr>
        <p:spPr>
          <a:xfrm>
            <a:off x="8675219" y="4972273"/>
            <a:ext cx="9032256" cy="2559675"/>
          </a:xfrm>
          <a:prstGeom prst="rect">
            <a:avLst/>
          </a:prstGeom>
        </p:spPr>
        <p:txBody>
          <a:bodyPr wrap="square" lIns="0" tIns="0" rIns="0" bIns="0" rtlCol="0" anchor="t">
            <a:spAutoFit/>
          </a:bodyPr>
          <a:lstStyle/>
          <a:p>
            <a:pPr>
              <a:spcAft>
                <a:spcPts val="1000"/>
              </a:spcAft>
            </a:pPr>
            <a:r>
              <a:rPr lang="de-DE" b="1" dirty="0">
                <a:effectLst/>
                <a:latin typeface="Open Sans" panose="020B0606030504020204" pitchFamily="34" charset="0"/>
                <a:ea typeface="Open Sans" panose="020B0606030504020204" pitchFamily="34" charset="0"/>
                <a:cs typeface="Open Sans" panose="020B0606030504020204" pitchFamily="34" charset="0"/>
              </a:rPr>
              <a:t>Variationen &amp; Schwierigkeit erhöhen/reduzieren:</a:t>
            </a:r>
            <a:endParaRPr lang="de-DE" dirty="0">
              <a:effectLst/>
              <a:latin typeface="Open Sans" panose="020B0606030504020204" pitchFamily="34" charset="0"/>
              <a:ea typeface="Open Sans" panose="020B0606030504020204" pitchFamily="34" charset="0"/>
              <a:cs typeface="Open Sans" panose="020B0606030504020204" pitchFamily="34" charset="0"/>
            </a:endParaRPr>
          </a:p>
          <a:p>
            <a:pPr marL="342900" lvl="0" indent="-342900">
              <a:spcBef>
                <a:spcPts val="1200"/>
              </a:spcBef>
              <a:spcAft>
                <a:spcPts val="1200"/>
              </a:spcAft>
              <a:buFont typeface="Symbol" panose="05050102010706020507" pitchFamily="18" charset="2"/>
              <a:buChar char=""/>
            </a:pPr>
            <a:r>
              <a:rPr lang="de-DE" sz="1800" b="1" dirty="0">
                <a:effectLst/>
                <a:latin typeface="Open Sans" panose="020B0606030504020204" pitchFamily="34" charset="0"/>
                <a:ea typeface="Open Sans" panose="020B0606030504020204" pitchFamily="34" charset="0"/>
                <a:cs typeface="Open Sans" panose="020B0606030504020204" pitchFamily="34" charset="0"/>
              </a:rPr>
              <a:t>Leichter:</a:t>
            </a:r>
            <a:r>
              <a:rPr lang="de-DE" sz="1800" dirty="0">
                <a:effectLst/>
                <a:latin typeface="Open Sans" panose="020B0606030504020204" pitchFamily="34" charset="0"/>
                <a:ea typeface="Open Sans" panose="020B0606030504020204" pitchFamily="34" charset="0"/>
                <a:cs typeface="Open Sans" panose="020B0606030504020204" pitchFamily="34" charset="0"/>
              </a:rPr>
              <a:t> Weniger Hinweise kombinieren oder diese klarer voneinander trennen.</a:t>
            </a:r>
          </a:p>
          <a:p>
            <a:pPr marL="342900" lvl="0" indent="-342900">
              <a:spcBef>
                <a:spcPts val="1200"/>
              </a:spcBef>
              <a:spcAft>
                <a:spcPts val="1200"/>
              </a:spcAft>
              <a:buFont typeface="Symbol" panose="05050102010706020507" pitchFamily="18" charset="2"/>
              <a:buChar char=""/>
            </a:pPr>
            <a:r>
              <a:rPr lang="de-DE" sz="1800" b="1" dirty="0">
                <a:effectLst/>
                <a:latin typeface="Open Sans" panose="020B0606030504020204" pitchFamily="34" charset="0"/>
                <a:ea typeface="Open Sans" panose="020B0606030504020204" pitchFamily="34" charset="0"/>
                <a:cs typeface="Open Sans" panose="020B0606030504020204" pitchFamily="34" charset="0"/>
              </a:rPr>
              <a:t>Schwieriger:</a:t>
            </a:r>
            <a:r>
              <a:rPr lang="de-DE" sz="1800" dirty="0">
                <a:effectLst/>
                <a:latin typeface="Open Sans" panose="020B0606030504020204" pitchFamily="34" charset="0"/>
                <a:ea typeface="Open Sans" panose="020B0606030504020204" pitchFamily="34" charset="0"/>
                <a:cs typeface="Open Sans" panose="020B0606030504020204" pitchFamily="34" charset="0"/>
              </a:rPr>
              <a:t> Hinweise absichtlich vage oder mehrdeutig gestalten, sodass mehrere Elemente überprüft werden müssen.</a:t>
            </a:r>
          </a:p>
          <a:p>
            <a:pPr marL="342900" lvl="0" indent="-342900">
              <a:spcBef>
                <a:spcPts val="1200"/>
              </a:spcBef>
              <a:spcAft>
                <a:spcPts val="1200"/>
              </a:spcAft>
              <a:buFont typeface="Symbol" panose="05050102010706020507" pitchFamily="18" charset="2"/>
              <a:buChar char=""/>
            </a:pPr>
            <a:r>
              <a:rPr lang="de-DE" sz="1800" b="1" dirty="0">
                <a:effectLst/>
                <a:latin typeface="Open Sans" panose="020B0606030504020204" pitchFamily="34" charset="0"/>
                <a:ea typeface="Open Sans" panose="020B0606030504020204" pitchFamily="34" charset="0"/>
                <a:cs typeface="Open Sans" panose="020B0606030504020204" pitchFamily="34" charset="0"/>
              </a:rPr>
              <a:t>Alternative Variante:</a:t>
            </a:r>
            <a:r>
              <a:rPr lang="de-DE" sz="1800" dirty="0">
                <a:effectLst/>
                <a:latin typeface="Open Sans" panose="020B0606030504020204" pitchFamily="34" charset="0"/>
                <a:ea typeface="Open Sans" panose="020B0606030504020204" pitchFamily="34" charset="0"/>
                <a:cs typeface="Open Sans" panose="020B0606030504020204" pitchFamily="34" charset="0"/>
              </a:rPr>
              <a:t> Kombinieren von Rätseln aus verschiedenen Kategorien (z. B. Text, Zahlen, Bilder).</a:t>
            </a:r>
          </a:p>
        </p:txBody>
      </p:sp>
      <p:sp>
        <p:nvSpPr>
          <p:cNvPr id="16" name="TextBox 3">
            <a:extLst>
              <a:ext uri="{FF2B5EF4-FFF2-40B4-BE49-F238E27FC236}">
                <a16:creationId xmlns:a16="http://schemas.microsoft.com/office/drawing/2014/main" id="{B2FFD33F-8524-4A7F-A657-8353D7CF87E6}"/>
              </a:ext>
            </a:extLst>
          </p:cNvPr>
          <p:cNvSpPr txBox="1"/>
          <p:nvPr/>
        </p:nvSpPr>
        <p:spPr>
          <a:xfrm>
            <a:off x="8675219" y="7754222"/>
            <a:ext cx="9032256" cy="2251899"/>
          </a:xfrm>
          <a:prstGeom prst="rect">
            <a:avLst/>
          </a:prstGeom>
        </p:spPr>
        <p:txBody>
          <a:bodyPr wrap="square" lIns="0" tIns="0" rIns="0" bIns="0" rtlCol="0" anchor="t">
            <a:spAutoFit/>
          </a:bodyPr>
          <a:lstStyle/>
          <a:p>
            <a:pPr>
              <a:spcAft>
                <a:spcPts val="1000"/>
              </a:spcAft>
            </a:pPr>
            <a:r>
              <a:rPr lang="de-DE" b="1" kern="900" dirty="0">
                <a:effectLst/>
                <a:latin typeface="Open Sans" panose="020B0606030504020204" pitchFamily="34" charset="0"/>
                <a:ea typeface="Open Sans" panose="020B0606030504020204" pitchFamily="34" charset="0"/>
                <a:cs typeface="Open Sans" panose="020B0606030504020204" pitchFamily="34" charset="0"/>
              </a:rPr>
              <a:t>Notfall-Tipps für Spielleiter:</a:t>
            </a:r>
            <a:endParaRPr lang="de-DE" kern="900" dirty="0">
              <a:effectLst/>
              <a:latin typeface="Open Sans" panose="020B0606030504020204" pitchFamily="34" charset="0"/>
              <a:ea typeface="Open Sans" panose="020B0606030504020204" pitchFamily="34" charset="0"/>
              <a:cs typeface="Open Sans" panose="020B0606030504020204" pitchFamily="34" charset="0"/>
            </a:endParaRPr>
          </a:p>
          <a:p>
            <a:pPr marL="342900" lvl="0" indent="-342900">
              <a:spcBef>
                <a:spcPts val="1200"/>
              </a:spcBef>
              <a:spcAft>
                <a:spcPts val="1200"/>
              </a:spcAft>
              <a:buFont typeface="Symbol" panose="05050102010706020507" pitchFamily="18" charset="2"/>
              <a:buChar char=""/>
            </a:pPr>
            <a:r>
              <a:rPr lang="de-DE" sz="1800" dirty="0">
                <a:effectLst/>
                <a:latin typeface="Open Sans" panose="020B0606030504020204" pitchFamily="34" charset="0"/>
                <a:ea typeface="Open Sans" panose="020B0606030504020204" pitchFamily="34" charset="0"/>
                <a:cs typeface="Open Sans" panose="020B0606030504020204" pitchFamily="34" charset="0"/>
              </a:rPr>
              <a:t>Einen Hinweis geben, welche Elemente zusammengehören („Vielleicht hängen das Bild und das Tagebuch zusammen…“).</a:t>
            </a:r>
          </a:p>
          <a:p>
            <a:pPr marL="342900" lvl="0" indent="-342900">
              <a:spcBef>
                <a:spcPts val="1200"/>
              </a:spcBef>
              <a:spcAft>
                <a:spcPts val="1200"/>
              </a:spcAft>
              <a:buFont typeface="Symbol" panose="05050102010706020507" pitchFamily="18" charset="2"/>
              <a:buChar char=""/>
            </a:pPr>
            <a:r>
              <a:rPr lang="de-DE" sz="1800" dirty="0">
                <a:effectLst/>
                <a:latin typeface="Open Sans" panose="020B0606030504020204" pitchFamily="34" charset="0"/>
                <a:ea typeface="Open Sans" panose="020B0606030504020204" pitchFamily="34" charset="0"/>
                <a:cs typeface="Open Sans" panose="020B0606030504020204" pitchFamily="34" charset="0"/>
              </a:rPr>
              <a:t>Falls der Zusammenhang nicht erkannt wird, kann eine zusätzliche Verbindung als Hinweis sichtbar gemacht werden (z. B. ein markierter Begriff in zwei Objekten).</a:t>
            </a:r>
          </a:p>
        </p:txBody>
      </p:sp>
    </p:spTree>
    <p:extLst>
      <p:ext uri="{BB962C8B-B14F-4D97-AF65-F5344CB8AC3E}">
        <p14:creationId xmlns:p14="http://schemas.microsoft.com/office/powerpoint/2010/main" val="142054680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rgbClr val="FF5005">
            <a:alpha val="95000"/>
          </a:srgbClr>
        </a:solidFill>
        <a:effectLst/>
      </p:bgPr>
    </p:bg>
    <p:spTree>
      <p:nvGrpSpPr>
        <p:cNvPr id="1" name=""/>
        <p:cNvGrpSpPr/>
        <p:nvPr/>
      </p:nvGrpSpPr>
      <p:grpSpPr>
        <a:xfrm>
          <a:off x="0" y="0"/>
          <a:ext cx="0" cy="0"/>
          <a:chOff x="0" y="0"/>
          <a:chExt cx="0" cy="0"/>
        </a:xfrm>
      </p:grpSpPr>
      <p:sp>
        <p:nvSpPr>
          <p:cNvPr id="2" name="TextBox 2"/>
          <p:cNvSpPr txBox="1"/>
          <p:nvPr/>
        </p:nvSpPr>
        <p:spPr>
          <a:xfrm>
            <a:off x="16139450" y="280879"/>
            <a:ext cx="2103607" cy="502920"/>
          </a:xfrm>
          <a:prstGeom prst="rect">
            <a:avLst/>
          </a:prstGeom>
        </p:spPr>
        <p:txBody>
          <a:bodyPr lIns="0" tIns="0" rIns="0" bIns="0" rtlCol="0" anchor="t">
            <a:spAutoFit/>
          </a:bodyPr>
          <a:lstStyle/>
          <a:p>
            <a:pPr algn="l">
              <a:lnSpc>
                <a:spcPts val="3960"/>
              </a:lnSpc>
            </a:pPr>
            <a:r>
              <a:rPr lang="en-US" sz="3600" spc="179">
                <a:solidFill>
                  <a:srgbClr val="000000"/>
                </a:solidFill>
                <a:latin typeface="Open Sans"/>
                <a:ea typeface="Open Sans"/>
                <a:cs typeface="Open Sans"/>
                <a:sym typeface="Open Sans"/>
              </a:rPr>
              <a:t>SCHWER</a:t>
            </a:r>
          </a:p>
        </p:txBody>
      </p:sp>
      <p:sp>
        <p:nvSpPr>
          <p:cNvPr id="3" name="TextBox 3"/>
          <p:cNvSpPr txBox="1"/>
          <p:nvPr/>
        </p:nvSpPr>
        <p:spPr>
          <a:xfrm>
            <a:off x="5688747" y="4091841"/>
            <a:ext cx="6516656" cy="1060451"/>
          </a:xfrm>
          <a:prstGeom prst="rect">
            <a:avLst/>
          </a:prstGeom>
        </p:spPr>
        <p:txBody>
          <a:bodyPr wrap="square" lIns="0" tIns="0" rIns="0" bIns="0" rtlCol="0" anchor="t">
            <a:spAutoFit/>
          </a:bodyPr>
          <a:lstStyle/>
          <a:p>
            <a:pPr algn="l">
              <a:lnSpc>
                <a:spcPts val="8000"/>
              </a:lnSpc>
            </a:pPr>
            <a:r>
              <a:rPr lang="en-US" sz="8000" dirty="0">
                <a:solidFill>
                  <a:srgbClr val="000000"/>
                </a:solidFill>
                <a:latin typeface="Open Sans"/>
                <a:ea typeface="Open Sans"/>
                <a:cs typeface="Open Sans"/>
                <a:sym typeface="Open Sans"/>
              </a:rPr>
              <a:t>LOGIKRÄTSEL</a:t>
            </a:r>
          </a:p>
        </p:txBody>
      </p:sp>
      <p:grpSp>
        <p:nvGrpSpPr>
          <p:cNvPr id="4" name="Gruppieren 3">
            <a:extLst>
              <a:ext uri="{FF2B5EF4-FFF2-40B4-BE49-F238E27FC236}">
                <a16:creationId xmlns:a16="http://schemas.microsoft.com/office/drawing/2014/main" id="{38C8BA49-8B40-4469-A154-CEB4B0647A67}"/>
              </a:ext>
            </a:extLst>
          </p:cNvPr>
          <p:cNvGrpSpPr/>
          <p:nvPr/>
        </p:nvGrpSpPr>
        <p:grpSpPr>
          <a:xfrm>
            <a:off x="7154761" y="5556722"/>
            <a:ext cx="3592955" cy="2201071"/>
            <a:chOff x="6901543" y="5152159"/>
            <a:chExt cx="4484916" cy="2747493"/>
          </a:xfrm>
        </p:grpSpPr>
        <p:pic>
          <p:nvPicPr>
            <p:cNvPr id="5" name="Picture 5">
              <a:extLst>
                <a:ext uri="{FF2B5EF4-FFF2-40B4-BE49-F238E27FC236}">
                  <a16:creationId xmlns:a16="http://schemas.microsoft.com/office/drawing/2014/main" id="{39510A79-127C-4932-B542-3173E4EE023B}"/>
                </a:ext>
              </a:extLst>
            </p:cNvPr>
            <p:cNvPicPr>
              <a:picLocks noChangeAspect="1"/>
            </p:cNvPicPr>
            <p:nvPr/>
          </p:nvPicPr>
          <p:blipFill>
            <a:blip r:embed="rId2"/>
            <a:stretch>
              <a:fillRect/>
            </a:stretch>
          </p:blipFill>
          <p:spPr>
            <a:xfrm>
              <a:off x="7767204" y="5152159"/>
              <a:ext cx="2743200" cy="2747493"/>
            </a:xfrm>
            <a:prstGeom prst="rect">
              <a:avLst/>
            </a:prstGeom>
          </p:spPr>
        </p:pic>
        <p:pic>
          <p:nvPicPr>
            <p:cNvPr id="6" name="Picture 1">
              <a:extLst>
                <a:ext uri="{FF2B5EF4-FFF2-40B4-BE49-F238E27FC236}">
                  <a16:creationId xmlns:a16="http://schemas.microsoft.com/office/drawing/2014/main" id="{429C7C35-9309-4439-9B56-F954099B2C57}"/>
                </a:ext>
              </a:extLst>
            </p:cNvPr>
            <p:cNvPicPr>
              <a:picLocks noChangeAspect="1"/>
            </p:cNvPicPr>
            <p:nvPr/>
          </p:nvPicPr>
          <p:blipFill>
            <a:blip r:embed="rId3"/>
            <a:stretch>
              <a:fillRect/>
            </a:stretch>
          </p:blipFill>
          <p:spPr>
            <a:xfrm>
              <a:off x="10510157" y="7549242"/>
              <a:ext cx="876302" cy="332016"/>
            </a:xfrm>
            <a:prstGeom prst="rect">
              <a:avLst/>
            </a:prstGeom>
          </p:spPr>
        </p:pic>
        <p:pic>
          <p:nvPicPr>
            <p:cNvPr id="7" name="Picture 6">
              <a:extLst>
                <a:ext uri="{FF2B5EF4-FFF2-40B4-BE49-F238E27FC236}">
                  <a16:creationId xmlns:a16="http://schemas.microsoft.com/office/drawing/2014/main" id="{4E668AC0-B85B-4B6E-8974-3CA435CEC9EB}"/>
                </a:ext>
              </a:extLst>
            </p:cNvPr>
            <p:cNvPicPr>
              <a:picLocks noChangeAspect="1"/>
            </p:cNvPicPr>
            <p:nvPr/>
          </p:nvPicPr>
          <p:blipFill>
            <a:blip r:embed="rId3"/>
            <a:stretch>
              <a:fillRect/>
            </a:stretch>
          </p:blipFill>
          <p:spPr>
            <a:xfrm>
              <a:off x="6901543" y="5589813"/>
              <a:ext cx="876302" cy="332016"/>
            </a:xfrm>
            <a:prstGeom prst="rect">
              <a:avLst/>
            </a:prstGeom>
          </p:spPr>
        </p:pic>
      </p:grpSp>
    </p:spTree>
    <p:extLst>
      <p:ext uri="{BB962C8B-B14F-4D97-AF65-F5344CB8AC3E}">
        <p14:creationId xmlns:p14="http://schemas.microsoft.com/office/powerpoint/2010/main" val="185795079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6219785C-CBB9-D2EB-8F1C-71BE5E7001B1}"/>
              </a:ext>
            </a:extLst>
          </p:cNvPr>
          <p:cNvSpPr/>
          <p:nvPr/>
        </p:nvSpPr>
        <p:spPr>
          <a:xfrm>
            <a:off x="0" y="3590"/>
            <a:ext cx="18284419" cy="2110841"/>
          </a:xfrm>
          <a:prstGeom prst="rect">
            <a:avLst/>
          </a:prstGeom>
          <a:solidFill>
            <a:srgbClr val="FF500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2"/>
          <p:cNvSpPr txBox="1"/>
          <p:nvPr/>
        </p:nvSpPr>
        <p:spPr>
          <a:xfrm>
            <a:off x="580525" y="821899"/>
            <a:ext cx="14120213" cy="829201"/>
          </a:xfrm>
          <a:prstGeom prst="rect">
            <a:avLst/>
          </a:prstGeom>
        </p:spPr>
        <p:txBody>
          <a:bodyPr wrap="square" lIns="0" tIns="0" rIns="0" bIns="0" rtlCol="0" anchor="t">
            <a:spAutoFit/>
          </a:bodyPr>
          <a:lstStyle/>
          <a:p>
            <a:pPr>
              <a:lnSpc>
                <a:spcPct val="115000"/>
              </a:lnSpc>
              <a:spcAft>
                <a:spcPts val="1000"/>
              </a:spcAft>
            </a:pPr>
            <a:r>
              <a:rPr lang="de-DE" sz="5000" spc="250" dirty="0">
                <a:solidFill>
                  <a:srgbClr val="000000"/>
                </a:solidFill>
                <a:latin typeface="Open Sans"/>
                <a:ea typeface="Open Sans"/>
                <a:cs typeface="Open Sans"/>
              </a:rPr>
              <a:t>BÜCHER-SIGNATUR-LOGIK</a:t>
            </a:r>
          </a:p>
        </p:txBody>
      </p:sp>
      <p:sp>
        <p:nvSpPr>
          <p:cNvPr id="3" name="TextBox 3"/>
          <p:cNvSpPr txBox="1"/>
          <p:nvPr/>
        </p:nvSpPr>
        <p:spPr>
          <a:xfrm>
            <a:off x="705598" y="5719496"/>
            <a:ext cx="6731648" cy="3624903"/>
          </a:xfrm>
          <a:prstGeom prst="rect">
            <a:avLst/>
          </a:prstGeom>
        </p:spPr>
        <p:txBody>
          <a:bodyPr wrap="square" lIns="0" tIns="0" rIns="0" bIns="0" rtlCol="0" anchor="t">
            <a:spAutoFit/>
          </a:bodyPr>
          <a:lstStyle/>
          <a:p>
            <a:pPr>
              <a:lnSpc>
                <a:spcPct val="150000"/>
              </a:lnSpc>
            </a:pPr>
            <a:r>
              <a:rPr lang="en-US" sz="2000" b="1"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Beispiele</a:t>
            </a:r>
            <a:r>
              <a:rPr lang="en-US" sz="2000"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 </a:t>
            </a:r>
          </a:p>
          <a:p>
            <a:pPr marL="342900" lvl="0" indent="-342900">
              <a:lnSpc>
                <a:spcPct val="115000"/>
              </a:lnSpc>
              <a:buFont typeface="+mj-lt"/>
              <a:buAutoNum type="arabicPeriod"/>
            </a:pPr>
            <a:r>
              <a:rPr lang="de-DE" sz="2000" dirty="0">
                <a:effectLst/>
                <a:latin typeface="Open Sans" panose="020B0606030504020204" pitchFamily="34" charset="0"/>
                <a:ea typeface="Open Sans" panose="020B0606030504020204" pitchFamily="34" charset="0"/>
                <a:cs typeface="Open Sans" panose="020B0606030504020204" pitchFamily="34" charset="0"/>
              </a:rPr>
              <a:t>Drei Buchsignaturen enthalten jeweils einen markierten Buchstaben. Zusammengesetzt ergeben sie ein Lösungswort.</a:t>
            </a:r>
          </a:p>
          <a:p>
            <a:pPr marL="342900" lvl="0" indent="-342900">
              <a:lnSpc>
                <a:spcPct val="115000"/>
              </a:lnSpc>
              <a:buFont typeface="+mj-lt"/>
              <a:buAutoNum type="arabicPeriod"/>
            </a:pPr>
            <a:r>
              <a:rPr lang="de-DE" sz="2000" dirty="0">
                <a:effectLst/>
                <a:latin typeface="Open Sans" panose="020B0606030504020204" pitchFamily="34" charset="0"/>
                <a:ea typeface="Open Sans" panose="020B0606030504020204" pitchFamily="34" charset="0"/>
                <a:cs typeface="Open Sans" panose="020B0606030504020204" pitchFamily="34" charset="0"/>
              </a:rPr>
              <a:t>Durch eine mathematische Regel (z. B. Addition oder Abzug von Zahlen aus den Signaturen) ergibt sich ein Code.</a:t>
            </a:r>
          </a:p>
          <a:p>
            <a:pPr marL="342900" lvl="0" indent="-342900">
              <a:lnSpc>
                <a:spcPct val="115000"/>
              </a:lnSpc>
              <a:spcAft>
                <a:spcPts val="1000"/>
              </a:spcAft>
              <a:buFont typeface="+mj-lt"/>
              <a:buAutoNum type="arabicPeriod"/>
            </a:pPr>
            <a:r>
              <a:rPr lang="de-DE" sz="2000" dirty="0">
                <a:effectLst/>
                <a:latin typeface="Open Sans" panose="020B0606030504020204" pitchFamily="34" charset="0"/>
                <a:ea typeface="Open Sans" panose="020B0606030504020204" pitchFamily="34" charset="0"/>
                <a:cs typeface="Open Sans" panose="020B0606030504020204" pitchFamily="34" charset="0"/>
              </a:rPr>
              <a:t>Bücher müssen nach einem bestimmten Prinzip angeordnet werden, um die korrekte Kombination zu erhalten.</a:t>
            </a:r>
          </a:p>
        </p:txBody>
      </p:sp>
      <p:sp>
        <p:nvSpPr>
          <p:cNvPr id="4" name="TextBox 4"/>
          <p:cNvSpPr txBox="1"/>
          <p:nvPr/>
        </p:nvSpPr>
        <p:spPr>
          <a:xfrm>
            <a:off x="15643274" y="280879"/>
            <a:ext cx="2599783" cy="512961"/>
          </a:xfrm>
          <a:prstGeom prst="rect">
            <a:avLst/>
          </a:prstGeom>
        </p:spPr>
        <p:txBody>
          <a:bodyPr wrap="square" lIns="0" tIns="0" rIns="0" bIns="0" rtlCol="0" anchor="t">
            <a:spAutoFit/>
          </a:bodyPr>
          <a:lstStyle/>
          <a:p>
            <a:pPr algn="l">
              <a:lnSpc>
                <a:spcPts val="3960"/>
              </a:lnSpc>
            </a:pPr>
            <a:r>
              <a:rPr lang="en-US" sz="3600" spc="179" dirty="0">
                <a:solidFill>
                  <a:srgbClr val="000000"/>
                </a:solidFill>
                <a:latin typeface="Open Sans"/>
                <a:ea typeface="Open Sans"/>
                <a:cs typeface="Open Sans"/>
                <a:sym typeface="Open Sans"/>
              </a:rPr>
              <a:t>SCHWER</a:t>
            </a:r>
          </a:p>
        </p:txBody>
      </p:sp>
      <p:sp>
        <p:nvSpPr>
          <p:cNvPr id="5" name="TextBox 5"/>
          <p:cNvSpPr txBox="1"/>
          <p:nvPr/>
        </p:nvSpPr>
        <p:spPr>
          <a:xfrm>
            <a:off x="8615629" y="2191979"/>
            <a:ext cx="9032255" cy="1797480"/>
          </a:xfrm>
          <a:custGeom>
            <a:avLst/>
            <a:gdLst>
              <a:gd name="connsiteX0" fmla="*/ 0 w 9032255"/>
              <a:gd name="connsiteY0" fmla="*/ 0 h 1797480"/>
              <a:gd name="connsiteX1" fmla="*/ 9032255 w 9032255"/>
              <a:gd name="connsiteY1" fmla="*/ 0 h 1797480"/>
              <a:gd name="connsiteX2" fmla="*/ 9032255 w 9032255"/>
              <a:gd name="connsiteY2" fmla="*/ 1797480 h 1797480"/>
              <a:gd name="connsiteX3" fmla="*/ 0 w 9032255"/>
              <a:gd name="connsiteY3" fmla="*/ 1797480 h 1797480"/>
              <a:gd name="connsiteX4" fmla="*/ 0 w 9032255"/>
              <a:gd name="connsiteY4" fmla="*/ 0 h 17974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32255" h="1797480" extrusionOk="0">
                <a:moveTo>
                  <a:pt x="0" y="0"/>
                </a:moveTo>
                <a:cubicBezTo>
                  <a:pt x="1232115" y="118645"/>
                  <a:pt x="5707988" y="116012"/>
                  <a:pt x="9032255" y="0"/>
                </a:cubicBezTo>
                <a:cubicBezTo>
                  <a:pt x="9154965" y="308218"/>
                  <a:pt x="8899198" y="1524440"/>
                  <a:pt x="9032255" y="1797480"/>
                </a:cubicBezTo>
                <a:cubicBezTo>
                  <a:pt x="5044536" y="1932080"/>
                  <a:pt x="2071624" y="1640284"/>
                  <a:pt x="0" y="1797480"/>
                </a:cubicBezTo>
                <a:cubicBezTo>
                  <a:pt x="-148991" y="1044759"/>
                  <a:pt x="103308" y="487741"/>
                  <a:pt x="0" y="0"/>
                </a:cubicBezTo>
                <a:close/>
              </a:path>
            </a:pathLst>
          </a:custGeom>
          <a:noFill/>
          <a:ln w="53975">
            <a:solidFill>
              <a:srgbClr val="FF5005"/>
            </a:solidFill>
            <a:extLst>
              <a:ext uri="{C807C97D-BFC1-408E-A445-0C87EB9F89A2}">
                <ask:lineSketchStyleProps xmlns:ask="http://schemas.microsoft.com/office/drawing/2018/sketchyshapes" sd="1219033472">
                  <a:prstGeom prst="rect">
                    <a:avLst/>
                  </a:prstGeom>
                  <ask:type>
                    <ask:lineSketchCurved/>
                  </ask:type>
                </ask:lineSketchStyleProps>
              </a:ext>
            </a:extLst>
          </a:ln>
        </p:spPr>
        <p:txBody>
          <a:bodyPr wrap="square" lIns="0" tIns="0" rIns="0" bIns="0" rtlCol="0" anchor="t">
            <a:spAutoFit/>
          </a:bodyPr>
          <a:lstStyle/>
          <a:p>
            <a:pPr algn="just">
              <a:lnSpc>
                <a:spcPct val="150000"/>
              </a:lnSpc>
              <a:spcBef>
                <a:spcPct val="0"/>
              </a:spcBef>
            </a:pPr>
            <a:r>
              <a:rPr lang="en-US" sz="2000" b="1"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Beschreibung</a:t>
            </a:r>
            <a:r>
              <a:rPr lang="en-US" sz="2000"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a:t>
            </a:r>
            <a:r>
              <a:rPr lang="en-US" sz="20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 Die </a:t>
            </a:r>
            <a:r>
              <a:rPr lang="de-DE" sz="2000" dirty="0">
                <a:effectLst/>
                <a:latin typeface="Open Sans" panose="020B0606030504020204" pitchFamily="34" charset="0"/>
                <a:ea typeface="Open Sans" panose="020B0606030504020204" pitchFamily="34" charset="0"/>
                <a:cs typeface="Open Sans" panose="020B0606030504020204" pitchFamily="34" charset="0"/>
              </a:rPr>
              <a:t>Spieler erhalten einen Hinweis auf eine geheime Signatur, die sich durch eine bestimmte Regel aus mehreren anderen Signaturen ableiten lässt. Sie müssen den richtigen Code finden, um das nächste Rätsel zu lösen.</a:t>
            </a:r>
          </a:p>
        </p:txBody>
      </p:sp>
      <p:sp>
        <p:nvSpPr>
          <p:cNvPr id="6" name="Freeform 6"/>
          <p:cNvSpPr/>
          <p:nvPr/>
        </p:nvSpPr>
        <p:spPr>
          <a:xfrm>
            <a:off x="580525" y="2360933"/>
            <a:ext cx="6856721" cy="3038161"/>
          </a:xfrm>
          <a:custGeom>
            <a:avLst/>
            <a:gdLst/>
            <a:ahLst/>
            <a:cxnLst/>
            <a:rect l="l" t="t" r="r" b="b"/>
            <a:pathLst>
              <a:path w="6856721" h="4636857">
                <a:moveTo>
                  <a:pt x="0" y="0"/>
                </a:moveTo>
                <a:lnTo>
                  <a:pt x="6856720" y="0"/>
                </a:lnTo>
                <a:lnTo>
                  <a:pt x="6856720" y="4636858"/>
                </a:lnTo>
                <a:lnTo>
                  <a:pt x="0" y="463685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7" name="TextBox 7"/>
          <p:cNvSpPr txBox="1"/>
          <p:nvPr/>
        </p:nvSpPr>
        <p:spPr>
          <a:xfrm>
            <a:off x="902132" y="2616527"/>
            <a:ext cx="6059839" cy="2581028"/>
          </a:xfrm>
          <a:prstGeom prst="rect">
            <a:avLst/>
          </a:prstGeom>
        </p:spPr>
        <p:txBody>
          <a:bodyPr wrap="square" lIns="0" tIns="0" rIns="0" bIns="0" rtlCol="0" anchor="t">
            <a:spAutoFit/>
          </a:bodyPr>
          <a:lstStyle/>
          <a:p>
            <a:pPr marL="666750" lvl="1" indent="-342900">
              <a:lnSpc>
                <a:spcPts val="4500"/>
              </a:lnSpc>
              <a:buFont typeface="Arial" panose="020B0604020202020204" pitchFamily="34" charset="0"/>
              <a:buChar char="•"/>
            </a:pPr>
            <a:r>
              <a:rPr lang="en-US" sz="2000" b="1"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Bearbeitungszeit</a:t>
            </a:r>
            <a:r>
              <a:rPr lang="en-US" sz="2000"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a:t>
            </a:r>
            <a:r>
              <a:rPr lang="en-US" sz="20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 15+ </a:t>
            </a:r>
            <a:r>
              <a:rPr lang="en-US" sz="2000"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Minuten</a:t>
            </a:r>
            <a:endParaRPr lang="en-US" sz="20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endParaRPr>
          </a:p>
          <a:p>
            <a:pPr marL="800100" lvl="1" indent="-342900">
              <a:lnSpc>
                <a:spcPct val="115000"/>
              </a:lnSpc>
              <a:spcAft>
                <a:spcPts val="1000"/>
              </a:spcAft>
              <a:buFont typeface="Symbol" panose="05050102010706020507" pitchFamily="18" charset="2"/>
              <a:buChar char=""/>
            </a:pPr>
            <a:r>
              <a:rPr lang="en-US" sz="2000" b="1"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Objekte</a:t>
            </a:r>
            <a:r>
              <a:rPr lang="en-US" sz="2000"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a:t>
            </a:r>
            <a:r>
              <a:rPr lang="en-US" sz="20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 </a:t>
            </a:r>
            <a:r>
              <a:rPr lang="de-DE" sz="2000" dirty="0">
                <a:effectLst/>
                <a:latin typeface="Open Sans" panose="020B0606030504020204" pitchFamily="34" charset="0"/>
                <a:ea typeface="Open Sans" panose="020B0606030504020204" pitchFamily="34" charset="0"/>
                <a:cs typeface="Open Sans" panose="020B0606030504020204" pitchFamily="34" charset="0"/>
              </a:rPr>
              <a:t>Bücherregal mit echten oder fiktiven Signaturen, Rätselkarten</a:t>
            </a:r>
          </a:p>
          <a:p>
            <a:pPr marL="800100" lvl="1" indent="-342900">
              <a:lnSpc>
                <a:spcPct val="115000"/>
              </a:lnSpc>
              <a:spcAft>
                <a:spcPts val="1000"/>
              </a:spcAft>
              <a:buFont typeface="Symbol" panose="05050102010706020507" pitchFamily="18" charset="2"/>
              <a:buChar char=""/>
            </a:pPr>
            <a:r>
              <a:rPr lang="en-US" sz="2000"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Zi</a:t>
            </a:r>
            <a:r>
              <a:rPr lang="de-DE" sz="2000" b="1" dirty="0" err="1">
                <a:solidFill>
                  <a:srgbClr val="000000"/>
                </a:solidFill>
                <a:latin typeface="Open Sans" panose="020B0606030504020204" pitchFamily="34" charset="0"/>
                <a:ea typeface="Open Sans" panose="020B0606030504020204" pitchFamily="34" charset="0"/>
                <a:cs typeface="Open Sans" panose="020B0606030504020204" pitchFamily="34" charset="0"/>
              </a:rPr>
              <a:t>elgruppe</a:t>
            </a:r>
            <a:r>
              <a:rPr lang="de-DE" sz="2000" dirty="0">
                <a:solidFill>
                  <a:srgbClr val="000000"/>
                </a:solidFill>
                <a:latin typeface="Open Sans" panose="020B0606030504020204" pitchFamily="34" charset="0"/>
                <a:ea typeface="Open Sans" panose="020B0606030504020204" pitchFamily="34" charset="0"/>
                <a:cs typeface="Open Sans" panose="020B0606030504020204" pitchFamily="34" charset="0"/>
              </a:rPr>
              <a:t>: </a:t>
            </a:r>
            <a:r>
              <a:rPr lang="de-DE" sz="2000" dirty="0">
                <a:effectLst/>
                <a:latin typeface="Open Sans" panose="020B0606030504020204" pitchFamily="34" charset="0"/>
                <a:ea typeface="Open Sans" panose="020B0606030504020204" pitchFamily="34" charset="0"/>
                <a:cs typeface="Open Sans" panose="020B0606030504020204" pitchFamily="34" charset="0"/>
              </a:rPr>
              <a:t>Fortgeschrittene Rätselspieler, Erwachsene</a:t>
            </a:r>
          </a:p>
          <a:p>
            <a:pPr marL="800100" lvl="1" indent="-342900">
              <a:lnSpc>
                <a:spcPct val="115000"/>
              </a:lnSpc>
              <a:spcAft>
                <a:spcPts val="1000"/>
              </a:spcAft>
              <a:buFont typeface="Arial" panose="020B0604020202020204" pitchFamily="34" charset="0"/>
              <a:buChar char="•"/>
            </a:pPr>
            <a:r>
              <a:rPr lang="de-DE" sz="2000" b="1" dirty="0">
                <a:solidFill>
                  <a:srgbClr val="000000"/>
                </a:solidFill>
                <a:latin typeface="Open Sans" panose="020B0606030504020204" pitchFamily="34" charset="0"/>
                <a:ea typeface="Open Sans" panose="020B0606030504020204" pitchFamily="34" charset="0"/>
                <a:cs typeface="Open Sans" panose="020B0606030504020204" pitchFamily="34" charset="0"/>
              </a:rPr>
              <a:t>Rätselart: </a:t>
            </a:r>
            <a:r>
              <a:rPr lang="de-DE" sz="2000" dirty="0">
                <a:solidFill>
                  <a:srgbClr val="000000"/>
                </a:solidFill>
                <a:latin typeface="Open Sans" panose="020B0606030504020204" pitchFamily="34" charset="0"/>
                <a:ea typeface="Open Sans" panose="020B0606030504020204" pitchFamily="34" charset="0"/>
                <a:cs typeface="Open Sans" panose="020B0606030504020204" pitchFamily="34" charset="0"/>
              </a:rPr>
              <a:t>Logikrätsel</a:t>
            </a:r>
          </a:p>
        </p:txBody>
      </p:sp>
      <p:grpSp>
        <p:nvGrpSpPr>
          <p:cNvPr id="10" name="Gruppieren 9">
            <a:extLst>
              <a:ext uri="{FF2B5EF4-FFF2-40B4-BE49-F238E27FC236}">
                <a16:creationId xmlns:a16="http://schemas.microsoft.com/office/drawing/2014/main" id="{28CF22E4-A1E9-41DE-9A85-163C3C0F902B}"/>
              </a:ext>
            </a:extLst>
          </p:cNvPr>
          <p:cNvGrpSpPr/>
          <p:nvPr/>
        </p:nvGrpSpPr>
        <p:grpSpPr>
          <a:xfrm>
            <a:off x="16038471" y="903392"/>
            <a:ext cx="1609413" cy="985938"/>
            <a:chOff x="6901543" y="5152159"/>
            <a:chExt cx="4484916" cy="2747493"/>
          </a:xfrm>
        </p:grpSpPr>
        <p:pic>
          <p:nvPicPr>
            <p:cNvPr id="12" name="Picture 5">
              <a:extLst>
                <a:ext uri="{FF2B5EF4-FFF2-40B4-BE49-F238E27FC236}">
                  <a16:creationId xmlns:a16="http://schemas.microsoft.com/office/drawing/2014/main" id="{C88F931E-F72B-4890-B3A5-5A8F4751307F}"/>
                </a:ext>
              </a:extLst>
            </p:cNvPr>
            <p:cNvPicPr>
              <a:picLocks noChangeAspect="1"/>
            </p:cNvPicPr>
            <p:nvPr/>
          </p:nvPicPr>
          <p:blipFill>
            <a:blip r:embed="rId4"/>
            <a:stretch>
              <a:fillRect/>
            </a:stretch>
          </p:blipFill>
          <p:spPr>
            <a:xfrm>
              <a:off x="7767204" y="5152159"/>
              <a:ext cx="2743200" cy="2747493"/>
            </a:xfrm>
            <a:prstGeom prst="rect">
              <a:avLst/>
            </a:prstGeom>
          </p:spPr>
        </p:pic>
        <p:pic>
          <p:nvPicPr>
            <p:cNvPr id="13" name="Picture 1">
              <a:extLst>
                <a:ext uri="{FF2B5EF4-FFF2-40B4-BE49-F238E27FC236}">
                  <a16:creationId xmlns:a16="http://schemas.microsoft.com/office/drawing/2014/main" id="{A9E15455-BFAA-498C-9631-DF51EEB52D90}"/>
                </a:ext>
              </a:extLst>
            </p:cNvPr>
            <p:cNvPicPr>
              <a:picLocks noChangeAspect="1"/>
            </p:cNvPicPr>
            <p:nvPr/>
          </p:nvPicPr>
          <p:blipFill>
            <a:blip r:embed="rId5"/>
            <a:stretch>
              <a:fillRect/>
            </a:stretch>
          </p:blipFill>
          <p:spPr>
            <a:xfrm>
              <a:off x="10510157" y="7549242"/>
              <a:ext cx="876302" cy="332016"/>
            </a:xfrm>
            <a:prstGeom prst="rect">
              <a:avLst/>
            </a:prstGeom>
          </p:spPr>
        </p:pic>
        <p:pic>
          <p:nvPicPr>
            <p:cNvPr id="14" name="Picture 6">
              <a:extLst>
                <a:ext uri="{FF2B5EF4-FFF2-40B4-BE49-F238E27FC236}">
                  <a16:creationId xmlns:a16="http://schemas.microsoft.com/office/drawing/2014/main" id="{3247A446-DED6-4DB5-A5FE-6B31BBAEA74D}"/>
                </a:ext>
              </a:extLst>
            </p:cNvPr>
            <p:cNvPicPr>
              <a:picLocks noChangeAspect="1"/>
            </p:cNvPicPr>
            <p:nvPr/>
          </p:nvPicPr>
          <p:blipFill>
            <a:blip r:embed="rId5"/>
            <a:stretch>
              <a:fillRect/>
            </a:stretch>
          </p:blipFill>
          <p:spPr>
            <a:xfrm>
              <a:off x="6901543" y="5589813"/>
              <a:ext cx="876302" cy="332016"/>
            </a:xfrm>
            <a:prstGeom prst="rect">
              <a:avLst/>
            </a:prstGeom>
          </p:spPr>
        </p:pic>
      </p:grpSp>
      <p:sp>
        <p:nvSpPr>
          <p:cNvPr id="15" name="TextBox 3">
            <a:extLst>
              <a:ext uri="{FF2B5EF4-FFF2-40B4-BE49-F238E27FC236}">
                <a16:creationId xmlns:a16="http://schemas.microsoft.com/office/drawing/2014/main" id="{64A7E49C-2E16-4CA9-A0DD-E94268A0809A}"/>
              </a:ext>
            </a:extLst>
          </p:cNvPr>
          <p:cNvSpPr txBox="1"/>
          <p:nvPr/>
        </p:nvSpPr>
        <p:spPr>
          <a:xfrm>
            <a:off x="8662396" y="4346210"/>
            <a:ext cx="9032256" cy="3306867"/>
          </a:xfrm>
          <a:prstGeom prst="rect">
            <a:avLst/>
          </a:prstGeom>
        </p:spPr>
        <p:txBody>
          <a:bodyPr wrap="square" lIns="0" tIns="0" rIns="0" bIns="0" rtlCol="0" anchor="t">
            <a:spAutoFit/>
          </a:bodyPr>
          <a:lstStyle/>
          <a:p>
            <a:pPr>
              <a:spcAft>
                <a:spcPts val="1000"/>
              </a:spcAft>
            </a:pPr>
            <a:r>
              <a:rPr lang="de-DE" sz="2000" b="1" dirty="0">
                <a:effectLst/>
                <a:latin typeface="Open Sans" panose="020B0606030504020204" pitchFamily="34" charset="0"/>
                <a:ea typeface="Open Sans" panose="020B0606030504020204" pitchFamily="34" charset="0"/>
                <a:cs typeface="Open Sans" panose="020B0606030504020204" pitchFamily="34" charset="0"/>
              </a:rPr>
              <a:t>Variationen &amp; Schwierigkeit erhöhen/reduzieren:</a:t>
            </a:r>
            <a:endParaRPr lang="de-DE" sz="2000" dirty="0">
              <a:effectLst/>
              <a:latin typeface="Open Sans" panose="020B0606030504020204" pitchFamily="34" charset="0"/>
              <a:ea typeface="Open Sans" panose="020B0606030504020204" pitchFamily="34" charset="0"/>
              <a:cs typeface="Open Sans" panose="020B0606030504020204" pitchFamily="34" charset="0"/>
            </a:endParaRPr>
          </a:p>
          <a:p>
            <a:pPr marL="342900" lvl="0" indent="-342900">
              <a:lnSpc>
                <a:spcPct val="115000"/>
              </a:lnSpc>
              <a:spcBef>
                <a:spcPts val="1200"/>
              </a:spcBef>
              <a:spcAft>
                <a:spcPts val="1200"/>
              </a:spcAft>
              <a:buFont typeface="Symbol" panose="05050102010706020507" pitchFamily="18" charset="2"/>
              <a:buChar char=""/>
            </a:pPr>
            <a:r>
              <a:rPr lang="de-DE" sz="2000" b="1" dirty="0">
                <a:effectLst/>
                <a:latin typeface="Open Sans" panose="020B0606030504020204" pitchFamily="34" charset="0"/>
                <a:ea typeface="Open Sans" panose="020B0606030504020204" pitchFamily="34" charset="0"/>
                <a:cs typeface="Open Sans" panose="020B0606030504020204" pitchFamily="34" charset="0"/>
              </a:rPr>
              <a:t>Leichter:</a:t>
            </a:r>
            <a:r>
              <a:rPr lang="de-DE" sz="2000" dirty="0">
                <a:effectLst/>
                <a:latin typeface="Open Sans" panose="020B0606030504020204" pitchFamily="34" charset="0"/>
                <a:ea typeface="Open Sans" panose="020B0606030504020204" pitchFamily="34" charset="0"/>
                <a:cs typeface="Open Sans" panose="020B0606030504020204" pitchFamily="34" charset="0"/>
              </a:rPr>
              <a:t> Nur wenige Bücher einbeziehen oder Hinweise auf das verwendete Ordnungssystem geben.</a:t>
            </a:r>
          </a:p>
          <a:p>
            <a:pPr marL="342900" lvl="0" indent="-342900">
              <a:lnSpc>
                <a:spcPct val="115000"/>
              </a:lnSpc>
              <a:spcBef>
                <a:spcPts val="1200"/>
              </a:spcBef>
              <a:spcAft>
                <a:spcPts val="1200"/>
              </a:spcAft>
              <a:buFont typeface="Symbol" panose="05050102010706020507" pitchFamily="18" charset="2"/>
              <a:buChar char=""/>
            </a:pPr>
            <a:r>
              <a:rPr lang="de-DE" sz="2000" b="1" dirty="0">
                <a:effectLst/>
                <a:latin typeface="Open Sans" panose="020B0606030504020204" pitchFamily="34" charset="0"/>
                <a:ea typeface="Open Sans" panose="020B0606030504020204" pitchFamily="34" charset="0"/>
                <a:cs typeface="Open Sans" panose="020B0606030504020204" pitchFamily="34" charset="0"/>
              </a:rPr>
              <a:t>Schwieriger:</a:t>
            </a:r>
            <a:r>
              <a:rPr lang="de-DE" sz="2000" dirty="0">
                <a:effectLst/>
                <a:latin typeface="Open Sans" panose="020B0606030504020204" pitchFamily="34" charset="0"/>
                <a:ea typeface="Open Sans" panose="020B0606030504020204" pitchFamily="34" charset="0"/>
                <a:cs typeface="Open Sans" panose="020B0606030504020204" pitchFamily="34" charset="0"/>
              </a:rPr>
              <a:t> Bücher mit ähnlichen Signaturen zur Ablenkung verwenden oder die Regel verschleiern.</a:t>
            </a:r>
          </a:p>
          <a:p>
            <a:pPr marL="342900" lvl="0" indent="-342900">
              <a:lnSpc>
                <a:spcPct val="115000"/>
              </a:lnSpc>
              <a:spcBef>
                <a:spcPts val="1200"/>
              </a:spcBef>
              <a:spcAft>
                <a:spcPts val="1200"/>
              </a:spcAft>
              <a:buFont typeface="Symbol" panose="05050102010706020507" pitchFamily="18" charset="2"/>
              <a:buChar char=""/>
            </a:pPr>
            <a:r>
              <a:rPr lang="de-DE" sz="2000" b="1" dirty="0">
                <a:effectLst/>
                <a:latin typeface="Open Sans" panose="020B0606030504020204" pitchFamily="34" charset="0"/>
                <a:ea typeface="Open Sans" panose="020B0606030504020204" pitchFamily="34" charset="0"/>
                <a:cs typeface="Open Sans" panose="020B0606030504020204" pitchFamily="34" charset="0"/>
              </a:rPr>
              <a:t>Alternative Variante:</a:t>
            </a:r>
            <a:r>
              <a:rPr lang="de-DE" sz="2000" dirty="0">
                <a:effectLst/>
                <a:latin typeface="Open Sans" panose="020B0606030504020204" pitchFamily="34" charset="0"/>
                <a:ea typeface="Open Sans" panose="020B0606030504020204" pitchFamily="34" charset="0"/>
                <a:cs typeface="Open Sans" panose="020B0606030504020204" pitchFamily="34" charset="0"/>
              </a:rPr>
              <a:t> Eine Buchstabenfolge aus den Signaturen ergibt ein Lösungswort.</a:t>
            </a:r>
          </a:p>
        </p:txBody>
      </p:sp>
      <p:sp>
        <p:nvSpPr>
          <p:cNvPr id="16" name="TextBox 3">
            <a:extLst>
              <a:ext uri="{FF2B5EF4-FFF2-40B4-BE49-F238E27FC236}">
                <a16:creationId xmlns:a16="http://schemas.microsoft.com/office/drawing/2014/main" id="{B2FFD33F-8524-4A7F-A657-8353D7CF87E6}"/>
              </a:ext>
            </a:extLst>
          </p:cNvPr>
          <p:cNvSpPr txBox="1"/>
          <p:nvPr/>
        </p:nvSpPr>
        <p:spPr>
          <a:xfrm>
            <a:off x="8662396" y="7906729"/>
            <a:ext cx="9032256" cy="1937262"/>
          </a:xfrm>
          <a:prstGeom prst="rect">
            <a:avLst/>
          </a:prstGeom>
        </p:spPr>
        <p:txBody>
          <a:bodyPr wrap="square" lIns="0" tIns="0" rIns="0" bIns="0" rtlCol="0" anchor="t">
            <a:spAutoFit/>
          </a:bodyPr>
          <a:lstStyle/>
          <a:p>
            <a:pPr>
              <a:spcAft>
                <a:spcPts val="1000"/>
              </a:spcAft>
            </a:pPr>
            <a:r>
              <a:rPr lang="de-DE" sz="2000" b="1" kern="900" dirty="0">
                <a:effectLst/>
                <a:latin typeface="Open Sans" panose="020B0606030504020204" pitchFamily="34" charset="0"/>
                <a:ea typeface="Open Sans" panose="020B0606030504020204" pitchFamily="34" charset="0"/>
                <a:cs typeface="Open Sans" panose="020B0606030504020204" pitchFamily="34" charset="0"/>
              </a:rPr>
              <a:t>Notfall-Tipps für Spielleiter:</a:t>
            </a:r>
            <a:endParaRPr lang="de-DE" sz="2000" kern="900" dirty="0">
              <a:effectLst/>
              <a:latin typeface="Open Sans" panose="020B0606030504020204" pitchFamily="34" charset="0"/>
              <a:ea typeface="Open Sans" panose="020B0606030504020204" pitchFamily="34" charset="0"/>
              <a:cs typeface="Open Sans" panose="020B0606030504020204" pitchFamily="34" charset="0"/>
            </a:endParaRPr>
          </a:p>
          <a:p>
            <a:pPr marL="342900" lvl="0" indent="-342900">
              <a:lnSpc>
                <a:spcPct val="115000"/>
              </a:lnSpc>
              <a:spcBef>
                <a:spcPts val="1200"/>
              </a:spcBef>
              <a:spcAft>
                <a:spcPts val="1200"/>
              </a:spcAft>
              <a:buFont typeface="Symbol" panose="05050102010706020507" pitchFamily="18" charset="2"/>
              <a:buChar char=""/>
            </a:pPr>
            <a:r>
              <a:rPr lang="de-DE" sz="2000" dirty="0">
                <a:effectLst/>
                <a:latin typeface="Open Sans" panose="020B0606030504020204" pitchFamily="34" charset="0"/>
                <a:ea typeface="Open Sans" panose="020B0606030504020204" pitchFamily="34" charset="0"/>
                <a:cs typeface="Open Sans" panose="020B0606030504020204" pitchFamily="34" charset="0"/>
              </a:rPr>
              <a:t>Hinweise auf die Signaturregel geben („Achte auf die letzte Ziffer…“).</a:t>
            </a:r>
          </a:p>
          <a:p>
            <a:pPr marL="342900" lvl="0" indent="-342900">
              <a:lnSpc>
                <a:spcPct val="115000"/>
              </a:lnSpc>
              <a:spcBef>
                <a:spcPts val="1200"/>
              </a:spcBef>
              <a:spcAft>
                <a:spcPts val="1200"/>
              </a:spcAft>
              <a:buFont typeface="Symbol" panose="05050102010706020507" pitchFamily="18" charset="2"/>
              <a:buChar char=""/>
            </a:pPr>
            <a:r>
              <a:rPr lang="de-DE" sz="2000" dirty="0">
                <a:effectLst/>
                <a:latin typeface="Open Sans" panose="020B0606030504020204" pitchFamily="34" charset="0"/>
                <a:ea typeface="Open Sans" panose="020B0606030504020204" pitchFamily="34" charset="0"/>
                <a:cs typeface="Open Sans" panose="020B0606030504020204" pitchFamily="34" charset="0"/>
              </a:rPr>
              <a:t>Wenn die Regel nicht erkannt wird, eine Signatur als Beispiel entschlüsseln lassen.</a:t>
            </a:r>
          </a:p>
        </p:txBody>
      </p:sp>
    </p:spTree>
    <p:extLst>
      <p:ext uri="{BB962C8B-B14F-4D97-AF65-F5344CB8AC3E}">
        <p14:creationId xmlns:p14="http://schemas.microsoft.com/office/powerpoint/2010/main" val="213202064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rgbClr val="FF5005">
            <a:alpha val="95000"/>
          </a:srgbClr>
        </a:solidFill>
        <a:effectLst/>
      </p:bgPr>
    </p:bg>
    <p:spTree>
      <p:nvGrpSpPr>
        <p:cNvPr id="1" name=""/>
        <p:cNvGrpSpPr/>
        <p:nvPr/>
      </p:nvGrpSpPr>
      <p:grpSpPr>
        <a:xfrm>
          <a:off x="0" y="0"/>
          <a:ext cx="0" cy="0"/>
          <a:chOff x="0" y="0"/>
          <a:chExt cx="0" cy="0"/>
        </a:xfrm>
      </p:grpSpPr>
      <p:sp>
        <p:nvSpPr>
          <p:cNvPr id="2" name="TextBox 2"/>
          <p:cNvSpPr txBox="1"/>
          <p:nvPr/>
        </p:nvSpPr>
        <p:spPr>
          <a:xfrm>
            <a:off x="16139450" y="280879"/>
            <a:ext cx="2103607" cy="502920"/>
          </a:xfrm>
          <a:prstGeom prst="rect">
            <a:avLst/>
          </a:prstGeom>
        </p:spPr>
        <p:txBody>
          <a:bodyPr lIns="0" tIns="0" rIns="0" bIns="0" rtlCol="0" anchor="t">
            <a:spAutoFit/>
          </a:bodyPr>
          <a:lstStyle/>
          <a:p>
            <a:pPr algn="l">
              <a:lnSpc>
                <a:spcPts val="3960"/>
              </a:lnSpc>
            </a:pPr>
            <a:r>
              <a:rPr lang="en-US" sz="3600" spc="179">
                <a:solidFill>
                  <a:srgbClr val="000000"/>
                </a:solidFill>
                <a:latin typeface="Open Sans"/>
                <a:ea typeface="Open Sans"/>
                <a:cs typeface="Open Sans"/>
                <a:sym typeface="Open Sans"/>
              </a:rPr>
              <a:t>SCHWER</a:t>
            </a:r>
          </a:p>
        </p:txBody>
      </p:sp>
      <p:sp>
        <p:nvSpPr>
          <p:cNvPr id="3" name="TextBox 3"/>
          <p:cNvSpPr txBox="1"/>
          <p:nvPr/>
        </p:nvSpPr>
        <p:spPr>
          <a:xfrm>
            <a:off x="5688747" y="4091841"/>
            <a:ext cx="6516656" cy="1060451"/>
          </a:xfrm>
          <a:prstGeom prst="rect">
            <a:avLst/>
          </a:prstGeom>
        </p:spPr>
        <p:txBody>
          <a:bodyPr wrap="square" lIns="0" tIns="0" rIns="0" bIns="0" rtlCol="0" anchor="t">
            <a:spAutoFit/>
          </a:bodyPr>
          <a:lstStyle/>
          <a:p>
            <a:pPr algn="l">
              <a:lnSpc>
                <a:spcPts val="8000"/>
              </a:lnSpc>
            </a:pPr>
            <a:r>
              <a:rPr lang="en-US" sz="8000" dirty="0">
                <a:solidFill>
                  <a:srgbClr val="000000"/>
                </a:solidFill>
                <a:latin typeface="Open Sans"/>
                <a:ea typeface="Open Sans"/>
                <a:cs typeface="Open Sans"/>
                <a:sym typeface="Open Sans"/>
              </a:rPr>
              <a:t>LOGIKRÄTSEL</a:t>
            </a:r>
          </a:p>
        </p:txBody>
      </p:sp>
      <p:grpSp>
        <p:nvGrpSpPr>
          <p:cNvPr id="4" name="Gruppieren 3">
            <a:extLst>
              <a:ext uri="{FF2B5EF4-FFF2-40B4-BE49-F238E27FC236}">
                <a16:creationId xmlns:a16="http://schemas.microsoft.com/office/drawing/2014/main" id="{38C8BA49-8B40-4469-A154-CEB4B0647A67}"/>
              </a:ext>
            </a:extLst>
          </p:cNvPr>
          <p:cNvGrpSpPr/>
          <p:nvPr/>
        </p:nvGrpSpPr>
        <p:grpSpPr>
          <a:xfrm>
            <a:off x="7154761" y="5556722"/>
            <a:ext cx="3592955" cy="2201071"/>
            <a:chOff x="6901543" y="5152159"/>
            <a:chExt cx="4484916" cy="2747493"/>
          </a:xfrm>
        </p:grpSpPr>
        <p:pic>
          <p:nvPicPr>
            <p:cNvPr id="5" name="Picture 5">
              <a:extLst>
                <a:ext uri="{FF2B5EF4-FFF2-40B4-BE49-F238E27FC236}">
                  <a16:creationId xmlns:a16="http://schemas.microsoft.com/office/drawing/2014/main" id="{39510A79-127C-4932-B542-3173E4EE023B}"/>
                </a:ext>
              </a:extLst>
            </p:cNvPr>
            <p:cNvPicPr>
              <a:picLocks noChangeAspect="1"/>
            </p:cNvPicPr>
            <p:nvPr/>
          </p:nvPicPr>
          <p:blipFill>
            <a:blip r:embed="rId2"/>
            <a:stretch>
              <a:fillRect/>
            </a:stretch>
          </p:blipFill>
          <p:spPr>
            <a:xfrm>
              <a:off x="7767204" y="5152159"/>
              <a:ext cx="2743200" cy="2747493"/>
            </a:xfrm>
            <a:prstGeom prst="rect">
              <a:avLst/>
            </a:prstGeom>
          </p:spPr>
        </p:pic>
        <p:pic>
          <p:nvPicPr>
            <p:cNvPr id="6" name="Picture 1">
              <a:extLst>
                <a:ext uri="{FF2B5EF4-FFF2-40B4-BE49-F238E27FC236}">
                  <a16:creationId xmlns:a16="http://schemas.microsoft.com/office/drawing/2014/main" id="{429C7C35-9309-4439-9B56-F954099B2C57}"/>
                </a:ext>
              </a:extLst>
            </p:cNvPr>
            <p:cNvPicPr>
              <a:picLocks noChangeAspect="1"/>
            </p:cNvPicPr>
            <p:nvPr/>
          </p:nvPicPr>
          <p:blipFill>
            <a:blip r:embed="rId3"/>
            <a:stretch>
              <a:fillRect/>
            </a:stretch>
          </p:blipFill>
          <p:spPr>
            <a:xfrm>
              <a:off x="10510157" y="7549242"/>
              <a:ext cx="876302" cy="332016"/>
            </a:xfrm>
            <a:prstGeom prst="rect">
              <a:avLst/>
            </a:prstGeom>
          </p:spPr>
        </p:pic>
        <p:pic>
          <p:nvPicPr>
            <p:cNvPr id="7" name="Picture 6">
              <a:extLst>
                <a:ext uri="{FF2B5EF4-FFF2-40B4-BE49-F238E27FC236}">
                  <a16:creationId xmlns:a16="http://schemas.microsoft.com/office/drawing/2014/main" id="{4E668AC0-B85B-4B6E-8974-3CA435CEC9EB}"/>
                </a:ext>
              </a:extLst>
            </p:cNvPr>
            <p:cNvPicPr>
              <a:picLocks noChangeAspect="1"/>
            </p:cNvPicPr>
            <p:nvPr/>
          </p:nvPicPr>
          <p:blipFill>
            <a:blip r:embed="rId3"/>
            <a:stretch>
              <a:fillRect/>
            </a:stretch>
          </p:blipFill>
          <p:spPr>
            <a:xfrm>
              <a:off x="6901543" y="5589813"/>
              <a:ext cx="876302" cy="332016"/>
            </a:xfrm>
            <a:prstGeom prst="rect">
              <a:avLst/>
            </a:prstGeom>
          </p:spPr>
        </p:pic>
      </p:grpSp>
    </p:spTree>
    <p:extLst>
      <p:ext uri="{BB962C8B-B14F-4D97-AF65-F5344CB8AC3E}">
        <p14:creationId xmlns:p14="http://schemas.microsoft.com/office/powerpoint/2010/main" val="257243843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6219785C-CBB9-D2EB-8F1C-71BE5E7001B1}"/>
              </a:ext>
            </a:extLst>
          </p:cNvPr>
          <p:cNvSpPr/>
          <p:nvPr/>
        </p:nvSpPr>
        <p:spPr>
          <a:xfrm>
            <a:off x="0" y="3590"/>
            <a:ext cx="18284419" cy="2110841"/>
          </a:xfrm>
          <a:prstGeom prst="rect">
            <a:avLst/>
          </a:prstGeom>
          <a:solidFill>
            <a:srgbClr val="FF500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2"/>
          <p:cNvSpPr txBox="1"/>
          <p:nvPr/>
        </p:nvSpPr>
        <p:spPr>
          <a:xfrm>
            <a:off x="580525" y="821899"/>
            <a:ext cx="14120213" cy="829201"/>
          </a:xfrm>
          <a:prstGeom prst="rect">
            <a:avLst/>
          </a:prstGeom>
        </p:spPr>
        <p:txBody>
          <a:bodyPr wrap="square" lIns="0" tIns="0" rIns="0" bIns="0" rtlCol="0" anchor="t">
            <a:spAutoFit/>
          </a:bodyPr>
          <a:lstStyle/>
          <a:p>
            <a:pPr>
              <a:lnSpc>
                <a:spcPct val="115000"/>
              </a:lnSpc>
              <a:spcAft>
                <a:spcPts val="1000"/>
              </a:spcAft>
            </a:pPr>
            <a:r>
              <a:rPr lang="de-DE" sz="5000" spc="250" dirty="0">
                <a:solidFill>
                  <a:srgbClr val="000000"/>
                </a:solidFill>
                <a:latin typeface="Open Sans"/>
                <a:ea typeface="Open Sans"/>
                <a:cs typeface="Open Sans"/>
              </a:rPr>
              <a:t>ZAHLEN-GITTER MIT VERSTECKTEM CODE</a:t>
            </a:r>
          </a:p>
        </p:txBody>
      </p:sp>
      <p:sp>
        <p:nvSpPr>
          <p:cNvPr id="3" name="TextBox 3"/>
          <p:cNvSpPr txBox="1"/>
          <p:nvPr/>
        </p:nvSpPr>
        <p:spPr>
          <a:xfrm>
            <a:off x="705598" y="5719496"/>
            <a:ext cx="6731648" cy="3624903"/>
          </a:xfrm>
          <a:prstGeom prst="rect">
            <a:avLst/>
          </a:prstGeom>
        </p:spPr>
        <p:txBody>
          <a:bodyPr wrap="square" lIns="0" tIns="0" rIns="0" bIns="0" rtlCol="0" anchor="t">
            <a:spAutoFit/>
          </a:bodyPr>
          <a:lstStyle/>
          <a:p>
            <a:pPr>
              <a:lnSpc>
                <a:spcPct val="150000"/>
              </a:lnSpc>
            </a:pPr>
            <a:r>
              <a:rPr lang="en-US" sz="2000" b="1"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Beispiele</a:t>
            </a:r>
            <a:r>
              <a:rPr lang="en-US" sz="2000"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 </a:t>
            </a:r>
          </a:p>
          <a:p>
            <a:pPr marL="342900" lvl="0" indent="-342900">
              <a:lnSpc>
                <a:spcPct val="115000"/>
              </a:lnSpc>
              <a:buFont typeface="+mj-lt"/>
              <a:buAutoNum type="arabicPeriod"/>
            </a:pPr>
            <a:r>
              <a:rPr lang="de-DE" sz="2000" dirty="0">
                <a:effectLst/>
                <a:latin typeface="Open Sans" panose="020B0606030504020204" pitchFamily="34" charset="0"/>
                <a:ea typeface="Open Sans" panose="020B0606030504020204" pitchFamily="34" charset="0"/>
                <a:cs typeface="Open Sans" panose="020B0606030504020204" pitchFamily="34" charset="0"/>
              </a:rPr>
              <a:t>Die Summe bestimmter Reihen oder Spalten ergibt eine versteckte Zahlenkombination für ein Schloss.</a:t>
            </a:r>
          </a:p>
          <a:p>
            <a:pPr marL="342900" lvl="0" indent="-342900">
              <a:lnSpc>
                <a:spcPct val="115000"/>
              </a:lnSpc>
              <a:buFont typeface="+mj-lt"/>
              <a:buAutoNum type="arabicPeriod"/>
            </a:pPr>
            <a:r>
              <a:rPr lang="de-DE" sz="2000" dirty="0">
                <a:effectLst/>
                <a:latin typeface="Open Sans" panose="020B0606030504020204" pitchFamily="34" charset="0"/>
                <a:ea typeface="Open Sans" panose="020B0606030504020204" pitchFamily="34" charset="0"/>
                <a:cs typeface="Open Sans" panose="020B0606030504020204" pitchFamily="34" charset="0"/>
              </a:rPr>
              <a:t>Durch das Anwenden einer bestimmten Regel (z. B. Primzahlen markieren, Multiplikationen beachten) ergibt sich der gesuchte Code.</a:t>
            </a:r>
          </a:p>
          <a:p>
            <a:pPr marL="342900" lvl="0" indent="-342900">
              <a:lnSpc>
                <a:spcPct val="115000"/>
              </a:lnSpc>
              <a:spcAft>
                <a:spcPts val="1000"/>
              </a:spcAft>
              <a:buFont typeface="+mj-lt"/>
              <a:buAutoNum type="arabicPeriod"/>
            </a:pPr>
            <a:r>
              <a:rPr lang="de-DE" sz="2000" dirty="0">
                <a:effectLst/>
                <a:latin typeface="Open Sans" panose="020B0606030504020204" pitchFamily="34" charset="0"/>
                <a:ea typeface="Open Sans" panose="020B0606030504020204" pitchFamily="34" charset="0"/>
                <a:cs typeface="Open Sans" panose="020B0606030504020204" pitchFamily="34" charset="0"/>
              </a:rPr>
              <a:t>In einem Zahlengitter sind bestimmte Felder markiert. Wenn die Spieler die Zahlen dieser Felder in der richtigen Reihenfolge lesen, erhalten sie eine Kombination oder ein Lösungswort.</a:t>
            </a:r>
          </a:p>
        </p:txBody>
      </p:sp>
      <p:sp>
        <p:nvSpPr>
          <p:cNvPr id="4" name="TextBox 4"/>
          <p:cNvSpPr txBox="1"/>
          <p:nvPr/>
        </p:nvSpPr>
        <p:spPr>
          <a:xfrm>
            <a:off x="15643274" y="280879"/>
            <a:ext cx="2599783" cy="512961"/>
          </a:xfrm>
          <a:prstGeom prst="rect">
            <a:avLst/>
          </a:prstGeom>
        </p:spPr>
        <p:txBody>
          <a:bodyPr wrap="square" lIns="0" tIns="0" rIns="0" bIns="0" rtlCol="0" anchor="t">
            <a:spAutoFit/>
          </a:bodyPr>
          <a:lstStyle/>
          <a:p>
            <a:pPr algn="l">
              <a:lnSpc>
                <a:spcPts val="3960"/>
              </a:lnSpc>
            </a:pPr>
            <a:r>
              <a:rPr lang="en-US" sz="3600" spc="179" dirty="0">
                <a:solidFill>
                  <a:srgbClr val="000000"/>
                </a:solidFill>
                <a:latin typeface="Open Sans"/>
                <a:ea typeface="Open Sans"/>
                <a:cs typeface="Open Sans"/>
                <a:sym typeface="Open Sans"/>
              </a:rPr>
              <a:t>SCHWER</a:t>
            </a:r>
          </a:p>
        </p:txBody>
      </p:sp>
      <p:sp>
        <p:nvSpPr>
          <p:cNvPr id="5" name="TextBox 5"/>
          <p:cNvSpPr txBox="1"/>
          <p:nvPr/>
        </p:nvSpPr>
        <p:spPr>
          <a:xfrm>
            <a:off x="8631217" y="2469409"/>
            <a:ext cx="9032255" cy="1335815"/>
          </a:xfrm>
          <a:custGeom>
            <a:avLst/>
            <a:gdLst>
              <a:gd name="connsiteX0" fmla="*/ 0 w 9032255"/>
              <a:gd name="connsiteY0" fmla="*/ 0 h 1335815"/>
              <a:gd name="connsiteX1" fmla="*/ 9032255 w 9032255"/>
              <a:gd name="connsiteY1" fmla="*/ 0 h 1335815"/>
              <a:gd name="connsiteX2" fmla="*/ 9032255 w 9032255"/>
              <a:gd name="connsiteY2" fmla="*/ 1335815 h 1335815"/>
              <a:gd name="connsiteX3" fmla="*/ 0 w 9032255"/>
              <a:gd name="connsiteY3" fmla="*/ 1335815 h 1335815"/>
              <a:gd name="connsiteX4" fmla="*/ 0 w 9032255"/>
              <a:gd name="connsiteY4" fmla="*/ 0 h 13358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32255" h="1335815" extrusionOk="0">
                <a:moveTo>
                  <a:pt x="0" y="0"/>
                </a:moveTo>
                <a:cubicBezTo>
                  <a:pt x="1232115" y="118645"/>
                  <a:pt x="5707988" y="116012"/>
                  <a:pt x="9032255" y="0"/>
                </a:cubicBezTo>
                <a:cubicBezTo>
                  <a:pt x="9046708" y="181032"/>
                  <a:pt x="9126246" y="912721"/>
                  <a:pt x="9032255" y="1335815"/>
                </a:cubicBezTo>
                <a:cubicBezTo>
                  <a:pt x="5044536" y="1470415"/>
                  <a:pt x="2071624" y="1178619"/>
                  <a:pt x="0" y="1335815"/>
                </a:cubicBezTo>
                <a:cubicBezTo>
                  <a:pt x="-10065" y="721555"/>
                  <a:pt x="80162" y="234772"/>
                  <a:pt x="0" y="0"/>
                </a:cubicBezTo>
                <a:close/>
              </a:path>
            </a:pathLst>
          </a:custGeom>
          <a:noFill/>
          <a:ln w="53975">
            <a:solidFill>
              <a:srgbClr val="FF5005"/>
            </a:solidFill>
            <a:extLst>
              <a:ext uri="{C807C97D-BFC1-408E-A445-0C87EB9F89A2}">
                <ask:lineSketchStyleProps xmlns:ask="http://schemas.microsoft.com/office/drawing/2018/sketchyshapes" sd="1219033472">
                  <a:prstGeom prst="rect">
                    <a:avLst/>
                  </a:prstGeom>
                  <ask:type>
                    <ask:lineSketchCurved/>
                  </ask:type>
                </ask:lineSketchStyleProps>
              </a:ext>
            </a:extLst>
          </a:ln>
        </p:spPr>
        <p:txBody>
          <a:bodyPr wrap="square" lIns="0" tIns="0" rIns="0" bIns="0" rtlCol="0" anchor="t">
            <a:spAutoFit/>
          </a:bodyPr>
          <a:lstStyle/>
          <a:p>
            <a:pPr algn="just">
              <a:lnSpc>
                <a:spcPct val="150000"/>
              </a:lnSpc>
              <a:spcBef>
                <a:spcPct val="0"/>
              </a:spcBef>
            </a:pPr>
            <a:r>
              <a:rPr lang="en-US" sz="2000" b="1"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Beschreibung</a:t>
            </a:r>
            <a:r>
              <a:rPr lang="en-US" sz="2000"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a:t>
            </a:r>
            <a:r>
              <a:rPr lang="en-US" sz="20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 </a:t>
            </a:r>
            <a:r>
              <a:rPr lang="de-DE" sz="2000" dirty="0">
                <a:effectLst/>
                <a:latin typeface="Open Sans" panose="020B0606030504020204" pitchFamily="34" charset="0"/>
                <a:ea typeface="Open Sans" panose="020B0606030504020204" pitchFamily="34" charset="0"/>
                <a:cs typeface="Open Sans" panose="020B0606030504020204" pitchFamily="34" charset="0"/>
              </a:rPr>
              <a:t>Spieler erhalten ein scheinbar zufällig gefülltes Gitter mit Zahlen. Die Lösung besteht darin, eine verborgene Regel oder Muster zu erkennen, um den gesuchten Code zu finden.</a:t>
            </a:r>
          </a:p>
        </p:txBody>
      </p:sp>
      <p:sp>
        <p:nvSpPr>
          <p:cNvPr id="6" name="Freeform 6"/>
          <p:cNvSpPr/>
          <p:nvPr/>
        </p:nvSpPr>
        <p:spPr>
          <a:xfrm>
            <a:off x="580525" y="2360933"/>
            <a:ext cx="6856721" cy="3038161"/>
          </a:xfrm>
          <a:custGeom>
            <a:avLst/>
            <a:gdLst/>
            <a:ahLst/>
            <a:cxnLst/>
            <a:rect l="l" t="t" r="r" b="b"/>
            <a:pathLst>
              <a:path w="6856721" h="4636857">
                <a:moveTo>
                  <a:pt x="0" y="0"/>
                </a:moveTo>
                <a:lnTo>
                  <a:pt x="6856720" y="0"/>
                </a:lnTo>
                <a:lnTo>
                  <a:pt x="6856720" y="4636858"/>
                </a:lnTo>
                <a:lnTo>
                  <a:pt x="0" y="463685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7" name="TextBox 7"/>
          <p:cNvSpPr txBox="1"/>
          <p:nvPr/>
        </p:nvSpPr>
        <p:spPr>
          <a:xfrm>
            <a:off x="902132" y="2616527"/>
            <a:ext cx="6059839" cy="2581028"/>
          </a:xfrm>
          <a:prstGeom prst="rect">
            <a:avLst/>
          </a:prstGeom>
        </p:spPr>
        <p:txBody>
          <a:bodyPr wrap="square" lIns="0" tIns="0" rIns="0" bIns="0" rtlCol="0" anchor="t">
            <a:spAutoFit/>
          </a:bodyPr>
          <a:lstStyle/>
          <a:p>
            <a:pPr marL="666750" lvl="1" indent="-342900">
              <a:lnSpc>
                <a:spcPts val="4500"/>
              </a:lnSpc>
              <a:buFont typeface="Arial" panose="020B0604020202020204" pitchFamily="34" charset="0"/>
              <a:buChar char="•"/>
            </a:pPr>
            <a:r>
              <a:rPr lang="en-US" sz="2000" b="1"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Bearbeitungszeit</a:t>
            </a:r>
            <a:r>
              <a:rPr lang="en-US" sz="2000"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a:t>
            </a:r>
            <a:r>
              <a:rPr lang="en-US" sz="20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 15+ </a:t>
            </a:r>
            <a:r>
              <a:rPr lang="en-US" sz="2000"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Minuten</a:t>
            </a:r>
            <a:endParaRPr lang="en-US" sz="20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endParaRPr>
          </a:p>
          <a:p>
            <a:pPr marL="800100" lvl="1" indent="-342900">
              <a:lnSpc>
                <a:spcPct val="115000"/>
              </a:lnSpc>
              <a:spcAft>
                <a:spcPts val="1000"/>
              </a:spcAft>
              <a:buFont typeface="Symbol" panose="05050102010706020507" pitchFamily="18" charset="2"/>
              <a:buChar char=""/>
            </a:pPr>
            <a:r>
              <a:rPr lang="en-US" sz="2000" b="1"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Objekte</a:t>
            </a:r>
            <a:r>
              <a:rPr lang="en-US" sz="2000"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a:t>
            </a:r>
            <a:r>
              <a:rPr lang="en-US" sz="20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 </a:t>
            </a:r>
            <a:r>
              <a:rPr lang="de-DE" sz="2000" dirty="0">
                <a:effectLst/>
                <a:latin typeface="Open Sans" panose="020B0606030504020204" pitchFamily="34" charset="0"/>
                <a:ea typeface="Open Sans" panose="020B0606030504020204" pitchFamily="34" charset="0"/>
                <a:cs typeface="Open Sans" panose="020B0606030504020204" pitchFamily="34" charset="0"/>
              </a:rPr>
              <a:t>Zahlenraster, eine versteckte Logik oder mathematische Regel</a:t>
            </a:r>
          </a:p>
          <a:p>
            <a:pPr marL="800100" lvl="1" indent="-342900">
              <a:lnSpc>
                <a:spcPct val="115000"/>
              </a:lnSpc>
              <a:spcAft>
                <a:spcPts val="1000"/>
              </a:spcAft>
              <a:buFont typeface="Symbol" panose="05050102010706020507" pitchFamily="18" charset="2"/>
              <a:buChar char=""/>
            </a:pPr>
            <a:r>
              <a:rPr lang="en-US" sz="2000"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Zi</a:t>
            </a:r>
            <a:r>
              <a:rPr lang="de-DE" sz="2000" b="1" dirty="0" err="1">
                <a:solidFill>
                  <a:srgbClr val="000000"/>
                </a:solidFill>
                <a:latin typeface="Open Sans" panose="020B0606030504020204" pitchFamily="34" charset="0"/>
                <a:ea typeface="Open Sans" panose="020B0606030504020204" pitchFamily="34" charset="0"/>
                <a:cs typeface="Open Sans" panose="020B0606030504020204" pitchFamily="34" charset="0"/>
              </a:rPr>
              <a:t>elgruppe</a:t>
            </a:r>
            <a:r>
              <a:rPr lang="de-DE" sz="2000" dirty="0">
                <a:solidFill>
                  <a:srgbClr val="000000"/>
                </a:solidFill>
                <a:latin typeface="Open Sans" panose="020B0606030504020204" pitchFamily="34" charset="0"/>
                <a:ea typeface="Open Sans" panose="020B0606030504020204" pitchFamily="34" charset="0"/>
                <a:cs typeface="Open Sans" panose="020B0606030504020204" pitchFamily="34" charset="0"/>
              </a:rPr>
              <a:t>: </a:t>
            </a:r>
            <a:r>
              <a:rPr lang="de-DE" sz="2000" dirty="0">
                <a:effectLst/>
                <a:latin typeface="Open Sans" panose="020B0606030504020204" pitchFamily="34" charset="0"/>
                <a:ea typeface="Open Sans" panose="020B0606030504020204" pitchFamily="34" charset="0"/>
                <a:cs typeface="Open Sans" panose="020B0606030504020204" pitchFamily="34" charset="0"/>
              </a:rPr>
              <a:t>Fortgeschrittene Rätselspieler, Erwachsene</a:t>
            </a:r>
          </a:p>
          <a:p>
            <a:pPr marL="800100" lvl="1" indent="-342900">
              <a:lnSpc>
                <a:spcPct val="115000"/>
              </a:lnSpc>
              <a:spcAft>
                <a:spcPts val="1000"/>
              </a:spcAft>
              <a:buFont typeface="Arial" panose="020B0604020202020204" pitchFamily="34" charset="0"/>
              <a:buChar char="•"/>
            </a:pPr>
            <a:r>
              <a:rPr lang="de-DE" sz="2000" b="1" dirty="0">
                <a:solidFill>
                  <a:srgbClr val="000000"/>
                </a:solidFill>
                <a:latin typeface="Open Sans" panose="020B0606030504020204" pitchFamily="34" charset="0"/>
                <a:ea typeface="Open Sans" panose="020B0606030504020204" pitchFamily="34" charset="0"/>
                <a:cs typeface="Open Sans" panose="020B0606030504020204" pitchFamily="34" charset="0"/>
              </a:rPr>
              <a:t>Rätselart: </a:t>
            </a:r>
            <a:r>
              <a:rPr lang="de-DE" sz="2000" dirty="0">
                <a:solidFill>
                  <a:srgbClr val="000000"/>
                </a:solidFill>
                <a:latin typeface="Open Sans" panose="020B0606030504020204" pitchFamily="34" charset="0"/>
                <a:ea typeface="Open Sans" panose="020B0606030504020204" pitchFamily="34" charset="0"/>
                <a:cs typeface="Open Sans" panose="020B0606030504020204" pitchFamily="34" charset="0"/>
              </a:rPr>
              <a:t>Logikrätsel</a:t>
            </a:r>
          </a:p>
        </p:txBody>
      </p:sp>
      <p:grpSp>
        <p:nvGrpSpPr>
          <p:cNvPr id="10" name="Gruppieren 9">
            <a:extLst>
              <a:ext uri="{FF2B5EF4-FFF2-40B4-BE49-F238E27FC236}">
                <a16:creationId xmlns:a16="http://schemas.microsoft.com/office/drawing/2014/main" id="{28CF22E4-A1E9-41DE-9A85-163C3C0F902B}"/>
              </a:ext>
            </a:extLst>
          </p:cNvPr>
          <p:cNvGrpSpPr/>
          <p:nvPr/>
        </p:nvGrpSpPr>
        <p:grpSpPr>
          <a:xfrm>
            <a:off x="16038471" y="903392"/>
            <a:ext cx="1609413" cy="985938"/>
            <a:chOff x="6901543" y="5152159"/>
            <a:chExt cx="4484916" cy="2747493"/>
          </a:xfrm>
        </p:grpSpPr>
        <p:pic>
          <p:nvPicPr>
            <p:cNvPr id="12" name="Picture 5">
              <a:extLst>
                <a:ext uri="{FF2B5EF4-FFF2-40B4-BE49-F238E27FC236}">
                  <a16:creationId xmlns:a16="http://schemas.microsoft.com/office/drawing/2014/main" id="{C88F931E-F72B-4890-B3A5-5A8F4751307F}"/>
                </a:ext>
              </a:extLst>
            </p:cNvPr>
            <p:cNvPicPr>
              <a:picLocks noChangeAspect="1"/>
            </p:cNvPicPr>
            <p:nvPr/>
          </p:nvPicPr>
          <p:blipFill>
            <a:blip r:embed="rId4"/>
            <a:stretch>
              <a:fillRect/>
            </a:stretch>
          </p:blipFill>
          <p:spPr>
            <a:xfrm>
              <a:off x="7767204" y="5152159"/>
              <a:ext cx="2743200" cy="2747493"/>
            </a:xfrm>
            <a:prstGeom prst="rect">
              <a:avLst/>
            </a:prstGeom>
          </p:spPr>
        </p:pic>
        <p:pic>
          <p:nvPicPr>
            <p:cNvPr id="13" name="Picture 1">
              <a:extLst>
                <a:ext uri="{FF2B5EF4-FFF2-40B4-BE49-F238E27FC236}">
                  <a16:creationId xmlns:a16="http://schemas.microsoft.com/office/drawing/2014/main" id="{A9E15455-BFAA-498C-9631-DF51EEB52D90}"/>
                </a:ext>
              </a:extLst>
            </p:cNvPr>
            <p:cNvPicPr>
              <a:picLocks noChangeAspect="1"/>
            </p:cNvPicPr>
            <p:nvPr/>
          </p:nvPicPr>
          <p:blipFill>
            <a:blip r:embed="rId5"/>
            <a:stretch>
              <a:fillRect/>
            </a:stretch>
          </p:blipFill>
          <p:spPr>
            <a:xfrm>
              <a:off x="10510157" y="7549242"/>
              <a:ext cx="876302" cy="332016"/>
            </a:xfrm>
            <a:prstGeom prst="rect">
              <a:avLst/>
            </a:prstGeom>
          </p:spPr>
        </p:pic>
        <p:pic>
          <p:nvPicPr>
            <p:cNvPr id="14" name="Picture 6">
              <a:extLst>
                <a:ext uri="{FF2B5EF4-FFF2-40B4-BE49-F238E27FC236}">
                  <a16:creationId xmlns:a16="http://schemas.microsoft.com/office/drawing/2014/main" id="{3247A446-DED6-4DB5-A5FE-6B31BBAEA74D}"/>
                </a:ext>
              </a:extLst>
            </p:cNvPr>
            <p:cNvPicPr>
              <a:picLocks noChangeAspect="1"/>
            </p:cNvPicPr>
            <p:nvPr/>
          </p:nvPicPr>
          <p:blipFill>
            <a:blip r:embed="rId5"/>
            <a:stretch>
              <a:fillRect/>
            </a:stretch>
          </p:blipFill>
          <p:spPr>
            <a:xfrm>
              <a:off x="6901543" y="5589813"/>
              <a:ext cx="876302" cy="332016"/>
            </a:xfrm>
            <a:prstGeom prst="rect">
              <a:avLst/>
            </a:prstGeom>
          </p:spPr>
        </p:pic>
      </p:grpSp>
      <p:sp>
        <p:nvSpPr>
          <p:cNvPr id="15" name="TextBox 3">
            <a:extLst>
              <a:ext uri="{FF2B5EF4-FFF2-40B4-BE49-F238E27FC236}">
                <a16:creationId xmlns:a16="http://schemas.microsoft.com/office/drawing/2014/main" id="{64A7E49C-2E16-4CA9-A0DD-E94268A0809A}"/>
              </a:ext>
            </a:extLst>
          </p:cNvPr>
          <p:cNvSpPr txBox="1"/>
          <p:nvPr/>
        </p:nvSpPr>
        <p:spPr>
          <a:xfrm>
            <a:off x="8635782" y="4057039"/>
            <a:ext cx="9032256" cy="3052118"/>
          </a:xfrm>
          <a:prstGeom prst="rect">
            <a:avLst/>
          </a:prstGeom>
        </p:spPr>
        <p:txBody>
          <a:bodyPr wrap="square" lIns="0" tIns="0" rIns="0" bIns="0" rtlCol="0" anchor="t">
            <a:spAutoFit/>
          </a:bodyPr>
          <a:lstStyle/>
          <a:p>
            <a:pPr>
              <a:spcAft>
                <a:spcPts val="1000"/>
              </a:spcAft>
            </a:pPr>
            <a:r>
              <a:rPr lang="de-DE" sz="2000" b="1" dirty="0">
                <a:effectLst/>
                <a:latin typeface="Open Sans" panose="020B0606030504020204" pitchFamily="34" charset="0"/>
                <a:ea typeface="Open Sans" panose="020B0606030504020204" pitchFamily="34" charset="0"/>
                <a:cs typeface="Open Sans" panose="020B0606030504020204" pitchFamily="34" charset="0"/>
              </a:rPr>
              <a:t>Variationen &amp; Schwierigkeit erhöhen/reduzieren:</a:t>
            </a:r>
            <a:endParaRPr lang="de-DE" sz="2000" dirty="0">
              <a:effectLst/>
              <a:latin typeface="Open Sans" panose="020B0606030504020204" pitchFamily="34" charset="0"/>
              <a:ea typeface="Open Sans" panose="020B0606030504020204" pitchFamily="34" charset="0"/>
              <a:cs typeface="Open Sans" panose="020B0606030504020204" pitchFamily="34" charset="0"/>
            </a:endParaRPr>
          </a:p>
          <a:p>
            <a:pPr marL="342900" lvl="0" indent="-342900">
              <a:spcBef>
                <a:spcPts val="1200"/>
              </a:spcBef>
              <a:spcAft>
                <a:spcPts val="1200"/>
              </a:spcAft>
              <a:buFont typeface="Symbol" panose="05050102010706020507" pitchFamily="18" charset="2"/>
              <a:buChar char=""/>
            </a:pPr>
            <a:r>
              <a:rPr lang="de-DE" sz="2000" b="1" dirty="0">
                <a:effectLst/>
                <a:latin typeface="Open Sans" panose="020B0606030504020204" pitchFamily="34" charset="0"/>
                <a:ea typeface="Open Sans" panose="020B0606030504020204" pitchFamily="34" charset="0"/>
                <a:cs typeface="Open Sans" panose="020B0606030504020204" pitchFamily="34" charset="0"/>
              </a:rPr>
              <a:t>Leichter:</a:t>
            </a:r>
            <a:r>
              <a:rPr lang="de-DE" sz="2000" dirty="0">
                <a:effectLst/>
                <a:latin typeface="Open Sans" panose="020B0606030504020204" pitchFamily="34" charset="0"/>
                <a:ea typeface="Open Sans" panose="020B0606030504020204" pitchFamily="34" charset="0"/>
                <a:cs typeface="Open Sans" panose="020B0606030504020204" pitchFamily="34" charset="0"/>
              </a:rPr>
              <a:t> Deutlich sichtbare Markierungen der relevanten Felder oder Hinweise auf die Rechenregel (z. B. „Achte auf die Quersumme“).</a:t>
            </a:r>
          </a:p>
          <a:p>
            <a:pPr marL="342900" lvl="0" indent="-342900">
              <a:spcBef>
                <a:spcPts val="1200"/>
              </a:spcBef>
              <a:spcAft>
                <a:spcPts val="1200"/>
              </a:spcAft>
              <a:buFont typeface="Symbol" panose="05050102010706020507" pitchFamily="18" charset="2"/>
              <a:buChar char=""/>
            </a:pPr>
            <a:r>
              <a:rPr lang="de-DE" sz="2000" b="1" dirty="0">
                <a:effectLst/>
                <a:latin typeface="Open Sans" panose="020B0606030504020204" pitchFamily="34" charset="0"/>
                <a:ea typeface="Open Sans" panose="020B0606030504020204" pitchFamily="34" charset="0"/>
                <a:cs typeface="Open Sans" panose="020B0606030504020204" pitchFamily="34" charset="0"/>
              </a:rPr>
              <a:t>Schwieriger:</a:t>
            </a:r>
            <a:r>
              <a:rPr lang="de-DE" sz="2000" dirty="0">
                <a:effectLst/>
                <a:latin typeface="Open Sans" panose="020B0606030504020204" pitchFamily="34" charset="0"/>
                <a:ea typeface="Open Sans" panose="020B0606030504020204" pitchFamily="34" charset="0"/>
                <a:cs typeface="Open Sans" panose="020B0606030504020204" pitchFamily="34" charset="0"/>
              </a:rPr>
              <a:t> Mehr irrelevante Zahlen einbauen oder mehrere Regeln verschachteln (z. B. erst Primzahlen markieren, dann addieren).</a:t>
            </a:r>
          </a:p>
          <a:p>
            <a:pPr marL="342900" lvl="0" indent="-342900">
              <a:spcBef>
                <a:spcPts val="1200"/>
              </a:spcBef>
              <a:spcAft>
                <a:spcPts val="1200"/>
              </a:spcAft>
              <a:buFont typeface="Symbol" panose="05050102010706020507" pitchFamily="18" charset="2"/>
              <a:buChar char=""/>
            </a:pPr>
            <a:r>
              <a:rPr lang="de-DE" sz="2000" b="1" dirty="0">
                <a:effectLst/>
                <a:latin typeface="Open Sans" panose="020B0606030504020204" pitchFamily="34" charset="0"/>
                <a:ea typeface="Open Sans" panose="020B0606030504020204" pitchFamily="34" charset="0"/>
                <a:cs typeface="Open Sans" panose="020B0606030504020204" pitchFamily="34" charset="0"/>
              </a:rPr>
              <a:t>Alternative Variante:</a:t>
            </a:r>
            <a:r>
              <a:rPr lang="de-DE" sz="2000" dirty="0">
                <a:effectLst/>
                <a:latin typeface="Open Sans" panose="020B0606030504020204" pitchFamily="34" charset="0"/>
                <a:ea typeface="Open Sans" panose="020B0606030504020204" pitchFamily="34" charset="0"/>
                <a:cs typeface="Open Sans" panose="020B0606030504020204" pitchFamily="34" charset="0"/>
              </a:rPr>
              <a:t> Spieler müssen erst ein weiteres Rätsel lösen, um herauszufinden, welche Regel sie auf das Gitter anwenden sollen.</a:t>
            </a:r>
          </a:p>
        </p:txBody>
      </p:sp>
      <p:sp>
        <p:nvSpPr>
          <p:cNvPr id="16" name="TextBox 3">
            <a:extLst>
              <a:ext uri="{FF2B5EF4-FFF2-40B4-BE49-F238E27FC236}">
                <a16:creationId xmlns:a16="http://schemas.microsoft.com/office/drawing/2014/main" id="{B2FFD33F-8524-4A7F-A657-8353D7CF87E6}"/>
              </a:ext>
            </a:extLst>
          </p:cNvPr>
          <p:cNvSpPr txBox="1"/>
          <p:nvPr/>
        </p:nvSpPr>
        <p:spPr>
          <a:xfrm>
            <a:off x="8631217" y="7360972"/>
            <a:ext cx="9032256" cy="2645148"/>
          </a:xfrm>
          <a:prstGeom prst="rect">
            <a:avLst/>
          </a:prstGeom>
        </p:spPr>
        <p:txBody>
          <a:bodyPr wrap="square" lIns="0" tIns="0" rIns="0" bIns="0" rtlCol="0" anchor="t">
            <a:spAutoFit/>
          </a:bodyPr>
          <a:lstStyle/>
          <a:p>
            <a:pPr>
              <a:spcAft>
                <a:spcPts val="1000"/>
              </a:spcAft>
            </a:pPr>
            <a:r>
              <a:rPr lang="de-DE" sz="2000" b="1" kern="900" dirty="0">
                <a:effectLst/>
                <a:latin typeface="Open Sans" panose="020B0606030504020204" pitchFamily="34" charset="0"/>
                <a:ea typeface="Open Sans" panose="020B0606030504020204" pitchFamily="34" charset="0"/>
                <a:cs typeface="Open Sans" panose="020B0606030504020204" pitchFamily="34" charset="0"/>
              </a:rPr>
              <a:t>Notfall-Tipps für Spielleiter:</a:t>
            </a:r>
            <a:endParaRPr lang="de-DE" sz="2000" kern="900" dirty="0">
              <a:effectLst/>
              <a:latin typeface="Open Sans" panose="020B0606030504020204" pitchFamily="34" charset="0"/>
              <a:ea typeface="Open Sans" panose="020B0606030504020204" pitchFamily="34" charset="0"/>
              <a:cs typeface="Open Sans" panose="020B0606030504020204" pitchFamily="34" charset="0"/>
            </a:endParaRPr>
          </a:p>
          <a:p>
            <a:pPr marL="342900" lvl="0" indent="-342900">
              <a:lnSpc>
                <a:spcPct val="115000"/>
              </a:lnSpc>
              <a:spcBef>
                <a:spcPts val="1200"/>
              </a:spcBef>
              <a:spcAft>
                <a:spcPts val="1200"/>
              </a:spcAft>
              <a:buFont typeface="Symbol" panose="05050102010706020507" pitchFamily="18" charset="2"/>
              <a:buChar char=""/>
            </a:pPr>
            <a:r>
              <a:rPr lang="de-DE" sz="2000" dirty="0">
                <a:effectLst/>
                <a:latin typeface="Open Sans" panose="020B0606030504020204" pitchFamily="34" charset="0"/>
                <a:ea typeface="Open Sans" panose="020B0606030504020204" pitchFamily="34" charset="0"/>
                <a:cs typeface="Open Sans" panose="020B0606030504020204" pitchFamily="34" charset="0"/>
              </a:rPr>
              <a:t>Falls das Team die Regel nicht erkennt, kann ein dezenter Hinweis zur Art der mathematischen Beziehung gegeben werden (z. B. „Diese Zahlen haben etwas mit Teilbarkeit zu tun“).</a:t>
            </a:r>
          </a:p>
          <a:p>
            <a:pPr marL="342900" lvl="0" indent="-342900">
              <a:lnSpc>
                <a:spcPct val="115000"/>
              </a:lnSpc>
              <a:spcBef>
                <a:spcPts val="1200"/>
              </a:spcBef>
              <a:spcAft>
                <a:spcPts val="1200"/>
              </a:spcAft>
              <a:buFont typeface="Symbol" panose="05050102010706020507" pitchFamily="18" charset="2"/>
              <a:buChar char=""/>
            </a:pPr>
            <a:r>
              <a:rPr lang="de-DE" sz="2000" dirty="0">
                <a:effectLst/>
                <a:latin typeface="Open Sans" panose="020B0606030504020204" pitchFamily="34" charset="0"/>
                <a:ea typeface="Open Sans" panose="020B0606030504020204" pitchFamily="34" charset="0"/>
                <a:cs typeface="Open Sans" panose="020B0606030504020204" pitchFamily="34" charset="0"/>
              </a:rPr>
              <a:t>Wenn sich Spieler in der Anordnung der Zahlen verlieren, kann auf eine markierte Zeile/Spalte als Startpunkt hingewiesen werden.</a:t>
            </a:r>
          </a:p>
        </p:txBody>
      </p:sp>
    </p:spTree>
    <p:extLst>
      <p:ext uri="{BB962C8B-B14F-4D97-AF65-F5344CB8AC3E}">
        <p14:creationId xmlns:p14="http://schemas.microsoft.com/office/powerpoint/2010/main" val="11125006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rgbClr val="FF5005">
            <a:alpha val="95000"/>
          </a:srgbClr>
        </a:solidFill>
        <a:effectLst/>
      </p:bgPr>
    </p:bg>
    <p:spTree>
      <p:nvGrpSpPr>
        <p:cNvPr id="1" name=""/>
        <p:cNvGrpSpPr/>
        <p:nvPr/>
      </p:nvGrpSpPr>
      <p:grpSpPr>
        <a:xfrm>
          <a:off x="0" y="0"/>
          <a:ext cx="0" cy="0"/>
          <a:chOff x="0" y="0"/>
          <a:chExt cx="0" cy="0"/>
        </a:xfrm>
      </p:grpSpPr>
      <p:sp>
        <p:nvSpPr>
          <p:cNvPr id="2" name="TextBox 2"/>
          <p:cNvSpPr txBox="1"/>
          <p:nvPr/>
        </p:nvSpPr>
        <p:spPr>
          <a:xfrm>
            <a:off x="16139450" y="280879"/>
            <a:ext cx="2103607" cy="502920"/>
          </a:xfrm>
          <a:prstGeom prst="rect">
            <a:avLst/>
          </a:prstGeom>
        </p:spPr>
        <p:txBody>
          <a:bodyPr lIns="0" tIns="0" rIns="0" bIns="0" rtlCol="0" anchor="t">
            <a:spAutoFit/>
          </a:bodyPr>
          <a:lstStyle/>
          <a:p>
            <a:pPr algn="l">
              <a:lnSpc>
                <a:spcPts val="3960"/>
              </a:lnSpc>
            </a:pPr>
            <a:r>
              <a:rPr lang="en-US" sz="3600" spc="179">
                <a:solidFill>
                  <a:srgbClr val="000000"/>
                </a:solidFill>
                <a:latin typeface="Open Sans"/>
                <a:ea typeface="Open Sans"/>
                <a:cs typeface="Open Sans"/>
                <a:sym typeface="Open Sans"/>
              </a:rPr>
              <a:t>SCHWER</a:t>
            </a:r>
          </a:p>
        </p:txBody>
      </p:sp>
      <p:sp>
        <p:nvSpPr>
          <p:cNvPr id="3" name="TextBox 3"/>
          <p:cNvSpPr txBox="1"/>
          <p:nvPr/>
        </p:nvSpPr>
        <p:spPr>
          <a:xfrm>
            <a:off x="5688747" y="4091841"/>
            <a:ext cx="6516656" cy="1060451"/>
          </a:xfrm>
          <a:prstGeom prst="rect">
            <a:avLst/>
          </a:prstGeom>
        </p:spPr>
        <p:txBody>
          <a:bodyPr wrap="square" lIns="0" tIns="0" rIns="0" bIns="0" rtlCol="0" anchor="t">
            <a:spAutoFit/>
          </a:bodyPr>
          <a:lstStyle/>
          <a:p>
            <a:pPr algn="l">
              <a:lnSpc>
                <a:spcPts val="8000"/>
              </a:lnSpc>
            </a:pPr>
            <a:r>
              <a:rPr lang="en-US" sz="8000" dirty="0">
                <a:solidFill>
                  <a:srgbClr val="000000"/>
                </a:solidFill>
                <a:latin typeface="Open Sans"/>
                <a:ea typeface="Open Sans"/>
                <a:cs typeface="Open Sans"/>
                <a:sym typeface="Open Sans"/>
              </a:rPr>
              <a:t>LOGIKRÄTSEL</a:t>
            </a:r>
          </a:p>
        </p:txBody>
      </p:sp>
      <p:grpSp>
        <p:nvGrpSpPr>
          <p:cNvPr id="4" name="Gruppieren 3">
            <a:extLst>
              <a:ext uri="{FF2B5EF4-FFF2-40B4-BE49-F238E27FC236}">
                <a16:creationId xmlns:a16="http://schemas.microsoft.com/office/drawing/2014/main" id="{38C8BA49-8B40-4469-A154-CEB4B0647A67}"/>
              </a:ext>
            </a:extLst>
          </p:cNvPr>
          <p:cNvGrpSpPr/>
          <p:nvPr/>
        </p:nvGrpSpPr>
        <p:grpSpPr>
          <a:xfrm>
            <a:off x="7154761" y="5556722"/>
            <a:ext cx="3592955" cy="2201071"/>
            <a:chOff x="6901543" y="5152159"/>
            <a:chExt cx="4484916" cy="2747493"/>
          </a:xfrm>
        </p:grpSpPr>
        <p:pic>
          <p:nvPicPr>
            <p:cNvPr id="5" name="Picture 5">
              <a:extLst>
                <a:ext uri="{FF2B5EF4-FFF2-40B4-BE49-F238E27FC236}">
                  <a16:creationId xmlns:a16="http://schemas.microsoft.com/office/drawing/2014/main" id="{39510A79-127C-4932-B542-3173E4EE023B}"/>
                </a:ext>
              </a:extLst>
            </p:cNvPr>
            <p:cNvPicPr>
              <a:picLocks noChangeAspect="1"/>
            </p:cNvPicPr>
            <p:nvPr/>
          </p:nvPicPr>
          <p:blipFill>
            <a:blip r:embed="rId2"/>
            <a:stretch>
              <a:fillRect/>
            </a:stretch>
          </p:blipFill>
          <p:spPr>
            <a:xfrm>
              <a:off x="7767204" y="5152159"/>
              <a:ext cx="2743200" cy="2747493"/>
            </a:xfrm>
            <a:prstGeom prst="rect">
              <a:avLst/>
            </a:prstGeom>
          </p:spPr>
        </p:pic>
        <p:pic>
          <p:nvPicPr>
            <p:cNvPr id="6" name="Picture 1">
              <a:extLst>
                <a:ext uri="{FF2B5EF4-FFF2-40B4-BE49-F238E27FC236}">
                  <a16:creationId xmlns:a16="http://schemas.microsoft.com/office/drawing/2014/main" id="{429C7C35-9309-4439-9B56-F954099B2C57}"/>
                </a:ext>
              </a:extLst>
            </p:cNvPr>
            <p:cNvPicPr>
              <a:picLocks noChangeAspect="1"/>
            </p:cNvPicPr>
            <p:nvPr/>
          </p:nvPicPr>
          <p:blipFill>
            <a:blip r:embed="rId3"/>
            <a:stretch>
              <a:fillRect/>
            </a:stretch>
          </p:blipFill>
          <p:spPr>
            <a:xfrm>
              <a:off x="10510157" y="7549242"/>
              <a:ext cx="876302" cy="332016"/>
            </a:xfrm>
            <a:prstGeom prst="rect">
              <a:avLst/>
            </a:prstGeom>
          </p:spPr>
        </p:pic>
        <p:pic>
          <p:nvPicPr>
            <p:cNvPr id="7" name="Picture 6">
              <a:extLst>
                <a:ext uri="{FF2B5EF4-FFF2-40B4-BE49-F238E27FC236}">
                  <a16:creationId xmlns:a16="http://schemas.microsoft.com/office/drawing/2014/main" id="{4E668AC0-B85B-4B6E-8974-3CA435CEC9EB}"/>
                </a:ext>
              </a:extLst>
            </p:cNvPr>
            <p:cNvPicPr>
              <a:picLocks noChangeAspect="1"/>
            </p:cNvPicPr>
            <p:nvPr/>
          </p:nvPicPr>
          <p:blipFill>
            <a:blip r:embed="rId3"/>
            <a:stretch>
              <a:fillRect/>
            </a:stretch>
          </p:blipFill>
          <p:spPr>
            <a:xfrm>
              <a:off x="6901543" y="5589813"/>
              <a:ext cx="876302" cy="332016"/>
            </a:xfrm>
            <a:prstGeom prst="rect">
              <a:avLst/>
            </a:prstGeom>
          </p:spPr>
        </p:pic>
      </p:grpSp>
    </p:spTree>
    <p:extLst>
      <p:ext uri="{BB962C8B-B14F-4D97-AF65-F5344CB8AC3E}">
        <p14:creationId xmlns:p14="http://schemas.microsoft.com/office/powerpoint/2010/main" val="14695374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6219785C-CBB9-D2EB-8F1C-71BE5E7001B1}"/>
              </a:ext>
            </a:extLst>
          </p:cNvPr>
          <p:cNvSpPr/>
          <p:nvPr/>
        </p:nvSpPr>
        <p:spPr>
          <a:xfrm>
            <a:off x="0" y="3590"/>
            <a:ext cx="18284419" cy="2110841"/>
          </a:xfrm>
          <a:prstGeom prst="rec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2"/>
          <p:cNvSpPr txBox="1"/>
          <p:nvPr/>
        </p:nvSpPr>
        <p:spPr>
          <a:xfrm>
            <a:off x="580525" y="821899"/>
            <a:ext cx="14584447" cy="1410643"/>
          </a:xfrm>
          <a:prstGeom prst="rect">
            <a:avLst/>
          </a:prstGeom>
        </p:spPr>
        <p:txBody>
          <a:bodyPr wrap="square" lIns="0" tIns="0" rIns="0" bIns="0" rtlCol="0" anchor="t">
            <a:spAutoFit/>
          </a:bodyPr>
          <a:lstStyle/>
          <a:p>
            <a:pPr>
              <a:lnSpc>
                <a:spcPts val="5500"/>
              </a:lnSpc>
            </a:pPr>
            <a:r>
              <a:rPr lang="de-DE" sz="5000" dirty="0">
                <a:latin typeface="Open Sans" panose="020B0606030504020204" pitchFamily="34" charset="0"/>
                <a:ea typeface="Open Sans" panose="020B0606030504020204" pitchFamily="34" charset="0"/>
                <a:cs typeface="Open Sans" panose="020B0606030504020204" pitchFamily="34" charset="0"/>
              </a:rPr>
              <a:t>VERSTECKTER SCHLÜSSEL ODER GEGENSTAND</a:t>
            </a:r>
          </a:p>
          <a:p>
            <a:pPr algn="l">
              <a:lnSpc>
                <a:spcPts val="5500"/>
              </a:lnSpc>
            </a:pPr>
            <a:endParaRPr lang="en-US" sz="5000" spc="250" dirty="0">
              <a:solidFill>
                <a:srgbClr val="000000"/>
              </a:solidFill>
              <a:latin typeface="Open Sans"/>
              <a:ea typeface="Open Sans"/>
              <a:cs typeface="Open Sans"/>
              <a:sym typeface="Open Sans"/>
            </a:endParaRPr>
          </a:p>
        </p:txBody>
      </p:sp>
      <p:sp>
        <p:nvSpPr>
          <p:cNvPr id="3" name="TextBox 3"/>
          <p:cNvSpPr txBox="1"/>
          <p:nvPr/>
        </p:nvSpPr>
        <p:spPr>
          <a:xfrm>
            <a:off x="717507" y="6413640"/>
            <a:ext cx="6731648" cy="3624903"/>
          </a:xfrm>
          <a:prstGeom prst="rect">
            <a:avLst/>
          </a:prstGeom>
        </p:spPr>
        <p:txBody>
          <a:bodyPr wrap="square" lIns="0" tIns="0" rIns="0" bIns="0" rtlCol="0" anchor="t">
            <a:spAutoFit/>
          </a:bodyPr>
          <a:lstStyle/>
          <a:p>
            <a:pPr>
              <a:lnSpc>
                <a:spcPct val="150000"/>
              </a:lnSpc>
            </a:pPr>
            <a:r>
              <a:rPr lang="en-US" sz="2000" b="1"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Beispiele</a:t>
            </a:r>
            <a:r>
              <a:rPr lang="en-US" sz="2000"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 </a:t>
            </a:r>
          </a:p>
          <a:p>
            <a:pPr marL="342900" lvl="0" indent="-342900">
              <a:lnSpc>
                <a:spcPct val="115000"/>
              </a:lnSpc>
              <a:buFont typeface="+mj-lt"/>
              <a:buAutoNum type="arabicPeriod"/>
            </a:pPr>
            <a:r>
              <a:rPr lang="de-DE" sz="2000" dirty="0">
                <a:effectLst/>
                <a:latin typeface="Open Sans" panose="020B0606030504020204" pitchFamily="34" charset="0"/>
                <a:ea typeface="Open Sans" panose="020B0606030504020204" pitchFamily="34" charset="0"/>
                <a:cs typeface="Open Sans" panose="020B0606030504020204" pitchFamily="34" charset="0"/>
              </a:rPr>
              <a:t>Der Hinweis lautet: „Suche das dickste Buch im Regal.“ Der Schlüssel ist zwischen den Seiten versteckt.</a:t>
            </a:r>
          </a:p>
          <a:p>
            <a:pPr marL="342900" lvl="0" indent="-342900">
              <a:lnSpc>
                <a:spcPct val="115000"/>
              </a:lnSpc>
              <a:buFont typeface="+mj-lt"/>
              <a:buAutoNum type="arabicPeriod"/>
            </a:pPr>
            <a:r>
              <a:rPr lang="de-DE" sz="2000" dirty="0">
                <a:effectLst/>
                <a:latin typeface="Open Sans" panose="020B0606030504020204" pitchFamily="34" charset="0"/>
                <a:ea typeface="Open Sans" panose="020B0606030504020204" pitchFamily="34" charset="0"/>
                <a:cs typeface="Open Sans" panose="020B0606030504020204" pitchFamily="34" charset="0"/>
              </a:rPr>
              <a:t>Schreibe einen Hinweis: „Es liegt unter einem Ort, der 4 Beine hat“ – der Schlüssel befindet sich unter einem Stuhl.</a:t>
            </a:r>
          </a:p>
          <a:p>
            <a:pPr marL="342900" lvl="0" indent="-342900">
              <a:lnSpc>
                <a:spcPct val="115000"/>
              </a:lnSpc>
              <a:buFont typeface="+mj-lt"/>
              <a:buAutoNum type="arabicPeriod"/>
            </a:pPr>
            <a:r>
              <a:rPr lang="de-DE" sz="2000" dirty="0">
                <a:effectLst/>
                <a:latin typeface="Open Sans" panose="020B0606030504020204" pitchFamily="34" charset="0"/>
                <a:ea typeface="Open Sans" panose="020B0606030504020204" pitchFamily="34" charset="0"/>
                <a:cs typeface="Open Sans" panose="020B0606030504020204" pitchFamily="34" charset="0"/>
              </a:rPr>
              <a:t>Die Spieler finden eine verschlossene Box, in der sich der Gegenstand befindet, z. B. mit einem leichten Mechanismus (Magnetöffnung etc.).</a:t>
            </a:r>
          </a:p>
        </p:txBody>
      </p:sp>
      <p:sp>
        <p:nvSpPr>
          <p:cNvPr id="4" name="TextBox 4"/>
          <p:cNvSpPr txBox="1"/>
          <p:nvPr/>
        </p:nvSpPr>
        <p:spPr>
          <a:xfrm>
            <a:off x="16275543" y="280879"/>
            <a:ext cx="1967514" cy="502920"/>
          </a:xfrm>
          <a:prstGeom prst="rect">
            <a:avLst/>
          </a:prstGeom>
        </p:spPr>
        <p:txBody>
          <a:bodyPr lIns="0" tIns="0" rIns="0" bIns="0" rtlCol="0" anchor="t">
            <a:spAutoFit/>
          </a:bodyPr>
          <a:lstStyle/>
          <a:p>
            <a:pPr algn="l">
              <a:lnSpc>
                <a:spcPts val="3960"/>
              </a:lnSpc>
            </a:pPr>
            <a:r>
              <a:rPr lang="en-US" sz="3600" spc="179">
                <a:solidFill>
                  <a:srgbClr val="000000"/>
                </a:solidFill>
                <a:latin typeface="Open Sans"/>
                <a:ea typeface="Open Sans"/>
                <a:cs typeface="Open Sans"/>
                <a:sym typeface="Open Sans"/>
              </a:rPr>
              <a:t>LEICHT</a:t>
            </a:r>
          </a:p>
        </p:txBody>
      </p:sp>
      <p:sp>
        <p:nvSpPr>
          <p:cNvPr id="5" name="TextBox 5"/>
          <p:cNvSpPr txBox="1"/>
          <p:nvPr/>
        </p:nvSpPr>
        <p:spPr>
          <a:xfrm>
            <a:off x="8538238" y="2589148"/>
            <a:ext cx="9032255" cy="1797480"/>
          </a:xfrm>
          <a:custGeom>
            <a:avLst/>
            <a:gdLst>
              <a:gd name="connsiteX0" fmla="*/ 0 w 9032255"/>
              <a:gd name="connsiteY0" fmla="*/ 0 h 1797480"/>
              <a:gd name="connsiteX1" fmla="*/ 9032255 w 9032255"/>
              <a:gd name="connsiteY1" fmla="*/ 0 h 1797480"/>
              <a:gd name="connsiteX2" fmla="*/ 9032255 w 9032255"/>
              <a:gd name="connsiteY2" fmla="*/ 1797480 h 1797480"/>
              <a:gd name="connsiteX3" fmla="*/ 0 w 9032255"/>
              <a:gd name="connsiteY3" fmla="*/ 1797480 h 1797480"/>
              <a:gd name="connsiteX4" fmla="*/ 0 w 9032255"/>
              <a:gd name="connsiteY4" fmla="*/ 0 h 17974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32255" h="1797480" extrusionOk="0">
                <a:moveTo>
                  <a:pt x="0" y="0"/>
                </a:moveTo>
                <a:cubicBezTo>
                  <a:pt x="1232115" y="118645"/>
                  <a:pt x="5707988" y="116012"/>
                  <a:pt x="9032255" y="0"/>
                </a:cubicBezTo>
                <a:cubicBezTo>
                  <a:pt x="9154965" y="308218"/>
                  <a:pt x="8899198" y="1524440"/>
                  <a:pt x="9032255" y="1797480"/>
                </a:cubicBezTo>
                <a:cubicBezTo>
                  <a:pt x="5044536" y="1932080"/>
                  <a:pt x="2071624" y="1640284"/>
                  <a:pt x="0" y="1797480"/>
                </a:cubicBezTo>
                <a:cubicBezTo>
                  <a:pt x="-148991" y="1044759"/>
                  <a:pt x="103308" y="487741"/>
                  <a:pt x="0" y="0"/>
                </a:cubicBezTo>
                <a:close/>
              </a:path>
            </a:pathLst>
          </a:custGeom>
          <a:noFill/>
          <a:ln w="53975">
            <a:solidFill>
              <a:srgbClr val="FFC000"/>
            </a:solidFill>
            <a:extLst>
              <a:ext uri="{C807C97D-BFC1-408E-A445-0C87EB9F89A2}">
                <ask:lineSketchStyleProps xmlns:ask="http://schemas.microsoft.com/office/drawing/2018/sketchyshapes" sd="1219033472">
                  <a:prstGeom prst="rect">
                    <a:avLst/>
                  </a:prstGeom>
                  <ask:type>
                    <ask:lineSketchCurved/>
                  </ask:type>
                </ask:lineSketchStyleProps>
              </a:ext>
            </a:extLst>
          </a:ln>
        </p:spPr>
        <p:txBody>
          <a:bodyPr wrap="square" lIns="0" tIns="0" rIns="0" bIns="0" rtlCol="0" anchor="t">
            <a:spAutoFit/>
          </a:bodyPr>
          <a:lstStyle/>
          <a:p>
            <a:pPr algn="just">
              <a:lnSpc>
                <a:spcPct val="150000"/>
              </a:lnSpc>
              <a:spcBef>
                <a:spcPct val="0"/>
              </a:spcBef>
            </a:pPr>
            <a:r>
              <a:rPr lang="en-US" sz="2000" b="1"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Beschreibung</a:t>
            </a:r>
            <a:r>
              <a:rPr lang="en-US" sz="2000"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a:t>
            </a:r>
            <a:r>
              <a:rPr lang="en-US" sz="20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 </a:t>
            </a:r>
            <a:r>
              <a:rPr lang="de-DE" sz="2000" dirty="0">
                <a:effectLst/>
                <a:latin typeface="Open Sans" panose="020B0606030504020204" pitchFamily="34" charset="0"/>
                <a:ea typeface="Open Sans" panose="020B0606030504020204" pitchFamily="34" charset="0"/>
                <a:cs typeface="Open Sans" panose="020B0606030504020204" pitchFamily="34" charset="0"/>
              </a:rPr>
              <a:t>Ein Schlüssel oder kleiner Gegenstand wird im Raum versteckt. Die Spieler erhalten einen einfachen Hinweis, wo sie suchen sollen. Versteckte Gegenstände können Hinweise für weitere Rätsel enthalten, die Teil von nachfolgenden Rätseln sein.</a:t>
            </a:r>
            <a:endParaRPr lang="en-US" sz="2000" dirty="0">
              <a:latin typeface="Open Sans" panose="020B0606030504020204" pitchFamily="34" charset="0"/>
              <a:ea typeface="Open Sans" panose="020B0606030504020204" pitchFamily="34" charset="0"/>
              <a:cs typeface="Open Sans" panose="020B0606030504020204" pitchFamily="34" charset="0"/>
              <a:sym typeface="Open Sans"/>
            </a:endParaRPr>
          </a:p>
        </p:txBody>
      </p:sp>
      <p:sp>
        <p:nvSpPr>
          <p:cNvPr id="6" name="Freeform 6"/>
          <p:cNvSpPr/>
          <p:nvPr/>
        </p:nvSpPr>
        <p:spPr>
          <a:xfrm>
            <a:off x="580525" y="2360933"/>
            <a:ext cx="6856721" cy="4052707"/>
          </a:xfrm>
          <a:custGeom>
            <a:avLst/>
            <a:gdLst/>
            <a:ahLst/>
            <a:cxnLst/>
            <a:rect l="l" t="t" r="r" b="b"/>
            <a:pathLst>
              <a:path w="6856721" h="4636857">
                <a:moveTo>
                  <a:pt x="0" y="0"/>
                </a:moveTo>
                <a:lnTo>
                  <a:pt x="6856720" y="0"/>
                </a:lnTo>
                <a:lnTo>
                  <a:pt x="6856720" y="4636858"/>
                </a:lnTo>
                <a:lnTo>
                  <a:pt x="0" y="463685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7" name="TextBox 7"/>
          <p:cNvSpPr txBox="1"/>
          <p:nvPr/>
        </p:nvSpPr>
        <p:spPr>
          <a:xfrm>
            <a:off x="902132" y="2616527"/>
            <a:ext cx="6117646" cy="5029134"/>
          </a:xfrm>
          <a:prstGeom prst="rect">
            <a:avLst/>
          </a:prstGeom>
        </p:spPr>
        <p:txBody>
          <a:bodyPr wrap="square" lIns="0" tIns="0" rIns="0" bIns="0" rtlCol="0" anchor="t">
            <a:spAutoFit/>
          </a:bodyPr>
          <a:lstStyle/>
          <a:p>
            <a:pPr marL="647700" lvl="1" indent="-323850" algn="l">
              <a:lnSpc>
                <a:spcPts val="4500"/>
              </a:lnSpc>
              <a:buFont typeface="Arial"/>
              <a:buChar char="•"/>
            </a:pPr>
            <a:r>
              <a:rPr lang="en-US" sz="2000" b="1"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Bearbeitungszeit</a:t>
            </a:r>
            <a:r>
              <a:rPr lang="en-US" sz="2000"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a:t>
            </a:r>
            <a:r>
              <a:rPr lang="en-US" sz="20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 </a:t>
            </a:r>
            <a:r>
              <a:rPr lang="de-DE" sz="2000" dirty="0">
                <a:effectLst/>
                <a:latin typeface="Open Sans" panose="020B0606030504020204" pitchFamily="34" charset="0"/>
                <a:ea typeface="Open Sans" panose="020B0606030504020204" pitchFamily="34" charset="0"/>
                <a:cs typeface="Open Sans" panose="020B0606030504020204" pitchFamily="34" charset="0"/>
              </a:rPr>
              <a:t>5-7 Minuten</a:t>
            </a:r>
          </a:p>
          <a:p>
            <a:pPr marL="647700" lvl="1" indent="-323850" algn="l">
              <a:lnSpc>
                <a:spcPts val="4500"/>
              </a:lnSpc>
              <a:buFont typeface="Arial"/>
              <a:buChar char="•"/>
            </a:pPr>
            <a:r>
              <a:rPr lang="en-US" sz="2000" b="1"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Objekte</a:t>
            </a:r>
            <a:r>
              <a:rPr lang="en-US" sz="2000"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a:t>
            </a:r>
            <a:r>
              <a:rPr lang="en-US" sz="20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 </a:t>
            </a:r>
            <a:r>
              <a:rPr lang="de-DE" sz="2000" dirty="0">
                <a:effectLst/>
                <a:latin typeface="Open Sans" panose="020B0606030504020204" pitchFamily="34" charset="0"/>
                <a:ea typeface="Open Sans" panose="020B0606030504020204" pitchFamily="34" charset="0"/>
                <a:cs typeface="Open Sans" panose="020B0606030504020204" pitchFamily="34" charset="0"/>
              </a:rPr>
              <a:t>Schlüssel oder kleiner Gegenstand (z. B. Münze, Token), Versteck (z. B. in einem Buch, unter einem Tisch)</a:t>
            </a:r>
          </a:p>
          <a:p>
            <a:pPr marL="647700" lvl="1" indent="-323850" algn="l">
              <a:lnSpc>
                <a:spcPts val="4500"/>
              </a:lnSpc>
              <a:buFont typeface="Arial"/>
              <a:buChar char="•"/>
            </a:pPr>
            <a:r>
              <a:rPr lang="en-US" sz="2000"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Zi</a:t>
            </a:r>
            <a:r>
              <a:rPr lang="de-DE" sz="2000" b="1" dirty="0" err="1">
                <a:solidFill>
                  <a:srgbClr val="000000"/>
                </a:solidFill>
                <a:latin typeface="Open Sans" panose="020B0606030504020204" pitchFamily="34" charset="0"/>
                <a:ea typeface="Open Sans" panose="020B0606030504020204" pitchFamily="34" charset="0"/>
                <a:cs typeface="Open Sans" panose="020B0606030504020204" pitchFamily="34" charset="0"/>
              </a:rPr>
              <a:t>elgruppe</a:t>
            </a:r>
            <a:r>
              <a:rPr lang="de-DE" sz="2000" dirty="0">
                <a:solidFill>
                  <a:srgbClr val="000000"/>
                </a:solidFill>
                <a:latin typeface="Open Sans" panose="020B0606030504020204" pitchFamily="34" charset="0"/>
                <a:ea typeface="Open Sans" panose="020B0606030504020204" pitchFamily="34" charset="0"/>
                <a:cs typeface="Open Sans" panose="020B0606030504020204" pitchFamily="34" charset="0"/>
              </a:rPr>
              <a:t>: Anfänger, Kinder, Familien</a:t>
            </a:r>
          </a:p>
          <a:p>
            <a:pPr marL="647700" lvl="1" indent="-323850">
              <a:lnSpc>
                <a:spcPts val="4500"/>
              </a:lnSpc>
              <a:buFont typeface="Arial"/>
              <a:buChar char="•"/>
            </a:pPr>
            <a:r>
              <a:rPr lang="de-DE" sz="2000" b="1" dirty="0">
                <a:solidFill>
                  <a:srgbClr val="000000"/>
                </a:solidFill>
                <a:latin typeface="Open Sans" panose="020B0606030504020204" pitchFamily="34" charset="0"/>
                <a:ea typeface="Open Sans" panose="020B0606030504020204" pitchFamily="34" charset="0"/>
                <a:cs typeface="Open Sans" panose="020B0606030504020204" pitchFamily="34" charset="0"/>
              </a:rPr>
              <a:t>Rätseltyp: </a:t>
            </a:r>
            <a:r>
              <a:rPr lang="de-DE" sz="2000" dirty="0">
                <a:solidFill>
                  <a:srgbClr val="000000"/>
                </a:solidFill>
                <a:latin typeface="Open Sans" panose="020B0606030504020204" pitchFamily="34" charset="0"/>
                <a:ea typeface="Open Sans" panose="020B0606030504020204" pitchFamily="34" charset="0"/>
                <a:cs typeface="Open Sans" panose="020B0606030504020204" pitchFamily="34" charset="0"/>
              </a:rPr>
              <a:t>Such- und </a:t>
            </a:r>
            <a:r>
              <a:rPr lang="de-DE" sz="2000" dirty="0" err="1">
                <a:solidFill>
                  <a:srgbClr val="000000"/>
                </a:solidFill>
                <a:latin typeface="Open Sans" panose="020B0606030504020204" pitchFamily="34" charset="0"/>
                <a:ea typeface="Open Sans" panose="020B0606030504020204" pitchFamily="34" charset="0"/>
                <a:cs typeface="Open Sans" panose="020B0606030504020204" pitchFamily="34" charset="0"/>
              </a:rPr>
              <a:t>Findrätsel</a:t>
            </a:r>
            <a:endParaRPr lang="de-DE" sz="2000" dirty="0">
              <a:solidFill>
                <a:srgbClr val="000000"/>
              </a:solidFill>
              <a:latin typeface="Open Sans" panose="020B0606030504020204" pitchFamily="34" charset="0"/>
              <a:ea typeface="Open Sans" panose="020B0606030504020204" pitchFamily="34" charset="0"/>
              <a:cs typeface="Open Sans" panose="020B0606030504020204" pitchFamily="34" charset="0"/>
            </a:endParaRPr>
          </a:p>
          <a:p>
            <a:pPr marL="647700" lvl="1" indent="-323850" algn="l">
              <a:lnSpc>
                <a:spcPts val="4500"/>
              </a:lnSpc>
              <a:buFont typeface="Arial"/>
              <a:buChar char="•"/>
            </a:pPr>
            <a:endParaRPr lang="de-DE" sz="2000" dirty="0">
              <a:solidFill>
                <a:srgbClr val="000000"/>
              </a:solidFill>
              <a:latin typeface="Open Sans" panose="020B0606030504020204" pitchFamily="34" charset="0"/>
              <a:ea typeface="Open Sans" panose="020B0606030504020204" pitchFamily="34" charset="0"/>
              <a:cs typeface="Open Sans" panose="020B0606030504020204" pitchFamily="34" charset="0"/>
            </a:endParaRPr>
          </a:p>
          <a:p>
            <a:pPr marL="647700" lvl="1" indent="-323850" algn="l">
              <a:lnSpc>
                <a:spcPts val="4500"/>
              </a:lnSpc>
              <a:buFont typeface="Arial"/>
              <a:buChar char="•"/>
            </a:pPr>
            <a:endParaRPr lang="en-US" sz="20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endParaRPr>
          </a:p>
          <a:p>
            <a:pPr algn="ctr">
              <a:lnSpc>
                <a:spcPts val="3600"/>
              </a:lnSpc>
              <a:spcBef>
                <a:spcPct val="0"/>
              </a:spcBef>
            </a:pPr>
            <a:endParaRPr lang="en-US" sz="20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endParaRPr>
          </a:p>
        </p:txBody>
      </p:sp>
      <p:grpSp>
        <p:nvGrpSpPr>
          <p:cNvPr id="10" name="Gruppieren 9">
            <a:extLst>
              <a:ext uri="{FF2B5EF4-FFF2-40B4-BE49-F238E27FC236}">
                <a16:creationId xmlns:a16="http://schemas.microsoft.com/office/drawing/2014/main" id="{28CF22E4-A1E9-41DE-9A85-163C3C0F902B}"/>
              </a:ext>
            </a:extLst>
          </p:cNvPr>
          <p:cNvGrpSpPr/>
          <p:nvPr/>
        </p:nvGrpSpPr>
        <p:grpSpPr>
          <a:xfrm>
            <a:off x="16275543" y="951909"/>
            <a:ext cx="1609413" cy="985938"/>
            <a:chOff x="6901543" y="5152159"/>
            <a:chExt cx="4484916" cy="2747493"/>
          </a:xfrm>
        </p:grpSpPr>
        <p:pic>
          <p:nvPicPr>
            <p:cNvPr id="12" name="Picture 5">
              <a:extLst>
                <a:ext uri="{FF2B5EF4-FFF2-40B4-BE49-F238E27FC236}">
                  <a16:creationId xmlns:a16="http://schemas.microsoft.com/office/drawing/2014/main" id="{C88F931E-F72B-4890-B3A5-5A8F4751307F}"/>
                </a:ext>
              </a:extLst>
            </p:cNvPr>
            <p:cNvPicPr>
              <a:picLocks noChangeAspect="1"/>
            </p:cNvPicPr>
            <p:nvPr/>
          </p:nvPicPr>
          <p:blipFill>
            <a:blip r:embed="rId4"/>
            <a:stretch>
              <a:fillRect/>
            </a:stretch>
          </p:blipFill>
          <p:spPr>
            <a:xfrm>
              <a:off x="7767204" y="5152159"/>
              <a:ext cx="2743200" cy="2747493"/>
            </a:xfrm>
            <a:prstGeom prst="rect">
              <a:avLst/>
            </a:prstGeom>
          </p:spPr>
        </p:pic>
        <p:pic>
          <p:nvPicPr>
            <p:cNvPr id="13" name="Picture 1">
              <a:extLst>
                <a:ext uri="{FF2B5EF4-FFF2-40B4-BE49-F238E27FC236}">
                  <a16:creationId xmlns:a16="http://schemas.microsoft.com/office/drawing/2014/main" id="{A9E15455-BFAA-498C-9631-DF51EEB52D90}"/>
                </a:ext>
              </a:extLst>
            </p:cNvPr>
            <p:cNvPicPr>
              <a:picLocks noChangeAspect="1"/>
            </p:cNvPicPr>
            <p:nvPr/>
          </p:nvPicPr>
          <p:blipFill>
            <a:blip r:embed="rId5"/>
            <a:stretch>
              <a:fillRect/>
            </a:stretch>
          </p:blipFill>
          <p:spPr>
            <a:xfrm>
              <a:off x="10510157" y="7549242"/>
              <a:ext cx="876302" cy="332016"/>
            </a:xfrm>
            <a:prstGeom prst="rect">
              <a:avLst/>
            </a:prstGeom>
          </p:spPr>
        </p:pic>
        <p:pic>
          <p:nvPicPr>
            <p:cNvPr id="14" name="Picture 6">
              <a:extLst>
                <a:ext uri="{FF2B5EF4-FFF2-40B4-BE49-F238E27FC236}">
                  <a16:creationId xmlns:a16="http://schemas.microsoft.com/office/drawing/2014/main" id="{3247A446-DED6-4DB5-A5FE-6B31BBAEA74D}"/>
                </a:ext>
              </a:extLst>
            </p:cNvPr>
            <p:cNvPicPr>
              <a:picLocks noChangeAspect="1"/>
            </p:cNvPicPr>
            <p:nvPr/>
          </p:nvPicPr>
          <p:blipFill>
            <a:blip r:embed="rId5"/>
            <a:stretch>
              <a:fillRect/>
            </a:stretch>
          </p:blipFill>
          <p:spPr>
            <a:xfrm>
              <a:off x="6901543" y="5589813"/>
              <a:ext cx="876302" cy="332016"/>
            </a:xfrm>
            <a:prstGeom prst="rect">
              <a:avLst/>
            </a:prstGeom>
          </p:spPr>
        </p:pic>
      </p:grpSp>
      <p:sp>
        <p:nvSpPr>
          <p:cNvPr id="15" name="TextBox 3">
            <a:extLst>
              <a:ext uri="{FF2B5EF4-FFF2-40B4-BE49-F238E27FC236}">
                <a16:creationId xmlns:a16="http://schemas.microsoft.com/office/drawing/2014/main" id="{64A7E49C-2E16-4CA9-A0DD-E94268A0809A}"/>
              </a:ext>
            </a:extLst>
          </p:cNvPr>
          <p:cNvSpPr txBox="1"/>
          <p:nvPr/>
        </p:nvSpPr>
        <p:spPr>
          <a:xfrm>
            <a:off x="8538237" y="4608577"/>
            <a:ext cx="9032256" cy="2583592"/>
          </a:xfrm>
          <a:prstGeom prst="rect">
            <a:avLst/>
          </a:prstGeom>
        </p:spPr>
        <p:txBody>
          <a:bodyPr wrap="square" lIns="0" tIns="0" rIns="0" bIns="0" rtlCol="0" anchor="t">
            <a:spAutoFit/>
          </a:bodyPr>
          <a:lstStyle/>
          <a:p>
            <a:pPr>
              <a:lnSpc>
                <a:spcPct val="115000"/>
              </a:lnSpc>
              <a:spcAft>
                <a:spcPts val="1000"/>
              </a:spcAft>
            </a:pPr>
            <a:r>
              <a:rPr lang="de-DE" sz="2000" b="1" dirty="0">
                <a:effectLst/>
                <a:latin typeface="Open Sans" panose="020B0606030504020204" pitchFamily="34" charset="0"/>
                <a:ea typeface="Open Sans" panose="020B0606030504020204" pitchFamily="34" charset="0"/>
                <a:cs typeface="Open Sans" panose="020B0606030504020204" pitchFamily="34" charset="0"/>
              </a:rPr>
              <a:t>Variationen &amp; Schwierigkeit erhöhen/reduzieren:</a:t>
            </a:r>
            <a:endParaRPr lang="de-DE" sz="2000" dirty="0">
              <a:effectLst/>
              <a:latin typeface="Open Sans" panose="020B0606030504020204" pitchFamily="34" charset="0"/>
              <a:ea typeface="Open Sans" panose="020B0606030504020204" pitchFamily="34" charset="0"/>
              <a:cs typeface="Open Sans" panose="020B0606030504020204" pitchFamily="34" charset="0"/>
            </a:endParaRPr>
          </a:p>
          <a:p>
            <a:pPr marL="342900" lvl="0" indent="-342900">
              <a:lnSpc>
                <a:spcPct val="115000"/>
              </a:lnSpc>
              <a:buFont typeface="Symbol" panose="05050102010706020507" pitchFamily="18" charset="2"/>
              <a:buChar char=""/>
            </a:pPr>
            <a:r>
              <a:rPr lang="de-DE" sz="2000" b="1" dirty="0">
                <a:effectLst/>
                <a:latin typeface="Open Sans" panose="020B0606030504020204" pitchFamily="34" charset="0"/>
                <a:ea typeface="Open Sans" panose="020B0606030504020204" pitchFamily="34" charset="0"/>
                <a:cs typeface="Open Sans" panose="020B0606030504020204" pitchFamily="34" charset="0"/>
              </a:rPr>
              <a:t>Leichter:</a:t>
            </a:r>
            <a:r>
              <a:rPr lang="de-DE" sz="2000" dirty="0">
                <a:effectLst/>
                <a:latin typeface="Open Sans" panose="020B0606030504020204" pitchFamily="34" charset="0"/>
                <a:ea typeface="Open Sans" panose="020B0606030504020204" pitchFamily="34" charset="0"/>
                <a:cs typeface="Open Sans" panose="020B0606030504020204" pitchFamily="34" charset="0"/>
              </a:rPr>
              <a:t> Den Gegenstand an einem offensichtlicheren Ort verstecken oder den Hinweis direkter formulieren.</a:t>
            </a:r>
          </a:p>
          <a:p>
            <a:pPr marL="342900" lvl="0" indent="-342900">
              <a:lnSpc>
                <a:spcPct val="115000"/>
              </a:lnSpc>
              <a:buFont typeface="Symbol" panose="05050102010706020507" pitchFamily="18" charset="2"/>
              <a:buChar char=""/>
            </a:pPr>
            <a:r>
              <a:rPr lang="de-DE" sz="2000" b="1" dirty="0">
                <a:effectLst/>
                <a:latin typeface="Open Sans" panose="020B0606030504020204" pitchFamily="34" charset="0"/>
                <a:ea typeface="Open Sans" panose="020B0606030504020204" pitchFamily="34" charset="0"/>
                <a:cs typeface="Open Sans" panose="020B0606030504020204" pitchFamily="34" charset="0"/>
              </a:rPr>
              <a:t>Schwieriger:</a:t>
            </a:r>
            <a:r>
              <a:rPr lang="de-DE" sz="2000" dirty="0">
                <a:effectLst/>
                <a:latin typeface="Open Sans" panose="020B0606030504020204" pitchFamily="34" charset="0"/>
                <a:ea typeface="Open Sans" panose="020B0606030504020204" pitchFamily="34" charset="0"/>
                <a:cs typeface="Open Sans" panose="020B0606030504020204" pitchFamily="34" charset="0"/>
              </a:rPr>
              <a:t> Mehrere Hinweise verwenden, die nacheinander gelöst werden müssen.</a:t>
            </a:r>
          </a:p>
          <a:p>
            <a:pPr marL="342900" lvl="0" indent="-342900">
              <a:lnSpc>
                <a:spcPct val="115000"/>
              </a:lnSpc>
              <a:spcAft>
                <a:spcPts val="1000"/>
              </a:spcAft>
              <a:buFont typeface="Symbol" panose="05050102010706020507" pitchFamily="18" charset="2"/>
              <a:buChar char=""/>
            </a:pPr>
            <a:r>
              <a:rPr lang="de-DE" sz="2000" b="1" dirty="0">
                <a:effectLst/>
                <a:latin typeface="Open Sans" panose="020B0606030504020204" pitchFamily="34" charset="0"/>
                <a:ea typeface="Open Sans" panose="020B0606030504020204" pitchFamily="34" charset="0"/>
                <a:cs typeface="Open Sans" panose="020B0606030504020204" pitchFamily="34" charset="0"/>
              </a:rPr>
              <a:t>Alternative Variante:</a:t>
            </a:r>
            <a:r>
              <a:rPr lang="de-DE" sz="2000" dirty="0">
                <a:effectLst/>
                <a:latin typeface="Open Sans" panose="020B0606030504020204" pitchFamily="34" charset="0"/>
                <a:ea typeface="Open Sans" panose="020B0606030504020204" pitchFamily="34" charset="0"/>
                <a:cs typeface="Open Sans" panose="020B0606030504020204" pitchFamily="34" charset="0"/>
              </a:rPr>
              <a:t> Der Schlüssel kann erst nach dem Lösen eines Rätsels zugänglich gemacht werden (z. B. durch eine UV-Botschaft).</a:t>
            </a:r>
          </a:p>
        </p:txBody>
      </p:sp>
      <p:sp>
        <p:nvSpPr>
          <p:cNvPr id="16" name="TextBox 3">
            <a:extLst>
              <a:ext uri="{FF2B5EF4-FFF2-40B4-BE49-F238E27FC236}">
                <a16:creationId xmlns:a16="http://schemas.microsoft.com/office/drawing/2014/main" id="{B2FFD33F-8524-4A7F-A657-8353D7CF87E6}"/>
              </a:ext>
            </a:extLst>
          </p:cNvPr>
          <p:cNvSpPr txBox="1"/>
          <p:nvPr/>
        </p:nvSpPr>
        <p:spPr>
          <a:xfrm>
            <a:off x="8538237" y="7502983"/>
            <a:ext cx="9032256" cy="2229649"/>
          </a:xfrm>
          <a:prstGeom prst="rect">
            <a:avLst/>
          </a:prstGeom>
        </p:spPr>
        <p:txBody>
          <a:bodyPr wrap="square" lIns="0" tIns="0" rIns="0" bIns="0" rtlCol="0" anchor="t">
            <a:spAutoFit/>
          </a:bodyPr>
          <a:lstStyle/>
          <a:p>
            <a:pPr>
              <a:lnSpc>
                <a:spcPct val="115000"/>
              </a:lnSpc>
              <a:spcAft>
                <a:spcPts val="1000"/>
              </a:spcAft>
            </a:pPr>
            <a:r>
              <a:rPr lang="de-DE" sz="2000" b="1" dirty="0">
                <a:effectLst/>
                <a:latin typeface="Open Sans" panose="020B0606030504020204" pitchFamily="34" charset="0"/>
                <a:ea typeface="Open Sans" panose="020B0606030504020204" pitchFamily="34" charset="0"/>
                <a:cs typeface="Open Sans" panose="020B0606030504020204" pitchFamily="34" charset="0"/>
              </a:rPr>
              <a:t>Notfall-Tipps für Spielleiter:</a:t>
            </a:r>
            <a:endParaRPr lang="de-DE" sz="2000" dirty="0">
              <a:effectLst/>
              <a:latin typeface="Open Sans" panose="020B0606030504020204" pitchFamily="34" charset="0"/>
              <a:ea typeface="Open Sans" panose="020B0606030504020204" pitchFamily="34" charset="0"/>
              <a:cs typeface="Open Sans" panose="020B0606030504020204" pitchFamily="34" charset="0"/>
            </a:endParaRPr>
          </a:p>
          <a:p>
            <a:pPr marL="342900" lvl="0" indent="-342900">
              <a:lnSpc>
                <a:spcPct val="115000"/>
              </a:lnSpc>
              <a:buFont typeface="Symbol" panose="05050102010706020507" pitchFamily="18" charset="2"/>
              <a:buChar char=""/>
            </a:pPr>
            <a:r>
              <a:rPr lang="de-DE" sz="2000" dirty="0">
                <a:effectLst/>
                <a:latin typeface="Open Sans" panose="020B0606030504020204" pitchFamily="34" charset="0"/>
                <a:ea typeface="Open Sans" panose="020B0606030504020204" pitchFamily="34" charset="0"/>
                <a:cs typeface="Open Sans" panose="020B0606030504020204" pitchFamily="34" charset="0"/>
              </a:rPr>
              <a:t>Falls das Team nicht weiterkommt, kann ein zusätzlicher Hinweis auf den ungefähren Standort des Gegenstands gegeben werden.</a:t>
            </a:r>
          </a:p>
          <a:p>
            <a:pPr marL="342900" lvl="0" indent="-342900">
              <a:lnSpc>
                <a:spcPct val="115000"/>
              </a:lnSpc>
              <a:spcAft>
                <a:spcPts val="1000"/>
              </a:spcAft>
              <a:buFont typeface="Symbol" panose="05050102010706020507" pitchFamily="18" charset="2"/>
              <a:buChar char=""/>
            </a:pPr>
            <a:r>
              <a:rPr lang="de-DE" sz="2000" dirty="0">
                <a:effectLst/>
                <a:latin typeface="Open Sans" panose="020B0606030504020204" pitchFamily="34" charset="0"/>
                <a:ea typeface="Open Sans" panose="020B0606030504020204" pitchFamily="34" charset="0"/>
                <a:cs typeface="Open Sans" panose="020B0606030504020204" pitchFamily="34" charset="0"/>
              </a:rPr>
              <a:t>Falls die Spieler nicht in die richtige Richtung suchen, eine leichte Andeutung geben (z. B. „Der Schlüssel hat etwas mit Wissen zu tun…“ für ein Buchversteck).</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6219785C-CBB9-D2EB-8F1C-71BE5E7001B1}"/>
              </a:ext>
            </a:extLst>
          </p:cNvPr>
          <p:cNvSpPr/>
          <p:nvPr/>
        </p:nvSpPr>
        <p:spPr>
          <a:xfrm>
            <a:off x="0" y="-43248"/>
            <a:ext cx="18284419" cy="2110841"/>
          </a:xfrm>
          <a:prstGeom prst="rect">
            <a:avLst/>
          </a:prstGeom>
          <a:solidFill>
            <a:srgbClr val="FF500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2"/>
          <p:cNvSpPr txBox="1"/>
          <p:nvPr/>
        </p:nvSpPr>
        <p:spPr>
          <a:xfrm>
            <a:off x="580525" y="821899"/>
            <a:ext cx="14120213" cy="829201"/>
          </a:xfrm>
          <a:prstGeom prst="rect">
            <a:avLst/>
          </a:prstGeom>
        </p:spPr>
        <p:txBody>
          <a:bodyPr wrap="square" lIns="0" tIns="0" rIns="0" bIns="0" rtlCol="0" anchor="t">
            <a:spAutoFit/>
          </a:bodyPr>
          <a:lstStyle/>
          <a:p>
            <a:pPr>
              <a:lnSpc>
                <a:spcPct val="115000"/>
              </a:lnSpc>
              <a:spcAft>
                <a:spcPts val="1000"/>
              </a:spcAft>
            </a:pPr>
            <a:r>
              <a:rPr lang="de-DE" sz="5000" dirty="0">
                <a:effectLst/>
                <a:latin typeface="Open Sans" panose="020B0606030504020204" pitchFamily="34" charset="0"/>
                <a:ea typeface="Open Sans" panose="020B0606030504020204" pitchFamily="34" charset="0"/>
                <a:cs typeface="Open Sans" panose="020B0606030504020204" pitchFamily="34" charset="0"/>
              </a:rPr>
              <a:t>DER VERSCHLÜSSELTE BIBLIOTHEKSKATALOG</a:t>
            </a:r>
          </a:p>
        </p:txBody>
      </p:sp>
      <p:sp>
        <p:nvSpPr>
          <p:cNvPr id="3" name="TextBox 3"/>
          <p:cNvSpPr txBox="1"/>
          <p:nvPr/>
        </p:nvSpPr>
        <p:spPr>
          <a:xfrm>
            <a:off x="619962" y="5692434"/>
            <a:ext cx="7439596" cy="4116127"/>
          </a:xfrm>
          <a:prstGeom prst="rect">
            <a:avLst/>
          </a:prstGeom>
        </p:spPr>
        <p:txBody>
          <a:bodyPr wrap="square" lIns="0" tIns="0" rIns="0" bIns="0" rtlCol="0" anchor="t">
            <a:spAutoFit/>
          </a:bodyPr>
          <a:lstStyle/>
          <a:p>
            <a:pPr>
              <a:lnSpc>
                <a:spcPct val="150000"/>
              </a:lnSpc>
            </a:pPr>
            <a:r>
              <a:rPr lang="en-US" sz="1900" b="1"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Beispiele</a:t>
            </a:r>
            <a:r>
              <a:rPr lang="en-US" sz="1900"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 </a:t>
            </a:r>
          </a:p>
          <a:p>
            <a:pPr marL="342900" lvl="0" indent="-342900">
              <a:lnSpc>
                <a:spcPct val="115000"/>
              </a:lnSpc>
              <a:buFont typeface="+mj-lt"/>
              <a:buAutoNum type="arabicPeriod"/>
            </a:pPr>
            <a:r>
              <a:rPr lang="de-DE" sz="1900" dirty="0">
                <a:effectLst/>
                <a:latin typeface="Open Sans" panose="020B0606030504020204" pitchFamily="34" charset="0"/>
                <a:ea typeface="Open Sans" panose="020B0606030504020204" pitchFamily="34" charset="0"/>
                <a:cs typeface="Open Sans" panose="020B0606030504020204" pitchFamily="34" charset="0"/>
              </a:rPr>
              <a:t>Die Spieler finden eine Notiz mit Buchsignaturen. Auf einem anderen Hinweis steht „Nimm die ersten drei Zahlen“. Die Spieler erkennen, dass sie die ersten Ziffern der Signaturen kombinieren müssen. Dies könnte eine Kombination für ein Zahlenschloss oder ein weiteres Buchregal sein.</a:t>
            </a:r>
          </a:p>
          <a:p>
            <a:pPr marL="342900" lvl="0" indent="-342900">
              <a:lnSpc>
                <a:spcPct val="115000"/>
              </a:lnSpc>
              <a:spcAft>
                <a:spcPts val="1000"/>
              </a:spcAft>
              <a:buFont typeface="+mj-lt"/>
              <a:buAutoNum type="arabicPeriod"/>
            </a:pPr>
            <a:r>
              <a:rPr lang="de-DE" sz="1900" dirty="0">
                <a:effectLst/>
                <a:latin typeface="Open Sans" panose="020B0606030504020204" pitchFamily="34" charset="0"/>
                <a:ea typeface="Open Sans" panose="020B0606030504020204" pitchFamily="34" charset="0"/>
                <a:cs typeface="Open Sans" panose="020B0606030504020204" pitchFamily="34" charset="0"/>
              </a:rPr>
              <a:t>Die Spieler finden eine Notiz: „Folge den Zahlen in den Titeln.“ Sie entdecken eine Liste mit Katalogeinträgen (z.B. </a:t>
            </a:r>
            <a:r>
              <a:rPr lang="de-DE" sz="1900" i="1" dirty="0">
                <a:effectLst/>
                <a:latin typeface="Open Sans" panose="020B0606030504020204" pitchFamily="34" charset="0"/>
                <a:ea typeface="Open Sans" panose="020B0606030504020204" pitchFamily="34" charset="0"/>
                <a:cs typeface="Open Sans" panose="020B0606030504020204" pitchFamily="34" charset="0"/>
              </a:rPr>
              <a:t>Die drei ??? und das Gespensterschloss, Fünf Freunde auf großer Fahrt, 12 Jahre später). </a:t>
            </a:r>
            <a:r>
              <a:rPr lang="de-DE" sz="1900" dirty="0">
                <a:effectLst/>
                <a:latin typeface="Open Sans" panose="020B0606030504020204" pitchFamily="34" charset="0"/>
                <a:ea typeface="Open Sans" panose="020B0606030504020204" pitchFamily="34" charset="0"/>
                <a:cs typeface="Open Sans" panose="020B0606030504020204" pitchFamily="34" charset="0"/>
              </a:rPr>
              <a:t>Die Lösung wäre die Zahlen in der Reihenfolge: </a:t>
            </a:r>
            <a:r>
              <a:rPr lang="de-DE" sz="1900" b="1" dirty="0">
                <a:effectLst/>
                <a:latin typeface="Open Sans" panose="020B0606030504020204" pitchFamily="34" charset="0"/>
                <a:ea typeface="Open Sans" panose="020B0606030504020204" pitchFamily="34" charset="0"/>
                <a:cs typeface="Open Sans" panose="020B0606030504020204" pitchFamily="34" charset="0"/>
              </a:rPr>
              <a:t>3-5-12</a:t>
            </a:r>
            <a:r>
              <a:rPr lang="de-DE" sz="1900" dirty="0">
                <a:effectLst/>
                <a:latin typeface="Open Sans" panose="020B0606030504020204" pitchFamily="34" charset="0"/>
                <a:ea typeface="Open Sans" panose="020B0606030504020204" pitchFamily="34" charset="0"/>
                <a:cs typeface="Open Sans" panose="020B0606030504020204" pitchFamily="34" charset="0"/>
              </a:rPr>
              <a:t>. Dies könnte ein Code für ein Schloss sein oder auf die richtige Reihenfolge von Büchern im Regal hinweisen.</a:t>
            </a:r>
          </a:p>
        </p:txBody>
      </p:sp>
      <p:sp>
        <p:nvSpPr>
          <p:cNvPr id="4" name="TextBox 4"/>
          <p:cNvSpPr txBox="1"/>
          <p:nvPr/>
        </p:nvSpPr>
        <p:spPr>
          <a:xfrm>
            <a:off x="15643274" y="280879"/>
            <a:ext cx="2599783" cy="512961"/>
          </a:xfrm>
          <a:prstGeom prst="rect">
            <a:avLst/>
          </a:prstGeom>
        </p:spPr>
        <p:txBody>
          <a:bodyPr wrap="square" lIns="0" tIns="0" rIns="0" bIns="0" rtlCol="0" anchor="t">
            <a:spAutoFit/>
          </a:bodyPr>
          <a:lstStyle/>
          <a:p>
            <a:pPr algn="l">
              <a:lnSpc>
                <a:spcPts val="3960"/>
              </a:lnSpc>
            </a:pPr>
            <a:r>
              <a:rPr lang="en-US" sz="3600" spc="179" dirty="0">
                <a:solidFill>
                  <a:srgbClr val="000000"/>
                </a:solidFill>
                <a:latin typeface="Open Sans"/>
                <a:ea typeface="Open Sans"/>
                <a:cs typeface="Open Sans"/>
                <a:sym typeface="Open Sans"/>
              </a:rPr>
              <a:t>SCHWER</a:t>
            </a:r>
          </a:p>
        </p:txBody>
      </p:sp>
      <p:sp>
        <p:nvSpPr>
          <p:cNvPr id="5" name="TextBox 5"/>
          <p:cNvSpPr txBox="1"/>
          <p:nvPr/>
        </p:nvSpPr>
        <p:spPr>
          <a:xfrm>
            <a:off x="8458398" y="2292206"/>
            <a:ext cx="9189486" cy="2146165"/>
          </a:xfrm>
          <a:custGeom>
            <a:avLst/>
            <a:gdLst>
              <a:gd name="connsiteX0" fmla="*/ 0 w 9189486"/>
              <a:gd name="connsiteY0" fmla="*/ 0 h 2146165"/>
              <a:gd name="connsiteX1" fmla="*/ 9189486 w 9189486"/>
              <a:gd name="connsiteY1" fmla="*/ 0 h 2146165"/>
              <a:gd name="connsiteX2" fmla="*/ 9189486 w 9189486"/>
              <a:gd name="connsiteY2" fmla="*/ 2146165 h 2146165"/>
              <a:gd name="connsiteX3" fmla="*/ 0 w 9189486"/>
              <a:gd name="connsiteY3" fmla="*/ 2146165 h 2146165"/>
              <a:gd name="connsiteX4" fmla="*/ 0 w 9189486"/>
              <a:gd name="connsiteY4" fmla="*/ 0 h 21461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89486" h="2146165" extrusionOk="0">
                <a:moveTo>
                  <a:pt x="0" y="0"/>
                </a:moveTo>
                <a:cubicBezTo>
                  <a:pt x="3910535" y="118645"/>
                  <a:pt x="5794179" y="116012"/>
                  <a:pt x="9189486" y="0"/>
                </a:cubicBezTo>
                <a:cubicBezTo>
                  <a:pt x="9056604" y="689622"/>
                  <a:pt x="9274437" y="1571650"/>
                  <a:pt x="9189486" y="2146165"/>
                </a:cubicBezTo>
                <a:cubicBezTo>
                  <a:pt x="5220143" y="2280765"/>
                  <a:pt x="2393476" y="1988969"/>
                  <a:pt x="0" y="2146165"/>
                </a:cubicBezTo>
                <a:cubicBezTo>
                  <a:pt x="-20187" y="1605372"/>
                  <a:pt x="-152480" y="808463"/>
                  <a:pt x="0" y="0"/>
                </a:cubicBezTo>
                <a:close/>
              </a:path>
            </a:pathLst>
          </a:custGeom>
          <a:noFill/>
          <a:ln w="53975">
            <a:solidFill>
              <a:srgbClr val="FF5005"/>
            </a:solidFill>
            <a:extLst>
              <a:ext uri="{C807C97D-BFC1-408E-A445-0C87EB9F89A2}">
                <ask:lineSketchStyleProps xmlns:ask="http://schemas.microsoft.com/office/drawing/2018/sketchyshapes" sd="1219033472">
                  <a:prstGeom prst="rect">
                    <a:avLst/>
                  </a:prstGeom>
                  <ask:type>
                    <ask:lineSketchCurved/>
                  </ask:type>
                </ask:lineSketchStyleProps>
              </a:ext>
            </a:extLst>
          </a:ln>
        </p:spPr>
        <p:txBody>
          <a:bodyPr wrap="square" lIns="0" tIns="0" rIns="0" bIns="0" rtlCol="0" anchor="t">
            <a:spAutoFit/>
          </a:bodyPr>
          <a:lstStyle/>
          <a:p>
            <a:pPr algn="just">
              <a:lnSpc>
                <a:spcPct val="150000"/>
              </a:lnSpc>
              <a:spcBef>
                <a:spcPct val="0"/>
              </a:spcBef>
            </a:pPr>
            <a:r>
              <a:rPr lang="en-US" sz="1900" b="1"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Beschreibung</a:t>
            </a:r>
            <a:r>
              <a:rPr lang="en-US" sz="1900"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a:t>
            </a:r>
            <a:r>
              <a:rPr lang="en-US" sz="19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 </a:t>
            </a:r>
            <a:r>
              <a:rPr lang="de-DE" sz="1900" dirty="0">
                <a:effectLst/>
                <a:latin typeface="Open Sans" panose="020B0606030504020204" pitchFamily="34" charset="0"/>
                <a:ea typeface="Open Sans" panose="020B0606030504020204" pitchFamily="34" charset="0"/>
                <a:cs typeface="Open Sans" panose="020B0606030504020204" pitchFamily="34" charset="0"/>
              </a:rPr>
              <a:t>Die Spieler erhalten mehrere Einträge aus einem (fiktiven) Bibliothekskatalog oder eine Liste von Büchern mit Signaturen. Auf den ersten Blick scheint die Auswahl willkürlich, aber es gibt eine versteckte Logik. Die Spieler müssen die Verbindung zwischen den Büchern erkennen, um ein Lösungswort oder eine Kombination zu finden, die sie zum nächsten Hinweis führt.</a:t>
            </a:r>
          </a:p>
        </p:txBody>
      </p:sp>
      <p:sp>
        <p:nvSpPr>
          <p:cNvPr id="6" name="Freeform 6"/>
          <p:cNvSpPr/>
          <p:nvPr/>
        </p:nvSpPr>
        <p:spPr>
          <a:xfrm>
            <a:off x="580525" y="2360933"/>
            <a:ext cx="6856721" cy="3038161"/>
          </a:xfrm>
          <a:custGeom>
            <a:avLst/>
            <a:gdLst/>
            <a:ahLst/>
            <a:cxnLst/>
            <a:rect l="l" t="t" r="r" b="b"/>
            <a:pathLst>
              <a:path w="6856721" h="4636857">
                <a:moveTo>
                  <a:pt x="0" y="0"/>
                </a:moveTo>
                <a:lnTo>
                  <a:pt x="6856720" y="0"/>
                </a:lnTo>
                <a:lnTo>
                  <a:pt x="6856720" y="4636858"/>
                </a:lnTo>
                <a:lnTo>
                  <a:pt x="0" y="463685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7" name="TextBox 7"/>
          <p:cNvSpPr txBox="1"/>
          <p:nvPr/>
        </p:nvSpPr>
        <p:spPr>
          <a:xfrm>
            <a:off x="902132" y="2616527"/>
            <a:ext cx="6059839" cy="2581028"/>
          </a:xfrm>
          <a:prstGeom prst="rect">
            <a:avLst/>
          </a:prstGeom>
        </p:spPr>
        <p:txBody>
          <a:bodyPr wrap="square" lIns="0" tIns="0" rIns="0" bIns="0" rtlCol="0" anchor="t">
            <a:spAutoFit/>
          </a:bodyPr>
          <a:lstStyle/>
          <a:p>
            <a:pPr marL="666750" lvl="1" indent="-342900">
              <a:lnSpc>
                <a:spcPts val="4500"/>
              </a:lnSpc>
              <a:buFont typeface="Arial" panose="020B0604020202020204" pitchFamily="34" charset="0"/>
              <a:buChar char="•"/>
            </a:pPr>
            <a:r>
              <a:rPr lang="en-US" sz="2000" b="1"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Bearbeitungszeit</a:t>
            </a:r>
            <a:r>
              <a:rPr lang="en-US" sz="2000"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a:t>
            </a:r>
            <a:r>
              <a:rPr lang="en-US" sz="20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 </a:t>
            </a:r>
            <a:r>
              <a:rPr lang="de-DE" sz="2000" dirty="0">
                <a:effectLst/>
                <a:latin typeface="Open Sans" panose="020B0606030504020204" pitchFamily="34" charset="0"/>
                <a:ea typeface="Open Sans" panose="020B0606030504020204" pitchFamily="34" charset="0"/>
                <a:cs typeface="Open Sans" panose="020B0606030504020204" pitchFamily="34" charset="0"/>
              </a:rPr>
              <a:t>15-25 Minuten</a:t>
            </a:r>
            <a:endParaRPr lang="en-US" sz="20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endParaRPr>
          </a:p>
          <a:p>
            <a:pPr marL="800100" lvl="1" indent="-342900">
              <a:lnSpc>
                <a:spcPct val="115000"/>
              </a:lnSpc>
              <a:spcAft>
                <a:spcPts val="1000"/>
              </a:spcAft>
              <a:buFont typeface="Symbol" panose="05050102010706020507" pitchFamily="18" charset="2"/>
              <a:buChar char=""/>
            </a:pPr>
            <a:r>
              <a:rPr lang="en-US" sz="2000" b="1"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Objekte</a:t>
            </a:r>
            <a:r>
              <a:rPr lang="en-US" sz="2000"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a:t>
            </a:r>
            <a:r>
              <a:rPr lang="en-US" sz="20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 </a:t>
            </a:r>
            <a:r>
              <a:rPr lang="de-DE" sz="2000" dirty="0">
                <a:effectLst/>
                <a:latin typeface="Open Sans" panose="020B0606030504020204" pitchFamily="34" charset="0"/>
                <a:ea typeface="Open Sans" panose="020B0606030504020204" pitchFamily="34" charset="0"/>
                <a:cs typeface="Open Sans" panose="020B0606030504020204" pitchFamily="34" charset="0"/>
              </a:rPr>
              <a:t>Katalogeinträge mit versteckten Hinweisen, Signaturen oder Buchnummern</a:t>
            </a:r>
          </a:p>
          <a:p>
            <a:pPr marL="800100" lvl="1" indent="-342900">
              <a:lnSpc>
                <a:spcPct val="115000"/>
              </a:lnSpc>
              <a:spcAft>
                <a:spcPts val="1000"/>
              </a:spcAft>
              <a:buFont typeface="Symbol" panose="05050102010706020507" pitchFamily="18" charset="2"/>
              <a:buChar char=""/>
            </a:pPr>
            <a:r>
              <a:rPr lang="en-US" sz="2000"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Zi</a:t>
            </a:r>
            <a:r>
              <a:rPr lang="de-DE" sz="2000" b="1" dirty="0" err="1">
                <a:solidFill>
                  <a:srgbClr val="000000"/>
                </a:solidFill>
                <a:latin typeface="Open Sans" panose="020B0606030504020204" pitchFamily="34" charset="0"/>
                <a:ea typeface="Open Sans" panose="020B0606030504020204" pitchFamily="34" charset="0"/>
                <a:cs typeface="Open Sans" panose="020B0606030504020204" pitchFamily="34" charset="0"/>
              </a:rPr>
              <a:t>elgruppe</a:t>
            </a:r>
            <a:r>
              <a:rPr lang="de-DE" sz="2000" dirty="0">
                <a:solidFill>
                  <a:srgbClr val="000000"/>
                </a:solidFill>
                <a:latin typeface="Open Sans" panose="020B0606030504020204" pitchFamily="34" charset="0"/>
                <a:ea typeface="Open Sans" panose="020B0606030504020204" pitchFamily="34" charset="0"/>
                <a:cs typeface="Open Sans" panose="020B0606030504020204" pitchFamily="34" charset="0"/>
              </a:rPr>
              <a:t>: </a:t>
            </a:r>
            <a:r>
              <a:rPr lang="de-DE" sz="2000" dirty="0">
                <a:effectLst/>
                <a:latin typeface="Open Sans" panose="020B0606030504020204" pitchFamily="34" charset="0"/>
                <a:ea typeface="Open Sans" panose="020B0606030504020204" pitchFamily="34" charset="0"/>
                <a:cs typeface="Open Sans" panose="020B0606030504020204" pitchFamily="34" charset="0"/>
              </a:rPr>
              <a:t>Fortgeschrittene Rätselspieler, Erwachsene</a:t>
            </a:r>
          </a:p>
          <a:p>
            <a:pPr marL="800100" lvl="1" indent="-342900">
              <a:lnSpc>
                <a:spcPct val="115000"/>
              </a:lnSpc>
              <a:spcAft>
                <a:spcPts val="1000"/>
              </a:spcAft>
              <a:buFont typeface="Arial" panose="020B0604020202020204" pitchFamily="34" charset="0"/>
              <a:buChar char="•"/>
            </a:pPr>
            <a:r>
              <a:rPr lang="de-DE" sz="2000" b="1" dirty="0">
                <a:solidFill>
                  <a:srgbClr val="000000"/>
                </a:solidFill>
                <a:latin typeface="Open Sans" panose="020B0606030504020204" pitchFamily="34" charset="0"/>
                <a:ea typeface="Open Sans" panose="020B0606030504020204" pitchFamily="34" charset="0"/>
                <a:cs typeface="Open Sans" panose="020B0606030504020204" pitchFamily="34" charset="0"/>
              </a:rPr>
              <a:t>Rätselart: </a:t>
            </a:r>
            <a:r>
              <a:rPr lang="de-DE" sz="2000" dirty="0">
                <a:solidFill>
                  <a:srgbClr val="000000"/>
                </a:solidFill>
                <a:latin typeface="Open Sans" panose="020B0606030504020204" pitchFamily="34" charset="0"/>
                <a:ea typeface="Open Sans" panose="020B0606030504020204" pitchFamily="34" charset="0"/>
                <a:cs typeface="Open Sans" panose="020B0606030504020204" pitchFamily="34" charset="0"/>
              </a:rPr>
              <a:t>Logikrätsel</a:t>
            </a:r>
          </a:p>
        </p:txBody>
      </p:sp>
      <p:grpSp>
        <p:nvGrpSpPr>
          <p:cNvPr id="10" name="Gruppieren 9">
            <a:extLst>
              <a:ext uri="{FF2B5EF4-FFF2-40B4-BE49-F238E27FC236}">
                <a16:creationId xmlns:a16="http://schemas.microsoft.com/office/drawing/2014/main" id="{28CF22E4-A1E9-41DE-9A85-163C3C0F902B}"/>
              </a:ext>
            </a:extLst>
          </p:cNvPr>
          <p:cNvGrpSpPr/>
          <p:nvPr/>
        </p:nvGrpSpPr>
        <p:grpSpPr>
          <a:xfrm>
            <a:off x="16038471" y="903392"/>
            <a:ext cx="1609413" cy="985938"/>
            <a:chOff x="6901543" y="5152159"/>
            <a:chExt cx="4484916" cy="2747493"/>
          </a:xfrm>
        </p:grpSpPr>
        <p:pic>
          <p:nvPicPr>
            <p:cNvPr id="12" name="Picture 5">
              <a:extLst>
                <a:ext uri="{FF2B5EF4-FFF2-40B4-BE49-F238E27FC236}">
                  <a16:creationId xmlns:a16="http://schemas.microsoft.com/office/drawing/2014/main" id="{C88F931E-F72B-4890-B3A5-5A8F4751307F}"/>
                </a:ext>
              </a:extLst>
            </p:cNvPr>
            <p:cNvPicPr>
              <a:picLocks noChangeAspect="1"/>
            </p:cNvPicPr>
            <p:nvPr/>
          </p:nvPicPr>
          <p:blipFill>
            <a:blip r:embed="rId4"/>
            <a:stretch>
              <a:fillRect/>
            </a:stretch>
          </p:blipFill>
          <p:spPr>
            <a:xfrm>
              <a:off x="7767204" y="5152159"/>
              <a:ext cx="2743200" cy="2747493"/>
            </a:xfrm>
            <a:prstGeom prst="rect">
              <a:avLst/>
            </a:prstGeom>
          </p:spPr>
        </p:pic>
        <p:pic>
          <p:nvPicPr>
            <p:cNvPr id="13" name="Picture 1">
              <a:extLst>
                <a:ext uri="{FF2B5EF4-FFF2-40B4-BE49-F238E27FC236}">
                  <a16:creationId xmlns:a16="http://schemas.microsoft.com/office/drawing/2014/main" id="{A9E15455-BFAA-498C-9631-DF51EEB52D90}"/>
                </a:ext>
              </a:extLst>
            </p:cNvPr>
            <p:cNvPicPr>
              <a:picLocks noChangeAspect="1"/>
            </p:cNvPicPr>
            <p:nvPr/>
          </p:nvPicPr>
          <p:blipFill>
            <a:blip r:embed="rId5"/>
            <a:stretch>
              <a:fillRect/>
            </a:stretch>
          </p:blipFill>
          <p:spPr>
            <a:xfrm>
              <a:off x="10510157" y="7549242"/>
              <a:ext cx="876302" cy="332016"/>
            </a:xfrm>
            <a:prstGeom prst="rect">
              <a:avLst/>
            </a:prstGeom>
          </p:spPr>
        </p:pic>
        <p:pic>
          <p:nvPicPr>
            <p:cNvPr id="14" name="Picture 6">
              <a:extLst>
                <a:ext uri="{FF2B5EF4-FFF2-40B4-BE49-F238E27FC236}">
                  <a16:creationId xmlns:a16="http://schemas.microsoft.com/office/drawing/2014/main" id="{3247A446-DED6-4DB5-A5FE-6B31BBAEA74D}"/>
                </a:ext>
              </a:extLst>
            </p:cNvPr>
            <p:cNvPicPr>
              <a:picLocks noChangeAspect="1"/>
            </p:cNvPicPr>
            <p:nvPr/>
          </p:nvPicPr>
          <p:blipFill>
            <a:blip r:embed="rId5"/>
            <a:stretch>
              <a:fillRect/>
            </a:stretch>
          </p:blipFill>
          <p:spPr>
            <a:xfrm>
              <a:off x="6901543" y="5589813"/>
              <a:ext cx="876302" cy="332016"/>
            </a:xfrm>
            <a:prstGeom prst="rect">
              <a:avLst/>
            </a:prstGeom>
          </p:spPr>
        </p:pic>
      </p:grpSp>
      <p:sp>
        <p:nvSpPr>
          <p:cNvPr id="15" name="TextBox 3">
            <a:extLst>
              <a:ext uri="{FF2B5EF4-FFF2-40B4-BE49-F238E27FC236}">
                <a16:creationId xmlns:a16="http://schemas.microsoft.com/office/drawing/2014/main" id="{64A7E49C-2E16-4CA9-A0DD-E94268A0809A}"/>
              </a:ext>
            </a:extLst>
          </p:cNvPr>
          <p:cNvSpPr txBox="1"/>
          <p:nvPr/>
        </p:nvSpPr>
        <p:spPr>
          <a:xfrm>
            <a:off x="8615628" y="4876953"/>
            <a:ext cx="9032256" cy="2944396"/>
          </a:xfrm>
          <a:prstGeom prst="rect">
            <a:avLst/>
          </a:prstGeom>
        </p:spPr>
        <p:txBody>
          <a:bodyPr wrap="square" lIns="0" tIns="0" rIns="0" bIns="0" rtlCol="0" anchor="t">
            <a:spAutoFit/>
          </a:bodyPr>
          <a:lstStyle/>
          <a:p>
            <a:pPr>
              <a:spcAft>
                <a:spcPts val="1000"/>
              </a:spcAft>
            </a:pPr>
            <a:r>
              <a:rPr lang="de-DE" sz="1900" b="1" dirty="0">
                <a:effectLst/>
                <a:latin typeface="Open Sans" panose="020B0606030504020204" pitchFamily="34" charset="0"/>
                <a:ea typeface="Open Sans" panose="020B0606030504020204" pitchFamily="34" charset="0"/>
                <a:cs typeface="Open Sans" panose="020B0606030504020204" pitchFamily="34" charset="0"/>
              </a:rPr>
              <a:t>Variationen &amp; Schwierigkeit erhöhen/reduzieren:</a:t>
            </a:r>
            <a:endParaRPr lang="de-DE" sz="1900" dirty="0">
              <a:effectLst/>
              <a:latin typeface="Open Sans" panose="020B0606030504020204" pitchFamily="34" charset="0"/>
              <a:ea typeface="Open Sans" panose="020B0606030504020204" pitchFamily="34" charset="0"/>
              <a:cs typeface="Open Sans" panose="020B0606030504020204" pitchFamily="34" charset="0"/>
            </a:endParaRPr>
          </a:p>
          <a:p>
            <a:pPr marL="342900" lvl="0" indent="-342900">
              <a:spcBef>
                <a:spcPts val="1200"/>
              </a:spcBef>
              <a:spcAft>
                <a:spcPts val="1200"/>
              </a:spcAft>
              <a:buFont typeface="Symbol" panose="05050102010706020507" pitchFamily="18" charset="2"/>
              <a:buChar char=""/>
            </a:pPr>
            <a:r>
              <a:rPr lang="de-DE" sz="1900" b="1" dirty="0">
                <a:effectLst/>
                <a:latin typeface="Open Sans" panose="020B0606030504020204" pitchFamily="34" charset="0"/>
                <a:ea typeface="Open Sans" panose="020B0606030504020204" pitchFamily="34" charset="0"/>
                <a:cs typeface="Open Sans" panose="020B0606030504020204" pitchFamily="34" charset="0"/>
              </a:rPr>
              <a:t>Leichter:</a:t>
            </a:r>
            <a:r>
              <a:rPr lang="de-DE" sz="1900" dirty="0">
                <a:effectLst/>
                <a:latin typeface="Open Sans" panose="020B0606030504020204" pitchFamily="34" charset="0"/>
                <a:ea typeface="Open Sans" panose="020B0606030504020204" pitchFamily="34" charset="0"/>
                <a:cs typeface="Open Sans" panose="020B0606030504020204" pitchFamily="34" charset="0"/>
              </a:rPr>
              <a:t> Die Logik durch einen erklärenden Hinweis unterstützen (z. B. „Achte auf Zahlen in den Signaturen“).</a:t>
            </a:r>
          </a:p>
          <a:p>
            <a:pPr marL="342900" lvl="0" indent="-342900">
              <a:spcBef>
                <a:spcPts val="1200"/>
              </a:spcBef>
              <a:spcAft>
                <a:spcPts val="1200"/>
              </a:spcAft>
              <a:buFont typeface="Symbol" panose="05050102010706020507" pitchFamily="18" charset="2"/>
              <a:buChar char=""/>
            </a:pPr>
            <a:r>
              <a:rPr lang="de-DE" sz="1900" b="1" dirty="0">
                <a:effectLst/>
                <a:latin typeface="Open Sans" panose="020B0606030504020204" pitchFamily="34" charset="0"/>
                <a:ea typeface="Open Sans" panose="020B0606030504020204" pitchFamily="34" charset="0"/>
                <a:cs typeface="Open Sans" panose="020B0606030504020204" pitchFamily="34" charset="0"/>
              </a:rPr>
              <a:t>Schwieriger:</a:t>
            </a:r>
            <a:r>
              <a:rPr lang="de-DE" sz="1900" dirty="0">
                <a:effectLst/>
                <a:latin typeface="Open Sans" panose="020B0606030504020204" pitchFamily="34" charset="0"/>
                <a:ea typeface="Open Sans" panose="020B0606030504020204" pitchFamily="34" charset="0"/>
                <a:cs typeface="Open Sans" panose="020B0606030504020204" pitchFamily="34" charset="0"/>
              </a:rPr>
              <a:t> Verbindungen zwischen Buchinhalten und Katalogeinträgen einbauen (z. B. Kombination aus Titel, Signatur und Standort).</a:t>
            </a:r>
          </a:p>
          <a:p>
            <a:pPr marL="342900" lvl="0" indent="-342900">
              <a:spcBef>
                <a:spcPts val="1200"/>
              </a:spcBef>
              <a:spcAft>
                <a:spcPts val="1200"/>
              </a:spcAft>
              <a:buFont typeface="Symbol" panose="05050102010706020507" pitchFamily="18" charset="2"/>
              <a:buChar char=""/>
            </a:pPr>
            <a:r>
              <a:rPr lang="de-DE" sz="1900" b="1" dirty="0">
                <a:effectLst/>
                <a:latin typeface="Open Sans" panose="020B0606030504020204" pitchFamily="34" charset="0"/>
                <a:ea typeface="Open Sans" panose="020B0606030504020204" pitchFamily="34" charset="0"/>
                <a:cs typeface="Open Sans" panose="020B0606030504020204" pitchFamily="34" charset="0"/>
              </a:rPr>
              <a:t>Alternative Variante:</a:t>
            </a:r>
            <a:r>
              <a:rPr lang="de-DE" sz="1900" dirty="0">
                <a:effectLst/>
                <a:latin typeface="Open Sans" panose="020B0606030504020204" pitchFamily="34" charset="0"/>
                <a:ea typeface="Open Sans" panose="020B0606030504020204" pitchFamily="34" charset="0"/>
                <a:cs typeface="Open Sans" panose="020B0606030504020204" pitchFamily="34" charset="0"/>
              </a:rPr>
              <a:t> Mehrere Katalogeinträge enthalten jeweils nur Teilinformationen; erst durch Kombination ergibt sich ein Lösungsweg.</a:t>
            </a:r>
          </a:p>
        </p:txBody>
      </p:sp>
      <p:sp>
        <p:nvSpPr>
          <p:cNvPr id="16" name="TextBox 3">
            <a:extLst>
              <a:ext uri="{FF2B5EF4-FFF2-40B4-BE49-F238E27FC236}">
                <a16:creationId xmlns:a16="http://schemas.microsoft.com/office/drawing/2014/main" id="{B2FFD33F-8524-4A7F-A657-8353D7CF87E6}"/>
              </a:ext>
            </a:extLst>
          </p:cNvPr>
          <p:cNvSpPr txBox="1"/>
          <p:nvPr/>
        </p:nvSpPr>
        <p:spPr>
          <a:xfrm>
            <a:off x="8635782" y="7910606"/>
            <a:ext cx="9032256" cy="1897955"/>
          </a:xfrm>
          <a:prstGeom prst="rect">
            <a:avLst/>
          </a:prstGeom>
        </p:spPr>
        <p:txBody>
          <a:bodyPr wrap="square" lIns="0" tIns="0" rIns="0" bIns="0" rtlCol="0" anchor="t">
            <a:spAutoFit/>
          </a:bodyPr>
          <a:lstStyle/>
          <a:p>
            <a:pPr>
              <a:spcAft>
                <a:spcPts val="1000"/>
              </a:spcAft>
            </a:pPr>
            <a:r>
              <a:rPr lang="de-DE" sz="1900" b="1" kern="900" dirty="0">
                <a:effectLst/>
                <a:latin typeface="Open Sans" panose="020B0606030504020204" pitchFamily="34" charset="0"/>
                <a:ea typeface="Open Sans" panose="020B0606030504020204" pitchFamily="34" charset="0"/>
                <a:cs typeface="Open Sans" panose="020B0606030504020204" pitchFamily="34" charset="0"/>
              </a:rPr>
              <a:t>Notfall-Tipps für Spielleiter:</a:t>
            </a:r>
            <a:endParaRPr lang="de-DE" sz="1900" kern="900" dirty="0">
              <a:effectLst/>
              <a:latin typeface="Open Sans" panose="020B0606030504020204" pitchFamily="34" charset="0"/>
              <a:ea typeface="Open Sans" panose="020B0606030504020204" pitchFamily="34" charset="0"/>
              <a:cs typeface="Open Sans" panose="020B0606030504020204" pitchFamily="34" charset="0"/>
            </a:endParaRPr>
          </a:p>
          <a:p>
            <a:pPr marL="342900" lvl="0" indent="-342900">
              <a:spcBef>
                <a:spcPts val="1200"/>
              </a:spcBef>
              <a:spcAft>
                <a:spcPts val="1200"/>
              </a:spcAft>
              <a:buFont typeface="Symbol" panose="05050102010706020507" pitchFamily="18" charset="2"/>
              <a:buChar char=""/>
            </a:pPr>
            <a:r>
              <a:rPr lang="de-DE" sz="1900" dirty="0">
                <a:effectLst/>
                <a:latin typeface="Open Sans" panose="020B0606030504020204" pitchFamily="34" charset="0"/>
                <a:ea typeface="Open Sans" panose="020B0606030504020204" pitchFamily="34" charset="0"/>
                <a:cs typeface="Open Sans" panose="020B0606030504020204" pitchFamily="34" charset="0"/>
              </a:rPr>
              <a:t>Wenn die Verbindung nicht erkannt wird, kann ein Hinweis wie </a:t>
            </a:r>
            <a:r>
              <a:rPr lang="de-DE" sz="1900" i="1" dirty="0">
                <a:effectLst/>
                <a:latin typeface="Open Sans" panose="020B0606030504020204" pitchFamily="34" charset="0"/>
                <a:ea typeface="Open Sans" panose="020B0606030504020204" pitchFamily="34" charset="0"/>
                <a:cs typeface="Open Sans" panose="020B0606030504020204" pitchFamily="34" charset="0"/>
              </a:rPr>
              <a:t>„Es steckt mehr in den Zahlen als du denkst“</a:t>
            </a:r>
            <a:r>
              <a:rPr lang="de-DE" sz="1900" dirty="0">
                <a:effectLst/>
                <a:latin typeface="Open Sans" panose="020B0606030504020204" pitchFamily="34" charset="0"/>
                <a:ea typeface="Open Sans" panose="020B0606030504020204" pitchFamily="34" charset="0"/>
                <a:cs typeface="Open Sans" panose="020B0606030504020204" pitchFamily="34" charset="0"/>
              </a:rPr>
              <a:t> helfen.</a:t>
            </a:r>
          </a:p>
          <a:p>
            <a:r>
              <a:rPr lang="de-DE" sz="1900" dirty="0">
                <a:effectLst/>
                <a:latin typeface="Open Sans" panose="020B0606030504020204" pitchFamily="34" charset="0"/>
                <a:ea typeface="Open Sans" panose="020B0606030504020204" pitchFamily="34" charset="0"/>
                <a:cs typeface="Open Sans" panose="020B0606030504020204" pitchFamily="34" charset="0"/>
              </a:rPr>
              <a:t>Falls Spieler nicht weiterkommen, ein Beispiel-Katalogeintrag hervorheben und erklären, wie daraus ein Teil des Codes abgeleitet werden kann.</a:t>
            </a:r>
          </a:p>
        </p:txBody>
      </p:sp>
    </p:spTree>
    <p:extLst>
      <p:ext uri="{BB962C8B-B14F-4D97-AF65-F5344CB8AC3E}">
        <p14:creationId xmlns:p14="http://schemas.microsoft.com/office/powerpoint/2010/main" val="219540284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rgbClr val="FF5005">
            <a:alpha val="95000"/>
          </a:srgbClr>
        </a:solidFill>
        <a:effectLst/>
      </p:bgPr>
    </p:bg>
    <p:spTree>
      <p:nvGrpSpPr>
        <p:cNvPr id="1" name=""/>
        <p:cNvGrpSpPr/>
        <p:nvPr/>
      </p:nvGrpSpPr>
      <p:grpSpPr>
        <a:xfrm>
          <a:off x="0" y="0"/>
          <a:ext cx="0" cy="0"/>
          <a:chOff x="0" y="0"/>
          <a:chExt cx="0" cy="0"/>
        </a:xfrm>
      </p:grpSpPr>
      <p:sp>
        <p:nvSpPr>
          <p:cNvPr id="2" name="TextBox 2"/>
          <p:cNvSpPr txBox="1"/>
          <p:nvPr/>
        </p:nvSpPr>
        <p:spPr>
          <a:xfrm>
            <a:off x="16139450" y="280879"/>
            <a:ext cx="2103607" cy="502920"/>
          </a:xfrm>
          <a:prstGeom prst="rect">
            <a:avLst/>
          </a:prstGeom>
        </p:spPr>
        <p:txBody>
          <a:bodyPr lIns="0" tIns="0" rIns="0" bIns="0" rtlCol="0" anchor="t">
            <a:spAutoFit/>
          </a:bodyPr>
          <a:lstStyle/>
          <a:p>
            <a:pPr algn="l">
              <a:lnSpc>
                <a:spcPts val="3960"/>
              </a:lnSpc>
            </a:pPr>
            <a:r>
              <a:rPr lang="en-US" sz="3600" spc="179">
                <a:solidFill>
                  <a:srgbClr val="000000"/>
                </a:solidFill>
                <a:latin typeface="Open Sans"/>
                <a:ea typeface="Open Sans"/>
                <a:cs typeface="Open Sans"/>
                <a:sym typeface="Open Sans"/>
              </a:rPr>
              <a:t>SCHWER</a:t>
            </a:r>
          </a:p>
        </p:txBody>
      </p:sp>
      <p:sp>
        <p:nvSpPr>
          <p:cNvPr id="3" name="TextBox 3"/>
          <p:cNvSpPr txBox="1"/>
          <p:nvPr/>
        </p:nvSpPr>
        <p:spPr>
          <a:xfrm>
            <a:off x="5144463" y="4180546"/>
            <a:ext cx="7605223" cy="1034322"/>
          </a:xfrm>
          <a:prstGeom prst="rect">
            <a:avLst/>
          </a:prstGeom>
        </p:spPr>
        <p:txBody>
          <a:bodyPr wrap="square" lIns="0" tIns="0" rIns="0" bIns="0" rtlCol="0" anchor="t">
            <a:spAutoFit/>
          </a:bodyPr>
          <a:lstStyle/>
          <a:p>
            <a:pPr algn="l">
              <a:lnSpc>
                <a:spcPts val="8000"/>
              </a:lnSpc>
            </a:pPr>
            <a:r>
              <a:rPr lang="en-US" sz="8000" dirty="0">
                <a:solidFill>
                  <a:srgbClr val="000000"/>
                </a:solidFill>
                <a:latin typeface="Open Sans"/>
                <a:ea typeface="Open Sans"/>
                <a:cs typeface="Open Sans"/>
                <a:sym typeface="Open Sans"/>
              </a:rPr>
              <a:t>ZAHLENRÄTSEL</a:t>
            </a:r>
          </a:p>
        </p:txBody>
      </p:sp>
      <p:grpSp>
        <p:nvGrpSpPr>
          <p:cNvPr id="4" name="Gruppieren 3">
            <a:extLst>
              <a:ext uri="{FF2B5EF4-FFF2-40B4-BE49-F238E27FC236}">
                <a16:creationId xmlns:a16="http://schemas.microsoft.com/office/drawing/2014/main" id="{38C8BA49-8B40-4469-A154-CEB4B0647A67}"/>
              </a:ext>
            </a:extLst>
          </p:cNvPr>
          <p:cNvGrpSpPr/>
          <p:nvPr/>
        </p:nvGrpSpPr>
        <p:grpSpPr>
          <a:xfrm>
            <a:off x="7154761" y="5556722"/>
            <a:ext cx="3592955" cy="2201071"/>
            <a:chOff x="6901543" y="5152159"/>
            <a:chExt cx="4484916" cy="2747493"/>
          </a:xfrm>
        </p:grpSpPr>
        <p:pic>
          <p:nvPicPr>
            <p:cNvPr id="5" name="Picture 5">
              <a:extLst>
                <a:ext uri="{FF2B5EF4-FFF2-40B4-BE49-F238E27FC236}">
                  <a16:creationId xmlns:a16="http://schemas.microsoft.com/office/drawing/2014/main" id="{39510A79-127C-4932-B542-3173E4EE023B}"/>
                </a:ext>
              </a:extLst>
            </p:cNvPr>
            <p:cNvPicPr>
              <a:picLocks noChangeAspect="1"/>
            </p:cNvPicPr>
            <p:nvPr/>
          </p:nvPicPr>
          <p:blipFill>
            <a:blip r:embed="rId2"/>
            <a:stretch>
              <a:fillRect/>
            </a:stretch>
          </p:blipFill>
          <p:spPr>
            <a:xfrm>
              <a:off x="7767204" y="5152159"/>
              <a:ext cx="2743200" cy="2747493"/>
            </a:xfrm>
            <a:prstGeom prst="rect">
              <a:avLst/>
            </a:prstGeom>
          </p:spPr>
        </p:pic>
        <p:pic>
          <p:nvPicPr>
            <p:cNvPr id="6" name="Picture 1">
              <a:extLst>
                <a:ext uri="{FF2B5EF4-FFF2-40B4-BE49-F238E27FC236}">
                  <a16:creationId xmlns:a16="http://schemas.microsoft.com/office/drawing/2014/main" id="{429C7C35-9309-4439-9B56-F954099B2C57}"/>
                </a:ext>
              </a:extLst>
            </p:cNvPr>
            <p:cNvPicPr>
              <a:picLocks noChangeAspect="1"/>
            </p:cNvPicPr>
            <p:nvPr/>
          </p:nvPicPr>
          <p:blipFill>
            <a:blip r:embed="rId3"/>
            <a:stretch>
              <a:fillRect/>
            </a:stretch>
          </p:blipFill>
          <p:spPr>
            <a:xfrm>
              <a:off x="10510157" y="7549242"/>
              <a:ext cx="876302" cy="332016"/>
            </a:xfrm>
            <a:prstGeom prst="rect">
              <a:avLst/>
            </a:prstGeom>
          </p:spPr>
        </p:pic>
        <p:pic>
          <p:nvPicPr>
            <p:cNvPr id="7" name="Picture 6">
              <a:extLst>
                <a:ext uri="{FF2B5EF4-FFF2-40B4-BE49-F238E27FC236}">
                  <a16:creationId xmlns:a16="http://schemas.microsoft.com/office/drawing/2014/main" id="{4E668AC0-B85B-4B6E-8974-3CA435CEC9EB}"/>
                </a:ext>
              </a:extLst>
            </p:cNvPr>
            <p:cNvPicPr>
              <a:picLocks noChangeAspect="1"/>
            </p:cNvPicPr>
            <p:nvPr/>
          </p:nvPicPr>
          <p:blipFill>
            <a:blip r:embed="rId3"/>
            <a:stretch>
              <a:fillRect/>
            </a:stretch>
          </p:blipFill>
          <p:spPr>
            <a:xfrm>
              <a:off x="6901543" y="5589813"/>
              <a:ext cx="876302" cy="332016"/>
            </a:xfrm>
            <a:prstGeom prst="rect">
              <a:avLst/>
            </a:prstGeom>
          </p:spPr>
        </p:pic>
      </p:grpSp>
    </p:spTree>
    <p:extLst>
      <p:ext uri="{BB962C8B-B14F-4D97-AF65-F5344CB8AC3E}">
        <p14:creationId xmlns:p14="http://schemas.microsoft.com/office/powerpoint/2010/main" val="89145117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6219785C-CBB9-D2EB-8F1C-71BE5E7001B1}"/>
              </a:ext>
            </a:extLst>
          </p:cNvPr>
          <p:cNvSpPr/>
          <p:nvPr/>
        </p:nvSpPr>
        <p:spPr>
          <a:xfrm>
            <a:off x="0" y="-43248"/>
            <a:ext cx="18284419" cy="2110841"/>
          </a:xfrm>
          <a:prstGeom prst="rect">
            <a:avLst/>
          </a:prstGeom>
          <a:solidFill>
            <a:srgbClr val="FF500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2"/>
          <p:cNvSpPr txBox="1"/>
          <p:nvPr/>
        </p:nvSpPr>
        <p:spPr>
          <a:xfrm>
            <a:off x="580525" y="821899"/>
            <a:ext cx="14120213" cy="829201"/>
          </a:xfrm>
          <a:prstGeom prst="rect">
            <a:avLst/>
          </a:prstGeom>
        </p:spPr>
        <p:txBody>
          <a:bodyPr wrap="square" lIns="0" tIns="0" rIns="0" bIns="0" rtlCol="0" anchor="t">
            <a:spAutoFit/>
          </a:bodyPr>
          <a:lstStyle/>
          <a:p>
            <a:pPr>
              <a:lnSpc>
                <a:spcPct val="115000"/>
              </a:lnSpc>
              <a:spcAft>
                <a:spcPts val="1000"/>
              </a:spcAft>
            </a:pPr>
            <a:r>
              <a:rPr lang="de-DE" sz="5000" dirty="0">
                <a:effectLst/>
                <a:latin typeface="Open Sans" panose="020B0606030504020204" pitchFamily="34" charset="0"/>
                <a:ea typeface="Open Sans" panose="020B0606030504020204" pitchFamily="34" charset="0"/>
                <a:cs typeface="Open Sans" panose="020B0606030504020204" pitchFamily="34" charset="0"/>
              </a:rPr>
              <a:t>MAGISCHES QUADRAT</a:t>
            </a:r>
          </a:p>
        </p:txBody>
      </p:sp>
      <p:sp>
        <p:nvSpPr>
          <p:cNvPr id="3" name="TextBox 3"/>
          <p:cNvSpPr txBox="1"/>
          <p:nvPr/>
        </p:nvSpPr>
        <p:spPr>
          <a:xfrm>
            <a:off x="619962" y="5692434"/>
            <a:ext cx="7439596" cy="3045257"/>
          </a:xfrm>
          <a:prstGeom prst="rect">
            <a:avLst/>
          </a:prstGeom>
        </p:spPr>
        <p:txBody>
          <a:bodyPr wrap="square" lIns="0" tIns="0" rIns="0" bIns="0" rtlCol="0" anchor="t">
            <a:spAutoFit/>
          </a:bodyPr>
          <a:lstStyle/>
          <a:p>
            <a:pPr>
              <a:lnSpc>
                <a:spcPct val="150000"/>
              </a:lnSpc>
            </a:pPr>
            <a:r>
              <a:rPr lang="en-US" sz="2000" b="1"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Beispiele</a:t>
            </a:r>
            <a:r>
              <a:rPr lang="en-US" sz="2000"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 </a:t>
            </a:r>
          </a:p>
          <a:p>
            <a:pPr marL="342900" lvl="0" indent="-342900">
              <a:lnSpc>
                <a:spcPct val="115000"/>
              </a:lnSpc>
              <a:buFont typeface="+mj-lt"/>
              <a:buAutoNum type="arabicPeriod"/>
            </a:pPr>
            <a:r>
              <a:rPr lang="de-DE" sz="2000" dirty="0">
                <a:effectLst/>
                <a:latin typeface="Open Sans" panose="020B0606030504020204" pitchFamily="34" charset="0"/>
                <a:ea typeface="Open Sans" panose="020B0606030504020204" pitchFamily="34" charset="0"/>
                <a:cs typeface="Open Sans" panose="020B0606030504020204" pitchFamily="34" charset="0"/>
              </a:rPr>
              <a:t>Ein unvollständiges 3x3- oder 4x4-Raster muss so ergänzt werden, dass jede Zeile, Spalte und Diagonale dieselbe Summe ergibt.</a:t>
            </a:r>
          </a:p>
          <a:p>
            <a:pPr marL="342900" lvl="0" indent="-342900">
              <a:lnSpc>
                <a:spcPct val="115000"/>
              </a:lnSpc>
              <a:spcAft>
                <a:spcPts val="1000"/>
              </a:spcAft>
              <a:buFont typeface="+mj-lt"/>
              <a:buAutoNum type="arabicPeriod"/>
            </a:pPr>
            <a:r>
              <a:rPr lang="de-DE" sz="2000" dirty="0">
                <a:effectLst/>
                <a:latin typeface="Open Sans" panose="020B0606030504020204" pitchFamily="34" charset="0"/>
                <a:ea typeface="Open Sans" panose="020B0606030504020204" pitchFamily="34" charset="0"/>
                <a:cs typeface="Open Sans" panose="020B0606030504020204" pitchFamily="34" charset="0"/>
              </a:rPr>
              <a:t>Die markierten Zahlen in der Lösung bilden die Kombination für ein Zahlenschloss.</a:t>
            </a:r>
          </a:p>
          <a:p>
            <a:pPr marL="342900" lvl="0" indent="-342900">
              <a:lnSpc>
                <a:spcPct val="115000"/>
              </a:lnSpc>
              <a:spcAft>
                <a:spcPts val="1000"/>
              </a:spcAft>
              <a:buFont typeface="+mj-lt"/>
              <a:buAutoNum type="arabicPeriod"/>
            </a:pPr>
            <a:r>
              <a:rPr lang="de-DE" sz="2000" dirty="0">
                <a:effectLst/>
                <a:latin typeface="Open Sans" panose="020B0606030504020204" pitchFamily="34" charset="0"/>
                <a:ea typeface="Open Sans" panose="020B0606030504020204" pitchFamily="34" charset="0"/>
                <a:cs typeface="Open Sans" panose="020B0606030504020204" pitchFamily="34" charset="0"/>
              </a:rPr>
              <a:t>Eine Zahlensequenz gibt Hinweise darauf, welche Felder zuerst ausgefüllt werden müssen.</a:t>
            </a:r>
          </a:p>
        </p:txBody>
      </p:sp>
      <p:sp>
        <p:nvSpPr>
          <p:cNvPr id="4" name="TextBox 4"/>
          <p:cNvSpPr txBox="1"/>
          <p:nvPr/>
        </p:nvSpPr>
        <p:spPr>
          <a:xfrm>
            <a:off x="15643274" y="280879"/>
            <a:ext cx="2599783" cy="512961"/>
          </a:xfrm>
          <a:prstGeom prst="rect">
            <a:avLst/>
          </a:prstGeom>
        </p:spPr>
        <p:txBody>
          <a:bodyPr wrap="square" lIns="0" tIns="0" rIns="0" bIns="0" rtlCol="0" anchor="t">
            <a:spAutoFit/>
          </a:bodyPr>
          <a:lstStyle/>
          <a:p>
            <a:pPr algn="l">
              <a:lnSpc>
                <a:spcPts val="3960"/>
              </a:lnSpc>
            </a:pPr>
            <a:r>
              <a:rPr lang="en-US" sz="3600" spc="179" dirty="0">
                <a:solidFill>
                  <a:srgbClr val="000000"/>
                </a:solidFill>
                <a:latin typeface="Open Sans"/>
                <a:ea typeface="Open Sans"/>
                <a:cs typeface="Open Sans"/>
                <a:sym typeface="Open Sans"/>
              </a:rPr>
              <a:t>SCHWER</a:t>
            </a:r>
          </a:p>
        </p:txBody>
      </p:sp>
      <p:sp>
        <p:nvSpPr>
          <p:cNvPr id="5" name="TextBox 5"/>
          <p:cNvSpPr txBox="1"/>
          <p:nvPr/>
        </p:nvSpPr>
        <p:spPr>
          <a:xfrm>
            <a:off x="8458398" y="2465651"/>
            <a:ext cx="9189486" cy="1335815"/>
          </a:xfrm>
          <a:custGeom>
            <a:avLst/>
            <a:gdLst>
              <a:gd name="connsiteX0" fmla="*/ 0 w 9189486"/>
              <a:gd name="connsiteY0" fmla="*/ 0 h 1335815"/>
              <a:gd name="connsiteX1" fmla="*/ 9189486 w 9189486"/>
              <a:gd name="connsiteY1" fmla="*/ 0 h 1335815"/>
              <a:gd name="connsiteX2" fmla="*/ 9189486 w 9189486"/>
              <a:gd name="connsiteY2" fmla="*/ 1335815 h 1335815"/>
              <a:gd name="connsiteX3" fmla="*/ 0 w 9189486"/>
              <a:gd name="connsiteY3" fmla="*/ 1335815 h 1335815"/>
              <a:gd name="connsiteX4" fmla="*/ 0 w 9189486"/>
              <a:gd name="connsiteY4" fmla="*/ 0 h 13358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89486" h="1335815" extrusionOk="0">
                <a:moveTo>
                  <a:pt x="0" y="0"/>
                </a:moveTo>
                <a:cubicBezTo>
                  <a:pt x="3910535" y="118645"/>
                  <a:pt x="5794179" y="116012"/>
                  <a:pt x="9189486" y="0"/>
                </a:cubicBezTo>
                <a:cubicBezTo>
                  <a:pt x="9203939" y="181032"/>
                  <a:pt x="9283477" y="912721"/>
                  <a:pt x="9189486" y="1335815"/>
                </a:cubicBezTo>
                <a:cubicBezTo>
                  <a:pt x="5220143" y="1470415"/>
                  <a:pt x="2393476" y="1178619"/>
                  <a:pt x="0" y="1335815"/>
                </a:cubicBezTo>
                <a:cubicBezTo>
                  <a:pt x="-10065" y="721555"/>
                  <a:pt x="80162" y="234772"/>
                  <a:pt x="0" y="0"/>
                </a:cubicBezTo>
                <a:close/>
              </a:path>
            </a:pathLst>
          </a:custGeom>
          <a:noFill/>
          <a:ln w="53975">
            <a:solidFill>
              <a:srgbClr val="FF5005"/>
            </a:solidFill>
            <a:extLst>
              <a:ext uri="{C807C97D-BFC1-408E-A445-0C87EB9F89A2}">
                <ask:lineSketchStyleProps xmlns:ask="http://schemas.microsoft.com/office/drawing/2018/sketchyshapes" sd="1219033472">
                  <a:prstGeom prst="rect">
                    <a:avLst/>
                  </a:prstGeom>
                  <ask:type>
                    <ask:lineSketchCurved/>
                  </ask:type>
                </ask:lineSketchStyleProps>
              </a:ext>
            </a:extLst>
          </a:ln>
        </p:spPr>
        <p:txBody>
          <a:bodyPr wrap="square" lIns="0" tIns="0" rIns="0" bIns="0" rtlCol="0" anchor="t">
            <a:spAutoFit/>
          </a:bodyPr>
          <a:lstStyle/>
          <a:p>
            <a:pPr algn="just">
              <a:lnSpc>
                <a:spcPct val="150000"/>
              </a:lnSpc>
              <a:spcBef>
                <a:spcPct val="0"/>
              </a:spcBef>
            </a:pPr>
            <a:r>
              <a:rPr lang="en-US" sz="2000" b="1"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Beschreibung</a:t>
            </a:r>
            <a:r>
              <a:rPr lang="en-US" sz="2000"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a:t>
            </a:r>
            <a:r>
              <a:rPr lang="en-US" sz="20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 </a:t>
            </a:r>
            <a:r>
              <a:rPr lang="de-DE" sz="2000" dirty="0">
                <a:effectLst/>
                <a:latin typeface="Open Sans" panose="020B0606030504020204" pitchFamily="34" charset="0"/>
                <a:ea typeface="Open Sans" panose="020B0606030504020204" pitchFamily="34" charset="0"/>
                <a:cs typeface="Open Sans" panose="020B0606030504020204" pitchFamily="34" charset="0"/>
              </a:rPr>
              <a:t>Die Spieler müssen ein magisches Quadrat vervollständigen, indem sie fehlende Zahlen logisch ergänzen. Die korrekten Zahlen bilden am Ende einen Zahlencode für ein Schloss oder eine weitere Lösung.</a:t>
            </a:r>
          </a:p>
        </p:txBody>
      </p:sp>
      <p:sp>
        <p:nvSpPr>
          <p:cNvPr id="6" name="Freeform 6"/>
          <p:cNvSpPr/>
          <p:nvPr/>
        </p:nvSpPr>
        <p:spPr>
          <a:xfrm>
            <a:off x="580525" y="2360933"/>
            <a:ext cx="6856721" cy="3038161"/>
          </a:xfrm>
          <a:custGeom>
            <a:avLst/>
            <a:gdLst/>
            <a:ahLst/>
            <a:cxnLst/>
            <a:rect l="l" t="t" r="r" b="b"/>
            <a:pathLst>
              <a:path w="6856721" h="4636857">
                <a:moveTo>
                  <a:pt x="0" y="0"/>
                </a:moveTo>
                <a:lnTo>
                  <a:pt x="6856720" y="0"/>
                </a:lnTo>
                <a:lnTo>
                  <a:pt x="6856720" y="4636858"/>
                </a:lnTo>
                <a:lnTo>
                  <a:pt x="0" y="463685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7" name="TextBox 7"/>
          <p:cNvSpPr txBox="1"/>
          <p:nvPr/>
        </p:nvSpPr>
        <p:spPr>
          <a:xfrm>
            <a:off x="902132" y="2616527"/>
            <a:ext cx="6059839" cy="2581028"/>
          </a:xfrm>
          <a:prstGeom prst="rect">
            <a:avLst/>
          </a:prstGeom>
        </p:spPr>
        <p:txBody>
          <a:bodyPr wrap="square" lIns="0" tIns="0" rIns="0" bIns="0" rtlCol="0" anchor="t">
            <a:spAutoFit/>
          </a:bodyPr>
          <a:lstStyle/>
          <a:p>
            <a:pPr marL="666750" lvl="1" indent="-342900">
              <a:lnSpc>
                <a:spcPts val="4500"/>
              </a:lnSpc>
              <a:buFont typeface="Arial" panose="020B0604020202020204" pitchFamily="34" charset="0"/>
              <a:buChar char="•"/>
            </a:pPr>
            <a:r>
              <a:rPr lang="en-US" sz="2000" b="1"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Bearbeitungszeit</a:t>
            </a:r>
            <a:r>
              <a:rPr lang="en-US" sz="2000"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a:t>
            </a:r>
            <a:r>
              <a:rPr lang="en-US" sz="20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 </a:t>
            </a:r>
            <a:r>
              <a:rPr lang="de-DE" sz="2000" dirty="0">
                <a:effectLst/>
                <a:latin typeface="Open Sans" panose="020B0606030504020204" pitchFamily="34" charset="0"/>
                <a:ea typeface="Open Sans" panose="020B0606030504020204" pitchFamily="34" charset="0"/>
                <a:cs typeface="Open Sans" panose="020B0606030504020204" pitchFamily="34" charset="0"/>
              </a:rPr>
              <a:t>15-20 Minuten</a:t>
            </a:r>
            <a:endParaRPr lang="en-US" sz="20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endParaRPr>
          </a:p>
          <a:p>
            <a:pPr marL="800100" lvl="1" indent="-342900">
              <a:lnSpc>
                <a:spcPct val="115000"/>
              </a:lnSpc>
              <a:spcAft>
                <a:spcPts val="1000"/>
              </a:spcAft>
              <a:buFont typeface="Symbol" panose="05050102010706020507" pitchFamily="18" charset="2"/>
              <a:buChar char=""/>
            </a:pPr>
            <a:r>
              <a:rPr lang="en-US" sz="2000" b="1"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Objekte</a:t>
            </a:r>
            <a:r>
              <a:rPr lang="en-US" sz="2000"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a:t>
            </a:r>
            <a:r>
              <a:rPr lang="en-US" sz="20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 </a:t>
            </a:r>
            <a:r>
              <a:rPr lang="de-DE" sz="2000" dirty="0">
                <a:effectLst/>
                <a:latin typeface="Open Sans" panose="020B0606030504020204" pitchFamily="34" charset="0"/>
                <a:ea typeface="Open Sans" panose="020B0606030504020204" pitchFamily="34" charset="0"/>
                <a:cs typeface="Open Sans" panose="020B0606030504020204" pitchFamily="34" charset="0"/>
              </a:rPr>
              <a:t>Zahlenraster, leere Felder zum Ergänzen</a:t>
            </a:r>
          </a:p>
          <a:p>
            <a:pPr marL="800100" lvl="1" indent="-342900">
              <a:lnSpc>
                <a:spcPct val="115000"/>
              </a:lnSpc>
              <a:spcAft>
                <a:spcPts val="1000"/>
              </a:spcAft>
              <a:buFont typeface="Symbol" panose="05050102010706020507" pitchFamily="18" charset="2"/>
              <a:buChar char=""/>
            </a:pPr>
            <a:r>
              <a:rPr lang="en-US" sz="2000"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Zi</a:t>
            </a:r>
            <a:r>
              <a:rPr lang="de-DE" sz="2000" b="1" dirty="0" err="1">
                <a:solidFill>
                  <a:srgbClr val="000000"/>
                </a:solidFill>
                <a:latin typeface="Open Sans" panose="020B0606030504020204" pitchFamily="34" charset="0"/>
                <a:ea typeface="Open Sans" panose="020B0606030504020204" pitchFamily="34" charset="0"/>
                <a:cs typeface="Open Sans" panose="020B0606030504020204" pitchFamily="34" charset="0"/>
              </a:rPr>
              <a:t>elgruppe</a:t>
            </a:r>
            <a:r>
              <a:rPr lang="de-DE" sz="2000" dirty="0">
                <a:solidFill>
                  <a:srgbClr val="000000"/>
                </a:solidFill>
                <a:latin typeface="Open Sans" panose="020B0606030504020204" pitchFamily="34" charset="0"/>
                <a:ea typeface="Open Sans" panose="020B0606030504020204" pitchFamily="34" charset="0"/>
                <a:cs typeface="Open Sans" panose="020B0606030504020204" pitchFamily="34" charset="0"/>
              </a:rPr>
              <a:t>: </a:t>
            </a:r>
            <a:r>
              <a:rPr lang="de-DE" sz="2000" dirty="0">
                <a:effectLst/>
                <a:latin typeface="Open Sans" panose="020B0606030504020204" pitchFamily="34" charset="0"/>
                <a:ea typeface="Open Sans" panose="020B0606030504020204" pitchFamily="34" charset="0"/>
                <a:cs typeface="Open Sans" panose="020B0606030504020204" pitchFamily="34" charset="0"/>
              </a:rPr>
              <a:t>Fortgeschrittene Rätselspieler, Erwachsene</a:t>
            </a:r>
          </a:p>
          <a:p>
            <a:pPr marL="800100" lvl="1" indent="-342900">
              <a:lnSpc>
                <a:spcPct val="115000"/>
              </a:lnSpc>
              <a:spcAft>
                <a:spcPts val="1000"/>
              </a:spcAft>
              <a:buFont typeface="Arial" panose="020B0604020202020204" pitchFamily="34" charset="0"/>
              <a:buChar char="•"/>
            </a:pPr>
            <a:r>
              <a:rPr lang="de-DE" sz="2000" b="1" dirty="0">
                <a:solidFill>
                  <a:srgbClr val="000000"/>
                </a:solidFill>
                <a:latin typeface="Open Sans" panose="020B0606030504020204" pitchFamily="34" charset="0"/>
                <a:ea typeface="Open Sans" panose="020B0606030504020204" pitchFamily="34" charset="0"/>
                <a:cs typeface="Open Sans" panose="020B0606030504020204" pitchFamily="34" charset="0"/>
              </a:rPr>
              <a:t>Rätselart: </a:t>
            </a:r>
            <a:r>
              <a:rPr lang="de-DE" sz="2000" dirty="0">
                <a:solidFill>
                  <a:srgbClr val="000000"/>
                </a:solidFill>
                <a:latin typeface="Open Sans" panose="020B0606030504020204" pitchFamily="34" charset="0"/>
                <a:ea typeface="Open Sans" panose="020B0606030504020204" pitchFamily="34" charset="0"/>
                <a:cs typeface="Open Sans" panose="020B0606030504020204" pitchFamily="34" charset="0"/>
              </a:rPr>
              <a:t>Zahlenrätsel</a:t>
            </a:r>
          </a:p>
        </p:txBody>
      </p:sp>
      <p:grpSp>
        <p:nvGrpSpPr>
          <p:cNvPr id="10" name="Gruppieren 9">
            <a:extLst>
              <a:ext uri="{FF2B5EF4-FFF2-40B4-BE49-F238E27FC236}">
                <a16:creationId xmlns:a16="http://schemas.microsoft.com/office/drawing/2014/main" id="{28CF22E4-A1E9-41DE-9A85-163C3C0F902B}"/>
              </a:ext>
            </a:extLst>
          </p:cNvPr>
          <p:cNvGrpSpPr/>
          <p:nvPr/>
        </p:nvGrpSpPr>
        <p:grpSpPr>
          <a:xfrm>
            <a:off x="16038471" y="903392"/>
            <a:ext cx="1609413" cy="985938"/>
            <a:chOff x="6901543" y="5152159"/>
            <a:chExt cx="4484916" cy="2747493"/>
          </a:xfrm>
        </p:grpSpPr>
        <p:pic>
          <p:nvPicPr>
            <p:cNvPr id="12" name="Picture 5">
              <a:extLst>
                <a:ext uri="{FF2B5EF4-FFF2-40B4-BE49-F238E27FC236}">
                  <a16:creationId xmlns:a16="http://schemas.microsoft.com/office/drawing/2014/main" id="{C88F931E-F72B-4890-B3A5-5A8F4751307F}"/>
                </a:ext>
              </a:extLst>
            </p:cNvPr>
            <p:cNvPicPr>
              <a:picLocks noChangeAspect="1"/>
            </p:cNvPicPr>
            <p:nvPr/>
          </p:nvPicPr>
          <p:blipFill>
            <a:blip r:embed="rId4"/>
            <a:stretch>
              <a:fillRect/>
            </a:stretch>
          </p:blipFill>
          <p:spPr>
            <a:xfrm>
              <a:off x="7767204" y="5152159"/>
              <a:ext cx="2743200" cy="2747493"/>
            </a:xfrm>
            <a:prstGeom prst="rect">
              <a:avLst/>
            </a:prstGeom>
          </p:spPr>
        </p:pic>
        <p:pic>
          <p:nvPicPr>
            <p:cNvPr id="13" name="Picture 1">
              <a:extLst>
                <a:ext uri="{FF2B5EF4-FFF2-40B4-BE49-F238E27FC236}">
                  <a16:creationId xmlns:a16="http://schemas.microsoft.com/office/drawing/2014/main" id="{A9E15455-BFAA-498C-9631-DF51EEB52D90}"/>
                </a:ext>
              </a:extLst>
            </p:cNvPr>
            <p:cNvPicPr>
              <a:picLocks noChangeAspect="1"/>
            </p:cNvPicPr>
            <p:nvPr/>
          </p:nvPicPr>
          <p:blipFill>
            <a:blip r:embed="rId5"/>
            <a:stretch>
              <a:fillRect/>
            </a:stretch>
          </p:blipFill>
          <p:spPr>
            <a:xfrm>
              <a:off x="10510157" y="7549242"/>
              <a:ext cx="876302" cy="332016"/>
            </a:xfrm>
            <a:prstGeom prst="rect">
              <a:avLst/>
            </a:prstGeom>
          </p:spPr>
        </p:pic>
        <p:pic>
          <p:nvPicPr>
            <p:cNvPr id="14" name="Picture 6">
              <a:extLst>
                <a:ext uri="{FF2B5EF4-FFF2-40B4-BE49-F238E27FC236}">
                  <a16:creationId xmlns:a16="http://schemas.microsoft.com/office/drawing/2014/main" id="{3247A446-DED6-4DB5-A5FE-6B31BBAEA74D}"/>
                </a:ext>
              </a:extLst>
            </p:cNvPr>
            <p:cNvPicPr>
              <a:picLocks noChangeAspect="1"/>
            </p:cNvPicPr>
            <p:nvPr/>
          </p:nvPicPr>
          <p:blipFill>
            <a:blip r:embed="rId5"/>
            <a:stretch>
              <a:fillRect/>
            </a:stretch>
          </p:blipFill>
          <p:spPr>
            <a:xfrm>
              <a:off x="6901543" y="5589813"/>
              <a:ext cx="876302" cy="332016"/>
            </a:xfrm>
            <a:prstGeom prst="rect">
              <a:avLst/>
            </a:prstGeom>
          </p:spPr>
        </p:pic>
      </p:grpSp>
      <p:sp>
        <p:nvSpPr>
          <p:cNvPr id="15" name="TextBox 3">
            <a:extLst>
              <a:ext uri="{FF2B5EF4-FFF2-40B4-BE49-F238E27FC236}">
                <a16:creationId xmlns:a16="http://schemas.microsoft.com/office/drawing/2014/main" id="{64A7E49C-2E16-4CA9-A0DD-E94268A0809A}"/>
              </a:ext>
            </a:extLst>
          </p:cNvPr>
          <p:cNvSpPr txBox="1"/>
          <p:nvPr/>
        </p:nvSpPr>
        <p:spPr>
          <a:xfrm>
            <a:off x="8615628" y="4423721"/>
            <a:ext cx="9032256" cy="2537426"/>
          </a:xfrm>
          <a:prstGeom prst="rect">
            <a:avLst/>
          </a:prstGeom>
        </p:spPr>
        <p:txBody>
          <a:bodyPr wrap="square" lIns="0" tIns="0" rIns="0" bIns="0" rtlCol="0" anchor="t">
            <a:spAutoFit/>
          </a:bodyPr>
          <a:lstStyle/>
          <a:p>
            <a:pPr>
              <a:spcAft>
                <a:spcPts val="1000"/>
              </a:spcAft>
            </a:pPr>
            <a:r>
              <a:rPr lang="de-DE" sz="2000" b="1" dirty="0">
                <a:effectLst/>
                <a:latin typeface="Open Sans" panose="020B0606030504020204" pitchFamily="34" charset="0"/>
                <a:ea typeface="Open Sans" panose="020B0606030504020204" pitchFamily="34" charset="0"/>
                <a:cs typeface="Open Sans" panose="020B0606030504020204" pitchFamily="34" charset="0"/>
              </a:rPr>
              <a:t>Variationen &amp; Schwierigkeit erhöhen/reduzieren:</a:t>
            </a:r>
            <a:endParaRPr lang="de-DE" sz="2000" dirty="0">
              <a:effectLst/>
              <a:latin typeface="Open Sans" panose="020B0606030504020204" pitchFamily="34" charset="0"/>
              <a:ea typeface="Open Sans" panose="020B0606030504020204" pitchFamily="34" charset="0"/>
              <a:cs typeface="Open Sans" panose="020B0606030504020204" pitchFamily="34" charset="0"/>
            </a:endParaRPr>
          </a:p>
          <a:p>
            <a:pPr marL="342900" lvl="0" indent="-342900">
              <a:lnSpc>
                <a:spcPct val="115000"/>
              </a:lnSpc>
              <a:buFont typeface="Symbol" panose="05050102010706020507" pitchFamily="18" charset="2"/>
              <a:buChar char=""/>
            </a:pPr>
            <a:r>
              <a:rPr lang="de-DE" sz="2000" b="1" dirty="0">
                <a:effectLst/>
                <a:latin typeface="Open Sans" panose="020B0606030504020204" pitchFamily="34" charset="0"/>
                <a:ea typeface="Open Sans" panose="020B0606030504020204" pitchFamily="34" charset="0"/>
                <a:cs typeface="Open Sans" panose="020B0606030504020204" pitchFamily="34" charset="0"/>
              </a:rPr>
              <a:t>Leichter: </a:t>
            </a:r>
            <a:r>
              <a:rPr lang="de-DE" sz="2000" dirty="0">
                <a:effectLst/>
                <a:latin typeface="Open Sans" panose="020B0606030504020204" pitchFamily="34" charset="0"/>
                <a:ea typeface="Open Sans" panose="020B0606030504020204" pitchFamily="34" charset="0"/>
                <a:cs typeface="Open Sans" panose="020B0606030504020204" pitchFamily="34" charset="0"/>
              </a:rPr>
              <a:t>Einige Zahlen bereits vorgeben, um das Rätsel einfacher zu machen.</a:t>
            </a:r>
          </a:p>
          <a:p>
            <a:pPr marL="342900" lvl="0" indent="-342900">
              <a:lnSpc>
                <a:spcPct val="115000"/>
              </a:lnSpc>
              <a:buFont typeface="Symbol" panose="05050102010706020507" pitchFamily="18" charset="2"/>
              <a:buChar char=""/>
            </a:pPr>
            <a:r>
              <a:rPr lang="de-DE" sz="2000" b="1" dirty="0">
                <a:effectLst/>
                <a:latin typeface="Open Sans" panose="020B0606030504020204" pitchFamily="34" charset="0"/>
                <a:ea typeface="Open Sans" panose="020B0606030504020204" pitchFamily="34" charset="0"/>
                <a:cs typeface="Open Sans" panose="020B0606030504020204" pitchFamily="34" charset="0"/>
              </a:rPr>
              <a:t>Schwieriger:</a:t>
            </a:r>
            <a:r>
              <a:rPr lang="de-DE" sz="2000" dirty="0">
                <a:effectLst/>
                <a:latin typeface="Open Sans" panose="020B0606030504020204" pitchFamily="34" charset="0"/>
                <a:ea typeface="Open Sans" panose="020B0606030504020204" pitchFamily="34" charset="0"/>
                <a:cs typeface="Open Sans" panose="020B0606030504020204" pitchFamily="34" charset="0"/>
              </a:rPr>
              <a:t> Mehr Felder leer lassen oder ein größeres Quadrat verwenden.</a:t>
            </a:r>
          </a:p>
          <a:p>
            <a:pPr marL="342900" lvl="0" indent="-342900">
              <a:lnSpc>
                <a:spcPct val="115000"/>
              </a:lnSpc>
              <a:spcAft>
                <a:spcPts val="1000"/>
              </a:spcAft>
              <a:buFont typeface="Symbol" panose="05050102010706020507" pitchFamily="18" charset="2"/>
              <a:buChar char=""/>
            </a:pPr>
            <a:r>
              <a:rPr lang="de-DE" sz="2000" b="1" dirty="0">
                <a:effectLst/>
                <a:latin typeface="Open Sans" panose="020B0606030504020204" pitchFamily="34" charset="0"/>
                <a:ea typeface="Open Sans" panose="020B0606030504020204" pitchFamily="34" charset="0"/>
                <a:cs typeface="Open Sans" panose="020B0606030504020204" pitchFamily="34" charset="0"/>
              </a:rPr>
              <a:t>Alternative Variante:</a:t>
            </a:r>
            <a:r>
              <a:rPr lang="de-DE" sz="2000" dirty="0">
                <a:effectLst/>
                <a:latin typeface="Open Sans" panose="020B0606030504020204" pitchFamily="34" charset="0"/>
                <a:ea typeface="Open Sans" panose="020B0606030504020204" pitchFamily="34" charset="0"/>
                <a:cs typeface="Open Sans" panose="020B0606030504020204" pitchFamily="34" charset="0"/>
              </a:rPr>
              <a:t> Kombination mit einer anderen Aufgabe (z. B. die Zahlen durch ein vorheriges Rätsel herausfinden).</a:t>
            </a:r>
          </a:p>
        </p:txBody>
      </p:sp>
      <p:sp>
        <p:nvSpPr>
          <p:cNvPr id="16" name="TextBox 3">
            <a:extLst>
              <a:ext uri="{FF2B5EF4-FFF2-40B4-BE49-F238E27FC236}">
                <a16:creationId xmlns:a16="http://schemas.microsoft.com/office/drawing/2014/main" id="{B2FFD33F-8524-4A7F-A657-8353D7CF87E6}"/>
              </a:ext>
            </a:extLst>
          </p:cNvPr>
          <p:cNvSpPr txBox="1"/>
          <p:nvPr/>
        </p:nvSpPr>
        <p:spPr>
          <a:xfrm>
            <a:off x="8615628" y="7583402"/>
            <a:ext cx="9032256" cy="1475597"/>
          </a:xfrm>
          <a:prstGeom prst="rect">
            <a:avLst/>
          </a:prstGeom>
        </p:spPr>
        <p:txBody>
          <a:bodyPr wrap="square" lIns="0" tIns="0" rIns="0" bIns="0" rtlCol="0" anchor="t">
            <a:spAutoFit/>
          </a:bodyPr>
          <a:lstStyle/>
          <a:p>
            <a:pPr>
              <a:spcAft>
                <a:spcPts val="1000"/>
              </a:spcAft>
            </a:pPr>
            <a:r>
              <a:rPr lang="de-DE" sz="2000" b="1" kern="900" dirty="0">
                <a:effectLst/>
                <a:latin typeface="Open Sans" panose="020B0606030504020204" pitchFamily="34" charset="0"/>
                <a:ea typeface="Open Sans" panose="020B0606030504020204" pitchFamily="34" charset="0"/>
                <a:cs typeface="Open Sans" panose="020B0606030504020204" pitchFamily="34" charset="0"/>
              </a:rPr>
              <a:t>Notfall-Tipps für Spielleiter:</a:t>
            </a:r>
            <a:endParaRPr lang="de-DE" sz="2000" kern="900" dirty="0">
              <a:effectLst/>
              <a:latin typeface="Open Sans" panose="020B0606030504020204" pitchFamily="34" charset="0"/>
              <a:ea typeface="Open Sans" panose="020B0606030504020204" pitchFamily="34" charset="0"/>
              <a:cs typeface="Open Sans" panose="020B0606030504020204" pitchFamily="34" charset="0"/>
            </a:endParaRPr>
          </a:p>
          <a:p>
            <a:pPr marL="342900" lvl="0" indent="-342900">
              <a:lnSpc>
                <a:spcPct val="115000"/>
              </a:lnSpc>
              <a:buFont typeface="Symbol" panose="05050102010706020507" pitchFamily="18" charset="2"/>
              <a:buChar char=""/>
            </a:pPr>
            <a:r>
              <a:rPr lang="de-DE" sz="2000" dirty="0">
                <a:effectLst/>
                <a:latin typeface="Open Sans" panose="020B0606030504020204" pitchFamily="34" charset="0"/>
                <a:ea typeface="Open Sans" panose="020B0606030504020204" pitchFamily="34" charset="0"/>
                <a:cs typeface="Open Sans" panose="020B0606030504020204" pitchFamily="34" charset="0"/>
              </a:rPr>
              <a:t>Falls das Team nicht weiterkommt, eine Teil-Summe als Hinweis geben.</a:t>
            </a:r>
          </a:p>
          <a:p>
            <a:pPr marL="342900" lvl="0" indent="-342900">
              <a:lnSpc>
                <a:spcPct val="115000"/>
              </a:lnSpc>
              <a:spcAft>
                <a:spcPts val="1000"/>
              </a:spcAft>
              <a:buFont typeface="Symbol" panose="05050102010706020507" pitchFamily="18" charset="2"/>
              <a:buChar char=""/>
            </a:pPr>
            <a:r>
              <a:rPr lang="de-DE" sz="2000" dirty="0">
                <a:effectLst/>
                <a:latin typeface="Open Sans" panose="020B0606030504020204" pitchFamily="34" charset="0"/>
                <a:ea typeface="Open Sans" panose="020B0606030504020204" pitchFamily="34" charset="0"/>
                <a:cs typeface="Open Sans" panose="020B0606030504020204" pitchFamily="34" charset="0"/>
              </a:rPr>
              <a:t>Falls die Spieler unsicher sind, zeigen, welche Spalte/Zeile sie zuerst ausfüllen sollten.</a:t>
            </a:r>
          </a:p>
        </p:txBody>
      </p:sp>
    </p:spTree>
    <p:extLst>
      <p:ext uri="{BB962C8B-B14F-4D97-AF65-F5344CB8AC3E}">
        <p14:creationId xmlns:p14="http://schemas.microsoft.com/office/powerpoint/2010/main" val="43686209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rgbClr val="FF5005">
            <a:alpha val="95000"/>
          </a:srgbClr>
        </a:solidFill>
        <a:effectLst/>
      </p:bgPr>
    </p:bg>
    <p:spTree>
      <p:nvGrpSpPr>
        <p:cNvPr id="1" name=""/>
        <p:cNvGrpSpPr/>
        <p:nvPr/>
      </p:nvGrpSpPr>
      <p:grpSpPr>
        <a:xfrm>
          <a:off x="0" y="0"/>
          <a:ext cx="0" cy="0"/>
          <a:chOff x="0" y="0"/>
          <a:chExt cx="0" cy="0"/>
        </a:xfrm>
      </p:grpSpPr>
      <p:sp>
        <p:nvSpPr>
          <p:cNvPr id="2" name="TextBox 2"/>
          <p:cNvSpPr txBox="1"/>
          <p:nvPr/>
        </p:nvSpPr>
        <p:spPr>
          <a:xfrm>
            <a:off x="16139450" y="280879"/>
            <a:ext cx="2103607" cy="502920"/>
          </a:xfrm>
          <a:prstGeom prst="rect">
            <a:avLst/>
          </a:prstGeom>
        </p:spPr>
        <p:txBody>
          <a:bodyPr lIns="0" tIns="0" rIns="0" bIns="0" rtlCol="0" anchor="t">
            <a:spAutoFit/>
          </a:bodyPr>
          <a:lstStyle/>
          <a:p>
            <a:pPr algn="l">
              <a:lnSpc>
                <a:spcPts val="3960"/>
              </a:lnSpc>
            </a:pPr>
            <a:r>
              <a:rPr lang="en-US" sz="3600" spc="179">
                <a:solidFill>
                  <a:srgbClr val="000000"/>
                </a:solidFill>
                <a:latin typeface="Open Sans"/>
                <a:ea typeface="Open Sans"/>
                <a:cs typeface="Open Sans"/>
                <a:sym typeface="Open Sans"/>
              </a:rPr>
              <a:t>SCHWER</a:t>
            </a:r>
          </a:p>
        </p:txBody>
      </p:sp>
      <p:sp>
        <p:nvSpPr>
          <p:cNvPr id="3" name="TextBox 3"/>
          <p:cNvSpPr txBox="1"/>
          <p:nvPr/>
        </p:nvSpPr>
        <p:spPr>
          <a:xfrm>
            <a:off x="7043601" y="4322862"/>
            <a:ext cx="3704115" cy="1034322"/>
          </a:xfrm>
          <a:prstGeom prst="rect">
            <a:avLst/>
          </a:prstGeom>
        </p:spPr>
        <p:txBody>
          <a:bodyPr wrap="square" lIns="0" tIns="0" rIns="0" bIns="0" rtlCol="0" anchor="t">
            <a:spAutoFit/>
          </a:bodyPr>
          <a:lstStyle/>
          <a:p>
            <a:pPr algn="l">
              <a:lnSpc>
                <a:spcPts val="8000"/>
              </a:lnSpc>
            </a:pPr>
            <a:r>
              <a:rPr lang="en-US" sz="8000" dirty="0">
                <a:solidFill>
                  <a:srgbClr val="000000"/>
                </a:solidFill>
                <a:latin typeface="Open Sans"/>
                <a:ea typeface="Open Sans"/>
                <a:cs typeface="Open Sans"/>
                <a:sym typeface="Open Sans"/>
              </a:rPr>
              <a:t>PUZZLE</a:t>
            </a:r>
          </a:p>
        </p:txBody>
      </p:sp>
      <p:grpSp>
        <p:nvGrpSpPr>
          <p:cNvPr id="4" name="Gruppieren 3">
            <a:extLst>
              <a:ext uri="{FF2B5EF4-FFF2-40B4-BE49-F238E27FC236}">
                <a16:creationId xmlns:a16="http://schemas.microsoft.com/office/drawing/2014/main" id="{38C8BA49-8B40-4469-A154-CEB4B0647A67}"/>
              </a:ext>
            </a:extLst>
          </p:cNvPr>
          <p:cNvGrpSpPr/>
          <p:nvPr/>
        </p:nvGrpSpPr>
        <p:grpSpPr>
          <a:xfrm>
            <a:off x="7154761" y="5556722"/>
            <a:ext cx="3592955" cy="2201071"/>
            <a:chOff x="6901543" y="5152159"/>
            <a:chExt cx="4484916" cy="2747493"/>
          </a:xfrm>
        </p:grpSpPr>
        <p:pic>
          <p:nvPicPr>
            <p:cNvPr id="5" name="Picture 5">
              <a:extLst>
                <a:ext uri="{FF2B5EF4-FFF2-40B4-BE49-F238E27FC236}">
                  <a16:creationId xmlns:a16="http://schemas.microsoft.com/office/drawing/2014/main" id="{39510A79-127C-4932-B542-3173E4EE023B}"/>
                </a:ext>
              </a:extLst>
            </p:cNvPr>
            <p:cNvPicPr>
              <a:picLocks noChangeAspect="1"/>
            </p:cNvPicPr>
            <p:nvPr/>
          </p:nvPicPr>
          <p:blipFill>
            <a:blip r:embed="rId2"/>
            <a:stretch>
              <a:fillRect/>
            </a:stretch>
          </p:blipFill>
          <p:spPr>
            <a:xfrm>
              <a:off x="7767204" y="5152159"/>
              <a:ext cx="2743200" cy="2747493"/>
            </a:xfrm>
            <a:prstGeom prst="rect">
              <a:avLst/>
            </a:prstGeom>
          </p:spPr>
        </p:pic>
        <p:pic>
          <p:nvPicPr>
            <p:cNvPr id="6" name="Picture 1">
              <a:extLst>
                <a:ext uri="{FF2B5EF4-FFF2-40B4-BE49-F238E27FC236}">
                  <a16:creationId xmlns:a16="http://schemas.microsoft.com/office/drawing/2014/main" id="{429C7C35-9309-4439-9B56-F954099B2C57}"/>
                </a:ext>
              </a:extLst>
            </p:cNvPr>
            <p:cNvPicPr>
              <a:picLocks noChangeAspect="1"/>
            </p:cNvPicPr>
            <p:nvPr/>
          </p:nvPicPr>
          <p:blipFill>
            <a:blip r:embed="rId3"/>
            <a:stretch>
              <a:fillRect/>
            </a:stretch>
          </p:blipFill>
          <p:spPr>
            <a:xfrm>
              <a:off x="10510157" y="7549242"/>
              <a:ext cx="876302" cy="332016"/>
            </a:xfrm>
            <a:prstGeom prst="rect">
              <a:avLst/>
            </a:prstGeom>
          </p:spPr>
        </p:pic>
        <p:pic>
          <p:nvPicPr>
            <p:cNvPr id="7" name="Picture 6">
              <a:extLst>
                <a:ext uri="{FF2B5EF4-FFF2-40B4-BE49-F238E27FC236}">
                  <a16:creationId xmlns:a16="http://schemas.microsoft.com/office/drawing/2014/main" id="{4E668AC0-B85B-4B6E-8974-3CA435CEC9EB}"/>
                </a:ext>
              </a:extLst>
            </p:cNvPr>
            <p:cNvPicPr>
              <a:picLocks noChangeAspect="1"/>
            </p:cNvPicPr>
            <p:nvPr/>
          </p:nvPicPr>
          <p:blipFill>
            <a:blip r:embed="rId3"/>
            <a:stretch>
              <a:fillRect/>
            </a:stretch>
          </p:blipFill>
          <p:spPr>
            <a:xfrm>
              <a:off x="6901543" y="5589813"/>
              <a:ext cx="876302" cy="332016"/>
            </a:xfrm>
            <a:prstGeom prst="rect">
              <a:avLst/>
            </a:prstGeom>
          </p:spPr>
        </p:pic>
      </p:grpSp>
    </p:spTree>
    <p:extLst>
      <p:ext uri="{BB962C8B-B14F-4D97-AF65-F5344CB8AC3E}">
        <p14:creationId xmlns:p14="http://schemas.microsoft.com/office/powerpoint/2010/main" val="229133503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6219785C-CBB9-D2EB-8F1C-71BE5E7001B1}"/>
              </a:ext>
            </a:extLst>
          </p:cNvPr>
          <p:cNvSpPr/>
          <p:nvPr/>
        </p:nvSpPr>
        <p:spPr>
          <a:xfrm>
            <a:off x="0" y="-43248"/>
            <a:ext cx="18284419" cy="2110841"/>
          </a:xfrm>
          <a:prstGeom prst="rect">
            <a:avLst/>
          </a:prstGeom>
          <a:solidFill>
            <a:srgbClr val="FF500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2"/>
          <p:cNvSpPr txBox="1"/>
          <p:nvPr/>
        </p:nvSpPr>
        <p:spPr>
          <a:xfrm>
            <a:off x="580525" y="175271"/>
            <a:ext cx="14120213" cy="1714059"/>
          </a:xfrm>
          <a:prstGeom prst="rect">
            <a:avLst/>
          </a:prstGeom>
        </p:spPr>
        <p:txBody>
          <a:bodyPr wrap="square" lIns="0" tIns="0" rIns="0" bIns="0" rtlCol="0" anchor="t">
            <a:spAutoFit/>
          </a:bodyPr>
          <a:lstStyle/>
          <a:p>
            <a:pPr>
              <a:lnSpc>
                <a:spcPct val="115000"/>
              </a:lnSpc>
              <a:spcAft>
                <a:spcPts val="1000"/>
              </a:spcAft>
            </a:pPr>
            <a:r>
              <a:rPr lang="de-DE" sz="5000" dirty="0">
                <a:effectLst/>
                <a:latin typeface="Open Sans" panose="020B0606030504020204" pitchFamily="34" charset="0"/>
                <a:ea typeface="Open Sans" panose="020B0606030504020204" pitchFamily="34" charset="0"/>
                <a:cs typeface="Open Sans" panose="020B0606030504020204" pitchFamily="34" charset="0"/>
              </a:rPr>
              <a:t>Das zerschnittene Bild – Versteckter Code durch Anordnung</a:t>
            </a:r>
          </a:p>
        </p:txBody>
      </p:sp>
      <p:sp>
        <p:nvSpPr>
          <p:cNvPr id="3" name="TextBox 3"/>
          <p:cNvSpPr txBox="1"/>
          <p:nvPr/>
        </p:nvSpPr>
        <p:spPr>
          <a:xfrm>
            <a:off x="580525" y="5085801"/>
            <a:ext cx="7877873" cy="5173724"/>
          </a:xfrm>
          <a:prstGeom prst="rect">
            <a:avLst/>
          </a:prstGeom>
        </p:spPr>
        <p:txBody>
          <a:bodyPr wrap="square" lIns="0" tIns="0" rIns="0" bIns="0" rtlCol="0" anchor="t">
            <a:spAutoFit/>
          </a:bodyPr>
          <a:lstStyle/>
          <a:p>
            <a:pPr>
              <a:lnSpc>
                <a:spcPct val="150000"/>
              </a:lnSpc>
            </a:pPr>
            <a:r>
              <a:rPr lang="en-US" b="1"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Beispiele</a:t>
            </a:r>
            <a:r>
              <a:rPr lang="en-US"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 </a:t>
            </a:r>
          </a:p>
          <a:p>
            <a:pPr marL="342900" lvl="0" indent="-342900">
              <a:lnSpc>
                <a:spcPct val="115000"/>
              </a:lnSpc>
              <a:buFont typeface="+mj-lt"/>
              <a:buAutoNum type="arabicPeriod"/>
            </a:pPr>
            <a:r>
              <a:rPr lang="de-DE" dirty="0">
                <a:effectLst/>
                <a:latin typeface="Open Sans" panose="020B0606030504020204" pitchFamily="34" charset="0"/>
                <a:ea typeface="Open Sans" panose="020B0606030504020204" pitchFamily="34" charset="0"/>
                <a:cs typeface="Open Sans" panose="020B0606030504020204" pitchFamily="34" charset="0"/>
              </a:rPr>
              <a:t>Die Spieler entdecken zerschnittene Textstücke in verschiedenen Bereichen des Raums. Wenn sie sie richtig zusammensetzen, ergibt sich eine Nachricht (</a:t>
            </a:r>
            <a:r>
              <a:rPr lang="de-DE" i="1" dirty="0">
                <a:effectLst/>
                <a:latin typeface="Open Sans" panose="020B0606030504020204" pitchFamily="34" charset="0"/>
                <a:ea typeface="Open Sans" panose="020B0606030504020204" pitchFamily="34" charset="0"/>
                <a:cs typeface="Open Sans" panose="020B0606030504020204" pitchFamily="34" charset="0"/>
              </a:rPr>
              <a:t>z.B. "Die Lösung ist die Jahreszahl der Erstausgabe von Sherlock Holmes."</a:t>
            </a:r>
            <a:r>
              <a:rPr lang="de-DE" dirty="0">
                <a:effectLst/>
                <a:latin typeface="Open Sans" panose="020B0606030504020204" pitchFamily="34" charset="0"/>
                <a:ea typeface="Open Sans" panose="020B0606030504020204" pitchFamily="34" charset="0"/>
                <a:cs typeface="Open Sans" panose="020B0606030504020204" pitchFamily="34" charset="0"/>
              </a:rPr>
              <a:t>). Diese Zahl kann dann als Code für ein Zahlenschloss genutzt werden.</a:t>
            </a:r>
          </a:p>
          <a:p>
            <a:pPr marL="342900" lvl="0" indent="-342900">
              <a:lnSpc>
                <a:spcPct val="115000"/>
              </a:lnSpc>
              <a:buFont typeface="+mj-lt"/>
              <a:buAutoNum type="arabicPeriod"/>
            </a:pPr>
            <a:r>
              <a:rPr lang="de-DE" dirty="0">
                <a:effectLst/>
                <a:latin typeface="Open Sans" panose="020B0606030504020204" pitchFamily="34" charset="0"/>
                <a:ea typeface="Open Sans" panose="020B0606030504020204" pitchFamily="34" charset="0"/>
                <a:cs typeface="Open Sans" panose="020B0606030504020204" pitchFamily="34" charset="0"/>
              </a:rPr>
              <a:t>Ein scheinbar zusammenhangloses Puzzle zeigt nur abstrakte Formen. Sobald es korrekt zusammengesetzt ist, wird ein verstecktes Symbol oder eine Buchstabenfolge sichtbar, die vorher nicht zu erkennen war. Diese könnten z. B. die Buchstaben für ein Lösungswort sein oder eine Anweisung, welches Regal überprüft werden muss.</a:t>
            </a:r>
          </a:p>
          <a:p>
            <a:pPr marL="342900" lvl="0" indent="-342900">
              <a:lnSpc>
                <a:spcPct val="115000"/>
              </a:lnSpc>
              <a:buFont typeface="+mj-lt"/>
              <a:buAutoNum type="arabicPeriod"/>
            </a:pPr>
            <a:r>
              <a:rPr lang="de-DE" dirty="0">
                <a:effectLst/>
                <a:latin typeface="Open Sans" panose="020B0606030504020204" pitchFamily="34" charset="0"/>
                <a:ea typeface="Open Sans" panose="020B0606030504020204" pitchFamily="34" charset="0"/>
                <a:cs typeface="Open Sans" panose="020B0606030504020204" pitchFamily="34" charset="0"/>
              </a:rPr>
              <a:t>Ein zerschnittenes Blatt zeigt auf den ersten Blick eine normale Illustration. Doch wenn es richtig zusammengesetzt wird, zeigen farbige Markierungen oder Linien einen verborgenen Weg – beispielsweise zu einem bestimmten Regal, einem Gegenstand oder einem Safe.</a:t>
            </a:r>
          </a:p>
        </p:txBody>
      </p:sp>
      <p:sp>
        <p:nvSpPr>
          <p:cNvPr id="4" name="TextBox 4"/>
          <p:cNvSpPr txBox="1"/>
          <p:nvPr/>
        </p:nvSpPr>
        <p:spPr>
          <a:xfrm>
            <a:off x="15643274" y="280879"/>
            <a:ext cx="2599783" cy="512961"/>
          </a:xfrm>
          <a:prstGeom prst="rect">
            <a:avLst/>
          </a:prstGeom>
        </p:spPr>
        <p:txBody>
          <a:bodyPr wrap="square" lIns="0" tIns="0" rIns="0" bIns="0" rtlCol="0" anchor="t">
            <a:spAutoFit/>
          </a:bodyPr>
          <a:lstStyle/>
          <a:p>
            <a:pPr algn="l">
              <a:lnSpc>
                <a:spcPts val="3960"/>
              </a:lnSpc>
            </a:pPr>
            <a:r>
              <a:rPr lang="en-US" sz="3600" spc="179" dirty="0">
                <a:solidFill>
                  <a:srgbClr val="000000"/>
                </a:solidFill>
                <a:latin typeface="Open Sans"/>
                <a:ea typeface="Open Sans"/>
                <a:cs typeface="Open Sans"/>
                <a:sym typeface="Open Sans"/>
              </a:rPr>
              <a:t>SCHWER</a:t>
            </a:r>
          </a:p>
        </p:txBody>
      </p:sp>
      <p:sp>
        <p:nvSpPr>
          <p:cNvPr id="5" name="TextBox 5"/>
          <p:cNvSpPr txBox="1"/>
          <p:nvPr/>
        </p:nvSpPr>
        <p:spPr>
          <a:xfrm>
            <a:off x="8458398" y="2465651"/>
            <a:ext cx="9209640" cy="1617751"/>
          </a:xfrm>
          <a:custGeom>
            <a:avLst/>
            <a:gdLst>
              <a:gd name="connsiteX0" fmla="*/ 0 w 9209640"/>
              <a:gd name="connsiteY0" fmla="*/ 0 h 1617751"/>
              <a:gd name="connsiteX1" fmla="*/ 9209640 w 9209640"/>
              <a:gd name="connsiteY1" fmla="*/ 0 h 1617751"/>
              <a:gd name="connsiteX2" fmla="*/ 9209640 w 9209640"/>
              <a:gd name="connsiteY2" fmla="*/ 1617751 h 1617751"/>
              <a:gd name="connsiteX3" fmla="*/ 0 w 9209640"/>
              <a:gd name="connsiteY3" fmla="*/ 1617751 h 1617751"/>
              <a:gd name="connsiteX4" fmla="*/ 0 w 9209640"/>
              <a:gd name="connsiteY4" fmla="*/ 0 h 16177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9640" h="1617751" extrusionOk="0">
                <a:moveTo>
                  <a:pt x="0" y="0"/>
                </a:moveTo>
                <a:cubicBezTo>
                  <a:pt x="2864542" y="118645"/>
                  <a:pt x="6247350" y="116012"/>
                  <a:pt x="9209640" y="0"/>
                </a:cubicBezTo>
                <a:cubicBezTo>
                  <a:pt x="9120017" y="330413"/>
                  <a:pt x="9126890" y="1108894"/>
                  <a:pt x="9209640" y="1617751"/>
                </a:cubicBezTo>
                <a:cubicBezTo>
                  <a:pt x="6189845" y="1752351"/>
                  <a:pt x="2476696" y="1460555"/>
                  <a:pt x="0" y="1617751"/>
                </a:cubicBezTo>
                <a:cubicBezTo>
                  <a:pt x="61189" y="1043880"/>
                  <a:pt x="10426" y="207304"/>
                  <a:pt x="0" y="0"/>
                </a:cubicBezTo>
                <a:close/>
              </a:path>
            </a:pathLst>
          </a:custGeom>
          <a:noFill/>
          <a:ln w="53975">
            <a:solidFill>
              <a:srgbClr val="FF5005"/>
            </a:solidFill>
            <a:extLst>
              <a:ext uri="{C807C97D-BFC1-408E-A445-0C87EB9F89A2}">
                <ask:lineSketchStyleProps xmlns:ask="http://schemas.microsoft.com/office/drawing/2018/sketchyshapes" sd="1219033472">
                  <a:prstGeom prst="rect">
                    <a:avLst/>
                  </a:prstGeom>
                  <ask:type>
                    <ask:lineSketchCurved/>
                  </ask:type>
                </ask:lineSketchStyleProps>
              </a:ext>
            </a:extLst>
          </a:ln>
        </p:spPr>
        <p:txBody>
          <a:bodyPr wrap="square" lIns="0" tIns="0" rIns="0" bIns="0" rtlCol="0" anchor="t">
            <a:spAutoFit/>
          </a:bodyPr>
          <a:lstStyle/>
          <a:p>
            <a:pPr algn="just">
              <a:lnSpc>
                <a:spcPct val="150000"/>
              </a:lnSpc>
              <a:spcBef>
                <a:spcPct val="0"/>
              </a:spcBef>
            </a:pPr>
            <a:r>
              <a:rPr lang="en-US" b="1"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Beschreibung</a:t>
            </a:r>
            <a:r>
              <a:rPr lang="en-US"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a:t>
            </a:r>
            <a:r>
              <a:rPr lang="en-US"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 </a:t>
            </a:r>
            <a:r>
              <a:rPr lang="de-DE" dirty="0">
                <a:effectLst/>
                <a:latin typeface="Open Sans" panose="020B0606030504020204" pitchFamily="34" charset="0"/>
                <a:ea typeface="Open Sans" panose="020B0606030504020204" pitchFamily="34" charset="0"/>
                <a:cs typeface="Open Sans" panose="020B0606030504020204" pitchFamily="34" charset="0"/>
              </a:rPr>
              <a:t>Die Spieler finden mehrere zerschnittene oder durcheinandergewürfelte Teile eines Bildes, einer Karte oder eines Textdokuments. Ihre Aufgabe ist es, die Teile korrekt zusammenzusetzen. Erst wenn das Puzzle richtig liegt, wird eine geheime Botschaft, ein Code oder eine Richtung sichtbar.</a:t>
            </a:r>
          </a:p>
        </p:txBody>
      </p:sp>
      <p:sp>
        <p:nvSpPr>
          <p:cNvPr id="6" name="Freeform 6"/>
          <p:cNvSpPr/>
          <p:nvPr/>
        </p:nvSpPr>
        <p:spPr>
          <a:xfrm>
            <a:off x="619962" y="2186152"/>
            <a:ext cx="6856721" cy="2836675"/>
          </a:xfrm>
          <a:custGeom>
            <a:avLst/>
            <a:gdLst/>
            <a:ahLst/>
            <a:cxnLst/>
            <a:rect l="l" t="t" r="r" b="b"/>
            <a:pathLst>
              <a:path w="6856721" h="4636857">
                <a:moveTo>
                  <a:pt x="0" y="0"/>
                </a:moveTo>
                <a:lnTo>
                  <a:pt x="6856720" y="0"/>
                </a:lnTo>
                <a:lnTo>
                  <a:pt x="6856720" y="4636858"/>
                </a:lnTo>
                <a:lnTo>
                  <a:pt x="0" y="463685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7" name="TextBox 7"/>
          <p:cNvSpPr txBox="1"/>
          <p:nvPr/>
        </p:nvSpPr>
        <p:spPr>
          <a:xfrm>
            <a:off x="902132" y="2356714"/>
            <a:ext cx="6059839" cy="2406300"/>
          </a:xfrm>
          <a:prstGeom prst="rect">
            <a:avLst/>
          </a:prstGeom>
        </p:spPr>
        <p:txBody>
          <a:bodyPr wrap="square" lIns="0" tIns="0" rIns="0" bIns="0" rtlCol="0" anchor="t">
            <a:spAutoFit/>
          </a:bodyPr>
          <a:lstStyle/>
          <a:p>
            <a:pPr marL="666750" lvl="1" indent="-342900">
              <a:lnSpc>
                <a:spcPts val="4500"/>
              </a:lnSpc>
              <a:buFont typeface="Arial" panose="020B0604020202020204" pitchFamily="34" charset="0"/>
              <a:buChar char="•"/>
            </a:pPr>
            <a:r>
              <a:rPr lang="en-US" b="1"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Bearbeitungszeit</a:t>
            </a:r>
            <a:r>
              <a:rPr lang="en-US"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a:t>
            </a:r>
            <a:r>
              <a:rPr lang="en-US"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 </a:t>
            </a:r>
            <a:r>
              <a:rPr lang="de-DE" dirty="0">
                <a:effectLst/>
                <a:latin typeface="Open Sans" panose="020B0606030504020204" pitchFamily="34" charset="0"/>
                <a:ea typeface="Open Sans" panose="020B0606030504020204" pitchFamily="34" charset="0"/>
                <a:cs typeface="Open Sans" panose="020B0606030504020204" pitchFamily="34" charset="0"/>
              </a:rPr>
              <a:t>15-25 Minuten</a:t>
            </a:r>
            <a:endParaRPr lang="en-US"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endParaRPr>
          </a:p>
          <a:p>
            <a:pPr marL="800100" lvl="1" indent="-342900">
              <a:lnSpc>
                <a:spcPct val="115000"/>
              </a:lnSpc>
              <a:spcAft>
                <a:spcPts val="1000"/>
              </a:spcAft>
              <a:buFont typeface="Symbol" panose="05050102010706020507" pitchFamily="18" charset="2"/>
              <a:buChar char=""/>
            </a:pPr>
            <a:r>
              <a:rPr lang="en-US" b="1"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Objekte</a:t>
            </a:r>
            <a:r>
              <a:rPr lang="en-US"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a:t>
            </a:r>
            <a:r>
              <a:rPr lang="en-US"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 </a:t>
            </a:r>
            <a:r>
              <a:rPr lang="de-DE" dirty="0">
                <a:effectLst/>
                <a:latin typeface="Open Sans" panose="020B0606030504020204" pitchFamily="34" charset="0"/>
                <a:ea typeface="Open Sans" panose="020B0606030504020204" pitchFamily="34" charset="0"/>
                <a:cs typeface="Open Sans" panose="020B0606030504020204" pitchFamily="34" charset="0"/>
              </a:rPr>
              <a:t>Zerschnittene Bild- oder Textteile, versteckter Code oder Symbol</a:t>
            </a:r>
          </a:p>
          <a:p>
            <a:pPr marL="800100" lvl="1" indent="-342900">
              <a:lnSpc>
                <a:spcPct val="115000"/>
              </a:lnSpc>
              <a:spcAft>
                <a:spcPts val="1000"/>
              </a:spcAft>
              <a:buFont typeface="Symbol" panose="05050102010706020507" pitchFamily="18" charset="2"/>
              <a:buChar char=""/>
            </a:pPr>
            <a:r>
              <a:rPr lang="en-US"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Zi</a:t>
            </a:r>
            <a:r>
              <a:rPr lang="de-DE" b="1" dirty="0" err="1">
                <a:solidFill>
                  <a:srgbClr val="000000"/>
                </a:solidFill>
                <a:latin typeface="Open Sans" panose="020B0606030504020204" pitchFamily="34" charset="0"/>
                <a:ea typeface="Open Sans" panose="020B0606030504020204" pitchFamily="34" charset="0"/>
                <a:cs typeface="Open Sans" panose="020B0606030504020204" pitchFamily="34" charset="0"/>
              </a:rPr>
              <a:t>elgruppe</a:t>
            </a:r>
            <a:r>
              <a:rPr lang="de-DE" dirty="0">
                <a:solidFill>
                  <a:srgbClr val="000000"/>
                </a:solidFill>
                <a:latin typeface="Open Sans" panose="020B0606030504020204" pitchFamily="34" charset="0"/>
                <a:ea typeface="Open Sans" panose="020B0606030504020204" pitchFamily="34" charset="0"/>
                <a:cs typeface="Open Sans" panose="020B0606030504020204" pitchFamily="34" charset="0"/>
              </a:rPr>
              <a:t>: </a:t>
            </a:r>
            <a:r>
              <a:rPr lang="de-DE" dirty="0">
                <a:effectLst/>
                <a:latin typeface="Open Sans" panose="020B0606030504020204" pitchFamily="34" charset="0"/>
                <a:ea typeface="Open Sans" panose="020B0606030504020204" pitchFamily="34" charset="0"/>
                <a:cs typeface="Open Sans" panose="020B0606030504020204" pitchFamily="34" charset="0"/>
              </a:rPr>
              <a:t>Fortgeschrittene Rätselspieler, Erwachsene</a:t>
            </a:r>
          </a:p>
          <a:p>
            <a:pPr marL="800100" lvl="1" indent="-342900">
              <a:lnSpc>
                <a:spcPct val="115000"/>
              </a:lnSpc>
              <a:spcAft>
                <a:spcPts val="1000"/>
              </a:spcAft>
              <a:buFont typeface="Arial" panose="020B0604020202020204" pitchFamily="34" charset="0"/>
              <a:buChar char="•"/>
            </a:pPr>
            <a:r>
              <a:rPr lang="de-DE" b="1" dirty="0">
                <a:solidFill>
                  <a:srgbClr val="000000"/>
                </a:solidFill>
                <a:latin typeface="Open Sans" panose="020B0606030504020204" pitchFamily="34" charset="0"/>
                <a:ea typeface="Open Sans" panose="020B0606030504020204" pitchFamily="34" charset="0"/>
                <a:cs typeface="Open Sans" panose="020B0606030504020204" pitchFamily="34" charset="0"/>
              </a:rPr>
              <a:t>Rätselart: </a:t>
            </a:r>
            <a:r>
              <a:rPr lang="de-DE" dirty="0">
                <a:solidFill>
                  <a:srgbClr val="000000"/>
                </a:solidFill>
                <a:latin typeface="Open Sans" panose="020B0606030504020204" pitchFamily="34" charset="0"/>
                <a:ea typeface="Open Sans" panose="020B0606030504020204" pitchFamily="34" charset="0"/>
                <a:cs typeface="Open Sans" panose="020B0606030504020204" pitchFamily="34" charset="0"/>
              </a:rPr>
              <a:t>Puzzle</a:t>
            </a:r>
          </a:p>
        </p:txBody>
      </p:sp>
      <p:grpSp>
        <p:nvGrpSpPr>
          <p:cNvPr id="10" name="Gruppieren 9">
            <a:extLst>
              <a:ext uri="{FF2B5EF4-FFF2-40B4-BE49-F238E27FC236}">
                <a16:creationId xmlns:a16="http://schemas.microsoft.com/office/drawing/2014/main" id="{28CF22E4-A1E9-41DE-9A85-163C3C0F902B}"/>
              </a:ext>
            </a:extLst>
          </p:cNvPr>
          <p:cNvGrpSpPr/>
          <p:nvPr/>
        </p:nvGrpSpPr>
        <p:grpSpPr>
          <a:xfrm>
            <a:off x="16038471" y="903392"/>
            <a:ext cx="1609413" cy="985938"/>
            <a:chOff x="6901543" y="5152159"/>
            <a:chExt cx="4484916" cy="2747493"/>
          </a:xfrm>
        </p:grpSpPr>
        <p:pic>
          <p:nvPicPr>
            <p:cNvPr id="12" name="Picture 5">
              <a:extLst>
                <a:ext uri="{FF2B5EF4-FFF2-40B4-BE49-F238E27FC236}">
                  <a16:creationId xmlns:a16="http://schemas.microsoft.com/office/drawing/2014/main" id="{C88F931E-F72B-4890-B3A5-5A8F4751307F}"/>
                </a:ext>
              </a:extLst>
            </p:cNvPr>
            <p:cNvPicPr>
              <a:picLocks noChangeAspect="1"/>
            </p:cNvPicPr>
            <p:nvPr/>
          </p:nvPicPr>
          <p:blipFill>
            <a:blip r:embed="rId4"/>
            <a:stretch>
              <a:fillRect/>
            </a:stretch>
          </p:blipFill>
          <p:spPr>
            <a:xfrm>
              <a:off x="7767204" y="5152159"/>
              <a:ext cx="2743200" cy="2747493"/>
            </a:xfrm>
            <a:prstGeom prst="rect">
              <a:avLst/>
            </a:prstGeom>
          </p:spPr>
        </p:pic>
        <p:pic>
          <p:nvPicPr>
            <p:cNvPr id="13" name="Picture 1">
              <a:extLst>
                <a:ext uri="{FF2B5EF4-FFF2-40B4-BE49-F238E27FC236}">
                  <a16:creationId xmlns:a16="http://schemas.microsoft.com/office/drawing/2014/main" id="{A9E15455-BFAA-498C-9631-DF51EEB52D90}"/>
                </a:ext>
              </a:extLst>
            </p:cNvPr>
            <p:cNvPicPr>
              <a:picLocks noChangeAspect="1"/>
            </p:cNvPicPr>
            <p:nvPr/>
          </p:nvPicPr>
          <p:blipFill>
            <a:blip r:embed="rId5"/>
            <a:stretch>
              <a:fillRect/>
            </a:stretch>
          </p:blipFill>
          <p:spPr>
            <a:xfrm>
              <a:off x="10510157" y="7549242"/>
              <a:ext cx="876302" cy="332016"/>
            </a:xfrm>
            <a:prstGeom prst="rect">
              <a:avLst/>
            </a:prstGeom>
          </p:spPr>
        </p:pic>
        <p:pic>
          <p:nvPicPr>
            <p:cNvPr id="14" name="Picture 6">
              <a:extLst>
                <a:ext uri="{FF2B5EF4-FFF2-40B4-BE49-F238E27FC236}">
                  <a16:creationId xmlns:a16="http://schemas.microsoft.com/office/drawing/2014/main" id="{3247A446-DED6-4DB5-A5FE-6B31BBAEA74D}"/>
                </a:ext>
              </a:extLst>
            </p:cNvPr>
            <p:cNvPicPr>
              <a:picLocks noChangeAspect="1"/>
            </p:cNvPicPr>
            <p:nvPr/>
          </p:nvPicPr>
          <p:blipFill>
            <a:blip r:embed="rId5"/>
            <a:stretch>
              <a:fillRect/>
            </a:stretch>
          </p:blipFill>
          <p:spPr>
            <a:xfrm>
              <a:off x="6901543" y="5589813"/>
              <a:ext cx="876302" cy="332016"/>
            </a:xfrm>
            <a:prstGeom prst="rect">
              <a:avLst/>
            </a:prstGeom>
          </p:spPr>
        </p:pic>
      </p:grpSp>
      <p:sp>
        <p:nvSpPr>
          <p:cNvPr id="15" name="TextBox 3">
            <a:extLst>
              <a:ext uri="{FF2B5EF4-FFF2-40B4-BE49-F238E27FC236}">
                <a16:creationId xmlns:a16="http://schemas.microsoft.com/office/drawing/2014/main" id="{64A7E49C-2E16-4CA9-A0DD-E94268A0809A}"/>
              </a:ext>
            </a:extLst>
          </p:cNvPr>
          <p:cNvSpPr txBox="1"/>
          <p:nvPr/>
        </p:nvSpPr>
        <p:spPr>
          <a:xfrm>
            <a:off x="8615628" y="4423721"/>
            <a:ext cx="9032256" cy="2836674"/>
          </a:xfrm>
          <a:prstGeom prst="rect">
            <a:avLst/>
          </a:prstGeom>
        </p:spPr>
        <p:txBody>
          <a:bodyPr wrap="square" lIns="0" tIns="0" rIns="0" bIns="0" rtlCol="0" anchor="t">
            <a:spAutoFit/>
          </a:bodyPr>
          <a:lstStyle/>
          <a:p>
            <a:pPr>
              <a:spcAft>
                <a:spcPts val="1000"/>
              </a:spcAft>
            </a:pPr>
            <a:r>
              <a:rPr lang="de-DE" b="1" dirty="0">
                <a:effectLst/>
                <a:latin typeface="Open Sans" panose="020B0606030504020204" pitchFamily="34" charset="0"/>
                <a:ea typeface="Open Sans" panose="020B0606030504020204" pitchFamily="34" charset="0"/>
                <a:cs typeface="Open Sans" panose="020B0606030504020204" pitchFamily="34" charset="0"/>
              </a:rPr>
              <a:t>Variationen &amp; Schwierigkeit erhöhen/reduzieren:</a:t>
            </a:r>
            <a:endParaRPr lang="de-DE" dirty="0">
              <a:effectLst/>
              <a:latin typeface="Open Sans" panose="020B0606030504020204" pitchFamily="34" charset="0"/>
              <a:ea typeface="Open Sans" panose="020B0606030504020204" pitchFamily="34" charset="0"/>
              <a:cs typeface="Open Sans" panose="020B0606030504020204" pitchFamily="34" charset="0"/>
            </a:endParaRPr>
          </a:p>
          <a:p>
            <a:pPr marL="342900" lvl="0" indent="-342900">
              <a:spcBef>
                <a:spcPts val="1200"/>
              </a:spcBef>
              <a:spcAft>
                <a:spcPts val="1200"/>
              </a:spcAft>
              <a:buFont typeface="Symbol" panose="05050102010706020507" pitchFamily="18" charset="2"/>
              <a:buChar char=""/>
            </a:pPr>
            <a:r>
              <a:rPr lang="de-DE" b="1" dirty="0">
                <a:effectLst/>
                <a:latin typeface="Open Sans" panose="020B0606030504020204" pitchFamily="34" charset="0"/>
                <a:ea typeface="Open Sans" panose="020B0606030504020204" pitchFamily="34" charset="0"/>
                <a:cs typeface="Open Sans" panose="020B0606030504020204" pitchFamily="34" charset="0"/>
              </a:rPr>
              <a:t>Leichter:</a:t>
            </a:r>
            <a:r>
              <a:rPr lang="de-DE" dirty="0">
                <a:effectLst/>
                <a:latin typeface="Open Sans" panose="020B0606030504020204" pitchFamily="34" charset="0"/>
                <a:ea typeface="Open Sans" panose="020B0606030504020204" pitchFamily="34" charset="0"/>
                <a:cs typeface="Open Sans" panose="020B0606030504020204" pitchFamily="34" charset="0"/>
              </a:rPr>
              <a:t> Weniger Puzzleteile verwenden oder Ecken und Ränder kennzeichnen, um den Einstieg zu erleichtern.</a:t>
            </a:r>
          </a:p>
          <a:p>
            <a:pPr marL="342900" lvl="0" indent="-342900">
              <a:spcBef>
                <a:spcPts val="1200"/>
              </a:spcBef>
              <a:spcAft>
                <a:spcPts val="1200"/>
              </a:spcAft>
              <a:buFont typeface="Symbol" panose="05050102010706020507" pitchFamily="18" charset="2"/>
              <a:buChar char=""/>
            </a:pPr>
            <a:r>
              <a:rPr lang="de-DE" b="1" dirty="0">
                <a:effectLst/>
                <a:latin typeface="Open Sans" panose="020B0606030504020204" pitchFamily="34" charset="0"/>
                <a:ea typeface="Open Sans" panose="020B0606030504020204" pitchFamily="34" charset="0"/>
                <a:cs typeface="Open Sans" panose="020B0606030504020204" pitchFamily="34" charset="0"/>
              </a:rPr>
              <a:t>Schwieriger:</a:t>
            </a:r>
            <a:r>
              <a:rPr lang="de-DE" dirty="0">
                <a:effectLst/>
                <a:latin typeface="Open Sans" panose="020B0606030504020204" pitchFamily="34" charset="0"/>
                <a:ea typeface="Open Sans" panose="020B0606030504020204" pitchFamily="34" charset="0"/>
                <a:cs typeface="Open Sans" panose="020B0606030504020204" pitchFamily="34" charset="0"/>
              </a:rPr>
              <a:t> Ähnliche Farben und Formen zur Verwirrung einbauen oder das Bild auf beiden Seiten bedrucken.</a:t>
            </a:r>
          </a:p>
          <a:p>
            <a:pPr marL="342900" lvl="0" indent="-342900">
              <a:spcBef>
                <a:spcPts val="1200"/>
              </a:spcBef>
              <a:spcAft>
                <a:spcPts val="1200"/>
              </a:spcAft>
              <a:buFont typeface="Symbol" panose="05050102010706020507" pitchFamily="18" charset="2"/>
              <a:buChar char=""/>
            </a:pPr>
            <a:r>
              <a:rPr lang="de-DE" b="1" dirty="0">
                <a:effectLst/>
                <a:latin typeface="Open Sans" panose="020B0606030504020204" pitchFamily="34" charset="0"/>
                <a:ea typeface="Open Sans" panose="020B0606030504020204" pitchFamily="34" charset="0"/>
                <a:cs typeface="Open Sans" panose="020B0606030504020204" pitchFamily="34" charset="0"/>
              </a:rPr>
              <a:t>Alternative Variante:</a:t>
            </a:r>
            <a:r>
              <a:rPr lang="de-DE" dirty="0">
                <a:effectLst/>
                <a:latin typeface="Open Sans" panose="020B0606030504020204" pitchFamily="34" charset="0"/>
                <a:ea typeface="Open Sans" panose="020B0606030504020204" pitchFamily="34" charset="0"/>
                <a:cs typeface="Open Sans" panose="020B0606030504020204" pitchFamily="34" charset="0"/>
              </a:rPr>
              <a:t> Zwei Puzzles kombinieren – nur eines enthält die relevanten Informationen, das andere dient zur Ablenkung.</a:t>
            </a:r>
          </a:p>
        </p:txBody>
      </p:sp>
      <p:sp>
        <p:nvSpPr>
          <p:cNvPr id="16" name="TextBox 3">
            <a:extLst>
              <a:ext uri="{FF2B5EF4-FFF2-40B4-BE49-F238E27FC236}">
                <a16:creationId xmlns:a16="http://schemas.microsoft.com/office/drawing/2014/main" id="{B2FFD33F-8524-4A7F-A657-8353D7CF87E6}"/>
              </a:ext>
            </a:extLst>
          </p:cNvPr>
          <p:cNvSpPr txBox="1"/>
          <p:nvPr/>
        </p:nvSpPr>
        <p:spPr>
          <a:xfrm>
            <a:off x="8615628" y="7583402"/>
            <a:ext cx="9032256" cy="2463303"/>
          </a:xfrm>
          <a:prstGeom prst="rect">
            <a:avLst/>
          </a:prstGeom>
        </p:spPr>
        <p:txBody>
          <a:bodyPr wrap="square" lIns="0" tIns="0" rIns="0" bIns="0" rtlCol="0" anchor="t">
            <a:spAutoFit/>
          </a:bodyPr>
          <a:lstStyle/>
          <a:p>
            <a:pPr>
              <a:spcAft>
                <a:spcPts val="1000"/>
              </a:spcAft>
            </a:pPr>
            <a:r>
              <a:rPr lang="de-DE" b="1" kern="900" dirty="0">
                <a:effectLst/>
                <a:latin typeface="Open Sans" panose="020B0606030504020204" pitchFamily="34" charset="0"/>
                <a:ea typeface="Open Sans" panose="020B0606030504020204" pitchFamily="34" charset="0"/>
                <a:cs typeface="Open Sans" panose="020B0606030504020204" pitchFamily="34" charset="0"/>
              </a:rPr>
              <a:t>Notfall-Tipps für Spielleiter:</a:t>
            </a:r>
            <a:endParaRPr lang="de-DE" kern="900" dirty="0">
              <a:effectLst/>
              <a:latin typeface="Open Sans" panose="020B0606030504020204" pitchFamily="34" charset="0"/>
              <a:ea typeface="Open Sans" panose="020B0606030504020204" pitchFamily="34" charset="0"/>
              <a:cs typeface="Open Sans" panose="020B0606030504020204" pitchFamily="34" charset="0"/>
            </a:endParaRPr>
          </a:p>
          <a:p>
            <a:pPr marL="342900" lvl="0" indent="-342900">
              <a:lnSpc>
                <a:spcPct val="115000"/>
              </a:lnSpc>
              <a:spcBef>
                <a:spcPts val="1200"/>
              </a:spcBef>
              <a:spcAft>
                <a:spcPts val="1200"/>
              </a:spcAft>
              <a:buFont typeface="Symbol" panose="05050102010706020507" pitchFamily="18" charset="2"/>
              <a:buChar char=""/>
            </a:pPr>
            <a:r>
              <a:rPr lang="de-DE" dirty="0">
                <a:effectLst/>
                <a:latin typeface="Open Sans" panose="020B0606030504020204" pitchFamily="34" charset="0"/>
                <a:ea typeface="Open Sans" panose="020B0606030504020204" pitchFamily="34" charset="0"/>
                <a:cs typeface="Open Sans" panose="020B0606030504020204" pitchFamily="34" charset="0"/>
              </a:rPr>
              <a:t>Falls das Team das Puzzle nicht zusammensetzen kann, kann man ein Teil an die richtige Stelle legen, um die Struktur zu verdeutlichen.</a:t>
            </a:r>
          </a:p>
          <a:p>
            <a:pPr marL="342900" lvl="0" indent="-342900">
              <a:lnSpc>
                <a:spcPct val="115000"/>
              </a:lnSpc>
              <a:spcBef>
                <a:spcPts val="1200"/>
              </a:spcBef>
              <a:spcAft>
                <a:spcPts val="1200"/>
              </a:spcAft>
              <a:buFont typeface="Symbol" panose="05050102010706020507" pitchFamily="18" charset="2"/>
              <a:buChar char=""/>
            </a:pPr>
            <a:r>
              <a:rPr lang="de-DE" dirty="0">
                <a:effectLst/>
                <a:latin typeface="Open Sans" panose="020B0606030504020204" pitchFamily="34" charset="0"/>
                <a:ea typeface="Open Sans" panose="020B0606030504020204" pitchFamily="34" charset="0"/>
                <a:cs typeface="Open Sans" panose="020B0606030504020204" pitchFamily="34" charset="0"/>
              </a:rPr>
              <a:t>Falls die Bedeutung des Puzzles unklar bleibt, kann ein Hinweis zur Art der verborgenen Information gegeben werden (z. B. „Was sagt euch die Linie rechts oben?“).</a:t>
            </a:r>
          </a:p>
        </p:txBody>
      </p:sp>
    </p:spTree>
    <p:extLst>
      <p:ext uri="{BB962C8B-B14F-4D97-AF65-F5344CB8AC3E}">
        <p14:creationId xmlns:p14="http://schemas.microsoft.com/office/powerpoint/2010/main" val="22500968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C000"/>
        </a:solidFill>
        <a:effectLst/>
      </p:bgPr>
    </p:bg>
    <p:spTree>
      <p:nvGrpSpPr>
        <p:cNvPr id="1" name=""/>
        <p:cNvGrpSpPr/>
        <p:nvPr/>
      </p:nvGrpSpPr>
      <p:grpSpPr>
        <a:xfrm>
          <a:off x="0" y="0"/>
          <a:ext cx="0" cy="0"/>
          <a:chOff x="0" y="0"/>
          <a:chExt cx="0" cy="0"/>
        </a:xfrm>
      </p:grpSpPr>
      <p:sp>
        <p:nvSpPr>
          <p:cNvPr id="3" name="TextBox 3"/>
          <p:cNvSpPr txBox="1"/>
          <p:nvPr/>
        </p:nvSpPr>
        <p:spPr>
          <a:xfrm>
            <a:off x="3202013" y="3669828"/>
            <a:ext cx="11883975" cy="1060451"/>
          </a:xfrm>
          <a:prstGeom prst="rect">
            <a:avLst/>
          </a:prstGeom>
        </p:spPr>
        <p:txBody>
          <a:bodyPr lIns="0" tIns="0" rIns="0" bIns="0" rtlCol="0" anchor="t">
            <a:spAutoFit/>
          </a:bodyPr>
          <a:lstStyle/>
          <a:p>
            <a:pPr algn="l">
              <a:lnSpc>
                <a:spcPts val="8000"/>
              </a:lnSpc>
            </a:pPr>
            <a:r>
              <a:rPr lang="en-US" sz="8000">
                <a:solidFill>
                  <a:srgbClr val="000000"/>
                </a:solidFill>
                <a:latin typeface="Open Sans"/>
                <a:ea typeface="Open Sans"/>
                <a:cs typeface="Open Sans"/>
                <a:sym typeface="Open Sans"/>
              </a:rPr>
              <a:t>SUCH- UND FINDRÄTSEL</a:t>
            </a:r>
          </a:p>
        </p:txBody>
      </p:sp>
      <p:sp>
        <p:nvSpPr>
          <p:cNvPr id="4" name="TextBox 4"/>
          <p:cNvSpPr txBox="1"/>
          <p:nvPr/>
        </p:nvSpPr>
        <p:spPr>
          <a:xfrm>
            <a:off x="16275543" y="280879"/>
            <a:ext cx="1967514" cy="502920"/>
          </a:xfrm>
          <a:prstGeom prst="rect">
            <a:avLst/>
          </a:prstGeom>
        </p:spPr>
        <p:txBody>
          <a:bodyPr lIns="0" tIns="0" rIns="0" bIns="0" rtlCol="0" anchor="t">
            <a:spAutoFit/>
          </a:bodyPr>
          <a:lstStyle/>
          <a:p>
            <a:pPr algn="l">
              <a:lnSpc>
                <a:spcPts val="3960"/>
              </a:lnSpc>
            </a:pPr>
            <a:r>
              <a:rPr lang="en-US" sz="3600" spc="179">
                <a:solidFill>
                  <a:srgbClr val="000000"/>
                </a:solidFill>
                <a:latin typeface="Open Sans"/>
                <a:ea typeface="Open Sans"/>
                <a:cs typeface="Open Sans"/>
                <a:sym typeface="Open Sans"/>
              </a:rPr>
              <a:t>LEICHT</a:t>
            </a:r>
          </a:p>
        </p:txBody>
      </p:sp>
      <p:grpSp>
        <p:nvGrpSpPr>
          <p:cNvPr id="5" name="Gruppieren 4">
            <a:extLst>
              <a:ext uri="{FF2B5EF4-FFF2-40B4-BE49-F238E27FC236}">
                <a16:creationId xmlns:a16="http://schemas.microsoft.com/office/drawing/2014/main" id="{7726EDCD-499C-4F78-A98A-CDA5CB7948D4}"/>
              </a:ext>
            </a:extLst>
          </p:cNvPr>
          <p:cNvGrpSpPr/>
          <p:nvPr/>
        </p:nvGrpSpPr>
        <p:grpSpPr>
          <a:xfrm>
            <a:off x="7154761" y="5556722"/>
            <a:ext cx="3592955" cy="2201071"/>
            <a:chOff x="6901543" y="5152159"/>
            <a:chExt cx="4484916" cy="2747493"/>
          </a:xfrm>
        </p:grpSpPr>
        <p:pic>
          <p:nvPicPr>
            <p:cNvPr id="6" name="Picture 5">
              <a:extLst>
                <a:ext uri="{FF2B5EF4-FFF2-40B4-BE49-F238E27FC236}">
                  <a16:creationId xmlns:a16="http://schemas.microsoft.com/office/drawing/2014/main" id="{BF104011-D28D-C79A-A6F8-2BE3F67E2780}"/>
                </a:ext>
              </a:extLst>
            </p:cNvPr>
            <p:cNvPicPr>
              <a:picLocks noChangeAspect="1"/>
            </p:cNvPicPr>
            <p:nvPr/>
          </p:nvPicPr>
          <p:blipFill>
            <a:blip r:embed="rId2"/>
            <a:stretch>
              <a:fillRect/>
            </a:stretch>
          </p:blipFill>
          <p:spPr>
            <a:xfrm>
              <a:off x="7767204" y="5152159"/>
              <a:ext cx="2743200" cy="2747493"/>
            </a:xfrm>
            <a:prstGeom prst="rect">
              <a:avLst/>
            </a:prstGeom>
          </p:spPr>
        </p:pic>
        <p:pic>
          <p:nvPicPr>
            <p:cNvPr id="2" name="Picture 1">
              <a:extLst>
                <a:ext uri="{FF2B5EF4-FFF2-40B4-BE49-F238E27FC236}">
                  <a16:creationId xmlns:a16="http://schemas.microsoft.com/office/drawing/2014/main" id="{C1C3D550-348C-17AA-05C4-356AF1895421}"/>
                </a:ext>
              </a:extLst>
            </p:cNvPr>
            <p:cNvPicPr>
              <a:picLocks noChangeAspect="1"/>
            </p:cNvPicPr>
            <p:nvPr/>
          </p:nvPicPr>
          <p:blipFill>
            <a:blip r:embed="rId3"/>
            <a:stretch>
              <a:fillRect/>
            </a:stretch>
          </p:blipFill>
          <p:spPr>
            <a:xfrm>
              <a:off x="10510157" y="7549242"/>
              <a:ext cx="876302" cy="332016"/>
            </a:xfrm>
            <a:prstGeom prst="rect">
              <a:avLst/>
            </a:prstGeom>
          </p:spPr>
        </p:pic>
        <p:pic>
          <p:nvPicPr>
            <p:cNvPr id="7" name="Picture 6">
              <a:extLst>
                <a:ext uri="{FF2B5EF4-FFF2-40B4-BE49-F238E27FC236}">
                  <a16:creationId xmlns:a16="http://schemas.microsoft.com/office/drawing/2014/main" id="{3BFF7106-7C43-2173-E7AA-A7B2995CDAAD}"/>
                </a:ext>
              </a:extLst>
            </p:cNvPr>
            <p:cNvPicPr>
              <a:picLocks noChangeAspect="1"/>
            </p:cNvPicPr>
            <p:nvPr/>
          </p:nvPicPr>
          <p:blipFill>
            <a:blip r:embed="rId3"/>
            <a:stretch>
              <a:fillRect/>
            </a:stretch>
          </p:blipFill>
          <p:spPr>
            <a:xfrm>
              <a:off x="6901543" y="5589813"/>
              <a:ext cx="876302" cy="332016"/>
            </a:xfrm>
            <a:prstGeom prst="rect">
              <a:avLst/>
            </a:prstGeom>
          </p:spPr>
        </p:pic>
      </p:grpSp>
    </p:spTree>
    <p:extLst>
      <p:ext uri="{BB962C8B-B14F-4D97-AF65-F5344CB8AC3E}">
        <p14:creationId xmlns:p14="http://schemas.microsoft.com/office/powerpoint/2010/main" val="8950679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6219785C-CBB9-D2EB-8F1C-71BE5E7001B1}"/>
              </a:ext>
            </a:extLst>
          </p:cNvPr>
          <p:cNvSpPr/>
          <p:nvPr/>
        </p:nvSpPr>
        <p:spPr>
          <a:xfrm>
            <a:off x="0" y="3590"/>
            <a:ext cx="18284419" cy="2110841"/>
          </a:xfrm>
          <a:prstGeom prst="rec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Box 3"/>
          <p:cNvSpPr txBox="1"/>
          <p:nvPr/>
        </p:nvSpPr>
        <p:spPr>
          <a:xfrm>
            <a:off x="717506" y="6534760"/>
            <a:ext cx="6731648" cy="3182474"/>
          </a:xfrm>
          <a:prstGeom prst="rect">
            <a:avLst/>
          </a:prstGeom>
        </p:spPr>
        <p:txBody>
          <a:bodyPr wrap="square" lIns="0" tIns="0" rIns="0" bIns="0" rtlCol="0" anchor="t">
            <a:spAutoFit/>
          </a:bodyPr>
          <a:lstStyle/>
          <a:p>
            <a:pPr>
              <a:lnSpc>
                <a:spcPct val="150000"/>
              </a:lnSpc>
            </a:pPr>
            <a:r>
              <a:rPr lang="en-US" sz="2000" b="1"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Beispiele</a:t>
            </a:r>
            <a:r>
              <a:rPr lang="en-US" sz="2000"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 </a:t>
            </a:r>
          </a:p>
          <a:p>
            <a:pPr marL="342900" lvl="0" indent="-342900">
              <a:lnSpc>
                <a:spcPct val="150000"/>
              </a:lnSpc>
              <a:buFont typeface="+mj-lt"/>
              <a:buAutoNum type="arabicPeriod"/>
            </a:pPr>
            <a:r>
              <a:rPr lang="de-DE" sz="2000" dirty="0">
                <a:latin typeface="Open Sans" panose="020B0606030504020204" pitchFamily="34" charset="0"/>
                <a:ea typeface="Open Sans" panose="020B0606030504020204" pitchFamily="34" charset="0"/>
                <a:cs typeface="Open Sans" panose="020B0606030504020204" pitchFamily="34" charset="0"/>
              </a:rPr>
              <a:t>Schreibe die Zahlen 2-4-8 in einem Text, z. B. „Der 2. Satz im 4. Absatz auf Seite 8“.</a:t>
            </a:r>
          </a:p>
          <a:p>
            <a:pPr marL="342900" lvl="0" indent="-342900">
              <a:lnSpc>
                <a:spcPct val="150000"/>
              </a:lnSpc>
              <a:buFont typeface="+mj-lt"/>
              <a:buAutoNum type="arabicPeriod"/>
            </a:pPr>
            <a:r>
              <a:rPr lang="de-DE" sz="2000" dirty="0">
                <a:latin typeface="Open Sans" panose="020B0606030504020204" pitchFamily="34" charset="0"/>
                <a:ea typeface="Open Sans" panose="020B0606030504020204" pitchFamily="34" charset="0"/>
                <a:cs typeface="Open Sans" panose="020B0606030504020204" pitchFamily="34" charset="0"/>
              </a:rPr>
              <a:t>Nutze Farben als Hinweis, z. B. „Zähle rote Objekte im Raum“.</a:t>
            </a:r>
          </a:p>
          <a:p>
            <a:pPr marL="342900" lvl="0" indent="-342900">
              <a:lnSpc>
                <a:spcPct val="150000"/>
              </a:lnSpc>
              <a:buFont typeface="+mj-lt"/>
              <a:buAutoNum type="arabicPeriod"/>
            </a:pPr>
            <a:r>
              <a:rPr lang="de-DE" sz="2000" dirty="0">
                <a:latin typeface="Open Sans" panose="020B0606030504020204" pitchFamily="34" charset="0"/>
                <a:ea typeface="Open Sans" panose="020B0606030504020204" pitchFamily="34" charset="0"/>
                <a:cs typeface="Open Sans" panose="020B0606030504020204" pitchFamily="34" charset="0"/>
              </a:rPr>
              <a:t>Verstecke die Zahlen in einem Bild (z. B. als Hausnummern).</a:t>
            </a:r>
          </a:p>
        </p:txBody>
      </p:sp>
      <p:sp>
        <p:nvSpPr>
          <p:cNvPr id="4" name="TextBox 4"/>
          <p:cNvSpPr txBox="1"/>
          <p:nvPr/>
        </p:nvSpPr>
        <p:spPr>
          <a:xfrm>
            <a:off x="16275543" y="280879"/>
            <a:ext cx="1967514" cy="502920"/>
          </a:xfrm>
          <a:prstGeom prst="rect">
            <a:avLst/>
          </a:prstGeom>
        </p:spPr>
        <p:txBody>
          <a:bodyPr lIns="0" tIns="0" rIns="0" bIns="0" rtlCol="0" anchor="t">
            <a:spAutoFit/>
          </a:bodyPr>
          <a:lstStyle/>
          <a:p>
            <a:pPr algn="l">
              <a:lnSpc>
                <a:spcPts val="3960"/>
              </a:lnSpc>
            </a:pPr>
            <a:r>
              <a:rPr lang="en-US" sz="3600" spc="179">
                <a:solidFill>
                  <a:srgbClr val="000000"/>
                </a:solidFill>
                <a:latin typeface="Open Sans"/>
                <a:ea typeface="Open Sans"/>
                <a:cs typeface="Open Sans"/>
                <a:sym typeface="Open Sans"/>
              </a:rPr>
              <a:t>LEICHT</a:t>
            </a:r>
          </a:p>
        </p:txBody>
      </p:sp>
      <p:sp>
        <p:nvSpPr>
          <p:cNvPr id="5" name="TextBox 5"/>
          <p:cNvSpPr txBox="1"/>
          <p:nvPr/>
        </p:nvSpPr>
        <p:spPr>
          <a:xfrm>
            <a:off x="8538238" y="2589148"/>
            <a:ext cx="9032255" cy="874150"/>
          </a:xfrm>
          <a:custGeom>
            <a:avLst/>
            <a:gdLst>
              <a:gd name="connsiteX0" fmla="*/ 0 w 9032255"/>
              <a:gd name="connsiteY0" fmla="*/ 0 h 874150"/>
              <a:gd name="connsiteX1" fmla="*/ 9032255 w 9032255"/>
              <a:gd name="connsiteY1" fmla="*/ 0 h 874150"/>
              <a:gd name="connsiteX2" fmla="*/ 9032255 w 9032255"/>
              <a:gd name="connsiteY2" fmla="*/ 874150 h 874150"/>
              <a:gd name="connsiteX3" fmla="*/ 0 w 9032255"/>
              <a:gd name="connsiteY3" fmla="*/ 874150 h 874150"/>
              <a:gd name="connsiteX4" fmla="*/ 0 w 9032255"/>
              <a:gd name="connsiteY4" fmla="*/ 0 h 874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32255" h="874150" extrusionOk="0">
                <a:moveTo>
                  <a:pt x="0" y="0"/>
                </a:moveTo>
                <a:cubicBezTo>
                  <a:pt x="1232115" y="118645"/>
                  <a:pt x="5707988" y="116012"/>
                  <a:pt x="9032255" y="0"/>
                </a:cubicBezTo>
                <a:cubicBezTo>
                  <a:pt x="9069664" y="96475"/>
                  <a:pt x="9087623" y="503824"/>
                  <a:pt x="9032255" y="874150"/>
                </a:cubicBezTo>
                <a:cubicBezTo>
                  <a:pt x="5044536" y="1008750"/>
                  <a:pt x="2071624" y="716954"/>
                  <a:pt x="0" y="874150"/>
                </a:cubicBezTo>
                <a:cubicBezTo>
                  <a:pt x="68891" y="462139"/>
                  <a:pt x="-40531" y="296075"/>
                  <a:pt x="0" y="0"/>
                </a:cubicBezTo>
                <a:close/>
              </a:path>
            </a:pathLst>
          </a:custGeom>
          <a:noFill/>
          <a:ln w="53975">
            <a:solidFill>
              <a:srgbClr val="FFC000"/>
            </a:solidFill>
            <a:extLst>
              <a:ext uri="{C807C97D-BFC1-408E-A445-0C87EB9F89A2}">
                <ask:lineSketchStyleProps xmlns:ask="http://schemas.microsoft.com/office/drawing/2018/sketchyshapes" sd="1219033472">
                  <a:prstGeom prst="rect">
                    <a:avLst/>
                  </a:prstGeom>
                  <ask:type>
                    <ask:lineSketchCurved/>
                  </ask:type>
                </ask:lineSketchStyleProps>
              </a:ext>
            </a:extLst>
          </a:ln>
        </p:spPr>
        <p:txBody>
          <a:bodyPr wrap="square" lIns="0" tIns="0" rIns="0" bIns="0" rtlCol="0" anchor="t">
            <a:spAutoFit/>
          </a:bodyPr>
          <a:lstStyle/>
          <a:p>
            <a:pPr algn="just">
              <a:lnSpc>
                <a:spcPct val="150000"/>
              </a:lnSpc>
              <a:spcBef>
                <a:spcPct val="0"/>
              </a:spcBef>
            </a:pPr>
            <a:r>
              <a:rPr lang="en-US" sz="2000" b="1"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Beschreibung</a:t>
            </a:r>
            <a:r>
              <a:rPr lang="en-US" sz="2000"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a:t>
            </a:r>
            <a:r>
              <a:rPr lang="en-US" sz="20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 </a:t>
            </a:r>
            <a:r>
              <a:rPr lang="de-DE" sz="2000" dirty="0">
                <a:latin typeface="Open Sans" panose="020B0606030504020204" pitchFamily="34" charset="0"/>
                <a:ea typeface="Open Sans" panose="020B0606030504020204" pitchFamily="34" charset="0"/>
                <a:cs typeface="Open Sans" panose="020B0606030504020204" pitchFamily="34" charset="0"/>
              </a:rPr>
              <a:t>Die Spieler müssen eine Zahlenkombination finden, die auf einem Schloss eingegeben wird, um eine Truhe/Kiste/Tür zu öffnen.</a:t>
            </a:r>
            <a:endParaRPr lang="en-US" sz="2000" dirty="0">
              <a:latin typeface="Open Sans" panose="020B0606030504020204" pitchFamily="34" charset="0"/>
              <a:ea typeface="Open Sans" panose="020B0606030504020204" pitchFamily="34" charset="0"/>
              <a:cs typeface="Open Sans" panose="020B0606030504020204" pitchFamily="34" charset="0"/>
              <a:sym typeface="Open Sans"/>
            </a:endParaRPr>
          </a:p>
        </p:txBody>
      </p:sp>
      <p:sp>
        <p:nvSpPr>
          <p:cNvPr id="6" name="Freeform 6"/>
          <p:cNvSpPr/>
          <p:nvPr/>
        </p:nvSpPr>
        <p:spPr>
          <a:xfrm>
            <a:off x="580525" y="2360933"/>
            <a:ext cx="6856721" cy="3927325"/>
          </a:xfrm>
          <a:custGeom>
            <a:avLst/>
            <a:gdLst/>
            <a:ahLst/>
            <a:cxnLst/>
            <a:rect l="l" t="t" r="r" b="b"/>
            <a:pathLst>
              <a:path w="6856721" h="4636857">
                <a:moveTo>
                  <a:pt x="0" y="0"/>
                </a:moveTo>
                <a:lnTo>
                  <a:pt x="6856720" y="0"/>
                </a:lnTo>
                <a:lnTo>
                  <a:pt x="6856720" y="4636858"/>
                </a:lnTo>
                <a:lnTo>
                  <a:pt x="0" y="463685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7" name="TextBox 7"/>
          <p:cNvSpPr txBox="1"/>
          <p:nvPr/>
        </p:nvSpPr>
        <p:spPr>
          <a:xfrm>
            <a:off x="902132" y="2616527"/>
            <a:ext cx="6059839" cy="4465261"/>
          </a:xfrm>
          <a:prstGeom prst="rect">
            <a:avLst/>
          </a:prstGeom>
        </p:spPr>
        <p:txBody>
          <a:bodyPr wrap="square" lIns="0" tIns="0" rIns="0" bIns="0" rtlCol="0" anchor="t">
            <a:spAutoFit/>
          </a:bodyPr>
          <a:lstStyle/>
          <a:p>
            <a:pPr marL="647700" lvl="1" indent="-323850" algn="l">
              <a:lnSpc>
                <a:spcPts val="4500"/>
              </a:lnSpc>
              <a:buFont typeface="Arial"/>
              <a:buChar char="•"/>
            </a:pPr>
            <a:r>
              <a:rPr lang="en-US" sz="2000" b="1"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Bearbeitungszeit</a:t>
            </a:r>
            <a:r>
              <a:rPr lang="en-US" sz="2000"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a:t>
            </a:r>
            <a:r>
              <a:rPr lang="en-US" sz="20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 5-10 </a:t>
            </a:r>
            <a:r>
              <a:rPr lang="en-US" sz="2000"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Minuten</a:t>
            </a:r>
            <a:endParaRPr lang="en-US" sz="20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endParaRPr>
          </a:p>
          <a:p>
            <a:pPr marL="666750" lvl="1" indent="-342900" algn="l">
              <a:lnSpc>
                <a:spcPts val="4500"/>
              </a:lnSpc>
              <a:buFont typeface="Arial" panose="020B0604020202020204" pitchFamily="34" charset="0"/>
              <a:buChar char="•"/>
            </a:pPr>
            <a:r>
              <a:rPr lang="en-US" sz="2000" b="1"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Objekte</a:t>
            </a:r>
            <a:r>
              <a:rPr lang="en-US" sz="2000"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a:t>
            </a:r>
            <a:r>
              <a:rPr lang="en-US" sz="20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 </a:t>
            </a:r>
            <a:r>
              <a:rPr lang="en-US" sz="2000"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Zahlenschloss</a:t>
            </a:r>
            <a:r>
              <a:rPr lang="en-US" sz="20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 </a:t>
            </a:r>
            <a:r>
              <a:rPr lang="en-US" sz="2000"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eine</a:t>
            </a:r>
            <a:r>
              <a:rPr lang="en-US" sz="20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 </a:t>
            </a:r>
            <a:r>
              <a:rPr lang="en-US" sz="2000"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versteckte</a:t>
            </a:r>
            <a:r>
              <a:rPr lang="en-US" sz="20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 </a:t>
            </a:r>
            <a:r>
              <a:rPr lang="en-US" sz="2000"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Zahlenreihe</a:t>
            </a:r>
            <a:r>
              <a:rPr lang="en-US" sz="20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 (z. B. auf </a:t>
            </a:r>
            <a:r>
              <a:rPr lang="en-US" sz="2000"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einem</a:t>
            </a:r>
            <a:r>
              <a:rPr lang="en-US" sz="20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 </a:t>
            </a:r>
            <a:r>
              <a:rPr lang="en-US" sz="2000"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Zettel</a:t>
            </a:r>
            <a:r>
              <a:rPr lang="en-US" sz="20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 </a:t>
            </a:r>
            <a:r>
              <a:rPr lang="en-US" sz="2000"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Buchseite</a:t>
            </a:r>
            <a:r>
              <a:rPr lang="en-US" sz="20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 </a:t>
            </a:r>
            <a:r>
              <a:rPr lang="en-US" sz="2000"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oder</a:t>
            </a:r>
            <a:r>
              <a:rPr lang="en-US" sz="20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 Bild)</a:t>
            </a:r>
          </a:p>
          <a:p>
            <a:pPr marL="666750" lvl="1" indent="-342900" algn="l">
              <a:lnSpc>
                <a:spcPts val="4500"/>
              </a:lnSpc>
              <a:buFont typeface="Arial" panose="020B0604020202020204" pitchFamily="34" charset="0"/>
              <a:buChar char="•"/>
            </a:pPr>
            <a:r>
              <a:rPr lang="en-US" sz="2000"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Zi</a:t>
            </a:r>
            <a:r>
              <a:rPr lang="de-DE" sz="2000" b="1" dirty="0" err="1">
                <a:solidFill>
                  <a:srgbClr val="000000"/>
                </a:solidFill>
                <a:latin typeface="Open Sans" panose="020B0606030504020204" pitchFamily="34" charset="0"/>
                <a:ea typeface="Open Sans" panose="020B0606030504020204" pitchFamily="34" charset="0"/>
                <a:cs typeface="Open Sans" panose="020B0606030504020204" pitchFamily="34" charset="0"/>
              </a:rPr>
              <a:t>elgruppe</a:t>
            </a:r>
            <a:r>
              <a:rPr lang="de-DE" sz="2000" dirty="0">
                <a:solidFill>
                  <a:srgbClr val="000000"/>
                </a:solidFill>
                <a:latin typeface="Open Sans" panose="020B0606030504020204" pitchFamily="34" charset="0"/>
                <a:ea typeface="Open Sans" panose="020B0606030504020204" pitchFamily="34" charset="0"/>
                <a:cs typeface="Open Sans" panose="020B0606030504020204" pitchFamily="34" charset="0"/>
              </a:rPr>
              <a:t>: Anfänger, Kinder</a:t>
            </a:r>
          </a:p>
          <a:p>
            <a:pPr marL="666750" lvl="1" indent="-342900" algn="l">
              <a:lnSpc>
                <a:spcPts val="4500"/>
              </a:lnSpc>
              <a:buFont typeface="Arial" panose="020B0604020202020204" pitchFamily="34" charset="0"/>
              <a:buChar char="•"/>
            </a:pPr>
            <a:r>
              <a:rPr lang="de-DE" sz="2000" b="1" dirty="0">
                <a:solidFill>
                  <a:srgbClr val="000000"/>
                </a:solidFill>
                <a:latin typeface="Open Sans" panose="020B0606030504020204" pitchFamily="34" charset="0"/>
                <a:ea typeface="Open Sans" panose="020B0606030504020204" pitchFamily="34" charset="0"/>
                <a:cs typeface="Open Sans" panose="020B0606030504020204" pitchFamily="34" charset="0"/>
              </a:rPr>
              <a:t>Rätseltyp: </a:t>
            </a:r>
            <a:r>
              <a:rPr lang="de-DE" sz="2000" dirty="0">
                <a:solidFill>
                  <a:srgbClr val="000000"/>
                </a:solidFill>
                <a:latin typeface="Open Sans" panose="020B0606030504020204" pitchFamily="34" charset="0"/>
                <a:ea typeface="Open Sans" panose="020B0606030504020204" pitchFamily="34" charset="0"/>
                <a:cs typeface="Open Sans" panose="020B0606030504020204" pitchFamily="34" charset="0"/>
              </a:rPr>
              <a:t>Such- und </a:t>
            </a:r>
            <a:r>
              <a:rPr lang="de-DE" sz="2000" dirty="0" err="1">
                <a:solidFill>
                  <a:srgbClr val="000000"/>
                </a:solidFill>
                <a:latin typeface="Open Sans" panose="020B0606030504020204" pitchFamily="34" charset="0"/>
                <a:ea typeface="Open Sans" panose="020B0606030504020204" pitchFamily="34" charset="0"/>
                <a:cs typeface="Open Sans" panose="020B0606030504020204" pitchFamily="34" charset="0"/>
              </a:rPr>
              <a:t>Findrätsel</a:t>
            </a:r>
            <a:endParaRPr lang="de-DE" sz="2000" dirty="0">
              <a:solidFill>
                <a:srgbClr val="000000"/>
              </a:solidFill>
              <a:latin typeface="Open Sans" panose="020B0606030504020204" pitchFamily="34" charset="0"/>
              <a:ea typeface="Open Sans" panose="020B0606030504020204" pitchFamily="34" charset="0"/>
              <a:cs typeface="Open Sans" panose="020B0606030504020204" pitchFamily="34" charset="0"/>
            </a:endParaRPr>
          </a:p>
          <a:p>
            <a:pPr marL="647700" lvl="1" indent="-323850" algn="l">
              <a:lnSpc>
                <a:spcPts val="4500"/>
              </a:lnSpc>
              <a:buFont typeface="Arial"/>
              <a:buChar char="•"/>
            </a:pPr>
            <a:endParaRPr lang="en-US" sz="24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endParaRPr>
          </a:p>
          <a:p>
            <a:pPr algn="ctr">
              <a:lnSpc>
                <a:spcPts val="3600"/>
              </a:lnSpc>
              <a:spcBef>
                <a:spcPct val="0"/>
              </a:spcBef>
            </a:pPr>
            <a:endParaRPr lang="en-US" sz="24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endParaRPr>
          </a:p>
        </p:txBody>
      </p:sp>
      <p:grpSp>
        <p:nvGrpSpPr>
          <p:cNvPr id="10" name="Gruppieren 9">
            <a:extLst>
              <a:ext uri="{FF2B5EF4-FFF2-40B4-BE49-F238E27FC236}">
                <a16:creationId xmlns:a16="http://schemas.microsoft.com/office/drawing/2014/main" id="{28CF22E4-A1E9-41DE-9A85-163C3C0F902B}"/>
              </a:ext>
            </a:extLst>
          </p:cNvPr>
          <p:cNvGrpSpPr/>
          <p:nvPr/>
        </p:nvGrpSpPr>
        <p:grpSpPr>
          <a:xfrm>
            <a:off x="16275543" y="951909"/>
            <a:ext cx="1609413" cy="985938"/>
            <a:chOff x="6901543" y="5152159"/>
            <a:chExt cx="4484916" cy="2747493"/>
          </a:xfrm>
        </p:grpSpPr>
        <p:pic>
          <p:nvPicPr>
            <p:cNvPr id="12" name="Picture 5">
              <a:extLst>
                <a:ext uri="{FF2B5EF4-FFF2-40B4-BE49-F238E27FC236}">
                  <a16:creationId xmlns:a16="http://schemas.microsoft.com/office/drawing/2014/main" id="{C88F931E-F72B-4890-B3A5-5A8F4751307F}"/>
                </a:ext>
              </a:extLst>
            </p:cNvPr>
            <p:cNvPicPr>
              <a:picLocks noChangeAspect="1"/>
            </p:cNvPicPr>
            <p:nvPr/>
          </p:nvPicPr>
          <p:blipFill>
            <a:blip r:embed="rId4"/>
            <a:stretch>
              <a:fillRect/>
            </a:stretch>
          </p:blipFill>
          <p:spPr>
            <a:xfrm>
              <a:off x="7767204" y="5152159"/>
              <a:ext cx="2743200" cy="2747493"/>
            </a:xfrm>
            <a:prstGeom prst="rect">
              <a:avLst/>
            </a:prstGeom>
          </p:spPr>
        </p:pic>
        <p:pic>
          <p:nvPicPr>
            <p:cNvPr id="13" name="Picture 1">
              <a:extLst>
                <a:ext uri="{FF2B5EF4-FFF2-40B4-BE49-F238E27FC236}">
                  <a16:creationId xmlns:a16="http://schemas.microsoft.com/office/drawing/2014/main" id="{A9E15455-BFAA-498C-9631-DF51EEB52D90}"/>
                </a:ext>
              </a:extLst>
            </p:cNvPr>
            <p:cNvPicPr>
              <a:picLocks noChangeAspect="1"/>
            </p:cNvPicPr>
            <p:nvPr/>
          </p:nvPicPr>
          <p:blipFill>
            <a:blip r:embed="rId5"/>
            <a:stretch>
              <a:fillRect/>
            </a:stretch>
          </p:blipFill>
          <p:spPr>
            <a:xfrm>
              <a:off x="10510157" y="7549242"/>
              <a:ext cx="876302" cy="332016"/>
            </a:xfrm>
            <a:prstGeom prst="rect">
              <a:avLst/>
            </a:prstGeom>
          </p:spPr>
        </p:pic>
        <p:pic>
          <p:nvPicPr>
            <p:cNvPr id="14" name="Picture 6">
              <a:extLst>
                <a:ext uri="{FF2B5EF4-FFF2-40B4-BE49-F238E27FC236}">
                  <a16:creationId xmlns:a16="http://schemas.microsoft.com/office/drawing/2014/main" id="{3247A446-DED6-4DB5-A5FE-6B31BBAEA74D}"/>
                </a:ext>
              </a:extLst>
            </p:cNvPr>
            <p:cNvPicPr>
              <a:picLocks noChangeAspect="1"/>
            </p:cNvPicPr>
            <p:nvPr/>
          </p:nvPicPr>
          <p:blipFill>
            <a:blip r:embed="rId5"/>
            <a:stretch>
              <a:fillRect/>
            </a:stretch>
          </p:blipFill>
          <p:spPr>
            <a:xfrm>
              <a:off x="6901543" y="5589813"/>
              <a:ext cx="876302" cy="332016"/>
            </a:xfrm>
            <a:prstGeom prst="rect">
              <a:avLst/>
            </a:prstGeom>
          </p:spPr>
        </p:pic>
      </p:grpSp>
      <p:sp>
        <p:nvSpPr>
          <p:cNvPr id="15" name="TextBox 3">
            <a:extLst>
              <a:ext uri="{FF2B5EF4-FFF2-40B4-BE49-F238E27FC236}">
                <a16:creationId xmlns:a16="http://schemas.microsoft.com/office/drawing/2014/main" id="{64A7E49C-2E16-4CA9-A0DD-E94268A0809A}"/>
              </a:ext>
            </a:extLst>
          </p:cNvPr>
          <p:cNvSpPr txBox="1"/>
          <p:nvPr/>
        </p:nvSpPr>
        <p:spPr>
          <a:xfrm>
            <a:off x="8538238" y="4530435"/>
            <a:ext cx="9032256" cy="2229649"/>
          </a:xfrm>
          <a:prstGeom prst="rect">
            <a:avLst/>
          </a:prstGeom>
        </p:spPr>
        <p:txBody>
          <a:bodyPr wrap="square" lIns="0" tIns="0" rIns="0" bIns="0" rtlCol="0" anchor="t">
            <a:spAutoFit/>
          </a:bodyPr>
          <a:lstStyle/>
          <a:p>
            <a:pPr>
              <a:lnSpc>
                <a:spcPct val="115000"/>
              </a:lnSpc>
              <a:spcAft>
                <a:spcPts val="1000"/>
              </a:spcAft>
            </a:pPr>
            <a:r>
              <a:rPr lang="en-US" sz="2000" b="1" dirty="0" err="1">
                <a:effectLst/>
                <a:latin typeface="Open Sans" panose="020B0606030504020204" pitchFamily="34" charset="0"/>
                <a:ea typeface="Open Sans" panose="020B0606030504020204" pitchFamily="34" charset="0"/>
                <a:cs typeface="Open Sans" panose="020B0606030504020204" pitchFamily="34" charset="0"/>
              </a:rPr>
              <a:t>Variationen</a:t>
            </a:r>
            <a:r>
              <a:rPr lang="en-US" sz="2000" b="1" dirty="0">
                <a:effectLst/>
                <a:latin typeface="Open Sans" panose="020B0606030504020204" pitchFamily="34" charset="0"/>
                <a:ea typeface="Open Sans" panose="020B0606030504020204" pitchFamily="34" charset="0"/>
                <a:cs typeface="Open Sans" panose="020B0606030504020204" pitchFamily="34" charset="0"/>
              </a:rPr>
              <a:t> &amp; </a:t>
            </a:r>
            <a:r>
              <a:rPr lang="en-US" sz="2000" b="1" dirty="0" err="1">
                <a:effectLst/>
                <a:latin typeface="Open Sans" panose="020B0606030504020204" pitchFamily="34" charset="0"/>
                <a:ea typeface="Open Sans" panose="020B0606030504020204" pitchFamily="34" charset="0"/>
                <a:cs typeface="Open Sans" panose="020B0606030504020204" pitchFamily="34" charset="0"/>
              </a:rPr>
              <a:t>Schwierigkeit</a:t>
            </a:r>
            <a:r>
              <a:rPr lang="en-US" sz="2000" b="1" dirty="0">
                <a:effectLst/>
                <a:latin typeface="Open Sans" panose="020B0606030504020204" pitchFamily="34" charset="0"/>
                <a:ea typeface="Open Sans" panose="020B0606030504020204" pitchFamily="34" charset="0"/>
                <a:cs typeface="Open Sans" panose="020B0606030504020204" pitchFamily="34" charset="0"/>
              </a:rPr>
              <a:t> </a:t>
            </a:r>
            <a:r>
              <a:rPr lang="en-US" sz="2000" b="1" dirty="0" err="1">
                <a:effectLst/>
                <a:latin typeface="Open Sans" panose="020B0606030504020204" pitchFamily="34" charset="0"/>
                <a:ea typeface="Open Sans" panose="020B0606030504020204" pitchFamily="34" charset="0"/>
                <a:cs typeface="Open Sans" panose="020B0606030504020204" pitchFamily="34" charset="0"/>
              </a:rPr>
              <a:t>erhöhen</a:t>
            </a:r>
            <a:r>
              <a:rPr lang="en-US" sz="2000" b="1" dirty="0">
                <a:effectLst/>
                <a:latin typeface="Open Sans" panose="020B0606030504020204" pitchFamily="34" charset="0"/>
                <a:ea typeface="Open Sans" panose="020B0606030504020204" pitchFamily="34" charset="0"/>
                <a:cs typeface="Open Sans" panose="020B0606030504020204" pitchFamily="34" charset="0"/>
              </a:rPr>
              <a:t>/</a:t>
            </a:r>
            <a:r>
              <a:rPr lang="en-US" sz="2000" b="1" dirty="0" err="1">
                <a:effectLst/>
                <a:latin typeface="Open Sans" panose="020B0606030504020204" pitchFamily="34" charset="0"/>
                <a:ea typeface="Open Sans" panose="020B0606030504020204" pitchFamily="34" charset="0"/>
                <a:cs typeface="Open Sans" panose="020B0606030504020204" pitchFamily="34" charset="0"/>
              </a:rPr>
              <a:t>reduzieren</a:t>
            </a:r>
            <a:r>
              <a:rPr lang="en-US" sz="2000" b="1" dirty="0">
                <a:effectLst/>
                <a:latin typeface="Open Sans" panose="020B0606030504020204" pitchFamily="34" charset="0"/>
                <a:ea typeface="Open Sans" panose="020B0606030504020204" pitchFamily="34" charset="0"/>
                <a:cs typeface="Open Sans" panose="020B0606030504020204" pitchFamily="34" charset="0"/>
              </a:rPr>
              <a:t>:</a:t>
            </a:r>
            <a:endParaRPr lang="de-DE" sz="2000" dirty="0">
              <a:effectLst/>
              <a:latin typeface="Open Sans" panose="020B0606030504020204" pitchFamily="34" charset="0"/>
              <a:ea typeface="Open Sans" panose="020B0606030504020204" pitchFamily="34" charset="0"/>
              <a:cs typeface="Open Sans" panose="020B0606030504020204" pitchFamily="34" charset="0"/>
            </a:endParaRPr>
          </a:p>
          <a:p>
            <a:pPr marL="342900" lvl="0" indent="-342900">
              <a:lnSpc>
                <a:spcPct val="115000"/>
              </a:lnSpc>
              <a:buFont typeface="Symbol" panose="05050102010706020507" pitchFamily="18" charset="2"/>
              <a:buChar char=""/>
            </a:pPr>
            <a:r>
              <a:rPr lang="de-DE" sz="2000" b="1" dirty="0">
                <a:effectLst/>
                <a:latin typeface="Open Sans" panose="020B0606030504020204" pitchFamily="34" charset="0"/>
                <a:ea typeface="Open Sans" panose="020B0606030504020204" pitchFamily="34" charset="0"/>
                <a:cs typeface="Open Sans" panose="020B0606030504020204" pitchFamily="34" charset="0"/>
              </a:rPr>
              <a:t>Leichter:</a:t>
            </a:r>
            <a:r>
              <a:rPr lang="de-DE" sz="2000" dirty="0">
                <a:effectLst/>
                <a:latin typeface="Open Sans" panose="020B0606030504020204" pitchFamily="34" charset="0"/>
                <a:ea typeface="Open Sans" panose="020B0606030504020204" pitchFamily="34" charset="0"/>
                <a:cs typeface="Open Sans" panose="020B0606030504020204" pitchFamily="34" charset="0"/>
              </a:rPr>
              <a:t> Die Zahlen direkt als Hinweise auf kleinen Zetteln hinterlegen.</a:t>
            </a:r>
          </a:p>
          <a:p>
            <a:pPr marL="342900" lvl="0" indent="-342900">
              <a:lnSpc>
                <a:spcPct val="115000"/>
              </a:lnSpc>
              <a:buFont typeface="Symbol" panose="05050102010706020507" pitchFamily="18" charset="2"/>
              <a:buChar char=""/>
            </a:pPr>
            <a:r>
              <a:rPr lang="de-DE" sz="2000" b="1" dirty="0">
                <a:effectLst/>
                <a:latin typeface="Open Sans" panose="020B0606030504020204" pitchFamily="34" charset="0"/>
                <a:ea typeface="Open Sans" panose="020B0606030504020204" pitchFamily="34" charset="0"/>
                <a:cs typeface="Open Sans" panose="020B0606030504020204" pitchFamily="34" charset="0"/>
              </a:rPr>
              <a:t>Schwieriger:</a:t>
            </a:r>
            <a:r>
              <a:rPr lang="de-DE" sz="2000" dirty="0">
                <a:effectLst/>
                <a:latin typeface="Open Sans" panose="020B0606030504020204" pitchFamily="34" charset="0"/>
                <a:ea typeface="Open Sans" panose="020B0606030504020204" pitchFamily="34" charset="0"/>
                <a:cs typeface="Open Sans" panose="020B0606030504020204" pitchFamily="34" charset="0"/>
              </a:rPr>
              <a:t> Kombiniere mehrere Hinweise, z. B. ein Sudoku, das gelöst werden muss, um die Zahlen zu erhalten.</a:t>
            </a:r>
          </a:p>
          <a:p>
            <a:pPr marL="342900" lvl="0" indent="-342900">
              <a:lnSpc>
                <a:spcPct val="115000"/>
              </a:lnSpc>
              <a:spcAft>
                <a:spcPts val="1000"/>
              </a:spcAft>
              <a:buFont typeface="Symbol" panose="05050102010706020507" pitchFamily="18" charset="2"/>
              <a:buChar char=""/>
            </a:pPr>
            <a:r>
              <a:rPr lang="de-DE" sz="2000" b="1" dirty="0">
                <a:effectLst/>
                <a:latin typeface="Open Sans" panose="020B0606030504020204" pitchFamily="34" charset="0"/>
                <a:ea typeface="Open Sans" panose="020B0606030504020204" pitchFamily="34" charset="0"/>
                <a:cs typeface="Open Sans" panose="020B0606030504020204" pitchFamily="34" charset="0"/>
              </a:rPr>
              <a:t>Alternative Variante:</a:t>
            </a:r>
            <a:r>
              <a:rPr lang="de-DE" sz="2000" dirty="0">
                <a:effectLst/>
                <a:latin typeface="Open Sans" panose="020B0606030504020204" pitchFamily="34" charset="0"/>
                <a:ea typeface="Open Sans" panose="020B0606030504020204" pitchFamily="34" charset="0"/>
                <a:cs typeface="Open Sans" panose="020B0606030504020204" pitchFamily="34" charset="0"/>
              </a:rPr>
              <a:t> Buchstaben in Zahlen umwandeln (z. B. A=1, B=2) und ein Wort entschlüsseln.</a:t>
            </a:r>
          </a:p>
        </p:txBody>
      </p:sp>
      <p:sp>
        <p:nvSpPr>
          <p:cNvPr id="16" name="TextBox 3">
            <a:extLst>
              <a:ext uri="{FF2B5EF4-FFF2-40B4-BE49-F238E27FC236}">
                <a16:creationId xmlns:a16="http://schemas.microsoft.com/office/drawing/2014/main" id="{B2FFD33F-8524-4A7F-A657-8353D7CF87E6}"/>
              </a:ext>
            </a:extLst>
          </p:cNvPr>
          <p:cNvSpPr txBox="1"/>
          <p:nvPr/>
        </p:nvSpPr>
        <p:spPr>
          <a:xfrm>
            <a:off x="8538237" y="7235452"/>
            <a:ext cx="9032256" cy="2229649"/>
          </a:xfrm>
          <a:prstGeom prst="rect">
            <a:avLst/>
          </a:prstGeom>
        </p:spPr>
        <p:txBody>
          <a:bodyPr wrap="square" lIns="0" tIns="0" rIns="0" bIns="0" rtlCol="0" anchor="t">
            <a:spAutoFit/>
          </a:bodyPr>
          <a:lstStyle/>
          <a:p>
            <a:pPr>
              <a:lnSpc>
                <a:spcPct val="115000"/>
              </a:lnSpc>
              <a:spcAft>
                <a:spcPts val="1000"/>
              </a:spcAft>
            </a:pPr>
            <a:r>
              <a:rPr lang="en-US" sz="2000" b="1" dirty="0" err="1">
                <a:effectLst/>
                <a:latin typeface="Open Sans" panose="020B0606030504020204" pitchFamily="34" charset="0"/>
                <a:ea typeface="Open Sans" panose="020B0606030504020204" pitchFamily="34" charset="0"/>
                <a:cs typeface="Open Sans" panose="020B0606030504020204" pitchFamily="34" charset="0"/>
              </a:rPr>
              <a:t>Notfall</a:t>
            </a:r>
            <a:r>
              <a:rPr lang="en-US" sz="2000" b="1" dirty="0">
                <a:effectLst/>
                <a:latin typeface="Open Sans" panose="020B0606030504020204" pitchFamily="34" charset="0"/>
                <a:ea typeface="Open Sans" panose="020B0606030504020204" pitchFamily="34" charset="0"/>
                <a:cs typeface="Open Sans" panose="020B0606030504020204" pitchFamily="34" charset="0"/>
              </a:rPr>
              <a:t>-Tipps </a:t>
            </a:r>
            <a:r>
              <a:rPr lang="en-US" sz="2000" b="1" dirty="0" err="1">
                <a:effectLst/>
                <a:latin typeface="Open Sans" panose="020B0606030504020204" pitchFamily="34" charset="0"/>
                <a:ea typeface="Open Sans" panose="020B0606030504020204" pitchFamily="34" charset="0"/>
                <a:cs typeface="Open Sans" panose="020B0606030504020204" pitchFamily="34" charset="0"/>
              </a:rPr>
              <a:t>für</a:t>
            </a:r>
            <a:r>
              <a:rPr lang="en-US" sz="2000" b="1" dirty="0">
                <a:effectLst/>
                <a:latin typeface="Open Sans" panose="020B0606030504020204" pitchFamily="34" charset="0"/>
                <a:ea typeface="Open Sans" panose="020B0606030504020204" pitchFamily="34" charset="0"/>
                <a:cs typeface="Open Sans" panose="020B0606030504020204" pitchFamily="34" charset="0"/>
              </a:rPr>
              <a:t> </a:t>
            </a:r>
            <a:r>
              <a:rPr lang="en-US" sz="2000" b="1" dirty="0" err="1">
                <a:effectLst/>
                <a:latin typeface="Open Sans" panose="020B0606030504020204" pitchFamily="34" charset="0"/>
                <a:ea typeface="Open Sans" panose="020B0606030504020204" pitchFamily="34" charset="0"/>
                <a:cs typeface="Open Sans" panose="020B0606030504020204" pitchFamily="34" charset="0"/>
              </a:rPr>
              <a:t>Spielleiter</a:t>
            </a:r>
            <a:r>
              <a:rPr lang="en-US" sz="2000" b="1" dirty="0">
                <a:effectLst/>
                <a:latin typeface="Open Sans" panose="020B0606030504020204" pitchFamily="34" charset="0"/>
                <a:ea typeface="Open Sans" panose="020B0606030504020204" pitchFamily="34" charset="0"/>
                <a:cs typeface="Open Sans" panose="020B0606030504020204" pitchFamily="34" charset="0"/>
              </a:rPr>
              <a:t>:</a:t>
            </a:r>
            <a:endParaRPr lang="de-DE" sz="2000" dirty="0">
              <a:effectLst/>
              <a:latin typeface="Open Sans" panose="020B0606030504020204" pitchFamily="34" charset="0"/>
              <a:ea typeface="Open Sans" panose="020B0606030504020204" pitchFamily="34" charset="0"/>
              <a:cs typeface="Open Sans" panose="020B0606030504020204" pitchFamily="34" charset="0"/>
            </a:endParaRPr>
          </a:p>
          <a:p>
            <a:pPr marL="342900" lvl="0" indent="-342900">
              <a:lnSpc>
                <a:spcPct val="115000"/>
              </a:lnSpc>
              <a:buFont typeface="Symbol" panose="05050102010706020507" pitchFamily="18" charset="2"/>
              <a:buChar char=""/>
            </a:pPr>
            <a:r>
              <a:rPr lang="de-DE" sz="2000" dirty="0">
                <a:effectLst/>
                <a:latin typeface="Open Sans" panose="020B0606030504020204" pitchFamily="34" charset="0"/>
                <a:ea typeface="Open Sans" panose="020B0606030504020204" pitchFamily="34" charset="0"/>
                <a:cs typeface="Open Sans" panose="020B0606030504020204" pitchFamily="34" charset="0"/>
              </a:rPr>
              <a:t>Falls das Team nicht weiterkommt, gib einen kleinen Hinweis auf das Objekt, das untersucht werden soll (z. B. "Schaut euch die Regale genauer an!").</a:t>
            </a:r>
          </a:p>
          <a:p>
            <a:pPr marL="342900" lvl="0" indent="-342900">
              <a:lnSpc>
                <a:spcPct val="115000"/>
              </a:lnSpc>
              <a:spcAft>
                <a:spcPts val="1000"/>
              </a:spcAft>
              <a:buFont typeface="Symbol" panose="05050102010706020507" pitchFamily="18" charset="2"/>
              <a:buChar char=""/>
            </a:pPr>
            <a:r>
              <a:rPr lang="de-DE" sz="2000" dirty="0">
                <a:effectLst/>
                <a:latin typeface="Open Sans" panose="020B0606030504020204" pitchFamily="34" charset="0"/>
                <a:ea typeface="Open Sans" panose="020B0606030504020204" pitchFamily="34" charset="0"/>
                <a:cs typeface="Open Sans" panose="020B0606030504020204" pitchFamily="34" charset="0"/>
              </a:rPr>
              <a:t>Falls die Zahlen nicht gefunden werden, kann ein versteckter Zettel als "Rettungshinweis" platziert werden.</a:t>
            </a:r>
          </a:p>
        </p:txBody>
      </p:sp>
      <p:sp>
        <p:nvSpPr>
          <p:cNvPr id="17" name="TextBox 2">
            <a:extLst>
              <a:ext uri="{FF2B5EF4-FFF2-40B4-BE49-F238E27FC236}">
                <a16:creationId xmlns:a16="http://schemas.microsoft.com/office/drawing/2014/main" id="{DE70EFEB-BB93-4485-B24C-C3A74694C50B}"/>
              </a:ext>
            </a:extLst>
          </p:cNvPr>
          <p:cNvSpPr txBox="1"/>
          <p:nvPr/>
        </p:nvSpPr>
        <p:spPr>
          <a:xfrm>
            <a:off x="580525" y="821899"/>
            <a:ext cx="14584447" cy="705321"/>
          </a:xfrm>
          <a:prstGeom prst="rect">
            <a:avLst/>
          </a:prstGeom>
        </p:spPr>
        <p:txBody>
          <a:bodyPr wrap="square" lIns="0" tIns="0" rIns="0" bIns="0" rtlCol="0" anchor="t">
            <a:spAutoFit/>
          </a:bodyPr>
          <a:lstStyle/>
          <a:p>
            <a:pPr>
              <a:lnSpc>
                <a:spcPts val="5500"/>
              </a:lnSpc>
            </a:pPr>
            <a:r>
              <a:rPr lang="de-DE" sz="5000" dirty="0">
                <a:latin typeface="Open Sans" panose="020B0606030504020204" pitchFamily="34" charset="0"/>
                <a:ea typeface="Open Sans" panose="020B0606030504020204" pitchFamily="34" charset="0"/>
                <a:cs typeface="Open Sans" panose="020B0606030504020204" pitchFamily="34" charset="0"/>
              </a:rPr>
              <a:t>ZAHLENSCHLOSS-KOMBINATION</a:t>
            </a:r>
            <a:endParaRPr lang="en-US" sz="5000" spc="250" dirty="0">
              <a:solidFill>
                <a:srgbClr val="000000"/>
              </a:solidFill>
              <a:latin typeface="Open Sans"/>
              <a:ea typeface="Open Sans"/>
              <a:cs typeface="Open Sans"/>
              <a:sym typeface="Open Sans"/>
            </a:endParaRPr>
          </a:p>
        </p:txBody>
      </p:sp>
    </p:spTree>
    <p:extLst>
      <p:ext uri="{BB962C8B-B14F-4D97-AF65-F5344CB8AC3E}">
        <p14:creationId xmlns:p14="http://schemas.microsoft.com/office/powerpoint/2010/main" val="9846684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C000"/>
        </a:solidFill>
        <a:effectLst/>
      </p:bgPr>
    </p:bg>
    <p:spTree>
      <p:nvGrpSpPr>
        <p:cNvPr id="1" name=""/>
        <p:cNvGrpSpPr/>
        <p:nvPr/>
      </p:nvGrpSpPr>
      <p:grpSpPr>
        <a:xfrm>
          <a:off x="0" y="0"/>
          <a:ext cx="0" cy="0"/>
          <a:chOff x="0" y="0"/>
          <a:chExt cx="0" cy="0"/>
        </a:xfrm>
      </p:grpSpPr>
      <p:sp>
        <p:nvSpPr>
          <p:cNvPr id="2" name="TextBox 2"/>
          <p:cNvSpPr txBox="1"/>
          <p:nvPr/>
        </p:nvSpPr>
        <p:spPr>
          <a:xfrm>
            <a:off x="6687843" y="3618815"/>
            <a:ext cx="5812648" cy="1060451"/>
          </a:xfrm>
          <a:prstGeom prst="rect">
            <a:avLst/>
          </a:prstGeom>
        </p:spPr>
        <p:txBody>
          <a:bodyPr lIns="0" tIns="0" rIns="0" bIns="0" rtlCol="0" anchor="t">
            <a:spAutoFit/>
          </a:bodyPr>
          <a:lstStyle/>
          <a:p>
            <a:pPr algn="l">
              <a:lnSpc>
                <a:spcPts val="8000"/>
              </a:lnSpc>
            </a:pPr>
            <a:r>
              <a:rPr lang="en-US" sz="8000" dirty="0">
                <a:solidFill>
                  <a:srgbClr val="000000"/>
                </a:solidFill>
                <a:latin typeface="Open Sans"/>
                <a:ea typeface="Open Sans"/>
                <a:cs typeface="Open Sans"/>
                <a:sym typeface="Open Sans"/>
              </a:rPr>
              <a:t>BILDRÄTSEL </a:t>
            </a:r>
          </a:p>
        </p:txBody>
      </p:sp>
      <p:sp>
        <p:nvSpPr>
          <p:cNvPr id="3" name="TextBox 3"/>
          <p:cNvSpPr txBox="1"/>
          <p:nvPr/>
        </p:nvSpPr>
        <p:spPr>
          <a:xfrm>
            <a:off x="16275543" y="280879"/>
            <a:ext cx="1967514" cy="502920"/>
          </a:xfrm>
          <a:prstGeom prst="rect">
            <a:avLst/>
          </a:prstGeom>
        </p:spPr>
        <p:txBody>
          <a:bodyPr lIns="0" tIns="0" rIns="0" bIns="0" rtlCol="0" anchor="t">
            <a:spAutoFit/>
          </a:bodyPr>
          <a:lstStyle/>
          <a:p>
            <a:pPr algn="l">
              <a:lnSpc>
                <a:spcPts val="3960"/>
              </a:lnSpc>
            </a:pPr>
            <a:r>
              <a:rPr lang="en-US" sz="3600" spc="179">
                <a:solidFill>
                  <a:srgbClr val="000000"/>
                </a:solidFill>
                <a:latin typeface="Open Sans"/>
                <a:ea typeface="Open Sans"/>
                <a:cs typeface="Open Sans"/>
                <a:sym typeface="Open Sans"/>
              </a:rPr>
              <a:t>LEICHT</a:t>
            </a:r>
          </a:p>
        </p:txBody>
      </p:sp>
      <p:grpSp>
        <p:nvGrpSpPr>
          <p:cNvPr id="5" name="Gruppieren 4">
            <a:extLst>
              <a:ext uri="{FF2B5EF4-FFF2-40B4-BE49-F238E27FC236}">
                <a16:creationId xmlns:a16="http://schemas.microsoft.com/office/drawing/2014/main" id="{CED0FCDC-C1F0-4D38-9CB2-70BFBE58E6D7}"/>
              </a:ext>
            </a:extLst>
          </p:cNvPr>
          <p:cNvGrpSpPr/>
          <p:nvPr/>
        </p:nvGrpSpPr>
        <p:grpSpPr>
          <a:xfrm>
            <a:off x="7604928" y="5092488"/>
            <a:ext cx="3592955" cy="2201071"/>
            <a:chOff x="6901543" y="5152159"/>
            <a:chExt cx="4484916" cy="2747493"/>
          </a:xfrm>
        </p:grpSpPr>
        <p:pic>
          <p:nvPicPr>
            <p:cNvPr id="6" name="Picture 5">
              <a:extLst>
                <a:ext uri="{FF2B5EF4-FFF2-40B4-BE49-F238E27FC236}">
                  <a16:creationId xmlns:a16="http://schemas.microsoft.com/office/drawing/2014/main" id="{B18A09E2-54FD-4753-A4E1-9DFDB71B9CC1}"/>
                </a:ext>
              </a:extLst>
            </p:cNvPr>
            <p:cNvPicPr>
              <a:picLocks noChangeAspect="1"/>
            </p:cNvPicPr>
            <p:nvPr/>
          </p:nvPicPr>
          <p:blipFill>
            <a:blip r:embed="rId2"/>
            <a:stretch>
              <a:fillRect/>
            </a:stretch>
          </p:blipFill>
          <p:spPr>
            <a:xfrm>
              <a:off x="7767204" y="5152159"/>
              <a:ext cx="2743200" cy="2747493"/>
            </a:xfrm>
            <a:prstGeom prst="rect">
              <a:avLst/>
            </a:prstGeom>
          </p:spPr>
        </p:pic>
        <p:pic>
          <p:nvPicPr>
            <p:cNvPr id="7" name="Picture 1">
              <a:extLst>
                <a:ext uri="{FF2B5EF4-FFF2-40B4-BE49-F238E27FC236}">
                  <a16:creationId xmlns:a16="http://schemas.microsoft.com/office/drawing/2014/main" id="{2CADC8C9-937F-4BC6-8FC0-245C5747F1EA}"/>
                </a:ext>
              </a:extLst>
            </p:cNvPr>
            <p:cNvPicPr>
              <a:picLocks noChangeAspect="1"/>
            </p:cNvPicPr>
            <p:nvPr/>
          </p:nvPicPr>
          <p:blipFill>
            <a:blip r:embed="rId3"/>
            <a:stretch>
              <a:fillRect/>
            </a:stretch>
          </p:blipFill>
          <p:spPr>
            <a:xfrm>
              <a:off x="10510157" y="7549242"/>
              <a:ext cx="876302" cy="332016"/>
            </a:xfrm>
            <a:prstGeom prst="rect">
              <a:avLst/>
            </a:prstGeom>
          </p:spPr>
        </p:pic>
        <p:pic>
          <p:nvPicPr>
            <p:cNvPr id="8" name="Picture 6">
              <a:extLst>
                <a:ext uri="{FF2B5EF4-FFF2-40B4-BE49-F238E27FC236}">
                  <a16:creationId xmlns:a16="http://schemas.microsoft.com/office/drawing/2014/main" id="{BB3ED0E2-379F-438E-9D0B-1A741F9846AC}"/>
                </a:ext>
              </a:extLst>
            </p:cNvPr>
            <p:cNvPicPr>
              <a:picLocks noChangeAspect="1"/>
            </p:cNvPicPr>
            <p:nvPr/>
          </p:nvPicPr>
          <p:blipFill>
            <a:blip r:embed="rId3"/>
            <a:stretch>
              <a:fillRect/>
            </a:stretch>
          </p:blipFill>
          <p:spPr>
            <a:xfrm>
              <a:off x="6901543" y="5589813"/>
              <a:ext cx="876302" cy="332016"/>
            </a:xfrm>
            <a:prstGeom prst="rect">
              <a:avLst/>
            </a:prstGeom>
          </p:spPr>
        </p:pic>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6219785C-CBB9-D2EB-8F1C-71BE5E7001B1}"/>
              </a:ext>
            </a:extLst>
          </p:cNvPr>
          <p:cNvSpPr/>
          <p:nvPr/>
        </p:nvSpPr>
        <p:spPr>
          <a:xfrm>
            <a:off x="0" y="3590"/>
            <a:ext cx="18284419" cy="2110841"/>
          </a:xfrm>
          <a:prstGeom prst="rec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2"/>
          <p:cNvSpPr txBox="1"/>
          <p:nvPr/>
        </p:nvSpPr>
        <p:spPr>
          <a:xfrm>
            <a:off x="580525" y="821899"/>
            <a:ext cx="14120213" cy="829201"/>
          </a:xfrm>
          <a:prstGeom prst="rect">
            <a:avLst/>
          </a:prstGeom>
        </p:spPr>
        <p:txBody>
          <a:bodyPr wrap="square" lIns="0" tIns="0" rIns="0" bIns="0" rtlCol="0" anchor="t">
            <a:spAutoFit/>
          </a:bodyPr>
          <a:lstStyle/>
          <a:p>
            <a:pPr>
              <a:lnSpc>
                <a:spcPct val="115000"/>
              </a:lnSpc>
              <a:spcAft>
                <a:spcPts val="1000"/>
              </a:spcAft>
            </a:pPr>
            <a:r>
              <a:rPr lang="de-DE" sz="5000" spc="250" dirty="0">
                <a:solidFill>
                  <a:srgbClr val="000000"/>
                </a:solidFill>
                <a:latin typeface="Open Sans" panose="020B0606030504020204" pitchFamily="34" charset="0"/>
                <a:ea typeface="Open Sans" panose="020B0606030504020204" pitchFamily="34" charset="0"/>
                <a:cs typeface="Open Sans" panose="020B0606030504020204" pitchFamily="34" charset="0"/>
              </a:rPr>
              <a:t>HINWEIS</a:t>
            </a:r>
            <a:r>
              <a:rPr lang="de-DE" sz="5000" b="1" dirty="0">
                <a:effectLst/>
                <a:latin typeface="Open Sans" panose="020B0606030504020204" pitchFamily="34" charset="0"/>
                <a:ea typeface="Open Sans" panose="020B0606030504020204" pitchFamily="34" charset="0"/>
                <a:cs typeface="Open Sans" panose="020B0606030504020204" pitchFamily="34" charset="0"/>
              </a:rPr>
              <a:t> </a:t>
            </a:r>
            <a:r>
              <a:rPr lang="de-DE" sz="5000" spc="250" dirty="0">
                <a:solidFill>
                  <a:srgbClr val="000000"/>
                </a:solidFill>
                <a:latin typeface="Open Sans" panose="020B0606030504020204" pitchFamily="34" charset="0"/>
                <a:ea typeface="Open Sans" panose="020B0606030504020204" pitchFamily="34" charset="0"/>
                <a:cs typeface="Open Sans" panose="020B0606030504020204" pitchFamily="34" charset="0"/>
              </a:rPr>
              <a:t>IN EINEM BILD ODER POSTER</a:t>
            </a:r>
          </a:p>
        </p:txBody>
      </p:sp>
      <p:sp>
        <p:nvSpPr>
          <p:cNvPr id="3" name="TextBox 3"/>
          <p:cNvSpPr txBox="1"/>
          <p:nvPr/>
        </p:nvSpPr>
        <p:spPr>
          <a:xfrm>
            <a:off x="717507" y="6441776"/>
            <a:ext cx="6731648" cy="3624903"/>
          </a:xfrm>
          <a:prstGeom prst="rect">
            <a:avLst/>
          </a:prstGeom>
        </p:spPr>
        <p:txBody>
          <a:bodyPr wrap="square" lIns="0" tIns="0" rIns="0" bIns="0" rtlCol="0" anchor="t">
            <a:spAutoFit/>
          </a:bodyPr>
          <a:lstStyle/>
          <a:p>
            <a:pPr>
              <a:lnSpc>
                <a:spcPct val="150000"/>
              </a:lnSpc>
            </a:pPr>
            <a:r>
              <a:rPr lang="en-US" sz="2000" b="1"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Beispiele</a:t>
            </a:r>
            <a:r>
              <a:rPr lang="en-US" sz="2000"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 </a:t>
            </a:r>
          </a:p>
          <a:p>
            <a:pPr marL="342900" lvl="0" indent="-342900">
              <a:lnSpc>
                <a:spcPct val="115000"/>
              </a:lnSpc>
              <a:buFont typeface="+mj-lt"/>
              <a:buAutoNum type="arabicPeriod"/>
            </a:pPr>
            <a:r>
              <a:rPr lang="de-DE" sz="2000" dirty="0">
                <a:effectLst/>
                <a:latin typeface="Open Sans" panose="020B0606030504020204" pitchFamily="34" charset="0"/>
                <a:ea typeface="Open Sans" panose="020B0606030504020204" pitchFamily="34" charset="0"/>
                <a:cs typeface="Open Sans" panose="020B0606030504020204" pitchFamily="34" charset="0"/>
              </a:rPr>
              <a:t>Offensichtliche Zahlen: Verstecke eine Zahl (z. B. „42“) in einer Ecke eines Posters, die zur Lösung eines Schlosses führt.</a:t>
            </a:r>
          </a:p>
          <a:p>
            <a:pPr marL="342900" lvl="0" indent="-342900">
              <a:lnSpc>
                <a:spcPct val="115000"/>
              </a:lnSpc>
              <a:buFont typeface="+mj-lt"/>
              <a:buAutoNum type="arabicPeriod"/>
            </a:pPr>
            <a:r>
              <a:rPr lang="de-DE" sz="2000" dirty="0">
                <a:effectLst/>
                <a:latin typeface="Open Sans" panose="020B0606030504020204" pitchFamily="34" charset="0"/>
                <a:ea typeface="Open Sans" panose="020B0606030504020204" pitchFamily="34" charset="0"/>
                <a:cs typeface="Open Sans" panose="020B0606030504020204" pitchFamily="34" charset="0"/>
              </a:rPr>
              <a:t>Symbole: Füge ein Symbol hinzu (z. B. ein markierter Baum auf einem Landschaftsbild), das auf ein Versteck im Raum hinweist.</a:t>
            </a:r>
          </a:p>
          <a:p>
            <a:pPr marL="342900" lvl="0" indent="-342900">
              <a:lnSpc>
                <a:spcPct val="115000"/>
              </a:lnSpc>
              <a:spcAft>
                <a:spcPts val="1000"/>
              </a:spcAft>
              <a:buFont typeface="+mj-lt"/>
              <a:buAutoNum type="arabicPeriod"/>
            </a:pPr>
            <a:r>
              <a:rPr lang="de-DE" sz="2000" dirty="0">
                <a:effectLst/>
                <a:latin typeface="Open Sans" panose="020B0606030504020204" pitchFamily="34" charset="0"/>
                <a:ea typeface="Open Sans" panose="020B0606030504020204" pitchFamily="34" charset="0"/>
                <a:cs typeface="Open Sans" panose="020B0606030504020204" pitchFamily="34" charset="0"/>
              </a:rPr>
              <a:t>UV-Botschaft: Schreibe mit einem UV-Stift einen Hinweis auf das Bild (z. </a:t>
            </a:r>
            <a:r>
              <a:rPr lang="de-DE" sz="2000" dirty="0" err="1">
                <a:effectLst/>
                <a:latin typeface="Open Sans" panose="020B0606030504020204" pitchFamily="34" charset="0"/>
                <a:ea typeface="Open Sans" panose="020B0606030504020204" pitchFamily="34" charset="0"/>
                <a:cs typeface="Open Sans" panose="020B0606030504020204" pitchFamily="34" charset="0"/>
              </a:rPr>
              <a:t>B.„Schlüssel</a:t>
            </a:r>
            <a:r>
              <a:rPr lang="de-DE" sz="2000" dirty="0">
                <a:effectLst/>
                <a:latin typeface="Open Sans" panose="020B0606030504020204" pitchFamily="34" charset="0"/>
                <a:ea typeface="Open Sans" panose="020B0606030504020204" pitchFamily="34" charset="0"/>
                <a:cs typeface="Open Sans" panose="020B0606030504020204" pitchFamily="34" charset="0"/>
              </a:rPr>
              <a:t> hinter der Lampe“).</a:t>
            </a:r>
          </a:p>
        </p:txBody>
      </p:sp>
      <p:sp>
        <p:nvSpPr>
          <p:cNvPr id="4" name="TextBox 4"/>
          <p:cNvSpPr txBox="1"/>
          <p:nvPr/>
        </p:nvSpPr>
        <p:spPr>
          <a:xfrm>
            <a:off x="16275543" y="280879"/>
            <a:ext cx="1967514" cy="502920"/>
          </a:xfrm>
          <a:prstGeom prst="rect">
            <a:avLst/>
          </a:prstGeom>
        </p:spPr>
        <p:txBody>
          <a:bodyPr lIns="0" tIns="0" rIns="0" bIns="0" rtlCol="0" anchor="t">
            <a:spAutoFit/>
          </a:bodyPr>
          <a:lstStyle/>
          <a:p>
            <a:pPr algn="l">
              <a:lnSpc>
                <a:spcPts val="3960"/>
              </a:lnSpc>
            </a:pPr>
            <a:r>
              <a:rPr lang="en-US" sz="3600" spc="179">
                <a:solidFill>
                  <a:srgbClr val="000000"/>
                </a:solidFill>
                <a:latin typeface="Open Sans"/>
                <a:ea typeface="Open Sans"/>
                <a:cs typeface="Open Sans"/>
                <a:sym typeface="Open Sans"/>
              </a:rPr>
              <a:t>LEICHT</a:t>
            </a:r>
          </a:p>
        </p:txBody>
      </p:sp>
      <p:sp>
        <p:nvSpPr>
          <p:cNvPr id="5" name="TextBox 5"/>
          <p:cNvSpPr txBox="1"/>
          <p:nvPr/>
        </p:nvSpPr>
        <p:spPr>
          <a:xfrm>
            <a:off x="8538238" y="2589148"/>
            <a:ext cx="9032255" cy="1335815"/>
          </a:xfrm>
          <a:custGeom>
            <a:avLst/>
            <a:gdLst>
              <a:gd name="connsiteX0" fmla="*/ 0 w 9032255"/>
              <a:gd name="connsiteY0" fmla="*/ 0 h 1335815"/>
              <a:gd name="connsiteX1" fmla="*/ 9032255 w 9032255"/>
              <a:gd name="connsiteY1" fmla="*/ 0 h 1335815"/>
              <a:gd name="connsiteX2" fmla="*/ 9032255 w 9032255"/>
              <a:gd name="connsiteY2" fmla="*/ 1335815 h 1335815"/>
              <a:gd name="connsiteX3" fmla="*/ 0 w 9032255"/>
              <a:gd name="connsiteY3" fmla="*/ 1335815 h 1335815"/>
              <a:gd name="connsiteX4" fmla="*/ 0 w 9032255"/>
              <a:gd name="connsiteY4" fmla="*/ 0 h 13358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32255" h="1335815" extrusionOk="0">
                <a:moveTo>
                  <a:pt x="0" y="0"/>
                </a:moveTo>
                <a:cubicBezTo>
                  <a:pt x="1232115" y="118645"/>
                  <a:pt x="5707988" y="116012"/>
                  <a:pt x="9032255" y="0"/>
                </a:cubicBezTo>
                <a:cubicBezTo>
                  <a:pt x="9046708" y="181032"/>
                  <a:pt x="9126246" y="912721"/>
                  <a:pt x="9032255" y="1335815"/>
                </a:cubicBezTo>
                <a:cubicBezTo>
                  <a:pt x="5044536" y="1470415"/>
                  <a:pt x="2071624" y="1178619"/>
                  <a:pt x="0" y="1335815"/>
                </a:cubicBezTo>
                <a:cubicBezTo>
                  <a:pt x="-10065" y="721555"/>
                  <a:pt x="80162" y="234772"/>
                  <a:pt x="0" y="0"/>
                </a:cubicBezTo>
                <a:close/>
              </a:path>
            </a:pathLst>
          </a:custGeom>
          <a:noFill/>
          <a:ln w="53975">
            <a:solidFill>
              <a:srgbClr val="FFC000"/>
            </a:solidFill>
            <a:extLst>
              <a:ext uri="{C807C97D-BFC1-408E-A445-0C87EB9F89A2}">
                <ask:lineSketchStyleProps xmlns:ask="http://schemas.microsoft.com/office/drawing/2018/sketchyshapes" sd="1219033472">
                  <a:prstGeom prst="rect">
                    <a:avLst/>
                  </a:prstGeom>
                  <ask:type>
                    <ask:lineSketchCurved/>
                  </ask:type>
                </ask:lineSketchStyleProps>
              </a:ext>
            </a:extLst>
          </a:ln>
        </p:spPr>
        <p:txBody>
          <a:bodyPr wrap="square" lIns="0" tIns="0" rIns="0" bIns="0" rtlCol="0" anchor="t">
            <a:spAutoFit/>
          </a:bodyPr>
          <a:lstStyle/>
          <a:p>
            <a:pPr algn="just">
              <a:lnSpc>
                <a:spcPct val="150000"/>
              </a:lnSpc>
              <a:spcBef>
                <a:spcPct val="0"/>
              </a:spcBef>
            </a:pPr>
            <a:r>
              <a:rPr lang="en-US" sz="2000" b="1"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Beschreibung</a:t>
            </a:r>
            <a:r>
              <a:rPr lang="en-US" sz="2000"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a:t>
            </a:r>
            <a:r>
              <a:rPr lang="en-US" sz="20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 </a:t>
            </a:r>
            <a:r>
              <a:rPr lang="de-DE" sz="2000" dirty="0">
                <a:effectLst/>
                <a:latin typeface="Open Sans" panose="020B0606030504020204" pitchFamily="34" charset="0"/>
                <a:ea typeface="Open Sans" panose="020B0606030504020204" pitchFamily="34" charset="0"/>
                <a:cs typeface="Open Sans" panose="020B0606030504020204" pitchFamily="34" charset="0"/>
              </a:rPr>
              <a:t>Ein Hinweis wird in einem Bild versteckt, den die Spieler entdecken müssen. Das Bild kann reale Hinweise enthalten (z. B. Pfeile) oder subtile Details, die nur bei genauer Betrachtung sichtbar sind.</a:t>
            </a:r>
            <a:endParaRPr lang="en-US" sz="2000" dirty="0">
              <a:latin typeface="Open Sans" panose="020B0606030504020204" pitchFamily="34" charset="0"/>
              <a:ea typeface="Open Sans" panose="020B0606030504020204" pitchFamily="34" charset="0"/>
              <a:cs typeface="Open Sans" panose="020B0606030504020204" pitchFamily="34" charset="0"/>
              <a:sym typeface="Open Sans"/>
            </a:endParaRPr>
          </a:p>
        </p:txBody>
      </p:sp>
      <p:sp>
        <p:nvSpPr>
          <p:cNvPr id="6" name="Freeform 6"/>
          <p:cNvSpPr/>
          <p:nvPr/>
        </p:nvSpPr>
        <p:spPr>
          <a:xfrm>
            <a:off x="580525" y="2360933"/>
            <a:ext cx="6856721" cy="3961534"/>
          </a:xfrm>
          <a:custGeom>
            <a:avLst/>
            <a:gdLst/>
            <a:ahLst/>
            <a:cxnLst/>
            <a:rect l="l" t="t" r="r" b="b"/>
            <a:pathLst>
              <a:path w="6856721" h="4636857">
                <a:moveTo>
                  <a:pt x="0" y="0"/>
                </a:moveTo>
                <a:lnTo>
                  <a:pt x="6856720" y="0"/>
                </a:lnTo>
                <a:lnTo>
                  <a:pt x="6856720" y="4636858"/>
                </a:lnTo>
                <a:lnTo>
                  <a:pt x="0" y="463685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7" name="TextBox 7"/>
          <p:cNvSpPr txBox="1"/>
          <p:nvPr/>
        </p:nvSpPr>
        <p:spPr>
          <a:xfrm>
            <a:off x="902132" y="2616527"/>
            <a:ext cx="6059839" cy="3961534"/>
          </a:xfrm>
          <a:prstGeom prst="rect">
            <a:avLst/>
          </a:prstGeom>
        </p:spPr>
        <p:txBody>
          <a:bodyPr wrap="square" lIns="0" tIns="0" rIns="0" bIns="0" rtlCol="0" anchor="t">
            <a:spAutoFit/>
          </a:bodyPr>
          <a:lstStyle/>
          <a:p>
            <a:pPr marL="647700" lvl="1" indent="-323850" algn="l">
              <a:lnSpc>
                <a:spcPts val="4500"/>
              </a:lnSpc>
              <a:buFont typeface="Arial"/>
              <a:buChar char="•"/>
            </a:pPr>
            <a:r>
              <a:rPr lang="en-US" sz="2000" b="1"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Bearbeitungszeit</a:t>
            </a:r>
            <a:r>
              <a:rPr lang="en-US" sz="2000"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a:t>
            </a:r>
            <a:r>
              <a:rPr lang="en-US" sz="20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 5-10 </a:t>
            </a:r>
            <a:r>
              <a:rPr lang="en-US" sz="2000"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Minuten</a:t>
            </a:r>
            <a:endParaRPr lang="en-US" sz="20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endParaRPr>
          </a:p>
          <a:p>
            <a:pPr marL="666750" lvl="1" indent="-342900" algn="l">
              <a:lnSpc>
                <a:spcPts val="4500"/>
              </a:lnSpc>
              <a:buFont typeface="Arial" panose="020B0604020202020204" pitchFamily="34" charset="0"/>
              <a:buChar char="•"/>
            </a:pPr>
            <a:r>
              <a:rPr lang="en-US" sz="2000" b="1" dirty="0" err="1">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Objekte</a:t>
            </a:r>
            <a:r>
              <a:rPr lang="en-US" sz="2000"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Bold"/>
              </a:rPr>
              <a:t>:</a:t>
            </a:r>
            <a:r>
              <a:rPr lang="en-US" sz="20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 </a:t>
            </a:r>
            <a:r>
              <a:rPr lang="de-DE" sz="2000" dirty="0">
                <a:effectLst/>
                <a:latin typeface="Open Sans" panose="020B0606030504020204" pitchFamily="34" charset="0"/>
                <a:ea typeface="Open Sans" panose="020B0606030504020204" pitchFamily="34" charset="0"/>
                <a:cs typeface="Open Sans" panose="020B0606030504020204" pitchFamily="34" charset="0"/>
              </a:rPr>
              <a:t>Ein Poster, Bild oder Fotografie, kleiner Marker (z. B. Zahlen, Symbole, Pfeile, UV-Markierung) </a:t>
            </a:r>
          </a:p>
          <a:p>
            <a:pPr marL="666750" lvl="1" indent="-342900" algn="l">
              <a:lnSpc>
                <a:spcPts val="4500"/>
              </a:lnSpc>
              <a:buFont typeface="Arial" panose="020B0604020202020204" pitchFamily="34" charset="0"/>
              <a:buChar char="•"/>
            </a:pPr>
            <a:r>
              <a:rPr lang="en-US" sz="2000"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Open Sans"/>
              </a:rPr>
              <a:t>Zi</a:t>
            </a:r>
            <a:r>
              <a:rPr lang="de-DE" sz="2000" b="1" dirty="0" err="1">
                <a:solidFill>
                  <a:srgbClr val="000000"/>
                </a:solidFill>
                <a:latin typeface="Open Sans" panose="020B0606030504020204" pitchFamily="34" charset="0"/>
                <a:ea typeface="Open Sans" panose="020B0606030504020204" pitchFamily="34" charset="0"/>
                <a:cs typeface="Open Sans" panose="020B0606030504020204" pitchFamily="34" charset="0"/>
              </a:rPr>
              <a:t>elgruppe</a:t>
            </a:r>
            <a:r>
              <a:rPr lang="de-DE" sz="2000" dirty="0">
                <a:solidFill>
                  <a:srgbClr val="000000"/>
                </a:solidFill>
                <a:latin typeface="Open Sans" panose="020B0606030504020204" pitchFamily="34" charset="0"/>
                <a:ea typeface="Open Sans" panose="020B0606030504020204" pitchFamily="34" charset="0"/>
                <a:cs typeface="Open Sans" panose="020B0606030504020204" pitchFamily="34" charset="0"/>
              </a:rPr>
              <a:t>: Anfänger, Familien</a:t>
            </a:r>
          </a:p>
          <a:p>
            <a:pPr marL="666750" lvl="1" indent="-342900">
              <a:lnSpc>
                <a:spcPts val="4500"/>
              </a:lnSpc>
              <a:buFont typeface="Arial" panose="020B0604020202020204" pitchFamily="34" charset="0"/>
              <a:buChar char="•"/>
            </a:pPr>
            <a:r>
              <a:rPr lang="de-DE" sz="2000" b="1" dirty="0">
                <a:solidFill>
                  <a:srgbClr val="000000"/>
                </a:solidFill>
                <a:latin typeface="Open Sans" panose="020B0606030504020204" pitchFamily="34" charset="0"/>
                <a:ea typeface="Open Sans" panose="020B0606030504020204" pitchFamily="34" charset="0"/>
                <a:cs typeface="Open Sans" panose="020B0606030504020204" pitchFamily="34" charset="0"/>
              </a:rPr>
              <a:t>Rätseltyp: </a:t>
            </a:r>
            <a:r>
              <a:rPr lang="de-DE" sz="2000" dirty="0">
                <a:solidFill>
                  <a:srgbClr val="000000"/>
                </a:solidFill>
                <a:latin typeface="Open Sans" panose="020B0606030504020204" pitchFamily="34" charset="0"/>
                <a:ea typeface="Open Sans" panose="020B0606030504020204" pitchFamily="34" charset="0"/>
                <a:cs typeface="Open Sans" panose="020B0606030504020204" pitchFamily="34" charset="0"/>
              </a:rPr>
              <a:t>Bildrätsel</a:t>
            </a:r>
          </a:p>
          <a:p>
            <a:pPr marL="666750" lvl="1" indent="-342900" algn="l">
              <a:lnSpc>
                <a:spcPts val="4500"/>
              </a:lnSpc>
              <a:buFont typeface="Arial" panose="020B0604020202020204" pitchFamily="34" charset="0"/>
              <a:buChar char="•"/>
            </a:pPr>
            <a:endParaRPr lang="de-DE" sz="2000" dirty="0">
              <a:solidFill>
                <a:srgbClr val="000000"/>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10" name="Gruppieren 9">
            <a:extLst>
              <a:ext uri="{FF2B5EF4-FFF2-40B4-BE49-F238E27FC236}">
                <a16:creationId xmlns:a16="http://schemas.microsoft.com/office/drawing/2014/main" id="{28CF22E4-A1E9-41DE-9A85-163C3C0F902B}"/>
              </a:ext>
            </a:extLst>
          </p:cNvPr>
          <p:cNvGrpSpPr/>
          <p:nvPr/>
        </p:nvGrpSpPr>
        <p:grpSpPr>
          <a:xfrm>
            <a:off x="16275543" y="951909"/>
            <a:ext cx="1609413" cy="985938"/>
            <a:chOff x="6901543" y="5152159"/>
            <a:chExt cx="4484916" cy="2747493"/>
          </a:xfrm>
        </p:grpSpPr>
        <p:pic>
          <p:nvPicPr>
            <p:cNvPr id="12" name="Picture 5">
              <a:extLst>
                <a:ext uri="{FF2B5EF4-FFF2-40B4-BE49-F238E27FC236}">
                  <a16:creationId xmlns:a16="http://schemas.microsoft.com/office/drawing/2014/main" id="{C88F931E-F72B-4890-B3A5-5A8F4751307F}"/>
                </a:ext>
              </a:extLst>
            </p:cNvPr>
            <p:cNvPicPr>
              <a:picLocks noChangeAspect="1"/>
            </p:cNvPicPr>
            <p:nvPr/>
          </p:nvPicPr>
          <p:blipFill>
            <a:blip r:embed="rId4"/>
            <a:stretch>
              <a:fillRect/>
            </a:stretch>
          </p:blipFill>
          <p:spPr>
            <a:xfrm>
              <a:off x="7767204" y="5152159"/>
              <a:ext cx="2743200" cy="2747493"/>
            </a:xfrm>
            <a:prstGeom prst="rect">
              <a:avLst/>
            </a:prstGeom>
          </p:spPr>
        </p:pic>
        <p:pic>
          <p:nvPicPr>
            <p:cNvPr id="13" name="Picture 1">
              <a:extLst>
                <a:ext uri="{FF2B5EF4-FFF2-40B4-BE49-F238E27FC236}">
                  <a16:creationId xmlns:a16="http://schemas.microsoft.com/office/drawing/2014/main" id="{A9E15455-BFAA-498C-9631-DF51EEB52D90}"/>
                </a:ext>
              </a:extLst>
            </p:cNvPr>
            <p:cNvPicPr>
              <a:picLocks noChangeAspect="1"/>
            </p:cNvPicPr>
            <p:nvPr/>
          </p:nvPicPr>
          <p:blipFill>
            <a:blip r:embed="rId5"/>
            <a:stretch>
              <a:fillRect/>
            </a:stretch>
          </p:blipFill>
          <p:spPr>
            <a:xfrm>
              <a:off x="10510157" y="7549242"/>
              <a:ext cx="876302" cy="332016"/>
            </a:xfrm>
            <a:prstGeom prst="rect">
              <a:avLst/>
            </a:prstGeom>
          </p:spPr>
        </p:pic>
        <p:pic>
          <p:nvPicPr>
            <p:cNvPr id="14" name="Picture 6">
              <a:extLst>
                <a:ext uri="{FF2B5EF4-FFF2-40B4-BE49-F238E27FC236}">
                  <a16:creationId xmlns:a16="http://schemas.microsoft.com/office/drawing/2014/main" id="{3247A446-DED6-4DB5-A5FE-6B31BBAEA74D}"/>
                </a:ext>
              </a:extLst>
            </p:cNvPr>
            <p:cNvPicPr>
              <a:picLocks noChangeAspect="1"/>
            </p:cNvPicPr>
            <p:nvPr/>
          </p:nvPicPr>
          <p:blipFill>
            <a:blip r:embed="rId5"/>
            <a:stretch>
              <a:fillRect/>
            </a:stretch>
          </p:blipFill>
          <p:spPr>
            <a:xfrm>
              <a:off x="6901543" y="5589813"/>
              <a:ext cx="876302" cy="332016"/>
            </a:xfrm>
            <a:prstGeom prst="rect">
              <a:avLst/>
            </a:prstGeom>
          </p:spPr>
        </p:pic>
      </p:grpSp>
      <p:sp>
        <p:nvSpPr>
          <p:cNvPr id="15" name="TextBox 3">
            <a:extLst>
              <a:ext uri="{FF2B5EF4-FFF2-40B4-BE49-F238E27FC236}">
                <a16:creationId xmlns:a16="http://schemas.microsoft.com/office/drawing/2014/main" id="{64A7E49C-2E16-4CA9-A0DD-E94268A0809A}"/>
              </a:ext>
            </a:extLst>
          </p:cNvPr>
          <p:cNvSpPr txBox="1"/>
          <p:nvPr/>
        </p:nvSpPr>
        <p:spPr>
          <a:xfrm>
            <a:off x="8538237" y="4292355"/>
            <a:ext cx="9032256" cy="2575705"/>
          </a:xfrm>
          <a:prstGeom prst="rect">
            <a:avLst/>
          </a:prstGeom>
        </p:spPr>
        <p:txBody>
          <a:bodyPr wrap="square" lIns="0" tIns="0" rIns="0" bIns="0" rtlCol="0" anchor="t">
            <a:spAutoFit/>
          </a:bodyPr>
          <a:lstStyle/>
          <a:p>
            <a:pPr>
              <a:lnSpc>
                <a:spcPct val="115000"/>
              </a:lnSpc>
              <a:spcAft>
                <a:spcPts val="1000"/>
              </a:spcAft>
            </a:pPr>
            <a:r>
              <a:rPr lang="de-DE" sz="2000" b="1" dirty="0">
                <a:effectLst/>
                <a:latin typeface="Open Sans" panose="020B0606030504020204" pitchFamily="34" charset="0"/>
                <a:ea typeface="Open Sans" panose="020B0606030504020204" pitchFamily="34" charset="0"/>
                <a:cs typeface="Open Sans" panose="020B0606030504020204" pitchFamily="34" charset="0"/>
              </a:rPr>
              <a:t>Variationen &amp; Schwierigkeit erhöhen/reduzieren:</a:t>
            </a:r>
            <a:endParaRPr lang="de-DE" sz="2000" dirty="0">
              <a:effectLst/>
              <a:latin typeface="Open Sans" panose="020B0606030504020204" pitchFamily="34" charset="0"/>
              <a:ea typeface="Open Sans" panose="020B0606030504020204" pitchFamily="34" charset="0"/>
              <a:cs typeface="Open Sans" panose="020B0606030504020204" pitchFamily="34" charset="0"/>
            </a:endParaRPr>
          </a:p>
          <a:p>
            <a:pPr marL="342900" lvl="0" indent="-342900">
              <a:lnSpc>
                <a:spcPct val="115000"/>
              </a:lnSpc>
              <a:buFont typeface="Symbol" panose="05050102010706020507" pitchFamily="18" charset="2"/>
              <a:buChar char=""/>
            </a:pPr>
            <a:r>
              <a:rPr lang="de-DE" sz="2000" b="1" dirty="0">
                <a:effectLst/>
                <a:latin typeface="Open Sans" panose="020B0606030504020204" pitchFamily="34" charset="0"/>
                <a:ea typeface="Open Sans" panose="020B0606030504020204" pitchFamily="34" charset="0"/>
                <a:cs typeface="Open Sans" panose="020B0606030504020204" pitchFamily="34" charset="0"/>
              </a:rPr>
              <a:t>Leichter</a:t>
            </a:r>
            <a:r>
              <a:rPr lang="de-DE" sz="2000" dirty="0">
                <a:effectLst/>
                <a:latin typeface="Open Sans" panose="020B0606030504020204" pitchFamily="34" charset="0"/>
                <a:ea typeface="Open Sans" panose="020B0606030504020204" pitchFamily="34" charset="0"/>
                <a:cs typeface="Open Sans" panose="020B0606030504020204" pitchFamily="34" charset="0"/>
              </a:rPr>
              <a:t>: Den Hinweis mit auffälligeren Markierungen versehen oder die Zahl gut sichtbar einfügen.</a:t>
            </a:r>
          </a:p>
          <a:p>
            <a:pPr marL="342900" lvl="0" indent="-342900">
              <a:lnSpc>
                <a:spcPct val="115000"/>
              </a:lnSpc>
              <a:buFont typeface="Symbol" panose="05050102010706020507" pitchFamily="18" charset="2"/>
              <a:buChar char=""/>
            </a:pPr>
            <a:r>
              <a:rPr lang="de-DE" sz="2000" b="1" dirty="0">
                <a:effectLst/>
                <a:latin typeface="Open Sans" panose="020B0606030504020204" pitchFamily="34" charset="0"/>
                <a:ea typeface="Open Sans" panose="020B0606030504020204" pitchFamily="34" charset="0"/>
                <a:cs typeface="Open Sans" panose="020B0606030504020204" pitchFamily="34" charset="0"/>
              </a:rPr>
              <a:t>Schwieriger</a:t>
            </a:r>
            <a:r>
              <a:rPr lang="de-DE" sz="2000" dirty="0">
                <a:effectLst/>
                <a:latin typeface="Open Sans" panose="020B0606030504020204" pitchFamily="34" charset="0"/>
                <a:ea typeface="Open Sans" panose="020B0606030504020204" pitchFamily="34" charset="0"/>
                <a:cs typeface="Open Sans" panose="020B0606030504020204" pitchFamily="34" charset="0"/>
              </a:rPr>
              <a:t>: Die Hinweise subtiler integrieren (z. B. in einen Bildhintergrund einarbeiten oder nur mit UV-Licht sichtbar machen).</a:t>
            </a:r>
          </a:p>
          <a:p>
            <a:pPr marL="342900" lvl="0" indent="-342900">
              <a:lnSpc>
                <a:spcPct val="115000"/>
              </a:lnSpc>
              <a:spcAft>
                <a:spcPts val="1000"/>
              </a:spcAft>
              <a:buFont typeface="Symbol" panose="05050102010706020507" pitchFamily="18" charset="2"/>
              <a:buChar char=""/>
            </a:pPr>
            <a:r>
              <a:rPr lang="de-DE" sz="2000" b="1" dirty="0">
                <a:effectLst/>
                <a:latin typeface="Open Sans" panose="020B0606030504020204" pitchFamily="34" charset="0"/>
                <a:ea typeface="Open Sans" panose="020B0606030504020204" pitchFamily="34" charset="0"/>
                <a:cs typeface="Open Sans" panose="020B0606030504020204" pitchFamily="34" charset="0"/>
              </a:rPr>
              <a:t>Alternative Variante</a:t>
            </a:r>
            <a:r>
              <a:rPr lang="de-DE" sz="2000" dirty="0">
                <a:effectLst/>
                <a:latin typeface="Open Sans" panose="020B0606030504020204" pitchFamily="34" charset="0"/>
                <a:ea typeface="Open Sans" panose="020B0606030504020204" pitchFamily="34" charset="0"/>
                <a:cs typeface="Open Sans" panose="020B0606030504020204" pitchFamily="34" charset="0"/>
              </a:rPr>
              <a:t>: Die Spieler müssen das Bild erst zusammensetzen (Puzzle), bevor der Hinweis erkennbar ist.</a:t>
            </a:r>
          </a:p>
        </p:txBody>
      </p:sp>
      <p:sp>
        <p:nvSpPr>
          <p:cNvPr id="16" name="TextBox 3">
            <a:extLst>
              <a:ext uri="{FF2B5EF4-FFF2-40B4-BE49-F238E27FC236}">
                <a16:creationId xmlns:a16="http://schemas.microsoft.com/office/drawing/2014/main" id="{B2FFD33F-8524-4A7F-A657-8353D7CF87E6}"/>
              </a:ext>
            </a:extLst>
          </p:cNvPr>
          <p:cNvSpPr txBox="1"/>
          <p:nvPr/>
        </p:nvSpPr>
        <p:spPr>
          <a:xfrm>
            <a:off x="8538237" y="7235452"/>
            <a:ext cx="9032256" cy="2583592"/>
          </a:xfrm>
          <a:prstGeom prst="rect">
            <a:avLst/>
          </a:prstGeom>
        </p:spPr>
        <p:txBody>
          <a:bodyPr wrap="square" lIns="0" tIns="0" rIns="0" bIns="0" rtlCol="0" anchor="t">
            <a:spAutoFit/>
          </a:bodyPr>
          <a:lstStyle/>
          <a:p>
            <a:pPr>
              <a:lnSpc>
                <a:spcPct val="115000"/>
              </a:lnSpc>
              <a:spcAft>
                <a:spcPts val="1000"/>
              </a:spcAft>
            </a:pPr>
            <a:r>
              <a:rPr lang="de-DE" sz="2000" b="1" dirty="0">
                <a:effectLst/>
                <a:latin typeface="Open Sans" panose="020B0606030504020204" pitchFamily="34" charset="0"/>
                <a:ea typeface="Open Sans" panose="020B0606030504020204" pitchFamily="34" charset="0"/>
                <a:cs typeface="Open Sans" panose="020B0606030504020204" pitchFamily="34" charset="0"/>
              </a:rPr>
              <a:t>Notfall-Tipps für Spielleiter:</a:t>
            </a:r>
            <a:endParaRPr lang="de-DE" sz="2000" dirty="0">
              <a:effectLst/>
              <a:latin typeface="Open Sans" panose="020B0606030504020204" pitchFamily="34" charset="0"/>
              <a:ea typeface="Open Sans" panose="020B0606030504020204" pitchFamily="34" charset="0"/>
              <a:cs typeface="Open Sans" panose="020B0606030504020204" pitchFamily="34" charset="0"/>
            </a:endParaRPr>
          </a:p>
          <a:p>
            <a:pPr marL="342900" lvl="0" indent="-342900">
              <a:lnSpc>
                <a:spcPct val="115000"/>
              </a:lnSpc>
              <a:buFont typeface="Symbol" panose="05050102010706020507" pitchFamily="18" charset="2"/>
              <a:buChar char=""/>
            </a:pPr>
            <a:r>
              <a:rPr lang="de-DE" sz="2000" dirty="0">
                <a:effectLst/>
                <a:latin typeface="Open Sans" panose="020B0606030504020204" pitchFamily="34" charset="0"/>
                <a:ea typeface="Open Sans" panose="020B0606030504020204" pitchFamily="34" charset="0"/>
                <a:cs typeface="Open Sans" panose="020B0606030504020204" pitchFamily="34" charset="0"/>
              </a:rPr>
              <a:t>Falls das Team nicht weiterkommt, kann ein sanfter Hinweis gegeben werden, z. B. „Schaut euch die Bilder genau an – vielleicht hat eins eine versteckte Botschaft?“.</a:t>
            </a:r>
          </a:p>
          <a:p>
            <a:pPr marL="342900" lvl="0" indent="-342900">
              <a:lnSpc>
                <a:spcPct val="115000"/>
              </a:lnSpc>
              <a:spcAft>
                <a:spcPts val="1000"/>
              </a:spcAft>
              <a:buFont typeface="Symbol" panose="05050102010706020507" pitchFamily="18" charset="2"/>
              <a:buChar char=""/>
            </a:pPr>
            <a:r>
              <a:rPr lang="de-DE" sz="2000" dirty="0">
                <a:effectLst/>
                <a:latin typeface="Open Sans" panose="020B0606030504020204" pitchFamily="34" charset="0"/>
                <a:ea typeface="Open Sans" panose="020B0606030504020204" pitchFamily="34" charset="0"/>
                <a:cs typeface="Open Sans" panose="020B0606030504020204" pitchFamily="34" charset="0"/>
              </a:rPr>
              <a:t>Falls Spieler übersehen, wo der Hinweis ist, kann man auf einen bestimmten Bereich des Bildes zeigen, ohne direkt auf die Lösung hinzuweisen.</a:t>
            </a:r>
          </a:p>
        </p:txBody>
      </p:sp>
    </p:spTree>
    <p:extLst>
      <p:ext uri="{BB962C8B-B14F-4D97-AF65-F5344CB8AC3E}">
        <p14:creationId xmlns:p14="http://schemas.microsoft.com/office/powerpoint/2010/main" val="27098492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C000"/>
        </a:solidFill>
        <a:effectLst/>
      </p:bgPr>
    </p:bg>
    <p:spTree>
      <p:nvGrpSpPr>
        <p:cNvPr id="1" name=""/>
        <p:cNvGrpSpPr/>
        <p:nvPr/>
      </p:nvGrpSpPr>
      <p:grpSpPr>
        <a:xfrm>
          <a:off x="0" y="0"/>
          <a:ext cx="0" cy="0"/>
          <a:chOff x="0" y="0"/>
          <a:chExt cx="0" cy="0"/>
        </a:xfrm>
      </p:grpSpPr>
      <p:sp>
        <p:nvSpPr>
          <p:cNvPr id="2" name="TextBox 2"/>
          <p:cNvSpPr txBox="1"/>
          <p:nvPr/>
        </p:nvSpPr>
        <p:spPr>
          <a:xfrm>
            <a:off x="6687843" y="3618815"/>
            <a:ext cx="5812648" cy="1060451"/>
          </a:xfrm>
          <a:prstGeom prst="rect">
            <a:avLst/>
          </a:prstGeom>
        </p:spPr>
        <p:txBody>
          <a:bodyPr lIns="0" tIns="0" rIns="0" bIns="0" rtlCol="0" anchor="t">
            <a:spAutoFit/>
          </a:bodyPr>
          <a:lstStyle/>
          <a:p>
            <a:pPr algn="l">
              <a:lnSpc>
                <a:spcPts val="8000"/>
              </a:lnSpc>
            </a:pPr>
            <a:r>
              <a:rPr lang="en-US" sz="8000" dirty="0">
                <a:solidFill>
                  <a:srgbClr val="000000"/>
                </a:solidFill>
                <a:latin typeface="Open Sans"/>
                <a:ea typeface="Open Sans"/>
                <a:cs typeface="Open Sans"/>
                <a:sym typeface="Open Sans"/>
              </a:rPr>
              <a:t>BILDRÄTSEL </a:t>
            </a:r>
          </a:p>
        </p:txBody>
      </p:sp>
      <p:sp>
        <p:nvSpPr>
          <p:cNvPr id="3" name="TextBox 3"/>
          <p:cNvSpPr txBox="1"/>
          <p:nvPr/>
        </p:nvSpPr>
        <p:spPr>
          <a:xfrm>
            <a:off x="16275543" y="280879"/>
            <a:ext cx="1967514" cy="502920"/>
          </a:xfrm>
          <a:prstGeom prst="rect">
            <a:avLst/>
          </a:prstGeom>
        </p:spPr>
        <p:txBody>
          <a:bodyPr lIns="0" tIns="0" rIns="0" bIns="0" rtlCol="0" anchor="t">
            <a:spAutoFit/>
          </a:bodyPr>
          <a:lstStyle/>
          <a:p>
            <a:pPr algn="l">
              <a:lnSpc>
                <a:spcPts val="3960"/>
              </a:lnSpc>
            </a:pPr>
            <a:r>
              <a:rPr lang="en-US" sz="3600" spc="179">
                <a:solidFill>
                  <a:srgbClr val="000000"/>
                </a:solidFill>
                <a:latin typeface="Open Sans"/>
                <a:ea typeface="Open Sans"/>
                <a:cs typeface="Open Sans"/>
                <a:sym typeface="Open Sans"/>
              </a:rPr>
              <a:t>LEICHT</a:t>
            </a:r>
          </a:p>
        </p:txBody>
      </p:sp>
      <p:grpSp>
        <p:nvGrpSpPr>
          <p:cNvPr id="5" name="Gruppieren 4">
            <a:extLst>
              <a:ext uri="{FF2B5EF4-FFF2-40B4-BE49-F238E27FC236}">
                <a16:creationId xmlns:a16="http://schemas.microsoft.com/office/drawing/2014/main" id="{CED0FCDC-C1F0-4D38-9CB2-70BFBE58E6D7}"/>
              </a:ext>
            </a:extLst>
          </p:cNvPr>
          <p:cNvGrpSpPr/>
          <p:nvPr/>
        </p:nvGrpSpPr>
        <p:grpSpPr>
          <a:xfrm>
            <a:off x="7604928" y="5092488"/>
            <a:ext cx="3592955" cy="2201071"/>
            <a:chOff x="6901543" y="5152159"/>
            <a:chExt cx="4484916" cy="2747493"/>
          </a:xfrm>
        </p:grpSpPr>
        <p:pic>
          <p:nvPicPr>
            <p:cNvPr id="6" name="Picture 5">
              <a:extLst>
                <a:ext uri="{FF2B5EF4-FFF2-40B4-BE49-F238E27FC236}">
                  <a16:creationId xmlns:a16="http://schemas.microsoft.com/office/drawing/2014/main" id="{B18A09E2-54FD-4753-A4E1-9DFDB71B9CC1}"/>
                </a:ext>
              </a:extLst>
            </p:cNvPr>
            <p:cNvPicPr>
              <a:picLocks noChangeAspect="1"/>
            </p:cNvPicPr>
            <p:nvPr/>
          </p:nvPicPr>
          <p:blipFill>
            <a:blip r:embed="rId2"/>
            <a:stretch>
              <a:fillRect/>
            </a:stretch>
          </p:blipFill>
          <p:spPr>
            <a:xfrm>
              <a:off x="7767204" y="5152159"/>
              <a:ext cx="2743200" cy="2747493"/>
            </a:xfrm>
            <a:prstGeom prst="rect">
              <a:avLst/>
            </a:prstGeom>
          </p:spPr>
        </p:pic>
        <p:pic>
          <p:nvPicPr>
            <p:cNvPr id="7" name="Picture 1">
              <a:extLst>
                <a:ext uri="{FF2B5EF4-FFF2-40B4-BE49-F238E27FC236}">
                  <a16:creationId xmlns:a16="http://schemas.microsoft.com/office/drawing/2014/main" id="{2CADC8C9-937F-4BC6-8FC0-245C5747F1EA}"/>
                </a:ext>
              </a:extLst>
            </p:cNvPr>
            <p:cNvPicPr>
              <a:picLocks noChangeAspect="1"/>
            </p:cNvPicPr>
            <p:nvPr/>
          </p:nvPicPr>
          <p:blipFill>
            <a:blip r:embed="rId3"/>
            <a:stretch>
              <a:fillRect/>
            </a:stretch>
          </p:blipFill>
          <p:spPr>
            <a:xfrm>
              <a:off x="10510157" y="7549242"/>
              <a:ext cx="876302" cy="332016"/>
            </a:xfrm>
            <a:prstGeom prst="rect">
              <a:avLst/>
            </a:prstGeom>
          </p:spPr>
        </p:pic>
        <p:pic>
          <p:nvPicPr>
            <p:cNvPr id="8" name="Picture 6">
              <a:extLst>
                <a:ext uri="{FF2B5EF4-FFF2-40B4-BE49-F238E27FC236}">
                  <a16:creationId xmlns:a16="http://schemas.microsoft.com/office/drawing/2014/main" id="{BB3ED0E2-379F-438E-9D0B-1A741F9846AC}"/>
                </a:ext>
              </a:extLst>
            </p:cNvPr>
            <p:cNvPicPr>
              <a:picLocks noChangeAspect="1"/>
            </p:cNvPicPr>
            <p:nvPr/>
          </p:nvPicPr>
          <p:blipFill>
            <a:blip r:embed="rId3"/>
            <a:stretch>
              <a:fillRect/>
            </a:stretch>
          </p:blipFill>
          <p:spPr>
            <a:xfrm>
              <a:off x="6901543" y="5589813"/>
              <a:ext cx="876302" cy="332016"/>
            </a:xfrm>
            <a:prstGeom prst="rect">
              <a:avLst/>
            </a:prstGeom>
          </p:spPr>
        </p:pic>
      </p:grpSp>
    </p:spTree>
    <p:extLst>
      <p:ext uri="{BB962C8B-B14F-4D97-AF65-F5344CB8AC3E}">
        <p14:creationId xmlns:p14="http://schemas.microsoft.com/office/powerpoint/2010/main" val="175457165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5317</Words>
  <Application>Microsoft Office PowerPoint</Application>
  <PresentationFormat>Custom</PresentationFormat>
  <Paragraphs>452</Paragraphs>
  <Slides>44</Slides>
  <Notes>1</Notes>
  <HiddenSlides>0</HiddenSlides>
  <MMClips>0</MMClips>
  <ScaleCrop>false</ScaleCrop>
  <HeadingPairs>
    <vt:vector size="4" baseType="variant">
      <vt:variant>
        <vt:lpstr>Theme</vt:lpstr>
      </vt:variant>
      <vt:variant>
        <vt:i4>1</vt:i4>
      </vt:variant>
      <vt:variant>
        <vt:lpstr>Slide Titles</vt:lpstr>
      </vt:variant>
      <vt:variant>
        <vt:i4>44</vt:i4>
      </vt:variant>
    </vt:vector>
  </HeadingPairs>
  <TitlesOfParts>
    <vt:vector size="45"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cape</dc:title>
  <dc:creator>Paß, Stefanie</dc:creator>
  <cp:lastModifiedBy>Schindler, Clara</cp:lastModifiedBy>
  <cp:revision>90</cp:revision>
  <dcterms:created xsi:type="dcterms:W3CDTF">2006-08-16T00:00:00Z</dcterms:created>
  <dcterms:modified xsi:type="dcterms:W3CDTF">2025-10-21T13:19:36Z</dcterms:modified>
  <dc:identifier>DAGcKu7mepI</dc:identifier>
</cp:coreProperties>
</file>