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1018" r:id="rId6"/>
    <p:sldId id="1019" r:id="rId7"/>
    <p:sldId id="1039" r:id="rId8"/>
    <p:sldId id="1041" r:id="rId9"/>
    <p:sldId id="1020" r:id="rId10"/>
    <p:sldId id="1035" r:id="rId11"/>
    <p:sldId id="1040" r:id="rId12"/>
    <p:sldId id="1036" r:id="rId13"/>
    <p:sldId id="1038" r:id="rId14"/>
    <p:sldId id="1021" r:id="rId15"/>
    <p:sldId id="1037" r:id="rId16"/>
    <p:sldId id="269" r:id="rId17"/>
  </p:sldIdLst>
  <p:sldSz cx="12198350" cy="6858000"/>
  <p:notesSz cx="9872663" cy="6742113"/>
  <p:custDataLst>
    <p:tags r:id="rId20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4" userDrawn="1">
          <p15:clr>
            <a:srgbClr val="A4A3A4"/>
          </p15:clr>
        </p15:guide>
        <p15:guide id="2" pos="311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8ABB"/>
    <a:srgbClr val="676EDC"/>
    <a:srgbClr val="34A3A9"/>
    <a:srgbClr val="7A81FF"/>
    <a:srgbClr val="B02079"/>
    <a:srgbClr val="2C712D"/>
    <a:srgbClr val="AAAD00"/>
    <a:srgbClr val="F46E32"/>
    <a:srgbClr val="BE1908"/>
    <a:srgbClr val="0011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4AD754-B940-2C99-AAEE-8E87D7BF9B3A}" v="63" dt="2025-09-26T08:32:13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/>
    <p:restoredTop sz="94643"/>
  </p:normalViewPr>
  <p:slideViewPr>
    <p:cSldViewPr snapToGrid="0">
      <p:cViewPr varScale="1">
        <p:scale>
          <a:sx n="105" d="100"/>
          <a:sy n="105" d="100"/>
        </p:scale>
        <p:origin x="504" y="184"/>
      </p:cViewPr>
      <p:guideLst>
        <p:guide orient="horz" pos="2160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24"/>
        <p:guide pos="311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, C.J.E. (Céline)" userId="e704bc3d-858f-407d-a22f-8b89b1799737" providerId="ADAL" clId="{952FDE18-4F49-56A6-8C22-F66C681B648C}"/>
    <pc:docChg chg="modSld">
      <pc:chgData name="Richard, C.J.E. (Céline)" userId="e704bc3d-858f-407d-a22f-8b89b1799737" providerId="ADAL" clId="{952FDE18-4F49-56A6-8C22-F66C681B648C}" dt="2025-09-16T09:24:22.136" v="12" actId="729"/>
      <pc:docMkLst>
        <pc:docMk/>
      </pc:docMkLst>
      <pc:sldChg chg="modSp mod">
        <pc:chgData name="Richard, C.J.E. (Céline)" userId="e704bc3d-858f-407d-a22f-8b89b1799737" providerId="ADAL" clId="{952FDE18-4F49-56A6-8C22-F66C681B648C}" dt="2025-09-16T09:23:22.058" v="11" actId="20577"/>
        <pc:sldMkLst>
          <pc:docMk/>
          <pc:sldMk cId="2977814846" sldId="256"/>
        </pc:sldMkLst>
        <pc:spChg chg="mod">
          <ac:chgData name="Richard, C.J.E. (Céline)" userId="e704bc3d-858f-407d-a22f-8b89b1799737" providerId="ADAL" clId="{952FDE18-4F49-56A6-8C22-F66C681B648C}" dt="2025-09-16T09:23:22.058" v="11" actId="20577"/>
          <ac:spMkLst>
            <pc:docMk/>
            <pc:sldMk cId="2977814846" sldId="256"/>
            <ac:spMk id="3" creationId="{7B4D49CE-57EC-9E92-EEA5-AD84868E18F8}"/>
          </ac:spMkLst>
        </pc:spChg>
      </pc:sldChg>
      <pc:sldChg chg="mod modShow">
        <pc:chgData name="Richard, C.J.E. (Céline)" userId="e704bc3d-858f-407d-a22f-8b89b1799737" providerId="ADAL" clId="{952FDE18-4F49-56A6-8C22-F66C681B648C}" dt="2025-09-16T09:24:22.136" v="12" actId="729"/>
        <pc:sldMkLst>
          <pc:docMk/>
          <pc:sldMk cId="856196703" sldId="1039"/>
        </pc:sldMkLst>
      </pc:sldChg>
    </pc:docChg>
  </pc:docChgLst>
  <pc:docChgLst>
    <pc:chgData name="Admiraal, F. (Femmy)" userId="8f2095c1-94c1-4d92-8bbe-0b80e50b1291" providerId="ADAL" clId="{63752EA8-2D5D-5D3B-BD37-19EA7E19A48E}"/>
    <pc:docChg chg="modSld">
      <pc:chgData name="Admiraal, F. (Femmy)" userId="8f2095c1-94c1-4d92-8bbe-0b80e50b1291" providerId="ADAL" clId="{63752EA8-2D5D-5D3B-BD37-19EA7E19A48E}" dt="2025-09-12T09:49:57.596" v="118" actId="20577"/>
      <pc:docMkLst>
        <pc:docMk/>
      </pc:docMkLst>
      <pc:sldChg chg="modSp mod">
        <pc:chgData name="Admiraal, F. (Femmy)" userId="8f2095c1-94c1-4d92-8bbe-0b80e50b1291" providerId="ADAL" clId="{63752EA8-2D5D-5D3B-BD37-19EA7E19A48E}" dt="2025-09-12T09:49:21.675" v="101" actId="13926"/>
        <pc:sldMkLst>
          <pc:docMk/>
          <pc:sldMk cId="3667248039" sldId="1018"/>
        </pc:sldMkLst>
        <pc:spChg chg="mod">
          <ac:chgData name="Admiraal, F. (Femmy)" userId="8f2095c1-94c1-4d92-8bbe-0b80e50b1291" providerId="ADAL" clId="{63752EA8-2D5D-5D3B-BD37-19EA7E19A48E}" dt="2025-09-12T09:49:21.675" v="101" actId="13926"/>
          <ac:spMkLst>
            <pc:docMk/>
            <pc:sldMk cId="3667248039" sldId="1018"/>
            <ac:spMk id="8" creationId="{8D75F375-8D55-E089-8F3E-BD4EA1D02E77}"/>
          </ac:spMkLst>
        </pc:spChg>
      </pc:sldChg>
      <pc:sldChg chg="modSp mod">
        <pc:chgData name="Admiraal, F. (Femmy)" userId="8f2095c1-94c1-4d92-8bbe-0b80e50b1291" providerId="ADAL" clId="{63752EA8-2D5D-5D3B-BD37-19EA7E19A48E}" dt="2025-09-12T09:49:47.708" v="107" actId="20577"/>
        <pc:sldMkLst>
          <pc:docMk/>
          <pc:sldMk cId="2660012015" sldId="1041"/>
        </pc:sldMkLst>
        <pc:spChg chg="mod">
          <ac:chgData name="Admiraal, F. (Femmy)" userId="8f2095c1-94c1-4d92-8bbe-0b80e50b1291" providerId="ADAL" clId="{63752EA8-2D5D-5D3B-BD37-19EA7E19A48E}" dt="2025-09-12T09:49:47.708" v="107" actId="20577"/>
          <ac:spMkLst>
            <pc:docMk/>
            <pc:sldMk cId="2660012015" sldId="1041"/>
            <ac:spMk id="7" creationId="{88DC2506-0F5B-A354-AA0D-04EFF002BE30}"/>
          </ac:spMkLst>
        </pc:spChg>
      </pc:sldChg>
      <pc:sldChg chg="modSp mod">
        <pc:chgData name="Admiraal, F. (Femmy)" userId="8f2095c1-94c1-4d92-8bbe-0b80e50b1291" providerId="ADAL" clId="{63752EA8-2D5D-5D3B-BD37-19EA7E19A48E}" dt="2025-09-12T09:49:57.596" v="118" actId="20577"/>
        <pc:sldMkLst>
          <pc:docMk/>
          <pc:sldMk cId="767822451" sldId="1042"/>
        </pc:sldMkLst>
        <pc:spChg chg="mod">
          <ac:chgData name="Admiraal, F. (Femmy)" userId="8f2095c1-94c1-4d92-8bbe-0b80e50b1291" providerId="ADAL" clId="{63752EA8-2D5D-5D3B-BD37-19EA7E19A48E}" dt="2025-09-12T09:49:57.596" v="118" actId="20577"/>
          <ac:spMkLst>
            <pc:docMk/>
            <pc:sldMk cId="767822451" sldId="1042"/>
            <ac:spMk id="7" creationId="{0C7DAE36-C5AF-A7E0-099E-8482BBE5ACB7}"/>
          </ac:spMkLst>
        </pc:spChg>
      </pc:sldChg>
    </pc:docChg>
  </pc:docChgLst>
  <pc:docChgLst>
    <pc:chgData name="Richard, C.J.E. (Céline)" userId="S::richardcje@vuw.leidenuniv.nl::e704bc3d-858f-407d-a22f-8b89b1799737" providerId="AD" clId="Web-{724AD754-B940-2C99-AAEE-8E87D7BF9B3A}"/>
    <pc:docChg chg="delSld modSld">
      <pc:chgData name="Richard, C.J.E. (Céline)" userId="S::richardcje@vuw.leidenuniv.nl::e704bc3d-858f-407d-a22f-8b89b1799737" providerId="AD" clId="Web-{724AD754-B940-2C99-AAEE-8E87D7BF9B3A}" dt="2025-09-26T08:32:13.829" v="50"/>
      <pc:docMkLst>
        <pc:docMk/>
      </pc:docMkLst>
      <pc:sldChg chg="addSp delSp modSp">
        <pc:chgData name="Richard, C.J.E. (Céline)" userId="S::richardcje@vuw.leidenuniv.nl::e704bc3d-858f-407d-a22f-8b89b1799737" providerId="AD" clId="Web-{724AD754-B940-2C99-AAEE-8E87D7BF9B3A}" dt="2025-09-26T08:32:09.142" v="48" actId="1076"/>
        <pc:sldMkLst>
          <pc:docMk/>
          <pc:sldMk cId="2660012015" sldId="1041"/>
        </pc:sldMkLst>
        <pc:spChg chg="add del mod">
          <ac:chgData name="Richard, C.J.E. (Céline)" userId="S::richardcje@vuw.leidenuniv.nl::e704bc3d-858f-407d-a22f-8b89b1799737" providerId="AD" clId="Web-{724AD754-B940-2C99-AAEE-8E87D7BF9B3A}" dt="2025-09-26T08:32:00.079" v="43"/>
          <ac:spMkLst>
            <pc:docMk/>
            <pc:sldMk cId="2660012015" sldId="1041"/>
            <ac:spMk id="4" creationId="{CC25FE31-602B-E322-487B-0E31E8AE676A}"/>
          </ac:spMkLst>
        </pc:spChg>
        <pc:spChg chg="add mod">
          <ac:chgData name="Richard, C.J.E. (Céline)" userId="S::richardcje@vuw.leidenuniv.nl::e704bc3d-858f-407d-a22f-8b89b1799737" providerId="AD" clId="Web-{724AD754-B940-2C99-AAEE-8E87D7BF9B3A}" dt="2025-09-26T08:32:09.142" v="48" actId="1076"/>
          <ac:spMkLst>
            <pc:docMk/>
            <pc:sldMk cId="2660012015" sldId="1041"/>
            <ac:spMk id="5" creationId="{76CAD9EA-F667-48CD-0D89-29ED089CE010}"/>
          </ac:spMkLst>
        </pc:spChg>
        <pc:spChg chg="del mod">
          <ac:chgData name="Richard, C.J.E. (Céline)" userId="S::richardcje@vuw.leidenuniv.nl::e704bc3d-858f-407d-a22f-8b89b1799737" providerId="AD" clId="Web-{724AD754-B940-2C99-AAEE-8E87D7BF9B3A}" dt="2025-09-26T08:31:34.110" v="29"/>
          <ac:spMkLst>
            <pc:docMk/>
            <pc:sldMk cId="2660012015" sldId="1041"/>
            <ac:spMk id="7" creationId="{88DC2506-0F5B-A354-AA0D-04EFF002BE30}"/>
          </ac:spMkLst>
        </pc:spChg>
      </pc:sldChg>
      <pc:sldChg chg="modSp del">
        <pc:chgData name="Richard, C.J.E. (Céline)" userId="S::richardcje@vuw.leidenuniv.nl::e704bc3d-858f-407d-a22f-8b89b1799737" providerId="AD" clId="Web-{724AD754-B940-2C99-AAEE-8E87D7BF9B3A}" dt="2025-09-26T08:32:13.829" v="50"/>
        <pc:sldMkLst>
          <pc:docMk/>
          <pc:sldMk cId="767822451" sldId="1042"/>
        </pc:sldMkLst>
        <pc:spChg chg="mod">
          <ac:chgData name="Richard, C.J.E. (Céline)" userId="S::richardcje@vuw.leidenuniv.nl::e704bc3d-858f-407d-a22f-8b89b1799737" providerId="AD" clId="Web-{724AD754-B940-2C99-AAEE-8E87D7BF9B3A}" dt="2025-09-26T08:30:20.140" v="13" actId="20577"/>
          <ac:spMkLst>
            <pc:docMk/>
            <pc:sldMk cId="767822451" sldId="1042"/>
            <ac:spMk id="7" creationId="{0C7DAE36-C5AF-A7E0-099E-8482BBE5ACB7}"/>
          </ac:spMkLst>
        </pc:spChg>
      </pc:sldChg>
      <pc:sldChg chg="del">
        <pc:chgData name="Richard, C.J.E. (Céline)" userId="S::richardcje@vuw.leidenuniv.nl::e704bc3d-858f-407d-a22f-8b89b1799737" providerId="AD" clId="Web-{724AD754-B940-2C99-AAEE-8E87D7BF9B3A}" dt="2025-09-26T08:32:11.688" v="49"/>
        <pc:sldMkLst>
          <pc:docMk/>
          <pc:sldMk cId="3904755922" sldId="104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2224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68446-54CF-4267-A5BD-FA01909E96A2}" type="datetimeFigureOut">
              <a:rPr lang="nl-NL" smtClean="0"/>
              <a:t>26-9-2025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2224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345F5-224F-42F7-8104-3FF77BEE4CD0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0830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5592224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98784-F1F2-4D71-B346-94F94D5EBAA2}" type="datetimeFigureOut">
              <a:rPr lang="nl-NL" smtClean="0"/>
              <a:t>26-9-2025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6413"/>
            <a:ext cx="4494213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987267" y="3202504"/>
            <a:ext cx="7898130" cy="30339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5592224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ECD43-08E5-4945-BC4F-4857758E978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515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53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CBE03-1617-C31A-9282-701498DE7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C9F744-A47C-5DE6-3A37-CD6E820D9F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157B24-FE81-58D0-23C7-4B5025A2B4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5D5758-5B3E-9831-544D-0CFCF6338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4526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BF397-E1E5-D1B1-4499-A2F1AFCAE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154F70-DC52-3758-A026-A1A5FC3B3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59213A-C1EF-98F6-DA6A-FBF8CF23B8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11CD2A-8D04-4C7C-EA9D-8CACD45B4A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0819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B1FEE-5C43-0532-D068-45500A627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203C98-854D-9FB1-0551-FE1E6C69FD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A51C0F-98B3-44C3-F5D5-B263D2372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FFD13-3D77-C44B-5C61-12E167A8D1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0083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FED95-C9E2-B265-951C-39CEAEF65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ED16B9-7CA3-1907-B8EC-569F531F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98BD59-A250-C4E1-E78F-7BEC5CD12D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CR moderates 2 talks and discussion</a:t>
            </a:r>
          </a:p>
          <a:p>
            <a:r>
              <a:rPr lang="en-US">
                <a:ea typeface="Calibri"/>
                <a:cs typeface="Calibri"/>
              </a:rPr>
              <a:t>FA: Presentation </a:t>
            </a:r>
            <a:r>
              <a:rPr lang="en-US" err="1">
                <a:ea typeface="Calibri"/>
                <a:cs typeface="Calibri"/>
              </a:rPr>
              <a:t>foccacia</a:t>
            </a:r>
            <a:r>
              <a:rPr lang="en-US">
                <a:ea typeface="Calibri"/>
                <a:cs typeface="Calibri"/>
              </a:rPr>
              <a:t> and fold</a:t>
            </a:r>
          </a:p>
          <a:p>
            <a:r>
              <a:rPr lang="en-US">
                <a:ea typeface="Calibri"/>
                <a:cs typeface="Calibri"/>
              </a:rPr>
              <a:t>CR stretch and poke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C203B-2BC8-34BD-1820-F30CD87A49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6917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68F4C-ABBF-F9AE-F0B1-26B11491D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EE1D68-3259-FABD-5300-46510BD74E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1C3547-A41F-AA7A-D969-8E97C57AD8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CF293-C1D2-4F32-55D4-F4C8FC0D7A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3338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B6F7A-5FB2-2AF6-7F00-C67E1B294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D46C87-DECE-9659-C0F8-3337962D3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E672D1-24D6-13B8-98AB-42782D5AD1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D5165-A4EB-1C44-85BE-88F0607A5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2162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33F1F-21E4-F5BD-2C36-E97F6470A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F2E5E7-C8D7-0432-0BE4-0A6D50A279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7C009C-783B-E126-ED58-C730C6D051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FA55B5-3621-3D30-655D-5CE303406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0988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67B55-34B0-7399-791E-959CAA132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8196EA-2E71-9EDF-4C08-CCA13B0F9D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3BBFBC-A9A3-FE60-76E3-F50ADC5E12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85F039-DAC2-7078-7D70-AEB2112909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0175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E3B84-48A9-29B7-84C8-51C2CAEB6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045290-970A-FFCA-DFC6-2A92A5043C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50CD9A-E3E2-74B3-9A99-E3F0B06B40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Femmy: introduction + Fold</a:t>
            </a:r>
          </a:p>
          <a:p>
            <a:r>
              <a:rPr lang="en-US">
                <a:ea typeface="Calibri"/>
                <a:cs typeface="Calibri"/>
              </a:rPr>
              <a:t>Céline: Stretch + Poke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8CB84-8257-6EB8-9239-39F20A62D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8740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F449E-B2E7-3009-0ED5-C37EB1D14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B90367-8653-BD34-2631-196364631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5B7277-FCA1-0C43-23E4-4C2A2ECCCE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8DE451-D545-B956-A81B-85ABBEBABC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8764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4B32C-537B-807C-200E-B17E55F20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BB9FC8-EDE6-D1F2-096F-70039A03A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E74F81-2CE8-8767-D61C-75BACBACC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3BD68-3C10-01B8-9C2C-FCBA24EF7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092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5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-1"/>
            <a:ext cx="12198349" cy="4521941"/>
          </a:xfrm>
          <a:solidFill>
            <a:srgbClr val="8592BC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1"/>
            <a:ext cx="12198350" cy="3719335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0663" y="1052736"/>
            <a:ext cx="10225136" cy="1656184"/>
          </a:xfrm>
        </p:spPr>
        <p:txBody>
          <a:bodyPr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presentation</a:t>
            </a:r>
          </a:p>
        </p:txBody>
      </p:sp>
      <p:sp>
        <p:nvSpPr>
          <p:cNvPr id="20" name="Tijdelijke aanduiding voor tekst 19"/>
          <p:cNvSpPr>
            <a:spLocks noGrp="1"/>
          </p:cNvSpPr>
          <p:nvPr>
            <p:ph type="body" sz="quarter" idx="14" hasCustomPrompt="1"/>
          </p:nvPr>
        </p:nvSpPr>
        <p:spPr>
          <a:xfrm>
            <a:off x="1490663" y="3934610"/>
            <a:ext cx="6918325" cy="393700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Subtitle presentation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288" y="4888655"/>
            <a:ext cx="2621665" cy="117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7467327" y="3934684"/>
            <a:ext cx="4326359" cy="39412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2400">
                <a:solidFill>
                  <a:schemeClr val="bg1"/>
                </a:solidFill>
              </a:defRPr>
            </a:lvl1pPr>
          </a:lstStyle>
          <a:p>
            <a:fld id="{928F9493-D671-4F27-99EF-9D103FC79999}" type="datetime1">
              <a:rPr lang="nl-NL" noProof="0" smtClean="0"/>
              <a:t>26-9-2025</a:t>
            </a:fld>
            <a:endParaRPr lang="en-GB" noProof="0"/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0" y="6453336"/>
            <a:ext cx="1219835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grpSp>
        <p:nvGrpSpPr>
          <p:cNvPr id="11" name="Grid" hidden="1"/>
          <p:cNvGrpSpPr/>
          <p:nvPr userDrawn="1"/>
        </p:nvGrpSpPr>
        <p:grpSpPr>
          <a:xfrm>
            <a:off x="-3" y="-1"/>
            <a:ext cx="12198354" cy="6858004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13" y="6543376"/>
            <a:ext cx="3588750" cy="2700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6099174" y="6453336"/>
            <a:ext cx="6099175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2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637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4" name="Tijdelijke aanduiding voor grafiek 3"/>
          <p:cNvSpPr>
            <a:spLocks noGrp="1"/>
          </p:cNvSpPr>
          <p:nvPr>
            <p:ph type="chart" sz="quarter" idx="13" hasCustomPrompt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 graph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2950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3" name="Tijdelijke aanduiding voor media 12"/>
          <p:cNvSpPr>
            <a:spLocks noGrp="1"/>
          </p:cNvSpPr>
          <p:nvPr>
            <p:ph type="media" sz="quarter" idx="13" hasCustomPrompt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 video</a:t>
            </a:r>
          </a:p>
        </p:txBody>
      </p:sp>
      <p:sp>
        <p:nvSpPr>
          <p:cNvPr id="1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3170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1"/>
            <a:ext cx="12198350" cy="4521939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0663" y="1052736"/>
            <a:ext cx="10225136" cy="1656184"/>
          </a:xfrm>
        </p:spPr>
        <p:txBody>
          <a:bodyPr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closure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288" y="4888655"/>
            <a:ext cx="2621665" cy="117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id" hidden="1"/>
          <p:cNvGrpSpPr/>
          <p:nvPr userDrawn="1"/>
        </p:nvGrpSpPr>
        <p:grpSpPr>
          <a:xfrm>
            <a:off x="-3" y="-1"/>
            <a:ext cx="12198354" cy="6858004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9" name="Rechthoek 18"/>
          <p:cNvSpPr/>
          <p:nvPr userDrawn="1"/>
        </p:nvSpPr>
        <p:spPr bwMode="auto">
          <a:xfrm>
            <a:off x="0" y="6453336"/>
            <a:ext cx="1219835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13" y="6543376"/>
            <a:ext cx="3588750" cy="2700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6099174" y="6453336"/>
            <a:ext cx="6099175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301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3" y="1252836"/>
            <a:ext cx="6846640" cy="4795836"/>
          </a:xfrm>
          <a:noFill/>
        </p:spPr>
        <p:txBody>
          <a:bodyPr vert="horz" wrap="none" lIns="0" tIns="0" rIns="0" bIns="0"/>
          <a:lstStyle>
            <a:lvl1pPr marL="361950" indent="-361950">
              <a:spcBef>
                <a:spcPts val="800"/>
              </a:spcBef>
              <a:spcAft>
                <a:spcPts val="800"/>
              </a:spcAft>
              <a:buClr>
                <a:schemeClr val="bg2"/>
              </a:buClr>
              <a:buFont typeface="+mj-lt"/>
              <a:buAutoNum type="arabicPeriod"/>
              <a:defRPr sz="2400">
                <a:solidFill>
                  <a:schemeClr val="bg2"/>
                </a:solidFill>
              </a:defRPr>
            </a:lvl1pPr>
            <a:lvl2pPr marL="542925" indent="-180975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 marL="361950" indent="-361950">
              <a:spcBef>
                <a:spcPts val="800"/>
              </a:spcBef>
              <a:spcAft>
                <a:spcPts val="800"/>
              </a:spcAft>
              <a:buClr>
                <a:schemeClr val="bg2"/>
              </a:buClr>
              <a:buFont typeface="+mj-lt"/>
              <a:buAutoNum type="arabicPeriod"/>
              <a:tabLst/>
              <a:defRPr sz="2400">
                <a:solidFill>
                  <a:schemeClr val="bg2"/>
                </a:solidFill>
              </a:defRPr>
            </a:lvl6pPr>
            <a:lvl7pPr marL="542925" indent="-180975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en-GB" noProof="0"/>
              <a:t>Numbering</a:t>
            </a:r>
          </a:p>
          <a:p>
            <a:pPr lvl="1"/>
            <a:r>
              <a:rPr lang="en-GB" noProof="0"/>
              <a:t>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yellow</a:t>
            </a:r>
          </a:p>
          <a:p>
            <a:pPr lvl="5"/>
            <a:r>
              <a:rPr lang="en-GB" noProof="0"/>
              <a:t>Numbering</a:t>
            </a:r>
          </a:p>
          <a:p>
            <a:pPr lvl="6"/>
            <a:r>
              <a:rPr lang="en-GB" noProof="0"/>
              <a:t>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7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7453634" y="1252538"/>
            <a:ext cx="4339905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grpSp>
        <p:nvGrpSpPr>
          <p:cNvPr id="8" name="Grid" hidden="1"/>
          <p:cNvGrpSpPr/>
          <p:nvPr userDrawn="1"/>
        </p:nvGrpSpPr>
        <p:grpSpPr>
          <a:xfrm>
            <a:off x="0" y="0"/>
            <a:ext cx="12198353" cy="6858004"/>
            <a:chOff x="-2" y="-1"/>
            <a:chExt cx="12198353" cy="6858004"/>
          </a:xfrm>
        </p:grpSpPr>
        <p:sp>
          <p:nvSpPr>
            <p:cNvPr id="9" name="Rechthoek 8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3923465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42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259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75%/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7926761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0" y="0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5003585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8533755" y="1252538"/>
            <a:ext cx="3259784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0302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5593347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200775" y="1252538"/>
            <a:ext cx="5592763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2767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5%/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3534273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611099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141267" y="1252538"/>
            <a:ext cx="7652271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231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04663" y="1252538"/>
            <a:ext cx="11388876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925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5593347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218777" cy="6858004"/>
            <a:chOff x="-2" y="-1"/>
            <a:chExt cx="12218777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 rot="10800000">
              <a:off x="5360772" y="3549589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200776" y="1252538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 hasCustomPrompt="1"/>
          </p:nvPr>
        </p:nvSpPr>
        <p:spPr>
          <a:xfrm>
            <a:off x="9098614" y="1252538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8" name="Tijdelijke aanduiding voor afbeelding 13"/>
          <p:cNvSpPr>
            <a:spLocks noGrp="1"/>
          </p:cNvSpPr>
          <p:nvPr>
            <p:ph type="pic" sz="quarter" idx="15" hasCustomPrompt="1"/>
          </p:nvPr>
        </p:nvSpPr>
        <p:spPr>
          <a:xfrm>
            <a:off x="6200776" y="3751623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9" name="Tijdelijke aanduiding voor afbeelding 13"/>
          <p:cNvSpPr>
            <a:spLocks noGrp="1"/>
          </p:cNvSpPr>
          <p:nvPr>
            <p:ph type="pic" sz="quarter" idx="16" hasCustomPrompt="1"/>
          </p:nvPr>
        </p:nvSpPr>
        <p:spPr>
          <a:xfrm>
            <a:off x="9098614" y="3751623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317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5593347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200341" y="1252538"/>
            <a:ext cx="269507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 hasCustomPrompt="1"/>
          </p:nvPr>
        </p:nvSpPr>
        <p:spPr>
          <a:xfrm>
            <a:off x="9098179" y="1252538"/>
            <a:ext cx="269507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69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04662" y="404664"/>
            <a:ext cx="11389024" cy="43204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04662" y="1252836"/>
            <a:ext cx="11389023" cy="47958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11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7" name="Rechthoek 6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8" name="Rechthoek 7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20" name="Rechthoek 19"/>
          <p:cNvSpPr/>
          <p:nvPr userDrawn="1"/>
        </p:nvSpPr>
        <p:spPr bwMode="auto">
          <a:xfrm>
            <a:off x="0" y="6453336"/>
            <a:ext cx="1219835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2" y="6543376"/>
            <a:ext cx="3588750" cy="270000"/>
          </a:xfrm>
          <a:prstGeom prst="rect">
            <a:avLst/>
          </a:prstGeom>
        </p:spPr>
      </p:pic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980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65" r:id="rId4"/>
    <p:sldLayoutId id="2147483661" r:id="rId5"/>
    <p:sldLayoutId id="2147483664" r:id="rId6"/>
    <p:sldLayoutId id="2147483666" r:id="rId7"/>
    <p:sldLayoutId id="2147483662" r:id="rId8"/>
    <p:sldLayoutId id="2147483663" r:id="rId9"/>
    <p:sldLayoutId id="2147483667" r:id="rId10"/>
    <p:sldLayoutId id="2147483668" r:id="rId11"/>
    <p:sldLayoutId id="2147483670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b="1" i="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1pPr>
      <a:lvl2pPr marL="361950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-"/>
        <a:defRPr sz="1600" kern="1200">
          <a:solidFill>
            <a:schemeClr val="bg2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80975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6pPr>
      <a:lvl7pPr marL="361950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-"/>
        <a:defRPr sz="1600" kern="1200">
          <a:solidFill>
            <a:schemeClr val="bg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bg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usualcollaborations.ewuu.nl/tools-methods/focaccia-method-integrating-research-question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unusualcollaborations.ewuu.nl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nusualcollaborations.ewuu.nl/tools-methods/focaccia-method-integrating-research-questions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hyperlink" Target="https://unusualcollaborations.ewuu.nl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ekst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0" y="1052736"/>
            <a:ext cx="12198349" cy="1656184"/>
          </a:xfrm>
        </p:spPr>
        <p:txBody>
          <a:bodyPr/>
          <a:lstStyle/>
          <a:p>
            <a:pPr algn="ctr"/>
            <a:r>
              <a:rPr lang="en-GB" sz="3200"/>
              <a:t>FAIR data quality: </a:t>
            </a:r>
            <a:br>
              <a:rPr lang="en-GB" sz="3200"/>
            </a:br>
            <a:r>
              <a:rPr lang="en-GB" sz="3200"/>
              <a:t>the need for standard operating procedures in an institutional repository</a:t>
            </a:r>
            <a:endParaRPr lang="en-US" sz="320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4"/>
          </p:nvPr>
        </p:nvSpPr>
        <p:spPr>
          <a:xfrm>
            <a:off x="482552" y="3934610"/>
            <a:ext cx="11233247" cy="39370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en-US" sz="2400"/>
              <a:t>Céline Richard | faculty  research data manager, FSW</a:t>
            </a:r>
          </a:p>
          <a:p>
            <a:pPr algn="ctr"/>
            <a:r>
              <a:rPr lang="en-US" sz="2400"/>
              <a:t>Femmy Admiraal | senior RDM expert, UBL/CDS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D49CE-57EC-9E92-EEA5-AD84868E18F8}"/>
              </a:ext>
            </a:extLst>
          </p:cNvPr>
          <p:cNvSpPr txBox="1"/>
          <p:nvPr/>
        </p:nvSpPr>
        <p:spPr>
          <a:xfrm>
            <a:off x="9738838" y="5331089"/>
            <a:ext cx="2138733" cy="365125"/>
          </a:xfrm>
          <a:prstGeom prst="rect">
            <a:avLst/>
          </a:prstGeom>
          <a:noFill/>
        </p:spPr>
        <p:txBody>
          <a:bodyPr wrap="square" lIns="108000" tIns="108000" rIns="108000" bIns="108000" rtlCol="0" anchor="t">
            <a:noAutofit/>
          </a:bodyPr>
          <a:lstStyle/>
          <a:p>
            <a:pPr algn="r"/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16 September</a:t>
            </a:r>
            <a:r>
              <a:rPr lang="en-NL" dirty="0">
                <a:solidFill>
                  <a:schemeClr val="bg2"/>
                </a:solidFill>
                <a:latin typeface="Minion Pro" panose="02040503050306020203" pitchFamily="18" charset="0"/>
              </a:rPr>
              <a:t>202</a:t>
            </a:r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5</a:t>
            </a:r>
            <a:endParaRPr lang="en-NL" dirty="0">
              <a:solidFill>
                <a:schemeClr val="bg2"/>
              </a:solidFill>
              <a:latin typeface="Minion Pro" panose="02040503050306020203" pitchFamily="18" charset="0"/>
            </a:endParaRPr>
          </a:p>
          <a:p>
            <a:endParaRPr lang="en-NL" noProof="0" dirty="0">
              <a:solidFill>
                <a:schemeClr val="bg2"/>
              </a:solidFill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4CF5A889-3DFB-73DB-F18C-2EF801AE5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9511" y="5793829"/>
            <a:ext cx="1048296" cy="3714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CD54E0-4406-C13F-0916-7791F798244C}"/>
              </a:ext>
            </a:extLst>
          </p:cNvPr>
          <p:cNvSpPr txBox="1"/>
          <p:nvPr/>
        </p:nvSpPr>
        <p:spPr>
          <a:xfrm>
            <a:off x="2488557" y="6678592"/>
            <a:ext cx="0" cy="0"/>
          </a:xfrm>
          <a:prstGeom prst="rect">
            <a:avLst/>
          </a:prstGeom>
          <a:noFill/>
        </p:spPr>
        <p:txBody>
          <a:bodyPr wrap="none" lIns="108000" tIns="108000" rIns="108000" bIns="108000" rtlCol="0">
            <a:noAutofit/>
          </a:bodyPr>
          <a:lstStyle/>
          <a:p>
            <a:endParaRPr lang="en-NL" noProof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14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0034B-1D6D-83B1-0CD7-E8C3C47B7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ADB6000E-56FA-8D70-7D2F-9053C78D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err="1">
                <a:latin typeface="Minion Pro"/>
              </a:rPr>
              <a:t>Poke</a:t>
            </a:r>
            <a:r>
              <a:rPr lang="nl-NL">
                <a:latin typeface="Minion Pro"/>
              </a:rPr>
              <a:t> (20 minutes)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FFAB4DD3-6196-900D-51E9-6A6F51AE5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61977" y="1556792"/>
            <a:ext cx="11515594" cy="4696199"/>
          </a:xfr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/>
              <a:t>Pick one version of the question you all feel excited about.</a:t>
            </a:r>
          </a:p>
          <a:p>
            <a:endParaRPr lang="en-US"/>
          </a:p>
          <a:p>
            <a:pPr lvl="0">
              <a:spcAft>
                <a:spcPts val="1200"/>
              </a:spcAft>
            </a:pPr>
            <a:r>
              <a:rPr lang="en-US"/>
              <a:t>‘Question the question’ by using the set of prompts:</a:t>
            </a:r>
          </a:p>
          <a:p>
            <a:pPr marL="1097280" lvl="1" indent="-285750"/>
            <a:r>
              <a:rPr lang="en-US" sz="1800"/>
              <a:t>What assumptions or beliefs are embedded In the way this question is constructed? (What other constructions would give space to examine these assumptions?)</a:t>
            </a:r>
            <a:endParaRPr lang="en-US" sz="1800" b="0"/>
          </a:p>
          <a:p>
            <a:pPr marL="1097280" lvl="1" indent="-285750"/>
            <a:r>
              <a:rPr lang="en-US" sz="1800"/>
              <a:t>How is this question relevant to the real life/work of the people who are involved?</a:t>
            </a:r>
            <a:endParaRPr lang="en-US" sz="1800" b="0"/>
          </a:p>
          <a:p>
            <a:pPr marL="1097280" lvl="1" indent="-285750"/>
            <a:r>
              <a:rPr lang="en-US" sz="1800"/>
              <a:t>How genuine is this question? Is this a question to which we really don’t know the answer?</a:t>
            </a:r>
            <a:endParaRPr lang="en-US" sz="1800" b="0"/>
          </a:p>
          <a:p>
            <a:pPr marL="1097280" lvl="1" indent="-285750"/>
            <a:r>
              <a:rPr lang="en-US" sz="1800"/>
              <a:t>What “work” do we want this question to do? What kind of conversation, meanings, and feelings do we imagine this question will evoke? </a:t>
            </a:r>
            <a:endParaRPr lang="en-US" sz="1800" b="0"/>
          </a:p>
          <a:p>
            <a:pPr marL="1097280" lvl="1" indent="-285750"/>
            <a:r>
              <a:rPr lang="en-US" sz="1800"/>
              <a:t>How unusual is this question? How likely it is to invite fresh thinking/feeling? </a:t>
            </a:r>
            <a:endParaRPr lang="en-US" sz="1800" b="0"/>
          </a:p>
          <a:p>
            <a:pPr marL="1097280" lvl="1" indent="-285750"/>
            <a:r>
              <a:rPr lang="en-US" sz="1800"/>
              <a:t>What kind of future are you making more real with this question? Does this question leave room for imagination, engagement, creative action, and new possibilities? How could it?</a:t>
            </a:r>
            <a:endParaRPr lang="en-US" sz="1800" b="0"/>
          </a:p>
          <a:p>
            <a:pPr lvl="0"/>
            <a:endParaRPr lang="en-US"/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3DA871D1-CD0D-E708-892E-AB3F566A4B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10</a:t>
            </a:fld>
            <a:endParaRPr lang="nl-NL"/>
          </a:p>
        </p:txBody>
      </p:sp>
      <p:pic>
        <p:nvPicPr>
          <p:cNvPr id="3" name="Picture 2" descr="A dough with holes in it&#10;&#10;AI-generated content may be incorrect.">
            <a:extLst>
              <a:ext uri="{FF2B5EF4-FFF2-40B4-BE49-F238E27FC236}">
                <a16:creationId xmlns:a16="http://schemas.microsoft.com/office/drawing/2014/main" id="{33A46D54-7CA4-9B73-A559-1F71ED89E4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31" r="320" b="41732"/>
          <a:stretch>
            <a:fillRect/>
          </a:stretch>
        </p:blipFill>
        <p:spPr>
          <a:xfrm>
            <a:off x="9455265" y="-468"/>
            <a:ext cx="2734416" cy="213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00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7B191-E306-BA8F-E75C-C9A8D8ACA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C1526E-CE40-951B-9CEB-0FFCDCCE57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EF97441-71F2-72D0-79B3-9ECD56AA1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607" y="1052736"/>
            <a:ext cx="10225136" cy="1656184"/>
          </a:xfrm>
        </p:spPr>
        <p:txBody>
          <a:bodyPr/>
          <a:lstStyle/>
          <a:p>
            <a:pPr algn="ctr"/>
            <a:r>
              <a:rPr lang="en-US" sz="3600">
                <a:latin typeface="Minion Pro"/>
              </a:rPr>
              <a:t>Wrap-up</a:t>
            </a:r>
            <a:endParaRPr lang="en-US" sz="360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E4C6B3A-330C-ACB5-B124-6D2BD91341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344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4CC0213-DAEF-851E-BB39-BC67C497E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CD6E3EA-9600-1AD2-C749-03DA9AD7F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err="1">
                <a:latin typeface="Minion Pro"/>
              </a:rPr>
              <a:t>Wrap</a:t>
            </a:r>
            <a:r>
              <a:rPr lang="nl-NL">
                <a:latin typeface="Minion Pro"/>
              </a:rPr>
              <a:t>-up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3FDA9FF7-868D-317C-45E7-1F0B030B6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61977" y="1556792"/>
            <a:ext cx="11515594" cy="4696199"/>
          </a:xfr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/>
              <a:t>Any burning questions?</a:t>
            </a:r>
          </a:p>
          <a:p>
            <a:pPr lvl="0"/>
            <a:r>
              <a:rPr lang="en-US"/>
              <a:t>Thanks to speakers and participants</a:t>
            </a:r>
          </a:p>
          <a:p>
            <a:pPr lvl="0"/>
            <a:r>
              <a:rPr lang="en-US"/>
              <a:t>Post-workshop email asking participants to write a 200 words abstract per group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FF710A7-4645-1F77-5C8A-94EFCEB85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377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686907" y="1844824"/>
            <a:ext cx="4824536" cy="648072"/>
          </a:xfrm>
        </p:spPr>
        <p:txBody>
          <a:bodyPr/>
          <a:lstStyle/>
          <a:p>
            <a:pPr algn="ctr"/>
            <a:r>
              <a:rPr lang="nl-NL" sz="3600" err="1">
                <a:latin typeface="Minion Pro" panose="02040503050306020203" pitchFamily="18" charset="0"/>
              </a:rPr>
              <a:t>Thank</a:t>
            </a:r>
            <a:r>
              <a:rPr lang="nl-NL" sz="3600">
                <a:latin typeface="Minion Pro" panose="02040503050306020203" pitchFamily="18" charset="0"/>
              </a:rPr>
              <a:t> </a:t>
            </a:r>
            <a:r>
              <a:rPr lang="nl-NL" sz="3600" err="1">
                <a:latin typeface="Minion Pro" panose="02040503050306020203" pitchFamily="18" charset="0"/>
              </a:rPr>
              <a:t>you</a:t>
            </a:r>
            <a:r>
              <a:rPr lang="nl-NL" sz="3600">
                <a:latin typeface="Minion Pro" panose="02040503050306020203" pitchFamily="18" charset="0"/>
              </a:rPr>
              <a:t>!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13</a:t>
            </a:fld>
            <a:endParaRPr lang="nl-NL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14EF37-94BF-447D-A416-C91A95488D0C}"/>
              </a:ext>
            </a:extLst>
          </p:cNvPr>
          <p:cNvSpPr txBox="1"/>
          <p:nvPr/>
        </p:nvSpPr>
        <p:spPr>
          <a:xfrm>
            <a:off x="8453335" y="4864776"/>
            <a:ext cx="3589304" cy="1207842"/>
          </a:xfrm>
          <a:prstGeom prst="rect">
            <a:avLst/>
          </a:prstGeom>
          <a:noFill/>
        </p:spPr>
        <p:txBody>
          <a:bodyPr wrap="square" lIns="108000" tIns="108000" rIns="108000" bIns="108000" rtlCol="0" anchor="t">
            <a:noAutofit/>
          </a:bodyPr>
          <a:lstStyle/>
          <a:p>
            <a:r>
              <a:rPr lang="en-NL">
                <a:solidFill>
                  <a:schemeClr val="bg2"/>
                </a:solidFill>
                <a:latin typeface="Minion Pro" panose="02040503050306020203" pitchFamily="18" charset="0"/>
              </a:rPr>
              <a:t>Centre for Digital Scholarship</a:t>
            </a:r>
          </a:p>
          <a:p>
            <a:r>
              <a:rPr lang="en-NL" err="1">
                <a:solidFill>
                  <a:schemeClr val="bg2"/>
                </a:solidFill>
                <a:latin typeface="Minion Pro" panose="02040503050306020203" pitchFamily="18" charset="0"/>
              </a:rPr>
              <a:t>Femmy</a:t>
            </a:r>
            <a:r>
              <a:rPr lang="en-NL">
                <a:solidFill>
                  <a:schemeClr val="bg2"/>
                </a:solidFill>
                <a:latin typeface="Minion Pro" panose="02040503050306020203" pitchFamily="18" charset="0"/>
              </a:rPr>
              <a:t> Admiraal</a:t>
            </a:r>
            <a:endParaRPr lang="en-NL" noProof="0">
              <a:solidFill>
                <a:schemeClr val="bg2"/>
              </a:solidFill>
              <a:latin typeface="Minion Pro" panose="02040503050306020203" pitchFamily="18" charset="0"/>
            </a:endParaRPr>
          </a:p>
          <a:p>
            <a:r>
              <a:rPr lang="en-US">
                <a:solidFill>
                  <a:schemeClr val="bg2"/>
                </a:solidFill>
                <a:latin typeface="Minion Pro" panose="02040503050306020203" pitchFamily="18" charset="0"/>
              </a:rPr>
              <a:t>0000-0002-3609-7073</a:t>
            </a:r>
            <a:endParaRPr lang="en-NL">
              <a:solidFill>
                <a:schemeClr val="bg2"/>
              </a:solidFill>
              <a:latin typeface="Minion Pro" panose="02040503050306020203" pitchFamily="18" charset="0"/>
            </a:endParaRPr>
          </a:p>
          <a:p>
            <a:r>
              <a:rPr lang="en-NL">
                <a:solidFill>
                  <a:schemeClr val="bg2"/>
                </a:solidFill>
                <a:latin typeface="Minion Pro" panose="02040503050306020203" pitchFamily="18" charset="0"/>
              </a:rPr>
              <a:t>f.admiraal@library.leidenuniv.nl</a:t>
            </a:r>
          </a:p>
          <a:p>
            <a:endParaRPr lang="en-NL" noProof="0">
              <a:solidFill>
                <a:schemeClr val="bg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381E6A-1DB7-FCBC-F790-00E10A3411D5}"/>
              </a:ext>
            </a:extLst>
          </p:cNvPr>
          <p:cNvSpPr txBox="1"/>
          <p:nvPr/>
        </p:nvSpPr>
        <p:spPr>
          <a:xfrm>
            <a:off x="3690009" y="4864776"/>
            <a:ext cx="5195671" cy="1207842"/>
          </a:xfrm>
          <a:prstGeom prst="rect">
            <a:avLst/>
          </a:prstGeom>
          <a:noFill/>
        </p:spPr>
        <p:txBody>
          <a:bodyPr wrap="square" lIns="108000" tIns="108000" rIns="108000" bIns="108000" rtlCol="0" anchor="t">
            <a:noAutofit/>
          </a:bodyPr>
          <a:lstStyle/>
          <a:p>
            <a:r>
              <a:rPr lang="nl-NL" err="1">
                <a:solidFill>
                  <a:schemeClr val="bg2"/>
                </a:solidFill>
                <a:latin typeface="Minion Pro" panose="02040503050306020203" pitchFamily="18" charset="0"/>
              </a:rPr>
              <a:t>Faculty</a:t>
            </a:r>
            <a:r>
              <a:rPr lang="nl-NL">
                <a:solidFill>
                  <a:schemeClr val="bg2"/>
                </a:solidFill>
                <a:latin typeface="Minion Pro" panose="02040503050306020203" pitchFamily="18" charset="0"/>
              </a:rPr>
              <a:t> of </a:t>
            </a:r>
            <a:r>
              <a:rPr lang="nl-NL" err="1">
                <a:solidFill>
                  <a:schemeClr val="bg2"/>
                </a:solidFill>
                <a:latin typeface="Minion Pro" panose="02040503050306020203" pitchFamily="18" charset="0"/>
              </a:rPr>
              <a:t>Social</a:t>
            </a:r>
            <a:r>
              <a:rPr lang="nl-NL">
                <a:solidFill>
                  <a:schemeClr val="bg2"/>
                </a:solidFill>
                <a:latin typeface="Minion Pro" panose="02040503050306020203" pitchFamily="18" charset="0"/>
              </a:rPr>
              <a:t> </a:t>
            </a:r>
            <a:r>
              <a:rPr lang="nl-NL" err="1">
                <a:solidFill>
                  <a:schemeClr val="bg2"/>
                </a:solidFill>
                <a:latin typeface="Minion Pro" panose="02040503050306020203" pitchFamily="18" charset="0"/>
              </a:rPr>
              <a:t>and</a:t>
            </a:r>
            <a:r>
              <a:rPr lang="nl-NL">
                <a:solidFill>
                  <a:schemeClr val="bg2"/>
                </a:solidFill>
                <a:latin typeface="Minion Pro" panose="02040503050306020203" pitchFamily="18" charset="0"/>
              </a:rPr>
              <a:t> </a:t>
            </a:r>
            <a:r>
              <a:rPr lang="nl-NL" err="1">
                <a:solidFill>
                  <a:schemeClr val="bg2"/>
                </a:solidFill>
                <a:latin typeface="Minion Pro" panose="02040503050306020203" pitchFamily="18" charset="0"/>
              </a:rPr>
              <a:t>Behavioural</a:t>
            </a:r>
            <a:r>
              <a:rPr lang="nl-NL">
                <a:solidFill>
                  <a:schemeClr val="bg2"/>
                </a:solidFill>
                <a:latin typeface="Minion Pro" panose="02040503050306020203" pitchFamily="18" charset="0"/>
              </a:rPr>
              <a:t> Sciences</a:t>
            </a:r>
            <a:endParaRPr lang="en-NL">
              <a:solidFill>
                <a:schemeClr val="bg2"/>
              </a:solidFill>
              <a:latin typeface="Minion Pro" panose="02040503050306020203" pitchFamily="18" charset="0"/>
            </a:endParaRPr>
          </a:p>
          <a:p>
            <a:r>
              <a:rPr lang="nl-NL">
                <a:solidFill>
                  <a:schemeClr val="bg2"/>
                </a:solidFill>
                <a:latin typeface="Minion Pro" panose="02040503050306020203" pitchFamily="18" charset="0"/>
              </a:rPr>
              <a:t>Céline Richard</a:t>
            </a:r>
            <a:endParaRPr lang="en-NL" noProof="0">
              <a:solidFill>
                <a:schemeClr val="bg2"/>
              </a:solidFill>
              <a:latin typeface="Minion Pro" panose="02040503050306020203" pitchFamily="18" charset="0"/>
            </a:endParaRPr>
          </a:p>
          <a:p>
            <a:r>
              <a:rPr lang="nl-NL">
                <a:solidFill>
                  <a:schemeClr val="bg2"/>
                </a:solidFill>
                <a:latin typeface="Minion Pro"/>
                <a:ea typeface="+mn-lt"/>
                <a:cs typeface="+mn-lt"/>
              </a:rPr>
              <a:t>0009-0007-2393-4964</a:t>
            </a:r>
            <a:endParaRPr lang="nl-NL">
              <a:solidFill>
                <a:schemeClr val="bg2"/>
              </a:solidFill>
              <a:latin typeface="Minion Pro"/>
            </a:endParaRPr>
          </a:p>
          <a:p>
            <a:r>
              <a:rPr lang="nl-NL" err="1">
                <a:solidFill>
                  <a:schemeClr val="bg2"/>
                </a:solidFill>
                <a:latin typeface="Minion Pro"/>
              </a:rPr>
              <a:t>c.j.e.richard@fsw</a:t>
            </a:r>
            <a:r>
              <a:rPr lang="en-NL">
                <a:solidFill>
                  <a:schemeClr val="bg2"/>
                </a:solidFill>
                <a:latin typeface="Minion Pro"/>
              </a:rPr>
              <a:t>.leidenuniv.nl</a:t>
            </a:r>
          </a:p>
          <a:p>
            <a:endParaRPr lang="en-NL" noProof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02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0609F-2A1A-E067-8991-2F5292E37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8820295-C1F8-4A81-B886-BB5ADE0C4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err="1">
                <a:latin typeface="Minion Pro"/>
              </a:rPr>
              <a:t>Outline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8D75F375-8D55-E089-8F3E-BD4EA1D02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3" y="1369886"/>
            <a:ext cx="10849582" cy="5015405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pPr lvl="3">
              <a:lnSpc>
                <a:spcPct val="120000"/>
              </a:lnSpc>
            </a:pPr>
            <a:r>
              <a:rPr lang="en-US" sz="2000" dirty="0">
                <a:latin typeface="Minion Pro" panose="02040503050306020203" pitchFamily="18" charset="0"/>
                <a:cs typeface="Arial" panose="020B0604020202020204" pitchFamily="34" charset="0"/>
              </a:rPr>
              <a:t>Morning session</a:t>
            </a:r>
          </a:p>
          <a:p>
            <a:pPr marL="180975" lvl="1" indent="0">
              <a:buNone/>
              <a:tabLst>
                <a:tab pos="1481138" algn="l"/>
              </a:tabLst>
            </a:pPr>
            <a:r>
              <a:rPr lang="en-US" dirty="0"/>
              <a:t>11.30-11.45 	Welcome and introductions</a:t>
            </a:r>
          </a:p>
          <a:p>
            <a:pPr marL="180975" lvl="1" indent="0">
              <a:buNone/>
              <a:tabLst>
                <a:tab pos="1481138" algn="l"/>
              </a:tabLst>
            </a:pPr>
            <a:r>
              <a:rPr lang="en-US" dirty="0"/>
              <a:t>11.45- 12.00 	Fontys </a:t>
            </a:r>
            <a:r>
              <a:rPr lang="en-US" dirty="0" err="1"/>
              <a:t>Hogeschool</a:t>
            </a:r>
            <a:r>
              <a:rPr lang="en-US" dirty="0"/>
              <a:t> (Sylvia </a:t>
            </a:r>
            <a:r>
              <a:rPr lang="en-US" dirty="0" err="1"/>
              <a:t>Huwaë</a:t>
            </a:r>
            <a:r>
              <a:rPr lang="en-US" dirty="0"/>
              <a:t> and Andrika Bomas)</a:t>
            </a:r>
          </a:p>
          <a:p>
            <a:pPr marL="180975" lvl="1" indent="0">
              <a:buNone/>
              <a:tabLst>
                <a:tab pos="1481138" algn="l"/>
              </a:tabLst>
            </a:pPr>
            <a:r>
              <a:rPr lang="en-US" dirty="0"/>
              <a:t>12.00-12.15 	UMC Utrecht (Gizem Sözen)</a:t>
            </a:r>
          </a:p>
          <a:p>
            <a:pPr marL="180975" lvl="1" indent="0">
              <a:buNone/>
              <a:tabLst>
                <a:tab pos="1481138" algn="l"/>
              </a:tabLst>
            </a:pPr>
            <a:r>
              <a:rPr lang="en-US" dirty="0"/>
              <a:t>12.15-12.30 	Discussion and preparations for afternoon session </a:t>
            </a:r>
            <a:endParaRPr lang="en-US" sz="180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r>
              <a:rPr lang="en-US" sz="2000" dirty="0">
                <a:latin typeface="Minion Pro"/>
                <a:cs typeface="Arial"/>
              </a:rPr>
              <a:t>Afternoon session*</a:t>
            </a: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marL="180975" lvl="6" indent="0">
              <a:lnSpc>
                <a:spcPct val="120000"/>
              </a:lnSpc>
              <a:buNone/>
              <a:tabLst>
                <a:tab pos="1481138" algn="l"/>
              </a:tabLst>
            </a:pPr>
            <a:r>
              <a:rPr lang="en-US" b="0" dirty="0"/>
              <a:t>14.45-14.50 	Getting started</a:t>
            </a:r>
          </a:p>
          <a:p>
            <a:pPr marL="180975" lvl="6" indent="0">
              <a:lnSpc>
                <a:spcPct val="120000"/>
              </a:lnSpc>
              <a:buNone/>
              <a:tabLst>
                <a:tab pos="1481138" algn="l"/>
              </a:tabLst>
            </a:pPr>
            <a:r>
              <a:rPr lang="en-US" b="0" dirty="0"/>
              <a:t>14.50-16.00 	Fold, stretch and poke</a:t>
            </a:r>
          </a:p>
          <a:p>
            <a:pPr marL="180975" lvl="6" indent="0">
              <a:lnSpc>
                <a:spcPct val="120000"/>
              </a:lnSpc>
              <a:buNone/>
              <a:tabLst>
                <a:tab pos="1481138" algn="l"/>
              </a:tabLst>
            </a:pPr>
            <a:r>
              <a:rPr lang="en-US" b="0" dirty="0"/>
              <a:t>16.00-16.15 	Wrap up and outcomes</a:t>
            </a:r>
          </a:p>
          <a:p>
            <a:pPr marL="180975" lvl="6">
              <a:lnSpc>
                <a:spcPct val="120000"/>
              </a:lnSpc>
            </a:pPr>
            <a:endParaRPr lang="en-US" dirty="0">
              <a:latin typeface="Georgia"/>
              <a:cs typeface="Arial"/>
            </a:endParaRPr>
          </a:p>
          <a:p>
            <a:pPr lvl="3">
              <a:lnSpc>
                <a:spcPct val="120000"/>
              </a:lnSpc>
            </a:pPr>
            <a:r>
              <a:rPr lang="en-US" sz="2000" b="0" dirty="0">
                <a:latin typeface="Georgia"/>
                <a:cs typeface="Arial"/>
              </a:rPr>
              <a:t>*</a:t>
            </a:r>
            <a:r>
              <a:rPr lang="en-US" sz="1200" b="0" dirty="0">
                <a:latin typeface="Georgia"/>
                <a:cs typeface="Arial"/>
              </a:rPr>
              <a:t>Inspired by the </a:t>
            </a:r>
            <a:r>
              <a:rPr lang="en-US" sz="1200" b="0" u="sng" dirty="0">
                <a:latin typeface="Georgia"/>
                <a:cs typeface="Arial"/>
                <a:hlinkClick r:id="rId3"/>
              </a:rPr>
              <a:t>Foccacia method</a:t>
            </a:r>
            <a:r>
              <a:rPr lang="en-US" sz="1200" b="0" dirty="0">
                <a:latin typeface="Georgia"/>
                <a:cs typeface="Arial"/>
              </a:rPr>
              <a:t> from the </a:t>
            </a:r>
            <a:r>
              <a:rPr lang="en-US" sz="1200" b="0" dirty="0">
                <a:solidFill>
                  <a:srgbClr val="467886"/>
                </a:solidFill>
                <a:latin typeface="Georgia"/>
                <a:cs typeface="Arial"/>
                <a:hlinkClick r:id="rId4"/>
              </a:rPr>
              <a:t>Center for Unusual Collaborations</a:t>
            </a:r>
            <a:endParaRPr lang="en-US" sz="1200" b="0" dirty="0">
              <a:latin typeface="Georgia"/>
              <a:cs typeface="Arial"/>
            </a:endParaRPr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11E2E379-275C-6293-90D3-701B530F5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7248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CC7FF-6281-3CE5-2AA0-7479D5CD2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AEB357-6A59-32B9-6AA0-3CFBEFF1B4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BE8DA3F-75A4-24EB-43B3-6E0DC08F4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607" y="1052736"/>
            <a:ext cx="10225136" cy="1656184"/>
          </a:xfrm>
        </p:spPr>
        <p:txBody>
          <a:bodyPr/>
          <a:lstStyle/>
          <a:p>
            <a:pPr algn="ctr"/>
            <a:r>
              <a:rPr lang="en-US" sz="4000">
                <a:latin typeface="Minion Pro"/>
              </a:rPr>
              <a:t>Morning session</a:t>
            </a:r>
            <a:endParaRPr lang="en-US" sz="400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EE01326E-5666-AD5C-4F5F-F04F6AB97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2281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2E835-37E1-421E-7641-842E1DBF1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CD933AA-2B40-3A22-EC3D-464CBBD4B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>
                <a:latin typeface="Minion Pro"/>
              </a:rPr>
              <a:t>Ice-</a:t>
            </a:r>
            <a:r>
              <a:rPr lang="nl-NL" err="1">
                <a:latin typeface="Minion Pro"/>
              </a:rPr>
              <a:t>breaker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BE9AEA11-F851-0378-98B6-625B8F22FC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3" y="1211735"/>
            <a:ext cx="10849582" cy="5015405"/>
          </a:xfrm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lvl="3">
              <a:lnSpc>
                <a:spcPct val="120000"/>
              </a:lnSpc>
            </a:pPr>
            <a:r>
              <a:rPr lang="en-US" sz="2000">
                <a:latin typeface="Minion Pro"/>
                <a:cs typeface="Arial"/>
              </a:rPr>
              <a:t>Do you work at …</a:t>
            </a:r>
          </a:p>
          <a:p>
            <a:pPr marL="915988" lvl="3" indent="-29368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 err="1">
                <a:latin typeface="Minion Pro" panose="02040503050306020203" pitchFamily="18" charset="0"/>
                <a:cs typeface="Arial" panose="020B0604020202020204" pitchFamily="34" charset="0"/>
              </a:rPr>
              <a:t>hogeschool</a:t>
            </a:r>
            <a:endParaRPr lang="en-US" sz="2000" b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marL="915988" lvl="3" indent="-29368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latin typeface="Minion Pro"/>
                <a:cs typeface="Arial"/>
              </a:rPr>
              <a:t>Uni</a:t>
            </a:r>
          </a:p>
          <a:p>
            <a:pPr marL="915988" lvl="3" indent="-29368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latin typeface="Minion Pro"/>
                <a:cs typeface="Arial"/>
              </a:rPr>
              <a:t>MC</a:t>
            </a:r>
            <a:endParaRPr lang="en-US" sz="1800" b="0">
              <a:latin typeface="Minion Pro"/>
              <a:cs typeface="Arial"/>
            </a:endParaRPr>
          </a:p>
          <a:p>
            <a:pPr marL="915988" lvl="3" indent="-293688">
              <a:lnSpc>
                <a:spcPct val="120000"/>
              </a:lnSpc>
              <a:buChar char="•"/>
            </a:pPr>
            <a:r>
              <a:rPr lang="en-US" sz="2000" b="0">
                <a:latin typeface="Minion Pro"/>
                <a:cs typeface="Arial"/>
              </a:rPr>
              <a:t>Other?</a:t>
            </a:r>
          </a:p>
          <a:p>
            <a:pPr lvl="3">
              <a:lnSpc>
                <a:spcPct val="120000"/>
              </a:lnSpc>
            </a:pPr>
            <a:r>
              <a:rPr lang="en-US" sz="2000">
                <a:latin typeface="Minion Pro"/>
                <a:cs typeface="Arial"/>
              </a:rPr>
              <a:t>Do you have an active role in </a:t>
            </a:r>
            <a:r>
              <a:rPr lang="en-US" sz="2000" err="1">
                <a:latin typeface="Minion Pro"/>
                <a:cs typeface="Arial"/>
              </a:rPr>
              <a:t>DataverseNL</a:t>
            </a:r>
            <a:r>
              <a:rPr lang="en-US" sz="2000">
                <a:latin typeface="Minion Pro"/>
                <a:cs typeface="Arial"/>
              </a:rPr>
              <a:t> in your institution?</a:t>
            </a:r>
          </a:p>
          <a:p>
            <a:pPr marL="915988" lvl="3" indent="-36353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latin typeface="Minion Pro" panose="02040503050306020203" pitchFamily="18" charset="0"/>
                <a:cs typeface="Arial" panose="020B0604020202020204" pitchFamily="34" charset="0"/>
              </a:rPr>
              <a:t>Yes, as a curator</a:t>
            </a:r>
          </a:p>
          <a:p>
            <a:pPr marL="915988" lvl="3" indent="-36353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latin typeface="Minion Pro" panose="02040503050306020203" pitchFamily="18" charset="0"/>
                <a:cs typeface="Arial" panose="020B0604020202020204" pitchFamily="34" charset="0"/>
              </a:rPr>
              <a:t>Yes, as an administrator</a:t>
            </a:r>
          </a:p>
          <a:p>
            <a:pPr lvl="3">
              <a:lnSpc>
                <a:spcPct val="120000"/>
              </a:lnSpc>
            </a:pPr>
            <a:r>
              <a:rPr lang="en-US" sz="2000">
                <a:latin typeface="Minion Pro"/>
                <a:cs typeface="Arial"/>
              </a:rPr>
              <a:t>Where are the curators in your institutions based? </a:t>
            </a:r>
          </a:p>
          <a:p>
            <a:pPr marL="915988" lvl="3" indent="-34131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latin typeface="Minion Pro"/>
                <a:cs typeface="Arial"/>
              </a:rPr>
              <a:t>centrally</a:t>
            </a:r>
          </a:p>
          <a:p>
            <a:pPr marL="915988" lvl="3" indent="-34131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latin typeface="Minion Pro"/>
                <a:cs typeface="Arial"/>
              </a:rPr>
              <a:t>embedded in faculties/institutes/departments?</a:t>
            </a:r>
          </a:p>
          <a:p>
            <a:pPr lvl="3">
              <a:lnSpc>
                <a:spcPct val="120000"/>
              </a:lnSpc>
            </a:pPr>
            <a:endParaRPr lang="en-US" sz="2000" b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endParaRPr lang="en-US" b="0"/>
          </a:p>
          <a:p>
            <a:pPr lvl="3">
              <a:lnSpc>
                <a:spcPct val="120000"/>
              </a:lnSpc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48226C9-8063-2475-22C8-A596A9360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6196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EBB71-CBBE-F030-87CC-678B4D6E0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5769AE58-EA78-CA9E-FA41-95CDD1D15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2" y="1513660"/>
            <a:ext cx="11472439" cy="5055632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endParaRPr lang="en-US">
              <a:cs typeface="Arial"/>
            </a:endParaRP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FA12F4B5-5F1D-056C-F56A-20ACE49788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CAD9EA-F667-48CD-0D89-29ED089CE010}"/>
              </a:ext>
            </a:extLst>
          </p:cNvPr>
          <p:cNvSpPr txBox="1"/>
          <p:nvPr/>
        </p:nvSpPr>
        <p:spPr>
          <a:xfrm>
            <a:off x="845178" y="1516908"/>
            <a:ext cx="7984028" cy="3295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nl-NL" sz="4000" dirty="0">
                <a:solidFill>
                  <a:schemeClr val="bg2"/>
                </a:solidFill>
                <a:latin typeface="Minion Pro"/>
              </a:rPr>
              <a:t>Presentation of </a:t>
            </a:r>
            <a:r>
              <a:rPr lang="nl-NL" sz="4000" err="1">
                <a:solidFill>
                  <a:schemeClr val="bg2"/>
                </a:solidFill>
                <a:latin typeface="Minion Pro"/>
              </a:rPr>
              <a:t>Fontys</a:t>
            </a:r>
            <a:endParaRPr lang="en-US" err="1">
              <a:solidFill>
                <a:schemeClr val="bg2"/>
              </a:solidFill>
              <a:latin typeface="Georgia"/>
            </a:endParaRPr>
          </a:p>
          <a:p>
            <a:pPr marL="571500" indent="-571500">
              <a:buFont typeface="Arial"/>
              <a:buChar char="•"/>
            </a:pPr>
            <a:endParaRPr lang="nl-NL" sz="4000" dirty="0">
              <a:solidFill>
                <a:schemeClr val="bg2"/>
              </a:solidFill>
              <a:latin typeface="Minion Pro"/>
            </a:endParaRPr>
          </a:p>
          <a:p>
            <a:pPr marL="571500" indent="-571500">
              <a:buFont typeface="Arial"/>
              <a:buChar char="•"/>
            </a:pPr>
            <a:r>
              <a:rPr lang="nl-NL" sz="4000" dirty="0">
                <a:solidFill>
                  <a:schemeClr val="bg2"/>
                </a:solidFill>
                <a:latin typeface="Minion Pro"/>
              </a:rPr>
              <a:t>Presentation of UMC Utrecht</a:t>
            </a:r>
            <a:endParaRPr lang="en-US" dirty="0">
              <a:solidFill>
                <a:schemeClr val="bg2"/>
              </a:solidFill>
              <a:latin typeface="Georgia"/>
            </a:endParaRPr>
          </a:p>
          <a:p>
            <a:pPr marL="571500" indent="-571500">
              <a:buFont typeface="Arial"/>
              <a:buChar char="•"/>
            </a:pPr>
            <a:endParaRPr lang="nl-NL" sz="4000" dirty="0">
              <a:solidFill>
                <a:schemeClr val="bg2"/>
              </a:solidFill>
              <a:latin typeface="Minion Pro"/>
            </a:endParaRPr>
          </a:p>
          <a:p>
            <a:pPr marL="571500" indent="-571500">
              <a:buFont typeface="Arial"/>
              <a:buChar char="•"/>
            </a:pPr>
            <a:r>
              <a:rPr lang="nl-NL" sz="4000" dirty="0">
                <a:solidFill>
                  <a:schemeClr val="bg2"/>
                </a:solidFill>
                <a:latin typeface="Minion Pro"/>
              </a:rPr>
              <a:t>Open </a:t>
            </a:r>
            <a:r>
              <a:rPr lang="nl-NL" sz="4000" dirty="0" err="1">
                <a:solidFill>
                  <a:schemeClr val="bg2"/>
                </a:solidFill>
                <a:latin typeface="Minion Pro"/>
              </a:rPr>
              <a:t>discussion</a:t>
            </a:r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012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56762-725C-6867-AF8A-AB3EA84C6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BB43C1-CED0-2AA1-AE54-1A5A253875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3D00434-EFB8-C9E4-9D8E-0570C7480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607" y="1052736"/>
            <a:ext cx="10225136" cy="1656184"/>
          </a:xfrm>
        </p:spPr>
        <p:txBody>
          <a:bodyPr/>
          <a:lstStyle/>
          <a:p>
            <a:pPr algn="ctr"/>
            <a:r>
              <a:rPr lang="en-US" sz="3600">
                <a:latin typeface="Minion Pro"/>
              </a:rPr>
              <a:t>Afternoon session</a:t>
            </a:r>
            <a:endParaRPr lang="en-US" sz="360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13F7AE72-F1E8-919D-C472-1C15EBD9E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5960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B1EF5-2596-701D-FE16-554E9077A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F42C8B8-C531-CD66-DE04-8EACAD411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err="1">
                <a:latin typeface="Minion Pro"/>
              </a:rPr>
              <a:t>Afternoon</a:t>
            </a:r>
            <a:r>
              <a:rPr lang="nl-NL">
                <a:latin typeface="Minion Pro"/>
              </a:rPr>
              <a:t> </a:t>
            </a:r>
            <a:r>
              <a:rPr lang="nl-NL" err="1">
                <a:latin typeface="Minion Pro"/>
              </a:rPr>
              <a:t>session</a:t>
            </a:r>
            <a:r>
              <a:rPr lang="nl-NL">
                <a:latin typeface="Minion Pro"/>
              </a:rPr>
              <a:t>: workshop*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92DF0968-856F-C5DB-EFA3-519C16578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2" y="1513660"/>
            <a:ext cx="11472439" cy="5055632"/>
          </a:xfrm>
        </p:spPr>
        <p:txBody>
          <a:bodyPr vert="horz" lIns="0" tIns="0" rIns="0" bIns="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b="1"/>
              <a:t>Topics for discussion</a:t>
            </a:r>
          </a:p>
          <a:p>
            <a:pPr marL="574675" lvl="0" indent="-234950"/>
            <a:r>
              <a:rPr lang="en-US"/>
              <a:t>data re-appraisal</a:t>
            </a:r>
          </a:p>
          <a:p>
            <a:pPr marL="574675" lvl="0" indent="-234950"/>
            <a:r>
              <a:rPr lang="en-US"/>
              <a:t>data deletion after retention period</a:t>
            </a:r>
          </a:p>
          <a:p>
            <a:pPr marL="574675" lvl="0" indent="-234950"/>
            <a:r>
              <a:rPr lang="en-US"/>
              <a:t>data access conditions</a:t>
            </a:r>
          </a:p>
          <a:p>
            <a:pPr marL="574675" lvl="0" indent="-234950"/>
            <a:r>
              <a:rPr lang="en-US"/>
              <a:t>richness of metadata</a:t>
            </a:r>
          </a:p>
          <a:p>
            <a:pPr marL="574675" lvl="0" indent="-234950"/>
            <a:r>
              <a:rPr lang="en-US"/>
              <a:t>meaningful selection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b="1"/>
              <a:t>Format for discussion</a:t>
            </a:r>
          </a:p>
          <a:p>
            <a:pPr marL="574675" lvl="0" indent="-222250"/>
            <a:r>
              <a:rPr lang="en-US"/>
              <a:t>Fold</a:t>
            </a:r>
          </a:p>
          <a:p>
            <a:pPr marL="574675" lvl="0" indent="-222250"/>
            <a:r>
              <a:rPr lang="en-US"/>
              <a:t>Stretch</a:t>
            </a:r>
          </a:p>
          <a:p>
            <a:pPr marL="574675" lvl="0" indent="-222250"/>
            <a:r>
              <a:rPr lang="en-US"/>
              <a:t>Poke</a:t>
            </a:r>
          </a:p>
          <a:p>
            <a:pPr marL="180975" lvl="6">
              <a:lnSpc>
                <a:spcPct val="120000"/>
              </a:lnSpc>
              <a:spcAft>
                <a:spcPts val="1000"/>
              </a:spcAft>
              <a:buClr>
                <a:srgbClr val="001158"/>
              </a:buClr>
              <a:buFont typeface="Arial" panose="020B0604020202020204" pitchFamily="34" charset="0"/>
              <a:buChar char="-"/>
            </a:pPr>
            <a:endParaRPr lang="en-US" sz="2000" b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marL="180975" lvl="3">
              <a:lnSpc>
                <a:spcPct val="120000"/>
              </a:lnSpc>
              <a:buClr>
                <a:srgbClr val="001158"/>
              </a:buClr>
            </a:pPr>
            <a:r>
              <a:rPr lang="en-US" sz="2000" b="0">
                <a:latin typeface="Georgia"/>
                <a:cs typeface="Arial"/>
              </a:rPr>
              <a:t>*</a:t>
            </a:r>
            <a:r>
              <a:rPr lang="en-US" sz="1200" b="0">
                <a:latin typeface="Georgia"/>
                <a:cs typeface="Arial"/>
              </a:rPr>
              <a:t>Inspired by the </a:t>
            </a:r>
            <a:r>
              <a:rPr lang="en-US" sz="1200" b="0">
                <a:latin typeface="Georgia"/>
                <a:cs typeface="Arial"/>
                <a:hlinkClick r:id="rId3"/>
              </a:rPr>
              <a:t>Foccacia method</a:t>
            </a:r>
            <a:r>
              <a:rPr lang="en-US" sz="1200" b="0">
                <a:latin typeface="Georgia"/>
                <a:cs typeface="Arial"/>
              </a:rPr>
              <a:t> from the </a:t>
            </a:r>
            <a:r>
              <a:rPr lang="en-US" sz="1200" b="0">
                <a:latin typeface="Georgia"/>
                <a:cs typeface="Arial"/>
                <a:hlinkClick r:id="rId4"/>
              </a:rPr>
              <a:t>Center for Unusual Collaborations</a:t>
            </a:r>
            <a:endParaRPr lang="en-US">
              <a:cs typeface="Arial"/>
            </a:endParaRP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E0FC1BA-D5AB-E0C3-157D-94737EA17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7</a:t>
            </a:fld>
            <a:endParaRPr lang="nl-NL"/>
          </a:p>
        </p:txBody>
      </p:sp>
      <p:pic>
        <p:nvPicPr>
          <p:cNvPr id="3" name="Picture 2" descr="A close up of food&#10;&#10;AI-generated content may be incorrect.">
            <a:extLst>
              <a:ext uri="{FF2B5EF4-FFF2-40B4-BE49-F238E27FC236}">
                <a16:creationId xmlns:a16="http://schemas.microsoft.com/office/drawing/2014/main" id="{79C55E94-F28B-B28B-20B4-1185F551FB6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17" t="236" r="-988" b="7109"/>
          <a:stretch>
            <a:fillRect/>
          </a:stretch>
        </p:blipFill>
        <p:spPr>
          <a:xfrm>
            <a:off x="9297579" y="-6487"/>
            <a:ext cx="2941636" cy="224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26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98AC4-FFBD-9439-7A4D-2E9CB83A8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1E98DD67-E26D-2FEA-73B9-4EC7A979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err="1">
                <a:latin typeface="Minion Pro"/>
              </a:rPr>
              <a:t>Fold</a:t>
            </a:r>
            <a:r>
              <a:rPr lang="nl-NL">
                <a:latin typeface="Minion Pro"/>
              </a:rPr>
              <a:t> (20 minutes)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44B08677-75FE-BF6B-5C5C-2F72E6471D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1" y="1714943"/>
            <a:ext cx="11472440" cy="4106728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First part (10 minutes)</a:t>
            </a:r>
          </a:p>
          <a:p>
            <a:r>
              <a:rPr lang="en-US"/>
              <a:t>Write a question that you are interested in in relation to the topic of your group in the first row of the table on the A4 paper given to your group. </a:t>
            </a:r>
          </a:p>
          <a:p>
            <a:pPr lvl="0"/>
            <a:r>
              <a:rPr lang="en-US"/>
              <a:t>The next person reformulates your statement – they can add on / change parts so that it is meaningful for them. The first line is then folded, and the paper is passed on to the person next to you. </a:t>
            </a:r>
          </a:p>
          <a:p>
            <a:pPr lvl="0"/>
            <a:r>
              <a:rPr lang="en-US"/>
              <a:t>Continue this process until the original question ends at the creator.</a:t>
            </a:r>
          </a:p>
          <a:p>
            <a:pPr marL="0" indent="0">
              <a:buNone/>
            </a:pPr>
            <a:endParaRPr lang="en-US" b="1"/>
          </a:p>
          <a:p>
            <a:pPr marL="0" indent="0">
              <a:buNone/>
            </a:pPr>
            <a:r>
              <a:rPr lang="en-US" b="1"/>
              <a:t>Second part (10 minutes)</a:t>
            </a:r>
          </a:p>
          <a:p>
            <a:pPr lvl="0"/>
            <a:r>
              <a:rPr lang="en-US"/>
              <a:t>Read and share the different versions of your question. Reflect on what you and the others did?</a:t>
            </a:r>
          </a:p>
          <a:p>
            <a:pPr lvl="0"/>
            <a:r>
              <a:rPr lang="en-US"/>
              <a:t>Select one question that the group is collectively interested in exploring further in the next step.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 b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A8EEDDA-0302-A201-654B-17C5A756F8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8</a:t>
            </a:fld>
            <a:endParaRPr lang="nl-NL"/>
          </a:p>
        </p:txBody>
      </p:sp>
      <p:pic>
        <p:nvPicPr>
          <p:cNvPr id="3" name="Picture 2" descr="A person kneading dough in a bowl&#10;&#10;AI-generated content may be incorrect.">
            <a:extLst>
              <a:ext uri="{FF2B5EF4-FFF2-40B4-BE49-F238E27FC236}">
                <a16:creationId xmlns:a16="http://schemas.microsoft.com/office/drawing/2014/main" id="{8E46B7E9-063A-D4F1-797F-CD397E8929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267" r="320" b="282"/>
          <a:stretch>
            <a:fillRect/>
          </a:stretch>
        </p:blipFill>
        <p:spPr>
          <a:xfrm>
            <a:off x="9455264" y="11885"/>
            <a:ext cx="2734416" cy="171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0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E3103-7A5C-B9BA-797F-7CA3D2B98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AC3B83A9-395D-523D-793A-973565998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>
                <a:latin typeface="Minion Pro"/>
              </a:rPr>
              <a:t>Stretch (20 minutes)</a:t>
            </a:r>
            <a:endParaRPr lang="en-US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97FF871A-1684-98DC-4839-4FE7BC087E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1" y="2160641"/>
            <a:ext cx="11472440" cy="3632275"/>
          </a:xfr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/>
              <a:t>Write the chosen question(s) on the A3 paper.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Start making variations, by choosing one of the transformations on cards that you just received. Write the new version of the question on the A3 keeping a record of what transformation was used and a relationship to the original question.</a:t>
            </a:r>
          </a:p>
          <a:p>
            <a:endParaRPr lang="en-US"/>
          </a:p>
          <a:p>
            <a:endParaRPr lang="en-US"/>
          </a:p>
          <a:p>
            <a:pPr lvl="0"/>
            <a:r>
              <a:rPr lang="en-US"/>
              <a:t>Make sure that everyone in the group makes at least one transformation. You can depart from the original question or a new version of the question.</a:t>
            </a:r>
            <a:endParaRPr lang="en-US" sz="2000" b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99A25CE3-5A2D-8E0F-2159-005F3BDFA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9</a:t>
            </a:fld>
            <a:endParaRPr lang="nl-NL"/>
          </a:p>
        </p:txBody>
      </p:sp>
      <p:pic>
        <p:nvPicPr>
          <p:cNvPr id="3" name="Picture 2" descr="A person making dough in a bowl&#10;&#10;AI-generated content may be incorrect.">
            <a:extLst>
              <a:ext uri="{FF2B5EF4-FFF2-40B4-BE49-F238E27FC236}">
                <a16:creationId xmlns:a16="http://schemas.microsoft.com/office/drawing/2014/main" id="{B6D9543F-4C7F-2C26-84CC-A3159F1D74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23" b="13866"/>
          <a:stretch>
            <a:fillRect/>
          </a:stretch>
        </p:blipFill>
        <p:spPr>
          <a:xfrm>
            <a:off x="9686238" y="5041"/>
            <a:ext cx="2513068" cy="272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961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bce83e47c546ff6ac1b4b362eaa37f0f7a52c"/>
</p:tagLst>
</file>

<file path=ppt/theme/theme1.xml><?xml version="1.0" encoding="utf-8"?>
<a:theme xmlns:a="http://schemas.openxmlformats.org/drawingml/2006/main" name="Corporate template-set Universiteit Leiden">
  <a:themeElements>
    <a:clrScheme name="Universiteit Leiden">
      <a:dk1>
        <a:srgbClr val="000000"/>
      </a:dk1>
      <a:lt1>
        <a:srgbClr val="FFFFFF"/>
      </a:lt1>
      <a:dk2>
        <a:srgbClr val="8592BC"/>
      </a:dk2>
      <a:lt2>
        <a:srgbClr val="001158"/>
      </a:lt2>
      <a:accent1>
        <a:srgbClr val="9EBA2E"/>
      </a:accent1>
      <a:accent2>
        <a:srgbClr val="5CB1EB"/>
      </a:accent2>
      <a:accent3>
        <a:srgbClr val="34A3A9"/>
      </a:accent3>
      <a:accent4>
        <a:srgbClr val="F46E32"/>
      </a:accent4>
      <a:accent5>
        <a:srgbClr val="2C712D"/>
      </a:accent5>
      <a:accent6>
        <a:srgbClr val="B02079"/>
      </a:accent6>
      <a:hlink>
        <a:srgbClr val="0033CC"/>
      </a:hlink>
      <a:folHlink>
        <a:srgbClr val="7030A0"/>
      </a:folHlink>
    </a:clrScheme>
    <a:fontScheme name="Universiteit Leiden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08000" tIns="108000" rIns="108000" bIns="108000" rtlCol="0">
        <a:noAutofit/>
      </a:bodyPr>
      <a:lstStyle>
        <a:defPPr>
          <a:defRPr noProof="0" dirty="0" err="1" smtClean="0">
            <a:solidFill>
              <a:schemeClr val="bg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e14" id="{3AFBFF7E-DC53-2D40-A9AF-2D42F384EF5C}" vid="{0B82484E-3298-9C48-97C1-D5AB797E77D5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9B1B6019760E4F83F1FF881AF78A6C" ma:contentTypeVersion="8" ma:contentTypeDescription="Create a new document." ma:contentTypeScope="" ma:versionID="f0d8d500a7fcf97e0d39db3e9866e6f0">
  <xsd:schema xmlns:xsd="http://www.w3.org/2001/XMLSchema" xmlns:xs="http://www.w3.org/2001/XMLSchema" xmlns:p="http://schemas.microsoft.com/office/2006/metadata/properties" xmlns:ns2="76c84d90-da52-46e1-81b3-0759ec3f0775" targetNamespace="http://schemas.microsoft.com/office/2006/metadata/properties" ma:root="true" ma:fieldsID="39c82f14a5ae8d5014d7b08bda9a5a9e" ns2:_="">
    <xsd:import namespace="76c84d90-da52-46e1-81b3-0759ec3f07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c84d90-da52-46e1-81b3-0759ec3f07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B446EF-C989-4443-975E-F24753E078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A9C3CF-47E3-45F2-8F7F-6EA19360DC6C}">
  <ds:schemaRefs>
    <ds:schemaRef ds:uri="76c84d90-da52-46e1-81b3-0759ec3f0775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8C77524-C95C-49B5-9B91-DF56D8073B0B}">
  <ds:schemaRefs>
    <ds:schemaRef ds:uri="76c84d90-da52-46e1-81b3-0759ec3f07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ca2a7f76-dbd7-4ec0-9108-6b3d524fb7c8}" enabled="0" method="" siteId="{ca2a7f76-dbd7-4ec0-9108-6b3d524fb7c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Corporate template-set Universiteit Leiden</Template>
  <TotalTime>18</TotalTime>
  <Words>749</Words>
  <Application>Microsoft Office PowerPoint</Application>
  <PresentationFormat>Custom</PresentationFormat>
  <Paragraphs>125</Paragraphs>
  <Slides>13</Slides>
  <Notes>12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Corporate template-set Universiteit Leiden</vt:lpstr>
      <vt:lpstr>FAIR data quality:  the need for standard operating procedures in an institutional repository</vt:lpstr>
      <vt:lpstr>Outline</vt:lpstr>
      <vt:lpstr>Morning session</vt:lpstr>
      <vt:lpstr>Ice-breaker</vt:lpstr>
      <vt:lpstr>PowerPoint Presentation</vt:lpstr>
      <vt:lpstr>Afternoon session</vt:lpstr>
      <vt:lpstr>Afternoon session: workshop*</vt:lpstr>
      <vt:lpstr>Fold (20 minutes)</vt:lpstr>
      <vt:lpstr>Stretch (20 minutes)</vt:lpstr>
      <vt:lpstr>Poke (20 minutes)</vt:lpstr>
      <vt:lpstr>Wrap-up</vt:lpstr>
      <vt:lpstr>Wrap-up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presentation</dc:title>
  <dc:creator>Admiraal, F. (Femmy)</dc:creator>
  <cp:lastModifiedBy>Richard, C.J.E. (Céline)</cp:lastModifiedBy>
  <cp:revision>18</cp:revision>
  <cp:lastPrinted>2018-11-27T09:56:33Z</cp:lastPrinted>
  <dcterms:created xsi:type="dcterms:W3CDTF">2022-12-20T15:14:11Z</dcterms:created>
  <dcterms:modified xsi:type="dcterms:W3CDTF">2025-09-26T08:32:22Z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0x010100EF9B1B6019760E4F83F1FF881AF78A6C</vt:lpwstr>
  </property>
  <property fmtid="{D5CDD505-2E9C-101B-9397-08002B2CF9AE}" pid="3" name="MediaServiceImageTags">
    <vt:lpwstr/>
  </property>
</Properties>
</file>